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28" removePersonalInfoOnSave="1" saveSubsetFonts="1">
  <p:sldMasterIdLst>
    <p:sldMasterId id="2147483648" r:id="rId1"/>
  </p:sldMasterIdLst>
  <p:notesMasterIdLst>
    <p:notesMasterId r:id="rId41"/>
  </p:notesMasterIdLst>
  <p:handoutMasterIdLst>
    <p:handoutMasterId r:id="rId42"/>
  </p:handoutMasterIdLst>
  <p:sldIdLst>
    <p:sldId id="2965" r:id="rId2"/>
    <p:sldId id="2966" r:id="rId3"/>
    <p:sldId id="2967" r:id="rId4"/>
    <p:sldId id="2968" r:id="rId5"/>
    <p:sldId id="2969" r:id="rId6"/>
    <p:sldId id="2970" r:id="rId7"/>
    <p:sldId id="2971" r:id="rId8"/>
    <p:sldId id="2972" r:id="rId9"/>
    <p:sldId id="2973" r:id="rId10"/>
    <p:sldId id="2974" r:id="rId11"/>
    <p:sldId id="2975" r:id="rId12"/>
    <p:sldId id="2976" r:id="rId13"/>
    <p:sldId id="2977" r:id="rId14"/>
    <p:sldId id="2978" r:id="rId15"/>
    <p:sldId id="2979" r:id="rId16"/>
    <p:sldId id="2980" r:id="rId17"/>
    <p:sldId id="2981" r:id="rId18"/>
    <p:sldId id="2982" r:id="rId19"/>
    <p:sldId id="2983" r:id="rId20"/>
    <p:sldId id="2984" r:id="rId21"/>
    <p:sldId id="2985" r:id="rId22"/>
    <p:sldId id="2986" r:id="rId23"/>
    <p:sldId id="2987" r:id="rId24"/>
    <p:sldId id="2988" r:id="rId25"/>
    <p:sldId id="2989" r:id="rId26"/>
    <p:sldId id="2990" r:id="rId27"/>
    <p:sldId id="2991" r:id="rId28"/>
    <p:sldId id="2992" r:id="rId29"/>
    <p:sldId id="2993" r:id="rId30"/>
    <p:sldId id="2994" r:id="rId31"/>
    <p:sldId id="2995" r:id="rId32"/>
    <p:sldId id="2996" r:id="rId33"/>
    <p:sldId id="2997" r:id="rId34"/>
    <p:sldId id="2998" r:id="rId35"/>
    <p:sldId id="2999" r:id="rId36"/>
    <p:sldId id="3000" r:id="rId37"/>
    <p:sldId id="3001" r:id="rId38"/>
    <p:sldId id="3002" r:id="rId39"/>
    <p:sldId id="3003"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255" autoAdjust="0"/>
  </p:normalViewPr>
  <p:slideViewPr>
    <p:cSldViewPr>
      <p:cViewPr varScale="1">
        <p:scale>
          <a:sx n="57" d="100"/>
          <a:sy n="57" d="100"/>
        </p:scale>
        <p:origin x="1776"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0151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267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0505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3056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8695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4669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071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8248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12198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3788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9452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5281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4042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13170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33069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932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998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549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288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3123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9768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971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41678" y="3070339"/>
            <a:ext cx="5708561" cy="546970"/>
          </a:xfrm>
          <a:prstGeom prst="rect">
            <a:avLst/>
          </a:prstGeom>
          <a:noFill/>
        </p:spPr>
        <p:txBody>
          <a:bodyPr wrap="square" lIns="27000" tIns="27000" rIns="27000" bIns="27000" rtlCol="0" anchor="ctr" anchorCtr="0">
            <a:spAutoFit/>
          </a:bodyPr>
          <a:lstStyle/>
          <a:p>
            <a:pPr algn="ctr"/>
            <a:r>
              <a:rPr lang="en-US" altLang="ja-JP" sz="3200" dirty="0" smtClean="0">
                <a:latin typeface="Meiryo UI" panose="020B0604030504040204" pitchFamily="50" charset="-128"/>
                <a:ea typeface="Meiryo UI" panose="020B0604030504040204" pitchFamily="50" charset="-128"/>
              </a:rPr>
              <a:t>16</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基礎自治機能の充実・強化</a:t>
            </a:r>
            <a:endParaRPr lang="ja-JP" altLang="en-US" sz="32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1616843"/>
      </p:ext>
    </p:extLst>
  </p:cSld>
  <p:clrMapOvr>
    <a:masterClrMapping/>
  </p:clrMapOvr>
  <mc:AlternateContent xmlns:mc="http://schemas.openxmlformats.org/markup-compatibility/2006" xmlns:p14="http://schemas.microsoft.com/office/powerpoint/2010/main">
    <mc:Choice Requires="p14">
      <p:transition spd="slow" p14:dur="2000" advTm="5553"/>
    </mc:Choice>
    <mc:Fallback xmlns="">
      <p:transition spd="slow" advTm="55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051" y="141666"/>
            <a:ext cx="3477699"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２．改革取組の</a:t>
            </a:r>
            <a:r>
              <a:rPr lang="ja-JP" altLang="en-US" sz="2400" dirty="0">
                <a:latin typeface="Meiryo UI" panose="020B0604030504040204" pitchFamily="50" charset="-128"/>
                <a:ea typeface="Meiryo UI" panose="020B0604030504040204" pitchFamily="50" charset="-128"/>
              </a:rPr>
              <a:t>内容</a:t>
            </a:r>
            <a:endParaRPr kumimoji="1" lang="ja-JP" altLang="en-US" sz="2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15161" y="2068398"/>
            <a:ext cx="1192955"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b="1" dirty="0">
                <a:latin typeface="Meiryo UI" panose="020B0604030504040204" pitchFamily="50" charset="-128"/>
                <a:ea typeface="Meiryo UI" panose="020B0604030504040204" pitchFamily="50" charset="-128"/>
              </a:rPr>
              <a:t>改革の</a:t>
            </a:r>
            <a:r>
              <a:rPr lang="ja-JP" altLang="en-US" sz="1600" b="1" dirty="0" smtClean="0">
                <a:latin typeface="Meiryo UI" panose="020B0604030504040204" pitchFamily="50" charset="-128"/>
                <a:ea typeface="Meiryo UI" panose="020B0604030504040204" pitchFamily="50" charset="-128"/>
              </a:rPr>
              <a:t>取組</a:t>
            </a:r>
            <a:endParaRPr kumimoji="1" lang="ja-JP" altLang="en-US" sz="1600" b="1" dirty="0">
              <a:latin typeface="Meiryo UI" panose="020B0604030504040204" pitchFamily="50" charset="-128"/>
              <a:ea typeface="Meiryo UI" panose="020B0604030504040204" pitchFamily="50" charset="-128"/>
            </a:endParaRPr>
          </a:p>
        </p:txBody>
      </p:sp>
      <p:sp>
        <p:nvSpPr>
          <p:cNvPr id="21" name="角丸四角形 20"/>
          <p:cNvSpPr/>
          <p:nvPr/>
        </p:nvSpPr>
        <p:spPr>
          <a:xfrm>
            <a:off x="270461" y="1155861"/>
            <a:ext cx="8603087" cy="401990"/>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住民に身近な行政サービスを総合的に担う基礎自治体の形成に向けた</a:t>
            </a:r>
            <a:r>
              <a:rPr lang="ja-JP" altLang="en-US" sz="1600" dirty="0" smtClean="0">
                <a:solidFill>
                  <a:schemeClr val="tx1"/>
                </a:solidFill>
                <a:latin typeface="Meiryo UI" panose="020B0604030504040204" pitchFamily="50" charset="-128"/>
                <a:ea typeface="Meiryo UI" panose="020B0604030504040204" pitchFamily="50" charset="-128"/>
              </a:rPr>
              <a:t>取組を推進。</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96334" y="2623512"/>
            <a:ext cx="8122664" cy="2616101"/>
          </a:xfrm>
          <a:prstGeom prst="rect">
            <a:avLst/>
          </a:prstGeom>
          <a:noFill/>
          <a:ln>
            <a:noFill/>
          </a:ln>
        </p:spPr>
        <p:txBody>
          <a:bodyPr wrap="square" rtlCol="0">
            <a:spAutoFit/>
          </a:bodyPr>
          <a:lstStyle/>
          <a:p>
            <a:r>
              <a:rPr lang="en-US" altLang="ja-JP" sz="1600" dirty="0">
                <a:latin typeface="Meiryo UI" panose="020B0604030504040204" pitchFamily="50" charset="-128"/>
                <a:ea typeface="Meiryo UI" panose="020B0604030504040204" pitchFamily="50" charset="-128"/>
              </a:rPr>
              <a:t>2009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　　「大阪発“地方分権改革”ビジョン」</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　特例市並みの権限移譲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市町村間の広域連携の推進</a:t>
            </a:r>
            <a:endParaRPr lang="en-US" altLang="ja-JP" sz="16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 　「特例市並みの権限移譲」の推進</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2010</a:t>
            </a:r>
            <a:r>
              <a:rPr lang="ja-JP" altLang="en-US" sz="1200" dirty="0">
                <a:latin typeface="Meiryo UI" panose="020B0604030504040204" pitchFamily="50" charset="-128"/>
                <a:ea typeface="Meiryo UI" panose="020B0604030504040204" pitchFamily="50" charset="-128"/>
              </a:rPr>
              <a:t>年度から</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年間で集中</a:t>
            </a:r>
            <a:r>
              <a:rPr lang="ja-JP" altLang="en-US" sz="1200" dirty="0" smtClean="0">
                <a:latin typeface="Meiryo UI" panose="020B0604030504040204" pitchFamily="50" charset="-128"/>
                <a:ea typeface="Meiryo UI" panose="020B0604030504040204" pitchFamily="50" charset="-128"/>
              </a:rPr>
              <a:t>取組）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 移譲を受ける市町村に対して、人的・財政的支援を実施</a:t>
            </a:r>
            <a:endParaRPr lang="en-US" altLang="ja-JP" sz="1600"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市町村間の広域連携により、権限移譲事務の処理体制を整備</a:t>
            </a:r>
            <a:endParaRPr lang="en-US" altLang="ja-JP" sz="1600" dirty="0">
              <a:latin typeface="Meiryo UI" panose="020B0604030504040204" pitchFamily="50" charset="-128"/>
              <a:ea typeface="Meiryo UI" panose="020B0604030504040204" pitchFamily="50" charset="-128"/>
            </a:endParaRPr>
          </a:p>
          <a:p>
            <a:pPr>
              <a:defRPr/>
            </a:pPr>
            <a:endParaRPr lang="en-US" altLang="ja-JP" sz="400" dirty="0">
              <a:latin typeface="Meiryo UI" panose="020B0604030504040204" pitchFamily="50" charset="-128"/>
              <a:ea typeface="Meiryo UI" panose="020B0604030504040204" pitchFamily="50" charset="-128"/>
            </a:endParaRPr>
          </a:p>
          <a:p>
            <a:pPr>
              <a:defRPr/>
            </a:pPr>
            <a:endParaRPr lang="en-US" altLang="ja-JP" sz="400" dirty="0">
              <a:latin typeface="Meiryo UI" panose="020B0604030504040204" pitchFamily="50" charset="-128"/>
              <a:ea typeface="Meiryo UI" panose="020B0604030504040204" pitchFamily="50" charset="-128"/>
            </a:endParaRPr>
          </a:p>
          <a:p>
            <a:pPr>
              <a:defRPr/>
            </a:pP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　　「大阪発“地方分権改革”ビジョン 改訂版」</a:t>
            </a:r>
            <a:endParaRPr lang="en-US" altLang="ja-JP" sz="1600"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　</a:t>
            </a:r>
            <a:r>
              <a:rPr kumimoji="1" lang="ja-JP" altLang="en-US" sz="1600" dirty="0">
                <a:latin typeface="Meiryo UI" panose="020B0604030504040204" pitchFamily="50" charset="-128"/>
                <a:ea typeface="Meiryo UI" panose="020B0604030504040204" pitchFamily="50" charset="-128"/>
              </a:rPr>
              <a:t>新たな連携を促す協議の場づくり</a:t>
            </a:r>
            <a:endParaRPr kumimoji="1" lang="en-US" altLang="ja-JP" sz="1600" dirty="0">
              <a:latin typeface="Meiryo UI" panose="020B0604030504040204" pitchFamily="50" charset="-128"/>
              <a:ea typeface="Meiryo UI" panose="020B0604030504040204" pitchFamily="50" charset="-128"/>
            </a:endParaRPr>
          </a:p>
          <a:p>
            <a:pPr>
              <a:defRPr/>
            </a:pPr>
            <a:endParaRPr kumimoji="1" lang="en-US" altLang="ja-JP" sz="400" dirty="0">
              <a:latin typeface="Meiryo UI" panose="020B0604030504040204" pitchFamily="50" charset="-128"/>
              <a:ea typeface="Meiryo UI" panose="020B0604030504040204" pitchFamily="50" charset="-128"/>
            </a:endParaRPr>
          </a:p>
          <a:p>
            <a:pPr>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これらと併せて、中核市移行に取り組む市に対して、全国トップクラスの人的・財政的支援を</a:t>
            </a:r>
            <a:r>
              <a:rPr lang="ja-JP" altLang="en-US" sz="1600" dirty="0" smtClean="0">
                <a:latin typeface="Meiryo UI" panose="020B0604030504040204" pitchFamily="50" charset="-128"/>
                <a:ea typeface="Meiryo UI" panose="020B0604030504040204" pitchFamily="50" charset="-128"/>
              </a:rPr>
              <a:t>実施。</a:t>
            </a:r>
            <a:endParaRPr kumimoji="1" lang="ja-JP" altLang="en-US" sz="16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237051" y="10294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0460" y="1596638"/>
            <a:ext cx="7611548"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基礎自治機能の充実に向けた</a:t>
            </a:r>
            <a:r>
              <a:rPr lang="ja-JP" altLang="en-US" sz="2000" dirty="0" smtClean="0">
                <a:latin typeface="Meiryo UI" panose="020B0604030504040204" pitchFamily="50" charset="-128"/>
                <a:ea typeface="Meiryo UI" panose="020B0604030504040204" pitchFamily="50" charset="-128"/>
              </a:rPr>
              <a:t>取組</a:t>
            </a:r>
            <a:endParaRPr kumimoji="1" lang="ja-JP" altLang="en-US"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0462" y="558588"/>
            <a:ext cx="8873538"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　権限</a:t>
            </a:r>
            <a:r>
              <a:rPr lang="ja-JP" altLang="en-US" sz="2000" dirty="0">
                <a:latin typeface="Meiryo UI" panose="020B0604030504040204" pitchFamily="50" charset="-128"/>
                <a:ea typeface="Meiryo UI" panose="020B0604030504040204" pitchFamily="50" charset="-128"/>
              </a:rPr>
              <a:t>移譲、中核市移行に向けた支援</a:t>
            </a:r>
            <a:endParaRPr kumimoji="1" lang="ja-JP" altLang="en-US" sz="2000" strike="dblStrike" dirty="0">
              <a:latin typeface="Meiryo UI" panose="020B0604030504040204" pitchFamily="50" charset="-128"/>
              <a:ea typeface="Meiryo UI" panose="020B0604030504040204" pitchFamily="50" charset="-128"/>
            </a:endParaRPr>
          </a:p>
        </p:txBody>
      </p:sp>
      <p:sp>
        <p:nvSpPr>
          <p:cNvPr id="13" name="角丸四角形 12"/>
          <p:cNvSpPr/>
          <p:nvPr/>
        </p:nvSpPr>
        <p:spPr>
          <a:xfrm>
            <a:off x="601637" y="5333062"/>
            <a:ext cx="5364448" cy="328189"/>
          </a:xfrm>
          <a:prstGeom prst="roundRect">
            <a:avLst>
              <a:gd name="adj" fmla="val 100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500" dirty="0">
                <a:solidFill>
                  <a:schemeClr val="tx1"/>
                </a:solidFill>
                <a:latin typeface="Meiryo UI" panose="020B0604030504040204" pitchFamily="50" charset="-128"/>
                <a:ea typeface="Meiryo UI" panose="020B0604030504040204" pitchFamily="50" charset="-128"/>
              </a:rPr>
              <a:t>特例市並みの権限移譲に向けた人的・財政的支援（取組実績）</a:t>
            </a:r>
          </a:p>
        </p:txBody>
      </p:sp>
      <p:sp>
        <p:nvSpPr>
          <p:cNvPr id="14" name="テキスト ボックス 13"/>
          <p:cNvSpPr txBox="1"/>
          <p:nvPr/>
        </p:nvSpPr>
        <p:spPr>
          <a:xfrm>
            <a:off x="596334" y="5743266"/>
            <a:ext cx="8122664" cy="584775"/>
          </a:xfrm>
          <a:prstGeom prst="rect">
            <a:avLst/>
          </a:prstGeom>
          <a:noFill/>
          <a:ln>
            <a:noFill/>
          </a:ln>
        </p:spPr>
        <p:txBody>
          <a:bodyPr wrap="square" rtlCol="0">
            <a:spAutoFit/>
          </a:bodyPr>
          <a:lstStyle/>
          <a:p>
            <a:pPr>
              <a:defRPr/>
            </a:pPr>
            <a:r>
              <a:rPr lang="ja-JP" altLang="en-US" sz="1600" dirty="0">
                <a:latin typeface="Meiryo UI" panose="020B0604030504040204" pitchFamily="50" charset="-128"/>
                <a:ea typeface="Meiryo UI" panose="020B0604030504040204" pitchFamily="50" charset="-128"/>
              </a:rPr>
              <a:t>　・権限移譲推進特別交付金による財政支援（</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総額２５億円</a:t>
            </a:r>
            <a:endParaRPr lang="en-US" altLang="ja-JP" sz="1600"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・市町村研修生の受入れ</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延べ１４８名　等</a:t>
            </a:r>
            <a:endParaRPr lang="en-US" altLang="ja-JP" sz="1600"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86360689"/>
      </p:ext>
    </p:extLst>
  </p:cSld>
  <p:clrMapOvr>
    <a:masterClrMapping/>
  </p:clrMapOvr>
  <mc:AlternateContent xmlns:mc="http://schemas.openxmlformats.org/markup-compatibility/2006" xmlns:p14="http://schemas.microsoft.com/office/powerpoint/2010/main">
    <mc:Choice Requires="p14">
      <p:transition spd="slow" p14:dur="2000" advTm="553"/>
    </mc:Choice>
    <mc:Fallback xmlns="">
      <p:transition spd="slow" advTm="55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7493" y="2737518"/>
            <a:ext cx="1664682" cy="369332"/>
          </a:xfrm>
          <a:prstGeom prst="rect">
            <a:avLst/>
          </a:prstGeom>
          <a:solidFill>
            <a:schemeClr val="accent2">
              <a:lumMod val="60000"/>
              <a:lumOff val="40000"/>
            </a:schemeClr>
          </a:solidFill>
          <a:ln>
            <a:solidFill>
              <a:schemeClr val="bg1">
                <a:lumMod val="65000"/>
              </a:schemeClr>
            </a:solid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改革の効果</a:t>
            </a:r>
            <a:endParaRPr kumimoji="1" lang="ja-JP" altLang="en-US"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18328" y="3115918"/>
            <a:ext cx="8332759" cy="646331"/>
          </a:xfrm>
          <a:prstGeom prst="rect">
            <a:avLst/>
          </a:prstGeom>
          <a:noFill/>
        </p:spPr>
        <p:txBody>
          <a:bodyPr wrap="square" rtlCol="0">
            <a:spAutoFit/>
          </a:bodyPr>
          <a:lstStyle/>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府から提案した「特例市並みの権限移譲」事務の約９割・延べ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2,373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事務を市町村に移譲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移譲条項数は、全国</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年度）から</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全国トップ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上昇。</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01637" y="509662"/>
            <a:ext cx="5232493" cy="369725"/>
          </a:xfrm>
          <a:prstGeom prst="roundRect">
            <a:avLst>
              <a:gd name="adj" fmla="val 100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500" dirty="0">
                <a:solidFill>
                  <a:schemeClr val="tx1"/>
                </a:solidFill>
                <a:latin typeface="Meiryo UI" panose="020B0604030504040204" pitchFamily="50" charset="-128"/>
                <a:ea typeface="Meiryo UI" panose="020B0604030504040204" pitchFamily="50" charset="-128"/>
              </a:rPr>
              <a:t>中核市移行に向けた人的・財政的支援（取組実績・</a:t>
            </a:r>
            <a:r>
              <a:rPr lang="en-US" altLang="ja-JP" sz="1500" dirty="0">
                <a:solidFill>
                  <a:schemeClr val="tx1"/>
                </a:solidFill>
                <a:latin typeface="Meiryo UI" panose="020B0604030504040204" pitchFamily="50" charset="-128"/>
                <a:ea typeface="Meiryo UI" panose="020B0604030504040204" pitchFamily="50" charset="-128"/>
              </a:rPr>
              <a:t>1</a:t>
            </a:r>
            <a:r>
              <a:rPr lang="ja-JP" altLang="en-US" sz="1500" dirty="0">
                <a:solidFill>
                  <a:schemeClr val="tx1"/>
                </a:solidFill>
                <a:latin typeface="Meiryo UI" panose="020B0604030504040204" pitchFamily="50" charset="-128"/>
                <a:ea typeface="Meiryo UI" panose="020B0604030504040204" pitchFamily="50" charset="-128"/>
              </a:rPr>
              <a:t>市あたり）</a:t>
            </a:r>
          </a:p>
        </p:txBody>
      </p:sp>
      <p:sp>
        <p:nvSpPr>
          <p:cNvPr id="9" name="テキスト ボックス 8"/>
          <p:cNvSpPr txBox="1"/>
          <p:nvPr/>
        </p:nvSpPr>
        <p:spPr>
          <a:xfrm>
            <a:off x="596334" y="1019469"/>
            <a:ext cx="8122664" cy="1220847"/>
          </a:xfrm>
          <a:prstGeom prst="rect">
            <a:avLst/>
          </a:prstGeom>
          <a:noFill/>
          <a:ln>
            <a:noFill/>
          </a:ln>
        </p:spPr>
        <p:txBody>
          <a:bodyPr wrap="square" rtlCol="0">
            <a:spAutoFit/>
          </a:bodyPr>
          <a:lstStyle/>
          <a:p>
            <a:pPr>
              <a:lnSpc>
                <a:spcPts val="2200"/>
              </a:lnSpc>
              <a:defRPr/>
            </a:pPr>
            <a:r>
              <a:rPr lang="ja-JP" altLang="en-US" sz="1600" dirty="0">
                <a:latin typeface="Meiryo UI" panose="020B0604030504040204" pitchFamily="50" charset="-128"/>
                <a:ea typeface="Meiryo UI" panose="020B0604030504040204" pitchFamily="50" charset="-128"/>
              </a:rPr>
              <a:t>　・府保健所の建物を一部改修の上、土地も含め、移行市へ無償譲渡</a:t>
            </a:r>
            <a:endParaRPr lang="en-US" altLang="ja-JP" sz="1600" dirty="0">
              <a:latin typeface="Meiryo UI" panose="020B0604030504040204" pitchFamily="50" charset="-128"/>
              <a:ea typeface="Meiryo UI" panose="020B0604030504040204" pitchFamily="50" charset="-128"/>
            </a:endParaRPr>
          </a:p>
          <a:p>
            <a:pPr>
              <a:lnSpc>
                <a:spcPts val="2200"/>
              </a:lnSpc>
              <a:defRPr/>
            </a:pPr>
            <a:r>
              <a:rPr lang="ja-JP" altLang="en-US" sz="1600" dirty="0">
                <a:latin typeface="Meiryo UI" panose="020B0604030504040204" pitchFamily="50" charset="-128"/>
                <a:ea typeface="Meiryo UI" panose="020B0604030504040204" pitchFamily="50" charset="-128"/>
              </a:rPr>
              <a:t>　・市町村振興補助金での財政支援</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２億円程度</a:t>
            </a:r>
            <a:endParaRPr lang="en-US" altLang="ja-JP" sz="1600" dirty="0">
              <a:latin typeface="Meiryo UI" panose="020B0604030504040204" pitchFamily="50" charset="-128"/>
              <a:ea typeface="Meiryo UI" panose="020B0604030504040204" pitchFamily="50" charset="-128"/>
            </a:endParaRPr>
          </a:p>
          <a:p>
            <a:pPr>
              <a:lnSpc>
                <a:spcPts val="2200"/>
              </a:lnSpc>
              <a:defRPr/>
            </a:pPr>
            <a:r>
              <a:rPr lang="ja-JP" altLang="en-US" sz="1600" dirty="0">
                <a:latin typeface="Meiryo UI" panose="020B0604030504040204" pitchFamily="50" charset="-128"/>
                <a:ea typeface="Meiryo UI" panose="020B0604030504040204" pitchFamily="50" charset="-128"/>
              </a:rPr>
              <a:t>　・府職員の派遣</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１５名程度　</a:t>
            </a:r>
            <a:endParaRPr lang="en-US" altLang="ja-JP" sz="1600" dirty="0">
              <a:latin typeface="Meiryo UI" panose="020B0604030504040204" pitchFamily="50" charset="-128"/>
              <a:ea typeface="Meiryo UI" panose="020B0604030504040204" pitchFamily="50" charset="-128"/>
            </a:endParaRPr>
          </a:p>
          <a:p>
            <a:pPr>
              <a:lnSpc>
                <a:spcPts val="2200"/>
              </a:lnSpc>
              <a:defRPr/>
            </a:pPr>
            <a:r>
              <a:rPr lang="ja-JP" altLang="en-US"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・市研修生の受入れ</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２０名程度　</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18328" y="3724475"/>
            <a:ext cx="8294746" cy="3018724"/>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a:lstStyle/>
          <a:p>
            <a:pPr>
              <a:defRPr/>
            </a:pPr>
            <a:r>
              <a:rPr lang="ja-JP" altLang="en-US" sz="1100" b="1" dirty="0">
                <a:solidFill>
                  <a:schemeClr val="tx1"/>
                </a:solidFill>
                <a:latin typeface="Meiryo UI" pitchFamily="50" charset="-128"/>
                <a:ea typeface="Meiryo UI" pitchFamily="50" charset="-128"/>
                <a:cs typeface="Meiryo UI" pitchFamily="50" charset="-128"/>
              </a:rPr>
              <a:t>　　　</a:t>
            </a: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lang="en-US" altLang="ja-JP" sz="1100" b="1"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r>
              <a:rPr lang="ja-JP" altLang="en-US" sz="1100" b="1" u="none" dirty="0">
                <a:solidFill>
                  <a:schemeClr val="tx1"/>
                </a:solidFill>
                <a:latin typeface="Meiryo UI" pitchFamily="50" charset="-128"/>
                <a:ea typeface="Meiryo UI" pitchFamily="50" charset="-128"/>
                <a:cs typeface="Meiryo UI" pitchFamily="50" charset="-128"/>
              </a:rPr>
              <a:t>　</a:t>
            </a: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defRPr/>
            </a:pPr>
            <a:endParaRPr kumimoji="1" lang="en-US" altLang="ja-JP" sz="1100" b="1" u="none" dirty="0">
              <a:solidFill>
                <a:schemeClr val="tx1"/>
              </a:solidFill>
              <a:latin typeface="Meiryo UI" pitchFamily="50" charset="-128"/>
              <a:ea typeface="Meiryo UI" pitchFamily="50" charset="-128"/>
              <a:cs typeface="Meiryo UI" pitchFamily="50" charset="-128"/>
            </a:endParaRPr>
          </a:p>
          <a:p>
            <a:pPr>
              <a:lnSpc>
                <a:spcPts val="1600"/>
              </a:lnSpc>
              <a:defRPr/>
            </a:pPr>
            <a:r>
              <a:rPr kumimoji="1" lang="ja-JP" altLang="en-US" sz="1050" b="1" u="none" dirty="0">
                <a:solidFill>
                  <a:schemeClr val="tx1"/>
                </a:solidFill>
                <a:latin typeface="Meiryo UI" pitchFamily="50" charset="-128"/>
                <a:ea typeface="Meiryo UI" pitchFamily="50" charset="-128"/>
                <a:cs typeface="Meiryo UI" pitchFamily="50" charset="-128"/>
              </a:rPr>
              <a:t>　</a:t>
            </a:r>
            <a:r>
              <a:rPr lang="ja-JP" altLang="en-US" sz="1050" b="1" u="none" dirty="0">
                <a:solidFill>
                  <a:schemeClr val="tx1"/>
                </a:solidFill>
                <a:latin typeface="Meiryo UI" pitchFamily="50" charset="-128"/>
                <a:ea typeface="Meiryo UI" pitchFamily="50" charset="-128"/>
                <a:cs typeface="Meiryo UI" pitchFamily="50" charset="-128"/>
              </a:rPr>
              <a:t>　</a:t>
            </a:r>
            <a:r>
              <a:rPr lang="ja-JP" altLang="en-US" sz="1050" u="none" dirty="0">
                <a:solidFill>
                  <a:schemeClr val="tx1"/>
                </a:solidFill>
                <a:latin typeface="Meiryo UI" pitchFamily="50" charset="-128"/>
                <a:ea typeface="Meiryo UI" pitchFamily="50" charset="-128"/>
                <a:cs typeface="Meiryo UI" pitchFamily="50" charset="-128"/>
              </a:rPr>
              <a:t>　　　</a:t>
            </a: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r>
              <a:rPr lang="ja-JP" altLang="en-US" sz="1050" b="1" u="none" dirty="0">
                <a:solidFill>
                  <a:schemeClr val="tx1"/>
                </a:solidFill>
                <a:latin typeface="Meiryo UI" pitchFamily="50" charset="-128"/>
                <a:ea typeface="Meiryo UI" pitchFamily="50" charset="-128"/>
                <a:cs typeface="Meiryo UI" pitchFamily="50" charset="-128"/>
              </a:rPr>
              <a:t>　　</a:t>
            </a: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0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0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0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0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00" b="1" u="none" dirty="0">
              <a:solidFill>
                <a:schemeClr val="tx1"/>
              </a:solidFill>
              <a:latin typeface="Meiryo UI" pitchFamily="50" charset="-128"/>
              <a:ea typeface="Meiryo UI" pitchFamily="50" charset="-128"/>
              <a:cs typeface="Meiryo UI" pitchFamily="50" charset="-128"/>
            </a:endParaRPr>
          </a:p>
          <a:p>
            <a:pPr>
              <a:lnSpc>
                <a:spcPts val="1400"/>
              </a:lnSpc>
              <a:defRPr/>
            </a:pPr>
            <a:r>
              <a:rPr lang="ja-JP" altLang="en-US" sz="1000" b="1" u="none" dirty="0">
                <a:solidFill>
                  <a:schemeClr val="tx1"/>
                </a:solidFill>
                <a:latin typeface="Meiryo UI" pitchFamily="50" charset="-128"/>
                <a:ea typeface="Meiryo UI" pitchFamily="50" charset="-128"/>
                <a:cs typeface="Meiryo UI" pitchFamily="50" charset="-128"/>
              </a:rPr>
              <a:t>　　　</a:t>
            </a:r>
            <a:endParaRPr lang="en-US" altLang="ja-JP" sz="1000" b="1" u="none" dirty="0">
              <a:solidFill>
                <a:schemeClr val="tx1"/>
              </a:solidFill>
              <a:latin typeface="Meiryo UI" pitchFamily="50" charset="-128"/>
              <a:ea typeface="Meiryo UI" pitchFamily="50" charset="-128"/>
              <a:cs typeface="Meiryo UI" pitchFamily="50" charset="-128"/>
            </a:endParaRPr>
          </a:p>
          <a:p>
            <a:pPr>
              <a:lnSpc>
                <a:spcPts val="1400"/>
              </a:lnSpc>
              <a:defRPr/>
            </a:pPr>
            <a:r>
              <a:rPr lang="ja-JP" altLang="en-US" sz="1050" b="1" u="none" dirty="0">
                <a:solidFill>
                  <a:schemeClr val="tx1"/>
                </a:solidFill>
                <a:latin typeface="Meiryo UI" pitchFamily="50" charset="-128"/>
                <a:ea typeface="Meiryo UI" pitchFamily="50" charset="-128"/>
                <a:cs typeface="Meiryo UI" pitchFamily="50" charset="-128"/>
              </a:rPr>
              <a:t>　</a:t>
            </a: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endParaRPr lang="en-US" altLang="ja-JP" sz="1050" b="1" u="none" dirty="0">
              <a:solidFill>
                <a:schemeClr val="tx1"/>
              </a:solidFill>
              <a:latin typeface="Meiryo UI" pitchFamily="50" charset="-128"/>
              <a:ea typeface="Meiryo UI" pitchFamily="50" charset="-128"/>
              <a:cs typeface="Meiryo UI" pitchFamily="50" charset="-128"/>
            </a:endParaRPr>
          </a:p>
          <a:p>
            <a:pPr>
              <a:lnSpc>
                <a:spcPts val="1400"/>
              </a:lnSpc>
              <a:defRPr/>
            </a:pPr>
            <a:r>
              <a:rPr lang="ja-JP" altLang="en-US" sz="1050" b="1" u="none" dirty="0">
                <a:solidFill>
                  <a:schemeClr val="tx1"/>
                </a:solidFill>
                <a:latin typeface="Meiryo UI" pitchFamily="50" charset="-128"/>
                <a:ea typeface="Meiryo UI" pitchFamily="50" charset="-128"/>
                <a:cs typeface="Meiryo UI" pitchFamily="50" charset="-128"/>
              </a:rPr>
              <a:t>　</a:t>
            </a:r>
            <a:endParaRPr lang="en-US" altLang="ja-JP" sz="1050" u="none" dirty="0">
              <a:solidFill>
                <a:schemeClr val="tx1"/>
              </a:solidFill>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nvGraphicFramePr>
        <p:xfrm>
          <a:off x="535002" y="4254892"/>
          <a:ext cx="2890532" cy="1757188"/>
        </p:xfrm>
        <a:graphic>
          <a:graphicData uri="http://schemas.openxmlformats.org/drawingml/2006/table">
            <a:tbl>
              <a:tblPr firstRow="1" bandRow="1">
                <a:tableStyleId>{5C22544A-7EE6-4342-B048-85BDC9FD1C3A}</a:tableStyleId>
              </a:tblPr>
              <a:tblGrid>
                <a:gridCol w="1651732">
                  <a:extLst>
                    <a:ext uri="{9D8B030D-6E8A-4147-A177-3AD203B41FA5}">
                      <a16:colId xmlns:a16="http://schemas.microsoft.com/office/drawing/2014/main" val="20000"/>
                    </a:ext>
                  </a:extLst>
                </a:gridCol>
                <a:gridCol w="619400">
                  <a:extLst>
                    <a:ext uri="{9D8B030D-6E8A-4147-A177-3AD203B41FA5}">
                      <a16:colId xmlns:a16="http://schemas.microsoft.com/office/drawing/2014/main" val="20001"/>
                    </a:ext>
                  </a:extLst>
                </a:gridCol>
                <a:gridCol w="619400">
                  <a:extLst>
                    <a:ext uri="{9D8B030D-6E8A-4147-A177-3AD203B41FA5}">
                      <a16:colId xmlns:a16="http://schemas.microsoft.com/office/drawing/2014/main" val="20002"/>
                    </a:ext>
                  </a:extLst>
                </a:gridCol>
              </a:tblGrid>
              <a:tr h="278598">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分　　野</a:t>
                      </a: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提案</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事務数</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移譲率（</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extLst>
                  <a:ext uri="{0D108BD9-81ED-4DB2-BD59-A6C34878D82A}">
                    <a16:rowId xmlns:a16="http://schemas.microsoft.com/office/drawing/2014/main" val="10000"/>
                  </a:ext>
                </a:extLst>
              </a:tr>
              <a:tr h="293408">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１．まちづくり・土地利用規制</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94.0%</a:t>
                      </a:r>
                    </a:p>
                  </a:txBody>
                  <a:tcPr marL="9525" marR="9525" marT="9525" marB="0" anchor="ctr"/>
                </a:tc>
                <a:extLst>
                  <a:ext uri="{0D108BD9-81ED-4DB2-BD59-A6C34878D82A}">
                    <a16:rowId xmlns:a16="http://schemas.microsoft.com/office/drawing/2014/main" val="10001"/>
                  </a:ext>
                </a:extLst>
              </a:tr>
              <a:tr h="21960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２．福祉</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90.1%</a:t>
                      </a:r>
                    </a:p>
                  </a:txBody>
                  <a:tcPr marL="9525" marR="9525" marT="9525" marB="0" anchor="ctr"/>
                </a:tc>
                <a:extLst>
                  <a:ext uri="{0D108BD9-81ED-4DB2-BD59-A6C34878D82A}">
                    <a16:rowId xmlns:a16="http://schemas.microsoft.com/office/drawing/2014/main" val="10002"/>
                  </a:ext>
                </a:extLst>
              </a:tr>
              <a:tr h="219604">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３．医療・保健・衛生</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79.5%</a:t>
                      </a:r>
                    </a:p>
                  </a:txBody>
                  <a:tcPr marL="9525" marR="9525" marT="9525" marB="0" anchor="ctr"/>
                </a:tc>
                <a:extLst>
                  <a:ext uri="{0D108BD9-81ED-4DB2-BD59-A6C34878D82A}">
                    <a16:rowId xmlns:a16="http://schemas.microsoft.com/office/drawing/2014/main" val="10003"/>
                  </a:ext>
                </a:extLst>
              </a:tr>
              <a:tr h="219604">
                <a:tc>
                  <a:txBody>
                    <a:bodyPr/>
                    <a:lstStyle/>
                    <a:p>
                      <a:pPr algn="l"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４．公害規制</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70.7%</a:t>
                      </a:r>
                    </a:p>
                  </a:txBody>
                  <a:tcPr marL="9525" marR="9525" marT="9525" marB="0" anchor="ctr"/>
                </a:tc>
                <a:extLst>
                  <a:ext uri="{0D108BD9-81ED-4DB2-BD59-A6C34878D82A}">
                    <a16:rowId xmlns:a16="http://schemas.microsoft.com/office/drawing/2014/main" val="10004"/>
                  </a:ext>
                </a:extLst>
              </a:tr>
              <a:tr h="219604">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５．生活・安全・産業振興</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92.6%</a:t>
                      </a:r>
                    </a:p>
                  </a:txBody>
                  <a:tcPr marL="9525" marR="9525" marT="9525" marB="0" anchor="ctr"/>
                </a:tc>
                <a:extLst>
                  <a:ext uri="{0D108BD9-81ED-4DB2-BD59-A6C34878D82A}">
                    <a16:rowId xmlns:a16="http://schemas.microsoft.com/office/drawing/2014/main" val="10005"/>
                  </a:ext>
                </a:extLst>
              </a:tr>
              <a:tr h="219604">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計</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83</a:t>
                      </a:r>
                    </a:p>
                  </a:txBody>
                  <a:tcPr marL="9525" marR="9525" marT="9525" marB="0" anchor="ct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88.5%</a:t>
                      </a:r>
                    </a:p>
                  </a:txBody>
                  <a:tcPr marL="9525" marR="9525" marT="9525" marB="0" anchor="ctr"/>
                </a:tc>
                <a:extLst>
                  <a:ext uri="{0D108BD9-81ED-4DB2-BD59-A6C34878D82A}">
                    <a16:rowId xmlns:a16="http://schemas.microsoft.com/office/drawing/2014/main" val="10006"/>
                  </a:ext>
                </a:extLst>
              </a:tr>
            </a:tbl>
          </a:graphicData>
        </a:graphic>
      </p:graphicFrame>
      <p:sp>
        <p:nvSpPr>
          <p:cNvPr id="14" name="正方形/長方形 13"/>
          <p:cNvSpPr/>
          <p:nvPr/>
        </p:nvSpPr>
        <p:spPr>
          <a:xfrm>
            <a:off x="511264" y="6214964"/>
            <a:ext cx="3069406" cy="27424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a:t>
            </a:r>
            <a:r>
              <a:rPr kumimoji="1" lang="ja-JP" altLang="en-US" sz="800" dirty="0">
                <a:solidFill>
                  <a:schemeClr val="tx1"/>
                </a:solidFill>
              </a:rPr>
              <a:t>移譲率：府から提案した延べ</a:t>
            </a:r>
            <a:r>
              <a:rPr kumimoji="1" lang="en-US" altLang="ja-JP" sz="800" dirty="0">
                <a:solidFill>
                  <a:schemeClr val="tx1"/>
                </a:solidFill>
              </a:rPr>
              <a:t>2,678</a:t>
            </a:r>
            <a:r>
              <a:rPr kumimoji="1" lang="ja-JP" altLang="en-US" sz="800" dirty="0">
                <a:solidFill>
                  <a:schemeClr val="tx1"/>
                </a:solidFill>
              </a:rPr>
              <a:t>事務に対し、</a:t>
            </a:r>
            <a:endParaRPr kumimoji="1" lang="en-US" altLang="ja-JP" sz="800" dirty="0">
              <a:solidFill>
                <a:schemeClr val="tx1"/>
              </a:solidFill>
            </a:endParaRPr>
          </a:p>
          <a:p>
            <a:r>
              <a:rPr lang="ja-JP" altLang="en-US" sz="800" dirty="0">
                <a:solidFill>
                  <a:schemeClr val="tx1"/>
                </a:solidFill>
              </a:rPr>
              <a:t>　　</a:t>
            </a:r>
            <a:r>
              <a:rPr kumimoji="1" lang="ja-JP" altLang="en-US" sz="800" dirty="0">
                <a:solidFill>
                  <a:schemeClr val="tx1"/>
                </a:solidFill>
              </a:rPr>
              <a:t>市町村が移譲を受けた延べ事務数（</a:t>
            </a:r>
            <a:r>
              <a:rPr kumimoji="1" lang="en-US" altLang="ja-JP" sz="800" dirty="0">
                <a:solidFill>
                  <a:schemeClr val="tx1"/>
                </a:solidFill>
              </a:rPr>
              <a:t>2022.4.1</a:t>
            </a:r>
            <a:r>
              <a:rPr kumimoji="1" lang="ja-JP" altLang="en-US" sz="800" dirty="0">
                <a:solidFill>
                  <a:schemeClr val="tx1"/>
                </a:solidFill>
              </a:rPr>
              <a:t>現在　</a:t>
            </a:r>
            <a:r>
              <a:rPr kumimoji="1" lang="en-US" altLang="ja-JP" sz="800" dirty="0">
                <a:solidFill>
                  <a:schemeClr val="tx1"/>
                </a:solidFill>
              </a:rPr>
              <a:t>2,373</a:t>
            </a:r>
            <a:r>
              <a:rPr kumimoji="1" lang="ja-JP" altLang="en-US" sz="800" dirty="0">
                <a:solidFill>
                  <a:schemeClr val="tx1"/>
                </a:solidFill>
              </a:rPr>
              <a:t>事務）</a:t>
            </a:r>
          </a:p>
        </p:txBody>
      </p:sp>
      <p:graphicFrame>
        <p:nvGraphicFramePr>
          <p:cNvPr id="15" name="コンテンツ プレースホルダー 7"/>
          <p:cNvGraphicFramePr>
            <a:graphicFrameLocks/>
          </p:cNvGraphicFramePr>
          <p:nvPr/>
        </p:nvGraphicFramePr>
        <p:xfrm>
          <a:off x="3655488" y="4302740"/>
          <a:ext cx="2312112" cy="1645860"/>
        </p:xfrm>
        <a:graphic>
          <a:graphicData uri="http://schemas.openxmlformats.org/drawingml/2006/table">
            <a:tbl>
              <a:tblPr firstRow="1" bandRow="1">
                <a:tableStyleId>{5C22544A-7EE6-4342-B048-85BDC9FD1C3A}</a:tableStyleId>
              </a:tblPr>
              <a:tblGrid>
                <a:gridCol w="490448">
                  <a:extLst>
                    <a:ext uri="{9D8B030D-6E8A-4147-A177-3AD203B41FA5}">
                      <a16:colId xmlns:a16="http://schemas.microsoft.com/office/drawing/2014/main" val="20000"/>
                    </a:ext>
                  </a:extLst>
                </a:gridCol>
                <a:gridCol w="910832">
                  <a:extLst>
                    <a:ext uri="{9D8B030D-6E8A-4147-A177-3AD203B41FA5}">
                      <a16:colId xmlns:a16="http://schemas.microsoft.com/office/drawing/2014/main" val="20001"/>
                    </a:ext>
                  </a:extLst>
                </a:gridCol>
                <a:gridCol w="910832">
                  <a:extLst>
                    <a:ext uri="{9D8B030D-6E8A-4147-A177-3AD203B41FA5}">
                      <a16:colId xmlns:a16="http://schemas.microsoft.com/office/drawing/2014/main" val="20002"/>
                    </a:ext>
                  </a:extLst>
                </a:gridCol>
              </a:tblGrid>
              <a:tr h="257187">
                <a:tc>
                  <a:txBody>
                    <a:bodyPr/>
                    <a:lstStyle/>
                    <a:p>
                      <a:pPr algn="ctr"/>
                      <a:r>
                        <a:rPr kumimoji="1" lang="ja-JP" altLang="en-US" sz="1200" dirty="0">
                          <a:solidFill>
                            <a:schemeClr val="bg1"/>
                          </a:solidFill>
                          <a:latin typeface="Meiryo UI" pitchFamily="50" charset="-128"/>
                          <a:ea typeface="Meiryo UI" pitchFamily="50" charset="-128"/>
                          <a:cs typeface="Meiryo UI" pitchFamily="50" charset="-128"/>
                        </a:rPr>
                        <a:t>順位</a:t>
                      </a:r>
                    </a:p>
                  </a:txBody>
                  <a:tcPr marL="91384" marR="91384" marT="45715" marB="45715" anchor="ctr"/>
                </a:tc>
                <a:tc>
                  <a:txBody>
                    <a:bodyPr/>
                    <a:lstStyle/>
                    <a:p>
                      <a:pPr algn="ctr"/>
                      <a:r>
                        <a:rPr kumimoji="1" lang="ja-JP" altLang="en-US" sz="1200" dirty="0">
                          <a:solidFill>
                            <a:schemeClr val="bg1"/>
                          </a:solidFill>
                          <a:latin typeface="Meiryo UI" pitchFamily="50" charset="-128"/>
                          <a:ea typeface="Meiryo UI" pitchFamily="50" charset="-128"/>
                          <a:cs typeface="Meiryo UI" pitchFamily="50" charset="-128"/>
                        </a:rPr>
                        <a:t>都道府県</a:t>
                      </a:r>
                    </a:p>
                  </a:txBody>
                  <a:tcPr marL="91384" marR="91384" marT="45715" marB="45715" anchor="ctr"/>
                </a:tc>
                <a:tc>
                  <a:txBody>
                    <a:bodyPr/>
                    <a:lstStyle/>
                    <a:p>
                      <a:pPr algn="ctr"/>
                      <a:r>
                        <a:rPr kumimoji="1" lang="ja-JP" altLang="en-US" sz="1200" dirty="0">
                          <a:solidFill>
                            <a:schemeClr val="bg1"/>
                          </a:solidFill>
                          <a:latin typeface="Meiryo UI" pitchFamily="50" charset="-128"/>
                          <a:ea typeface="Meiryo UI" pitchFamily="50" charset="-128"/>
                          <a:cs typeface="Meiryo UI" pitchFamily="50" charset="-128"/>
                        </a:rPr>
                        <a:t>条項数</a:t>
                      </a:r>
                    </a:p>
                  </a:txBody>
                  <a:tcPr marL="91384" marR="91384" marT="45715" marB="45715" anchor="ctr"/>
                </a:tc>
                <a:extLst>
                  <a:ext uri="{0D108BD9-81ED-4DB2-BD59-A6C34878D82A}">
                    <a16:rowId xmlns:a16="http://schemas.microsoft.com/office/drawing/2014/main" val="10000"/>
                  </a:ext>
                </a:extLst>
              </a:tr>
              <a:tr h="214282">
                <a:tc>
                  <a:txBody>
                    <a:bodyPr/>
                    <a:lstStyle/>
                    <a:p>
                      <a:pPr algn="ctr"/>
                      <a:r>
                        <a:rPr kumimoji="1" lang="ja-JP" altLang="en-US" sz="1200" dirty="0">
                          <a:latin typeface="Meiryo UI" pitchFamily="50" charset="-128"/>
                          <a:ea typeface="Meiryo UI" pitchFamily="50" charset="-128"/>
                          <a:cs typeface="Meiryo UI" pitchFamily="50" charset="-128"/>
                        </a:rPr>
                        <a:t>１</a:t>
                      </a:r>
                    </a:p>
                  </a:txBody>
                  <a:tcPr marL="91384" marR="91384" marT="45715" marB="45715" anchor="ctr"/>
                </a:tc>
                <a:tc>
                  <a:txBody>
                    <a:bodyPr/>
                    <a:lstStyle/>
                    <a:p>
                      <a:pPr algn="ctr"/>
                      <a:r>
                        <a:rPr kumimoji="1" lang="ja-JP" altLang="en-US" sz="1200" dirty="0">
                          <a:latin typeface="Meiryo UI" pitchFamily="50" charset="-128"/>
                          <a:ea typeface="Meiryo UI" pitchFamily="50" charset="-128"/>
                          <a:cs typeface="Meiryo UI" pitchFamily="50" charset="-128"/>
                        </a:rPr>
                        <a:t>広島県</a:t>
                      </a:r>
                    </a:p>
                  </a:txBody>
                  <a:tcPr marL="91384" marR="91384" marT="45715" marB="45715" anchor="ctr"/>
                </a:tc>
                <a:tc>
                  <a:txBody>
                    <a:bodyPr/>
                    <a:lstStyle/>
                    <a:p>
                      <a:pPr algn="r"/>
                      <a:r>
                        <a:rPr kumimoji="1" lang="en-US" altLang="ja-JP" sz="1100" dirty="0">
                          <a:latin typeface="Meiryo UI" pitchFamily="50" charset="-128"/>
                          <a:ea typeface="Meiryo UI" pitchFamily="50" charset="-128"/>
                          <a:cs typeface="Meiryo UI" pitchFamily="50" charset="-128"/>
                        </a:rPr>
                        <a:t>2,370</a:t>
                      </a:r>
                      <a:r>
                        <a:rPr kumimoji="1" lang="ja-JP" altLang="en-US" sz="1100" dirty="0">
                          <a:latin typeface="Meiryo UI" pitchFamily="50" charset="-128"/>
                          <a:ea typeface="Meiryo UI" pitchFamily="50" charset="-128"/>
                          <a:cs typeface="Meiryo UI" pitchFamily="50" charset="-128"/>
                        </a:rPr>
                        <a:t>条項</a:t>
                      </a:r>
                    </a:p>
                  </a:txBody>
                  <a:tcPr marL="91384" marR="91384" marT="45715" marB="45715" anchor="ctr"/>
                </a:tc>
                <a:extLst>
                  <a:ext uri="{0D108BD9-81ED-4DB2-BD59-A6C34878D82A}">
                    <a16:rowId xmlns:a16="http://schemas.microsoft.com/office/drawing/2014/main" val="10001"/>
                  </a:ext>
                </a:extLst>
              </a:tr>
              <a:tr h="214282">
                <a:tc>
                  <a:txBody>
                    <a:bodyPr/>
                    <a:lstStyle/>
                    <a:p>
                      <a:pPr algn="ctr"/>
                      <a:r>
                        <a:rPr kumimoji="1" lang="ja-JP" altLang="en-US" sz="1200" dirty="0">
                          <a:latin typeface="Meiryo UI" pitchFamily="50" charset="-128"/>
                          <a:ea typeface="Meiryo UI" pitchFamily="50" charset="-128"/>
                          <a:cs typeface="Meiryo UI" pitchFamily="50" charset="-128"/>
                        </a:rPr>
                        <a:t>２</a:t>
                      </a:r>
                    </a:p>
                  </a:txBody>
                  <a:tcPr marL="91384" marR="91384" marT="45715" marB="45715" anchor="ctr"/>
                </a:tc>
                <a:tc>
                  <a:txBody>
                    <a:bodyPr/>
                    <a:lstStyle/>
                    <a:p>
                      <a:pPr algn="ctr"/>
                      <a:r>
                        <a:rPr kumimoji="1" lang="ja-JP" altLang="en-US" sz="1200" dirty="0">
                          <a:latin typeface="Meiryo UI" pitchFamily="50" charset="-128"/>
                          <a:ea typeface="Meiryo UI" pitchFamily="50" charset="-128"/>
                          <a:cs typeface="Meiryo UI" pitchFamily="50" charset="-128"/>
                        </a:rPr>
                        <a:t>静岡県</a:t>
                      </a:r>
                    </a:p>
                  </a:txBody>
                  <a:tcPr marL="91384" marR="91384" marT="45715" marB="45715" anchor="ctr"/>
                </a:tc>
                <a:tc>
                  <a:txBody>
                    <a:bodyPr/>
                    <a:lstStyle/>
                    <a:p>
                      <a:pPr algn="r"/>
                      <a:r>
                        <a:rPr kumimoji="1" lang="en-US" altLang="ja-JP" sz="1100" dirty="0">
                          <a:latin typeface="Meiryo UI" pitchFamily="50" charset="-128"/>
                          <a:ea typeface="Meiryo UI" pitchFamily="50" charset="-128"/>
                          <a:cs typeface="Meiryo UI" pitchFamily="50" charset="-128"/>
                        </a:rPr>
                        <a:t>1,825</a:t>
                      </a:r>
                      <a:r>
                        <a:rPr kumimoji="1" lang="ja-JP" altLang="en-US" sz="1100" dirty="0">
                          <a:latin typeface="Meiryo UI" pitchFamily="50" charset="-128"/>
                          <a:ea typeface="Meiryo UI" pitchFamily="50" charset="-128"/>
                          <a:cs typeface="Meiryo UI" pitchFamily="50" charset="-128"/>
                        </a:rPr>
                        <a:t>条項</a:t>
                      </a:r>
                    </a:p>
                  </a:txBody>
                  <a:tcPr marL="91384" marR="91384" marT="45715" marB="45715" anchor="ctr"/>
                </a:tc>
                <a:extLst>
                  <a:ext uri="{0D108BD9-81ED-4DB2-BD59-A6C34878D82A}">
                    <a16:rowId xmlns:a16="http://schemas.microsoft.com/office/drawing/2014/main" val="10002"/>
                  </a:ext>
                </a:extLst>
              </a:tr>
              <a:tr h="214282">
                <a:tc>
                  <a:txBody>
                    <a:bodyPr/>
                    <a:lstStyle/>
                    <a:p>
                      <a:pPr algn="ctr"/>
                      <a:r>
                        <a:rPr kumimoji="1" lang="ja-JP" altLang="en-US" sz="1200" dirty="0">
                          <a:latin typeface="Meiryo UI" pitchFamily="50" charset="-128"/>
                          <a:ea typeface="Meiryo UI" pitchFamily="50" charset="-128"/>
                          <a:cs typeface="Meiryo UI" pitchFamily="50" charset="-128"/>
                        </a:rPr>
                        <a:t>３</a:t>
                      </a:r>
                    </a:p>
                  </a:txBody>
                  <a:tcPr marL="91384" marR="91384" marT="45715" marB="45715" anchor="ctr"/>
                </a:tc>
                <a:tc>
                  <a:txBody>
                    <a:bodyPr/>
                    <a:lstStyle/>
                    <a:p>
                      <a:pPr algn="ctr"/>
                      <a:r>
                        <a:rPr kumimoji="1" lang="ja-JP" altLang="en-US" sz="1200" dirty="0">
                          <a:latin typeface="Meiryo UI" pitchFamily="50" charset="-128"/>
                          <a:ea typeface="Meiryo UI" pitchFamily="50" charset="-128"/>
                          <a:cs typeface="Meiryo UI" pitchFamily="50" charset="-128"/>
                        </a:rPr>
                        <a:t>岡山県</a:t>
                      </a:r>
                    </a:p>
                  </a:txBody>
                  <a:tcPr marL="91384" marR="91384" marT="45715" marB="45715" anchor="ctr"/>
                </a:tc>
                <a:tc>
                  <a:txBody>
                    <a:bodyPr/>
                    <a:lstStyle/>
                    <a:p>
                      <a:pPr algn="r"/>
                      <a:r>
                        <a:rPr kumimoji="1" lang="en-US" altLang="ja-JP" sz="1100" dirty="0">
                          <a:latin typeface="Meiryo UI" pitchFamily="50" charset="-128"/>
                          <a:ea typeface="Meiryo UI" pitchFamily="50" charset="-128"/>
                          <a:cs typeface="Meiryo UI" pitchFamily="50" charset="-128"/>
                        </a:rPr>
                        <a:t>1,418</a:t>
                      </a:r>
                      <a:r>
                        <a:rPr kumimoji="1" lang="ja-JP" altLang="en-US" sz="1100" dirty="0">
                          <a:latin typeface="Meiryo UI" pitchFamily="50" charset="-128"/>
                          <a:ea typeface="Meiryo UI" pitchFamily="50" charset="-128"/>
                          <a:cs typeface="Meiryo UI" pitchFamily="50" charset="-128"/>
                        </a:rPr>
                        <a:t>条項</a:t>
                      </a:r>
                    </a:p>
                  </a:txBody>
                  <a:tcPr marL="91384" marR="91384" marT="45715" marB="45715" anchor="ctr"/>
                </a:tc>
                <a:extLst>
                  <a:ext uri="{0D108BD9-81ED-4DB2-BD59-A6C34878D82A}">
                    <a16:rowId xmlns:a16="http://schemas.microsoft.com/office/drawing/2014/main" val="10003"/>
                  </a:ext>
                </a:extLst>
              </a:tr>
              <a:tr h="214282">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extLst>
                  <a:ext uri="{0D108BD9-81ED-4DB2-BD59-A6C34878D82A}">
                    <a16:rowId xmlns:a16="http://schemas.microsoft.com/office/drawing/2014/main" val="10008"/>
                  </a:ext>
                </a:extLst>
              </a:tr>
              <a:tr h="214282">
                <a:tc>
                  <a:txBody>
                    <a:bodyPr/>
                    <a:lstStyle/>
                    <a:p>
                      <a:pPr algn="ctr"/>
                      <a:r>
                        <a:rPr kumimoji="1" lang="en-US" altLang="ja-JP" sz="1200" b="1" u="none" dirty="0">
                          <a:latin typeface="Meiryo UI" pitchFamily="50" charset="-128"/>
                          <a:ea typeface="Meiryo UI" pitchFamily="50" charset="-128"/>
                          <a:cs typeface="Meiryo UI" pitchFamily="50" charset="-128"/>
                        </a:rPr>
                        <a:t>15</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b="1" u="none" dirty="0">
                          <a:latin typeface="Meiryo UI" pitchFamily="50" charset="-128"/>
                          <a:ea typeface="Meiryo UI" pitchFamily="50" charset="-128"/>
                          <a:cs typeface="Meiryo UI" pitchFamily="50" charset="-128"/>
                        </a:rPr>
                        <a:t>大阪府</a:t>
                      </a:r>
                    </a:p>
                  </a:txBody>
                  <a:tcPr marL="91384" marR="91384" marT="45715" marB="45715" anchor="ctr"/>
                </a:tc>
                <a:tc>
                  <a:txBody>
                    <a:bodyPr/>
                    <a:lstStyle/>
                    <a:p>
                      <a:pPr algn="r"/>
                      <a:r>
                        <a:rPr kumimoji="1" lang="en-US" altLang="ja-JP" sz="1100" b="1" u="none" dirty="0">
                          <a:latin typeface="Meiryo UI" pitchFamily="50" charset="-128"/>
                          <a:ea typeface="Meiryo UI" pitchFamily="50" charset="-128"/>
                          <a:cs typeface="Meiryo UI" pitchFamily="50" charset="-128"/>
                        </a:rPr>
                        <a:t>781</a:t>
                      </a:r>
                      <a:r>
                        <a:rPr kumimoji="1" lang="ja-JP" altLang="en-US" sz="1100" b="1" u="none" dirty="0">
                          <a:latin typeface="Meiryo UI" pitchFamily="50" charset="-128"/>
                          <a:ea typeface="Meiryo UI" pitchFamily="50" charset="-128"/>
                          <a:cs typeface="Meiryo UI" pitchFamily="50" charset="-128"/>
                        </a:rPr>
                        <a:t>条項</a:t>
                      </a:r>
                    </a:p>
                  </a:txBody>
                  <a:tcPr marL="91384" marR="91384" marT="45715" marB="45715" anchor="ctr"/>
                </a:tc>
                <a:extLst>
                  <a:ext uri="{0D108BD9-81ED-4DB2-BD59-A6C34878D82A}">
                    <a16:rowId xmlns:a16="http://schemas.microsoft.com/office/drawing/2014/main" val="10009"/>
                  </a:ext>
                </a:extLst>
              </a:tr>
            </a:tbl>
          </a:graphicData>
        </a:graphic>
      </p:graphicFrame>
      <p:graphicFrame>
        <p:nvGraphicFramePr>
          <p:cNvPr id="16" name="コンテンツ プレースホルダー 7"/>
          <p:cNvGraphicFramePr>
            <a:graphicFrameLocks/>
          </p:cNvGraphicFramePr>
          <p:nvPr/>
        </p:nvGraphicFramePr>
        <p:xfrm>
          <a:off x="6401993" y="4183196"/>
          <a:ext cx="2201149" cy="1828884"/>
        </p:xfrm>
        <a:graphic>
          <a:graphicData uri="http://schemas.openxmlformats.org/drawingml/2006/table">
            <a:tbl>
              <a:tblPr firstRow="1" bandRow="1">
                <a:tableStyleId>{5C22544A-7EE6-4342-B048-85BDC9FD1C3A}</a:tableStyleId>
              </a:tblPr>
              <a:tblGrid>
                <a:gridCol w="469878">
                  <a:extLst>
                    <a:ext uri="{9D8B030D-6E8A-4147-A177-3AD203B41FA5}">
                      <a16:colId xmlns:a16="http://schemas.microsoft.com/office/drawing/2014/main" val="20000"/>
                    </a:ext>
                  </a:extLst>
                </a:gridCol>
                <a:gridCol w="805505">
                  <a:extLst>
                    <a:ext uri="{9D8B030D-6E8A-4147-A177-3AD203B41FA5}">
                      <a16:colId xmlns:a16="http://schemas.microsoft.com/office/drawing/2014/main" val="20001"/>
                    </a:ext>
                  </a:extLst>
                </a:gridCol>
                <a:gridCol w="925766">
                  <a:extLst>
                    <a:ext uri="{9D8B030D-6E8A-4147-A177-3AD203B41FA5}">
                      <a16:colId xmlns:a16="http://schemas.microsoft.com/office/drawing/2014/main" val="20002"/>
                    </a:ext>
                  </a:extLst>
                </a:gridCol>
              </a:tblGrid>
              <a:tr h="208959">
                <a:tc>
                  <a:txBody>
                    <a:bodyPr/>
                    <a:lstStyle/>
                    <a:p>
                      <a:pPr algn="ctr"/>
                      <a:r>
                        <a:rPr kumimoji="1" lang="ja-JP" altLang="en-US" sz="1200" dirty="0">
                          <a:solidFill>
                            <a:schemeClr val="bg1"/>
                          </a:solidFill>
                          <a:latin typeface="Meiryo UI" pitchFamily="50" charset="-128"/>
                          <a:ea typeface="Meiryo UI" pitchFamily="50" charset="-128"/>
                          <a:cs typeface="Meiryo UI" pitchFamily="50" charset="-128"/>
                        </a:rPr>
                        <a:t>順位</a:t>
                      </a:r>
                    </a:p>
                  </a:txBody>
                  <a:tcPr marL="91424" marR="91424" marT="45727" marB="45727" anchor="ctr"/>
                </a:tc>
                <a:tc>
                  <a:txBody>
                    <a:bodyPr/>
                    <a:lstStyle/>
                    <a:p>
                      <a:pPr algn="ctr"/>
                      <a:r>
                        <a:rPr kumimoji="1" lang="ja-JP" altLang="en-US" sz="1200" dirty="0">
                          <a:solidFill>
                            <a:schemeClr val="bg1"/>
                          </a:solidFill>
                          <a:latin typeface="Meiryo UI" pitchFamily="50" charset="-128"/>
                          <a:ea typeface="Meiryo UI" pitchFamily="50" charset="-128"/>
                          <a:cs typeface="Meiryo UI" pitchFamily="50" charset="-128"/>
                        </a:rPr>
                        <a:t>都道府県</a:t>
                      </a:r>
                    </a:p>
                  </a:txBody>
                  <a:tcPr marL="91424" marR="91424" marT="45727" marB="45727" anchor="ctr"/>
                </a:tc>
                <a:tc>
                  <a:txBody>
                    <a:bodyPr/>
                    <a:lstStyle/>
                    <a:p>
                      <a:pPr algn="ctr"/>
                      <a:r>
                        <a:rPr kumimoji="1" lang="ja-JP" altLang="en-US" sz="1200" dirty="0">
                          <a:solidFill>
                            <a:schemeClr val="bg1"/>
                          </a:solidFill>
                          <a:latin typeface="Meiryo UI" pitchFamily="50" charset="-128"/>
                          <a:ea typeface="Meiryo UI" pitchFamily="50" charset="-128"/>
                          <a:cs typeface="Meiryo UI" pitchFamily="50" charset="-128"/>
                        </a:rPr>
                        <a:t>条項数</a:t>
                      </a:r>
                    </a:p>
                  </a:txBody>
                  <a:tcPr marL="91424" marR="91424" marT="45727" marB="45727" anchor="ctr"/>
                </a:tc>
                <a:extLst>
                  <a:ext uri="{0D108BD9-81ED-4DB2-BD59-A6C34878D82A}">
                    <a16:rowId xmlns:a16="http://schemas.microsoft.com/office/drawing/2014/main" val="10000"/>
                  </a:ext>
                </a:extLst>
              </a:tr>
              <a:tr h="226001">
                <a:tc>
                  <a:txBody>
                    <a:bodyPr/>
                    <a:lstStyle/>
                    <a:p>
                      <a:pPr algn="ctr"/>
                      <a:r>
                        <a:rPr kumimoji="1" lang="ja-JP" altLang="en-US" sz="1200" b="1" dirty="0">
                          <a:latin typeface="Meiryo UI" pitchFamily="50" charset="-128"/>
                          <a:ea typeface="Meiryo UI" pitchFamily="50" charset="-128"/>
                          <a:cs typeface="Meiryo UI" pitchFamily="50" charset="-128"/>
                        </a:rPr>
                        <a:t>１</a:t>
                      </a: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itchFamily="50" charset="-128"/>
                          <a:ea typeface="Meiryo UI" pitchFamily="50" charset="-128"/>
                          <a:cs typeface="Meiryo UI" pitchFamily="50" charset="-128"/>
                        </a:rPr>
                        <a:t>大阪府</a:t>
                      </a:r>
                    </a:p>
                  </a:txBody>
                  <a:tcPr marL="91424" marR="91424" marT="45727" marB="45727" anchor="ctr"/>
                </a:tc>
                <a:tc>
                  <a:txBody>
                    <a:bodyPr/>
                    <a:lstStyle/>
                    <a:p>
                      <a:pPr algn="r"/>
                      <a:r>
                        <a:rPr kumimoji="1" lang="en-US" altLang="ja-JP" sz="1100" b="1" u="sng" dirty="0">
                          <a:latin typeface="Meiryo UI" pitchFamily="50" charset="-128"/>
                          <a:ea typeface="Meiryo UI" pitchFamily="50" charset="-128"/>
                          <a:cs typeface="Meiryo UI" pitchFamily="50" charset="-128"/>
                        </a:rPr>
                        <a:t>2,284</a:t>
                      </a:r>
                      <a:r>
                        <a:rPr kumimoji="1" lang="ja-JP" altLang="en-US" sz="1100" b="1" u="sng" dirty="0">
                          <a:latin typeface="Meiryo UI" pitchFamily="50" charset="-128"/>
                          <a:ea typeface="Meiryo UI" pitchFamily="50" charset="-128"/>
                          <a:cs typeface="Meiryo UI" pitchFamily="50" charset="-128"/>
                        </a:rPr>
                        <a:t>条項</a:t>
                      </a:r>
                    </a:p>
                  </a:txBody>
                  <a:tcPr marL="91424" marR="91424" marT="45727" marB="45727" anchor="ctr"/>
                </a:tc>
                <a:extLst>
                  <a:ext uri="{0D108BD9-81ED-4DB2-BD59-A6C34878D82A}">
                    <a16:rowId xmlns:a16="http://schemas.microsoft.com/office/drawing/2014/main" val="10001"/>
                  </a:ext>
                </a:extLst>
              </a:tr>
              <a:tr h="208959">
                <a:tc>
                  <a:txBody>
                    <a:bodyPr/>
                    <a:lstStyle/>
                    <a:p>
                      <a:pPr algn="ctr"/>
                      <a:r>
                        <a:rPr kumimoji="1" lang="ja-JP" altLang="en-US" sz="1200" dirty="0">
                          <a:latin typeface="Meiryo UI" pitchFamily="50" charset="-128"/>
                          <a:ea typeface="Meiryo UI" pitchFamily="50" charset="-128"/>
                          <a:cs typeface="Meiryo UI" pitchFamily="50" charset="-128"/>
                        </a:rPr>
                        <a:t>２</a:t>
                      </a:r>
                    </a:p>
                  </a:txBody>
                  <a:tcPr marL="91424" marR="91424" marT="45727" marB="45727" anchor="ctr"/>
                </a:tc>
                <a:tc>
                  <a:txBody>
                    <a:bodyPr/>
                    <a:lstStyle/>
                    <a:p>
                      <a:pPr algn="ctr"/>
                      <a:r>
                        <a:rPr kumimoji="1" lang="ja-JP" altLang="en-US" sz="1200" dirty="0">
                          <a:latin typeface="Meiryo UI" pitchFamily="50" charset="-128"/>
                          <a:ea typeface="Meiryo UI" pitchFamily="50" charset="-128"/>
                          <a:cs typeface="Meiryo UI" pitchFamily="50" charset="-128"/>
                        </a:rPr>
                        <a:t>静岡県</a:t>
                      </a:r>
                    </a:p>
                  </a:txBody>
                  <a:tcPr marL="91424" marR="91424" marT="45727" marB="45727" anchor="ctr"/>
                </a:tc>
                <a:tc>
                  <a:txBody>
                    <a:bodyPr/>
                    <a:lstStyle/>
                    <a:p>
                      <a:pPr algn="r"/>
                      <a:r>
                        <a:rPr kumimoji="1" lang="en-US" altLang="ja-JP" sz="1100" dirty="0">
                          <a:latin typeface="Meiryo UI" pitchFamily="50" charset="-128"/>
                          <a:ea typeface="Meiryo UI" pitchFamily="50" charset="-128"/>
                          <a:cs typeface="Meiryo UI" pitchFamily="50" charset="-128"/>
                        </a:rPr>
                        <a:t>2,067</a:t>
                      </a:r>
                      <a:r>
                        <a:rPr kumimoji="1" lang="ja-JP" altLang="en-US" sz="1100" dirty="0">
                          <a:latin typeface="Meiryo UI" pitchFamily="50" charset="-128"/>
                          <a:ea typeface="Meiryo UI" pitchFamily="50" charset="-128"/>
                          <a:cs typeface="Meiryo UI" pitchFamily="50" charset="-128"/>
                        </a:rPr>
                        <a:t>条項</a:t>
                      </a:r>
                    </a:p>
                  </a:txBody>
                  <a:tcPr marL="91424" marR="91424" marT="45727" marB="45727" anchor="ctr"/>
                </a:tc>
                <a:extLst>
                  <a:ext uri="{0D108BD9-81ED-4DB2-BD59-A6C34878D82A}">
                    <a16:rowId xmlns:a16="http://schemas.microsoft.com/office/drawing/2014/main" val="10002"/>
                  </a:ext>
                </a:extLst>
              </a:tr>
              <a:tr h="208959">
                <a:tc>
                  <a:txBody>
                    <a:bodyPr/>
                    <a:lstStyle/>
                    <a:p>
                      <a:pPr algn="ctr"/>
                      <a:r>
                        <a:rPr kumimoji="1" lang="ja-JP" altLang="en-US" sz="1200" b="0" u="none" dirty="0">
                          <a:latin typeface="Meiryo UI" pitchFamily="50" charset="-128"/>
                          <a:ea typeface="Meiryo UI" pitchFamily="50" charset="-128"/>
                          <a:cs typeface="Meiryo UI" pitchFamily="50" charset="-128"/>
                        </a:rPr>
                        <a:t>３</a:t>
                      </a: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itchFamily="50" charset="-128"/>
                          <a:ea typeface="Meiryo UI" pitchFamily="50" charset="-128"/>
                          <a:cs typeface="Meiryo UI" pitchFamily="50" charset="-128"/>
                        </a:rPr>
                        <a:t>広島県</a:t>
                      </a:r>
                    </a:p>
                  </a:txBody>
                  <a:tcPr marL="91424" marR="91424" marT="45727" marB="45727" anchor="ctr"/>
                </a:tc>
                <a:tc>
                  <a:txBody>
                    <a:bodyPr/>
                    <a:lstStyle/>
                    <a:p>
                      <a:pPr algn="r"/>
                      <a:r>
                        <a:rPr kumimoji="1" lang="en-US" altLang="ja-JP" sz="1100" b="0" u="none" dirty="0">
                          <a:latin typeface="Meiryo UI" pitchFamily="50" charset="-128"/>
                          <a:ea typeface="Meiryo UI" pitchFamily="50" charset="-128"/>
                          <a:cs typeface="Meiryo UI" pitchFamily="50" charset="-128"/>
                        </a:rPr>
                        <a:t>2,026</a:t>
                      </a:r>
                      <a:r>
                        <a:rPr kumimoji="1" lang="ja-JP" altLang="en-US" sz="1100" b="0" u="none" dirty="0">
                          <a:latin typeface="Meiryo UI" pitchFamily="50" charset="-128"/>
                          <a:ea typeface="Meiryo UI" pitchFamily="50" charset="-128"/>
                          <a:cs typeface="Meiryo UI" pitchFamily="50" charset="-128"/>
                        </a:rPr>
                        <a:t>条項</a:t>
                      </a:r>
                    </a:p>
                  </a:txBody>
                  <a:tcPr marL="91424" marR="91424" marT="45727" marB="45727" anchor="ctr"/>
                </a:tc>
                <a:extLst>
                  <a:ext uri="{0D108BD9-81ED-4DB2-BD59-A6C34878D82A}">
                    <a16:rowId xmlns:a16="http://schemas.microsoft.com/office/drawing/2014/main" val="10003"/>
                  </a:ext>
                </a:extLst>
              </a:tr>
              <a:tr h="208959">
                <a:tc>
                  <a:txBody>
                    <a:bodyPr/>
                    <a:lstStyle/>
                    <a:p>
                      <a:pPr algn="ctr"/>
                      <a:r>
                        <a:rPr kumimoji="1" lang="ja-JP" altLang="en-US" sz="1200" dirty="0">
                          <a:latin typeface="Meiryo UI" pitchFamily="50" charset="-128"/>
                          <a:ea typeface="Meiryo UI" pitchFamily="50" charset="-128"/>
                          <a:cs typeface="Meiryo UI" pitchFamily="50" charset="-128"/>
                        </a:rPr>
                        <a:t>４</a:t>
                      </a:r>
                    </a:p>
                  </a:txBody>
                  <a:tcPr marL="91424" marR="91424" marT="45727" marB="45727" anchor="ctr"/>
                </a:tc>
                <a:tc>
                  <a:txBody>
                    <a:bodyPr/>
                    <a:lstStyle/>
                    <a:p>
                      <a:pPr algn="ctr"/>
                      <a:r>
                        <a:rPr kumimoji="1" lang="ja-JP" altLang="en-US" sz="1200" dirty="0">
                          <a:latin typeface="Meiryo UI" pitchFamily="50" charset="-128"/>
                          <a:ea typeface="Meiryo UI" pitchFamily="50" charset="-128"/>
                          <a:cs typeface="Meiryo UI" pitchFamily="50" charset="-128"/>
                        </a:rPr>
                        <a:t>埼玉県</a:t>
                      </a:r>
                    </a:p>
                  </a:txBody>
                  <a:tcPr marL="91424" marR="91424" marT="45727" marB="45727" anchor="ctr"/>
                </a:tc>
                <a:tc>
                  <a:txBody>
                    <a:bodyPr/>
                    <a:lstStyle/>
                    <a:p>
                      <a:pPr algn="r"/>
                      <a:r>
                        <a:rPr kumimoji="1" lang="en-US" altLang="ja-JP" sz="1100" dirty="0">
                          <a:latin typeface="Meiryo UI" pitchFamily="50" charset="-128"/>
                          <a:ea typeface="Meiryo UI" pitchFamily="50" charset="-128"/>
                          <a:cs typeface="Meiryo UI" pitchFamily="50" charset="-128"/>
                        </a:rPr>
                        <a:t>1,967</a:t>
                      </a:r>
                      <a:r>
                        <a:rPr kumimoji="1" lang="ja-JP" altLang="en-US" sz="1100" dirty="0">
                          <a:latin typeface="Meiryo UI" pitchFamily="50" charset="-128"/>
                          <a:ea typeface="Meiryo UI" pitchFamily="50" charset="-128"/>
                          <a:cs typeface="Meiryo UI" pitchFamily="50" charset="-128"/>
                        </a:rPr>
                        <a:t>条項</a:t>
                      </a:r>
                    </a:p>
                  </a:txBody>
                  <a:tcPr marL="91424" marR="91424" marT="45727" marB="45727" anchor="ctr"/>
                </a:tc>
                <a:extLst>
                  <a:ext uri="{0D108BD9-81ED-4DB2-BD59-A6C34878D82A}">
                    <a16:rowId xmlns:a16="http://schemas.microsoft.com/office/drawing/2014/main" val="10004"/>
                  </a:ext>
                </a:extLst>
              </a:tr>
              <a:tr h="208959">
                <a:tc>
                  <a:txBody>
                    <a:bodyPr/>
                    <a:lstStyle/>
                    <a:p>
                      <a:pPr algn="ctr"/>
                      <a:r>
                        <a:rPr kumimoji="1" lang="ja-JP" altLang="en-US" sz="1200" dirty="0">
                          <a:latin typeface="Meiryo UI" pitchFamily="50" charset="-128"/>
                          <a:ea typeface="Meiryo UI" pitchFamily="50" charset="-128"/>
                          <a:cs typeface="Meiryo UI" pitchFamily="50" charset="-128"/>
                        </a:rPr>
                        <a:t>５</a:t>
                      </a:r>
                    </a:p>
                  </a:txBody>
                  <a:tcPr marL="91424" marR="91424" marT="45727" marB="45727" anchor="ctr"/>
                </a:tc>
                <a:tc>
                  <a:txBody>
                    <a:bodyPr/>
                    <a:lstStyle/>
                    <a:p>
                      <a:pPr algn="ctr"/>
                      <a:r>
                        <a:rPr kumimoji="1" lang="ja-JP" altLang="en-US" sz="1200" dirty="0">
                          <a:latin typeface="Meiryo UI" pitchFamily="50" charset="-128"/>
                          <a:ea typeface="Meiryo UI" pitchFamily="50" charset="-128"/>
                          <a:cs typeface="Meiryo UI" pitchFamily="50" charset="-128"/>
                        </a:rPr>
                        <a:t>岡山県</a:t>
                      </a:r>
                    </a:p>
                  </a:txBody>
                  <a:tcPr marL="91424" marR="91424" marT="45727" marB="45727" anchor="ctr"/>
                </a:tc>
                <a:tc>
                  <a:txBody>
                    <a:bodyPr/>
                    <a:lstStyle/>
                    <a:p>
                      <a:pPr algn="r"/>
                      <a:r>
                        <a:rPr kumimoji="1" lang="en-US" altLang="ja-JP" sz="1100" dirty="0">
                          <a:latin typeface="Meiryo UI" pitchFamily="50" charset="-128"/>
                          <a:ea typeface="Meiryo UI" pitchFamily="50" charset="-128"/>
                          <a:cs typeface="Meiryo UI" pitchFamily="50" charset="-128"/>
                        </a:rPr>
                        <a:t>1,446</a:t>
                      </a:r>
                      <a:r>
                        <a:rPr kumimoji="1" lang="ja-JP" altLang="en-US" sz="1100" dirty="0">
                          <a:latin typeface="Meiryo UI" pitchFamily="50" charset="-128"/>
                          <a:ea typeface="Meiryo UI" pitchFamily="50" charset="-128"/>
                          <a:cs typeface="Meiryo UI" pitchFamily="50" charset="-128"/>
                        </a:rPr>
                        <a:t>条項</a:t>
                      </a:r>
                    </a:p>
                  </a:txBody>
                  <a:tcPr marL="91424" marR="91424" marT="45727" marB="45727" anchor="ctr"/>
                </a:tc>
                <a:extLst>
                  <a:ext uri="{0D108BD9-81ED-4DB2-BD59-A6C34878D82A}">
                    <a16:rowId xmlns:a16="http://schemas.microsoft.com/office/drawing/2014/main" val="10005"/>
                  </a:ext>
                </a:extLst>
              </a:tr>
            </a:tbl>
          </a:graphicData>
        </a:graphic>
      </p:graphicFrame>
      <p:sp>
        <p:nvSpPr>
          <p:cNvPr id="17" name="二等辺三角形 16"/>
          <p:cNvSpPr/>
          <p:nvPr/>
        </p:nvSpPr>
        <p:spPr>
          <a:xfrm rot="5400000">
            <a:off x="5642375" y="5064731"/>
            <a:ext cx="1126244" cy="1896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角丸四角形 17"/>
          <p:cNvSpPr/>
          <p:nvPr/>
        </p:nvSpPr>
        <p:spPr>
          <a:xfrm>
            <a:off x="380315" y="3793803"/>
            <a:ext cx="7955754" cy="2442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a:solidFill>
                  <a:prstClr val="black"/>
                </a:solidFill>
                <a:latin typeface="Meiryo UI" pitchFamily="50" charset="-128"/>
                <a:ea typeface="Meiryo UI" pitchFamily="50" charset="-128"/>
                <a:cs typeface="Meiryo UI" pitchFamily="50" charset="-128"/>
              </a:rPr>
              <a:t>◆「特例市並みの権限移譲」の実施状況　</a:t>
            </a:r>
            <a:r>
              <a:rPr lang="ja-JP" altLang="en-US" sz="1400" b="1">
                <a:solidFill>
                  <a:prstClr val="black"/>
                </a:solidFill>
                <a:latin typeface="Meiryo UI" pitchFamily="50" charset="-128"/>
                <a:ea typeface="Meiryo UI" pitchFamily="50" charset="-128"/>
                <a:cs typeface="Meiryo UI" pitchFamily="50" charset="-128"/>
              </a:rPr>
              <a:t>　◆都道府県</a:t>
            </a:r>
            <a:r>
              <a:rPr lang="ja-JP" altLang="en-US" sz="1400" b="1" dirty="0">
                <a:solidFill>
                  <a:prstClr val="black"/>
                </a:solidFill>
                <a:latin typeface="Meiryo UI" pitchFamily="50" charset="-128"/>
                <a:ea typeface="Meiryo UI" pitchFamily="50" charset="-128"/>
                <a:cs typeface="Meiryo UI" pitchFamily="50" charset="-128"/>
              </a:rPr>
              <a:t>の移譲条項数状況</a:t>
            </a:r>
          </a:p>
        </p:txBody>
      </p:sp>
      <p:sp>
        <p:nvSpPr>
          <p:cNvPr id="19" name="正方形/長方形 18"/>
          <p:cNvSpPr/>
          <p:nvPr/>
        </p:nvSpPr>
        <p:spPr>
          <a:xfrm rot="5400000">
            <a:off x="3809925" y="5366079"/>
            <a:ext cx="2651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kumimoji="1" lang="en-US" altLang="ja-JP" sz="1200" u="none" dirty="0">
                <a:solidFill>
                  <a:schemeClr val="tx1"/>
                </a:solidFill>
              </a:rPr>
              <a:t>…</a:t>
            </a:r>
            <a:endParaRPr kumimoji="1" lang="ja-JP" altLang="en-US" sz="1200" u="none" dirty="0">
              <a:solidFill>
                <a:schemeClr val="tx1"/>
              </a:solidFill>
            </a:endParaRPr>
          </a:p>
        </p:txBody>
      </p:sp>
      <p:sp>
        <p:nvSpPr>
          <p:cNvPr id="20" name="角丸四角形 19"/>
          <p:cNvSpPr/>
          <p:nvPr/>
        </p:nvSpPr>
        <p:spPr>
          <a:xfrm>
            <a:off x="4976866" y="4064116"/>
            <a:ext cx="1284313" cy="18249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altLang="ja-JP" sz="1100" dirty="0">
                <a:solidFill>
                  <a:schemeClr val="tx1"/>
                </a:solidFill>
                <a:latin typeface="Meiryo UI" pitchFamily="50" charset="-128"/>
                <a:ea typeface="Meiryo UI" pitchFamily="50" charset="-128"/>
                <a:cs typeface="Meiryo UI" pitchFamily="50" charset="-128"/>
              </a:rPr>
              <a:t>2009.4.1</a:t>
            </a:r>
            <a:r>
              <a:rPr lang="ja-JP" altLang="en-US" sz="1100" dirty="0">
                <a:solidFill>
                  <a:schemeClr val="tx1"/>
                </a:solidFill>
                <a:latin typeface="Meiryo UI" pitchFamily="50" charset="-128"/>
                <a:ea typeface="Meiryo UI" pitchFamily="50" charset="-128"/>
                <a:cs typeface="Meiryo UI" pitchFamily="50" charset="-128"/>
              </a:rPr>
              <a:t>時点　　　　　　　　　　　　　　　　　　　</a:t>
            </a:r>
          </a:p>
        </p:txBody>
      </p:sp>
      <p:sp>
        <p:nvSpPr>
          <p:cNvPr id="21" name="正方形/長方形 20"/>
          <p:cNvSpPr/>
          <p:nvPr/>
        </p:nvSpPr>
        <p:spPr>
          <a:xfrm>
            <a:off x="3752340" y="6091677"/>
            <a:ext cx="5299306" cy="682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100"/>
              </a:lnSpc>
              <a:defRPr/>
            </a:pPr>
            <a:r>
              <a:rPr lang="en-US" altLang="ja-JP" sz="1000" u="none" dirty="0">
                <a:solidFill>
                  <a:prstClr val="black"/>
                </a:solidFill>
                <a:latin typeface="+mn-ea"/>
              </a:rPr>
              <a:t>※</a:t>
            </a:r>
            <a:r>
              <a:rPr lang="ja-JP" altLang="en-US" sz="1000" u="none" dirty="0">
                <a:solidFill>
                  <a:prstClr val="black"/>
                </a:solidFill>
                <a:latin typeface="+mn-ea"/>
              </a:rPr>
              <a:t>条項数とは、</a:t>
            </a:r>
            <a:endParaRPr lang="en-US" altLang="ja-JP" sz="1000" u="none" dirty="0">
              <a:solidFill>
                <a:prstClr val="black"/>
              </a:solidFill>
              <a:latin typeface="+mn-ea"/>
            </a:endParaRPr>
          </a:p>
          <a:p>
            <a:pPr>
              <a:lnSpc>
                <a:spcPts val="1100"/>
              </a:lnSpc>
              <a:defRPr/>
            </a:pPr>
            <a:r>
              <a:rPr lang="ja-JP" altLang="en-US" sz="1000" u="none" dirty="0">
                <a:solidFill>
                  <a:prstClr val="black"/>
                </a:solidFill>
                <a:latin typeface="+mn-ea"/>
              </a:rPr>
              <a:t>　　事務処理特例制度を活用した条例による権限移譲を行った場合の法律等の条項数</a:t>
            </a:r>
            <a:endParaRPr lang="en-US" altLang="ja-JP" sz="1000" u="none" dirty="0">
              <a:solidFill>
                <a:prstClr val="black"/>
              </a:solidFill>
              <a:latin typeface="+mn-ea"/>
            </a:endParaRPr>
          </a:p>
          <a:p>
            <a:pPr>
              <a:lnSpc>
                <a:spcPts val="1100"/>
              </a:lnSpc>
              <a:defRPr/>
            </a:pPr>
            <a:r>
              <a:rPr lang="en-US" altLang="ja-JP" sz="1000" u="none" dirty="0">
                <a:solidFill>
                  <a:prstClr val="black"/>
                </a:solidFill>
                <a:latin typeface="+mn-ea"/>
              </a:rPr>
              <a:t>※</a:t>
            </a:r>
            <a:r>
              <a:rPr lang="ja-JP" altLang="en-US" sz="1000" u="none" dirty="0">
                <a:solidFill>
                  <a:prstClr val="black"/>
                </a:solidFill>
                <a:latin typeface="+mn-ea"/>
              </a:rPr>
              <a:t>移譲条項数状況</a:t>
            </a:r>
            <a:endParaRPr lang="en-US" altLang="ja-JP" sz="1000" u="none" dirty="0">
              <a:solidFill>
                <a:prstClr val="black"/>
              </a:solidFill>
              <a:latin typeface="+mn-ea"/>
            </a:endParaRPr>
          </a:p>
          <a:p>
            <a:pPr marL="182563" indent="-182563">
              <a:lnSpc>
                <a:spcPts val="1100"/>
              </a:lnSpc>
              <a:defRPr/>
            </a:pPr>
            <a:r>
              <a:rPr lang="ja-JP" altLang="en-US" sz="1000" u="none" dirty="0">
                <a:solidFill>
                  <a:prstClr val="black"/>
                </a:solidFill>
                <a:latin typeface="+mn-ea"/>
              </a:rPr>
              <a:t>　　（</a:t>
            </a:r>
            <a:r>
              <a:rPr lang="ja-JP" altLang="en-US" sz="1000" u="none" dirty="0">
                <a:solidFill>
                  <a:schemeClr val="tx1"/>
                </a:solidFill>
                <a:latin typeface="+mn-ea"/>
              </a:rPr>
              <a:t>一</a:t>
            </a:r>
            <a:r>
              <a:rPr lang="ja-JP" altLang="en-US" sz="1000" u="none" dirty="0">
                <a:solidFill>
                  <a:prstClr val="black"/>
                </a:solidFill>
                <a:latin typeface="+mn-ea"/>
              </a:rPr>
              <a:t>社）行財政調査会「市町村への事務移譲の実施状況調べ」の調査結果による</a:t>
            </a:r>
            <a:endParaRPr kumimoji="1" lang="ja-JP" altLang="en-US" sz="1000" u="none" dirty="0"/>
          </a:p>
        </p:txBody>
      </p:sp>
      <p:sp>
        <p:nvSpPr>
          <p:cNvPr id="22" name="角丸四角形 21"/>
          <p:cNvSpPr/>
          <p:nvPr/>
        </p:nvSpPr>
        <p:spPr>
          <a:xfrm>
            <a:off x="7466774" y="3972869"/>
            <a:ext cx="1284313" cy="18249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altLang="ja-JP" sz="1100" dirty="0">
                <a:solidFill>
                  <a:schemeClr val="tx1"/>
                </a:solidFill>
                <a:latin typeface="Meiryo UI" pitchFamily="50" charset="-128"/>
                <a:ea typeface="Meiryo UI" pitchFamily="50" charset="-128"/>
                <a:cs typeface="Meiryo UI" pitchFamily="50" charset="-128"/>
              </a:rPr>
              <a:t>2022.4.1</a:t>
            </a:r>
            <a:r>
              <a:rPr lang="ja-JP" altLang="en-US" sz="1100" dirty="0">
                <a:solidFill>
                  <a:schemeClr val="tx1"/>
                </a:solidFill>
                <a:latin typeface="Meiryo UI" pitchFamily="50" charset="-128"/>
                <a:ea typeface="Meiryo UI" pitchFamily="50" charset="-128"/>
                <a:cs typeface="Meiryo UI" pitchFamily="50" charset="-128"/>
              </a:rPr>
              <a:t>時点</a:t>
            </a:r>
            <a:r>
              <a:rPr lang="ja-JP" altLang="en-US" sz="1100" dirty="0">
                <a:solidFill>
                  <a:srgbClr val="0070C0"/>
                </a:solidFill>
                <a:latin typeface="Meiryo UI" pitchFamily="50" charset="-128"/>
                <a:ea typeface="Meiryo UI" pitchFamily="50" charset="-128"/>
                <a:cs typeface="Meiryo UI" pitchFamily="50" charset="-128"/>
              </a:rPr>
              <a:t>　　　　　　　　　　　　　　　　　　　</a:t>
            </a:r>
          </a:p>
        </p:txBody>
      </p:sp>
      <p:sp>
        <p:nvSpPr>
          <p:cNvPr id="23" name="角丸四角形 22"/>
          <p:cNvSpPr/>
          <p:nvPr/>
        </p:nvSpPr>
        <p:spPr>
          <a:xfrm>
            <a:off x="2371175" y="4048647"/>
            <a:ext cx="1284313" cy="18249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altLang="ja-JP" sz="1100" dirty="0">
                <a:solidFill>
                  <a:schemeClr val="tx1"/>
                </a:solidFill>
                <a:latin typeface="Meiryo UI" pitchFamily="50" charset="-128"/>
                <a:ea typeface="Meiryo UI" pitchFamily="50" charset="-128"/>
                <a:cs typeface="Meiryo UI" pitchFamily="50" charset="-128"/>
              </a:rPr>
              <a:t>2022.4.1</a:t>
            </a:r>
            <a:r>
              <a:rPr lang="ja-JP" altLang="en-US" sz="1100" dirty="0">
                <a:solidFill>
                  <a:schemeClr val="tx1"/>
                </a:solidFill>
                <a:latin typeface="Meiryo UI" pitchFamily="50" charset="-128"/>
                <a:ea typeface="Meiryo UI" pitchFamily="50" charset="-128"/>
                <a:cs typeface="Meiryo UI" pitchFamily="50" charset="-128"/>
              </a:rPr>
              <a:t>時点</a:t>
            </a:r>
            <a:r>
              <a:rPr lang="ja-JP" altLang="en-US" sz="1100" dirty="0">
                <a:solidFill>
                  <a:srgbClr val="0070C0"/>
                </a:solidFill>
                <a:latin typeface="Meiryo UI" pitchFamily="50" charset="-128"/>
                <a:ea typeface="Meiryo UI" pitchFamily="50" charset="-128"/>
                <a:cs typeface="Meiryo UI" pitchFamily="50" charset="-128"/>
              </a:rPr>
              <a:t>　　　　　　　　　　　　　　　　　　　</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4962555"/>
      </p:ext>
    </p:extLst>
  </p:cSld>
  <p:clrMapOvr>
    <a:masterClrMapping/>
  </p:clrMapOvr>
  <mc:AlternateContent xmlns:mc="http://schemas.openxmlformats.org/markup-compatibility/2006" xmlns:p14="http://schemas.microsoft.com/office/powerpoint/2010/main">
    <mc:Choice Requires="p14">
      <p:transition spd="slow" p14:dur="2000" advTm="554"/>
    </mc:Choice>
    <mc:Fallback xmlns="">
      <p:transition spd="slow" advTm="55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8778" y="502324"/>
            <a:ext cx="8850921" cy="646331"/>
          </a:xfrm>
          <a:prstGeom prst="rect">
            <a:avLst/>
          </a:prstGeom>
          <a:noFill/>
        </p:spPr>
        <p:txBody>
          <a:bodyPr wrap="square" rtlCol="0">
            <a:spAutoFit/>
          </a:bodyPr>
          <a:lstStyle/>
          <a:p>
            <a:pPr>
              <a:defRPr/>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豊中市、枚方市、八尾市、寝屋川市、吹田市が中核市に移行し、保健所事務をはじめとする多くの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権限が移譲　⇒　府内の中核市数は計７市と</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トップ。</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1278" y="3053149"/>
            <a:ext cx="8850921" cy="646331"/>
          </a:xfrm>
          <a:prstGeom prst="rect">
            <a:avLst/>
          </a:prstGeom>
          <a:noFill/>
        </p:spPr>
        <p:txBody>
          <a:bodyPr wrap="square" rtlCol="0">
            <a:spAutoFit/>
          </a:bodyPr>
          <a:lstStyle/>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権限移譲の推進をきっかけに、広域連携による受入体制の整備が進み、</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全国初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の機関等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内部組織）</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の共同設置や、教職員人事協議会の設置が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95752" y="1184000"/>
            <a:ext cx="4073837" cy="320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a:solidFill>
                  <a:prstClr val="black"/>
                </a:solidFill>
                <a:latin typeface="Meiryo UI" pitchFamily="50" charset="-128"/>
                <a:ea typeface="Meiryo UI" pitchFamily="50" charset="-128"/>
                <a:cs typeface="Meiryo UI" pitchFamily="50" charset="-128"/>
              </a:rPr>
              <a:t>◆中核市への移行状況</a:t>
            </a:r>
          </a:p>
        </p:txBody>
      </p:sp>
      <p:sp>
        <p:nvSpPr>
          <p:cNvPr id="10" name="コンテンツ プレースホルダー 4"/>
          <p:cNvSpPr txBox="1">
            <a:spLocks/>
          </p:cNvSpPr>
          <p:nvPr/>
        </p:nvSpPr>
        <p:spPr>
          <a:xfrm>
            <a:off x="629252" y="1502544"/>
            <a:ext cx="8259915" cy="1550605"/>
          </a:xfrm>
          <a:prstGeom prst="rect">
            <a:avLst/>
          </a:prstGeom>
          <a:solidFill>
            <a:schemeClr val="bg1"/>
          </a:solid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・豊中市　　</a:t>
            </a:r>
            <a:r>
              <a:rPr lang="en-US" altLang="ja-JP" sz="1400" dirty="0">
                <a:solidFill>
                  <a:schemeClr val="tx1"/>
                </a:solidFill>
                <a:latin typeface="Meiryo UI" pitchFamily="50" charset="-128"/>
                <a:ea typeface="Meiryo UI" pitchFamily="50" charset="-128"/>
                <a:cs typeface="Meiryo UI" pitchFamily="50" charset="-128"/>
              </a:rPr>
              <a:t>2012</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月に中核市移行、豊中市保健所を設置</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・枚方市　　</a:t>
            </a:r>
            <a:r>
              <a:rPr lang="en-US" altLang="ja-JP" sz="1400" dirty="0">
                <a:solidFill>
                  <a:schemeClr val="tx1"/>
                </a:solidFill>
                <a:latin typeface="Meiryo UI" pitchFamily="50" charset="-128"/>
                <a:ea typeface="Meiryo UI" pitchFamily="50" charset="-128"/>
                <a:cs typeface="Meiryo UI" pitchFamily="50" charset="-128"/>
              </a:rPr>
              <a:t>2014</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月に中核市移行、枚方市保健所を設置</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・八尾市　　</a:t>
            </a:r>
            <a:r>
              <a:rPr lang="en-US" altLang="ja-JP" sz="1400" dirty="0">
                <a:solidFill>
                  <a:schemeClr val="tx1"/>
                </a:solidFill>
                <a:latin typeface="Meiryo UI" pitchFamily="50" charset="-128"/>
                <a:ea typeface="Meiryo UI" pitchFamily="50" charset="-128"/>
                <a:cs typeface="Meiryo UI" pitchFamily="50" charset="-128"/>
              </a:rPr>
              <a:t>2018</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月に中核市移行、八尾市保健所を設置（人口</a:t>
            </a:r>
            <a:r>
              <a:rPr lang="en-US" altLang="ja-JP" sz="1400" dirty="0">
                <a:solidFill>
                  <a:schemeClr val="tx1"/>
                </a:solidFill>
                <a:latin typeface="Meiryo UI" pitchFamily="50" charset="-128"/>
                <a:ea typeface="Meiryo UI" pitchFamily="50" charset="-128"/>
                <a:cs typeface="Meiryo UI" pitchFamily="50" charset="-128"/>
              </a:rPr>
              <a:t>20</a:t>
            </a:r>
            <a:r>
              <a:rPr lang="ja-JP" altLang="en-US" sz="1400" dirty="0">
                <a:solidFill>
                  <a:schemeClr val="tx1"/>
                </a:solidFill>
                <a:latin typeface="Meiryo UI" pitchFamily="50" charset="-128"/>
                <a:ea typeface="Meiryo UI" pitchFamily="50" charset="-128"/>
                <a:cs typeface="Meiryo UI" pitchFamily="50" charset="-128"/>
              </a:rPr>
              <a:t>万台の市では府内初の中核市移行）</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・寝屋川市 </a:t>
            </a:r>
            <a:r>
              <a:rPr lang="en-US" altLang="ja-JP" sz="1400" dirty="0">
                <a:solidFill>
                  <a:schemeClr val="tx1"/>
                </a:solidFill>
                <a:latin typeface="Meiryo UI" pitchFamily="50" charset="-128"/>
                <a:ea typeface="Meiryo UI" pitchFamily="50" charset="-128"/>
                <a:cs typeface="Meiryo UI" pitchFamily="50" charset="-128"/>
              </a:rPr>
              <a:t>2019</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月に中核市移行、寝屋川市保健所を設置</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・吹田市　　</a:t>
            </a:r>
            <a:r>
              <a:rPr lang="en-US" altLang="ja-JP" sz="1400" dirty="0">
                <a:solidFill>
                  <a:schemeClr val="tx1"/>
                </a:solidFill>
                <a:latin typeface="Meiryo UI" pitchFamily="50" charset="-128"/>
                <a:ea typeface="Meiryo UI" pitchFamily="50" charset="-128"/>
                <a:cs typeface="Meiryo UI" pitchFamily="50" charset="-128"/>
              </a:rPr>
              <a:t>2020</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月に中核市移行、吹田市保健所を設置</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400"/>
              </a:lnSpc>
              <a:spcBef>
                <a:spcPts val="0"/>
              </a:spcBef>
              <a:defRPr/>
            </a:pPr>
            <a:endParaRPr lang="en-US" altLang="ja-JP" sz="9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府内では、高槻市（</a:t>
            </a:r>
            <a:r>
              <a:rPr lang="en-US" altLang="ja-JP" sz="1400" dirty="0">
                <a:solidFill>
                  <a:schemeClr val="tx1"/>
                </a:solidFill>
                <a:latin typeface="Meiryo UI" pitchFamily="50" charset="-128"/>
                <a:ea typeface="Meiryo UI" pitchFamily="50" charset="-128"/>
                <a:cs typeface="Meiryo UI" pitchFamily="50" charset="-128"/>
              </a:rPr>
              <a:t>2003</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月移行）、東大阪市（</a:t>
            </a:r>
            <a:r>
              <a:rPr lang="en-US" altLang="ja-JP" sz="1400" dirty="0">
                <a:solidFill>
                  <a:schemeClr val="tx1"/>
                </a:solidFill>
                <a:latin typeface="Meiryo UI" pitchFamily="50" charset="-128"/>
                <a:ea typeface="Meiryo UI" pitchFamily="50" charset="-128"/>
                <a:cs typeface="Meiryo UI" pitchFamily="50" charset="-128"/>
              </a:rPr>
              <a:t>2005</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月移行）を含めた計７市が中核市</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3" name="コンテンツ プレースホルダー 4"/>
          <p:cNvSpPr txBox="1">
            <a:spLocks/>
          </p:cNvSpPr>
          <p:nvPr/>
        </p:nvSpPr>
        <p:spPr>
          <a:xfrm>
            <a:off x="629252" y="4051031"/>
            <a:ext cx="8259915" cy="2565899"/>
          </a:xfrm>
          <a:prstGeom prst="rect">
            <a:avLst/>
          </a:prstGeom>
          <a:solidFill>
            <a:schemeClr val="bg1"/>
          </a:solid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800"/>
              </a:lnSpc>
              <a:spcBef>
                <a:spcPts val="0"/>
              </a:spcBef>
              <a:defRPr/>
            </a:pPr>
            <a:r>
              <a:rPr lang="ja-JP" altLang="en-US" sz="1400" b="1" dirty="0">
                <a:solidFill>
                  <a:schemeClr val="tx1"/>
                </a:solidFill>
                <a:latin typeface="Meiryo UI" pitchFamily="50" charset="-128"/>
                <a:ea typeface="Meiryo UI" pitchFamily="50" charset="-128"/>
                <a:cs typeface="Meiryo UI" pitchFamily="50" charset="-128"/>
              </a:rPr>
              <a:t>●　機関等（内部組織）の共同設置（</a:t>
            </a:r>
            <a:r>
              <a:rPr lang="en-US" altLang="ja-JP" sz="1400" b="1" dirty="0">
                <a:solidFill>
                  <a:schemeClr val="tx1"/>
                </a:solidFill>
                <a:latin typeface="Meiryo UI" pitchFamily="50" charset="-128"/>
                <a:ea typeface="Meiryo UI" pitchFamily="50" charset="-128"/>
                <a:cs typeface="Meiryo UI" pitchFamily="50" charset="-128"/>
              </a:rPr>
              <a:t>2011</a:t>
            </a:r>
            <a:r>
              <a:rPr lang="ja-JP" altLang="en-US" sz="1400" b="1" dirty="0">
                <a:solidFill>
                  <a:schemeClr val="tx1"/>
                </a:solidFill>
                <a:latin typeface="Meiryo UI" pitchFamily="50" charset="-128"/>
                <a:ea typeface="Meiryo UI" pitchFamily="50" charset="-128"/>
                <a:cs typeface="Meiryo UI" pitchFamily="50" charset="-128"/>
              </a:rPr>
              <a:t>年</a:t>
            </a:r>
            <a:r>
              <a:rPr lang="en-US" altLang="ja-JP" sz="1400" b="1" dirty="0">
                <a:solidFill>
                  <a:schemeClr val="tx1"/>
                </a:solidFill>
                <a:latin typeface="Meiryo UI" pitchFamily="50" charset="-128"/>
                <a:ea typeface="Meiryo UI" pitchFamily="50" charset="-128"/>
                <a:cs typeface="Meiryo UI" pitchFamily="50" charset="-128"/>
              </a:rPr>
              <a:t>10</a:t>
            </a:r>
            <a:r>
              <a:rPr lang="ja-JP" altLang="en-US" sz="1400" b="1" dirty="0">
                <a:solidFill>
                  <a:schemeClr val="tx1"/>
                </a:solidFill>
                <a:latin typeface="Meiryo UI" pitchFamily="50" charset="-128"/>
                <a:ea typeface="Meiryo UI" pitchFamily="50" charset="-128"/>
                <a:cs typeface="Meiryo UI" pitchFamily="50" charset="-128"/>
              </a:rPr>
              <a:t>月から　府内４地域）</a:t>
            </a:r>
            <a:endParaRPr lang="en-US" altLang="ja-JP" sz="1400" b="1"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2011</a:t>
            </a:r>
            <a:r>
              <a:rPr lang="ja-JP" altLang="en-US" sz="1200" dirty="0">
                <a:solidFill>
                  <a:schemeClr val="tx1"/>
                </a:solidFill>
                <a:latin typeface="Meiryo UI" pitchFamily="50" charset="-128"/>
                <a:ea typeface="Meiryo UI" pitchFamily="50" charset="-128"/>
                <a:cs typeface="Meiryo UI" pitchFamily="50" charset="-128"/>
              </a:rPr>
              <a:t>年</a:t>
            </a:r>
            <a:r>
              <a:rPr lang="en-US" altLang="ja-JP" sz="1200" dirty="0">
                <a:solidFill>
                  <a:schemeClr val="tx1"/>
                </a:solidFill>
                <a:latin typeface="Meiryo UI" pitchFamily="50" charset="-128"/>
                <a:ea typeface="Meiryo UI" pitchFamily="50" charset="-128"/>
                <a:cs typeface="Meiryo UI" pitchFamily="50" charset="-128"/>
              </a:rPr>
              <a:t>10</a:t>
            </a:r>
            <a:r>
              <a:rPr lang="ja-JP" altLang="en-US" sz="1200" dirty="0">
                <a:solidFill>
                  <a:schemeClr val="tx1"/>
                </a:solidFill>
                <a:latin typeface="Meiryo UI" pitchFamily="50" charset="-128"/>
                <a:ea typeface="Meiryo UI" pitchFamily="50" charset="-128"/>
                <a:cs typeface="Meiryo UI" pitchFamily="50" charset="-128"/>
              </a:rPr>
              <a:t>月～　豊能地域（池田市、箕面市ほか２団体）</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　福祉（社会福祉法人の設立許可等）、まちづくり（開発行為の許可等）、公害規制（大気汚染防止法に係る</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規制等）、生活安全（ガス用品販売事業場の立入検査等）、子育て（児童福祉施設設置の許可等）</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2012</a:t>
            </a:r>
            <a:r>
              <a:rPr lang="ja-JP" altLang="en-US" sz="1200" dirty="0">
                <a:solidFill>
                  <a:schemeClr val="tx1"/>
                </a:solidFill>
                <a:latin typeface="Meiryo UI" pitchFamily="50" charset="-128"/>
                <a:ea typeface="Meiryo UI" pitchFamily="50" charset="-128"/>
                <a:cs typeface="Meiryo UI" pitchFamily="50" charset="-128"/>
              </a:rPr>
              <a:t>年 </a:t>
            </a:r>
            <a:r>
              <a:rPr lang="en-US" altLang="ja-JP" sz="1200" dirty="0">
                <a:solidFill>
                  <a:schemeClr val="tx1"/>
                </a:solidFill>
                <a:latin typeface="Meiryo UI" pitchFamily="50" charset="-128"/>
                <a:ea typeface="Meiryo UI" pitchFamily="50" charset="-128"/>
                <a:cs typeface="Meiryo UI" pitchFamily="50" charset="-128"/>
              </a:rPr>
              <a:t>1</a:t>
            </a:r>
            <a:r>
              <a:rPr lang="ja-JP" altLang="en-US" sz="1200" dirty="0">
                <a:solidFill>
                  <a:schemeClr val="tx1"/>
                </a:solidFill>
                <a:latin typeface="Meiryo UI" pitchFamily="50" charset="-128"/>
                <a:ea typeface="Meiryo UI" pitchFamily="50" charset="-128"/>
                <a:cs typeface="Meiryo UI" pitchFamily="50" charset="-128"/>
              </a:rPr>
              <a:t>月～　南河内地域（富田林市、河内長野市ほか４団体）　⇒　福祉、まちづくり、公害規制</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2012</a:t>
            </a:r>
            <a:r>
              <a:rPr lang="ja-JP" altLang="en-US" sz="1200" dirty="0">
                <a:solidFill>
                  <a:schemeClr val="tx1"/>
                </a:solidFill>
                <a:latin typeface="Meiryo UI" pitchFamily="50" charset="-128"/>
                <a:ea typeface="Meiryo UI" pitchFamily="50" charset="-128"/>
                <a:cs typeface="Meiryo UI" pitchFamily="50" charset="-128"/>
              </a:rPr>
              <a:t>年 </a:t>
            </a:r>
            <a:r>
              <a:rPr lang="en-US" altLang="ja-JP" sz="1200" dirty="0">
                <a:solidFill>
                  <a:schemeClr val="tx1"/>
                </a:solidFill>
                <a:latin typeface="Meiryo UI" pitchFamily="50" charset="-128"/>
                <a:ea typeface="Meiryo UI" pitchFamily="50" charset="-128"/>
                <a:cs typeface="Meiryo UI" pitchFamily="50" charset="-128"/>
              </a:rPr>
              <a:t>4</a:t>
            </a:r>
            <a:r>
              <a:rPr lang="ja-JP" altLang="en-US" sz="1200" dirty="0">
                <a:solidFill>
                  <a:schemeClr val="tx1"/>
                </a:solidFill>
                <a:latin typeface="Meiryo UI" pitchFamily="50" charset="-128"/>
                <a:ea typeface="Meiryo UI" pitchFamily="50" charset="-128"/>
                <a:cs typeface="Meiryo UI" pitchFamily="50" charset="-128"/>
              </a:rPr>
              <a:t>月～　泉州北地域（岸和田市ほか５団体）　⇒　福祉</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2013</a:t>
            </a:r>
            <a:r>
              <a:rPr lang="ja-JP" altLang="en-US" sz="1200" dirty="0">
                <a:solidFill>
                  <a:schemeClr val="tx1"/>
                </a:solidFill>
                <a:latin typeface="Meiryo UI" pitchFamily="50" charset="-128"/>
                <a:ea typeface="Meiryo UI" pitchFamily="50" charset="-128"/>
                <a:cs typeface="Meiryo UI" pitchFamily="50" charset="-128"/>
              </a:rPr>
              <a:t>年 </a:t>
            </a:r>
            <a:r>
              <a:rPr lang="en-US" altLang="ja-JP" sz="1200" dirty="0">
                <a:solidFill>
                  <a:schemeClr val="tx1"/>
                </a:solidFill>
                <a:latin typeface="Meiryo UI" pitchFamily="50" charset="-128"/>
                <a:ea typeface="Meiryo UI" pitchFamily="50" charset="-128"/>
                <a:cs typeface="Meiryo UI" pitchFamily="50" charset="-128"/>
              </a:rPr>
              <a:t>4</a:t>
            </a:r>
            <a:r>
              <a:rPr lang="ja-JP" altLang="en-US" sz="1200" dirty="0">
                <a:solidFill>
                  <a:schemeClr val="tx1"/>
                </a:solidFill>
                <a:latin typeface="Meiryo UI" pitchFamily="50" charset="-128"/>
                <a:ea typeface="Meiryo UI" pitchFamily="50" charset="-128"/>
                <a:cs typeface="Meiryo UI" pitchFamily="50" charset="-128"/>
              </a:rPr>
              <a:t>月～　泉州南地域（泉佐野市ほか５団体）　⇒　福祉</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2017</a:t>
            </a:r>
            <a:r>
              <a:rPr lang="ja-JP" altLang="en-US" sz="1200" dirty="0">
                <a:solidFill>
                  <a:schemeClr val="tx1"/>
                </a:solidFill>
                <a:latin typeface="Meiryo UI" pitchFamily="50" charset="-128"/>
                <a:ea typeface="Meiryo UI" pitchFamily="50" charset="-128"/>
                <a:cs typeface="Meiryo UI" pitchFamily="50" charset="-128"/>
              </a:rPr>
              <a:t>年</a:t>
            </a:r>
            <a:r>
              <a:rPr lang="en-US" altLang="ja-JP" sz="1200" dirty="0">
                <a:solidFill>
                  <a:schemeClr val="tx1"/>
                </a:solidFill>
                <a:latin typeface="Meiryo UI" pitchFamily="50" charset="-128"/>
                <a:ea typeface="Meiryo UI" pitchFamily="50" charset="-128"/>
                <a:cs typeface="Meiryo UI" pitchFamily="50" charset="-128"/>
              </a:rPr>
              <a:t>10</a:t>
            </a:r>
            <a:r>
              <a:rPr lang="ja-JP" altLang="en-US" sz="1200" dirty="0">
                <a:solidFill>
                  <a:schemeClr val="tx1"/>
                </a:solidFill>
                <a:latin typeface="Meiryo UI" pitchFamily="50" charset="-128"/>
                <a:ea typeface="Meiryo UI" pitchFamily="50" charset="-128"/>
                <a:cs typeface="Meiryo UI" pitchFamily="50" charset="-128"/>
              </a:rPr>
              <a:t>月～ 泉州南地域（泉南市ほか３団体）　⇒　まちづくり</a:t>
            </a:r>
            <a:endParaRPr lang="en-US" altLang="ja-JP" sz="1200" dirty="0">
              <a:solidFill>
                <a:schemeClr val="tx1"/>
              </a:solidFill>
              <a:latin typeface="Meiryo UI" pitchFamily="50" charset="-128"/>
              <a:ea typeface="Meiryo UI" pitchFamily="50" charset="-128"/>
              <a:cs typeface="Meiryo UI" pitchFamily="50" charset="-128"/>
            </a:endParaRPr>
          </a:p>
          <a:p>
            <a:pPr algn="l">
              <a:lnSpc>
                <a:spcPts val="1800"/>
              </a:lnSpc>
              <a:spcBef>
                <a:spcPts val="600"/>
              </a:spcBef>
              <a:defRPr/>
            </a:pPr>
            <a:r>
              <a:rPr lang="ja-JP" altLang="en-US" sz="1400" b="1" dirty="0">
                <a:solidFill>
                  <a:schemeClr val="tx1"/>
                </a:solidFill>
                <a:latin typeface="Meiryo UI" pitchFamily="50" charset="-128"/>
                <a:ea typeface="Meiryo UI" pitchFamily="50" charset="-128"/>
                <a:cs typeface="Meiryo UI" pitchFamily="50" charset="-128"/>
              </a:rPr>
              <a:t>●　教職員人事協議会を設置（</a:t>
            </a:r>
            <a:r>
              <a:rPr lang="en-US" altLang="ja-JP" sz="1400" b="1" dirty="0">
                <a:solidFill>
                  <a:schemeClr val="tx1"/>
                </a:solidFill>
                <a:latin typeface="Meiryo UI" pitchFamily="50" charset="-128"/>
                <a:ea typeface="Meiryo UI" pitchFamily="50" charset="-128"/>
                <a:cs typeface="Meiryo UI" pitchFamily="50" charset="-128"/>
              </a:rPr>
              <a:t>2012</a:t>
            </a:r>
            <a:r>
              <a:rPr lang="ja-JP" altLang="en-US" sz="1400" b="1" dirty="0">
                <a:solidFill>
                  <a:schemeClr val="tx1"/>
                </a:solidFill>
                <a:latin typeface="Meiryo UI" pitchFamily="50" charset="-128"/>
                <a:ea typeface="Meiryo UI" pitchFamily="50" charset="-128"/>
                <a:cs typeface="Meiryo UI" pitchFamily="50" charset="-128"/>
              </a:rPr>
              <a:t>年</a:t>
            </a:r>
            <a:r>
              <a:rPr lang="en-US" altLang="ja-JP" sz="1400" b="1" dirty="0">
                <a:solidFill>
                  <a:schemeClr val="tx1"/>
                </a:solidFill>
                <a:latin typeface="Meiryo UI" pitchFamily="50" charset="-128"/>
                <a:ea typeface="Meiryo UI" pitchFamily="50" charset="-128"/>
                <a:cs typeface="Meiryo UI" pitchFamily="50" charset="-128"/>
              </a:rPr>
              <a:t>4</a:t>
            </a:r>
            <a:r>
              <a:rPr lang="ja-JP" altLang="en-US" sz="1400" b="1" dirty="0">
                <a:solidFill>
                  <a:schemeClr val="tx1"/>
                </a:solidFill>
                <a:latin typeface="Meiryo UI" pitchFamily="50" charset="-128"/>
                <a:ea typeface="Meiryo UI" pitchFamily="50" charset="-128"/>
                <a:cs typeface="Meiryo UI" pitchFamily="50" charset="-128"/>
              </a:rPr>
              <a:t>月から）</a:t>
            </a:r>
            <a:endParaRPr lang="en-US" altLang="ja-JP" sz="1400" b="1"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200" dirty="0">
                <a:solidFill>
                  <a:schemeClr val="tx1"/>
                </a:solidFill>
                <a:latin typeface="Meiryo UI" pitchFamily="50" charset="-128"/>
                <a:ea typeface="Meiryo UI" pitchFamily="50" charset="-128"/>
                <a:cs typeface="Meiryo UI" pitchFamily="50" charset="-128"/>
              </a:rPr>
              <a:t>    ・豊能地域（豊中市ほか４団体）　⇒　小中学校の教職員人事権</a:t>
            </a:r>
          </a:p>
        </p:txBody>
      </p:sp>
      <p:sp>
        <p:nvSpPr>
          <p:cNvPr id="14" name="角丸四角形 13"/>
          <p:cNvSpPr/>
          <p:nvPr/>
        </p:nvSpPr>
        <p:spPr>
          <a:xfrm>
            <a:off x="495752" y="3714956"/>
            <a:ext cx="4446354" cy="3206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a:solidFill>
                  <a:prstClr val="black"/>
                </a:solidFill>
                <a:latin typeface="Meiryo UI" pitchFamily="50" charset="-128"/>
                <a:ea typeface="Meiryo UI" pitchFamily="50" charset="-128"/>
                <a:cs typeface="Meiryo UI" pitchFamily="50" charset="-128"/>
              </a:rPr>
              <a:t>◆広域連携による権限移譲の受入体制の整備</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9798569"/>
      </p:ext>
    </p:extLst>
  </p:cSld>
  <p:clrMapOvr>
    <a:masterClrMapping/>
  </p:clrMapOvr>
  <mc:AlternateContent xmlns:mc="http://schemas.openxmlformats.org/markup-compatibility/2006" xmlns:p14="http://schemas.microsoft.com/office/powerpoint/2010/main">
    <mc:Choice Requires="p14">
      <p:transition spd="slow" p14:dur="2000" advTm="381"/>
    </mc:Choice>
    <mc:Fallback xmlns="">
      <p:transition spd="slow" advTm="3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739" y="44624"/>
            <a:ext cx="6743185"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府内市町村の現状と種別　　</a:t>
            </a:r>
            <a:endParaRPr lang="zh-TW"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3883863" y="931523"/>
            <a:ext cx="4139543" cy="5627096"/>
          </a:xfrm>
          <a:prstGeom prst="rect">
            <a:avLst/>
          </a:prstGeom>
        </p:spPr>
      </p:pic>
      <p:sp>
        <p:nvSpPr>
          <p:cNvPr id="20" name="角丸四角形 19"/>
          <p:cNvSpPr/>
          <p:nvPr/>
        </p:nvSpPr>
        <p:spPr>
          <a:xfrm>
            <a:off x="356311" y="4999263"/>
            <a:ext cx="3789333" cy="916318"/>
          </a:xfrm>
          <a:prstGeom prst="roundRect">
            <a:avLst/>
          </a:prstGeom>
          <a:solidFill>
            <a:srgbClr val="FFABAB"/>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町村の</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4</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団体</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が</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過疎地域指定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　　（豊能町・能勢町・岬町・千早赤阪村）</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1" name="Freeform 957"/>
          <p:cNvSpPr>
            <a:spLocks noChangeAspect="1"/>
          </p:cNvSpPr>
          <p:nvPr/>
        </p:nvSpPr>
        <p:spPr bwMode="auto">
          <a:xfrm>
            <a:off x="5700166" y="2919945"/>
            <a:ext cx="1315135"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lumMod val="75000"/>
            </a:schemeClr>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22" name="Freeform 916"/>
          <p:cNvSpPr>
            <a:spLocks/>
          </p:cNvSpPr>
          <p:nvPr/>
        </p:nvSpPr>
        <p:spPr bwMode="auto">
          <a:xfrm>
            <a:off x="5446740" y="5487978"/>
            <a:ext cx="28848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3" name="Freeform 920"/>
          <p:cNvSpPr>
            <a:spLocks/>
          </p:cNvSpPr>
          <p:nvPr/>
        </p:nvSpPr>
        <p:spPr bwMode="auto">
          <a:xfrm>
            <a:off x="3895815" y="6031508"/>
            <a:ext cx="751284"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4" name="Freeform 921"/>
          <p:cNvSpPr>
            <a:spLocks/>
          </p:cNvSpPr>
          <p:nvPr/>
        </p:nvSpPr>
        <p:spPr bwMode="auto">
          <a:xfrm>
            <a:off x="4521144" y="5761179"/>
            <a:ext cx="577988"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 name="Freeform 924"/>
          <p:cNvSpPr>
            <a:spLocks/>
          </p:cNvSpPr>
          <p:nvPr/>
        </p:nvSpPr>
        <p:spPr bwMode="auto">
          <a:xfrm>
            <a:off x="6082836" y="2552720"/>
            <a:ext cx="404692"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26" name="Freeform 925"/>
          <p:cNvSpPr>
            <a:spLocks/>
          </p:cNvSpPr>
          <p:nvPr/>
        </p:nvSpPr>
        <p:spPr bwMode="auto">
          <a:xfrm>
            <a:off x="5966623" y="2172154"/>
            <a:ext cx="231397"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2000" u="none">
              <a:latin typeface="BIZ UDPゴシック" panose="020B0400000000000000" pitchFamily="50" charset="-128"/>
              <a:ea typeface="BIZ UDPゴシック" panose="020B0400000000000000" pitchFamily="50" charset="-128"/>
            </a:endParaRPr>
          </a:p>
        </p:txBody>
      </p:sp>
      <p:sp>
        <p:nvSpPr>
          <p:cNvPr id="27" name="Freeform 926"/>
          <p:cNvSpPr>
            <a:spLocks/>
          </p:cNvSpPr>
          <p:nvPr/>
        </p:nvSpPr>
        <p:spPr bwMode="auto">
          <a:xfrm>
            <a:off x="6082836" y="1900871"/>
            <a:ext cx="519882"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28" name="Freeform 927"/>
          <p:cNvSpPr>
            <a:spLocks/>
          </p:cNvSpPr>
          <p:nvPr/>
        </p:nvSpPr>
        <p:spPr bwMode="auto">
          <a:xfrm>
            <a:off x="5966623" y="1683268"/>
            <a:ext cx="636091"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29" name="Freeform 928"/>
          <p:cNvSpPr>
            <a:spLocks/>
          </p:cNvSpPr>
          <p:nvPr/>
        </p:nvSpPr>
        <p:spPr bwMode="auto">
          <a:xfrm>
            <a:off x="5388633" y="922132"/>
            <a:ext cx="1040789"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30" name="Freeform 929"/>
          <p:cNvSpPr>
            <a:spLocks/>
          </p:cNvSpPr>
          <p:nvPr/>
        </p:nvSpPr>
        <p:spPr bwMode="auto">
          <a:xfrm>
            <a:off x="6429422" y="1791588"/>
            <a:ext cx="693179"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31" name="Freeform 930"/>
          <p:cNvSpPr>
            <a:spLocks/>
          </p:cNvSpPr>
          <p:nvPr/>
        </p:nvSpPr>
        <p:spPr bwMode="auto">
          <a:xfrm>
            <a:off x="6429422" y="2499038"/>
            <a:ext cx="404692"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32" name="Freeform 932"/>
          <p:cNvSpPr>
            <a:spLocks/>
          </p:cNvSpPr>
          <p:nvPr/>
        </p:nvSpPr>
        <p:spPr bwMode="auto">
          <a:xfrm>
            <a:off x="6834115" y="1465661"/>
            <a:ext cx="693179"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33" name="Freeform 933"/>
          <p:cNvSpPr>
            <a:spLocks/>
          </p:cNvSpPr>
          <p:nvPr/>
        </p:nvSpPr>
        <p:spPr bwMode="auto">
          <a:xfrm>
            <a:off x="7243586" y="1737908"/>
            <a:ext cx="346590"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34" name="Freeform 934"/>
          <p:cNvSpPr>
            <a:spLocks/>
          </p:cNvSpPr>
          <p:nvPr/>
        </p:nvSpPr>
        <p:spPr bwMode="auto">
          <a:xfrm>
            <a:off x="7180706" y="2118474"/>
            <a:ext cx="809387"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35" name="Freeform 935"/>
          <p:cNvSpPr>
            <a:spLocks/>
          </p:cNvSpPr>
          <p:nvPr/>
        </p:nvSpPr>
        <p:spPr bwMode="auto">
          <a:xfrm>
            <a:off x="7470211" y="2715688"/>
            <a:ext cx="346590"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36" name="Freeform 936"/>
          <p:cNvSpPr>
            <a:spLocks/>
          </p:cNvSpPr>
          <p:nvPr/>
        </p:nvSpPr>
        <p:spPr bwMode="auto">
          <a:xfrm>
            <a:off x="7065517" y="2770327"/>
            <a:ext cx="404692"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37" name="Freeform 938"/>
          <p:cNvSpPr>
            <a:spLocks/>
          </p:cNvSpPr>
          <p:nvPr/>
        </p:nvSpPr>
        <p:spPr bwMode="auto">
          <a:xfrm>
            <a:off x="6717907" y="2715688"/>
            <a:ext cx="404692"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38" name="Freeform 939"/>
          <p:cNvSpPr>
            <a:spLocks/>
          </p:cNvSpPr>
          <p:nvPr/>
        </p:nvSpPr>
        <p:spPr bwMode="auto">
          <a:xfrm>
            <a:off x="6834115" y="2933291"/>
            <a:ext cx="28848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39" name="Freeform 940"/>
          <p:cNvSpPr>
            <a:spLocks/>
          </p:cNvSpPr>
          <p:nvPr/>
        </p:nvSpPr>
        <p:spPr bwMode="auto">
          <a:xfrm>
            <a:off x="6949304" y="3096254"/>
            <a:ext cx="289503"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0" name="Freeform 941"/>
          <p:cNvSpPr>
            <a:spLocks/>
          </p:cNvSpPr>
          <p:nvPr/>
        </p:nvSpPr>
        <p:spPr bwMode="auto">
          <a:xfrm>
            <a:off x="7238809" y="3042571"/>
            <a:ext cx="519882"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1" name="Freeform 943"/>
          <p:cNvSpPr>
            <a:spLocks/>
          </p:cNvSpPr>
          <p:nvPr/>
        </p:nvSpPr>
        <p:spPr bwMode="auto">
          <a:xfrm>
            <a:off x="7007410" y="3205535"/>
            <a:ext cx="577988"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2" name="Freeform 944"/>
          <p:cNvSpPr>
            <a:spLocks/>
          </p:cNvSpPr>
          <p:nvPr/>
        </p:nvSpPr>
        <p:spPr bwMode="auto">
          <a:xfrm>
            <a:off x="6834115" y="3368498"/>
            <a:ext cx="751284"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3" name="Freeform 946"/>
          <p:cNvSpPr>
            <a:spLocks/>
          </p:cNvSpPr>
          <p:nvPr/>
        </p:nvSpPr>
        <p:spPr bwMode="auto">
          <a:xfrm>
            <a:off x="6834115" y="3802747"/>
            <a:ext cx="693179"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4" name="Freeform 947"/>
          <p:cNvSpPr>
            <a:spLocks/>
          </p:cNvSpPr>
          <p:nvPr/>
        </p:nvSpPr>
        <p:spPr bwMode="auto">
          <a:xfrm>
            <a:off x="7007410" y="4237954"/>
            <a:ext cx="28848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5" name="Freeform 948"/>
          <p:cNvSpPr>
            <a:spLocks/>
          </p:cNvSpPr>
          <p:nvPr/>
        </p:nvSpPr>
        <p:spPr bwMode="auto">
          <a:xfrm>
            <a:off x="7180706" y="4129632"/>
            <a:ext cx="404692"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6" name="Freeform 949"/>
          <p:cNvSpPr>
            <a:spLocks/>
          </p:cNvSpPr>
          <p:nvPr/>
        </p:nvSpPr>
        <p:spPr bwMode="auto">
          <a:xfrm>
            <a:off x="6892221" y="4237954"/>
            <a:ext cx="577988"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7" name="Freeform 950"/>
          <p:cNvSpPr>
            <a:spLocks/>
          </p:cNvSpPr>
          <p:nvPr/>
        </p:nvSpPr>
        <p:spPr bwMode="auto">
          <a:xfrm>
            <a:off x="7238809" y="4563879"/>
            <a:ext cx="346590"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8" name="Freeform 951"/>
          <p:cNvSpPr>
            <a:spLocks/>
          </p:cNvSpPr>
          <p:nvPr/>
        </p:nvSpPr>
        <p:spPr bwMode="auto">
          <a:xfrm>
            <a:off x="7180706" y="4781484"/>
            <a:ext cx="462799"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9" name="Freeform 952"/>
          <p:cNvSpPr>
            <a:spLocks/>
          </p:cNvSpPr>
          <p:nvPr/>
        </p:nvSpPr>
        <p:spPr bwMode="auto">
          <a:xfrm>
            <a:off x="7122600" y="5053730"/>
            <a:ext cx="520902"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0" name="Freeform 953"/>
          <p:cNvSpPr>
            <a:spLocks/>
          </p:cNvSpPr>
          <p:nvPr/>
        </p:nvSpPr>
        <p:spPr bwMode="auto">
          <a:xfrm>
            <a:off x="6371316" y="5053730"/>
            <a:ext cx="1098890"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1" name="Freeform 954"/>
          <p:cNvSpPr>
            <a:spLocks/>
          </p:cNvSpPr>
          <p:nvPr/>
        </p:nvSpPr>
        <p:spPr bwMode="auto">
          <a:xfrm>
            <a:off x="6834115" y="4618520"/>
            <a:ext cx="461781"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2" name="Freeform 955"/>
          <p:cNvSpPr>
            <a:spLocks/>
          </p:cNvSpPr>
          <p:nvPr/>
        </p:nvSpPr>
        <p:spPr bwMode="auto">
          <a:xfrm>
            <a:off x="6660823" y="4673160"/>
            <a:ext cx="231397"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3" name="Freeform 956"/>
          <p:cNvSpPr>
            <a:spLocks/>
          </p:cNvSpPr>
          <p:nvPr/>
        </p:nvSpPr>
        <p:spPr bwMode="auto">
          <a:xfrm>
            <a:off x="6660823" y="4183313"/>
            <a:ext cx="346590"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54" name="Freeform 961"/>
          <p:cNvSpPr>
            <a:spLocks/>
          </p:cNvSpPr>
          <p:nvPr/>
        </p:nvSpPr>
        <p:spPr bwMode="auto">
          <a:xfrm>
            <a:off x="5100148" y="5325015"/>
            <a:ext cx="809387"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5" name="Freeform 962"/>
          <p:cNvSpPr>
            <a:spLocks/>
          </p:cNvSpPr>
          <p:nvPr/>
        </p:nvSpPr>
        <p:spPr bwMode="auto">
          <a:xfrm>
            <a:off x="5388633" y="5107412"/>
            <a:ext cx="69419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6" name="Freeform 963"/>
          <p:cNvSpPr>
            <a:spLocks/>
          </p:cNvSpPr>
          <p:nvPr/>
        </p:nvSpPr>
        <p:spPr bwMode="auto">
          <a:xfrm>
            <a:off x="5504846" y="4889810"/>
            <a:ext cx="751284"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7" name="Freeform 964"/>
          <p:cNvSpPr>
            <a:spLocks/>
          </p:cNvSpPr>
          <p:nvPr/>
        </p:nvSpPr>
        <p:spPr bwMode="auto">
          <a:xfrm>
            <a:off x="5678138" y="4836123"/>
            <a:ext cx="28848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8" name="Freeform 965"/>
          <p:cNvSpPr>
            <a:spLocks/>
          </p:cNvSpPr>
          <p:nvPr/>
        </p:nvSpPr>
        <p:spPr bwMode="auto">
          <a:xfrm>
            <a:off x="5909539" y="4781484"/>
            <a:ext cx="693179"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9" name="Freeform 966"/>
          <p:cNvSpPr>
            <a:spLocks/>
          </p:cNvSpPr>
          <p:nvPr/>
        </p:nvSpPr>
        <p:spPr bwMode="auto">
          <a:xfrm>
            <a:off x="5620034" y="4673160"/>
            <a:ext cx="519882"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0" name="Freeform 968"/>
          <p:cNvSpPr>
            <a:spLocks/>
          </p:cNvSpPr>
          <p:nvPr/>
        </p:nvSpPr>
        <p:spPr bwMode="auto">
          <a:xfrm>
            <a:off x="5851432" y="4510198"/>
            <a:ext cx="346590"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1" name="Freeform 969"/>
          <p:cNvSpPr>
            <a:spLocks/>
          </p:cNvSpPr>
          <p:nvPr/>
        </p:nvSpPr>
        <p:spPr bwMode="auto">
          <a:xfrm>
            <a:off x="5851432" y="4129632"/>
            <a:ext cx="1155978"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5">
              <a:lumMod val="75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2" name="Freeform 1049"/>
          <p:cNvSpPr>
            <a:spLocks/>
          </p:cNvSpPr>
          <p:nvPr/>
        </p:nvSpPr>
        <p:spPr bwMode="auto">
          <a:xfrm>
            <a:off x="5042047" y="5597259"/>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3" name="Freeform 1050"/>
          <p:cNvSpPr>
            <a:spLocks/>
          </p:cNvSpPr>
          <p:nvPr/>
        </p:nvSpPr>
        <p:spPr bwMode="auto">
          <a:xfrm>
            <a:off x="4868753" y="5650942"/>
            <a:ext cx="577988"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4" name="角丸四角形 63"/>
          <p:cNvSpPr/>
          <p:nvPr/>
        </p:nvSpPr>
        <p:spPr bwMode="auto">
          <a:xfrm>
            <a:off x="5820971" y="140684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能勢町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5" name="角丸四角形 64"/>
          <p:cNvSpPr/>
          <p:nvPr/>
        </p:nvSpPr>
        <p:spPr bwMode="auto">
          <a:xfrm>
            <a:off x="6298965" y="179158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豊能町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6" name="角丸四角形 65"/>
          <p:cNvSpPr/>
          <p:nvPr/>
        </p:nvSpPr>
        <p:spPr bwMode="auto">
          <a:xfrm>
            <a:off x="6235008" y="227629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箕面市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7" name="角丸四角形 66"/>
          <p:cNvSpPr/>
          <p:nvPr/>
        </p:nvSpPr>
        <p:spPr bwMode="auto">
          <a:xfrm>
            <a:off x="5851432" y="251251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池田市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8" name="角丸四角形 67"/>
          <p:cNvSpPr/>
          <p:nvPr/>
        </p:nvSpPr>
        <p:spPr bwMode="auto">
          <a:xfrm>
            <a:off x="6602718" y="224463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茨木市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9" name="角丸四角形 68"/>
          <p:cNvSpPr/>
          <p:nvPr/>
        </p:nvSpPr>
        <p:spPr bwMode="auto">
          <a:xfrm>
            <a:off x="6991463" y="212700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高槻市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0" name="角丸四角形 69"/>
          <p:cNvSpPr/>
          <p:nvPr/>
        </p:nvSpPr>
        <p:spPr bwMode="auto">
          <a:xfrm>
            <a:off x="7295895" y="199610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島本町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1" name="角丸四角形 70"/>
          <p:cNvSpPr/>
          <p:nvPr/>
        </p:nvSpPr>
        <p:spPr bwMode="auto">
          <a:xfrm>
            <a:off x="7461725" y="24532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枚方市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角丸四角形 71"/>
          <p:cNvSpPr/>
          <p:nvPr/>
        </p:nvSpPr>
        <p:spPr bwMode="auto">
          <a:xfrm>
            <a:off x="7506724" y="293329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交野市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3" name="角丸四角形 72"/>
          <p:cNvSpPr/>
          <p:nvPr/>
        </p:nvSpPr>
        <p:spPr bwMode="auto">
          <a:xfrm>
            <a:off x="7100023" y="2913070"/>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寝屋川市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4" name="角丸四角形 73"/>
          <p:cNvSpPr/>
          <p:nvPr/>
        </p:nvSpPr>
        <p:spPr bwMode="auto">
          <a:xfrm>
            <a:off x="6792307" y="283497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摂津市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5" name="角丸四角形 74"/>
          <p:cNvSpPr/>
          <p:nvPr/>
        </p:nvSpPr>
        <p:spPr bwMode="auto">
          <a:xfrm>
            <a:off x="6132457" y="281206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豊中市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6" name="角丸四角形 75"/>
          <p:cNvSpPr/>
          <p:nvPr/>
        </p:nvSpPr>
        <p:spPr bwMode="auto">
          <a:xfrm>
            <a:off x="6678346" y="313608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守口市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7" name="角丸四角形 76"/>
          <p:cNvSpPr/>
          <p:nvPr/>
        </p:nvSpPr>
        <p:spPr bwMode="auto">
          <a:xfrm>
            <a:off x="6984194" y="317355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門真市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8" name="角丸四角形 77"/>
          <p:cNvSpPr/>
          <p:nvPr/>
        </p:nvSpPr>
        <p:spPr bwMode="auto">
          <a:xfrm>
            <a:off x="7234610" y="329730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大東市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9" name="角丸四角形 78"/>
          <p:cNvSpPr/>
          <p:nvPr/>
        </p:nvSpPr>
        <p:spPr bwMode="auto">
          <a:xfrm>
            <a:off x="7335222" y="3170851"/>
            <a:ext cx="384143"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四條畷市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0" name="角丸四角形 79"/>
          <p:cNvSpPr/>
          <p:nvPr/>
        </p:nvSpPr>
        <p:spPr bwMode="auto">
          <a:xfrm>
            <a:off x="6258763" y="362613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1" name="角丸四角形 80"/>
          <p:cNvSpPr/>
          <p:nvPr/>
        </p:nvSpPr>
        <p:spPr bwMode="auto">
          <a:xfrm>
            <a:off x="6982487" y="357148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東大阪市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2" name="角丸四角形 81"/>
          <p:cNvSpPr/>
          <p:nvPr/>
        </p:nvSpPr>
        <p:spPr bwMode="auto">
          <a:xfrm>
            <a:off x="7094055" y="393003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八尾市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3" name="角丸四角形 82"/>
          <p:cNvSpPr/>
          <p:nvPr/>
        </p:nvSpPr>
        <p:spPr bwMode="auto">
          <a:xfrm>
            <a:off x="7358283" y="417495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柏原市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4" name="角丸四角形 83"/>
          <p:cNvSpPr/>
          <p:nvPr/>
        </p:nvSpPr>
        <p:spPr bwMode="auto">
          <a:xfrm>
            <a:off x="6995497" y="4228484"/>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藤井寺市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5" name="角丸四角形 84"/>
          <p:cNvSpPr/>
          <p:nvPr/>
        </p:nvSpPr>
        <p:spPr bwMode="auto">
          <a:xfrm>
            <a:off x="5355401" y="467786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忠岡町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6" name="角丸四角形 85"/>
          <p:cNvSpPr/>
          <p:nvPr/>
        </p:nvSpPr>
        <p:spPr bwMode="auto">
          <a:xfrm>
            <a:off x="4138038" y="626316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岬町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7" name="角丸四角形 86"/>
          <p:cNvSpPr/>
          <p:nvPr/>
        </p:nvSpPr>
        <p:spPr bwMode="auto">
          <a:xfrm>
            <a:off x="6959215" y="451019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羽曳野市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8" name="角丸四角形 87"/>
          <p:cNvSpPr/>
          <p:nvPr/>
        </p:nvSpPr>
        <p:spPr bwMode="auto">
          <a:xfrm>
            <a:off x="7313539" y="469582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太子町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9" name="角丸四角形 88"/>
          <p:cNvSpPr/>
          <p:nvPr/>
        </p:nvSpPr>
        <p:spPr bwMode="auto">
          <a:xfrm>
            <a:off x="7341401" y="496763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河南町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0" name="角丸四角形 89"/>
          <p:cNvSpPr/>
          <p:nvPr/>
        </p:nvSpPr>
        <p:spPr bwMode="auto">
          <a:xfrm>
            <a:off x="6856555" y="488562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富田林市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1" name="角丸四角形 90"/>
          <p:cNvSpPr/>
          <p:nvPr/>
        </p:nvSpPr>
        <p:spPr bwMode="auto">
          <a:xfrm>
            <a:off x="6411734" y="4846474"/>
            <a:ext cx="396614"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大阪狭山市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2" name="角丸四角形 91"/>
          <p:cNvSpPr/>
          <p:nvPr/>
        </p:nvSpPr>
        <p:spPr bwMode="auto">
          <a:xfrm>
            <a:off x="7227780" y="5267211"/>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千早赤阪村</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3" name="角丸四角形 92"/>
          <p:cNvSpPr/>
          <p:nvPr/>
        </p:nvSpPr>
        <p:spPr bwMode="auto">
          <a:xfrm>
            <a:off x="6683692" y="5511658"/>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河内長野市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4" name="角丸四角形 93"/>
          <p:cNvSpPr/>
          <p:nvPr/>
        </p:nvSpPr>
        <p:spPr bwMode="auto">
          <a:xfrm>
            <a:off x="5927704" y="460920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高石市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5" name="角丸四角形 94"/>
          <p:cNvSpPr/>
          <p:nvPr/>
        </p:nvSpPr>
        <p:spPr bwMode="auto">
          <a:xfrm>
            <a:off x="5513735" y="4542774"/>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泉大津市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6" name="角丸四角形 95"/>
          <p:cNvSpPr/>
          <p:nvPr/>
        </p:nvSpPr>
        <p:spPr bwMode="auto">
          <a:xfrm>
            <a:off x="5765692" y="5324110"/>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岸和田市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7" name="角丸四角形 96"/>
          <p:cNvSpPr/>
          <p:nvPr/>
        </p:nvSpPr>
        <p:spPr bwMode="auto">
          <a:xfrm>
            <a:off x="5446740" y="529351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貝塚市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8" name="角丸四角形 97"/>
          <p:cNvSpPr/>
          <p:nvPr/>
        </p:nvSpPr>
        <p:spPr bwMode="auto">
          <a:xfrm>
            <a:off x="4884475" y="543733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田尻町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9" name="角丸四角形 98"/>
          <p:cNvSpPr/>
          <p:nvPr/>
        </p:nvSpPr>
        <p:spPr bwMode="auto">
          <a:xfrm>
            <a:off x="5467309" y="559725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熊取町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0" name="角丸四角形 99"/>
          <p:cNvSpPr/>
          <p:nvPr/>
        </p:nvSpPr>
        <p:spPr bwMode="auto">
          <a:xfrm>
            <a:off x="5363925" y="5863407"/>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泉佐野市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1" name="角丸四角形 100"/>
          <p:cNvSpPr/>
          <p:nvPr/>
        </p:nvSpPr>
        <p:spPr bwMode="auto">
          <a:xfrm>
            <a:off x="5034074" y="587254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泉南市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角丸四角形 101"/>
          <p:cNvSpPr/>
          <p:nvPr/>
        </p:nvSpPr>
        <p:spPr bwMode="auto">
          <a:xfrm>
            <a:off x="4648115" y="603318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阪南市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3" name="角丸四角形 102"/>
          <p:cNvSpPr/>
          <p:nvPr/>
        </p:nvSpPr>
        <p:spPr bwMode="auto">
          <a:xfrm>
            <a:off x="6631768" y="42528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松原市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4" name="角丸四角形 103"/>
          <p:cNvSpPr/>
          <p:nvPr/>
        </p:nvSpPr>
        <p:spPr bwMode="auto">
          <a:xfrm>
            <a:off x="6355368" y="455038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堺市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5" name="角丸四角形 104"/>
          <p:cNvSpPr/>
          <p:nvPr/>
        </p:nvSpPr>
        <p:spPr bwMode="auto">
          <a:xfrm>
            <a:off x="6470561" y="280325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吹田市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6" name="角丸四角形 105"/>
          <p:cNvSpPr/>
          <p:nvPr/>
        </p:nvSpPr>
        <p:spPr bwMode="auto">
          <a:xfrm>
            <a:off x="6169310" y="533402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和泉市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8" name="角丸四角形 107"/>
          <p:cNvSpPr/>
          <p:nvPr/>
        </p:nvSpPr>
        <p:spPr>
          <a:xfrm>
            <a:off x="8347605" y="1982608"/>
            <a:ext cx="335596" cy="1575438"/>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北河内・中河内地域</a:t>
            </a:r>
          </a:p>
        </p:txBody>
      </p:sp>
      <p:sp>
        <p:nvSpPr>
          <p:cNvPr id="109" name="角丸四角形 108"/>
          <p:cNvSpPr/>
          <p:nvPr/>
        </p:nvSpPr>
        <p:spPr>
          <a:xfrm>
            <a:off x="8045236" y="4951487"/>
            <a:ext cx="335596" cy="1093965"/>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南河内地域</a:t>
            </a:r>
          </a:p>
        </p:txBody>
      </p:sp>
      <p:sp>
        <p:nvSpPr>
          <p:cNvPr id="110" name="角丸四角形 109"/>
          <p:cNvSpPr/>
          <p:nvPr/>
        </p:nvSpPr>
        <p:spPr>
          <a:xfrm>
            <a:off x="4432408" y="4357692"/>
            <a:ext cx="335596" cy="1293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泉北・泉南地域</a:t>
            </a:r>
          </a:p>
        </p:txBody>
      </p:sp>
      <p:sp>
        <p:nvSpPr>
          <p:cNvPr id="111" name="角丸四角形 110"/>
          <p:cNvSpPr/>
          <p:nvPr/>
        </p:nvSpPr>
        <p:spPr>
          <a:xfrm>
            <a:off x="4705427" y="1524479"/>
            <a:ext cx="335596" cy="14634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三島・豊能地域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112" name="グループ化 111"/>
          <p:cNvGrpSpPr/>
          <p:nvPr/>
        </p:nvGrpSpPr>
        <p:grpSpPr>
          <a:xfrm>
            <a:off x="4953000" y="1397929"/>
            <a:ext cx="3633788" cy="5032375"/>
            <a:chOff x="4953000" y="1587500"/>
            <a:chExt cx="3633788" cy="5032375"/>
          </a:xfrm>
        </p:grpSpPr>
        <p:sp>
          <p:nvSpPr>
            <p:cNvPr id="113" name="フリーフォーム 112"/>
            <p:cNvSpPr/>
            <p:nvPr/>
          </p:nvSpPr>
          <p:spPr>
            <a:xfrm>
              <a:off x="4997450" y="1587500"/>
              <a:ext cx="2914650" cy="1822450"/>
            </a:xfrm>
            <a:custGeom>
              <a:avLst/>
              <a:gdLst>
                <a:gd name="connsiteX0" fmla="*/ 2914650 w 2914650"/>
                <a:gd name="connsiteY0" fmla="*/ 0 h 1822450"/>
                <a:gd name="connsiteX1" fmla="*/ 2533650 w 2914650"/>
                <a:gd name="connsiteY1" fmla="*/ 825500 h 1822450"/>
                <a:gd name="connsiteX2" fmla="*/ 2533650 w 2914650"/>
                <a:gd name="connsiteY2" fmla="*/ 927100 h 1822450"/>
                <a:gd name="connsiteX3" fmla="*/ 2419350 w 2914650"/>
                <a:gd name="connsiteY3" fmla="*/ 927100 h 1822450"/>
                <a:gd name="connsiteX4" fmla="*/ 2413000 w 2914650"/>
                <a:gd name="connsiteY4" fmla="*/ 1035050 h 1822450"/>
                <a:gd name="connsiteX5" fmla="*/ 2184400 w 2914650"/>
                <a:gd name="connsiteY5" fmla="*/ 1320800 h 1822450"/>
                <a:gd name="connsiteX6" fmla="*/ 2190750 w 2914650"/>
                <a:gd name="connsiteY6" fmla="*/ 1397000 h 1822450"/>
                <a:gd name="connsiteX7" fmla="*/ 2146300 w 2914650"/>
                <a:gd name="connsiteY7" fmla="*/ 1479550 h 1822450"/>
                <a:gd name="connsiteX8" fmla="*/ 2076450 w 2914650"/>
                <a:gd name="connsiteY8" fmla="*/ 1479550 h 1822450"/>
                <a:gd name="connsiteX9" fmla="*/ 2076450 w 2914650"/>
                <a:gd name="connsiteY9" fmla="*/ 1562100 h 1822450"/>
                <a:gd name="connsiteX10" fmla="*/ 2032000 w 2914650"/>
                <a:gd name="connsiteY10" fmla="*/ 1549400 h 1822450"/>
                <a:gd name="connsiteX11" fmla="*/ 1968500 w 2914650"/>
                <a:gd name="connsiteY11" fmla="*/ 1631950 h 1822450"/>
                <a:gd name="connsiteX12" fmla="*/ 1797050 w 2914650"/>
                <a:gd name="connsiteY12" fmla="*/ 1606550 h 1822450"/>
                <a:gd name="connsiteX13" fmla="*/ 1790700 w 2914650"/>
                <a:gd name="connsiteY13" fmla="*/ 1549400 h 1822450"/>
                <a:gd name="connsiteX14" fmla="*/ 1670050 w 2914650"/>
                <a:gd name="connsiteY14" fmla="*/ 1631950 h 1822450"/>
                <a:gd name="connsiteX15" fmla="*/ 1670050 w 2914650"/>
                <a:gd name="connsiteY15" fmla="*/ 1682750 h 1822450"/>
                <a:gd name="connsiteX16" fmla="*/ 1517650 w 2914650"/>
                <a:gd name="connsiteY16" fmla="*/ 1746250 h 1822450"/>
                <a:gd name="connsiteX17" fmla="*/ 1435100 w 2914650"/>
                <a:gd name="connsiteY17" fmla="*/ 1644650 h 1822450"/>
                <a:gd name="connsiteX18" fmla="*/ 1384300 w 2914650"/>
                <a:gd name="connsiteY18" fmla="*/ 1689100 h 1822450"/>
                <a:gd name="connsiteX19" fmla="*/ 1346200 w 2914650"/>
                <a:gd name="connsiteY19" fmla="*/ 1803400 h 1822450"/>
                <a:gd name="connsiteX20" fmla="*/ 0 w 2914650"/>
                <a:gd name="connsiteY20" fmla="*/ 1822450 h 1822450"/>
                <a:gd name="connsiteX21" fmla="*/ 19050 w 2914650"/>
                <a:gd name="connsiteY21" fmla="*/ 1816100 h 18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4650" h="1822450">
                  <a:moveTo>
                    <a:pt x="2914650" y="0"/>
                  </a:moveTo>
                  <a:lnTo>
                    <a:pt x="2533650" y="825500"/>
                  </a:lnTo>
                  <a:lnTo>
                    <a:pt x="2533650" y="927100"/>
                  </a:lnTo>
                  <a:lnTo>
                    <a:pt x="2419350" y="927100"/>
                  </a:lnTo>
                  <a:lnTo>
                    <a:pt x="2413000" y="1035050"/>
                  </a:lnTo>
                  <a:lnTo>
                    <a:pt x="2184400" y="1320800"/>
                  </a:lnTo>
                  <a:lnTo>
                    <a:pt x="2190750" y="1397000"/>
                  </a:lnTo>
                  <a:lnTo>
                    <a:pt x="2146300" y="1479550"/>
                  </a:lnTo>
                  <a:lnTo>
                    <a:pt x="2076450" y="1479550"/>
                  </a:lnTo>
                  <a:lnTo>
                    <a:pt x="2076450" y="1562100"/>
                  </a:lnTo>
                  <a:lnTo>
                    <a:pt x="2032000" y="1549400"/>
                  </a:lnTo>
                  <a:lnTo>
                    <a:pt x="1968500" y="1631950"/>
                  </a:lnTo>
                  <a:lnTo>
                    <a:pt x="1797050" y="1606550"/>
                  </a:lnTo>
                  <a:lnTo>
                    <a:pt x="1790700" y="1549400"/>
                  </a:lnTo>
                  <a:lnTo>
                    <a:pt x="1670050" y="1631950"/>
                  </a:lnTo>
                  <a:lnTo>
                    <a:pt x="1670050" y="1682750"/>
                  </a:lnTo>
                  <a:lnTo>
                    <a:pt x="1517650" y="1746250"/>
                  </a:lnTo>
                  <a:lnTo>
                    <a:pt x="1435100" y="1644650"/>
                  </a:lnTo>
                  <a:lnTo>
                    <a:pt x="1384300" y="1689100"/>
                  </a:lnTo>
                  <a:lnTo>
                    <a:pt x="1346200" y="1803400"/>
                  </a:lnTo>
                  <a:lnTo>
                    <a:pt x="0" y="1822450"/>
                  </a:lnTo>
                  <a:lnTo>
                    <a:pt x="19050" y="181610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113"/>
            <p:cNvSpPr/>
            <p:nvPr/>
          </p:nvSpPr>
          <p:spPr>
            <a:xfrm>
              <a:off x="6677025" y="3238500"/>
              <a:ext cx="1909763" cy="1524000"/>
            </a:xfrm>
            <a:custGeom>
              <a:avLst/>
              <a:gdLst>
                <a:gd name="connsiteX0" fmla="*/ 271463 w 1909763"/>
                <a:gd name="connsiteY0" fmla="*/ 4763 h 1524000"/>
                <a:gd name="connsiteX1" fmla="*/ 161925 w 1909763"/>
                <a:gd name="connsiteY1" fmla="*/ 0 h 1524000"/>
                <a:gd name="connsiteX2" fmla="*/ 166688 w 1909763"/>
                <a:gd name="connsiteY2" fmla="*/ 80963 h 1524000"/>
                <a:gd name="connsiteX3" fmla="*/ 4763 w 1909763"/>
                <a:gd name="connsiteY3" fmla="*/ 80963 h 1524000"/>
                <a:gd name="connsiteX4" fmla="*/ 0 w 1909763"/>
                <a:gd name="connsiteY4" fmla="*/ 209550 h 1524000"/>
                <a:gd name="connsiteX5" fmla="*/ 161925 w 1909763"/>
                <a:gd name="connsiteY5" fmla="*/ 209550 h 1524000"/>
                <a:gd name="connsiteX6" fmla="*/ 223838 w 1909763"/>
                <a:gd name="connsiteY6" fmla="*/ 328613 h 1524000"/>
                <a:gd name="connsiteX7" fmla="*/ 333375 w 1909763"/>
                <a:gd name="connsiteY7" fmla="*/ 228600 h 1524000"/>
                <a:gd name="connsiteX8" fmla="*/ 333375 w 1909763"/>
                <a:gd name="connsiteY8" fmla="*/ 361950 h 1524000"/>
                <a:gd name="connsiteX9" fmla="*/ 271463 w 1909763"/>
                <a:gd name="connsiteY9" fmla="*/ 433388 h 1524000"/>
                <a:gd name="connsiteX10" fmla="*/ 280988 w 1909763"/>
                <a:gd name="connsiteY10" fmla="*/ 485775 h 1524000"/>
                <a:gd name="connsiteX11" fmla="*/ 219075 w 1909763"/>
                <a:gd name="connsiteY11" fmla="*/ 485775 h 1524000"/>
                <a:gd name="connsiteX12" fmla="*/ 161925 w 1909763"/>
                <a:gd name="connsiteY12" fmla="*/ 647700 h 1524000"/>
                <a:gd name="connsiteX13" fmla="*/ 157163 w 1909763"/>
                <a:gd name="connsiteY13" fmla="*/ 814388 h 1524000"/>
                <a:gd name="connsiteX14" fmla="*/ 285750 w 1909763"/>
                <a:gd name="connsiteY14" fmla="*/ 862013 h 1524000"/>
                <a:gd name="connsiteX15" fmla="*/ 276225 w 1909763"/>
                <a:gd name="connsiteY15" fmla="*/ 919163 h 1524000"/>
                <a:gd name="connsiteX16" fmla="*/ 157163 w 1909763"/>
                <a:gd name="connsiteY16" fmla="*/ 919163 h 1524000"/>
                <a:gd name="connsiteX17" fmla="*/ 157163 w 1909763"/>
                <a:gd name="connsiteY17" fmla="*/ 985838 h 1524000"/>
                <a:gd name="connsiteX18" fmla="*/ 323850 w 1909763"/>
                <a:gd name="connsiteY18" fmla="*/ 1071563 h 1524000"/>
                <a:gd name="connsiteX19" fmla="*/ 290513 w 1909763"/>
                <a:gd name="connsiteY19" fmla="*/ 1133475 h 1524000"/>
                <a:gd name="connsiteX20" fmla="*/ 338138 w 1909763"/>
                <a:gd name="connsiteY20" fmla="*/ 1195388 h 1524000"/>
                <a:gd name="connsiteX21" fmla="*/ 514350 w 1909763"/>
                <a:gd name="connsiteY21" fmla="*/ 1200150 h 1524000"/>
                <a:gd name="connsiteX22" fmla="*/ 619125 w 1909763"/>
                <a:gd name="connsiteY22" fmla="*/ 1295400 h 1524000"/>
                <a:gd name="connsiteX23" fmla="*/ 566738 w 1909763"/>
                <a:gd name="connsiteY23" fmla="*/ 1347788 h 1524000"/>
                <a:gd name="connsiteX24" fmla="*/ 571500 w 1909763"/>
                <a:gd name="connsiteY24" fmla="*/ 1466850 h 1524000"/>
                <a:gd name="connsiteX25" fmla="*/ 623888 w 1909763"/>
                <a:gd name="connsiteY25" fmla="*/ 1400175 h 1524000"/>
                <a:gd name="connsiteX26" fmla="*/ 738188 w 1909763"/>
                <a:gd name="connsiteY26" fmla="*/ 1519238 h 1524000"/>
                <a:gd name="connsiteX27" fmla="*/ 1909763 w 1909763"/>
                <a:gd name="connsiteY27" fmla="*/ 1524000 h 1524000"/>
                <a:gd name="connsiteX28" fmla="*/ 1909763 w 1909763"/>
                <a:gd name="connsiteY28" fmla="*/ 1524000 h 1524000"/>
                <a:gd name="connsiteX29" fmla="*/ 1909763 w 1909763"/>
                <a:gd name="connsiteY29" fmla="*/ 1524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9763" h="1524000">
                  <a:moveTo>
                    <a:pt x="271463" y="4763"/>
                  </a:moveTo>
                  <a:lnTo>
                    <a:pt x="161925" y="0"/>
                  </a:lnTo>
                  <a:lnTo>
                    <a:pt x="166688" y="80963"/>
                  </a:lnTo>
                  <a:lnTo>
                    <a:pt x="4763" y="80963"/>
                  </a:lnTo>
                  <a:lnTo>
                    <a:pt x="0" y="209550"/>
                  </a:lnTo>
                  <a:lnTo>
                    <a:pt x="161925" y="209550"/>
                  </a:lnTo>
                  <a:lnTo>
                    <a:pt x="223838" y="328613"/>
                  </a:lnTo>
                  <a:lnTo>
                    <a:pt x="333375" y="228600"/>
                  </a:lnTo>
                  <a:lnTo>
                    <a:pt x="333375" y="361950"/>
                  </a:lnTo>
                  <a:lnTo>
                    <a:pt x="271463" y="433388"/>
                  </a:lnTo>
                  <a:lnTo>
                    <a:pt x="280988" y="485775"/>
                  </a:lnTo>
                  <a:lnTo>
                    <a:pt x="219075" y="485775"/>
                  </a:lnTo>
                  <a:lnTo>
                    <a:pt x="161925" y="647700"/>
                  </a:lnTo>
                  <a:lnTo>
                    <a:pt x="157163" y="814388"/>
                  </a:lnTo>
                  <a:lnTo>
                    <a:pt x="285750" y="862013"/>
                  </a:lnTo>
                  <a:lnTo>
                    <a:pt x="276225" y="919163"/>
                  </a:lnTo>
                  <a:lnTo>
                    <a:pt x="157163" y="919163"/>
                  </a:lnTo>
                  <a:lnTo>
                    <a:pt x="157163" y="985838"/>
                  </a:lnTo>
                  <a:lnTo>
                    <a:pt x="323850" y="1071563"/>
                  </a:lnTo>
                  <a:lnTo>
                    <a:pt x="290513" y="1133475"/>
                  </a:lnTo>
                  <a:lnTo>
                    <a:pt x="338138" y="1195388"/>
                  </a:lnTo>
                  <a:lnTo>
                    <a:pt x="514350" y="1200150"/>
                  </a:lnTo>
                  <a:lnTo>
                    <a:pt x="619125" y="1295400"/>
                  </a:lnTo>
                  <a:lnTo>
                    <a:pt x="566738" y="1347788"/>
                  </a:lnTo>
                  <a:lnTo>
                    <a:pt x="571500" y="1466850"/>
                  </a:lnTo>
                  <a:lnTo>
                    <a:pt x="623888" y="1400175"/>
                  </a:lnTo>
                  <a:lnTo>
                    <a:pt x="738188" y="1519238"/>
                  </a:lnTo>
                  <a:lnTo>
                    <a:pt x="1909763" y="1524000"/>
                  </a:lnTo>
                  <a:lnTo>
                    <a:pt x="1909763" y="1524000"/>
                  </a:lnTo>
                  <a:lnTo>
                    <a:pt x="1909763" y="152400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6376989" y="4381500"/>
              <a:ext cx="647700" cy="2238375"/>
            </a:xfrm>
            <a:custGeom>
              <a:avLst/>
              <a:gdLst>
                <a:gd name="connsiteX0" fmla="*/ 604837 w 657225"/>
                <a:gd name="connsiteY0" fmla="*/ 0 h 1624013"/>
                <a:gd name="connsiteX1" fmla="*/ 300037 w 657225"/>
                <a:gd name="connsiteY1" fmla="*/ 0 h 1624013"/>
                <a:gd name="connsiteX2" fmla="*/ 309562 w 657225"/>
                <a:gd name="connsiteY2" fmla="*/ 66675 h 1624013"/>
                <a:gd name="connsiteX3" fmla="*/ 261937 w 657225"/>
                <a:gd name="connsiteY3" fmla="*/ 71438 h 1624013"/>
                <a:gd name="connsiteX4" fmla="*/ 266700 w 657225"/>
                <a:gd name="connsiteY4" fmla="*/ 185738 h 1624013"/>
                <a:gd name="connsiteX5" fmla="*/ 347662 w 657225"/>
                <a:gd name="connsiteY5" fmla="*/ 185738 h 1624013"/>
                <a:gd name="connsiteX6" fmla="*/ 366712 w 657225"/>
                <a:gd name="connsiteY6" fmla="*/ 219075 h 1624013"/>
                <a:gd name="connsiteX7" fmla="*/ 423862 w 657225"/>
                <a:gd name="connsiteY7" fmla="*/ 209550 h 1624013"/>
                <a:gd name="connsiteX8" fmla="*/ 423862 w 657225"/>
                <a:gd name="connsiteY8" fmla="*/ 266700 h 1624013"/>
                <a:gd name="connsiteX9" fmla="*/ 471487 w 657225"/>
                <a:gd name="connsiteY9" fmla="*/ 319088 h 1624013"/>
                <a:gd name="connsiteX10" fmla="*/ 528637 w 657225"/>
                <a:gd name="connsiteY10" fmla="*/ 280988 h 1624013"/>
                <a:gd name="connsiteX11" fmla="*/ 652462 w 657225"/>
                <a:gd name="connsiteY11" fmla="*/ 423863 h 1624013"/>
                <a:gd name="connsiteX12" fmla="*/ 657225 w 657225"/>
                <a:gd name="connsiteY12" fmla="*/ 590550 h 1624013"/>
                <a:gd name="connsiteX13" fmla="*/ 528637 w 657225"/>
                <a:gd name="connsiteY13" fmla="*/ 590550 h 1624013"/>
                <a:gd name="connsiteX14" fmla="*/ 466725 w 657225"/>
                <a:gd name="connsiteY14" fmla="*/ 485775 h 1624013"/>
                <a:gd name="connsiteX15" fmla="*/ 352425 w 657225"/>
                <a:gd name="connsiteY15" fmla="*/ 600075 h 1624013"/>
                <a:gd name="connsiteX16" fmla="*/ 290512 w 657225"/>
                <a:gd name="connsiteY16" fmla="*/ 595313 h 1624013"/>
                <a:gd name="connsiteX17" fmla="*/ 304800 w 657225"/>
                <a:gd name="connsiteY17" fmla="*/ 647700 h 1624013"/>
                <a:gd name="connsiteX18" fmla="*/ 47625 w 657225"/>
                <a:gd name="connsiteY18" fmla="*/ 647700 h 1624013"/>
                <a:gd name="connsiteX19" fmla="*/ 42862 w 657225"/>
                <a:gd name="connsiteY19" fmla="*/ 771525 h 1624013"/>
                <a:gd name="connsiteX20" fmla="*/ 309562 w 657225"/>
                <a:gd name="connsiteY20" fmla="*/ 771525 h 1624013"/>
                <a:gd name="connsiteX21" fmla="*/ 309562 w 657225"/>
                <a:gd name="connsiteY21" fmla="*/ 866775 h 1624013"/>
                <a:gd name="connsiteX22" fmla="*/ 357187 w 657225"/>
                <a:gd name="connsiteY22" fmla="*/ 923925 h 1624013"/>
                <a:gd name="connsiteX23" fmla="*/ 357187 w 657225"/>
                <a:gd name="connsiteY23" fmla="*/ 976313 h 1624013"/>
                <a:gd name="connsiteX24" fmla="*/ 238125 w 657225"/>
                <a:gd name="connsiteY24" fmla="*/ 1133475 h 1624013"/>
                <a:gd name="connsiteX25" fmla="*/ 242887 w 657225"/>
                <a:gd name="connsiteY25" fmla="*/ 1509713 h 1624013"/>
                <a:gd name="connsiteX26" fmla="*/ 0 w 657225"/>
                <a:gd name="connsiteY26" fmla="*/ 1624013 h 1624013"/>
                <a:gd name="connsiteX0" fmla="*/ 604837 w 657225"/>
                <a:gd name="connsiteY0" fmla="*/ 0 h 1624013"/>
                <a:gd name="connsiteX1" fmla="*/ 300037 w 657225"/>
                <a:gd name="connsiteY1" fmla="*/ 0 h 1624013"/>
                <a:gd name="connsiteX2" fmla="*/ 309562 w 657225"/>
                <a:gd name="connsiteY2" fmla="*/ 66675 h 1624013"/>
                <a:gd name="connsiteX3" fmla="*/ 261937 w 657225"/>
                <a:gd name="connsiteY3" fmla="*/ 71438 h 1624013"/>
                <a:gd name="connsiteX4" fmla="*/ 266700 w 657225"/>
                <a:gd name="connsiteY4" fmla="*/ 185738 h 1624013"/>
                <a:gd name="connsiteX5" fmla="*/ 347662 w 657225"/>
                <a:gd name="connsiteY5" fmla="*/ 185738 h 1624013"/>
                <a:gd name="connsiteX6" fmla="*/ 366712 w 657225"/>
                <a:gd name="connsiteY6" fmla="*/ 219075 h 1624013"/>
                <a:gd name="connsiteX7" fmla="*/ 423862 w 657225"/>
                <a:gd name="connsiteY7" fmla="*/ 209550 h 1624013"/>
                <a:gd name="connsiteX8" fmla="*/ 423862 w 657225"/>
                <a:gd name="connsiteY8" fmla="*/ 266700 h 1624013"/>
                <a:gd name="connsiteX9" fmla="*/ 471487 w 657225"/>
                <a:gd name="connsiteY9" fmla="*/ 319088 h 1624013"/>
                <a:gd name="connsiteX10" fmla="*/ 528637 w 657225"/>
                <a:gd name="connsiteY10" fmla="*/ 280988 h 1624013"/>
                <a:gd name="connsiteX11" fmla="*/ 652462 w 657225"/>
                <a:gd name="connsiteY11" fmla="*/ 423863 h 1624013"/>
                <a:gd name="connsiteX12" fmla="*/ 657225 w 657225"/>
                <a:gd name="connsiteY12" fmla="*/ 590550 h 1624013"/>
                <a:gd name="connsiteX13" fmla="*/ 528637 w 657225"/>
                <a:gd name="connsiteY13" fmla="*/ 590550 h 1624013"/>
                <a:gd name="connsiteX14" fmla="*/ 466725 w 657225"/>
                <a:gd name="connsiteY14" fmla="*/ 485775 h 1624013"/>
                <a:gd name="connsiteX15" fmla="*/ 352425 w 657225"/>
                <a:gd name="connsiteY15" fmla="*/ 600075 h 1624013"/>
                <a:gd name="connsiteX16" fmla="*/ 290512 w 657225"/>
                <a:gd name="connsiteY16" fmla="*/ 595313 h 1624013"/>
                <a:gd name="connsiteX17" fmla="*/ 304800 w 657225"/>
                <a:gd name="connsiteY17" fmla="*/ 647700 h 1624013"/>
                <a:gd name="connsiteX18" fmla="*/ 47625 w 657225"/>
                <a:gd name="connsiteY18" fmla="*/ 647700 h 1624013"/>
                <a:gd name="connsiteX19" fmla="*/ 42862 w 657225"/>
                <a:gd name="connsiteY19" fmla="*/ 771525 h 1624013"/>
                <a:gd name="connsiteX20" fmla="*/ 309562 w 657225"/>
                <a:gd name="connsiteY20" fmla="*/ 771525 h 1624013"/>
                <a:gd name="connsiteX21" fmla="*/ 309562 w 657225"/>
                <a:gd name="connsiteY21" fmla="*/ 866775 h 1624013"/>
                <a:gd name="connsiteX22" fmla="*/ 357187 w 657225"/>
                <a:gd name="connsiteY22" fmla="*/ 923925 h 1624013"/>
                <a:gd name="connsiteX23" fmla="*/ 357187 w 657225"/>
                <a:gd name="connsiteY23" fmla="*/ 976313 h 1624013"/>
                <a:gd name="connsiteX24" fmla="*/ 238125 w 657225"/>
                <a:gd name="connsiteY24" fmla="*/ 1133475 h 1624013"/>
                <a:gd name="connsiteX25" fmla="*/ 242887 w 657225"/>
                <a:gd name="connsiteY25" fmla="*/ 1509713 h 1624013"/>
                <a:gd name="connsiteX26" fmla="*/ 47625 w 657225"/>
                <a:gd name="connsiteY26" fmla="*/ 1604963 h 1624013"/>
                <a:gd name="connsiteX27" fmla="*/ 0 w 657225"/>
                <a:gd name="connsiteY27" fmla="*/ 1624013 h 1624013"/>
                <a:gd name="connsiteX0" fmla="*/ 590550 w 642938"/>
                <a:gd name="connsiteY0" fmla="*/ 0 h 2238375"/>
                <a:gd name="connsiteX1" fmla="*/ 285750 w 642938"/>
                <a:gd name="connsiteY1" fmla="*/ 0 h 2238375"/>
                <a:gd name="connsiteX2" fmla="*/ 295275 w 642938"/>
                <a:gd name="connsiteY2" fmla="*/ 66675 h 2238375"/>
                <a:gd name="connsiteX3" fmla="*/ 247650 w 642938"/>
                <a:gd name="connsiteY3" fmla="*/ 71438 h 2238375"/>
                <a:gd name="connsiteX4" fmla="*/ 252413 w 642938"/>
                <a:gd name="connsiteY4" fmla="*/ 185738 h 2238375"/>
                <a:gd name="connsiteX5" fmla="*/ 333375 w 642938"/>
                <a:gd name="connsiteY5" fmla="*/ 185738 h 2238375"/>
                <a:gd name="connsiteX6" fmla="*/ 352425 w 642938"/>
                <a:gd name="connsiteY6" fmla="*/ 219075 h 2238375"/>
                <a:gd name="connsiteX7" fmla="*/ 409575 w 642938"/>
                <a:gd name="connsiteY7" fmla="*/ 209550 h 2238375"/>
                <a:gd name="connsiteX8" fmla="*/ 409575 w 642938"/>
                <a:gd name="connsiteY8" fmla="*/ 266700 h 2238375"/>
                <a:gd name="connsiteX9" fmla="*/ 457200 w 642938"/>
                <a:gd name="connsiteY9" fmla="*/ 319088 h 2238375"/>
                <a:gd name="connsiteX10" fmla="*/ 514350 w 642938"/>
                <a:gd name="connsiteY10" fmla="*/ 280988 h 2238375"/>
                <a:gd name="connsiteX11" fmla="*/ 638175 w 642938"/>
                <a:gd name="connsiteY11" fmla="*/ 423863 h 2238375"/>
                <a:gd name="connsiteX12" fmla="*/ 642938 w 642938"/>
                <a:gd name="connsiteY12" fmla="*/ 590550 h 2238375"/>
                <a:gd name="connsiteX13" fmla="*/ 514350 w 642938"/>
                <a:gd name="connsiteY13" fmla="*/ 590550 h 2238375"/>
                <a:gd name="connsiteX14" fmla="*/ 452438 w 642938"/>
                <a:gd name="connsiteY14" fmla="*/ 485775 h 2238375"/>
                <a:gd name="connsiteX15" fmla="*/ 338138 w 642938"/>
                <a:gd name="connsiteY15" fmla="*/ 600075 h 2238375"/>
                <a:gd name="connsiteX16" fmla="*/ 276225 w 642938"/>
                <a:gd name="connsiteY16" fmla="*/ 595313 h 2238375"/>
                <a:gd name="connsiteX17" fmla="*/ 290513 w 642938"/>
                <a:gd name="connsiteY17" fmla="*/ 647700 h 2238375"/>
                <a:gd name="connsiteX18" fmla="*/ 33338 w 642938"/>
                <a:gd name="connsiteY18" fmla="*/ 647700 h 2238375"/>
                <a:gd name="connsiteX19" fmla="*/ 28575 w 642938"/>
                <a:gd name="connsiteY19" fmla="*/ 771525 h 2238375"/>
                <a:gd name="connsiteX20" fmla="*/ 295275 w 642938"/>
                <a:gd name="connsiteY20" fmla="*/ 771525 h 2238375"/>
                <a:gd name="connsiteX21" fmla="*/ 295275 w 642938"/>
                <a:gd name="connsiteY21" fmla="*/ 866775 h 2238375"/>
                <a:gd name="connsiteX22" fmla="*/ 342900 w 642938"/>
                <a:gd name="connsiteY22" fmla="*/ 923925 h 2238375"/>
                <a:gd name="connsiteX23" fmla="*/ 342900 w 642938"/>
                <a:gd name="connsiteY23" fmla="*/ 976313 h 2238375"/>
                <a:gd name="connsiteX24" fmla="*/ 223838 w 642938"/>
                <a:gd name="connsiteY24" fmla="*/ 1133475 h 2238375"/>
                <a:gd name="connsiteX25" fmla="*/ 228600 w 642938"/>
                <a:gd name="connsiteY25" fmla="*/ 1509713 h 2238375"/>
                <a:gd name="connsiteX26" fmla="*/ 33338 w 642938"/>
                <a:gd name="connsiteY26" fmla="*/ 1604963 h 2238375"/>
                <a:gd name="connsiteX27" fmla="*/ 0 w 642938"/>
                <a:gd name="connsiteY27" fmla="*/ 2238375 h 2238375"/>
                <a:gd name="connsiteX0" fmla="*/ 595312 w 647700"/>
                <a:gd name="connsiteY0" fmla="*/ 0 h 2238375"/>
                <a:gd name="connsiteX1" fmla="*/ 290512 w 647700"/>
                <a:gd name="connsiteY1" fmla="*/ 0 h 2238375"/>
                <a:gd name="connsiteX2" fmla="*/ 300037 w 647700"/>
                <a:gd name="connsiteY2" fmla="*/ 66675 h 2238375"/>
                <a:gd name="connsiteX3" fmla="*/ 252412 w 647700"/>
                <a:gd name="connsiteY3" fmla="*/ 71438 h 2238375"/>
                <a:gd name="connsiteX4" fmla="*/ 257175 w 647700"/>
                <a:gd name="connsiteY4" fmla="*/ 185738 h 2238375"/>
                <a:gd name="connsiteX5" fmla="*/ 338137 w 647700"/>
                <a:gd name="connsiteY5" fmla="*/ 185738 h 2238375"/>
                <a:gd name="connsiteX6" fmla="*/ 357187 w 647700"/>
                <a:gd name="connsiteY6" fmla="*/ 219075 h 2238375"/>
                <a:gd name="connsiteX7" fmla="*/ 414337 w 647700"/>
                <a:gd name="connsiteY7" fmla="*/ 209550 h 2238375"/>
                <a:gd name="connsiteX8" fmla="*/ 414337 w 647700"/>
                <a:gd name="connsiteY8" fmla="*/ 266700 h 2238375"/>
                <a:gd name="connsiteX9" fmla="*/ 461962 w 647700"/>
                <a:gd name="connsiteY9" fmla="*/ 319088 h 2238375"/>
                <a:gd name="connsiteX10" fmla="*/ 519112 w 647700"/>
                <a:gd name="connsiteY10" fmla="*/ 280988 h 2238375"/>
                <a:gd name="connsiteX11" fmla="*/ 642937 w 647700"/>
                <a:gd name="connsiteY11" fmla="*/ 423863 h 2238375"/>
                <a:gd name="connsiteX12" fmla="*/ 647700 w 647700"/>
                <a:gd name="connsiteY12" fmla="*/ 590550 h 2238375"/>
                <a:gd name="connsiteX13" fmla="*/ 519112 w 647700"/>
                <a:gd name="connsiteY13" fmla="*/ 590550 h 2238375"/>
                <a:gd name="connsiteX14" fmla="*/ 457200 w 647700"/>
                <a:gd name="connsiteY14" fmla="*/ 485775 h 2238375"/>
                <a:gd name="connsiteX15" fmla="*/ 342900 w 647700"/>
                <a:gd name="connsiteY15" fmla="*/ 600075 h 2238375"/>
                <a:gd name="connsiteX16" fmla="*/ 280987 w 647700"/>
                <a:gd name="connsiteY16" fmla="*/ 595313 h 2238375"/>
                <a:gd name="connsiteX17" fmla="*/ 295275 w 647700"/>
                <a:gd name="connsiteY17" fmla="*/ 647700 h 2238375"/>
                <a:gd name="connsiteX18" fmla="*/ 38100 w 647700"/>
                <a:gd name="connsiteY18" fmla="*/ 647700 h 2238375"/>
                <a:gd name="connsiteX19" fmla="*/ 33337 w 647700"/>
                <a:gd name="connsiteY19" fmla="*/ 771525 h 2238375"/>
                <a:gd name="connsiteX20" fmla="*/ 300037 w 647700"/>
                <a:gd name="connsiteY20" fmla="*/ 771525 h 2238375"/>
                <a:gd name="connsiteX21" fmla="*/ 300037 w 647700"/>
                <a:gd name="connsiteY21" fmla="*/ 866775 h 2238375"/>
                <a:gd name="connsiteX22" fmla="*/ 347662 w 647700"/>
                <a:gd name="connsiteY22" fmla="*/ 923925 h 2238375"/>
                <a:gd name="connsiteX23" fmla="*/ 347662 w 647700"/>
                <a:gd name="connsiteY23" fmla="*/ 976313 h 2238375"/>
                <a:gd name="connsiteX24" fmla="*/ 228600 w 647700"/>
                <a:gd name="connsiteY24" fmla="*/ 1133475 h 2238375"/>
                <a:gd name="connsiteX25" fmla="*/ 233362 w 647700"/>
                <a:gd name="connsiteY25" fmla="*/ 1509713 h 2238375"/>
                <a:gd name="connsiteX26" fmla="*/ 0 w 647700"/>
                <a:gd name="connsiteY26" fmla="*/ 1638300 h 2238375"/>
                <a:gd name="connsiteX27" fmla="*/ 4762 w 647700"/>
                <a:gd name="connsiteY27" fmla="*/ 2238375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2238375">
                  <a:moveTo>
                    <a:pt x="595312" y="0"/>
                  </a:moveTo>
                  <a:lnTo>
                    <a:pt x="290512" y="0"/>
                  </a:lnTo>
                  <a:lnTo>
                    <a:pt x="300037" y="66675"/>
                  </a:lnTo>
                  <a:lnTo>
                    <a:pt x="252412" y="71438"/>
                  </a:lnTo>
                  <a:lnTo>
                    <a:pt x="257175" y="185738"/>
                  </a:lnTo>
                  <a:lnTo>
                    <a:pt x="338137" y="185738"/>
                  </a:lnTo>
                  <a:lnTo>
                    <a:pt x="357187" y="219075"/>
                  </a:lnTo>
                  <a:lnTo>
                    <a:pt x="414337" y="209550"/>
                  </a:lnTo>
                  <a:lnTo>
                    <a:pt x="414337" y="266700"/>
                  </a:lnTo>
                  <a:lnTo>
                    <a:pt x="461962" y="319088"/>
                  </a:lnTo>
                  <a:lnTo>
                    <a:pt x="519112" y="280988"/>
                  </a:lnTo>
                  <a:lnTo>
                    <a:pt x="642937" y="423863"/>
                  </a:lnTo>
                  <a:lnTo>
                    <a:pt x="647700" y="590550"/>
                  </a:lnTo>
                  <a:lnTo>
                    <a:pt x="519112" y="590550"/>
                  </a:lnTo>
                  <a:lnTo>
                    <a:pt x="457200" y="485775"/>
                  </a:lnTo>
                  <a:lnTo>
                    <a:pt x="342900" y="600075"/>
                  </a:lnTo>
                  <a:lnTo>
                    <a:pt x="280987" y="595313"/>
                  </a:lnTo>
                  <a:lnTo>
                    <a:pt x="295275" y="647700"/>
                  </a:lnTo>
                  <a:lnTo>
                    <a:pt x="38100" y="647700"/>
                  </a:lnTo>
                  <a:lnTo>
                    <a:pt x="33337" y="771525"/>
                  </a:lnTo>
                  <a:lnTo>
                    <a:pt x="300037" y="771525"/>
                  </a:lnTo>
                  <a:lnTo>
                    <a:pt x="300037" y="866775"/>
                  </a:lnTo>
                  <a:lnTo>
                    <a:pt x="347662" y="923925"/>
                  </a:lnTo>
                  <a:lnTo>
                    <a:pt x="347662" y="976313"/>
                  </a:lnTo>
                  <a:lnTo>
                    <a:pt x="228600" y="1133475"/>
                  </a:lnTo>
                  <a:cubicBezTo>
                    <a:pt x="230187" y="1258888"/>
                    <a:pt x="231775" y="1384300"/>
                    <a:pt x="233362" y="1509713"/>
                  </a:cubicBezTo>
                  <a:lnTo>
                    <a:pt x="0" y="1638300"/>
                  </a:lnTo>
                  <a:cubicBezTo>
                    <a:pt x="1587" y="1838325"/>
                    <a:pt x="3175" y="2038350"/>
                    <a:pt x="4762" y="2238375"/>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4953000" y="4290060"/>
              <a:ext cx="1706880" cy="137160"/>
            </a:xfrm>
            <a:custGeom>
              <a:avLst/>
              <a:gdLst>
                <a:gd name="connsiteX0" fmla="*/ 1706880 w 1706880"/>
                <a:gd name="connsiteY0" fmla="*/ 83820 h 137160"/>
                <a:gd name="connsiteX1" fmla="*/ 1546860 w 1706880"/>
                <a:gd name="connsiteY1" fmla="*/ 137160 h 137160"/>
                <a:gd name="connsiteX2" fmla="*/ 1211580 w 1706880"/>
                <a:gd name="connsiteY2" fmla="*/ 30480 h 137160"/>
                <a:gd name="connsiteX3" fmla="*/ 0 w 1706880"/>
                <a:gd name="connsiteY3" fmla="*/ 7620 h 137160"/>
                <a:gd name="connsiteX4" fmla="*/ 7620 w 17068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137160">
                  <a:moveTo>
                    <a:pt x="1706880" y="83820"/>
                  </a:moveTo>
                  <a:lnTo>
                    <a:pt x="1546860" y="137160"/>
                  </a:lnTo>
                  <a:lnTo>
                    <a:pt x="1211580" y="30480"/>
                  </a:lnTo>
                  <a:lnTo>
                    <a:pt x="0" y="7620"/>
                  </a:lnTo>
                  <a:lnTo>
                    <a:pt x="7620" y="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p:nvSpPr>
          <p:spPr>
            <a:xfrm>
              <a:off x="6423660" y="1744980"/>
              <a:ext cx="190500" cy="1485900"/>
            </a:xfrm>
            <a:custGeom>
              <a:avLst/>
              <a:gdLst>
                <a:gd name="connsiteX0" fmla="*/ 7620 w 190500"/>
                <a:gd name="connsiteY0" fmla="*/ 1485900 h 1485900"/>
                <a:gd name="connsiteX1" fmla="*/ 0 w 190500"/>
                <a:gd name="connsiteY1" fmla="*/ 1226820 h 1485900"/>
                <a:gd name="connsiteX2" fmla="*/ 60960 w 190500"/>
                <a:gd name="connsiteY2" fmla="*/ 1165860 h 1485900"/>
                <a:gd name="connsiteX3" fmla="*/ 60960 w 190500"/>
                <a:gd name="connsiteY3" fmla="*/ 1066800 h 1485900"/>
                <a:gd name="connsiteX4" fmla="*/ 7620 w 190500"/>
                <a:gd name="connsiteY4" fmla="*/ 1013460 h 1485900"/>
                <a:gd name="connsiteX5" fmla="*/ 60960 w 190500"/>
                <a:gd name="connsiteY5" fmla="*/ 937260 h 1485900"/>
                <a:gd name="connsiteX6" fmla="*/ 190500 w 190500"/>
                <a:gd name="connsiteY6" fmla="*/ 937260 h 1485900"/>
                <a:gd name="connsiteX7" fmla="*/ 190500 w 190500"/>
                <a:gd name="connsiteY7" fmla="*/ 838200 h 1485900"/>
                <a:gd name="connsiteX8" fmla="*/ 114300 w 190500"/>
                <a:gd name="connsiteY8" fmla="*/ 739140 h 1485900"/>
                <a:gd name="connsiteX9" fmla="*/ 121920 w 190500"/>
                <a:gd name="connsiteY9" fmla="*/ 617220 h 1485900"/>
                <a:gd name="connsiteX10" fmla="*/ 68580 w 190500"/>
                <a:gd name="connsiteY10" fmla="*/ 655320 h 1485900"/>
                <a:gd name="connsiteX11" fmla="*/ 68580 w 190500"/>
                <a:gd name="connsiteY11" fmla="*/ 617220 h 1485900"/>
                <a:gd name="connsiteX12" fmla="*/ 7620 w 190500"/>
                <a:gd name="connsiteY12" fmla="*/ 571500 h 1485900"/>
                <a:gd name="connsiteX13" fmla="*/ 68580 w 190500"/>
                <a:gd name="connsiteY13" fmla="*/ 457200 h 1485900"/>
                <a:gd name="connsiteX14" fmla="*/ 114300 w 190500"/>
                <a:gd name="connsiteY14" fmla="*/ 457200 h 1485900"/>
                <a:gd name="connsiteX15" fmla="*/ 190500 w 190500"/>
                <a:gd name="connsiteY15" fmla="*/ 358140 h 1485900"/>
                <a:gd name="connsiteX16" fmla="*/ 190500 w 190500"/>
                <a:gd name="connsiteY16" fmla="*/ 0 h 1485900"/>
                <a:gd name="connsiteX17" fmla="*/ 182880 w 190500"/>
                <a:gd name="connsiteY17" fmla="*/ 762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485900">
                  <a:moveTo>
                    <a:pt x="7620" y="1485900"/>
                  </a:moveTo>
                  <a:lnTo>
                    <a:pt x="0" y="1226820"/>
                  </a:lnTo>
                  <a:lnTo>
                    <a:pt x="60960" y="1165860"/>
                  </a:lnTo>
                  <a:lnTo>
                    <a:pt x="60960" y="1066800"/>
                  </a:lnTo>
                  <a:lnTo>
                    <a:pt x="7620" y="1013460"/>
                  </a:lnTo>
                  <a:lnTo>
                    <a:pt x="60960" y="937260"/>
                  </a:lnTo>
                  <a:lnTo>
                    <a:pt x="190500" y="937260"/>
                  </a:lnTo>
                  <a:lnTo>
                    <a:pt x="190500" y="838200"/>
                  </a:lnTo>
                  <a:lnTo>
                    <a:pt x="114300" y="739140"/>
                  </a:lnTo>
                  <a:lnTo>
                    <a:pt x="121920" y="617220"/>
                  </a:lnTo>
                  <a:lnTo>
                    <a:pt x="68580" y="655320"/>
                  </a:lnTo>
                  <a:lnTo>
                    <a:pt x="68580" y="617220"/>
                  </a:lnTo>
                  <a:lnTo>
                    <a:pt x="7620" y="571500"/>
                  </a:lnTo>
                  <a:lnTo>
                    <a:pt x="68580" y="457200"/>
                  </a:lnTo>
                  <a:lnTo>
                    <a:pt x="114300" y="457200"/>
                  </a:lnTo>
                  <a:lnTo>
                    <a:pt x="190500" y="358140"/>
                  </a:lnTo>
                  <a:lnTo>
                    <a:pt x="190500" y="0"/>
                  </a:lnTo>
                  <a:lnTo>
                    <a:pt x="182880" y="762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a:xfrm>
              <a:off x="7025640" y="3573780"/>
              <a:ext cx="708660" cy="99060"/>
            </a:xfrm>
            <a:custGeom>
              <a:avLst/>
              <a:gdLst>
                <a:gd name="connsiteX0" fmla="*/ 0 w 708660"/>
                <a:gd name="connsiteY0" fmla="*/ 0 h 99060"/>
                <a:gd name="connsiteX1" fmla="*/ 213360 w 708660"/>
                <a:gd name="connsiteY1" fmla="*/ 99060 h 99060"/>
                <a:gd name="connsiteX2" fmla="*/ 175260 w 708660"/>
                <a:gd name="connsiteY2" fmla="*/ 30480 h 99060"/>
                <a:gd name="connsiteX3" fmla="*/ 708660 w 708660"/>
                <a:gd name="connsiteY3" fmla="*/ 38100 h 99060"/>
                <a:gd name="connsiteX4" fmla="*/ 708660 w 708660"/>
                <a:gd name="connsiteY4" fmla="*/ 38100 h 9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60" h="99060">
                  <a:moveTo>
                    <a:pt x="0" y="0"/>
                  </a:moveTo>
                  <a:lnTo>
                    <a:pt x="213360" y="99060"/>
                  </a:lnTo>
                  <a:lnTo>
                    <a:pt x="175260" y="30480"/>
                  </a:lnTo>
                  <a:lnTo>
                    <a:pt x="708660" y="38100"/>
                  </a:lnTo>
                  <a:lnTo>
                    <a:pt x="708660" y="3810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5585460" y="4998720"/>
              <a:ext cx="670560" cy="1249680"/>
            </a:xfrm>
            <a:custGeom>
              <a:avLst/>
              <a:gdLst>
                <a:gd name="connsiteX0" fmla="*/ 609600 w 670560"/>
                <a:gd name="connsiteY0" fmla="*/ 1249680 h 1249680"/>
                <a:gd name="connsiteX1" fmla="*/ 609600 w 670560"/>
                <a:gd name="connsiteY1" fmla="*/ 982980 h 1249680"/>
                <a:gd name="connsiteX2" fmla="*/ 670560 w 670560"/>
                <a:gd name="connsiteY2" fmla="*/ 944880 h 1249680"/>
                <a:gd name="connsiteX3" fmla="*/ 571500 w 670560"/>
                <a:gd name="connsiteY3" fmla="*/ 853440 h 1249680"/>
                <a:gd name="connsiteX4" fmla="*/ 609600 w 670560"/>
                <a:gd name="connsiteY4" fmla="*/ 723900 h 1249680"/>
                <a:gd name="connsiteX5" fmla="*/ 487680 w 670560"/>
                <a:gd name="connsiteY5" fmla="*/ 480060 h 1249680"/>
                <a:gd name="connsiteX6" fmla="*/ 502920 w 670560"/>
                <a:gd name="connsiteY6" fmla="*/ 350520 h 1249680"/>
                <a:gd name="connsiteX7" fmla="*/ 358140 w 670560"/>
                <a:gd name="connsiteY7" fmla="*/ 266700 h 1249680"/>
                <a:gd name="connsiteX8" fmla="*/ 228600 w 670560"/>
                <a:gd name="connsiteY8" fmla="*/ 205740 h 1249680"/>
                <a:gd name="connsiteX9" fmla="*/ 0 w 670560"/>
                <a:gd name="connsiteY9" fmla="*/ 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560" h="1249680">
                  <a:moveTo>
                    <a:pt x="609600" y="1249680"/>
                  </a:moveTo>
                  <a:lnTo>
                    <a:pt x="609600" y="982980"/>
                  </a:lnTo>
                  <a:lnTo>
                    <a:pt x="670560" y="944880"/>
                  </a:lnTo>
                  <a:lnTo>
                    <a:pt x="571500" y="853440"/>
                  </a:lnTo>
                  <a:lnTo>
                    <a:pt x="609600" y="723900"/>
                  </a:lnTo>
                  <a:lnTo>
                    <a:pt x="487680" y="480060"/>
                  </a:lnTo>
                  <a:lnTo>
                    <a:pt x="502920" y="350520"/>
                  </a:lnTo>
                  <a:lnTo>
                    <a:pt x="358140" y="266700"/>
                  </a:lnTo>
                  <a:lnTo>
                    <a:pt x="228600" y="205740"/>
                  </a:lnTo>
                  <a:lnTo>
                    <a:pt x="0" y="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30" name="表 129"/>
          <p:cNvGraphicFramePr>
            <a:graphicFrameLocks noGrp="1"/>
          </p:cNvGraphicFramePr>
          <p:nvPr>
            <p:extLst/>
          </p:nvPr>
        </p:nvGraphicFramePr>
        <p:xfrm>
          <a:off x="146302" y="899584"/>
          <a:ext cx="4174319" cy="3114762"/>
        </p:xfrm>
        <a:graphic>
          <a:graphicData uri="http://schemas.openxmlformats.org/drawingml/2006/table">
            <a:tbl>
              <a:tblPr firstRow="1" bandRow="1">
                <a:tableStyleId>{5C22544A-7EE6-4342-B048-85BDC9FD1C3A}</a:tableStyleId>
              </a:tblPr>
              <a:tblGrid>
                <a:gridCol w="1277549">
                  <a:extLst>
                    <a:ext uri="{9D8B030D-6E8A-4147-A177-3AD203B41FA5}">
                      <a16:colId xmlns:a16="http://schemas.microsoft.com/office/drawing/2014/main" val="4053802012"/>
                    </a:ext>
                  </a:extLst>
                </a:gridCol>
                <a:gridCol w="675405">
                  <a:extLst>
                    <a:ext uri="{9D8B030D-6E8A-4147-A177-3AD203B41FA5}">
                      <a16:colId xmlns:a16="http://schemas.microsoft.com/office/drawing/2014/main" val="3692669937"/>
                    </a:ext>
                  </a:extLst>
                </a:gridCol>
                <a:gridCol w="1081826">
                  <a:extLst>
                    <a:ext uri="{9D8B030D-6E8A-4147-A177-3AD203B41FA5}">
                      <a16:colId xmlns:a16="http://schemas.microsoft.com/office/drawing/2014/main" val="1305242283"/>
                    </a:ext>
                  </a:extLst>
                </a:gridCol>
                <a:gridCol w="1139539">
                  <a:extLst>
                    <a:ext uri="{9D8B030D-6E8A-4147-A177-3AD203B41FA5}">
                      <a16:colId xmlns:a16="http://schemas.microsoft.com/office/drawing/2014/main" val="2462385249"/>
                    </a:ext>
                  </a:extLst>
                </a:gridCol>
              </a:tblGrid>
              <a:tr h="477001">
                <a:tc>
                  <a:txBody>
                    <a:bodyP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solidFill>
                      <a:srgbClr val="92D050"/>
                    </a:solidFill>
                  </a:tcPr>
                </a:tc>
                <a:tc>
                  <a:txBody>
                    <a:bodyPr/>
                    <a:lstStyle/>
                    <a:p>
                      <a:pPr algn="dist"/>
                      <a:r>
                        <a:rPr kumimoji="1" lang="ja-JP" altLang="en-US" sz="1400" b="1" spc="-150" dirty="0" smtClean="0">
                          <a:solidFill>
                            <a:schemeClr val="tx1"/>
                          </a:solidFill>
                          <a:latin typeface="BIZ UDPゴシック" panose="020B0400000000000000" pitchFamily="50" charset="-128"/>
                          <a:ea typeface="BIZ UDPゴシック" panose="020B0400000000000000" pitchFamily="50" charset="-128"/>
                        </a:rPr>
                        <a:t>市町村数</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solidFill>
                      <a:srgbClr val="92D050"/>
                    </a:solidFill>
                  </a:tcPr>
                </a:tc>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人口</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solidFill>
                      <a:srgbClr val="92D050"/>
                    </a:solidFill>
                  </a:tcPr>
                </a:tc>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面積（㎢）</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solidFill>
                      <a:srgbClr val="92D050"/>
                    </a:solidFill>
                  </a:tcPr>
                </a:tc>
                <a:extLst>
                  <a:ext uri="{0D108BD9-81ED-4DB2-BD59-A6C34878D82A}">
                    <a16:rowId xmlns:a16="http://schemas.microsoft.com/office/drawing/2014/main" val="1554367211"/>
                  </a:ext>
                </a:extLst>
              </a:tr>
              <a:tr h="562525">
                <a:tc>
                  <a:txBody>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大阪府</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4">
                        <a:lumMod val="75000"/>
                      </a:schemeClr>
                    </a:solidFill>
                  </a:tcPr>
                </a:tc>
                <a:tc>
                  <a:txBody>
                    <a:bodyPr/>
                    <a:lstStyle/>
                    <a:p>
                      <a:pPr algn="ctr"/>
                      <a:r>
                        <a:rPr kumimoji="1" lang="en-US" altLang="ja-JP" sz="1400" b="1" dirty="0" smtClean="0">
                          <a:solidFill>
                            <a:schemeClr val="bg1"/>
                          </a:solidFill>
                          <a:latin typeface="BIZ UDPゴシック" panose="020B0400000000000000" pitchFamily="50" charset="-128"/>
                          <a:ea typeface="BIZ UDPゴシック" panose="020B0400000000000000" pitchFamily="50" charset="-128"/>
                        </a:rPr>
                        <a:t>43</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4">
                        <a:lumMod val="75000"/>
                      </a:schemeClr>
                    </a:solidFill>
                  </a:tcPr>
                </a:tc>
                <a:tc>
                  <a:txBody>
                    <a:bodyPr/>
                    <a:lstStyle/>
                    <a:p>
                      <a:pPr algn="ctr"/>
                      <a:r>
                        <a:rPr kumimoji="1" lang="en-US" altLang="ja-JP" sz="1400" b="1" spc="-150" dirty="0" smtClean="0">
                          <a:solidFill>
                            <a:schemeClr val="bg1"/>
                          </a:solidFill>
                          <a:latin typeface="BIZ UDPゴシック" panose="020B0400000000000000" pitchFamily="50" charset="-128"/>
                          <a:ea typeface="BIZ UDPゴシック" panose="020B0400000000000000" pitchFamily="50" charset="-128"/>
                        </a:rPr>
                        <a:t>8,837,685</a:t>
                      </a:r>
                      <a:endParaRPr kumimoji="1" lang="ja-JP" altLang="en-US" sz="1400" b="1" spc="-150"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4">
                        <a:lumMod val="75000"/>
                      </a:schemeClr>
                    </a:solidFill>
                  </a:tcPr>
                </a:tc>
                <a:tc>
                  <a:txBody>
                    <a:bodyPr/>
                    <a:lstStyle/>
                    <a:p>
                      <a:pPr algn="ctr"/>
                      <a:r>
                        <a:rPr kumimoji="1" lang="en-US" altLang="ja-JP" sz="1400" b="1" spc="-150" dirty="0" smtClean="0">
                          <a:solidFill>
                            <a:schemeClr val="bg1"/>
                          </a:solidFill>
                          <a:latin typeface="BIZ UDPゴシック" panose="020B0400000000000000" pitchFamily="50" charset="-128"/>
                          <a:ea typeface="BIZ UDPゴシック" panose="020B0400000000000000" pitchFamily="50" charset="-128"/>
                        </a:rPr>
                        <a:t>1,905.33</a:t>
                      </a:r>
                      <a:endParaRPr kumimoji="1" lang="ja-JP" altLang="en-US" sz="1400" b="1" spc="-150"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4">
                        <a:lumMod val="75000"/>
                      </a:schemeClr>
                    </a:solidFill>
                  </a:tcPr>
                </a:tc>
                <a:extLst>
                  <a:ext uri="{0D108BD9-81ED-4DB2-BD59-A6C34878D82A}">
                    <a16:rowId xmlns:a16="http://schemas.microsoft.com/office/drawing/2014/main" val="1945037151"/>
                  </a:ext>
                </a:extLst>
              </a:tr>
              <a:tr h="545193">
                <a:tc>
                  <a:txBody>
                    <a:bodyPr/>
                    <a:lstStyle/>
                    <a:p>
                      <a:pPr algn="ctr"/>
                      <a:r>
                        <a:rPr kumimoji="1" lang="ja-JP" altLang="en-US" sz="1400" b="1" u="none" dirty="0" smtClean="0">
                          <a:solidFill>
                            <a:schemeClr val="bg1"/>
                          </a:solidFill>
                          <a:latin typeface="BIZ UDPゴシック" panose="020B0400000000000000" pitchFamily="50" charset="-128"/>
                          <a:ea typeface="BIZ UDPゴシック" panose="020B0400000000000000" pitchFamily="50" charset="-128"/>
                        </a:rPr>
                        <a:t>政令指定都市</a:t>
                      </a:r>
                      <a:endParaRPr kumimoji="1" lang="en-US" altLang="ja-JP" sz="1400" b="1" u="none" dirty="0" smtClean="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b="1" dirty="0" smtClean="0">
                          <a:solidFill>
                            <a:schemeClr val="bg1"/>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bg1"/>
                          </a:solidFill>
                          <a:latin typeface="BIZ UDPゴシック" panose="020B0400000000000000" pitchFamily="50" charset="-128"/>
                          <a:ea typeface="BIZ UDPゴシック" panose="020B0400000000000000" pitchFamily="50" charset="-128"/>
                        </a:rPr>
                        <a:t>50</a:t>
                      </a:r>
                      <a:r>
                        <a:rPr kumimoji="1" lang="ja-JP" altLang="en-US" sz="1050" b="1" dirty="0" smtClean="0">
                          <a:solidFill>
                            <a:schemeClr val="bg1"/>
                          </a:solidFill>
                          <a:latin typeface="BIZ UDPゴシック" panose="020B0400000000000000" pitchFamily="50" charset="-128"/>
                          <a:ea typeface="BIZ UDPゴシック" panose="020B0400000000000000" pitchFamily="50" charset="-128"/>
                        </a:rPr>
                        <a:t>万人以上）</a:t>
                      </a:r>
                      <a:endParaRPr kumimoji="1" lang="ja-JP" altLang="en-US" sz="1050" b="1" u="none" dirty="0" smtClean="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5">
                        <a:lumMod val="75000"/>
                      </a:schemeClr>
                    </a:solidFill>
                  </a:tcPr>
                </a:tc>
                <a:tc>
                  <a:txBody>
                    <a:bodyPr/>
                    <a:lstStyle/>
                    <a:p>
                      <a:pPr algn="ctr"/>
                      <a:r>
                        <a:rPr kumimoji="1" lang="en-US" altLang="ja-JP" sz="1400" b="1" dirty="0" smtClean="0">
                          <a:solidFill>
                            <a:schemeClr val="bg1"/>
                          </a:solidFill>
                          <a:latin typeface="BIZ UDPゴシック" panose="020B0400000000000000" pitchFamily="50" charset="-128"/>
                          <a:ea typeface="BIZ UDPゴシック" panose="020B0400000000000000" pitchFamily="50" charset="-128"/>
                        </a:rPr>
                        <a:t>2</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5">
                        <a:lumMod val="75000"/>
                      </a:schemeClr>
                    </a:solidFill>
                  </a:tcPr>
                </a:tc>
                <a:tc>
                  <a:txBody>
                    <a:bodyPr/>
                    <a:lstStyle/>
                    <a:p>
                      <a:pPr algn="ctr"/>
                      <a:r>
                        <a:rPr kumimoji="1" lang="en-US" altLang="ja-JP" sz="1400" b="1" spc="-150" dirty="0" smtClean="0">
                          <a:solidFill>
                            <a:schemeClr val="bg1"/>
                          </a:solidFill>
                          <a:latin typeface="BIZ UDPゴシック" panose="020B0400000000000000" pitchFamily="50" charset="-128"/>
                          <a:ea typeface="BIZ UDPゴシック" panose="020B0400000000000000" pitchFamily="50" charset="-128"/>
                        </a:rPr>
                        <a:t>3,578,573</a:t>
                      </a:r>
                      <a:endParaRPr kumimoji="1" lang="ja-JP" altLang="en-US" sz="1400" b="1" spc="-150"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5">
                        <a:lumMod val="75000"/>
                      </a:schemeClr>
                    </a:solidFill>
                  </a:tcPr>
                </a:tc>
                <a:tc>
                  <a:txBody>
                    <a:bodyPr/>
                    <a:lstStyle/>
                    <a:p>
                      <a:pPr algn="ctr"/>
                      <a:r>
                        <a:rPr kumimoji="1" lang="ja-JP" altLang="en-US" sz="1400" b="1" spc="-150" dirty="0" smtClean="0">
                          <a:solidFill>
                            <a:schemeClr val="bg1"/>
                          </a:solidFill>
                          <a:latin typeface="BIZ UDPゴシック" panose="020B0400000000000000" pitchFamily="50" charset="-128"/>
                          <a:ea typeface="BIZ UDPゴシック" panose="020B0400000000000000" pitchFamily="50" charset="-128"/>
                        </a:rPr>
                        <a:t>３７５．１６</a:t>
                      </a:r>
                      <a:endParaRPr kumimoji="1" lang="ja-JP" altLang="en-US" sz="1400" b="1" spc="-150" dirty="0">
                        <a:solidFill>
                          <a:schemeClr val="bg1"/>
                        </a:solidFill>
                        <a:latin typeface="BIZ UDPゴシック" panose="020B0400000000000000" pitchFamily="50" charset="-128"/>
                        <a:ea typeface="BIZ UDPゴシック" panose="020B0400000000000000" pitchFamily="50" charset="-128"/>
                      </a:endParaRPr>
                    </a:p>
                  </a:txBody>
                  <a:tcPr anchor="ctr">
                    <a:solidFill>
                      <a:schemeClr val="accent5">
                        <a:lumMod val="75000"/>
                      </a:schemeClr>
                    </a:solidFill>
                  </a:tcPr>
                </a:tc>
                <a:extLst>
                  <a:ext uri="{0D108BD9-81ED-4DB2-BD59-A6C34878D82A}">
                    <a16:rowId xmlns:a16="http://schemas.microsoft.com/office/drawing/2014/main" val="3406614939"/>
                  </a:ext>
                </a:extLst>
              </a:tr>
              <a:tr h="518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中核市</a:t>
                      </a: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solidFill>
                          <a:latin typeface="BIZ UDPゴシック" panose="020B0400000000000000" pitchFamily="50" charset="-128"/>
                          <a:ea typeface="BIZ UDPゴシック" panose="020B0400000000000000" pitchFamily="50" charset="-128"/>
                        </a:rPr>
                        <a:t>20</a:t>
                      </a: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万人以上）</a:t>
                      </a:r>
                      <a:endParaRPr kumimoji="1" lang="ja-JP" altLang="en-US" sz="1050" b="1" u="none" dirty="0" smtClean="0">
                        <a:latin typeface="BIZ UDPゴシック" panose="020B0400000000000000" pitchFamily="50" charset="-128"/>
                        <a:ea typeface="BIZ UDPゴシック" panose="020B0400000000000000" pitchFamily="50" charset="-128"/>
                      </a:endParaRPr>
                    </a:p>
                  </a:txBody>
                  <a:tcPr anchor="ctr">
                    <a:solidFill>
                      <a:schemeClr val="accent5">
                        <a:lumMod val="60000"/>
                        <a:lumOff val="40000"/>
                      </a:schemeClr>
                    </a:solidFill>
                  </a:tcPr>
                </a:tc>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７</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60000"/>
                        <a:lumOff val="40000"/>
                      </a:schemeClr>
                    </a:solidFill>
                  </a:tcPr>
                </a:tc>
                <a:tc>
                  <a:txBody>
                    <a:bodyPr/>
                    <a:lstStyle/>
                    <a:p>
                      <a:pPr algn="ctr"/>
                      <a:r>
                        <a:rPr kumimoji="1" lang="en-US" altLang="ja-JP" sz="1400" b="1" spc="-150" dirty="0" smtClean="0">
                          <a:solidFill>
                            <a:schemeClr val="tx1"/>
                          </a:solidFill>
                          <a:latin typeface="BIZ UDPゴシック" panose="020B0400000000000000" pitchFamily="50" charset="-128"/>
                          <a:ea typeface="BIZ UDPゴシック" panose="020B0400000000000000" pitchFamily="50" charset="-128"/>
                        </a:rPr>
                        <a:t>2,525,427</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60000"/>
                        <a:lumOff val="40000"/>
                      </a:schemeClr>
                    </a:solidFill>
                  </a:tcPr>
                </a:tc>
                <a:tc>
                  <a:txBody>
                    <a:bodyPr/>
                    <a:lstStyle/>
                    <a:p>
                      <a:pPr algn="ctr"/>
                      <a:r>
                        <a:rPr kumimoji="1" lang="ja-JP" altLang="en-US" sz="1400" b="1" spc="-150" dirty="0" smtClean="0">
                          <a:solidFill>
                            <a:schemeClr val="tx1"/>
                          </a:solidFill>
                          <a:latin typeface="BIZ UDPゴシック" panose="020B0400000000000000" pitchFamily="50" charset="-128"/>
                          <a:ea typeface="BIZ UDPゴシック" panose="020B0400000000000000" pitchFamily="50" charset="-128"/>
                        </a:rPr>
                        <a:t>３７１．０９</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60000"/>
                        <a:lumOff val="40000"/>
                      </a:schemeClr>
                    </a:solidFill>
                  </a:tcPr>
                </a:tc>
                <a:extLst>
                  <a:ext uri="{0D108BD9-81ED-4DB2-BD59-A6C34878D82A}">
                    <a16:rowId xmlns:a16="http://schemas.microsoft.com/office/drawing/2014/main" val="1211803754"/>
                  </a:ext>
                </a:extLst>
              </a:tr>
              <a:tr h="493602">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一般市</a:t>
                      </a:r>
                      <a:endParaRPr kumimoji="1"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（５万人以上）</a:t>
                      </a:r>
                      <a:endParaRPr kumimoji="1" lang="ja-JP" altLang="en-US" sz="1050" b="1" dirty="0" smtClean="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２４</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algn="ctr"/>
                      <a:r>
                        <a:rPr kumimoji="1" lang="en-US" altLang="ja-JP" sz="1400" b="1" spc="-150" dirty="0" smtClean="0">
                          <a:solidFill>
                            <a:schemeClr val="tx1"/>
                          </a:solidFill>
                          <a:latin typeface="BIZ UDPゴシック" panose="020B0400000000000000" pitchFamily="50" charset="-128"/>
                          <a:ea typeface="BIZ UDPゴシック" panose="020B0400000000000000" pitchFamily="50" charset="-128"/>
                        </a:rPr>
                        <a:t>2,558,280</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algn="ctr"/>
                      <a:r>
                        <a:rPr kumimoji="1" lang="en-US" altLang="ja-JP" sz="1400" b="1" spc="-150" dirty="0" smtClean="0">
                          <a:solidFill>
                            <a:schemeClr val="tx1"/>
                          </a:solidFill>
                          <a:latin typeface="BIZ UDPゴシック" panose="020B0400000000000000" pitchFamily="50" charset="-128"/>
                          <a:ea typeface="BIZ UDPゴシック" panose="020B0400000000000000" pitchFamily="50" charset="-128"/>
                        </a:rPr>
                        <a:t>856.44</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1603712"/>
                  </a:ext>
                </a:extLst>
              </a:tr>
              <a:tr h="477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町村</a:t>
                      </a:r>
                      <a:endParaRPr kumimoji="1" lang="ja-JP" altLang="en-US" sz="1400" b="1" dirty="0" smtClean="0">
                        <a:latin typeface="BIZ UDPゴシック" panose="020B0400000000000000" pitchFamily="50" charset="-128"/>
                        <a:ea typeface="BIZ UDPゴシック" panose="020B0400000000000000" pitchFamily="50" charset="-128"/>
                      </a:endParaRPr>
                    </a:p>
                  </a:txBody>
                  <a:tcPr anchor="ctr">
                    <a:pattFill prst="ltHorz">
                      <a:fgClr>
                        <a:srgbClr val="FF0000"/>
                      </a:fgClr>
                      <a:bgClr>
                        <a:schemeClr val="bg1"/>
                      </a:bgClr>
                    </a:pattFill>
                  </a:tcPr>
                </a:tc>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１０</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pattFill prst="ltHorz">
                      <a:fgClr>
                        <a:srgbClr val="FF0000"/>
                      </a:fgClr>
                      <a:bgClr>
                        <a:schemeClr val="bg1"/>
                      </a:bgClr>
                    </a:pattFill>
                  </a:tcPr>
                </a:tc>
                <a:tc>
                  <a:txBody>
                    <a:bodyPr/>
                    <a:lstStyle/>
                    <a:p>
                      <a:pPr algn="ctr"/>
                      <a:r>
                        <a:rPr kumimoji="1" lang="en-US" altLang="ja-JP" sz="1400" b="1" spc="-150" dirty="0" smtClean="0">
                          <a:solidFill>
                            <a:schemeClr val="tx1"/>
                          </a:solidFill>
                          <a:latin typeface="BIZ UDPゴシック" panose="020B0400000000000000" pitchFamily="50" charset="-128"/>
                          <a:ea typeface="BIZ UDPゴシック" panose="020B0400000000000000" pitchFamily="50" charset="-128"/>
                        </a:rPr>
                        <a:t>175,405</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pattFill prst="ltHorz">
                      <a:fgClr>
                        <a:srgbClr val="FF0000"/>
                      </a:fgClr>
                      <a:bgClr>
                        <a:schemeClr val="bg1"/>
                      </a:bgClr>
                    </a:pattFill>
                  </a:tcPr>
                </a:tc>
                <a:tc>
                  <a:txBody>
                    <a:bodyPr/>
                    <a:lstStyle/>
                    <a:p>
                      <a:pPr algn="ctr"/>
                      <a:r>
                        <a:rPr kumimoji="1" lang="ja-JP" altLang="en-US" sz="1400" b="1" spc="-150" dirty="0" smtClean="0">
                          <a:solidFill>
                            <a:schemeClr val="tx1"/>
                          </a:solidFill>
                          <a:latin typeface="BIZ UDPゴシック" panose="020B0400000000000000" pitchFamily="50" charset="-128"/>
                          <a:ea typeface="BIZ UDPゴシック" panose="020B0400000000000000" pitchFamily="50" charset="-128"/>
                        </a:rPr>
                        <a:t>３０２．６４</a:t>
                      </a: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a:txBody>
                  <a:tcPr anchor="ctr">
                    <a:pattFill prst="ltHorz">
                      <a:fgClr>
                        <a:srgbClr val="FF0000"/>
                      </a:fgClr>
                      <a:bgClr>
                        <a:schemeClr val="bg1"/>
                      </a:bgClr>
                    </a:pattFill>
                  </a:tcPr>
                </a:tc>
                <a:extLst>
                  <a:ext uri="{0D108BD9-81ED-4DB2-BD59-A6C34878D82A}">
                    <a16:rowId xmlns:a16="http://schemas.microsoft.com/office/drawing/2014/main" val="82066520"/>
                  </a:ext>
                </a:extLst>
              </a:tr>
            </a:tbl>
          </a:graphicData>
        </a:graphic>
      </p:graphicFrame>
      <p:sp>
        <p:nvSpPr>
          <p:cNvPr id="107" name="正方形/長方形 106"/>
          <p:cNvSpPr/>
          <p:nvPr/>
        </p:nvSpPr>
        <p:spPr>
          <a:xfrm>
            <a:off x="159169" y="4013074"/>
            <a:ext cx="4148583" cy="5297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人口は、総務省統計局「令和</a:t>
            </a:r>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年国勢調査報告</a:t>
            </a:r>
            <a:r>
              <a:rPr lang="ja-JP" altLang="en-US" sz="1050" dirty="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面積は、国土交通省国土地理院「令和</a:t>
            </a: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年全国都道府県市区町村別面積調</a:t>
            </a:r>
            <a:r>
              <a:rPr lang="ja-JP" altLang="en-US" sz="105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90687334"/>
      </p:ext>
    </p:extLst>
  </p:cSld>
  <p:clrMapOvr>
    <a:masterClrMapping/>
  </p:clrMapOvr>
  <mc:AlternateContent xmlns:mc="http://schemas.openxmlformats.org/markup-compatibility/2006" xmlns:p14="http://schemas.microsoft.com/office/powerpoint/2010/main">
    <mc:Choice Requires="p14">
      <p:transition spd="slow" p14:dur="2000" advTm="3073"/>
    </mc:Choice>
    <mc:Fallback xmlns="">
      <p:transition spd="slow" advTm="307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19" y="44624"/>
            <a:ext cx="389185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改革前の大阪の状況</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8770" y="440651"/>
            <a:ext cx="6215103" cy="5962956"/>
          </a:xfrm>
          <a:prstGeom prst="rect">
            <a:avLst/>
          </a:prstGeom>
          <a:noFill/>
        </p:spPr>
        <p:txBody>
          <a:bodyPr wrap="square" rtlCol="0">
            <a:noAutofit/>
          </a:bodyPr>
          <a:lstStyle/>
          <a:p>
            <a:pPr marL="450850" indent="-273050">
              <a:lnSpc>
                <a:spcPts val="12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000"/>
              </a:lnSpc>
              <a:spcAft>
                <a:spcPts val="120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000"/>
              </a:lnSpc>
              <a:spcAft>
                <a:spcPts val="1200"/>
              </a:spcAf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000"/>
              </a:lnSpc>
              <a:spcAft>
                <a:spcPts val="120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市町村ごと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にみる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現行の中核市の指定要件である人口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万人以上の市が計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⇒これらの市は財政規模が大きく、また、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政令指定都市や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中核市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に移行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した団体は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権限を有して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・一方で、人口５万未満の町村が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団体あるなど、規模の小さい市町村も多くある。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000"/>
              </a:lnSpc>
              <a:spcAft>
                <a:spcPts val="1200"/>
              </a:spcAft>
            </a:pP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1800"/>
              </a:lnSpc>
              <a:spcAft>
                <a:spcPts val="1800"/>
              </a:spcAft>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1800"/>
              </a:lnSpc>
              <a:spcAft>
                <a:spcPts val="18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市町村合併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の状況（平成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 （減少率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全国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3,232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団体（減少率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6522100" y="1475110"/>
            <a:ext cx="2452306" cy="70960"/>
          </a:xfrm>
          <a:prstGeom prst="roundRect">
            <a:avLst>
              <a:gd name="adj" fmla="val 5763"/>
            </a:avLst>
          </a:prstGeom>
          <a:noFill/>
          <a:ln w="6350" cap="flat" cmpd="sng" algn="ctr">
            <a:noFill/>
            <a:prstDash val="sysDot"/>
            <a:round/>
            <a:headEnd type="none" w="med" len="med"/>
            <a:tailEnd type="none" w="med" len="med"/>
          </a:ln>
          <a:effec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1600" u="none"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◆府内市町村関係データ</a:t>
            </a:r>
            <a:endParaRPr kumimoji="0" lang="en-US" altLang="ja-JP" sz="1600" u="none"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0" name="テキスト ボックス 9"/>
          <p:cNvSpPr txBox="1"/>
          <p:nvPr/>
        </p:nvSpPr>
        <p:spPr>
          <a:xfrm>
            <a:off x="251518" y="721752"/>
            <a:ext cx="6034425" cy="675084"/>
          </a:xfrm>
          <a:prstGeom prst="roundRect">
            <a:avLst>
              <a:gd name="adj" fmla="val 15519"/>
            </a:avLst>
          </a:prstGeom>
          <a:solidFill>
            <a:schemeClr val="accent2">
              <a:lumMod val="20000"/>
              <a:lumOff val="80000"/>
            </a:schemeClr>
          </a:solidFill>
        </p:spPr>
        <p:txBody>
          <a:bodyPr wrap="square" rtlCol="0" anchor="ctr">
            <a:spAutoFit/>
          </a:bodyPr>
          <a:lstStyle/>
          <a:p>
            <a:pPr algn="ctr"/>
            <a:r>
              <a:rPr lang="ja-JP" altLang="en-US" sz="1700" dirty="0">
                <a:latin typeface="Meiryo UI" panose="020B0604030504040204" pitchFamily="50" charset="-128"/>
                <a:ea typeface="Meiryo UI" panose="020B0604030504040204" pitchFamily="50" charset="-128"/>
                <a:cs typeface="Meiryo UI" panose="020B0604030504040204" pitchFamily="50" charset="-128"/>
              </a:rPr>
              <a:t>府内市町村は、同じ都市圏内に位置しながらも</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規模</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の小さな</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市町村も多く、権限の面で</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大きな差がある</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1517" y="4870978"/>
            <a:ext cx="5958061" cy="675084"/>
          </a:xfrm>
          <a:prstGeom prst="roundRect">
            <a:avLst>
              <a:gd name="adj" fmla="val 15519"/>
            </a:avLst>
          </a:prstGeom>
          <a:solidFill>
            <a:schemeClr val="accent2">
              <a:lumMod val="20000"/>
              <a:lumOff val="80000"/>
            </a:schemeClr>
          </a:solidFill>
        </p:spPr>
        <p:txBody>
          <a:bodyPr wrap="square" rtlCol="0" anchor="ctr">
            <a:spAutoFit/>
          </a:bodyPr>
          <a:lstStyle/>
          <a:p>
            <a:pPr algn="ctr"/>
            <a:r>
              <a:rPr lang="ja-JP" altLang="en-US" sz="1700" dirty="0">
                <a:latin typeface="Meiryo UI" panose="020B0604030504040204" pitchFamily="50" charset="-128"/>
                <a:ea typeface="Meiryo UI" panose="020B0604030504040204" pitchFamily="50" charset="-128"/>
                <a:cs typeface="Meiryo UI" panose="020B0604030504040204" pitchFamily="50" charset="-128"/>
              </a:rPr>
              <a:t>基礎自治体である市町村が、住民に身近な住民サービスを</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dirty="0">
                <a:latin typeface="Meiryo UI" panose="020B0604030504040204" pitchFamily="50" charset="-128"/>
                <a:ea typeface="Meiryo UI" panose="020B0604030504040204" pitchFamily="50" charset="-128"/>
                <a:cs typeface="Meiryo UI" panose="020B0604030504040204" pitchFamily="50" charset="-128"/>
              </a:rPr>
              <a:t>総合的に担うためには、一定の行財政基盤が</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437162" y="3520714"/>
            <a:ext cx="1554438" cy="276999"/>
          </a:xfrm>
          <a:prstGeom prst="rect">
            <a:avLst/>
          </a:prstGeom>
          <a:noFill/>
          <a:ln>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日現在</a:t>
            </a:r>
            <a:endParaRPr kumimoji="1" lang="ja-JP" altLang="en-US" sz="16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437162" y="6029356"/>
            <a:ext cx="1706838" cy="276999"/>
          </a:xfrm>
          <a:prstGeom prst="rect">
            <a:avLst/>
          </a:prstGeom>
          <a:noFill/>
          <a:ln>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rPr>
              <a:t>2005</a:t>
            </a:r>
            <a:r>
              <a:rPr lang="ja-JP" altLang="en-US" sz="1200" dirty="0">
                <a:latin typeface="Meiryo UI" panose="020B0604030504040204" pitchFamily="50" charset="-128"/>
                <a:ea typeface="Meiryo UI" panose="020B0604030504040204" pitchFamily="50" charset="-128"/>
              </a:rPr>
              <a:t>年国勢調査結果</a:t>
            </a:r>
            <a:endParaRPr kumimoji="1" lang="ja-JP" altLang="en-US" sz="1600" dirty="0">
              <a:latin typeface="Meiryo UI" panose="020B0604030504040204" pitchFamily="50" charset="-128"/>
              <a:ea typeface="Meiryo UI" panose="020B0604030504040204" pitchFamily="50" charset="-128"/>
            </a:endParaRPr>
          </a:p>
        </p:txBody>
      </p:sp>
      <p:sp>
        <p:nvSpPr>
          <p:cNvPr id="18" name="コンテンツ プレースホルダー 17"/>
          <p:cNvSpPr>
            <a:spLocks noGrp="1"/>
          </p:cNvSpPr>
          <p:nvPr>
            <p:ph idx="1"/>
          </p:nvPr>
        </p:nvSpPr>
        <p:spPr>
          <a:xfrm>
            <a:off x="474498" y="2763042"/>
            <a:ext cx="5588460" cy="513029"/>
          </a:xfrm>
        </p:spPr>
        <p:txBody>
          <a:bodyPr/>
          <a:lstStyle/>
          <a:p>
            <a:pPr marL="0" indent="0">
              <a:lnSpc>
                <a:spcPct val="100000"/>
              </a:lnSpc>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＊地方自治法改正（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年）により特例市制度が廃止されるとともに、中核市の人口要件が「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万人以上」から</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万人以上」に緩和。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年４月現在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政令指定都市２</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、中核市７、その他の市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町村</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dirty="0"/>
          </a:p>
        </p:txBody>
      </p:sp>
      <p:pic>
        <p:nvPicPr>
          <p:cNvPr id="4" name="図 3"/>
          <p:cNvPicPr>
            <a:picLocks noChangeAspect="1"/>
          </p:cNvPicPr>
          <p:nvPr/>
        </p:nvPicPr>
        <p:blipFill>
          <a:blip r:embed="rId3"/>
          <a:stretch>
            <a:fillRect/>
          </a:stretch>
        </p:blipFill>
        <p:spPr>
          <a:xfrm>
            <a:off x="6646031" y="1723026"/>
            <a:ext cx="2261812" cy="1877731"/>
          </a:xfrm>
          <a:prstGeom prst="rect">
            <a:avLst/>
          </a:prstGeom>
        </p:spPr>
      </p:pic>
      <p:pic>
        <p:nvPicPr>
          <p:cNvPr id="14" name="図 13"/>
          <p:cNvPicPr>
            <a:picLocks noChangeAspect="1"/>
          </p:cNvPicPr>
          <p:nvPr/>
        </p:nvPicPr>
        <p:blipFill>
          <a:blip r:embed="rId4"/>
          <a:stretch>
            <a:fillRect/>
          </a:stretch>
        </p:blipFill>
        <p:spPr>
          <a:xfrm>
            <a:off x="6646031" y="4027199"/>
            <a:ext cx="2261812" cy="2048434"/>
          </a:xfrm>
          <a:prstGeom prst="rect">
            <a:avLst/>
          </a:prstGeom>
        </p:spPr>
      </p:pic>
      <p:sp>
        <p:nvSpPr>
          <p:cNvPr id="15" name="テキスト ボックス 14"/>
          <p:cNvSpPr txBox="1"/>
          <p:nvPr/>
        </p:nvSpPr>
        <p:spPr>
          <a:xfrm>
            <a:off x="289697" y="3329285"/>
            <a:ext cx="5958061" cy="531629"/>
          </a:xfrm>
          <a:prstGeom prst="roundRect">
            <a:avLst>
              <a:gd name="adj" fmla="val 15519"/>
            </a:avLst>
          </a:prstGeom>
          <a:solidFill>
            <a:schemeClr val="accent2">
              <a:lumMod val="20000"/>
              <a:lumOff val="80000"/>
            </a:schemeClr>
          </a:solidFill>
        </p:spPr>
        <p:txBody>
          <a:bodyPr wrap="square" rtlCol="0" anchor="ctr">
            <a:spAutoFit/>
          </a:bodyPr>
          <a:lstStyle/>
          <a:p>
            <a:pPr algn="ctr">
              <a:lnSpc>
                <a:spcPct val="1500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平成</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の大合併において、大阪府では合併は進まず。</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78294" y="5994517"/>
            <a:ext cx="6441662" cy="531629"/>
          </a:xfrm>
          <a:prstGeom prst="roundRect">
            <a:avLst>
              <a:gd name="adj" fmla="val 15519"/>
            </a:avLst>
          </a:prstGeom>
          <a:solidFill>
            <a:schemeClr val="accent2">
              <a:lumMod val="20000"/>
              <a:lumOff val="80000"/>
            </a:schemeClr>
          </a:solidFill>
        </p:spPr>
        <p:txBody>
          <a:bodyPr wrap="square" rtlCol="0" anchor="ctr">
            <a:spAutoFit/>
          </a:bodyPr>
          <a:lstStyle/>
          <a:p>
            <a:pPr algn="ctr">
              <a:lnSpc>
                <a:spcPct val="150000"/>
              </a:lnSpc>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まずは、権限移譲や市町村間の広域連携に積極的に取り組むこととした。</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下矢印 16"/>
          <p:cNvSpPr/>
          <p:nvPr/>
        </p:nvSpPr>
        <p:spPr>
          <a:xfrm>
            <a:off x="2849131" y="5613747"/>
            <a:ext cx="839194" cy="265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18608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8481" y="3731228"/>
            <a:ext cx="3682890" cy="485415"/>
          </a:xfrm>
          <a:prstGeom prst="rect">
            <a:avLst/>
          </a:prstGeom>
          <a:noFill/>
        </p:spPr>
        <p:txBody>
          <a:bodyPr wrap="square" lIns="27000" tIns="27000" rIns="27000" bIns="27000" rtlCol="0" anchor="ctr" anchorCtr="0">
            <a:spAutoFit/>
          </a:bodyPr>
          <a:lstStyle/>
          <a:p>
            <a:pPr algn="ctr"/>
            <a:r>
              <a:rPr lang="ja-JP" altLang="en-US" sz="2800" dirty="0" smtClean="0">
                <a:latin typeface="Meiryo UI" panose="020B0604030504040204" pitchFamily="50" charset="-128"/>
                <a:ea typeface="Meiryo UI" panose="020B0604030504040204" pitchFamily="50" charset="-128"/>
              </a:rPr>
              <a:t>市町村間連携の促進</a:t>
            </a:r>
            <a:endParaRPr lang="ja-JP" altLang="en-US" sz="2800"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91492FFE-DA25-4421-B7EF-DA285A7C05EA}"/>
              </a:ext>
            </a:extLst>
          </p:cNvPr>
          <p:cNvCxnSpPr>
            <a:cxnSpLocks/>
          </p:cNvCxnSpPr>
          <p:nvPr/>
        </p:nvCxnSpPr>
        <p:spPr>
          <a:xfrm>
            <a:off x="692147" y="4263776"/>
            <a:ext cx="42325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13187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19" y="149001"/>
            <a:ext cx="389185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改革前の大阪の状況</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19" y="602683"/>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33375" y="694783"/>
            <a:ext cx="8447554" cy="708839"/>
          </a:xfrm>
          <a:prstGeom prst="roundRect">
            <a:avLst>
              <a:gd name="adj" fmla="val 15519"/>
            </a:avLst>
          </a:prstGeom>
          <a:solidFill>
            <a:schemeClr val="accent2">
              <a:lumMod val="20000"/>
              <a:lumOff val="80000"/>
            </a:schemeClr>
          </a:solidFill>
        </p:spPr>
        <p:txBody>
          <a:bodyPr wrap="square" rtlCol="0" anchor="ctr">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人口減少・超高齢化、社会資本の老朽化等により、市町村行政に様々な影響や課題の発生が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見込まれる。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88647" y="1669227"/>
            <a:ext cx="8446721" cy="3085460"/>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■顕在化する行政課題</a:t>
            </a:r>
            <a:endParaRPr lang="en-US" altLang="ja-JP" sz="16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急速に進む人口減少、高齢化により、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市町村行政の様々な分野に、その影響を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与えることが懸念。</a:t>
            </a:r>
            <a:endParaRPr lang="en-US" altLang="ja-JP" sz="1400" dirty="0">
              <a:latin typeface="Meiryo UI" panose="020B0604030504040204" pitchFamily="50" charset="-128"/>
              <a:ea typeface="Meiryo UI" panose="020B0604030504040204" pitchFamily="50" charset="-128"/>
            </a:endParaRPr>
          </a:p>
          <a:p>
            <a:pPr>
              <a:lnSpc>
                <a:spcPts val="1500"/>
              </a:lnSpc>
            </a:pP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■広域化への</a:t>
            </a:r>
            <a:r>
              <a:rPr lang="ja-JP" altLang="en-US" dirty="0" smtClean="0">
                <a:latin typeface="Meiryo UI" panose="020B0604030504040204" pitchFamily="50" charset="-128"/>
                <a:ea typeface="Meiryo UI" panose="020B0604030504040204" pitchFamily="50" charset="-128"/>
              </a:rPr>
              <a:t>取組</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近年の急速な人口減少・高齢化により、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市町村では救急需要の増加をはじめ、水道・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下水道では水需要の減少や施設の老朽化、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廃棄物（焼却処理）でも、施設の建替え・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更新時期を迎えている施設が多く、建設コストの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削減や適正配置に向けて、一層の市町村間での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連携が不可欠となっている。</a:t>
            </a:r>
            <a:endParaRPr lang="en-US" altLang="ja-JP" sz="1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7239F53-8777-4435-A43E-41608C2E98B9}"/>
              </a:ext>
            </a:extLst>
          </p:cNvPr>
          <p:cNvPicPr>
            <a:picLocks noChangeAspect="1"/>
          </p:cNvPicPr>
          <p:nvPr/>
        </p:nvPicPr>
        <p:blipFill>
          <a:blip r:embed="rId3"/>
          <a:stretch>
            <a:fillRect/>
          </a:stretch>
        </p:blipFill>
        <p:spPr>
          <a:xfrm>
            <a:off x="3626596" y="1678721"/>
            <a:ext cx="5460368" cy="2385279"/>
          </a:xfrm>
          <a:prstGeom prst="rect">
            <a:avLst/>
          </a:prstGeom>
        </p:spPr>
      </p:pic>
      <p:sp>
        <p:nvSpPr>
          <p:cNvPr id="15" name="正方形/長方形 14">
            <a:extLst>
              <a:ext uri="{FF2B5EF4-FFF2-40B4-BE49-F238E27FC236}">
                <a16:creationId xmlns:a16="http://schemas.microsoft.com/office/drawing/2014/main" id="{DF159CBF-0D8D-42B3-B076-50FFCFA561D2}"/>
              </a:ext>
            </a:extLst>
          </p:cNvPr>
          <p:cNvSpPr/>
          <p:nvPr/>
        </p:nvSpPr>
        <p:spPr>
          <a:xfrm>
            <a:off x="4270374" y="1565424"/>
            <a:ext cx="4051300" cy="1307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大阪府の人口の潮流　人口構成の変化</a:t>
            </a:r>
            <a:endParaRPr kumimoji="1" lang="ja-JP" altLang="en-US" sz="1200"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C84F29E1-3716-4A5E-AC68-8DE278F9AB9A}"/>
              </a:ext>
            </a:extLst>
          </p:cNvPr>
          <p:cNvPicPr>
            <a:picLocks noChangeAspect="1"/>
          </p:cNvPicPr>
          <p:nvPr/>
        </p:nvPicPr>
        <p:blipFill>
          <a:blip r:embed="rId4"/>
          <a:stretch>
            <a:fillRect/>
          </a:stretch>
        </p:blipFill>
        <p:spPr>
          <a:xfrm>
            <a:off x="1479137" y="4684984"/>
            <a:ext cx="3227186" cy="2163325"/>
          </a:xfrm>
          <a:prstGeom prst="rect">
            <a:avLst/>
          </a:prstGeom>
        </p:spPr>
      </p:pic>
      <p:grpSp>
        <p:nvGrpSpPr>
          <p:cNvPr id="23" name="グループ化 22">
            <a:extLst>
              <a:ext uri="{FF2B5EF4-FFF2-40B4-BE49-F238E27FC236}">
                <a16:creationId xmlns:a16="http://schemas.microsoft.com/office/drawing/2014/main" id="{171B31AF-624A-4F03-8564-4A4BF779F6D6}"/>
              </a:ext>
            </a:extLst>
          </p:cNvPr>
          <p:cNvGrpSpPr/>
          <p:nvPr/>
        </p:nvGrpSpPr>
        <p:grpSpPr>
          <a:xfrm>
            <a:off x="4556514" y="4233795"/>
            <a:ext cx="4559915" cy="2526047"/>
            <a:chOff x="5814404" y="2447155"/>
            <a:chExt cx="4441722" cy="3272780"/>
          </a:xfrm>
        </p:grpSpPr>
        <p:sp>
          <p:nvSpPr>
            <p:cNvPr id="24" name="テキスト ボックス 23">
              <a:extLst>
                <a:ext uri="{FF2B5EF4-FFF2-40B4-BE49-F238E27FC236}">
                  <a16:creationId xmlns:a16="http://schemas.microsoft.com/office/drawing/2014/main" id="{FA66A936-8928-46BD-8DE6-0C8A5AEBE3F4}"/>
                </a:ext>
              </a:extLst>
            </p:cNvPr>
            <p:cNvSpPr txBox="1"/>
            <p:nvPr/>
          </p:nvSpPr>
          <p:spPr>
            <a:xfrm>
              <a:off x="5814404" y="2702327"/>
              <a:ext cx="2061661" cy="598139"/>
            </a:xfrm>
            <a:prstGeom prst="rect">
              <a:avLst/>
            </a:prstGeom>
            <a:noFill/>
            <a:ln>
              <a:noFill/>
            </a:ln>
          </p:spPr>
          <p:txBody>
            <a:bodyPr wrap="square" rtlCol="0" anchor="ctr" anchorCtr="0">
              <a:spAutoFit/>
            </a:bodyPr>
            <a:lstStyle/>
            <a:p>
              <a:r>
                <a:rPr kumimoji="1" lang="ja-JP" altLang="en-US" sz="1200" dirty="0">
                  <a:latin typeface="Meiryo UI" panose="020B0604030504040204" pitchFamily="50" charset="-128"/>
                  <a:ea typeface="Meiryo UI" panose="020B0604030504040204" pitchFamily="50" charset="-128"/>
                </a:rPr>
                <a:t>府内市町村の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下水道供用開始後経過年数</a:t>
              </a:r>
            </a:p>
          </p:txBody>
        </p:sp>
        <p:sp>
          <p:nvSpPr>
            <p:cNvPr id="25" name="テキスト ボックス 24">
              <a:extLst>
                <a:ext uri="{FF2B5EF4-FFF2-40B4-BE49-F238E27FC236}">
                  <a16:creationId xmlns:a16="http://schemas.microsoft.com/office/drawing/2014/main" id="{1D6FB915-A35A-4A74-A158-092427A1FD0A}"/>
                </a:ext>
              </a:extLst>
            </p:cNvPr>
            <p:cNvSpPr txBox="1"/>
            <p:nvPr/>
          </p:nvSpPr>
          <p:spPr>
            <a:xfrm>
              <a:off x="9109508" y="4020386"/>
              <a:ext cx="1146618" cy="1076651"/>
            </a:xfrm>
            <a:prstGeom prst="rect">
              <a:avLst/>
            </a:prstGeom>
            <a:noFill/>
            <a:ln>
              <a:noFill/>
            </a:ln>
          </p:spPr>
          <p:txBody>
            <a:bodyPr wrap="square"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当該市町村</a:t>
              </a:r>
              <a:r>
                <a:rPr lang="ja-JP" altLang="en-US" sz="800" dirty="0">
                  <a:latin typeface="Meiryo UI" panose="020B0604030504040204" pitchFamily="50" charset="-128"/>
                  <a:ea typeface="Meiryo UI" panose="020B0604030504040204" pitchFamily="50" charset="-128"/>
                </a:rPr>
                <a:t>において最も早く供用したエリアの経過年数を示しているものであり、すべて</a:t>
              </a:r>
              <a:r>
                <a:rPr kumimoji="1" lang="ja-JP" altLang="en-US" sz="800" dirty="0">
                  <a:latin typeface="Meiryo UI" panose="020B0604030504040204" pitchFamily="50" charset="-128"/>
                  <a:ea typeface="Meiryo UI" panose="020B0604030504040204" pitchFamily="50" charset="-128"/>
                </a:rPr>
                <a:t>のエリアの経過年数を示しているものではありません。</a:t>
              </a:r>
            </a:p>
          </p:txBody>
        </p:sp>
        <p:grpSp>
          <p:nvGrpSpPr>
            <p:cNvPr id="26" name="グループ化 25">
              <a:extLst>
                <a:ext uri="{FF2B5EF4-FFF2-40B4-BE49-F238E27FC236}">
                  <a16:creationId xmlns:a16="http://schemas.microsoft.com/office/drawing/2014/main" id="{B3776528-D3F6-4934-BF87-2B2AC036035E}"/>
                </a:ext>
              </a:extLst>
            </p:cNvPr>
            <p:cNvGrpSpPr>
              <a:grpSpLocks noChangeAspect="1"/>
            </p:cNvGrpSpPr>
            <p:nvPr/>
          </p:nvGrpSpPr>
          <p:grpSpPr>
            <a:xfrm>
              <a:off x="6708489" y="2447155"/>
              <a:ext cx="2541527" cy="3272780"/>
              <a:chOff x="2377440" y="580932"/>
              <a:chExt cx="4751280" cy="6118328"/>
            </a:xfrm>
          </p:grpSpPr>
          <p:grpSp>
            <p:nvGrpSpPr>
              <p:cNvPr id="27" name="グループ化 26">
                <a:extLst>
                  <a:ext uri="{FF2B5EF4-FFF2-40B4-BE49-F238E27FC236}">
                    <a16:creationId xmlns:a16="http://schemas.microsoft.com/office/drawing/2014/main" id="{853D18C1-43C1-4AEB-8A4E-594F8890887D}"/>
                  </a:ext>
                </a:extLst>
              </p:cNvPr>
              <p:cNvGrpSpPr>
                <a:grpSpLocks noChangeAspect="1"/>
              </p:cNvGrpSpPr>
              <p:nvPr/>
            </p:nvGrpSpPr>
            <p:grpSpPr>
              <a:xfrm>
                <a:off x="2377440" y="580932"/>
                <a:ext cx="4751280" cy="6118328"/>
                <a:chOff x="1489710" y="1484784"/>
                <a:chExt cx="2952115" cy="3801504"/>
              </a:xfrm>
            </p:grpSpPr>
            <p:grpSp>
              <p:nvGrpSpPr>
                <p:cNvPr id="36" name="グループ化 35">
                  <a:extLst>
                    <a:ext uri="{FF2B5EF4-FFF2-40B4-BE49-F238E27FC236}">
                      <a16:creationId xmlns:a16="http://schemas.microsoft.com/office/drawing/2014/main" id="{E629CBC3-9652-495D-962C-2FAD0781B183}"/>
                    </a:ext>
                  </a:extLst>
                </p:cNvPr>
                <p:cNvGrpSpPr/>
                <p:nvPr/>
              </p:nvGrpSpPr>
              <p:grpSpPr>
                <a:xfrm>
                  <a:off x="1489710" y="1484784"/>
                  <a:ext cx="2952115" cy="3801504"/>
                  <a:chOff x="1489710" y="2132878"/>
                  <a:chExt cx="2952115" cy="3153410"/>
                </a:xfrm>
              </p:grpSpPr>
              <p:sp>
                <p:nvSpPr>
                  <p:cNvPr id="40" name="Freeform 24">
                    <a:extLst>
                      <a:ext uri="{FF2B5EF4-FFF2-40B4-BE49-F238E27FC236}">
                        <a16:creationId xmlns:a16="http://schemas.microsoft.com/office/drawing/2014/main" id="{FDE1DB95-1663-4A3A-9137-AFD0E143B017}"/>
                      </a:ext>
                    </a:extLst>
                  </p:cNvPr>
                  <p:cNvSpPr>
                    <a:spLocks/>
                  </p:cNvSpPr>
                  <p:nvPr/>
                </p:nvSpPr>
                <p:spPr bwMode="auto">
                  <a:xfrm>
                    <a:off x="3952875" y="4092488"/>
                    <a:ext cx="36195" cy="635"/>
                  </a:xfrm>
                  <a:custGeom>
                    <a:avLst/>
                    <a:gdLst>
                      <a:gd name="T0" fmla="*/ 0 w 57"/>
                      <a:gd name="T1" fmla="*/ 0 h 1"/>
                      <a:gd name="T2" fmla="*/ 57 w 57"/>
                      <a:gd name="T3" fmla="*/ 0 h 1"/>
                      <a:gd name="T4" fmla="*/ 0 w 57"/>
                      <a:gd name="T5" fmla="*/ 0 h 1"/>
                    </a:gdLst>
                    <a:ahLst/>
                    <a:cxnLst>
                      <a:cxn ang="0">
                        <a:pos x="T0" y="T1"/>
                      </a:cxn>
                      <a:cxn ang="0">
                        <a:pos x="T2" y="T3"/>
                      </a:cxn>
                      <a:cxn ang="0">
                        <a:pos x="T4" y="T5"/>
                      </a:cxn>
                    </a:cxnLst>
                    <a:rect l="0" t="0" r="r" b="b"/>
                    <a:pathLst>
                      <a:path w="57" h="1">
                        <a:moveTo>
                          <a:pt x="0" y="0"/>
                        </a:moveTo>
                        <a:lnTo>
                          <a:pt x="57" y="0"/>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0" rIns="74295" bIns="8890" anchor="t" anchorCtr="0" upright="1">
                    <a:noAutofit/>
                  </a:bodyPr>
                  <a:lstStyle/>
                  <a:p>
                    <a:endParaRPr lang="ja-JP" altLang="en-US"/>
                  </a:p>
                </p:txBody>
              </p:sp>
              <p:sp>
                <p:nvSpPr>
                  <p:cNvPr id="41" name="Freeform 25">
                    <a:extLst>
                      <a:ext uri="{FF2B5EF4-FFF2-40B4-BE49-F238E27FC236}">
                        <a16:creationId xmlns:a16="http://schemas.microsoft.com/office/drawing/2014/main" id="{CD1471A8-D32F-43A1-97CB-F059CCC7DE5A}"/>
                      </a:ext>
                    </a:extLst>
                  </p:cNvPr>
                  <p:cNvSpPr>
                    <a:spLocks/>
                  </p:cNvSpPr>
                  <p:nvPr/>
                </p:nvSpPr>
                <p:spPr bwMode="auto">
                  <a:xfrm>
                    <a:off x="3952875" y="4077248"/>
                    <a:ext cx="36195" cy="24765"/>
                  </a:xfrm>
                  <a:custGeom>
                    <a:avLst/>
                    <a:gdLst>
                      <a:gd name="T0" fmla="*/ 0 w 57"/>
                      <a:gd name="T1" fmla="*/ 21 h 39"/>
                      <a:gd name="T2" fmla="*/ 57 w 57"/>
                      <a:gd name="T3" fmla="*/ 39 h 39"/>
                      <a:gd name="T4" fmla="*/ 54 w 57"/>
                      <a:gd name="T5" fmla="*/ 18 h 39"/>
                      <a:gd name="T6" fmla="*/ 9 w 57"/>
                      <a:gd name="T7" fmla="*/ 0 h 39"/>
                      <a:gd name="T8" fmla="*/ 0 w 57"/>
                      <a:gd name="T9" fmla="*/ 21 h 39"/>
                    </a:gdLst>
                    <a:ahLst/>
                    <a:cxnLst>
                      <a:cxn ang="0">
                        <a:pos x="T0" y="T1"/>
                      </a:cxn>
                      <a:cxn ang="0">
                        <a:pos x="T2" y="T3"/>
                      </a:cxn>
                      <a:cxn ang="0">
                        <a:pos x="T4" y="T5"/>
                      </a:cxn>
                      <a:cxn ang="0">
                        <a:pos x="T6" y="T7"/>
                      </a:cxn>
                      <a:cxn ang="0">
                        <a:pos x="T8" y="T9"/>
                      </a:cxn>
                    </a:cxnLst>
                    <a:rect l="0" t="0" r="r" b="b"/>
                    <a:pathLst>
                      <a:path w="57" h="39">
                        <a:moveTo>
                          <a:pt x="0" y="21"/>
                        </a:moveTo>
                        <a:lnTo>
                          <a:pt x="57" y="39"/>
                        </a:lnTo>
                        <a:lnTo>
                          <a:pt x="54" y="18"/>
                        </a:lnTo>
                        <a:lnTo>
                          <a:pt x="9" y="0"/>
                        </a:lnTo>
                        <a:lnTo>
                          <a:pt x="0" y="2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0" rIns="74295" bIns="8890" anchor="t" anchorCtr="0" upright="1">
                    <a:noAutofit/>
                  </a:bodyPr>
                  <a:lstStyle/>
                  <a:p>
                    <a:endParaRPr lang="ja-JP" altLang="en-US"/>
                  </a:p>
                </p:txBody>
              </p:sp>
              <p:sp>
                <p:nvSpPr>
                  <p:cNvPr id="42" name="フリーフォーム 99">
                    <a:extLst>
                      <a:ext uri="{FF2B5EF4-FFF2-40B4-BE49-F238E27FC236}">
                        <a16:creationId xmlns:a16="http://schemas.microsoft.com/office/drawing/2014/main" id="{F88FB830-FA79-47DD-A171-59B4E2B7A34F}"/>
                      </a:ext>
                    </a:extLst>
                  </p:cNvPr>
                  <p:cNvSpPr/>
                  <p:nvPr/>
                </p:nvSpPr>
                <p:spPr>
                  <a:xfrm>
                    <a:off x="2952750" y="4300768"/>
                    <a:ext cx="502285" cy="674370"/>
                  </a:xfrm>
                  <a:custGeom>
                    <a:avLst/>
                    <a:gdLst>
                      <a:gd name="connsiteX0" fmla="*/ 175847 w 502714"/>
                      <a:gd name="connsiteY0" fmla="*/ 662009 h 674422"/>
                      <a:gd name="connsiteX1" fmla="*/ 225497 w 502714"/>
                      <a:gd name="connsiteY1" fmla="*/ 674422 h 674422"/>
                      <a:gd name="connsiteX2" fmla="*/ 260666 w 502714"/>
                      <a:gd name="connsiteY2" fmla="*/ 649597 h 674422"/>
                      <a:gd name="connsiteX3" fmla="*/ 279285 w 502714"/>
                      <a:gd name="connsiteY3" fmla="*/ 653734 h 674422"/>
                      <a:gd name="connsiteX4" fmla="*/ 306180 w 502714"/>
                      <a:gd name="connsiteY4" fmla="*/ 608221 h 674422"/>
                      <a:gd name="connsiteX5" fmla="*/ 333074 w 502714"/>
                      <a:gd name="connsiteY5" fmla="*/ 597877 h 674422"/>
                      <a:gd name="connsiteX6" fmla="*/ 337211 w 502714"/>
                      <a:gd name="connsiteY6" fmla="*/ 566845 h 674422"/>
                      <a:gd name="connsiteX7" fmla="*/ 374449 w 502714"/>
                      <a:gd name="connsiteY7" fmla="*/ 560639 h 674422"/>
                      <a:gd name="connsiteX8" fmla="*/ 401343 w 502714"/>
                      <a:gd name="connsiteY8" fmla="*/ 535814 h 674422"/>
                      <a:gd name="connsiteX9" fmla="*/ 434444 w 502714"/>
                      <a:gd name="connsiteY9" fmla="*/ 539951 h 674422"/>
                      <a:gd name="connsiteX10" fmla="*/ 471682 w 502714"/>
                      <a:gd name="connsiteY10" fmla="*/ 496507 h 674422"/>
                      <a:gd name="connsiteX11" fmla="*/ 469613 w 502714"/>
                      <a:gd name="connsiteY11" fmla="*/ 448925 h 674422"/>
                      <a:gd name="connsiteX12" fmla="*/ 502714 w 502714"/>
                      <a:gd name="connsiteY12" fmla="*/ 411687 h 674422"/>
                      <a:gd name="connsiteX13" fmla="*/ 498576 w 502714"/>
                      <a:gd name="connsiteY13" fmla="*/ 351692 h 674422"/>
                      <a:gd name="connsiteX14" fmla="*/ 461338 w 502714"/>
                      <a:gd name="connsiteY14" fmla="*/ 337211 h 674422"/>
                      <a:gd name="connsiteX15" fmla="*/ 374449 w 502714"/>
                      <a:gd name="connsiteY15" fmla="*/ 324798 h 674422"/>
                      <a:gd name="connsiteX16" fmla="*/ 370312 w 502714"/>
                      <a:gd name="connsiteY16" fmla="*/ 275148 h 674422"/>
                      <a:gd name="connsiteX17" fmla="*/ 370312 w 502714"/>
                      <a:gd name="connsiteY17" fmla="*/ 248254 h 674422"/>
                      <a:gd name="connsiteX18" fmla="*/ 337211 w 502714"/>
                      <a:gd name="connsiteY18" fmla="*/ 211016 h 674422"/>
                      <a:gd name="connsiteX19" fmla="*/ 277217 w 502714"/>
                      <a:gd name="connsiteY19" fmla="*/ 198603 h 674422"/>
                      <a:gd name="connsiteX20" fmla="*/ 277217 w 502714"/>
                      <a:gd name="connsiteY20" fmla="*/ 165502 h 674422"/>
                      <a:gd name="connsiteX21" fmla="*/ 254460 w 502714"/>
                      <a:gd name="connsiteY21" fmla="*/ 165502 h 674422"/>
                      <a:gd name="connsiteX22" fmla="*/ 252391 w 502714"/>
                      <a:gd name="connsiteY22" fmla="*/ 124127 h 674422"/>
                      <a:gd name="connsiteX23" fmla="*/ 219291 w 502714"/>
                      <a:gd name="connsiteY23" fmla="*/ 122058 h 674422"/>
                      <a:gd name="connsiteX24" fmla="*/ 231704 w 502714"/>
                      <a:gd name="connsiteY24" fmla="*/ 64132 h 674422"/>
                      <a:gd name="connsiteX25" fmla="*/ 206878 w 502714"/>
                      <a:gd name="connsiteY25" fmla="*/ 12413 h 674422"/>
                      <a:gd name="connsiteX26" fmla="*/ 184122 w 502714"/>
                      <a:gd name="connsiteY26" fmla="*/ 0 h 674422"/>
                      <a:gd name="connsiteX27" fmla="*/ 136540 w 502714"/>
                      <a:gd name="connsiteY27" fmla="*/ 14482 h 674422"/>
                      <a:gd name="connsiteX28" fmla="*/ 78614 w 502714"/>
                      <a:gd name="connsiteY28" fmla="*/ 6206 h 674422"/>
                      <a:gd name="connsiteX29" fmla="*/ 74476 w 502714"/>
                      <a:gd name="connsiteY29" fmla="*/ 33101 h 674422"/>
                      <a:gd name="connsiteX30" fmla="*/ 45514 w 502714"/>
                      <a:gd name="connsiteY30" fmla="*/ 57926 h 674422"/>
                      <a:gd name="connsiteX31" fmla="*/ 68270 w 502714"/>
                      <a:gd name="connsiteY31" fmla="*/ 99301 h 674422"/>
                      <a:gd name="connsiteX32" fmla="*/ 18619 w 502714"/>
                      <a:gd name="connsiteY32" fmla="*/ 101370 h 674422"/>
                      <a:gd name="connsiteX33" fmla="*/ 0 w 502714"/>
                      <a:gd name="connsiteY33" fmla="*/ 124127 h 674422"/>
                      <a:gd name="connsiteX34" fmla="*/ 10344 w 502714"/>
                      <a:gd name="connsiteY34" fmla="*/ 146883 h 674422"/>
                      <a:gd name="connsiteX35" fmla="*/ 0 w 502714"/>
                      <a:gd name="connsiteY35" fmla="*/ 161365 h 674422"/>
                      <a:gd name="connsiteX36" fmla="*/ 47582 w 502714"/>
                      <a:gd name="connsiteY36" fmla="*/ 202740 h 674422"/>
                      <a:gd name="connsiteX37" fmla="*/ 66201 w 502714"/>
                      <a:gd name="connsiteY37" fmla="*/ 184121 h 674422"/>
                      <a:gd name="connsiteX38" fmla="*/ 130333 w 502714"/>
                      <a:gd name="connsiteY38" fmla="*/ 219291 h 674422"/>
                      <a:gd name="connsiteX39" fmla="*/ 107577 w 502714"/>
                      <a:gd name="connsiteY39" fmla="*/ 248254 h 674422"/>
                      <a:gd name="connsiteX40" fmla="*/ 126196 w 502714"/>
                      <a:gd name="connsiteY40" fmla="*/ 331005 h 674422"/>
                      <a:gd name="connsiteX41" fmla="*/ 169640 w 502714"/>
                      <a:gd name="connsiteY41" fmla="*/ 362036 h 674422"/>
                      <a:gd name="connsiteX42" fmla="*/ 146884 w 502714"/>
                      <a:gd name="connsiteY42" fmla="*/ 395137 h 674422"/>
                      <a:gd name="connsiteX43" fmla="*/ 179984 w 502714"/>
                      <a:gd name="connsiteY43" fmla="*/ 434444 h 674422"/>
                      <a:gd name="connsiteX44" fmla="*/ 161365 w 502714"/>
                      <a:gd name="connsiteY44" fmla="*/ 492369 h 674422"/>
                      <a:gd name="connsiteX45" fmla="*/ 213085 w 502714"/>
                      <a:gd name="connsiteY45" fmla="*/ 533745 h 674422"/>
                      <a:gd name="connsiteX46" fmla="*/ 204809 w 502714"/>
                      <a:gd name="connsiteY46" fmla="*/ 568914 h 674422"/>
                      <a:gd name="connsiteX47" fmla="*/ 175847 w 502714"/>
                      <a:gd name="connsiteY47" fmla="*/ 662009 h 674422"/>
                      <a:gd name="connsiteX0" fmla="*/ 175847 w 502714"/>
                      <a:gd name="connsiteY0" fmla="*/ 662009 h 674422"/>
                      <a:gd name="connsiteX1" fmla="*/ 225497 w 502714"/>
                      <a:gd name="connsiteY1" fmla="*/ 674422 h 674422"/>
                      <a:gd name="connsiteX2" fmla="*/ 260666 w 502714"/>
                      <a:gd name="connsiteY2" fmla="*/ 649597 h 674422"/>
                      <a:gd name="connsiteX3" fmla="*/ 279285 w 502714"/>
                      <a:gd name="connsiteY3" fmla="*/ 653734 h 674422"/>
                      <a:gd name="connsiteX4" fmla="*/ 306180 w 502714"/>
                      <a:gd name="connsiteY4" fmla="*/ 608221 h 674422"/>
                      <a:gd name="connsiteX5" fmla="*/ 333074 w 502714"/>
                      <a:gd name="connsiteY5" fmla="*/ 597877 h 674422"/>
                      <a:gd name="connsiteX6" fmla="*/ 337211 w 502714"/>
                      <a:gd name="connsiteY6" fmla="*/ 566845 h 674422"/>
                      <a:gd name="connsiteX7" fmla="*/ 374449 w 502714"/>
                      <a:gd name="connsiteY7" fmla="*/ 560639 h 674422"/>
                      <a:gd name="connsiteX8" fmla="*/ 401343 w 502714"/>
                      <a:gd name="connsiteY8" fmla="*/ 535814 h 674422"/>
                      <a:gd name="connsiteX9" fmla="*/ 434444 w 502714"/>
                      <a:gd name="connsiteY9" fmla="*/ 539951 h 674422"/>
                      <a:gd name="connsiteX10" fmla="*/ 471682 w 502714"/>
                      <a:gd name="connsiteY10" fmla="*/ 496507 h 674422"/>
                      <a:gd name="connsiteX11" fmla="*/ 469613 w 502714"/>
                      <a:gd name="connsiteY11" fmla="*/ 448925 h 674422"/>
                      <a:gd name="connsiteX12" fmla="*/ 502714 w 502714"/>
                      <a:gd name="connsiteY12" fmla="*/ 411687 h 674422"/>
                      <a:gd name="connsiteX13" fmla="*/ 498576 w 502714"/>
                      <a:gd name="connsiteY13" fmla="*/ 351692 h 674422"/>
                      <a:gd name="connsiteX14" fmla="*/ 461338 w 502714"/>
                      <a:gd name="connsiteY14" fmla="*/ 337211 h 674422"/>
                      <a:gd name="connsiteX15" fmla="*/ 374449 w 502714"/>
                      <a:gd name="connsiteY15" fmla="*/ 324798 h 674422"/>
                      <a:gd name="connsiteX16" fmla="*/ 370312 w 502714"/>
                      <a:gd name="connsiteY16" fmla="*/ 275148 h 674422"/>
                      <a:gd name="connsiteX17" fmla="*/ 370312 w 502714"/>
                      <a:gd name="connsiteY17" fmla="*/ 248254 h 674422"/>
                      <a:gd name="connsiteX18" fmla="*/ 337211 w 502714"/>
                      <a:gd name="connsiteY18" fmla="*/ 211016 h 674422"/>
                      <a:gd name="connsiteX19" fmla="*/ 277217 w 502714"/>
                      <a:gd name="connsiteY19" fmla="*/ 198603 h 674422"/>
                      <a:gd name="connsiteX20" fmla="*/ 277217 w 502714"/>
                      <a:gd name="connsiteY20" fmla="*/ 165502 h 674422"/>
                      <a:gd name="connsiteX21" fmla="*/ 254460 w 502714"/>
                      <a:gd name="connsiteY21" fmla="*/ 165502 h 674422"/>
                      <a:gd name="connsiteX22" fmla="*/ 252391 w 502714"/>
                      <a:gd name="connsiteY22" fmla="*/ 124127 h 674422"/>
                      <a:gd name="connsiteX23" fmla="*/ 219291 w 502714"/>
                      <a:gd name="connsiteY23" fmla="*/ 122058 h 674422"/>
                      <a:gd name="connsiteX24" fmla="*/ 231704 w 502714"/>
                      <a:gd name="connsiteY24" fmla="*/ 64132 h 674422"/>
                      <a:gd name="connsiteX25" fmla="*/ 206878 w 502714"/>
                      <a:gd name="connsiteY25" fmla="*/ 12413 h 674422"/>
                      <a:gd name="connsiteX26" fmla="*/ 184122 w 502714"/>
                      <a:gd name="connsiteY26" fmla="*/ 0 h 674422"/>
                      <a:gd name="connsiteX27" fmla="*/ 136540 w 502714"/>
                      <a:gd name="connsiteY27" fmla="*/ 14482 h 674422"/>
                      <a:gd name="connsiteX28" fmla="*/ 78614 w 502714"/>
                      <a:gd name="connsiteY28" fmla="*/ 6206 h 674422"/>
                      <a:gd name="connsiteX29" fmla="*/ 74476 w 502714"/>
                      <a:gd name="connsiteY29" fmla="*/ 33101 h 674422"/>
                      <a:gd name="connsiteX30" fmla="*/ 45514 w 502714"/>
                      <a:gd name="connsiteY30" fmla="*/ 57926 h 674422"/>
                      <a:gd name="connsiteX31" fmla="*/ 68270 w 502714"/>
                      <a:gd name="connsiteY31" fmla="*/ 99301 h 674422"/>
                      <a:gd name="connsiteX32" fmla="*/ 18619 w 502714"/>
                      <a:gd name="connsiteY32" fmla="*/ 101370 h 674422"/>
                      <a:gd name="connsiteX33" fmla="*/ 0 w 502714"/>
                      <a:gd name="connsiteY33" fmla="*/ 124127 h 674422"/>
                      <a:gd name="connsiteX34" fmla="*/ 10344 w 502714"/>
                      <a:gd name="connsiteY34" fmla="*/ 146883 h 674422"/>
                      <a:gd name="connsiteX35" fmla="*/ 0 w 502714"/>
                      <a:gd name="connsiteY35" fmla="*/ 161365 h 674422"/>
                      <a:gd name="connsiteX36" fmla="*/ 47582 w 502714"/>
                      <a:gd name="connsiteY36" fmla="*/ 202740 h 674422"/>
                      <a:gd name="connsiteX37" fmla="*/ 66201 w 502714"/>
                      <a:gd name="connsiteY37" fmla="*/ 184121 h 674422"/>
                      <a:gd name="connsiteX38" fmla="*/ 130333 w 502714"/>
                      <a:gd name="connsiteY38" fmla="*/ 219291 h 674422"/>
                      <a:gd name="connsiteX39" fmla="*/ 107577 w 502714"/>
                      <a:gd name="connsiteY39" fmla="*/ 248254 h 674422"/>
                      <a:gd name="connsiteX40" fmla="*/ 126196 w 502714"/>
                      <a:gd name="connsiteY40" fmla="*/ 331005 h 674422"/>
                      <a:gd name="connsiteX41" fmla="*/ 169640 w 502714"/>
                      <a:gd name="connsiteY41" fmla="*/ 362036 h 674422"/>
                      <a:gd name="connsiteX42" fmla="*/ 146884 w 502714"/>
                      <a:gd name="connsiteY42" fmla="*/ 395137 h 674422"/>
                      <a:gd name="connsiteX43" fmla="*/ 179984 w 502714"/>
                      <a:gd name="connsiteY43" fmla="*/ 434444 h 674422"/>
                      <a:gd name="connsiteX44" fmla="*/ 161365 w 502714"/>
                      <a:gd name="connsiteY44" fmla="*/ 492369 h 674422"/>
                      <a:gd name="connsiteX45" fmla="*/ 213085 w 502714"/>
                      <a:gd name="connsiteY45" fmla="*/ 533745 h 674422"/>
                      <a:gd name="connsiteX46" fmla="*/ 204809 w 502714"/>
                      <a:gd name="connsiteY46" fmla="*/ 568914 h 674422"/>
                      <a:gd name="connsiteX47" fmla="*/ 175997 w 502714"/>
                      <a:gd name="connsiteY47" fmla="*/ 620682 h 674422"/>
                      <a:gd name="connsiteX48" fmla="*/ 175847 w 502714"/>
                      <a:gd name="connsiteY48" fmla="*/ 662009 h 6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2714" h="674422">
                        <a:moveTo>
                          <a:pt x="175847" y="662009"/>
                        </a:moveTo>
                        <a:lnTo>
                          <a:pt x="225497" y="674422"/>
                        </a:lnTo>
                        <a:lnTo>
                          <a:pt x="260666" y="649597"/>
                        </a:lnTo>
                        <a:lnTo>
                          <a:pt x="279285" y="653734"/>
                        </a:lnTo>
                        <a:lnTo>
                          <a:pt x="306180" y="608221"/>
                        </a:lnTo>
                        <a:lnTo>
                          <a:pt x="333074" y="597877"/>
                        </a:lnTo>
                        <a:lnTo>
                          <a:pt x="337211" y="566845"/>
                        </a:lnTo>
                        <a:lnTo>
                          <a:pt x="374449" y="560639"/>
                        </a:lnTo>
                        <a:lnTo>
                          <a:pt x="401343" y="535814"/>
                        </a:lnTo>
                        <a:lnTo>
                          <a:pt x="434444" y="539951"/>
                        </a:lnTo>
                        <a:lnTo>
                          <a:pt x="471682" y="496507"/>
                        </a:lnTo>
                        <a:cubicBezTo>
                          <a:pt x="470992" y="480646"/>
                          <a:pt x="470303" y="464786"/>
                          <a:pt x="469613" y="448925"/>
                        </a:cubicBezTo>
                        <a:lnTo>
                          <a:pt x="502714" y="411687"/>
                        </a:lnTo>
                        <a:lnTo>
                          <a:pt x="498576" y="351692"/>
                        </a:lnTo>
                        <a:lnTo>
                          <a:pt x="461338" y="337211"/>
                        </a:lnTo>
                        <a:lnTo>
                          <a:pt x="374449" y="324798"/>
                        </a:lnTo>
                        <a:lnTo>
                          <a:pt x="370312" y="275148"/>
                        </a:lnTo>
                        <a:lnTo>
                          <a:pt x="370312" y="248254"/>
                        </a:lnTo>
                        <a:lnTo>
                          <a:pt x="337211" y="211016"/>
                        </a:lnTo>
                        <a:lnTo>
                          <a:pt x="277217" y="198603"/>
                        </a:lnTo>
                        <a:lnTo>
                          <a:pt x="277217" y="165502"/>
                        </a:lnTo>
                        <a:lnTo>
                          <a:pt x="254460" y="165502"/>
                        </a:lnTo>
                        <a:lnTo>
                          <a:pt x="252391" y="124127"/>
                        </a:lnTo>
                        <a:lnTo>
                          <a:pt x="219291" y="122058"/>
                        </a:lnTo>
                        <a:lnTo>
                          <a:pt x="231704" y="64132"/>
                        </a:lnTo>
                        <a:lnTo>
                          <a:pt x="206878" y="12413"/>
                        </a:lnTo>
                        <a:lnTo>
                          <a:pt x="184122" y="0"/>
                        </a:lnTo>
                        <a:lnTo>
                          <a:pt x="136540" y="14482"/>
                        </a:lnTo>
                        <a:lnTo>
                          <a:pt x="78614" y="6206"/>
                        </a:lnTo>
                        <a:lnTo>
                          <a:pt x="74476" y="33101"/>
                        </a:lnTo>
                        <a:lnTo>
                          <a:pt x="45514" y="57926"/>
                        </a:lnTo>
                        <a:lnTo>
                          <a:pt x="68270" y="99301"/>
                        </a:lnTo>
                        <a:lnTo>
                          <a:pt x="18619" y="101370"/>
                        </a:lnTo>
                        <a:lnTo>
                          <a:pt x="0" y="124127"/>
                        </a:lnTo>
                        <a:lnTo>
                          <a:pt x="10344" y="146883"/>
                        </a:lnTo>
                        <a:lnTo>
                          <a:pt x="0" y="161365"/>
                        </a:lnTo>
                        <a:lnTo>
                          <a:pt x="47582" y="202740"/>
                        </a:lnTo>
                        <a:lnTo>
                          <a:pt x="66201" y="184121"/>
                        </a:lnTo>
                        <a:lnTo>
                          <a:pt x="130333" y="219291"/>
                        </a:lnTo>
                        <a:lnTo>
                          <a:pt x="107577" y="248254"/>
                        </a:lnTo>
                        <a:lnTo>
                          <a:pt x="126196" y="331005"/>
                        </a:lnTo>
                        <a:lnTo>
                          <a:pt x="169640" y="362036"/>
                        </a:lnTo>
                        <a:lnTo>
                          <a:pt x="146884" y="395137"/>
                        </a:lnTo>
                        <a:lnTo>
                          <a:pt x="179984" y="434444"/>
                        </a:lnTo>
                        <a:lnTo>
                          <a:pt x="161365" y="492369"/>
                        </a:lnTo>
                        <a:lnTo>
                          <a:pt x="213085" y="533745"/>
                        </a:lnTo>
                        <a:lnTo>
                          <a:pt x="204809" y="568914"/>
                        </a:lnTo>
                        <a:cubicBezTo>
                          <a:pt x="200726" y="581342"/>
                          <a:pt x="180080" y="608254"/>
                          <a:pt x="175997" y="620682"/>
                        </a:cubicBezTo>
                        <a:lnTo>
                          <a:pt x="175847" y="662009"/>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3" name="フリーフォーム 100">
                    <a:extLst>
                      <a:ext uri="{FF2B5EF4-FFF2-40B4-BE49-F238E27FC236}">
                        <a16:creationId xmlns:a16="http://schemas.microsoft.com/office/drawing/2014/main" id="{782FD8E7-CB4C-400D-9E1D-A786BEFEAD28}"/>
                      </a:ext>
                    </a:extLst>
                  </p:cNvPr>
                  <p:cNvSpPr/>
                  <p:nvPr/>
                </p:nvSpPr>
                <p:spPr>
                  <a:xfrm>
                    <a:off x="2672715" y="4364268"/>
                    <a:ext cx="489585" cy="612140"/>
                  </a:xfrm>
                  <a:custGeom>
                    <a:avLst/>
                    <a:gdLst>
                      <a:gd name="connsiteX0" fmla="*/ 70757 w 489857"/>
                      <a:gd name="connsiteY0" fmla="*/ 0 h 612321"/>
                      <a:gd name="connsiteX1" fmla="*/ 187779 w 489857"/>
                      <a:gd name="connsiteY1" fmla="*/ 43543 h 612321"/>
                      <a:gd name="connsiteX2" fmla="*/ 323850 w 489857"/>
                      <a:gd name="connsiteY2" fmla="*/ 133350 h 612321"/>
                      <a:gd name="connsiteX3" fmla="*/ 342900 w 489857"/>
                      <a:gd name="connsiteY3" fmla="*/ 122464 h 612321"/>
                      <a:gd name="connsiteX4" fmla="*/ 405493 w 489857"/>
                      <a:gd name="connsiteY4" fmla="*/ 155121 h 612321"/>
                      <a:gd name="connsiteX5" fmla="*/ 383722 w 489857"/>
                      <a:gd name="connsiteY5" fmla="*/ 187778 h 612321"/>
                      <a:gd name="connsiteX6" fmla="*/ 405493 w 489857"/>
                      <a:gd name="connsiteY6" fmla="*/ 261257 h 612321"/>
                      <a:gd name="connsiteX7" fmla="*/ 405493 w 489857"/>
                      <a:gd name="connsiteY7" fmla="*/ 261257 h 612321"/>
                      <a:gd name="connsiteX8" fmla="*/ 449036 w 489857"/>
                      <a:gd name="connsiteY8" fmla="*/ 299357 h 612321"/>
                      <a:gd name="connsiteX9" fmla="*/ 427265 w 489857"/>
                      <a:gd name="connsiteY9" fmla="*/ 334735 h 612321"/>
                      <a:gd name="connsiteX10" fmla="*/ 457200 w 489857"/>
                      <a:gd name="connsiteY10" fmla="*/ 378278 h 612321"/>
                      <a:gd name="connsiteX11" fmla="*/ 438150 w 489857"/>
                      <a:gd name="connsiteY11" fmla="*/ 435428 h 612321"/>
                      <a:gd name="connsiteX12" fmla="*/ 489857 w 489857"/>
                      <a:gd name="connsiteY12" fmla="*/ 473528 h 612321"/>
                      <a:gd name="connsiteX13" fmla="*/ 487136 w 489857"/>
                      <a:gd name="connsiteY13" fmla="*/ 500743 h 612321"/>
                      <a:gd name="connsiteX14" fmla="*/ 451757 w 489857"/>
                      <a:gd name="connsiteY14" fmla="*/ 566057 h 612321"/>
                      <a:gd name="connsiteX15" fmla="*/ 465365 w 489857"/>
                      <a:gd name="connsiteY15" fmla="*/ 593271 h 612321"/>
                      <a:gd name="connsiteX16" fmla="*/ 419100 w 489857"/>
                      <a:gd name="connsiteY16" fmla="*/ 612321 h 612321"/>
                      <a:gd name="connsiteX17" fmla="*/ 356507 w 489857"/>
                      <a:gd name="connsiteY17" fmla="*/ 609600 h 612321"/>
                      <a:gd name="connsiteX18" fmla="*/ 329293 w 489857"/>
                      <a:gd name="connsiteY18" fmla="*/ 503464 h 612321"/>
                      <a:gd name="connsiteX19" fmla="*/ 283029 w 489857"/>
                      <a:gd name="connsiteY19" fmla="*/ 481693 h 612321"/>
                      <a:gd name="connsiteX20" fmla="*/ 231322 w 489857"/>
                      <a:gd name="connsiteY20" fmla="*/ 381000 h 612321"/>
                      <a:gd name="connsiteX21" fmla="*/ 255815 w 489857"/>
                      <a:gd name="connsiteY21" fmla="*/ 367393 h 612321"/>
                      <a:gd name="connsiteX22" fmla="*/ 255815 w 489857"/>
                      <a:gd name="connsiteY22" fmla="*/ 337457 h 612321"/>
                      <a:gd name="connsiteX23" fmla="*/ 212272 w 489857"/>
                      <a:gd name="connsiteY23" fmla="*/ 356507 h 612321"/>
                      <a:gd name="connsiteX24" fmla="*/ 201386 w 489857"/>
                      <a:gd name="connsiteY24" fmla="*/ 323850 h 612321"/>
                      <a:gd name="connsiteX25" fmla="*/ 179615 w 489857"/>
                      <a:gd name="connsiteY25" fmla="*/ 329293 h 612321"/>
                      <a:gd name="connsiteX26" fmla="*/ 168729 w 489857"/>
                      <a:gd name="connsiteY26" fmla="*/ 323850 h 612321"/>
                      <a:gd name="connsiteX27" fmla="*/ 168729 w 489857"/>
                      <a:gd name="connsiteY27" fmla="*/ 323850 h 612321"/>
                      <a:gd name="connsiteX28" fmla="*/ 108857 w 489857"/>
                      <a:gd name="connsiteY28" fmla="*/ 242207 h 612321"/>
                      <a:gd name="connsiteX29" fmla="*/ 122465 w 489857"/>
                      <a:gd name="connsiteY29" fmla="*/ 223157 h 612321"/>
                      <a:gd name="connsiteX30" fmla="*/ 0 w 489857"/>
                      <a:gd name="connsiteY30" fmla="*/ 144235 h 612321"/>
                      <a:gd name="connsiteX31" fmla="*/ 29936 w 489857"/>
                      <a:gd name="connsiteY31" fmla="*/ 108857 h 612321"/>
                      <a:gd name="connsiteX32" fmla="*/ 35379 w 489857"/>
                      <a:gd name="connsiteY32" fmla="*/ 136071 h 612321"/>
                      <a:gd name="connsiteX33" fmla="*/ 78922 w 489857"/>
                      <a:gd name="connsiteY33" fmla="*/ 130628 h 612321"/>
                      <a:gd name="connsiteX34" fmla="*/ 51707 w 489857"/>
                      <a:gd name="connsiteY34" fmla="*/ 78921 h 612321"/>
                      <a:gd name="connsiteX35" fmla="*/ 103415 w 489857"/>
                      <a:gd name="connsiteY35" fmla="*/ 108857 h 612321"/>
                      <a:gd name="connsiteX36" fmla="*/ 106136 w 489857"/>
                      <a:gd name="connsiteY36" fmla="*/ 100693 h 612321"/>
                      <a:gd name="connsiteX37" fmla="*/ 100693 w 489857"/>
                      <a:gd name="connsiteY37" fmla="*/ 81643 h 612321"/>
                      <a:gd name="connsiteX38" fmla="*/ 103415 w 489857"/>
                      <a:gd name="connsiteY38" fmla="*/ 51707 h 612321"/>
                      <a:gd name="connsiteX39" fmla="*/ 70757 w 489857"/>
                      <a:gd name="connsiteY39" fmla="*/ 0 h 612321"/>
                      <a:gd name="connsiteX0" fmla="*/ 70757 w 489857"/>
                      <a:gd name="connsiteY0" fmla="*/ 0 h 612321"/>
                      <a:gd name="connsiteX1" fmla="*/ 187779 w 489857"/>
                      <a:gd name="connsiteY1" fmla="*/ 43543 h 612321"/>
                      <a:gd name="connsiteX2" fmla="*/ 323850 w 489857"/>
                      <a:gd name="connsiteY2" fmla="*/ 133350 h 612321"/>
                      <a:gd name="connsiteX3" fmla="*/ 342900 w 489857"/>
                      <a:gd name="connsiteY3" fmla="*/ 122464 h 612321"/>
                      <a:gd name="connsiteX4" fmla="*/ 405493 w 489857"/>
                      <a:gd name="connsiteY4" fmla="*/ 155121 h 612321"/>
                      <a:gd name="connsiteX5" fmla="*/ 383722 w 489857"/>
                      <a:gd name="connsiteY5" fmla="*/ 187778 h 612321"/>
                      <a:gd name="connsiteX6" fmla="*/ 405493 w 489857"/>
                      <a:gd name="connsiteY6" fmla="*/ 261257 h 612321"/>
                      <a:gd name="connsiteX7" fmla="*/ 405493 w 489857"/>
                      <a:gd name="connsiteY7" fmla="*/ 261257 h 612321"/>
                      <a:gd name="connsiteX8" fmla="*/ 449036 w 489857"/>
                      <a:gd name="connsiteY8" fmla="*/ 299357 h 612321"/>
                      <a:gd name="connsiteX9" fmla="*/ 427265 w 489857"/>
                      <a:gd name="connsiteY9" fmla="*/ 334735 h 612321"/>
                      <a:gd name="connsiteX10" fmla="*/ 457200 w 489857"/>
                      <a:gd name="connsiteY10" fmla="*/ 378278 h 612321"/>
                      <a:gd name="connsiteX11" fmla="*/ 438150 w 489857"/>
                      <a:gd name="connsiteY11" fmla="*/ 435428 h 612321"/>
                      <a:gd name="connsiteX12" fmla="*/ 489857 w 489857"/>
                      <a:gd name="connsiteY12" fmla="*/ 473528 h 612321"/>
                      <a:gd name="connsiteX13" fmla="*/ 487136 w 489857"/>
                      <a:gd name="connsiteY13" fmla="*/ 500743 h 612321"/>
                      <a:gd name="connsiteX14" fmla="*/ 451757 w 489857"/>
                      <a:gd name="connsiteY14" fmla="*/ 566057 h 612321"/>
                      <a:gd name="connsiteX15" fmla="*/ 465365 w 489857"/>
                      <a:gd name="connsiteY15" fmla="*/ 593271 h 612321"/>
                      <a:gd name="connsiteX16" fmla="*/ 419100 w 489857"/>
                      <a:gd name="connsiteY16" fmla="*/ 612321 h 612321"/>
                      <a:gd name="connsiteX17" fmla="*/ 356507 w 489857"/>
                      <a:gd name="connsiteY17" fmla="*/ 609600 h 612321"/>
                      <a:gd name="connsiteX18" fmla="*/ 329293 w 489857"/>
                      <a:gd name="connsiteY18" fmla="*/ 503464 h 612321"/>
                      <a:gd name="connsiteX19" fmla="*/ 283029 w 489857"/>
                      <a:gd name="connsiteY19" fmla="*/ 481693 h 612321"/>
                      <a:gd name="connsiteX20" fmla="*/ 231322 w 489857"/>
                      <a:gd name="connsiteY20" fmla="*/ 381000 h 612321"/>
                      <a:gd name="connsiteX21" fmla="*/ 255815 w 489857"/>
                      <a:gd name="connsiteY21" fmla="*/ 367393 h 612321"/>
                      <a:gd name="connsiteX22" fmla="*/ 255815 w 489857"/>
                      <a:gd name="connsiteY22" fmla="*/ 337457 h 612321"/>
                      <a:gd name="connsiteX23" fmla="*/ 212272 w 489857"/>
                      <a:gd name="connsiteY23" fmla="*/ 356507 h 612321"/>
                      <a:gd name="connsiteX24" fmla="*/ 201386 w 489857"/>
                      <a:gd name="connsiteY24" fmla="*/ 323850 h 612321"/>
                      <a:gd name="connsiteX25" fmla="*/ 179615 w 489857"/>
                      <a:gd name="connsiteY25" fmla="*/ 329293 h 612321"/>
                      <a:gd name="connsiteX26" fmla="*/ 168729 w 489857"/>
                      <a:gd name="connsiteY26" fmla="*/ 323850 h 612321"/>
                      <a:gd name="connsiteX27" fmla="*/ 152486 w 489857"/>
                      <a:gd name="connsiteY27" fmla="*/ 340279 h 612321"/>
                      <a:gd name="connsiteX28" fmla="*/ 108857 w 489857"/>
                      <a:gd name="connsiteY28" fmla="*/ 242207 h 612321"/>
                      <a:gd name="connsiteX29" fmla="*/ 122465 w 489857"/>
                      <a:gd name="connsiteY29" fmla="*/ 223157 h 612321"/>
                      <a:gd name="connsiteX30" fmla="*/ 0 w 489857"/>
                      <a:gd name="connsiteY30" fmla="*/ 144235 h 612321"/>
                      <a:gd name="connsiteX31" fmla="*/ 29936 w 489857"/>
                      <a:gd name="connsiteY31" fmla="*/ 108857 h 612321"/>
                      <a:gd name="connsiteX32" fmla="*/ 35379 w 489857"/>
                      <a:gd name="connsiteY32" fmla="*/ 136071 h 612321"/>
                      <a:gd name="connsiteX33" fmla="*/ 78922 w 489857"/>
                      <a:gd name="connsiteY33" fmla="*/ 130628 h 612321"/>
                      <a:gd name="connsiteX34" fmla="*/ 51707 w 489857"/>
                      <a:gd name="connsiteY34" fmla="*/ 78921 h 612321"/>
                      <a:gd name="connsiteX35" fmla="*/ 103415 w 489857"/>
                      <a:gd name="connsiteY35" fmla="*/ 108857 h 612321"/>
                      <a:gd name="connsiteX36" fmla="*/ 106136 w 489857"/>
                      <a:gd name="connsiteY36" fmla="*/ 100693 h 612321"/>
                      <a:gd name="connsiteX37" fmla="*/ 100693 w 489857"/>
                      <a:gd name="connsiteY37" fmla="*/ 81643 h 612321"/>
                      <a:gd name="connsiteX38" fmla="*/ 103415 w 489857"/>
                      <a:gd name="connsiteY38" fmla="*/ 51707 h 612321"/>
                      <a:gd name="connsiteX39" fmla="*/ 70757 w 489857"/>
                      <a:gd name="connsiteY39" fmla="*/ 0 h 612321"/>
                      <a:gd name="connsiteX0" fmla="*/ 70757 w 489857"/>
                      <a:gd name="connsiteY0" fmla="*/ 0 h 612321"/>
                      <a:gd name="connsiteX1" fmla="*/ 187779 w 489857"/>
                      <a:gd name="connsiteY1" fmla="*/ 43543 h 612321"/>
                      <a:gd name="connsiteX2" fmla="*/ 323850 w 489857"/>
                      <a:gd name="connsiteY2" fmla="*/ 133350 h 612321"/>
                      <a:gd name="connsiteX3" fmla="*/ 342900 w 489857"/>
                      <a:gd name="connsiteY3" fmla="*/ 122464 h 612321"/>
                      <a:gd name="connsiteX4" fmla="*/ 405493 w 489857"/>
                      <a:gd name="connsiteY4" fmla="*/ 155121 h 612321"/>
                      <a:gd name="connsiteX5" fmla="*/ 383722 w 489857"/>
                      <a:gd name="connsiteY5" fmla="*/ 187778 h 612321"/>
                      <a:gd name="connsiteX6" fmla="*/ 405493 w 489857"/>
                      <a:gd name="connsiteY6" fmla="*/ 261257 h 612321"/>
                      <a:gd name="connsiteX7" fmla="*/ 405493 w 489857"/>
                      <a:gd name="connsiteY7" fmla="*/ 261257 h 612321"/>
                      <a:gd name="connsiteX8" fmla="*/ 449036 w 489857"/>
                      <a:gd name="connsiteY8" fmla="*/ 299357 h 612321"/>
                      <a:gd name="connsiteX9" fmla="*/ 427265 w 489857"/>
                      <a:gd name="connsiteY9" fmla="*/ 334735 h 612321"/>
                      <a:gd name="connsiteX10" fmla="*/ 457200 w 489857"/>
                      <a:gd name="connsiteY10" fmla="*/ 378278 h 612321"/>
                      <a:gd name="connsiteX11" fmla="*/ 438150 w 489857"/>
                      <a:gd name="connsiteY11" fmla="*/ 435428 h 612321"/>
                      <a:gd name="connsiteX12" fmla="*/ 489857 w 489857"/>
                      <a:gd name="connsiteY12" fmla="*/ 473528 h 612321"/>
                      <a:gd name="connsiteX13" fmla="*/ 487136 w 489857"/>
                      <a:gd name="connsiteY13" fmla="*/ 500743 h 612321"/>
                      <a:gd name="connsiteX14" fmla="*/ 451757 w 489857"/>
                      <a:gd name="connsiteY14" fmla="*/ 566057 h 612321"/>
                      <a:gd name="connsiteX15" fmla="*/ 465365 w 489857"/>
                      <a:gd name="connsiteY15" fmla="*/ 593271 h 612321"/>
                      <a:gd name="connsiteX16" fmla="*/ 419100 w 489857"/>
                      <a:gd name="connsiteY16" fmla="*/ 612321 h 612321"/>
                      <a:gd name="connsiteX17" fmla="*/ 356507 w 489857"/>
                      <a:gd name="connsiteY17" fmla="*/ 609600 h 612321"/>
                      <a:gd name="connsiteX18" fmla="*/ 329293 w 489857"/>
                      <a:gd name="connsiteY18" fmla="*/ 503464 h 612321"/>
                      <a:gd name="connsiteX19" fmla="*/ 283029 w 489857"/>
                      <a:gd name="connsiteY19" fmla="*/ 481693 h 612321"/>
                      <a:gd name="connsiteX20" fmla="*/ 231322 w 489857"/>
                      <a:gd name="connsiteY20" fmla="*/ 381000 h 612321"/>
                      <a:gd name="connsiteX21" fmla="*/ 255815 w 489857"/>
                      <a:gd name="connsiteY21" fmla="*/ 367393 h 612321"/>
                      <a:gd name="connsiteX22" fmla="*/ 255815 w 489857"/>
                      <a:gd name="connsiteY22" fmla="*/ 337457 h 612321"/>
                      <a:gd name="connsiteX23" fmla="*/ 212272 w 489857"/>
                      <a:gd name="connsiteY23" fmla="*/ 356507 h 612321"/>
                      <a:gd name="connsiteX24" fmla="*/ 201386 w 489857"/>
                      <a:gd name="connsiteY24" fmla="*/ 323850 h 612321"/>
                      <a:gd name="connsiteX25" fmla="*/ 179615 w 489857"/>
                      <a:gd name="connsiteY25" fmla="*/ 329293 h 612321"/>
                      <a:gd name="connsiteX26" fmla="*/ 168729 w 489857"/>
                      <a:gd name="connsiteY26" fmla="*/ 323850 h 612321"/>
                      <a:gd name="connsiteX27" fmla="*/ 152486 w 489857"/>
                      <a:gd name="connsiteY27" fmla="*/ 340279 h 612321"/>
                      <a:gd name="connsiteX28" fmla="*/ 108857 w 489857"/>
                      <a:gd name="connsiteY28" fmla="*/ 242207 h 612321"/>
                      <a:gd name="connsiteX29" fmla="*/ 122465 w 489857"/>
                      <a:gd name="connsiteY29" fmla="*/ 223157 h 612321"/>
                      <a:gd name="connsiteX30" fmla="*/ 0 w 489857"/>
                      <a:gd name="connsiteY30" fmla="*/ 144235 h 612321"/>
                      <a:gd name="connsiteX31" fmla="*/ 29936 w 489857"/>
                      <a:gd name="connsiteY31" fmla="*/ 108857 h 612321"/>
                      <a:gd name="connsiteX32" fmla="*/ 35379 w 489857"/>
                      <a:gd name="connsiteY32" fmla="*/ 136071 h 612321"/>
                      <a:gd name="connsiteX33" fmla="*/ 78922 w 489857"/>
                      <a:gd name="connsiteY33" fmla="*/ 130628 h 612321"/>
                      <a:gd name="connsiteX34" fmla="*/ 51707 w 489857"/>
                      <a:gd name="connsiteY34" fmla="*/ 78921 h 612321"/>
                      <a:gd name="connsiteX35" fmla="*/ 103415 w 489857"/>
                      <a:gd name="connsiteY35" fmla="*/ 108857 h 612321"/>
                      <a:gd name="connsiteX36" fmla="*/ 106136 w 489857"/>
                      <a:gd name="connsiteY36" fmla="*/ 100693 h 612321"/>
                      <a:gd name="connsiteX37" fmla="*/ 100693 w 489857"/>
                      <a:gd name="connsiteY37" fmla="*/ 81643 h 612321"/>
                      <a:gd name="connsiteX38" fmla="*/ 103415 w 489857"/>
                      <a:gd name="connsiteY38" fmla="*/ 51707 h 612321"/>
                      <a:gd name="connsiteX39" fmla="*/ 74740 w 489857"/>
                      <a:gd name="connsiteY39" fmla="*/ 36072 h 612321"/>
                      <a:gd name="connsiteX40" fmla="*/ 70757 w 489857"/>
                      <a:gd name="connsiteY40" fmla="*/ 0 h 6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9857" h="612321">
                        <a:moveTo>
                          <a:pt x="70757" y="0"/>
                        </a:moveTo>
                        <a:lnTo>
                          <a:pt x="187779" y="43543"/>
                        </a:lnTo>
                        <a:lnTo>
                          <a:pt x="323850" y="133350"/>
                        </a:lnTo>
                        <a:lnTo>
                          <a:pt x="342900" y="122464"/>
                        </a:lnTo>
                        <a:lnTo>
                          <a:pt x="405493" y="155121"/>
                        </a:lnTo>
                        <a:lnTo>
                          <a:pt x="383722" y="187778"/>
                        </a:lnTo>
                        <a:lnTo>
                          <a:pt x="405493" y="261257"/>
                        </a:lnTo>
                        <a:lnTo>
                          <a:pt x="405493" y="261257"/>
                        </a:lnTo>
                        <a:lnTo>
                          <a:pt x="449036" y="299357"/>
                        </a:lnTo>
                        <a:lnTo>
                          <a:pt x="427265" y="334735"/>
                        </a:lnTo>
                        <a:lnTo>
                          <a:pt x="457200" y="378278"/>
                        </a:lnTo>
                        <a:lnTo>
                          <a:pt x="438150" y="435428"/>
                        </a:lnTo>
                        <a:lnTo>
                          <a:pt x="489857" y="473528"/>
                        </a:lnTo>
                        <a:lnTo>
                          <a:pt x="487136" y="500743"/>
                        </a:lnTo>
                        <a:lnTo>
                          <a:pt x="451757" y="566057"/>
                        </a:lnTo>
                        <a:lnTo>
                          <a:pt x="465365" y="593271"/>
                        </a:lnTo>
                        <a:lnTo>
                          <a:pt x="419100" y="612321"/>
                        </a:lnTo>
                        <a:lnTo>
                          <a:pt x="356507" y="609600"/>
                        </a:lnTo>
                        <a:lnTo>
                          <a:pt x="329293" y="503464"/>
                        </a:lnTo>
                        <a:lnTo>
                          <a:pt x="283029" y="481693"/>
                        </a:lnTo>
                        <a:lnTo>
                          <a:pt x="231322" y="381000"/>
                        </a:lnTo>
                        <a:lnTo>
                          <a:pt x="255815" y="367393"/>
                        </a:lnTo>
                        <a:lnTo>
                          <a:pt x="255815" y="337457"/>
                        </a:lnTo>
                        <a:lnTo>
                          <a:pt x="212272" y="356507"/>
                        </a:lnTo>
                        <a:lnTo>
                          <a:pt x="201386" y="323850"/>
                        </a:lnTo>
                        <a:lnTo>
                          <a:pt x="179615" y="329293"/>
                        </a:lnTo>
                        <a:cubicBezTo>
                          <a:pt x="175986" y="327479"/>
                          <a:pt x="173251" y="322019"/>
                          <a:pt x="168729" y="323850"/>
                        </a:cubicBezTo>
                        <a:cubicBezTo>
                          <a:pt x="164207" y="325681"/>
                          <a:pt x="157900" y="334803"/>
                          <a:pt x="152486" y="340279"/>
                        </a:cubicBezTo>
                        <a:lnTo>
                          <a:pt x="108857" y="242207"/>
                        </a:lnTo>
                        <a:lnTo>
                          <a:pt x="122465" y="223157"/>
                        </a:lnTo>
                        <a:lnTo>
                          <a:pt x="0" y="144235"/>
                        </a:lnTo>
                        <a:lnTo>
                          <a:pt x="29936" y="108857"/>
                        </a:lnTo>
                        <a:lnTo>
                          <a:pt x="35379" y="136071"/>
                        </a:lnTo>
                        <a:lnTo>
                          <a:pt x="78922" y="130628"/>
                        </a:lnTo>
                        <a:lnTo>
                          <a:pt x="51707" y="78921"/>
                        </a:lnTo>
                        <a:lnTo>
                          <a:pt x="103415" y="108857"/>
                        </a:lnTo>
                        <a:lnTo>
                          <a:pt x="106136" y="100693"/>
                        </a:lnTo>
                        <a:lnTo>
                          <a:pt x="100693" y="81643"/>
                        </a:lnTo>
                        <a:lnTo>
                          <a:pt x="103415" y="51707"/>
                        </a:lnTo>
                        <a:cubicBezTo>
                          <a:pt x="97293" y="41342"/>
                          <a:pt x="80862" y="46437"/>
                          <a:pt x="74740" y="36072"/>
                        </a:cubicBezTo>
                        <a:lnTo>
                          <a:pt x="70757"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4" name="フリーフォーム 101">
                    <a:extLst>
                      <a:ext uri="{FF2B5EF4-FFF2-40B4-BE49-F238E27FC236}">
                        <a16:creationId xmlns:a16="http://schemas.microsoft.com/office/drawing/2014/main" id="{141A165F-37DD-4A56-BC5C-9A5963125C05}"/>
                      </a:ext>
                    </a:extLst>
                  </p:cNvPr>
                  <p:cNvSpPr/>
                  <p:nvPr/>
                </p:nvSpPr>
                <p:spPr>
                  <a:xfrm>
                    <a:off x="2556510" y="4496348"/>
                    <a:ext cx="489585" cy="511175"/>
                  </a:xfrm>
                  <a:custGeom>
                    <a:avLst/>
                    <a:gdLst>
                      <a:gd name="connsiteX0" fmla="*/ 54171 w 489702"/>
                      <a:gd name="connsiteY0" fmla="*/ 0 h 511370"/>
                      <a:gd name="connsiteX1" fmla="*/ 0 w 489702"/>
                      <a:gd name="connsiteY1" fmla="*/ 73672 h 511370"/>
                      <a:gd name="connsiteX2" fmla="*/ 41170 w 489702"/>
                      <a:gd name="connsiteY2" fmla="*/ 91006 h 511370"/>
                      <a:gd name="connsiteX3" fmla="*/ 47670 w 489702"/>
                      <a:gd name="connsiteY3" fmla="*/ 91006 h 511370"/>
                      <a:gd name="connsiteX4" fmla="*/ 47670 w 489702"/>
                      <a:gd name="connsiteY4" fmla="*/ 106174 h 511370"/>
                      <a:gd name="connsiteX5" fmla="*/ 13001 w 489702"/>
                      <a:gd name="connsiteY5" fmla="*/ 138676 h 511370"/>
                      <a:gd name="connsiteX6" fmla="*/ 47670 w 489702"/>
                      <a:gd name="connsiteY6" fmla="*/ 138676 h 511370"/>
                      <a:gd name="connsiteX7" fmla="*/ 143011 w 489702"/>
                      <a:gd name="connsiteY7" fmla="*/ 199348 h 511370"/>
                      <a:gd name="connsiteX8" fmla="*/ 188514 w 489702"/>
                      <a:gd name="connsiteY8" fmla="*/ 201514 h 511370"/>
                      <a:gd name="connsiteX9" fmla="*/ 171179 w 489702"/>
                      <a:gd name="connsiteY9" fmla="*/ 218849 h 511370"/>
                      <a:gd name="connsiteX10" fmla="*/ 229683 w 489702"/>
                      <a:gd name="connsiteY10" fmla="*/ 273020 h 511370"/>
                      <a:gd name="connsiteX11" fmla="*/ 240518 w 489702"/>
                      <a:gd name="connsiteY11" fmla="*/ 305522 h 511370"/>
                      <a:gd name="connsiteX12" fmla="*/ 255685 w 489702"/>
                      <a:gd name="connsiteY12" fmla="*/ 322857 h 511370"/>
                      <a:gd name="connsiteX13" fmla="*/ 270853 w 489702"/>
                      <a:gd name="connsiteY13" fmla="*/ 329357 h 511370"/>
                      <a:gd name="connsiteX14" fmla="*/ 262186 w 489702"/>
                      <a:gd name="connsiteY14" fmla="*/ 366193 h 511370"/>
                      <a:gd name="connsiteX15" fmla="*/ 270853 w 489702"/>
                      <a:gd name="connsiteY15" fmla="*/ 394362 h 511370"/>
                      <a:gd name="connsiteX16" fmla="*/ 251352 w 489702"/>
                      <a:gd name="connsiteY16" fmla="*/ 400862 h 511370"/>
                      <a:gd name="connsiteX17" fmla="*/ 277354 w 489702"/>
                      <a:gd name="connsiteY17" fmla="*/ 429031 h 511370"/>
                      <a:gd name="connsiteX18" fmla="*/ 273020 w 489702"/>
                      <a:gd name="connsiteY18" fmla="*/ 450699 h 511370"/>
                      <a:gd name="connsiteX19" fmla="*/ 292521 w 489702"/>
                      <a:gd name="connsiteY19" fmla="*/ 483202 h 511370"/>
                      <a:gd name="connsiteX20" fmla="*/ 351026 w 489702"/>
                      <a:gd name="connsiteY20" fmla="*/ 485368 h 511370"/>
                      <a:gd name="connsiteX21" fmla="*/ 370527 w 489702"/>
                      <a:gd name="connsiteY21" fmla="*/ 509204 h 511370"/>
                      <a:gd name="connsiteX22" fmla="*/ 455033 w 489702"/>
                      <a:gd name="connsiteY22" fmla="*/ 511370 h 511370"/>
                      <a:gd name="connsiteX23" fmla="*/ 489702 w 489702"/>
                      <a:gd name="connsiteY23" fmla="*/ 478868 h 511370"/>
                      <a:gd name="connsiteX24" fmla="*/ 476702 w 489702"/>
                      <a:gd name="connsiteY24" fmla="*/ 476701 h 511370"/>
                      <a:gd name="connsiteX25" fmla="*/ 446366 w 489702"/>
                      <a:gd name="connsiteY25" fmla="*/ 370527 h 511370"/>
                      <a:gd name="connsiteX26" fmla="*/ 398696 w 489702"/>
                      <a:gd name="connsiteY26" fmla="*/ 344525 h 511370"/>
                      <a:gd name="connsiteX27" fmla="*/ 351026 w 489702"/>
                      <a:gd name="connsiteY27" fmla="*/ 244851 h 511370"/>
                      <a:gd name="connsiteX28" fmla="*/ 379194 w 489702"/>
                      <a:gd name="connsiteY28" fmla="*/ 236184 h 511370"/>
                      <a:gd name="connsiteX29" fmla="*/ 379194 w 489702"/>
                      <a:gd name="connsiteY29" fmla="*/ 199348 h 511370"/>
                      <a:gd name="connsiteX30" fmla="*/ 331524 w 489702"/>
                      <a:gd name="connsiteY30" fmla="*/ 223183 h 511370"/>
                      <a:gd name="connsiteX31" fmla="*/ 322857 w 489702"/>
                      <a:gd name="connsiteY31" fmla="*/ 186347 h 511370"/>
                      <a:gd name="connsiteX32" fmla="*/ 294688 w 489702"/>
                      <a:gd name="connsiteY32" fmla="*/ 188513 h 511370"/>
                      <a:gd name="connsiteX33" fmla="*/ 281687 w 489702"/>
                      <a:gd name="connsiteY33" fmla="*/ 188513 h 511370"/>
                      <a:gd name="connsiteX34" fmla="*/ 266520 w 489702"/>
                      <a:gd name="connsiteY34" fmla="*/ 210182 h 511370"/>
                      <a:gd name="connsiteX35" fmla="*/ 227517 w 489702"/>
                      <a:gd name="connsiteY35" fmla="*/ 114841 h 511370"/>
                      <a:gd name="connsiteX36" fmla="*/ 238351 w 489702"/>
                      <a:gd name="connsiteY36" fmla="*/ 86673 h 511370"/>
                      <a:gd name="connsiteX37" fmla="*/ 138677 w 489702"/>
                      <a:gd name="connsiteY37" fmla="*/ 19501 h 511370"/>
                      <a:gd name="connsiteX38" fmla="*/ 112675 w 489702"/>
                      <a:gd name="connsiteY38" fmla="*/ 71505 h 511370"/>
                      <a:gd name="connsiteX39" fmla="*/ 110508 w 489702"/>
                      <a:gd name="connsiteY39" fmla="*/ 43336 h 511370"/>
                      <a:gd name="connsiteX40" fmla="*/ 86673 w 489702"/>
                      <a:gd name="connsiteY40" fmla="*/ 75839 h 511370"/>
                      <a:gd name="connsiteX41" fmla="*/ 69338 w 489702"/>
                      <a:gd name="connsiteY41" fmla="*/ 69338 h 511370"/>
                      <a:gd name="connsiteX42" fmla="*/ 54171 w 489702"/>
                      <a:gd name="connsiteY42" fmla="*/ 0 h 511370"/>
                      <a:gd name="connsiteX0" fmla="*/ 54171 w 489702"/>
                      <a:gd name="connsiteY0" fmla="*/ 0 h 511370"/>
                      <a:gd name="connsiteX1" fmla="*/ 0 w 489702"/>
                      <a:gd name="connsiteY1" fmla="*/ 73672 h 511370"/>
                      <a:gd name="connsiteX2" fmla="*/ 41170 w 489702"/>
                      <a:gd name="connsiteY2" fmla="*/ 91006 h 511370"/>
                      <a:gd name="connsiteX3" fmla="*/ 47670 w 489702"/>
                      <a:gd name="connsiteY3" fmla="*/ 91006 h 511370"/>
                      <a:gd name="connsiteX4" fmla="*/ 47670 w 489702"/>
                      <a:gd name="connsiteY4" fmla="*/ 106174 h 511370"/>
                      <a:gd name="connsiteX5" fmla="*/ 13001 w 489702"/>
                      <a:gd name="connsiteY5" fmla="*/ 138676 h 511370"/>
                      <a:gd name="connsiteX6" fmla="*/ 47670 w 489702"/>
                      <a:gd name="connsiteY6" fmla="*/ 138676 h 511370"/>
                      <a:gd name="connsiteX7" fmla="*/ 143011 w 489702"/>
                      <a:gd name="connsiteY7" fmla="*/ 199348 h 511370"/>
                      <a:gd name="connsiteX8" fmla="*/ 188514 w 489702"/>
                      <a:gd name="connsiteY8" fmla="*/ 201514 h 511370"/>
                      <a:gd name="connsiteX9" fmla="*/ 171179 w 489702"/>
                      <a:gd name="connsiteY9" fmla="*/ 218849 h 511370"/>
                      <a:gd name="connsiteX10" fmla="*/ 229683 w 489702"/>
                      <a:gd name="connsiteY10" fmla="*/ 273020 h 511370"/>
                      <a:gd name="connsiteX11" fmla="*/ 240518 w 489702"/>
                      <a:gd name="connsiteY11" fmla="*/ 305522 h 511370"/>
                      <a:gd name="connsiteX12" fmla="*/ 255685 w 489702"/>
                      <a:gd name="connsiteY12" fmla="*/ 322857 h 511370"/>
                      <a:gd name="connsiteX13" fmla="*/ 270853 w 489702"/>
                      <a:gd name="connsiteY13" fmla="*/ 329357 h 511370"/>
                      <a:gd name="connsiteX14" fmla="*/ 262186 w 489702"/>
                      <a:gd name="connsiteY14" fmla="*/ 366193 h 511370"/>
                      <a:gd name="connsiteX15" fmla="*/ 270853 w 489702"/>
                      <a:gd name="connsiteY15" fmla="*/ 394362 h 511370"/>
                      <a:gd name="connsiteX16" fmla="*/ 251352 w 489702"/>
                      <a:gd name="connsiteY16" fmla="*/ 400862 h 511370"/>
                      <a:gd name="connsiteX17" fmla="*/ 277354 w 489702"/>
                      <a:gd name="connsiteY17" fmla="*/ 429031 h 511370"/>
                      <a:gd name="connsiteX18" fmla="*/ 273020 w 489702"/>
                      <a:gd name="connsiteY18" fmla="*/ 450699 h 511370"/>
                      <a:gd name="connsiteX19" fmla="*/ 292521 w 489702"/>
                      <a:gd name="connsiteY19" fmla="*/ 483202 h 511370"/>
                      <a:gd name="connsiteX20" fmla="*/ 351026 w 489702"/>
                      <a:gd name="connsiteY20" fmla="*/ 485368 h 511370"/>
                      <a:gd name="connsiteX21" fmla="*/ 370527 w 489702"/>
                      <a:gd name="connsiteY21" fmla="*/ 509204 h 511370"/>
                      <a:gd name="connsiteX22" fmla="*/ 455033 w 489702"/>
                      <a:gd name="connsiteY22" fmla="*/ 511370 h 511370"/>
                      <a:gd name="connsiteX23" fmla="*/ 489702 w 489702"/>
                      <a:gd name="connsiteY23" fmla="*/ 478868 h 511370"/>
                      <a:gd name="connsiteX24" fmla="*/ 476702 w 489702"/>
                      <a:gd name="connsiteY24" fmla="*/ 476701 h 511370"/>
                      <a:gd name="connsiteX25" fmla="*/ 446366 w 489702"/>
                      <a:gd name="connsiteY25" fmla="*/ 370527 h 511370"/>
                      <a:gd name="connsiteX26" fmla="*/ 398696 w 489702"/>
                      <a:gd name="connsiteY26" fmla="*/ 344525 h 511370"/>
                      <a:gd name="connsiteX27" fmla="*/ 351026 w 489702"/>
                      <a:gd name="connsiteY27" fmla="*/ 244851 h 511370"/>
                      <a:gd name="connsiteX28" fmla="*/ 379194 w 489702"/>
                      <a:gd name="connsiteY28" fmla="*/ 236184 h 511370"/>
                      <a:gd name="connsiteX29" fmla="*/ 379194 w 489702"/>
                      <a:gd name="connsiteY29" fmla="*/ 199348 h 511370"/>
                      <a:gd name="connsiteX30" fmla="*/ 331524 w 489702"/>
                      <a:gd name="connsiteY30" fmla="*/ 223183 h 511370"/>
                      <a:gd name="connsiteX31" fmla="*/ 322857 w 489702"/>
                      <a:gd name="connsiteY31" fmla="*/ 186347 h 511370"/>
                      <a:gd name="connsiteX32" fmla="*/ 294688 w 489702"/>
                      <a:gd name="connsiteY32" fmla="*/ 188513 h 511370"/>
                      <a:gd name="connsiteX33" fmla="*/ 281687 w 489702"/>
                      <a:gd name="connsiteY33" fmla="*/ 188513 h 511370"/>
                      <a:gd name="connsiteX34" fmla="*/ 266520 w 489702"/>
                      <a:gd name="connsiteY34" fmla="*/ 210182 h 511370"/>
                      <a:gd name="connsiteX35" fmla="*/ 227517 w 489702"/>
                      <a:gd name="connsiteY35" fmla="*/ 114841 h 511370"/>
                      <a:gd name="connsiteX36" fmla="*/ 238351 w 489702"/>
                      <a:gd name="connsiteY36" fmla="*/ 86673 h 511370"/>
                      <a:gd name="connsiteX37" fmla="*/ 138677 w 489702"/>
                      <a:gd name="connsiteY37" fmla="*/ 19501 h 511370"/>
                      <a:gd name="connsiteX38" fmla="*/ 112675 w 489702"/>
                      <a:gd name="connsiteY38" fmla="*/ 71505 h 511370"/>
                      <a:gd name="connsiteX39" fmla="*/ 110508 w 489702"/>
                      <a:gd name="connsiteY39" fmla="*/ 43336 h 511370"/>
                      <a:gd name="connsiteX40" fmla="*/ 86673 w 489702"/>
                      <a:gd name="connsiteY40" fmla="*/ 75839 h 511370"/>
                      <a:gd name="connsiteX41" fmla="*/ 69338 w 489702"/>
                      <a:gd name="connsiteY41" fmla="*/ 69338 h 511370"/>
                      <a:gd name="connsiteX42" fmla="*/ 93196 w 489702"/>
                      <a:gd name="connsiteY42" fmla="*/ 30347 h 511370"/>
                      <a:gd name="connsiteX43" fmla="*/ 54171 w 489702"/>
                      <a:gd name="connsiteY43" fmla="*/ 0 h 5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9702" h="511370">
                        <a:moveTo>
                          <a:pt x="54171" y="0"/>
                        </a:moveTo>
                        <a:lnTo>
                          <a:pt x="0" y="73672"/>
                        </a:lnTo>
                        <a:lnTo>
                          <a:pt x="41170" y="91006"/>
                        </a:lnTo>
                        <a:lnTo>
                          <a:pt x="47670" y="91006"/>
                        </a:lnTo>
                        <a:lnTo>
                          <a:pt x="47670" y="106174"/>
                        </a:lnTo>
                        <a:lnTo>
                          <a:pt x="13001" y="138676"/>
                        </a:lnTo>
                        <a:lnTo>
                          <a:pt x="47670" y="138676"/>
                        </a:lnTo>
                        <a:lnTo>
                          <a:pt x="143011" y="199348"/>
                        </a:lnTo>
                        <a:lnTo>
                          <a:pt x="188514" y="201514"/>
                        </a:lnTo>
                        <a:lnTo>
                          <a:pt x="171179" y="218849"/>
                        </a:lnTo>
                        <a:lnTo>
                          <a:pt x="229683" y="273020"/>
                        </a:lnTo>
                        <a:lnTo>
                          <a:pt x="240518" y="305522"/>
                        </a:lnTo>
                        <a:lnTo>
                          <a:pt x="255685" y="322857"/>
                        </a:lnTo>
                        <a:lnTo>
                          <a:pt x="270853" y="329357"/>
                        </a:lnTo>
                        <a:lnTo>
                          <a:pt x="262186" y="366193"/>
                        </a:lnTo>
                        <a:lnTo>
                          <a:pt x="270853" y="394362"/>
                        </a:lnTo>
                        <a:lnTo>
                          <a:pt x="251352" y="400862"/>
                        </a:lnTo>
                        <a:lnTo>
                          <a:pt x="277354" y="429031"/>
                        </a:lnTo>
                        <a:lnTo>
                          <a:pt x="273020" y="450699"/>
                        </a:lnTo>
                        <a:lnTo>
                          <a:pt x="292521" y="483202"/>
                        </a:lnTo>
                        <a:lnTo>
                          <a:pt x="351026" y="485368"/>
                        </a:lnTo>
                        <a:lnTo>
                          <a:pt x="370527" y="509204"/>
                        </a:lnTo>
                        <a:lnTo>
                          <a:pt x="455033" y="511370"/>
                        </a:lnTo>
                        <a:lnTo>
                          <a:pt x="489702" y="478868"/>
                        </a:lnTo>
                        <a:lnTo>
                          <a:pt x="476702" y="476701"/>
                        </a:lnTo>
                        <a:lnTo>
                          <a:pt x="446366" y="370527"/>
                        </a:lnTo>
                        <a:lnTo>
                          <a:pt x="398696" y="344525"/>
                        </a:lnTo>
                        <a:lnTo>
                          <a:pt x="351026" y="244851"/>
                        </a:lnTo>
                        <a:lnTo>
                          <a:pt x="379194" y="236184"/>
                        </a:lnTo>
                        <a:lnTo>
                          <a:pt x="379194" y="199348"/>
                        </a:lnTo>
                        <a:lnTo>
                          <a:pt x="331524" y="223183"/>
                        </a:lnTo>
                        <a:lnTo>
                          <a:pt x="322857" y="186347"/>
                        </a:lnTo>
                        <a:lnTo>
                          <a:pt x="294688" y="188513"/>
                        </a:lnTo>
                        <a:lnTo>
                          <a:pt x="281687" y="188513"/>
                        </a:lnTo>
                        <a:lnTo>
                          <a:pt x="266520" y="210182"/>
                        </a:lnTo>
                        <a:lnTo>
                          <a:pt x="227517" y="114841"/>
                        </a:lnTo>
                        <a:lnTo>
                          <a:pt x="238351" y="86673"/>
                        </a:lnTo>
                        <a:lnTo>
                          <a:pt x="138677" y="19501"/>
                        </a:lnTo>
                        <a:lnTo>
                          <a:pt x="112675" y="71505"/>
                        </a:lnTo>
                        <a:lnTo>
                          <a:pt x="110508" y="43336"/>
                        </a:lnTo>
                        <a:lnTo>
                          <a:pt x="86673" y="75839"/>
                        </a:lnTo>
                        <a:lnTo>
                          <a:pt x="69338" y="69338"/>
                        </a:lnTo>
                        <a:cubicBezTo>
                          <a:pt x="68621" y="61399"/>
                          <a:pt x="93913" y="38286"/>
                          <a:pt x="93196" y="30347"/>
                        </a:cubicBezTo>
                        <a:lnTo>
                          <a:pt x="54171"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フリーフォーム 102">
                    <a:extLst>
                      <a:ext uri="{FF2B5EF4-FFF2-40B4-BE49-F238E27FC236}">
                        <a16:creationId xmlns:a16="http://schemas.microsoft.com/office/drawing/2014/main" id="{0850EC3B-2199-4BA8-B27B-1EC75247B98E}"/>
                      </a:ext>
                    </a:extLst>
                  </p:cNvPr>
                  <p:cNvSpPr/>
                  <p:nvPr/>
                </p:nvSpPr>
                <p:spPr>
                  <a:xfrm>
                    <a:off x="3824605" y="4295688"/>
                    <a:ext cx="333375" cy="274320"/>
                  </a:xfrm>
                  <a:custGeom>
                    <a:avLst/>
                    <a:gdLst>
                      <a:gd name="connsiteX0" fmla="*/ 47684 w 333784"/>
                      <a:gd name="connsiteY0" fmla="*/ 0 h 274881"/>
                      <a:gd name="connsiteX1" fmla="*/ 28049 w 333784"/>
                      <a:gd name="connsiteY1" fmla="*/ 25244 h 274881"/>
                      <a:gd name="connsiteX2" fmla="*/ 56099 w 333784"/>
                      <a:gd name="connsiteY2" fmla="*/ 64513 h 274881"/>
                      <a:gd name="connsiteX3" fmla="*/ 78538 w 333784"/>
                      <a:gd name="connsiteY3" fmla="*/ 75732 h 274881"/>
                      <a:gd name="connsiteX4" fmla="*/ 78538 w 333784"/>
                      <a:gd name="connsiteY4" fmla="*/ 126221 h 274881"/>
                      <a:gd name="connsiteX5" fmla="*/ 39269 w 333784"/>
                      <a:gd name="connsiteY5" fmla="*/ 78537 h 274881"/>
                      <a:gd name="connsiteX6" fmla="*/ 33659 w 333784"/>
                      <a:gd name="connsiteY6" fmla="*/ 103781 h 274881"/>
                      <a:gd name="connsiteX7" fmla="*/ 0 w 333784"/>
                      <a:gd name="connsiteY7" fmla="*/ 92562 h 274881"/>
                      <a:gd name="connsiteX8" fmla="*/ 5610 w 333784"/>
                      <a:gd name="connsiteY8" fmla="*/ 129025 h 274881"/>
                      <a:gd name="connsiteX9" fmla="*/ 28049 w 333784"/>
                      <a:gd name="connsiteY9" fmla="*/ 154270 h 274881"/>
                      <a:gd name="connsiteX10" fmla="*/ 28049 w 333784"/>
                      <a:gd name="connsiteY10" fmla="*/ 162684 h 274881"/>
                      <a:gd name="connsiteX11" fmla="*/ 78538 w 333784"/>
                      <a:gd name="connsiteY11" fmla="*/ 162684 h 274881"/>
                      <a:gd name="connsiteX12" fmla="*/ 75733 w 333784"/>
                      <a:gd name="connsiteY12" fmla="*/ 201953 h 274881"/>
                      <a:gd name="connsiteX13" fmla="*/ 100977 w 333784"/>
                      <a:gd name="connsiteY13" fmla="*/ 182319 h 274881"/>
                      <a:gd name="connsiteX14" fmla="*/ 165490 w 333784"/>
                      <a:gd name="connsiteY14" fmla="*/ 244027 h 274881"/>
                      <a:gd name="connsiteX15" fmla="*/ 210368 w 333784"/>
                      <a:gd name="connsiteY15" fmla="*/ 244027 h 274881"/>
                      <a:gd name="connsiteX16" fmla="*/ 249637 w 333784"/>
                      <a:gd name="connsiteY16" fmla="*/ 274881 h 274881"/>
                      <a:gd name="connsiteX17" fmla="*/ 204759 w 333784"/>
                      <a:gd name="connsiteY17" fmla="*/ 221587 h 274881"/>
                      <a:gd name="connsiteX18" fmla="*/ 224393 w 333784"/>
                      <a:gd name="connsiteY18" fmla="*/ 221587 h 274881"/>
                      <a:gd name="connsiteX19" fmla="*/ 213173 w 333784"/>
                      <a:gd name="connsiteY19" fmla="*/ 196343 h 274881"/>
                      <a:gd name="connsiteX20" fmla="*/ 266467 w 333784"/>
                      <a:gd name="connsiteY20" fmla="*/ 196343 h 274881"/>
                      <a:gd name="connsiteX21" fmla="*/ 288906 w 333784"/>
                      <a:gd name="connsiteY21" fmla="*/ 182319 h 274881"/>
                      <a:gd name="connsiteX22" fmla="*/ 322565 w 333784"/>
                      <a:gd name="connsiteY22" fmla="*/ 204758 h 274881"/>
                      <a:gd name="connsiteX23" fmla="*/ 314150 w 333784"/>
                      <a:gd name="connsiteY23" fmla="*/ 140245 h 274881"/>
                      <a:gd name="connsiteX24" fmla="*/ 333784 w 333784"/>
                      <a:gd name="connsiteY24" fmla="*/ 131830 h 274881"/>
                      <a:gd name="connsiteX25" fmla="*/ 308540 w 333784"/>
                      <a:gd name="connsiteY25" fmla="*/ 86952 h 274881"/>
                      <a:gd name="connsiteX26" fmla="*/ 308540 w 333784"/>
                      <a:gd name="connsiteY26" fmla="*/ 56098 h 274881"/>
                      <a:gd name="connsiteX27" fmla="*/ 280491 w 333784"/>
                      <a:gd name="connsiteY27" fmla="*/ 44878 h 274881"/>
                      <a:gd name="connsiteX28" fmla="*/ 249637 w 333784"/>
                      <a:gd name="connsiteY28" fmla="*/ 47683 h 274881"/>
                      <a:gd name="connsiteX29" fmla="*/ 227198 w 333784"/>
                      <a:gd name="connsiteY29" fmla="*/ 70122 h 274881"/>
                      <a:gd name="connsiteX30" fmla="*/ 179514 w 333784"/>
                      <a:gd name="connsiteY30" fmla="*/ 72927 h 274881"/>
                      <a:gd name="connsiteX31" fmla="*/ 179514 w 333784"/>
                      <a:gd name="connsiteY31" fmla="*/ 58903 h 274881"/>
                      <a:gd name="connsiteX32" fmla="*/ 126221 w 333784"/>
                      <a:gd name="connsiteY32" fmla="*/ 47683 h 274881"/>
                      <a:gd name="connsiteX33" fmla="*/ 47684 w 333784"/>
                      <a:gd name="connsiteY33" fmla="*/ 0 h 274881"/>
                      <a:gd name="connsiteX0" fmla="*/ 47684 w 333784"/>
                      <a:gd name="connsiteY0" fmla="*/ 0 h 274881"/>
                      <a:gd name="connsiteX1" fmla="*/ 28049 w 333784"/>
                      <a:gd name="connsiteY1" fmla="*/ 25244 h 274881"/>
                      <a:gd name="connsiteX2" fmla="*/ 56099 w 333784"/>
                      <a:gd name="connsiteY2" fmla="*/ 64513 h 274881"/>
                      <a:gd name="connsiteX3" fmla="*/ 78538 w 333784"/>
                      <a:gd name="connsiteY3" fmla="*/ 75732 h 274881"/>
                      <a:gd name="connsiteX4" fmla="*/ 78538 w 333784"/>
                      <a:gd name="connsiteY4" fmla="*/ 126221 h 274881"/>
                      <a:gd name="connsiteX5" fmla="*/ 39269 w 333784"/>
                      <a:gd name="connsiteY5" fmla="*/ 78537 h 274881"/>
                      <a:gd name="connsiteX6" fmla="*/ 33659 w 333784"/>
                      <a:gd name="connsiteY6" fmla="*/ 103781 h 274881"/>
                      <a:gd name="connsiteX7" fmla="*/ 0 w 333784"/>
                      <a:gd name="connsiteY7" fmla="*/ 92562 h 274881"/>
                      <a:gd name="connsiteX8" fmla="*/ 5610 w 333784"/>
                      <a:gd name="connsiteY8" fmla="*/ 129025 h 274881"/>
                      <a:gd name="connsiteX9" fmla="*/ 28049 w 333784"/>
                      <a:gd name="connsiteY9" fmla="*/ 154270 h 274881"/>
                      <a:gd name="connsiteX10" fmla="*/ 28049 w 333784"/>
                      <a:gd name="connsiteY10" fmla="*/ 162684 h 274881"/>
                      <a:gd name="connsiteX11" fmla="*/ 78538 w 333784"/>
                      <a:gd name="connsiteY11" fmla="*/ 162684 h 274881"/>
                      <a:gd name="connsiteX12" fmla="*/ 75733 w 333784"/>
                      <a:gd name="connsiteY12" fmla="*/ 201953 h 274881"/>
                      <a:gd name="connsiteX13" fmla="*/ 100977 w 333784"/>
                      <a:gd name="connsiteY13" fmla="*/ 182319 h 274881"/>
                      <a:gd name="connsiteX14" fmla="*/ 165490 w 333784"/>
                      <a:gd name="connsiteY14" fmla="*/ 244027 h 274881"/>
                      <a:gd name="connsiteX15" fmla="*/ 210368 w 333784"/>
                      <a:gd name="connsiteY15" fmla="*/ 244027 h 274881"/>
                      <a:gd name="connsiteX16" fmla="*/ 249637 w 333784"/>
                      <a:gd name="connsiteY16" fmla="*/ 274881 h 274881"/>
                      <a:gd name="connsiteX17" fmla="*/ 204759 w 333784"/>
                      <a:gd name="connsiteY17" fmla="*/ 221587 h 274881"/>
                      <a:gd name="connsiteX18" fmla="*/ 224393 w 333784"/>
                      <a:gd name="connsiteY18" fmla="*/ 221587 h 274881"/>
                      <a:gd name="connsiteX19" fmla="*/ 213173 w 333784"/>
                      <a:gd name="connsiteY19" fmla="*/ 196343 h 274881"/>
                      <a:gd name="connsiteX20" fmla="*/ 266467 w 333784"/>
                      <a:gd name="connsiteY20" fmla="*/ 196343 h 274881"/>
                      <a:gd name="connsiteX21" fmla="*/ 288906 w 333784"/>
                      <a:gd name="connsiteY21" fmla="*/ 182319 h 274881"/>
                      <a:gd name="connsiteX22" fmla="*/ 322565 w 333784"/>
                      <a:gd name="connsiteY22" fmla="*/ 204758 h 274881"/>
                      <a:gd name="connsiteX23" fmla="*/ 314150 w 333784"/>
                      <a:gd name="connsiteY23" fmla="*/ 140245 h 274881"/>
                      <a:gd name="connsiteX24" fmla="*/ 333784 w 333784"/>
                      <a:gd name="connsiteY24" fmla="*/ 131830 h 274881"/>
                      <a:gd name="connsiteX25" fmla="*/ 308540 w 333784"/>
                      <a:gd name="connsiteY25" fmla="*/ 86952 h 274881"/>
                      <a:gd name="connsiteX26" fmla="*/ 308540 w 333784"/>
                      <a:gd name="connsiteY26" fmla="*/ 56098 h 274881"/>
                      <a:gd name="connsiteX27" fmla="*/ 280491 w 333784"/>
                      <a:gd name="connsiteY27" fmla="*/ 44878 h 274881"/>
                      <a:gd name="connsiteX28" fmla="*/ 249637 w 333784"/>
                      <a:gd name="connsiteY28" fmla="*/ 47683 h 274881"/>
                      <a:gd name="connsiteX29" fmla="*/ 227198 w 333784"/>
                      <a:gd name="connsiteY29" fmla="*/ 70122 h 274881"/>
                      <a:gd name="connsiteX30" fmla="*/ 179514 w 333784"/>
                      <a:gd name="connsiteY30" fmla="*/ 72927 h 274881"/>
                      <a:gd name="connsiteX31" fmla="*/ 179514 w 333784"/>
                      <a:gd name="connsiteY31" fmla="*/ 58903 h 274881"/>
                      <a:gd name="connsiteX32" fmla="*/ 126221 w 333784"/>
                      <a:gd name="connsiteY32" fmla="*/ 47683 h 274881"/>
                      <a:gd name="connsiteX33" fmla="*/ 92676 w 333784"/>
                      <a:gd name="connsiteY33" fmla="*/ 5621 h 274881"/>
                      <a:gd name="connsiteX34" fmla="*/ 47684 w 333784"/>
                      <a:gd name="connsiteY34" fmla="*/ 0 h 2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3784" h="274881">
                        <a:moveTo>
                          <a:pt x="47684" y="0"/>
                        </a:moveTo>
                        <a:lnTo>
                          <a:pt x="28049" y="25244"/>
                        </a:lnTo>
                        <a:lnTo>
                          <a:pt x="56099" y="64513"/>
                        </a:lnTo>
                        <a:lnTo>
                          <a:pt x="78538" y="75732"/>
                        </a:lnTo>
                        <a:lnTo>
                          <a:pt x="78538" y="126221"/>
                        </a:lnTo>
                        <a:lnTo>
                          <a:pt x="39269" y="78537"/>
                        </a:lnTo>
                        <a:lnTo>
                          <a:pt x="33659" y="103781"/>
                        </a:lnTo>
                        <a:lnTo>
                          <a:pt x="0" y="92562"/>
                        </a:lnTo>
                        <a:lnTo>
                          <a:pt x="5610" y="129025"/>
                        </a:lnTo>
                        <a:lnTo>
                          <a:pt x="28049" y="154270"/>
                        </a:lnTo>
                        <a:lnTo>
                          <a:pt x="28049" y="162684"/>
                        </a:lnTo>
                        <a:lnTo>
                          <a:pt x="78538" y="162684"/>
                        </a:lnTo>
                        <a:lnTo>
                          <a:pt x="75733" y="201953"/>
                        </a:lnTo>
                        <a:lnTo>
                          <a:pt x="100977" y="182319"/>
                        </a:lnTo>
                        <a:lnTo>
                          <a:pt x="165490" y="244027"/>
                        </a:lnTo>
                        <a:lnTo>
                          <a:pt x="210368" y="244027"/>
                        </a:lnTo>
                        <a:lnTo>
                          <a:pt x="249637" y="274881"/>
                        </a:lnTo>
                        <a:lnTo>
                          <a:pt x="204759" y="221587"/>
                        </a:lnTo>
                        <a:lnTo>
                          <a:pt x="224393" y="221587"/>
                        </a:lnTo>
                        <a:lnTo>
                          <a:pt x="213173" y="196343"/>
                        </a:lnTo>
                        <a:lnTo>
                          <a:pt x="266467" y="196343"/>
                        </a:lnTo>
                        <a:lnTo>
                          <a:pt x="288906" y="182319"/>
                        </a:lnTo>
                        <a:lnTo>
                          <a:pt x="322565" y="204758"/>
                        </a:lnTo>
                        <a:lnTo>
                          <a:pt x="314150" y="140245"/>
                        </a:lnTo>
                        <a:lnTo>
                          <a:pt x="333784" y="131830"/>
                        </a:lnTo>
                        <a:lnTo>
                          <a:pt x="308540" y="86952"/>
                        </a:lnTo>
                        <a:lnTo>
                          <a:pt x="308540" y="56098"/>
                        </a:lnTo>
                        <a:lnTo>
                          <a:pt x="280491" y="44878"/>
                        </a:lnTo>
                        <a:lnTo>
                          <a:pt x="249637" y="47683"/>
                        </a:lnTo>
                        <a:lnTo>
                          <a:pt x="227198" y="70122"/>
                        </a:lnTo>
                        <a:lnTo>
                          <a:pt x="179514" y="72927"/>
                        </a:lnTo>
                        <a:lnTo>
                          <a:pt x="179514" y="58903"/>
                        </a:lnTo>
                        <a:lnTo>
                          <a:pt x="126221" y="47683"/>
                        </a:lnTo>
                        <a:cubicBezTo>
                          <a:pt x="113167" y="41157"/>
                          <a:pt x="105730" y="12147"/>
                          <a:pt x="92676" y="5621"/>
                        </a:cubicBezTo>
                        <a:lnTo>
                          <a:pt x="47684"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フリーフォーム 103">
                    <a:extLst>
                      <a:ext uri="{FF2B5EF4-FFF2-40B4-BE49-F238E27FC236}">
                        <a16:creationId xmlns:a16="http://schemas.microsoft.com/office/drawing/2014/main" id="{5A70C8C6-DA85-4A28-8380-22C8FE734205}"/>
                      </a:ext>
                    </a:extLst>
                  </p:cNvPr>
                  <p:cNvSpPr/>
                  <p:nvPr/>
                </p:nvSpPr>
                <p:spPr>
                  <a:xfrm>
                    <a:off x="3846195" y="2820583"/>
                    <a:ext cx="595630" cy="438150"/>
                  </a:xfrm>
                  <a:custGeom>
                    <a:avLst/>
                    <a:gdLst>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19743 w 595993"/>
                      <a:gd name="connsiteY4" fmla="*/ 266700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38150 w 595993"/>
                      <a:gd name="connsiteY16" fmla="*/ 334735 h 438150"/>
                      <a:gd name="connsiteX17" fmla="*/ 470807 w 595993"/>
                      <a:gd name="connsiteY17" fmla="*/ 367393 h 438150"/>
                      <a:gd name="connsiteX18" fmla="*/ 446314 w 595993"/>
                      <a:gd name="connsiteY18" fmla="*/ 391885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38150 w 595993"/>
                      <a:gd name="connsiteY16" fmla="*/ 334735 h 438150"/>
                      <a:gd name="connsiteX17" fmla="*/ 470807 w 595993"/>
                      <a:gd name="connsiteY17" fmla="*/ 367393 h 438150"/>
                      <a:gd name="connsiteX18" fmla="*/ 446314 w 595993"/>
                      <a:gd name="connsiteY18" fmla="*/ 391885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38150 w 595993"/>
                      <a:gd name="connsiteY16" fmla="*/ 334735 h 438150"/>
                      <a:gd name="connsiteX17" fmla="*/ 470807 w 595993"/>
                      <a:gd name="connsiteY17" fmla="*/ 367393 h 438150"/>
                      <a:gd name="connsiteX18" fmla="*/ 432699 w 595993"/>
                      <a:gd name="connsiteY18" fmla="*/ 402770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29981 w 595993"/>
                      <a:gd name="connsiteY16" fmla="*/ 334735 h 438150"/>
                      <a:gd name="connsiteX17" fmla="*/ 470807 w 595993"/>
                      <a:gd name="connsiteY17" fmla="*/ 367393 h 438150"/>
                      <a:gd name="connsiteX18" fmla="*/ 432699 w 595993"/>
                      <a:gd name="connsiteY18" fmla="*/ 402770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29981 w 595993"/>
                      <a:gd name="connsiteY16" fmla="*/ 334735 h 438150"/>
                      <a:gd name="connsiteX17" fmla="*/ 462638 w 595993"/>
                      <a:gd name="connsiteY17" fmla="*/ 378278 h 438150"/>
                      <a:gd name="connsiteX18" fmla="*/ 432699 w 595993"/>
                      <a:gd name="connsiteY18" fmla="*/ 402770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5993" h="438150">
                        <a:moveTo>
                          <a:pt x="299357" y="0"/>
                        </a:moveTo>
                        <a:lnTo>
                          <a:pt x="247650" y="54428"/>
                        </a:lnTo>
                        <a:lnTo>
                          <a:pt x="231321" y="103414"/>
                        </a:lnTo>
                        <a:lnTo>
                          <a:pt x="155121" y="130628"/>
                        </a:lnTo>
                        <a:lnTo>
                          <a:pt x="108923" y="258535"/>
                        </a:lnTo>
                        <a:lnTo>
                          <a:pt x="27214" y="299357"/>
                        </a:lnTo>
                        <a:lnTo>
                          <a:pt x="0" y="351064"/>
                        </a:lnTo>
                        <a:lnTo>
                          <a:pt x="65314" y="353785"/>
                        </a:lnTo>
                        <a:lnTo>
                          <a:pt x="81643" y="386443"/>
                        </a:lnTo>
                        <a:lnTo>
                          <a:pt x="149679" y="397328"/>
                        </a:lnTo>
                        <a:lnTo>
                          <a:pt x="171450" y="438150"/>
                        </a:lnTo>
                        <a:lnTo>
                          <a:pt x="253093" y="416378"/>
                        </a:lnTo>
                        <a:lnTo>
                          <a:pt x="258536" y="386443"/>
                        </a:lnTo>
                        <a:lnTo>
                          <a:pt x="231321" y="342900"/>
                        </a:lnTo>
                        <a:lnTo>
                          <a:pt x="277586" y="312964"/>
                        </a:lnTo>
                        <a:lnTo>
                          <a:pt x="391886" y="332014"/>
                        </a:lnTo>
                        <a:lnTo>
                          <a:pt x="429981" y="334735"/>
                        </a:lnTo>
                        <a:lnTo>
                          <a:pt x="462638" y="378278"/>
                        </a:lnTo>
                        <a:lnTo>
                          <a:pt x="432699" y="402770"/>
                        </a:lnTo>
                        <a:lnTo>
                          <a:pt x="478971" y="429985"/>
                        </a:lnTo>
                        <a:lnTo>
                          <a:pt x="525236" y="402771"/>
                        </a:lnTo>
                        <a:lnTo>
                          <a:pt x="571500" y="378278"/>
                        </a:lnTo>
                        <a:lnTo>
                          <a:pt x="568779" y="361950"/>
                        </a:lnTo>
                        <a:lnTo>
                          <a:pt x="595993" y="323850"/>
                        </a:lnTo>
                        <a:lnTo>
                          <a:pt x="544286" y="239485"/>
                        </a:lnTo>
                        <a:lnTo>
                          <a:pt x="500743" y="234043"/>
                        </a:lnTo>
                        <a:lnTo>
                          <a:pt x="410936" y="119743"/>
                        </a:lnTo>
                        <a:lnTo>
                          <a:pt x="367393" y="130628"/>
                        </a:lnTo>
                        <a:lnTo>
                          <a:pt x="340179" y="106135"/>
                        </a:lnTo>
                        <a:lnTo>
                          <a:pt x="337457" y="103414"/>
                        </a:lnTo>
                        <a:lnTo>
                          <a:pt x="361950" y="81643"/>
                        </a:lnTo>
                        <a:lnTo>
                          <a:pt x="359229" y="78921"/>
                        </a:lnTo>
                        <a:lnTo>
                          <a:pt x="334736" y="38100"/>
                        </a:lnTo>
                        <a:lnTo>
                          <a:pt x="299357"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フリーフォーム 104">
                    <a:extLst>
                      <a:ext uri="{FF2B5EF4-FFF2-40B4-BE49-F238E27FC236}">
                        <a16:creationId xmlns:a16="http://schemas.microsoft.com/office/drawing/2014/main" id="{9D327586-2AEA-4BE0-856B-ECF8A4CA3655}"/>
                      </a:ext>
                    </a:extLst>
                  </p:cNvPr>
                  <p:cNvSpPr/>
                  <p:nvPr/>
                </p:nvSpPr>
                <p:spPr>
                  <a:xfrm>
                    <a:off x="2948940" y="2833283"/>
                    <a:ext cx="201295" cy="339725"/>
                  </a:xfrm>
                  <a:custGeom>
                    <a:avLst/>
                    <a:gdLst>
                      <a:gd name="connsiteX0" fmla="*/ 97971 w 201385"/>
                      <a:gd name="connsiteY0" fmla="*/ 0 h 340178"/>
                      <a:gd name="connsiteX1" fmla="*/ 62592 w 201385"/>
                      <a:gd name="connsiteY1" fmla="*/ 65314 h 340178"/>
                      <a:gd name="connsiteX2" fmla="*/ 73478 w 201385"/>
                      <a:gd name="connsiteY2" fmla="*/ 81643 h 340178"/>
                      <a:gd name="connsiteX3" fmla="*/ 51707 w 201385"/>
                      <a:gd name="connsiteY3" fmla="*/ 92528 h 340178"/>
                      <a:gd name="connsiteX4" fmla="*/ 2721 w 201385"/>
                      <a:gd name="connsiteY4" fmla="*/ 95250 h 340178"/>
                      <a:gd name="connsiteX5" fmla="*/ 46264 w 201385"/>
                      <a:gd name="connsiteY5" fmla="*/ 171450 h 340178"/>
                      <a:gd name="connsiteX6" fmla="*/ 38100 w 201385"/>
                      <a:gd name="connsiteY6" fmla="*/ 201386 h 340178"/>
                      <a:gd name="connsiteX7" fmla="*/ 0 w 201385"/>
                      <a:gd name="connsiteY7" fmla="*/ 225878 h 340178"/>
                      <a:gd name="connsiteX8" fmla="*/ 29935 w 201385"/>
                      <a:gd name="connsiteY8" fmla="*/ 299357 h 340178"/>
                      <a:gd name="connsiteX9" fmla="*/ 62592 w 201385"/>
                      <a:gd name="connsiteY9" fmla="*/ 296636 h 340178"/>
                      <a:gd name="connsiteX10" fmla="*/ 111578 w 201385"/>
                      <a:gd name="connsiteY10" fmla="*/ 340178 h 340178"/>
                      <a:gd name="connsiteX11" fmla="*/ 127907 w 201385"/>
                      <a:gd name="connsiteY11" fmla="*/ 307521 h 340178"/>
                      <a:gd name="connsiteX12" fmla="*/ 144235 w 201385"/>
                      <a:gd name="connsiteY12" fmla="*/ 307521 h 340178"/>
                      <a:gd name="connsiteX13" fmla="*/ 146957 w 201385"/>
                      <a:gd name="connsiteY13" fmla="*/ 244928 h 340178"/>
                      <a:gd name="connsiteX14" fmla="*/ 171450 w 201385"/>
                      <a:gd name="connsiteY14" fmla="*/ 236764 h 340178"/>
                      <a:gd name="connsiteX15" fmla="*/ 155121 w 201385"/>
                      <a:gd name="connsiteY15" fmla="*/ 201386 h 340178"/>
                      <a:gd name="connsiteX16" fmla="*/ 166007 w 201385"/>
                      <a:gd name="connsiteY16" fmla="*/ 133350 h 340178"/>
                      <a:gd name="connsiteX17" fmla="*/ 201385 w 201385"/>
                      <a:gd name="connsiteY17" fmla="*/ 130628 h 340178"/>
                      <a:gd name="connsiteX18" fmla="*/ 201385 w 201385"/>
                      <a:gd name="connsiteY18" fmla="*/ 62593 h 340178"/>
                      <a:gd name="connsiteX19" fmla="*/ 97971 w 201385"/>
                      <a:gd name="connsiteY19" fmla="*/ 0 h 340178"/>
                      <a:gd name="connsiteX0" fmla="*/ 97971 w 201385"/>
                      <a:gd name="connsiteY0" fmla="*/ 0 h 340178"/>
                      <a:gd name="connsiteX1" fmla="*/ 62592 w 201385"/>
                      <a:gd name="connsiteY1" fmla="*/ 65314 h 340178"/>
                      <a:gd name="connsiteX2" fmla="*/ 73478 w 201385"/>
                      <a:gd name="connsiteY2" fmla="*/ 81643 h 340178"/>
                      <a:gd name="connsiteX3" fmla="*/ 51707 w 201385"/>
                      <a:gd name="connsiteY3" fmla="*/ 92528 h 340178"/>
                      <a:gd name="connsiteX4" fmla="*/ 2721 w 201385"/>
                      <a:gd name="connsiteY4" fmla="*/ 95250 h 340178"/>
                      <a:gd name="connsiteX5" fmla="*/ 46264 w 201385"/>
                      <a:gd name="connsiteY5" fmla="*/ 171450 h 340178"/>
                      <a:gd name="connsiteX6" fmla="*/ 38100 w 201385"/>
                      <a:gd name="connsiteY6" fmla="*/ 201386 h 340178"/>
                      <a:gd name="connsiteX7" fmla="*/ 0 w 201385"/>
                      <a:gd name="connsiteY7" fmla="*/ 225878 h 340178"/>
                      <a:gd name="connsiteX8" fmla="*/ 29935 w 201385"/>
                      <a:gd name="connsiteY8" fmla="*/ 299357 h 340178"/>
                      <a:gd name="connsiteX9" fmla="*/ 62592 w 201385"/>
                      <a:gd name="connsiteY9" fmla="*/ 296636 h 340178"/>
                      <a:gd name="connsiteX10" fmla="*/ 111578 w 201385"/>
                      <a:gd name="connsiteY10" fmla="*/ 340178 h 340178"/>
                      <a:gd name="connsiteX11" fmla="*/ 127907 w 201385"/>
                      <a:gd name="connsiteY11" fmla="*/ 307521 h 340178"/>
                      <a:gd name="connsiteX12" fmla="*/ 144235 w 201385"/>
                      <a:gd name="connsiteY12" fmla="*/ 307521 h 340178"/>
                      <a:gd name="connsiteX13" fmla="*/ 146957 w 201385"/>
                      <a:gd name="connsiteY13" fmla="*/ 244928 h 340178"/>
                      <a:gd name="connsiteX14" fmla="*/ 171450 w 201385"/>
                      <a:gd name="connsiteY14" fmla="*/ 236764 h 340178"/>
                      <a:gd name="connsiteX15" fmla="*/ 155121 w 201385"/>
                      <a:gd name="connsiteY15" fmla="*/ 201386 h 340178"/>
                      <a:gd name="connsiteX16" fmla="*/ 166007 w 201385"/>
                      <a:gd name="connsiteY16" fmla="*/ 140503 h 340178"/>
                      <a:gd name="connsiteX17" fmla="*/ 201385 w 201385"/>
                      <a:gd name="connsiteY17" fmla="*/ 130628 h 340178"/>
                      <a:gd name="connsiteX18" fmla="*/ 201385 w 201385"/>
                      <a:gd name="connsiteY18" fmla="*/ 62593 h 340178"/>
                      <a:gd name="connsiteX19" fmla="*/ 97971 w 201385"/>
                      <a:gd name="connsiteY19" fmla="*/ 0 h 3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385" h="340178">
                        <a:moveTo>
                          <a:pt x="97971" y="0"/>
                        </a:moveTo>
                        <a:lnTo>
                          <a:pt x="62592" y="65314"/>
                        </a:lnTo>
                        <a:lnTo>
                          <a:pt x="73478" y="81643"/>
                        </a:lnTo>
                        <a:lnTo>
                          <a:pt x="51707" y="92528"/>
                        </a:lnTo>
                        <a:lnTo>
                          <a:pt x="2721" y="95250"/>
                        </a:lnTo>
                        <a:lnTo>
                          <a:pt x="46264" y="171450"/>
                        </a:lnTo>
                        <a:lnTo>
                          <a:pt x="38100" y="201386"/>
                        </a:lnTo>
                        <a:lnTo>
                          <a:pt x="0" y="225878"/>
                        </a:lnTo>
                        <a:lnTo>
                          <a:pt x="29935" y="299357"/>
                        </a:lnTo>
                        <a:lnTo>
                          <a:pt x="62592" y="296636"/>
                        </a:lnTo>
                        <a:lnTo>
                          <a:pt x="111578" y="340178"/>
                        </a:lnTo>
                        <a:lnTo>
                          <a:pt x="127907" y="307521"/>
                        </a:lnTo>
                        <a:lnTo>
                          <a:pt x="144235" y="307521"/>
                        </a:lnTo>
                        <a:lnTo>
                          <a:pt x="146957" y="244928"/>
                        </a:lnTo>
                        <a:lnTo>
                          <a:pt x="171450" y="236764"/>
                        </a:lnTo>
                        <a:lnTo>
                          <a:pt x="155121" y="201386"/>
                        </a:lnTo>
                        <a:lnTo>
                          <a:pt x="166007" y="140503"/>
                        </a:lnTo>
                        <a:lnTo>
                          <a:pt x="201385" y="130628"/>
                        </a:lnTo>
                        <a:lnTo>
                          <a:pt x="201385" y="62593"/>
                        </a:lnTo>
                        <a:lnTo>
                          <a:pt x="97971"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フリーフォーム 105">
                    <a:extLst>
                      <a:ext uri="{FF2B5EF4-FFF2-40B4-BE49-F238E27FC236}">
                        <a16:creationId xmlns:a16="http://schemas.microsoft.com/office/drawing/2014/main" id="{98A43A4A-380C-46F5-B275-88E583E1C0C0}"/>
                      </a:ext>
                    </a:extLst>
                  </p:cNvPr>
                  <p:cNvSpPr/>
                  <p:nvPr/>
                </p:nvSpPr>
                <p:spPr>
                  <a:xfrm>
                    <a:off x="3067685" y="3053628"/>
                    <a:ext cx="296545" cy="372745"/>
                  </a:xfrm>
                  <a:custGeom>
                    <a:avLst/>
                    <a:gdLst>
                      <a:gd name="connsiteX0" fmla="*/ 35379 w 296636"/>
                      <a:gd name="connsiteY0" fmla="*/ 65314 h 372835"/>
                      <a:gd name="connsiteX1" fmla="*/ 157843 w 296636"/>
                      <a:gd name="connsiteY1" fmla="*/ 5442 h 372835"/>
                      <a:gd name="connsiteX2" fmla="*/ 223157 w 296636"/>
                      <a:gd name="connsiteY2" fmla="*/ 27214 h 372835"/>
                      <a:gd name="connsiteX3" fmla="*/ 253093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33350 h 372835"/>
                      <a:gd name="connsiteX25" fmla="*/ 35379 w 296636"/>
                      <a:gd name="connsiteY25" fmla="*/ 65314 h 372835"/>
                      <a:gd name="connsiteX0" fmla="*/ 23480 w 296636"/>
                      <a:gd name="connsiteY0" fmla="*/ 62948 h 372835"/>
                      <a:gd name="connsiteX1" fmla="*/ 157843 w 296636"/>
                      <a:gd name="connsiteY1" fmla="*/ 5442 h 372835"/>
                      <a:gd name="connsiteX2" fmla="*/ 223157 w 296636"/>
                      <a:gd name="connsiteY2" fmla="*/ 27214 h 372835"/>
                      <a:gd name="connsiteX3" fmla="*/ 253093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33350 h 372835"/>
                      <a:gd name="connsiteX25" fmla="*/ 23480 w 296636"/>
                      <a:gd name="connsiteY25" fmla="*/ 62948 h 372835"/>
                      <a:gd name="connsiteX0" fmla="*/ 23480 w 296636"/>
                      <a:gd name="connsiteY0" fmla="*/ 62948 h 372835"/>
                      <a:gd name="connsiteX1" fmla="*/ 157843 w 296636"/>
                      <a:gd name="connsiteY1" fmla="*/ 5442 h 372835"/>
                      <a:gd name="connsiteX2" fmla="*/ 223157 w 296636"/>
                      <a:gd name="connsiteY2" fmla="*/ 27214 h 372835"/>
                      <a:gd name="connsiteX3" fmla="*/ 253093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18298 h 372835"/>
                      <a:gd name="connsiteX25" fmla="*/ 23480 w 296636"/>
                      <a:gd name="connsiteY25" fmla="*/ 62948 h 372835"/>
                      <a:gd name="connsiteX0" fmla="*/ 23480 w 296636"/>
                      <a:gd name="connsiteY0" fmla="*/ 62948 h 372835"/>
                      <a:gd name="connsiteX1" fmla="*/ 157843 w 296636"/>
                      <a:gd name="connsiteY1" fmla="*/ 5442 h 372835"/>
                      <a:gd name="connsiteX2" fmla="*/ 223157 w 296636"/>
                      <a:gd name="connsiteY2" fmla="*/ 27214 h 372835"/>
                      <a:gd name="connsiteX3" fmla="*/ 250789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18298 h 372835"/>
                      <a:gd name="connsiteX25" fmla="*/ 23480 w 296636"/>
                      <a:gd name="connsiteY25" fmla="*/ 62948 h 372835"/>
                      <a:gd name="connsiteX0" fmla="*/ 23480 w 296636"/>
                      <a:gd name="connsiteY0" fmla="*/ 62948 h 372835"/>
                      <a:gd name="connsiteX1" fmla="*/ 157843 w 296636"/>
                      <a:gd name="connsiteY1" fmla="*/ 5442 h 372835"/>
                      <a:gd name="connsiteX2" fmla="*/ 223157 w 296636"/>
                      <a:gd name="connsiteY2" fmla="*/ 27214 h 372835"/>
                      <a:gd name="connsiteX3" fmla="*/ 250789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15313 w 296636"/>
                      <a:gd name="connsiteY23" fmla="*/ 176256 h 372835"/>
                      <a:gd name="connsiteX24" fmla="*/ 0 w 296636"/>
                      <a:gd name="connsiteY24" fmla="*/ 118298 h 372835"/>
                      <a:gd name="connsiteX25" fmla="*/ 23480 w 296636"/>
                      <a:gd name="connsiteY25" fmla="*/ 62948 h 3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6636" h="372835">
                        <a:moveTo>
                          <a:pt x="23480" y="62948"/>
                        </a:moveTo>
                        <a:lnTo>
                          <a:pt x="157843" y="5442"/>
                        </a:lnTo>
                        <a:lnTo>
                          <a:pt x="223157" y="27214"/>
                        </a:lnTo>
                        <a:lnTo>
                          <a:pt x="250789" y="0"/>
                        </a:lnTo>
                        <a:lnTo>
                          <a:pt x="296636" y="40821"/>
                        </a:lnTo>
                        <a:lnTo>
                          <a:pt x="288471" y="48985"/>
                        </a:lnTo>
                        <a:lnTo>
                          <a:pt x="288471" y="81642"/>
                        </a:lnTo>
                        <a:lnTo>
                          <a:pt x="242207" y="100692"/>
                        </a:lnTo>
                        <a:lnTo>
                          <a:pt x="250371" y="125185"/>
                        </a:lnTo>
                        <a:lnTo>
                          <a:pt x="220436" y="133350"/>
                        </a:lnTo>
                        <a:lnTo>
                          <a:pt x="223157" y="168728"/>
                        </a:lnTo>
                        <a:lnTo>
                          <a:pt x="274864" y="179614"/>
                        </a:lnTo>
                        <a:lnTo>
                          <a:pt x="206829" y="220435"/>
                        </a:lnTo>
                        <a:lnTo>
                          <a:pt x="214993" y="296635"/>
                        </a:lnTo>
                        <a:lnTo>
                          <a:pt x="185057" y="332014"/>
                        </a:lnTo>
                        <a:lnTo>
                          <a:pt x="133350" y="372835"/>
                        </a:lnTo>
                        <a:lnTo>
                          <a:pt x="70757" y="356507"/>
                        </a:lnTo>
                        <a:lnTo>
                          <a:pt x="84364" y="293914"/>
                        </a:lnTo>
                        <a:lnTo>
                          <a:pt x="73479" y="293914"/>
                        </a:lnTo>
                        <a:lnTo>
                          <a:pt x="70757" y="247650"/>
                        </a:lnTo>
                        <a:lnTo>
                          <a:pt x="57150" y="258535"/>
                        </a:lnTo>
                        <a:lnTo>
                          <a:pt x="43543" y="223157"/>
                        </a:lnTo>
                        <a:lnTo>
                          <a:pt x="19050" y="217714"/>
                        </a:lnTo>
                        <a:lnTo>
                          <a:pt x="15313" y="176256"/>
                        </a:lnTo>
                        <a:lnTo>
                          <a:pt x="0" y="118298"/>
                        </a:lnTo>
                        <a:lnTo>
                          <a:pt x="23480" y="62948"/>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 name="フリーフォーム 106">
                    <a:extLst>
                      <a:ext uri="{FF2B5EF4-FFF2-40B4-BE49-F238E27FC236}">
                        <a16:creationId xmlns:a16="http://schemas.microsoft.com/office/drawing/2014/main" id="{FFA49E23-405C-4C7F-987A-F9EBEBA6D658}"/>
                      </a:ext>
                    </a:extLst>
                  </p:cNvPr>
                  <p:cNvSpPr/>
                  <p:nvPr/>
                </p:nvSpPr>
                <p:spPr>
                  <a:xfrm>
                    <a:off x="3585343" y="3538133"/>
                    <a:ext cx="551815" cy="290195"/>
                  </a:xfrm>
                  <a:custGeom>
                    <a:avLst/>
                    <a:gdLst>
                      <a:gd name="connsiteX0" fmla="*/ 520626 w 536483"/>
                      <a:gd name="connsiteY0" fmla="*/ 21142 h 290705"/>
                      <a:gd name="connsiteX1" fmla="*/ 441343 w 536483"/>
                      <a:gd name="connsiteY1" fmla="*/ 13214 h 290705"/>
                      <a:gd name="connsiteX2" fmla="*/ 362060 w 536483"/>
                      <a:gd name="connsiteY2" fmla="*/ 0 h 290705"/>
                      <a:gd name="connsiteX3" fmla="*/ 362060 w 536483"/>
                      <a:gd name="connsiteY3" fmla="*/ 26428 h 290705"/>
                      <a:gd name="connsiteX4" fmla="*/ 338275 w 536483"/>
                      <a:gd name="connsiteY4" fmla="*/ 26428 h 290705"/>
                      <a:gd name="connsiteX5" fmla="*/ 330347 w 536483"/>
                      <a:gd name="connsiteY5" fmla="*/ 7928 h 290705"/>
                      <a:gd name="connsiteX6" fmla="*/ 272206 w 536483"/>
                      <a:gd name="connsiteY6" fmla="*/ 13214 h 290705"/>
                      <a:gd name="connsiteX7" fmla="*/ 282777 w 536483"/>
                      <a:gd name="connsiteY7" fmla="*/ 34356 h 290705"/>
                      <a:gd name="connsiteX8" fmla="*/ 200851 w 536483"/>
                      <a:gd name="connsiteY8" fmla="*/ 13214 h 290705"/>
                      <a:gd name="connsiteX9" fmla="*/ 169137 w 536483"/>
                      <a:gd name="connsiteY9" fmla="*/ 10571 h 290705"/>
                      <a:gd name="connsiteX10" fmla="*/ 121567 w 536483"/>
                      <a:gd name="connsiteY10" fmla="*/ 31713 h 290705"/>
                      <a:gd name="connsiteX11" fmla="*/ 108354 w 536483"/>
                      <a:gd name="connsiteY11" fmla="*/ 68712 h 290705"/>
                      <a:gd name="connsiteX12" fmla="*/ 31713 w 536483"/>
                      <a:gd name="connsiteY12" fmla="*/ 73998 h 290705"/>
                      <a:gd name="connsiteX13" fmla="*/ 23785 w 536483"/>
                      <a:gd name="connsiteY13" fmla="*/ 116282 h 290705"/>
                      <a:gd name="connsiteX14" fmla="*/ 26428 w 536483"/>
                      <a:gd name="connsiteY14" fmla="*/ 163852 h 290705"/>
                      <a:gd name="connsiteX15" fmla="*/ 5285 w 536483"/>
                      <a:gd name="connsiteY15" fmla="*/ 145353 h 290705"/>
                      <a:gd name="connsiteX16" fmla="*/ 0 w 536483"/>
                      <a:gd name="connsiteY16" fmla="*/ 158566 h 290705"/>
                      <a:gd name="connsiteX17" fmla="*/ 42284 w 536483"/>
                      <a:gd name="connsiteY17" fmla="*/ 182351 h 290705"/>
                      <a:gd name="connsiteX18" fmla="*/ 0 w 536483"/>
                      <a:gd name="connsiteY18" fmla="*/ 200851 h 290705"/>
                      <a:gd name="connsiteX19" fmla="*/ 26428 w 536483"/>
                      <a:gd name="connsiteY19" fmla="*/ 211422 h 290705"/>
                      <a:gd name="connsiteX20" fmla="*/ 13214 w 536483"/>
                      <a:gd name="connsiteY20" fmla="*/ 245778 h 290705"/>
                      <a:gd name="connsiteX21" fmla="*/ 44927 w 536483"/>
                      <a:gd name="connsiteY21" fmla="*/ 266920 h 290705"/>
                      <a:gd name="connsiteX22" fmla="*/ 47570 w 536483"/>
                      <a:gd name="connsiteY22" fmla="*/ 288062 h 290705"/>
                      <a:gd name="connsiteX23" fmla="*/ 76640 w 536483"/>
                      <a:gd name="connsiteY23" fmla="*/ 290705 h 290705"/>
                      <a:gd name="connsiteX24" fmla="*/ 132139 w 536483"/>
                      <a:gd name="connsiteY24" fmla="*/ 288062 h 290705"/>
                      <a:gd name="connsiteX25" fmla="*/ 129496 w 536483"/>
                      <a:gd name="connsiteY25" fmla="*/ 274849 h 290705"/>
                      <a:gd name="connsiteX26" fmla="*/ 166495 w 536483"/>
                      <a:gd name="connsiteY26" fmla="*/ 261635 h 290705"/>
                      <a:gd name="connsiteX27" fmla="*/ 171780 w 536483"/>
                      <a:gd name="connsiteY27" fmla="*/ 219350 h 290705"/>
                      <a:gd name="connsiteX28" fmla="*/ 314490 w 536483"/>
                      <a:gd name="connsiteY28" fmla="*/ 221993 h 290705"/>
                      <a:gd name="connsiteX29" fmla="*/ 314490 w 536483"/>
                      <a:gd name="connsiteY29" fmla="*/ 248421 h 290705"/>
                      <a:gd name="connsiteX30" fmla="*/ 486270 w 536483"/>
                      <a:gd name="connsiteY30" fmla="*/ 251064 h 290705"/>
                      <a:gd name="connsiteX31" fmla="*/ 480985 w 536483"/>
                      <a:gd name="connsiteY31" fmla="*/ 203494 h 290705"/>
                      <a:gd name="connsiteX32" fmla="*/ 510055 w 536483"/>
                      <a:gd name="connsiteY32" fmla="*/ 187637 h 290705"/>
                      <a:gd name="connsiteX33" fmla="*/ 507413 w 536483"/>
                      <a:gd name="connsiteY33" fmla="*/ 140067 h 290705"/>
                      <a:gd name="connsiteX34" fmla="*/ 536483 w 536483"/>
                      <a:gd name="connsiteY34" fmla="*/ 105711 h 290705"/>
                      <a:gd name="connsiteX35" fmla="*/ 536483 w 536483"/>
                      <a:gd name="connsiteY35" fmla="*/ 81926 h 290705"/>
                      <a:gd name="connsiteX36" fmla="*/ 520626 w 536483"/>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42319 w 552374"/>
                      <a:gd name="connsiteY19" fmla="*/ 211422 h 290705"/>
                      <a:gd name="connsiteX20" fmla="*/ 29105 w 552374"/>
                      <a:gd name="connsiteY20" fmla="*/ 245778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82386 w 552374"/>
                      <a:gd name="connsiteY26" fmla="*/ 261635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29105 w 552374"/>
                      <a:gd name="connsiteY20" fmla="*/ 245778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82386 w 552374"/>
                      <a:gd name="connsiteY26" fmla="*/ 261635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82386 w 552374"/>
                      <a:gd name="connsiteY26" fmla="*/ 261635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75234 w 552374"/>
                      <a:gd name="connsiteY26" fmla="*/ 249762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75234 w 552374"/>
                      <a:gd name="connsiteY26" fmla="*/ 249762 h 290705"/>
                      <a:gd name="connsiteX27" fmla="*/ 187671 w 552374"/>
                      <a:gd name="connsiteY27" fmla="*/ 219350 h 290705"/>
                      <a:gd name="connsiteX28" fmla="*/ 330381 w 552374"/>
                      <a:gd name="connsiteY28" fmla="*/ 221993 h 290705"/>
                      <a:gd name="connsiteX29" fmla="*/ 313696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75234 w 552374"/>
                      <a:gd name="connsiteY26" fmla="*/ 249762 h 290705"/>
                      <a:gd name="connsiteX27" fmla="*/ 187671 w 552374"/>
                      <a:gd name="connsiteY27" fmla="*/ 219350 h 290705"/>
                      <a:gd name="connsiteX28" fmla="*/ 313695 w 552374"/>
                      <a:gd name="connsiteY28" fmla="*/ 216057 h 290705"/>
                      <a:gd name="connsiteX29" fmla="*/ 313696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2374" h="290705">
                        <a:moveTo>
                          <a:pt x="536517" y="21142"/>
                        </a:moveTo>
                        <a:lnTo>
                          <a:pt x="457234" y="13214"/>
                        </a:lnTo>
                        <a:lnTo>
                          <a:pt x="377951" y="0"/>
                        </a:lnTo>
                        <a:lnTo>
                          <a:pt x="377951" y="26428"/>
                        </a:lnTo>
                        <a:lnTo>
                          <a:pt x="354166" y="26428"/>
                        </a:lnTo>
                        <a:lnTo>
                          <a:pt x="346238" y="7928"/>
                        </a:lnTo>
                        <a:lnTo>
                          <a:pt x="288097" y="13214"/>
                        </a:lnTo>
                        <a:lnTo>
                          <a:pt x="298668" y="34356"/>
                        </a:lnTo>
                        <a:lnTo>
                          <a:pt x="216742" y="13214"/>
                        </a:lnTo>
                        <a:lnTo>
                          <a:pt x="185028" y="10571"/>
                        </a:lnTo>
                        <a:lnTo>
                          <a:pt x="137458" y="31713"/>
                        </a:lnTo>
                        <a:lnTo>
                          <a:pt x="124245" y="68712"/>
                        </a:lnTo>
                        <a:lnTo>
                          <a:pt x="47604" y="73998"/>
                        </a:lnTo>
                        <a:lnTo>
                          <a:pt x="39676" y="116282"/>
                        </a:lnTo>
                        <a:lnTo>
                          <a:pt x="42319" y="163852"/>
                        </a:lnTo>
                        <a:lnTo>
                          <a:pt x="21176" y="145353"/>
                        </a:lnTo>
                        <a:lnTo>
                          <a:pt x="15891" y="158566"/>
                        </a:lnTo>
                        <a:lnTo>
                          <a:pt x="58175" y="182351"/>
                        </a:lnTo>
                        <a:lnTo>
                          <a:pt x="0" y="200851"/>
                        </a:lnTo>
                        <a:lnTo>
                          <a:pt x="26428" y="211422"/>
                        </a:lnTo>
                        <a:lnTo>
                          <a:pt x="19571" y="240502"/>
                        </a:lnTo>
                        <a:lnTo>
                          <a:pt x="60818" y="266920"/>
                        </a:lnTo>
                        <a:lnTo>
                          <a:pt x="63461" y="288062"/>
                        </a:lnTo>
                        <a:lnTo>
                          <a:pt x="92531" y="290705"/>
                        </a:lnTo>
                        <a:lnTo>
                          <a:pt x="148030" y="288062"/>
                        </a:lnTo>
                        <a:lnTo>
                          <a:pt x="145387" y="274849"/>
                        </a:lnTo>
                        <a:lnTo>
                          <a:pt x="175234" y="249762"/>
                        </a:lnTo>
                        <a:lnTo>
                          <a:pt x="187671" y="219350"/>
                        </a:lnTo>
                        <a:lnTo>
                          <a:pt x="313695" y="216057"/>
                        </a:lnTo>
                        <a:cubicBezTo>
                          <a:pt x="313695" y="226845"/>
                          <a:pt x="313696" y="237633"/>
                          <a:pt x="313696" y="248421"/>
                        </a:cubicBezTo>
                        <a:lnTo>
                          <a:pt x="502161" y="251064"/>
                        </a:lnTo>
                        <a:lnTo>
                          <a:pt x="496876" y="203494"/>
                        </a:lnTo>
                        <a:lnTo>
                          <a:pt x="525946" y="187637"/>
                        </a:lnTo>
                        <a:lnTo>
                          <a:pt x="523304" y="140067"/>
                        </a:lnTo>
                        <a:lnTo>
                          <a:pt x="552374" y="105711"/>
                        </a:lnTo>
                        <a:lnTo>
                          <a:pt x="552374" y="81926"/>
                        </a:lnTo>
                        <a:lnTo>
                          <a:pt x="536517" y="21142"/>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フリーフォーム 107">
                    <a:extLst>
                      <a:ext uri="{FF2B5EF4-FFF2-40B4-BE49-F238E27FC236}">
                        <a16:creationId xmlns:a16="http://schemas.microsoft.com/office/drawing/2014/main" id="{53838B6E-1C5C-4FEC-B22C-FFF16E8EF8DC}"/>
                      </a:ext>
                    </a:extLst>
                  </p:cNvPr>
                  <p:cNvSpPr/>
                  <p:nvPr/>
                </p:nvSpPr>
                <p:spPr>
                  <a:xfrm>
                    <a:off x="3608070" y="3756573"/>
                    <a:ext cx="467995" cy="270510"/>
                  </a:xfrm>
                  <a:custGeom>
                    <a:avLst/>
                    <a:gdLst>
                      <a:gd name="connsiteX0" fmla="*/ 60125 w 468473"/>
                      <a:gd name="connsiteY0" fmla="*/ 72651 h 270562"/>
                      <a:gd name="connsiteX1" fmla="*/ 60125 w 468473"/>
                      <a:gd name="connsiteY1" fmla="*/ 127765 h 270562"/>
                      <a:gd name="connsiteX2" fmla="*/ 7516 w 468473"/>
                      <a:gd name="connsiteY2" fmla="*/ 110229 h 270562"/>
                      <a:gd name="connsiteX3" fmla="*/ 0 w 468473"/>
                      <a:gd name="connsiteY3" fmla="*/ 135281 h 270562"/>
                      <a:gd name="connsiteX4" fmla="*/ 40083 w 468473"/>
                      <a:gd name="connsiteY4" fmla="*/ 150312 h 270562"/>
                      <a:gd name="connsiteX5" fmla="*/ 77661 w 468473"/>
                      <a:gd name="connsiteY5" fmla="*/ 147807 h 270562"/>
                      <a:gd name="connsiteX6" fmla="*/ 80166 w 468473"/>
                      <a:gd name="connsiteY6" fmla="*/ 165343 h 270562"/>
                      <a:gd name="connsiteX7" fmla="*/ 117745 w 468473"/>
                      <a:gd name="connsiteY7" fmla="*/ 167848 h 270562"/>
                      <a:gd name="connsiteX8" fmla="*/ 82672 w 468473"/>
                      <a:gd name="connsiteY8" fmla="*/ 205427 h 270562"/>
                      <a:gd name="connsiteX9" fmla="*/ 82672 w 468473"/>
                      <a:gd name="connsiteY9" fmla="*/ 215447 h 270562"/>
                      <a:gd name="connsiteX10" fmla="*/ 127765 w 468473"/>
                      <a:gd name="connsiteY10" fmla="*/ 258036 h 270562"/>
                      <a:gd name="connsiteX11" fmla="*/ 180375 w 468473"/>
                      <a:gd name="connsiteY11" fmla="*/ 258036 h 270562"/>
                      <a:gd name="connsiteX12" fmla="*/ 180375 w 468473"/>
                      <a:gd name="connsiteY12" fmla="*/ 270562 h 270562"/>
                      <a:gd name="connsiteX13" fmla="*/ 200416 w 468473"/>
                      <a:gd name="connsiteY13" fmla="*/ 270562 h 270562"/>
                      <a:gd name="connsiteX14" fmla="*/ 200416 w 468473"/>
                      <a:gd name="connsiteY14" fmla="*/ 270562 h 270562"/>
                      <a:gd name="connsiteX15" fmla="*/ 212942 w 468473"/>
                      <a:gd name="connsiteY15" fmla="*/ 232984 h 270562"/>
                      <a:gd name="connsiteX16" fmla="*/ 270562 w 468473"/>
                      <a:gd name="connsiteY16" fmla="*/ 230479 h 270562"/>
                      <a:gd name="connsiteX17" fmla="*/ 295614 w 468473"/>
                      <a:gd name="connsiteY17" fmla="*/ 195406 h 270562"/>
                      <a:gd name="connsiteX18" fmla="*/ 395822 w 468473"/>
                      <a:gd name="connsiteY18" fmla="*/ 200416 h 270562"/>
                      <a:gd name="connsiteX19" fmla="*/ 423380 w 468473"/>
                      <a:gd name="connsiteY19" fmla="*/ 187890 h 270562"/>
                      <a:gd name="connsiteX20" fmla="*/ 400833 w 468473"/>
                      <a:gd name="connsiteY20" fmla="*/ 152817 h 270562"/>
                      <a:gd name="connsiteX21" fmla="*/ 443421 w 468473"/>
                      <a:gd name="connsiteY21" fmla="*/ 142796 h 270562"/>
                      <a:gd name="connsiteX22" fmla="*/ 468473 w 468473"/>
                      <a:gd name="connsiteY22" fmla="*/ 32567 h 270562"/>
                      <a:gd name="connsiteX23" fmla="*/ 290604 w 468473"/>
                      <a:gd name="connsiteY23" fmla="*/ 27557 h 270562"/>
                      <a:gd name="connsiteX24" fmla="*/ 293109 w 468473"/>
                      <a:gd name="connsiteY24" fmla="*/ 0 h 270562"/>
                      <a:gd name="connsiteX25" fmla="*/ 152817 w 468473"/>
                      <a:gd name="connsiteY25" fmla="*/ 2505 h 270562"/>
                      <a:gd name="connsiteX26" fmla="*/ 152817 w 468473"/>
                      <a:gd name="connsiteY26" fmla="*/ 27557 h 270562"/>
                      <a:gd name="connsiteX27" fmla="*/ 112734 w 468473"/>
                      <a:gd name="connsiteY27" fmla="*/ 52609 h 270562"/>
                      <a:gd name="connsiteX28" fmla="*/ 117745 w 468473"/>
                      <a:gd name="connsiteY28" fmla="*/ 72651 h 270562"/>
                      <a:gd name="connsiteX29" fmla="*/ 60125 w 468473"/>
                      <a:gd name="connsiteY29" fmla="*/ 72651 h 2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473" h="270562">
                        <a:moveTo>
                          <a:pt x="60125" y="72651"/>
                        </a:moveTo>
                        <a:lnTo>
                          <a:pt x="60125" y="127765"/>
                        </a:lnTo>
                        <a:lnTo>
                          <a:pt x="7516" y="110229"/>
                        </a:lnTo>
                        <a:lnTo>
                          <a:pt x="0" y="135281"/>
                        </a:lnTo>
                        <a:lnTo>
                          <a:pt x="40083" y="150312"/>
                        </a:lnTo>
                        <a:lnTo>
                          <a:pt x="77661" y="147807"/>
                        </a:lnTo>
                        <a:lnTo>
                          <a:pt x="80166" y="165343"/>
                        </a:lnTo>
                        <a:lnTo>
                          <a:pt x="117745" y="167848"/>
                        </a:lnTo>
                        <a:lnTo>
                          <a:pt x="82672" y="205427"/>
                        </a:lnTo>
                        <a:lnTo>
                          <a:pt x="82672" y="215447"/>
                        </a:lnTo>
                        <a:lnTo>
                          <a:pt x="127765" y="258036"/>
                        </a:lnTo>
                        <a:lnTo>
                          <a:pt x="180375" y="258036"/>
                        </a:lnTo>
                        <a:lnTo>
                          <a:pt x="180375" y="270562"/>
                        </a:lnTo>
                        <a:lnTo>
                          <a:pt x="200416" y="270562"/>
                        </a:lnTo>
                        <a:lnTo>
                          <a:pt x="200416" y="270562"/>
                        </a:lnTo>
                        <a:lnTo>
                          <a:pt x="212942" y="232984"/>
                        </a:lnTo>
                        <a:lnTo>
                          <a:pt x="270562" y="230479"/>
                        </a:lnTo>
                        <a:lnTo>
                          <a:pt x="295614" y="195406"/>
                        </a:lnTo>
                        <a:lnTo>
                          <a:pt x="395822" y="200416"/>
                        </a:lnTo>
                        <a:lnTo>
                          <a:pt x="423380" y="187890"/>
                        </a:lnTo>
                        <a:lnTo>
                          <a:pt x="400833" y="152817"/>
                        </a:lnTo>
                        <a:lnTo>
                          <a:pt x="443421" y="142796"/>
                        </a:lnTo>
                        <a:lnTo>
                          <a:pt x="468473" y="32567"/>
                        </a:lnTo>
                        <a:lnTo>
                          <a:pt x="290604" y="27557"/>
                        </a:lnTo>
                        <a:lnTo>
                          <a:pt x="293109" y="0"/>
                        </a:lnTo>
                        <a:lnTo>
                          <a:pt x="152817" y="2505"/>
                        </a:lnTo>
                        <a:lnTo>
                          <a:pt x="152817" y="27557"/>
                        </a:lnTo>
                        <a:lnTo>
                          <a:pt x="112734" y="52609"/>
                        </a:lnTo>
                        <a:lnTo>
                          <a:pt x="117745" y="72651"/>
                        </a:lnTo>
                        <a:lnTo>
                          <a:pt x="60125" y="7265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フリーフォーム 108">
                    <a:extLst>
                      <a:ext uri="{FF2B5EF4-FFF2-40B4-BE49-F238E27FC236}">
                        <a16:creationId xmlns:a16="http://schemas.microsoft.com/office/drawing/2014/main" id="{A5A3FCBE-2CC8-4E49-8D91-9EDB23BDDED5}"/>
                      </a:ext>
                    </a:extLst>
                  </p:cNvPr>
                  <p:cNvSpPr/>
                  <p:nvPr/>
                </p:nvSpPr>
                <p:spPr>
                  <a:xfrm>
                    <a:off x="3729990" y="3174913"/>
                    <a:ext cx="327660" cy="237490"/>
                  </a:xfrm>
                  <a:custGeom>
                    <a:avLst/>
                    <a:gdLst>
                      <a:gd name="connsiteX0" fmla="*/ 115239 w 328182"/>
                      <a:gd name="connsiteY0" fmla="*/ 0 h 237995"/>
                      <a:gd name="connsiteX1" fmla="*/ 0 w 328182"/>
                      <a:gd name="connsiteY1" fmla="*/ 100208 h 237995"/>
                      <a:gd name="connsiteX2" fmla="*/ 30062 w 328182"/>
                      <a:gd name="connsiteY2" fmla="*/ 117745 h 237995"/>
                      <a:gd name="connsiteX3" fmla="*/ 42588 w 328182"/>
                      <a:gd name="connsiteY3" fmla="*/ 117745 h 237995"/>
                      <a:gd name="connsiteX4" fmla="*/ 42588 w 328182"/>
                      <a:gd name="connsiteY4" fmla="*/ 147807 h 237995"/>
                      <a:gd name="connsiteX5" fmla="*/ 62630 w 328182"/>
                      <a:gd name="connsiteY5" fmla="*/ 150313 h 237995"/>
                      <a:gd name="connsiteX6" fmla="*/ 102713 w 328182"/>
                      <a:gd name="connsiteY6" fmla="*/ 192901 h 237995"/>
                      <a:gd name="connsiteX7" fmla="*/ 145302 w 328182"/>
                      <a:gd name="connsiteY7" fmla="*/ 202922 h 237995"/>
                      <a:gd name="connsiteX8" fmla="*/ 160333 w 328182"/>
                      <a:gd name="connsiteY8" fmla="*/ 237995 h 237995"/>
                      <a:gd name="connsiteX9" fmla="*/ 192901 w 328182"/>
                      <a:gd name="connsiteY9" fmla="*/ 165344 h 237995"/>
                      <a:gd name="connsiteX10" fmla="*/ 273067 w 328182"/>
                      <a:gd name="connsiteY10" fmla="*/ 172859 h 237995"/>
                      <a:gd name="connsiteX11" fmla="*/ 310645 w 328182"/>
                      <a:gd name="connsiteY11" fmla="*/ 180375 h 237995"/>
                      <a:gd name="connsiteX12" fmla="*/ 325677 w 328182"/>
                      <a:gd name="connsiteY12" fmla="*/ 170354 h 237995"/>
                      <a:gd name="connsiteX13" fmla="*/ 315656 w 328182"/>
                      <a:gd name="connsiteY13" fmla="*/ 140292 h 237995"/>
                      <a:gd name="connsiteX14" fmla="*/ 325677 w 328182"/>
                      <a:gd name="connsiteY14" fmla="*/ 105219 h 237995"/>
                      <a:gd name="connsiteX15" fmla="*/ 328182 w 328182"/>
                      <a:gd name="connsiteY15" fmla="*/ 75156 h 237995"/>
                      <a:gd name="connsiteX16" fmla="*/ 290604 w 328182"/>
                      <a:gd name="connsiteY16" fmla="*/ 82672 h 237995"/>
                      <a:gd name="connsiteX17" fmla="*/ 268057 w 328182"/>
                      <a:gd name="connsiteY17" fmla="*/ 40084 h 237995"/>
                      <a:gd name="connsiteX18" fmla="*/ 192901 w 328182"/>
                      <a:gd name="connsiteY18" fmla="*/ 30063 h 237995"/>
                      <a:gd name="connsiteX19" fmla="*/ 182880 w 328182"/>
                      <a:gd name="connsiteY19" fmla="*/ 0 h 237995"/>
                      <a:gd name="connsiteX20" fmla="*/ 115239 w 328182"/>
                      <a:gd name="connsiteY20" fmla="*/ 0 h 23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8182" h="237995">
                        <a:moveTo>
                          <a:pt x="115239" y="0"/>
                        </a:moveTo>
                        <a:lnTo>
                          <a:pt x="0" y="100208"/>
                        </a:lnTo>
                        <a:lnTo>
                          <a:pt x="30062" y="117745"/>
                        </a:lnTo>
                        <a:lnTo>
                          <a:pt x="42588" y="117745"/>
                        </a:lnTo>
                        <a:lnTo>
                          <a:pt x="42588" y="147807"/>
                        </a:lnTo>
                        <a:lnTo>
                          <a:pt x="62630" y="150313"/>
                        </a:lnTo>
                        <a:lnTo>
                          <a:pt x="102713" y="192901"/>
                        </a:lnTo>
                        <a:lnTo>
                          <a:pt x="145302" y="202922"/>
                        </a:lnTo>
                        <a:lnTo>
                          <a:pt x="160333" y="237995"/>
                        </a:lnTo>
                        <a:lnTo>
                          <a:pt x="192901" y="165344"/>
                        </a:lnTo>
                        <a:lnTo>
                          <a:pt x="273067" y="172859"/>
                        </a:lnTo>
                        <a:lnTo>
                          <a:pt x="310645" y="180375"/>
                        </a:lnTo>
                        <a:lnTo>
                          <a:pt x="325677" y="170354"/>
                        </a:lnTo>
                        <a:lnTo>
                          <a:pt x="315656" y="140292"/>
                        </a:lnTo>
                        <a:lnTo>
                          <a:pt x="325677" y="105219"/>
                        </a:lnTo>
                        <a:lnTo>
                          <a:pt x="328182" y="75156"/>
                        </a:lnTo>
                        <a:lnTo>
                          <a:pt x="290604" y="82672"/>
                        </a:lnTo>
                        <a:lnTo>
                          <a:pt x="268057" y="40084"/>
                        </a:lnTo>
                        <a:lnTo>
                          <a:pt x="192901" y="30063"/>
                        </a:lnTo>
                        <a:lnTo>
                          <a:pt x="182880" y="0"/>
                        </a:lnTo>
                        <a:lnTo>
                          <a:pt x="115239"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フリーフォーム 109">
                    <a:extLst>
                      <a:ext uri="{FF2B5EF4-FFF2-40B4-BE49-F238E27FC236}">
                        <a16:creationId xmlns:a16="http://schemas.microsoft.com/office/drawing/2014/main" id="{44DFB8D1-DB72-453B-B48D-743385BD65F1}"/>
                      </a:ext>
                    </a:extLst>
                  </p:cNvPr>
                  <p:cNvSpPr/>
                  <p:nvPr/>
                </p:nvSpPr>
                <p:spPr>
                  <a:xfrm>
                    <a:off x="1489710" y="5010063"/>
                    <a:ext cx="525780" cy="276225"/>
                  </a:xfrm>
                  <a:custGeom>
                    <a:avLst/>
                    <a:gdLst>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57200 w 525780"/>
                      <a:gd name="connsiteY47" fmla="*/ 19050 h 276225"/>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26720 w 525780"/>
                      <a:gd name="connsiteY47" fmla="*/ 53340 h 276225"/>
                      <a:gd name="connsiteX48" fmla="*/ 457200 w 525780"/>
                      <a:gd name="connsiteY48" fmla="*/ 19050 h 276225"/>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45770 w 525780"/>
                      <a:gd name="connsiteY47" fmla="*/ 38100 h 276225"/>
                      <a:gd name="connsiteX48" fmla="*/ 457200 w 525780"/>
                      <a:gd name="connsiteY48" fmla="*/ 19050 h 276225"/>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72440 w 525780"/>
                      <a:gd name="connsiteY47" fmla="*/ 59055 h 276225"/>
                      <a:gd name="connsiteX48" fmla="*/ 445770 w 525780"/>
                      <a:gd name="connsiteY48" fmla="*/ 38100 h 276225"/>
                      <a:gd name="connsiteX49" fmla="*/ 457200 w 525780"/>
                      <a:gd name="connsiteY49" fmla="*/ 1905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5780" h="276225">
                        <a:moveTo>
                          <a:pt x="457200" y="19050"/>
                        </a:moveTo>
                        <a:lnTo>
                          <a:pt x="381000" y="0"/>
                        </a:lnTo>
                        <a:lnTo>
                          <a:pt x="329565" y="36195"/>
                        </a:lnTo>
                        <a:lnTo>
                          <a:pt x="318135" y="40005"/>
                        </a:lnTo>
                        <a:lnTo>
                          <a:pt x="270510" y="38100"/>
                        </a:lnTo>
                        <a:lnTo>
                          <a:pt x="241935" y="81915"/>
                        </a:lnTo>
                        <a:lnTo>
                          <a:pt x="220980" y="93345"/>
                        </a:lnTo>
                        <a:lnTo>
                          <a:pt x="190500" y="87630"/>
                        </a:lnTo>
                        <a:lnTo>
                          <a:pt x="165735" y="83820"/>
                        </a:lnTo>
                        <a:lnTo>
                          <a:pt x="186690" y="70485"/>
                        </a:lnTo>
                        <a:lnTo>
                          <a:pt x="177165" y="59055"/>
                        </a:lnTo>
                        <a:lnTo>
                          <a:pt x="161925" y="59055"/>
                        </a:lnTo>
                        <a:lnTo>
                          <a:pt x="140970" y="66675"/>
                        </a:lnTo>
                        <a:lnTo>
                          <a:pt x="102870" y="70485"/>
                        </a:lnTo>
                        <a:lnTo>
                          <a:pt x="64770" y="81915"/>
                        </a:lnTo>
                        <a:lnTo>
                          <a:pt x="47625" y="78105"/>
                        </a:lnTo>
                        <a:lnTo>
                          <a:pt x="38100" y="106680"/>
                        </a:lnTo>
                        <a:lnTo>
                          <a:pt x="20955" y="93345"/>
                        </a:lnTo>
                        <a:lnTo>
                          <a:pt x="0" y="112395"/>
                        </a:lnTo>
                        <a:lnTo>
                          <a:pt x="26670" y="129540"/>
                        </a:lnTo>
                        <a:lnTo>
                          <a:pt x="57150" y="116205"/>
                        </a:lnTo>
                        <a:lnTo>
                          <a:pt x="76200" y="139065"/>
                        </a:lnTo>
                        <a:lnTo>
                          <a:pt x="34290" y="173355"/>
                        </a:lnTo>
                        <a:lnTo>
                          <a:pt x="36195" y="209550"/>
                        </a:lnTo>
                        <a:lnTo>
                          <a:pt x="81915" y="228600"/>
                        </a:lnTo>
                        <a:lnTo>
                          <a:pt x="81915" y="228600"/>
                        </a:lnTo>
                        <a:lnTo>
                          <a:pt x="95250" y="276225"/>
                        </a:lnTo>
                        <a:lnTo>
                          <a:pt x="169545" y="249555"/>
                        </a:lnTo>
                        <a:lnTo>
                          <a:pt x="184785" y="274320"/>
                        </a:lnTo>
                        <a:lnTo>
                          <a:pt x="205740" y="274320"/>
                        </a:lnTo>
                        <a:lnTo>
                          <a:pt x="219075" y="240030"/>
                        </a:lnTo>
                        <a:lnTo>
                          <a:pt x="262890" y="224790"/>
                        </a:lnTo>
                        <a:lnTo>
                          <a:pt x="297180" y="240030"/>
                        </a:lnTo>
                        <a:lnTo>
                          <a:pt x="291465" y="262890"/>
                        </a:lnTo>
                        <a:lnTo>
                          <a:pt x="350520" y="234315"/>
                        </a:lnTo>
                        <a:lnTo>
                          <a:pt x="424815" y="249555"/>
                        </a:lnTo>
                        <a:lnTo>
                          <a:pt x="455295" y="220980"/>
                        </a:lnTo>
                        <a:lnTo>
                          <a:pt x="470535" y="213360"/>
                        </a:lnTo>
                        <a:lnTo>
                          <a:pt x="516255" y="201930"/>
                        </a:lnTo>
                        <a:lnTo>
                          <a:pt x="514350" y="158115"/>
                        </a:lnTo>
                        <a:lnTo>
                          <a:pt x="525780" y="150495"/>
                        </a:lnTo>
                        <a:lnTo>
                          <a:pt x="523875" y="123825"/>
                        </a:lnTo>
                        <a:lnTo>
                          <a:pt x="506730" y="127635"/>
                        </a:lnTo>
                        <a:lnTo>
                          <a:pt x="504825" y="110490"/>
                        </a:lnTo>
                        <a:lnTo>
                          <a:pt x="457200" y="114300"/>
                        </a:lnTo>
                        <a:lnTo>
                          <a:pt x="430530" y="78105"/>
                        </a:lnTo>
                        <a:lnTo>
                          <a:pt x="462915" y="74295"/>
                        </a:lnTo>
                        <a:cubicBezTo>
                          <a:pt x="467995" y="72073"/>
                          <a:pt x="475297" y="65087"/>
                          <a:pt x="472440" y="59055"/>
                        </a:cubicBezTo>
                        <a:cubicBezTo>
                          <a:pt x="469583" y="53023"/>
                          <a:pt x="446405" y="45720"/>
                          <a:pt x="445770" y="38100"/>
                        </a:cubicBezTo>
                        <a:lnTo>
                          <a:pt x="457200" y="1905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 name="フリーフォーム 110">
                    <a:extLst>
                      <a:ext uri="{FF2B5EF4-FFF2-40B4-BE49-F238E27FC236}">
                        <a16:creationId xmlns:a16="http://schemas.microsoft.com/office/drawing/2014/main" id="{FD08CCD0-FE71-49B3-B1E0-9EAE8BE4DE59}"/>
                      </a:ext>
                    </a:extLst>
                  </p:cNvPr>
                  <p:cNvSpPr/>
                  <p:nvPr/>
                </p:nvSpPr>
                <p:spPr>
                  <a:xfrm>
                    <a:off x="1917700" y="4861473"/>
                    <a:ext cx="435610" cy="311150"/>
                  </a:xfrm>
                  <a:custGeom>
                    <a:avLst/>
                    <a:gdLst>
                      <a:gd name="connsiteX0" fmla="*/ 29633 w 436033"/>
                      <a:gd name="connsiteY0" fmla="*/ 162984 h 311150"/>
                      <a:gd name="connsiteX1" fmla="*/ 80433 w 436033"/>
                      <a:gd name="connsiteY1" fmla="*/ 137584 h 311150"/>
                      <a:gd name="connsiteX2" fmla="*/ 162983 w 436033"/>
                      <a:gd name="connsiteY2" fmla="*/ 114300 h 311150"/>
                      <a:gd name="connsiteX3" fmla="*/ 289983 w 436033"/>
                      <a:gd name="connsiteY3" fmla="*/ 0 h 311150"/>
                      <a:gd name="connsiteX4" fmla="*/ 289983 w 436033"/>
                      <a:gd name="connsiteY4" fmla="*/ 55034 h 311150"/>
                      <a:gd name="connsiteX5" fmla="*/ 342900 w 436033"/>
                      <a:gd name="connsiteY5" fmla="*/ 91017 h 311150"/>
                      <a:gd name="connsiteX6" fmla="*/ 436033 w 436033"/>
                      <a:gd name="connsiteY6" fmla="*/ 243417 h 311150"/>
                      <a:gd name="connsiteX7" fmla="*/ 368300 w 436033"/>
                      <a:gd name="connsiteY7" fmla="*/ 270934 h 311150"/>
                      <a:gd name="connsiteX8" fmla="*/ 313267 w 436033"/>
                      <a:gd name="connsiteY8" fmla="*/ 260350 h 311150"/>
                      <a:gd name="connsiteX9" fmla="*/ 283633 w 436033"/>
                      <a:gd name="connsiteY9" fmla="*/ 251884 h 311150"/>
                      <a:gd name="connsiteX10" fmla="*/ 251883 w 436033"/>
                      <a:gd name="connsiteY10" fmla="*/ 279400 h 311150"/>
                      <a:gd name="connsiteX11" fmla="*/ 226483 w 436033"/>
                      <a:gd name="connsiteY11" fmla="*/ 296334 h 311150"/>
                      <a:gd name="connsiteX12" fmla="*/ 196850 w 436033"/>
                      <a:gd name="connsiteY12" fmla="*/ 302684 h 311150"/>
                      <a:gd name="connsiteX13" fmla="*/ 177800 w 436033"/>
                      <a:gd name="connsiteY13" fmla="*/ 311150 h 311150"/>
                      <a:gd name="connsiteX14" fmla="*/ 124883 w 436033"/>
                      <a:gd name="connsiteY14" fmla="*/ 285750 h 311150"/>
                      <a:gd name="connsiteX15" fmla="*/ 95250 w 436033"/>
                      <a:gd name="connsiteY15" fmla="*/ 273050 h 311150"/>
                      <a:gd name="connsiteX16" fmla="*/ 76200 w 436033"/>
                      <a:gd name="connsiteY16" fmla="*/ 279400 h 311150"/>
                      <a:gd name="connsiteX17" fmla="*/ 74083 w 436033"/>
                      <a:gd name="connsiteY17" fmla="*/ 256117 h 311150"/>
                      <a:gd name="connsiteX18" fmla="*/ 25400 w 436033"/>
                      <a:gd name="connsiteY18" fmla="*/ 260350 h 311150"/>
                      <a:gd name="connsiteX19" fmla="*/ 0 w 436033"/>
                      <a:gd name="connsiteY19" fmla="*/ 222250 h 311150"/>
                      <a:gd name="connsiteX20" fmla="*/ 31750 w 436033"/>
                      <a:gd name="connsiteY20" fmla="*/ 222250 h 311150"/>
                      <a:gd name="connsiteX21" fmla="*/ 52917 w 436033"/>
                      <a:gd name="connsiteY21" fmla="*/ 207434 h 311150"/>
                      <a:gd name="connsiteX22" fmla="*/ 29633 w 436033"/>
                      <a:gd name="connsiteY22" fmla="*/ 162984 h 311150"/>
                      <a:gd name="connsiteX0" fmla="*/ 29633 w 436033"/>
                      <a:gd name="connsiteY0" fmla="*/ 162984 h 311150"/>
                      <a:gd name="connsiteX1" fmla="*/ 80433 w 436033"/>
                      <a:gd name="connsiteY1" fmla="*/ 137584 h 311150"/>
                      <a:gd name="connsiteX2" fmla="*/ 162983 w 436033"/>
                      <a:gd name="connsiteY2" fmla="*/ 114300 h 311150"/>
                      <a:gd name="connsiteX3" fmla="*/ 289983 w 436033"/>
                      <a:gd name="connsiteY3" fmla="*/ 0 h 311150"/>
                      <a:gd name="connsiteX4" fmla="*/ 289983 w 436033"/>
                      <a:gd name="connsiteY4" fmla="*/ 55034 h 311150"/>
                      <a:gd name="connsiteX5" fmla="*/ 342900 w 436033"/>
                      <a:gd name="connsiteY5" fmla="*/ 91017 h 311150"/>
                      <a:gd name="connsiteX6" fmla="*/ 436033 w 436033"/>
                      <a:gd name="connsiteY6" fmla="*/ 243417 h 311150"/>
                      <a:gd name="connsiteX7" fmla="*/ 368300 w 436033"/>
                      <a:gd name="connsiteY7" fmla="*/ 270934 h 311150"/>
                      <a:gd name="connsiteX8" fmla="*/ 313267 w 436033"/>
                      <a:gd name="connsiteY8" fmla="*/ 260350 h 311150"/>
                      <a:gd name="connsiteX9" fmla="*/ 283633 w 436033"/>
                      <a:gd name="connsiteY9" fmla="*/ 251884 h 311150"/>
                      <a:gd name="connsiteX10" fmla="*/ 251883 w 436033"/>
                      <a:gd name="connsiteY10" fmla="*/ 279400 h 311150"/>
                      <a:gd name="connsiteX11" fmla="*/ 226483 w 436033"/>
                      <a:gd name="connsiteY11" fmla="*/ 296334 h 311150"/>
                      <a:gd name="connsiteX12" fmla="*/ 196850 w 436033"/>
                      <a:gd name="connsiteY12" fmla="*/ 302684 h 311150"/>
                      <a:gd name="connsiteX13" fmla="*/ 177800 w 436033"/>
                      <a:gd name="connsiteY13" fmla="*/ 311150 h 311150"/>
                      <a:gd name="connsiteX14" fmla="*/ 124883 w 436033"/>
                      <a:gd name="connsiteY14" fmla="*/ 285750 h 311150"/>
                      <a:gd name="connsiteX15" fmla="*/ 95250 w 436033"/>
                      <a:gd name="connsiteY15" fmla="*/ 273050 h 311150"/>
                      <a:gd name="connsiteX16" fmla="*/ 76200 w 436033"/>
                      <a:gd name="connsiteY16" fmla="*/ 279400 h 311150"/>
                      <a:gd name="connsiteX17" fmla="*/ 74083 w 436033"/>
                      <a:gd name="connsiteY17" fmla="*/ 256117 h 311150"/>
                      <a:gd name="connsiteX18" fmla="*/ 25400 w 436033"/>
                      <a:gd name="connsiteY18" fmla="*/ 260350 h 311150"/>
                      <a:gd name="connsiteX19" fmla="*/ 0 w 436033"/>
                      <a:gd name="connsiteY19" fmla="*/ 222250 h 311150"/>
                      <a:gd name="connsiteX20" fmla="*/ 31750 w 436033"/>
                      <a:gd name="connsiteY20" fmla="*/ 222250 h 311150"/>
                      <a:gd name="connsiteX21" fmla="*/ 52917 w 436033"/>
                      <a:gd name="connsiteY21" fmla="*/ 207434 h 311150"/>
                      <a:gd name="connsiteX22" fmla="*/ 19068 w 436033"/>
                      <a:gd name="connsiteY22" fmla="*/ 190500 h 311150"/>
                      <a:gd name="connsiteX23" fmla="*/ 29633 w 436033"/>
                      <a:gd name="connsiteY23" fmla="*/ 162984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6033" h="311150">
                        <a:moveTo>
                          <a:pt x="29633" y="162984"/>
                        </a:moveTo>
                        <a:lnTo>
                          <a:pt x="80433" y="137584"/>
                        </a:lnTo>
                        <a:lnTo>
                          <a:pt x="162983" y="114300"/>
                        </a:lnTo>
                        <a:lnTo>
                          <a:pt x="289983" y="0"/>
                        </a:lnTo>
                        <a:lnTo>
                          <a:pt x="289983" y="55034"/>
                        </a:lnTo>
                        <a:lnTo>
                          <a:pt x="342900" y="91017"/>
                        </a:lnTo>
                        <a:lnTo>
                          <a:pt x="436033" y="243417"/>
                        </a:lnTo>
                        <a:lnTo>
                          <a:pt x="368300" y="270934"/>
                        </a:lnTo>
                        <a:lnTo>
                          <a:pt x="313267" y="260350"/>
                        </a:lnTo>
                        <a:lnTo>
                          <a:pt x="283633" y="251884"/>
                        </a:lnTo>
                        <a:lnTo>
                          <a:pt x="251883" y="279400"/>
                        </a:lnTo>
                        <a:lnTo>
                          <a:pt x="226483" y="296334"/>
                        </a:lnTo>
                        <a:lnTo>
                          <a:pt x="196850" y="302684"/>
                        </a:lnTo>
                        <a:lnTo>
                          <a:pt x="177800" y="311150"/>
                        </a:lnTo>
                        <a:lnTo>
                          <a:pt x="124883" y="285750"/>
                        </a:lnTo>
                        <a:lnTo>
                          <a:pt x="95250" y="273050"/>
                        </a:lnTo>
                        <a:lnTo>
                          <a:pt x="76200" y="279400"/>
                        </a:lnTo>
                        <a:lnTo>
                          <a:pt x="74083" y="256117"/>
                        </a:lnTo>
                        <a:lnTo>
                          <a:pt x="25400" y="260350"/>
                        </a:lnTo>
                        <a:lnTo>
                          <a:pt x="0" y="222250"/>
                        </a:lnTo>
                        <a:lnTo>
                          <a:pt x="31750" y="222250"/>
                        </a:lnTo>
                        <a:lnTo>
                          <a:pt x="52917" y="207434"/>
                        </a:lnTo>
                        <a:cubicBezTo>
                          <a:pt x="48697" y="198967"/>
                          <a:pt x="23288" y="198967"/>
                          <a:pt x="19068" y="190500"/>
                        </a:cubicBezTo>
                        <a:lnTo>
                          <a:pt x="29633" y="162984"/>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 name="フリーフォーム 111">
                    <a:extLst>
                      <a:ext uri="{FF2B5EF4-FFF2-40B4-BE49-F238E27FC236}">
                        <a16:creationId xmlns:a16="http://schemas.microsoft.com/office/drawing/2014/main" id="{4AC200F0-14BC-40A3-A0E8-63DA740F4952}"/>
                      </a:ext>
                    </a:extLst>
                  </p:cNvPr>
                  <p:cNvSpPr/>
                  <p:nvPr/>
                </p:nvSpPr>
                <p:spPr>
                  <a:xfrm>
                    <a:off x="2205355" y="4791623"/>
                    <a:ext cx="410210" cy="382905"/>
                  </a:xfrm>
                  <a:custGeom>
                    <a:avLst/>
                    <a:gdLst>
                      <a:gd name="connsiteX0" fmla="*/ 8466 w 410633"/>
                      <a:gd name="connsiteY0" fmla="*/ 69850 h 383117"/>
                      <a:gd name="connsiteX1" fmla="*/ 84666 w 410633"/>
                      <a:gd name="connsiteY1" fmla="*/ 67734 h 383117"/>
                      <a:gd name="connsiteX2" fmla="*/ 131233 w 410633"/>
                      <a:gd name="connsiteY2" fmla="*/ 0 h 383117"/>
                      <a:gd name="connsiteX3" fmla="*/ 152400 w 410633"/>
                      <a:gd name="connsiteY3" fmla="*/ 0 h 383117"/>
                      <a:gd name="connsiteX4" fmla="*/ 152400 w 410633"/>
                      <a:gd name="connsiteY4" fmla="*/ 16934 h 383117"/>
                      <a:gd name="connsiteX5" fmla="*/ 152400 w 410633"/>
                      <a:gd name="connsiteY5" fmla="*/ 29634 h 383117"/>
                      <a:gd name="connsiteX6" fmla="*/ 165100 w 410633"/>
                      <a:gd name="connsiteY6" fmla="*/ 40217 h 383117"/>
                      <a:gd name="connsiteX7" fmla="*/ 184150 w 410633"/>
                      <a:gd name="connsiteY7" fmla="*/ 42334 h 383117"/>
                      <a:gd name="connsiteX8" fmla="*/ 182033 w 410633"/>
                      <a:gd name="connsiteY8" fmla="*/ 67734 h 383117"/>
                      <a:gd name="connsiteX9" fmla="*/ 249766 w 410633"/>
                      <a:gd name="connsiteY9" fmla="*/ 40217 h 383117"/>
                      <a:gd name="connsiteX10" fmla="*/ 338666 w 410633"/>
                      <a:gd name="connsiteY10" fmla="*/ 118534 h 383117"/>
                      <a:gd name="connsiteX11" fmla="*/ 330200 w 410633"/>
                      <a:gd name="connsiteY11" fmla="*/ 156634 h 383117"/>
                      <a:gd name="connsiteX12" fmla="*/ 366183 w 410633"/>
                      <a:gd name="connsiteY12" fmla="*/ 226484 h 383117"/>
                      <a:gd name="connsiteX13" fmla="*/ 410633 w 410633"/>
                      <a:gd name="connsiteY13" fmla="*/ 209550 h 383117"/>
                      <a:gd name="connsiteX14" fmla="*/ 408516 w 410633"/>
                      <a:gd name="connsiteY14" fmla="*/ 262467 h 383117"/>
                      <a:gd name="connsiteX15" fmla="*/ 359833 w 410633"/>
                      <a:gd name="connsiteY15" fmla="*/ 270934 h 383117"/>
                      <a:gd name="connsiteX16" fmla="*/ 355600 w 410633"/>
                      <a:gd name="connsiteY16" fmla="*/ 311150 h 383117"/>
                      <a:gd name="connsiteX17" fmla="*/ 340783 w 410633"/>
                      <a:gd name="connsiteY17" fmla="*/ 302684 h 383117"/>
                      <a:gd name="connsiteX18" fmla="*/ 306916 w 410633"/>
                      <a:gd name="connsiteY18" fmla="*/ 311150 h 383117"/>
                      <a:gd name="connsiteX19" fmla="*/ 289983 w 410633"/>
                      <a:gd name="connsiteY19" fmla="*/ 323850 h 383117"/>
                      <a:gd name="connsiteX20" fmla="*/ 256116 w 410633"/>
                      <a:gd name="connsiteY20" fmla="*/ 323850 h 383117"/>
                      <a:gd name="connsiteX21" fmla="*/ 239183 w 410633"/>
                      <a:gd name="connsiteY21" fmla="*/ 345017 h 383117"/>
                      <a:gd name="connsiteX22" fmla="*/ 222250 w 410633"/>
                      <a:gd name="connsiteY22" fmla="*/ 366184 h 383117"/>
                      <a:gd name="connsiteX23" fmla="*/ 188383 w 410633"/>
                      <a:gd name="connsiteY23" fmla="*/ 383117 h 383117"/>
                      <a:gd name="connsiteX24" fmla="*/ 57150 w 410633"/>
                      <a:gd name="connsiteY24" fmla="*/ 160867 h 383117"/>
                      <a:gd name="connsiteX25" fmla="*/ 0 w 410633"/>
                      <a:gd name="connsiteY25" fmla="*/ 127000 h 383117"/>
                      <a:gd name="connsiteX26" fmla="*/ 8466 w 410633"/>
                      <a:gd name="connsiteY26" fmla="*/ 69850 h 3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33" h="383117">
                        <a:moveTo>
                          <a:pt x="8466" y="69850"/>
                        </a:moveTo>
                        <a:lnTo>
                          <a:pt x="84666" y="67734"/>
                        </a:lnTo>
                        <a:lnTo>
                          <a:pt x="131233" y="0"/>
                        </a:lnTo>
                        <a:lnTo>
                          <a:pt x="152400" y="0"/>
                        </a:lnTo>
                        <a:lnTo>
                          <a:pt x="152400" y="16934"/>
                        </a:lnTo>
                        <a:lnTo>
                          <a:pt x="152400" y="29634"/>
                        </a:lnTo>
                        <a:lnTo>
                          <a:pt x="165100" y="40217"/>
                        </a:lnTo>
                        <a:lnTo>
                          <a:pt x="184150" y="42334"/>
                        </a:lnTo>
                        <a:lnTo>
                          <a:pt x="182033" y="67734"/>
                        </a:lnTo>
                        <a:lnTo>
                          <a:pt x="249766" y="40217"/>
                        </a:lnTo>
                        <a:lnTo>
                          <a:pt x="338666" y="118534"/>
                        </a:lnTo>
                        <a:lnTo>
                          <a:pt x="330200" y="156634"/>
                        </a:lnTo>
                        <a:lnTo>
                          <a:pt x="366183" y="226484"/>
                        </a:lnTo>
                        <a:lnTo>
                          <a:pt x="410633" y="209550"/>
                        </a:lnTo>
                        <a:cubicBezTo>
                          <a:pt x="409927" y="227189"/>
                          <a:pt x="409222" y="244828"/>
                          <a:pt x="408516" y="262467"/>
                        </a:cubicBezTo>
                        <a:lnTo>
                          <a:pt x="359833" y="270934"/>
                        </a:lnTo>
                        <a:lnTo>
                          <a:pt x="355600" y="311150"/>
                        </a:lnTo>
                        <a:lnTo>
                          <a:pt x="340783" y="302684"/>
                        </a:lnTo>
                        <a:lnTo>
                          <a:pt x="306916" y="311150"/>
                        </a:lnTo>
                        <a:lnTo>
                          <a:pt x="289983" y="323850"/>
                        </a:lnTo>
                        <a:lnTo>
                          <a:pt x="256116" y="323850"/>
                        </a:lnTo>
                        <a:lnTo>
                          <a:pt x="239183" y="345017"/>
                        </a:lnTo>
                        <a:lnTo>
                          <a:pt x="222250" y="366184"/>
                        </a:lnTo>
                        <a:lnTo>
                          <a:pt x="188383" y="383117"/>
                        </a:lnTo>
                        <a:lnTo>
                          <a:pt x="57150" y="160867"/>
                        </a:lnTo>
                        <a:lnTo>
                          <a:pt x="0" y="127000"/>
                        </a:lnTo>
                        <a:cubicBezTo>
                          <a:pt x="705" y="106539"/>
                          <a:pt x="1411" y="86078"/>
                          <a:pt x="8466" y="69850"/>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 name="フリーフォーム 112">
                    <a:extLst>
                      <a:ext uri="{FF2B5EF4-FFF2-40B4-BE49-F238E27FC236}">
                        <a16:creationId xmlns:a16="http://schemas.microsoft.com/office/drawing/2014/main" id="{7B79C061-4ACA-4060-93EF-2BFBA3CEBDA2}"/>
                      </a:ext>
                    </a:extLst>
                  </p:cNvPr>
                  <p:cNvSpPr/>
                  <p:nvPr/>
                </p:nvSpPr>
                <p:spPr>
                  <a:xfrm>
                    <a:off x="2600325" y="4693833"/>
                    <a:ext cx="236220" cy="259080"/>
                  </a:xfrm>
                  <a:custGeom>
                    <a:avLst/>
                    <a:gdLst>
                      <a:gd name="connsiteX0" fmla="*/ 91440 w 236220"/>
                      <a:gd name="connsiteY0" fmla="*/ 0 h 259080"/>
                      <a:gd name="connsiteX1" fmla="*/ 81915 w 236220"/>
                      <a:gd name="connsiteY1" fmla="*/ 53340 h 259080"/>
                      <a:gd name="connsiteX2" fmla="*/ 49530 w 236220"/>
                      <a:gd name="connsiteY2" fmla="*/ 32385 h 259080"/>
                      <a:gd name="connsiteX3" fmla="*/ 0 w 236220"/>
                      <a:gd name="connsiteY3" fmla="*/ 51435 h 259080"/>
                      <a:gd name="connsiteX4" fmla="*/ 0 w 236220"/>
                      <a:gd name="connsiteY4" fmla="*/ 89535 h 259080"/>
                      <a:gd name="connsiteX5" fmla="*/ 38100 w 236220"/>
                      <a:gd name="connsiteY5" fmla="*/ 135255 h 259080"/>
                      <a:gd name="connsiteX6" fmla="*/ 57150 w 236220"/>
                      <a:gd name="connsiteY6" fmla="*/ 158115 h 259080"/>
                      <a:gd name="connsiteX7" fmla="*/ 89535 w 236220"/>
                      <a:gd name="connsiteY7" fmla="*/ 163830 h 259080"/>
                      <a:gd name="connsiteX8" fmla="*/ 80010 w 236220"/>
                      <a:gd name="connsiteY8" fmla="*/ 186690 h 259080"/>
                      <a:gd name="connsiteX9" fmla="*/ 129540 w 236220"/>
                      <a:gd name="connsiteY9" fmla="*/ 211455 h 259080"/>
                      <a:gd name="connsiteX10" fmla="*/ 129540 w 236220"/>
                      <a:gd name="connsiteY10" fmla="*/ 211455 h 259080"/>
                      <a:gd name="connsiteX11" fmla="*/ 188595 w 236220"/>
                      <a:gd name="connsiteY11" fmla="*/ 219075 h 259080"/>
                      <a:gd name="connsiteX12" fmla="*/ 194310 w 236220"/>
                      <a:gd name="connsiteY12" fmla="*/ 257175 h 259080"/>
                      <a:gd name="connsiteX13" fmla="*/ 232410 w 236220"/>
                      <a:gd name="connsiteY13" fmla="*/ 259080 h 259080"/>
                      <a:gd name="connsiteX14" fmla="*/ 236220 w 236220"/>
                      <a:gd name="connsiteY14" fmla="*/ 228600 h 259080"/>
                      <a:gd name="connsiteX15" fmla="*/ 217170 w 236220"/>
                      <a:gd name="connsiteY15" fmla="*/ 203835 h 259080"/>
                      <a:gd name="connsiteX16" fmla="*/ 230505 w 236220"/>
                      <a:gd name="connsiteY16" fmla="*/ 201930 h 259080"/>
                      <a:gd name="connsiteX17" fmla="*/ 217170 w 236220"/>
                      <a:gd name="connsiteY17" fmla="*/ 171450 h 259080"/>
                      <a:gd name="connsiteX18" fmla="*/ 232410 w 236220"/>
                      <a:gd name="connsiteY18" fmla="*/ 133350 h 259080"/>
                      <a:gd name="connsiteX19" fmla="*/ 217170 w 236220"/>
                      <a:gd name="connsiteY19" fmla="*/ 129540 h 259080"/>
                      <a:gd name="connsiteX20" fmla="*/ 190500 w 236220"/>
                      <a:gd name="connsiteY20" fmla="*/ 99060 h 259080"/>
                      <a:gd name="connsiteX21" fmla="*/ 180975 w 236220"/>
                      <a:gd name="connsiteY21" fmla="*/ 68580 h 259080"/>
                      <a:gd name="connsiteX22" fmla="*/ 91440 w 236220"/>
                      <a:gd name="connsiteY22" fmla="*/ 0 h 259080"/>
                      <a:gd name="connsiteX0" fmla="*/ 91440 w 236220"/>
                      <a:gd name="connsiteY0" fmla="*/ 0 h 259080"/>
                      <a:gd name="connsiteX1" fmla="*/ 81915 w 236220"/>
                      <a:gd name="connsiteY1" fmla="*/ 53340 h 259080"/>
                      <a:gd name="connsiteX2" fmla="*/ 49530 w 236220"/>
                      <a:gd name="connsiteY2" fmla="*/ 32385 h 259080"/>
                      <a:gd name="connsiteX3" fmla="*/ 0 w 236220"/>
                      <a:gd name="connsiteY3" fmla="*/ 51435 h 259080"/>
                      <a:gd name="connsiteX4" fmla="*/ 0 w 236220"/>
                      <a:gd name="connsiteY4" fmla="*/ 89535 h 259080"/>
                      <a:gd name="connsiteX5" fmla="*/ 38100 w 236220"/>
                      <a:gd name="connsiteY5" fmla="*/ 135255 h 259080"/>
                      <a:gd name="connsiteX6" fmla="*/ 57150 w 236220"/>
                      <a:gd name="connsiteY6" fmla="*/ 158115 h 259080"/>
                      <a:gd name="connsiteX7" fmla="*/ 89535 w 236220"/>
                      <a:gd name="connsiteY7" fmla="*/ 163830 h 259080"/>
                      <a:gd name="connsiteX8" fmla="*/ 80010 w 236220"/>
                      <a:gd name="connsiteY8" fmla="*/ 186690 h 259080"/>
                      <a:gd name="connsiteX9" fmla="*/ 129540 w 236220"/>
                      <a:gd name="connsiteY9" fmla="*/ 211455 h 259080"/>
                      <a:gd name="connsiteX10" fmla="*/ 129540 w 236220"/>
                      <a:gd name="connsiteY10" fmla="*/ 211455 h 259080"/>
                      <a:gd name="connsiteX11" fmla="*/ 188595 w 236220"/>
                      <a:gd name="connsiteY11" fmla="*/ 219075 h 259080"/>
                      <a:gd name="connsiteX12" fmla="*/ 194310 w 236220"/>
                      <a:gd name="connsiteY12" fmla="*/ 257175 h 259080"/>
                      <a:gd name="connsiteX13" fmla="*/ 232410 w 236220"/>
                      <a:gd name="connsiteY13" fmla="*/ 259080 h 259080"/>
                      <a:gd name="connsiteX14" fmla="*/ 236220 w 236220"/>
                      <a:gd name="connsiteY14" fmla="*/ 228600 h 259080"/>
                      <a:gd name="connsiteX15" fmla="*/ 217170 w 236220"/>
                      <a:gd name="connsiteY15" fmla="*/ 203835 h 259080"/>
                      <a:gd name="connsiteX16" fmla="*/ 230505 w 236220"/>
                      <a:gd name="connsiteY16" fmla="*/ 201930 h 259080"/>
                      <a:gd name="connsiteX17" fmla="*/ 217170 w 236220"/>
                      <a:gd name="connsiteY17" fmla="*/ 171450 h 259080"/>
                      <a:gd name="connsiteX18" fmla="*/ 232410 w 236220"/>
                      <a:gd name="connsiteY18" fmla="*/ 133350 h 259080"/>
                      <a:gd name="connsiteX19" fmla="*/ 217170 w 236220"/>
                      <a:gd name="connsiteY19" fmla="*/ 129540 h 259080"/>
                      <a:gd name="connsiteX20" fmla="*/ 190500 w 236220"/>
                      <a:gd name="connsiteY20" fmla="*/ 99060 h 259080"/>
                      <a:gd name="connsiteX21" fmla="*/ 180975 w 236220"/>
                      <a:gd name="connsiteY21" fmla="*/ 68580 h 259080"/>
                      <a:gd name="connsiteX22" fmla="*/ 144780 w 236220"/>
                      <a:gd name="connsiteY22" fmla="*/ 0 h 259080"/>
                      <a:gd name="connsiteX23" fmla="*/ 91440 w 236220"/>
                      <a:gd name="connsiteY23" fmla="*/ 0 h 259080"/>
                      <a:gd name="connsiteX0" fmla="*/ 91440 w 236220"/>
                      <a:gd name="connsiteY0" fmla="*/ 0 h 259080"/>
                      <a:gd name="connsiteX1" fmla="*/ 81915 w 236220"/>
                      <a:gd name="connsiteY1" fmla="*/ 53340 h 259080"/>
                      <a:gd name="connsiteX2" fmla="*/ 49530 w 236220"/>
                      <a:gd name="connsiteY2" fmla="*/ 32385 h 259080"/>
                      <a:gd name="connsiteX3" fmla="*/ 0 w 236220"/>
                      <a:gd name="connsiteY3" fmla="*/ 51435 h 259080"/>
                      <a:gd name="connsiteX4" fmla="*/ 0 w 236220"/>
                      <a:gd name="connsiteY4" fmla="*/ 89535 h 259080"/>
                      <a:gd name="connsiteX5" fmla="*/ 38100 w 236220"/>
                      <a:gd name="connsiteY5" fmla="*/ 135255 h 259080"/>
                      <a:gd name="connsiteX6" fmla="*/ 57150 w 236220"/>
                      <a:gd name="connsiteY6" fmla="*/ 158115 h 259080"/>
                      <a:gd name="connsiteX7" fmla="*/ 89535 w 236220"/>
                      <a:gd name="connsiteY7" fmla="*/ 163830 h 259080"/>
                      <a:gd name="connsiteX8" fmla="*/ 80010 w 236220"/>
                      <a:gd name="connsiteY8" fmla="*/ 186690 h 259080"/>
                      <a:gd name="connsiteX9" fmla="*/ 129540 w 236220"/>
                      <a:gd name="connsiteY9" fmla="*/ 211455 h 259080"/>
                      <a:gd name="connsiteX10" fmla="*/ 129540 w 236220"/>
                      <a:gd name="connsiteY10" fmla="*/ 211455 h 259080"/>
                      <a:gd name="connsiteX11" fmla="*/ 188595 w 236220"/>
                      <a:gd name="connsiteY11" fmla="*/ 219075 h 259080"/>
                      <a:gd name="connsiteX12" fmla="*/ 194310 w 236220"/>
                      <a:gd name="connsiteY12" fmla="*/ 257175 h 259080"/>
                      <a:gd name="connsiteX13" fmla="*/ 232410 w 236220"/>
                      <a:gd name="connsiteY13" fmla="*/ 259080 h 259080"/>
                      <a:gd name="connsiteX14" fmla="*/ 236220 w 236220"/>
                      <a:gd name="connsiteY14" fmla="*/ 228600 h 259080"/>
                      <a:gd name="connsiteX15" fmla="*/ 217170 w 236220"/>
                      <a:gd name="connsiteY15" fmla="*/ 203835 h 259080"/>
                      <a:gd name="connsiteX16" fmla="*/ 230505 w 236220"/>
                      <a:gd name="connsiteY16" fmla="*/ 201930 h 259080"/>
                      <a:gd name="connsiteX17" fmla="*/ 217170 w 236220"/>
                      <a:gd name="connsiteY17" fmla="*/ 171450 h 259080"/>
                      <a:gd name="connsiteX18" fmla="*/ 232410 w 236220"/>
                      <a:gd name="connsiteY18" fmla="*/ 133350 h 259080"/>
                      <a:gd name="connsiteX19" fmla="*/ 217170 w 236220"/>
                      <a:gd name="connsiteY19" fmla="*/ 129540 h 259080"/>
                      <a:gd name="connsiteX20" fmla="*/ 190500 w 236220"/>
                      <a:gd name="connsiteY20" fmla="*/ 99060 h 259080"/>
                      <a:gd name="connsiteX21" fmla="*/ 180975 w 236220"/>
                      <a:gd name="connsiteY21" fmla="*/ 68580 h 259080"/>
                      <a:gd name="connsiteX22" fmla="*/ 144780 w 236220"/>
                      <a:gd name="connsiteY22" fmla="*/ 0 h 259080"/>
                      <a:gd name="connsiteX23" fmla="*/ 91440 w 236220"/>
                      <a:gd name="connsiteY23" fmla="*/ 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220" h="259080">
                        <a:moveTo>
                          <a:pt x="91440" y="0"/>
                        </a:moveTo>
                        <a:lnTo>
                          <a:pt x="81915" y="53340"/>
                        </a:lnTo>
                        <a:lnTo>
                          <a:pt x="49530" y="32385"/>
                        </a:lnTo>
                        <a:lnTo>
                          <a:pt x="0" y="51435"/>
                        </a:lnTo>
                        <a:lnTo>
                          <a:pt x="0" y="89535"/>
                        </a:lnTo>
                        <a:lnTo>
                          <a:pt x="38100" y="135255"/>
                        </a:lnTo>
                        <a:lnTo>
                          <a:pt x="57150" y="158115"/>
                        </a:lnTo>
                        <a:lnTo>
                          <a:pt x="89535" y="163830"/>
                        </a:lnTo>
                        <a:lnTo>
                          <a:pt x="80010" y="186690"/>
                        </a:lnTo>
                        <a:lnTo>
                          <a:pt x="129540" y="211455"/>
                        </a:lnTo>
                        <a:lnTo>
                          <a:pt x="129540" y="211455"/>
                        </a:lnTo>
                        <a:lnTo>
                          <a:pt x="188595" y="219075"/>
                        </a:lnTo>
                        <a:lnTo>
                          <a:pt x="194310" y="257175"/>
                        </a:lnTo>
                        <a:lnTo>
                          <a:pt x="232410" y="259080"/>
                        </a:lnTo>
                        <a:lnTo>
                          <a:pt x="236220" y="228600"/>
                        </a:lnTo>
                        <a:lnTo>
                          <a:pt x="217170" y="203835"/>
                        </a:lnTo>
                        <a:lnTo>
                          <a:pt x="230505" y="201930"/>
                        </a:lnTo>
                        <a:lnTo>
                          <a:pt x="217170" y="171450"/>
                        </a:lnTo>
                        <a:lnTo>
                          <a:pt x="232410" y="133350"/>
                        </a:lnTo>
                        <a:lnTo>
                          <a:pt x="217170" y="129540"/>
                        </a:lnTo>
                        <a:lnTo>
                          <a:pt x="190500" y="99060"/>
                        </a:lnTo>
                        <a:lnTo>
                          <a:pt x="180975" y="68580"/>
                        </a:lnTo>
                        <a:cubicBezTo>
                          <a:pt x="161925" y="53975"/>
                          <a:pt x="135255" y="35560"/>
                          <a:pt x="144780" y="0"/>
                        </a:cubicBezTo>
                        <a:lnTo>
                          <a:pt x="91440"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 name="フリーフォーム 113">
                    <a:extLst>
                      <a:ext uri="{FF2B5EF4-FFF2-40B4-BE49-F238E27FC236}">
                        <a16:creationId xmlns:a16="http://schemas.microsoft.com/office/drawing/2014/main" id="{DA1E4661-4C23-4192-97A6-FC3772B18335}"/>
                      </a:ext>
                    </a:extLst>
                  </p:cNvPr>
                  <p:cNvSpPr/>
                  <p:nvPr/>
                </p:nvSpPr>
                <p:spPr>
                  <a:xfrm>
                    <a:off x="2380615" y="4615728"/>
                    <a:ext cx="540385" cy="433705"/>
                  </a:xfrm>
                  <a:custGeom>
                    <a:avLst/>
                    <a:gdLst>
                      <a:gd name="connsiteX0" fmla="*/ 25529 w 540750"/>
                      <a:gd name="connsiteY0" fmla="*/ 148532 h 433992"/>
                      <a:gd name="connsiteX1" fmla="*/ 129966 w 540750"/>
                      <a:gd name="connsiteY1" fmla="*/ 78908 h 433992"/>
                      <a:gd name="connsiteX2" fmla="*/ 143891 w 540750"/>
                      <a:gd name="connsiteY2" fmla="*/ 64983 h 433992"/>
                      <a:gd name="connsiteX3" fmla="*/ 99795 w 540750"/>
                      <a:gd name="connsiteY3" fmla="*/ 32492 h 433992"/>
                      <a:gd name="connsiteX4" fmla="*/ 132287 w 540750"/>
                      <a:gd name="connsiteY4" fmla="*/ 25529 h 433992"/>
                      <a:gd name="connsiteX5" fmla="*/ 153174 w 540750"/>
                      <a:gd name="connsiteY5" fmla="*/ 46417 h 433992"/>
                      <a:gd name="connsiteX6" fmla="*/ 174061 w 540750"/>
                      <a:gd name="connsiteY6" fmla="*/ 25529 h 433992"/>
                      <a:gd name="connsiteX7" fmla="*/ 143891 w 540750"/>
                      <a:gd name="connsiteY7" fmla="*/ 11604 h 433992"/>
                      <a:gd name="connsiteX8" fmla="*/ 169420 w 540750"/>
                      <a:gd name="connsiteY8" fmla="*/ 0 h 433992"/>
                      <a:gd name="connsiteX9" fmla="*/ 183344 w 540750"/>
                      <a:gd name="connsiteY9" fmla="*/ 13925 h 433992"/>
                      <a:gd name="connsiteX10" fmla="*/ 227440 w 540750"/>
                      <a:gd name="connsiteY10" fmla="*/ 16246 h 433992"/>
                      <a:gd name="connsiteX11" fmla="*/ 310989 w 540750"/>
                      <a:gd name="connsiteY11" fmla="*/ 78908 h 433992"/>
                      <a:gd name="connsiteX12" fmla="*/ 299385 w 540750"/>
                      <a:gd name="connsiteY12" fmla="*/ 132287 h 433992"/>
                      <a:gd name="connsiteX13" fmla="*/ 269215 w 540750"/>
                      <a:gd name="connsiteY13" fmla="*/ 111399 h 433992"/>
                      <a:gd name="connsiteX14" fmla="*/ 220477 w 540750"/>
                      <a:gd name="connsiteY14" fmla="*/ 123003 h 433992"/>
                      <a:gd name="connsiteX15" fmla="*/ 218157 w 540750"/>
                      <a:gd name="connsiteY15" fmla="*/ 164778 h 433992"/>
                      <a:gd name="connsiteX16" fmla="*/ 278498 w 540750"/>
                      <a:gd name="connsiteY16" fmla="*/ 243686 h 433992"/>
                      <a:gd name="connsiteX17" fmla="*/ 310989 w 540750"/>
                      <a:gd name="connsiteY17" fmla="*/ 236723 h 433992"/>
                      <a:gd name="connsiteX18" fmla="*/ 299385 w 540750"/>
                      <a:gd name="connsiteY18" fmla="*/ 264573 h 433992"/>
                      <a:gd name="connsiteX19" fmla="*/ 345801 w 540750"/>
                      <a:gd name="connsiteY19" fmla="*/ 292423 h 433992"/>
                      <a:gd name="connsiteX20" fmla="*/ 406142 w 540750"/>
                      <a:gd name="connsiteY20" fmla="*/ 299385 h 433992"/>
                      <a:gd name="connsiteX21" fmla="*/ 410784 w 540750"/>
                      <a:gd name="connsiteY21" fmla="*/ 331877 h 433992"/>
                      <a:gd name="connsiteX22" fmla="*/ 454879 w 540750"/>
                      <a:gd name="connsiteY22" fmla="*/ 334197 h 433992"/>
                      <a:gd name="connsiteX23" fmla="*/ 461842 w 540750"/>
                      <a:gd name="connsiteY23" fmla="*/ 359726 h 433992"/>
                      <a:gd name="connsiteX24" fmla="*/ 526825 w 540750"/>
                      <a:gd name="connsiteY24" fmla="*/ 359726 h 433992"/>
                      <a:gd name="connsiteX25" fmla="*/ 540750 w 540750"/>
                      <a:gd name="connsiteY25" fmla="*/ 389897 h 433992"/>
                      <a:gd name="connsiteX26" fmla="*/ 522183 w 540750"/>
                      <a:gd name="connsiteY26" fmla="*/ 422388 h 433992"/>
                      <a:gd name="connsiteX27" fmla="*/ 489692 w 540750"/>
                      <a:gd name="connsiteY27" fmla="*/ 424709 h 433992"/>
                      <a:gd name="connsiteX28" fmla="*/ 471125 w 540750"/>
                      <a:gd name="connsiteY28" fmla="*/ 431671 h 433992"/>
                      <a:gd name="connsiteX29" fmla="*/ 417746 w 540750"/>
                      <a:gd name="connsiteY29" fmla="*/ 431671 h 433992"/>
                      <a:gd name="connsiteX30" fmla="*/ 324914 w 540750"/>
                      <a:gd name="connsiteY30" fmla="*/ 429351 h 433992"/>
                      <a:gd name="connsiteX31" fmla="*/ 306348 w 540750"/>
                      <a:gd name="connsiteY31" fmla="*/ 417747 h 433992"/>
                      <a:gd name="connsiteX32" fmla="*/ 257610 w 540750"/>
                      <a:gd name="connsiteY32" fmla="*/ 433992 h 433992"/>
                      <a:gd name="connsiteX33" fmla="*/ 234402 w 540750"/>
                      <a:gd name="connsiteY33" fmla="*/ 417747 h 433992"/>
                      <a:gd name="connsiteX34" fmla="*/ 234402 w 540750"/>
                      <a:gd name="connsiteY34" fmla="*/ 385255 h 433992"/>
                      <a:gd name="connsiteX35" fmla="*/ 194949 w 540750"/>
                      <a:gd name="connsiteY35" fmla="*/ 403822 h 433992"/>
                      <a:gd name="connsiteX36" fmla="*/ 150853 w 540750"/>
                      <a:gd name="connsiteY36" fmla="*/ 336518 h 433992"/>
                      <a:gd name="connsiteX37" fmla="*/ 162457 w 540750"/>
                      <a:gd name="connsiteY37" fmla="*/ 290102 h 433992"/>
                      <a:gd name="connsiteX38" fmla="*/ 78908 w 540750"/>
                      <a:gd name="connsiteY38" fmla="*/ 218157 h 433992"/>
                      <a:gd name="connsiteX39" fmla="*/ 0 w 540750"/>
                      <a:gd name="connsiteY39" fmla="*/ 246007 h 433992"/>
                      <a:gd name="connsiteX40" fmla="*/ 4642 w 540750"/>
                      <a:gd name="connsiteY40" fmla="*/ 211194 h 433992"/>
                      <a:gd name="connsiteX41" fmla="*/ 41775 w 540750"/>
                      <a:gd name="connsiteY41" fmla="*/ 211194 h 433992"/>
                      <a:gd name="connsiteX42" fmla="*/ 25529 w 540750"/>
                      <a:gd name="connsiteY42" fmla="*/ 148532 h 43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0750" h="433992">
                        <a:moveTo>
                          <a:pt x="25529" y="148532"/>
                        </a:moveTo>
                        <a:lnTo>
                          <a:pt x="129966" y="78908"/>
                        </a:lnTo>
                        <a:lnTo>
                          <a:pt x="143891" y="64983"/>
                        </a:lnTo>
                        <a:lnTo>
                          <a:pt x="99795" y="32492"/>
                        </a:lnTo>
                        <a:lnTo>
                          <a:pt x="132287" y="25529"/>
                        </a:lnTo>
                        <a:lnTo>
                          <a:pt x="153174" y="46417"/>
                        </a:lnTo>
                        <a:lnTo>
                          <a:pt x="174061" y="25529"/>
                        </a:lnTo>
                        <a:lnTo>
                          <a:pt x="143891" y="11604"/>
                        </a:lnTo>
                        <a:lnTo>
                          <a:pt x="169420" y="0"/>
                        </a:lnTo>
                        <a:lnTo>
                          <a:pt x="183344" y="13925"/>
                        </a:lnTo>
                        <a:lnTo>
                          <a:pt x="227440" y="16246"/>
                        </a:lnTo>
                        <a:lnTo>
                          <a:pt x="310989" y="78908"/>
                        </a:lnTo>
                        <a:lnTo>
                          <a:pt x="299385" y="132287"/>
                        </a:lnTo>
                        <a:lnTo>
                          <a:pt x="269215" y="111399"/>
                        </a:lnTo>
                        <a:lnTo>
                          <a:pt x="220477" y="123003"/>
                        </a:lnTo>
                        <a:lnTo>
                          <a:pt x="218157" y="164778"/>
                        </a:lnTo>
                        <a:lnTo>
                          <a:pt x="278498" y="243686"/>
                        </a:lnTo>
                        <a:lnTo>
                          <a:pt x="310989" y="236723"/>
                        </a:lnTo>
                        <a:lnTo>
                          <a:pt x="299385" y="264573"/>
                        </a:lnTo>
                        <a:lnTo>
                          <a:pt x="345801" y="292423"/>
                        </a:lnTo>
                        <a:lnTo>
                          <a:pt x="406142" y="299385"/>
                        </a:lnTo>
                        <a:lnTo>
                          <a:pt x="410784" y="331877"/>
                        </a:lnTo>
                        <a:lnTo>
                          <a:pt x="454879" y="334197"/>
                        </a:lnTo>
                        <a:lnTo>
                          <a:pt x="461842" y="359726"/>
                        </a:lnTo>
                        <a:lnTo>
                          <a:pt x="526825" y="359726"/>
                        </a:lnTo>
                        <a:lnTo>
                          <a:pt x="540750" y="389897"/>
                        </a:lnTo>
                        <a:lnTo>
                          <a:pt x="522183" y="422388"/>
                        </a:lnTo>
                        <a:lnTo>
                          <a:pt x="489692" y="424709"/>
                        </a:lnTo>
                        <a:lnTo>
                          <a:pt x="471125" y="431671"/>
                        </a:lnTo>
                        <a:lnTo>
                          <a:pt x="417746" y="431671"/>
                        </a:lnTo>
                        <a:lnTo>
                          <a:pt x="324914" y="429351"/>
                        </a:lnTo>
                        <a:lnTo>
                          <a:pt x="306348" y="417747"/>
                        </a:lnTo>
                        <a:lnTo>
                          <a:pt x="257610" y="433992"/>
                        </a:lnTo>
                        <a:lnTo>
                          <a:pt x="234402" y="417747"/>
                        </a:lnTo>
                        <a:lnTo>
                          <a:pt x="234402" y="385255"/>
                        </a:lnTo>
                        <a:lnTo>
                          <a:pt x="194949" y="403822"/>
                        </a:lnTo>
                        <a:lnTo>
                          <a:pt x="150853" y="336518"/>
                        </a:lnTo>
                        <a:lnTo>
                          <a:pt x="162457" y="290102"/>
                        </a:lnTo>
                        <a:lnTo>
                          <a:pt x="78908" y="218157"/>
                        </a:lnTo>
                        <a:lnTo>
                          <a:pt x="0" y="246007"/>
                        </a:lnTo>
                        <a:lnTo>
                          <a:pt x="4642" y="211194"/>
                        </a:lnTo>
                        <a:lnTo>
                          <a:pt x="41775" y="211194"/>
                        </a:lnTo>
                        <a:lnTo>
                          <a:pt x="25529" y="148532"/>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 name="フリーフォーム 114">
                    <a:extLst>
                      <a:ext uri="{FF2B5EF4-FFF2-40B4-BE49-F238E27FC236}">
                        <a16:creationId xmlns:a16="http://schemas.microsoft.com/office/drawing/2014/main" id="{13A94122-8C05-4FE2-BDEB-539C72491E6B}"/>
                      </a:ext>
                    </a:extLst>
                  </p:cNvPr>
                  <p:cNvSpPr/>
                  <p:nvPr/>
                </p:nvSpPr>
                <p:spPr>
                  <a:xfrm>
                    <a:off x="3258185" y="4441738"/>
                    <a:ext cx="813435" cy="579120"/>
                  </a:xfrm>
                  <a:custGeom>
                    <a:avLst/>
                    <a:gdLst>
                      <a:gd name="connsiteX0" fmla="*/ 167425 w 813945"/>
                      <a:gd name="connsiteY0" fmla="*/ 198335 h 579550"/>
                      <a:gd name="connsiteX1" fmla="*/ 170001 w 813945"/>
                      <a:gd name="connsiteY1" fmla="*/ 159698 h 579550"/>
                      <a:gd name="connsiteX2" fmla="*/ 221517 w 813945"/>
                      <a:gd name="connsiteY2" fmla="*/ 115910 h 579550"/>
                      <a:gd name="connsiteX3" fmla="*/ 275608 w 813945"/>
                      <a:gd name="connsiteY3" fmla="*/ 82425 h 579550"/>
                      <a:gd name="connsiteX4" fmla="*/ 267880 w 813945"/>
                      <a:gd name="connsiteY4" fmla="*/ 48940 h 579550"/>
                      <a:gd name="connsiteX5" fmla="*/ 303941 w 813945"/>
                      <a:gd name="connsiteY5" fmla="*/ 33485 h 579550"/>
                      <a:gd name="connsiteX6" fmla="*/ 327123 w 813945"/>
                      <a:gd name="connsiteY6" fmla="*/ 2576 h 579550"/>
                      <a:gd name="connsiteX7" fmla="*/ 347730 w 813945"/>
                      <a:gd name="connsiteY7" fmla="*/ 0 h 579550"/>
                      <a:gd name="connsiteX8" fmla="*/ 355457 w 813945"/>
                      <a:gd name="connsiteY8" fmla="*/ 23182 h 579550"/>
                      <a:gd name="connsiteX9" fmla="*/ 425003 w 813945"/>
                      <a:gd name="connsiteY9" fmla="*/ 20607 h 579550"/>
                      <a:gd name="connsiteX10" fmla="*/ 450760 w 813945"/>
                      <a:gd name="connsiteY10" fmla="*/ 59243 h 579550"/>
                      <a:gd name="connsiteX11" fmla="*/ 432730 w 813945"/>
                      <a:gd name="connsiteY11" fmla="*/ 77274 h 579550"/>
                      <a:gd name="connsiteX12" fmla="*/ 417275 w 813945"/>
                      <a:gd name="connsiteY12" fmla="*/ 97880 h 579550"/>
                      <a:gd name="connsiteX13" fmla="*/ 450760 w 813945"/>
                      <a:gd name="connsiteY13" fmla="*/ 113334 h 579550"/>
                      <a:gd name="connsiteX14" fmla="*/ 450760 w 813945"/>
                      <a:gd name="connsiteY14" fmla="*/ 131365 h 579550"/>
                      <a:gd name="connsiteX15" fmla="*/ 569246 w 813945"/>
                      <a:gd name="connsiteY15" fmla="*/ 180305 h 579550"/>
                      <a:gd name="connsiteX16" fmla="*/ 569246 w 813945"/>
                      <a:gd name="connsiteY16" fmla="*/ 203487 h 579550"/>
                      <a:gd name="connsiteX17" fmla="*/ 595004 w 813945"/>
                      <a:gd name="connsiteY17" fmla="*/ 198335 h 579550"/>
                      <a:gd name="connsiteX18" fmla="*/ 656822 w 813945"/>
                      <a:gd name="connsiteY18" fmla="*/ 252426 h 579550"/>
                      <a:gd name="connsiteX19" fmla="*/ 698035 w 813945"/>
                      <a:gd name="connsiteY19" fmla="*/ 249851 h 579550"/>
                      <a:gd name="connsiteX20" fmla="*/ 739247 w 813945"/>
                      <a:gd name="connsiteY20" fmla="*/ 288487 h 579550"/>
                      <a:gd name="connsiteX21" fmla="*/ 757278 w 813945"/>
                      <a:gd name="connsiteY21" fmla="*/ 324548 h 579550"/>
                      <a:gd name="connsiteX22" fmla="*/ 777884 w 813945"/>
                      <a:gd name="connsiteY22" fmla="*/ 347730 h 579550"/>
                      <a:gd name="connsiteX23" fmla="*/ 813945 w 813945"/>
                      <a:gd name="connsiteY23" fmla="*/ 337427 h 579550"/>
                      <a:gd name="connsiteX24" fmla="*/ 772732 w 813945"/>
                      <a:gd name="connsiteY24" fmla="*/ 391518 h 579550"/>
                      <a:gd name="connsiteX25" fmla="*/ 744399 w 813945"/>
                      <a:gd name="connsiteY25" fmla="*/ 391518 h 579550"/>
                      <a:gd name="connsiteX26" fmla="*/ 721217 w 813945"/>
                      <a:gd name="connsiteY26" fmla="*/ 401821 h 579550"/>
                      <a:gd name="connsiteX27" fmla="*/ 654247 w 813945"/>
                      <a:gd name="connsiteY27" fmla="*/ 401821 h 579550"/>
                      <a:gd name="connsiteX28" fmla="*/ 607883 w 813945"/>
                      <a:gd name="connsiteY28" fmla="*/ 388942 h 579550"/>
                      <a:gd name="connsiteX29" fmla="*/ 579549 w 813945"/>
                      <a:gd name="connsiteY29" fmla="*/ 419852 h 579550"/>
                      <a:gd name="connsiteX30" fmla="*/ 515155 w 813945"/>
                      <a:gd name="connsiteY30" fmla="*/ 404397 h 579550"/>
                      <a:gd name="connsiteX31" fmla="*/ 486821 w 813945"/>
                      <a:gd name="connsiteY31" fmla="*/ 427579 h 579550"/>
                      <a:gd name="connsiteX32" fmla="*/ 414700 w 813945"/>
                      <a:gd name="connsiteY32" fmla="*/ 425003 h 579550"/>
                      <a:gd name="connsiteX33" fmla="*/ 370911 w 813945"/>
                      <a:gd name="connsiteY33" fmla="*/ 445609 h 579550"/>
                      <a:gd name="connsiteX34" fmla="*/ 319396 w 813945"/>
                      <a:gd name="connsiteY34" fmla="*/ 476519 h 579550"/>
                      <a:gd name="connsiteX35" fmla="*/ 293638 w 813945"/>
                      <a:gd name="connsiteY35" fmla="*/ 497125 h 579550"/>
                      <a:gd name="connsiteX36" fmla="*/ 236971 w 813945"/>
                      <a:gd name="connsiteY36" fmla="*/ 494549 h 579550"/>
                      <a:gd name="connsiteX37" fmla="*/ 193183 w 813945"/>
                      <a:gd name="connsiteY37" fmla="*/ 530610 h 579550"/>
                      <a:gd name="connsiteX38" fmla="*/ 146819 w 813945"/>
                      <a:gd name="connsiteY38" fmla="*/ 546065 h 579550"/>
                      <a:gd name="connsiteX39" fmla="*/ 113334 w 813945"/>
                      <a:gd name="connsiteY39" fmla="*/ 576974 h 579550"/>
                      <a:gd name="connsiteX40" fmla="*/ 97879 w 813945"/>
                      <a:gd name="connsiteY40" fmla="*/ 579550 h 579550"/>
                      <a:gd name="connsiteX41" fmla="*/ 77273 w 813945"/>
                      <a:gd name="connsiteY41" fmla="*/ 522883 h 579550"/>
                      <a:gd name="connsiteX42" fmla="*/ 54091 w 813945"/>
                      <a:gd name="connsiteY42" fmla="*/ 515155 h 579550"/>
                      <a:gd name="connsiteX43" fmla="*/ 30909 w 813945"/>
                      <a:gd name="connsiteY43" fmla="*/ 507428 h 579550"/>
                      <a:gd name="connsiteX44" fmla="*/ 0 w 813945"/>
                      <a:gd name="connsiteY44" fmla="*/ 458488 h 579550"/>
                      <a:gd name="connsiteX45" fmla="*/ 25758 w 813945"/>
                      <a:gd name="connsiteY45" fmla="*/ 453337 h 579550"/>
                      <a:gd name="connsiteX46" fmla="*/ 25758 w 813945"/>
                      <a:gd name="connsiteY46" fmla="*/ 414700 h 579550"/>
                      <a:gd name="connsiteX47" fmla="*/ 66970 w 813945"/>
                      <a:gd name="connsiteY47" fmla="*/ 414700 h 579550"/>
                      <a:gd name="connsiteX48" fmla="*/ 92728 w 813945"/>
                      <a:gd name="connsiteY48" fmla="*/ 388942 h 579550"/>
                      <a:gd name="connsiteX49" fmla="*/ 133940 w 813945"/>
                      <a:gd name="connsiteY49" fmla="*/ 399245 h 579550"/>
                      <a:gd name="connsiteX50" fmla="*/ 164850 w 813945"/>
                      <a:gd name="connsiteY50" fmla="*/ 347730 h 579550"/>
                      <a:gd name="connsiteX51" fmla="*/ 159698 w 813945"/>
                      <a:gd name="connsiteY51" fmla="*/ 303942 h 579550"/>
                      <a:gd name="connsiteX52" fmla="*/ 193183 w 813945"/>
                      <a:gd name="connsiteY52" fmla="*/ 267881 h 579550"/>
                      <a:gd name="connsiteX53" fmla="*/ 167425 w 813945"/>
                      <a:gd name="connsiteY53" fmla="*/ 198335 h 57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3945" h="579550">
                        <a:moveTo>
                          <a:pt x="167425" y="198335"/>
                        </a:moveTo>
                        <a:lnTo>
                          <a:pt x="170001" y="159698"/>
                        </a:lnTo>
                        <a:lnTo>
                          <a:pt x="221517" y="115910"/>
                        </a:lnTo>
                        <a:lnTo>
                          <a:pt x="275608" y="82425"/>
                        </a:lnTo>
                        <a:lnTo>
                          <a:pt x="267880" y="48940"/>
                        </a:lnTo>
                        <a:lnTo>
                          <a:pt x="303941" y="33485"/>
                        </a:lnTo>
                        <a:lnTo>
                          <a:pt x="327123" y="2576"/>
                        </a:lnTo>
                        <a:lnTo>
                          <a:pt x="347730" y="0"/>
                        </a:lnTo>
                        <a:lnTo>
                          <a:pt x="355457" y="23182"/>
                        </a:lnTo>
                        <a:lnTo>
                          <a:pt x="425003" y="20607"/>
                        </a:lnTo>
                        <a:lnTo>
                          <a:pt x="450760" y="59243"/>
                        </a:lnTo>
                        <a:lnTo>
                          <a:pt x="432730" y="77274"/>
                        </a:lnTo>
                        <a:lnTo>
                          <a:pt x="417275" y="97880"/>
                        </a:lnTo>
                        <a:lnTo>
                          <a:pt x="450760" y="113334"/>
                        </a:lnTo>
                        <a:lnTo>
                          <a:pt x="450760" y="131365"/>
                        </a:lnTo>
                        <a:lnTo>
                          <a:pt x="569246" y="180305"/>
                        </a:lnTo>
                        <a:lnTo>
                          <a:pt x="569246" y="203487"/>
                        </a:lnTo>
                        <a:lnTo>
                          <a:pt x="595004" y="198335"/>
                        </a:lnTo>
                        <a:lnTo>
                          <a:pt x="656822" y="252426"/>
                        </a:lnTo>
                        <a:lnTo>
                          <a:pt x="698035" y="249851"/>
                        </a:lnTo>
                        <a:lnTo>
                          <a:pt x="739247" y="288487"/>
                        </a:lnTo>
                        <a:lnTo>
                          <a:pt x="757278" y="324548"/>
                        </a:lnTo>
                        <a:lnTo>
                          <a:pt x="777884" y="347730"/>
                        </a:lnTo>
                        <a:lnTo>
                          <a:pt x="813945" y="337427"/>
                        </a:lnTo>
                        <a:lnTo>
                          <a:pt x="772732" y="391518"/>
                        </a:lnTo>
                        <a:lnTo>
                          <a:pt x="744399" y="391518"/>
                        </a:lnTo>
                        <a:lnTo>
                          <a:pt x="721217" y="401821"/>
                        </a:lnTo>
                        <a:lnTo>
                          <a:pt x="654247" y="401821"/>
                        </a:lnTo>
                        <a:lnTo>
                          <a:pt x="607883" y="388942"/>
                        </a:lnTo>
                        <a:lnTo>
                          <a:pt x="579549" y="419852"/>
                        </a:lnTo>
                        <a:lnTo>
                          <a:pt x="515155" y="404397"/>
                        </a:lnTo>
                        <a:lnTo>
                          <a:pt x="486821" y="427579"/>
                        </a:lnTo>
                        <a:lnTo>
                          <a:pt x="414700" y="425003"/>
                        </a:lnTo>
                        <a:lnTo>
                          <a:pt x="370911" y="445609"/>
                        </a:lnTo>
                        <a:lnTo>
                          <a:pt x="319396" y="476519"/>
                        </a:lnTo>
                        <a:lnTo>
                          <a:pt x="293638" y="497125"/>
                        </a:lnTo>
                        <a:lnTo>
                          <a:pt x="236971" y="494549"/>
                        </a:lnTo>
                        <a:lnTo>
                          <a:pt x="193183" y="530610"/>
                        </a:lnTo>
                        <a:lnTo>
                          <a:pt x="146819" y="546065"/>
                        </a:lnTo>
                        <a:lnTo>
                          <a:pt x="113334" y="576974"/>
                        </a:lnTo>
                        <a:lnTo>
                          <a:pt x="97879" y="579550"/>
                        </a:lnTo>
                        <a:lnTo>
                          <a:pt x="77273" y="522883"/>
                        </a:lnTo>
                        <a:lnTo>
                          <a:pt x="54091" y="515155"/>
                        </a:lnTo>
                        <a:lnTo>
                          <a:pt x="30909" y="507428"/>
                        </a:lnTo>
                        <a:lnTo>
                          <a:pt x="0" y="458488"/>
                        </a:lnTo>
                        <a:lnTo>
                          <a:pt x="25758" y="453337"/>
                        </a:lnTo>
                        <a:lnTo>
                          <a:pt x="25758" y="414700"/>
                        </a:lnTo>
                        <a:lnTo>
                          <a:pt x="66970" y="414700"/>
                        </a:lnTo>
                        <a:lnTo>
                          <a:pt x="92728" y="388942"/>
                        </a:lnTo>
                        <a:lnTo>
                          <a:pt x="133940" y="399245"/>
                        </a:lnTo>
                        <a:lnTo>
                          <a:pt x="164850" y="347730"/>
                        </a:lnTo>
                        <a:lnTo>
                          <a:pt x="159698" y="303942"/>
                        </a:lnTo>
                        <a:lnTo>
                          <a:pt x="193183" y="267881"/>
                        </a:lnTo>
                        <a:lnTo>
                          <a:pt x="167425" y="198335"/>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フリーフォーム 115">
                    <a:extLst>
                      <a:ext uri="{FF2B5EF4-FFF2-40B4-BE49-F238E27FC236}">
                        <a16:creationId xmlns:a16="http://schemas.microsoft.com/office/drawing/2014/main" id="{33125ADA-82AC-4BB5-AC8B-6EE65C838D4D}"/>
                      </a:ext>
                    </a:extLst>
                  </p:cNvPr>
                  <p:cNvSpPr/>
                  <p:nvPr/>
                </p:nvSpPr>
                <p:spPr>
                  <a:xfrm>
                    <a:off x="3632835" y="4017558"/>
                    <a:ext cx="417195" cy="243840"/>
                  </a:xfrm>
                  <a:custGeom>
                    <a:avLst/>
                    <a:gdLst>
                      <a:gd name="connsiteX0" fmla="*/ 5715 w 417195"/>
                      <a:gd name="connsiteY0" fmla="*/ 28575 h 243840"/>
                      <a:gd name="connsiteX1" fmla="*/ 19050 w 417195"/>
                      <a:gd name="connsiteY1" fmla="*/ 78105 h 243840"/>
                      <a:gd name="connsiteX2" fmla="*/ 0 w 417195"/>
                      <a:gd name="connsiteY2" fmla="*/ 99060 h 243840"/>
                      <a:gd name="connsiteX3" fmla="*/ 3810 w 417195"/>
                      <a:gd name="connsiteY3" fmla="*/ 142875 h 243840"/>
                      <a:gd name="connsiteX4" fmla="*/ 34290 w 417195"/>
                      <a:gd name="connsiteY4" fmla="*/ 160020 h 243840"/>
                      <a:gd name="connsiteX5" fmla="*/ 72390 w 417195"/>
                      <a:gd name="connsiteY5" fmla="*/ 211455 h 243840"/>
                      <a:gd name="connsiteX6" fmla="*/ 270510 w 417195"/>
                      <a:gd name="connsiteY6" fmla="*/ 243840 h 243840"/>
                      <a:gd name="connsiteX7" fmla="*/ 373380 w 417195"/>
                      <a:gd name="connsiteY7" fmla="*/ 213360 h 243840"/>
                      <a:gd name="connsiteX8" fmla="*/ 417195 w 417195"/>
                      <a:gd name="connsiteY8" fmla="*/ 180975 h 243840"/>
                      <a:gd name="connsiteX9" fmla="*/ 411480 w 417195"/>
                      <a:gd name="connsiteY9" fmla="*/ 161925 h 243840"/>
                      <a:gd name="connsiteX10" fmla="*/ 381000 w 417195"/>
                      <a:gd name="connsiteY10" fmla="*/ 180975 h 243840"/>
                      <a:gd name="connsiteX11" fmla="*/ 396240 w 417195"/>
                      <a:gd name="connsiteY11" fmla="*/ 148590 h 243840"/>
                      <a:gd name="connsiteX12" fmla="*/ 320040 w 417195"/>
                      <a:gd name="connsiteY12" fmla="*/ 142875 h 243840"/>
                      <a:gd name="connsiteX13" fmla="*/ 308610 w 417195"/>
                      <a:gd name="connsiteY13" fmla="*/ 110490 h 243840"/>
                      <a:gd name="connsiteX14" fmla="*/ 251460 w 417195"/>
                      <a:gd name="connsiteY14" fmla="*/ 129540 h 243840"/>
                      <a:gd name="connsiteX15" fmla="*/ 249555 w 417195"/>
                      <a:gd name="connsiteY15" fmla="*/ 85725 h 243840"/>
                      <a:gd name="connsiteX16" fmla="*/ 209550 w 417195"/>
                      <a:gd name="connsiteY16" fmla="*/ 81915 h 243840"/>
                      <a:gd name="connsiteX17" fmla="*/ 169545 w 417195"/>
                      <a:gd name="connsiteY17" fmla="*/ 74295 h 243840"/>
                      <a:gd name="connsiteX18" fmla="*/ 171450 w 417195"/>
                      <a:gd name="connsiteY18" fmla="*/ 100965 h 243840"/>
                      <a:gd name="connsiteX19" fmla="*/ 165735 w 417195"/>
                      <a:gd name="connsiteY19" fmla="*/ 120015 h 243840"/>
                      <a:gd name="connsiteX20" fmla="*/ 131445 w 417195"/>
                      <a:gd name="connsiteY20" fmla="*/ 118110 h 243840"/>
                      <a:gd name="connsiteX21" fmla="*/ 123825 w 417195"/>
                      <a:gd name="connsiteY21" fmla="*/ 85725 h 243840"/>
                      <a:gd name="connsiteX22" fmla="*/ 99060 w 417195"/>
                      <a:gd name="connsiteY22" fmla="*/ 55245 h 243840"/>
                      <a:gd name="connsiteX23" fmla="*/ 89535 w 417195"/>
                      <a:gd name="connsiteY23" fmla="*/ 41910 h 243840"/>
                      <a:gd name="connsiteX24" fmla="*/ 80010 w 417195"/>
                      <a:gd name="connsiteY24" fmla="*/ 13335 h 243840"/>
                      <a:gd name="connsiteX25" fmla="*/ 57150 w 417195"/>
                      <a:gd name="connsiteY25" fmla="*/ 0 h 243840"/>
                      <a:gd name="connsiteX26" fmla="*/ 5715 w 417195"/>
                      <a:gd name="connsiteY26" fmla="*/ 28575 h 243840"/>
                      <a:gd name="connsiteX0" fmla="*/ 5715 w 417195"/>
                      <a:gd name="connsiteY0" fmla="*/ 28575 h 243840"/>
                      <a:gd name="connsiteX1" fmla="*/ 19050 w 417195"/>
                      <a:gd name="connsiteY1" fmla="*/ 78105 h 243840"/>
                      <a:gd name="connsiteX2" fmla="*/ 0 w 417195"/>
                      <a:gd name="connsiteY2" fmla="*/ 99060 h 243840"/>
                      <a:gd name="connsiteX3" fmla="*/ 3810 w 417195"/>
                      <a:gd name="connsiteY3" fmla="*/ 142875 h 243840"/>
                      <a:gd name="connsiteX4" fmla="*/ 34290 w 417195"/>
                      <a:gd name="connsiteY4" fmla="*/ 160020 h 243840"/>
                      <a:gd name="connsiteX5" fmla="*/ 72390 w 417195"/>
                      <a:gd name="connsiteY5" fmla="*/ 211455 h 243840"/>
                      <a:gd name="connsiteX6" fmla="*/ 270510 w 417195"/>
                      <a:gd name="connsiteY6" fmla="*/ 243840 h 243840"/>
                      <a:gd name="connsiteX7" fmla="*/ 373380 w 417195"/>
                      <a:gd name="connsiteY7" fmla="*/ 213360 h 243840"/>
                      <a:gd name="connsiteX8" fmla="*/ 417195 w 417195"/>
                      <a:gd name="connsiteY8" fmla="*/ 180975 h 243840"/>
                      <a:gd name="connsiteX9" fmla="*/ 411480 w 417195"/>
                      <a:gd name="connsiteY9" fmla="*/ 161925 h 243840"/>
                      <a:gd name="connsiteX10" fmla="*/ 381000 w 417195"/>
                      <a:gd name="connsiteY10" fmla="*/ 180975 h 243840"/>
                      <a:gd name="connsiteX11" fmla="*/ 396240 w 417195"/>
                      <a:gd name="connsiteY11" fmla="*/ 148590 h 243840"/>
                      <a:gd name="connsiteX12" fmla="*/ 320040 w 417195"/>
                      <a:gd name="connsiteY12" fmla="*/ 142875 h 243840"/>
                      <a:gd name="connsiteX13" fmla="*/ 308610 w 417195"/>
                      <a:gd name="connsiteY13" fmla="*/ 110490 h 243840"/>
                      <a:gd name="connsiteX14" fmla="*/ 251460 w 417195"/>
                      <a:gd name="connsiteY14" fmla="*/ 129540 h 243840"/>
                      <a:gd name="connsiteX15" fmla="*/ 249555 w 417195"/>
                      <a:gd name="connsiteY15" fmla="*/ 85725 h 243840"/>
                      <a:gd name="connsiteX16" fmla="*/ 209550 w 417195"/>
                      <a:gd name="connsiteY16" fmla="*/ 81915 h 243840"/>
                      <a:gd name="connsiteX17" fmla="*/ 169545 w 417195"/>
                      <a:gd name="connsiteY17" fmla="*/ 74295 h 243840"/>
                      <a:gd name="connsiteX18" fmla="*/ 171450 w 417195"/>
                      <a:gd name="connsiteY18" fmla="*/ 100965 h 243840"/>
                      <a:gd name="connsiteX19" fmla="*/ 165735 w 417195"/>
                      <a:gd name="connsiteY19" fmla="*/ 120015 h 243840"/>
                      <a:gd name="connsiteX20" fmla="*/ 131445 w 417195"/>
                      <a:gd name="connsiteY20" fmla="*/ 118110 h 243840"/>
                      <a:gd name="connsiteX21" fmla="*/ 123825 w 417195"/>
                      <a:gd name="connsiteY21" fmla="*/ 85725 h 243840"/>
                      <a:gd name="connsiteX22" fmla="*/ 99060 w 417195"/>
                      <a:gd name="connsiteY22" fmla="*/ 55245 h 243840"/>
                      <a:gd name="connsiteX23" fmla="*/ 89535 w 417195"/>
                      <a:gd name="connsiteY23" fmla="*/ 41910 h 243840"/>
                      <a:gd name="connsiteX24" fmla="*/ 80010 w 417195"/>
                      <a:gd name="connsiteY24" fmla="*/ 13335 h 243840"/>
                      <a:gd name="connsiteX25" fmla="*/ 57150 w 417195"/>
                      <a:gd name="connsiteY25" fmla="*/ 0 h 243840"/>
                      <a:gd name="connsiteX26" fmla="*/ 40005 w 417195"/>
                      <a:gd name="connsiteY26" fmla="*/ 26670 h 243840"/>
                      <a:gd name="connsiteX27" fmla="*/ 5715 w 417195"/>
                      <a:gd name="connsiteY27" fmla="*/ 28575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7195" h="243840">
                        <a:moveTo>
                          <a:pt x="5715" y="28575"/>
                        </a:moveTo>
                        <a:lnTo>
                          <a:pt x="19050" y="78105"/>
                        </a:lnTo>
                        <a:lnTo>
                          <a:pt x="0" y="99060"/>
                        </a:lnTo>
                        <a:lnTo>
                          <a:pt x="3810" y="142875"/>
                        </a:lnTo>
                        <a:lnTo>
                          <a:pt x="34290" y="160020"/>
                        </a:lnTo>
                        <a:lnTo>
                          <a:pt x="72390" y="211455"/>
                        </a:lnTo>
                        <a:lnTo>
                          <a:pt x="270510" y="243840"/>
                        </a:lnTo>
                        <a:lnTo>
                          <a:pt x="373380" y="213360"/>
                        </a:lnTo>
                        <a:lnTo>
                          <a:pt x="417195" y="180975"/>
                        </a:lnTo>
                        <a:lnTo>
                          <a:pt x="411480" y="161925"/>
                        </a:lnTo>
                        <a:lnTo>
                          <a:pt x="381000" y="180975"/>
                        </a:lnTo>
                        <a:lnTo>
                          <a:pt x="396240" y="148590"/>
                        </a:lnTo>
                        <a:lnTo>
                          <a:pt x="320040" y="142875"/>
                        </a:lnTo>
                        <a:lnTo>
                          <a:pt x="308610" y="110490"/>
                        </a:lnTo>
                        <a:lnTo>
                          <a:pt x="251460" y="129540"/>
                        </a:lnTo>
                        <a:lnTo>
                          <a:pt x="249555" y="85725"/>
                        </a:lnTo>
                        <a:lnTo>
                          <a:pt x="209550" y="81915"/>
                        </a:lnTo>
                        <a:lnTo>
                          <a:pt x="169545" y="74295"/>
                        </a:lnTo>
                        <a:lnTo>
                          <a:pt x="171450" y="100965"/>
                        </a:lnTo>
                        <a:lnTo>
                          <a:pt x="165735" y="120015"/>
                        </a:lnTo>
                        <a:lnTo>
                          <a:pt x="131445" y="118110"/>
                        </a:lnTo>
                        <a:lnTo>
                          <a:pt x="123825" y="85725"/>
                        </a:lnTo>
                        <a:lnTo>
                          <a:pt x="99060" y="55245"/>
                        </a:lnTo>
                        <a:lnTo>
                          <a:pt x="89535" y="41910"/>
                        </a:lnTo>
                        <a:lnTo>
                          <a:pt x="80010" y="13335"/>
                        </a:lnTo>
                        <a:lnTo>
                          <a:pt x="57150" y="0"/>
                        </a:lnTo>
                        <a:cubicBezTo>
                          <a:pt x="50165" y="4445"/>
                          <a:pt x="46990" y="22225"/>
                          <a:pt x="40005" y="26670"/>
                        </a:cubicBezTo>
                        <a:lnTo>
                          <a:pt x="5715" y="28575"/>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フリーフォーム 116">
                    <a:extLst>
                      <a:ext uri="{FF2B5EF4-FFF2-40B4-BE49-F238E27FC236}">
                        <a16:creationId xmlns:a16="http://schemas.microsoft.com/office/drawing/2014/main" id="{9B581A0B-03D2-4349-8079-48DF75B66DEC}"/>
                      </a:ext>
                    </a:extLst>
                  </p:cNvPr>
                  <p:cNvSpPr/>
                  <p:nvPr/>
                </p:nvSpPr>
                <p:spPr>
                  <a:xfrm>
                    <a:off x="3592830" y="4236633"/>
                    <a:ext cx="314325" cy="369570"/>
                  </a:xfrm>
                  <a:custGeom>
                    <a:avLst/>
                    <a:gdLst>
                      <a:gd name="connsiteX0" fmla="*/ 133350 w 314325"/>
                      <a:gd name="connsiteY0" fmla="*/ 0 h 369570"/>
                      <a:gd name="connsiteX1" fmla="*/ 121920 w 314325"/>
                      <a:gd name="connsiteY1" fmla="*/ 51435 h 369570"/>
                      <a:gd name="connsiteX2" fmla="*/ 102870 w 314325"/>
                      <a:gd name="connsiteY2" fmla="*/ 57150 h 369570"/>
                      <a:gd name="connsiteX3" fmla="*/ 112395 w 314325"/>
                      <a:gd name="connsiteY3" fmla="*/ 80010 h 369570"/>
                      <a:gd name="connsiteX4" fmla="*/ 83820 w 314325"/>
                      <a:gd name="connsiteY4" fmla="*/ 78105 h 369570"/>
                      <a:gd name="connsiteX5" fmla="*/ 43815 w 314325"/>
                      <a:gd name="connsiteY5" fmla="*/ 68580 h 369570"/>
                      <a:gd name="connsiteX6" fmla="*/ 9525 w 314325"/>
                      <a:gd name="connsiteY6" fmla="*/ 74295 h 369570"/>
                      <a:gd name="connsiteX7" fmla="*/ 9525 w 314325"/>
                      <a:gd name="connsiteY7" fmla="*/ 137160 h 369570"/>
                      <a:gd name="connsiteX8" fmla="*/ 32385 w 314325"/>
                      <a:gd name="connsiteY8" fmla="*/ 154305 h 369570"/>
                      <a:gd name="connsiteX9" fmla="*/ 0 w 314325"/>
                      <a:gd name="connsiteY9" fmla="*/ 167640 h 369570"/>
                      <a:gd name="connsiteX10" fmla="*/ 7620 w 314325"/>
                      <a:gd name="connsiteY10" fmla="*/ 205740 h 369570"/>
                      <a:gd name="connsiteX11" fmla="*/ 20955 w 314325"/>
                      <a:gd name="connsiteY11" fmla="*/ 230505 h 369570"/>
                      <a:gd name="connsiteX12" fmla="*/ 91440 w 314325"/>
                      <a:gd name="connsiteY12" fmla="*/ 226695 h 369570"/>
                      <a:gd name="connsiteX13" fmla="*/ 116205 w 314325"/>
                      <a:gd name="connsiteY13" fmla="*/ 266700 h 369570"/>
                      <a:gd name="connsiteX14" fmla="*/ 81915 w 314325"/>
                      <a:gd name="connsiteY14" fmla="*/ 304800 h 369570"/>
                      <a:gd name="connsiteX15" fmla="*/ 114300 w 314325"/>
                      <a:gd name="connsiteY15" fmla="*/ 323850 h 369570"/>
                      <a:gd name="connsiteX16" fmla="*/ 120015 w 314325"/>
                      <a:gd name="connsiteY16" fmla="*/ 344805 h 369570"/>
                      <a:gd name="connsiteX17" fmla="*/ 207645 w 314325"/>
                      <a:gd name="connsiteY17" fmla="*/ 369570 h 369570"/>
                      <a:gd name="connsiteX18" fmla="*/ 251460 w 314325"/>
                      <a:gd name="connsiteY18" fmla="*/ 320040 h 369570"/>
                      <a:gd name="connsiteX19" fmla="*/ 262890 w 314325"/>
                      <a:gd name="connsiteY19" fmla="*/ 266700 h 369570"/>
                      <a:gd name="connsiteX20" fmla="*/ 270510 w 314325"/>
                      <a:gd name="connsiteY20" fmla="*/ 222885 h 369570"/>
                      <a:gd name="connsiteX21" fmla="*/ 238125 w 314325"/>
                      <a:gd name="connsiteY21" fmla="*/ 188595 h 369570"/>
                      <a:gd name="connsiteX22" fmla="*/ 238125 w 314325"/>
                      <a:gd name="connsiteY22" fmla="*/ 150495 h 369570"/>
                      <a:gd name="connsiteX23" fmla="*/ 268605 w 314325"/>
                      <a:gd name="connsiteY23" fmla="*/ 165735 h 369570"/>
                      <a:gd name="connsiteX24" fmla="*/ 270510 w 314325"/>
                      <a:gd name="connsiteY24" fmla="*/ 139065 h 369570"/>
                      <a:gd name="connsiteX25" fmla="*/ 314325 w 314325"/>
                      <a:gd name="connsiteY25" fmla="*/ 192405 h 369570"/>
                      <a:gd name="connsiteX26" fmla="*/ 310515 w 314325"/>
                      <a:gd name="connsiteY26" fmla="*/ 131445 h 369570"/>
                      <a:gd name="connsiteX27" fmla="*/ 293370 w 314325"/>
                      <a:gd name="connsiteY27" fmla="*/ 127635 h 369570"/>
                      <a:gd name="connsiteX28" fmla="*/ 262890 w 314325"/>
                      <a:gd name="connsiteY28" fmla="*/ 81915 h 369570"/>
                      <a:gd name="connsiteX29" fmla="*/ 278130 w 314325"/>
                      <a:gd name="connsiteY29" fmla="*/ 57150 h 369570"/>
                      <a:gd name="connsiteX30" fmla="*/ 306705 w 314325"/>
                      <a:gd name="connsiteY30" fmla="*/ 24765 h 369570"/>
                      <a:gd name="connsiteX31" fmla="*/ 133350 w 314325"/>
                      <a:gd name="connsiteY31"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4325" h="369570">
                        <a:moveTo>
                          <a:pt x="133350" y="0"/>
                        </a:moveTo>
                        <a:lnTo>
                          <a:pt x="121920" y="51435"/>
                        </a:lnTo>
                        <a:lnTo>
                          <a:pt x="102870" y="57150"/>
                        </a:lnTo>
                        <a:lnTo>
                          <a:pt x="112395" y="80010"/>
                        </a:lnTo>
                        <a:lnTo>
                          <a:pt x="83820" y="78105"/>
                        </a:lnTo>
                        <a:lnTo>
                          <a:pt x="43815" y="68580"/>
                        </a:lnTo>
                        <a:lnTo>
                          <a:pt x="9525" y="74295"/>
                        </a:lnTo>
                        <a:lnTo>
                          <a:pt x="9525" y="137160"/>
                        </a:lnTo>
                        <a:lnTo>
                          <a:pt x="32385" y="154305"/>
                        </a:lnTo>
                        <a:lnTo>
                          <a:pt x="0" y="167640"/>
                        </a:lnTo>
                        <a:lnTo>
                          <a:pt x="7620" y="205740"/>
                        </a:lnTo>
                        <a:lnTo>
                          <a:pt x="20955" y="230505"/>
                        </a:lnTo>
                        <a:lnTo>
                          <a:pt x="91440" y="226695"/>
                        </a:lnTo>
                        <a:lnTo>
                          <a:pt x="116205" y="266700"/>
                        </a:lnTo>
                        <a:lnTo>
                          <a:pt x="81915" y="304800"/>
                        </a:lnTo>
                        <a:lnTo>
                          <a:pt x="114300" y="323850"/>
                        </a:lnTo>
                        <a:lnTo>
                          <a:pt x="120015" y="344805"/>
                        </a:lnTo>
                        <a:lnTo>
                          <a:pt x="207645" y="369570"/>
                        </a:lnTo>
                        <a:lnTo>
                          <a:pt x="251460" y="320040"/>
                        </a:lnTo>
                        <a:lnTo>
                          <a:pt x="262890" y="266700"/>
                        </a:lnTo>
                        <a:lnTo>
                          <a:pt x="270510" y="222885"/>
                        </a:lnTo>
                        <a:lnTo>
                          <a:pt x="238125" y="188595"/>
                        </a:lnTo>
                        <a:lnTo>
                          <a:pt x="238125" y="150495"/>
                        </a:lnTo>
                        <a:lnTo>
                          <a:pt x="268605" y="165735"/>
                        </a:lnTo>
                        <a:lnTo>
                          <a:pt x="270510" y="139065"/>
                        </a:lnTo>
                        <a:lnTo>
                          <a:pt x="314325" y="192405"/>
                        </a:lnTo>
                        <a:lnTo>
                          <a:pt x="310515" y="131445"/>
                        </a:lnTo>
                        <a:lnTo>
                          <a:pt x="293370" y="127635"/>
                        </a:lnTo>
                        <a:lnTo>
                          <a:pt x="262890" y="81915"/>
                        </a:lnTo>
                        <a:lnTo>
                          <a:pt x="278130" y="57150"/>
                        </a:lnTo>
                        <a:lnTo>
                          <a:pt x="306705" y="24765"/>
                        </a:lnTo>
                        <a:lnTo>
                          <a:pt x="133350"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フリーフォーム 117">
                    <a:extLst>
                      <a:ext uri="{FF2B5EF4-FFF2-40B4-BE49-F238E27FC236}">
                        <a16:creationId xmlns:a16="http://schemas.microsoft.com/office/drawing/2014/main" id="{A449FF93-4430-4808-B5FA-30D7D8C827A4}"/>
                      </a:ext>
                    </a:extLst>
                  </p:cNvPr>
                  <p:cNvSpPr/>
                  <p:nvPr/>
                </p:nvSpPr>
                <p:spPr>
                  <a:xfrm>
                    <a:off x="3491865" y="4246158"/>
                    <a:ext cx="146685" cy="247650"/>
                  </a:xfrm>
                  <a:custGeom>
                    <a:avLst/>
                    <a:gdLst>
                      <a:gd name="connsiteX0" fmla="*/ 146685 w 146685"/>
                      <a:gd name="connsiteY0" fmla="*/ 64770 h 247650"/>
                      <a:gd name="connsiteX1" fmla="*/ 120015 w 146685"/>
                      <a:gd name="connsiteY1" fmla="*/ 0 h 247650"/>
                      <a:gd name="connsiteX2" fmla="*/ 85725 w 146685"/>
                      <a:gd name="connsiteY2" fmla="*/ 0 h 247650"/>
                      <a:gd name="connsiteX3" fmla="*/ 81915 w 146685"/>
                      <a:gd name="connsiteY3" fmla="*/ 38100 h 247650"/>
                      <a:gd name="connsiteX4" fmla="*/ 59055 w 146685"/>
                      <a:gd name="connsiteY4" fmla="*/ 41910 h 247650"/>
                      <a:gd name="connsiteX5" fmla="*/ 32385 w 146685"/>
                      <a:gd name="connsiteY5" fmla="*/ 47625 h 247650"/>
                      <a:gd name="connsiteX6" fmla="*/ 32385 w 146685"/>
                      <a:gd name="connsiteY6" fmla="*/ 74295 h 247650"/>
                      <a:gd name="connsiteX7" fmla="*/ 0 w 146685"/>
                      <a:gd name="connsiteY7" fmla="*/ 57150 h 247650"/>
                      <a:gd name="connsiteX8" fmla="*/ 20955 w 146685"/>
                      <a:gd name="connsiteY8" fmla="*/ 127635 h 247650"/>
                      <a:gd name="connsiteX9" fmla="*/ 0 w 146685"/>
                      <a:gd name="connsiteY9" fmla="*/ 160020 h 247650"/>
                      <a:gd name="connsiteX10" fmla="*/ 3810 w 146685"/>
                      <a:gd name="connsiteY10" fmla="*/ 200025 h 247650"/>
                      <a:gd name="connsiteX11" fmla="*/ 3810 w 146685"/>
                      <a:gd name="connsiteY11" fmla="*/ 211455 h 247650"/>
                      <a:gd name="connsiteX12" fmla="*/ 34290 w 146685"/>
                      <a:gd name="connsiteY12" fmla="*/ 247650 h 247650"/>
                      <a:gd name="connsiteX13" fmla="*/ 70485 w 146685"/>
                      <a:gd name="connsiteY13" fmla="*/ 230505 h 247650"/>
                      <a:gd name="connsiteX14" fmla="*/ 93345 w 146685"/>
                      <a:gd name="connsiteY14" fmla="*/ 198120 h 247650"/>
                      <a:gd name="connsiteX15" fmla="*/ 110490 w 146685"/>
                      <a:gd name="connsiteY15" fmla="*/ 198120 h 247650"/>
                      <a:gd name="connsiteX16" fmla="*/ 100965 w 146685"/>
                      <a:gd name="connsiteY16" fmla="*/ 160020 h 247650"/>
                      <a:gd name="connsiteX17" fmla="*/ 140970 w 146685"/>
                      <a:gd name="connsiteY17" fmla="*/ 140970 h 247650"/>
                      <a:gd name="connsiteX18" fmla="*/ 108585 w 146685"/>
                      <a:gd name="connsiteY18" fmla="*/ 125730 h 247650"/>
                      <a:gd name="connsiteX19" fmla="*/ 146685 w 146685"/>
                      <a:gd name="connsiteY19" fmla="*/ 64770 h 247650"/>
                      <a:gd name="connsiteX0" fmla="*/ 146685 w 146685"/>
                      <a:gd name="connsiteY0" fmla="*/ 64770 h 247650"/>
                      <a:gd name="connsiteX1" fmla="*/ 120015 w 146685"/>
                      <a:gd name="connsiteY1" fmla="*/ 0 h 247650"/>
                      <a:gd name="connsiteX2" fmla="*/ 85725 w 146685"/>
                      <a:gd name="connsiteY2" fmla="*/ 0 h 247650"/>
                      <a:gd name="connsiteX3" fmla="*/ 81915 w 146685"/>
                      <a:gd name="connsiteY3" fmla="*/ 38100 h 247650"/>
                      <a:gd name="connsiteX4" fmla="*/ 59055 w 146685"/>
                      <a:gd name="connsiteY4" fmla="*/ 41910 h 247650"/>
                      <a:gd name="connsiteX5" fmla="*/ 32385 w 146685"/>
                      <a:gd name="connsiteY5" fmla="*/ 47625 h 247650"/>
                      <a:gd name="connsiteX6" fmla="*/ 32385 w 146685"/>
                      <a:gd name="connsiteY6" fmla="*/ 74295 h 247650"/>
                      <a:gd name="connsiteX7" fmla="*/ 0 w 146685"/>
                      <a:gd name="connsiteY7" fmla="*/ 57150 h 247650"/>
                      <a:gd name="connsiteX8" fmla="*/ 20955 w 146685"/>
                      <a:gd name="connsiteY8" fmla="*/ 127635 h 247650"/>
                      <a:gd name="connsiteX9" fmla="*/ 0 w 146685"/>
                      <a:gd name="connsiteY9" fmla="*/ 160020 h 247650"/>
                      <a:gd name="connsiteX10" fmla="*/ 3810 w 146685"/>
                      <a:gd name="connsiteY10" fmla="*/ 200025 h 247650"/>
                      <a:gd name="connsiteX11" fmla="*/ 3810 w 146685"/>
                      <a:gd name="connsiteY11" fmla="*/ 211455 h 247650"/>
                      <a:gd name="connsiteX12" fmla="*/ 34290 w 146685"/>
                      <a:gd name="connsiteY12" fmla="*/ 247650 h 247650"/>
                      <a:gd name="connsiteX13" fmla="*/ 70485 w 146685"/>
                      <a:gd name="connsiteY13" fmla="*/ 230505 h 247650"/>
                      <a:gd name="connsiteX14" fmla="*/ 93345 w 146685"/>
                      <a:gd name="connsiteY14" fmla="*/ 198120 h 247650"/>
                      <a:gd name="connsiteX15" fmla="*/ 110490 w 146685"/>
                      <a:gd name="connsiteY15" fmla="*/ 198120 h 247650"/>
                      <a:gd name="connsiteX16" fmla="*/ 100965 w 146685"/>
                      <a:gd name="connsiteY16" fmla="*/ 160020 h 247650"/>
                      <a:gd name="connsiteX17" fmla="*/ 140970 w 146685"/>
                      <a:gd name="connsiteY17" fmla="*/ 140970 h 247650"/>
                      <a:gd name="connsiteX18" fmla="*/ 108585 w 146685"/>
                      <a:gd name="connsiteY18" fmla="*/ 125730 h 247650"/>
                      <a:gd name="connsiteX19" fmla="*/ 116205 w 146685"/>
                      <a:gd name="connsiteY19" fmla="*/ 70485 h 247650"/>
                      <a:gd name="connsiteX20" fmla="*/ 146685 w 146685"/>
                      <a:gd name="connsiteY20" fmla="*/ 6477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685" h="247650">
                        <a:moveTo>
                          <a:pt x="146685" y="64770"/>
                        </a:moveTo>
                        <a:lnTo>
                          <a:pt x="120015" y="0"/>
                        </a:lnTo>
                        <a:lnTo>
                          <a:pt x="85725" y="0"/>
                        </a:lnTo>
                        <a:lnTo>
                          <a:pt x="81915" y="38100"/>
                        </a:lnTo>
                        <a:lnTo>
                          <a:pt x="59055" y="41910"/>
                        </a:lnTo>
                        <a:lnTo>
                          <a:pt x="32385" y="47625"/>
                        </a:lnTo>
                        <a:lnTo>
                          <a:pt x="32385" y="74295"/>
                        </a:lnTo>
                        <a:lnTo>
                          <a:pt x="0" y="57150"/>
                        </a:lnTo>
                        <a:lnTo>
                          <a:pt x="20955" y="127635"/>
                        </a:lnTo>
                        <a:lnTo>
                          <a:pt x="0" y="160020"/>
                        </a:lnTo>
                        <a:lnTo>
                          <a:pt x="3810" y="200025"/>
                        </a:lnTo>
                        <a:lnTo>
                          <a:pt x="3810" y="211455"/>
                        </a:lnTo>
                        <a:lnTo>
                          <a:pt x="34290" y="247650"/>
                        </a:lnTo>
                        <a:lnTo>
                          <a:pt x="70485" y="230505"/>
                        </a:lnTo>
                        <a:lnTo>
                          <a:pt x="93345" y="198120"/>
                        </a:lnTo>
                        <a:lnTo>
                          <a:pt x="110490" y="198120"/>
                        </a:lnTo>
                        <a:lnTo>
                          <a:pt x="100965" y="160020"/>
                        </a:lnTo>
                        <a:lnTo>
                          <a:pt x="140970" y="140970"/>
                        </a:lnTo>
                        <a:lnTo>
                          <a:pt x="108585" y="125730"/>
                        </a:lnTo>
                        <a:cubicBezTo>
                          <a:pt x="116205" y="114300"/>
                          <a:pt x="108585" y="81915"/>
                          <a:pt x="116205" y="70485"/>
                        </a:cubicBezTo>
                        <a:lnTo>
                          <a:pt x="146685" y="6477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フリーフォーム 118">
                    <a:extLst>
                      <a:ext uri="{FF2B5EF4-FFF2-40B4-BE49-F238E27FC236}">
                        <a16:creationId xmlns:a16="http://schemas.microsoft.com/office/drawing/2014/main" id="{DA25CCA0-06EB-4713-9B1B-E1CA13F31183}"/>
                      </a:ext>
                    </a:extLst>
                  </p:cNvPr>
                  <p:cNvSpPr/>
                  <p:nvPr/>
                </p:nvSpPr>
                <p:spPr>
                  <a:xfrm>
                    <a:off x="2893695" y="3922308"/>
                    <a:ext cx="832484" cy="718185"/>
                  </a:xfrm>
                  <a:custGeom>
                    <a:avLst/>
                    <a:gdLst>
                      <a:gd name="connsiteX0" fmla="*/ 161925 w 832485"/>
                      <a:gd name="connsiteY0" fmla="*/ 3810 h 718185"/>
                      <a:gd name="connsiteX1" fmla="*/ 215265 w 832485"/>
                      <a:gd name="connsiteY1" fmla="*/ 0 h 718185"/>
                      <a:gd name="connsiteX2" fmla="*/ 280035 w 832485"/>
                      <a:gd name="connsiteY2" fmla="*/ 22860 h 718185"/>
                      <a:gd name="connsiteX3" fmla="*/ 350520 w 832485"/>
                      <a:gd name="connsiteY3" fmla="*/ 38100 h 718185"/>
                      <a:gd name="connsiteX4" fmla="*/ 405765 w 832485"/>
                      <a:gd name="connsiteY4" fmla="*/ 51435 h 718185"/>
                      <a:gd name="connsiteX5" fmla="*/ 434340 w 832485"/>
                      <a:gd name="connsiteY5" fmla="*/ 64770 h 718185"/>
                      <a:gd name="connsiteX6" fmla="*/ 440055 w 832485"/>
                      <a:gd name="connsiteY6" fmla="*/ 91440 h 718185"/>
                      <a:gd name="connsiteX7" fmla="*/ 542925 w 832485"/>
                      <a:gd name="connsiteY7" fmla="*/ 60960 h 718185"/>
                      <a:gd name="connsiteX8" fmla="*/ 542925 w 832485"/>
                      <a:gd name="connsiteY8" fmla="*/ 127635 h 718185"/>
                      <a:gd name="connsiteX9" fmla="*/ 586740 w 832485"/>
                      <a:gd name="connsiteY9" fmla="*/ 125730 h 718185"/>
                      <a:gd name="connsiteX10" fmla="*/ 609600 w 832485"/>
                      <a:gd name="connsiteY10" fmla="*/ 173355 h 718185"/>
                      <a:gd name="connsiteX11" fmla="*/ 657225 w 832485"/>
                      <a:gd name="connsiteY11" fmla="*/ 171450 h 718185"/>
                      <a:gd name="connsiteX12" fmla="*/ 655320 w 832485"/>
                      <a:gd name="connsiteY12" fmla="*/ 200025 h 718185"/>
                      <a:gd name="connsiteX13" fmla="*/ 708660 w 832485"/>
                      <a:gd name="connsiteY13" fmla="*/ 230505 h 718185"/>
                      <a:gd name="connsiteX14" fmla="*/ 716280 w 832485"/>
                      <a:gd name="connsiteY14" fmla="*/ 217170 h 718185"/>
                      <a:gd name="connsiteX15" fmla="*/ 714375 w 832485"/>
                      <a:gd name="connsiteY15" fmla="*/ 192405 h 718185"/>
                      <a:gd name="connsiteX16" fmla="*/ 741045 w 832485"/>
                      <a:gd name="connsiteY16" fmla="*/ 192405 h 718185"/>
                      <a:gd name="connsiteX17" fmla="*/ 742950 w 832485"/>
                      <a:gd name="connsiteY17" fmla="*/ 238125 h 718185"/>
                      <a:gd name="connsiteX18" fmla="*/ 773430 w 832485"/>
                      <a:gd name="connsiteY18" fmla="*/ 253365 h 718185"/>
                      <a:gd name="connsiteX19" fmla="*/ 811530 w 832485"/>
                      <a:gd name="connsiteY19" fmla="*/ 308610 h 718185"/>
                      <a:gd name="connsiteX20" fmla="*/ 832485 w 832485"/>
                      <a:gd name="connsiteY20" fmla="*/ 310515 h 718185"/>
                      <a:gd name="connsiteX21" fmla="*/ 822960 w 832485"/>
                      <a:gd name="connsiteY21" fmla="*/ 367665 h 718185"/>
                      <a:gd name="connsiteX22" fmla="*/ 822960 w 832485"/>
                      <a:gd name="connsiteY22" fmla="*/ 367665 h 718185"/>
                      <a:gd name="connsiteX23" fmla="*/ 813435 w 832485"/>
                      <a:gd name="connsiteY23" fmla="*/ 396240 h 718185"/>
                      <a:gd name="connsiteX24" fmla="*/ 771525 w 832485"/>
                      <a:gd name="connsiteY24" fmla="*/ 388620 h 718185"/>
                      <a:gd name="connsiteX25" fmla="*/ 746760 w 832485"/>
                      <a:gd name="connsiteY25" fmla="*/ 382905 h 718185"/>
                      <a:gd name="connsiteX26" fmla="*/ 714375 w 832485"/>
                      <a:gd name="connsiteY26" fmla="*/ 320040 h 718185"/>
                      <a:gd name="connsiteX27" fmla="*/ 681990 w 832485"/>
                      <a:gd name="connsiteY27" fmla="*/ 321945 h 718185"/>
                      <a:gd name="connsiteX28" fmla="*/ 680085 w 832485"/>
                      <a:gd name="connsiteY28" fmla="*/ 361950 h 718185"/>
                      <a:gd name="connsiteX29" fmla="*/ 632460 w 832485"/>
                      <a:gd name="connsiteY29" fmla="*/ 369570 h 718185"/>
                      <a:gd name="connsiteX30" fmla="*/ 632460 w 832485"/>
                      <a:gd name="connsiteY30" fmla="*/ 401955 h 718185"/>
                      <a:gd name="connsiteX31" fmla="*/ 592455 w 832485"/>
                      <a:gd name="connsiteY31" fmla="*/ 377190 h 718185"/>
                      <a:gd name="connsiteX32" fmla="*/ 621030 w 832485"/>
                      <a:gd name="connsiteY32" fmla="*/ 457200 h 718185"/>
                      <a:gd name="connsiteX33" fmla="*/ 598170 w 832485"/>
                      <a:gd name="connsiteY33" fmla="*/ 478155 h 718185"/>
                      <a:gd name="connsiteX34" fmla="*/ 601980 w 832485"/>
                      <a:gd name="connsiteY34" fmla="*/ 533400 h 718185"/>
                      <a:gd name="connsiteX35" fmla="*/ 630555 w 832485"/>
                      <a:gd name="connsiteY35" fmla="*/ 565785 h 718185"/>
                      <a:gd name="connsiteX36" fmla="*/ 636270 w 832485"/>
                      <a:gd name="connsiteY36" fmla="*/ 605790 h 718185"/>
                      <a:gd name="connsiteX37" fmla="*/ 579120 w 832485"/>
                      <a:gd name="connsiteY37" fmla="*/ 640080 h 718185"/>
                      <a:gd name="connsiteX38" fmla="*/ 535305 w 832485"/>
                      <a:gd name="connsiteY38" fmla="*/ 678180 h 718185"/>
                      <a:gd name="connsiteX39" fmla="*/ 529590 w 832485"/>
                      <a:gd name="connsiteY39" fmla="*/ 718185 h 718185"/>
                      <a:gd name="connsiteX40" fmla="*/ 432435 w 832485"/>
                      <a:gd name="connsiteY40" fmla="*/ 704850 h 718185"/>
                      <a:gd name="connsiteX41" fmla="*/ 426720 w 832485"/>
                      <a:gd name="connsiteY41" fmla="*/ 647700 h 718185"/>
                      <a:gd name="connsiteX42" fmla="*/ 430530 w 832485"/>
                      <a:gd name="connsiteY42" fmla="*/ 626745 h 718185"/>
                      <a:gd name="connsiteX43" fmla="*/ 405765 w 832485"/>
                      <a:gd name="connsiteY43" fmla="*/ 592455 h 718185"/>
                      <a:gd name="connsiteX44" fmla="*/ 335280 w 832485"/>
                      <a:gd name="connsiteY44" fmla="*/ 577215 h 718185"/>
                      <a:gd name="connsiteX45" fmla="*/ 339090 w 832485"/>
                      <a:gd name="connsiteY45" fmla="*/ 544830 h 718185"/>
                      <a:gd name="connsiteX46" fmla="*/ 316230 w 832485"/>
                      <a:gd name="connsiteY46" fmla="*/ 544830 h 718185"/>
                      <a:gd name="connsiteX47" fmla="*/ 310515 w 832485"/>
                      <a:gd name="connsiteY47" fmla="*/ 502920 h 718185"/>
                      <a:gd name="connsiteX48" fmla="*/ 280035 w 832485"/>
                      <a:gd name="connsiteY48" fmla="*/ 501015 h 718185"/>
                      <a:gd name="connsiteX49" fmla="*/ 293370 w 832485"/>
                      <a:gd name="connsiteY49" fmla="*/ 441960 h 718185"/>
                      <a:gd name="connsiteX50" fmla="*/ 268605 w 832485"/>
                      <a:gd name="connsiteY50" fmla="*/ 392430 h 718185"/>
                      <a:gd name="connsiteX51" fmla="*/ 240030 w 832485"/>
                      <a:gd name="connsiteY51" fmla="*/ 375285 h 718185"/>
                      <a:gd name="connsiteX52" fmla="*/ 257175 w 832485"/>
                      <a:gd name="connsiteY52" fmla="*/ 358140 h 718185"/>
                      <a:gd name="connsiteX53" fmla="*/ 251460 w 832485"/>
                      <a:gd name="connsiteY53" fmla="*/ 348615 h 718185"/>
                      <a:gd name="connsiteX54" fmla="*/ 194310 w 832485"/>
                      <a:gd name="connsiteY54" fmla="*/ 335280 h 718185"/>
                      <a:gd name="connsiteX55" fmla="*/ 215265 w 832485"/>
                      <a:gd name="connsiteY55" fmla="*/ 312420 h 718185"/>
                      <a:gd name="connsiteX56" fmla="*/ 192405 w 832485"/>
                      <a:gd name="connsiteY56" fmla="*/ 291465 h 718185"/>
                      <a:gd name="connsiteX57" fmla="*/ 163830 w 832485"/>
                      <a:gd name="connsiteY57" fmla="*/ 264795 h 718185"/>
                      <a:gd name="connsiteX58" fmla="*/ 192405 w 832485"/>
                      <a:gd name="connsiteY58" fmla="*/ 215265 h 718185"/>
                      <a:gd name="connsiteX59" fmla="*/ 131445 w 832485"/>
                      <a:gd name="connsiteY59" fmla="*/ 192405 h 718185"/>
                      <a:gd name="connsiteX60" fmla="*/ 26670 w 832485"/>
                      <a:gd name="connsiteY60" fmla="*/ 188595 h 718185"/>
                      <a:gd name="connsiteX61" fmla="*/ 0 w 832485"/>
                      <a:gd name="connsiteY61" fmla="*/ 34290 h 718185"/>
                      <a:gd name="connsiteX62" fmla="*/ 53340 w 832485"/>
                      <a:gd name="connsiteY62" fmla="*/ 59055 h 718185"/>
                      <a:gd name="connsiteX63" fmla="*/ 80010 w 832485"/>
                      <a:gd name="connsiteY63" fmla="*/ 156210 h 718185"/>
                      <a:gd name="connsiteX64" fmla="*/ 123825 w 832485"/>
                      <a:gd name="connsiteY64" fmla="*/ 156210 h 718185"/>
                      <a:gd name="connsiteX65" fmla="*/ 104775 w 832485"/>
                      <a:gd name="connsiteY65" fmla="*/ 83820 h 718185"/>
                      <a:gd name="connsiteX66" fmla="*/ 144780 w 832485"/>
                      <a:gd name="connsiteY66" fmla="*/ 91440 h 718185"/>
                      <a:gd name="connsiteX67" fmla="*/ 150495 w 832485"/>
                      <a:gd name="connsiteY67" fmla="*/ 106680 h 718185"/>
                      <a:gd name="connsiteX68" fmla="*/ 175260 w 832485"/>
                      <a:gd name="connsiteY68" fmla="*/ 104775 h 718185"/>
                      <a:gd name="connsiteX69" fmla="*/ 188595 w 832485"/>
                      <a:gd name="connsiteY69" fmla="*/ 169545 h 718185"/>
                      <a:gd name="connsiteX70" fmla="*/ 220980 w 832485"/>
                      <a:gd name="connsiteY70" fmla="*/ 180975 h 718185"/>
                      <a:gd name="connsiteX71" fmla="*/ 220980 w 832485"/>
                      <a:gd name="connsiteY71" fmla="*/ 139065 h 718185"/>
                      <a:gd name="connsiteX72" fmla="*/ 241935 w 832485"/>
                      <a:gd name="connsiteY72" fmla="*/ 139065 h 718185"/>
                      <a:gd name="connsiteX73" fmla="*/ 222885 w 832485"/>
                      <a:gd name="connsiteY73" fmla="*/ 108585 h 718185"/>
                      <a:gd name="connsiteX74" fmla="*/ 266700 w 832485"/>
                      <a:gd name="connsiteY74" fmla="*/ 110490 h 718185"/>
                      <a:gd name="connsiteX75" fmla="*/ 302895 w 832485"/>
                      <a:gd name="connsiteY75" fmla="*/ 102870 h 718185"/>
                      <a:gd name="connsiteX76" fmla="*/ 270510 w 832485"/>
                      <a:gd name="connsiteY76" fmla="*/ 97155 h 718185"/>
                      <a:gd name="connsiteX77" fmla="*/ 255270 w 832485"/>
                      <a:gd name="connsiteY77" fmla="*/ 70485 h 718185"/>
                      <a:gd name="connsiteX78" fmla="*/ 156210 w 832485"/>
                      <a:gd name="connsiteY78" fmla="*/ 76200 h 718185"/>
                      <a:gd name="connsiteX79" fmla="*/ 89535 w 832485"/>
                      <a:gd name="connsiteY79" fmla="*/ 53340 h 718185"/>
                      <a:gd name="connsiteX80" fmla="*/ 87630 w 832485"/>
                      <a:gd name="connsiteY80" fmla="*/ 11430 h 718185"/>
                      <a:gd name="connsiteX81" fmla="*/ 161925 w 832485"/>
                      <a:gd name="connsiteY81" fmla="*/ 3810 h 718185"/>
                      <a:gd name="connsiteX0" fmla="*/ 339090 w 832485"/>
                      <a:gd name="connsiteY0" fmla="*/ 179070 h 718185"/>
                      <a:gd name="connsiteX1" fmla="*/ 215265 w 832485"/>
                      <a:gd name="connsiteY1" fmla="*/ 0 h 718185"/>
                      <a:gd name="connsiteX2" fmla="*/ 280035 w 832485"/>
                      <a:gd name="connsiteY2" fmla="*/ 22860 h 718185"/>
                      <a:gd name="connsiteX3" fmla="*/ 350520 w 832485"/>
                      <a:gd name="connsiteY3" fmla="*/ 38100 h 718185"/>
                      <a:gd name="connsiteX4" fmla="*/ 405765 w 832485"/>
                      <a:gd name="connsiteY4" fmla="*/ 51435 h 718185"/>
                      <a:gd name="connsiteX5" fmla="*/ 434340 w 832485"/>
                      <a:gd name="connsiteY5" fmla="*/ 64770 h 718185"/>
                      <a:gd name="connsiteX6" fmla="*/ 440055 w 832485"/>
                      <a:gd name="connsiteY6" fmla="*/ 91440 h 718185"/>
                      <a:gd name="connsiteX7" fmla="*/ 542925 w 832485"/>
                      <a:gd name="connsiteY7" fmla="*/ 60960 h 718185"/>
                      <a:gd name="connsiteX8" fmla="*/ 542925 w 832485"/>
                      <a:gd name="connsiteY8" fmla="*/ 127635 h 718185"/>
                      <a:gd name="connsiteX9" fmla="*/ 586740 w 832485"/>
                      <a:gd name="connsiteY9" fmla="*/ 125730 h 718185"/>
                      <a:gd name="connsiteX10" fmla="*/ 609600 w 832485"/>
                      <a:gd name="connsiteY10" fmla="*/ 173355 h 718185"/>
                      <a:gd name="connsiteX11" fmla="*/ 657225 w 832485"/>
                      <a:gd name="connsiteY11" fmla="*/ 171450 h 718185"/>
                      <a:gd name="connsiteX12" fmla="*/ 655320 w 832485"/>
                      <a:gd name="connsiteY12" fmla="*/ 200025 h 718185"/>
                      <a:gd name="connsiteX13" fmla="*/ 708660 w 832485"/>
                      <a:gd name="connsiteY13" fmla="*/ 230505 h 718185"/>
                      <a:gd name="connsiteX14" fmla="*/ 716280 w 832485"/>
                      <a:gd name="connsiteY14" fmla="*/ 217170 h 718185"/>
                      <a:gd name="connsiteX15" fmla="*/ 714375 w 832485"/>
                      <a:gd name="connsiteY15" fmla="*/ 192405 h 718185"/>
                      <a:gd name="connsiteX16" fmla="*/ 741045 w 832485"/>
                      <a:gd name="connsiteY16" fmla="*/ 192405 h 718185"/>
                      <a:gd name="connsiteX17" fmla="*/ 742950 w 832485"/>
                      <a:gd name="connsiteY17" fmla="*/ 238125 h 718185"/>
                      <a:gd name="connsiteX18" fmla="*/ 773430 w 832485"/>
                      <a:gd name="connsiteY18" fmla="*/ 253365 h 718185"/>
                      <a:gd name="connsiteX19" fmla="*/ 811530 w 832485"/>
                      <a:gd name="connsiteY19" fmla="*/ 308610 h 718185"/>
                      <a:gd name="connsiteX20" fmla="*/ 832485 w 832485"/>
                      <a:gd name="connsiteY20" fmla="*/ 310515 h 718185"/>
                      <a:gd name="connsiteX21" fmla="*/ 822960 w 832485"/>
                      <a:gd name="connsiteY21" fmla="*/ 367665 h 718185"/>
                      <a:gd name="connsiteX22" fmla="*/ 822960 w 832485"/>
                      <a:gd name="connsiteY22" fmla="*/ 367665 h 718185"/>
                      <a:gd name="connsiteX23" fmla="*/ 813435 w 832485"/>
                      <a:gd name="connsiteY23" fmla="*/ 396240 h 718185"/>
                      <a:gd name="connsiteX24" fmla="*/ 771525 w 832485"/>
                      <a:gd name="connsiteY24" fmla="*/ 388620 h 718185"/>
                      <a:gd name="connsiteX25" fmla="*/ 746760 w 832485"/>
                      <a:gd name="connsiteY25" fmla="*/ 382905 h 718185"/>
                      <a:gd name="connsiteX26" fmla="*/ 714375 w 832485"/>
                      <a:gd name="connsiteY26" fmla="*/ 320040 h 718185"/>
                      <a:gd name="connsiteX27" fmla="*/ 681990 w 832485"/>
                      <a:gd name="connsiteY27" fmla="*/ 321945 h 718185"/>
                      <a:gd name="connsiteX28" fmla="*/ 680085 w 832485"/>
                      <a:gd name="connsiteY28" fmla="*/ 361950 h 718185"/>
                      <a:gd name="connsiteX29" fmla="*/ 632460 w 832485"/>
                      <a:gd name="connsiteY29" fmla="*/ 369570 h 718185"/>
                      <a:gd name="connsiteX30" fmla="*/ 632460 w 832485"/>
                      <a:gd name="connsiteY30" fmla="*/ 401955 h 718185"/>
                      <a:gd name="connsiteX31" fmla="*/ 592455 w 832485"/>
                      <a:gd name="connsiteY31" fmla="*/ 377190 h 718185"/>
                      <a:gd name="connsiteX32" fmla="*/ 621030 w 832485"/>
                      <a:gd name="connsiteY32" fmla="*/ 457200 h 718185"/>
                      <a:gd name="connsiteX33" fmla="*/ 598170 w 832485"/>
                      <a:gd name="connsiteY33" fmla="*/ 478155 h 718185"/>
                      <a:gd name="connsiteX34" fmla="*/ 601980 w 832485"/>
                      <a:gd name="connsiteY34" fmla="*/ 533400 h 718185"/>
                      <a:gd name="connsiteX35" fmla="*/ 630555 w 832485"/>
                      <a:gd name="connsiteY35" fmla="*/ 565785 h 718185"/>
                      <a:gd name="connsiteX36" fmla="*/ 636270 w 832485"/>
                      <a:gd name="connsiteY36" fmla="*/ 605790 h 718185"/>
                      <a:gd name="connsiteX37" fmla="*/ 579120 w 832485"/>
                      <a:gd name="connsiteY37" fmla="*/ 640080 h 718185"/>
                      <a:gd name="connsiteX38" fmla="*/ 535305 w 832485"/>
                      <a:gd name="connsiteY38" fmla="*/ 678180 h 718185"/>
                      <a:gd name="connsiteX39" fmla="*/ 529590 w 832485"/>
                      <a:gd name="connsiteY39" fmla="*/ 718185 h 718185"/>
                      <a:gd name="connsiteX40" fmla="*/ 432435 w 832485"/>
                      <a:gd name="connsiteY40" fmla="*/ 704850 h 718185"/>
                      <a:gd name="connsiteX41" fmla="*/ 426720 w 832485"/>
                      <a:gd name="connsiteY41" fmla="*/ 647700 h 718185"/>
                      <a:gd name="connsiteX42" fmla="*/ 430530 w 832485"/>
                      <a:gd name="connsiteY42" fmla="*/ 626745 h 718185"/>
                      <a:gd name="connsiteX43" fmla="*/ 405765 w 832485"/>
                      <a:gd name="connsiteY43" fmla="*/ 592455 h 718185"/>
                      <a:gd name="connsiteX44" fmla="*/ 335280 w 832485"/>
                      <a:gd name="connsiteY44" fmla="*/ 577215 h 718185"/>
                      <a:gd name="connsiteX45" fmla="*/ 339090 w 832485"/>
                      <a:gd name="connsiteY45" fmla="*/ 544830 h 718185"/>
                      <a:gd name="connsiteX46" fmla="*/ 316230 w 832485"/>
                      <a:gd name="connsiteY46" fmla="*/ 544830 h 718185"/>
                      <a:gd name="connsiteX47" fmla="*/ 310515 w 832485"/>
                      <a:gd name="connsiteY47" fmla="*/ 502920 h 718185"/>
                      <a:gd name="connsiteX48" fmla="*/ 280035 w 832485"/>
                      <a:gd name="connsiteY48" fmla="*/ 501015 h 718185"/>
                      <a:gd name="connsiteX49" fmla="*/ 293370 w 832485"/>
                      <a:gd name="connsiteY49" fmla="*/ 441960 h 718185"/>
                      <a:gd name="connsiteX50" fmla="*/ 268605 w 832485"/>
                      <a:gd name="connsiteY50" fmla="*/ 392430 h 718185"/>
                      <a:gd name="connsiteX51" fmla="*/ 240030 w 832485"/>
                      <a:gd name="connsiteY51" fmla="*/ 375285 h 718185"/>
                      <a:gd name="connsiteX52" fmla="*/ 257175 w 832485"/>
                      <a:gd name="connsiteY52" fmla="*/ 358140 h 718185"/>
                      <a:gd name="connsiteX53" fmla="*/ 251460 w 832485"/>
                      <a:gd name="connsiteY53" fmla="*/ 348615 h 718185"/>
                      <a:gd name="connsiteX54" fmla="*/ 194310 w 832485"/>
                      <a:gd name="connsiteY54" fmla="*/ 335280 h 718185"/>
                      <a:gd name="connsiteX55" fmla="*/ 215265 w 832485"/>
                      <a:gd name="connsiteY55" fmla="*/ 312420 h 718185"/>
                      <a:gd name="connsiteX56" fmla="*/ 192405 w 832485"/>
                      <a:gd name="connsiteY56" fmla="*/ 291465 h 718185"/>
                      <a:gd name="connsiteX57" fmla="*/ 163830 w 832485"/>
                      <a:gd name="connsiteY57" fmla="*/ 264795 h 718185"/>
                      <a:gd name="connsiteX58" fmla="*/ 192405 w 832485"/>
                      <a:gd name="connsiteY58" fmla="*/ 215265 h 718185"/>
                      <a:gd name="connsiteX59" fmla="*/ 131445 w 832485"/>
                      <a:gd name="connsiteY59" fmla="*/ 192405 h 718185"/>
                      <a:gd name="connsiteX60" fmla="*/ 26670 w 832485"/>
                      <a:gd name="connsiteY60" fmla="*/ 188595 h 718185"/>
                      <a:gd name="connsiteX61" fmla="*/ 0 w 832485"/>
                      <a:gd name="connsiteY61" fmla="*/ 34290 h 718185"/>
                      <a:gd name="connsiteX62" fmla="*/ 53340 w 832485"/>
                      <a:gd name="connsiteY62" fmla="*/ 59055 h 718185"/>
                      <a:gd name="connsiteX63" fmla="*/ 80010 w 832485"/>
                      <a:gd name="connsiteY63" fmla="*/ 156210 h 718185"/>
                      <a:gd name="connsiteX64" fmla="*/ 123825 w 832485"/>
                      <a:gd name="connsiteY64" fmla="*/ 156210 h 718185"/>
                      <a:gd name="connsiteX65" fmla="*/ 104775 w 832485"/>
                      <a:gd name="connsiteY65" fmla="*/ 83820 h 718185"/>
                      <a:gd name="connsiteX66" fmla="*/ 144780 w 832485"/>
                      <a:gd name="connsiteY66" fmla="*/ 91440 h 718185"/>
                      <a:gd name="connsiteX67" fmla="*/ 150495 w 832485"/>
                      <a:gd name="connsiteY67" fmla="*/ 106680 h 718185"/>
                      <a:gd name="connsiteX68" fmla="*/ 175260 w 832485"/>
                      <a:gd name="connsiteY68" fmla="*/ 104775 h 718185"/>
                      <a:gd name="connsiteX69" fmla="*/ 188595 w 832485"/>
                      <a:gd name="connsiteY69" fmla="*/ 169545 h 718185"/>
                      <a:gd name="connsiteX70" fmla="*/ 220980 w 832485"/>
                      <a:gd name="connsiteY70" fmla="*/ 180975 h 718185"/>
                      <a:gd name="connsiteX71" fmla="*/ 220980 w 832485"/>
                      <a:gd name="connsiteY71" fmla="*/ 139065 h 718185"/>
                      <a:gd name="connsiteX72" fmla="*/ 241935 w 832485"/>
                      <a:gd name="connsiteY72" fmla="*/ 139065 h 718185"/>
                      <a:gd name="connsiteX73" fmla="*/ 222885 w 832485"/>
                      <a:gd name="connsiteY73" fmla="*/ 108585 h 718185"/>
                      <a:gd name="connsiteX74" fmla="*/ 266700 w 832485"/>
                      <a:gd name="connsiteY74" fmla="*/ 110490 h 718185"/>
                      <a:gd name="connsiteX75" fmla="*/ 302895 w 832485"/>
                      <a:gd name="connsiteY75" fmla="*/ 102870 h 718185"/>
                      <a:gd name="connsiteX76" fmla="*/ 270510 w 832485"/>
                      <a:gd name="connsiteY76" fmla="*/ 97155 h 718185"/>
                      <a:gd name="connsiteX77" fmla="*/ 255270 w 832485"/>
                      <a:gd name="connsiteY77" fmla="*/ 70485 h 718185"/>
                      <a:gd name="connsiteX78" fmla="*/ 156210 w 832485"/>
                      <a:gd name="connsiteY78" fmla="*/ 76200 h 718185"/>
                      <a:gd name="connsiteX79" fmla="*/ 89535 w 832485"/>
                      <a:gd name="connsiteY79" fmla="*/ 53340 h 718185"/>
                      <a:gd name="connsiteX80" fmla="*/ 87630 w 832485"/>
                      <a:gd name="connsiteY80" fmla="*/ 11430 h 718185"/>
                      <a:gd name="connsiteX81" fmla="*/ 339090 w 832485"/>
                      <a:gd name="connsiteY81" fmla="*/ 179070 h 718185"/>
                      <a:gd name="connsiteX0" fmla="*/ 190500 w 832485"/>
                      <a:gd name="connsiteY0" fmla="*/ 49530 h 718185"/>
                      <a:gd name="connsiteX1" fmla="*/ 215265 w 832485"/>
                      <a:gd name="connsiteY1" fmla="*/ 0 h 718185"/>
                      <a:gd name="connsiteX2" fmla="*/ 280035 w 832485"/>
                      <a:gd name="connsiteY2" fmla="*/ 22860 h 718185"/>
                      <a:gd name="connsiteX3" fmla="*/ 350520 w 832485"/>
                      <a:gd name="connsiteY3" fmla="*/ 38100 h 718185"/>
                      <a:gd name="connsiteX4" fmla="*/ 405765 w 832485"/>
                      <a:gd name="connsiteY4" fmla="*/ 51435 h 718185"/>
                      <a:gd name="connsiteX5" fmla="*/ 434340 w 832485"/>
                      <a:gd name="connsiteY5" fmla="*/ 64770 h 718185"/>
                      <a:gd name="connsiteX6" fmla="*/ 440055 w 832485"/>
                      <a:gd name="connsiteY6" fmla="*/ 91440 h 718185"/>
                      <a:gd name="connsiteX7" fmla="*/ 542925 w 832485"/>
                      <a:gd name="connsiteY7" fmla="*/ 60960 h 718185"/>
                      <a:gd name="connsiteX8" fmla="*/ 542925 w 832485"/>
                      <a:gd name="connsiteY8" fmla="*/ 127635 h 718185"/>
                      <a:gd name="connsiteX9" fmla="*/ 586740 w 832485"/>
                      <a:gd name="connsiteY9" fmla="*/ 125730 h 718185"/>
                      <a:gd name="connsiteX10" fmla="*/ 609600 w 832485"/>
                      <a:gd name="connsiteY10" fmla="*/ 173355 h 718185"/>
                      <a:gd name="connsiteX11" fmla="*/ 657225 w 832485"/>
                      <a:gd name="connsiteY11" fmla="*/ 171450 h 718185"/>
                      <a:gd name="connsiteX12" fmla="*/ 655320 w 832485"/>
                      <a:gd name="connsiteY12" fmla="*/ 200025 h 718185"/>
                      <a:gd name="connsiteX13" fmla="*/ 708660 w 832485"/>
                      <a:gd name="connsiteY13" fmla="*/ 230505 h 718185"/>
                      <a:gd name="connsiteX14" fmla="*/ 716280 w 832485"/>
                      <a:gd name="connsiteY14" fmla="*/ 217170 h 718185"/>
                      <a:gd name="connsiteX15" fmla="*/ 714375 w 832485"/>
                      <a:gd name="connsiteY15" fmla="*/ 192405 h 718185"/>
                      <a:gd name="connsiteX16" fmla="*/ 741045 w 832485"/>
                      <a:gd name="connsiteY16" fmla="*/ 192405 h 718185"/>
                      <a:gd name="connsiteX17" fmla="*/ 742950 w 832485"/>
                      <a:gd name="connsiteY17" fmla="*/ 238125 h 718185"/>
                      <a:gd name="connsiteX18" fmla="*/ 773430 w 832485"/>
                      <a:gd name="connsiteY18" fmla="*/ 253365 h 718185"/>
                      <a:gd name="connsiteX19" fmla="*/ 811530 w 832485"/>
                      <a:gd name="connsiteY19" fmla="*/ 308610 h 718185"/>
                      <a:gd name="connsiteX20" fmla="*/ 832485 w 832485"/>
                      <a:gd name="connsiteY20" fmla="*/ 310515 h 718185"/>
                      <a:gd name="connsiteX21" fmla="*/ 822960 w 832485"/>
                      <a:gd name="connsiteY21" fmla="*/ 367665 h 718185"/>
                      <a:gd name="connsiteX22" fmla="*/ 822960 w 832485"/>
                      <a:gd name="connsiteY22" fmla="*/ 367665 h 718185"/>
                      <a:gd name="connsiteX23" fmla="*/ 813435 w 832485"/>
                      <a:gd name="connsiteY23" fmla="*/ 396240 h 718185"/>
                      <a:gd name="connsiteX24" fmla="*/ 771525 w 832485"/>
                      <a:gd name="connsiteY24" fmla="*/ 388620 h 718185"/>
                      <a:gd name="connsiteX25" fmla="*/ 746760 w 832485"/>
                      <a:gd name="connsiteY25" fmla="*/ 382905 h 718185"/>
                      <a:gd name="connsiteX26" fmla="*/ 714375 w 832485"/>
                      <a:gd name="connsiteY26" fmla="*/ 320040 h 718185"/>
                      <a:gd name="connsiteX27" fmla="*/ 681990 w 832485"/>
                      <a:gd name="connsiteY27" fmla="*/ 321945 h 718185"/>
                      <a:gd name="connsiteX28" fmla="*/ 680085 w 832485"/>
                      <a:gd name="connsiteY28" fmla="*/ 361950 h 718185"/>
                      <a:gd name="connsiteX29" fmla="*/ 632460 w 832485"/>
                      <a:gd name="connsiteY29" fmla="*/ 369570 h 718185"/>
                      <a:gd name="connsiteX30" fmla="*/ 632460 w 832485"/>
                      <a:gd name="connsiteY30" fmla="*/ 401955 h 718185"/>
                      <a:gd name="connsiteX31" fmla="*/ 592455 w 832485"/>
                      <a:gd name="connsiteY31" fmla="*/ 377190 h 718185"/>
                      <a:gd name="connsiteX32" fmla="*/ 621030 w 832485"/>
                      <a:gd name="connsiteY32" fmla="*/ 457200 h 718185"/>
                      <a:gd name="connsiteX33" fmla="*/ 598170 w 832485"/>
                      <a:gd name="connsiteY33" fmla="*/ 478155 h 718185"/>
                      <a:gd name="connsiteX34" fmla="*/ 601980 w 832485"/>
                      <a:gd name="connsiteY34" fmla="*/ 533400 h 718185"/>
                      <a:gd name="connsiteX35" fmla="*/ 630555 w 832485"/>
                      <a:gd name="connsiteY35" fmla="*/ 565785 h 718185"/>
                      <a:gd name="connsiteX36" fmla="*/ 636270 w 832485"/>
                      <a:gd name="connsiteY36" fmla="*/ 605790 h 718185"/>
                      <a:gd name="connsiteX37" fmla="*/ 579120 w 832485"/>
                      <a:gd name="connsiteY37" fmla="*/ 640080 h 718185"/>
                      <a:gd name="connsiteX38" fmla="*/ 535305 w 832485"/>
                      <a:gd name="connsiteY38" fmla="*/ 678180 h 718185"/>
                      <a:gd name="connsiteX39" fmla="*/ 529590 w 832485"/>
                      <a:gd name="connsiteY39" fmla="*/ 718185 h 718185"/>
                      <a:gd name="connsiteX40" fmla="*/ 432435 w 832485"/>
                      <a:gd name="connsiteY40" fmla="*/ 704850 h 718185"/>
                      <a:gd name="connsiteX41" fmla="*/ 426720 w 832485"/>
                      <a:gd name="connsiteY41" fmla="*/ 647700 h 718185"/>
                      <a:gd name="connsiteX42" fmla="*/ 430530 w 832485"/>
                      <a:gd name="connsiteY42" fmla="*/ 626745 h 718185"/>
                      <a:gd name="connsiteX43" fmla="*/ 405765 w 832485"/>
                      <a:gd name="connsiteY43" fmla="*/ 592455 h 718185"/>
                      <a:gd name="connsiteX44" fmla="*/ 335280 w 832485"/>
                      <a:gd name="connsiteY44" fmla="*/ 577215 h 718185"/>
                      <a:gd name="connsiteX45" fmla="*/ 339090 w 832485"/>
                      <a:gd name="connsiteY45" fmla="*/ 544830 h 718185"/>
                      <a:gd name="connsiteX46" fmla="*/ 316230 w 832485"/>
                      <a:gd name="connsiteY46" fmla="*/ 544830 h 718185"/>
                      <a:gd name="connsiteX47" fmla="*/ 310515 w 832485"/>
                      <a:gd name="connsiteY47" fmla="*/ 502920 h 718185"/>
                      <a:gd name="connsiteX48" fmla="*/ 280035 w 832485"/>
                      <a:gd name="connsiteY48" fmla="*/ 501015 h 718185"/>
                      <a:gd name="connsiteX49" fmla="*/ 293370 w 832485"/>
                      <a:gd name="connsiteY49" fmla="*/ 441960 h 718185"/>
                      <a:gd name="connsiteX50" fmla="*/ 268605 w 832485"/>
                      <a:gd name="connsiteY50" fmla="*/ 392430 h 718185"/>
                      <a:gd name="connsiteX51" fmla="*/ 240030 w 832485"/>
                      <a:gd name="connsiteY51" fmla="*/ 375285 h 718185"/>
                      <a:gd name="connsiteX52" fmla="*/ 257175 w 832485"/>
                      <a:gd name="connsiteY52" fmla="*/ 358140 h 718185"/>
                      <a:gd name="connsiteX53" fmla="*/ 251460 w 832485"/>
                      <a:gd name="connsiteY53" fmla="*/ 348615 h 718185"/>
                      <a:gd name="connsiteX54" fmla="*/ 194310 w 832485"/>
                      <a:gd name="connsiteY54" fmla="*/ 335280 h 718185"/>
                      <a:gd name="connsiteX55" fmla="*/ 215265 w 832485"/>
                      <a:gd name="connsiteY55" fmla="*/ 312420 h 718185"/>
                      <a:gd name="connsiteX56" fmla="*/ 192405 w 832485"/>
                      <a:gd name="connsiteY56" fmla="*/ 291465 h 718185"/>
                      <a:gd name="connsiteX57" fmla="*/ 163830 w 832485"/>
                      <a:gd name="connsiteY57" fmla="*/ 264795 h 718185"/>
                      <a:gd name="connsiteX58" fmla="*/ 192405 w 832485"/>
                      <a:gd name="connsiteY58" fmla="*/ 215265 h 718185"/>
                      <a:gd name="connsiteX59" fmla="*/ 131445 w 832485"/>
                      <a:gd name="connsiteY59" fmla="*/ 192405 h 718185"/>
                      <a:gd name="connsiteX60" fmla="*/ 26670 w 832485"/>
                      <a:gd name="connsiteY60" fmla="*/ 188595 h 718185"/>
                      <a:gd name="connsiteX61" fmla="*/ 0 w 832485"/>
                      <a:gd name="connsiteY61" fmla="*/ 34290 h 718185"/>
                      <a:gd name="connsiteX62" fmla="*/ 53340 w 832485"/>
                      <a:gd name="connsiteY62" fmla="*/ 59055 h 718185"/>
                      <a:gd name="connsiteX63" fmla="*/ 80010 w 832485"/>
                      <a:gd name="connsiteY63" fmla="*/ 156210 h 718185"/>
                      <a:gd name="connsiteX64" fmla="*/ 123825 w 832485"/>
                      <a:gd name="connsiteY64" fmla="*/ 156210 h 718185"/>
                      <a:gd name="connsiteX65" fmla="*/ 104775 w 832485"/>
                      <a:gd name="connsiteY65" fmla="*/ 83820 h 718185"/>
                      <a:gd name="connsiteX66" fmla="*/ 144780 w 832485"/>
                      <a:gd name="connsiteY66" fmla="*/ 91440 h 718185"/>
                      <a:gd name="connsiteX67" fmla="*/ 150495 w 832485"/>
                      <a:gd name="connsiteY67" fmla="*/ 106680 h 718185"/>
                      <a:gd name="connsiteX68" fmla="*/ 175260 w 832485"/>
                      <a:gd name="connsiteY68" fmla="*/ 104775 h 718185"/>
                      <a:gd name="connsiteX69" fmla="*/ 188595 w 832485"/>
                      <a:gd name="connsiteY69" fmla="*/ 169545 h 718185"/>
                      <a:gd name="connsiteX70" fmla="*/ 220980 w 832485"/>
                      <a:gd name="connsiteY70" fmla="*/ 180975 h 718185"/>
                      <a:gd name="connsiteX71" fmla="*/ 220980 w 832485"/>
                      <a:gd name="connsiteY71" fmla="*/ 139065 h 718185"/>
                      <a:gd name="connsiteX72" fmla="*/ 241935 w 832485"/>
                      <a:gd name="connsiteY72" fmla="*/ 139065 h 718185"/>
                      <a:gd name="connsiteX73" fmla="*/ 222885 w 832485"/>
                      <a:gd name="connsiteY73" fmla="*/ 108585 h 718185"/>
                      <a:gd name="connsiteX74" fmla="*/ 266700 w 832485"/>
                      <a:gd name="connsiteY74" fmla="*/ 110490 h 718185"/>
                      <a:gd name="connsiteX75" fmla="*/ 302895 w 832485"/>
                      <a:gd name="connsiteY75" fmla="*/ 102870 h 718185"/>
                      <a:gd name="connsiteX76" fmla="*/ 270510 w 832485"/>
                      <a:gd name="connsiteY76" fmla="*/ 97155 h 718185"/>
                      <a:gd name="connsiteX77" fmla="*/ 255270 w 832485"/>
                      <a:gd name="connsiteY77" fmla="*/ 70485 h 718185"/>
                      <a:gd name="connsiteX78" fmla="*/ 156210 w 832485"/>
                      <a:gd name="connsiteY78" fmla="*/ 76200 h 718185"/>
                      <a:gd name="connsiteX79" fmla="*/ 89535 w 832485"/>
                      <a:gd name="connsiteY79" fmla="*/ 53340 h 718185"/>
                      <a:gd name="connsiteX80" fmla="*/ 87630 w 832485"/>
                      <a:gd name="connsiteY80" fmla="*/ 11430 h 718185"/>
                      <a:gd name="connsiteX81" fmla="*/ 190500 w 832485"/>
                      <a:gd name="connsiteY81" fmla="*/ 49530 h 718185"/>
                      <a:gd name="connsiteX0" fmla="*/ 190500 w 832485"/>
                      <a:gd name="connsiteY0" fmla="*/ 49530 h 718185"/>
                      <a:gd name="connsiteX1" fmla="*/ 201930 w 832485"/>
                      <a:gd name="connsiteY1" fmla="*/ 28575 h 718185"/>
                      <a:gd name="connsiteX2" fmla="*/ 215265 w 832485"/>
                      <a:gd name="connsiteY2" fmla="*/ 0 h 718185"/>
                      <a:gd name="connsiteX3" fmla="*/ 280035 w 832485"/>
                      <a:gd name="connsiteY3" fmla="*/ 22860 h 718185"/>
                      <a:gd name="connsiteX4" fmla="*/ 350520 w 832485"/>
                      <a:gd name="connsiteY4" fmla="*/ 38100 h 718185"/>
                      <a:gd name="connsiteX5" fmla="*/ 405765 w 832485"/>
                      <a:gd name="connsiteY5" fmla="*/ 51435 h 718185"/>
                      <a:gd name="connsiteX6" fmla="*/ 434340 w 832485"/>
                      <a:gd name="connsiteY6" fmla="*/ 64770 h 718185"/>
                      <a:gd name="connsiteX7" fmla="*/ 440055 w 832485"/>
                      <a:gd name="connsiteY7" fmla="*/ 91440 h 718185"/>
                      <a:gd name="connsiteX8" fmla="*/ 542925 w 832485"/>
                      <a:gd name="connsiteY8" fmla="*/ 60960 h 718185"/>
                      <a:gd name="connsiteX9" fmla="*/ 542925 w 832485"/>
                      <a:gd name="connsiteY9" fmla="*/ 127635 h 718185"/>
                      <a:gd name="connsiteX10" fmla="*/ 586740 w 832485"/>
                      <a:gd name="connsiteY10" fmla="*/ 125730 h 718185"/>
                      <a:gd name="connsiteX11" fmla="*/ 609600 w 832485"/>
                      <a:gd name="connsiteY11" fmla="*/ 173355 h 718185"/>
                      <a:gd name="connsiteX12" fmla="*/ 657225 w 832485"/>
                      <a:gd name="connsiteY12" fmla="*/ 171450 h 718185"/>
                      <a:gd name="connsiteX13" fmla="*/ 655320 w 832485"/>
                      <a:gd name="connsiteY13" fmla="*/ 200025 h 718185"/>
                      <a:gd name="connsiteX14" fmla="*/ 708660 w 832485"/>
                      <a:gd name="connsiteY14" fmla="*/ 230505 h 718185"/>
                      <a:gd name="connsiteX15" fmla="*/ 716280 w 832485"/>
                      <a:gd name="connsiteY15" fmla="*/ 217170 h 718185"/>
                      <a:gd name="connsiteX16" fmla="*/ 714375 w 832485"/>
                      <a:gd name="connsiteY16" fmla="*/ 192405 h 718185"/>
                      <a:gd name="connsiteX17" fmla="*/ 741045 w 832485"/>
                      <a:gd name="connsiteY17" fmla="*/ 192405 h 718185"/>
                      <a:gd name="connsiteX18" fmla="*/ 742950 w 832485"/>
                      <a:gd name="connsiteY18" fmla="*/ 238125 h 718185"/>
                      <a:gd name="connsiteX19" fmla="*/ 773430 w 832485"/>
                      <a:gd name="connsiteY19" fmla="*/ 253365 h 718185"/>
                      <a:gd name="connsiteX20" fmla="*/ 811530 w 832485"/>
                      <a:gd name="connsiteY20" fmla="*/ 308610 h 718185"/>
                      <a:gd name="connsiteX21" fmla="*/ 832485 w 832485"/>
                      <a:gd name="connsiteY21" fmla="*/ 310515 h 718185"/>
                      <a:gd name="connsiteX22" fmla="*/ 822960 w 832485"/>
                      <a:gd name="connsiteY22" fmla="*/ 367665 h 718185"/>
                      <a:gd name="connsiteX23" fmla="*/ 822960 w 832485"/>
                      <a:gd name="connsiteY23" fmla="*/ 367665 h 718185"/>
                      <a:gd name="connsiteX24" fmla="*/ 813435 w 832485"/>
                      <a:gd name="connsiteY24" fmla="*/ 396240 h 718185"/>
                      <a:gd name="connsiteX25" fmla="*/ 771525 w 832485"/>
                      <a:gd name="connsiteY25" fmla="*/ 388620 h 718185"/>
                      <a:gd name="connsiteX26" fmla="*/ 746760 w 832485"/>
                      <a:gd name="connsiteY26" fmla="*/ 382905 h 718185"/>
                      <a:gd name="connsiteX27" fmla="*/ 714375 w 832485"/>
                      <a:gd name="connsiteY27" fmla="*/ 320040 h 718185"/>
                      <a:gd name="connsiteX28" fmla="*/ 681990 w 832485"/>
                      <a:gd name="connsiteY28" fmla="*/ 321945 h 718185"/>
                      <a:gd name="connsiteX29" fmla="*/ 680085 w 832485"/>
                      <a:gd name="connsiteY29" fmla="*/ 361950 h 718185"/>
                      <a:gd name="connsiteX30" fmla="*/ 632460 w 832485"/>
                      <a:gd name="connsiteY30" fmla="*/ 369570 h 718185"/>
                      <a:gd name="connsiteX31" fmla="*/ 632460 w 832485"/>
                      <a:gd name="connsiteY31" fmla="*/ 401955 h 718185"/>
                      <a:gd name="connsiteX32" fmla="*/ 592455 w 832485"/>
                      <a:gd name="connsiteY32" fmla="*/ 377190 h 718185"/>
                      <a:gd name="connsiteX33" fmla="*/ 621030 w 832485"/>
                      <a:gd name="connsiteY33" fmla="*/ 457200 h 718185"/>
                      <a:gd name="connsiteX34" fmla="*/ 598170 w 832485"/>
                      <a:gd name="connsiteY34" fmla="*/ 478155 h 718185"/>
                      <a:gd name="connsiteX35" fmla="*/ 601980 w 832485"/>
                      <a:gd name="connsiteY35" fmla="*/ 533400 h 718185"/>
                      <a:gd name="connsiteX36" fmla="*/ 630555 w 832485"/>
                      <a:gd name="connsiteY36" fmla="*/ 565785 h 718185"/>
                      <a:gd name="connsiteX37" fmla="*/ 636270 w 832485"/>
                      <a:gd name="connsiteY37" fmla="*/ 605790 h 718185"/>
                      <a:gd name="connsiteX38" fmla="*/ 579120 w 832485"/>
                      <a:gd name="connsiteY38" fmla="*/ 640080 h 718185"/>
                      <a:gd name="connsiteX39" fmla="*/ 535305 w 832485"/>
                      <a:gd name="connsiteY39" fmla="*/ 678180 h 718185"/>
                      <a:gd name="connsiteX40" fmla="*/ 529590 w 832485"/>
                      <a:gd name="connsiteY40" fmla="*/ 718185 h 718185"/>
                      <a:gd name="connsiteX41" fmla="*/ 432435 w 832485"/>
                      <a:gd name="connsiteY41" fmla="*/ 704850 h 718185"/>
                      <a:gd name="connsiteX42" fmla="*/ 426720 w 832485"/>
                      <a:gd name="connsiteY42" fmla="*/ 647700 h 718185"/>
                      <a:gd name="connsiteX43" fmla="*/ 430530 w 832485"/>
                      <a:gd name="connsiteY43" fmla="*/ 626745 h 718185"/>
                      <a:gd name="connsiteX44" fmla="*/ 405765 w 832485"/>
                      <a:gd name="connsiteY44" fmla="*/ 592455 h 718185"/>
                      <a:gd name="connsiteX45" fmla="*/ 335280 w 832485"/>
                      <a:gd name="connsiteY45" fmla="*/ 577215 h 718185"/>
                      <a:gd name="connsiteX46" fmla="*/ 339090 w 832485"/>
                      <a:gd name="connsiteY46" fmla="*/ 544830 h 718185"/>
                      <a:gd name="connsiteX47" fmla="*/ 316230 w 832485"/>
                      <a:gd name="connsiteY47" fmla="*/ 544830 h 718185"/>
                      <a:gd name="connsiteX48" fmla="*/ 310515 w 832485"/>
                      <a:gd name="connsiteY48" fmla="*/ 502920 h 718185"/>
                      <a:gd name="connsiteX49" fmla="*/ 280035 w 832485"/>
                      <a:gd name="connsiteY49" fmla="*/ 501015 h 718185"/>
                      <a:gd name="connsiteX50" fmla="*/ 293370 w 832485"/>
                      <a:gd name="connsiteY50" fmla="*/ 441960 h 718185"/>
                      <a:gd name="connsiteX51" fmla="*/ 268605 w 832485"/>
                      <a:gd name="connsiteY51" fmla="*/ 392430 h 718185"/>
                      <a:gd name="connsiteX52" fmla="*/ 240030 w 832485"/>
                      <a:gd name="connsiteY52" fmla="*/ 375285 h 718185"/>
                      <a:gd name="connsiteX53" fmla="*/ 257175 w 832485"/>
                      <a:gd name="connsiteY53" fmla="*/ 358140 h 718185"/>
                      <a:gd name="connsiteX54" fmla="*/ 251460 w 832485"/>
                      <a:gd name="connsiteY54" fmla="*/ 348615 h 718185"/>
                      <a:gd name="connsiteX55" fmla="*/ 194310 w 832485"/>
                      <a:gd name="connsiteY55" fmla="*/ 335280 h 718185"/>
                      <a:gd name="connsiteX56" fmla="*/ 215265 w 832485"/>
                      <a:gd name="connsiteY56" fmla="*/ 312420 h 718185"/>
                      <a:gd name="connsiteX57" fmla="*/ 192405 w 832485"/>
                      <a:gd name="connsiteY57" fmla="*/ 291465 h 718185"/>
                      <a:gd name="connsiteX58" fmla="*/ 163830 w 832485"/>
                      <a:gd name="connsiteY58" fmla="*/ 264795 h 718185"/>
                      <a:gd name="connsiteX59" fmla="*/ 192405 w 832485"/>
                      <a:gd name="connsiteY59" fmla="*/ 215265 h 718185"/>
                      <a:gd name="connsiteX60" fmla="*/ 131445 w 832485"/>
                      <a:gd name="connsiteY60" fmla="*/ 192405 h 718185"/>
                      <a:gd name="connsiteX61" fmla="*/ 26670 w 832485"/>
                      <a:gd name="connsiteY61" fmla="*/ 188595 h 718185"/>
                      <a:gd name="connsiteX62" fmla="*/ 0 w 832485"/>
                      <a:gd name="connsiteY62" fmla="*/ 34290 h 718185"/>
                      <a:gd name="connsiteX63" fmla="*/ 53340 w 832485"/>
                      <a:gd name="connsiteY63" fmla="*/ 59055 h 718185"/>
                      <a:gd name="connsiteX64" fmla="*/ 80010 w 832485"/>
                      <a:gd name="connsiteY64" fmla="*/ 156210 h 718185"/>
                      <a:gd name="connsiteX65" fmla="*/ 123825 w 832485"/>
                      <a:gd name="connsiteY65" fmla="*/ 156210 h 718185"/>
                      <a:gd name="connsiteX66" fmla="*/ 104775 w 832485"/>
                      <a:gd name="connsiteY66" fmla="*/ 83820 h 718185"/>
                      <a:gd name="connsiteX67" fmla="*/ 144780 w 832485"/>
                      <a:gd name="connsiteY67" fmla="*/ 91440 h 718185"/>
                      <a:gd name="connsiteX68" fmla="*/ 150495 w 832485"/>
                      <a:gd name="connsiteY68" fmla="*/ 106680 h 718185"/>
                      <a:gd name="connsiteX69" fmla="*/ 175260 w 832485"/>
                      <a:gd name="connsiteY69" fmla="*/ 104775 h 718185"/>
                      <a:gd name="connsiteX70" fmla="*/ 188595 w 832485"/>
                      <a:gd name="connsiteY70" fmla="*/ 169545 h 718185"/>
                      <a:gd name="connsiteX71" fmla="*/ 220980 w 832485"/>
                      <a:gd name="connsiteY71" fmla="*/ 180975 h 718185"/>
                      <a:gd name="connsiteX72" fmla="*/ 220980 w 832485"/>
                      <a:gd name="connsiteY72" fmla="*/ 139065 h 718185"/>
                      <a:gd name="connsiteX73" fmla="*/ 241935 w 832485"/>
                      <a:gd name="connsiteY73" fmla="*/ 139065 h 718185"/>
                      <a:gd name="connsiteX74" fmla="*/ 222885 w 832485"/>
                      <a:gd name="connsiteY74" fmla="*/ 108585 h 718185"/>
                      <a:gd name="connsiteX75" fmla="*/ 266700 w 832485"/>
                      <a:gd name="connsiteY75" fmla="*/ 110490 h 718185"/>
                      <a:gd name="connsiteX76" fmla="*/ 302895 w 832485"/>
                      <a:gd name="connsiteY76" fmla="*/ 102870 h 718185"/>
                      <a:gd name="connsiteX77" fmla="*/ 270510 w 832485"/>
                      <a:gd name="connsiteY77" fmla="*/ 97155 h 718185"/>
                      <a:gd name="connsiteX78" fmla="*/ 255270 w 832485"/>
                      <a:gd name="connsiteY78" fmla="*/ 70485 h 718185"/>
                      <a:gd name="connsiteX79" fmla="*/ 156210 w 832485"/>
                      <a:gd name="connsiteY79" fmla="*/ 76200 h 718185"/>
                      <a:gd name="connsiteX80" fmla="*/ 89535 w 832485"/>
                      <a:gd name="connsiteY80" fmla="*/ 53340 h 718185"/>
                      <a:gd name="connsiteX81" fmla="*/ 87630 w 832485"/>
                      <a:gd name="connsiteY81" fmla="*/ 11430 h 718185"/>
                      <a:gd name="connsiteX82" fmla="*/ 190500 w 832485"/>
                      <a:gd name="connsiteY82" fmla="*/ 49530 h 718185"/>
                      <a:gd name="connsiteX0" fmla="*/ 190500 w 832485"/>
                      <a:gd name="connsiteY0" fmla="*/ 49530 h 718185"/>
                      <a:gd name="connsiteX1" fmla="*/ 201930 w 832485"/>
                      <a:gd name="connsiteY1" fmla="*/ 28575 h 718185"/>
                      <a:gd name="connsiteX2" fmla="*/ 152400 w 832485"/>
                      <a:gd name="connsiteY2" fmla="*/ 0 h 718185"/>
                      <a:gd name="connsiteX3" fmla="*/ 215265 w 832485"/>
                      <a:gd name="connsiteY3" fmla="*/ 0 h 718185"/>
                      <a:gd name="connsiteX4" fmla="*/ 280035 w 832485"/>
                      <a:gd name="connsiteY4" fmla="*/ 22860 h 718185"/>
                      <a:gd name="connsiteX5" fmla="*/ 350520 w 832485"/>
                      <a:gd name="connsiteY5" fmla="*/ 38100 h 718185"/>
                      <a:gd name="connsiteX6" fmla="*/ 405765 w 832485"/>
                      <a:gd name="connsiteY6" fmla="*/ 51435 h 718185"/>
                      <a:gd name="connsiteX7" fmla="*/ 434340 w 832485"/>
                      <a:gd name="connsiteY7" fmla="*/ 64770 h 718185"/>
                      <a:gd name="connsiteX8" fmla="*/ 440055 w 832485"/>
                      <a:gd name="connsiteY8" fmla="*/ 91440 h 718185"/>
                      <a:gd name="connsiteX9" fmla="*/ 542925 w 832485"/>
                      <a:gd name="connsiteY9" fmla="*/ 60960 h 718185"/>
                      <a:gd name="connsiteX10" fmla="*/ 542925 w 832485"/>
                      <a:gd name="connsiteY10" fmla="*/ 127635 h 718185"/>
                      <a:gd name="connsiteX11" fmla="*/ 586740 w 832485"/>
                      <a:gd name="connsiteY11" fmla="*/ 125730 h 718185"/>
                      <a:gd name="connsiteX12" fmla="*/ 609600 w 832485"/>
                      <a:gd name="connsiteY12" fmla="*/ 173355 h 718185"/>
                      <a:gd name="connsiteX13" fmla="*/ 657225 w 832485"/>
                      <a:gd name="connsiteY13" fmla="*/ 171450 h 718185"/>
                      <a:gd name="connsiteX14" fmla="*/ 655320 w 832485"/>
                      <a:gd name="connsiteY14" fmla="*/ 200025 h 718185"/>
                      <a:gd name="connsiteX15" fmla="*/ 708660 w 832485"/>
                      <a:gd name="connsiteY15" fmla="*/ 230505 h 718185"/>
                      <a:gd name="connsiteX16" fmla="*/ 716280 w 832485"/>
                      <a:gd name="connsiteY16" fmla="*/ 217170 h 718185"/>
                      <a:gd name="connsiteX17" fmla="*/ 714375 w 832485"/>
                      <a:gd name="connsiteY17" fmla="*/ 192405 h 718185"/>
                      <a:gd name="connsiteX18" fmla="*/ 741045 w 832485"/>
                      <a:gd name="connsiteY18" fmla="*/ 192405 h 718185"/>
                      <a:gd name="connsiteX19" fmla="*/ 742950 w 832485"/>
                      <a:gd name="connsiteY19" fmla="*/ 238125 h 718185"/>
                      <a:gd name="connsiteX20" fmla="*/ 773430 w 832485"/>
                      <a:gd name="connsiteY20" fmla="*/ 253365 h 718185"/>
                      <a:gd name="connsiteX21" fmla="*/ 811530 w 832485"/>
                      <a:gd name="connsiteY21" fmla="*/ 308610 h 718185"/>
                      <a:gd name="connsiteX22" fmla="*/ 832485 w 832485"/>
                      <a:gd name="connsiteY22" fmla="*/ 310515 h 718185"/>
                      <a:gd name="connsiteX23" fmla="*/ 822960 w 832485"/>
                      <a:gd name="connsiteY23" fmla="*/ 367665 h 718185"/>
                      <a:gd name="connsiteX24" fmla="*/ 822960 w 832485"/>
                      <a:gd name="connsiteY24" fmla="*/ 367665 h 718185"/>
                      <a:gd name="connsiteX25" fmla="*/ 813435 w 832485"/>
                      <a:gd name="connsiteY25" fmla="*/ 396240 h 718185"/>
                      <a:gd name="connsiteX26" fmla="*/ 771525 w 832485"/>
                      <a:gd name="connsiteY26" fmla="*/ 388620 h 718185"/>
                      <a:gd name="connsiteX27" fmla="*/ 746760 w 832485"/>
                      <a:gd name="connsiteY27" fmla="*/ 382905 h 718185"/>
                      <a:gd name="connsiteX28" fmla="*/ 714375 w 832485"/>
                      <a:gd name="connsiteY28" fmla="*/ 320040 h 718185"/>
                      <a:gd name="connsiteX29" fmla="*/ 681990 w 832485"/>
                      <a:gd name="connsiteY29" fmla="*/ 321945 h 718185"/>
                      <a:gd name="connsiteX30" fmla="*/ 680085 w 832485"/>
                      <a:gd name="connsiteY30" fmla="*/ 361950 h 718185"/>
                      <a:gd name="connsiteX31" fmla="*/ 632460 w 832485"/>
                      <a:gd name="connsiteY31" fmla="*/ 369570 h 718185"/>
                      <a:gd name="connsiteX32" fmla="*/ 632460 w 832485"/>
                      <a:gd name="connsiteY32" fmla="*/ 401955 h 718185"/>
                      <a:gd name="connsiteX33" fmla="*/ 592455 w 832485"/>
                      <a:gd name="connsiteY33" fmla="*/ 377190 h 718185"/>
                      <a:gd name="connsiteX34" fmla="*/ 621030 w 832485"/>
                      <a:gd name="connsiteY34" fmla="*/ 457200 h 718185"/>
                      <a:gd name="connsiteX35" fmla="*/ 598170 w 832485"/>
                      <a:gd name="connsiteY35" fmla="*/ 478155 h 718185"/>
                      <a:gd name="connsiteX36" fmla="*/ 601980 w 832485"/>
                      <a:gd name="connsiteY36" fmla="*/ 533400 h 718185"/>
                      <a:gd name="connsiteX37" fmla="*/ 630555 w 832485"/>
                      <a:gd name="connsiteY37" fmla="*/ 565785 h 718185"/>
                      <a:gd name="connsiteX38" fmla="*/ 636270 w 832485"/>
                      <a:gd name="connsiteY38" fmla="*/ 605790 h 718185"/>
                      <a:gd name="connsiteX39" fmla="*/ 579120 w 832485"/>
                      <a:gd name="connsiteY39" fmla="*/ 640080 h 718185"/>
                      <a:gd name="connsiteX40" fmla="*/ 535305 w 832485"/>
                      <a:gd name="connsiteY40" fmla="*/ 678180 h 718185"/>
                      <a:gd name="connsiteX41" fmla="*/ 529590 w 832485"/>
                      <a:gd name="connsiteY41" fmla="*/ 718185 h 718185"/>
                      <a:gd name="connsiteX42" fmla="*/ 432435 w 832485"/>
                      <a:gd name="connsiteY42" fmla="*/ 704850 h 718185"/>
                      <a:gd name="connsiteX43" fmla="*/ 426720 w 832485"/>
                      <a:gd name="connsiteY43" fmla="*/ 647700 h 718185"/>
                      <a:gd name="connsiteX44" fmla="*/ 430530 w 832485"/>
                      <a:gd name="connsiteY44" fmla="*/ 626745 h 718185"/>
                      <a:gd name="connsiteX45" fmla="*/ 405765 w 832485"/>
                      <a:gd name="connsiteY45" fmla="*/ 592455 h 718185"/>
                      <a:gd name="connsiteX46" fmla="*/ 335280 w 832485"/>
                      <a:gd name="connsiteY46" fmla="*/ 577215 h 718185"/>
                      <a:gd name="connsiteX47" fmla="*/ 339090 w 832485"/>
                      <a:gd name="connsiteY47" fmla="*/ 544830 h 718185"/>
                      <a:gd name="connsiteX48" fmla="*/ 316230 w 832485"/>
                      <a:gd name="connsiteY48" fmla="*/ 544830 h 718185"/>
                      <a:gd name="connsiteX49" fmla="*/ 310515 w 832485"/>
                      <a:gd name="connsiteY49" fmla="*/ 502920 h 718185"/>
                      <a:gd name="connsiteX50" fmla="*/ 280035 w 832485"/>
                      <a:gd name="connsiteY50" fmla="*/ 501015 h 718185"/>
                      <a:gd name="connsiteX51" fmla="*/ 293370 w 832485"/>
                      <a:gd name="connsiteY51" fmla="*/ 441960 h 718185"/>
                      <a:gd name="connsiteX52" fmla="*/ 268605 w 832485"/>
                      <a:gd name="connsiteY52" fmla="*/ 392430 h 718185"/>
                      <a:gd name="connsiteX53" fmla="*/ 240030 w 832485"/>
                      <a:gd name="connsiteY53" fmla="*/ 375285 h 718185"/>
                      <a:gd name="connsiteX54" fmla="*/ 257175 w 832485"/>
                      <a:gd name="connsiteY54" fmla="*/ 358140 h 718185"/>
                      <a:gd name="connsiteX55" fmla="*/ 251460 w 832485"/>
                      <a:gd name="connsiteY55" fmla="*/ 348615 h 718185"/>
                      <a:gd name="connsiteX56" fmla="*/ 194310 w 832485"/>
                      <a:gd name="connsiteY56" fmla="*/ 335280 h 718185"/>
                      <a:gd name="connsiteX57" fmla="*/ 215265 w 832485"/>
                      <a:gd name="connsiteY57" fmla="*/ 312420 h 718185"/>
                      <a:gd name="connsiteX58" fmla="*/ 192405 w 832485"/>
                      <a:gd name="connsiteY58" fmla="*/ 291465 h 718185"/>
                      <a:gd name="connsiteX59" fmla="*/ 163830 w 832485"/>
                      <a:gd name="connsiteY59" fmla="*/ 264795 h 718185"/>
                      <a:gd name="connsiteX60" fmla="*/ 192405 w 832485"/>
                      <a:gd name="connsiteY60" fmla="*/ 215265 h 718185"/>
                      <a:gd name="connsiteX61" fmla="*/ 131445 w 832485"/>
                      <a:gd name="connsiteY61" fmla="*/ 192405 h 718185"/>
                      <a:gd name="connsiteX62" fmla="*/ 26670 w 832485"/>
                      <a:gd name="connsiteY62" fmla="*/ 188595 h 718185"/>
                      <a:gd name="connsiteX63" fmla="*/ 0 w 832485"/>
                      <a:gd name="connsiteY63" fmla="*/ 34290 h 718185"/>
                      <a:gd name="connsiteX64" fmla="*/ 53340 w 832485"/>
                      <a:gd name="connsiteY64" fmla="*/ 59055 h 718185"/>
                      <a:gd name="connsiteX65" fmla="*/ 80010 w 832485"/>
                      <a:gd name="connsiteY65" fmla="*/ 156210 h 718185"/>
                      <a:gd name="connsiteX66" fmla="*/ 123825 w 832485"/>
                      <a:gd name="connsiteY66" fmla="*/ 156210 h 718185"/>
                      <a:gd name="connsiteX67" fmla="*/ 104775 w 832485"/>
                      <a:gd name="connsiteY67" fmla="*/ 83820 h 718185"/>
                      <a:gd name="connsiteX68" fmla="*/ 144780 w 832485"/>
                      <a:gd name="connsiteY68" fmla="*/ 91440 h 718185"/>
                      <a:gd name="connsiteX69" fmla="*/ 150495 w 832485"/>
                      <a:gd name="connsiteY69" fmla="*/ 106680 h 718185"/>
                      <a:gd name="connsiteX70" fmla="*/ 175260 w 832485"/>
                      <a:gd name="connsiteY70" fmla="*/ 104775 h 718185"/>
                      <a:gd name="connsiteX71" fmla="*/ 188595 w 832485"/>
                      <a:gd name="connsiteY71" fmla="*/ 169545 h 718185"/>
                      <a:gd name="connsiteX72" fmla="*/ 220980 w 832485"/>
                      <a:gd name="connsiteY72" fmla="*/ 180975 h 718185"/>
                      <a:gd name="connsiteX73" fmla="*/ 220980 w 832485"/>
                      <a:gd name="connsiteY73" fmla="*/ 139065 h 718185"/>
                      <a:gd name="connsiteX74" fmla="*/ 241935 w 832485"/>
                      <a:gd name="connsiteY74" fmla="*/ 139065 h 718185"/>
                      <a:gd name="connsiteX75" fmla="*/ 222885 w 832485"/>
                      <a:gd name="connsiteY75" fmla="*/ 108585 h 718185"/>
                      <a:gd name="connsiteX76" fmla="*/ 266700 w 832485"/>
                      <a:gd name="connsiteY76" fmla="*/ 110490 h 718185"/>
                      <a:gd name="connsiteX77" fmla="*/ 302895 w 832485"/>
                      <a:gd name="connsiteY77" fmla="*/ 102870 h 718185"/>
                      <a:gd name="connsiteX78" fmla="*/ 270510 w 832485"/>
                      <a:gd name="connsiteY78" fmla="*/ 97155 h 718185"/>
                      <a:gd name="connsiteX79" fmla="*/ 255270 w 832485"/>
                      <a:gd name="connsiteY79" fmla="*/ 70485 h 718185"/>
                      <a:gd name="connsiteX80" fmla="*/ 156210 w 832485"/>
                      <a:gd name="connsiteY80" fmla="*/ 76200 h 718185"/>
                      <a:gd name="connsiteX81" fmla="*/ 89535 w 832485"/>
                      <a:gd name="connsiteY81" fmla="*/ 53340 h 718185"/>
                      <a:gd name="connsiteX82" fmla="*/ 87630 w 832485"/>
                      <a:gd name="connsiteY82" fmla="*/ 11430 h 718185"/>
                      <a:gd name="connsiteX83" fmla="*/ 190500 w 832485"/>
                      <a:gd name="connsiteY83" fmla="*/ 49530 h 718185"/>
                      <a:gd name="connsiteX0" fmla="*/ 190500 w 832485"/>
                      <a:gd name="connsiteY0" fmla="*/ 49530 h 718185"/>
                      <a:gd name="connsiteX1" fmla="*/ 198120 w 832485"/>
                      <a:gd name="connsiteY1" fmla="*/ 36195 h 718185"/>
                      <a:gd name="connsiteX2" fmla="*/ 152400 w 832485"/>
                      <a:gd name="connsiteY2" fmla="*/ 0 h 718185"/>
                      <a:gd name="connsiteX3" fmla="*/ 215265 w 832485"/>
                      <a:gd name="connsiteY3" fmla="*/ 0 h 718185"/>
                      <a:gd name="connsiteX4" fmla="*/ 280035 w 832485"/>
                      <a:gd name="connsiteY4" fmla="*/ 22860 h 718185"/>
                      <a:gd name="connsiteX5" fmla="*/ 350520 w 832485"/>
                      <a:gd name="connsiteY5" fmla="*/ 38100 h 718185"/>
                      <a:gd name="connsiteX6" fmla="*/ 405765 w 832485"/>
                      <a:gd name="connsiteY6" fmla="*/ 51435 h 718185"/>
                      <a:gd name="connsiteX7" fmla="*/ 434340 w 832485"/>
                      <a:gd name="connsiteY7" fmla="*/ 64770 h 718185"/>
                      <a:gd name="connsiteX8" fmla="*/ 440055 w 832485"/>
                      <a:gd name="connsiteY8" fmla="*/ 91440 h 718185"/>
                      <a:gd name="connsiteX9" fmla="*/ 542925 w 832485"/>
                      <a:gd name="connsiteY9" fmla="*/ 60960 h 718185"/>
                      <a:gd name="connsiteX10" fmla="*/ 542925 w 832485"/>
                      <a:gd name="connsiteY10" fmla="*/ 127635 h 718185"/>
                      <a:gd name="connsiteX11" fmla="*/ 586740 w 832485"/>
                      <a:gd name="connsiteY11" fmla="*/ 125730 h 718185"/>
                      <a:gd name="connsiteX12" fmla="*/ 609600 w 832485"/>
                      <a:gd name="connsiteY12" fmla="*/ 173355 h 718185"/>
                      <a:gd name="connsiteX13" fmla="*/ 657225 w 832485"/>
                      <a:gd name="connsiteY13" fmla="*/ 171450 h 718185"/>
                      <a:gd name="connsiteX14" fmla="*/ 655320 w 832485"/>
                      <a:gd name="connsiteY14" fmla="*/ 200025 h 718185"/>
                      <a:gd name="connsiteX15" fmla="*/ 708660 w 832485"/>
                      <a:gd name="connsiteY15" fmla="*/ 230505 h 718185"/>
                      <a:gd name="connsiteX16" fmla="*/ 716280 w 832485"/>
                      <a:gd name="connsiteY16" fmla="*/ 217170 h 718185"/>
                      <a:gd name="connsiteX17" fmla="*/ 714375 w 832485"/>
                      <a:gd name="connsiteY17" fmla="*/ 192405 h 718185"/>
                      <a:gd name="connsiteX18" fmla="*/ 741045 w 832485"/>
                      <a:gd name="connsiteY18" fmla="*/ 192405 h 718185"/>
                      <a:gd name="connsiteX19" fmla="*/ 742950 w 832485"/>
                      <a:gd name="connsiteY19" fmla="*/ 238125 h 718185"/>
                      <a:gd name="connsiteX20" fmla="*/ 773430 w 832485"/>
                      <a:gd name="connsiteY20" fmla="*/ 253365 h 718185"/>
                      <a:gd name="connsiteX21" fmla="*/ 811530 w 832485"/>
                      <a:gd name="connsiteY21" fmla="*/ 308610 h 718185"/>
                      <a:gd name="connsiteX22" fmla="*/ 832485 w 832485"/>
                      <a:gd name="connsiteY22" fmla="*/ 310515 h 718185"/>
                      <a:gd name="connsiteX23" fmla="*/ 822960 w 832485"/>
                      <a:gd name="connsiteY23" fmla="*/ 367665 h 718185"/>
                      <a:gd name="connsiteX24" fmla="*/ 822960 w 832485"/>
                      <a:gd name="connsiteY24" fmla="*/ 367665 h 718185"/>
                      <a:gd name="connsiteX25" fmla="*/ 813435 w 832485"/>
                      <a:gd name="connsiteY25" fmla="*/ 396240 h 718185"/>
                      <a:gd name="connsiteX26" fmla="*/ 771525 w 832485"/>
                      <a:gd name="connsiteY26" fmla="*/ 388620 h 718185"/>
                      <a:gd name="connsiteX27" fmla="*/ 746760 w 832485"/>
                      <a:gd name="connsiteY27" fmla="*/ 382905 h 718185"/>
                      <a:gd name="connsiteX28" fmla="*/ 714375 w 832485"/>
                      <a:gd name="connsiteY28" fmla="*/ 320040 h 718185"/>
                      <a:gd name="connsiteX29" fmla="*/ 681990 w 832485"/>
                      <a:gd name="connsiteY29" fmla="*/ 321945 h 718185"/>
                      <a:gd name="connsiteX30" fmla="*/ 680085 w 832485"/>
                      <a:gd name="connsiteY30" fmla="*/ 361950 h 718185"/>
                      <a:gd name="connsiteX31" fmla="*/ 632460 w 832485"/>
                      <a:gd name="connsiteY31" fmla="*/ 369570 h 718185"/>
                      <a:gd name="connsiteX32" fmla="*/ 632460 w 832485"/>
                      <a:gd name="connsiteY32" fmla="*/ 401955 h 718185"/>
                      <a:gd name="connsiteX33" fmla="*/ 592455 w 832485"/>
                      <a:gd name="connsiteY33" fmla="*/ 377190 h 718185"/>
                      <a:gd name="connsiteX34" fmla="*/ 621030 w 832485"/>
                      <a:gd name="connsiteY34" fmla="*/ 457200 h 718185"/>
                      <a:gd name="connsiteX35" fmla="*/ 598170 w 832485"/>
                      <a:gd name="connsiteY35" fmla="*/ 478155 h 718185"/>
                      <a:gd name="connsiteX36" fmla="*/ 601980 w 832485"/>
                      <a:gd name="connsiteY36" fmla="*/ 533400 h 718185"/>
                      <a:gd name="connsiteX37" fmla="*/ 630555 w 832485"/>
                      <a:gd name="connsiteY37" fmla="*/ 565785 h 718185"/>
                      <a:gd name="connsiteX38" fmla="*/ 636270 w 832485"/>
                      <a:gd name="connsiteY38" fmla="*/ 605790 h 718185"/>
                      <a:gd name="connsiteX39" fmla="*/ 579120 w 832485"/>
                      <a:gd name="connsiteY39" fmla="*/ 640080 h 718185"/>
                      <a:gd name="connsiteX40" fmla="*/ 535305 w 832485"/>
                      <a:gd name="connsiteY40" fmla="*/ 678180 h 718185"/>
                      <a:gd name="connsiteX41" fmla="*/ 529590 w 832485"/>
                      <a:gd name="connsiteY41" fmla="*/ 718185 h 718185"/>
                      <a:gd name="connsiteX42" fmla="*/ 432435 w 832485"/>
                      <a:gd name="connsiteY42" fmla="*/ 704850 h 718185"/>
                      <a:gd name="connsiteX43" fmla="*/ 426720 w 832485"/>
                      <a:gd name="connsiteY43" fmla="*/ 647700 h 718185"/>
                      <a:gd name="connsiteX44" fmla="*/ 430530 w 832485"/>
                      <a:gd name="connsiteY44" fmla="*/ 626745 h 718185"/>
                      <a:gd name="connsiteX45" fmla="*/ 405765 w 832485"/>
                      <a:gd name="connsiteY45" fmla="*/ 592455 h 718185"/>
                      <a:gd name="connsiteX46" fmla="*/ 335280 w 832485"/>
                      <a:gd name="connsiteY46" fmla="*/ 577215 h 718185"/>
                      <a:gd name="connsiteX47" fmla="*/ 339090 w 832485"/>
                      <a:gd name="connsiteY47" fmla="*/ 544830 h 718185"/>
                      <a:gd name="connsiteX48" fmla="*/ 316230 w 832485"/>
                      <a:gd name="connsiteY48" fmla="*/ 544830 h 718185"/>
                      <a:gd name="connsiteX49" fmla="*/ 310515 w 832485"/>
                      <a:gd name="connsiteY49" fmla="*/ 502920 h 718185"/>
                      <a:gd name="connsiteX50" fmla="*/ 280035 w 832485"/>
                      <a:gd name="connsiteY50" fmla="*/ 501015 h 718185"/>
                      <a:gd name="connsiteX51" fmla="*/ 293370 w 832485"/>
                      <a:gd name="connsiteY51" fmla="*/ 441960 h 718185"/>
                      <a:gd name="connsiteX52" fmla="*/ 268605 w 832485"/>
                      <a:gd name="connsiteY52" fmla="*/ 392430 h 718185"/>
                      <a:gd name="connsiteX53" fmla="*/ 240030 w 832485"/>
                      <a:gd name="connsiteY53" fmla="*/ 375285 h 718185"/>
                      <a:gd name="connsiteX54" fmla="*/ 257175 w 832485"/>
                      <a:gd name="connsiteY54" fmla="*/ 358140 h 718185"/>
                      <a:gd name="connsiteX55" fmla="*/ 251460 w 832485"/>
                      <a:gd name="connsiteY55" fmla="*/ 348615 h 718185"/>
                      <a:gd name="connsiteX56" fmla="*/ 194310 w 832485"/>
                      <a:gd name="connsiteY56" fmla="*/ 335280 h 718185"/>
                      <a:gd name="connsiteX57" fmla="*/ 215265 w 832485"/>
                      <a:gd name="connsiteY57" fmla="*/ 312420 h 718185"/>
                      <a:gd name="connsiteX58" fmla="*/ 192405 w 832485"/>
                      <a:gd name="connsiteY58" fmla="*/ 291465 h 718185"/>
                      <a:gd name="connsiteX59" fmla="*/ 163830 w 832485"/>
                      <a:gd name="connsiteY59" fmla="*/ 264795 h 718185"/>
                      <a:gd name="connsiteX60" fmla="*/ 192405 w 832485"/>
                      <a:gd name="connsiteY60" fmla="*/ 215265 h 718185"/>
                      <a:gd name="connsiteX61" fmla="*/ 131445 w 832485"/>
                      <a:gd name="connsiteY61" fmla="*/ 192405 h 718185"/>
                      <a:gd name="connsiteX62" fmla="*/ 26670 w 832485"/>
                      <a:gd name="connsiteY62" fmla="*/ 188595 h 718185"/>
                      <a:gd name="connsiteX63" fmla="*/ 0 w 832485"/>
                      <a:gd name="connsiteY63" fmla="*/ 34290 h 718185"/>
                      <a:gd name="connsiteX64" fmla="*/ 53340 w 832485"/>
                      <a:gd name="connsiteY64" fmla="*/ 59055 h 718185"/>
                      <a:gd name="connsiteX65" fmla="*/ 80010 w 832485"/>
                      <a:gd name="connsiteY65" fmla="*/ 156210 h 718185"/>
                      <a:gd name="connsiteX66" fmla="*/ 123825 w 832485"/>
                      <a:gd name="connsiteY66" fmla="*/ 156210 h 718185"/>
                      <a:gd name="connsiteX67" fmla="*/ 104775 w 832485"/>
                      <a:gd name="connsiteY67" fmla="*/ 83820 h 718185"/>
                      <a:gd name="connsiteX68" fmla="*/ 144780 w 832485"/>
                      <a:gd name="connsiteY68" fmla="*/ 91440 h 718185"/>
                      <a:gd name="connsiteX69" fmla="*/ 150495 w 832485"/>
                      <a:gd name="connsiteY69" fmla="*/ 106680 h 718185"/>
                      <a:gd name="connsiteX70" fmla="*/ 175260 w 832485"/>
                      <a:gd name="connsiteY70" fmla="*/ 104775 h 718185"/>
                      <a:gd name="connsiteX71" fmla="*/ 188595 w 832485"/>
                      <a:gd name="connsiteY71" fmla="*/ 169545 h 718185"/>
                      <a:gd name="connsiteX72" fmla="*/ 220980 w 832485"/>
                      <a:gd name="connsiteY72" fmla="*/ 180975 h 718185"/>
                      <a:gd name="connsiteX73" fmla="*/ 220980 w 832485"/>
                      <a:gd name="connsiteY73" fmla="*/ 139065 h 718185"/>
                      <a:gd name="connsiteX74" fmla="*/ 241935 w 832485"/>
                      <a:gd name="connsiteY74" fmla="*/ 139065 h 718185"/>
                      <a:gd name="connsiteX75" fmla="*/ 222885 w 832485"/>
                      <a:gd name="connsiteY75" fmla="*/ 108585 h 718185"/>
                      <a:gd name="connsiteX76" fmla="*/ 266700 w 832485"/>
                      <a:gd name="connsiteY76" fmla="*/ 110490 h 718185"/>
                      <a:gd name="connsiteX77" fmla="*/ 302895 w 832485"/>
                      <a:gd name="connsiteY77" fmla="*/ 102870 h 718185"/>
                      <a:gd name="connsiteX78" fmla="*/ 270510 w 832485"/>
                      <a:gd name="connsiteY78" fmla="*/ 97155 h 718185"/>
                      <a:gd name="connsiteX79" fmla="*/ 255270 w 832485"/>
                      <a:gd name="connsiteY79" fmla="*/ 70485 h 718185"/>
                      <a:gd name="connsiteX80" fmla="*/ 156210 w 832485"/>
                      <a:gd name="connsiteY80" fmla="*/ 76200 h 718185"/>
                      <a:gd name="connsiteX81" fmla="*/ 89535 w 832485"/>
                      <a:gd name="connsiteY81" fmla="*/ 53340 h 718185"/>
                      <a:gd name="connsiteX82" fmla="*/ 87630 w 832485"/>
                      <a:gd name="connsiteY82" fmla="*/ 11430 h 718185"/>
                      <a:gd name="connsiteX83" fmla="*/ 190500 w 832485"/>
                      <a:gd name="connsiteY83" fmla="*/ 49530 h 7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2485" h="718185">
                        <a:moveTo>
                          <a:pt x="190500" y="49530"/>
                        </a:moveTo>
                        <a:cubicBezTo>
                          <a:pt x="194945" y="38735"/>
                          <a:pt x="193675" y="46990"/>
                          <a:pt x="198120" y="36195"/>
                        </a:cubicBezTo>
                        <a:cubicBezTo>
                          <a:pt x="201930" y="30480"/>
                          <a:pt x="148590" y="5715"/>
                          <a:pt x="152400" y="0"/>
                        </a:cubicBezTo>
                        <a:lnTo>
                          <a:pt x="215265" y="0"/>
                        </a:lnTo>
                        <a:lnTo>
                          <a:pt x="280035" y="22860"/>
                        </a:lnTo>
                        <a:lnTo>
                          <a:pt x="350520" y="38100"/>
                        </a:lnTo>
                        <a:lnTo>
                          <a:pt x="405765" y="51435"/>
                        </a:lnTo>
                        <a:lnTo>
                          <a:pt x="434340" y="64770"/>
                        </a:lnTo>
                        <a:lnTo>
                          <a:pt x="440055" y="91440"/>
                        </a:lnTo>
                        <a:lnTo>
                          <a:pt x="542925" y="60960"/>
                        </a:lnTo>
                        <a:lnTo>
                          <a:pt x="542925" y="127635"/>
                        </a:lnTo>
                        <a:lnTo>
                          <a:pt x="586740" y="125730"/>
                        </a:lnTo>
                        <a:lnTo>
                          <a:pt x="609600" y="173355"/>
                        </a:lnTo>
                        <a:lnTo>
                          <a:pt x="657225" y="171450"/>
                        </a:lnTo>
                        <a:lnTo>
                          <a:pt x="655320" y="200025"/>
                        </a:lnTo>
                        <a:lnTo>
                          <a:pt x="708660" y="230505"/>
                        </a:lnTo>
                        <a:lnTo>
                          <a:pt x="716280" y="217170"/>
                        </a:lnTo>
                        <a:lnTo>
                          <a:pt x="714375" y="192405"/>
                        </a:lnTo>
                        <a:lnTo>
                          <a:pt x="741045" y="192405"/>
                        </a:lnTo>
                        <a:lnTo>
                          <a:pt x="742950" y="238125"/>
                        </a:lnTo>
                        <a:lnTo>
                          <a:pt x="773430" y="253365"/>
                        </a:lnTo>
                        <a:lnTo>
                          <a:pt x="811530" y="308610"/>
                        </a:lnTo>
                        <a:lnTo>
                          <a:pt x="832485" y="310515"/>
                        </a:lnTo>
                        <a:lnTo>
                          <a:pt x="822960" y="367665"/>
                        </a:lnTo>
                        <a:lnTo>
                          <a:pt x="822960" y="367665"/>
                        </a:lnTo>
                        <a:lnTo>
                          <a:pt x="813435" y="396240"/>
                        </a:lnTo>
                        <a:lnTo>
                          <a:pt x="771525" y="388620"/>
                        </a:lnTo>
                        <a:lnTo>
                          <a:pt x="746760" y="382905"/>
                        </a:lnTo>
                        <a:lnTo>
                          <a:pt x="714375" y="320040"/>
                        </a:lnTo>
                        <a:lnTo>
                          <a:pt x="681990" y="321945"/>
                        </a:lnTo>
                        <a:lnTo>
                          <a:pt x="680085" y="361950"/>
                        </a:lnTo>
                        <a:lnTo>
                          <a:pt x="632460" y="369570"/>
                        </a:lnTo>
                        <a:lnTo>
                          <a:pt x="632460" y="401955"/>
                        </a:lnTo>
                        <a:lnTo>
                          <a:pt x="592455" y="377190"/>
                        </a:lnTo>
                        <a:lnTo>
                          <a:pt x="621030" y="457200"/>
                        </a:lnTo>
                        <a:lnTo>
                          <a:pt x="598170" y="478155"/>
                        </a:lnTo>
                        <a:lnTo>
                          <a:pt x="601980" y="533400"/>
                        </a:lnTo>
                        <a:lnTo>
                          <a:pt x="630555" y="565785"/>
                        </a:lnTo>
                        <a:lnTo>
                          <a:pt x="636270" y="605790"/>
                        </a:lnTo>
                        <a:lnTo>
                          <a:pt x="579120" y="640080"/>
                        </a:lnTo>
                        <a:lnTo>
                          <a:pt x="535305" y="678180"/>
                        </a:lnTo>
                        <a:lnTo>
                          <a:pt x="529590" y="718185"/>
                        </a:lnTo>
                        <a:lnTo>
                          <a:pt x="432435" y="704850"/>
                        </a:lnTo>
                        <a:lnTo>
                          <a:pt x="426720" y="647700"/>
                        </a:lnTo>
                        <a:lnTo>
                          <a:pt x="430530" y="626745"/>
                        </a:lnTo>
                        <a:lnTo>
                          <a:pt x="405765" y="592455"/>
                        </a:lnTo>
                        <a:lnTo>
                          <a:pt x="335280" y="577215"/>
                        </a:lnTo>
                        <a:lnTo>
                          <a:pt x="339090" y="544830"/>
                        </a:lnTo>
                        <a:lnTo>
                          <a:pt x="316230" y="544830"/>
                        </a:lnTo>
                        <a:lnTo>
                          <a:pt x="310515" y="502920"/>
                        </a:lnTo>
                        <a:lnTo>
                          <a:pt x="280035" y="501015"/>
                        </a:lnTo>
                        <a:lnTo>
                          <a:pt x="293370" y="441960"/>
                        </a:lnTo>
                        <a:lnTo>
                          <a:pt x="268605" y="392430"/>
                        </a:lnTo>
                        <a:lnTo>
                          <a:pt x="240030" y="375285"/>
                        </a:lnTo>
                        <a:lnTo>
                          <a:pt x="257175" y="358140"/>
                        </a:lnTo>
                        <a:lnTo>
                          <a:pt x="251460" y="348615"/>
                        </a:lnTo>
                        <a:lnTo>
                          <a:pt x="194310" y="335280"/>
                        </a:lnTo>
                        <a:lnTo>
                          <a:pt x="215265" y="312420"/>
                        </a:lnTo>
                        <a:lnTo>
                          <a:pt x="192405" y="291465"/>
                        </a:lnTo>
                        <a:lnTo>
                          <a:pt x="163830" y="264795"/>
                        </a:lnTo>
                        <a:lnTo>
                          <a:pt x="192405" y="215265"/>
                        </a:lnTo>
                        <a:lnTo>
                          <a:pt x="131445" y="192405"/>
                        </a:lnTo>
                        <a:lnTo>
                          <a:pt x="26670" y="188595"/>
                        </a:lnTo>
                        <a:lnTo>
                          <a:pt x="0" y="34290"/>
                        </a:lnTo>
                        <a:lnTo>
                          <a:pt x="53340" y="59055"/>
                        </a:lnTo>
                        <a:lnTo>
                          <a:pt x="80010" y="156210"/>
                        </a:lnTo>
                        <a:lnTo>
                          <a:pt x="123825" y="156210"/>
                        </a:lnTo>
                        <a:lnTo>
                          <a:pt x="104775" y="83820"/>
                        </a:lnTo>
                        <a:lnTo>
                          <a:pt x="144780" y="91440"/>
                        </a:lnTo>
                        <a:lnTo>
                          <a:pt x="150495" y="106680"/>
                        </a:lnTo>
                        <a:lnTo>
                          <a:pt x="175260" y="104775"/>
                        </a:lnTo>
                        <a:lnTo>
                          <a:pt x="188595" y="169545"/>
                        </a:lnTo>
                        <a:lnTo>
                          <a:pt x="220980" y="180975"/>
                        </a:lnTo>
                        <a:lnTo>
                          <a:pt x="220980" y="139065"/>
                        </a:lnTo>
                        <a:lnTo>
                          <a:pt x="241935" y="139065"/>
                        </a:lnTo>
                        <a:lnTo>
                          <a:pt x="222885" y="108585"/>
                        </a:lnTo>
                        <a:lnTo>
                          <a:pt x="266700" y="110490"/>
                        </a:lnTo>
                        <a:lnTo>
                          <a:pt x="302895" y="102870"/>
                        </a:lnTo>
                        <a:lnTo>
                          <a:pt x="270510" y="97155"/>
                        </a:lnTo>
                        <a:lnTo>
                          <a:pt x="255270" y="70485"/>
                        </a:lnTo>
                        <a:lnTo>
                          <a:pt x="156210" y="76200"/>
                        </a:lnTo>
                        <a:lnTo>
                          <a:pt x="89535" y="53340"/>
                        </a:lnTo>
                        <a:lnTo>
                          <a:pt x="87630" y="11430"/>
                        </a:lnTo>
                        <a:lnTo>
                          <a:pt x="190500" y="4953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フリーフォーム 119">
                    <a:extLst>
                      <a:ext uri="{FF2B5EF4-FFF2-40B4-BE49-F238E27FC236}">
                        <a16:creationId xmlns:a16="http://schemas.microsoft.com/office/drawing/2014/main" id="{B58B6E92-E783-49FA-A952-277F4595511B}"/>
                      </a:ext>
                    </a:extLst>
                  </p:cNvPr>
                  <p:cNvSpPr/>
                  <p:nvPr/>
                </p:nvSpPr>
                <p:spPr>
                  <a:xfrm>
                    <a:off x="3798570" y="4457613"/>
                    <a:ext cx="373380" cy="333375"/>
                  </a:xfrm>
                  <a:custGeom>
                    <a:avLst/>
                    <a:gdLst>
                      <a:gd name="connsiteX0" fmla="*/ 270510 w 373380"/>
                      <a:gd name="connsiteY0" fmla="*/ 323850 h 323850"/>
                      <a:gd name="connsiteX1" fmla="*/ 323850 w 373380"/>
                      <a:gd name="connsiteY1" fmla="*/ 310515 h 323850"/>
                      <a:gd name="connsiteX2" fmla="*/ 331470 w 373380"/>
                      <a:gd name="connsiteY2" fmla="*/ 287655 h 323850"/>
                      <a:gd name="connsiteX3" fmla="*/ 344805 w 373380"/>
                      <a:gd name="connsiteY3" fmla="*/ 274320 h 323850"/>
                      <a:gd name="connsiteX4" fmla="*/ 323850 w 373380"/>
                      <a:gd name="connsiteY4" fmla="*/ 245745 h 323850"/>
                      <a:gd name="connsiteX5" fmla="*/ 299085 w 373380"/>
                      <a:gd name="connsiteY5" fmla="*/ 255270 h 323850"/>
                      <a:gd name="connsiteX6" fmla="*/ 274320 w 373380"/>
                      <a:gd name="connsiteY6" fmla="*/ 198120 h 323850"/>
                      <a:gd name="connsiteX7" fmla="*/ 302895 w 373380"/>
                      <a:gd name="connsiteY7" fmla="*/ 207645 h 323850"/>
                      <a:gd name="connsiteX8" fmla="*/ 342900 w 373380"/>
                      <a:gd name="connsiteY8" fmla="*/ 177165 h 323850"/>
                      <a:gd name="connsiteX9" fmla="*/ 348615 w 373380"/>
                      <a:gd name="connsiteY9" fmla="*/ 140970 h 323850"/>
                      <a:gd name="connsiteX10" fmla="*/ 358140 w 373380"/>
                      <a:gd name="connsiteY10" fmla="*/ 114300 h 323850"/>
                      <a:gd name="connsiteX11" fmla="*/ 373380 w 373380"/>
                      <a:gd name="connsiteY11" fmla="*/ 100965 h 323850"/>
                      <a:gd name="connsiteX12" fmla="*/ 358140 w 373380"/>
                      <a:gd name="connsiteY12" fmla="*/ 83820 h 323850"/>
                      <a:gd name="connsiteX13" fmla="*/ 350520 w 373380"/>
                      <a:gd name="connsiteY13" fmla="*/ 43815 h 323850"/>
                      <a:gd name="connsiteX14" fmla="*/ 316230 w 373380"/>
                      <a:gd name="connsiteY14" fmla="*/ 17145 h 323850"/>
                      <a:gd name="connsiteX15" fmla="*/ 295275 w 373380"/>
                      <a:gd name="connsiteY15" fmla="*/ 32385 h 323850"/>
                      <a:gd name="connsiteX16" fmla="*/ 238125 w 373380"/>
                      <a:gd name="connsiteY16" fmla="*/ 32385 h 323850"/>
                      <a:gd name="connsiteX17" fmla="*/ 249555 w 373380"/>
                      <a:gd name="connsiteY17" fmla="*/ 55245 h 323850"/>
                      <a:gd name="connsiteX18" fmla="*/ 234315 w 373380"/>
                      <a:gd name="connsiteY18" fmla="*/ 62865 h 323850"/>
                      <a:gd name="connsiteX19" fmla="*/ 276225 w 373380"/>
                      <a:gd name="connsiteY19" fmla="*/ 118110 h 323850"/>
                      <a:gd name="connsiteX20" fmla="*/ 234315 w 373380"/>
                      <a:gd name="connsiteY20" fmla="*/ 81915 h 323850"/>
                      <a:gd name="connsiteX21" fmla="*/ 194310 w 373380"/>
                      <a:gd name="connsiteY21" fmla="*/ 83820 h 323850"/>
                      <a:gd name="connsiteX22" fmla="*/ 129540 w 373380"/>
                      <a:gd name="connsiteY22" fmla="*/ 19050 h 323850"/>
                      <a:gd name="connsiteX23" fmla="*/ 108585 w 373380"/>
                      <a:gd name="connsiteY23" fmla="*/ 43815 h 323850"/>
                      <a:gd name="connsiteX24" fmla="*/ 108585 w 373380"/>
                      <a:gd name="connsiteY24" fmla="*/ 3810 h 323850"/>
                      <a:gd name="connsiteX25" fmla="*/ 64770 w 373380"/>
                      <a:gd name="connsiteY25" fmla="*/ 0 h 323850"/>
                      <a:gd name="connsiteX26" fmla="*/ 45720 w 373380"/>
                      <a:gd name="connsiteY26" fmla="*/ 102870 h 323850"/>
                      <a:gd name="connsiteX27" fmla="*/ 0 w 373380"/>
                      <a:gd name="connsiteY27" fmla="*/ 152400 h 323850"/>
                      <a:gd name="connsiteX28" fmla="*/ 28575 w 373380"/>
                      <a:gd name="connsiteY28" fmla="*/ 169545 h 323850"/>
                      <a:gd name="connsiteX29" fmla="*/ 28575 w 373380"/>
                      <a:gd name="connsiteY29" fmla="*/ 196215 h 323850"/>
                      <a:gd name="connsiteX30" fmla="*/ 59055 w 373380"/>
                      <a:gd name="connsiteY30" fmla="*/ 186690 h 323850"/>
                      <a:gd name="connsiteX31" fmla="*/ 116205 w 373380"/>
                      <a:gd name="connsiteY31" fmla="*/ 238125 h 323850"/>
                      <a:gd name="connsiteX32" fmla="*/ 163830 w 373380"/>
                      <a:gd name="connsiteY32" fmla="*/ 238125 h 323850"/>
                      <a:gd name="connsiteX33" fmla="*/ 192405 w 373380"/>
                      <a:gd name="connsiteY33" fmla="*/ 266700 h 323850"/>
                      <a:gd name="connsiteX34" fmla="*/ 213360 w 373380"/>
                      <a:gd name="connsiteY34" fmla="*/ 308610 h 323850"/>
                      <a:gd name="connsiteX35" fmla="*/ 270510 w 373380"/>
                      <a:gd name="connsiteY35" fmla="*/ 323850 h 323850"/>
                      <a:gd name="connsiteX0" fmla="*/ 270510 w 373380"/>
                      <a:gd name="connsiteY0" fmla="*/ 323850 h 333375"/>
                      <a:gd name="connsiteX1" fmla="*/ 323850 w 373380"/>
                      <a:gd name="connsiteY1" fmla="*/ 310515 h 333375"/>
                      <a:gd name="connsiteX2" fmla="*/ 331470 w 373380"/>
                      <a:gd name="connsiteY2" fmla="*/ 287655 h 333375"/>
                      <a:gd name="connsiteX3" fmla="*/ 344805 w 373380"/>
                      <a:gd name="connsiteY3" fmla="*/ 274320 h 333375"/>
                      <a:gd name="connsiteX4" fmla="*/ 323850 w 373380"/>
                      <a:gd name="connsiteY4" fmla="*/ 245745 h 333375"/>
                      <a:gd name="connsiteX5" fmla="*/ 299085 w 373380"/>
                      <a:gd name="connsiteY5" fmla="*/ 255270 h 333375"/>
                      <a:gd name="connsiteX6" fmla="*/ 274320 w 373380"/>
                      <a:gd name="connsiteY6" fmla="*/ 198120 h 333375"/>
                      <a:gd name="connsiteX7" fmla="*/ 302895 w 373380"/>
                      <a:gd name="connsiteY7" fmla="*/ 207645 h 333375"/>
                      <a:gd name="connsiteX8" fmla="*/ 342900 w 373380"/>
                      <a:gd name="connsiteY8" fmla="*/ 177165 h 333375"/>
                      <a:gd name="connsiteX9" fmla="*/ 348615 w 373380"/>
                      <a:gd name="connsiteY9" fmla="*/ 140970 h 333375"/>
                      <a:gd name="connsiteX10" fmla="*/ 358140 w 373380"/>
                      <a:gd name="connsiteY10" fmla="*/ 114300 h 333375"/>
                      <a:gd name="connsiteX11" fmla="*/ 373380 w 373380"/>
                      <a:gd name="connsiteY11" fmla="*/ 100965 h 333375"/>
                      <a:gd name="connsiteX12" fmla="*/ 358140 w 373380"/>
                      <a:gd name="connsiteY12" fmla="*/ 83820 h 333375"/>
                      <a:gd name="connsiteX13" fmla="*/ 350520 w 373380"/>
                      <a:gd name="connsiteY13" fmla="*/ 43815 h 333375"/>
                      <a:gd name="connsiteX14" fmla="*/ 316230 w 373380"/>
                      <a:gd name="connsiteY14" fmla="*/ 17145 h 333375"/>
                      <a:gd name="connsiteX15" fmla="*/ 295275 w 373380"/>
                      <a:gd name="connsiteY15" fmla="*/ 32385 h 333375"/>
                      <a:gd name="connsiteX16" fmla="*/ 238125 w 373380"/>
                      <a:gd name="connsiteY16" fmla="*/ 32385 h 333375"/>
                      <a:gd name="connsiteX17" fmla="*/ 249555 w 373380"/>
                      <a:gd name="connsiteY17" fmla="*/ 55245 h 333375"/>
                      <a:gd name="connsiteX18" fmla="*/ 234315 w 373380"/>
                      <a:gd name="connsiteY18" fmla="*/ 62865 h 333375"/>
                      <a:gd name="connsiteX19" fmla="*/ 276225 w 373380"/>
                      <a:gd name="connsiteY19" fmla="*/ 118110 h 333375"/>
                      <a:gd name="connsiteX20" fmla="*/ 234315 w 373380"/>
                      <a:gd name="connsiteY20" fmla="*/ 81915 h 333375"/>
                      <a:gd name="connsiteX21" fmla="*/ 194310 w 373380"/>
                      <a:gd name="connsiteY21" fmla="*/ 83820 h 333375"/>
                      <a:gd name="connsiteX22" fmla="*/ 129540 w 373380"/>
                      <a:gd name="connsiteY22" fmla="*/ 19050 h 333375"/>
                      <a:gd name="connsiteX23" fmla="*/ 108585 w 373380"/>
                      <a:gd name="connsiteY23" fmla="*/ 43815 h 333375"/>
                      <a:gd name="connsiteX24" fmla="*/ 108585 w 373380"/>
                      <a:gd name="connsiteY24" fmla="*/ 3810 h 333375"/>
                      <a:gd name="connsiteX25" fmla="*/ 64770 w 373380"/>
                      <a:gd name="connsiteY25" fmla="*/ 0 h 333375"/>
                      <a:gd name="connsiteX26" fmla="*/ 45720 w 373380"/>
                      <a:gd name="connsiteY26" fmla="*/ 102870 h 333375"/>
                      <a:gd name="connsiteX27" fmla="*/ 0 w 373380"/>
                      <a:gd name="connsiteY27" fmla="*/ 152400 h 333375"/>
                      <a:gd name="connsiteX28" fmla="*/ 28575 w 373380"/>
                      <a:gd name="connsiteY28" fmla="*/ 169545 h 333375"/>
                      <a:gd name="connsiteX29" fmla="*/ 28575 w 373380"/>
                      <a:gd name="connsiteY29" fmla="*/ 196215 h 333375"/>
                      <a:gd name="connsiteX30" fmla="*/ 59055 w 373380"/>
                      <a:gd name="connsiteY30" fmla="*/ 186690 h 333375"/>
                      <a:gd name="connsiteX31" fmla="*/ 116205 w 373380"/>
                      <a:gd name="connsiteY31" fmla="*/ 238125 h 333375"/>
                      <a:gd name="connsiteX32" fmla="*/ 163830 w 373380"/>
                      <a:gd name="connsiteY32" fmla="*/ 238125 h 333375"/>
                      <a:gd name="connsiteX33" fmla="*/ 192405 w 373380"/>
                      <a:gd name="connsiteY33" fmla="*/ 266700 h 333375"/>
                      <a:gd name="connsiteX34" fmla="*/ 213360 w 373380"/>
                      <a:gd name="connsiteY34" fmla="*/ 308610 h 333375"/>
                      <a:gd name="connsiteX35" fmla="*/ 238125 w 373380"/>
                      <a:gd name="connsiteY35" fmla="*/ 333375 h 333375"/>
                      <a:gd name="connsiteX36" fmla="*/ 270510 w 373380"/>
                      <a:gd name="connsiteY36" fmla="*/ 3238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3380" h="333375">
                        <a:moveTo>
                          <a:pt x="270510" y="323850"/>
                        </a:moveTo>
                        <a:lnTo>
                          <a:pt x="323850" y="310515"/>
                        </a:lnTo>
                        <a:lnTo>
                          <a:pt x="331470" y="287655"/>
                        </a:lnTo>
                        <a:lnTo>
                          <a:pt x="344805" y="274320"/>
                        </a:lnTo>
                        <a:lnTo>
                          <a:pt x="323850" y="245745"/>
                        </a:lnTo>
                        <a:lnTo>
                          <a:pt x="299085" y="255270"/>
                        </a:lnTo>
                        <a:lnTo>
                          <a:pt x="274320" y="198120"/>
                        </a:lnTo>
                        <a:lnTo>
                          <a:pt x="302895" y="207645"/>
                        </a:lnTo>
                        <a:lnTo>
                          <a:pt x="342900" y="177165"/>
                        </a:lnTo>
                        <a:lnTo>
                          <a:pt x="348615" y="140970"/>
                        </a:lnTo>
                        <a:lnTo>
                          <a:pt x="358140" y="114300"/>
                        </a:lnTo>
                        <a:lnTo>
                          <a:pt x="373380" y="100965"/>
                        </a:lnTo>
                        <a:lnTo>
                          <a:pt x="358140" y="83820"/>
                        </a:lnTo>
                        <a:lnTo>
                          <a:pt x="350520" y="43815"/>
                        </a:lnTo>
                        <a:lnTo>
                          <a:pt x="316230" y="17145"/>
                        </a:lnTo>
                        <a:lnTo>
                          <a:pt x="295275" y="32385"/>
                        </a:lnTo>
                        <a:lnTo>
                          <a:pt x="238125" y="32385"/>
                        </a:lnTo>
                        <a:lnTo>
                          <a:pt x="249555" y="55245"/>
                        </a:lnTo>
                        <a:lnTo>
                          <a:pt x="234315" y="62865"/>
                        </a:lnTo>
                        <a:lnTo>
                          <a:pt x="276225" y="118110"/>
                        </a:lnTo>
                        <a:lnTo>
                          <a:pt x="234315" y="81915"/>
                        </a:lnTo>
                        <a:lnTo>
                          <a:pt x="194310" y="83820"/>
                        </a:lnTo>
                        <a:lnTo>
                          <a:pt x="129540" y="19050"/>
                        </a:lnTo>
                        <a:lnTo>
                          <a:pt x="108585" y="43815"/>
                        </a:lnTo>
                        <a:lnTo>
                          <a:pt x="108585" y="3810"/>
                        </a:lnTo>
                        <a:lnTo>
                          <a:pt x="64770" y="0"/>
                        </a:lnTo>
                        <a:lnTo>
                          <a:pt x="45720" y="102870"/>
                        </a:lnTo>
                        <a:lnTo>
                          <a:pt x="0" y="152400"/>
                        </a:lnTo>
                        <a:lnTo>
                          <a:pt x="28575" y="169545"/>
                        </a:lnTo>
                        <a:lnTo>
                          <a:pt x="28575" y="196215"/>
                        </a:lnTo>
                        <a:lnTo>
                          <a:pt x="59055" y="186690"/>
                        </a:lnTo>
                        <a:lnTo>
                          <a:pt x="116205" y="238125"/>
                        </a:lnTo>
                        <a:lnTo>
                          <a:pt x="163830" y="238125"/>
                        </a:lnTo>
                        <a:lnTo>
                          <a:pt x="192405" y="266700"/>
                        </a:lnTo>
                        <a:lnTo>
                          <a:pt x="213360" y="308610"/>
                        </a:lnTo>
                        <a:cubicBezTo>
                          <a:pt x="219710" y="310515"/>
                          <a:pt x="231775" y="331470"/>
                          <a:pt x="238125" y="333375"/>
                        </a:cubicBezTo>
                        <a:lnTo>
                          <a:pt x="270510" y="32385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フリーフォーム 120">
                    <a:extLst>
                      <a:ext uri="{FF2B5EF4-FFF2-40B4-BE49-F238E27FC236}">
                        <a16:creationId xmlns:a16="http://schemas.microsoft.com/office/drawing/2014/main" id="{A524D888-88DE-48D4-8EB5-7158F0C34DAB}"/>
                      </a:ext>
                    </a:extLst>
                  </p:cNvPr>
                  <p:cNvSpPr/>
                  <p:nvPr/>
                </p:nvSpPr>
                <p:spPr>
                  <a:xfrm>
                    <a:off x="3870960" y="4200438"/>
                    <a:ext cx="262890" cy="169545"/>
                  </a:xfrm>
                  <a:custGeom>
                    <a:avLst/>
                    <a:gdLst>
                      <a:gd name="connsiteX0" fmla="*/ 180975 w 262890"/>
                      <a:gd name="connsiteY0" fmla="*/ 0 h 169545"/>
                      <a:gd name="connsiteX1" fmla="*/ 196215 w 262890"/>
                      <a:gd name="connsiteY1" fmla="*/ 41910 h 169545"/>
                      <a:gd name="connsiteX2" fmla="*/ 220980 w 262890"/>
                      <a:gd name="connsiteY2" fmla="*/ 36195 h 169545"/>
                      <a:gd name="connsiteX3" fmla="*/ 262890 w 262890"/>
                      <a:gd name="connsiteY3" fmla="*/ 66675 h 169545"/>
                      <a:gd name="connsiteX4" fmla="*/ 245745 w 262890"/>
                      <a:gd name="connsiteY4" fmla="*/ 142875 h 169545"/>
                      <a:gd name="connsiteX5" fmla="*/ 236220 w 262890"/>
                      <a:gd name="connsiteY5" fmla="*/ 142875 h 169545"/>
                      <a:gd name="connsiteX6" fmla="*/ 207645 w 262890"/>
                      <a:gd name="connsiteY6" fmla="*/ 142875 h 169545"/>
                      <a:gd name="connsiteX7" fmla="*/ 179070 w 262890"/>
                      <a:gd name="connsiteY7" fmla="*/ 169545 h 169545"/>
                      <a:gd name="connsiteX8" fmla="*/ 135255 w 262890"/>
                      <a:gd name="connsiteY8" fmla="*/ 167640 h 169545"/>
                      <a:gd name="connsiteX9" fmla="*/ 137160 w 262890"/>
                      <a:gd name="connsiteY9" fmla="*/ 156210 h 169545"/>
                      <a:gd name="connsiteX10" fmla="*/ 80010 w 262890"/>
                      <a:gd name="connsiteY10" fmla="*/ 146685 h 169545"/>
                      <a:gd name="connsiteX11" fmla="*/ 47625 w 262890"/>
                      <a:gd name="connsiteY11" fmla="*/ 100965 h 169545"/>
                      <a:gd name="connsiteX12" fmla="*/ 0 w 262890"/>
                      <a:gd name="connsiteY12" fmla="*/ 97155 h 169545"/>
                      <a:gd name="connsiteX13" fmla="*/ 30480 w 262890"/>
                      <a:gd name="connsiteY13" fmla="*/ 57150 h 169545"/>
                      <a:gd name="connsiteX14" fmla="*/ 100965 w 262890"/>
                      <a:gd name="connsiteY14" fmla="*/ 40005 h 169545"/>
                      <a:gd name="connsiteX15" fmla="*/ 135255 w 262890"/>
                      <a:gd name="connsiteY15" fmla="*/ 26670 h 169545"/>
                      <a:gd name="connsiteX16" fmla="*/ 180975 w 262890"/>
                      <a:gd name="connsiteY16" fmla="*/ 0 h 1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890" h="169545">
                        <a:moveTo>
                          <a:pt x="180975" y="0"/>
                        </a:moveTo>
                        <a:lnTo>
                          <a:pt x="196215" y="41910"/>
                        </a:lnTo>
                        <a:lnTo>
                          <a:pt x="220980" y="36195"/>
                        </a:lnTo>
                        <a:lnTo>
                          <a:pt x="262890" y="66675"/>
                        </a:lnTo>
                        <a:lnTo>
                          <a:pt x="245745" y="142875"/>
                        </a:lnTo>
                        <a:lnTo>
                          <a:pt x="236220" y="142875"/>
                        </a:lnTo>
                        <a:lnTo>
                          <a:pt x="207645" y="142875"/>
                        </a:lnTo>
                        <a:lnTo>
                          <a:pt x="179070" y="169545"/>
                        </a:lnTo>
                        <a:lnTo>
                          <a:pt x="135255" y="167640"/>
                        </a:lnTo>
                        <a:lnTo>
                          <a:pt x="137160" y="156210"/>
                        </a:lnTo>
                        <a:lnTo>
                          <a:pt x="80010" y="146685"/>
                        </a:lnTo>
                        <a:lnTo>
                          <a:pt x="47625" y="100965"/>
                        </a:lnTo>
                        <a:lnTo>
                          <a:pt x="0" y="97155"/>
                        </a:lnTo>
                        <a:lnTo>
                          <a:pt x="30480" y="57150"/>
                        </a:lnTo>
                        <a:lnTo>
                          <a:pt x="100965" y="40005"/>
                        </a:lnTo>
                        <a:lnTo>
                          <a:pt x="135255" y="26670"/>
                        </a:lnTo>
                        <a:lnTo>
                          <a:pt x="180975"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 name="フリーフォーム 121">
                    <a:extLst>
                      <a:ext uri="{FF2B5EF4-FFF2-40B4-BE49-F238E27FC236}">
                        <a16:creationId xmlns:a16="http://schemas.microsoft.com/office/drawing/2014/main" id="{5211F295-D601-4077-B1C7-9368C7340AD0}"/>
                      </a:ext>
                    </a:extLst>
                  </p:cNvPr>
                  <p:cNvSpPr/>
                  <p:nvPr/>
                </p:nvSpPr>
                <p:spPr>
                  <a:xfrm>
                    <a:off x="2571750" y="2132878"/>
                    <a:ext cx="720090" cy="512445"/>
                  </a:xfrm>
                  <a:custGeom>
                    <a:avLst/>
                    <a:gdLst>
                      <a:gd name="connsiteX0" fmla="*/ 0 w 720090"/>
                      <a:gd name="connsiteY0" fmla="*/ 60960 h 512445"/>
                      <a:gd name="connsiteX1" fmla="*/ 41910 w 720090"/>
                      <a:gd name="connsiteY1" fmla="*/ 22860 h 512445"/>
                      <a:gd name="connsiteX2" fmla="*/ 76200 w 720090"/>
                      <a:gd name="connsiteY2" fmla="*/ 17145 h 512445"/>
                      <a:gd name="connsiteX3" fmla="*/ 83820 w 720090"/>
                      <a:gd name="connsiteY3" fmla="*/ 5715 h 512445"/>
                      <a:gd name="connsiteX4" fmla="*/ 135255 w 720090"/>
                      <a:gd name="connsiteY4" fmla="*/ 0 h 512445"/>
                      <a:gd name="connsiteX5" fmla="*/ 160020 w 720090"/>
                      <a:gd name="connsiteY5" fmla="*/ 22860 h 512445"/>
                      <a:gd name="connsiteX6" fmla="*/ 169545 w 720090"/>
                      <a:gd name="connsiteY6" fmla="*/ 24765 h 512445"/>
                      <a:gd name="connsiteX7" fmla="*/ 209550 w 720090"/>
                      <a:gd name="connsiteY7" fmla="*/ 40005 h 512445"/>
                      <a:gd name="connsiteX8" fmla="*/ 228600 w 720090"/>
                      <a:gd name="connsiteY8" fmla="*/ 60960 h 512445"/>
                      <a:gd name="connsiteX9" fmla="*/ 228600 w 720090"/>
                      <a:gd name="connsiteY9" fmla="*/ 83820 h 512445"/>
                      <a:gd name="connsiteX10" fmla="*/ 211455 w 720090"/>
                      <a:gd name="connsiteY10" fmla="*/ 118110 h 512445"/>
                      <a:gd name="connsiteX11" fmla="*/ 230505 w 720090"/>
                      <a:gd name="connsiteY11" fmla="*/ 161925 h 512445"/>
                      <a:gd name="connsiteX12" fmla="*/ 299085 w 720090"/>
                      <a:gd name="connsiteY12" fmla="*/ 161925 h 512445"/>
                      <a:gd name="connsiteX13" fmla="*/ 320040 w 720090"/>
                      <a:gd name="connsiteY13" fmla="*/ 179070 h 512445"/>
                      <a:gd name="connsiteX14" fmla="*/ 350520 w 720090"/>
                      <a:gd name="connsiteY14" fmla="*/ 161925 h 512445"/>
                      <a:gd name="connsiteX15" fmla="*/ 413385 w 720090"/>
                      <a:gd name="connsiteY15" fmla="*/ 196215 h 512445"/>
                      <a:gd name="connsiteX16" fmla="*/ 476250 w 720090"/>
                      <a:gd name="connsiteY16" fmla="*/ 171450 h 512445"/>
                      <a:gd name="connsiteX17" fmla="*/ 548640 w 720090"/>
                      <a:gd name="connsiteY17" fmla="*/ 198120 h 512445"/>
                      <a:gd name="connsiteX18" fmla="*/ 582930 w 720090"/>
                      <a:gd name="connsiteY18" fmla="*/ 194310 h 512445"/>
                      <a:gd name="connsiteX19" fmla="*/ 630555 w 720090"/>
                      <a:gd name="connsiteY19" fmla="*/ 228600 h 512445"/>
                      <a:gd name="connsiteX20" fmla="*/ 681990 w 720090"/>
                      <a:gd name="connsiteY20" fmla="*/ 224790 h 512445"/>
                      <a:gd name="connsiteX21" fmla="*/ 720090 w 720090"/>
                      <a:gd name="connsiteY21" fmla="*/ 249555 h 512445"/>
                      <a:gd name="connsiteX22" fmla="*/ 683895 w 720090"/>
                      <a:gd name="connsiteY22" fmla="*/ 278130 h 512445"/>
                      <a:gd name="connsiteX23" fmla="*/ 702945 w 720090"/>
                      <a:gd name="connsiteY23" fmla="*/ 335280 h 512445"/>
                      <a:gd name="connsiteX24" fmla="*/ 689610 w 720090"/>
                      <a:gd name="connsiteY24" fmla="*/ 363855 h 512445"/>
                      <a:gd name="connsiteX25" fmla="*/ 702945 w 720090"/>
                      <a:gd name="connsiteY25" fmla="*/ 373380 h 512445"/>
                      <a:gd name="connsiteX26" fmla="*/ 702945 w 720090"/>
                      <a:gd name="connsiteY26" fmla="*/ 381000 h 512445"/>
                      <a:gd name="connsiteX27" fmla="*/ 666750 w 720090"/>
                      <a:gd name="connsiteY27" fmla="*/ 405765 h 512445"/>
                      <a:gd name="connsiteX28" fmla="*/ 695325 w 720090"/>
                      <a:gd name="connsiteY28" fmla="*/ 424815 h 512445"/>
                      <a:gd name="connsiteX29" fmla="*/ 662940 w 720090"/>
                      <a:gd name="connsiteY29" fmla="*/ 438150 h 512445"/>
                      <a:gd name="connsiteX30" fmla="*/ 647700 w 720090"/>
                      <a:gd name="connsiteY30" fmla="*/ 485775 h 512445"/>
                      <a:gd name="connsiteX31" fmla="*/ 605790 w 720090"/>
                      <a:gd name="connsiteY31" fmla="*/ 487680 h 512445"/>
                      <a:gd name="connsiteX32" fmla="*/ 579120 w 720090"/>
                      <a:gd name="connsiteY32" fmla="*/ 512445 h 512445"/>
                      <a:gd name="connsiteX33" fmla="*/ 501015 w 720090"/>
                      <a:gd name="connsiteY33" fmla="*/ 455295 h 512445"/>
                      <a:gd name="connsiteX34" fmla="*/ 382905 w 720090"/>
                      <a:gd name="connsiteY34" fmla="*/ 474345 h 512445"/>
                      <a:gd name="connsiteX35" fmla="*/ 388620 w 720090"/>
                      <a:gd name="connsiteY35" fmla="*/ 441960 h 512445"/>
                      <a:gd name="connsiteX36" fmla="*/ 352425 w 720090"/>
                      <a:gd name="connsiteY36" fmla="*/ 453390 h 512445"/>
                      <a:gd name="connsiteX37" fmla="*/ 350520 w 720090"/>
                      <a:gd name="connsiteY37" fmla="*/ 434340 h 512445"/>
                      <a:gd name="connsiteX38" fmla="*/ 280035 w 720090"/>
                      <a:gd name="connsiteY38" fmla="*/ 432435 h 512445"/>
                      <a:gd name="connsiteX39" fmla="*/ 274320 w 720090"/>
                      <a:gd name="connsiteY39" fmla="*/ 440055 h 512445"/>
                      <a:gd name="connsiteX40" fmla="*/ 230505 w 720090"/>
                      <a:gd name="connsiteY40" fmla="*/ 382905 h 512445"/>
                      <a:gd name="connsiteX41" fmla="*/ 135255 w 720090"/>
                      <a:gd name="connsiteY41" fmla="*/ 388620 h 512445"/>
                      <a:gd name="connsiteX42" fmla="*/ 102870 w 720090"/>
                      <a:gd name="connsiteY42" fmla="*/ 356235 h 512445"/>
                      <a:gd name="connsiteX43" fmla="*/ 64770 w 720090"/>
                      <a:gd name="connsiteY43" fmla="*/ 354330 h 512445"/>
                      <a:gd name="connsiteX44" fmla="*/ 85725 w 720090"/>
                      <a:gd name="connsiteY44" fmla="*/ 291465 h 512445"/>
                      <a:gd name="connsiteX45" fmla="*/ 127635 w 720090"/>
                      <a:gd name="connsiteY45" fmla="*/ 281940 h 512445"/>
                      <a:gd name="connsiteX46" fmla="*/ 95250 w 720090"/>
                      <a:gd name="connsiteY46" fmla="*/ 234315 h 512445"/>
                      <a:gd name="connsiteX47" fmla="*/ 97155 w 720090"/>
                      <a:gd name="connsiteY47" fmla="*/ 200025 h 512445"/>
                      <a:gd name="connsiteX48" fmla="*/ 108585 w 720090"/>
                      <a:gd name="connsiteY48" fmla="*/ 175260 h 512445"/>
                      <a:gd name="connsiteX49" fmla="*/ 104775 w 720090"/>
                      <a:gd name="connsiteY49" fmla="*/ 100965 h 512445"/>
                      <a:gd name="connsiteX50" fmla="*/ 36195 w 720090"/>
                      <a:gd name="connsiteY50" fmla="*/ 100965 h 512445"/>
                      <a:gd name="connsiteX51" fmla="*/ 0 w 720090"/>
                      <a:gd name="connsiteY51" fmla="*/ 60960 h 5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0090" h="512445">
                        <a:moveTo>
                          <a:pt x="0" y="60960"/>
                        </a:moveTo>
                        <a:lnTo>
                          <a:pt x="41910" y="22860"/>
                        </a:lnTo>
                        <a:lnTo>
                          <a:pt x="76200" y="17145"/>
                        </a:lnTo>
                        <a:lnTo>
                          <a:pt x="83820" y="5715"/>
                        </a:lnTo>
                        <a:lnTo>
                          <a:pt x="135255" y="0"/>
                        </a:lnTo>
                        <a:lnTo>
                          <a:pt x="160020" y="22860"/>
                        </a:lnTo>
                        <a:lnTo>
                          <a:pt x="169545" y="24765"/>
                        </a:lnTo>
                        <a:lnTo>
                          <a:pt x="209550" y="40005"/>
                        </a:lnTo>
                        <a:lnTo>
                          <a:pt x="228600" y="60960"/>
                        </a:lnTo>
                        <a:lnTo>
                          <a:pt x="228600" y="83820"/>
                        </a:lnTo>
                        <a:lnTo>
                          <a:pt x="211455" y="118110"/>
                        </a:lnTo>
                        <a:lnTo>
                          <a:pt x="230505" y="161925"/>
                        </a:lnTo>
                        <a:lnTo>
                          <a:pt x="299085" y="161925"/>
                        </a:lnTo>
                        <a:lnTo>
                          <a:pt x="320040" y="179070"/>
                        </a:lnTo>
                        <a:lnTo>
                          <a:pt x="350520" y="161925"/>
                        </a:lnTo>
                        <a:lnTo>
                          <a:pt x="413385" y="196215"/>
                        </a:lnTo>
                        <a:lnTo>
                          <a:pt x="476250" y="171450"/>
                        </a:lnTo>
                        <a:lnTo>
                          <a:pt x="548640" y="198120"/>
                        </a:lnTo>
                        <a:lnTo>
                          <a:pt x="582930" y="194310"/>
                        </a:lnTo>
                        <a:lnTo>
                          <a:pt x="630555" y="228600"/>
                        </a:lnTo>
                        <a:lnTo>
                          <a:pt x="681990" y="224790"/>
                        </a:lnTo>
                        <a:lnTo>
                          <a:pt x="720090" y="249555"/>
                        </a:lnTo>
                        <a:lnTo>
                          <a:pt x="683895" y="278130"/>
                        </a:lnTo>
                        <a:lnTo>
                          <a:pt x="702945" y="335280"/>
                        </a:lnTo>
                        <a:lnTo>
                          <a:pt x="689610" y="363855"/>
                        </a:lnTo>
                        <a:lnTo>
                          <a:pt x="702945" y="373380"/>
                        </a:lnTo>
                        <a:lnTo>
                          <a:pt x="702945" y="381000"/>
                        </a:lnTo>
                        <a:lnTo>
                          <a:pt x="666750" y="405765"/>
                        </a:lnTo>
                        <a:lnTo>
                          <a:pt x="695325" y="424815"/>
                        </a:lnTo>
                        <a:lnTo>
                          <a:pt x="662940" y="438150"/>
                        </a:lnTo>
                        <a:lnTo>
                          <a:pt x="647700" y="485775"/>
                        </a:lnTo>
                        <a:lnTo>
                          <a:pt x="605790" y="487680"/>
                        </a:lnTo>
                        <a:lnTo>
                          <a:pt x="579120" y="512445"/>
                        </a:lnTo>
                        <a:lnTo>
                          <a:pt x="501015" y="455295"/>
                        </a:lnTo>
                        <a:lnTo>
                          <a:pt x="382905" y="474345"/>
                        </a:lnTo>
                        <a:lnTo>
                          <a:pt x="388620" y="441960"/>
                        </a:lnTo>
                        <a:lnTo>
                          <a:pt x="352425" y="453390"/>
                        </a:lnTo>
                        <a:lnTo>
                          <a:pt x="350520" y="434340"/>
                        </a:lnTo>
                        <a:lnTo>
                          <a:pt x="280035" y="432435"/>
                        </a:lnTo>
                        <a:lnTo>
                          <a:pt x="274320" y="440055"/>
                        </a:lnTo>
                        <a:lnTo>
                          <a:pt x="230505" y="382905"/>
                        </a:lnTo>
                        <a:lnTo>
                          <a:pt x="135255" y="388620"/>
                        </a:lnTo>
                        <a:lnTo>
                          <a:pt x="102870" y="356235"/>
                        </a:lnTo>
                        <a:lnTo>
                          <a:pt x="64770" y="354330"/>
                        </a:lnTo>
                        <a:lnTo>
                          <a:pt x="85725" y="291465"/>
                        </a:lnTo>
                        <a:lnTo>
                          <a:pt x="127635" y="281940"/>
                        </a:lnTo>
                        <a:lnTo>
                          <a:pt x="95250" y="234315"/>
                        </a:lnTo>
                        <a:lnTo>
                          <a:pt x="97155" y="200025"/>
                        </a:lnTo>
                        <a:lnTo>
                          <a:pt x="108585" y="175260"/>
                        </a:lnTo>
                        <a:lnTo>
                          <a:pt x="104775" y="100965"/>
                        </a:lnTo>
                        <a:lnTo>
                          <a:pt x="36195" y="100965"/>
                        </a:lnTo>
                        <a:lnTo>
                          <a:pt x="0" y="6096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 name="フリーフォーム 122">
                    <a:extLst>
                      <a:ext uri="{FF2B5EF4-FFF2-40B4-BE49-F238E27FC236}">
                        <a16:creationId xmlns:a16="http://schemas.microsoft.com/office/drawing/2014/main" id="{43373ECD-549A-4C18-BE33-DBF05CD4F28B}"/>
                      </a:ext>
                    </a:extLst>
                  </p:cNvPr>
                  <p:cNvSpPr/>
                  <p:nvPr/>
                </p:nvSpPr>
                <p:spPr>
                  <a:xfrm>
                    <a:off x="3819525" y="3944533"/>
                    <a:ext cx="339090" cy="222885"/>
                  </a:xfrm>
                  <a:custGeom>
                    <a:avLst/>
                    <a:gdLst>
                      <a:gd name="connsiteX0" fmla="*/ 209550 w 339090"/>
                      <a:gd name="connsiteY0" fmla="*/ 3810 h 222885"/>
                      <a:gd name="connsiteX1" fmla="*/ 304800 w 339090"/>
                      <a:gd name="connsiteY1" fmla="*/ 0 h 222885"/>
                      <a:gd name="connsiteX2" fmla="*/ 327660 w 339090"/>
                      <a:gd name="connsiteY2" fmla="*/ 43815 h 222885"/>
                      <a:gd name="connsiteX3" fmla="*/ 312420 w 339090"/>
                      <a:gd name="connsiteY3" fmla="*/ 57150 h 222885"/>
                      <a:gd name="connsiteX4" fmla="*/ 339090 w 339090"/>
                      <a:gd name="connsiteY4" fmla="*/ 66675 h 222885"/>
                      <a:gd name="connsiteX5" fmla="*/ 293370 w 339090"/>
                      <a:gd name="connsiteY5" fmla="*/ 87630 h 222885"/>
                      <a:gd name="connsiteX6" fmla="*/ 285750 w 339090"/>
                      <a:gd name="connsiteY6" fmla="*/ 137160 h 222885"/>
                      <a:gd name="connsiteX7" fmla="*/ 220980 w 339090"/>
                      <a:gd name="connsiteY7" fmla="*/ 171450 h 222885"/>
                      <a:gd name="connsiteX8" fmla="*/ 209550 w 339090"/>
                      <a:gd name="connsiteY8" fmla="*/ 222885 h 222885"/>
                      <a:gd name="connsiteX9" fmla="*/ 135255 w 339090"/>
                      <a:gd name="connsiteY9" fmla="*/ 217170 h 222885"/>
                      <a:gd name="connsiteX10" fmla="*/ 121920 w 339090"/>
                      <a:gd name="connsiteY10" fmla="*/ 182880 h 222885"/>
                      <a:gd name="connsiteX11" fmla="*/ 64770 w 339090"/>
                      <a:gd name="connsiteY11" fmla="*/ 201930 h 222885"/>
                      <a:gd name="connsiteX12" fmla="*/ 60960 w 339090"/>
                      <a:gd name="connsiteY12" fmla="*/ 154305 h 222885"/>
                      <a:gd name="connsiteX13" fmla="*/ 87630 w 339090"/>
                      <a:gd name="connsiteY13" fmla="*/ 102870 h 222885"/>
                      <a:gd name="connsiteX14" fmla="*/ 34290 w 339090"/>
                      <a:gd name="connsiteY14" fmla="*/ 76200 h 222885"/>
                      <a:gd name="connsiteX15" fmla="*/ 32385 w 339090"/>
                      <a:gd name="connsiteY15" fmla="*/ 66675 h 222885"/>
                      <a:gd name="connsiteX16" fmla="*/ 0 w 339090"/>
                      <a:gd name="connsiteY16" fmla="*/ 59055 h 222885"/>
                      <a:gd name="connsiteX17" fmla="*/ 3810 w 339090"/>
                      <a:gd name="connsiteY17" fmla="*/ 38100 h 222885"/>
                      <a:gd name="connsiteX18" fmla="*/ 62865 w 339090"/>
                      <a:gd name="connsiteY18" fmla="*/ 40005 h 222885"/>
                      <a:gd name="connsiteX19" fmla="*/ 89535 w 339090"/>
                      <a:gd name="connsiteY19" fmla="*/ 1905 h 222885"/>
                      <a:gd name="connsiteX20" fmla="*/ 209550 w 339090"/>
                      <a:gd name="connsiteY20" fmla="*/ 3810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90" h="222885">
                        <a:moveTo>
                          <a:pt x="209550" y="3810"/>
                        </a:moveTo>
                        <a:lnTo>
                          <a:pt x="304800" y="0"/>
                        </a:lnTo>
                        <a:lnTo>
                          <a:pt x="327660" y="43815"/>
                        </a:lnTo>
                        <a:lnTo>
                          <a:pt x="312420" y="57150"/>
                        </a:lnTo>
                        <a:lnTo>
                          <a:pt x="339090" y="66675"/>
                        </a:lnTo>
                        <a:lnTo>
                          <a:pt x="293370" y="87630"/>
                        </a:lnTo>
                        <a:lnTo>
                          <a:pt x="285750" y="137160"/>
                        </a:lnTo>
                        <a:lnTo>
                          <a:pt x="220980" y="171450"/>
                        </a:lnTo>
                        <a:lnTo>
                          <a:pt x="209550" y="222885"/>
                        </a:lnTo>
                        <a:lnTo>
                          <a:pt x="135255" y="217170"/>
                        </a:lnTo>
                        <a:lnTo>
                          <a:pt x="121920" y="182880"/>
                        </a:lnTo>
                        <a:lnTo>
                          <a:pt x="64770" y="201930"/>
                        </a:lnTo>
                        <a:lnTo>
                          <a:pt x="60960" y="154305"/>
                        </a:lnTo>
                        <a:lnTo>
                          <a:pt x="87630" y="102870"/>
                        </a:lnTo>
                        <a:lnTo>
                          <a:pt x="34290" y="76200"/>
                        </a:lnTo>
                        <a:lnTo>
                          <a:pt x="32385" y="66675"/>
                        </a:lnTo>
                        <a:lnTo>
                          <a:pt x="0" y="59055"/>
                        </a:lnTo>
                        <a:lnTo>
                          <a:pt x="3810" y="38100"/>
                        </a:lnTo>
                        <a:lnTo>
                          <a:pt x="62865" y="40005"/>
                        </a:lnTo>
                        <a:lnTo>
                          <a:pt x="89535" y="1905"/>
                        </a:lnTo>
                        <a:lnTo>
                          <a:pt x="209550" y="381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6" name="フリーフォーム 123">
                    <a:extLst>
                      <a:ext uri="{FF2B5EF4-FFF2-40B4-BE49-F238E27FC236}">
                        <a16:creationId xmlns:a16="http://schemas.microsoft.com/office/drawing/2014/main" id="{AF34FB76-5FA7-4CD3-A37D-1E304CDDB65C}"/>
                      </a:ext>
                    </a:extLst>
                  </p:cNvPr>
                  <p:cNvSpPr/>
                  <p:nvPr/>
                </p:nvSpPr>
                <p:spPr>
                  <a:xfrm>
                    <a:off x="3893820" y="3340648"/>
                    <a:ext cx="361950" cy="190500"/>
                  </a:xfrm>
                  <a:custGeom>
                    <a:avLst/>
                    <a:gdLst>
                      <a:gd name="connsiteX0" fmla="*/ 0 w 361950"/>
                      <a:gd name="connsiteY0" fmla="*/ 72390 h 190500"/>
                      <a:gd name="connsiteX1" fmla="*/ 87630 w 361950"/>
                      <a:gd name="connsiteY1" fmla="*/ 87630 h 190500"/>
                      <a:gd name="connsiteX2" fmla="*/ 125730 w 361950"/>
                      <a:gd name="connsiteY2" fmla="*/ 99060 h 190500"/>
                      <a:gd name="connsiteX3" fmla="*/ 148590 w 361950"/>
                      <a:gd name="connsiteY3" fmla="*/ 99060 h 190500"/>
                      <a:gd name="connsiteX4" fmla="*/ 148590 w 361950"/>
                      <a:gd name="connsiteY4" fmla="*/ 127635 h 190500"/>
                      <a:gd name="connsiteX5" fmla="*/ 217170 w 361950"/>
                      <a:gd name="connsiteY5" fmla="*/ 142875 h 190500"/>
                      <a:gd name="connsiteX6" fmla="*/ 226695 w 361950"/>
                      <a:gd name="connsiteY6" fmla="*/ 167640 h 190500"/>
                      <a:gd name="connsiteX7" fmla="*/ 217170 w 361950"/>
                      <a:gd name="connsiteY7" fmla="*/ 190500 h 190500"/>
                      <a:gd name="connsiteX8" fmla="*/ 361950 w 361950"/>
                      <a:gd name="connsiteY8" fmla="*/ 104775 h 190500"/>
                      <a:gd name="connsiteX9" fmla="*/ 327660 w 361950"/>
                      <a:gd name="connsiteY9" fmla="*/ 36195 h 190500"/>
                      <a:gd name="connsiteX10" fmla="*/ 270510 w 361950"/>
                      <a:gd name="connsiteY10" fmla="*/ 43815 h 190500"/>
                      <a:gd name="connsiteX11" fmla="*/ 251460 w 361950"/>
                      <a:gd name="connsiteY11" fmla="*/ 32385 h 190500"/>
                      <a:gd name="connsiteX12" fmla="*/ 196215 w 361950"/>
                      <a:gd name="connsiteY12" fmla="*/ 32385 h 190500"/>
                      <a:gd name="connsiteX13" fmla="*/ 160020 w 361950"/>
                      <a:gd name="connsiteY13" fmla="*/ 7620 h 190500"/>
                      <a:gd name="connsiteX14" fmla="*/ 148590 w 361950"/>
                      <a:gd name="connsiteY14" fmla="*/ 17145 h 190500"/>
                      <a:gd name="connsiteX15" fmla="*/ 123825 w 361950"/>
                      <a:gd name="connsiteY15" fmla="*/ 9525 h 190500"/>
                      <a:gd name="connsiteX16" fmla="*/ 26670 w 361950"/>
                      <a:gd name="connsiteY16" fmla="*/ 0 h 190500"/>
                      <a:gd name="connsiteX17" fmla="*/ 0 w 361950"/>
                      <a:gd name="connsiteY17" fmla="*/ 7239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1950" h="190500">
                        <a:moveTo>
                          <a:pt x="0" y="72390"/>
                        </a:moveTo>
                        <a:lnTo>
                          <a:pt x="87630" y="87630"/>
                        </a:lnTo>
                        <a:lnTo>
                          <a:pt x="125730" y="99060"/>
                        </a:lnTo>
                        <a:lnTo>
                          <a:pt x="148590" y="99060"/>
                        </a:lnTo>
                        <a:lnTo>
                          <a:pt x="148590" y="127635"/>
                        </a:lnTo>
                        <a:lnTo>
                          <a:pt x="217170" y="142875"/>
                        </a:lnTo>
                        <a:lnTo>
                          <a:pt x="226695" y="167640"/>
                        </a:lnTo>
                        <a:lnTo>
                          <a:pt x="217170" y="190500"/>
                        </a:lnTo>
                        <a:lnTo>
                          <a:pt x="361950" y="104775"/>
                        </a:lnTo>
                        <a:lnTo>
                          <a:pt x="327660" y="36195"/>
                        </a:lnTo>
                        <a:lnTo>
                          <a:pt x="270510" y="43815"/>
                        </a:lnTo>
                        <a:lnTo>
                          <a:pt x="251460" y="32385"/>
                        </a:lnTo>
                        <a:lnTo>
                          <a:pt x="196215" y="32385"/>
                        </a:lnTo>
                        <a:lnTo>
                          <a:pt x="160020" y="7620"/>
                        </a:lnTo>
                        <a:lnTo>
                          <a:pt x="148590" y="17145"/>
                        </a:lnTo>
                        <a:lnTo>
                          <a:pt x="123825" y="9525"/>
                        </a:lnTo>
                        <a:lnTo>
                          <a:pt x="26670" y="0"/>
                        </a:lnTo>
                        <a:lnTo>
                          <a:pt x="0" y="7239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フリーフォーム 124">
                    <a:extLst>
                      <a:ext uri="{FF2B5EF4-FFF2-40B4-BE49-F238E27FC236}">
                        <a16:creationId xmlns:a16="http://schemas.microsoft.com/office/drawing/2014/main" id="{9B827A26-6EED-44E1-8464-9D837D791909}"/>
                      </a:ext>
                    </a:extLst>
                  </p:cNvPr>
                  <p:cNvSpPr/>
                  <p:nvPr/>
                </p:nvSpPr>
                <p:spPr>
                  <a:xfrm>
                    <a:off x="3736340" y="3405418"/>
                    <a:ext cx="376555" cy="168275"/>
                  </a:xfrm>
                  <a:custGeom>
                    <a:avLst/>
                    <a:gdLst>
                      <a:gd name="connsiteX0" fmla="*/ 372900 w 376867"/>
                      <a:gd name="connsiteY0" fmla="*/ 154715 h 168599"/>
                      <a:gd name="connsiteX1" fmla="*/ 376867 w 376867"/>
                      <a:gd name="connsiteY1" fmla="*/ 77357 h 168599"/>
                      <a:gd name="connsiteX2" fmla="*/ 303477 w 376867"/>
                      <a:gd name="connsiteY2" fmla="*/ 63473 h 168599"/>
                      <a:gd name="connsiteX3" fmla="*/ 301494 w 376867"/>
                      <a:gd name="connsiteY3" fmla="*/ 33720 h 168599"/>
                      <a:gd name="connsiteX4" fmla="*/ 277692 w 376867"/>
                      <a:gd name="connsiteY4" fmla="*/ 33720 h 168599"/>
                      <a:gd name="connsiteX5" fmla="*/ 150747 w 376867"/>
                      <a:gd name="connsiteY5" fmla="*/ 0 h 168599"/>
                      <a:gd name="connsiteX6" fmla="*/ 134879 w 376867"/>
                      <a:gd name="connsiteY6" fmla="*/ 23803 h 168599"/>
                      <a:gd name="connsiteX7" fmla="*/ 156697 w 376867"/>
                      <a:gd name="connsiteY7" fmla="*/ 53555 h 168599"/>
                      <a:gd name="connsiteX8" fmla="*/ 138846 w 376867"/>
                      <a:gd name="connsiteY8" fmla="*/ 69423 h 168599"/>
                      <a:gd name="connsiteX9" fmla="*/ 93225 w 376867"/>
                      <a:gd name="connsiteY9" fmla="*/ 59506 h 168599"/>
                      <a:gd name="connsiteX10" fmla="*/ 45620 w 376867"/>
                      <a:gd name="connsiteY10" fmla="*/ 89259 h 168599"/>
                      <a:gd name="connsiteX11" fmla="*/ 35703 w 376867"/>
                      <a:gd name="connsiteY11" fmla="*/ 109094 h 168599"/>
                      <a:gd name="connsiteX12" fmla="*/ 0 w 376867"/>
                      <a:gd name="connsiteY12" fmla="*/ 111077 h 168599"/>
                      <a:gd name="connsiteX13" fmla="*/ 25785 w 376867"/>
                      <a:gd name="connsiteY13" fmla="*/ 144797 h 168599"/>
                      <a:gd name="connsiteX14" fmla="*/ 136862 w 376867"/>
                      <a:gd name="connsiteY14" fmla="*/ 168599 h 168599"/>
                      <a:gd name="connsiteX15" fmla="*/ 130911 w 376867"/>
                      <a:gd name="connsiteY15" fmla="*/ 146780 h 168599"/>
                      <a:gd name="connsiteX16" fmla="*/ 188433 w 376867"/>
                      <a:gd name="connsiteY16" fmla="*/ 140830 h 168599"/>
                      <a:gd name="connsiteX17" fmla="*/ 192400 w 376867"/>
                      <a:gd name="connsiteY17" fmla="*/ 160665 h 168599"/>
                      <a:gd name="connsiteX18" fmla="*/ 218186 w 376867"/>
                      <a:gd name="connsiteY18" fmla="*/ 158682 h 168599"/>
                      <a:gd name="connsiteX19" fmla="*/ 218186 w 376867"/>
                      <a:gd name="connsiteY19" fmla="*/ 132896 h 168599"/>
                      <a:gd name="connsiteX20" fmla="*/ 372900 w 376867"/>
                      <a:gd name="connsiteY20" fmla="*/ 1547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867" h="168599">
                        <a:moveTo>
                          <a:pt x="372900" y="154715"/>
                        </a:moveTo>
                        <a:lnTo>
                          <a:pt x="376867" y="77357"/>
                        </a:lnTo>
                        <a:lnTo>
                          <a:pt x="303477" y="63473"/>
                        </a:lnTo>
                        <a:lnTo>
                          <a:pt x="301494" y="33720"/>
                        </a:lnTo>
                        <a:lnTo>
                          <a:pt x="277692" y="33720"/>
                        </a:lnTo>
                        <a:lnTo>
                          <a:pt x="150747" y="0"/>
                        </a:lnTo>
                        <a:lnTo>
                          <a:pt x="134879" y="23803"/>
                        </a:lnTo>
                        <a:lnTo>
                          <a:pt x="156697" y="53555"/>
                        </a:lnTo>
                        <a:lnTo>
                          <a:pt x="138846" y="69423"/>
                        </a:lnTo>
                        <a:lnTo>
                          <a:pt x="93225" y="59506"/>
                        </a:lnTo>
                        <a:lnTo>
                          <a:pt x="45620" y="89259"/>
                        </a:lnTo>
                        <a:lnTo>
                          <a:pt x="35703" y="109094"/>
                        </a:lnTo>
                        <a:lnTo>
                          <a:pt x="0" y="111077"/>
                        </a:lnTo>
                        <a:lnTo>
                          <a:pt x="25785" y="144797"/>
                        </a:lnTo>
                        <a:lnTo>
                          <a:pt x="136862" y="168599"/>
                        </a:lnTo>
                        <a:lnTo>
                          <a:pt x="130911" y="146780"/>
                        </a:lnTo>
                        <a:lnTo>
                          <a:pt x="188433" y="140830"/>
                        </a:lnTo>
                        <a:lnTo>
                          <a:pt x="192400" y="160665"/>
                        </a:lnTo>
                        <a:lnTo>
                          <a:pt x="218186" y="158682"/>
                        </a:lnTo>
                        <a:lnTo>
                          <a:pt x="218186" y="132896"/>
                        </a:lnTo>
                        <a:lnTo>
                          <a:pt x="372900" y="154715"/>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フリーフォーム 125">
                    <a:extLst>
                      <a:ext uri="{FF2B5EF4-FFF2-40B4-BE49-F238E27FC236}">
                        <a16:creationId xmlns:a16="http://schemas.microsoft.com/office/drawing/2014/main" id="{96E7DE34-1FFC-4505-946B-16976FCD2C6C}"/>
                      </a:ext>
                    </a:extLst>
                  </p:cNvPr>
                  <p:cNvSpPr/>
                  <p:nvPr/>
                </p:nvSpPr>
                <p:spPr>
                  <a:xfrm>
                    <a:off x="4048125" y="3129828"/>
                    <a:ext cx="265430" cy="255270"/>
                  </a:xfrm>
                  <a:custGeom>
                    <a:avLst/>
                    <a:gdLst>
                      <a:gd name="connsiteX0" fmla="*/ 178517 w 265791"/>
                      <a:gd name="connsiteY0" fmla="*/ 220170 h 255873"/>
                      <a:gd name="connsiteX1" fmla="*/ 232071 w 265791"/>
                      <a:gd name="connsiteY1" fmla="*/ 240005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20170 h 255873"/>
                      <a:gd name="connsiteX0" fmla="*/ 178517 w 265791"/>
                      <a:gd name="connsiteY0" fmla="*/ 255873 h 255873"/>
                      <a:gd name="connsiteX1" fmla="*/ 232071 w 265791"/>
                      <a:gd name="connsiteY1" fmla="*/ 240005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55873 h 255873"/>
                      <a:gd name="connsiteX0" fmla="*/ 178517 w 265791"/>
                      <a:gd name="connsiteY0" fmla="*/ 255873 h 255873"/>
                      <a:gd name="connsiteX1" fmla="*/ 148650 w 265791"/>
                      <a:gd name="connsiteY1" fmla="*/ 114747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55873 h 255873"/>
                      <a:gd name="connsiteX0" fmla="*/ 178517 w 265791"/>
                      <a:gd name="connsiteY0" fmla="*/ 255873 h 255873"/>
                      <a:gd name="connsiteX1" fmla="*/ 226112 w 265791"/>
                      <a:gd name="connsiteY1" fmla="*/ 226087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55873 h 25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791" h="255873">
                        <a:moveTo>
                          <a:pt x="178517" y="255873"/>
                        </a:moveTo>
                        <a:lnTo>
                          <a:pt x="226112" y="226087"/>
                        </a:lnTo>
                        <a:lnTo>
                          <a:pt x="238022" y="206285"/>
                        </a:lnTo>
                        <a:lnTo>
                          <a:pt x="238022" y="130912"/>
                        </a:lnTo>
                        <a:lnTo>
                          <a:pt x="218187" y="128928"/>
                        </a:lnTo>
                        <a:lnTo>
                          <a:pt x="243973" y="103143"/>
                        </a:lnTo>
                        <a:lnTo>
                          <a:pt x="234055" y="93225"/>
                        </a:lnTo>
                        <a:lnTo>
                          <a:pt x="265791" y="69423"/>
                        </a:lnTo>
                        <a:lnTo>
                          <a:pt x="224137" y="23802"/>
                        </a:lnTo>
                        <a:lnTo>
                          <a:pt x="178517" y="19835"/>
                        </a:lnTo>
                        <a:lnTo>
                          <a:pt x="79341" y="0"/>
                        </a:lnTo>
                        <a:lnTo>
                          <a:pt x="25786" y="33720"/>
                        </a:lnTo>
                        <a:lnTo>
                          <a:pt x="57522" y="81324"/>
                        </a:lnTo>
                        <a:lnTo>
                          <a:pt x="47605" y="107110"/>
                        </a:lnTo>
                        <a:lnTo>
                          <a:pt x="7934" y="117027"/>
                        </a:lnTo>
                        <a:lnTo>
                          <a:pt x="0" y="186450"/>
                        </a:lnTo>
                        <a:lnTo>
                          <a:pt x="9918" y="226121"/>
                        </a:lnTo>
                        <a:lnTo>
                          <a:pt x="43638" y="245956"/>
                        </a:lnTo>
                        <a:lnTo>
                          <a:pt x="95209" y="243972"/>
                        </a:lnTo>
                        <a:lnTo>
                          <a:pt x="120995" y="255873"/>
                        </a:lnTo>
                        <a:lnTo>
                          <a:pt x="178517" y="255873"/>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フリーフォーム 126">
                    <a:extLst>
                      <a:ext uri="{FF2B5EF4-FFF2-40B4-BE49-F238E27FC236}">
                        <a16:creationId xmlns:a16="http://schemas.microsoft.com/office/drawing/2014/main" id="{2894DD11-C367-49E7-B95B-F5AC078C45FF}"/>
                      </a:ext>
                    </a:extLst>
                  </p:cNvPr>
                  <p:cNvSpPr/>
                  <p:nvPr/>
                </p:nvSpPr>
                <p:spPr>
                  <a:xfrm>
                    <a:off x="3277870" y="3023148"/>
                    <a:ext cx="302895" cy="350520"/>
                  </a:xfrm>
                  <a:custGeom>
                    <a:avLst/>
                    <a:gdLst>
                      <a:gd name="connsiteX0" fmla="*/ 49837 w 303355"/>
                      <a:gd name="connsiteY0" fmla="*/ 0 h 351025"/>
                      <a:gd name="connsiteX1" fmla="*/ 162512 w 303355"/>
                      <a:gd name="connsiteY1" fmla="*/ 19501 h 351025"/>
                      <a:gd name="connsiteX2" fmla="*/ 190680 w 303355"/>
                      <a:gd name="connsiteY2" fmla="*/ 65004 h 351025"/>
                      <a:gd name="connsiteX3" fmla="*/ 299021 w 303355"/>
                      <a:gd name="connsiteY3" fmla="*/ 91006 h 351025"/>
                      <a:gd name="connsiteX4" fmla="*/ 303355 w 303355"/>
                      <a:gd name="connsiteY4" fmla="*/ 125675 h 351025"/>
                      <a:gd name="connsiteX5" fmla="*/ 292521 w 303355"/>
                      <a:gd name="connsiteY5" fmla="*/ 145177 h 351025"/>
                      <a:gd name="connsiteX6" fmla="*/ 221016 w 303355"/>
                      <a:gd name="connsiteY6" fmla="*/ 186346 h 351025"/>
                      <a:gd name="connsiteX7" fmla="*/ 275186 w 303355"/>
                      <a:gd name="connsiteY7" fmla="*/ 247018 h 351025"/>
                      <a:gd name="connsiteX8" fmla="*/ 253518 w 303355"/>
                      <a:gd name="connsiteY8" fmla="*/ 255685 h 351025"/>
                      <a:gd name="connsiteX9" fmla="*/ 238350 w 303355"/>
                      <a:gd name="connsiteY9" fmla="*/ 286020 h 351025"/>
                      <a:gd name="connsiteX10" fmla="*/ 205848 w 303355"/>
                      <a:gd name="connsiteY10" fmla="*/ 292521 h 351025"/>
                      <a:gd name="connsiteX11" fmla="*/ 186347 w 303355"/>
                      <a:gd name="connsiteY11" fmla="*/ 331524 h 351025"/>
                      <a:gd name="connsiteX12" fmla="*/ 132176 w 303355"/>
                      <a:gd name="connsiteY12" fmla="*/ 327190 h 351025"/>
                      <a:gd name="connsiteX13" fmla="*/ 84506 w 303355"/>
                      <a:gd name="connsiteY13" fmla="*/ 351025 h 351025"/>
                      <a:gd name="connsiteX14" fmla="*/ 56337 w 303355"/>
                      <a:gd name="connsiteY14" fmla="*/ 329357 h 351025"/>
                      <a:gd name="connsiteX15" fmla="*/ 2167 w 303355"/>
                      <a:gd name="connsiteY15" fmla="*/ 327190 h 351025"/>
                      <a:gd name="connsiteX16" fmla="*/ 0 w 303355"/>
                      <a:gd name="connsiteY16" fmla="*/ 247018 h 351025"/>
                      <a:gd name="connsiteX17" fmla="*/ 65004 w 303355"/>
                      <a:gd name="connsiteY17" fmla="*/ 205848 h 351025"/>
                      <a:gd name="connsiteX18" fmla="*/ 13001 w 303355"/>
                      <a:gd name="connsiteY18" fmla="*/ 195014 h 351025"/>
                      <a:gd name="connsiteX19" fmla="*/ 10834 w 303355"/>
                      <a:gd name="connsiteY19" fmla="*/ 162511 h 351025"/>
                      <a:gd name="connsiteX20" fmla="*/ 41169 w 303355"/>
                      <a:gd name="connsiteY20" fmla="*/ 158178 h 351025"/>
                      <a:gd name="connsiteX21" fmla="*/ 32502 w 303355"/>
                      <a:gd name="connsiteY21" fmla="*/ 127842 h 351025"/>
                      <a:gd name="connsiteX22" fmla="*/ 78005 w 303355"/>
                      <a:gd name="connsiteY22" fmla="*/ 114841 h 351025"/>
                      <a:gd name="connsiteX23" fmla="*/ 86673 w 303355"/>
                      <a:gd name="connsiteY23" fmla="*/ 65004 h 351025"/>
                      <a:gd name="connsiteX24" fmla="*/ 49837 w 303355"/>
                      <a:gd name="connsiteY24" fmla="*/ 0 h 351025"/>
                      <a:gd name="connsiteX0" fmla="*/ 49837 w 303355"/>
                      <a:gd name="connsiteY0" fmla="*/ 0 h 351025"/>
                      <a:gd name="connsiteX1" fmla="*/ 162512 w 303355"/>
                      <a:gd name="connsiteY1" fmla="*/ 19501 h 351025"/>
                      <a:gd name="connsiteX2" fmla="*/ 190680 w 303355"/>
                      <a:gd name="connsiteY2" fmla="*/ 65004 h 351025"/>
                      <a:gd name="connsiteX3" fmla="*/ 299021 w 303355"/>
                      <a:gd name="connsiteY3" fmla="*/ 91006 h 351025"/>
                      <a:gd name="connsiteX4" fmla="*/ 303355 w 303355"/>
                      <a:gd name="connsiteY4" fmla="*/ 125675 h 351025"/>
                      <a:gd name="connsiteX5" fmla="*/ 292521 w 303355"/>
                      <a:gd name="connsiteY5" fmla="*/ 145177 h 351025"/>
                      <a:gd name="connsiteX6" fmla="*/ 221016 w 303355"/>
                      <a:gd name="connsiteY6" fmla="*/ 186346 h 351025"/>
                      <a:gd name="connsiteX7" fmla="*/ 275186 w 303355"/>
                      <a:gd name="connsiteY7" fmla="*/ 247018 h 351025"/>
                      <a:gd name="connsiteX8" fmla="*/ 253518 w 303355"/>
                      <a:gd name="connsiteY8" fmla="*/ 255685 h 351025"/>
                      <a:gd name="connsiteX9" fmla="*/ 238350 w 303355"/>
                      <a:gd name="connsiteY9" fmla="*/ 286020 h 351025"/>
                      <a:gd name="connsiteX10" fmla="*/ 205848 w 303355"/>
                      <a:gd name="connsiteY10" fmla="*/ 292521 h 351025"/>
                      <a:gd name="connsiteX11" fmla="*/ 186347 w 303355"/>
                      <a:gd name="connsiteY11" fmla="*/ 331524 h 351025"/>
                      <a:gd name="connsiteX12" fmla="*/ 132176 w 303355"/>
                      <a:gd name="connsiteY12" fmla="*/ 327190 h 351025"/>
                      <a:gd name="connsiteX13" fmla="*/ 84506 w 303355"/>
                      <a:gd name="connsiteY13" fmla="*/ 351025 h 351025"/>
                      <a:gd name="connsiteX14" fmla="*/ 56337 w 303355"/>
                      <a:gd name="connsiteY14" fmla="*/ 329357 h 351025"/>
                      <a:gd name="connsiteX15" fmla="*/ 2167 w 303355"/>
                      <a:gd name="connsiteY15" fmla="*/ 327190 h 351025"/>
                      <a:gd name="connsiteX16" fmla="*/ 0 w 303355"/>
                      <a:gd name="connsiteY16" fmla="*/ 247018 h 351025"/>
                      <a:gd name="connsiteX17" fmla="*/ 65004 w 303355"/>
                      <a:gd name="connsiteY17" fmla="*/ 205848 h 351025"/>
                      <a:gd name="connsiteX18" fmla="*/ 13001 w 303355"/>
                      <a:gd name="connsiteY18" fmla="*/ 195014 h 351025"/>
                      <a:gd name="connsiteX19" fmla="*/ 10834 w 303355"/>
                      <a:gd name="connsiteY19" fmla="*/ 162511 h 351025"/>
                      <a:gd name="connsiteX20" fmla="*/ 41169 w 303355"/>
                      <a:gd name="connsiteY20" fmla="*/ 158178 h 351025"/>
                      <a:gd name="connsiteX21" fmla="*/ 32502 w 303355"/>
                      <a:gd name="connsiteY21" fmla="*/ 127842 h 351025"/>
                      <a:gd name="connsiteX22" fmla="*/ 78005 w 303355"/>
                      <a:gd name="connsiteY22" fmla="*/ 114841 h 351025"/>
                      <a:gd name="connsiteX23" fmla="*/ 86673 w 303355"/>
                      <a:gd name="connsiteY23" fmla="*/ 65004 h 351025"/>
                      <a:gd name="connsiteX24" fmla="*/ 45572 w 303355"/>
                      <a:gd name="connsiteY24" fmla="*/ 30379 h 351025"/>
                      <a:gd name="connsiteX25" fmla="*/ 49837 w 303355"/>
                      <a:gd name="connsiteY25" fmla="*/ 0 h 3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3355" h="351025">
                        <a:moveTo>
                          <a:pt x="49837" y="0"/>
                        </a:moveTo>
                        <a:lnTo>
                          <a:pt x="162512" y="19501"/>
                        </a:lnTo>
                        <a:lnTo>
                          <a:pt x="190680" y="65004"/>
                        </a:lnTo>
                        <a:lnTo>
                          <a:pt x="299021" y="91006"/>
                        </a:lnTo>
                        <a:lnTo>
                          <a:pt x="303355" y="125675"/>
                        </a:lnTo>
                        <a:lnTo>
                          <a:pt x="292521" y="145177"/>
                        </a:lnTo>
                        <a:lnTo>
                          <a:pt x="221016" y="186346"/>
                        </a:lnTo>
                        <a:lnTo>
                          <a:pt x="275186" y="247018"/>
                        </a:lnTo>
                        <a:lnTo>
                          <a:pt x="253518" y="255685"/>
                        </a:lnTo>
                        <a:lnTo>
                          <a:pt x="238350" y="286020"/>
                        </a:lnTo>
                        <a:lnTo>
                          <a:pt x="205848" y="292521"/>
                        </a:lnTo>
                        <a:lnTo>
                          <a:pt x="186347" y="331524"/>
                        </a:lnTo>
                        <a:lnTo>
                          <a:pt x="132176" y="327190"/>
                        </a:lnTo>
                        <a:lnTo>
                          <a:pt x="84506" y="351025"/>
                        </a:lnTo>
                        <a:lnTo>
                          <a:pt x="56337" y="329357"/>
                        </a:lnTo>
                        <a:lnTo>
                          <a:pt x="2167" y="327190"/>
                        </a:lnTo>
                        <a:cubicBezTo>
                          <a:pt x="1445" y="300466"/>
                          <a:pt x="722" y="273742"/>
                          <a:pt x="0" y="247018"/>
                        </a:cubicBezTo>
                        <a:lnTo>
                          <a:pt x="65004" y="205848"/>
                        </a:lnTo>
                        <a:lnTo>
                          <a:pt x="13001" y="195014"/>
                        </a:lnTo>
                        <a:lnTo>
                          <a:pt x="10834" y="162511"/>
                        </a:lnTo>
                        <a:lnTo>
                          <a:pt x="41169" y="158178"/>
                        </a:lnTo>
                        <a:lnTo>
                          <a:pt x="32502" y="127842"/>
                        </a:lnTo>
                        <a:lnTo>
                          <a:pt x="78005" y="114841"/>
                        </a:lnTo>
                        <a:lnTo>
                          <a:pt x="86673" y="65004"/>
                        </a:lnTo>
                        <a:cubicBezTo>
                          <a:pt x="78036" y="52015"/>
                          <a:pt x="54209" y="43368"/>
                          <a:pt x="45572" y="30379"/>
                        </a:cubicBezTo>
                        <a:lnTo>
                          <a:pt x="49837"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フリーフォーム 127">
                    <a:extLst>
                      <a:ext uri="{FF2B5EF4-FFF2-40B4-BE49-F238E27FC236}">
                        <a16:creationId xmlns:a16="http://schemas.microsoft.com/office/drawing/2014/main" id="{9F66CB7F-6013-41F3-9175-27926575EB1D}"/>
                      </a:ext>
                    </a:extLst>
                  </p:cNvPr>
                  <p:cNvSpPr/>
                  <p:nvPr/>
                </p:nvSpPr>
                <p:spPr>
                  <a:xfrm>
                    <a:off x="3310890" y="2624368"/>
                    <a:ext cx="506730" cy="621665"/>
                  </a:xfrm>
                  <a:custGeom>
                    <a:avLst/>
                    <a:gdLst>
                      <a:gd name="connsiteX0" fmla="*/ 132176 w 507037"/>
                      <a:gd name="connsiteY0" fmla="*/ 0 h 621878"/>
                      <a:gd name="connsiteX1" fmla="*/ 136510 w 507037"/>
                      <a:gd name="connsiteY1" fmla="*/ 54170 h 621878"/>
                      <a:gd name="connsiteX2" fmla="*/ 104008 w 507037"/>
                      <a:gd name="connsiteY2" fmla="*/ 65005 h 621878"/>
                      <a:gd name="connsiteX3" fmla="*/ 99674 w 507037"/>
                      <a:gd name="connsiteY3" fmla="*/ 82339 h 621878"/>
                      <a:gd name="connsiteX4" fmla="*/ 99674 w 507037"/>
                      <a:gd name="connsiteY4" fmla="*/ 91006 h 621878"/>
                      <a:gd name="connsiteX5" fmla="*/ 78006 w 507037"/>
                      <a:gd name="connsiteY5" fmla="*/ 110508 h 621878"/>
                      <a:gd name="connsiteX6" fmla="*/ 78006 w 507037"/>
                      <a:gd name="connsiteY6" fmla="*/ 134343 h 621878"/>
                      <a:gd name="connsiteX7" fmla="*/ 21668 w 507037"/>
                      <a:gd name="connsiteY7" fmla="*/ 130009 h 621878"/>
                      <a:gd name="connsiteX8" fmla="*/ 17335 w 507037"/>
                      <a:gd name="connsiteY8" fmla="*/ 179846 h 621878"/>
                      <a:gd name="connsiteX9" fmla="*/ 0 w 507037"/>
                      <a:gd name="connsiteY9" fmla="*/ 195014 h 621878"/>
                      <a:gd name="connsiteX10" fmla="*/ 26002 w 507037"/>
                      <a:gd name="connsiteY10" fmla="*/ 208015 h 621878"/>
                      <a:gd name="connsiteX11" fmla="*/ 34669 w 507037"/>
                      <a:gd name="connsiteY11" fmla="*/ 244851 h 621878"/>
                      <a:gd name="connsiteX12" fmla="*/ 80173 w 507037"/>
                      <a:gd name="connsiteY12" fmla="*/ 216682 h 621878"/>
                      <a:gd name="connsiteX13" fmla="*/ 80173 w 507037"/>
                      <a:gd name="connsiteY13" fmla="*/ 264352 h 621878"/>
                      <a:gd name="connsiteX14" fmla="*/ 112675 w 507037"/>
                      <a:gd name="connsiteY14" fmla="*/ 279520 h 621878"/>
                      <a:gd name="connsiteX15" fmla="*/ 95340 w 507037"/>
                      <a:gd name="connsiteY15" fmla="*/ 292521 h 621878"/>
                      <a:gd name="connsiteX16" fmla="*/ 136510 w 507037"/>
                      <a:gd name="connsiteY16" fmla="*/ 351025 h 621878"/>
                      <a:gd name="connsiteX17" fmla="*/ 119175 w 507037"/>
                      <a:gd name="connsiteY17" fmla="*/ 364026 h 621878"/>
                      <a:gd name="connsiteX18" fmla="*/ 112675 w 507037"/>
                      <a:gd name="connsiteY18" fmla="*/ 377027 h 621878"/>
                      <a:gd name="connsiteX19" fmla="*/ 132176 w 507037"/>
                      <a:gd name="connsiteY19" fmla="*/ 392195 h 621878"/>
                      <a:gd name="connsiteX20" fmla="*/ 132176 w 507037"/>
                      <a:gd name="connsiteY20" fmla="*/ 420364 h 621878"/>
                      <a:gd name="connsiteX21" fmla="*/ 158178 w 507037"/>
                      <a:gd name="connsiteY21" fmla="*/ 461533 h 621878"/>
                      <a:gd name="connsiteX22" fmla="*/ 268686 w 507037"/>
                      <a:gd name="connsiteY22" fmla="*/ 491869 h 621878"/>
                      <a:gd name="connsiteX23" fmla="*/ 266519 w 507037"/>
                      <a:gd name="connsiteY23" fmla="*/ 528705 h 621878"/>
                      <a:gd name="connsiteX24" fmla="*/ 260019 w 507037"/>
                      <a:gd name="connsiteY24" fmla="*/ 550373 h 621878"/>
                      <a:gd name="connsiteX25" fmla="*/ 303356 w 507037"/>
                      <a:gd name="connsiteY25" fmla="*/ 552540 h 621878"/>
                      <a:gd name="connsiteX26" fmla="*/ 301189 w 507037"/>
                      <a:gd name="connsiteY26" fmla="*/ 593710 h 621878"/>
                      <a:gd name="connsiteX27" fmla="*/ 327191 w 507037"/>
                      <a:gd name="connsiteY27" fmla="*/ 580709 h 621878"/>
                      <a:gd name="connsiteX28" fmla="*/ 331524 w 507037"/>
                      <a:gd name="connsiteY28" fmla="*/ 621878 h 621878"/>
                      <a:gd name="connsiteX29" fmla="*/ 461534 w 507037"/>
                      <a:gd name="connsiteY29" fmla="*/ 522205 h 621878"/>
                      <a:gd name="connsiteX30" fmla="*/ 463701 w 507037"/>
                      <a:gd name="connsiteY30" fmla="*/ 478868 h 621878"/>
                      <a:gd name="connsiteX31" fmla="*/ 507037 w 507037"/>
                      <a:gd name="connsiteY31" fmla="*/ 446366 h 621878"/>
                      <a:gd name="connsiteX32" fmla="*/ 420364 w 507037"/>
                      <a:gd name="connsiteY32" fmla="*/ 420364 h 621878"/>
                      <a:gd name="connsiteX33" fmla="*/ 385695 w 507037"/>
                      <a:gd name="connsiteY33" fmla="*/ 361860 h 621878"/>
                      <a:gd name="connsiteX34" fmla="*/ 405196 w 507037"/>
                      <a:gd name="connsiteY34" fmla="*/ 359693 h 621878"/>
                      <a:gd name="connsiteX35" fmla="*/ 387862 w 507037"/>
                      <a:gd name="connsiteY35" fmla="*/ 329357 h 621878"/>
                      <a:gd name="connsiteX36" fmla="*/ 340192 w 507037"/>
                      <a:gd name="connsiteY36" fmla="*/ 322857 h 621878"/>
                      <a:gd name="connsiteX37" fmla="*/ 322857 w 507037"/>
                      <a:gd name="connsiteY37" fmla="*/ 296855 h 621878"/>
                      <a:gd name="connsiteX38" fmla="*/ 342358 w 507037"/>
                      <a:gd name="connsiteY38" fmla="*/ 231850 h 621878"/>
                      <a:gd name="connsiteX39" fmla="*/ 307689 w 507037"/>
                      <a:gd name="connsiteY39" fmla="*/ 229683 h 621878"/>
                      <a:gd name="connsiteX40" fmla="*/ 351026 w 507037"/>
                      <a:gd name="connsiteY40" fmla="*/ 201515 h 621878"/>
                      <a:gd name="connsiteX41" fmla="*/ 309856 w 507037"/>
                      <a:gd name="connsiteY41" fmla="*/ 169012 h 621878"/>
                      <a:gd name="connsiteX42" fmla="*/ 335858 w 507037"/>
                      <a:gd name="connsiteY42" fmla="*/ 158178 h 621878"/>
                      <a:gd name="connsiteX43" fmla="*/ 342358 w 507037"/>
                      <a:gd name="connsiteY43" fmla="*/ 132176 h 621878"/>
                      <a:gd name="connsiteX44" fmla="*/ 342358 w 507037"/>
                      <a:gd name="connsiteY44" fmla="*/ 132176 h 621878"/>
                      <a:gd name="connsiteX45" fmla="*/ 307689 w 507037"/>
                      <a:gd name="connsiteY45" fmla="*/ 106174 h 621878"/>
                      <a:gd name="connsiteX46" fmla="*/ 368360 w 507037"/>
                      <a:gd name="connsiteY46" fmla="*/ 97507 h 621878"/>
                      <a:gd name="connsiteX47" fmla="*/ 377028 w 507037"/>
                      <a:gd name="connsiteY47" fmla="*/ 58504 h 621878"/>
                      <a:gd name="connsiteX48" fmla="*/ 361860 w 507037"/>
                      <a:gd name="connsiteY48" fmla="*/ 54170 h 621878"/>
                      <a:gd name="connsiteX49" fmla="*/ 253519 w 507037"/>
                      <a:gd name="connsiteY49" fmla="*/ 52004 h 621878"/>
                      <a:gd name="connsiteX50" fmla="*/ 244851 w 507037"/>
                      <a:gd name="connsiteY50" fmla="*/ 43336 h 621878"/>
                      <a:gd name="connsiteX51" fmla="*/ 210182 w 507037"/>
                      <a:gd name="connsiteY51" fmla="*/ 60671 h 621878"/>
                      <a:gd name="connsiteX52" fmla="*/ 192847 w 507037"/>
                      <a:gd name="connsiteY52" fmla="*/ 43336 h 621878"/>
                      <a:gd name="connsiteX53" fmla="*/ 192847 w 507037"/>
                      <a:gd name="connsiteY53" fmla="*/ 26002 h 621878"/>
                      <a:gd name="connsiteX54" fmla="*/ 132176 w 507037"/>
                      <a:gd name="connsiteY54" fmla="*/ 0 h 62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07037" h="621878">
                        <a:moveTo>
                          <a:pt x="132176" y="0"/>
                        </a:moveTo>
                        <a:lnTo>
                          <a:pt x="136510" y="54170"/>
                        </a:lnTo>
                        <a:lnTo>
                          <a:pt x="104008" y="65005"/>
                        </a:lnTo>
                        <a:lnTo>
                          <a:pt x="99674" y="82339"/>
                        </a:lnTo>
                        <a:lnTo>
                          <a:pt x="99674" y="91006"/>
                        </a:lnTo>
                        <a:lnTo>
                          <a:pt x="78006" y="110508"/>
                        </a:lnTo>
                        <a:lnTo>
                          <a:pt x="78006" y="134343"/>
                        </a:lnTo>
                        <a:lnTo>
                          <a:pt x="21668" y="130009"/>
                        </a:lnTo>
                        <a:lnTo>
                          <a:pt x="17335" y="179846"/>
                        </a:lnTo>
                        <a:lnTo>
                          <a:pt x="0" y="195014"/>
                        </a:lnTo>
                        <a:lnTo>
                          <a:pt x="26002" y="208015"/>
                        </a:lnTo>
                        <a:lnTo>
                          <a:pt x="34669" y="244851"/>
                        </a:lnTo>
                        <a:lnTo>
                          <a:pt x="80173" y="216682"/>
                        </a:lnTo>
                        <a:lnTo>
                          <a:pt x="80173" y="264352"/>
                        </a:lnTo>
                        <a:lnTo>
                          <a:pt x="112675" y="279520"/>
                        </a:lnTo>
                        <a:lnTo>
                          <a:pt x="95340" y="292521"/>
                        </a:lnTo>
                        <a:lnTo>
                          <a:pt x="136510" y="351025"/>
                        </a:lnTo>
                        <a:lnTo>
                          <a:pt x="119175" y="364026"/>
                        </a:lnTo>
                        <a:lnTo>
                          <a:pt x="112675" y="377027"/>
                        </a:lnTo>
                        <a:lnTo>
                          <a:pt x="132176" y="392195"/>
                        </a:lnTo>
                        <a:lnTo>
                          <a:pt x="132176" y="420364"/>
                        </a:lnTo>
                        <a:lnTo>
                          <a:pt x="158178" y="461533"/>
                        </a:lnTo>
                        <a:lnTo>
                          <a:pt x="268686" y="491869"/>
                        </a:lnTo>
                        <a:lnTo>
                          <a:pt x="266519" y="528705"/>
                        </a:lnTo>
                        <a:lnTo>
                          <a:pt x="260019" y="550373"/>
                        </a:lnTo>
                        <a:lnTo>
                          <a:pt x="303356" y="552540"/>
                        </a:lnTo>
                        <a:lnTo>
                          <a:pt x="301189" y="593710"/>
                        </a:lnTo>
                        <a:lnTo>
                          <a:pt x="327191" y="580709"/>
                        </a:lnTo>
                        <a:lnTo>
                          <a:pt x="331524" y="621878"/>
                        </a:lnTo>
                        <a:lnTo>
                          <a:pt x="461534" y="522205"/>
                        </a:lnTo>
                        <a:lnTo>
                          <a:pt x="463701" y="478868"/>
                        </a:lnTo>
                        <a:lnTo>
                          <a:pt x="507037" y="446366"/>
                        </a:lnTo>
                        <a:lnTo>
                          <a:pt x="420364" y="420364"/>
                        </a:lnTo>
                        <a:lnTo>
                          <a:pt x="385695" y="361860"/>
                        </a:lnTo>
                        <a:lnTo>
                          <a:pt x="405196" y="359693"/>
                        </a:lnTo>
                        <a:lnTo>
                          <a:pt x="387862" y="329357"/>
                        </a:lnTo>
                        <a:lnTo>
                          <a:pt x="340192" y="322857"/>
                        </a:lnTo>
                        <a:lnTo>
                          <a:pt x="322857" y="296855"/>
                        </a:lnTo>
                        <a:lnTo>
                          <a:pt x="342358" y="231850"/>
                        </a:lnTo>
                        <a:lnTo>
                          <a:pt x="307689" y="229683"/>
                        </a:lnTo>
                        <a:lnTo>
                          <a:pt x="351026" y="201515"/>
                        </a:lnTo>
                        <a:lnTo>
                          <a:pt x="309856" y="169012"/>
                        </a:lnTo>
                        <a:lnTo>
                          <a:pt x="335858" y="158178"/>
                        </a:lnTo>
                        <a:lnTo>
                          <a:pt x="342358" y="132176"/>
                        </a:lnTo>
                        <a:lnTo>
                          <a:pt x="342358" y="132176"/>
                        </a:lnTo>
                        <a:lnTo>
                          <a:pt x="307689" y="106174"/>
                        </a:lnTo>
                        <a:lnTo>
                          <a:pt x="368360" y="97507"/>
                        </a:lnTo>
                        <a:lnTo>
                          <a:pt x="377028" y="58504"/>
                        </a:lnTo>
                        <a:lnTo>
                          <a:pt x="361860" y="54170"/>
                        </a:lnTo>
                        <a:lnTo>
                          <a:pt x="253519" y="52004"/>
                        </a:lnTo>
                        <a:lnTo>
                          <a:pt x="244851" y="43336"/>
                        </a:lnTo>
                        <a:lnTo>
                          <a:pt x="210182" y="60671"/>
                        </a:lnTo>
                        <a:lnTo>
                          <a:pt x="192847" y="43336"/>
                        </a:lnTo>
                        <a:lnTo>
                          <a:pt x="192847" y="26002"/>
                        </a:lnTo>
                        <a:lnTo>
                          <a:pt x="132176"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フリーフォーム 128">
                    <a:extLst>
                      <a:ext uri="{FF2B5EF4-FFF2-40B4-BE49-F238E27FC236}">
                        <a16:creationId xmlns:a16="http://schemas.microsoft.com/office/drawing/2014/main" id="{5A2876D6-03CF-444D-BFD2-D4EAF858C8CC}"/>
                      </a:ext>
                    </a:extLst>
                  </p:cNvPr>
                  <p:cNvSpPr/>
                  <p:nvPr/>
                </p:nvSpPr>
                <p:spPr>
                  <a:xfrm>
                    <a:off x="2972435" y="2548803"/>
                    <a:ext cx="476250" cy="305435"/>
                  </a:xfrm>
                  <a:custGeom>
                    <a:avLst/>
                    <a:gdLst>
                      <a:gd name="connsiteX0" fmla="*/ 294689 w 476702"/>
                      <a:gd name="connsiteY0" fmla="*/ 6500 h 305522"/>
                      <a:gd name="connsiteX1" fmla="*/ 344526 w 476702"/>
                      <a:gd name="connsiteY1" fmla="*/ 30336 h 305522"/>
                      <a:gd name="connsiteX2" fmla="*/ 361860 w 476702"/>
                      <a:gd name="connsiteY2" fmla="*/ 26002 h 305522"/>
                      <a:gd name="connsiteX3" fmla="*/ 379195 w 476702"/>
                      <a:gd name="connsiteY3" fmla="*/ 0 h 305522"/>
                      <a:gd name="connsiteX4" fmla="*/ 422531 w 476702"/>
                      <a:gd name="connsiteY4" fmla="*/ 21668 h 305522"/>
                      <a:gd name="connsiteX5" fmla="*/ 435532 w 476702"/>
                      <a:gd name="connsiteY5" fmla="*/ 60671 h 305522"/>
                      <a:gd name="connsiteX6" fmla="*/ 457200 w 476702"/>
                      <a:gd name="connsiteY6" fmla="*/ 65005 h 305522"/>
                      <a:gd name="connsiteX7" fmla="*/ 468035 w 476702"/>
                      <a:gd name="connsiteY7" fmla="*/ 82339 h 305522"/>
                      <a:gd name="connsiteX8" fmla="*/ 476702 w 476702"/>
                      <a:gd name="connsiteY8" fmla="*/ 134343 h 305522"/>
                      <a:gd name="connsiteX9" fmla="*/ 439866 w 476702"/>
                      <a:gd name="connsiteY9" fmla="*/ 143010 h 305522"/>
                      <a:gd name="connsiteX10" fmla="*/ 437699 w 476702"/>
                      <a:gd name="connsiteY10" fmla="*/ 162512 h 305522"/>
                      <a:gd name="connsiteX11" fmla="*/ 418198 w 476702"/>
                      <a:gd name="connsiteY11" fmla="*/ 179846 h 305522"/>
                      <a:gd name="connsiteX12" fmla="*/ 416031 w 476702"/>
                      <a:gd name="connsiteY12" fmla="*/ 214516 h 305522"/>
                      <a:gd name="connsiteX13" fmla="*/ 353193 w 476702"/>
                      <a:gd name="connsiteY13" fmla="*/ 205848 h 305522"/>
                      <a:gd name="connsiteX14" fmla="*/ 355360 w 476702"/>
                      <a:gd name="connsiteY14" fmla="*/ 255685 h 305522"/>
                      <a:gd name="connsiteX15" fmla="*/ 340192 w 476702"/>
                      <a:gd name="connsiteY15" fmla="*/ 277354 h 305522"/>
                      <a:gd name="connsiteX16" fmla="*/ 309856 w 476702"/>
                      <a:gd name="connsiteY16" fmla="*/ 296855 h 305522"/>
                      <a:gd name="connsiteX17" fmla="*/ 286021 w 476702"/>
                      <a:gd name="connsiteY17" fmla="*/ 305522 h 305522"/>
                      <a:gd name="connsiteX18" fmla="*/ 286021 w 476702"/>
                      <a:gd name="connsiteY18" fmla="*/ 305522 h 305522"/>
                      <a:gd name="connsiteX19" fmla="*/ 253519 w 476702"/>
                      <a:gd name="connsiteY19" fmla="*/ 236184 h 305522"/>
                      <a:gd name="connsiteX20" fmla="*/ 303356 w 476702"/>
                      <a:gd name="connsiteY20" fmla="*/ 212349 h 305522"/>
                      <a:gd name="connsiteX21" fmla="*/ 249185 w 476702"/>
                      <a:gd name="connsiteY21" fmla="*/ 190681 h 305522"/>
                      <a:gd name="connsiteX22" fmla="*/ 238351 w 476702"/>
                      <a:gd name="connsiteY22" fmla="*/ 145177 h 305522"/>
                      <a:gd name="connsiteX23" fmla="*/ 197181 w 476702"/>
                      <a:gd name="connsiteY23" fmla="*/ 162512 h 305522"/>
                      <a:gd name="connsiteX24" fmla="*/ 177680 w 476702"/>
                      <a:gd name="connsiteY24" fmla="*/ 208015 h 305522"/>
                      <a:gd name="connsiteX25" fmla="*/ 112675 w 476702"/>
                      <a:gd name="connsiteY25" fmla="*/ 223183 h 305522"/>
                      <a:gd name="connsiteX26" fmla="*/ 104008 w 476702"/>
                      <a:gd name="connsiteY26" fmla="*/ 199348 h 305522"/>
                      <a:gd name="connsiteX27" fmla="*/ 43337 w 476702"/>
                      <a:gd name="connsiteY27" fmla="*/ 236184 h 305522"/>
                      <a:gd name="connsiteX28" fmla="*/ 54171 w 476702"/>
                      <a:gd name="connsiteY28" fmla="*/ 203681 h 305522"/>
                      <a:gd name="connsiteX29" fmla="*/ 30336 w 476702"/>
                      <a:gd name="connsiteY29" fmla="*/ 173346 h 305522"/>
                      <a:gd name="connsiteX30" fmla="*/ 0 w 476702"/>
                      <a:gd name="connsiteY30" fmla="*/ 173346 h 305522"/>
                      <a:gd name="connsiteX31" fmla="*/ 0 w 476702"/>
                      <a:gd name="connsiteY31" fmla="*/ 153845 h 305522"/>
                      <a:gd name="connsiteX32" fmla="*/ 93174 w 476702"/>
                      <a:gd name="connsiteY32" fmla="*/ 112675 h 305522"/>
                      <a:gd name="connsiteX33" fmla="*/ 192848 w 476702"/>
                      <a:gd name="connsiteY33" fmla="*/ 117008 h 305522"/>
                      <a:gd name="connsiteX34" fmla="*/ 216683 w 476702"/>
                      <a:gd name="connsiteY34" fmla="*/ 86673 h 305522"/>
                      <a:gd name="connsiteX35" fmla="*/ 221017 w 476702"/>
                      <a:gd name="connsiteY35" fmla="*/ 67172 h 305522"/>
                      <a:gd name="connsiteX36" fmla="*/ 251352 w 476702"/>
                      <a:gd name="connsiteY36" fmla="*/ 67172 h 305522"/>
                      <a:gd name="connsiteX37" fmla="*/ 294689 w 476702"/>
                      <a:gd name="connsiteY37" fmla="*/ 6500 h 305522"/>
                      <a:gd name="connsiteX0" fmla="*/ 294689 w 476702"/>
                      <a:gd name="connsiteY0" fmla="*/ 6500 h 305522"/>
                      <a:gd name="connsiteX1" fmla="*/ 344526 w 476702"/>
                      <a:gd name="connsiteY1" fmla="*/ 30336 h 305522"/>
                      <a:gd name="connsiteX2" fmla="*/ 361860 w 476702"/>
                      <a:gd name="connsiteY2" fmla="*/ 26002 h 305522"/>
                      <a:gd name="connsiteX3" fmla="*/ 379195 w 476702"/>
                      <a:gd name="connsiteY3" fmla="*/ 0 h 305522"/>
                      <a:gd name="connsiteX4" fmla="*/ 422531 w 476702"/>
                      <a:gd name="connsiteY4" fmla="*/ 21668 h 305522"/>
                      <a:gd name="connsiteX5" fmla="*/ 435532 w 476702"/>
                      <a:gd name="connsiteY5" fmla="*/ 60671 h 305522"/>
                      <a:gd name="connsiteX6" fmla="*/ 457200 w 476702"/>
                      <a:gd name="connsiteY6" fmla="*/ 65005 h 305522"/>
                      <a:gd name="connsiteX7" fmla="*/ 468035 w 476702"/>
                      <a:gd name="connsiteY7" fmla="*/ 82339 h 305522"/>
                      <a:gd name="connsiteX8" fmla="*/ 476702 w 476702"/>
                      <a:gd name="connsiteY8" fmla="*/ 134343 h 305522"/>
                      <a:gd name="connsiteX9" fmla="*/ 439866 w 476702"/>
                      <a:gd name="connsiteY9" fmla="*/ 143010 h 305522"/>
                      <a:gd name="connsiteX10" fmla="*/ 437699 w 476702"/>
                      <a:gd name="connsiteY10" fmla="*/ 162512 h 305522"/>
                      <a:gd name="connsiteX11" fmla="*/ 418198 w 476702"/>
                      <a:gd name="connsiteY11" fmla="*/ 179846 h 305522"/>
                      <a:gd name="connsiteX12" fmla="*/ 416031 w 476702"/>
                      <a:gd name="connsiteY12" fmla="*/ 214516 h 305522"/>
                      <a:gd name="connsiteX13" fmla="*/ 353193 w 476702"/>
                      <a:gd name="connsiteY13" fmla="*/ 205848 h 305522"/>
                      <a:gd name="connsiteX14" fmla="*/ 355360 w 476702"/>
                      <a:gd name="connsiteY14" fmla="*/ 255685 h 305522"/>
                      <a:gd name="connsiteX15" fmla="*/ 340192 w 476702"/>
                      <a:gd name="connsiteY15" fmla="*/ 277354 h 305522"/>
                      <a:gd name="connsiteX16" fmla="*/ 309856 w 476702"/>
                      <a:gd name="connsiteY16" fmla="*/ 296855 h 305522"/>
                      <a:gd name="connsiteX17" fmla="*/ 286021 w 476702"/>
                      <a:gd name="connsiteY17" fmla="*/ 305522 h 305522"/>
                      <a:gd name="connsiteX18" fmla="*/ 286021 w 476702"/>
                      <a:gd name="connsiteY18" fmla="*/ 305522 h 305522"/>
                      <a:gd name="connsiteX19" fmla="*/ 253519 w 476702"/>
                      <a:gd name="connsiteY19" fmla="*/ 236184 h 305522"/>
                      <a:gd name="connsiteX20" fmla="*/ 303356 w 476702"/>
                      <a:gd name="connsiteY20" fmla="*/ 212349 h 305522"/>
                      <a:gd name="connsiteX21" fmla="*/ 249185 w 476702"/>
                      <a:gd name="connsiteY21" fmla="*/ 190681 h 305522"/>
                      <a:gd name="connsiteX22" fmla="*/ 238351 w 476702"/>
                      <a:gd name="connsiteY22" fmla="*/ 145177 h 305522"/>
                      <a:gd name="connsiteX23" fmla="*/ 197181 w 476702"/>
                      <a:gd name="connsiteY23" fmla="*/ 162512 h 305522"/>
                      <a:gd name="connsiteX24" fmla="*/ 177680 w 476702"/>
                      <a:gd name="connsiteY24" fmla="*/ 208015 h 305522"/>
                      <a:gd name="connsiteX25" fmla="*/ 112675 w 476702"/>
                      <a:gd name="connsiteY25" fmla="*/ 223183 h 305522"/>
                      <a:gd name="connsiteX26" fmla="*/ 104008 w 476702"/>
                      <a:gd name="connsiteY26" fmla="*/ 199348 h 305522"/>
                      <a:gd name="connsiteX27" fmla="*/ 43337 w 476702"/>
                      <a:gd name="connsiteY27" fmla="*/ 236184 h 305522"/>
                      <a:gd name="connsiteX28" fmla="*/ 54171 w 476702"/>
                      <a:gd name="connsiteY28" fmla="*/ 203681 h 305522"/>
                      <a:gd name="connsiteX29" fmla="*/ 30336 w 476702"/>
                      <a:gd name="connsiteY29" fmla="*/ 173346 h 305522"/>
                      <a:gd name="connsiteX30" fmla="*/ 0 w 476702"/>
                      <a:gd name="connsiteY30" fmla="*/ 173346 h 305522"/>
                      <a:gd name="connsiteX31" fmla="*/ 0 w 476702"/>
                      <a:gd name="connsiteY31" fmla="*/ 153845 h 305522"/>
                      <a:gd name="connsiteX32" fmla="*/ 93174 w 476702"/>
                      <a:gd name="connsiteY32" fmla="*/ 112675 h 305522"/>
                      <a:gd name="connsiteX33" fmla="*/ 192848 w 476702"/>
                      <a:gd name="connsiteY33" fmla="*/ 117008 h 305522"/>
                      <a:gd name="connsiteX34" fmla="*/ 216683 w 476702"/>
                      <a:gd name="connsiteY34" fmla="*/ 86673 h 305522"/>
                      <a:gd name="connsiteX35" fmla="*/ 221017 w 476702"/>
                      <a:gd name="connsiteY35" fmla="*/ 67172 h 305522"/>
                      <a:gd name="connsiteX36" fmla="*/ 251352 w 476702"/>
                      <a:gd name="connsiteY36" fmla="*/ 67172 h 305522"/>
                      <a:gd name="connsiteX37" fmla="*/ 266773 w 476702"/>
                      <a:gd name="connsiteY37" fmla="*/ 19507 h 305522"/>
                      <a:gd name="connsiteX38" fmla="*/ 294689 w 476702"/>
                      <a:gd name="connsiteY38" fmla="*/ 6500 h 3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6702" h="305522">
                        <a:moveTo>
                          <a:pt x="294689" y="6500"/>
                        </a:moveTo>
                        <a:lnTo>
                          <a:pt x="344526" y="30336"/>
                        </a:lnTo>
                        <a:lnTo>
                          <a:pt x="361860" y="26002"/>
                        </a:lnTo>
                        <a:lnTo>
                          <a:pt x="379195" y="0"/>
                        </a:lnTo>
                        <a:lnTo>
                          <a:pt x="422531" y="21668"/>
                        </a:lnTo>
                        <a:lnTo>
                          <a:pt x="435532" y="60671"/>
                        </a:lnTo>
                        <a:lnTo>
                          <a:pt x="457200" y="65005"/>
                        </a:lnTo>
                        <a:lnTo>
                          <a:pt x="468035" y="82339"/>
                        </a:lnTo>
                        <a:lnTo>
                          <a:pt x="476702" y="134343"/>
                        </a:lnTo>
                        <a:lnTo>
                          <a:pt x="439866" y="143010"/>
                        </a:lnTo>
                        <a:lnTo>
                          <a:pt x="437699" y="162512"/>
                        </a:lnTo>
                        <a:lnTo>
                          <a:pt x="418198" y="179846"/>
                        </a:lnTo>
                        <a:lnTo>
                          <a:pt x="416031" y="214516"/>
                        </a:lnTo>
                        <a:lnTo>
                          <a:pt x="353193" y="205848"/>
                        </a:lnTo>
                        <a:cubicBezTo>
                          <a:pt x="353915" y="222460"/>
                          <a:pt x="354638" y="239073"/>
                          <a:pt x="355360" y="255685"/>
                        </a:cubicBezTo>
                        <a:lnTo>
                          <a:pt x="340192" y="277354"/>
                        </a:lnTo>
                        <a:lnTo>
                          <a:pt x="309856" y="296855"/>
                        </a:lnTo>
                        <a:lnTo>
                          <a:pt x="286021" y="305522"/>
                        </a:lnTo>
                        <a:lnTo>
                          <a:pt x="286021" y="305522"/>
                        </a:lnTo>
                        <a:lnTo>
                          <a:pt x="253519" y="236184"/>
                        </a:lnTo>
                        <a:lnTo>
                          <a:pt x="303356" y="212349"/>
                        </a:lnTo>
                        <a:lnTo>
                          <a:pt x="249185" y="190681"/>
                        </a:lnTo>
                        <a:lnTo>
                          <a:pt x="238351" y="145177"/>
                        </a:lnTo>
                        <a:lnTo>
                          <a:pt x="197181" y="162512"/>
                        </a:lnTo>
                        <a:lnTo>
                          <a:pt x="177680" y="208015"/>
                        </a:lnTo>
                        <a:lnTo>
                          <a:pt x="112675" y="223183"/>
                        </a:lnTo>
                        <a:lnTo>
                          <a:pt x="104008" y="199348"/>
                        </a:lnTo>
                        <a:lnTo>
                          <a:pt x="43337" y="236184"/>
                        </a:lnTo>
                        <a:lnTo>
                          <a:pt x="54171" y="203681"/>
                        </a:lnTo>
                        <a:lnTo>
                          <a:pt x="30336" y="173346"/>
                        </a:lnTo>
                        <a:lnTo>
                          <a:pt x="0" y="173346"/>
                        </a:lnTo>
                        <a:lnTo>
                          <a:pt x="0" y="153845"/>
                        </a:lnTo>
                        <a:lnTo>
                          <a:pt x="93174" y="112675"/>
                        </a:lnTo>
                        <a:lnTo>
                          <a:pt x="192848" y="117008"/>
                        </a:lnTo>
                        <a:lnTo>
                          <a:pt x="216683" y="86673"/>
                        </a:lnTo>
                        <a:lnTo>
                          <a:pt x="221017" y="67172"/>
                        </a:lnTo>
                        <a:lnTo>
                          <a:pt x="251352" y="67172"/>
                        </a:lnTo>
                        <a:cubicBezTo>
                          <a:pt x="260107" y="56341"/>
                          <a:pt x="258018" y="30338"/>
                          <a:pt x="266773" y="19507"/>
                        </a:cubicBezTo>
                        <a:lnTo>
                          <a:pt x="294689" y="650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フリーフォーム 129">
                    <a:extLst>
                      <a:ext uri="{FF2B5EF4-FFF2-40B4-BE49-F238E27FC236}">
                        <a16:creationId xmlns:a16="http://schemas.microsoft.com/office/drawing/2014/main" id="{C541D57E-6CB0-46DC-AEC3-1712CB9EF66D}"/>
                      </a:ext>
                    </a:extLst>
                  </p:cNvPr>
                  <p:cNvSpPr/>
                  <p:nvPr/>
                </p:nvSpPr>
                <p:spPr>
                  <a:xfrm>
                    <a:off x="3050540" y="2696123"/>
                    <a:ext cx="396240" cy="417830"/>
                  </a:xfrm>
                  <a:custGeom>
                    <a:avLst/>
                    <a:gdLst>
                      <a:gd name="connsiteX0" fmla="*/ 0 w 396529"/>
                      <a:gd name="connsiteY0" fmla="*/ 136510 h 418197"/>
                      <a:gd name="connsiteX1" fmla="*/ 106175 w 396529"/>
                      <a:gd name="connsiteY1" fmla="*/ 201515 h 418197"/>
                      <a:gd name="connsiteX2" fmla="*/ 97507 w 396529"/>
                      <a:gd name="connsiteY2" fmla="*/ 273020 h 418197"/>
                      <a:gd name="connsiteX3" fmla="*/ 58504 w 396529"/>
                      <a:gd name="connsiteY3" fmla="*/ 279520 h 418197"/>
                      <a:gd name="connsiteX4" fmla="*/ 47670 w 396529"/>
                      <a:gd name="connsiteY4" fmla="*/ 333691 h 418197"/>
                      <a:gd name="connsiteX5" fmla="*/ 67172 w 396529"/>
                      <a:gd name="connsiteY5" fmla="*/ 374861 h 418197"/>
                      <a:gd name="connsiteX6" fmla="*/ 45503 w 396529"/>
                      <a:gd name="connsiteY6" fmla="*/ 383528 h 418197"/>
                      <a:gd name="connsiteX7" fmla="*/ 47670 w 396529"/>
                      <a:gd name="connsiteY7" fmla="*/ 418197 h 418197"/>
                      <a:gd name="connsiteX8" fmla="*/ 171179 w 396529"/>
                      <a:gd name="connsiteY8" fmla="*/ 359693 h 418197"/>
                      <a:gd name="connsiteX9" fmla="*/ 244851 w 396529"/>
                      <a:gd name="connsiteY9" fmla="*/ 385695 h 418197"/>
                      <a:gd name="connsiteX10" fmla="*/ 268686 w 396529"/>
                      <a:gd name="connsiteY10" fmla="*/ 366193 h 418197"/>
                      <a:gd name="connsiteX11" fmla="*/ 279520 w 396529"/>
                      <a:gd name="connsiteY11" fmla="*/ 325024 h 418197"/>
                      <a:gd name="connsiteX12" fmla="*/ 394362 w 396529"/>
                      <a:gd name="connsiteY12" fmla="*/ 348859 h 418197"/>
                      <a:gd name="connsiteX13" fmla="*/ 394362 w 396529"/>
                      <a:gd name="connsiteY13" fmla="*/ 327191 h 418197"/>
                      <a:gd name="connsiteX14" fmla="*/ 370527 w 396529"/>
                      <a:gd name="connsiteY14" fmla="*/ 303355 h 418197"/>
                      <a:gd name="connsiteX15" fmla="*/ 396529 w 396529"/>
                      <a:gd name="connsiteY15" fmla="*/ 270853 h 418197"/>
                      <a:gd name="connsiteX16" fmla="*/ 355359 w 396529"/>
                      <a:gd name="connsiteY16" fmla="*/ 218849 h 418197"/>
                      <a:gd name="connsiteX17" fmla="*/ 374861 w 396529"/>
                      <a:gd name="connsiteY17" fmla="*/ 205848 h 418197"/>
                      <a:gd name="connsiteX18" fmla="*/ 340192 w 396529"/>
                      <a:gd name="connsiteY18" fmla="*/ 199348 h 418197"/>
                      <a:gd name="connsiteX19" fmla="*/ 342358 w 396529"/>
                      <a:gd name="connsiteY19" fmla="*/ 140844 h 418197"/>
                      <a:gd name="connsiteX20" fmla="*/ 294688 w 396529"/>
                      <a:gd name="connsiteY20" fmla="*/ 175513 h 418197"/>
                      <a:gd name="connsiteX21" fmla="*/ 288188 w 396529"/>
                      <a:gd name="connsiteY21" fmla="*/ 147344 h 418197"/>
                      <a:gd name="connsiteX22" fmla="*/ 268686 w 396529"/>
                      <a:gd name="connsiteY22" fmla="*/ 123509 h 418197"/>
                      <a:gd name="connsiteX23" fmla="*/ 231850 w 396529"/>
                      <a:gd name="connsiteY23" fmla="*/ 147344 h 418197"/>
                      <a:gd name="connsiteX24" fmla="*/ 203682 w 396529"/>
                      <a:gd name="connsiteY24" fmla="*/ 160345 h 418197"/>
                      <a:gd name="connsiteX25" fmla="*/ 173346 w 396529"/>
                      <a:gd name="connsiteY25" fmla="*/ 93173 h 418197"/>
                      <a:gd name="connsiteX26" fmla="*/ 227517 w 396529"/>
                      <a:gd name="connsiteY26" fmla="*/ 69338 h 418197"/>
                      <a:gd name="connsiteX27" fmla="*/ 166846 w 396529"/>
                      <a:gd name="connsiteY27" fmla="*/ 36836 h 418197"/>
                      <a:gd name="connsiteX28" fmla="*/ 158178 w 396529"/>
                      <a:gd name="connsiteY28" fmla="*/ 0 h 418197"/>
                      <a:gd name="connsiteX29" fmla="*/ 117009 w 396529"/>
                      <a:gd name="connsiteY29" fmla="*/ 13001 h 418197"/>
                      <a:gd name="connsiteX30" fmla="*/ 101841 w 396529"/>
                      <a:gd name="connsiteY30" fmla="*/ 60671 h 418197"/>
                      <a:gd name="connsiteX31" fmla="*/ 36836 w 396529"/>
                      <a:gd name="connsiteY31" fmla="*/ 71505 h 418197"/>
                      <a:gd name="connsiteX32" fmla="*/ 0 w 396529"/>
                      <a:gd name="connsiteY32" fmla="*/ 136510 h 4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6529" h="418197">
                        <a:moveTo>
                          <a:pt x="0" y="136510"/>
                        </a:moveTo>
                        <a:lnTo>
                          <a:pt x="106175" y="201515"/>
                        </a:lnTo>
                        <a:lnTo>
                          <a:pt x="97507" y="273020"/>
                        </a:lnTo>
                        <a:lnTo>
                          <a:pt x="58504" y="279520"/>
                        </a:lnTo>
                        <a:lnTo>
                          <a:pt x="47670" y="333691"/>
                        </a:lnTo>
                        <a:lnTo>
                          <a:pt x="67172" y="374861"/>
                        </a:lnTo>
                        <a:lnTo>
                          <a:pt x="45503" y="383528"/>
                        </a:lnTo>
                        <a:lnTo>
                          <a:pt x="47670" y="418197"/>
                        </a:lnTo>
                        <a:lnTo>
                          <a:pt x="171179" y="359693"/>
                        </a:lnTo>
                        <a:lnTo>
                          <a:pt x="244851" y="385695"/>
                        </a:lnTo>
                        <a:lnTo>
                          <a:pt x="268686" y="366193"/>
                        </a:lnTo>
                        <a:lnTo>
                          <a:pt x="279520" y="325024"/>
                        </a:lnTo>
                        <a:lnTo>
                          <a:pt x="394362" y="348859"/>
                        </a:lnTo>
                        <a:lnTo>
                          <a:pt x="394362" y="327191"/>
                        </a:lnTo>
                        <a:lnTo>
                          <a:pt x="370527" y="303355"/>
                        </a:lnTo>
                        <a:lnTo>
                          <a:pt x="396529" y="270853"/>
                        </a:lnTo>
                        <a:lnTo>
                          <a:pt x="355359" y="218849"/>
                        </a:lnTo>
                        <a:lnTo>
                          <a:pt x="374861" y="205848"/>
                        </a:lnTo>
                        <a:lnTo>
                          <a:pt x="340192" y="199348"/>
                        </a:lnTo>
                        <a:lnTo>
                          <a:pt x="342358" y="140844"/>
                        </a:lnTo>
                        <a:lnTo>
                          <a:pt x="294688" y="175513"/>
                        </a:lnTo>
                        <a:lnTo>
                          <a:pt x="288188" y="147344"/>
                        </a:lnTo>
                        <a:lnTo>
                          <a:pt x="268686" y="123509"/>
                        </a:lnTo>
                        <a:lnTo>
                          <a:pt x="231850" y="147344"/>
                        </a:lnTo>
                        <a:lnTo>
                          <a:pt x="203682" y="160345"/>
                        </a:lnTo>
                        <a:lnTo>
                          <a:pt x="173346" y="93173"/>
                        </a:lnTo>
                        <a:lnTo>
                          <a:pt x="227517" y="69338"/>
                        </a:lnTo>
                        <a:lnTo>
                          <a:pt x="166846" y="36836"/>
                        </a:lnTo>
                        <a:lnTo>
                          <a:pt x="158178" y="0"/>
                        </a:lnTo>
                        <a:lnTo>
                          <a:pt x="117009" y="13001"/>
                        </a:lnTo>
                        <a:lnTo>
                          <a:pt x="101841" y="60671"/>
                        </a:lnTo>
                        <a:lnTo>
                          <a:pt x="36836" y="71505"/>
                        </a:lnTo>
                        <a:lnTo>
                          <a:pt x="0" y="13651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3" name="フリーフォーム 130">
                    <a:extLst>
                      <a:ext uri="{FF2B5EF4-FFF2-40B4-BE49-F238E27FC236}">
                        <a16:creationId xmlns:a16="http://schemas.microsoft.com/office/drawing/2014/main" id="{39731F06-21CF-42B3-8C7F-85B9DD702CE6}"/>
                      </a:ext>
                    </a:extLst>
                  </p:cNvPr>
                  <p:cNvSpPr/>
                  <p:nvPr/>
                </p:nvSpPr>
                <p:spPr>
                  <a:xfrm>
                    <a:off x="3592195" y="2429423"/>
                    <a:ext cx="508635" cy="790575"/>
                  </a:xfrm>
                  <a:custGeom>
                    <a:avLst/>
                    <a:gdLst>
                      <a:gd name="connsiteX0" fmla="*/ 112675 w 509204"/>
                      <a:gd name="connsiteY0" fmla="*/ 0 h 790891"/>
                      <a:gd name="connsiteX1" fmla="*/ 54171 w 509204"/>
                      <a:gd name="connsiteY1" fmla="*/ 36836 h 790891"/>
                      <a:gd name="connsiteX2" fmla="*/ 60671 w 509204"/>
                      <a:gd name="connsiteY2" fmla="*/ 52003 h 790891"/>
                      <a:gd name="connsiteX3" fmla="*/ 95341 w 509204"/>
                      <a:gd name="connsiteY3" fmla="*/ 71505 h 790891"/>
                      <a:gd name="connsiteX4" fmla="*/ 93174 w 509204"/>
                      <a:gd name="connsiteY4" fmla="*/ 88839 h 790891"/>
                      <a:gd name="connsiteX5" fmla="*/ 15168 w 509204"/>
                      <a:gd name="connsiteY5" fmla="*/ 99674 h 790891"/>
                      <a:gd name="connsiteX6" fmla="*/ 21669 w 509204"/>
                      <a:gd name="connsiteY6" fmla="*/ 123509 h 790891"/>
                      <a:gd name="connsiteX7" fmla="*/ 0 w 509204"/>
                      <a:gd name="connsiteY7" fmla="*/ 160345 h 790891"/>
                      <a:gd name="connsiteX8" fmla="*/ 36836 w 509204"/>
                      <a:gd name="connsiteY8" fmla="*/ 147344 h 790891"/>
                      <a:gd name="connsiteX9" fmla="*/ 36836 w 509204"/>
                      <a:gd name="connsiteY9" fmla="*/ 188513 h 790891"/>
                      <a:gd name="connsiteX10" fmla="*/ 67172 w 509204"/>
                      <a:gd name="connsiteY10" fmla="*/ 156011 h 790891"/>
                      <a:gd name="connsiteX11" fmla="*/ 104008 w 509204"/>
                      <a:gd name="connsiteY11" fmla="*/ 169012 h 790891"/>
                      <a:gd name="connsiteX12" fmla="*/ 101841 w 509204"/>
                      <a:gd name="connsiteY12" fmla="*/ 227516 h 790891"/>
                      <a:gd name="connsiteX13" fmla="*/ 62838 w 509204"/>
                      <a:gd name="connsiteY13" fmla="*/ 244851 h 790891"/>
                      <a:gd name="connsiteX14" fmla="*/ 99674 w 509204"/>
                      <a:gd name="connsiteY14" fmla="*/ 257852 h 790891"/>
                      <a:gd name="connsiteX15" fmla="*/ 84506 w 509204"/>
                      <a:gd name="connsiteY15" fmla="*/ 290354 h 790891"/>
                      <a:gd name="connsiteX16" fmla="*/ 28169 w 509204"/>
                      <a:gd name="connsiteY16" fmla="*/ 299021 h 790891"/>
                      <a:gd name="connsiteX17" fmla="*/ 62838 w 509204"/>
                      <a:gd name="connsiteY17" fmla="*/ 329357 h 790891"/>
                      <a:gd name="connsiteX18" fmla="*/ 56338 w 509204"/>
                      <a:gd name="connsiteY18" fmla="*/ 346692 h 790891"/>
                      <a:gd name="connsiteX19" fmla="*/ 23835 w 509204"/>
                      <a:gd name="connsiteY19" fmla="*/ 366193 h 790891"/>
                      <a:gd name="connsiteX20" fmla="*/ 67172 w 509204"/>
                      <a:gd name="connsiteY20" fmla="*/ 396529 h 790891"/>
                      <a:gd name="connsiteX21" fmla="*/ 30336 w 509204"/>
                      <a:gd name="connsiteY21" fmla="*/ 426864 h 790891"/>
                      <a:gd name="connsiteX22" fmla="*/ 60671 w 509204"/>
                      <a:gd name="connsiteY22" fmla="*/ 429031 h 790891"/>
                      <a:gd name="connsiteX23" fmla="*/ 39003 w 509204"/>
                      <a:gd name="connsiteY23" fmla="*/ 487535 h 790891"/>
                      <a:gd name="connsiteX24" fmla="*/ 58505 w 509204"/>
                      <a:gd name="connsiteY24" fmla="*/ 517871 h 790891"/>
                      <a:gd name="connsiteX25" fmla="*/ 112675 w 509204"/>
                      <a:gd name="connsiteY25" fmla="*/ 526538 h 790891"/>
                      <a:gd name="connsiteX26" fmla="*/ 123509 w 509204"/>
                      <a:gd name="connsiteY26" fmla="*/ 552540 h 790891"/>
                      <a:gd name="connsiteX27" fmla="*/ 104008 w 509204"/>
                      <a:gd name="connsiteY27" fmla="*/ 556874 h 790891"/>
                      <a:gd name="connsiteX28" fmla="*/ 140844 w 509204"/>
                      <a:gd name="connsiteY28" fmla="*/ 619711 h 790891"/>
                      <a:gd name="connsiteX29" fmla="*/ 223183 w 509204"/>
                      <a:gd name="connsiteY29" fmla="*/ 637046 h 790891"/>
                      <a:gd name="connsiteX30" fmla="*/ 184180 w 509204"/>
                      <a:gd name="connsiteY30" fmla="*/ 671715 h 790891"/>
                      <a:gd name="connsiteX31" fmla="*/ 182014 w 509204"/>
                      <a:gd name="connsiteY31" fmla="*/ 773556 h 790891"/>
                      <a:gd name="connsiteX32" fmla="*/ 195014 w 509204"/>
                      <a:gd name="connsiteY32" fmla="*/ 790891 h 790891"/>
                      <a:gd name="connsiteX33" fmla="*/ 253519 w 509204"/>
                      <a:gd name="connsiteY33" fmla="*/ 745387 h 790891"/>
                      <a:gd name="connsiteX34" fmla="*/ 288188 w 509204"/>
                      <a:gd name="connsiteY34" fmla="*/ 682549 h 790891"/>
                      <a:gd name="connsiteX35" fmla="*/ 364027 w 509204"/>
                      <a:gd name="connsiteY35" fmla="*/ 645713 h 790891"/>
                      <a:gd name="connsiteX36" fmla="*/ 413864 w 509204"/>
                      <a:gd name="connsiteY36" fmla="*/ 522204 h 790891"/>
                      <a:gd name="connsiteX37" fmla="*/ 487536 w 509204"/>
                      <a:gd name="connsiteY37" fmla="*/ 496202 h 790891"/>
                      <a:gd name="connsiteX38" fmla="*/ 509204 w 509204"/>
                      <a:gd name="connsiteY38" fmla="*/ 426864 h 790891"/>
                      <a:gd name="connsiteX39" fmla="*/ 459367 w 509204"/>
                      <a:gd name="connsiteY39" fmla="*/ 416030 h 790891"/>
                      <a:gd name="connsiteX40" fmla="*/ 437699 w 509204"/>
                      <a:gd name="connsiteY40" fmla="*/ 422530 h 790891"/>
                      <a:gd name="connsiteX41" fmla="*/ 392196 w 509204"/>
                      <a:gd name="connsiteY41" fmla="*/ 383528 h 790891"/>
                      <a:gd name="connsiteX42" fmla="*/ 405196 w 509204"/>
                      <a:gd name="connsiteY42" fmla="*/ 370527 h 790891"/>
                      <a:gd name="connsiteX43" fmla="*/ 346692 w 509204"/>
                      <a:gd name="connsiteY43" fmla="*/ 346692 h 790891"/>
                      <a:gd name="connsiteX44" fmla="*/ 346692 w 509204"/>
                      <a:gd name="connsiteY44" fmla="*/ 325023 h 790891"/>
                      <a:gd name="connsiteX45" fmla="*/ 342359 w 509204"/>
                      <a:gd name="connsiteY45" fmla="*/ 301188 h 790891"/>
                      <a:gd name="connsiteX46" fmla="*/ 361860 w 509204"/>
                      <a:gd name="connsiteY46" fmla="*/ 290354 h 790891"/>
                      <a:gd name="connsiteX47" fmla="*/ 353193 w 509204"/>
                      <a:gd name="connsiteY47" fmla="*/ 262185 h 790891"/>
                      <a:gd name="connsiteX48" fmla="*/ 327191 w 509204"/>
                      <a:gd name="connsiteY48" fmla="*/ 290354 h 790891"/>
                      <a:gd name="connsiteX49" fmla="*/ 327191 w 509204"/>
                      <a:gd name="connsiteY49" fmla="*/ 244851 h 790891"/>
                      <a:gd name="connsiteX50" fmla="*/ 340192 w 509204"/>
                      <a:gd name="connsiteY50" fmla="*/ 208015 h 790891"/>
                      <a:gd name="connsiteX51" fmla="*/ 312023 w 509204"/>
                      <a:gd name="connsiteY51" fmla="*/ 208015 h 790891"/>
                      <a:gd name="connsiteX52" fmla="*/ 320690 w 509204"/>
                      <a:gd name="connsiteY52" fmla="*/ 177679 h 790891"/>
                      <a:gd name="connsiteX53" fmla="*/ 296855 w 509204"/>
                      <a:gd name="connsiteY53" fmla="*/ 166845 h 790891"/>
                      <a:gd name="connsiteX54" fmla="*/ 257852 w 509204"/>
                      <a:gd name="connsiteY54" fmla="*/ 201514 h 790891"/>
                      <a:gd name="connsiteX55" fmla="*/ 190681 w 509204"/>
                      <a:gd name="connsiteY55" fmla="*/ 199347 h 790891"/>
                      <a:gd name="connsiteX56" fmla="*/ 201515 w 509204"/>
                      <a:gd name="connsiteY56" fmla="*/ 173346 h 790891"/>
                      <a:gd name="connsiteX57" fmla="*/ 251352 w 509204"/>
                      <a:gd name="connsiteY57" fmla="*/ 143010 h 790891"/>
                      <a:gd name="connsiteX58" fmla="*/ 255686 w 509204"/>
                      <a:gd name="connsiteY58" fmla="*/ 110508 h 790891"/>
                      <a:gd name="connsiteX59" fmla="*/ 283854 w 509204"/>
                      <a:gd name="connsiteY59" fmla="*/ 75838 h 790891"/>
                      <a:gd name="connsiteX60" fmla="*/ 253519 w 509204"/>
                      <a:gd name="connsiteY60" fmla="*/ 17334 h 790891"/>
                      <a:gd name="connsiteX61" fmla="*/ 201515 w 509204"/>
                      <a:gd name="connsiteY61" fmla="*/ 34669 h 790891"/>
                      <a:gd name="connsiteX62" fmla="*/ 171179 w 509204"/>
                      <a:gd name="connsiteY62" fmla="*/ 32502 h 790891"/>
                      <a:gd name="connsiteX63" fmla="*/ 160345 w 509204"/>
                      <a:gd name="connsiteY63" fmla="*/ 45503 h 790891"/>
                      <a:gd name="connsiteX64" fmla="*/ 112675 w 509204"/>
                      <a:gd name="connsiteY64" fmla="*/ 0 h 7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9204" h="790891">
                        <a:moveTo>
                          <a:pt x="112675" y="0"/>
                        </a:moveTo>
                        <a:lnTo>
                          <a:pt x="54171" y="36836"/>
                        </a:lnTo>
                        <a:lnTo>
                          <a:pt x="60671" y="52003"/>
                        </a:lnTo>
                        <a:lnTo>
                          <a:pt x="95341" y="71505"/>
                        </a:lnTo>
                        <a:lnTo>
                          <a:pt x="93174" y="88839"/>
                        </a:lnTo>
                        <a:lnTo>
                          <a:pt x="15168" y="99674"/>
                        </a:lnTo>
                        <a:lnTo>
                          <a:pt x="21669" y="123509"/>
                        </a:lnTo>
                        <a:lnTo>
                          <a:pt x="0" y="160345"/>
                        </a:lnTo>
                        <a:lnTo>
                          <a:pt x="36836" y="147344"/>
                        </a:lnTo>
                        <a:lnTo>
                          <a:pt x="36836" y="188513"/>
                        </a:lnTo>
                        <a:lnTo>
                          <a:pt x="67172" y="156011"/>
                        </a:lnTo>
                        <a:lnTo>
                          <a:pt x="104008" y="169012"/>
                        </a:lnTo>
                        <a:cubicBezTo>
                          <a:pt x="103286" y="188513"/>
                          <a:pt x="102563" y="208015"/>
                          <a:pt x="101841" y="227516"/>
                        </a:cubicBezTo>
                        <a:lnTo>
                          <a:pt x="62838" y="244851"/>
                        </a:lnTo>
                        <a:lnTo>
                          <a:pt x="99674" y="257852"/>
                        </a:lnTo>
                        <a:lnTo>
                          <a:pt x="84506" y="290354"/>
                        </a:lnTo>
                        <a:lnTo>
                          <a:pt x="28169" y="299021"/>
                        </a:lnTo>
                        <a:lnTo>
                          <a:pt x="62838" y="329357"/>
                        </a:lnTo>
                        <a:lnTo>
                          <a:pt x="56338" y="346692"/>
                        </a:lnTo>
                        <a:lnTo>
                          <a:pt x="23835" y="366193"/>
                        </a:lnTo>
                        <a:lnTo>
                          <a:pt x="67172" y="396529"/>
                        </a:lnTo>
                        <a:lnTo>
                          <a:pt x="30336" y="426864"/>
                        </a:lnTo>
                        <a:lnTo>
                          <a:pt x="60671" y="429031"/>
                        </a:lnTo>
                        <a:lnTo>
                          <a:pt x="39003" y="487535"/>
                        </a:lnTo>
                        <a:lnTo>
                          <a:pt x="58505" y="517871"/>
                        </a:lnTo>
                        <a:lnTo>
                          <a:pt x="112675" y="526538"/>
                        </a:lnTo>
                        <a:lnTo>
                          <a:pt x="123509" y="552540"/>
                        </a:lnTo>
                        <a:lnTo>
                          <a:pt x="104008" y="556874"/>
                        </a:lnTo>
                        <a:lnTo>
                          <a:pt x="140844" y="619711"/>
                        </a:lnTo>
                        <a:lnTo>
                          <a:pt x="223183" y="637046"/>
                        </a:lnTo>
                        <a:lnTo>
                          <a:pt x="184180" y="671715"/>
                        </a:lnTo>
                        <a:lnTo>
                          <a:pt x="182014" y="773556"/>
                        </a:lnTo>
                        <a:lnTo>
                          <a:pt x="195014" y="790891"/>
                        </a:lnTo>
                        <a:lnTo>
                          <a:pt x="253519" y="745387"/>
                        </a:lnTo>
                        <a:lnTo>
                          <a:pt x="288188" y="682549"/>
                        </a:lnTo>
                        <a:lnTo>
                          <a:pt x="364027" y="645713"/>
                        </a:lnTo>
                        <a:lnTo>
                          <a:pt x="413864" y="522204"/>
                        </a:lnTo>
                        <a:lnTo>
                          <a:pt x="487536" y="496202"/>
                        </a:lnTo>
                        <a:lnTo>
                          <a:pt x="509204" y="426864"/>
                        </a:lnTo>
                        <a:lnTo>
                          <a:pt x="459367" y="416030"/>
                        </a:lnTo>
                        <a:lnTo>
                          <a:pt x="437699" y="422530"/>
                        </a:lnTo>
                        <a:lnTo>
                          <a:pt x="392196" y="383528"/>
                        </a:lnTo>
                        <a:lnTo>
                          <a:pt x="405196" y="370527"/>
                        </a:lnTo>
                        <a:lnTo>
                          <a:pt x="346692" y="346692"/>
                        </a:lnTo>
                        <a:lnTo>
                          <a:pt x="346692" y="325023"/>
                        </a:lnTo>
                        <a:lnTo>
                          <a:pt x="342359" y="301188"/>
                        </a:lnTo>
                        <a:lnTo>
                          <a:pt x="361860" y="290354"/>
                        </a:lnTo>
                        <a:lnTo>
                          <a:pt x="353193" y="262185"/>
                        </a:lnTo>
                        <a:lnTo>
                          <a:pt x="327191" y="290354"/>
                        </a:lnTo>
                        <a:lnTo>
                          <a:pt x="327191" y="244851"/>
                        </a:lnTo>
                        <a:lnTo>
                          <a:pt x="340192" y="208015"/>
                        </a:lnTo>
                        <a:lnTo>
                          <a:pt x="312023" y="208015"/>
                        </a:lnTo>
                        <a:lnTo>
                          <a:pt x="320690" y="177679"/>
                        </a:lnTo>
                        <a:lnTo>
                          <a:pt x="296855" y="166845"/>
                        </a:lnTo>
                        <a:lnTo>
                          <a:pt x="257852" y="201514"/>
                        </a:lnTo>
                        <a:lnTo>
                          <a:pt x="190681" y="199347"/>
                        </a:lnTo>
                        <a:lnTo>
                          <a:pt x="201515" y="173346"/>
                        </a:lnTo>
                        <a:lnTo>
                          <a:pt x="251352" y="143010"/>
                        </a:lnTo>
                        <a:lnTo>
                          <a:pt x="255686" y="110508"/>
                        </a:lnTo>
                        <a:lnTo>
                          <a:pt x="283854" y="75838"/>
                        </a:lnTo>
                        <a:lnTo>
                          <a:pt x="253519" y="17334"/>
                        </a:lnTo>
                        <a:lnTo>
                          <a:pt x="201515" y="34669"/>
                        </a:lnTo>
                        <a:lnTo>
                          <a:pt x="171179" y="32502"/>
                        </a:lnTo>
                        <a:lnTo>
                          <a:pt x="160345" y="45503"/>
                        </a:lnTo>
                        <a:lnTo>
                          <a:pt x="112675"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4" name="フリーフォーム 131">
                    <a:extLst>
                      <a:ext uri="{FF2B5EF4-FFF2-40B4-BE49-F238E27FC236}">
                        <a16:creationId xmlns:a16="http://schemas.microsoft.com/office/drawing/2014/main" id="{8A343E0B-B61B-45E3-936C-72621739667E}"/>
                      </a:ext>
                    </a:extLst>
                  </p:cNvPr>
                  <p:cNvSpPr/>
                  <p:nvPr/>
                </p:nvSpPr>
                <p:spPr>
                  <a:xfrm>
                    <a:off x="3902075" y="2594523"/>
                    <a:ext cx="264160" cy="266065"/>
                  </a:xfrm>
                  <a:custGeom>
                    <a:avLst/>
                    <a:gdLst>
                      <a:gd name="connsiteX0" fmla="*/ 244851 w 264353"/>
                      <a:gd name="connsiteY0" fmla="*/ 231851 h 266520"/>
                      <a:gd name="connsiteX1" fmla="*/ 264353 w 264353"/>
                      <a:gd name="connsiteY1" fmla="*/ 184180 h 266520"/>
                      <a:gd name="connsiteX2" fmla="*/ 225350 w 264353"/>
                      <a:gd name="connsiteY2" fmla="*/ 175513 h 266520"/>
                      <a:gd name="connsiteX3" fmla="*/ 229684 w 264353"/>
                      <a:gd name="connsiteY3" fmla="*/ 149511 h 266520"/>
                      <a:gd name="connsiteX4" fmla="*/ 186347 w 264353"/>
                      <a:gd name="connsiteY4" fmla="*/ 127843 h 266520"/>
                      <a:gd name="connsiteX5" fmla="*/ 99674 w 264353"/>
                      <a:gd name="connsiteY5" fmla="*/ 114842 h 266520"/>
                      <a:gd name="connsiteX6" fmla="*/ 93174 w 264353"/>
                      <a:gd name="connsiteY6" fmla="*/ 75839 h 266520"/>
                      <a:gd name="connsiteX7" fmla="*/ 119176 w 264353"/>
                      <a:gd name="connsiteY7" fmla="*/ 80173 h 266520"/>
                      <a:gd name="connsiteX8" fmla="*/ 86673 w 264353"/>
                      <a:gd name="connsiteY8" fmla="*/ 45504 h 266520"/>
                      <a:gd name="connsiteX9" fmla="*/ 80173 w 264353"/>
                      <a:gd name="connsiteY9" fmla="*/ 32503 h 266520"/>
                      <a:gd name="connsiteX10" fmla="*/ 30336 w 264353"/>
                      <a:gd name="connsiteY10" fmla="*/ 0 h 266520"/>
                      <a:gd name="connsiteX11" fmla="*/ 8667 w 264353"/>
                      <a:gd name="connsiteY11" fmla="*/ 6501 h 266520"/>
                      <a:gd name="connsiteX12" fmla="*/ 0 w 264353"/>
                      <a:gd name="connsiteY12" fmla="*/ 36836 h 266520"/>
                      <a:gd name="connsiteX13" fmla="*/ 34669 w 264353"/>
                      <a:gd name="connsiteY13" fmla="*/ 41170 h 266520"/>
                      <a:gd name="connsiteX14" fmla="*/ 15168 w 264353"/>
                      <a:gd name="connsiteY14" fmla="*/ 75839 h 266520"/>
                      <a:gd name="connsiteX15" fmla="*/ 15168 w 264353"/>
                      <a:gd name="connsiteY15" fmla="*/ 125676 h 266520"/>
                      <a:gd name="connsiteX16" fmla="*/ 45504 w 264353"/>
                      <a:gd name="connsiteY16" fmla="*/ 101841 h 266520"/>
                      <a:gd name="connsiteX17" fmla="*/ 60671 w 264353"/>
                      <a:gd name="connsiteY17" fmla="*/ 130010 h 266520"/>
                      <a:gd name="connsiteX18" fmla="*/ 28169 w 264353"/>
                      <a:gd name="connsiteY18" fmla="*/ 132177 h 266520"/>
                      <a:gd name="connsiteX19" fmla="*/ 39003 w 264353"/>
                      <a:gd name="connsiteY19" fmla="*/ 162512 h 266520"/>
                      <a:gd name="connsiteX20" fmla="*/ 34669 w 264353"/>
                      <a:gd name="connsiteY20" fmla="*/ 188514 h 266520"/>
                      <a:gd name="connsiteX21" fmla="*/ 99674 w 264353"/>
                      <a:gd name="connsiteY21" fmla="*/ 203682 h 266520"/>
                      <a:gd name="connsiteX22" fmla="*/ 80173 w 264353"/>
                      <a:gd name="connsiteY22" fmla="*/ 212349 h 266520"/>
                      <a:gd name="connsiteX23" fmla="*/ 134343 w 264353"/>
                      <a:gd name="connsiteY23" fmla="*/ 260019 h 266520"/>
                      <a:gd name="connsiteX24" fmla="*/ 153845 w 264353"/>
                      <a:gd name="connsiteY24" fmla="*/ 253519 h 266520"/>
                      <a:gd name="connsiteX25" fmla="*/ 201515 w 264353"/>
                      <a:gd name="connsiteY25" fmla="*/ 266520 h 266520"/>
                      <a:gd name="connsiteX26" fmla="*/ 244851 w 264353"/>
                      <a:gd name="connsiteY26" fmla="*/ 231851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4353" h="266520">
                        <a:moveTo>
                          <a:pt x="244851" y="231851"/>
                        </a:moveTo>
                        <a:lnTo>
                          <a:pt x="264353" y="184180"/>
                        </a:lnTo>
                        <a:lnTo>
                          <a:pt x="225350" y="175513"/>
                        </a:lnTo>
                        <a:lnTo>
                          <a:pt x="229684" y="149511"/>
                        </a:lnTo>
                        <a:lnTo>
                          <a:pt x="186347" y="127843"/>
                        </a:lnTo>
                        <a:lnTo>
                          <a:pt x="99674" y="114842"/>
                        </a:lnTo>
                        <a:lnTo>
                          <a:pt x="93174" y="75839"/>
                        </a:lnTo>
                        <a:lnTo>
                          <a:pt x="119176" y="80173"/>
                        </a:lnTo>
                        <a:lnTo>
                          <a:pt x="86673" y="45504"/>
                        </a:lnTo>
                        <a:lnTo>
                          <a:pt x="80173" y="32503"/>
                        </a:lnTo>
                        <a:lnTo>
                          <a:pt x="30336" y="0"/>
                        </a:lnTo>
                        <a:lnTo>
                          <a:pt x="8667" y="6501"/>
                        </a:lnTo>
                        <a:lnTo>
                          <a:pt x="0" y="36836"/>
                        </a:lnTo>
                        <a:lnTo>
                          <a:pt x="34669" y="41170"/>
                        </a:lnTo>
                        <a:lnTo>
                          <a:pt x="15168" y="75839"/>
                        </a:lnTo>
                        <a:lnTo>
                          <a:pt x="15168" y="125676"/>
                        </a:lnTo>
                        <a:lnTo>
                          <a:pt x="45504" y="101841"/>
                        </a:lnTo>
                        <a:lnTo>
                          <a:pt x="60671" y="130010"/>
                        </a:lnTo>
                        <a:lnTo>
                          <a:pt x="28169" y="132177"/>
                        </a:lnTo>
                        <a:lnTo>
                          <a:pt x="39003" y="162512"/>
                        </a:lnTo>
                        <a:lnTo>
                          <a:pt x="34669" y="188514"/>
                        </a:lnTo>
                        <a:lnTo>
                          <a:pt x="99674" y="203682"/>
                        </a:lnTo>
                        <a:lnTo>
                          <a:pt x="80173" y="212349"/>
                        </a:lnTo>
                        <a:lnTo>
                          <a:pt x="134343" y="260019"/>
                        </a:lnTo>
                        <a:lnTo>
                          <a:pt x="153845" y="253519"/>
                        </a:lnTo>
                        <a:lnTo>
                          <a:pt x="201515" y="266520"/>
                        </a:lnTo>
                        <a:lnTo>
                          <a:pt x="244851" y="23185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フリーフォーム 132">
                    <a:extLst>
                      <a:ext uri="{FF2B5EF4-FFF2-40B4-BE49-F238E27FC236}">
                        <a16:creationId xmlns:a16="http://schemas.microsoft.com/office/drawing/2014/main" id="{F43A9D41-E124-4478-BA7C-1F320C0AF6FA}"/>
                      </a:ext>
                    </a:extLst>
                  </p:cNvPr>
                  <p:cNvSpPr/>
                  <p:nvPr/>
                </p:nvSpPr>
                <p:spPr>
                  <a:xfrm>
                    <a:off x="2357120" y="4757968"/>
                    <a:ext cx="64770" cy="69215"/>
                  </a:xfrm>
                  <a:custGeom>
                    <a:avLst/>
                    <a:gdLst>
                      <a:gd name="connsiteX0" fmla="*/ 52004 w 65005"/>
                      <a:gd name="connsiteY0" fmla="*/ 0 h 69338"/>
                      <a:gd name="connsiteX1" fmla="*/ 0 w 65005"/>
                      <a:gd name="connsiteY1" fmla="*/ 26002 h 69338"/>
                      <a:gd name="connsiteX2" fmla="*/ 13001 w 65005"/>
                      <a:gd name="connsiteY2" fmla="*/ 69338 h 69338"/>
                      <a:gd name="connsiteX3" fmla="*/ 65005 w 65005"/>
                      <a:gd name="connsiteY3" fmla="*/ 65004 h 69338"/>
                      <a:gd name="connsiteX4" fmla="*/ 52004 w 65005"/>
                      <a:gd name="connsiteY4" fmla="*/ 0 h 6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 h="69338">
                        <a:moveTo>
                          <a:pt x="52004" y="0"/>
                        </a:moveTo>
                        <a:lnTo>
                          <a:pt x="0" y="26002"/>
                        </a:lnTo>
                        <a:lnTo>
                          <a:pt x="13001" y="69338"/>
                        </a:lnTo>
                        <a:lnTo>
                          <a:pt x="65005" y="65004"/>
                        </a:lnTo>
                        <a:lnTo>
                          <a:pt x="52004" y="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フリーフォーム 133">
                    <a:extLst>
                      <a:ext uri="{FF2B5EF4-FFF2-40B4-BE49-F238E27FC236}">
                        <a16:creationId xmlns:a16="http://schemas.microsoft.com/office/drawing/2014/main" id="{AE2CA531-FFEF-4928-9F70-8880D6ACFAA5}"/>
                      </a:ext>
                    </a:extLst>
                  </p:cNvPr>
                  <p:cNvSpPr/>
                  <p:nvPr/>
                </p:nvSpPr>
                <p:spPr>
                  <a:xfrm>
                    <a:off x="2917825" y="3270250"/>
                    <a:ext cx="869950" cy="746125"/>
                  </a:xfrm>
                  <a:custGeom>
                    <a:avLst/>
                    <a:gdLst>
                      <a:gd name="connsiteX0" fmla="*/ 222250 w 869950"/>
                      <a:gd name="connsiteY0" fmla="*/ 136525 h 746125"/>
                      <a:gd name="connsiteX1" fmla="*/ 168275 w 869950"/>
                      <a:gd name="connsiteY1" fmla="*/ 161925 h 746125"/>
                      <a:gd name="connsiteX2" fmla="*/ 184150 w 869950"/>
                      <a:gd name="connsiteY2" fmla="*/ 203200 h 746125"/>
                      <a:gd name="connsiteX3" fmla="*/ 6350 w 869950"/>
                      <a:gd name="connsiteY3" fmla="*/ 292100 h 746125"/>
                      <a:gd name="connsiteX4" fmla="*/ 66675 w 869950"/>
                      <a:gd name="connsiteY4" fmla="*/ 358775 h 746125"/>
                      <a:gd name="connsiteX5" fmla="*/ 0 w 869950"/>
                      <a:gd name="connsiteY5" fmla="*/ 390525 h 746125"/>
                      <a:gd name="connsiteX6" fmla="*/ 73025 w 869950"/>
                      <a:gd name="connsiteY6" fmla="*/ 396875 h 746125"/>
                      <a:gd name="connsiteX7" fmla="*/ 66675 w 869950"/>
                      <a:gd name="connsiteY7" fmla="*/ 447675 h 746125"/>
                      <a:gd name="connsiteX8" fmla="*/ 95250 w 869950"/>
                      <a:gd name="connsiteY8" fmla="*/ 469900 h 746125"/>
                      <a:gd name="connsiteX9" fmla="*/ 171450 w 869950"/>
                      <a:gd name="connsiteY9" fmla="*/ 501650 h 746125"/>
                      <a:gd name="connsiteX10" fmla="*/ 193675 w 869950"/>
                      <a:gd name="connsiteY10" fmla="*/ 488950 h 746125"/>
                      <a:gd name="connsiteX11" fmla="*/ 206375 w 869950"/>
                      <a:gd name="connsiteY11" fmla="*/ 565150 h 746125"/>
                      <a:gd name="connsiteX12" fmla="*/ 174625 w 869950"/>
                      <a:gd name="connsiteY12" fmla="*/ 565150 h 746125"/>
                      <a:gd name="connsiteX13" fmla="*/ 177800 w 869950"/>
                      <a:gd name="connsiteY13" fmla="*/ 596900 h 746125"/>
                      <a:gd name="connsiteX14" fmla="*/ 136525 w 869950"/>
                      <a:gd name="connsiteY14" fmla="*/ 587375 h 746125"/>
                      <a:gd name="connsiteX15" fmla="*/ 95250 w 869950"/>
                      <a:gd name="connsiteY15" fmla="*/ 612775 h 746125"/>
                      <a:gd name="connsiteX16" fmla="*/ 139700 w 869950"/>
                      <a:gd name="connsiteY16" fmla="*/ 650875 h 746125"/>
                      <a:gd name="connsiteX17" fmla="*/ 196850 w 869950"/>
                      <a:gd name="connsiteY17" fmla="*/ 650875 h 746125"/>
                      <a:gd name="connsiteX18" fmla="*/ 409575 w 869950"/>
                      <a:gd name="connsiteY18" fmla="*/ 708025 h 746125"/>
                      <a:gd name="connsiteX19" fmla="*/ 422275 w 869950"/>
                      <a:gd name="connsiteY19" fmla="*/ 746125 h 746125"/>
                      <a:gd name="connsiteX20" fmla="*/ 606425 w 869950"/>
                      <a:gd name="connsiteY20" fmla="*/ 679450 h 746125"/>
                      <a:gd name="connsiteX21" fmla="*/ 622300 w 869950"/>
                      <a:gd name="connsiteY21" fmla="*/ 704850 h 746125"/>
                      <a:gd name="connsiteX22" fmla="*/ 720725 w 869950"/>
                      <a:gd name="connsiteY22" fmla="*/ 708025 h 746125"/>
                      <a:gd name="connsiteX23" fmla="*/ 742950 w 869950"/>
                      <a:gd name="connsiteY23" fmla="*/ 733425 h 746125"/>
                      <a:gd name="connsiteX24" fmla="*/ 774700 w 869950"/>
                      <a:gd name="connsiteY24" fmla="*/ 708025 h 746125"/>
                      <a:gd name="connsiteX25" fmla="*/ 768350 w 869950"/>
                      <a:gd name="connsiteY25" fmla="*/ 688975 h 746125"/>
                      <a:gd name="connsiteX26" fmla="*/ 803275 w 869950"/>
                      <a:gd name="connsiteY26" fmla="*/ 663575 h 746125"/>
                      <a:gd name="connsiteX27" fmla="*/ 765175 w 869950"/>
                      <a:gd name="connsiteY27" fmla="*/ 654050 h 746125"/>
                      <a:gd name="connsiteX28" fmla="*/ 762000 w 869950"/>
                      <a:gd name="connsiteY28" fmla="*/ 635000 h 746125"/>
                      <a:gd name="connsiteX29" fmla="*/ 727075 w 869950"/>
                      <a:gd name="connsiteY29" fmla="*/ 641350 h 746125"/>
                      <a:gd name="connsiteX30" fmla="*/ 695325 w 869950"/>
                      <a:gd name="connsiteY30" fmla="*/ 619125 h 746125"/>
                      <a:gd name="connsiteX31" fmla="*/ 698500 w 869950"/>
                      <a:gd name="connsiteY31" fmla="*/ 596900 h 746125"/>
                      <a:gd name="connsiteX32" fmla="*/ 752475 w 869950"/>
                      <a:gd name="connsiteY32" fmla="*/ 612775 h 746125"/>
                      <a:gd name="connsiteX33" fmla="*/ 749300 w 869950"/>
                      <a:gd name="connsiteY33" fmla="*/ 565150 h 746125"/>
                      <a:gd name="connsiteX34" fmla="*/ 720725 w 869950"/>
                      <a:gd name="connsiteY34" fmla="*/ 565150 h 746125"/>
                      <a:gd name="connsiteX35" fmla="*/ 717550 w 869950"/>
                      <a:gd name="connsiteY35" fmla="*/ 536575 h 746125"/>
                      <a:gd name="connsiteX36" fmla="*/ 682625 w 869950"/>
                      <a:gd name="connsiteY36" fmla="*/ 511175 h 746125"/>
                      <a:gd name="connsiteX37" fmla="*/ 688975 w 869950"/>
                      <a:gd name="connsiteY37" fmla="*/ 482600 h 746125"/>
                      <a:gd name="connsiteX38" fmla="*/ 669925 w 869950"/>
                      <a:gd name="connsiteY38" fmla="*/ 469900 h 746125"/>
                      <a:gd name="connsiteX39" fmla="*/ 708025 w 869950"/>
                      <a:gd name="connsiteY39" fmla="*/ 447675 h 746125"/>
                      <a:gd name="connsiteX40" fmla="*/ 679450 w 869950"/>
                      <a:gd name="connsiteY40" fmla="*/ 425450 h 746125"/>
                      <a:gd name="connsiteX41" fmla="*/ 679450 w 869950"/>
                      <a:gd name="connsiteY41" fmla="*/ 409575 h 746125"/>
                      <a:gd name="connsiteX42" fmla="*/ 708025 w 869950"/>
                      <a:gd name="connsiteY42" fmla="*/ 412750 h 746125"/>
                      <a:gd name="connsiteX43" fmla="*/ 708025 w 869950"/>
                      <a:gd name="connsiteY43" fmla="*/ 346075 h 746125"/>
                      <a:gd name="connsiteX44" fmla="*/ 790575 w 869950"/>
                      <a:gd name="connsiteY44" fmla="*/ 333375 h 746125"/>
                      <a:gd name="connsiteX45" fmla="*/ 800100 w 869950"/>
                      <a:gd name="connsiteY45" fmla="*/ 295275 h 746125"/>
                      <a:gd name="connsiteX46" fmla="*/ 841375 w 869950"/>
                      <a:gd name="connsiteY46" fmla="*/ 285750 h 746125"/>
                      <a:gd name="connsiteX47" fmla="*/ 831850 w 869950"/>
                      <a:gd name="connsiteY47" fmla="*/ 250825 h 746125"/>
                      <a:gd name="connsiteX48" fmla="*/ 869950 w 869950"/>
                      <a:gd name="connsiteY48" fmla="*/ 234950 h 746125"/>
                      <a:gd name="connsiteX49" fmla="*/ 822325 w 869950"/>
                      <a:gd name="connsiteY49" fmla="*/ 222250 h 746125"/>
                      <a:gd name="connsiteX50" fmla="*/ 803275 w 869950"/>
                      <a:gd name="connsiteY50" fmla="*/ 200025 h 746125"/>
                      <a:gd name="connsiteX51" fmla="*/ 746125 w 869950"/>
                      <a:gd name="connsiteY51" fmla="*/ 244475 h 746125"/>
                      <a:gd name="connsiteX52" fmla="*/ 698500 w 869950"/>
                      <a:gd name="connsiteY52" fmla="*/ 184150 h 746125"/>
                      <a:gd name="connsiteX53" fmla="*/ 673100 w 869950"/>
                      <a:gd name="connsiteY53" fmla="*/ 184150 h 746125"/>
                      <a:gd name="connsiteX54" fmla="*/ 654050 w 869950"/>
                      <a:gd name="connsiteY54" fmla="*/ 142875 h 746125"/>
                      <a:gd name="connsiteX55" fmla="*/ 685800 w 869950"/>
                      <a:gd name="connsiteY55" fmla="*/ 120650 h 746125"/>
                      <a:gd name="connsiteX56" fmla="*/ 676275 w 869950"/>
                      <a:gd name="connsiteY56" fmla="*/ 92075 h 746125"/>
                      <a:gd name="connsiteX57" fmla="*/ 682625 w 869950"/>
                      <a:gd name="connsiteY57" fmla="*/ 69850 h 746125"/>
                      <a:gd name="connsiteX58" fmla="*/ 635000 w 869950"/>
                      <a:gd name="connsiteY58" fmla="*/ 47625 h 746125"/>
                      <a:gd name="connsiteX59" fmla="*/ 625475 w 869950"/>
                      <a:gd name="connsiteY59" fmla="*/ 0 h 746125"/>
                      <a:gd name="connsiteX60" fmla="*/ 596900 w 869950"/>
                      <a:gd name="connsiteY60" fmla="*/ 50800 h 746125"/>
                      <a:gd name="connsiteX61" fmla="*/ 558800 w 869950"/>
                      <a:gd name="connsiteY61" fmla="*/ 57150 h 746125"/>
                      <a:gd name="connsiteX62" fmla="*/ 555625 w 869950"/>
                      <a:gd name="connsiteY62" fmla="*/ 85725 h 746125"/>
                      <a:gd name="connsiteX63" fmla="*/ 479425 w 869950"/>
                      <a:gd name="connsiteY63" fmla="*/ 85725 h 746125"/>
                      <a:gd name="connsiteX64" fmla="*/ 441325 w 869950"/>
                      <a:gd name="connsiteY64" fmla="*/ 104775 h 746125"/>
                      <a:gd name="connsiteX65" fmla="*/ 425450 w 869950"/>
                      <a:gd name="connsiteY65" fmla="*/ 85725 h 746125"/>
                      <a:gd name="connsiteX66" fmla="*/ 365125 w 869950"/>
                      <a:gd name="connsiteY66" fmla="*/ 85725 h 746125"/>
                      <a:gd name="connsiteX67" fmla="*/ 288925 w 869950"/>
                      <a:gd name="connsiteY67" fmla="*/ 161925 h 746125"/>
                      <a:gd name="connsiteX68" fmla="*/ 222250 w 869950"/>
                      <a:gd name="connsiteY68" fmla="*/ 136525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950" h="746125">
                        <a:moveTo>
                          <a:pt x="222250" y="136525"/>
                        </a:moveTo>
                        <a:lnTo>
                          <a:pt x="168275" y="161925"/>
                        </a:lnTo>
                        <a:lnTo>
                          <a:pt x="184150" y="203200"/>
                        </a:lnTo>
                        <a:lnTo>
                          <a:pt x="6350" y="292100"/>
                        </a:lnTo>
                        <a:lnTo>
                          <a:pt x="66675" y="358775"/>
                        </a:lnTo>
                        <a:lnTo>
                          <a:pt x="0" y="390525"/>
                        </a:lnTo>
                        <a:lnTo>
                          <a:pt x="73025" y="396875"/>
                        </a:lnTo>
                        <a:lnTo>
                          <a:pt x="66675" y="447675"/>
                        </a:lnTo>
                        <a:lnTo>
                          <a:pt x="95250" y="469900"/>
                        </a:lnTo>
                        <a:lnTo>
                          <a:pt x="171450" y="501650"/>
                        </a:lnTo>
                        <a:lnTo>
                          <a:pt x="193675" y="488950"/>
                        </a:lnTo>
                        <a:lnTo>
                          <a:pt x="206375" y="565150"/>
                        </a:lnTo>
                        <a:lnTo>
                          <a:pt x="174625" y="565150"/>
                        </a:lnTo>
                        <a:lnTo>
                          <a:pt x="177800" y="596900"/>
                        </a:lnTo>
                        <a:lnTo>
                          <a:pt x="136525" y="587375"/>
                        </a:lnTo>
                        <a:lnTo>
                          <a:pt x="95250" y="612775"/>
                        </a:lnTo>
                        <a:lnTo>
                          <a:pt x="139700" y="650875"/>
                        </a:lnTo>
                        <a:lnTo>
                          <a:pt x="196850" y="650875"/>
                        </a:lnTo>
                        <a:lnTo>
                          <a:pt x="409575" y="708025"/>
                        </a:lnTo>
                        <a:lnTo>
                          <a:pt x="422275" y="746125"/>
                        </a:lnTo>
                        <a:lnTo>
                          <a:pt x="606425" y="679450"/>
                        </a:lnTo>
                        <a:lnTo>
                          <a:pt x="622300" y="704850"/>
                        </a:lnTo>
                        <a:lnTo>
                          <a:pt x="720725" y="708025"/>
                        </a:lnTo>
                        <a:lnTo>
                          <a:pt x="742950" y="733425"/>
                        </a:lnTo>
                        <a:lnTo>
                          <a:pt x="774700" y="708025"/>
                        </a:lnTo>
                        <a:lnTo>
                          <a:pt x="768350" y="688975"/>
                        </a:lnTo>
                        <a:lnTo>
                          <a:pt x="803275" y="663575"/>
                        </a:lnTo>
                        <a:lnTo>
                          <a:pt x="765175" y="654050"/>
                        </a:lnTo>
                        <a:lnTo>
                          <a:pt x="762000" y="635000"/>
                        </a:lnTo>
                        <a:lnTo>
                          <a:pt x="727075" y="641350"/>
                        </a:lnTo>
                        <a:lnTo>
                          <a:pt x="695325" y="619125"/>
                        </a:lnTo>
                        <a:lnTo>
                          <a:pt x="698500" y="596900"/>
                        </a:lnTo>
                        <a:lnTo>
                          <a:pt x="752475" y="612775"/>
                        </a:lnTo>
                        <a:lnTo>
                          <a:pt x="749300" y="565150"/>
                        </a:lnTo>
                        <a:lnTo>
                          <a:pt x="720725" y="565150"/>
                        </a:lnTo>
                        <a:lnTo>
                          <a:pt x="717550" y="536575"/>
                        </a:lnTo>
                        <a:lnTo>
                          <a:pt x="682625" y="511175"/>
                        </a:lnTo>
                        <a:lnTo>
                          <a:pt x="688975" y="482600"/>
                        </a:lnTo>
                        <a:lnTo>
                          <a:pt x="669925" y="469900"/>
                        </a:lnTo>
                        <a:lnTo>
                          <a:pt x="708025" y="447675"/>
                        </a:lnTo>
                        <a:lnTo>
                          <a:pt x="679450" y="425450"/>
                        </a:lnTo>
                        <a:lnTo>
                          <a:pt x="679450" y="409575"/>
                        </a:lnTo>
                        <a:lnTo>
                          <a:pt x="708025" y="412750"/>
                        </a:lnTo>
                        <a:lnTo>
                          <a:pt x="708025" y="346075"/>
                        </a:lnTo>
                        <a:lnTo>
                          <a:pt x="790575" y="333375"/>
                        </a:lnTo>
                        <a:lnTo>
                          <a:pt x="800100" y="295275"/>
                        </a:lnTo>
                        <a:lnTo>
                          <a:pt x="841375" y="285750"/>
                        </a:lnTo>
                        <a:lnTo>
                          <a:pt x="831850" y="250825"/>
                        </a:lnTo>
                        <a:lnTo>
                          <a:pt x="869950" y="234950"/>
                        </a:lnTo>
                        <a:lnTo>
                          <a:pt x="822325" y="222250"/>
                        </a:lnTo>
                        <a:lnTo>
                          <a:pt x="803275" y="200025"/>
                        </a:lnTo>
                        <a:lnTo>
                          <a:pt x="746125" y="244475"/>
                        </a:lnTo>
                        <a:lnTo>
                          <a:pt x="698500" y="184150"/>
                        </a:lnTo>
                        <a:lnTo>
                          <a:pt x="673100" y="184150"/>
                        </a:lnTo>
                        <a:lnTo>
                          <a:pt x="654050" y="142875"/>
                        </a:lnTo>
                        <a:lnTo>
                          <a:pt x="685800" y="120650"/>
                        </a:lnTo>
                        <a:lnTo>
                          <a:pt x="676275" y="92075"/>
                        </a:lnTo>
                        <a:lnTo>
                          <a:pt x="682625" y="69850"/>
                        </a:lnTo>
                        <a:lnTo>
                          <a:pt x="635000" y="47625"/>
                        </a:lnTo>
                        <a:lnTo>
                          <a:pt x="625475" y="0"/>
                        </a:lnTo>
                        <a:lnTo>
                          <a:pt x="596900" y="50800"/>
                        </a:lnTo>
                        <a:lnTo>
                          <a:pt x="558800" y="57150"/>
                        </a:lnTo>
                        <a:lnTo>
                          <a:pt x="555625" y="85725"/>
                        </a:lnTo>
                        <a:lnTo>
                          <a:pt x="479425" y="85725"/>
                        </a:lnTo>
                        <a:lnTo>
                          <a:pt x="441325" y="104775"/>
                        </a:lnTo>
                        <a:lnTo>
                          <a:pt x="425450" y="85725"/>
                        </a:lnTo>
                        <a:lnTo>
                          <a:pt x="365125" y="85725"/>
                        </a:lnTo>
                        <a:lnTo>
                          <a:pt x="288925" y="161925"/>
                        </a:lnTo>
                        <a:lnTo>
                          <a:pt x="222250" y="136525"/>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134">
                    <a:extLst>
                      <a:ext uri="{FF2B5EF4-FFF2-40B4-BE49-F238E27FC236}">
                        <a16:creationId xmlns:a16="http://schemas.microsoft.com/office/drawing/2014/main" id="{414F1407-3465-42F7-A63E-CD308A63AA9E}"/>
                      </a:ext>
                    </a:extLst>
                  </p:cNvPr>
                  <p:cNvSpPr/>
                  <p:nvPr/>
                </p:nvSpPr>
                <p:spPr>
                  <a:xfrm>
                    <a:off x="3500438" y="3148013"/>
                    <a:ext cx="285750" cy="195262"/>
                  </a:xfrm>
                  <a:custGeom>
                    <a:avLst/>
                    <a:gdLst>
                      <a:gd name="connsiteX0" fmla="*/ 71437 w 285750"/>
                      <a:gd name="connsiteY0" fmla="*/ 16668 h 195262"/>
                      <a:gd name="connsiteX1" fmla="*/ 0 w 285750"/>
                      <a:gd name="connsiteY1" fmla="*/ 59531 h 195262"/>
                      <a:gd name="connsiteX2" fmla="*/ 59531 w 285750"/>
                      <a:gd name="connsiteY2" fmla="*/ 123825 h 195262"/>
                      <a:gd name="connsiteX3" fmla="*/ 50006 w 285750"/>
                      <a:gd name="connsiteY3" fmla="*/ 128587 h 195262"/>
                      <a:gd name="connsiteX4" fmla="*/ 57150 w 285750"/>
                      <a:gd name="connsiteY4" fmla="*/ 166687 h 195262"/>
                      <a:gd name="connsiteX5" fmla="*/ 107156 w 285750"/>
                      <a:gd name="connsiteY5" fmla="*/ 195262 h 195262"/>
                      <a:gd name="connsiteX6" fmla="*/ 171450 w 285750"/>
                      <a:gd name="connsiteY6" fmla="*/ 169068 h 195262"/>
                      <a:gd name="connsiteX7" fmla="*/ 285750 w 285750"/>
                      <a:gd name="connsiteY7" fmla="*/ 78581 h 195262"/>
                      <a:gd name="connsiteX8" fmla="*/ 273843 w 285750"/>
                      <a:gd name="connsiteY8" fmla="*/ 61912 h 195262"/>
                      <a:gd name="connsiteX9" fmla="*/ 269081 w 285750"/>
                      <a:gd name="connsiteY9" fmla="*/ 0 h 195262"/>
                      <a:gd name="connsiteX10" fmla="*/ 140493 w 285750"/>
                      <a:gd name="connsiteY10" fmla="*/ 102393 h 195262"/>
                      <a:gd name="connsiteX11" fmla="*/ 138112 w 285750"/>
                      <a:gd name="connsiteY11" fmla="*/ 57150 h 195262"/>
                      <a:gd name="connsiteX12" fmla="*/ 104775 w 285750"/>
                      <a:gd name="connsiteY12" fmla="*/ 78581 h 195262"/>
                      <a:gd name="connsiteX13" fmla="*/ 71437 w 285750"/>
                      <a:gd name="connsiteY13" fmla="*/ 16668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195262">
                        <a:moveTo>
                          <a:pt x="71437" y="16668"/>
                        </a:moveTo>
                        <a:lnTo>
                          <a:pt x="0" y="59531"/>
                        </a:lnTo>
                        <a:lnTo>
                          <a:pt x="59531" y="123825"/>
                        </a:lnTo>
                        <a:lnTo>
                          <a:pt x="50006" y="128587"/>
                        </a:lnTo>
                        <a:lnTo>
                          <a:pt x="57150" y="166687"/>
                        </a:lnTo>
                        <a:lnTo>
                          <a:pt x="107156" y="195262"/>
                        </a:lnTo>
                        <a:lnTo>
                          <a:pt x="171450" y="169068"/>
                        </a:lnTo>
                        <a:lnTo>
                          <a:pt x="285750" y="78581"/>
                        </a:lnTo>
                        <a:lnTo>
                          <a:pt x="273843" y="61912"/>
                        </a:lnTo>
                        <a:lnTo>
                          <a:pt x="269081" y="0"/>
                        </a:lnTo>
                        <a:lnTo>
                          <a:pt x="140493" y="102393"/>
                        </a:lnTo>
                        <a:lnTo>
                          <a:pt x="138112" y="57150"/>
                        </a:lnTo>
                        <a:lnTo>
                          <a:pt x="104775" y="78581"/>
                        </a:lnTo>
                        <a:cubicBezTo>
                          <a:pt x="105569" y="60325"/>
                          <a:pt x="106362" y="42068"/>
                          <a:pt x="71437" y="16668"/>
                        </a:cubicBez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135">
                    <a:extLst>
                      <a:ext uri="{FF2B5EF4-FFF2-40B4-BE49-F238E27FC236}">
                        <a16:creationId xmlns:a16="http://schemas.microsoft.com/office/drawing/2014/main" id="{303D617D-7E5D-40DB-97A0-471DB7C556F2}"/>
                      </a:ext>
                    </a:extLst>
                  </p:cNvPr>
                  <p:cNvSpPr/>
                  <p:nvPr/>
                </p:nvSpPr>
                <p:spPr>
                  <a:xfrm>
                    <a:off x="3580555" y="3274219"/>
                    <a:ext cx="235744" cy="238125"/>
                  </a:xfrm>
                  <a:custGeom>
                    <a:avLst/>
                    <a:gdLst>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88119 w 235744"/>
                      <a:gd name="connsiteY16" fmla="*/ 54768 h 238125"/>
                      <a:gd name="connsiteX17" fmla="*/ 152400 w 235744"/>
                      <a:gd name="connsiteY17"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95263 w 235744"/>
                      <a:gd name="connsiteY16" fmla="*/ 23812 h 238125"/>
                      <a:gd name="connsiteX17" fmla="*/ 152400 w 235744"/>
                      <a:gd name="connsiteY17"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95263 w 235744"/>
                      <a:gd name="connsiteY16" fmla="*/ 23812 h 238125"/>
                      <a:gd name="connsiteX17" fmla="*/ 152400 w 235744"/>
                      <a:gd name="connsiteY17"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200870 w 235744"/>
                      <a:gd name="connsiteY16" fmla="*/ 35719 h 238125"/>
                      <a:gd name="connsiteX17" fmla="*/ 195263 w 235744"/>
                      <a:gd name="connsiteY17" fmla="*/ 23812 h 238125"/>
                      <a:gd name="connsiteX18" fmla="*/ 152400 w 235744"/>
                      <a:gd name="connsiteY18"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210395 w 235744"/>
                      <a:gd name="connsiteY16" fmla="*/ 35719 h 238125"/>
                      <a:gd name="connsiteX17" fmla="*/ 195263 w 235744"/>
                      <a:gd name="connsiteY17" fmla="*/ 23812 h 238125"/>
                      <a:gd name="connsiteX18" fmla="*/ 152400 w 235744"/>
                      <a:gd name="connsiteY18"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96107 w 235744"/>
                      <a:gd name="connsiteY16" fmla="*/ 45244 h 238125"/>
                      <a:gd name="connsiteX17" fmla="*/ 195263 w 235744"/>
                      <a:gd name="connsiteY17" fmla="*/ 23812 h 238125"/>
                      <a:gd name="connsiteX18" fmla="*/ 152400 w 235744"/>
                      <a:gd name="connsiteY1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744" h="238125">
                        <a:moveTo>
                          <a:pt x="152400" y="0"/>
                        </a:moveTo>
                        <a:lnTo>
                          <a:pt x="85725" y="50006"/>
                        </a:lnTo>
                        <a:lnTo>
                          <a:pt x="14288" y="69056"/>
                        </a:lnTo>
                        <a:lnTo>
                          <a:pt x="9525" y="97631"/>
                        </a:lnTo>
                        <a:lnTo>
                          <a:pt x="23813" y="121443"/>
                        </a:lnTo>
                        <a:lnTo>
                          <a:pt x="0" y="138112"/>
                        </a:lnTo>
                        <a:lnTo>
                          <a:pt x="14288" y="176212"/>
                        </a:lnTo>
                        <a:lnTo>
                          <a:pt x="38100" y="176212"/>
                        </a:lnTo>
                        <a:lnTo>
                          <a:pt x="80963" y="238125"/>
                        </a:lnTo>
                        <a:lnTo>
                          <a:pt x="140494" y="192881"/>
                        </a:lnTo>
                        <a:lnTo>
                          <a:pt x="88106" y="130968"/>
                        </a:lnTo>
                        <a:lnTo>
                          <a:pt x="71438" y="126206"/>
                        </a:lnTo>
                        <a:lnTo>
                          <a:pt x="119063" y="85725"/>
                        </a:lnTo>
                        <a:lnTo>
                          <a:pt x="221456" y="104775"/>
                        </a:lnTo>
                        <a:lnTo>
                          <a:pt x="235744" y="83343"/>
                        </a:lnTo>
                        <a:lnTo>
                          <a:pt x="214313" y="54768"/>
                        </a:lnTo>
                        <a:cubicBezTo>
                          <a:pt x="208104" y="48021"/>
                          <a:pt x="199282" y="50403"/>
                          <a:pt x="196107" y="45244"/>
                        </a:cubicBezTo>
                        <a:cubicBezTo>
                          <a:pt x="192932" y="40085"/>
                          <a:pt x="202945" y="30956"/>
                          <a:pt x="195263" y="23812"/>
                        </a:cubicBezTo>
                        <a:lnTo>
                          <a:pt x="152400"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136">
                    <a:extLst>
                      <a:ext uri="{FF2B5EF4-FFF2-40B4-BE49-F238E27FC236}">
                        <a16:creationId xmlns:a16="http://schemas.microsoft.com/office/drawing/2014/main" id="{05F80462-CB85-44F1-B130-669F260EE4B5}"/>
                      </a:ext>
                    </a:extLst>
                  </p:cNvPr>
                  <p:cNvSpPr/>
                  <p:nvPr/>
                </p:nvSpPr>
                <p:spPr>
                  <a:xfrm>
                    <a:off x="2750344" y="4324350"/>
                    <a:ext cx="211931" cy="140494"/>
                  </a:xfrm>
                  <a:custGeom>
                    <a:avLst/>
                    <a:gdLst>
                      <a:gd name="connsiteX0" fmla="*/ 0 w 211931"/>
                      <a:gd name="connsiteY0" fmla="*/ 40481 h 140494"/>
                      <a:gd name="connsiteX1" fmla="*/ 40481 w 211931"/>
                      <a:gd name="connsiteY1" fmla="*/ 0 h 140494"/>
                      <a:gd name="connsiteX2" fmla="*/ 126206 w 211931"/>
                      <a:gd name="connsiteY2" fmla="*/ 52388 h 140494"/>
                      <a:gd name="connsiteX3" fmla="*/ 159544 w 211931"/>
                      <a:gd name="connsiteY3" fmla="*/ 52388 h 140494"/>
                      <a:gd name="connsiteX4" fmla="*/ 197644 w 211931"/>
                      <a:gd name="connsiteY4" fmla="*/ 102394 h 140494"/>
                      <a:gd name="connsiteX5" fmla="*/ 207169 w 211931"/>
                      <a:gd name="connsiteY5" fmla="*/ 97631 h 140494"/>
                      <a:gd name="connsiteX6" fmla="*/ 211931 w 211931"/>
                      <a:gd name="connsiteY6" fmla="*/ 116681 h 140494"/>
                      <a:gd name="connsiteX7" fmla="*/ 204787 w 211931"/>
                      <a:gd name="connsiteY7" fmla="*/ 140494 h 140494"/>
                      <a:gd name="connsiteX8" fmla="*/ 119062 w 211931"/>
                      <a:gd name="connsiteY8" fmla="*/ 90488 h 140494"/>
                      <a:gd name="connsiteX9" fmla="*/ 0 w 211931"/>
                      <a:gd name="connsiteY9" fmla="*/ 40481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31" h="140494">
                        <a:moveTo>
                          <a:pt x="0" y="40481"/>
                        </a:moveTo>
                        <a:lnTo>
                          <a:pt x="40481" y="0"/>
                        </a:lnTo>
                        <a:lnTo>
                          <a:pt x="126206" y="52388"/>
                        </a:lnTo>
                        <a:lnTo>
                          <a:pt x="159544" y="52388"/>
                        </a:lnTo>
                        <a:lnTo>
                          <a:pt x="197644" y="102394"/>
                        </a:lnTo>
                        <a:lnTo>
                          <a:pt x="207169" y="97631"/>
                        </a:lnTo>
                        <a:lnTo>
                          <a:pt x="211931" y="116681"/>
                        </a:lnTo>
                        <a:lnTo>
                          <a:pt x="204787" y="140494"/>
                        </a:lnTo>
                        <a:lnTo>
                          <a:pt x="119062" y="90488"/>
                        </a:lnTo>
                        <a:lnTo>
                          <a:pt x="0" y="4048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137">
                    <a:extLst>
                      <a:ext uri="{FF2B5EF4-FFF2-40B4-BE49-F238E27FC236}">
                        <a16:creationId xmlns:a16="http://schemas.microsoft.com/office/drawing/2014/main" id="{641F9B1A-2AF7-4139-8274-B52E6F99C6B9}"/>
                      </a:ext>
                    </a:extLst>
                  </p:cNvPr>
                  <p:cNvSpPr/>
                  <p:nvPr/>
                </p:nvSpPr>
                <p:spPr>
                  <a:xfrm>
                    <a:off x="2788444" y="4262438"/>
                    <a:ext cx="250031" cy="164306"/>
                  </a:xfrm>
                  <a:custGeom>
                    <a:avLst/>
                    <a:gdLst>
                      <a:gd name="connsiteX0" fmla="*/ 0 w 250031"/>
                      <a:gd name="connsiteY0" fmla="*/ 59531 h 164306"/>
                      <a:gd name="connsiteX1" fmla="*/ 57150 w 250031"/>
                      <a:gd name="connsiteY1" fmla="*/ 40481 h 164306"/>
                      <a:gd name="connsiteX2" fmla="*/ 57150 w 250031"/>
                      <a:gd name="connsiteY2" fmla="*/ 73818 h 164306"/>
                      <a:gd name="connsiteX3" fmla="*/ 111919 w 250031"/>
                      <a:gd name="connsiteY3" fmla="*/ 61912 h 164306"/>
                      <a:gd name="connsiteX4" fmla="*/ 97631 w 250031"/>
                      <a:gd name="connsiteY4" fmla="*/ 40481 h 164306"/>
                      <a:gd name="connsiteX5" fmla="*/ 119062 w 250031"/>
                      <a:gd name="connsiteY5" fmla="*/ 26193 h 164306"/>
                      <a:gd name="connsiteX6" fmla="*/ 133350 w 250031"/>
                      <a:gd name="connsiteY6" fmla="*/ 42862 h 164306"/>
                      <a:gd name="connsiteX7" fmla="*/ 154781 w 250031"/>
                      <a:gd name="connsiteY7" fmla="*/ 0 h 164306"/>
                      <a:gd name="connsiteX8" fmla="*/ 197644 w 250031"/>
                      <a:gd name="connsiteY8" fmla="*/ 14287 h 164306"/>
                      <a:gd name="connsiteX9" fmla="*/ 226219 w 250031"/>
                      <a:gd name="connsiteY9" fmla="*/ 40481 h 164306"/>
                      <a:gd name="connsiteX10" fmla="*/ 250031 w 250031"/>
                      <a:gd name="connsiteY10" fmla="*/ 26193 h 164306"/>
                      <a:gd name="connsiteX11" fmla="*/ 250031 w 250031"/>
                      <a:gd name="connsiteY11" fmla="*/ 40481 h 164306"/>
                      <a:gd name="connsiteX12" fmla="*/ 230981 w 250031"/>
                      <a:gd name="connsiteY12" fmla="*/ 76200 h 164306"/>
                      <a:gd name="connsiteX13" fmla="*/ 211931 w 250031"/>
                      <a:gd name="connsiteY13" fmla="*/ 97631 h 164306"/>
                      <a:gd name="connsiteX14" fmla="*/ 230981 w 250031"/>
                      <a:gd name="connsiteY14" fmla="*/ 138112 h 164306"/>
                      <a:gd name="connsiteX15" fmla="*/ 192881 w 250031"/>
                      <a:gd name="connsiteY15" fmla="*/ 138112 h 164306"/>
                      <a:gd name="connsiteX16" fmla="*/ 164306 w 250031"/>
                      <a:gd name="connsiteY16" fmla="*/ 164306 h 164306"/>
                      <a:gd name="connsiteX17" fmla="*/ 119062 w 250031"/>
                      <a:gd name="connsiteY17" fmla="*/ 111918 h 164306"/>
                      <a:gd name="connsiteX18" fmla="*/ 95250 w 250031"/>
                      <a:gd name="connsiteY18" fmla="*/ 114300 h 164306"/>
                      <a:gd name="connsiteX19" fmla="*/ 0 w 250031"/>
                      <a:gd name="connsiteY19" fmla="*/ 59531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031" h="164306">
                        <a:moveTo>
                          <a:pt x="0" y="59531"/>
                        </a:moveTo>
                        <a:lnTo>
                          <a:pt x="57150" y="40481"/>
                        </a:lnTo>
                        <a:lnTo>
                          <a:pt x="57150" y="73818"/>
                        </a:lnTo>
                        <a:lnTo>
                          <a:pt x="111919" y="61912"/>
                        </a:lnTo>
                        <a:lnTo>
                          <a:pt x="97631" y="40481"/>
                        </a:lnTo>
                        <a:lnTo>
                          <a:pt x="119062" y="26193"/>
                        </a:lnTo>
                        <a:lnTo>
                          <a:pt x="133350" y="42862"/>
                        </a:lnTo>
                        <a:lnTo>
                          <a:pt x="154781" y="0"/>
                        </a:lnTo>
                        <a:lnTo>
                          <a:pt x="197644" y="14287"/>
                        </a:lnTo>
                        <a:lnTo>
                          <a:pt x="226219" y="40481"/>
                        </a:lnTo>
                        <a:lnTo>
                          <a:pt x="250031" y="26193"/>
                        </a:lnTo>
                        <a:lnTo>
                          <a:pt x="250031" y="40481"/>
                        </a:lnTo>
                        <a:lnTo>
                          <a:pt x="230981" y="76200"/>
                        </a:lnTo>
                        <a:lnTo>
                          <a:pt x="211931" y="97631"/>
                        </a:lnTo>
                        <a:lnTo>
                          <a:pt x="230981" y="138112"/>
                        </a:lnTo>
                        <a:lnTo>
                          <a:pt x="192881" y="138112"/>
                        </a:lnTo>
                        <a:lnTo>
                          <a:pt x="164306" y="164306"/>
                        </a:lnTo>
                        <a:lnTo>
                          <a:pt x="119062" y="111918"/>
                        </a:lnTo>
                        <a:lnTo>
                          <a:pt x="95250" y="114300"/>
                        </a:lnTo>
                        <a:lnTo>
                          <a:pt x="0" y="5953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138">
                    <a:extLst>
                      <a:ext uri="{FF2B5EF4-FFF2-40B4-BE49-F238E27FC236}">
                        <a16:creationId xmlns:a16="http://schemas.microsoft.com/office/drawing/2014/main" id="{42AA53CB-BFFF-4E70-9BD5-D0FD7B7FF11C}"/>
                      </a:ext>
                    </a:extLst>
                  </p:cNvPr>
                  <p:cNvSpPr/>
                  <p:nvPr/>
                </p:nvSpPr>
                <p:spPr>
                  <a:xfrm>
                    <a:off x="2981325" y="4183856"/>
                    <a:ext cx="164306" cy="128588"/>
                  </a:xfrm>
                  <a:custGeom>
                    <a:avLst/>
                    <a:gdLst>
                      <a:gd name="connsiteX0" fmla="*/ 76200 w 164306"/>
                      <a:gd name="connsiteY0" fmla="*/ 0 h 128588"/>
                      <a:gd name="connsiteX1" fmla="*/ 52388 w 164306"/>
                      <a:gd name="connsiteY1" fmla="*/ 64294 h 128588"/>
                      <a:gd name="connsiteX2" fmla="*/ 0 w 164306"/>
                      <a:gd name="connsiteY2" fmla="*/ 92869 h 128588"/>
                      <a:gd name="connsiteX3" fmla="*/ 38100 w 164306"/>
                      <a:gd name="connsiteY3" fmla="*/ 119063 h 128588"/>
                      <a:gd name="connsiteX4" fmla="*/ 66675 w 164306"/>
                      <a:gd name="connsiteY4" fmla="*/ 109538 h 128588"/>
                      <a:gd name="connsiteX5" fmla="*/ 66675 w 164306"/>
                      <a:gd name="connsiteY5" fmla="*/ 119063 h 128588"/>
                      <a:gd name="connsiteX6" fmla="*/ 109538 w 164306"/>
                      <a:gd name="connsiteY6" fmla="*/ 128588 h 128588"/>
                      <a:gd name="connsiteX7" fmla="*/ 150019 w 164306"/>
                      <a:gd name="connsiteY7" fmla="*/ 114300 h 128588"/>
                      <a:gd name="connsiteX8" fmla="*/ 164306 w 164306"/>
                      <a:gd name="connsiteY8" fmla="*/ 100013 h 128588"/>
                      <a:gd name="connsiteX9" fmla="*/ 161925 w 164306"/>
                      <a:gd name="connsiteY9" fmla="*/ 85725 h 128588"/>
                      <a:gd name="connsiteX10" fmla="*/ 107156 w 164306"/>
                      <a:gd name="connsiteY10" fmla="*/ 78582 h 128588"/>
                      <a:gd name="connsiteX11" fmla="*/ 121444 w 164306"/>
                      <a:gd name="connsiteY11" fmla="*/ 47625 h 128588"/>
                      <a:gd name="connsiteX12" fmla="*/ 76200 w 164306"/>
                      <a:gd name="connsiteY12" fmla="*/ 0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06" h="128588">
                        <a:moveTo>
                          <a:pt x="76200" y="0"/>
                        </a:moveTo>
                        <a:lnTo>
                          <a:pt x="52388" y="64294"/>
                        </a:lnTo>
                        <a:lnTo>
                          <a:pt x="0" y="92869"/>
                        </a:lnTo>
                        <a:lnTo>
                          <a:pt x="38100" y="119063"/>
                        </a:lnTo>
                        <a:lnTo>
                          <a:pt x="66675" y="109538"/>
                        </a:lnTo>
                        <a:lnTo>
                          <a:pt x="66675" y="119063"/>
                        </a:lnTo>
                        <a:lnTo>
                          <a:pt x="109538" y="128588"/>
                        </a:lnTo>
                        <a:lnTo>
                          <a:pt x="150019" y="114300"/>
                        </a:lnTo>
                        <a:lnTo>
                          <a:pt x="164306" y="100013"/>
                        </a:lnTo>
                        <a:lnTo>
                          <a:pt x="161925" y="85725"/>
                        </a:lnTo>
                        <a:lnTo>
                          <a:pt x="107156" y="78582"/>
                        </a:lnTo>
                        <a:lnTo>
                          <a:pt x="121444" y="47625"/>
                        </a:lnTo>
                        <a:lnTo>
                          <a:pt x="76200"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フリーフォーム 94">
                  <a:extLst>
                    <a:ext uri="{FF2B5EF4-FFF2-40B4-BE49-F238E27FC236}">
                      <a16:creationId xmlns:a16="http://schemas.microsoft.com/office/drawing/2014/main" id="{7EF77961-D953-4FA4-BCA2-B6CE2C0C38DE}"/>
                    </a:ext>
                  </a:extLst>
                </p:cNvPr>
                <p:cNvSpPr/>
                <p:nvPr/>
              </p:nvSpPr>
              <p:spPr>
                <a:xfrm>
                  <a:off x="3657600" y="2959100"/>
                  <a:ext cx="231775" cy="171450"/>
                </a:xfrm>
                <a:custGeom>
                  <a:avLst/>
                  <a:gdLst>
                    <a:gd name="connsiteX0" fmla="*/ 0 w 231775"/>
                    <a:gd name="connsiteY0" fmla="*/ 50800 h 171450"/>
                    <a:gd name="connsiteX1" fmla="*/ 47625 w 231775"/>
                    <a:gd name="connsiteY1" fmla="*/ 9525 h 171450"/>
                    <a:gd name="connsiteX2" fmla="*/ 139700 w 231775"/>
                    <a:gd name="connsiteY2" fmla="*/ 28575 h 171450"/>
                    <a:gd name="connsiteX3" fmla="*/ 168275 w 231775"/>
                    <a:gd name="connsiteY3" fmla="*/ 0 h 171450"/>
                    <a:gd name="connsiteX4" fmla="*/ 200025 w 231775"/>
                    <a:gd name="connsiteY4" fmla="*/ 22225 h 171450"/>
                    <a:gd name="connsiteX5" fmla="*/ 209550 w 231775"/>
                    <a:gd name="connsiteY5" fmla="*/ 22225 h 171450"/>
                    <a:gd name="connsiteX6" fmla="*/ 228600 w 231775"/>
                    <a:gd name="connsiteY6" fmla="*/ 60325 h 171450"/>
                    <a:gd name="connsiteX7" fmla="*/ 212725 w 231775"/>
                    <a:gd name="connsiteY7" fmla="*/ 88900 h 171450"/>
                    <a:gd name="connsiteX8" fmla="*/ 231775 w 231775"/>
                    <a:gd name="connsiteY8" fmla="*/ 123825 h 171450"/>
                    <a:gd name="connsiteX9" fmla="*/ 212725 w 231775"/>
                    <a:gd name="connsiteY9" fmla="*/ 146050 h 171450"/>
                    <a:gd name="connsiteX10" fmla="*/ 174625 w 231775"/>
                    <a:gd name="connsiteY10" fmla="*/ 130175 h 171450"/>
                    <a:gd name="connsiteX11" fmla="*/ 123825 w 231775"/>
                    <a:gd name="connsiteY11" fmla="*/ 171450 h 171450"/>
                    <a:gd name="connsiteX12" fmla="*/ 76200 w 231775"/>
                    <a:gd name="connsiteY12" fmla="*/ 165100 h 171450"/>
                    <a:gd name="connsiteX13" fmla="*/ 0 w 231775"/>
                    <a:gd name="connsiteY13" fmla="*/ 508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775" h="171450">
                      <a:moveTo>
                        <a:pt x="0" y="50800"/>
                      </a:moveTo>
                      <a:lnTo>
                        <a:pt x="47625" y="9525"/>
                      </a:lnTo>
                      <a:lnTo>
                        <a:pt x="139700" y="28575"/>
                      </a:lnTo>
                      <a:lnTo>
                        <a:pt x="168275" y="0"/>
                      </a:lnTo>
                      <a:lnTo>
                        <a:pt x="200025" y="22225"/>
                      </a:lnTo>
                      <a:lnTo>
                        <a:pt x="209550" y="22225"/>
                      </a:lnTo>
                      <a:lnTo>
                        <a:pt x="228600" y="60325"/>
                      </a:lnTo>
                      <a:lnTo>
                        <a:pt x="212725" y="88900"/>
                      </a:lnTo>
                      <a:lnTo>
                        <a:pt x="231775" y="123825"/>
                      </a:lnTo>
                      <a:lnTo>
                        <a:pt x="212725" y="146050"/>
                      </a:lnTo>
                      <a:lnTo>
                        <a:pt x="174625" y="130175"/>
                      </a:lnTo>
                      <a:lnTo>
                        <a:pt x="123825" y="171450"/>
                      </a:lnTo>
                      <a:lnTo>
                        <a:pt x="76200" y="165100"/>
                      </a:lnTo>
                      <a:lnTo>
                        <a:pt x="0" y="50800"/>
                      </a:lnTo>
                      <a:close/>
                    </a:path>
                  </a:pathLst>
                </a:custGeom>
                <a:pattFill prst="narVert">
                  <a:fgClr>
                    <a:schemeClr val="accent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95">
                  <a:extLst>
                    <a:ext uri="{FF2B5EF4-FFF2-40B4-BE49-F238E27FC236}">
                      <a16:creationId xmlns:a16="http://schemas.microsoft.com/office/drawing/2014/main" id="{AD774F20-129A-4C42-BBEE-FB945B081AE3}"/>
                    </a:ext>
                  </a:extLst>
                </p:cNvPr>
                <p:cNvSpPr/>
                <p:nvPr/>
              </p:nvSpPr>
              <p:spPr>
                <a:xfrm>
                  <a:off x="3436144" y="3669506"/>
                  <a:ext cx="252412" cy="245269"/>
                </a:xfrm>
                <a:custGeom>
                  <a:avLst/>
                  <a:gdLst>
                    <a:gd name="connsiteX0" fmla="*/ 0 w 252412"/>
                    <a:gd name="connsiteY0" fmla="*/ 42863 h 245269"/>
                    <a:gd name="connsiteX1" fmla="*/ 2381 w 252412"/>
                    <a:gd name="connsiteY1" fmla="*/ 128588 h 245269"/>
                    <a:gd name="connsiteX2" fmla="*/ 45244 w 252412"/>
                    <a:gd name="connsiteY2" fmla="*/ 123825 h 245269"/>
                    <a:gd name="connsiteX3" fmla="*/ 66675 w 252412"/>
                    <a:gd name="connsiteY3" fmla="*/ 169069 h 245269"/>
                    <a:gd name="connsiteX4" fmla="*/ 114300 w 252412"/>
                    <a:gd name="connsiteY4" fmla="*/ 178594 h 245269"/>
                    <a:gd name="connsiteX5" fmla="*/ 109537 w 252412"/>
                    <a:gd name="connsiteY5" fmla="*/ 209550 h 245269"/>
                    <a:gd name="connsiteX6" fmla="*/ 164306 w 252412"/>
                    <a:gd name="connsiteY6" fmla="*/ 245269 h 245269"/>
                    <a:gd name="connsiteX7" fmla="*/ 176212 w 252412"/>
                    <a:gd name="connsiteY7" fmla="*/ 204788 h 245269"/>
                    <a:gd name="connsiteX8" fmla="*/ 197644 w 252412"/>
                    <a:gd name="connsiteY8" fmla="*/ 197644 h 245269"/>
                    <a:gd name="connsiteX9" fmla="*/ 221456 w 252412"/>
                    <a:gd name="connsiteY9" fmla="*/ 176213 h 245269"/>
                    <a:gd name="connsiteX10" fmla="*/ 202406 w 252412"/>
                    <a:gd name="connsiteY10" fmla="*/ 121444 h 245269"/>
                    <a:gd name="connsiteX11" fmla="*/ 235744 w 252412"/>
                    <a:gd name="connsiteY11" fmla="*/ 111919 h 245269"/>
                    <a:gd name="connsiteX12" fmla="*/ 252412 w 252412"/>
                    <a:gd name="connsiteY12" fmla="*/ 90488 h 245269"/>
                    <a:gd name="connsiteX13" fmla="*/ 221456 w 252412"/>
                    <a:gd name="connsiteY13" fmla="*/ 59532 h 245269"/>
                    <a:gd name="connsiteX14" fmla="*/ 197644 w 252412"/>
                    <a:gd name="connsiteY14" fmla="*/ 33338 h 245269"/>
                    <a:gd name="connsiteX15" fmla="*/ 104775 w 252412"/>
                    <a:gd name="connsiteY15" fmla="*/ 30957 h 245269"/>
                    <a:gd name="connsiteX16" fmla="*/ 90487 w 252412"/>
                    <a:gd name="connsiteY16" fmla="*/ 0 h 245269"/>
                    <a:gd name="connsiteX17" fmla="*/ 0 w 252412"/>
                    <a:gd name="connsiteY17" fmla="*/ 42863 h 24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12" h="245269">
                      <a:moveTo>
                        <a:pt x="0" y="42863"/>
                      </a:moveTo>
                      <a:cubicBezTo>
                        <a:pt x="794" y="71438"/>
                        <a:pt x="1587" y="100013"/>
                        <a:pt x="2381" y="128588"/>
                      </a:cubicBezTo>
                      <a:lnTo>
                        <a:pt x="45244" y="123825"/>
                      </a:lnTo>
                      <a:lnTo>
                        <a:pt x="66675" y="169069"/>
                      </a:lnTo>
                      <a:lnTo>
                        <a:pt x="114300" y="178594"/>
                      </a:lnTo>
                      <a:lnTo>
                        <a:pt x="109537" y="209550"/>
                      </a:lnTo>
                      <a:lnTo>
                        <a:pt x="164306" y="245269"/>
                      </a:lnTo>
                      <a:lnTo>
                        <a:pt x="176212" y="204788"/>
                      </a:lnTo>
                      <a:lnTo>
                        <a:pt x="197644" y="197644"/>
                      </a:lnTo>
                      <a:lnTo>
                        <a:pt x="221456" y="176213"/>
                      </a:lnTo>
                      <a:lnTo>
                        <a:pt x="202406" y="121444"/>
                      </a:lnTo>
                      <a:lnTo>
                        <a:pt x="235744" y="111919"/>
                      </a:lnTo>
                      <a:lnTo>
                        <a:pt x="252412" y="90488"/>
                      </a:lnTo>
                      <a:lnTo>
                        <a:pt x="221456" y="59532"/>
                      </a:lnTo>
                      <a:lnTo>
                        <a:pt x="197644" y="33338"/>
                      </a:lnTo>
                      <a:lnTo>
                        <a:pt x="104775" y="30957"/>
                      </a:lnTo>
                      <a:lnTo>
                        <a:pt x="90487" y="0"/>
                      </a:lnTo>
                      <a:lnTo>
                        <a:pt x="0" y="42863"/>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96">
                  <a:extLst>
                    <a:ext uri="{FF2B5EF4-FFF2-40B4-BE49-F238E27FC236}">
                      <a16:creationId xmlns:a16="http://schemas.microsoft.com/office/drawing/2014/main" id="{078A84A4-307D-435D-BEE3-9E7E01548495}"/>
                    </a:ext>
                  </a:extLst>
                </p:cNvPr>
                <p:cNvSpPr/>
                <p:nvPr/>
              </p:nvSpPr>
              <p:spPr>
                <a:xfrm>
                  <a:off x="3666734" y="3698081"/>
                  <a:ext cx="238516" cy="200025"/>
                </a:xfrm>
                <a:custGeom>
                  <a:avLst/>
                  <a:gdLst>
                    <a:gd name="connsiteX0" fmla="*/ 0 w 221456"/>
                    <a:gd name="connsiteY0" fmla="*/ 0 h 185737"/>
                    <a:gd name="connsiteX1" fmla="*/ 23812 w 221456"/>
                    <a:gd name="connsiteY1" fmla="*/ 52387 h 185737"/>
                    <a:gd name="connsiteX2" fmla="*/ 47625 w 221456"/>
                    <a:gd name="connsiteY2" fmla="*/ 119062 h 185737"/>
                    <a:gd name="connsiteX3" fmla="*/ 80962 w 221456"/>
                    <a:gd name="connsiteY3" fmla="*/ 159544 h 185737"/>
                    <a:gd name="connsiteX4" fmla="*/ 90487 w 221456"/>
                    <a:gd name="connsiteY4" fmla="*/ 185737 h 185737"/>
                    <a:gd name="connsiteX5" fmla="*/ 114300 w 221456"/>
                    <a:gd name="connsiteY5" fmla="*/ 178594 h 185737"/>
                    <a:gd name="connsiteX6" fmla="*/ 116681 w 221456"/>
                    <a:gd name="connsiteY6" fmla="*/ 133350 h 185737"/>
                    <a:gd name="connsiteX7" fmla="*/ 195262 w 221456"/>
                    <a:gd name="connsiteY7" fmla="*/ 145256 h 185737"/>
                    <a:gd name="connsiteX8" fmla="*/ 221456 w 221456"/>
                    <a:gd name="connsiteY8" fmla="*/ 78581 h 185737"/>
                    <a:gd name="connsiteX9" fmla="*/ 221456 w 221456"/>
                    <a:gd name="connsiteY9" fmla="*/ 76200 h 185737"/>
                    <a:gd name="connsiteX10" fmla="*/ 150019 w 221456"/>
                    <a:gd name="connsiteY10" fmla="*/ 35719 h 185737"/>
                    <a:gd name="connsiteX11" fmla="*/ 128587 w 221456"/>
                    <a:gd name="connsiteY11" fmla="*/ 26194 h 185737"/>
                    <a:gd name="connsiteX12" fmla="*/ 116681 w 221456"/>
                    <a:gd name="connsiteY12" fmla="*/ 54769 h 185737"/>
                    <a:gd name="connsiteX13" fmla="*/ 97631 w 221456"/>
                    <a:gd name="connsiteY13" fmla="*/ 50006 h 185737"/>
                    <a:gd name="connsiteX14" fmla="*/ 97631 w 221456"/>
                    <a:gd name="connsiteY14" fmla="*/ 50006 h 185737"/>
                    <a:gd name="connsiteX15" fmla="*/ 59531 w 221456"/>
                    <a:gd name="connsiteY15" fmla="*/ 35719 h 185737"/>
                    <a:gd name="connsiteX16" fmla="*/ 0 w 221456"/>
                    <a:gd name="connsiteY16" fmla="*/ 0 h 185737"/>
                    <a:gd name="connsiteX0" fmla="*/ 17250 w 238706"/>
                    <a:gd name="connsiteY0" fmla="*/ 0 h 185737"/>
                    <a:gd name="connsiteX1" fmla="*/ 581 w 238706"/>
                    <a:gd name="connsiteY1" fmla="*/ 21431 h 185737"/>
                    <a:gd name="connsiteX2" fmla="*/ 41062 w 238706"/>
                    <a:gd name="connsiteY2" fmla="*/ 52387 h 185737"/>
                    <a:gd name="connsiteX3" fmla="*/ 64875 w 238706"/>
                    <a:gd name="connsiteY3" fmla="*/ 119062 h 185737"/>
                    <a:gd name="connsiteX4" fmla="*/ 98212 w 238706"/>
                    <a:gd name="connsiteY4" fmla="*/ 159544 h 185737"/>
                    <a:gd name="connsiteX5" fmla="*/ 107737 w 238706"/>
                    <a:gd name="connsiteY5" fmla="*/ 185737 h 185737"/>
                    <a:gd name="connsiteX6" fmla="*/ 131550 w 238706"/>
                    <a:gd name="connsiteY6" fmla="*/ 178594 h 185737"/>
                    <a:gd name="connsiteX7" fmla="*/ 133931 w 238706"/>
                    <a:gd name="connsiteY7" fmla="*/ 133350 h 185737"/>
                    <a:gd name="connsiteX8" fmla="*/ 212512 w 238706"/>
                    <a:gd name="connsiteY8" fmla="*/ 145256 h 185737"/>
                    <a:gd name="connsiteX9" fmla="*/ 238706 w 238706"/>
                    <a:gd name="connsiteY9" fmla="*/ 78581 h 185737"/>
                    <a:gd name="connsiteX10" fmla="*/ 238706 w 238706"/>
                    <a:gd name="connsiteY10" fmla="*/ 76200 h 185737"/>
                    <a:gd name="connsiteX11" fmla="*/ 167269 w 238706"/>
                    <a:gd name="connsiteY11" fmla="*/ 35719 h 185737"/>
                    <a:gd name="connsiteX12" fmla="*/ 145837 w 238706"/>
                    <a:gd name="connsiteY12" fmla="*/ 26194 h 185737"/>
                    <a:gd name="connsiteX13" fmla="*/ 133931 w 238706"/>
                    <a:gd name="connsiteY13" fmla="*/ 54769 h 185737"/>
                    <a:gd name="connsiteX14" fmla="*/ 114881 w 238706"/>
                    <a:gd name="connsiteY14" fmla="*/ 50006 h 185737"/>
                    <a:gd name="connsiteX15" fmla="*/ 114881 w 238706"/>
                    <a:gd name="connsiteY15" fmla="*/ 50006 h 185737"/>
                    <a:gd name="connsiteX16" fmla="*/ 76781 w 238706"/>
                    <a:gd name="connsiteY16" fmla="*/ 35719 h 185737"/>
                    <a:gd name="connsiteX17" fmla="*/ 17250 w 238706"/>
                    <a:gd name="connsiteY17" fmla="*/ 0 h 185737"/>
                    <a:gd name="connsiteX0" fmla="*/ 31348 w 238516"/>
                    <a:gd name="connsiteY0" fmla="*/ 0 h 200025"/>
                    <a:gd name="connsiteX1" fmla="*/ 391 w 238516"/>
                    <a:gd name="connsiteY1" fmla="*/ 35719 h 200025"/>
                    <a:gd name="connsiteX2" fmla="*/ 40872 w 238516"/>
                    <a:gd name="connsiteY2" fmla="*/ 66675 h 200025"/>
                    <a:gd name="connsiteX3" fmla="*/ 64685 w 238516"/>
                    <a:gd name="connsiteY3" fmla="*/ 133350 h 200025"/>
                    <a:gd name="connsiteX4" fmla="*/ 98022 w 238516"/>
                    <a:gd name="connsiteY4" fmla="*/ 173832 h 200025"/>
                    <a:gd name="connsiteX5" fmla="*/ 107547 w 238516"/>
                    <a:gd name="connsiteY5" fmla="*/ 200025 h 200025"/>
                    <a:gd name="connsiteX6" fmla="*/ 131360 w 238516"/>
                    <a:gd name="connsiteY6" fmla="*/ 192882 h 200025"/>
                    <a:gd name="connsiteX7" fmla="*/ 133741 w 238516"/>
                    <a:gd name="connsiteY7" fmla="*/ 147638 h 200025"/>
                    <a:gd name="connsiteX8" fmla="*/ 212322 w 238516"/>
                    <a:gd name="connsiteY8" fmla="*/ 159544 h 200025"/>
                    <a:gd name="connsiteX9" fmla="*/ 238516 w 238516"/>
                    <a:gd name="connsiteY9" fmla="*/ 92869 h 200025"/>
                    <a:gd name="connsiteX10" fmla="*/ 238516 w 238516"/>
                    <a:gd name="connsiteY10" fmla="*/ 90488 h 200025"/>
                    <a:gd name="connsiteX11" fmla="*/ 167079 w 238516"/>
                    <a:gd name="connsiteY11" fmla="*/ 50007 h 200025"/>
                    <a:gd name="connsiteX12" fmla="*/ 145647 w 238516"/>
                    <a:gd name="connsiteY12" fmla="*/ 40482 h 200025"/>
                    <a:gd name="connsiteX13" fmla="*/ 133741 w 238516"/>
                    <a:gd name="connsiteY13" fmla="*/ 69057 h 200025"/>
                    <a:gd name="connsiteX14" fmla="*/ 114691 w 238516"/>
                    <a:gd name="connsiteY14" fmla="*/ 64294 h 200025"/>
                    <a:gd name="connsiteX15" fmla="*/ 114691 w 238516"/>
                    <a:gd name="connsiteY15" fmla="*/ 64294 h 200025"/>
                    <a:gd name="connsiteX16" fmla="*/ 76591 w 238516"/>
                    <a:gd name="connsiteY16" fmla="*/ 50007 h 200025"/>
                    <a:gd name="connsiteX17" fmla="*/ 31348 w 238516"/>
                    <a:gd name="connsiteY1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516" h="200025">
                      <a:moveTo>
                        <a:pt x="31348" y="0"/>
                      </a:moveTo>
                      <a:cubicBezTo>
                        <a:pt x="36110" y="8731"/>
                        <a:pt x="-4371" y="26988"/>
                        <a:pt x="391" y="35719"/>
                      </a:cubicBezTo>
                      <a:lnTo>
                        <a:pt x="40872" y="66675"/>
                      </a:lnTo>
                      <a:lnTo>
                        <a:pt x="64685" y="133350"/>
                      </a:lnTo>
                      <a:lnTo>
                        <a:pt x="98022" y="173832"/>
                      </a:lnTo>
                      <a:lnTo>
                        <a:pt x="107547" y="200025"/>
                      </a:lnTo>
                      <a:lnTo>
                        <a:pt x="131360" y="192882"/>
                      </a:lnTo>
                      <a:lnTo>
                        <a:pt x="133741" y="147638"/>
                      </a:lnTo>
                      <a:lnTo>
                        <a:pt x="212322" y="159544"/>
                      </a:lnTo>
                      <a:lnTo>
                        <a:pt x="238516" y="92869"/>
                      </a:lnTo>
                      <a:lnTo>
                        <a:pt x="238516" y="90488"/>
                      </a:lnTo>
                      <a:lnTo>
                        <a:pt x="167079" y="50007"/>
                      </a:lnTo>
                      <a:lnTo>
                        <a:pt x="145647" y="40482"/>
                      </a:lnTo>
                      <a:lnTo>
                        <a:pt x="133741" y="69057"/>
                      </a:lnTo>
                      <a:lnTo>
                        <a:pt x="114691" y="64294"/>
                      </a:lnTo>
                      <a:lnTo>
                        <a:pt x="114691" y="64294"/>
                      </a:lnTo>
                      <a:lnTo>
                        <a:pt x="76591" y="50007"/>
                      </a:lnTo>
                      <a:lnTo>
                        <a:pt x="31348"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a:extLst>
                  <a:ext uri="{FF2B5EF4-FFF2-40B4-BE49-F238E27FC236}">
                    <a16:creationId xmlns:a16="http://schemas.microsoft.com/office/drawing/2014/main" id="{87E4A63E-6128-4477-8039-ECC61AB4EC5B}"/>
                  </a:ext>
                </a:extLst>
              </p:cNvPr>
              <p:cNvSpPr/>
              <p:nvPr/>
            </p:nvSpPr>
            <p:spPr>
              <a:xfrm>
                <a:off x="2559007" y="2492314"/>
                <a:ext cx="405515" cy="2046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DC64A710-95D0-4A52-AE9E-4FFE6479728D}"/>
                  </a:ext>
                </a:extLst>
              </p:cNvPr>
              <p:cNvSpPr/>
              <p:nvPr/>
            </p:nvSpPr>
            <p:spPr>
              <a:xfrm>
                <a:off x="2566695" y="2860035"/>
                <a:ext cx="405515" cy="204640"/>
              </a:xfrm>
              <a:prstGeom prst="rect">
                <a:avLst/>
              </a:prstGeom>
              <a:pattFill prst="narVert">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C47497D-AE17-4D5B-99D1-83F4D680A046}"/>
                  </a:ext>
                </a:extLst>
              </p:cNvPr>
              <p:cNvSpPr/>
              <p:nvPr/>
            </p:nvSpPr>
            <p:spPr>
              <a:xfrm>
                <a:off x="2571939" y="3227752"/>
                <a:ext cx="405515" cy="204640"/>
              </a:xfrm>
              <a:prstGeom prst="rect">
                <a:avLst/>
              </a:prstGeom>
              <a:pattFill prst="ltHorz">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6B3B895-0AD1-47FA-B771-F599BEF3FDF4}"/>
                  </a:ext>
                </a:extLst>
              </p:cNvPr>
              <p:cNvSpPr/>
              <p:nvPr/>
            </p:nvSpPr>
            <p:spPr>
              <a:xfrm>
                <a:off x="2570932" y="3595470"/>
                <a:ext cx="405515" cy="204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FAEC53C-F2FA-46BA-BF78-D7795960328F}"/>
                  </a:ext>
                </a:extLst>
              </p:cNvPr>
              <p:cNvSpPr txBox="1"/>
              <p:nvPr/>
            </p:nvSpPr>
            <p:spPr>
              <a:xfrm>
                <a:off x="2995182" y="2393977"/>
                <a:ext cx="1319286" cy="431530"/>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70</a:t>
                </a:r>
                <a:r>
                  <a:rPr kumimoji="1" lang="ja-JP" altLang="en-US" sz="900" dirty="0">
                    <a:latin typeface="BIZ UDPゴシック" panose="020B0400000000000000" pitchFamily="50" charset="-128"/>
                    <a:ea typeface="BIZ UDPゴシック" panose="020B0400000000000000" pitchFamily="50" charset="-128"/>
                  </a:rPr>
                  <a:t>年以上　</a:t>
                </a:r>
              </a:p>
            </p:txBody>
          </p:sp>
          <p:sp>
            <p:nvSpPr>
              <p:cNvPr id="33" name="テキスト ボックス 32">
                <a:extLst>
                  <a:ext uri="{FF2B5EF4-FFF2-40B4-BE49-F238E27FC236}">
                    <a16:creationId xmlns:a16="http://schemas.microsoft.com/office/drawing/2014/main" id="{28D528AF-69F4-41C5-9CB8-48FE66BCE297}"/>
                  </a:ext>
                </a:extLst>
              </p:cNvPr>
              <p:cNvSpPr txBox="1"/>
              <p:nvPr/>
            </p:nvSpPr>
            <p:spPr>
              <a:xfrm>
                <a:off x="2995182" y="2771926"/>
                <a:ext cx="1319286" cy="431530"/>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50</a:t>
                </a:r>
                <a:r>
                  <a:rPr kumimoji="1" lang="ja-JP" altLang="en-US" sz="900" dirty="0">
                    <a:latin typeface="BIZ UDPゴシック" panose="020B0400000000000000" pitchFamily="50" charset="-128"/>
                    <a:ea typeface="BIZ UDPゴシック" panose="020B0400000000000000" pitchFamily="50" charset="-128"/>
                  </a:rPr>
                  <a:t>年以上　</a:t>
                </a:r>
              </a:p>
            </p:txBody>
          </p:sp>
          <p:sp>
            <p:nvSpPr>
              <p:cNvPr id="34" name="テキスト ボックス 33">
                <a:extLst>
                  <a:ext uri="{FF2B5EF4-FFF2-40B4-BE49-F238E27FC236}">
                    <a16:creationId xmlns:a16="http://schemas.microsoft.com/office/drawing/2014/main" id="{00B02780-265E-4051-90F2-546181D1C60E}"/>
                  </a:ext>
                </a:extLst>
              </p:cNvPr>
              <p:cNvSpPr txBox="1"/>
              <p:nvPr/>
            </p:nvSpPr>
            <p:spPr>
              <a:xfrm>
                <a:off x="3004101" y="3134494"/>
                <a:ext cx="1319286" cy="431530"/>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年以上　</a:t>
                </a:r>
              </a:p>
            </p:txBody>
          </p:sp>
          <p:sp>
            <p:nvSpPr>
              <p:cNvPr id="35" name="テキスト ボックス 34">
                <a:extLst>
                  <a:ext uri="{FF2B5EF4-FFF2-40B4-BE49-F238E27FC236}">
                    <a16:creationId xmlns:a16="http://schemas.microsoft.com/office/drawing/2014/main" id="{4210219B-0B41-48AF-A38F-8939FA6DBB19}"/>
                  </a:ext>
                </a:extLst>
              </p:cNvPr>
              <p:cNvSpPr txBox="1"/>
              <p:nvPr/>
            </p:nvSpPr>
            <p:spPr>
              <a:xfrm>
                <a:off x="3006354" y="3481682"/>
                <a:ext cx="1319286" cy="431530"/>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年未満　</a:t>
                </a:r>
              </a:p>
            </p:txBody>
          </p:sp>
        </p:grpSp>
      </p:grpSp>
      <p:sp>
        <p:nvSpPr>
          <p:cNvPr id="83" name="正方形/長方形 82">
            <a:extLst>
              <a:ext uri="{FF2B5EF4-FFF2-40B4-BE49-F238E27FC236}">
                <a16:creationId xmlns:a16="http://schemas.microsoft.com/office/drawing/2014/main" id="{8E7516A3-E89A-4428-BD29-87CD480BE05D}"/>
              </a:ext>
            </a:extLst>
          </p:cNvPr>
          <p:cNvSpPr/>
          <p:nvPr/>
        </p:nvSpPr>
        <p:spPr>
          <a:xfrm>
            <a:off x="7095388" y="6587608"/>
            <a:ext cx="1681351" cy="1677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出典：大阪府市下水道ビジョン</a:t>
            </a:r>
            <a:endParaRPr kumimoji="1" lang="ja-JP" altLang="en-US" sz="1200" dirty="0">
              <a:latin typeface="Meiryo UI" panose="020B0604030504040204" pitchFamily="50" charset="-128"/>
              <a:ea typeface="Meiryo UI" panose="020B0604030504040204" pitchFamily="50" charset="-128"/>
            </a:endParaRPr>
          </a:p>
        </p:txBody>
      </p:sp>
      <p:sp>
        <p:nvSpPr>
          <p:cNvPr id="8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正方形/長方形 83"/>
          <p:cNvSpPr/>
          <p:nvPr/>
        </p:nvSpPr>
        <p:spPr>
          <a:xfrm>
            <a:off x="4284000" y="648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790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92849" y="1456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59485" y="3182889"/>
            <a:ext cx="2844000" cy="3458553"/>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29545" y="3182890"/>
            <a:ext cx="2844000" cy="3458552"/>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48581" y="1784980"/>
            <a:ext cx="8648755" cy="1077218"/>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○高齢化の進展に伴い、人口減少が進む一方で、救急需要が増加。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○小規模自治体ほど消防車両等の整備率が低く、消防費用の負担も大きい。</a:t>
            </a: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○南海トラフ巨大地震等の大規模災害発生直後に、迅速な人命救助、消火活動を行う体制整備の必要性が高い。（消防部隊の効果的な運用や指揮系統の明確化）</a:t>
            </a:r>
          </a:p>
        </p:txBody>
      </p:sp>
      <p:sp>
        <p:nvSpPr>
          <p:cNvPr id="7" name="テキスト ボックス 6"/>
          <p:cNvSpPr txBox="1"/>
          <p:nvPr/>
        </p:nvSpPr>
        <p:spPr>
          <a:xfrm>
            <a:off x="172548" y="3319365"/>
            <a:ext cx="197610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26595" y="3318285"/>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59484" y="3815172"/>
            <a:ext cx="2844000" cy="2062103"/>
          </a:xfrm>
          <a:prstGeom prst="rect">
            <a:avLst/>
          </a:prstGeom>
          <a:noFill/>
        </p:spPr>
        <p:txBody>
          <a:bodyPr wrap="square" rtlCol="0">
            <a:spAutoFit/>
          </a:bodyPr>
          <a:lstStyle/>
          <a:p>
            <a:pPr fontAlgn="t"/>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通常消防力の最適化の促進</a:t>
            </a:r>
            <a:endParaRPr lang="en-US" altLang="ja-JP" sz="1600" dirty="0">
              <a:latin typeface="Meiryo UI" panose="020B0604030504040204" pitchFamily="50" charset="-128"/>
              <a:ea typeface="Meiryo UI" panose="020B0604030504040204" pitchFamily="50" charset="-128"/>
            </a:endParaRPr>
          </a:p>
          <a:p>
            <a:pPr fontAlgn="t"/>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（水平連携の強化）</a:t>
            </a:r>
          </a:p>
          <a:p>
            <a:pPr fontAlgn="t"/>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現行制度内での一元化の推進</a:t>
            </a:r>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 （府市消防学校の組織統合</a:t>
            </a:r>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　  など）</a:t>
            </a:r>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法制度での対応</a:t>
            </a:r>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 （ハイパーレスキューの充実</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154102" y="4118318"/>
            <a:ext cx="2828037" cy="892552"/>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●府市消防学校の一体的運用開始（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●「大阪府消防広域化推進計画」再策定（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262002" y="3227814"/>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61170" y="1517372"/>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24356" y="3776129"/>
            <a:ext cx="2644114"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・一部事務組合や消防事務の委託など、市町村消防の広域化に向けた取組を推進中。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31166" y="972237"/>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消　防</a:t>
            </a:r>
          </a:p>
        </p:txBody>
      </p:sp>
      <p:sp>
        <p:nvSpPr>
          <p:cNvPr id="24" name="テキスト ボックス 23"/>
          <p:cNvSpPr txBox="1"/>
          <p:nvPr/>
        </p:nvSpPr>
        <p:spPr>
          <a:xfrm>
            <a:off x="108794" y="187969"/>
            <a:ext cx="8910933" cy="769441"/>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　２</a:t>
            </a:r>
            <a:r>
              <a:rPr lang="ja-JP" altLang="en-US" sz="2400" dirty="0" smtClean="0">
                <a:latin typeface="Meiryo UI" panose="020B0604030504040204" pitchFamily="50" charset="-128"/>
                <a:ea typeface="Meiryo UI" panose="020B0604030504040204" pitchFamily="50" charset="-128"/>
              </a:rPr>
              <a:t>．具体的</a:t>
            </a:r>
            <a:r>
              <a:rPr lang="ja-JP" altLang="en-US" sz="2400" dirty="0">
                <a:latin typeface="Meiryo UI" panose="020B0604030504040204" pitchFamily="50" charset="-128"/>
                <a:ea typeface="Meiryo UI" panose="020B0604030504040204" pitchFamily="50" charset="-128"/>
              </a:rPr>
              <a:t>な</a:t>
            </a:r>
            <a:r>
              <a:rPr lang="ja-JP" altLang="en-US" sz="2400" dirty="0" smtClean="0">
                <a:latin typeface="Meiryo UI" panose="020B0604030504040204" pitchFamily="50" charset="-128"/>
                <a:ea typeface="Meiryo UI" panose="020B0604030504040204" pitchFamily="50" charset="-128"/>
              </a:rPr>
              <a:t>取組と成果</a:t>
            </a:r>
            <a:endParaRPr lang="en-US" altLang="ja-JP" sz="24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（１）経営</a:t>
            </a:r>
            <a:r>
              <a:rPr lang="ja-JP" altLang="en-US" sz="2000" dirty="0">
                <a:latin typeface="Meiryo UI" panose="020B0604030504040204" pitchFamily="50" charset="-128"/>
                <a:ea typeface="Meiryo UI" panose="020B0604030504040204" pitchFamily="50" charset="-128"/>
              </a:rPr>
              <a:t>形態の見直し・</a:t>
            </a:r>
            <a:r>
              <a:rPr lang="ja-JP" altLang="en-US" sz="2000" dirty="0" smtClean="0">
                <a:latin typeface="Meiryo UI" panose="020B0604030504040204" pitchFamily="50" charset="-128"/>
                <a:ea typeface="Meiryo UI" panose="020B0604030504040204" pitchFamily="50" charset="-128"/>
              </a:rPr>
              <a:t>最適化による</a:t>
            </a:r>
            <a:r>
              <a:rPr lang="ja-JP" altLang="en-US" sz="2000" dirty="0">
                <a:latin typeface="Meiryo UI" panose="020B0604030504040204" pitchFamily="50" charset="-128"/>
                <a:ea typeface="Meiryo UI" panose="020B0604030504040204" pitchFamily="50" charset="-128"/>
              </a:rPr>
              <a:t>市町村</a:t>
            </a:r>
            <a:r>
              <a:rPr lang="ja-JP" altLang="en-US" sz="2000" dirty="0" smtClean="0">
                <a:latin typeface="Meiryo UI" panose="020B0604030504040204" pitchFamily="50" charset="-128"/>
                <a:ea typeface="Meiryo UI" panose="020B0604030504040204" pitchFamily="50" charset="-128"/>
              </a:rPr>
              <a:t>連携</a:t>
            </a:r>
            <a:endParaRPr kumimoji="1" lang="ja-JP" altLang="en-US" sz="2000" strike="dblStrike"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909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259010" y="47848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消　防</a:t>
            </a:r>
          </a:p>
        </p:txBody>
      </p:sp>
      <p:sp>
        <p:nvSpPr>
          <p:cNvPr id="13" name="テキスト ボックス 12"/>
          <p:cNvSpPr txBox="1"/>
          <p:nvPr/>
        </p:nvSpPr>
        <p:spPr>
          <a:xfrm>
            <a:off x="3503405" y="2428826"/>
            <a:ext cx="1993846" cy="404726"/>
          </a:xfrm>
          <a:prstGeom prst="rect">
            <a:avLst/>
          </a:prstGeom>
          <a:noFill/>
          <a:ln>
            <a:noFill/>
          </a:ln>
        </p:spPr>
        <p:txBody>
          <a:bodyPr wrap="square" rtlCol="0">
            <a:spAutoFit/>
          </a:bodyPr>
          <a:lstStyle/>
          <a:p>
            <a:pPr marL="158264" indent="-158264" defTabSz="844078">
              <a:buFont typeface="Wingdings" panose="05000000000000000000" pitchFamily="2" charset="2"/>
              <a:buChar char="ü"/>
            </a:pPr>
            <a:r>
              <a:rPr lang="ja-JP" altLang="en-US" sz="1015" b="1" dirty="0">
                <a:solidFill>
                  <a:prstClr val="black"/>
                </a:solidFill>
                <a:latin typeface="BIZ UDゴシック" panose="020B0400000000000000" pitchFamily="49" charset="-128"/>
                <a:ea typeface="BIZ UDゴシック" panose="020B0400000000000000" pitchFamily="49" charset="-128"/>
              </a:rPr>
              <a:t>全消防署員に高い教育水準</a:t>
            </a:r>
            <a:endParaRPr lang="en-US" altLang="ja-JP" sz="1015" b="1" dirty="0">
              <a:solidFill>
                <a:prstClr val="black"/>
              </a:solidFill>
              <a:latin typeface="BIZ UDゴシック" panose="020B0400000000000000" pitchFamily="49" charset="-128"/>
              <a:ea typeface="BIZ UDゴシック" panose="020B0400000000000000" pitchFamily="49" charset="-128"/>
            </a:endParaRPr>
          </a:p>
          <a:p>
            <a:pPr marL="158264" indent="-158264" defTabSz="844078">
              <a:buFont typeface="Wingdings" panose="05000000000000000000" pitchFamily="2" charset="2"/>
              <a:buChar char="ü"/>
            </a:pPr>
            <a:r>
              <a:rPr lang="ja-JP" altLang="en-US" sz="1015" b="1" dirty="0">
                <a:solidFill>
                  <a:prstClr val="black"/>
                </a:solidFill>
                <a:latin typeface="BIZ UDゴシック" panose="020B0400000000000000" pitchFamily="49" charset="-128"/>
                <a:ea typeface="BIZ UDゴシック" panose="020B0400000000000000" pitchFamily="49" charset="-128"/>
              </a:rPr>
              <a:t>機能分担で効率化</a:t>
            </a:r>
          </a:p>
        </p:txBody>
      </p:sp>
      <p:graphicFrame>
        <p:nvGraphicFramePr>
          <p:cNvPr id="14" name="表 13"/>
          <p:cNvGraphicFramePr>
            <a:graphicFrameLocks noGrp="1"/>
          </p:cNvGraphicFramePr>
          <p:nvPr>
            <p:extLst/>
          </p:nvPr>
        </p:nvGraphicFramePr>
        <p:xfrm>
          <a:off x="646444" y="2833272"/>
          <a:ext cx="4706605" cy="1317673"/>
        </p:xfrm>
        <a:graphic>
          <a:graphicData uri="http://schemas.openxmlformats.org/drawingml/2006/table">
            <a:tbl>
              <a:tblPr firstRow="1" bandRow="1">
                <a:tableStyleId>{5940675A-B579-460E-94D1-54222C63F5DA}</a:tableStyleId>
              </a:tblPr>
              <a:tblGrid>
                <a:gridCol w="695719">
                  <a:extLst>
                    <a:ext uri="{9D8B030D-6E8A-4147-A177-3AD203B41FA5}">
                      <a16:colId xmlns:a16="http://schemas.microsoft.com/office/drawing/2014/main" val="20000"/>
                    </a:ext>
                  </a:extLst>
                </a:gridCol>
                <a:gridCol w="933366">
                  <a:extLst>
                    <a:ext uri="{9D8B030D-6E8A-4147-A177-3AD203B41FA5}">
                      <a16:colId xmlns:a16="http://schemas.microsoft.com/office/drawing/2014/main" val="20001"/>
                    </a:ext>
                  </a:extLst>
                </a:gridCol>
                <a:gridCol w="933366">
                  <a:extLst>
                    <a:ext uri="{9D8B030D-6E8A-4147-A177-3AD203B41FA5}">
                      <a16:colId xmlns:a16="http://schemas.microsoft.com/office/drawing/2014/main" val="20002"/>
                    </a:ext>
                  </a:extLst>
                </a:gridCol>
                <a:gridCol w="330475">
                  <a:extLst>
                    <a:ext uri="{9D8B030D-6E8A-4147-A177-3AD203B41FA5}">
                      <a16:colId xmlns:a16="http://schemas.microsoft.com/office/drawing/2014/main" val="20003"/>
                    </a:ext>
                  </a:extLst>
                </a:gridCol>
                <a:gridCol w="880313">
                  <a:extLst>
                    <a:ext uri="{9D8B030D-6E8A-4147-A177-3AD203B41FA5}">
                      <a16:colId xmlns:a16="http://schemas.microsoft.com/office/drawing/2014/main" val="20004"/>
                    </a:ext>
                  </a:extLst>
                </a:gridCol>
                <a:gridCol w="933366">
                  <a:extLst>
                    <a:ext uri="{9D8B030D-6E8A-4147-A177-3AD203B41FA5}">
                      <a16:colId xmlns:a16="http://schemas.microsoft.com/office/drawing/2014/main" val="20005"/>
                    </a:ext>
                  </a:extLst>
                </a:gridCol>
              </a:tblGrid>
              <a:tr h="253218">
                <a:tc rowSpan="2">
                  <a:txBody>
                    <a:bodyPr/>
                    <a:lstStyle/>
                    <a:p>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tc>
                <a:tc gridSpan="2">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それぞれで運用</a:t>
                      </a:r>
                    </a:p>
                  </a:txBody>
                  <a:tcPr marL="84406" marR="84406" marT="42203" marB="42203">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4">
                  <a:txBody>
                    <a:bodyPr/>
                    <a:lstStyle/>
                    <a:p>
                      <a:pPr algn="ctr">
                        <a:lnSpc>
                          <a:spcPct val="100000"/>
                        </a:lnSpc>
                      </a:pPr>
                      <a:endParaRPr kumimoji="1" lang="ja-JP" altLang="en-US" sz="4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lnT w="12700" cmpd="sng">
                      <a:noFill/>
                    </a:lnT>
                    <a:lnB w="12700" cmpd="sng">
                      <a:noFill/>
                    </a:lnB>
                  </a:tcPr>
                </a:tc>
                <a:tc gridSpan="2">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一体的運用</a:t>
                      </a:r>
                    </a:p>
                  </a:txBody>
                  <a:tcPr marL="84406" marR="84406" marT="42203" marB="42203">
                    <a:solidFill>
                      <a:schemeClr val="accent6">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53218">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府学校</a:t>
                      </a:r>
                    </a:p>
                  </a:txBody>
                  <a:tcPr marL="84406" marR="84406" marT="42203" marB="42203">
                    <a:solidFill>
                      <a:schemeClr val="accent6">
                        <a:lumMod val="20000"/>
                        <a:lumOff val="80000"/>
                      </a:schemeClr>
                    </a:solidFill>
                  </a:tcPr>
                </a:tc>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市学校</a:t>
                      </a:r>
                    </a:p>
                  </a:txBody>
                  <a:tcPr marL="84406" marR="84406" marT="42203" marB="42203">
                    <a:solidFill>
                      <a:schemeClr val="accent6">
                        <a:lumMod val="20000"/>
                        <a:lumOff val="80000"/>
                      </a:schemeClr>
                    </a:solid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府学校</a:t>
                      </a:r>
                    </a:p>
                  </a:txBody>
                  <a:tcPr marL="84406" marR="84406" marT="42203" marB="42203">
                    <a:solidFill>
                      <a:schemeClr val="accent6">
                        <a:lumMod val="20000"/>
                        <a:lumOff val="80000"/>
                      </a:schemeClr>
                    </a:solidFill>
                  </a:tcPr>
                </a:tc>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市学校</a:t>
                      </a:r>
                    </a:p>
                  </a:txBody>
                  <a:tcPr marL="84406" marR="84406" marT="42203" marB="42203">
                    <a:solidFill>
                      <a:schemeClr val="accent6">
                        <a:lumMod val="20000"/>
                        <a:lumOff val="80000"/>
                      </a:schemeClr>
                    </a:solidFill>
                  </a:tcPr>
                </a:tc>
                <a:extLst>
                  <a:ext uri="{0D108BD9-81ED-4DB2-BD59-A6C34878D82A}">
                    <a16:rowId xmlns:a16="http://schemas.microsoft.com/office/drawing/2014/main" val="10001"/>
                  </a:ext>
                </a:extLst>
              </a:tr>
              <a:tr h="365760">
                <a:tc>
                  <a:txBody>
                    <a:bodyPr/>
                    <a:lstStyle/>
                    <a:p>
                      <a:pPr algn="ctr">
                        <a:lnSpc>
                          <a:spcPts val="12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対象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lnSpc>
                          <a:spcPts val="12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消防員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42203" marB="42203"/>
                </a:tc>
                <a:tc>
                  <a:txBody>
                    <a:bodyPr/>
                    <a:lstStyle/>
                    <a:p>
                      <a:pPr algn="ctr">
                        <a:lnSpc>
                          <a:spcPts val="12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大阪市除く</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lnSpc>
                          <a:spcPts val="12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消防本部</a:t>
                      </a:r>
                    </a:p>
                  </a:txBody>
                  <a:tcPr marL="84406" marR="84406" marT="42203" marB="42203"/>
                </a:tc>
                <a:tc>
                  <a:txBody>
                    <a:bodyPr/>
                    <a:lstStyle/>
                    <a:p>
                      <a:pPr algn="ctr">
                        <a:lnSpc>
                          <a:spcPts val="12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大阪市</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lnSpc>
                          <a:spcPts val="12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消防局</a:t>
                      </a:r>
                    </a:p>
                  </a:txBody>
                  <a:tcPr marL="84406" marR="84406" marT="42203" marB="42203"/>
                </a:tc>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gridSpan="2">
                  <a:txBody>
                    <a:bodyPr/>
                    <a:lstStyle/>
                    <a:p>
                      <a:pPr algn="ctr">
                        <a:lnSpc>
                          <a:spcPts val="12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府域すべての消防本部</a:t>
                      </a:r>
                    </a:p>
                  </a:txBody>
                  <a:tcPr marL="84406" marR="84406" marT="42203" marB="42203" anchor="ctr" anchorCtr="1"/>
                </a:tc>
                <a:tc hMerge="1">
                  <a:txBody>
                    <a:bodyPr/>
                    <a:lstStyle/>
                    <a:p>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422031">
                <a:tc>
                  <a:txBody>
                    <a:bodyPr/>
                    <a:lstStyle/>
                    <a:p>
                      <a:pPr algn="ctr">
                        <a:lnSpc>
                          <a:spcPts val="12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教育</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lnSpc>
                          <a:spcPts val="12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課程</a:t>
                      </a:r>
                    </a:p>
                  </a:txBody>
                  <a:tcPr marL="84406" marR="84406" marT="42203" marB="42203"/>
                </a:tc>
                <a:tc>
                  <a:txBody>
                    <a:bodyPr/>
                    <a:lstStyle/>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初任教育</a:t>
                      </a:r>
                    </a:p>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専科・特別教育</a:t>
                      </a:r>
                    </a:p>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救急救命士養成</a:t>
                      </a:r>
                    </a:p>
                  </a:txBody>
                  <a:tcPr marL="84406" marR="84406" marT="42203" marB="42203"/>
                </a:tc>
                <a:tc>
                  <a:txBody>
                    <a:bodyPr/>
                    <a:lstStyle/>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初任教育</a:t>
                      </a:r>
                    </a:p>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専科・特別教育</a:t>
                      </a:r>
                    </a:p>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救急救命士養成</a:t>
                      </a:r>
                    </a:p>
                  </a:txBody>
                  <a:tcPr marL="84406" marR="84406" marT="42203" marB="42203"/>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初任教育</a:t>
                      </a:r>
                    </a:p>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専科・特別教育</a:t>
                      </a:r>
                    </a:p>
                  </a:txBody>
                  <a:tcPr marL="84406" marR="33231" marT="42203" marB="42203" anchor="ctr"/>
                </a:tc>
                <a:tc>
                  <a:txBody>
                    <a:bodyPr/>
                    <a:lstStyle/>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専科・特別教育</a:t>
                      </a:r>
                    </a:p>
                    <a:p>
                      <a:pPr>
                        <a:lnSpc>
                          <a:spcPct val="1000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救急救命士養成</a:t>
                      </a:r>
                    </a:p>
                  </a:txBody>
                  <a:tcPr marL="84406" marR="84406" marT="42203" marB="42203" anchor="ct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660054" y="2443237"/>
            <a:ext cx="2292923" cy="404726"/>
          </a:xfrm>
          <a:prstGeom prst="rect">
            <a:avLst/>
          </a:prstGeom>
          <a:noFill/>
          <a:ln>
            <a:noFill/>
          </a:ln>
        </p:spPr>
        <p:txBody>
          <a:bodyPr wrap="square" rtlCol="0">
            <a:spAutoFit/>
          </a:bodyPr>
          <a:lstStyle/>
          <a:p>
            <a:pPr marL="158264" indent="-158264" defTabSz="844078">
              <a:buFont typeface="Wingdings" panose="05000000000000000000" pitchFamily="2" charset="2"/>
              <a:buChar char="ü"/>
            </a:pPr>
            <a:r>
              <a:rPr lang="ja-JP" altLang="en-US" sz="1015" b="1" dirty="0">
                <a:solidFill>
                  <a:prstClr val="black"/>
                </a:solidFill>
                <a:latin typeface="BIZ UDゴシック" panose="020B0400000000000000" pitchFamily="49" charset="-128"/>
                <a:ea typeface="BIZ UDゴシック" panose="020B0400000000000000" pitchFamily="49" charset="-128"/>
              </a:rPr>
              <a:t>市消防学校の水準が高い</a:t>
            </a:r>
            <a:endParaRPr lang="en-US" altLang="ja-JP" sz="1015" b="1" dirty="0">
              <a:solidFill>
                <a:prstClr val="black"/>
              </a:solidFill>
              <a:latin typeface="BIZ UDゴシック" panose="020B0400000000000000" pitchFamily="49" charset="-128"/>
              <a:ea typeface="BIZ UDゴシック" panose="020B0400000000000000" pitchFamily="49" charset="-128"/>
            </a:endParaRPr>
          </a:p>
          <a:p>
            <a:pPr marL="158264" indent="-158264" defTabSz="844078">
              <a:buFont typeface="Wingdings" panose="05000000000000000000" pitchFamily="2" charset="2"/>
              <a:buChar char="ü"/>
            </a:pPr>
            <a:r>
              <a:rPr lang="ja-JP" altLang="en-US" sz="1015" b="1" dirty="0">
                <a:solidFill>
                  <a:prstClr val="black"/>
                </a:solidFill>
                <a:latin typeface="BIZ UDゴシック" panose="020B0400000000000000" pitchFamily="49" charset="-128"/>
                <a:ea typeface="BIZ UDゴシック" panose="020B0400000000000000" pitchFamily="49" charset="-128"/>
              </a:rPr>
              <a:t>それぞれ同じカリキュラムを実施</a:t>
            </a:r>
          </a:p>
        </p:txBody>
      </p:sp>
      <p:sp>
        <p:nvSpPr>
          <p:cNvPr id="17" name="右矢印 16"/>
          <p:cNvSpPr/>
          <p:nvPr/>
        </p:nvSpPr>
        <p:spPr>
          <a:xfrm>
            <a:off x="3255755" y="3237998"/>
            <a:ext cx="199407" cy="531751"/>
          </a:xfrm>
          <a:prstGeom prst="right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8" name="正方形/長方形 17">
            <a:extLst>
              <a:ext uri="{FF2B5EF4-FFF2-40B4-BE49-F238E27FC236}">
                <a16:creationId xmlns:a16="http://schemas.microsoft.com/office/drawing/2014/main" id="{87389444-A7D9-4706-8C71-C18EC2B14099}"/>
              </a:ext>
            </a:extLst>
          </p:cNvPr>
          <p:cNvSpPr/>
          <p:nvPr/>
        </p:nvSpPr>
        <p:spPr>
          <a:xfrm>
            <a:off x="441426" y="4398436"/>
            <a:ext cx="8555910" cy="2308324"/>
          </a:xfrm>
          <a:prstGeom prst="rect">
            <a:avLst/>
          </a:prstGeom>
          <a:ln>
            <a:solidFill>
              <a:schemeClr val="accent1"/>
            </a:solidFill>
            <a:prstDash val="dash"/>
          </a:ln>
        </p:spPr>
        <p:txBody>
          <a:bodyPr wrap="square">
            <a:spAutoFit/>
          </a:bodyPr>
          <a:lstStyle/>
          <a:p>
            <a:pPr marL="263775" indent="-263775" defTabSz="844078">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府内消防全体の一体感の醸成・連携強化に寄与</a:t>
            </a:r>
          </a:p>
          <a:p>
            <a:pPr defTabSz="844078"/>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・一元化された教育を受けた消防職員：</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8,714</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人（～</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defTabSz="844078"/>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府域の消防職員数：約１万人</a:t>
            </a:r>
          </a:p>
          <a:p>
            <a:pPr marL="263775" indent="-263775" defTabSz="844078">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初任教育の充実（救急科目</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を組入れ）</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救急標準課程</a:t>
            </a:r>
          </a:p>
          <a:p>
            <a:pPr defTabSz="844078"/>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・初任教育終了後、即戦力として救急業務に従事可能となり、救急需要の増加に</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対応。</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63775" indent="-263775" defTabSz="844078">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高度・専門的な訓練の充実</a:t>
            </a:r>
          </a:p>
          <a:p>
            <a:pPr defTabSz="844078"/>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・上級救助・上級予防研修を</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新設。</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263775" indent="-263775" defTabSz="844078">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府内消防本部の連携訓練・合同研修の充実</a:t>
            </a:r>
          </a:p>
          <a:p>
            <a:pPr defTabSz="844078"/>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・特殊災害研修の導入など、府市で継続的に教育訓練メニューの改編を</a:t>
            </a:r>
            <a:r>
              <a:rPr lang="ja-JP" altLang="en-US"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実施。</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 name="角丸四角形 39"/>
          <p:cNvSpPr/>
          <p:nvPr/>
        </p:nvSpPr>
        <p:spPr>
          <a:xfrm>
            <a:off x="270457" y="945230"/>
            <a:ext cx="8603088" cy="1356292"/>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endParaRPr kumimoji="1" lang="ja-JP" altLang="en-US"/>
          </a:p>
        </p:txBody>
      </p:sp>
      <p:sp>
        <p:nvSpPr>
          <p:cNvPr id="41" name="正方形/長方形 40"/>
          <p:cNvSpPr/>
          <p:nvPr/>
        </p:nvSpPr>
        <p:spPr>
          <a:xfrm>
            <a:off x="363895" y="981670"/>
            <a:ext cx="8498203" cy="1323439"/>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○教育水準を向上し、人材面から消防力の強化を図るため、消防学校の一体的運用を開始。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・初任科教育など学校教育を府立消防学校に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一元化。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・救急救命士養成課程を市消防局高度専門教育訓練センターに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一元化。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・市消防局高度専門教育訓練センターにて高度・専門的な訓練や府内消防本部の連携訓練等を</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拡充。</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45066" y="550472"/>
            <a:ext cx="44962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（取組・成果）府市消防学校の一体的運用</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大かっこ 32"/>
          <p:cNvSpPr/>
          <p:nvPr/>
        </p:nvSpPr>
        <p:spPr>
          <a:xfrm>
            <a:off x="6386731" y="4458822"/>
            <a:ext cx="2124221" cy="657889"/>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（内訳）・初任教育：</a:t>
            </a:r>
            <a:r>
              <a:rPr lang="en-US" altLang="ja-JP" sz="1100" dirty="0">
                <a:latin typeface="Meiryo UI" panose="020B0604030504040204" pitchFamily="50" charset="-128"/>
                <a:ea typeface="Meiryo UI" panose="020B0604030504040204" pitchFamily="50" charset="-128"/>
              </a:rPr>
              <a:t>2,746</a:t>
            </a:r>
            <a:r>
              <a:rPr lang="ja-JP" altLang="en-US" sz="1100" dirty="0">
                <a:latin typeface="Meiryo UI" panose="020B0604030504040204" pitchFamily="50" charset="-128"/>
                <a:ea typeface="Meiryo UI" panose="020B0604030504040204" pitchFamily="50" charset="-128"/>
              </a:rPr>
              <a:t>人</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・専科教育：</a:t>
            </a:r>
            <a:r>
              <a:rPr lang="en-US" altLang="ja-JP" sz="1100" dirty="0">
                <a:latin typeface="Meiryo UI" panose="020B0604030504040204" pitchFamily="50" charset="-128"/>
                <a:ea typeface="Meiryo UI" panose="020B0604030504040204" pitchFamily="50" charset="-128"/>
              </a:rPr>
              <a:t>3,416</a:t>
            </a:r>
            <a:r>
              <a:rPr lang="ja-JP" altLang="en-US" sz="1100" dirty="0">
                <a:latin typeface="Meiryo UI" panose="020B0604030504040204" pitchFamily="50" charset="-128"/>
                <a:ea typeface="Meiryo UI" panose="020B0604030504040204" pitchFamily="50" charset="-128"/>
              </a:rPr>
              <a:t>人</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・幹部教育：</a:t>
            </a:r>
            <a:r>
              <a:rPr lang="en-US" altLang="ja-JP" sz="1100" dirty="0">
                <a:latin typeface="Meiryo UI" panose="020B0604030504040204" pitchFamily="50" charset="-128"/>
                <a:ea typeface="Meiryo UI" panose="020B0604030504040204" pitchFamily="50" charset="-128"/>
              </a:rPr>
              <a:t>818</a:t>
            </a:r>
            <a:r>
              <a:rPr lang="ja-JP" altLang="en-US" sz="1100" dirty="0">
                <a:latin typeface="Meiryo UI" panose="020B0604030504040204" pitchFamily="50" charset="-128"/>
                <a:ea typeface="Meiryo UI" panose="020B0604030504040204" pitchFamily="50" charset="-128"/>
              </a:rPr>
              <a:t>人</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・特別教育：</a:t>
            </a:r>
            <a:r>
              <a:rPr lang="en-US" altLang="ja-JP" sz="1100" dirty="0">
                <a:latin typeface="Meiryo UI" panose="020B0604030504040204" pitchFamily="50" charset="-128"/>
                <a:ea typeface="Meiryo UI" panose="020B0604030504040204" pitchFamily="50" charset="-128"/>
              </a:rPr>
              <a:t>1,734</a:t>
            </a:r>
            <a:r>
              <a:rPr lang="ja-JP" altLang="en-US" sz="1100" dirty="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5610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087996"/>
            <a:ext cx="8603088" cy="720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22899" y="1149924"/>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○府内消防の一元化（１ブロック）を将来像に、一部事務組合や消防事務の委託など、市町村消防の広域化に向けた取組を推進中。</a:t>
            </a: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消　防</a:t>
            </a:r>
          </a:p>
        </p:txBody>
      </p:sp>
      <p:sp>
        <p:nvSpPr>
          <p:cNvPr id="19" name="正方形/長方形 18"/>
          <p:cNvSpPr/>
          <p:nvPr/>
        </p:nvSpPr>
        <p:spPr>
          <a:xfrm>
            <a:off x="11603" y="674646"/>
            <a:ext cx="359627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組）市町村の消防の広域</a:t>
            </a:r>
            <a:r>
              <a:rPr lang="zh-CN" altLang="en-US" sz="1600" b="1" dirty="0">
                <a:latin typeface="Meiryo UI" panose="020B0604030504040204" pitchFamily="50" charset="-128"/>
                <a:ea typeface="Meiryo UI" panose="020B0604030504040204" pitchFamily="50" charset="-128"/>
                <a:cs typeface="Meiryo UI" panose="020B0604030504040204" pitchFamily="50" charset="-128"/>
              </a:rPr>
              <a:t>化</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8844" y="1846888"/>
            <a:ext cx="8700831" cy="1015663"/>
          </a:xfrm>
          <a:prstGeom prst="rect">
            <a:avLst/>
          </a:prstGeom>
        </p:spPr>
        <p:txBody>
          <a:bodyPr wrap="square">
            <a:spAutoFit/>
          </a:bodyPr>
          <a:lstStyle/>
          <a:p>
            <a:pPr marL="285750" indent="-285750">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rPr>
              <a:t>2018</a:t>
            </a:r>
            <a:r>
              <a:rPr lang="ja-JP" altLang="en-US" sz="1500" dirty="0">
                <a:latin typeface="Meiryo UI" panose="020B0604030504040204" pitchFamily="50" charset="-128"/>
                <a:ea typeface="Meiryo UI" panose="020B0604030504040204" pitchFamily="50" charset="-128"/>
              </a:rPr>
              <a:t>年７月、広域化推進計画の再策定に向け、府、市、府内市町村等をメンバーとする「大阪府消防広域化推進審議会」において検討を開始。</a:t>
            </a:r>
          </a:p>
          <a:p>
            <a:pPr marL="285750" indent="-285750">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rPr>
              <a:t>2019</a:t>
            </a:r>
            <a:r>
              <a:rPr lang="ja-JP" altLang="en-US" sz="1500" dirty="0">
                <a:latin typeface="Meiryo UI" panose="020B0604030504040204" pitchFamily="50" charset="-128"/>
                <a:ea typeface="Meiryo UI" panose="020B0604030504040204" pitchFamily="50" charset="-128"/>
              </a:rPr>
              <a:t>年３月、審議会の答申を反映した「大阪府消防広域化推進計画」を再策定し、広域化に向けた取組を進めている。</a:t>
            </a:r>
          </a:p>
        </p:txBody>
      </p:sp>
      <p:pic>
        <p:nvPicPr>
          <p:cNvPr id="23" name="図 22"/>
          <p:cNvPicPr>
            <a:picLocks noChangeAspect="1"/>
          </p:cNvPicPr>
          <p:nvPr/>
        </p:nvPicPr>
        <p:blipFill>
          <a:blip r:embed="rId2"/>
          <a:stretch>
            <a:fillRect/>
          </a:stretch>
        </p:blipFill>
        <p:spPr>
          <a:xfrm>
            <a:off x="3404898" y="5308608"/>
            <a:ext cx="1764000" cy="1376102"/>
          </a:xfrm>
          <a:prstGeom prst="rect">
            <a:avLst/>
          </a:prstGeom>
        </p:spPr>
      </p:pic>
      <p:sp>
        <p:nvSpPr>
          <p:cNvPr id="25" name="正方形/長方形 24"/>
          <p:cNvSpPr/>
          <p:nvPr/>
        </p:nvSpPr>
        <p:spPr>
          <a:xfrm>
            <a:off x="90019" y="5320728"/>
            <a:ext cx="2249828" cy="203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615" rIns="16615" rtlCol="0" anchor="ctr"/>
          <a:lstStyle/>
          <a:p>
            <a:pPr algn="ctr" defTabSz="844083">
              <a:defRPr/>
            </a:pPr>
            <a:r>
              <a:rPr lang="en-US" altLang="ja-JP" sz="15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itchFamily="50" charset="-128"/>
              </a:rPr>
              <a:t>消防の広域化の方向性</a:t>
            </a:r>
            <a:r>
              <a:rPr lang="en-US" altLang="ja-JP" sz="1500" dirty="0">
                <a:solidFill>
                  <a:prstClr val="black"/>
                </a:solidFill>
                <a:latin typeface="Meiryo UI" panose="020B0604030504040204" pitchFamily="50" charset="-128"/>
                <a:ea typeface="Meiryo UI" panose="020B0604030504040204" pitchFamily="50" charset="-128"/>
                <a:cs typeface="Meiryo UI" pitchFamily="50" charset="-128"/>
              </a:rPr>
              <a:t>】</a:t>
            </a:r>
            <a:endParaRPr lang="zh-TW" altLang="en-US" sz="1500" dirty="0">
              <a:solidFill>
                <a:prstClr val="black"/>
              </a:solidFill>
              <a:latin typeface="Meiryo UI" panose="020B0604030504040204" pitchFamily="50" charset="-128"/>
              <a:ea typeface="Meiryo UI" panose="020B0604030504040204" pitchFamily="50" charset="-128"/>
              <a:cs typeface="Meiryo UI" pitchFamily="50" charset="-128"/>
            </a:endParaRPr>
          </a:p>
        </p:txBody>
      </p:sp>
      <p:sp>
        <p:nvSpPr>
          <p:cNvPr id="26" name="テキスト ボックス 25"/>
          <p:cNvSpPr txBox="1"/>
          <p:nvPr/>
        </p:nvSpPr>
        <p:spPr>
          <a:xfrm>
            <a:off x="100006" y="5589075"/>
            <a:ext cx="3304892" cy="1169551"/>
          </a:xfrm>
          <a:prstGeom prst="rect">
            <a:avLst/>
          </a:prstGeom>
          <a:noFill/>
          <a:ln>
            <a:noFill/>
            <a:prstDash val="sysDash"/>
          </a:ln>
        </p:spPr>
        <p:txBody>
          <a:bodyPr wrap="square" rtlCol="0">
            <a:spAutoFit/>
          </a:bodyPr>
          <a:lstStyle/>
          <a:p>
            <a:r>
              <a:rPr lang="ja-JP" altLang="en-US" sz="1000" dirty="0">
                <a:latin typeface="Meiryo UI" panose="020B0604030504040204" pitchFamily="50" charset="-128"/>
                <a:ea typeface="Meiryo UI" panose="020B0604030504040204" pitchFamily="50" charset="-128"/>
              </a:rPr>
              <a:t>〇府内消防の一元化（１ブロック）を将来像とする。ただし、</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各自治体の合意を得ながら、</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段階的に進めていく。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〇段階的に進めるためのブロック割は、現行の８ブロックを基本</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とするが、気運が高まった地域</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やブロックを超える広域化へも</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柔軟に対応する。</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〇小規模消防本部の広域化については、具体的に動いている、</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あるいは検討しているところの動きを止めることなく進める。</a:t>
            </a:r>
          </a:p>
        </p:txBody>
      </p:sp>
      <p:sp>
        <p:nvSpPr>
          <p:cNvPr id="2" name="正方形/長方形 1"/>
          <p:cNvSpPr/>
          <p:nvPr/>
        </p:nvSpPr>
        <p:spPr>
          <a:xfrm>
            <a:off x="5385327" y="2889847"/>
            <a:ext cx="3671248" cy="4012243"/>
          </a:xfrm>
          <a:prstGeom prst="rect">
            <a:avLst/>
          </a:prstGeom>
          <a:ln>
            <a:solidFill>
              <a:schemeClr val="tx1"/>
            </a:solidFill>
            <a:prstDash val="sysDash"/>
          </a:ln>
        </p:spPr>
        <p:txBody>
          <a:bodyPr wrap="square" lIns="36000" tIns="36000" rIns="36000" bIns="36000">
            <a:spAutoFit/>
          </a:bodyPr>
          <a:lstStyle/>
          <a:p>
            <a:r>
              <a:rPr lang="ja-JP" altLang="en-US" sz="1400" b="1" dirty="0">
                <a:latin typeface="Meiryo UI" panose="020B0604030504040204" pitchFamily="50" charset="-128"/>
                <a:ea typeface="Meiryo UI" panose="020B0604030504040204" pitchFamily="50" charset="-128"/>
              </a:rPr>
              <a:t>■府内の消防広域化等の実績</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2008</a:t>
            </a:r>
            <a:r>
              <a:rPr lang="ja-JP" altLang="en-US" sz="1000" dirty="0" smtClean="0">
                <a:latin typeface="Meiryo UI" panose="020B0604030504040204" pitchFamily="50" charset="-128"/>
                <a:ea typeface="Meiryo UI" panose="020B0604030504040204" pitchFamily="50" charset="-128"/>
              </a:rPr>
              <a:t>計画</a:t>
            </a:r>
            <a:r>
              <a:rPr lang="ja-JP" altLang="en-US" sz="1000" dirty="0">
                <a:latin typeface="Meiryo UI" panose="020B0604030504040204" pitchFamily="50" charset="-128"/>
                <a:ea typeface="Meiryo UI" panose="020B0604030504040204" pitchFamily="50" charset="-128"/>
              </a:rPr>
              <a:t>策定以降）</a:t>
            </a:r>
            <a:endParaRPr lang="en-US" altLang="ja-JP" sz="14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＜消防の広域化＞</a:t>
            </a:r>
            <a:r>
              <a:rPr lang="ja-JP" altLang="en-US" sz="1000" dirty="0">
                <a:latin typeface="Meiryo UI" panose="020B0604030504040204" pitchFamily="50" charset="-128"/>
                <a:ea typeface="Meiryo UI" panose="020B0604030504040204" pitchFamily="50" charset="-128"/>
              </a:rPr>
              <a:t>（*は小規模消防本部）</a:t>
            </a:r>
            <a:endParaRPr lang="en-US" altLang="ja-JP" sz="10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一部事務組合</a:t>
            </a:r>
            <a:r>
              <a:rPr lang="en-US" altLang="ja-JP" sz="1200" dirty="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①</a:t>
            </a:r>
            <a:r>
              <a:rPr lang="en-US" altLang="ja-JP" sz="1200" dirty="0" smtClean="0">
                <a:latin typeface="Meiryo UI" panose="020B0604030504040204" pitchFamily="50" charset="-128"/>
                <a:ea typeface="Meiryo UI" panose="020B0604030504040204" pitchFamily="50" charset="-128"/>
              </a:rPr>
              <a:t>2013.4</a:t>
            </a:r>
            <a:r>
              <a:rPr lang="ja-JP" altLang="en-US" sz="1200" dirty="0">
                <a:latin typeface="Meiryo UI" panose="020B0604030504040204" pitchFamily="50" charset="-128"/>
                <a:ea typeface="Meiryo UI" panose="020B0604030504040204" pitchFamily="50" charset="-128"/>
              </a:rPr>
              <a:t>　泉佐野市、泉南市*、熊取町*、阪南岬組合*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による広域化（泉州南消防組合）</a:t>
            </a:r>
          </a:p>
          <a:p>
            <a:r>
              <a:rPr lang="ja-JP" altLang="en-US" sz="1200" dirty="0" smtClean="0">
                <a:latin typeface="Meiryo UI" panose="020B0604030504040204" pitchFamily="50" charset="-128"/>
                <a:ea typeface="Meiryo UI" panose="020B0604030504040204" pitchFamily="50" charset="-128"/>
              </a:rPr>
              <a:t>②</a:t>
            </a:r>
            <a:r>
              <a:rPr lang="en-US" altLang="ja-JP" sz="1200" dirty="0" smtClean="0">
                <a:latin typeface="Meiryo UI" panose="020B0604030504040204" pitchFamily="50" charset="-128"/>
                <a:ea typeface="Meiryo UI" panose="020B0604030504040204" pitchFamily="50" charset="-128"/>
              </a:rPr>
              <a:t>2014.4</a:t>
            </a:r>
            <a:r>
              <a:rPr lang="ja-JP" altLang="en-US" sz="1200" dirty="0">
                <a:latin typeface="Meiryo UI" panose="020B0604030504040204" pitchFamily="50" charset="-128"/>
                <a:ea typeface="Meiryo UI" panose="020B0604030504040204" pitchFamily="50" charset="-128"/>
              </a:rPr>
              <a:t>　大東市、四條畷市*による広域化</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（大東四條畷消防組合）</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消防事務の委託</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③</a:t>
            </a:r>
            <a:r>
              <a:rPr lang="en-US" altLang="ja-JP" sz="1200" dirty="0" smtClean="0">
                <a:latin typeface="Meiryo UI" panose="020B0604030504040204" pitchFamily="50" charset="-128"/>
                <a:ea typeface="Meiryo UI" panose="020B0604030504040204" pitchFamily="50" charset="-128"/>
              </a:rPr>
              <a:t>2014.10</a:t>
            </a:r>
            <a:r>
              <a:rPr lang="ja-JP" altLang="en-US" sz="1200" dirty="0">
                <a:latin typeface="Meiryo UI" panose="020B0604030504040204" pitchFamily="50" charset="-128"/>
                <a:ea typeface="Meiryo UI" panose="020B0604030504040204" pitchFamily="50" charset="-128"/>
              </a:rPr>
              <a:t>　富田林市、河南町*による広域化</a:t>
            </a:r>
          </a:p>
          <a:p>
            <a:r>
              <a:rPr lang="ja-JP" altLang="en-US" sz="1200" dirty="0" smtClean="0">
                <a:latin typeface="Meiryo UI" panose="020B0604030504040204" pitchFamily="50" charset="-128"/>
                <a:ea typeface="Meiryo UI" panose="020B0604030504040204" pitchFamily="50" charset="-128"/>
              </a:rPr>
              <a:t>④</a:t>
            </a:r>
            <a:r>
              <a:rPr lang="en-US" altLang="ja-JP" sz="1200" dirty="0" smtClean="0">
                <a:latin typeface="Meiryo UI" panose="020B0604030504040204" pitchFamily="50" charset="-128"/>
                <a:ea typeface="Meiryo UI" panose="020B0604030504040204" pitchFamily="50" charset="-128"/>
              </a:rPr>
              <a:t>2015.4</a:t>
            </a:r>
            <a:r>
              <a:rPr lang="ja-JP" altLang="en-US" sz="1200" dirty="0">
                <a:latin typeface="Meiryo UI" panose="020B0604030504040204" pitchFamily="50" charset="-128"/>
                <a:ea typeface="Meiryo UI" panose="020B0604030504040204" pitchFamily="50" charset="-128"/>
              </a:rPr>
              <a:t>　　豊中市、能勢町*による広域化</a:t>
            </a:r>
          </a:p>
          <a:p>
            <a:r>
              <a:rPr lang="ja-JP" altLang="en-US" sz="1200" dirty="0" smtClean="0">
                <a:latin typeface="Meiryo UI" panose="020B0604030504040204" pitchFamily="50" charset="-128"/>
                <a:ea typeface="Meiryo UI" panose="020B0604030504040204" pitchFamily="50" charset="-128"/>
              </a:rPr>
              <a:t>⑤</a:t>
            </a:r>
            <a:r>
              <a:rPr lang="en-US" altLang="ja-JP" sz="1200" dirty="0" smtClean="0">
                <a:latin typeface="Meiryo UI" panose="020B0604030504040204" pitchFamily="50" charset="-128"/>
                <a:ea typeface="Meiryo UI" panose="020B0604030504040204" pitchFamily="50" charset="-128"/>
              </a:rPr>
              <a:t>2016.4</a:t>
            </a:r>
            <a:r>
              <a:rPr lang="ja-JP" altLang="en-US" sz="1200" dirty="0">
                <a:latin typeface="Meiryo UI" panose="020B0604030504040204" pitchFamily="50" charset="-128"/>
                <a:ea typeface="Meiryo UI" panose="020B0604030504040204" pitchFamily="50" charset="-128"/>
              </a:rPr>
              <a:t>　　箕面市、豊能町*による広域化</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⑥</a:t>
            </a:r>
            <a:r>
              <a:rPr lang="en-US" altLang="ja-JP" sz="1200" dirty="0" smtClean="0">
                <a:latin typeface="Meiryo UI" panose="020B0604030504040204" pitchFamily="50" charset="-128"/>
                <a:ea typeface="Meiryo UI" panose="020B0604030504040204" pitchFamily="50" charset="-128"/>
              </a:rPr>
              <a:t>2021.4</a:t>
            </a:r>
            <a:r>
              <a:rPr lang="ja-JP" altLang="en-US" sz="1200" dirty="0">
                <a:latin typeface="Meiryo UI" panose="020B0604030504040204" pitchFamily="50" charset="-128"/>
                <a:ea typeface="Meiryo UI" panose="020B0604030504040204" pitchFamily="50" charset="-128"/>
              </a:rPr>
              <a:t>　　　堺市、大阪狭山市*による広域化</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同期間の全国の実績は</a:t>
            </a:r>
            <a:r>
              <a:rPr lang="en-US" altLang="ja-JP" sz="1100" dirty="0">
                <a:latin typeface="Meiryo UI" panose="020B0604030504040204" pitchFamily="50" charset="-128"/>
                <a:ea typeface="Meiryo UI" panose="020B0604030504040204" pitchFamily="50" charset="-128"/>
              </a:rPr>
              <a:t>57</a:t>
            </a:r>
            <a:r>
              <a:rPr lang="ja-JP" altLang="en-US" sz="1100" dirty="0">
                <a:latin typeface="Meiryo UI" panose="020B0604030504040204" pitchFamily="50" charset="-128"/>
                <a:ea typeface="Meiryo UI" panose="020B0604030504040204" pitchFamily="50" charset="-128"/>
              </a:rPr>
              <a:t>件</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pPr>
              <a:lnSpc>
                <a:spcPct val="100000"/>
              </a:lnSpc>
            </a:pPr>
            <a:r>
              <a:rPr lang="ja-JP" altLang="en-US" sz="1100" b="1" dirty="0">
                <a:latin typeface="Meiryo UI" panose="020B0604030504040204" pitchFamily="50" charset="-128"/>
                <a:ea typeface="Meiryo UI" panose="020B0604030504040204" pitchFamily="50" charset="-128"/>
              </a:rPr>
              <a:t>＜指令台の共同運用＞</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a:t>
            </a:r>
            <a:r>
              <a:rPr lang="en-US" altLang="ja-JP" sz="1100" dirty="0" smtClean="0">
                <a:latin typeface="Meiryo UI" panose="020B0604030504040204" pitchFamily="50" charset="-128"/>
                <a:ea typeface="Meiryo UI" panose="020B0604030504040204" pitchFamily="50" charset="-128"/>
              </a:rPr>
              <a:t>2015.4</a:t>
            </a:r>
            <a:r>
              <a:rPr lang="ja-JP" altLang="en-US" sz="1100" dirty="0">
                <a:latin typeface="Meiryo UI" panose="020B0604030504040204" pitchFamily="50" charset="-128"/>
                <a:ea typeface="Meiryo UI" panose="020B0604030504040204" pitchFamily="50" charset="-128"/>
              </a:rPr>
              <a:t>　豊中市と池田市による共同運用</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a:t>
            </a:r>
            <a:r>
              <a:rPr lang="en-US" altLang="ja-JP" sz="1100" dirty="0" smtClean="0">
                <a:latin typeface="Meiryo UI" panose="020B0604030504040204" pitchFamily="50" charset="-128"/>
                <a:ea typeface="Meiryo UI" panose="020B0604030504040204" pitchFamily="50" charset="-128"/>
              </a:rPr>
              <a:t>2015.7</a:t>
            </a:r>
            <a:r>
              <a:rPr lang="ja-JP" altLang="en-US" sz="1100" dirty="0">
                <a:latin typeface="Meiryo UI" panose="020B0604030504040204" pitchFamily="50" charset="-128"/>
                <a:ea typeface="Meiryo UI" panose="020B0604030504040204" pitchFamily="50" charset="-128"/>
              </a:rPr>
              <a:t>　枚方寝屋川消防組合と交野市による共同運用</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③</a:t>
            </a:r>
            <a:r>
              <a:rPr lang="en-US" altLang="ja-JP" sz="1100" dirty="0" smtClean="0">
                <a:latin typeface="Meiryo UI" panose="020B0604030504040204" pitchFamily="50" charset="-128"/>
                <a:ea typeface="Meiryo UI" panose="020B0604030504040204" pitchFamily="50" charset="-128"/>
              </a:rPr>
              <a:t>2016.4</a:t>
            </a:r>
            <a:r>
              <a:rPr lang="ja-JP" altLang="en-US" sz="1100" dirty="0">
                <a:latin typeface="Meiryo UI" panose="020B0604030504040204" pitchFamily="50" charset="-128"/>
                <a:ea typeface="Meiryo UI" panose="020B0604030504040204" pitchFamily="50" charset="-128"/>
              </a:rPr>
              <a:t>　吹田市と摂津市による共同運用</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④</a:t>
            </a:r>
            <a:r>
              <a:rPr lang="en-US" altLang="ja-JP" sz="1100" dirty="0" smtClean="0">
                <a:latin typeface="Meiryo UI" panose="020B0604030504040204" pitchFamily="50" charset="-128"/>
                <a:ea typeface="Meiryo UI" panose="020B0604030504040204" pitchFamily="50" charset="-128"/>
              </a:rPr>
              <a:t>2021.2</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岸和田市と忠岡町による共同運用</a:t>
            </a:r>
          </a:p>
          <a:p>
            <a:pPr>
              <a:lnSpc>
                <a:spcPct val="1000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同期間の全国の実績は</a:t>
            </a:r>
            <a:r>
              <a:rPr lang="en-US" altLang="ja-JP" sz="1100" dirty="0">
                <a:latin typeface="Meiryo UI" panose="020B0604030504040204" pitchFamily="50" charset="-128"/>
                <a:ea typeface="Meiryo UI" panose="020B0604030504040204" pitchFamily="50" charset="-128"/>
              </a:rPr>
              <a:t>46</a:t>
            </a:r>
            <a:r>
              <a:rPr lang="ja-JP" altLang="en-US" sz="1100" dirty="0">
                <a:latin typeface="Meiryo UI" panose="020B0604030504040204" pitchFamily="50" charset="-128"/>
                <a:ea typeface="Meiryo UI" panose="020B0604030504040204" pitchFamily="50" charset="-128"/>
              </a:rPr>
              <a:t>件</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0019" y="2895913"/>
            <a:ext cx="5184000" cy="1917448"/>
          </a:xfrm>
          <a:prstGeom prst="rect">
            <a:avLst/>
          </a:prstGeom>
          <a:solidFill>
            <a:schemeClr val="accent1">
              <a:lumMod val="60000"/>
              <a:lumOff val="40000"/>
            </a:schemeClr>
          </a:solidFill>
        </p:spPr>
        <p:txBody>
          <a:bodyPr wrap="square" rtlCol="0">
            <a:spAutoFit/>
          </a:bodyPr>
          <a:lstStyle/>
          <a:p>
            <a:pPr lvl="0">
              <a:defRPr/>
            </a:pPr>
            <a:r>
              <a:rPr lang="en-US" altLang="ja-JP" sz="1500" dirty="0">
                <a:solidFill>
                  <a:prstClr val="black"/>
                </a:solidFill>
                <a:latin typeface="Meiryo UI" panose="020B0604030504040204" pitchFamily="50" charset="-128"/>
                <a:ea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rPr>
              <a:t>市町村消防の広域化がもたらす効果</a:t>
            </a:r>
            <a:r>
              <a:rPr lang="en-US" altLang="ja-JP" sz="1500" dirty="0">
                <a:solidFill>
                  <a:prstClr val="black"/>
                </a:solidFill>
                <a:latin typeface="Meiryo UI" panose="020B0604030504040204" pitchFamily="50" charset="-128"/>
                <a:ea typeface="Meiryo UI" panose="020B0604030504040204" pitchFamily="50" charset="-128"/>
              </a:rPr>
              <a:t>】</a:t>
            </a:r>
          </a:p>
          <a:p>
            <a:pPr lvl="0">
              <a:defRPr/>
            </a:pPr>
            <a:r>
              <a:rPr lang="ja-JP" altLang="en-US" sz="1480" dirty="0">
                <a:solidFill>
                  <a:prstClr val="black"/>
                </a:solidFill>
                <a:latin typeface="Meiryo UI" panose="020B0604030504040204" pitchFamily="50" charset="-128"/>
                <a:ea typeface="Meiryo UI" panose="020B0604030504040204" pitchFamily="50" charset="-128"/>
              </a:rPr>
              <a:t>・　</a:t>
            </a: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住民サービスの向上</a:t>
            </a:r>
          </a:p>
          <a:p>
            <a:pPr lvl="0">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①初動の消防力、増援体制の充実　②現場到着時間の短縮</a:t>
            </a:r>
          </a:p>
          <a:p>
            <a:pPr marL="164127" indent="-164127">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人員配備の効率化と充実</a:t>
            </a:r>
          </a:p>
          <a:p>
            <a:pPr lvl="0">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①現場要員の増強　②予防業務・救急業務の高度化・専門化</a:t>
            </a:r>
          </a:p>
          <a:p>
            <a:pPr marL="164127" indent="-164127">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消防体制の基盤の強化</a:t>
            </a:r>
          </a:p>
          <a:p>
            <a:pPr lvl="0">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①高度な消防設備、施設等の整備</a:t>
            </a:r>
            <a:endParaRPr lang="en-US" altLang="ja-JP"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②人事ローテーションによる組織の活性化等</a:t>
            </a:r>
          </a:p>
        </p:txBody>
      </p:sp>
      <p:sp>
        <p:nvSpPr>
          <p:cNvPr id="4" name="下矢印 3"/>
          <p:cNvSpPr/>
          <p:nvPr/>
        </p:nvSpPr>
        <p:spPr>
          <a:xfrm>
            <a:off x="2108813" y="4948652"/>
            <a:ext cx="1146412" cy="306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2329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2" y="-20730"/>
            <a:ext cx="201516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１．</a:t>
            </a:r>
            <a:r>
              <a:rPr lang="zh-TW" altLang="en-US" sz="2400" dirty="0" smtClean="0">
                <a:latin typeface="Meiryo UI" panose="020B0604030504040204" pitchFamily="50" charset="-128"/>
                <a:ea typeface="Meiryo UI" panose="020B0604030504040204" pitchFamily="50" charset="-128"/>
              </a:rPr>
              <a:t>総</a:t>
            </a:r>
            <a:r>
              <a:rPr lang="ja-JP" altLang="en-US" sz="2400" dirty="0" smtClean="0">
                <a:latin typeface="Meiryo UI" panose="020B0604030504040204" pitchFamily="50" charset="-128"/>
                <a:ea typeface="Meiryo UI" panose="020B0604030504040204" pitchFamily="50" charset="-128"/>
              </a:rPr>
              <a:t>　</a:t>
            </a:r>
            <a:r>
              <a:rPr lang="zh-TW" altLang="en-US" sz="2400" dirty="0" smtClean="0">
                <a:latin typeface="Meiryo UI" panose="020B0604030504040204" pitchFamily="50" charset="-128"/>
                <a:ea typeface="Meiryo UI" panose="020B0604030504040204" pitchFamily="50" charset="-128"/>
              </a:rPr>
              <a:t>論</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13804"/>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51521" y="4918918"/>
            <a:ext cx="8730552" cy="1939082"/>
          </a:xfrm>
          <a:prstGeom prst="roundRect">
            <a:avLst>
              <a:gd name="adj" fmla="val 75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200"/>
              </a:lnSpc>
              <a:spcBef>
                <a:spcPts val="600"/>
              </a:spcBef>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200"/>
              </a:lnSpc>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権限移譲、中核市移行や市町村間の広域連携等が</a:t>
            </a:r>
            <a:r>
              <a:rPr lang="ja-JP" altLang="en-US" sz="1400" dirty="0" smtClean="0">
                <a:solidFill>
                  <a:schemeClr val="tx1"/>
                </a:solidFill>
                <a:latin typeface="Meiryo UI" panose="020B0604030504040204" pitchFamily="50" charset="-128"/>
                <a:ea typeface="Meiryo UI" panose="020B0604030504040204" pitchFamily="50" charset="-128"/>
              </a:rPr>
              <a:t>実現。</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・消防、水道の広域化は着実に進展、また、下水道事業では大阪府市がタッグを組み市町村を支援、ごみ処理について</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効率的</a:t>
            </a:r>
            <a:r>
              <a:rPr lang="ja-JP" altLang="en-US" sz="1400" dirty="0">
                <a:solidFill>
                  <a:schemeClr val="tx1"/>
                </a:solidFill>
                <a:latin typeface="Meiryo UI" panose="020B0604030504040204" pitchFamily="50" charset="-128"/>
                <a:ea typeface="Meiryo UI" panose="020B0604030504040204" pitchFamily="50" charset="-128"/>
              </a:rPr>
              <a:t>な</a:t>
            </a:r>
            <a:r>
              <a:rPr lang="ja-JP" altLang="en-US" sz="1400" dirty="0" smtClean="0">
                <a:solidFill>
                  <a:schemeClr val="tx1"/>
                </a:solidFill>
                <a:latin typeface="Meiryo UI" panose="020B0604030504040204" pitchFamily="50" charset="-128"/>
                <a:ea typeface="Meiryo UI" panose="020B0604030504040204" pitchFamily="50" charset="-128"/>
              </a:rPr>
              <a:t>処理が進んでいる。</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これ</a:t>
            </a:r>
            <a:r>
              <a:rPr lang="ja-JP" altLang="en-US" sz="1400" dirty="0" smtClean="0">
                <a:solidFill>
                  <a:schemeClr val="tx1"/>
                </a:solidFill>
                <a:latin typeface="Meiryo UI" panose="020B0604030504040204" pitchFamily="50" charset="-128"/>
                <a:ea typeface="Meiryo UI" panose="020B0604030504040204" pitchFamily="50" charset="-128"/>
              </a:rPr>
              <a:t>まで府市において一定の取組が進んできたが、住民に身近な行政サービスを市町村が提供できるよう、市町村</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で処理する</a:t>
            </a:r>
            <a:r>
              <a:rPr lang="ja-JP" altLang="en-US" sz="1400" dirty="0">
                <a:solidFill>
                  <a:schemeClr val="tx1"/>
                </a:solidFill>
                <a:latin typeface="Meiryo UI" panose="020B0604030504040204" pitchFamily="50" charset="-128"/>
                <a:ea typeface="Meiryo UI" panose="020B0604030504040204" pitchFamily="50" charset="-128"/>
              </a:rPr>
              <a:t>方</a:t>
            </a:r>
            <a:r>
              <a:rPr lang="ja-JP" altLang="en-US" sz="1400" dirty="0" smtClean="0">
                <a:solidFill>
                  <a:schemeClr val="tx1"/>
                </a:solidFill>
                <a:latin typeface="Meiryo UI" panose="020B0604030504040204" pitchFamily="50" charset="-128"/>
                <a:ea typeface="Meiryo UI" panose="020B0604030504040204" pitchFamily="50" charset="-128"/>
              </a:rPr>
              <a:t>が効果的な事務について権限移譲を進めるとともに、府内市町村の行財政運営は一層厳しいものとなる</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ことが見込まれるため、引き続き</a:t>
            </a:r>
            <a:r>
              <a:rPr lang="ja-JP" altLang="en-US" sz="1400" dirty="0">
                <a:solidFill>
                  <a:schemeClr val="tx1"/>
                </a:solidFill>
                <a:latin typeface="Meiryo UI" panose="020B0604030504040204" pitchFamily="50" charset="-128"/>
                <a:ea typeface="Meiryo UI" panose="020B0604030504040204" pitchFamily="50" charset="-128"/>
              </a:rPr>
              <a:t>、さらなる行財政改革や広域連携、地域の状況によっては合併も視野にいれた検討</a:t>
            </a:r>
            <a:r>
              <a:rPr lang="ja-JP" altLang="en-US" sz="1400" dirty="0" smtClean="0">
                <a:solidFill>
                  <a:schemeClr val="tx1"/>
                </a:solidFill>
                <a:latin typeface="Meiryo UI" panose="020B0604030504040204" pitchFamily="50" charset="-128"/>
                <a:ea typeface="Meiryo UI" panose="020B0604030504040204" pitchFamily="50" charset="-128"/>
              </a:rPr>
              <a:t>を </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求め</a:t>
            </a:r>
            <a:r>
              <a:rPr lang="ja-JP" altLang="en-US" sz="1400" dirty="0">
                <a:solidFill>
                  <a:schemeClr val="tx1"/>
                </a:solidFill>
                <a:latin typeface="Meiryo UI" panose="020B0604030504040204" pitchFamily="50" charset="-128"/>
                <a:ea typeface="Meiryo UI" panose="020B0604030504040204" pitchFamily="50" charset="-128"/>
              </a:rPr>
              <a:t>、その実現に向け市町村間の調整を積極的に担っていく。</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7EB633C0-8F8C-4426-87AD-2A75B0A0C91F}"/>
              </a:ext>
            </a:extLst>
          </p:cNvPr>
          <p:cNvGrpSpPr/>
          <p:nvPr/>
        </p:nvGrpSpPr>
        <p:grpSpPr>
          <a:xfrm>
            <a:off x="194370" y="482889"/>
            <a:ext cx="8816279" cy="1415503"/>
            <a:chOff x="194370" y="522030"/>
            <a:chExt cx="8816279" cy="1415503"/>
          </a:xfrm>
        </p:grpSpPr>
        <p:sp>
          <p:nvSpPr>
            <p:cNvPr id="4" name="角丸四角形 3"/>
            <p:cNvSpPr/>
            <p:nvPr/>
          </p:nvSpPr>
          <p:spPr>
            <a:xfrm>
              <a:off x="194370" y="538439"/>
              <a:ext cx="8816279" cy="1399094"/>
            </a:xfrm>
            <a:prstGeom prst="roundRect">
              <a:avLst>
                <a:gd name="adj" fmla="val 54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endParaRPr lang="en-US" altLang="ja-JP" sz="1050" dirty="0" smtClean="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　・府内市町村は、同じ都市圏内に位置しながらも、</a:t>
              </a:r>
              <a:r>
                <a:rPr lang="ja-JP" altLang="en-US" sz="1400" dirty="0" smtClean="0">
                  <a:solidFill>
                    <a:schemeClr val="tx1"/>
                  </a:solidFill>
                  <a:latin typeface="Meiryo UI" panose="020B0604030504040204" pitchFamily="50" charset="-128"/>
                  <a:ea typeface="Meiryo UI" panose="020B0604030504040204" pitchFamily="50" charset="-128"/>
                </a:rPr>
                <a:t>規模の小さな市町村も多く、また、権限</a:t>
              </a:r>
              <a:r>
                <a:rPr lang="ja-JP" altLang="en-US" sz="1400" dirty="0">
                  <a:solidFill>
                    <a:schemeClr val="tx1"/>
                  </a:solidFill>
                  <a:latin typeface="Meiryo UI" panose="020B0604030504040204" pitchFamily="50" charset="-128"/>
                  <a:ea typeface="Meiryo UI" panose="020B0604030504040204" pitchFamily="50" charset="-128"/>
                </a:rPr>
                <a:t>の面で大きな差がある</a:t>
              </a:r>
              <a:r>
                <a:rPr lang="ja-JP" altLang="en-US" sz="1400" dirty="0" smtClean="0">
                  <a:solidFill>
                    <a:schemeClr val="tx1"/>
                  </a:solidFill>
                  <a:latin typeface="Meiryo UI" panose="020B0604030504040204" pitchFamily="50" charset="-128"/>
                  <a:ea typeface="Meiryo UI" panose="020B0604030504040204" pitchFamily="50" charset="-128"/>
                </a:rPr>
                <a:t>状況。</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・平成の大合併において、大阪府域では合併は進まず。</a:t>
              </a:r>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・基礎自治体である市町村が、住民に身近な住民サービスを総合的に担うためには、一定の行財政基盤が</a:t>
              </a:r>
              <a:r>
                <a:rPr lang="ja-JP" altLang="en-US" sz="1400" dirty="0" smtClean="0">
                  <a:solidFill>
                    <a:schemeClr val="tx1"/>
                  </a:solidFill>
                  <a:latin typeface="Meiryo UI" panose="020B0604030504040204" pitchFamily="50" charset="-128"/>
                  <a:ea typeface="Meiryo UI" panose="020B0604030504040204" pitchFamily="50" charset="-128"/>
                </a:rPr>
                <a:t>必要。</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・急速に進む人口減少や高齢化が府内市町村に与える</a:t>
              </a:r>
              <a:r>
                <a:rPr lang="ja-JP" altLang="en-US" sz="1400" dirty="0" smtClean="0">
                  <a:solidFill>
                    <a:schemeClr val="tx1"/>
                  </a:solidFill>
                  <a:latin typeface="Meiryo UI" panose="020B0604030504040204" pitchFamily="50" charset="-128"/>
                  <a:ea typeface="Meiryo UI" panose="020B0604030504040204" pitchFamily="50" charset="-128"/>
                </a:rPr>
                <a:t>影響。</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・施設老朽化に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よる更新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endParaRPr>
            </a:p>
            <a:p>
              <a:endParaRPr lang="en-US" altLang="ja-JP" sz="1400" dirty="0">
                <a:solidFill>
                  <a:schemeClr val="tx1"/>
                </a:solidFill>
              </a:endParaRPr>
            </a:p>
            <a:p>
              <a:endParaRPr lang="ja-JP" altLang="en-US" sz="1400" dirty="0">
                <a:solidFill>
                  <a:schemeClr val="tx1"/>
                </a:solidFill>
              </a:endParaRPr>
            </a:p>
          </p:txBody>
        </p:sp>
        <p:sp>
          <p:nvSpPr>
            <p:cNvPr id="6" name="角丸四角形 5"/>
            <p:cNvSpPr/>
            <p:nvPr/>
          </p:nvSpPr>
          <p:spPr>
            <a:xfrm>
              <a:off x="194370" y="522030"/>
              <a:ext cx="1654552" cy="270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改革前の状況</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1D1772D7-93CD-4AAF-8221-5A253EBD70E2}"/>
              </a:ext>
            </a:extLst>
          </p:cNvPr>
          <p:cNvGrpSpPr/>
          <p:nvPr/>
        </p:nvGrpSpPr>
        <p:grpSpPr>
          <a:xfrm>
            <a:off x="222944" y="2148226"/>
            <a:ext cx="8759129" cy="2556586"/>
            <a:chOff x="251519" y="2446391"/>
            <a:chExt cx="8759129" cy="2379054"/>
          </a:xfrm>
        </p:grpSpPr>
        <p:sp>
          <p:nvSpPr>
            <p:cNvPr id="8" name="角丸四角形 7"/>
            <p:cNvSpPr/>
            <p:nvPr/>
          </p:nvSpPr>
          <p:spPr>
            <a:xfrm>
              <a:off x="251519" y="2458942"/>
              <a:ext cx="8759129" cy="2366503"/>
            </a:xfrm>
            <a:prstGeom prst="roundRect">
              <a:avLst>
                <a:gd name="adj" fmla="val 610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ndParaRPr>
            </a:p>
            <a:p>
              <a:r>
                <a:rPr lang="ja-JP" altLang="en-US" sz="1500" b="1" u="sng" dirty="0" smtClean="0">
                  <a:solidFill>
                    <a:schemeClr val="tx1"/>
                  </a:solidFill>
                  <a:latin typeface="Meiryo UI" panose="020B0604030504040204" pitchFamily="50" charset="-128"/>
                  <a:ea typeface="Meiryo UI" panose="020B0604030504040204" pitchFamily="50" charset="-128"/>
                </a:rPr>
                <a:t>府から市町村への権限移譲</a:t>
              </a:r>
              <a:endParaRPr lang="en-US" altLang="ja-JP" sz="1500" b="1" u="sng"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・市町村が将来にわたって持続的かつ安定的に住民サービスを提供できるよう、これまで以上にスピード感を持って積極的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にサポートを行うために、</a:t>
              </a:r>
              <a:r>
                <a:rPr lang="ja-JP" altLang="en-US" sz="1400" b="1" dirty="0">
                  <a:solidFill>
                    <a:schemeClr val="tx1"/>
                  </a:solidFill>
                  <a:latin typeface="Meiryo UI" panose="020B0604030504040204" pitchFamily="50" charset="-128"/>
                  <a:ea typeface="Meiryo UI" panose="020B0604030504040204" pitchFamily="50" charset="-128"/>
                </a:rPr>
                <a:t>市町村局を</a:t>
              </a:r>
              <a:r>
                <a:rPr lang="ja-JP" altLang="en-US" sz="1400" b="1" dirty="0" smtClean="0">
                  <a:solidFill>
                    <a:schemeClr val="tx1"/>
                  </a:solidFill>
                  <a:latin typeface="Meiryo UI" panose="020B0604030504040204" pitchFamily="50" charset="-128"/>
                  <a:ea typeface="Meiryo UI" panose="020B0604030504040204" pitchFamily="50" charset="-128"/>
                </a:rPr>
                <a:t>設置。</a:t>
              </a:r>
              <a:endParaRPr lang="ja-JP" altLang="en-US"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・基礎自治機能の充実に向け、全国トップとなる</a:t>
              </a:r>
              <a:r>
                <a:rPr lang="ja-JP" altLang="en-US" sz="1400" b="1" dirty="0">
                  <a:solidFill>
                    <a:schemeClr val="tx1"/>
                  </a:solidFill>
                  <a:latin typeface="Meiryo UI" panose="020B0604030504040204" pitchFamily="50" charset="-128"/>
                  <a:ea typeface="Meiryo UI" panose="020B0604030504040204" pitchFamily="50" charset="-128"/>
                </a:rPr>
                <a:t>権限移譲、中核市移行</a:t>
              </a:r>
              <a:r>
                <a:rPr lang="ja-JP" altLang="en-US" sz="1400" dirty="0">
                  <a:solidFill>
                    <a:schemeClr val="tx1"/>
                  </a:solidFill>
                  <a:latin typeface="Meiryo UI" panose="020B0604030504040204" pitchFamily="50" charset="-128"/>
                  <a:ea typeface="Meiryo UI" panose="020B0604030504040204" pitchFamily="50" charset="-128"/>
                </a:rPr>
                <a:t>や市町村間の広域連携を進めるため府による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積極的な</a:t>
              </a:r>
              <a:r>
                <a:rPr lang="ja-JP" altLang="en-US" sz="1400" dirty="0" smtClean="0">
                  <a:solidFill>
                    <a:schemeClr val="tx1"/>
                  </a:solidFill>
                  <a:latin typeface="Meiryo UI" panose="020B0604030504040204" pitchFamily="50" charset="-128"/>
                  <a:ea typeface="Meiryo UI" panose="020B0604030504040204" pitchFamily="50" charset="-128"/>
                </a:rPr>
                <a:t>支援。</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500" b="1" u="sng" dirty="0" smtClean="0">
                  <a:solidFill>
                    <a:schemeClr val="tx1"/>
                  </a:solidFill>
                  <a:latin typeface="Meiryo UI" panose="020B0604030504040204" pitchFamily="50" charset="-128"/>
                  <a:ea typeface="Meiryo UI" panose="020B0604030504040204" pitchFamily="50" charset="-128"/>
                </a:rPr>
                <a:t>市町村間連携の促進</a:t>
              </a:r>
              <a:endParaRPr lang="ja-JP" altLang="en-US" sz="1500" b="1" u="sng" dirty="0">
                <a:solidFill>
                  <a:schemeClr val="tx1"/>
                </a:solidFill>
                <a:latin typeface="Meiryo UI" panose="020B0604030504040204" pitchFamily="50" charset="-128"/>
                <a:ea typeface="Meiryo UI" panose="020B0604030504040204" pitchFamily="50" charset="-128"/>
              </a:endParaRPr>
            </a:p>
            <a:p>
              <a:pPr marL="174625" indent="-174625"/>
              <a:r>
                <a:rPr lang="ja-JP" altLang="en-US" sz="1400" dirty="0">
                  <a:solidFill>
                    <a:schemeClr val="tx1"/>
                  </a:solidFill>
                  <a:latin typeface="Meiryo UI" panose="020B0604030504040204" pitchFamily="50" charset="-128"/>
                  <a:ea typeface="Meiryo UI" panose="020B0604030504040204" pitchFamily="50" charset="-128"/>
                </a:rPr>
                <a:t>　・市町村</a:t>
              </a:r>
              <a:r>
                <a:rPr lang="ja-JP" altLang="en-US" sz="1400" b="1" dirty="0">
                  <a:solidFill>
                    <a:schemeClr val="tx1"/>
                  </a:solidFill>
                  <a:latin typeface="Meiryo UI" panose="020B0604030504040204" pitchFamily="50" charset="-128"/>
                  <a:ea typeface="Meiryo UI" panose="020B0604030504040204" pitchFamily="50" charset="-128"/>
                </a:rPr>
                <a:t>消防の広域化</a:t>
              </a:r>
              <a:r>
                <a:rPr lang="ja-JP" altLang="en-US" sz="1400" dirty="0">
                  <a:solidFill>
                    <a:schemeClr val="tx1"/>
                  </a:solidFill>
                  <a:latin typeface="Meiryo UI" panose="020B0604030504040204" pitchFamily="50" charset="-128"/>
                  <a:ea typeface="Meiryo UI" panose="020B0604030504040204" pitchFamily="50" charset="-128"/>
                </a:rPr>
                <a:t>、市町村</a:t>
              </a:r>
              <a:r>
                <a:rPr lang="ja-JP" altLang="en-US" sz="1400" b="1" dirty="0">
                  <a:solidFill>
                    <a:schemeClr val="tx1"/>
                  </a:solidFill>
                  <a:latin typeface="Meiryo UI" panose="020B0604030504040204" pitchFamily="50" charset="-128"/>
                  <a:ea typeface="Meiryo UI" panose="020B0604030504040204" pitchFamily="50" charset="-128"/>
                </a:rPr>
                <a:t>水道の広域連携</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rPr>
                <a:t>取組の</a:t>
              </a:r>
              <a:r>
                <a:rPr lang="ja-JP" altLang="en-US" sz="1400" dirty="0">
                  <a:solidFill>
                    <a:schemeClr val="tx1"/>
                  </a:solidFill>
                  <a:latin typeface="Meiryo UI" panose="020B0604030504040204" pitchFamily="50" charset="-128"/>
                  <a:ea typeface="Meiryo UI" panose="020B0604030504040204" pitchFamily="50" charset="-128"/>
                </a:rPr>
                <a:t>推進、大阪府市下水道ビジョンによる市町村の</a:t>
              </a:r>
              <a:r>
                <a:rPr lang="ja-JP" altLang="en-US" sz="1400" b="1" dirty="0">
                  <a:solidFill>
                    <a:schemeClr val="tx1"/>
                  </a:solidFill>
                  <a:latin typeface="Meiryo UI" panose="020B0604030504040204" pitchFamily="50" charset="-128"/>
                  <a:ea typeface="Meiryo UI" panose="020B0604030504040204" pitchFamily="50" charset="-128"/>
                </a:rPr>
                <a:t>下水道事業の持続性確保</a:t>
              </a:r>
              <a:r>
                <a:rPr lang="ja-JP" altLang="en-US" sz="1400" dirty="0">
                  <a:solidFill>
                    <a:schemeClr val="tx1"/>
                  </a:solidFill>
                  <a:latin typeface="Meiryo UI" panose="020B0604030504040204" pitchFamily="50" charset="-128"/>
                  <a:ea typeface="Meiryo UI" panose="020B0604030504040204" pitchFamily="50" charset="-128"/>
                </a:rPr>
                <a:t>、廃棄物処理の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広域化を図るため</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一部事務組合を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税の徴収や都市基盤施設の維持管理、また、</a:t>
              </a:r>
              <a:r>
                <a:rPr lang="ja-JP" altLang="en-US" sz="1400" dirty="0">
                  <a:solidFill>
                    <a:schemeClr val="tx1"/>
                  </a:solidFill>
                  <a:latin typeface="Meiryo UI" pitchFamily="50" charset="-128"/>
                  <a:ea typeface="Meiryo UI" pitchFamily="50" charset="-128"/>
                  <a:cs typeface="Meiryo UI" pitchFamily="50" charset="-128"/>
                </a:rPr>
                <a:t>自治体クラウドや情報システム等の共同調達の推進</a:t>
              </a:r>
              <a:r>
                <a:rPr lang="ja-JP" altLang="en-US" sz="1400" dirty="0">
                  <a:solidFill>
                    <a:schemeClr val="tx1"/>
                  </a:solidFill>
                  <a:latin typeface="Meiryo UI" panose="020B0604030504040204" pitchFamily="50" charset="-128"/>
                  <a:ea typeface="Meiryo UI" panose="020B0604030504040204" pitchFamily="50" charset="-128"/>
                </a:rPr>
                <a:t>といった府と市町村</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a:t>
              </a:r>
              <a:r>
                <a:rPr lang="ja-JP" altLang="en-US" sz="1400" b="1" dirty="0">
                  <a:solidFill>
                    <a:schemeClr val="tx1"/>
                  </a:solidFill>
                  <a:latin typeface="Meiryo UI" panose="020B0604030504040204" pitchFamily="50" charset="-128"/>
                  <a:ea typeface="Meiryo UI" panose="020B0604030504040204" pitchFamily="50" charset="-128"/>
                </a:rPr>
                <a:t>共通課題の解決に向けてパートナーシップを</a:t>
              </a:r>
              <a:r>
                <a:rPr lang="ja-JP" altLang="en-US" sz="1400" b="1" dirty="0" smtClean="0">
                  <a:solidFill>
                    <a:schemeClr val="tx1"/>
                  </a:solidFill>
                  <a:latin typeface="Meiryo UI" panose="020B0604030504040204" pitchFamily="50" charset="-128"/>
                  <a:ea typeface="Meiryo UI" panose="020B0604030504040204" pitchFamily="50" charset="-128"/>
                </a:rPr>
                <a:t>強化。</a:t>
              </a:r>
              <a:endParaRPr lang="en-US" altLang="ja-JP" sz="1400" b="1" dirty="0">
                <a:solidFill>
                  <a:schemeClr val="tx1"/>
                </a:solidFill>
                <a:latin typeface="Meiryo UI" panose="020B0604030504040204" pitchFamily="50" charset="-128"/>
                <a:ea typeface="Meiryo UI" panose="020B0604030504040204" pitchFamily="50" charset="-128"/>
              </a:endParaRPr>
            </a:p>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251520" y="2446391"/>
              <a:ext cx="1786828" cy="251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    組</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51520" y="4867403"/>
            <a:ext cx="2186881" cy="2605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成果と今後の方向性</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下矢印 11"/>
          <p:cNvSpPr/>
          <p:nvPr/>
        </p:nvSpPr>
        <p:spPr>
          <a:xfrm>
            <a:off x="3779912" y="1951780"/>
            <a:ext cx="1378040" cy="184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779912" y="4757453"/>
            <a:ext cx="1378040" cy="199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19265703"/>
      </p:ext>
    </p:extLst>
  </p:cSld>
  <p:clrMapOvr>
    <a:masterClrMapping/>
  </p:clrMapOvr>
  <mc:AlternateContent xmlns:mc="http://schemas.openxmlformats.org/markup-compatibility/2006" xmlns:p14="http://schemas.microsoft.com/office/powerpoint/2010/main">
    <mc:Choice Requires="p14">
      <p:transition spd="slow" p14:dur="2000" advTm="843"/>
    </mc:Choice>
    <mc:Fallback xmlns="">
      <p:transition spd="slow" advTm="84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73808" y="979303"/>
          <a:ext cx="8962688" cy="5832000"/>
        </p:xfrm>
        <a:graphic>
          <a:graphicData uri="http://schemas.openxmlformats.org/drawingml/2006/table">
            <a:tbl>
              <a:tblPr firstRow="1" bandRow="1">
                <a:tableStyleId>{5940675A-B579-460E-94D1-54222C63F5DA}</a:tableStyleId>
              </a:tblPr>
              <a:tblGrid>
                <a:gridCol w="4498192">
                  <a:extLst>
                    <a:ext uri="{9D8B030D-6E8A-4147-A177-3AD203B41FA5}">
                      <a16:colId xmlns:a16="http://schemas.microsoft.com/office/drawing/2014/main" val="20000"/>
                    </a:ext>
                  </a:extLst>
                </a:gridCol>
                <a:gridCol w="4464496">
                  <a:extLst>
                    <a:ext uri="{9D8B030D-6E8A-4147-A177-3AD203B41FA5}">
                      <a16:colId xmlns:a16="http://schemas.microsoft.com/office/drawing/2014/main" val="20003"/>
                    </a:ext>
                  </a:extLst>
                </a:gridCol>
              </a:tblGrid>
              <a:tr h="287408">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広域化推進計画策定時</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2018</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月現在</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44592">
                <a:tc>
                  <a:txBody>
                    <a:bodyPr/>
                    <a:lstStyle/>
                    <a:p>
                      <a:pPr algn="just">
                        <a:lnSpc>
                          <a:spcPts val="1200"/>
                        </a:lnSpc>
                        <a:spcBef>
                          <a:spcPts val="240"/>
                        </a:spcBef>
                        <a:spcAft>
                          <a:spcPts val="240"/>
                        </a:spcAft>
                      </a:pPr>
                      <a:endParaRPr lang="en-US" altLang="ja-JP" sz="11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800"/>
                        </a:lnSpc>
                      </a:pPr>
                      <a:endParaRPr kumimoji="1" lang="en-US" altLang="ja-JP" sz="900" dirty="0">
                        <a:solidFill>
                          <a:srgbClr val="FF0000"/>
                        </a:solidFill>
                        <a:latin typeface="BIZ UDゴシック" panose="020B0400000000000000" pitchFamily="49" charset="-128"/>
                        <a:ea typeface="BIZ UDゴシック" panose="020B0400000000000000" pitchFamily="49" charset="-128"/>
                      </a:endParaRPr>
                    </a:p>
                  </a:txBody>
                  <a:tcPr marL="68580" marR="68580" marT="0" marB="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図 6"/>
          <p:cNvPicPr>
            <a:picLocks noChangeAspect="1"/>
          </p:cNvPicPr>
          <p:nvPr/>
        </p:nvPicPr>
        <p:blipFill>
          <a:blip r:embed="rId3"/>
          <a:stretch>
            <a:fillRect/>
          </a:stretch>
        </p:blipFill>
        <p:spPr>
          <a:xfrm>
            <a:off x="623243" y="1359321"/>
            <a:ext cx="3660725" cy="5400631"/>
          </a:xfrm>
          <a:prstGeom prst="rect">
            <a:avLst/>
          </a:prstGeom>
        </p:spPr>
      </p:pic>
      <p:pic>
        <p:nvPicPr>
          <p:cNvPr id="19" name="図 18"/>
          <p:cNvPicPr>
            <a:picLocks noChangeAspect="1"/>
          </p:cNvPicPr>
          <p:nvPr/>
        </p:nvPicPr>
        <p:blipFill>
          <a:blip r:embed="rId4"/>
          <a:stretch>
            <a:fillRect/>
          </a:stretch>
        </p:blipFill>
        <p:spPr>
          <a:xfrm>
            <a:off x="4859338" y="1370036"/>
            <a:ext cx="3660298" cy="5400000"/>
          </a:xfrm>
          <a:prstGeom prst="rect">
            <a:avLst/>
          </a:prstGeom>
        </p:spPr>
      </p:pic>
      <p:sp>
        <p:nvSpPr>
          <p:cNvPr id="26" name="テキスト ボックス 25"/>
          <p:cNvSpPr txBox="1"/>
          <p:nvPr/>
        </p:nvSpPr>
        <p:spPr>
          <a:xfrm>
            <a:off x="117848" y="1699149"/>
            <a:ext cx="16363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＜凡例＞</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・色付き地域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消防広域化を実施している地域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8" name="テキスト ボックス 127"/>
          <p:cNvSpPr txBox="1"/>
          <p:nvPr/>
        </p:nvSpPr>
        <p:spPr>
          <a:xfrm>
            <a:off x="4606230" y="1699149"/>
            <a:ext cx="183912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＜凡例＞</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・色付き地域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消防広域化を実施している地域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指令台共同運用を実施している地域</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9" name="左右矢印 128"/>
          <p:cNvSpPr/>
          <p:nvPr/>
        </p:nvSpPr>
        <p:spPr>
          <a:xfrm>
            <a:off x="4784565" y="2359375"/>
            <a:ext cx="393861" cy="100013"/>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0" name="左右矢印 129"/>
          <p:cNvSpPr/>
          <p:nvPr/>
        </p:nvSpPr>
        <p:spPr>
          <a:xfrm rot="2689241">
            <a:off x="6718462" y="2983696"/>
            <a:ext cx="308579" cy="78581"/>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1" name="左右矢印 130"/>
          <p:cNvSpPr/>
          <p:nvPr/>
        </p:nvSpPr>
        <p:spPr>
          <a:xfrm rot="5400000">
            <a:off x="8103710" y="3104144"/>
            <a:ext cx="209389" cy="72006"/>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2" name="左右矢印 131"/>
          <p:cNvSpPr/>
          <p:nvPr/>
        </p:nvSpPr>
        <p:spPr>
          <a:xfrm rot="5400000">
            <a:off x="6498741" y="5366236"/>
            <a:ext cx="278979" cy="100013"/>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3" name="左右矢印 132"/>
          <p:cNvSpPr/>
          <p:nvPr/>
        </p:nvSpPr>
        <p:spPr>
          <a:xfrm rot="10800000">
            <a:off x="7283018" y="3240611"/>
            <a:ext cx="177510" cy="90486"/>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角丸四角形吹き出し 133"/>
          <p:cNvSpPr/>
          <p:nvPr/>
        </p:nvSpPr>
        <p:spPr>
          <a:xfrm>
            <a:off x="5508104" y="6539436"/>
            <a:ext cx="914400" cy="207963"/>
          </a:xfrm>
          <a:prstGeom prst="wedgeRoundRectCallout">
            <a:avLst>
              <a:gd name="adj1" fmla="val 7738"/>
              <a:gd name="adj2" fmla="val -1189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2013.4</a:t>
            </a: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広域化</a:t>
            </a:r>
          </a:p>
        </p:txBody>
      </p:sp>
      <p:sp>
        <p:nvSpPr>
          <p:cNvPr id="135" name="角丸四角形吹き出し 134"/>
          <p:cNvSpPr/>
          <p:nvPr/>
        </p:nvSpPr>
        <p:spPr>
          <a:xfrm>
            <a:off x="8417023" y="3683524"/>
            <a:ext cx="547465" cy="347662"/>
          </a:xfrm>
          <a:prstGeom prst="wedgeRoundRectCallout">
            <a:avLst>
              <a:gd name="adj1" fmla="val -91433"/>
              <a:gd name="adj2" fmla="val -64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2014.4</a:t>
            </a: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広域化</a:t>
            </a:r>
          </a:p>
        </p:txBody>
      </p:sp>
      <p:sp>
        <p:nvSpPr>
          <p:cNvPr id="136" name="角丸四角形吹き出し 135"/>
          <p:cNvSpPr/>
          <p:nvPr/>
        </p:nvSpPr>
        <p:spPr>
          <a:xfrm>
            <a:off x="8322207" y="5294043"/>
            <a:ext cx="547465" cy="347662"/>
          </a:xfrm>
          <a:prstGeom prst="wedgeRoundRectCallout">
            <a:avLst>
              <a:gd name="adj1" fmla="val -91433"/>
              <a:gd name="adj2" fmla="val -64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2014.10</a:t>
            </a: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広域化</a:t>
            </a:r>
          </a:p>
        </p:txBody>
      </p:sp>
      <p:sp>
        <p:nvSpPr>
          <p:cNvPr id="137" name="角丸四角形吹き出し 136"/>
          <p:cNvSpPr/>
          <p:nvPr/>
        </p:nvSpPr>
        <p:spPr>
          <a:xfrm>
            <a:off x="5875039" y="3130008"/>
            <a:ext cx="547465" cy="347662"/>
          </a:xfrm>
          <a:prstGeom prst="wedgeRoundRectCallout">
            <a:avLst>
              <a:gd name="adj1" fmla="val 79071"/>
              <a:gd name="adj2" fmla="val -3271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2015.4</a:t>
            </a: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広域化</a:t>
            </a:r>
          </a:p>
        </p:txBody>
      </p:sp>
      <p:sp>
        <p:nvSpPr>
          <p:cNvPr id="139" name="二等辺三角形 138"/>
          <p:cNvSpPr/>
          <p:nvPr/>
        </p:nvSpPr>
        <p:spPr>
          <a:xfrm rot="5400000">
            <a:off x="6632623" y="3058405"/>
            <a:ext cx="139691" cy="516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0" name="角丸四角形吹き出し 139"/>
          <p:cNvSpPr/>
          <p:nvPr/>
        </p:nvSpPr>
        <p:spPr>
          <a:xfrm>
            <a:off x="8018312" y="1845200"/>
            <a:ext cx="547465" cy="347662"/>
          </a:xfrm>
          <a:prstGeom prst="wedgeRoundRectCallout">
            <a:avLst>
              <a:gd name="adj1" fmla="val -218441"/>
              <a:gd name="adj2" fmla="val 1495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2016.4</a:t>
            </a: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広域化</a:t>
            </a:r>
          </a:p>
        </p:txBody>
      </p:sp>
      <p:sp>
        <p:nvSpPr>
          <p:cNvPr id="141" name="角丸四角形吹き出し 140"/>
          <p:cNvSpPr/>
          <p:nvPr/>
        </p:nvSpPr>
        <p:spPr>
          <a:xfrm>
            <a:off x="5752727" y="4475612"/>
            <a:ext cx="547465" cy="347662"/>
          </a:xfrm>
          <a:prstGeom prst="wedgeRoundRectCallout">
            <a:avLst>
              <a:gd name="adj1" fmla="val 196510"/>
              <a:gd name="adj2" fmla="val 1248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2021.4</a:t>
            </a:r>
            <a:endParaRPr kumimoji="1" lang="en-US" altLang="ja-JP" sz="8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広域化</a:t>
            </a:r>
          </a:p>
        </p:txBody>
      </p:sp>
      <p:cxnSp>
        <p:nvCxnSpPr>
          <p:cNvPr id="22" name="直線コネクタ 2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消　防</a:t>
            </a:r>
          </a:p>
        </p:txBody>
      </p:sp>
      <p:sp>
        <p:nvSpPr>
          <p:cNvPr id="27" name="正方形/長方形 26"/>
          <p:cNvSpPr/>
          <p:nvPr/>
        </p:nvSpPr>
        <p:spPr>
          <a:xfrm>
            <a:off x="73808" y="589479"/>
            <a:ext cx="4575126"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組）市町村の消防の広域化（現在の状況）</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4226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300243" y="1148240"/>
            <a:ext cx="2844000" cy="511200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1148240"/>
            <a:ext cx="2844000" cy="511200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624864"/>
            <a:ext cx="197610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1941395"/>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00243" y="3120671"/>
            <a:ext cx="2908018" cy="1077218"/>
          </a:xfrm>
          <a:prstGeom prst="rect">
            <a:avLst/>
          </a:prstGeom>
          <a:noFill/>
        </p:spPr>
        <p:txBody>
          <a:bodyPr wrap="square" rtlCol="0">
            <a:spAutoFit/>
          </a:bodyPr>
          <a:lstStyle/>
          <a:p>
            <a:pPr fontAlgn="t"/>
            <a:r>
              <a:rPr lang="ja-JP" altLang="en-US" sz="1600" dirty="0">
                <a:latin typeface="Meiryo UI" panose="020B0604030504040204" pitchFamily="50" charset="-128"/>
                <a:ea typeface="Meiryo UI" panose="020B0604030504040204" pitchFamily="50" charset="-128"/>
              </a:rPr>
              <a:t>・市水道局と大阪広域水道企業団との統合協議を</a:t>
            </a:r>
            <a:r>
              <a:rPr lang="ja-JP" altLang="en-US" sz="1600" dirty="0" smtClean="0">
                <a:latin typeface="Meiryo UI" panose="020B0604030504040204" pitchFamily="50" charset="-128"/>
                <a:ea typeface="Meiryo UI" panose="020B0604030504040204" pitchFamily="50" charset="-128"/>
              </a:rPr>
              <a:t>進める。</a:t>
            </a:r>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・市水道局は合理化策や経営改善策を策定、</a:t>
            </a:r>
            <a:r>
              <a:rPr lang="ja-JP" altLang="en-US" sz="1600" dirty="0" smtClean="0">
                <a:latin typeface="Meiryo UI" panose="020B0604030504040204" pitchFamily="50" charset="-128"/>
                <a:ea typeface="Meiryo UI" panose="020B0604030504040204" pitchFamily="50" charset="-128"/>
              </a:rPr>
              <a:t>実行。</a:t>
            </a:r>
            <a:endParaRPr lang="en-US" altLang="ja-JP"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194860" y="2764026"/>
            <a:ext cx="2828037" cy="2292935"/>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●大阪広域水道企業団と大阪市水道局の経営統合について、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市町村首長会議で承認（</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）されたが、大阪市会の議論を経て統合協議をいったん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中止。（</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●府と府内の全水道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事業体が参画する「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府域一水道に向けた水道のあり方協議会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2018.8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●「府域一水道に向けた水道のあり方に関する検討報告書」を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とりまとめ。（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2020.3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014697"/>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165114" y="2399239"/>
            <a:ext cx="2664000" cy="255454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・大阪広域水道企業団と市町村水道事業者の統合や、淀川系浄水場の最適配置として大阪市と守口市による浄水場共同化の取組など、様々な広域連携の取組を推進中。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（市水道局の取組については、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「民営化／地独化／公民連携」を参照）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水　道</a:t>
            </a:r>
          </a:p>
        </p:txBody>
      </p:sp>
      <p:sp>
        <p:nvSpPr>
          <p:cNvPr id="25" name="正方形/長方形 24"/>
          <p:cNvSpPr/>
          <p:nvPr/>
        </p:nvSpPr>
        <p:spPr>
          <a:xfrm>
            <a:off x="213219" y="620036"/>
            <a:ext cx="2294454"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取組概要</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6350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01644"/>
            <a:ext cx="8603088" cy="720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22899" y="1151731"/>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○府域一水道に向けて、大阪広域水道企業団と市町村水道事業者の統合や、淀川系浄水場の最適配置として大阪市と守口市による浄水場共同化の取組など、様々な広域連携の取組を推進中。</a:t>
            </a: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水　道</a:t>
            </a:r>
          </a:p>
        </p:txBody>
      </p:sp>
      <p:sp>
        <p:nvSpPr>
          <p:cNvPr id="19" name="正方形/長方形 18"/>
          <p:cNvSpPr/>
          <p:nvPr/>
        </p:nvSpPr>
        <p:spPr>
          <a:xfrm>
            <a:off x="11603" y="701942"/>
            <a:ext cx="652567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組）市町村水道の広域連携</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38222" y="1952363"/>
            <a:ext cx="8867556" cy="1077218"/>
          </a:xfrm>
          <a:prstGeom prst="rect">
            <a:avLst/>
          </a:prstGeom>
        </p:spPr>
        <p:txBody>
          <a:bodyPr wrap="square">
            <a:spAutoFit/>
          </a:bodyPr>
          <a:lstStyle/>
          <a:p>
            <a:pPr lvl="0">
              <a:defRPr/>
            </a:pPr>
            <a:r>
              <a:rPr lang="ja-JP" altLang="en-US" sz="1600" b="1" dirty="0">
                <a:latin typeface="Meiryo UI" panose="020B0604030504040204" pitchFamily="50" charset="-128"/>
                <a:ea typeface="Meiryo UI" panose="020B0604030504040204" pitchFamily="50" charset="-128"/>
              </a:rPr>
              <a:t>＜あり方協議会での検討＞</a:t>
            </a:r>
            <a:endParaRPr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年８月　府と府内全水道事業体が参画する「府域一水道に向けた水道のあり方協議会」を設置。</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年３月にはあり方協議会で「府域一水道に向けた水道のあり方に関する検討報告書」をとりまとめ、これを「大阪府水道広域化推進プラン」とした。</a:t>
            </a:r>
            <a:endParaRPr lang="en-US" altLang="ja-JP"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22898" y="4553673"/>
            <a:ext cx="8867555" cy="775597"/>
          </a:xfrm>
          <a:prstGeom prst="rect">
            <a:avLst/>
          </a:prstGeom>
          <a:noFill/>
          <a:ln>
            <a:noFill/>
            <a:prstDash val="sysDash"/>
          </a:ln>
        </p:spPr>
        <p:txBody>
          <a:bodyPr wrap="square" rtlCol="0">
            <a:spAutoFit/>
          </a:bodyPr>
          <a:lstStyle/>
          <a:p>
            <a:r>
              <a:rPr lang="en-US" altLang="ja-JP" sz="1480" dirty="0">
                <a:latin typeface="Meiryo UI" panose="020B0604030504040204" pitchFamily="50" charset="-128"/>
                <a:ea typeface="Meiryo UI" panose="020B0604030504040204" pitchFamily="50" charset="-128"/>
                <a:cs typeface="Meiryo UI" pitchFamily="50" charset="-128"/>
              </a:rPr>
              <a:t>【</a:t>
            </a:r>
            <a:r>
              <a:rPr lang="ja-JP" altLang="en-US" sz="1480" dirty="0">
                <a:latin typeface="Meiryo UI" panose="020B0604030504040204" pitchFamily="50" charset="-128"/>
                <a:ea typeface="Meiryo UI" panose="020B0604030504040204" pitchFamily="50" charset="-128"/>
                <a:cs typeface="Meiryo UI" pitchFamily="50" charset="-128"/>
              </a:rPr>
              <a:t>今後の</a:t>
            </a:r>
            <a:r>
              <a:rPr lang="ja-JP" altLang="en-US" sz="1480" dirty="0" smtClean="0">
                <a:latin typeface="Meiryo UI" panose="020B0604030504040204" pitchFamily="50" charset="-128"/>
                <a:ea typeface="Meiryo UI" panose="020B0604030504040204" pitchFamily="50" charset="-128"/>
                <a:cs typeface="Meiryo UI" pitchFamily="50" charset="-128"/>
              </a:rPr>
              <a:t>取組の</a:t>
            </a:r>
            <a:r>
              <a:rPr lang="ja-JP" altLang="en-US" sz="1480" dirty="0">
                <a:latin typeface="Meiryo UI" panose="020B0604030504040204" pitchFamily="50" charset="-128"/>
                <a:ea typeface="Meiryo UI" panose="020B0604030504040204" pitchFamily="50" charset="-128"/>
                <a:cs typeface="Meiryo UI" pitchFamily="50" charset="-128"/>
              </a:rPr>
              <a:t>方向性</a:t>
            </a:r>
            <a:r>
              <a:rPr lang="en-US" altLang="ja-JP" sz="1480" dirty="0">
                <a:latin typeface="Meiryo UI" panose="020B0604030504040204" pitchFamily="50" charset="-128"/>
                <a:ea typeface="Meiryo UI" panose="020B0604030504040204" pitchFamily="50" charset="-128"/>
                <a:cs typeface="Meiryo UI" pitchFamily="50" charset="-128"/>
              </a:rPr>
              <a:t>】</a:t>
            </a:r>
            <a:endParaRPr lang="en-US" altLang="ja-JP" sz="1480" dirty="0">
              <a:latin typeface="Meiryo UI" panose="020B0604030504040204" pitchFamily="50" charset="-128"/>
              <a:ea typeface="Meiryo UI" panose="020B0604030504040204" pitchFamily="50" charset="-128"/>
            </a:endParaRPr>
          </a:p>
          <a:p>
            <a:r>
              <a:rPr lang="ja-JP" altLang="en-US" sz="1480" dirty="0" smtClean="0">
                <a:latin typeface="Meiryo UI" panose="020B0604030504040204" pitchFamily="50" charset="-128"/>
                <a:ea typeface="Meiryo UI" panose="020B0604030504040204" pitchFamily="50" charset="-128"/>
              </a:rPr>
              <a:t>○一水道の効果の見える化と一水道の具体化に向けた検討     　○様々な広域化の推進                                            </a:t>
            </a:r>
          </a:p>
          <a:p>
            <a:r>
              <a:rPr lang="ja-JP" altLang="en-US" sz="1480" dirty="0" smtClean="0">
                <a:latin typeface="Meiryo UI" panose="020B0604030504040204" pitchFamily="50" charset="-128"/>
                <a:ea typeface="Meiryo UI" panose="020B0604030504040204" pitchFamily="50" charset="-128"/>
              </a:rPr>
              <a:t>○広域化・一水道への機運醸成　　　　　　                           ○水道基盤強化計画の策定</a:t>
            </a:r>
            <a:endParaRPr lang="en-US" altLang="ja-JP" sz="148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22898" y="3118808"/>
            <a:ext cx="8682879" cy="1006429"/>
          </a:xfrm>
          <a:prstGeom prst="rect">
            <a:avLst/>
          </a:prstGeom>
          <a:solidFill>
            <a:schemeClr val="accent1">
              <a:lumMod val="60000"/>
              <a:lumOff val="40000"/>
            </a:schemeClr>
          </a:solidFill>
        </p:spPr>
        <p:txBody>
          <a:bodyPr wrap="square" rtlCol="0">
            <a:spAutoFit/>
          </a:bodyPr>
          <a:lstStyle/>
          <a:p>
            <a:pPr lvl="0">
              <a:defRPr/>
            </a:pPr>
            <a:r>
              <a:rPr lang="en-US" altLang="ja-JP" sz="1480" dirty="0">
                <a:solidFill>
                  <a:prstClr val="black"/>
                </a:solidFill>
                <a:latin typeface="Meiryo UI" panose="020B0604030504040204" pitchFamily="50" charset="-128"/>
                <a:ea typeface="Meiryo UI" panose="020B0604030504040204" pitchFamily="50" charset="-128"/>
              </a:rPr>
              <a:t>【</a:t>
            </a:r>
            <a:r>
              <a:rPr lang="ja-JP" altLang="en-US" sz="1480" dirty="0">
                <a:solidFill>
                  <a:prstClr val="black"/>
                </a:solidFill>
                <a:latin typeface="Meiryo UI" panose="020B0604030504040204" pitchFamily="50" charset="-128"/>
                <a:ea typeface="Meiryo UI" panose="020B0604030504040204" pitchFamily="50" charset="-128"/>
              </a:rPr>
              <a:t>府域一水道の効果</a:t>
            </a:r>
            <a:r>
              <a:rPr lang="en-US" altLang="ja-JP" sz="1480" dirty="0">
                <a:solidFill>
                  <a:prstClr val="black"/>
                </a:solidFill>
                <a:latin typeface="Meiryo UI" panose="020B0604030504040204" pitchFamily="50" charset="-128"/>
                <a:ea typeface="Meiryo UI" panose="020B0604030504040204" pitchFamily="50" charset="-128"/>
              </a:rPr>
              <a:t>】</a:t>
            </a:r>
          </a:p>
          <a:p>
            <a:pPr lvl="0">
              <a:defRPr/>
            </a:pPr>
            <a:r>
              <a:rPr lang="ja-JP" altLang="en-US" sz="1480" dirty="0">
                <a:solidFill>
                  <a:prstClr val="black"/>
                </a:solidFill>
                <a:latin typeface="Meiryo UI" panose="020B0604030504040204" pitchFamily="50" charset="-128"/>
                <a:ea typeface="Meiryo UI" panose="020B0604030504040204" pitchFamily="50" charset="-128"/>
              </a:rPr>
              <a:t>・　</a:t>
            </a: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コスト削減（→料金上昇幅の抑制、浄水場・管路等の更新・耐震化のスピードアップ）、財政基盤強化、組織</a:t>
            </a:r>
            <a:endParaRPr lang="en-US" altLang="ja-JP"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体制強化と技術力の維持・</a:t>
            </a:r>
            <a:r>
              <a:rPr lang="ja-JP" altLang="en-US" sz="148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安定した経営、災害に強い水道、料金上昇幅の抑制　等</a:t>
            </a:r>
            <a:endParaRPr lang="en-US" altLang="ja-JP" sz="14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下矢印 13"/>
          <p:cNvSpPr/>
          <p:nvPr/>
        </p:nvSpPr>
        <p:spPr>
          <a:xfrm>
            <a:off x="1300013" y="4241956"/>
            <a:ext cx="1146412"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259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995" y="1080428"/>
            <a:ext cx="3291499" cy="4479221"/>
          </a:xfrm>
          <a:prstGeom prst="rect">
            <a:avLst/>
          </a:prstGeom>
        </p:spPr>
      </p:pic>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水　道</a:t>
            </a:r>
          </a:p>
        </p:txBody>
      </p:sp>
      <p:sp>
        <p:nvSpPr>
          <p:cNvPr id="11" name="正方形/長方形 10"/>
          <p:cNvSpPr/>
          <p:nvPr/>
        </p:nvSpPr>
        <p:spPr>
          <a:xfrm>
            <a:off x="4663542" y="3445673"/>
            <a:ext cx="2014660" cy="200055"/>
          </a:xfrm>
          <a:prstGeom prst="rect">
            <a:avLst/>
          </a:prstGeom>
        </p:spPr>
        <p:txBody>
          <a:bodyPr wrap="square">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2020</a:t>
            </a:r>
            <a:r>
              <a:rPr kumimoji="0"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年度</a:t>
            </a: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大阪府の水道の現況より）</a:t>
            </a:r>
          </a:p>
        </p:txBody>
      </p:sp>
      <p:graphicFrame>
        <p:nvGraphicFramePr>
          <p:cNvPr id="13" name="表 12"/>
          <p:cNvGraphicFramePr>
            <a:graphicFrameLocks noGrp="1"/>
          </p:cNvGraphicFramePr>
          <p:nvPr>
            <p:extLst>
              <p:ext uri="{D42A27DB-BD31-4B8C-83A1-F6EECF244321}">
                <p14:modId xmlns:p14="http://schemas.microsoft.com/office/powerpoint/2010/main" val="172425891"/>
              </p:ext>
            </p:extLst>
          </p:nvPr>
        </p:nvGraphicFramePr>
        <p:xfrm>
          <a:off x="4736874" y="1293434"/>
          <a:ext cx="2052000" cy="2071408"/>
        </p:xfrm>
        <a:graphic>
          <a:graphicData uri="http://schemas.openxmlformats.org/drawingml/2006/table">
            <a:tbl>
              <a:tblPr>
                <a:tableStyleId>{5C22544A-7EE6-4342-B048-85BDC9FD1C3A}</a:tableStyleId>
              </a:tblPr>
              <a:tblGrid>
                <a:gridCol w="612000">
                  <a:extLst>
                    <a:ext uri="{9D8B030D-6E8A-4147-A177-3AD203B41FA5}">
                      <a16:colId xmlns:a16="http://schemas.microsoft.com/office/drawing/2014/main" val="2032995687"/>
                    </a:ext>
                  </a:extLst>
                </a:gridCol>
                <a:gridCol w="648000">
                  <a:extLst>
                    <a:ext uri="{9D8B030D-6E8A-4147-A177-3AD203B41FA5}">
                      <a16:colId xmlns:a16="http://schemas.microsoft.com/office/drawing/2014/main" val="3228435403"/>
                    </a:ext>
                  </a:extLst>
                </a:gridCol>
                <a:gridCol w="792000">
                  <a:extLst>
                    <a:ext uri="{9D8B030D-6E8A-4147-A177-3AD203B41FA5}">
                      <a16:colId xmlns:a16="http://schemas.microsoft.com/office/drawing/2014/main" val="3471722626"/>
                    </a:ext>
                  </a:extLst>
                </a:gridCol>
              </a:tblGrid>
              <a:tr h="108000">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統合年度</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市町村名</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zh-TW" altLang="en-US" sz="800" u="none" strike="noStrike" dirty="0">
                          <a:solidFill>
                            <a:schemeClr val="tx1"/>
                          </a:solidFill>
                          <a:effectLst/>
                          <a:latin typeface="Meiryo UI" panose="020B0604030504040204" pitchFamily="50" charset="-128"/>
                          <a:ea typeface="Meiryo UI" panose="020B0604030504040204" pitchFamily="50" charset="-128"/>
                        </a:rPr>
                        <a:t>給水人口（人）</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extLst>
                  <a:ext uri="{0D108BD9-81ED-4DB2-BD59-A6C34878D82A}">
                    <a16:rowId xmlns:a16="http://schemas.microsoft.com/office/drawing/2014/main" val="3715827607"/>
                  </a:ext>
                </a:extLst>
              </a:tr>
              <a:tr h="108000">
                <a:tc rowSpan="3">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平成</a:t>
                      </a:r>
                      <a:r>
                        <a:rPr lang="en-US" altLang="ja-JP" sz="800" u="none" strike="noStrike" dirty="0">
                          <a:solidFill>
                            <a:schemeClr val="tx1"/>
                          </a:solidFill>
                          <a:effectLst/>
                          <a:latin typeface="Meiryo UI" panose="020B0604030504040204" pitchFamily="50" charset="-128"/>
                          <a:ea typeface="Meiryo UI" panose="020B0604030504040204" pitchFamily="50" charset="-128"/>
                        </a:rPr>
                        <a:t>29</a:t>
                      </a:r>
                      <a:r>
                        <a:rPr lang="ja-JP" altLang="en-US" sz="800" u="none" strike="noStrike" dirty="0">
                          <a:solidFill>
                            <a:schemeClr val="tx1"/>
                          </a:solidFill>
                          <a:effectLst/>
                          <a:latin typeface="Meiryo UI" panose="020B0604030504040204" pitchFamily="50" charset="-128"/>
                          <a:ea typeface="Meiryo UI" panose="020B0604030504040204" pitchFamily="50" charset="-128"/>
                        </a:rPr>
                        <a:t>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四條畷市</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55,079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462006913"/>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太子町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13,025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159378250"/>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千早赤阪村</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4,779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706822335"/>
                  </a:ext>
                </a:extLst>
              </a:tr>
              <a:tr h="108000">
                <a:tc rowSpan="6">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令和元年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泉南市</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59,135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057242250"/>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阪南市</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50,542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640715342"/>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豊能町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17,967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699268831"/>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忠岡町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16,620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570430823"/>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田尻町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8,496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190600176"/>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岬町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14,572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930598509"/>
                  </a:ext>
                </a:extLst>
              </a:tr>
              <a:tr h="108000">
                <a:tc rowSpan="4">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令和３年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藤井寺市</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64,262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985245285"/>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大阪狭山市</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58,499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3896286678"/>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熊取町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43,253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1116361847"/>
                  </a:ext>
                </a:extLst>
              </a:tr>
              <a:tr h="108000">
                <a:tc vMerge="1">
                  <a:txBody>
                    <a:bodyPr/>
                    <a:lstStyle/>
                    <a:p>
                      <a:endParaRPr kumimoji="1" lang="ja-JP" altLang="en-US"/>
                    </a:p>
                  </a:txBody>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河南町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15,494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2115193045"/>
                  </a:ext>
                </a:extLst>
              </a:tr>
              <a:tr h="108000">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令和６年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能勢町</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tc>
                <a:tc>
                  <a:txBody>
                    <a:bodyPr/>
                    <a:lstStyle/>
                    <a:p>
                      <a:pPr algn="r" fontAlgn="ctr"/>
                      <a:r>
                        <a:rPr lang="en-US" altLang="ja-JP" sz="800" u="none" strike="noStrike" dirty="0">
                          <a:solidFill>
                            <a:schemeClr val="tx1"/>
                          </a:solidFill>
                          <a:effectLst/>
                          <a:latin typeface="Meiryo UI" panose="020B0604030504040204" pitchFamily="50" charset="-128"/>
                          <a:ea typeface="Meiryo UI" panose="020B0604030504040204" pitchFamily="50" charset="-128"/>
                        </a:rPr>
                        <a:t>8,785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tc>
                <a:extLst>
                  <a:ext uri="{0D108BD9-81ED-4DB2-BD59-A6C34878D82A}">
                    <a16:rowId xmlns:a16="http://schemas.microsoft.com/office/drawing/2014/main" val="4161497266"/>
                  </a:ext>
                </a:extLst>
              </a:tr>
              <a:tr h="108000">
                <a:tc>
                  <a:txBody>
                    <a:bodyPr/>
                    <a:lstStyle/>
                    <a:p>
                      <a:pPr algn="l"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solidFill>
                      <a:srgbClr val="FFFF00"/>
                    </a:solidFill>
                  </a:tcPr>
                </a:tc>
                <a:tc>
                  <a:txBody>
                    <a:bodyPr/>
                    <a:lstStyle/>
                    <a:p>
                      <a:pPr algn="ctr" fontAlgn="ctr"/>
                      <a:r>
                        <a:rPr lang="ja-JP" altLang="en-US" sz="80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7543" marT="7543" marB="0" anchor="ctr">
                    <a:solidFill>
                      <a:srgbClr val="FFFF00"/>
                    </a:solidFill>
                  </a:tcPr>
                </a:tc>
                <a:tc>
                  <a:txBody>
                    <a:bodyPr/>
                    <a:lstStyle/>
                    <a:p>
                      <a:pPr algn="r" fontAlgn="ctr"/>
                      <a:r>
                        <a:rPr lang="en-US" altLang="ja-JP" sz="800" u="none" strike="noStrike" dirty="0" smtClean="0">
                          <a:solidFill>
                            <a:schemeClr val="tx1"/>
                          </a:solidFill>
                          <a:effectLst/>
                          <a:latin typeface="Meiryo UI" panose="020B0604030504040204" pitchFamily="50" charset="-128"/>
                          <a:ea typeface="Meiryo UI" panose="020B0604030504040204" pitchFamily="50" charset="-128"/>
                        </a:rPr>
                        <a:t>430,508 </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7543" marR="36000" marT="7543" marB="0" anchor="ctr">
                    <a:solidFill>
                      <a:srgbClr val="FFFF00"/>
                    </a:solidFill>
                  </a:tcPr>
                </a:tc>
                <a:extLst>
                  <a:ext uri="{0D108BD9-81ED-4DB2-BD59-A6C34878D82A}">
                    <a16:rowId xmlns:a16="http://schemas.microsoft.com/office/drawing/2014/main" val="914804847"/>
                  </a:ext>
                </a:extLst>
              </a:tr>
            </a:tbl>
          </a:graphicData>
        </a:graphic>
      </p:graphicFrame>
      <p:sp>
        <p:nvSpPr>
          <p:cNvPr id="18" name="正方形/長方形 17"/>
          <p:cNvSpPr/>
          <p:nvPr/>
        </p:nvSpPr>
        <p:spPr>
          <a:xfrm>
            <a:off x="11603" y="645703"/>
            <a:ext cx="6810719"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組）市町村水道の広域連携</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5542" y="1031755"/>
            <a:ext cx="4644000" cy="2215991"/>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広域連携の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具体的取組＞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（企業団と市町村水道事業者の統合）</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年度までに予定を含めて</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団体が大阪広域水道企業団と</a:t>
            </a:r>
            <a:r>
              <a:rPr lang="ja-JP" altLang="en-US" sz="1600" dirty="0" smtClean="0">
                <a:latin typeface="Meiryo UI" panose="020B0604030504040204" pitchFamily="50" charset="-128"/>
                <a:ea typeface="Meiryo UI" panose="020B0604030504040204" pitchFamily="50" charset="-128"/>
              </a:rPr>
              <a:t>統合。</a:t>
            </a:r>
            <a:endParaRPr lang="en-US" altLang="ja-JP" sz="1600" dirty="0">
              <a:latin typeface="Meiryo UI" panose="020B0604030504040204" pitchFamily="50" charset="-128"/>
              <a:ea typeface="Meiryo UI" panose="020B0604030504040204" pitchFamily="50" charset="-128"/>
            </a:endParaRPr>
          </a:p>
          <a:p>
            <a:pPr lvl="0">
              <a:defRPr/>
            </a:pPr>
            <a:endParaRPr lang="en-US" altLang="ja-JP" sz="1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（施設の最適配置・統廃合）</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月に大阪市と守口市が「庭窪浄水場共同化に関する基本協定」を締結。</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年に</a:t>
            </a:r>
            <a:r>
              <a:rPr lang="ja-JP" altLang="en-US" sz="1600" dirty="0" smtClean="0">
                <a:latin typeface="Meiryo UI" panose="020B0604030504040204" pitchFamily="50" charset="-128"/>
                <a:ea typeface="Meiryo UI" panose="020B0604030504040204" pitchFamily="50" charset="-128"/>
              </a:rPr>
              <a:t>共同運用開始</a:t>
            </a:r>
            <a:r>
              <a:rPr lang="ja-JP" altLang="en-US" sz="1600" dirty="0">
                <a:latin typeface="Meiryo UI" panose="020B0604030504040204" pitchFamily="50" charset="-128"/>
                <a:ea typeface="Meiryo UI" panose="020B0604030504040204" pitchFamily="50" charset="-128"/>
              </a:rPr>
              <a:t>予定。</a:t>
            </a:r>
            <a:endParaRPr lang="en-US" altLang="ja-JP" sz="1600" dirty="0">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A5460331-4C3C-4CD6-97C4-146C1709F0AC}"/>
              </a:ext>
            </a:extLst>
          </p:cNvPr>
          <p:cNvSpPr txBox="1">
            <a:spLocks/>
          </p:cNvSpPr>
          <p:nvPr/>
        </p:nvSpPr>
        <p:spPr>
          <a:xfrm>
            <a:off x="270457" y="3233541"/>
            <a:ext cx="2525819" cy="24198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78">
              <a:spcBef>
                <a:spcPts val="0"/>
              </a:spcBef>
              <a:defRPr/>
            </a:pPr>
            <a:r>
              <a:rPr lang="ja-JP" altLang="en-US" sz="96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○大阪市と守口市による浄水場共同化</a:t>
            </a:r>
          </a:p>
        </p:txBody>
      </p:sp>
      <p:sp>
        <p:nvSpPr>
          <p:cNvPr id="16" name="正方形/長方形 15"/>
          <p:cNvSpPr/>
          <p:nvPr/>
        </p:nvSpPr>
        <p:spPr>
          <a:xfrm>
            <a:off x="55542" y="5740508"/>
            <a:ext cx="8818003"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（その他の</a:t>
            </a:r>
            <a:r>
              <a:rPr lang="ja-JP" altLang="en-US" sz="1600" dirty="0" smtClean="0">
                <a:latin typeface="Meiryo UI" panose="020B0604030504040204" pitchFamily="50" charset="-128"/>
                <a:ea typeface="Meiryo UI" panose="020B0604030504040204" pitchFamily="50" charset="-128"/>
              </a:rPr>
              <a:t>広域連携）</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大阪市は</a:t>
            </a:r>
            <a:r>
              <a:rPr lang="ja-JP" altLang="en-US" sz="1600" dirty="0" smtClean="0">
                <a:latin typeface="Meiryo UI" panose="020B0604030504040204" pitchFamily="50" charset="-128"/>
                <a:ea typeface="Meiryo UI" panose="020B0604030504040204" pitchFamily="50" charset="-128"/>
              </a:rPr>
              <a:t>府内</a:t>
            </a:r>
            <a:r>
              <a:rPr lang="en-US" altLang="ja-JP" sz="1600" dirty="0" smtClean="0">
                <a:latin typeface="Meiryo UI" panose="020B0604030504040204" pitchFamily="50" charset="-128"/>
                <a:ea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市町村と技術協力に関する連携協定、堺市・企業団とは水道の基盤強化に向けた連携協定を締結。</a:t>
            </a:r>
          </a:p>
        </p:txBody>
      </p:sp>
      <p:sp>
        <p:nvSpPr>
          <p:cNvPr id="19" name="タイトル 1">
            <a:extLst>
              <a:ext uri="{FF2B5EF4-FFF2-40B4-BE49-F238E27FC236}">
                <a16:creationId xmlns:a16="http://schemas.microsoft.com/office/drawing/2014/main" id="{A5460331-4C3C-4CD6-97C4-146C1709F0AC}"/>
              </a:ext>
            </a:extLst>
          </p:cNvPr>
          <p:cNvSpPr txBox="1">
            <a:spLocks/>
          </p:cNvSpPr>
          <p:nvPr/>
        </p:nvSpPr>
        <p:spPr>
          <a:xfrm>
            <a:off x="4588077" y="1015217"/>
            <a:ext cx="2525819" cy="24198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844078">
              <a:spcBef>
                <a:spcPts val="0"/>
              </a:spcBef>
              <a:defRPr/>
            </a:pPr>
            <a:r>
              <a:rPr lang="ja-JP" altLang="en-US" sz="969" b="1" dirty="0">
                <a:latin typeface="Meiryo UI" panose="020B0604030504040204" pitchFamily="50" charset="-128"/>
                <a:ea typeface="Meiryo UI" panose="020B0604030504040204" pitchFamily="50" charset="-128"/>
                <a:cs typeface="Meiryo UI" panose="020B0604030504040204" pitchFamily="50" charset="-128"/>
              </a:rPr>
              <a:t>○企業団との</a:t>
            </a:r>
            <a:r>
              <a:rPr lang="ja-JP" altLang="en-US" sz="969" b="1" dirty="0" smtClean="0">
                <a:latin typeface="Meiryo UI" panose="020B0604030504040204" pitchFamily="50" charset="-128"/>
                <a:ea typeface="Meiryo UI" panose="020B0604030504040204" pitchFamily="50" charset="-128"/>
                <a:cs typeface="Meiryo UI" panose="020B0604030504040204" pitchFamily="50" charset="-128"/>
              </a:rPr>
              <a:t>統合状況</a:t>
            </a:r>
            <a:endParaRPr lang="ja-JP" altLang="en-US" sz="96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6360824" y="5481110"/>
            <a:ext cx="360680" cy="156845"/>
          </a:xfrm>
          <a:prstGeom prst="rect">
            <a:avLst/>
          </a:prstGeom>
          <a:solidFill>
            <a:srgbClr val="00B0F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テキスト ボックス 2"/>
          <p:cNvSpPr txBox="1"/>
          <p:nvPr/>
        </p:nvSpPr>
        <p:spPr>
          <a:xfrm>
            <a:off x="6881345" y="5469104"/>
            <a:ext cx="2332990" cy="35907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sz="1000" kern="100" dirty="0">
                <a:effectLst/>
                <a:latin typeface="游明朝" panose="02020400000000000000" pitchFamily="18" charset="-128"/>
                <a:ea typeface="Meiryo UI" panose="020B0604030504040204" pitchFamily="50" charset="-128"/>
                <a:cs typeface="Times New Roman" panose="02020603050405020304" pitchFamily="18" charset="0"/>
              </a:rPr>
              <a:t>既統合団体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spcAft>
                <a:spcPts val="0"/>
              </a:spcAft>
            </a:pPr>
            <a:r>
              <a:rPr lang="ja-JP" sz="1000" kern="100" dirty="0">
                <a:effectLst/>
                <a:latin typeface="游明朝" panose="02020400000000000000" pitchFamily="18" charset="-128"/>
                <a:ea typeface="Meiryo UI" panose="020B0604030504040204" pitchFamily="50" charset="-128"/>
                <a:cs typeface="Times New Roman" panose="02020603050405020304" pitchFamily="18" charset="0"/>
              </a:rPr>
              <a:t>（能勢町</a:t>
            </a:r>
            <a:r>
              <a:rPr lang="ja-JP" sz="1000" kern="100" dirty="0" smtClean="0">
                <a:effectLst/>
                <a:latin typeface="游明朝" panose="02020400000000000000" pitchFamily="18" charset="-128"/>
                <a:ea typeface="Meiryo UI" panose="020B0604030504040204" pitchFamily="50" charset="-128"/>
                <a:cs typeface="Times New Roman" panose="02020603050405020304" pitchFamily="18" charset="0"/>
              </a:rPr>
              <a:t>は</a:t>
            </a:r>
            <a:r>
              <a:rPr lang="en-US" altLang="ja-JP" sz="1000" kern="100" dirty="0" smtClean="0">
                <a:effectLst/>
                <a:latin typeface="游明朝" panose="02020400000000000000" pitchFamily="18" charset="-128"/>
                <a:ea typeface="Meiryo UI" panose="020B0604030504040204" pitchFamily="50" charset="-128"/>
                <a:cs typeface="Times New Roman" panose="02020603050405020304" pitchFamily="18" charset="0"/>
              </a:rPr>
              <a:t>2024</a:t>
            </a:r>
            <a:r>
              <a:rPr lang="ja-JP" sz="1000" kern="100" dirty="0" smtClean="0">
                <a:effectLst/>
                <a:latin typeface="游明朝" panose="02020400000000000000" pitchFamily="18" charset="-128"/>
                <a:ea typeface="Meiryo UI" panose="020B0604030504040204" pitchFamily="50" charset="-128"/>
                <a:cs typeface="Times New Roman" panose="02020603050405020304" pitchFamily="18" charset="0"/>
              </a:rPr>
              <a:t>年</a:t>
            </a:r>
            <a:r>
              <a:rPr lang="ja-JP" sz="1000" kern="100" dirty="0">
                <a:effectLst/>
                <a:latin typeface="游明朝" panose="02020400000000000000" pitchFamily="18" charset="-128"/>
                <a:ea typeface="Meiryo UI" panose="020B0604030504040204" pitchFamily="50" charset="-128"/>
                <a:cs typeface="Times New Roman" panose="02020603050405020304" pitchFamily="18" charset="0"/>
              </a:rPr>
              <a:t>４月１日事業開始）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テキスト ボックス 2"/>
          <p:cNvSpPr txBox="1"/>
          <p:nvPr/>
        </p:nvSpPr>
        <p:spPr>
          <a:xfrm>
            <a:off x="7306498" y="1461188"/>
            <a:ext cx="389255"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能勢町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テキスト ボックス 2"/>
          <p:cNvSpPr txBox="1"/>
          <p:nvPr/>
        </p:nvSpPr>
        <p:spPr>
          <a:xfrm>
            <a:off x="7603371" y="1835368"/>
            <a:ext cx="389255"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豊能町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6" name="テキスト ボックス 2"/>
          <p:cNvSpPr txBox="1"/>
          <p:nvPr/>
        </p:nvSpPr>
        <p:spPr>
          <a:xfrm>
            <a:off x="8484290" y="2820075"/>
            <a:ext cx="659710" cy="17953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四條畷市</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
          <p:cNvSpPr txBox="1"/>
          <p:nvPr/>
        </p:nvSpPr>
        <p:spPr>
          <a:xfrm>
            <a:off x="8218407" y="3714772"/>
            <a:ext cx="659710"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藤井寺市</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8" name="テキスト ボックス 2"/>
          <p:cNvSpPr txBox="1"/>
          <p:nvPr/>
        </p:nvSpPr>
        <p:spPr>
          <a:xfrm>
            <a:off x="8409057" y="4023963"/>
            <a:ext cx="659710"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太子町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テキスト ボックス 2"/>
          <p:cNvSpPr txBox="1"/>
          <p:nvPr/>
        </p:nvSpPr>
        <p:spPr>
          <a:xfrm>
            <a:off x="8409057" y="4215599"/>
            <a:ext cx="434008" cy="17953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河南町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テキスト ボックス 2"/>
          <p:cNvSpPr txBox="1"/>
          <p:nvPr/>
        </p:nvSpPr>
        <p:spPr>
          <a:xfrm>
            <a:off x="8409056" y="4489082"/>
            <a:ext cx="614957" cy="17953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千早赤阪村</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2" name="テキスト ボックス 2"/>
          <p:cNvSpPr txBox="1"/>
          <p:nvPr/>
        </p:nvSpPr>
        <p:spPr>
          <a:xfrm>
            <a:off x="7794828" y="4138133"/>
            <a:ext cx="614957"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smtClean="0">
                <a:latin typeface="メイリオ" panose="020B0604030504040204" pitchFamily="50" charset="-128"/>
                <a:ea typeface="メイリオ" panose="020B0604030504040204" pitchFamily="50" charset="-128"/>
                <a:cs typeface="Times New Roman" panose="02020603050405020304" pitchFamily="18" charset="0"/>
              </a:rPr>
              <a:t>大阪狭山市</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テキスト ボックス 2"/>
          <p:cNvSpPr txBox="1"/>
          <p:nvPr/>
        </p:nvSpPr>
        <p:spPr>
          <a:xfrm>
            <a:off x="7200038" y="4161002"/>
            <a:ext cx="614957"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latin typeface="メイリオ" panose="020B0604030504040204" pitchFamily="50" charset="-128"/>
                <a:ea typeface="メイリオ" panose="020B0604030504040204" pitchFamily="50" charset="-128"/>
                <a:cs typeface="Times New Roman" panose="02020603050405020304" pitchFamily="18" charset="0"/>
              </a:rPr>
              <a:t>忠岡町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テキスト ボックス 2"/>
          <p:cNvSpPr txBox="1"/>
          <p:nvPr/>
        </p:nvSpPr>
        <p:spPr>
          <a:xfrm>
            <a:off x="7080796" y="4728653"/>
            <a:ext cx="614957"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熊取町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5" name="テキスト ボックス 2"/>
          <p:cNvSpPr txBox="1"/>
          <p:nvPr/>
        </p:nvSpPr>
        <p:spPr>
          <a:xfrm>
            <a:off x="6761917" y="4622422"/>
            <a:ext cx="614957"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田尻町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6" name="テキスト ボックス 2"/>
          <p:cNvSpPr txBox="1"/>
          <p:nvPr/>
        </p:nvSpPr>
        <p:spPr>
          <a:xfrm>
            <a:off x="6743880" y="4951766"/>
            <a:ext cx="614957"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泉南市</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7" name="テキスト ボックス 2"/>
          <p:cNvSpPr txBox="1"/>
          <p:nvPr/>
        </p:nvSpPr>
        <p:spPr>
          <a:xfrm>
            <a:off x="6414025" y="5064094"/>
            <a:ext cx="614957"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阪南市</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8" name="テキスト ボックス 2"/>
          <p:cNvSpPr txBox="1"/>
          <p:nvPr/>
        </p:nvSpPr>
        <p:spPr>
          <a:xfrm>
            <a:off x="6082623" y="5209705"/>
            <a:ext cx="396985" cy="165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just">
              <a:lnSpc>
                <a:spcPts val="1400"/>
              </a:lnSpc>
              <a:spcAft>
                <a:spcPts val="0"/>
              </a:spcAft>
            </a:pPr>
            <a:r>
              <a:rPr lang="ja-JP" altLang="en-US" sz="8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岬町</a:t>
            </a:r>
            <a:endPar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a:blip r:embed="rId3"/>
          <a:stretch>
            <a:fillRect/>
          </a:stretch>
        </p:blipFill>
        <p:spPr>
          <a:xfrm>
            <a:off x="585792" y="3475526"/>
            <a:ext cx="3852975" cy="2220765"/>
          </a:xfrm>
          <a:prstGeom prst="rect">
            <a:avLst/>
          </a:prstGeom>
        </p:spPr>
      </p:pic>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4345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16663" y="1202304"/>
            <a:ext cx="8621459" cy="3046988"/>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○人口減少等の要因により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水需要の長期低落傾向が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見込まれる中、施設能力と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実需要とのかい離が拡大。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行政区域を前提とした従来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の供給体制のもとでの経営</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改善努力では限界。</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○団塊の世代の退職による技術継承や施設更新に係る財政負担など、厳しい経営課題を抱えていた。</a:t>
            </a:r>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水　道</a:t>
            </a:r>
          </a:p>
        </p:txBody>
      </p:sp>
      <p:pic>
        <p:nvPicPr>
          <p:cNvPr id="24" name="図 23" descr="・アセットマネジメント算定期間（40年）を考慮し、令和42年度まで予測 ・令和42年度における府域全体の人口は672万人、一日平均給水量は2,164千㎥、一日最大給水量は2,406千㎥となる予測" title="図26　府域の将来給水人口及び水需要の見通し "/>
          <p:cNvPicPr/>
          <p:nvPr/>
        </p:nvPicPr>
        <p:blipFill>
          <a:blip r:embed="rId3">
            <a:extLst>
              <a:ext uri="{28A0092B-C50C-407E-A947-70E740481C1C}">
                <a14:useLocalDpi xmlns:a14="http://schemas.microsoft.com/office/drawing/2010/main" val="0"/>
              </a:ext>
            </a:extLst>
          </a:blip>
          <a:srcRect/>
          <a:stretch>
            <a:fillRect/>
          </a:stretch>
        </p:blipFill>
        <p:spPr bwMode="auto">
          <a:xfrm>
            <a:off x="3141841" y="1193269"/>
            <a:ext cx="5570288" cy="2648546"/>
          </a:xfrm>
          <a:prstGeom prst="rect">
            <a:avLst/>
          </a:prstGeom>
          <a:noFill/>
        </p:spPr>
      </p:pic>
      <p:sp>
        <p:nvSpPr>
          <p:cNvPr id="25" name="正方形/長方形 24"/>
          <p:cNvSpPr/>
          <p:nvPr/>
        </p:nvSpPr>
        <p:spPr>
          <a:xfrm>
            <a:off x="4401567" y="907302"/>
            <a:ext cx="3050835" cy="292388"/>
          </a:xfrm>
          <a:prstGeom prst="rect">
            <a:avLst/>
          </a:prstGeom>
        </p:spPr>
        <p:txBody>
          <a:bodyPr wrap="none">
            <a:spAutoFit/>
          </a:bodyPr>
          <a:lstStyle/>
          <a:p>
            <a:r>
              <a:rPr lang="ja-JP" altLang="en-US" sz="1300" dirty="0">
                <a:latin typeface="Meiryo UI" panose="020B0604030504040204" pitchFamily="50" charset="-128"/>
                <a:ea typeface="Meiryo UI" panose="020B0604030504040204" pitchFamily="50" charset="-128"/>
              </a:rPr>
              <a:t>府域の将来給水人口及び水需要の見通し</a:t>
            </a:r>
          </a:p>
        </p:txBody>
      </p:sp>
      <p:sp>
        <p:nvSpPr>
          <p:cNvPr id="26" name="テキスト ボックス 2" title="出典：大阪府の水道の現況"/>
          <p:cNvSpPr txBox="1">
            <a:spLocks noChangeArrowheads="1"/>
          </p:cNvSpPr>
          <p:nvPr/>
        </p:nvSpPr>
        <p:spPr bwMode="auto">
          <a:xfrm>
            <a:off x="6315991" y="6450683"/>
            <a:ext cx="1454150" cy="32893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800" kern="100" dirty="0">
                <a:effectLst/>
                <a:latin typeface="游明朝" panose="02020400000000000000" pitchFamily="18" charset="-128"/>
                <a:ea typeface="ＭＳ Ｐゴシック" panose="020B0600070205080204" pitchFamily="50" charset="-128"/>
                <a:cs typeface="Times New Roman" panose="02020603050405020304" pitchFamily="18" charset="0"/>
              </a:rPr>
              <a:t>出典：大阪府の水道の現況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8" name="図 27" descr="平成23年から令和3年までの水道事業の経年化管路率の図 経年化管路率は上昇傾向である" title="図29　経年化管路率（水道事業）"/>
          <p:cNvPicPr/>
          <p:nvPr/>
        </p:nvPicPr>
        <p:blipFill>
          <a:blip r:embed="rId4">
            <a:extLst>
              <a:ext uri="{28A0092B-C50C-407E-A947-70E740481C1C}">
                <a14:useLocalDpi xmlns:a14="http://schemas.microsoft.com/office/drawing/2010/main" val="0"/>
              </a:ext>
            </a:extLst>
          </a:blip>
          <a:srcRect/>
          <a:stretch>
            <a:fillRect/>
          </a:stretch>
        </p:blipFill>
        <p:spPr bwMode="auto">
          <a:xfrm>
            <a:off x="5167276" y="4663775"/>
            <a:ext cx="2602865" cy="1800000"/>
          </a:xfrm>
          <a:prstGeom prst="rect">
            <a:avLst/>
          </a:prstGeom>
          <a:noFill/>
          <a:ln>
            <a:noFill/>
          </a:ln>
        </p:spPr>
      </p:pic>
      <p:sp>
        <p:nvSpPr>
          <p:cNvPr id="29" name="テキスト ボックス 2" title="図タイトル"/>
          <p:cNvSpPr txBox="1">
            <a:spLocks noChangeArrowheads="1"/>
          </p:cNvSpPr>
          <p:nvPr/>
        </p:nvSpPr>
        <p:spPr bwMode="auto">
          <a:xfrm>
            <a:off x="5419780" y="4280529"/>
            <a:ext cx="2430780" cy="28321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300" kern="100" dirty="0">
                <a:effectLst/>
                <a:latin typeface="Meiryo UI" panose="020B0604030504040204" pitchFamily="50" charset="-128"/>
                <a:ea typeface="Meiryo UI" panose="020B0604030504040204" pitchFamily="50" charset="-128"/>
                <a:cs typeface="Times New Roman" panose="02020603050405020304" pitchFamily="18" charset="0"/>
              </a:rPr>
              <a:t>経年化管路率（水道事業）</a:t>
            </a:r>
          </a:p>
        </p:txBody>
      </p:sp>
      <p:cxnSp>
        <p:nvCxnSpPr>
          <p:cNvPr id="30" name="直線矢印コネクタ 29" title="経年化管路率が上昇傾向であることを表す矢印"/>
          <p:cNvCxnSpPr/>
          <p:nvPr/>
        </p:nvCxnSpPr>
        <p:spPr>
          <a:xfrm flipV="1">
            <a:off x="5595584" y="4743860"/>
            <a:ext cx="2079172" cy="542599"/>
          </a:xfrm>
          <a:prstGeom prst="straightConnector1">
            <a:avLst/>
          </a:prstGeom>
          <a:noFill/>
          <a:ln w="6350" cap="flat" cmpd="sng" algn="ctr">
            <a:solidFill>
              <a:srgbClr val="ED7D31"/>
            </a:solidFill>
            <a:prstDash val="solid"/>
            <a:miter lim="800000"/>
            <a:tailEnd type="triangle"/>
          </a:ln>
          <a:effectLst/>
        </p:spPr>
      </p:cxnSp>
      <p:pic>
        <p:nvPicPr>
          <p:cNvPr id="31" name="図 30" descr="平成23年から令和3年までの職員数の変化を示した図 職員数は減少傾向である" title="図30　職員数の変化"/>
          <p:cNvPicPr/>
          <p:nvPr/>
        </p:nvPicPr>
        <p:blipFill>
          <a:blip r:embed="rId5">
            <a:extLst>
              <a:ext uri="{28A0092B-C50C-407E-A947-70E740481C1C}">
                <a14:useLocalDpi xmlns:a14="http://schemas.microsoft.com/office/drawing/2010/main" val="0"/>
              </a:ext>
            </a:extLst>
          </a:blip>
          <a:srcRect/>
          <a:stretch>
            <a:fillRect/>
          </a:stretch>
        </p:blipFill>
        <p:spPr bwMode="auto">
          <a:xfrm>
            <a:off x="830853" y="4649838"/>
            <a:ext cx="3206568" cy="1800000"/>
          </a:xfrm>
          <a:prstGeom prst="rect">
            <a:avLst/>
          </a:prstGeom>
          <a:noFill/>
          <a:ln>
            <a:noFill/>
          </a:ln>
        </p:spPr>
      </p:pic>
      <p:sp>
        <p:nvSpPr>
          <p:cNvPr id="32" name="テキスト ボックス 2" title="図タイトル"/>
          <p:cNvSpPr txBox="1">
            <a:spLocks noChangeArrowheads="1"/>
          </p:cNvSpPr>
          <p:nvPr/>
        </p:nvSpPr>
        <p:spPr bwMode="auto">
          <a:xfrm>
            <a:off x="1218747" y="4297920"/>
            <a:ext cx="2430780" cy="28321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300" kern="100" dirty="0">
                <a:effectLst/>
                <a:latin typeface="Meiryo UI" panose="020B0604030504040204" pitchFamily="50" charset="-128"/>
                <a:ea typeface="Meiryo UI" panose="020B0604030504040204" pitchFamily="50" charset="-128"/>
                <a:cs typeface="Times New Roman" panose="02020603050405020304" pitchFamily="18" charset="0"/>
              </a:rPr>
              <a:t>職員数の変化</a:t>
            </a:r>
          </a:p>
        </p:txBody>
      </p:sp>
      <p:sp>
        <p:nvSpPr>
          <p:cNvPr id="33" name="テキスト ボックス 2"/>
          <p:cNvSpPr txBox="1">
            <a:spLocks noChangeArrowheads="1"/>
          </p:cNvSpPr>
          <p:nvPr/>
        </p:nvSpPr>
        <p:spPr bwMode="auto">
          <a:xfrm>
            <a:off x="2781699" y="6408641"/>
            <a:ext cx="1454150" cy="32893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800" kern="100">
                <a:effectLst/>
                <a:latin typeface="游明朝" panose="02020400000000000000" pitchFamily="18" charset="-128"/>
                <a:ea typeface="ＭＳ Ｐゴシック" panose="020B0600070205080204" pitchFamily="50" charset="-128"/>
                <a:cs typeface="Times New Roman" panose="02020603050405020304" pitchFamily="18" charset="0"/>
              </a:rPr>
              <a:t>出典：大阪府の水道の現況</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8208000" y="342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smtClean="0">
                <a:solidFill>
                  <a:schemeClr val="tx1"/>
                </a:solidFill>
                <a:latin typeface="Meiryo UI" panose="020B0604030504040204" pitchFamily="50" charset="-128"/>
                <a:ea typeface="Meiryo UI" panose="020B0604030504040204" pitchFamily="50" charset="-128"/>
              </a:rPr>
              <a:t>（年度）</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780000" y="619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524000" y="622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428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300889" y="1461473"/>
            <a:ext cx="2844000" cy="4288163"/>
          </a:xfrm>
          <a:prstGeom prst="roundRect">
            <a:avLst>
              <a:gd name="adj" fmla="val 4592"/>
            </a:avLst>
          </a:prstGeom>
          <a:no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49923" y="1509371"/>
            <a:ext cx="2844000" cy="4240266"/>
          </a:xfrm>
          <a:prstGeom prst="roundRect">
            <a:avLst>
              <a:gd name="adj" fmla="val 459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59485" y="2192483"/>
            <a:ext cx="185793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49923" y="1606919"/>
            <a:ext cx="280324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5176" y="2657325"/>
            <a:ext cx="2812770" cy="830997"/>
          </a:xfrm>
          <a:prstGeom prst="rect">
            <a:avLst/>
          </a:prstGeom>
          <a:noFill/>
        </p:spPr>
        <p:txBody>
          <a:bodyPr wrap="square" rtlCol="0">
            <a:spAutoFit/>
          </a:bodyPr>
          <a:lstStyle/>
          <a:p>
            <a:pPr fontAlgn="t"/>
            <a:r>
              <a:rPr lang="ja-JP" altLang="en-US" sz="1600" dirty="0">
                <a:latin typeface="Meiryo UI" panose="020B0604030504040204" pitchFamily="50" charset="-128"/>
                <a:ea typeface="Meiryo UI" panose="020B0604030504040204" pitchFamily="50" charset="-128"/>
              </a:rPr>
              <a:t>・府市の下水道が有する強みを生かして連携し、府域全体の下水道事業の発展をめざす。</a:t>
            </a:r>
            <a:endParaRPr lang="en-US" altLang="ja-JP" sz="1600" dirty="0">
              <a:latin typeface="Meiryo UI" panose="020B0604030504040204" pitchFamily="50" charset="-128"/>
              <a:ea typeface="Meiryo UI" panose="020B0604030504040204" pitchFamily="50" charset="-128"/>
            </a:endParaRPr>
          </a:p>
        </p:txBody>
      </p:sp>
      <p:sp>
        <p:nvSpPr>
          <p:cNvPr id="9" name="ホームベース 8"/>
          <p:cNvSpPr/>
          <p:nvPr/>
        </p:nvSpPr>
        <p:spPr>
          <a:xfrm>
            <a:off x="3354817" y="3305302"/>
            <a:ext cx="2508235" cy="600504"/>
          </a:xfrm>
          <a:prstGeom prst="homePlate">
            <a:avLst>
              <a:gd name="adj" fmla="val 45454"/>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13219" y="620036"/>
            <a:ext cx="2294454"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取組概要</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72834" y="2010228"/>
            <a:ext cx="2644114" cy="353943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・「大阪府市下水道ビジョン」を策定。（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・「大阪府市下水道ビジョン推進会議」を設置。（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・府が「大阪府域における下水道事業の広域化・共同化計画」を策定。（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（市下水道の経営形態の見直しについては、「民営化／地独化／公民連携」を参照）</a:t>
            </a: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下水道</a:t>
            </a: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132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77320" y="5793999"/>
            <a:ext cx="8685705" cy="1002718"/>
          </a:xfrm>
          <a:prstGeom prst="roundRect">
            <a:avLst>
              <a:gd name="adj" fmla="val 7167"/>
            </a:avLst>
          </a:prstGeom>
          <a:solidFill>
            <a:schemeClr val="accent6">
              <a:lumMod val="20000"/>
              <a:lumOff val="8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466724" y="1121353"/>
            <a:ext cx="8413683" cy="56529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dirty="0">
                <a:solidFill>
                  <a:schemeClr val="tx1"/>
                </a:solidFill>
                <a:latin typeface="Meiryo UI" panose="020B0604030504040204" pitchFamily="50" charset="-128"/>
                <a:ea typeface="Meiryo UI" panose="020B0604030504040204" pitchFamily="50" charset="-128"/>
              </a:rPr>
              <a:t>大阪府の府内市町村との強固なネットワークに加え、大阪市の総合的な下水道システムの運営ノウハウという府市の強みを生かし、府内市町村の下水道事業の持続性確保に貢献することで、府域全体の下水道事業の発展をめざす。</a:t>
            </a:r>
          </a:p>
        </p:txBody>
      </p:sp>
      <p:sp>
        <p:nvSpPr>
          <p:cNvPr id="29" name="テキスト ボックス 28"/>
          <p:cNvSpPr txBox="1"/>
          <p:nvPr/>
        </p:nvSpPr>
        <p:spPr>
          <a:xfrm>
            <a:off x="156217" y="546630"/>
            <a:ext cx="7474403" cy="338554"/>
          </a:xfrm>
          <a:prstGeom prst="rect">
            <a:avLst/>
          </a:prstGeom>
          <a:noFill/>
          <a:ln w="6350" cmpd="sng">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■大阪府市下水道ビジョンの策定（</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171770" y="813325"/>
            <a:ext cx="18648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ビジョンの目的</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52" name="グループ化 51"/>
          <p:cNvGrpSpPr/>
          <p:nvPr/>
        </p:nvGrpSpPr>
        <p:grpSpPr>
          <a:xfrm>
            <a:off x="277320" y="142562"/>
            <a:ext cx="8892241" cy="400110"/>
            <a:chOff x="105095" y="72242"/>
            <a:chExt cx="8892241" cy="400110"/>
          </a:xfrm>
        </p:grpSpPr>
        <p:cxnSp>
          <p:nvCxnSpPr>
            <p:cNvPr id="53" name="直線コネクタ 52"/>
            <p:cNvCxnSpPr/>
            <p:nvPr/>
          </p:nvCxnSpPr>
          <p:spPr>
            <a:xfrm>
              <a:off x="105095" y="466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下水道</a:t>
              </a:r>
            </a:p>
          </p:txBody>
        </p:sp>
      </p:grpSp>
      <p:pic>
        <p:nvPicPr>
          <p:cNvPr id="4" name="図 3"/>
          <p:cNvPicPr>
            <a:picLocks noChangeAspect="1"/>
          </p:cNvPicPr>
          <p:nvPr/>
        </p:nvPicPr>
        <p:blipFill>
          <a:blip r:embed="rId2"/>
          <a:stretch>
            <a:fillRect/>
          </a:stretch>
        </p:blipFill>
        <p:spPr>
          <a:xfrm>
            <a:off x="738891" y="1799000"/>
            <a:ext cx="7928807" cy="3524187"/>
          </a:xfrm>
          <a:prstGeom prst="rect">
            <a:avLst/>
          </a:prstGeom>
        </p:spPr>
      </p:pic>
      <p:sp>
        <p:nvSpPr>
          <p:cNvPr id="11" name="テキスト ボックス 10"/>
          <p:cNvSpPr txBox="1"/>
          <p:nvPr/>
        </p:nvSpPr>
        <p:spPr>
          <a:xfrm>
            <a:off x="156217" y="5490105"/>
            <a:ext cx="7474403" cy="338554"/>
          </a:xfrm>
          <a:prstGeom prst="rect">
            <a:avLst/>
          </a:prstGeom>
          <a:noFill/>
          <a:ln w="6350" cmpd="sng">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■大阪府市下水道ビジョン推進会議の設置（</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年２月）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角丸四角形 2"/>
          <p:cNvSpPr/>
          <p:nvPr/>
        </p:nvSpPr>
        <p:spPr>
          <a:xfrm>
            <a:off x="248745" y="5840323"/>
            <a:ext cx="3523155" cy="95639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目的</a:t>
            </a:r>
            <a:r>
              <a:rPr kumimoji="1" lang="ja-JP" altLang="en-US" sz="1200" dirty="0">
                <a:latin typeface="Meiryo UI" panose="020B0604030504040204" pitchFamily="50" charset="-128"/>
                <a:ea typeface="Meiryo UI" panose="020B0604030504040204" pitchFamily="50" charset="-128"/>
              </a:rPr>
              <a:t>＞</a:t>
            </a:r>
            <a:r>
              <a:rPr kumimoji="1" lang="ja-JP" altLang="en-US" sz="1200" b="1" u="sng" dirty="0">
                <a:latin typeface="Meiryo UI" panose="020B0604030504040204" pitchFamily="50" charset="-128"/>
                <a:ea typeface="Meiryo UI" panose="020B0604030504040204" pitchFamily="50" charset="-128"/>
              </a:rPr>
              <a:t>大阪府市下水道ビジョンに掲げた取組を</a:t>
            </a:r>
            <a:endParaRPr kumimoji="1" lang="en-US" altLang="ja-JP" sz="12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着実に推進</a:t>
            </a:r>
            <a:r>
              <a:rPr kumimoji="1" lang="ja-JP" altLang="en-US" sz="1200" dirty="0">
                <a:latin typeface="Meiryo UI" panose="020B0604030504040204" pitchFamily="50" charset="-128"/>
                <a:ea typeface="Meiryo UI" panose="020B0604030504040204" pitchFamily="50" charset="-128"/>
              </a:rPr>
              <a:t>するとともに、必要に応じ内容を</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見直す。</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方針</a:t>
            </a:r>
            <a:r>
              <a:rPr lang="ja-JP" altLang="en-US" sz="1200" dirty="0">
                <a:latin typeface="Meiryo UI" panose="020B0604030504040204" pitchFamily="50" charset="-128"/>
                <a:ea typeface="Meiryo UI" panose="020B0604030504040204" pitchFamily="50" charset="-128"/>
              </a:rPr>
              <a:t>＞本推進会議の下に推進</a:t>
            </a:r>
            <a:r>
              <a:rPr lang="en-US" altLang="ja-JP" sz="1200" dirty="0">
                <a:latin typeface="Meiryo UI" panose="020B0604030504040204" pitchFamily="50" charset="-128"/>
                <a:ea typeface="Meiryo UI" panose="020B0604030504040204" pitchFamily="50" charset="-128"/>
              </a:rPr>
              <a:t>WG</a:t>
            </a:r>
            <a:r>
              <a:rPr lang="ja-JP" altLang="en-US" sz="1200" dirty="0">
                <a:latin typeface="Meiryo UI" panose="020B0604030504040204" pitchFamily="50" charset="-128"/>
                <a:ea typeface="Meiryo UI" panose="020B0604030504040204" pitchFamily="50" charset="-128"/>
              </a:rPr>
              <a:t>を置き各取組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について府市が連携して検討。</a:t>
            </a:r>
            <a:endParaRPr lang="en-US" altLang="ja-JP"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3818312" y="5774949"/>
            <a:ext cx="981075" cy="95639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tIns="0" rtlCol="0" anchor="t" anchorCtr="0"/>
          <a:lstStyle/>
          <a:p>
            <a:r>
              <a:rPr kumimoji="1" lang="ja-JP" altLang="en-US" sz="1200"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体制</a:t>
            </a:r>
            <a:r>
              <a:rPr kumimoji="1"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5" name="正方形/長方形 4"/>
          <p:cNvSpPr/>
          <p:nvPr/>
        </p:nvSpPr>
        <p:spPr>
          <a:xfrm>
            <a:off x="3914775" y="6019800"/>
            <a:ext cx="1664941" cy="710046"/>
          </a:xfrm>
          <a:prstGeom prst="rect">
            <a:avLst/>
          </a:prstGeom>
          <a:ln cmpd="thickThin">
            <a:solidFill>
              <a:schemeClr val="tx1"/>
            </a:solidFill>
          </a:ln>
        </p:spPr>
        <p:style>
          <a:lnRef idx="2">
            <a:schemeClr val="accent6"/>
          </a:lnRef>
          <a:fillRef idx="1">
            <a:schemeClr val="lt1"/>
          </a:fillRef>
          <a:effectRef idx="0">
            <a:schemeClr val="accent6"/>
          </a:effectRef>
          <a:fontRef idx="minor">
            <a:schemeClr val="dk1"/>
          </a:fontRef>
        </p:style>
        <p:txBody>
          <a:bodyPr rIns="36000" rtlCol="0" anchor="ctr"/>
          <a:lstStyle/>
          <a:p>
            <a:pPr algn="ctr"/>
            <a:r>
              <a:rPr kumimoji="1" lang="ja-JP" altLang="en-US" sz="1050" b="1" dirty="0">
                <a:latin typeface="Meiryo UI" panose="020B0604030504040204" pitchFamily="50" charset="-128"/>
                <a:ea typeface="Meiryo UI" panose="020B0604030504040204" pitchFamily="50" charset="-128"/>
              </a:rPr>
              <a:t>大阪府市下水道ビジョン</a:t>
            </a:r>
            <a:endParaRPr kumimoji="1" lang="en-US" altLang="ja-JP" sz="105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推進会議</a:t>
            </a:r>
            <a:endParaRPr kumimoji="1" lang="en-US" altLang="ja-JP" sz="1050" b="1"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大阪府：都市整備部下水道室長他</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大阪市：建設局下水道部長他</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6170986" y="6019799"/>
            <a:ext cx="1677613" cy="730594"/>
          </a:xfrm>
          <a:prstGeom prst="rect">
            <a:avLst/>
          </a:prstGeom>
          <a:ln cmpd="thickThin">
            <a:solidFill>
              <a:schemeClr val="tx1"/>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1050" b="1" dirty="0">
                <a:latin typeface="Meiryo UI" panose="020B0604030504040204" pitchFamily="50" charset="-128"/>
                <a:ea typeface="Meiryo UI" panose="020B0604030504040204" pitchFamily="50" charset="-128"/>
              </a:rPr>
              <a:t>大阪府市下水道ビジョン</a:t>
            </a:r>
            <a:endParaRPr kumimoji="1" lang="en-US" altLang="ja-JP" sz="105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推進</a:t>
            </a:r>
            <a:r>
              <a:rPr kumimoji="1" lang="en-US" altLang="ja-JP" sz="1050" b="1" dirty="0">
                <a:latin typeface="Meiryo UI" panose="020B0604030504040204" pitchFamily="50" charset="-128"/>
                <a:ea typeface="Meiryo UI" panose="020B0604030504040204" pitchFamily="50" charset="-128"/>
              </a:rPr>
              <a:t>WG</a:t>
            </a:r>
          </a:p>
          <a:p>
            <a:r>
              <a:rPr lang="ja-JP" altLang="en-US" sz="800" dirty="0">
                <a:latin typeface="Meiryo UI" panose="020B0604030504040204" pitchFamily="50" charset="-128"/>
                <a:ea typeface="Meiryo UI" panose="020B0604030504040204" pitchFamily="50" charset="-128"/>
              </a:rPr>
              <a:t>大阪府：都市整備部下水道室各</a:t>
            </a:r>
            <a:r>
              <a:rPr lang="en-US" altLang="ja-JP" sz="800" dirty="0">
                <a:latin typeface="Meiryo UI" panose="020B0604030504040204" pitchFamily="50" charset="-128"/>
                <a:ea typeface="Meiryo UI" panose="020B0604030504040204" pitchFamily="50" charset="-128"/>
              </a:rPr>
              <a:t>G</a:t>
            </a:r>
            <a:r>
              <a:rPr lang="ja-JP" altLang="en-US" sz="800" dirty="0">
                <a:latin typeface="Meiryo UI" panose="020B0604030504040204" pitchFamily="50" charset="-128"/>
                <a:ea typeface="Meiryo UI" panose="020B0604030504040204" pitchFamily="50" charset="-128"/>
              </a:rPr>
              <a:t>長</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大阪市：建設局下水道部各課長代</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理等</a:t>
            </a:r>
            <a:endParaRPr kumimoji="1" lang="ja-JP" altLang="en-US"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8584561" y="6019799"/>
            <a:ext cx="285293" cy="730593"/>
          </a:xfrm>
          <a:prstGeom prst="rect">
            <a:avLst/>
          </a:prstGeom>
          <a:ln cmpd="sng">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000" b="1" dirty="0">
                <a:latin typeface="Meiryo UI" panose="020B0604030504040204" pitchFamily="50" charset="-128"/>
                <a:ea typeface="Meiryo UI" panose="020B0604030504040204" pitchFamily="50" charset="-128"/>
              </a:rPr>
              <a:t>府内市町村</a:t>
            </a:r>
            <a:endParaRPr kumimoji="1" lang="ja-JP" altLang="en-US" sz="1100" dirty="0">
              <a:latin typeface="Meiryo UI" panose="020B0604030504040204" pitchFamily="50" charset="-128"/>
              <a:ea typeface="Meiryo UI" panose="020B0604030504040204" pitchFamily="50" charset="-128"/>
            </a:endParaRPr>
          </a:p>
        </p:txBody>
      </p:sp>
      <p:sp>
        <p:nvSpPr>
          <p:cNvPr id="6" name="右矢印 5"/>
          <p:cNvSpPr/>
          <p:nvPr/>
        </p:nvSpPr>
        <p:spPr>
          <a:xfrm>
            <a:off x="5686425" y="6229350"/>
            <a:ext cx="400050" cy="12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矢印 6"/>
          <p:cNvSpPr/>
          <p:nvPr/>
        </p:nvSpPr>
        <p:spPr>
          <a:xfrm>
            <a:off x="5664229" y="6388100"/>
            <a:ext cx="431772" cy="136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7953375" y="6292820"/>
            <a:ext cx="523875" cy="1130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561026" y="5962993"/>
            <a:ext cx="628650" cy="303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t>検討方針</a:t>
            </a:r>
            <a:endParaRPr kumimoji="1" lang="en-US" altLang="ja-JP" sz="800" dirty="0"/>
          </a:p>
          <a:p>
            <a:pPr algn="ctr"/>
            <a:r>
              <a:rPr lang="ja-JP" altLang="en-US" sz="800" dirty="0"/>
              <a:t>の指示</a:t>
            </a:r>
            <a:endParaRPr kumimoji="1" lang="ja-JP" altLang="en-US" sz="800" dirty="0"/>
          </a:p>
        </p:txBody>
      </p:sp>
      <p:sp>
        <p:nvSpPr>
          <p:cNvPr id="21" name="正方形/長方形 20"/>
          <p:cNvSpPr/>
          <p:nvPr/>
        </p:nvSpPr>
        <p:spPr>
          <a:xfrm>
            <a:off x="5580076" y="6534493"/>
            <a:ext cx="628650" cy="303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t>検討内容</a:t>
            </a:r>
            <a:endParaRPr kumimoji="1" lang="en-US" altLang="ja-JP" sz="800" dirty="0"/>
          </a:p>
          <a:p>
            <a:pPr algn="ctr"/>
            <a:r>
              <a:rPr lang="ja-JP" altLang="en-US" sz="800" dirty="0"/>
              <a:t>の報告</a:t>
            </a:r>
            <a:endParaRPr kumimoji="1" lang="ja-JP" altLang="en-US" sz="800" dirty="0"/>
          </a:p>
        </p:txBody>
      </p:sp>
      <p:sp>
        <p:nvSpPr>
          <p:cNvPr id="22" name="正方形/長方形 21"/>
          <p:cNvSpPr/>
          <p:nvPr/>
        </p:nvSpPr>
        <p:spPr>
          <a:xfrm>
            <a:off x="7770825" y="5934418"/>
            <a:ext cx="925447" cy="3035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t>適宜、情報共有や意見交換等</a:t>
            </a: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6251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FDEDCB5-742D-4622-A23E-388EDE473709}"/>
              </a:ext>
            </a:extLst>
          </p:cNvPr>
          <p:cNvSpPr/>
          <p:nvPr/>
        </p:nvSpPr>
        <p:spPr>
          <a:xfrm>
            <a:off x="142983" y="3257551"/>
            <a:ext cx="4429017" cy="2908299"/>
          </a:xfrm>
          <a:prstGeom prst="roundRect">
            <a:avLst>
              <a:gd name="adj" fmla="val 6774"/>
            </a:avLst>
          </a:prstGeom>
          <a:solidFill>
            <a:schemeClr val="accent5">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5865" y="574600"/>
            <a:ext cx="7474403" cy="338554"/>
          </a:xfrm>
          <a:prstGeom prst="rect">
            <a:avLst/>
          </a:prstGeom>
          <a:noFill/>
          <a:ln w="6350" cmpd="sng">
            <a:noFill/>
          </a:ln>
        </p:spPr>
        <p:txBody>
          <a:bodyPr wrap="square" rtlCol="0">
            <a:spAutoFit/>
          </a:bodyPr>
          <a:lstStyle/>
          <a:p>
            <a:pPr lvl="0">
              <a:defRPr/>
            </a:pPr>
            <a:r>
              <a:rPr lang="ja-JP" altLang="en-US" sz="1600" dirty="0">
                <a:solidFill>
                  <a:prstClr val="black"/>
                </a:solidFill>
              </a:rPr>
              <a:t>■持続可能な府内下水道事業の構築に向けた府内市町村への支援</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9" name="グループ化 18"/>
          <p:cNvGrpSpPr/>
          <p:nvPr/>
        </p:nvGrpSpPr>
        <p:grpSpPr>
          <a:xfrm>
            <a:off x="277320" y="142562"/>
            <a:ext cx="8892241" cy="400110"/>
            <a:chOff x="105095" y="72242"/>
            <a:chExt cx="8892241" cy="400110"/>
          </a:xfrm>
        </p:grpSpPr>
        <p:cxnSp>
          <p:nvCxnSpPr>
            <p:cNvPr id="21" name="直線コネクタ 20"/>
            <p:cNvCxnSpPr/>
            <p:nvPr/>
          </p:nvCxnSpPr>
          <p:spPr>
            <a:xfrm>
              <a:off x="105095" y="466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下水道</a:t>
              </a:r>
            </a:p>
          </p:txBody>
        </p:sp>
      </p:grpSp>
      <p:grpSp>
        <p:nvGrpSpPr>
          <p:cNvPr id="15" name="グループ化 14"/>
          <p:cNvGrpSpPr/>
          <p:nvPr/>
        </p:nvGrpSpPr>
        <p:grpSpPr>
          <a:xfrm>
            <a:off x="100036" y="2962136"/>
            <a:ext cx="4317484" cy="3280708"/>
            <a:chOff x="5733322" y="4298939"/>
            <a:chExt cx="3882996" cy="2718331"/>
          </a:xfrm>
        </p:grpSpPr>
        <p:pic>
          <p:nvPicPr>
            <p:cNvPr id="17" name="図 16">
              <a:extLst>
                <a:ext uri="{FF2B5EF4-FFF2-40B4-BE49-F238E27FC236}">
                  <a16:creationId xmlns:a16="http://schemas.microsoft.com/office/drawing/2014/main" id="{1F27AF17-D19A-D03F-E5B7-9E122C9484F6}"/>
                </a:ext>
              </a:extLst>
            </p:cNvPr>
            <p:cNvPicPr>
              <a:picLocks noChangeAspect="1"/>
            </p:cNvPicPr>
            <p:nvPr/>
          </p:nvPicPr>
          <p:blipFill>
            <a:blip r:embed="rId2"/>
            <a:stretch>
              <a:fillRect/>
            </a:stretch>
          </p:blipFill>
          <p:spPr>
            <a:xfrm>
              <a:off x="5852502" y="4612780"/>
              <a:ext cx="3763816" cy="2060059"/>
            </a:xfrm>
            <a:prstGeom prst="rect">
              <a:avLst/>
            </a:prstGeom>
          </p:spPr>
        </p:pic>
        <p:sp>
          <p:nvSpPr>
            <p:cNvPr id="18" name="タイトル 1">
              <a:extLst>
                <a:ext uri="{FF2B5EF4-FFF2-40B4-BE49-F238E27FC236}">
                  <a16:creationId xmlns:a16="http://schemas.microsoft.com/office/drawing/2014/main" id="{27E73A39-859F-73B8-17AD-6C819DAE8C13}"/>
                </a:ext>
              </a:extLst>
            </p:cNvPr>
            <p:cNvSpPr txBox="1">
              <a:spLocks/>
            </p:cNvSpPr>
            <p:nvPr/>
          </p:nvSpPr>
          <p:spPr>
            <a:xfrm>
              <a:off x="5771946" y="4298939"/>
              <a:ext cx="3606381" cy="39796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ゴシック" panose="020B0400000000000000" pitchFamily="49" charset="-128"/>
                  <a:ea typeface="BIZ UDゴシック" panose="020B0400000000000000" pitchFamily="49" charset="-128"/>
                  <a:cs typeface="Meiryo UI" panose="020B0604030504040204" pitchFamily="50" charset="-128"/>
                </a:rPr>
                <a:t>〇大阪府市下水道ビジョンによる市町村支援のイメージ</a:t>
              </a:r>
            </a:p>
          </p:txBody>
        </p:sp>
        <p:sp>
          <p:nvSpPr>
            <p:cNvPr id="20" name="タイトル 1">
              <a:extLst>
                <a:ext uri="{FF2B5EF4-FFF2-40B4-BE49-F238E27FC236}">
                  <a16:creationId xmlns:a16="http://schemas.microsoft.com/office/drawing/2014/main" id="{218AE753-5C8F-B874-42A5-7C4C73909D16}"/>
                </a:ext>
              </a:extLst>
            </p:cNvPr>
            <p:cNvSpPr txBox="1">
              <a:spLocks/>
            </p:cNvSpPr>
            <p:nvPr/>
          </p:nvSpPr>
          <p:spPr>
            <a:xfrm>
              <a:off x="5733322" y="6672842"/>
              <a:ext cx="3505113" cy="3444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9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出典：大阪府・大阪市</a:t>
              </a:r>
              <a:r>
                <a:rPr lang="ja-JP" altLang="en-US" sz="9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大阪府市下水道ビジョン」（</a:t>
              </a:r>
              <a:r>
                <a:rPr kumimoji="1" lang="en-US" altLang="ja-JP" sz="9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2021</a:t>
              </a:r>
              <a:r>
                <a:rPr kumimoji="1" lang="ja-JP" altLang="en-US" sz="9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endParaRPr kumimoji="1" lang="en-US" altLang="ja-JP" sz="9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grpSp>
      <p:sp>
        <p:nvSpPr>
          <p:cNvPr id="13" name="タイトル 1">
            <a:extLst>
              <a:ext uri="{FF2B5EF4-FFF2-40B4-BE49-F238E27FC236}">
                <a16:creationId xmlns:a16="http://schemas.microsoft.com/office/drawing/2014/main" id="{34BE826F-3B89-4BC3-A315-28F98DCE8770}"/>
              </a:ext>
            </a:extLst>
          </p:cNvPr>
          <p:cNvSpPr txBox="1">
            <a:spLocks/>
          </p:cNvSpPr>
          <p:nvPr/>
        </p:nvSpPr>
        <p:spPr>
          <a:xfrm>
            <a:off x="4734743" y="2962135"/>
            <a:ext cx="3384088" cy="2954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ゴシック" panose="020B0400000000000000" pitchFamily="49" charset="-128"/>
                <a:ea typeface="BIZ UDゴシック" panose="020B0400000000000000" pitchFamily="49" charset="-128"/>
                <a:cs typeface="Meiryo UI" panose="020B0604030504040204" pitchFamily="50" charset="-128"/>
              </a:rPr>
              <a:t>〇２０２２年度の取組</a:t>
            </a:r>
          </a:p>
        </p:txBody>
      </p:sp>
      <p:graphicFrame>
        <p:nvGraphicFramePr>
          <p:cNvPr id="2" name="表 2">
            <a:extLst>
              <a:ext uri="{FF2B5EF4-FFF2-40B4-BE49-F238E27FC236}">
                <a16:creationId xmlns:a16="http://schemas.microsoft.com/office/drawing/2014/main" id="{5094A0B3-9E62-4FC5-96F3-4506E409F431}"/>
              </a:ext>
            </a:extLst>
          </p:cNvPr>
          <p:cNvGraphicFramePr>
            <a:graphicFrameLocks noGrp="1"/>
          </p:cNvGraphicFramePr>
          <p:nvPr/>
        </p:nvGraphicFramePr>
        <p:xfrm>
          <a:off x="4707432" y="3340904"/>
          <a:ext cx="4354018" cy="2628096"/>
        </p:xfrm>
        <a:graphic>
          <a:graphicData uri="http://schemas.openxmlformats.org/drawingml/2006/table">
            <a:tbl>
              <a:tblPr firstRow="1" bandRow="1">
                <a:tableStyleId>{5940675A-B579-460E-94D1-54222C63F5DA}</a:tableStyleId>
              </a:tblPr>
              <a:tblGrid>
                <a:gridCol w="1585915">
                  <a:extLst>
                    <a:ext uri="{9D8B030D-6E8A-4147-A177-3AD203B41FA5}">
                      <a16:colId xmlns:a16="http://schemas.microsoft.com/office/drawing/2014/main" val="1817670746"/>
                    </a:ext>
                  </a:extLst>
                </a:gridCol>
                <a:gridCol w="2768103">
                  <a:extLst>
                    <a:ext uri="{9D8B030D-6E8A-4147-A177-3AD203B41FA5}">
                      <a16:colId xmlns:a16="http://schemas.microsoft.com/office/drawing/2014/main" val="1268894914"/>
                    </a:ext>
                  </a:extLst>
                </a:gridCol>
              </a:tblGrid>
              <a:tr h="1314048">
                <a:tc>
                  <a:txBody>
                    <a:bodyPr/>
                    <a:lstStyle/>
                    <a:p>
                      <a:r>
                        <a:rPr kumimoji="1" lang="ja-JP" altLang="en-US" sz="1200" dirty="0"/>
                        <a:t>府市連携した広域化・共同化の推進</a:t>
                      </a:r>
                    </a:p>
                  </a:txBody>
                  <a:tcPr>
                    <a:solidFill>
                      <a:schemeClr val="accent5">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rPr>
                        <a:t>→　包括管理委託に関するアンケート調査</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　　を実施。</a:t>
                      </a:r>
                    </a:p>
                    <a:p>
                      <a:r>
                        <a:rPr kumimoji="1" lang="ja-JP" altLang="en-US" sz="1100" b="0" dirty="0">
                          <a:latin typeface="Meiryo UI" panose="020B0604030504040204" pitchFamily="50" charset="-128"/>
                          <a:ea typeface="Meiryo UI" panose="020B0604030504040204" pitchFamily="50" charset="-128"/>
                        </a:rPr>
                        <a:t>→　広域化・共同化ブロック合同会議において、</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　　管路包括委託について先進事例を共有。</a:t>
                      </a:r>
                    </a:p>
                    <a:p>
                      <a:r>
                        <a:rPr kumimoji="1" lang="ja-JP" altLang="en-US" sz="1100" b="0" dirty="0">
                          <a:latin typeface="Meiryo UI" panose="020B0604030504040204" pitchFamily="50" charset="-128"/>
                          <a:ea typeface="Meiryo UI" panose="020B0604030504040204" pitchFamily="50" charset="-128"/>
                        </a:rPr>
                        <a:t>　　（５市町村が管路包括委託を検討。）</a:t>
                      </a:r>
                    </a:p>
                  </a:txBody>
                  <a:tcPr anchor="ctr"/>
                </a:tc>
                <a:extLst>
                  <a:ext uri="{0D108BD9-81ED-4DB2-BD59-A6C34878D82A}">
                    <a16:rowId xmlns:a16="http://schemas.microsoft.com/office/drawing/2014/main" val="2332190794"/>
                  </a:ext>
                </a:extLst>
              </a:tr>
              <a:tr h="1314048">
                <a:tc>
                  <a:txBody>
                    <a:bodyPr/>
                    <a:lstStyle/>
                    <a:p>
                      <a:r>
                        <a:rPr kumimoji="1" lang="ja-JP" altLang="en-US" sz="1200" dirty="0"/>
                        <a:t>府内市町村の課題深掘のためのヒアリング</a:t>
                      </a:r>
                    </a:p>
                  </a:txBody>
                  <a:tcPr>
                    <a:solidFill>
                      <a:schemeClr val="accent5">
                        <a:lumMod val="20000"/>
                        <a:lumOff val="80000"/>
                      </a:schemeClr>
                    </a:solidFill>
                  </a:tcPr>
                </a:tc>
                <a:tc>
                  <a:txBody>
                    <a:bodyPr/>
                    <a:lstStyle/>
                    <a:p>
                      <a:r>
                        <a:rPr kumimoji="1" lang="ja-JP" altLang="en-US" sz="1100" b="0" dirty="0">
                          <a:latin typeface="Meiryo UI" panose="020B0604030504040204" pitchFamily="50" charset="-128"/>
                          <a:ea typeface="Meiryo UI" panose="020B0604030504040204" pitchFamily="50" charset="-128"/>
                        </a:rPr>
                        <a:t>→　市町村の課題深掘りヒアリングを３回実施。</a:t>
                      </a:r>
                    </a:p>
                    <a:p>
                      <a:r>
                        <a:rPr kumimoji="1" lang="ja-JP" altLang="en-US" sz="1100" b="0" dirty="0">
                          <a:latin typeface="Meiryo UI" panose="020B0604030504040204" pitchFamily="50" charset="-128"/>
                          <a:ea typeface="Meiryo UI" panose="020B0604030504040204" pitchFamily="50" charset="-128"/>
                        </a:rPr>
                        <a:t>→　ヒアリング結果をもとに、課題を分析し</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　　アドバイスを実施。</a:t>
                      </a:r>
                    </a:p>
                    <a:p>
                      <a:r>
                        <a:rPr kumimoji="1" lang="ja-JP" altLang="en-US" sz="1100" b="0" dirty="0">
                          <a:latin typeface="Meiryo UI" panose="020B0604030504040204" pitchFamily="50" charset="-128"/>
                          <a:ea typeface="Meiryo UI" panose="020B0604030504040204" pitchFamily="50" charset="-128"/>
                        </a:rPr>
                        <a:t>　　（個別アドバイスを行った自治体は、職員</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　　不足や設備職の不在等が主な課題。）</a:t>
                      </a:r>
                    </a:p>
                  </a:txBody>
                  <a:tcPr anchor="ctr"/>
                </a:tc>
                <a:extLst>
                  <a:ext uri="{0D108BD9-81ED-4DB2-BD59-A6C34878D82A}">
                    <a16:rowId xmlns:a16="http://schemas.microsoft.com/office/drawing/2014/main" val="777260331"/>
                  </a:ext>
                </a:extLst>
              </a:tr>
            </a:tbl>
          </a:graphicData>
        </a:graphic>
      </p:graphicFrame>
      <p:sp>
        <p:nvSpPr>
          <p:cNvPr id="5" name="正方形/長方形 4">
            <a:extLst>
              <a:ext uri="{FF2B5EF4-FFF2-40B4-BE49-F238E27FC236}">
                <a16:creationId xmlns:a16="http://schemas.microsoft.com/office/drawing/2014/main" id="{0AD17E64-DE1E-4BC7-8AAD-B8B26BFA86E0}"/>
              </a:ext>
            </a:extLst>
          </p:cNvPr>
          <p:cNvSpPr/>
          <p:nvPr/>
        </p:nvSpPr>
        <p:spPr>
          <a:xfrm>
            <a:off x="168090" y="1030842"/>
            <a:ext cx="8701580" cy="17312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88900" lvl="0" indent="-88900">
              <a:lnSpc>
                <a:spcPts val="2000"/>
              </a:lnSpc>
              <a:defRPr/>
            </a:pPr>
            <a:r>
              <a:rPr lang="ja-JP" altLang="en-US" sz="1400" dirty="0">
                <a:solidFill>
                  <a:prstClr val="black"/>
                </a:solidFill>
              </a:rPr>
              <a:t>・大阪府市下水道ビジョンでうたう、「将来にわたり安定的に機能する下水道」をめざすため、府内市町村の下水道事業の持続性を確保する必要がある。</a:t>
            </a:r>
            <a:endParaRPr lang="en-US" altLang="ja-JP" sz="1400" dirty="0">
              <a:solidFill>
                <a:prstClr val="black"/>
              </a:solidFill>
            </a:endParaRPr>
          </a:p>
          <a:p>
            <a:pPr marL="88900" lvl="0" indent="-88900">
              <a:lnSpc>
                <a:spcPts val="2000"/>
              </a:lnSpc>
              <a:defRPr/>
            </a:pPr>
            <a:r>
              <a:rPr lang="ja-JP" altLang="en-US" sz="1400" dirty="0">
                <a:solidFill>
                  <a:prstClr val="black"/>
                </a:solidFill>
              </a:rPr>
              <a:t>・府は、</a:t>
            </a:r>
            <a:r>
              <a:rPr lang="en-US" altLang="ja-JP" sz="1400" dirty="0">
                <a:solidFill>
                  <a:prstClr val="black"/>
                </a:solidFill>
              </a:rPr>
              <a:t>2022</a:t>
            </a:r>
            <a:r>
              <a:rPr lang="ja-JP" altLang="en-US" sz="1400" dirty="0">
                <a:solidFill>
                  <a:prstClr val="black"/>
                </a:solidFill>
              </a:rPr>
              <a:t>年１月に「大阪府域における下水道事業の広域化・共同化計画」を策定。公共下水道の計画策定など市町村の取組を推進するための指導、助言を行う。</a:t>
            </a:r>
            <a:endParaRPr lang="en-US" altLang="ja-JP" sz="1400" dirty="0">
              <a:solidFill>
                <a:prstClr val="black"/>
              </a:solidFill>
            </a:endParaRPr>
          </a:p>
          <a:p>
            <a:pPr marL="88900" lvl="0" indent="-88900">
              <a:lnSpc>
                <a:spcPts val="2000"/>
              </a:lnSpc>
              <a:defRPr/>
            </a:pPr>
            <a:r>
              <a:rPr lang="ja-JP" altLang="en-US" sz="1400" dirty="0">
                <a:solidFill>
                  <a:prstClr val="black"/>
                </a:solidFill>
              </a:rPr>
              <a:t>・市は、クリアウォーター</a:t>
            </a:r>
            <a:r>
              <a:rPr lang="en-US" altLang="ja-JP" sz="1400" dirty="0">
                <a:solidFill>
                  <a:prstClr val="black"/>
                </a:solidFill>
              </a:rPr>
              <a:t>OSAKA㈱</a:t>
            </a:r>
            <a:r>
              <a:rPr lang="ja-JP" altLang="en-US" sz="1400" dirty="0">
                <a:solidFill>
                  <a:prstClr val="black"/>
                </a:solidFill>
              </a:rPr>
              <a:t>などの行政補完組織を活用して府内市町村のニーズに合った事業運営支援、自治体の中に技術・ノウハウが残る（向上させる）運営支援を行う。</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23064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4725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0595" y="754480"/>
            <a:ext cx="8953555" cy="830997"/>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多くの府内市町村で下水道施設が概成しているが、今後、人口減少による下水道使用料収入の減少や、施設老朽化による改築更新事業の増大など、下水道事業の経営環境は厳しさを増すことが想定される。また、下水道事業に従事する職員は減少する傾向にあり、事業の持続性や技術力の継承への懸念される。</a:t>
            </a:r>
          </a:p>
        </p:txBody>
      </p:sp>
      <p:sp>
        <p:nvSpPr>
          <p:cNvPr id="20" name="正方形/長方形 19"/>
          <p:cNvSpPr/>
          <p:nvPr/>
        </p:nvSpPr>
        <p:spPr>
          <a:xfrm>
            <a:off x="0" y="505097"/>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下水道</a:t>
            </a:r>
          </a:p>
        </p:txBody>
      </p:sp>
      <p:pic>
        <p:nvPicPr>
          <p:cNvPr id="4" name="図 3"/>
          <p:cNvPicPr>
            <a:picLocks noChangeAspect="1"/>
          </p:cNvPicPr>
          <p:nvPr/>
        </p:nvPicPr>
        <p:blipFill>
          <a:blip r:embed="rId3"/>
          <a:stretch>
            <a:fillRect/>
          </a:stretch>
        </p:blipFill>
        <p:spPr>
          <a:xfrm>
            <a:off x="241300" y="1953698"/>
            <a:ext cx="4362802" cy="2446280"/>
          </a:xfrm>
          <a:prstGeom prst="rect">
            <a:avLst/>
          </a:prstGeom>
        </p:spPr>
      </p:pic>
      <p:sp>
        <p:nvSpPr>
          <p:cNvPr id="24" name="正方形/長方形 23"/>
          <p:cNvSpPr/>
          <p:nvPr/>
        </p:nvSpPr>
        <p:spPr>
          <a:xfrm>
            <a:off x="346336" y="1597254"/>
            <a:ext cx="3984363" cy="307777"/>
          </a:xfrm>
          <a:prstGeom prst="rect">
            <a:avLst/>
          </a:prstGeom>
        </p:spPr>
        <p:txBody>
          <a:bodyPr wrap="square">
            <a:spAutoFit/>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■人口減少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97F55515-188E-4A22-9762-66636390AAEF}"/>
              </a:ext>
            </a:extLst>
          </p:cNvPr>
          <p:cNvSpPr/>
          <p:nvPr/>
        </p:nvSpPr>
        <p:spPr>
          <a:xfrm>
            <a:off x="4813302" y="1593414"/>
            <a:ext cx="3603043" cy="307777"/>
          </a:xfrm>
          <a:prstGeom prst="rect">
            <a:avLst/>
          </a:prstGeom>
        </p:spPr>
        <p:txBody>
          <a:bodyPr wrap="square">
            <a:spAutoFit/>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■施設の老朽化</a:t>
            </a:r>
          </a:p>
        </p:txBody>
      </p:sp>
      <p:sp>
        <p:nvSpPr>
          <p:cNvPr id="15" name="正方形/長方形 14">
            <a:extLst>
              <a:ext uri="{FF2B5EF4-FFF2-40B4-BE49-F238E27FC236}">
                <a16:creationId xmlns:a16="http://schemas.microsoft.com/office/drawing/2014/main" id="{C85E72D0-6962-4E8B-817F-78EBC5269F07}"/>
              </a:ext>
            </a:extLst>
          </p:cNvPr>
          <p:cNvSpPr/>
          <p:nvPr/>
        </p:nvSpPr>
        <p:spPr>
          <a:xfrm>
            <a:off x="326212" y="4489262"/>
            <a:ext cx="8443138" cy="307777"/>
          </a:xfrm>
          <a:prstGeom prst="rect">
            <a:avLst/>
          </a:prstGeom>
        </p:spPr>
        <p:txBody>
          <a:bodyPr wrap="square">
            <a:spAutoFit/>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■担い手不足、技術力低下</a:t>
            </a:r>
          </a:p>
        </p:txBody>
      </p:sp>
      <p:pic>
        <p:nvPicPr>
          <p:cNvPr id="16" name="図 15">
            <a:extLst>
              <a:ext uri="{FF2B5EF4-FFF2-40B4-BE49-F238E27FC236}">
                <a16:creationId xmlns:a16="http://schemas.microsoft.com/office/drawing/2014/main" id="{5D0C1E26-D36A-46F0-98C1-B4819F52F4D8}"/>
              </a:ext>
            </a:extLst>
          </p:cNvPr>
          <p:cNvPicPr>
            <a:picLocks noChangeAspect="1"/>
          </p:cNvPicPr>
          <p:nvPr/>
        </p:nvPicPr>
        <p:blipFill>
          <a:blip r:embed="rId4"/>
          <a:stretch>
            <a:fillRect/>
          </a:stretch>
        </p:blipFill>
        <p:spPr>
          <a:xfrm>
            <a:off x="577850" y="4693751"/>
            <a:ext cx="7827188" cy="2074964"/>
          </a:xfrm>
          <a:prstGeom prst="rect">
            <a:avLst/>
          </a:prstGeom>
        </p:spPr>
      </p:pic>
      <p:grpSp>
        <p:nvGrpSpPr>
          <p:cNvPr id="81" name="グループ化 80"/>
          <p:cNvGrpSpPr/>
          <p:nvPr/>
        </p:nvGrpSpPr>
        <p:grpSpPr>
          <a:xfrm>
            <a:off x="5206725" y="1567771"/>
            <a:ext cx="3330215" cy="3229268"/>
            <a:chOff x="6357306" y="2447155"/>
            <a:chExt cx="3243894" cy="4183883"/>
          </a:xfrm>
        </p:grpSpPr>
        <p:sp>
          <p:nvSpPr>
            <p:cNvPr id="82" name="テキスト ボックス 81"/>
            <p:cNvSpPr txBox="1"/>
            <p:nvPr/>
          </p:nvSpPr>
          <p:spPr>
            <a:xfrm>
              <a:off x="6357306" y="5839741"/>
              <a:ext cx="3243894" cy="276999"/>
            </a:xfrm>
            <a:prstGeom prst="rect">
              <a:avLst/>
            </a:prstGeom>
            <a:noFill/>
            <a:ln>
              <a:noFill/>
            </a:ln>
          </p:spPr>
          <p:txBody>
            <a:bodyPr wrap="square" rtlCol="0" anchor="ctr" anchorCtr="0">
              <a:spAutoFit/>
            </a:bodyPr>
            <a:lstStyle/>
            <a:p>
              <a:pPr algn="ctr"/>
              <a:r>
                <a:rPr kumimoji="1" lang="ja-JP" altLang="en-US" sz="1200" dirty="0">
                  <a:latin typeface="BIZ UDPゴシック" panose="020B0400000000000000" pitchFamily="50" charset="-128"/>
                  <a:ea typeface="BIZ UDPゴシック" panose="020B0400000000000000" pitchFamily="50" charset="-128"/>
                </a:rPr>
                <a:t>府内市町村の下水道供用開始後経過年数</a:t>
              </a:r>
            </a:p>
          </p:txBody>
        </p:sp>
        <p:sp>
          <p:nvSpPr>
            <p:cNvPr id="83" name="テキスト ボックス 82"/>
            <p:cNvSpPr txBox="1"/>
            <p:nvPr/>
          </p:nvSpPr>
          <p:spPr>
            <a:xfrm>
              <a:off x="6425569" y="6077040"/>
              <a:ext cx="3166066" cy="553998"/>
            </a:xfrm>
            <a:prstGeom prst="rect">
              <a:avLst/>
            </a:prstGeom>
            <a:noFill/>
            <a:ln>
              <a:noFill/>
            </a:ln>
          </p:spPr>
          <p:txBody>
            <a:bodyPr wrap="square" rtlCol="0" anchor="ctr" anchorCtr="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当該市町村</a:t>
              </a:r>
              <a:r>
                <a:rPr lang="ja-JP" altLang="en-US" sz="1000" dirty="0">
                  <a:latin typeface="BIZ UDPゴシック" panose="020B0400000000000000" pitchFamily="50" charset="-128"/>
                  <a:ea typeface="BIZ UDPゴシック" panose="020B0400000000000000" pitchFamily="50" charset="-128"/>
                </a:rPr>
                <a:t>において最も早く供用したエリアの経過年数を示しているものであり、すべて</a:t>
              </a:r>
              <a:r>
                <a:rPr kumimoji="1" lang="ja-JP" altLang="en-US" sz="1000" dirty="0">
                  <a:latin typeface="BIZ UDPゴシック" panose="020B0400000000000000" pitchFamily="50" charset="-128"/>
                  <a:ea typeface="BIZ UDPゴシック" panose="020B0400000000000000" pitchFamily="50" charset="-128"/>
                </a:rPr>
                <a:t>のエリアの経過年数を示しているものではありません。</a:t>
              </a:r>
            </a:p>
          </p:txBody>
        </p:sp>
        <p:grpSp>
          <p:nvGrpSpPr>
            <p:cNvPr id="84" name="グループ化 83"/>
            <p:cNvGrpSpPr>
              <a:grpSpLocks noChangeAspect="1"/>
            </p:cNvGrpSpPr>
            <p:nvPr/>
          </p:nvGrpSpPr>
          <p:grpSpPr>
            <a:xfrm>
              <a:off x="6708489" y="2447155"/>
              <a:ext cx="2541527" cy="3272780"/>
              <a:chOff x="2377440" y="580932"/>
              <a:chExt cx="4751280" cy="6118328"/>
            </a:xfrm>
          </p:grpSpPr>
          <p:grpSp>
            <p:nvGrpSpPr>
              <p:cNvPr id="85" name="グループ化 84"/>
              <p:cNvGrpSpPr>
                <a:grpSpLocks noChangeAspect="1"/>
              </p:cNvGrpSpPr>
              <p:nvPr/>
            </p:nvGrpSpPr>
            <p:grpSpPr>
              <a:xfrm>
                <a:off x="2377440" y="580932"/>
                <a:ext cx="4751280" cy="6118328"/>
                <a:chOff x="1489710" y="1484784"/>
                <a:chExt cx="2952115" cy="3801504"/>
              </a:xfrm>
            </p:grpSpPr>
            <p:grpSp>
              <p:nvGrpSpPr>
                <p:cNvPr id="94" name="グループ化 93"/>
                <p:cNvGrpSpPr/>
                <p:nvPr/>
              </p:nvGrpSpPr>
              <p:grpSpPr>
                <a:xfrm>
                  <a:off x="1489710" y="1484784"/>
                  <a:ext cx="2952115" cy="3801504"/>
                  <a:chOff x="1489710" y="2132878"/>
                  <a:chExt cx="2952115" cy="3153410"/>
                </a:xfrm>
              </p:grpSpPr>
              <p:sp>
                <p:nvSpPr>
                  <p:cNvPr id="98" name="Freeform 24"/>
                  <p:cNvSpPr>
                    <a:spLocks/>
                  </p:cNvSpPr>
                  <p:nvPr/>
                </p:nvSpPr>
                <p:spPr bwMode="auto">
                  <a:xfrm>
                    <a:off x="3952875" y="4092488"/>
                    <a:ext cx="36195" cy="635"/>
                  </a:xfrm>
                  <a:custGeom>
                    <a:avLst/>
                    <a:gdLst>
                      <a:gd name="T0" fmla="*/ 0 w 57"/>
                      <a:gd name="T1" fmla="*/ 0 h 1"/>
                      <a:gd name="T2" fmla="*/ 57 w 57"/>
                      <a:gd name="T3" fmla="*/ 0 h 1"/>
                      <a:gd name="T4" fmla="*/ 0 w 57"/>
                      <a:gd name="T5" fmla="*/ 0 h 1"/>
                    </a:gdLst>
                    <a:ahLst/>
                    <a:cxnLst>
                      <a:cxn ang="0">
                        <a:pos x="T0" y="T1"/>
                      </a:cxn>
                      <a:cxn ang="0">
                        <a:pos x="T2" y="T3"/>
                      </a:cxn>
                      <a:cxn ang="0">
                        <a:pos x="T4" y="T5"/>
                      </a:cxn>
                    </a:cxnLst>
                    <a:rect l="0" t="0" r="r" b="b"/>
                    <a:pathLst>
                      <a:path w="57" h="1">
                        <a:moveTo>
                          <a:pt x="0" y="0"/>
                        </a:moveTo>
                        <a:lnTo>
                          <a:pt x="57" y="0"/>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0" rIns="74295" bIns="8890" anchor="t" anchorCtr="0" upright="1">
                    <a:noAutofit/>
                  </a:bodyPr>
                  <a:lstStyle/>
                  <a:p>
                    <a:endParaRPr lang="ja-JP" altLang="en-US"/>
                  </a:p>
                </p:txBody>
              </p:sp>
              <p:sp>
                <p:nvSpPr>
                  <p:cNvPr id="99" name="Freeform 25"/>
                  <p:cNvSpPr>
                    <a:spLocks/>
                  </p:cNvSpPr>
                  <p:nvPr/>
                </p:nvSpPr>
                <p:spPr bwMode="auto">
                  <a:xfrm>
                    <a:off x="3952875" y="4077248"/>
                    <a:ext cx="36195" cy="24765"/>
                  </a:xfrm>
                  <a:custGeom>
                    <a:avLst/>
                    <a:gdLst>
                      <a:gd name="T0" fmla="*/ 0 w 57"/>
                      <a:gd name="T1" fmla="*/ 21 h 39"/>
                      <a:gd name="T2" fmla="*/ 57 w 57"/>
                      <a:gd name="T3" fmla="*/ 39 h 39"/>
                      <a:gd name="T4" fmla="*/ 54 w 57"/>
                      <a:gd name="T5" fmla="*/ 18 h 39"/>
                      <a:gd name="T6" fmla="*/ 9 w 57"/>
                      <a:gd name="T7" fmla="*/ 0 h 39"/>
                      <a:gd name="T8" fmla="*/ 0 w 57"/>
                      <a:gd name="T9" fmla="*/ 21 h 39"/>
                    </a:gdLst>
                    <a:ahLst/>
                    <a:cxnLst>
                      <a:cxn ang="0">
                        <a:pos x="T0" y="T1"/>
                      </a:cxn>
                      <a:cxn ang="0">
                        <a:pos x="T2" y="T3"/>
                      </a:cxn>
                      <a:cxn ang="0">
                        <a:pos x="T4" y="T5"/>
                      </a:cxn>
                      <a:cxn ang="0">
                        <a:pos x="T6" y="T7"/>
                      </a:cxn>
                      <a:cxn ang="0">
                        <a:pos x="T8" y="T9"/>
                      </a:cxn>
                    </a:cxnLst>
                    <a:rect l="0" t="0" r="r" b="b"/>
                    <a:pathLst>
                      <a:path w="57" h="39">
                        <a:moveTo>
                          <a:pt x="0" y="21"/>
                        </a:moveTo>
                        <a:lnTo>
                          <a:pt x="57" y="39"/>
                        </a:lnTo>
                        <a:lnTo>
                          <a:pt x="54" y="18"/>
                        </a:lnTo>
                        <a:lnTo>
                          <a:pt x="9" y="0"/>
                        </a:lnTo>
                        <a:lnTo>
                          <a:pt x="0" y="2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4295" tIns="8890" rIns="74295" bIns="8890" anchor="t" anchorCtr="0" upright="1">
                    <a:noAutofit/>
                  </a:bodyPr>
                  <a:lstStyle/>
                  <a:p>
                    <a:endParaRPr lang="ja-JP" altLang="en-US"/>
                  </a:p>
                </p:txBody>
              </p:sp>
              <p:sp>
                <p:nvSpPr>
                  <p:cNvPr id="100" name="フリーフォーム 99"/>
                  <p:cNvSpPr/>
                  <p:nvPr/>
                </p:nvSpPr>
                <p:spPr>
                  <a:xfrm>
                    <a:off x="2952750" y="4300768"/>
                    <a:ext cx="502285" cy="674370"/>
                  </a:xfrm>
                  <a:custGeom>
                    <a:avLst/>
                    <a:gdLst>
                      <a:gd name="connsiteX0" fmla="*/ 175847 w 502714"/>
                      <a:gd name="connsiteY0" fmla="*/ 662009 h 674422"/>
                      <a:gd name="connsiteX1" fmla="*/ 225497 w 502714"/>
                      <a:gd name="connsiteY1" fmla="*/ 674422 h 674422"/>
                      <a:gd name="connsiteX2" fmla="*/ 260666 w 502714"/>
                      <a:gd name="connsiteY2" fmla="*/ 649597 h 674422"/>
                      <a:gd name="connsiteX3" fmla="*/ 279285 w 502714"/>
                      <a:gd name="connsiteY3" fmla="*/ 653734 h 674422"/>
                      <a:gd name="connsiteX4" fmla="*/ 306180 w 502714"/>
                      <a:gd name="connsiteY4" fmla="*/ 608221 h 674422"/>
                      <a:gd name="connsiteX5" fmla="*/ 333074 w 502714"/>
                      <a:gd name="connsiteY5" fmla="*/ 597877 h 674422"/>
                      <a:gd name="connsiteX6" fmla="*/ 337211 w 502714"/>
                      <a:gd name="connsiteY6" fmla="*/ 566845 h 674422"/>
                      <a:gd name="connsiteX7" fmla="*/ 374449 w 502714"/>
                      <a:gd name="connsiteY7" fmla="*/ 560639 h 674422"/>
                      <a:gd name="connsiteX8" fmla="*/ 401343 w 502714"/>
                      <a:gd name="connsiteY8" fmla="*/ 535814 h 674422"/>
                      <a:gd name="connsiteX9" fmla="*/ 434444 w 502714"/>
                      <a:gd name="connsiteY9" fmla="*/ 539951 h 674422"/>
                      <a:gd name="connsiteX10" fmla="*/ 471682 w 502714"/>
                      <a:gd name="connsiteY10" fmla="*/ 496507 h 674422"/>
                      <a:gd name="connsiteX11" fmla="*/ 469613 w 502714"/>
                      <a:gd name="connsiteY11" fmla="*/ 448925 h 674422"/>
                      <a:gd name="connsiteX12" fmla="*/ 502714 w 502714"/>
                      <a:gd name="connsiteY12" fmla="*/ 411687 h 674422"/>
                      <a:gd name="connsiteX13" fmla="*/ 498576 w 502714"/>
                      <a:gd name="connsiteY13" fmla="*/ 351692 h 674422"/>
                      <a:gd name="connsiteX14" fmla="*/ 461338 w 502714"/>
                      <a:gd name="connsiteY14" fmla="*/ 337211 h 674422"/>
                      <a:gd name="connsiteX15" fmla="*/ 374449 w 502714"/>
                      <a:gd name="connsiteY15" fmla="*/ 324798 h 674422"/>
                      <a:gd name="connsiteX16" fmla="*/ 370312 w 502714"/>
                      <a:gd name="connsiteY16" fmla="*/ 275148 h 674422"/>
                      <a:gd name="connsiteX17" fmla="*/ 370312 w 502714"/>
                      <a:gd name="connsiteY17" fmla="*/ 248254 h 674422"/>
                      <a:gd name="connsiteX18" fmla="*/ 337211 w 502714"/>
                      <a:gd name="connsiteY18" fmla="*/ 211016 h 674422"/>
                      <a:gd name="connsiteX19" fmla="*/ 277217 w 502714"/>
                      <a:gd name="connsiteY19" fmla="*/ 198603 h 674422"/>
                      <a:gd name="connsiteX20" fmla="*/ 277217 w 502714"/>
                      <a:gd name="connsiteY20" fmla="*/ 165502 h 674422"/>
                      <a:gd name="connsiteX21" fmla="*/ 254460 w 502714"/>
                      <a:gd name="connsiteY21" fmla="*/ 165502 h 674422"/>
                      <a:gd name="connsiteX22" fmla="*/ 252391 w 502714"/>
                      <a:gd name="connsiteY22" fmla="*/ 124127 h 674422"/>
                      <a:gd name="connsiteX23" fmla="*/ 219291 w 502714"/>
                      <a:gd name="connsiteY23" fmla="*/ 122058 h 674422"/>
                      <a:gd name="connsiteX24" fmla="*/ 231704 w 502714"/>
                      <a:gd name="connsiteY24" fmla="*/ 64132 h 674422"/>
                      <a:gd name="connsiteX25" fmla="*/ 206878 w 502714"/>
                      <a:gd name="connsiteY25" fmla="*/ 12413 h 674422"/>
                      <a:gd name="connsiteX26" fmla="*/ 184122 w 502714"/>
                      <a:gd name="connsiteY26" fmla="*/ 0 h 674422"/>
                      <a:gd name="connsiteX27" fmla="*/ 136540 w 502714"/>
                      <a:gd name="connsiteY27" fmla="*/ 14482 h 674422"/>
                      <a:gd name="connsiteX28" fmla="*/ 78614 w 502714"/>
                      <a:gd name="connsiteY28" fmla="*/ 6206 h 674422"/>
                      <a:gd name="connsiteX29" fmla="*/ 74476 w 502714"/>
                      <a:gd name="connsiteY29" fmla="*/ 33101 h 674422"/>
                      <a:gd name="connsiteX30" fmla="*/ 45514 w 502714"/>
                      <a:gd name="connsiteY30" fmla="*/ 57926 h 674422"/>
                      <a:gd name="connsiteX31" fmla="*/ 68270 w 502714"/>
                      <a:gd name="connsiteY31" fmla="*/ 99301 h 674422"/>
                      <a:gd name="connsiteX32" fmla="*/ 18619 w 502714"/>
                      <a:gd name="connsiteY32" fmla="*/ 101370 h 674422"/>
                      <a:gd name="connsiteX33" fmla="*/ 0 w 502714"/>
                      <a:gd name="connsiteY33" fmla="*/ 124127 h 674422"/>
                      <a:gd name="connsiteX34" fmla="*/ 10344 w 502714"/>
                      <a:gd name="connsiteY34" fmla="*/ 146883 h 674422"/>
                      <a:gd name="connsiteX35" fmla="*/ 0 w 502714"/>
                      <a:gd name="connsiteY35" fmla="*/ 161365 h 674422"/>
                      <a:gd name="connsiteX36" fmla="*/ 47582 w 502714"/>
                      <a:gd name="connsiteY36" fmla="*/ 202740 h 674422"/>
                      <a:gd name="connsiteX37" fmla="*/ 66201 w 502714"/>
                      <a:gd name="connsiteY37" fmla="*/ 184121 h 674422"/>
                      <a:gd name="connsiteX38" fmla="*/ 130333 w 502714"/>
                      <a:gd name="connsiteY38" fmla="*/ 219291 h 674422"/>
                      <a:gd name="connsiteX39" fmla="*/ 107577 w 502714"/>
                      <a:gd name="connsiteY39" fmla="*/ 248254 h 674422"/>
                      <a:gd name="connsiteX40" fmla="*/ 126196 w 502714"/>
                      <a:gd name="connsiteY40" fmla="*/ 331005 h 674422"/>
                      <a:gd name="connsiteX41" fmla="*/ 169640 w 502714"/>
                      <a:gd name="connsiteY41" fmla="*/ 362036 h 674422"/>
                      <a:gd name="connsiteX42" fmla="*/ 146884 w 502714"/>
                      <a:gd name="connsiteY42" fmla="*/ 395137 h 674422"/>
                      <a:gd name="connsiteX43" fmla="*/ 179984 w 502714"/>
                      <a:gd name="connsiteY43" fmla="*/ 434444 h 674422"/>
                      <a:gd name="connsiteX44" fmla="*/ 161365 w 502714"/>
                      <a:gd name="connsiteY44" fmla="*/ 492369 h 674422"/>
                      <a:gd name="connsiteX45" fmla="*/ 213085 w 502714"/>
                      <a:gd name="connsiteY45" fmla="*/ 533745 h 674422"/>
                      <a:gd name="connsiteX46" fmla="*/ 204809 w 502714"/>
                      <a:gd name="connsiteY46" fmla="*/ 568914 h 674422"/>
                      <a:gd name="connsiteX47" fmla="*/ 175847 w 502714"/>
                      <a:gd name="connsiteY47" fmla="*/ 662009 h 674422"/>
                      <a:gd name="connsiteX0" fmla="*/ 175847 w 502714"/>
                      <a:gd name="connsiteY0" fmla="*/ 662009 h 674422"/>
                      <a:gd name="connsiteX1" fmla="*/ 225497 w 502714"/>
                      <a:gd name="connsiteY1" fmla="*/ 674422 h 674422"/>
                      <a:gd name="connsiteX2" fmla="*/ 260666 w 502714"/>
                      <a:gd name="connsiteY2" fmla="*/ 649597 h 674422"/>
                      <a:gd name="connsiteX3" fmla="*/ 279285 w 502714"/>
                      <a:gd name="connsiteY3" fmla="*/ 653734 h 674422"/>
                      <a:gd name="connsiteX4" fmla="*/ 306180 w 502714"/>
                      <a:gd name="connsiteY4" fmla="*/ 608221 h 674422"/>
                      <a:gd name="connsiteX5" fmla="*/ 333074 w 502714"/>
                      <a:gd name="connsiteY5" fmla="*/ 597877 h 674422"/>
                      <a:gd name="connsiteX6" fmla="*/ 337211 w 502714"/>
                      <a:gd name="connsiteY6" fmla="*/ 566845 h 674422"/>
                      <a:gd name="connsiteX7" fmla="*/ 374449 w 502714"/>
                      <a:gd name="connsiteY7" fmla="*/ 560639 h 674422"/>
                      <a:gd name="connsiteX8" fmla="*/ 401343 w 502714"/>
                      <a:gd name="connsiteY8" fmla="*/ 535814 h 674422"/>
                      <a:gd name="connsiteX9" fmla="*/ 434444 w 502714"/>
                      <a:gd name="connsiteY9" fmla="*/ 539951 h 674422"/>
                      <a:gd name="connsiteX10" fmla="*/ 471682 w 502714"/>
                      <a:gd name="connsiteY10" fmla="*/ 496507 h 674422"/>
                      <a:gd name="connsiteX11" fmla="*/ 469613 w 502714"/>
                      <a:gd name="connsiteY11" fmla="*/ 448925 h 674422"/>
                      <a:gd name="connsiteX12" fmla="*/ 502714 w 502714"/>
                      <a:gd name="connsiteY12" fmla="*/ 411687 h 674422"/>
                      <a:gd name="connsiteX13" fmla="*/ 498576 w 502714"/>
                      <a:gd name="connsiteY13" fmla="*/ 351692 h 674422"/>
                      <a:gd name="connsiteX14" fmla="*/ 461338 w 502714"/>
                      <a:gd name="connsiteY14" fmla="*/ 337211 h 674422"/>
                      <a:gd name="connsiteX15" fmla="*/ 374449 w 502714"/>
                      <a:gd name="connsiteY15" fmla="*/ 324798 h 674422"/>
                      <a:gd name="connsiteX16" fmla="*/ 370312 w 502714"/>
                      <a:gd name="connsiteY16" fmla="*/ 275148 h 674422"/>
                      <a:gd name="connsiteX17" fmla="*/ 370312 w 502714"/>
                      <a:gd name="connsiteY17" fmla="*/ 248254 h 674422"/>
                      <a:gd name="connsiteX18" fmla="*/ 337211 w 502714"/>
                      <a:gd name="connsiteY18" fmla="*/ 211016 h 674422"/>
                      <a:gd name="connsiteX19" fmla="*/ 277217 w 502714"/>
                      <a:gd name="connsiteY19" fmla="*/ 198603 h 674422"/>
                      <a:gd name="connsiteX20" fmla="*/ 277217 w 502714"/>
                      <a:gd name="connsiteY20" fmla="*/ 165502 h 674422"/>
                      <a:gd name="connsiteX21" fmla="*/ 254460 w 502714"/>
                      <a:gd name="connsiteY21" fmla="*/ 165502 h 674422"/>
                      <a:gd name="connsiteX22" fmla="*/ 252391 w 502714"/>
                      <a:gd name="connsiteY22" fmla="*/ 124127 h 674422"/>
                      <a:gd name="connsiteX23" fmla="*/ 219291 w 502714"/>
                      <a:gd name="connsiteY23" fmla="*/ 122058 h 674422"/>
                      <a:gd name="connsiteX24" fmla="*/ 231704 w 502714"/>
                      <a:gd name="connsiteY24" fmla="*/ 64132 h 674422"/>
                      <a:gd name="connsiteX25" fmla="*/ 206878 w 502714"/>
                      <a:gd name="connsiteY25" fmla="*/ 12413 h 674422"/>
                      <a:gd name="connsiteX26" fmla="*/ 184122 w 502714"/>
                      <a:gd name="connsiteY26" fmla="*/ 0 h 674422"/>
                      <a:gd name="connsiteX27" fmla="*/ 136540 w 502714"/>
                      <a:gd name="connsiteY27" fmla="*/ 14482 h 674422"/>
                      <a:gd name="connsiteX28" fmla="*/ 78614 w 502714"/>
                      <a:gd name="connsiteY28" fmla="*/ 6206 h 674422"/>
                      <a:gd name="connsiteX29" fmla="*/ 74476 w 502714"/>
                      <a:gd name="connsiteY29" fmla="*/ 33101 h 674422"/>
                      <a:gd name="connsiteX30" fmla="*/ 45514 w 502714"/>
                      <a:gd name="connsiteY30" fmla="*/ 57926 h 674422"/>
                      <a:gd name="connsiteX31" fmla="*/ 68270 w 502714"/>
                      <a:gd name="connsiteY31" fmla="*/ 99301 h 674422"/>
                      <a:gd name="connsiteX32" fmla="*/ 18619 w 502714"/>
                      <a:gd name="connsiteY32" fmla="*/ 101370 h 674422"/>
                      <a:gd name="connsiteX33" fmla="*/ 0 w 502714"/>
                      <a:gd name="connsiteY33" fmla="*/ 124127 h 674422"/>
                      <a:gd name="connsiteX34" fmla="*/ 10344 w 502714"/>
                      <a:gd name="connsiteY34" fmla="*/ 146883 h 674422"/>
                      <a:gd name="connsiteX35" fmla="*/ 0 w 502714"/>
                      <a:gd name="connsiteY35" fmla="*/ 161365 h 674422"/>
                      <a:gd name="connsiteX36" fmla="*/ 47582 w 502714"/>
                      <a:gd name="connsiteY36" fmla="*/ 202740 h 674422"/>
                      <a:gd name="connsiteX37" fmla="*/ 66201 w 502714"/>
                      <a:gd name="connsiteY37" fmla="*/ 184121 h 674422"/>
                      <a:gd name="connsiteX38" fmla="*/ 130333 w 502714"/>
                      <a:gd name="connsiteY38" fmla="*/ 219291 h 674422"/>
                      <a:gd name="connsiteX39" fmla="*/ 107577 w 502714"/>
                      <a:gd name="connsiteY39" fmla="*/ 248254 h 674422"/>
                      <a:gd name="connsiteX40" fmla="*/ 126196 w 502714"/>
                      <a:gd name="connsiteY40" fmla="*/ 331005 h 674422"/>
                      <a:gd name="connsiteX41" fmla="*/ 169640 w 502714"/>
                      <a:gd name="connsiteY41" fmla="*/ 362036 h 674422"/>
                      <a:gd name="connsiteX42" fmla="*/ 146884 w 502714"/>
                      <a:gd name="connsiteY42" fmla="*/ 395137 h 674422"/>
                      <a:gd name="connsiteX43" fmla="*/ 179984 w 502714"/>
                      <a:gd name="connsiteY43" fmla="*/ 434444 h 674422"/>
                      <a:gd name="connsiteX44" fmla="*/ 161365 w 502714"/>
                      <a:gd name="connsiteY44" fmla="*/ 492369 h 674422"/>
                      <a:gd name="connsiteX45" fmla="*/ 213085 w 502714"/>
                      <a:gd name="connsiteY45" fmla="*/ 533745 h 674422"/>
                      <a:gd name="connsiteX46" fmla="*/ 204809 w 502714"/>
                      <a:gd name="connsiteY46" fmla="*/ 568914 h 674422"/>
                      <a:gd name="connsiteX47" fmla="*/ 175997 w 502714"/>
                      <a:gd name="connsiteY47" fmla="*/ 620682 h 674422"/>
                      <a:gd name="connsiteX48" fmla="*/ 175847 w 502714"/>
                      <a:gd name="connsiteY48" fmla="*/ 662009 h 67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2714" h="674422">
                        <a:moveTo>
                          <a:pt x="175847" y="662009"/>
                        </a:moveTo>
                        <a:lnTo>
                          <a:pt x="225497" y="674422"/>
                        </a:lnTo>
                        <a:lnTo>
                          <a:pt x="260666" y="649597"/>
                        </a:lnTo>
                        <a:lnTo>
                          <a:pt x="279285" y="653734"/>
                        </a:lnTo>
                        <a:lnTo>
                          <a:pt x="306180" y="608221"/>
                        </a:lnTo>
                        <a:lnTo>
                          <a:pt x="333074" y="597877"/>
                        </a:lnTo>
                        <a:lnTo>
                          <a:pt x="337211" y="566845"/>
                        </a:lnTo>
                        <a:lnTo>
                          <a:pt x="374449" y="560639"/>
                        </a:lnTo>
                        <a:lnTo>
                          <a:pt x="401343" y="535814"/>
                        </a:lnTo>
                        <a:lnTo>
                          <a:pt x="434444" y="539951"/>
                        </a:lnTo>
                        <a:lnTo>
                          <a:pt x="471682" y="496507"/>
                        </a:lnTo>
                        <a:cubicBezTo>
                          <a:pt x="470992" y="480646"/>
                          <a:pt x="470303" y="464786"/>
                          <a:pt x="469613" y="448925"/>
                        </a:cubicBezTo>
                        <a:lnTo>
                          <a:pt x="502714" y="411687"/>
                        </a:lnTo>
                        <a:lnTo>
                          <a:pt x="498576" y="351692"/>
                        </a:lnTo>
                        <a:lnTo>
                          <a:pt x="461338" y="337211"/>
                        </a:lnTo>
                        <a:lnTo>
                          <a:pt x="374449" y="324798"/>
                        </a:lnTo>
                        <a:lnTo>
                          <a:pt x="370312" y="275148"/>
                        </a:lnTo>
                        <a:lnTo>
                          <a:pt x="370312" y="248254"/>
                        </a:lnTo>
                        <a:lnTo>
                          <a:pt x="337211" y="211016"/>
                        </a:lnTo>
                        <a:lnTo>
                          <a:pt x="277217" y="198603"/>
                        </a:lnTo>
                        <a:lnTo>
                          <a:pt x="277217" y="165502"/>
                        </a:lnTo>
                        <a:lnTo>
                          <a:pt x="254460" y="165502"/>
                        </a:lnTo>
                        <a:lnTo>
                          <a:pt x="252391" y="124127"/>
                        </a:lnTo>
                        <a:lnTo>
                          <a:pt x="219291" y="122058"/>
                        </a:lnTo>
                        <a:lnTo>
                          <a:pt x="231704" y="64132"/>
                        </a:lnTo>
                        <a:lnTo>
                          <a:pt x="206878" y="12413"/>
                        </a:lnTo>
                        <a:lnTo>
                          <a:pt x="184122" y="0"/>
                        </a:lnTo>
                        <a:lnTo>
                          <a:pt x="136540" y="14482"/>
                        </a:lnTo>
                        <a:lnTo>
                          <a:pt x="78614" y="6206"/>
                        </a:lnTo>
                        <a:lnTo>
                          <a:pt x="74476" y="33101"/>
                        </a:lnTo>
                        <a:lnTo>
                          <a:pt x="45514" y="57926"/>
                        </a:lnTo>
                        <a:lnTo>
                          <a:pt x="68270" y="99301"/>
                        </a:lnTo>
                        <a:lnTo>
                          <a:pt x="18619" y="101370"/>
                        </a:lnTo>
                        <a:lnTo>
                          <a:pt x="0" y="124127"/>
                        </a:lnTo>
                        <a:lnTo>
                          <a:pt x="10344" y="146883"/>
                        </a:lnTo>
                        <a:lnTo>
                          <a:pt x="0" y="161365"/>
                        </a:lnTo>
                        <a:lnTo>
                          <a:pt x="47582" y="202740"/>
                        </a:lnTo>
                        <a:lnTo>
                          <a:pt x="66201" y="184121"/>
                        </a:lnTo>
                        <a:lnTo>
                          <a:pt x="130333" y="219291"/>
                        </a:lnTo>
                        <a:lnTo>
                          <a:pt x="107577" y="248254"/>
                        </a:lnTo>
                        <a:lnTo>
                          <a:pt x="126196" y="331005"/>
                        </a:lnTo>
                        <a:lnTo>
                          <a:pt x="169640" y="362036"/>
                        </a:lnTo>
                        <a:lnTo>
                          <a:pt x="146884" y="395137"/>
                        </a:lnTo>
                        <a:lnTo>
                          <a:pt x="179984" y="434444"/>
                        </a:lnTo>
                        <a:lnTo>
                          <a:pt x="161365" y="492369"/>
                        </a:lnTo>
                        <a:lnTo>
                          <a:pt x="213085" y="533745"/>
                        </a:lnTo>
                        <a:lnTo>
                          <a:pt x="204809" y="568914"/>
                        </a:lnTo>
                        <a:cubicBezTo>
                          <a:pt x="200726" y="581342"/>
                          <a:pt x="180080" y="608254"/>
                          <a:pt x="175997" y="620682"/>
                        </a:cubicBezTo>
                        <a:lnTo>
                          <a:pt x="175847" y="662009"/>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1" name="フリーフォーム 100"/>
                  <p:cNvSpPr/>
                  <p:nvPr/>
                </p:nvSpPr>
                <p:spPr>
                  <a:xfrm>
                    <a:off x="2672715" y="4364268"/>
                    <a:ext cx="489585" cy="612140"/>
                  </a:xfrm>
                  <a:custGeom>
                    <a:avLst/>
                    <a:gdLst>
                      <a:gd name="connsiteX0" fmla="*/ 70757 w 489857"/>
                      <a:gd name="connsiteY0" fmla="*/ 0 h 612321"/>
                      <a:gd name="connsiteX1" fmla="*/ 187779 w 489857"/>
                      <a:gd name="connsiteY1" fmla="*/ 43543 h 612321"/>
                      <a:gd name="connsiteX2" fmla="*/ 323850 w 489857"/>
                      <a:gd name="connsiteY2" fmla="*/ 133350 h 612321"/>
                      <a:gd name="connsiteX3" fmla="*/ 342900 w 489857"/>
                      <a:gd name="connsiteY3" fmla="*/ 122464 h 612321"/>
                      <a:gd name="connsiteX4" fmla="*/ 405493 w 489857"/>
                      <a:gd name="connsiteY4" fmla="*/ 155121 h 612321"/>
                      <a:gd name="connsiteX5" fmla="*/ 383722 w 489857"/>
                      <a:gd name="connsiteY5" fmla="*/ 187778 h 612321"/>
                      <a:gd name="connsiteX6" fmla="*/ 405493 w 489857"/>
                      <a:gd name="connsiteY6" fmla="*/ 261257 h 612321"/>
                      <a:gd name="connsiteX7" fmla="*/ 405493 w 489857"/>
                      <a:gd name="connsiteY7" fmla="*/ 261257 h 612321"/>
                      <a:gd name="connsiteX8" fmla="*/ 449036 w 489857"/>
                      <a:gd name="connsiteY8" fmla="*/ 299357 h 612321"/>
                      <a:gd name="connsiteX9" fmla="*/ 427265 w 489857"/>
                      <a:gd name="connsiteY9" fmla="*/ 334735 h 612321"/>
                      <a:gd name="connsiteX10" fmla="*/ 457200 w 489857"/>
                      <a:gd name="connsiteY10" fmla="*/ 378278 h 612321"/>
                      <a:gd name="connsiteX11" fmla="*/ 438150 w 489857"/>
                      <a:gd name="connsiteY11" fmla="*/ 435428 h 612321"/>
                      <a:gd name="connsiteX12" fmla="*/ 489857 w 489857"/>
                      <a:gd name="connsiteY12" fmla="*/ 473528 h 612321"/>
                      <a:gd name="connsiteX13" fmla="*/ 487136 w 489857"/>
                      <a:gd name="connsiteY13" fmla="*/ 500743 h 612321"/>
                      <a:gd name="connsiteX14" fmla="*/ 451757 w 489857"/>
                      <a:gd name="connsiteY14" fmla="*/ 566057 h 612321"/>
                      <a:gd name="connsiteX15" fmla="*/ 465365 w 489857"/>
                      <a:gd name="connsiteY15" fmla="*/ 593271 h 612321"/>
                      <a:gd name="connsiteX16" fmla="*/ 419100 w 489857"/>
                      <a:gd name="connsiteY16" fmla="*/ 612321 h 612321"/>
                      <a:gd name="connsiteX17" fmla="*/ 356507 w 489857"/>
                      <a:gd name="connsiteY17" fmla="*/ 609600 h 612321"/>
                      <a:gd name="connsiteX18" fmla="*/ 329293 w 489857"/>
                      <a:gd name="connsiteY18" fmla="*/ 503464 h 612321"/>
                      <a:gd name="connsiteX19" fmla="*/ 283029 w 489857"/>
                      <a:gd name="connsiteY19" fmla="*/ 481693 h 612321"/>
                      <a:gd name="connsiteX20" fmla="*/ 231322 w 489857"/>
                      <a:gd name="connsiteY20" fmla="*/ 381000 h 612321"/>
                      <a:gd name="connsiteX21" fmla="*/ 255815 w 489857"/>
                      <a:gd name="connsiteY21" fmla="*/ 367393 h 612321"/>
                      <a:gd name="connsiteX22" fmla="*/ 255815 w 489857"/>
                      <a:gd name="connsiteY22" fmla="*/ 337457 h 612321"/>
                      <a:gd name="connsiteX23" fmla="*/ 212272 w 489857"/>
                      <a:gd name="connsiteY23" fmla="*/ 356507 h 612321"/>
                      <a:gd name="connsiteX24" fmla="*/ 201386 w 489857"/>
                      <a:gd name="connsiteY24" fmla="*/ 323850 h 612321"/>
                      <a:gd name="connsiteX25" fmla="*/ 179615 w 489857"/>
                      <a:gd name="connsiteY25" fmla="*/ 329293 h 612321"/>
                      <a:gd name="connsiteX26" fmla="*/ 168729 w 489857"/>
                      <a:gd name="connsiteY26" fmla="*/ 323850 h 612321"/>
                      <a:gd name="connsiteX27" fmla="*/ 168729 w 489857"/>
                      <a:gd name="connsiteY27" fmla="*/ 323850 h 612321"/>
                      <a:gd name="connsiteX28" fmla="*/ 108857 w 489857"/>
                      <a:gd name="connsiteY28" fmla="*/ 242207 h 612321"/>
                      <a:gd name="connsiteX29" fmla="*/ 122465 w 489857"/>
                      <a:gd name="connsiteY29" fmla="*/ 223157 h 612321"/>
                      <a:gd name="connsiteX30" fmla="*/ 0 w 489857"/>
                      <a:gd name="connsiteY30" fmla="*/ 144235 h 612321"/>
                      <a:gd name="connsiteX31" fmla="*/ 29936 w 489857"/>
                      <a:gd name="connsiteY31" fmla="*/ 108857 h 612321"/>
                      <a:gd name="connsiteX32" fmla="*/ 35379 w 489857"/>
                      <a:gd name="connsiteY32" fmla="*/ 136071 h 612321"/>
                      <a:gd name="connsiteX33" fmla="*/ 78922 w 489857"/>
                      <a:gd name="connsiteY33" fmla="*/ 130628 h 612321"/>
                      <a:gd name="connsiteX34" fmla="*/ 51707 w 489857"/>
                      <a:gd name="connsiteY34" fmla="*/ 78921 h 612321"/>
                      <a:gd name="connsiteX35" fmla="*/ 103415 w 489857"/>
                      <a:gd name="connsiteY35" fmla="*/ 108857 h 612321"/>
                      <a:gd name="connsiteX36" fmla="*/ 106136 w 489857"/>
                      <a:gd name="connsiteY36" fmla="*/ 100693 h 612321"/>
                      <a:gd name="connsiteX37" fmla="*/ 100693 w 489857"/>
                      <a:gd name="connsiteY37" fmla="*/ 81643 h 612321"/>
                      <a:gd name="connsiteX38" fmla="*/ 103415 w 489857"/>
                      <a:gd name="connsiteY38" fmla="*/ 51707 h 612321"/>
                      <a:gd name="connsiteX39" fmla="*/ 70757 w 489857"/>
                      <a:gd name="connsiteY39" fmla="*/ 0 h 612321"/>
                      <a:gd name="connsiteX0" fmla="*/ 70757 w 489857"/>
                      <a:gd name="connsiteY0" fmla="*/ 0 h 612321"/>
                      <a:gd name="connsiteX1" fmla="*/ 187779 w 489857"/>
                      <a:gd name="connsiteY1" fmla="*/ 43543 h 612321"/>
                      <a:gd name="connsiteX2" fmla="*/ 323850 w 489857"/>
                      <a:gd name="connsiteY2" fmla="*/ 133350 h 612321"/>
                      <a:gd name="connsiteX3" fmla="*/ 342900 w 489857"/>
                      <a:gd name="connsiteY3" fmla="*/ 122464 h 612321"/>
                      <a:gd name="connsiteX4" fmla="*/ 405493 w 489857"/>
                      <a:gd name="connsiteY4" fmla="*/ 155121 h 612321"/>
                      <a:gd name="connsiteX5" fmla="*/ 383722 w 489857"/>
                      <a:gd name="connsiteY5" fmla="*/ 187778 h 612321"/>
                      <a:gd name="connsiteX6" fmla="*/ 405493 w 489857"/>
                      <a:gd name="connsiteY6" fmla="*/ 261257 h 612321"/>
                      <a:gd name="connsiteX7" fmla="*/ 405493 w 489857"/>
                      <a:gd name="connsiteY7" fmla="*/ 261257 h 612321"/>
                      <a:gd name="connsiteX8" fmla="*/ 449036 w 489857"/>
                      <a:gd name="connsiteY8" fmla="*/ 299357 h 612321"/>
                      <a:gd name="connsiteX9" fmla="*/ 427265 w 489857"/>
                      <a:gd name="connsiteY9" fmla="*/ 334735 h 612321"/>
                      <a:gd name="connsiteX10" fmla="*/ 457200 w 489857"/>
                      <a:gd name="connsiteY10" fmla="*/ 378278 h 612321"/>
                      <a:gd name="connsiteX11" fmla="*/ 438150 w 489857"/>
                      <a:gd name="connsiteY11" fmla="*/ 435428 h 612321"/>
                      <a:gd name="connsiteX12" fmla="*/ 489857 w 489857"/>
                      <a:gd name="connsiteY12" fmla="*/ 473528 h 612321"/>
                      <a:gd name="connsiteX13" fmla="*/ 487136 w 489857"/>
                      <a:gd name="connsiteY13" fmla="*/ 500743 h 612321"/>
                      <a:gd name="connsiteX14" fmla="*/ 451757 w 489857"/>
                      <a:gd name="connsiteY14" fmla="*/ 566057 h 612321"/>
                      <a:gd name="connsiteX15" fmla="*/ 465365 w 489857"/>
                      <a:gd name="connsiteY15" fmla="*/ 593271 h 612321"/>
                      <a:gd name="connsiteX16" fmla="*/ 419100 w 489857"/>
                      <a:gd name="connsiteY16" fmla="*/ 612321 h 612321"/>
                      <a:gd name="connsiteX17" fmla="*/ 356507 w 489857"/>
                      <a:gd name="connsiteY17" fmla="*/ 609600 h 612321"/>
                      <a:gd name="connsiteX18" fmla="*/ 329293 w 489857"/>
                      <a:gd name="connsiteY18" fmla="*/ 503464 h 612321"/>
                      <a:gd name="connsiteX19" fmla="*/ 283029 w 489857"/>
                      <a:gd name="connsiteY19" fmla="*/ 481693 h 612321"/>
                      <a:gd name="connsiteX20" fmla="*/ 231322 w 489857"/>
                      <a:gd name="connsiteY20" fmla="*/ 381000 h 612321"/>
                      <a:gd name="connsiteX21" fmla="*/ 255815 w 489857"/>
                      <a:gd name="connsiteY21" fmla="*/ 367393 h 612321"/>
                      <a:gd name="connsiteX22" fmla="*/ 255815 w 489857"/>
                      <a:gd name="connsiteY22" fmla="*/ 337457 h 612321"/>
                      <a:gd name="connsiteX23" fmla="*/ 212272 w 489857"/>
                      <a:gd name="connsiteY23" fmla="*/ 356507 h 612321"/>
                      <a:gd name="connsiteX24" fmla="*/ 201386 w 489857"/>
                      <a:gd name="connsiteY24" fmla="*/ 323850 h 612321"/>
                      <a:gd name="connsiteX25" fmla="*/ 179615 w 489857"/>
                      <a:gd name="connsiteY25" fmla="*/ 329293 h 612321"/>
                      <a:gd name="connsiteX26" fmla="*/ 168729 w 489857"/>
                      <a:gd name="connsiteY26" fmla="*/ 323850 h 612321"/>
                      <a:gd name="connsiteX27" fmla="*/ 152486 w 489857"/>
                      <a:gd name="connsiteY27" fmla="*/ 340279 h 612321"/>
                      <a:gd name="connsiteX28" fmla="*/ 108857 w 489857"/>
                      <a:gd name="connsiteY28" fmla="*/ 242207 h 612321"/>
                      <a:gd name="connsiteX29" fmla="*/ 122465 w 489857"/>
                      <a:gd name="connsiteY29" fmla="*/ 223157 h 612321"/>
                      <a:gd name="connsiteX30" fmla="*/ 0 w 489857"/>
                      <a:gd name="connsiteY30" fmla="*/ 144235 h 612321"/>
                      <a:gd name="connsiteX31" fmla="*/ 29936 w 489857"/>
                      <a:gd name="connsiteY31" fmla="*/ 108857 h 612321"/>
                      <a:gd name="connsiteX32" fmla="*/ 35379 w 489857"/>
                      <a:gd name="connsiteY32" fmla="*/ 136071 h 612321"/>
                      <a:gd name="connsiteX33" fmla="*/ 78922 w 489857"/>
                      <a:gd name="connsiteY33" fmla="*/ 130628 h 612321"/>
                      <a:gd name="connsiteX34" fmla="*/ 51707 w 489857"/>
                      <a:gd name="connsiteY34" fmla="*/ 78921 h 612321"/>
                      <a:gd name="connsiteX35" fmla="*/ 103415 w 489857"/>
                      <a:gd name="connsiteY35" fmla="*/ 108857 h 612321"/>
                      <a:gd name="connsiteX36" fmla="*/ 106136 w 489857"/>
                      <a:gd name="connsiteY36" fmla="*/ 100693 h 612321"/>
                      <a:gd name="connsiteX37" fmla="*/ 100693 w 489857"/>
                      <a:gd name="connsiteY37" fmla="*/ 81643 h 612321"/>
                      <a:gd name="connsiteX38" fmla="*/ 103415 w 489857"/>
                      <a:gd name="connsiteY38" fmla="*/ 51707 h 612321"/>
                      <a:gd name="connsiteX39" fmla="*/ 70757 w 489857"/>
                      <a:gd name="connsiteY39" fmla="*/ 0 h 612321"/>
                      <a:gd name="connsiteX0" fmla="*/ 70757 w 489857"/>
                      <a:gd name="connsiteY0" fmla="*/ 0 h 612321"/>
                      <a:gd name="connsiteX1" fmla="*/ 187779 w 489857"/>
                      <a:gd name="connsiteY1" fmla="*/ 43543 h 612321"/>
                      <a:gd name="connsiteX2" fmla="*/ 323850 w 489857"/>
                      <a:gd name="connsiteY2" fmla="*/ 133350 h 612321"/>
                      <a:gd name="connsiteX3" fmla="*/ 342900 w 489857"/>
                      <a:gd name="connsiteY3" fmla="*/ 122464 h 612321"/>
                      <a:gd name="connsiteX4" fmla="*/ 405493 w 489857"/>
                      <a:gd name="connsiteY4" fmla="*/ 155121 h 612321"/>
                      <a:gd name="connsiteX5" fmla="*/ 383722 w 489857"/>
                      <a:gd name="connsiteY5" fmla="*/ 187778 h 612321"/>
                      <a:gd name="connsiteX6" fmla="*/ 405493 w 489857"/>
                      <a:gd name="connsiteY6" fmla="*/ 261257 h 612321"/>
                      <a:gd name="connsiteX7" fmla="*/ 405493 w 489857"/>
                      <a:gd name="connsiteY7" fmla="*/ 261257 h 612321"/>
                      <a:gd name="connsiteX8" fmla="*/ 449036 w 489857"/>
                      <a:gd name="connsiteY8" fmla="*/ 299357 h 612321"/>
                      <a:gd name="connsiteX9" fmla="*/ 427265 w 489857"/>
                      <a:gd name="connsiteY9" fmla="*/ 334735 h 612321"/>
                      <a:gd name="connsiteX10" fmla="*/ 457200 w 489857"/>
                      <a:gd name="connsiteY10" fmla="*/ 378278 h 612321"/>
                      <a:gd name="connsiteX11" fmla="*/ 438150 w 489857"/>
                      <a:gd name="connsiteY11" fmla="*/ 435428 h 612321"/>
                      <a:gd name="connsiteX12" fmla="*/ 489857 w 489857"/>
                      <a:gd name="connsiteY12" fmla="*/ 473528 h 612321"/>
                      <a:gd name="connsiteX13" fmla="*/ 487136 w 489857"/>
                      <a:gd name="connsiteY13" fmla="*/ 500743 h 612321"/>
                      <a:gd name="connsiteX14" fmla="*/ 451757 w 489857"/>
                      <a:gd name="connsiteY14" fmla="*/ 566057 h 612321"/>
                      <a:gd name="connsiteX15" fmla="*/ 465365 w 489857"/>
                      <a:gd name="connsiteY15" fmla="*/ 593271 h 612321"/>
                      <a:gd name="connsiteX16" fmla="*/ 419100 w 489857"/>
                      <a:gd name="connsiteY16" fmla="*/ 612321 h 612321"/>
                      <a:gd name="connsiteX17" fmla="*/ 356507 w 489857"/>
                      <a:gd name="connsiteY17" fmla="*/ 609600 h 612321"/>
                      <a:gd name="connsiteX18" fmla="*/ 329293 w 489857"/>
                      <a:gd name="connsiteY18" fmla="*/ 503464 h 612321"/>
                      <a:gd name="connsiteX19" fmla="*/ 283029 w 489857"/>
                      <a:gd name="connsiteY19" fmla="*/ 481693 h 612321"/>
                      <a:gd name="connsiteX20" fmla="*/ 231322 w 489857"/>
                      <a:gd name="connsiteY20" fmla="*/ 381000 h 612321"/>
                      <a:gd name="connsiteX21" fmla="*/ 255815 w 489857"/>
                      <a:gd name="connsiteY21" fmla="*/ 367393 h 612321"/>
                      <a:gd name="connsiteX22" fmla="*/ 255815 w 489857"/>
                      <a:gd name="connsiteY22" fmla="*/ 337457 h 612321"/>
                      <a:gd name="connsiteX23" fmla="*/ 212272 w 489857"/>
                      <a:gd name="connsiteY23" fmla="*/ 356507 h 612321"/>
                      <a:gd name="connsiteX24" fmla="*/ 201386 w 489857"/>
                      <a:gd name="connsiteY24" fmla="*/ 323850 h 612321"/>
                      <a:gd name="connsiteX25" fmla="*/ 179615 w 489857"/>
                      <a:gd name="connsiteY25" fmla="*/ 329293 h 612321"/>
                      <a:gd name="connsiteX26" fmla="*/ 168729 w 489857"/>
                      <a:gd name="connsiteY26" fmla="*/ 323850 h 612321"/>
                      <a:gd name="connsiteX27" fmla="*/ 152486 w 489857"/>
                      <a:gd name="connsiteY27" fmla="*/ 340279 h 612321"/>
                      <a:gd name="connsiteX28" fmla="*/ 108857 w 489857"/>
                      <a:gd name="connsiteY28" fmla="*/ 242207 h 612321"/>
                      <a:gd name="connsiteX29" fmla="*/ 122465 w 489857"/>
                      <a:gd name="connsiteY29" fmla="*/ 223157 h 612321"/>
                      <a:gd name="connsiteX30" fmla="*/ 0 w 489857"/>
                      <a:gd name="connsiteY30" fmla="*/ 144235 h 612321"/>
                      <a:gd name="connsiteX31" fmla="*/ 29936 w 489857"/>
                      <a:gd name="connsiteY31" fmla="*/ 108857 h 612321"/>
                      <a:gd name="connsiteX32" fmla="*/ 35379 w 489857"/>
                      <a:gd name="connsiteY32" fmla="*/ 136071 h 612321"/>
                      <a:gd name="connsiteX33" fmla="*/ 78922 w 489857"/>
                      <a:gd name="connsiteY33" fmla="*/ 130628 h 612321"/>
                      <a:gd name="connsiteX34" fmla="*/ 51707 w 489857"/>
                      <a:gd name="connsiteY34" fmla="*/ 78921 h 612321"/>
                      <a:gd name="connsiteX35" fmla="*/ 103415 w 489857"/>
                      <a:gd name="connsiteY35" fmla="*/ 108857 h 612321"/>
                      <a:gd name="connsiteX36" fmla="*/ 106136 w 489857"/>
                      <a:gd name="connsiteY36" fmla="*/ 100693 h 612321"/>
                      <a:gd name="connsiteX37" fmla="*/ 100693 w 489857"/>
                      <a:gd name="connsiteY37" fmla="*/ 81643 h 612321"/>
                      <a:gd name="connsiteX38" fmla="*/ 103415 w 489857"/>
                      <a:gd name="connsiteY38" fmla="*/ 51707 h 612321"/>
                      <a:gd name="connsiteX39" fmla="*/ 74740 w 489857"/>
                      <a:gd name="connsiteY39" fmla="*/ 36072 h 612321"/>
                      <a:gd name="connsiteX40" fmla="*/ 70757 w 489857"/>
                      <a:gd name="connsiteY40" fmla="*/ 0 h 6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9857" h="612321">
                        <a:moveTo>
                          <a:pt x="70757" y="0"/>
                        </a:moveTo>
                        <a:lnTo>
                          <a:pt x="187779" y="43543"/>
                        </a:lnTo>
                        <a:lnTo>
                          <a:pt x="323850" y="133350"/>
                        </a:lnTo>
                        <a:lnTo>
                          <a:pt x="342900" y="122464"/>
                        </a:lnTo>
                        <a:lnTo>
                          <a:pt x="405493" y="155121"/>
                        </a:lnTo>
                        <a:lnTo>
                          <a:pt x="383722" y="187778"/>
                        </a:lnTo>
                        <a:lnTo>
                          <a:pt x="405493" y="261257"/>
                        </a:lnTo>
                        <a:lnTo>
                          <a:pt x="405493" y="261257"/>
                        </a:lnTo>
                        <a:lnTo>
                          <a:pt x="449036" y="299357"/>
                        </a:lnTo>
                        <a:lnTo>
                          <a:pt x="427265" y="334735"/>
                        </a:lnTo>
                        <a:lnTo>
                          <a:pt x="457200" y="378278"/>
                        </a:lnTo>
                        <a:lnTo>
                          <a:pt x="438150" y="435428"/>
                        </a:lnTo>
                        <a:lnTo>
                          <a:pt x="489857" y="473528"/>
                        </a:lnTo>
                        <a:lnTo>
                          <a:pt x="487136" y="500743"/>
                        </a:lnTo>
                        <a:lnTo>
                          <a:pt x="451757" y="566057"/>
                        </a:lnTo>
                        <a:lnTo>
                          <a:pt x="465365" y="593271"/>
                        </a:lnTo>
                        <a:lnTo>
                          <a:pt x="419100" y="612321"/>
                        </a:lnTo>
                        <a:lnTo>
                          <a:pt x="356507" y="609600"/>
                        </a:lnTo>
                        <a:lnTo>
                          <a:pt x="329293" y="503464"/>
                        </a:lnTo>
                        <a:lnTo>
                          <a:pt x="283029" y="481693"/>
                        </a:lnTo>
                        <a:lnTo>
                          <a:pt x="231322" y="381000"/>
                        </a:lnTo>
                        <a:lnTo>
                          <a:pt x="255815" y="367393"/>
                        </a:lnTo>
                        <a:lnTo>
                          <a:pt x="255815" y="337457"/>
                        </a:lnTo>
                        <a:lnTo>
                          <a:pt x="212272" y="356507"/>
                        </a:lnTo>
                        <a:lnTo>
                          <a:pt x="201386" y="323850"/>
                        </a:lnTo>
                        <a:lnTo>
                          <a:pt x="179615" y="329293"/>
                        </a:lnTo>
                        <a:cubicBezTo>
                          <a:pt x="175986" y="327479"/>
                          <a:pt x="173251" y="322019"/>
                          <a:pt x="168729" y="323850"/>
                        </a:cubicBezTo>
                        <a:cubicBezTo>
                          <a:pt x="164207" y="325681"/>
                          <a:pt x="157900" y="334803"/>
                          <a:pt x="152486" y="340279"/>
                        </a:cubicBezTo>
                        <a:lnTo>
                          <a:pt x="108857" y="242207"/>
                        </a:lnTo>
                        <a:lnTo>
                          <a:pt x="122465" y="223157"/>
                        </a:lnTo>
                        <a:lnTo>
                          <a:pt x="0" y="144235"/>
                        </a:lnTo>
                        <a:lnTo>
                          <a:pt x="29936" y="108857"/>
                        </a:lnTo>
                        <a:lnTo>
                          <a:pt x="35379" y="136071"/>
                        </a:lnTo>
                        <a:lnTo>
                          <a:pt x="78922" y="130628"/>
                        </a:lnTo>
                        <a:lnTo>
                          <a:pt x="51707" y="78921"/>
                        </a:lnTo>
                        <a:lnTo>
                          <a:pt x="103415" y="108857"/>
                        </a:lnTo>
                        <a:lnTo>
                          <a:pt x="106136" y="100693"/>
                        </a:lnTo>
                        <a:lnTo>
                          <a:pt x="100693" y="81643"/>
                        </a:lnTo>
                        <a:lnTo>
                          <a:pt x="103415" y="51707"/>
                        </a:lnTo>
                        <a:cubicBezTo>
                          <a:pt x="97293" y="41342"/>
                          <a:pt x="80862" y="46437"/>
                          <a:pt x="74740" y="36072"/>
                        </a:cubicBezTo>
                        <a:lnTo>
                          <a:pt x="70757"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フリーフォーム 101"/>
                  <p:cNvSpPr/>
                  <p:nvPr/>
                </p:nvSpPr>
                <p:spPr>
                  <a:xfrm>
                    <a:off x="2556510" y="4496348"/>
                    <a:ext cx="489585" cy="511175"/>
                  </a:xfrm>
                  <a:custGeom>
                    <a:avLst/>
                    <a:gdLst>
                      <a:gd name="connsiteX0" fmla="*/ 54171 w 489702"/>
                      <a:gd name="connsiteY0" fmla="*/ 0 h 511370"/>
                      <a:gd name="connsiteX1" fmla="*/ 0 w 489702"/>
                      <a:gd name="connsiteY1" fmla="*/ 73672 h 511370"/>
                      <a:gd name="connsiteX2" fmla="*/ 41170 w 489702"/>
                      <a:gd name="connsiteY2" fmla="*/ 91006 h 511370"/>
                      <a:gd name="connsiteX3" fmla="*/ 47670 w 489702"/>
                      <a:gd name="connsiteY3" fmla="*/ 91006 h 511370"/>
                      <a:gd name="connsiteX4" fmla="*/ 47670 w 489702"/>
                      <a:gd name="connsiteY4" fmla="*/ 106174 h 511370"/>
                      <a:gd name="connsiteX5" fmla="*/ 13001 w 489702"/>
                      <a:gd name="connsiteY5" fmla="*/ 138676 h 511370"/>
                      <a:gd name="connsiteX6" fmla="*/ 47670 w 489702"/>
                      <a:gd name="connsiteY6" fmla="*/ 138676 h 511370"/>
                      <a:gd name="connsiteX7" fmla="*/ 143011 w 489702"/>
                      <a:gd name="connsiteY7" fmla="*/ 199348 h 511370"/>
                      <a:gd name="connsiteX8" fmla="*/ 188514 w 489702"/>
                      <a:gd name="connsiteY8" fmla="*/ 201514 h 511370"/>
                      <a:gd name="connsiteX9" fmla="*/ 171179 w 489702"/>
                      <a:gd name="connsiteY9" fmla="*/ 218849 h 511370"/>
                      <a:gd name="connsiteX10" fmla="*/ 229683 w 489702"/>
                      <a:gd name="connsiteY10" fmla="*/ 273020 h 511370"/>
                      <a:gd name="connsiteX11" fmla="*/ 240518 w 489702"/>
                      <a:gd name="connsiteY11" fmla="*/ 305522 h 511370"/>
                      <a:gd name="connsiteX12" fmla="*/ 255685 w 489702"/>
                      <a:gd name="connsiteY12" fmla="*/ 322857 h 511370"/>
                      <a:gd name="connsiteX13" fmla="*/ 270853 w 489702"/>
                      <a:gd name="connsiteY13" fmla="*/ 329357 h 511370"/>
                      <a:gd name="connsiteX14" fmla="*/ 262186 w 489702"/>
                      <a:gd name="connsiteY14" fmla="*/ 366193 h 511370"/>
                      <a:gd name="connsiteX15" fmla="*/ 270853 w 489702"/>
                      <a:gd name="connsiteY15" fmla="*/ 394362 h 511370"/>
                      <a:gd name="connsiteX16" fmla="*/ 251352 w 489702"/>
                      <a:gd name="connsiteY16" fmla="*/ 400862 h 511370"/>
                      <a:gd name="connsiteX17" fmla="*/ 277354 w 489702"/>
                      <a:gd name="connsiteY17" fmla="*/ 429031 h 511370"/>
                      <a:gd name="connsiteX18" fmla="*/ 273020 w 489702"/>
                      <a:gd name="connsiteY18" fmla="*/ 450699 h 511370"/>
                      <a:gd name="connsiteX19" fmla="*/ 292521 w 489702"/>
                      <a:gd name="connsiteY19" fmla="*/ 483202 h 511370"/>
                      <a:gd name="connsiteX20" fmla="*/ 351026 w 489702"/>
                      <a:gd name="connsiteY20" fmla="*/ 485368 h 511370"/>
                      <a:gd name="connsiteX21" fmla="*/ 370527 w 489702"/>
                      <a:gd name="connsiteY21" fmla="*/ 509204 h 511370"/>
                      <a:gd name="connsiteX22" fmla="*/ 455033 w 489702"/>
                      <a:gd name="connsiteY22" fmla="*/ 511370 h 511370"/>
                      <a:gd name="connsiteX23" fmla="*/ 489702 w 489702"/>
                      <a:gd name="connsiteY23" fmla="*/ 478868 h 511370"/>
                      <a:gd name="connsiteX24" fmla="*/ 476702 w 489702"/>
                      <a:gd name="connsiteY24" fmla="*/ 476701 h 511370"/>
                      <a:gd name="connsiteX25" fmla="*/ 446366 w 489702"/>
                      <a:gd name="connsiteY25" fmla="*/ 370527 h 511370"/>
                      <a:gd name="connsiteX26" fmla="*/ 398696 w 489702"/>
                      <a:gd name="connsiteY26" fmla="*/ 344525 h 511370"/>
                      <a:gd name="connsiteX27" fmla="*/ 351026 w 489702"/>
                      <a:gd name="connsiteY27" fmla="*/ 244851 h 511370"/>
                      <a:gd name="connsiteX28" fmla="*/ 379194 w 489702"/>
                      <a:gd name="connsiteY28" fmla="*/ 236184 h 511370"/>
                      <a:gd name="connsiteX29" fmla="*/ 379194 w 489702"/>
                      <a:gd name="connsiteY29" fmla="*/ 199348 h 511370"/>
                      <a:gd name="connsiteX30" fmla="*/ 331524 w 489702"/>
                      <a:gd name="connsiteY30" fmla="*/ 223183 h 511370"/>
                      <a:gd name="connsiteX31" fmla="*/ 322857 w 489702"/>
                      <a:gd name="connsiteY31" fmla="*/ 186347 h 511370"/>
                      <a:gd name="connsiteX32" fmla="*/ 294688 w 489702"/>
                      <a:gd name="connsiteY32" fmla="*/ 188513 h 511370"/>
                      <a:gd name="connsiteX33" fmla="*/ 281687 w 489702"/>
                      <a:gd name="connsiteY33" fmla="*/ 188513 h 511370"/>
                      <a:gd name="connsiteX34" fmla="*/ 266520 w 489702"/>
                      <a:gd name="connsiteY34" fmla="*/ 210182 h 511370"/>
                      <a:gd name="connsiteX35" fmla="*/ 227517 w 489702"/>
                      <a:gd name="connsiteY35" fmla="*/ 114841 h 511370"/>
                      <a:gd name="connsiteX36" fmla="*/ 238351 w 489702"/>
                      <a:gd name="connsiteY36" fmla="*/ 86673 h 511370"/>
                      <a:gd name="connsiteX37" fmla="*/ 138677 w 489702"/>
                      <a:gd name="connsiteY37" fmla="*/ 19501 h 511370"/>
                      <a:gd name="connsiteX38" fmla="*/ 112675 w 489702"/>
                      <a:gd name="connsiteY38" fmla="*/ 71505 h 511370"/>
                      <a:gd name="connsiteX39" fmla="*/ 110508 w 489702"/>
                      <a:gd name="connsiteY39" fmla="*/ 43336 h 511370"/>
                      <a:gd name="connsiteX40" fmla="*/ 86673 w 489702"/>
                      <a:gd name="connsiteY40" fmla="*/ 75839 h 511370"/>
                      <a:gd name="connsiteX41" fmla="*/ 69338 w 489702"/>
                      <a:gd name="connsiteY41" fmla="*/ 69338 h 511370"/>
                      <a:gd name="connsiteX42" fmla="*/ 54171 w 489702"/>
                      <a:gd name="connsiteY42" fmla="*/ 0 h 511370"/>
                      <a:gd name="connsiteX0" fmla="*/ 54171 w 489702"/>
                      <a:gd name="connsiteY0" fmla="*/ 0 h 511370"/>
                      <a:gd name="connsiteX1" fmla="*/ 0 w 489702"/>
                      <a:gd name="connsiteY1" fmla="*/ 73672 h 511370"/>
                      <a:gd name="connsiteX2" fmla="*/ 41170 w 489702"/>
                      <a:gd name="connsiteY2" fmla="*/ 91006 h 511370"/>
                      <a:gd name="connsiteX3" fmla="*/ 47670 w 489702"/>
                      <a:gd name="connsiteY3" fmla="*/ 91006 h 511370"/>
                      <a:gd name="connsiteX4" fmla="*/ 47670 w 489702"/>
                      <a:gd name="connsiteY4" fmla="*/ 106174 h 511370"/>
                      <a:gd name="connsiteX5" fmla="*/ 13001 w 489702"/>
                      <a:gd name="connsiteY5" fmla="*/ 138676 h 511370"/>
                      <a:gd name="connsiteX6" fmla="*/ 47670 w 489702"/>
                      <a:gd name="connsiteY6" fmla="*/ 138676 h 511370"/>
                      <a:gd name="connsiteX7" fmla="*/ 143011 w 489702"/>
                      <a:gd name="connsiteY7" fmla="*/ 199348 h 511370"/>
                      <a:gd name="connsiteX8" fmla="*/ 188514 w 489702"/>
                      <a:gd name="connsiteY8" fmla="*/ 201514 h 511370"/>
                      <a:gd name="connsiteX9" fmla="*/ 171179 w 489702"/>
                      <a:gd name="connsiteY9" fmla="*/ 218849 h 511370"/>
                      <a:gd name="connsiteX10" fmla="*/ 229683 w 489702"/>
                      <a:gd name="connsiteY10" fmla="*/ 273020 h 511370"/>
                      <a:gd name="connsiteX11" fmla="*/ 240518 w 489702"/>
                      <a:gd name="connsiteY11" fmla="*/ 305522 h 511370"/>
                      <a:gd name="connsiteX12" fmla="*/ 255685 w 489702"/>
                      <a:gd name="connsiteY12" fmla="*/ 322857 h 511370"/>
                      <a:gd name="connsiteX13" fmla="*/ 270853 w 489702"/>
                      <a:gd name="connsiteY13" fmla="*/ 329357 h 511370"/>
                      <a:gd name="connsiteX14" fmla="*/ 262186 w 489702"/>
                      <a:gd name="connsiteY14" fmla="*/ 366193 h 511370"/>
                      <a:gd name="connsiteX15" fmla="*/ 270853 w 489702"/>
                      <a:gd name="connsiteY15" fmla="*/ 394362 h 511370"/>
                      <a:gd name="connsiteX16" fmla="*/ 251352 w 489702"/>
                      <a:gd name="connsiteY16" fmla="*/ 400862 h 511370"/>
                      <a:gd name="connsiteX17" fmla="*/ 277354 w 489702"/>
                      <a:gd name="connsiteY17" fmla="*/ 429031 h 511370"/>
                      <a:gd name="connsiteX18" fmla="*/ 273020 w 489702"/>
                      <a:gd name="connsiteY18" fmla="*/ 450699 h 511370"/>
                      <a:gd name="connsiteX19" fmla="*/ 292521 w 489702"/>
                      <a:gd name="connsiteY19" fmla="*/ 483202 h 511370"/>
                      <a:gd name="connsiteX20" fmla="*/ 351026 w 489702"/>
                      <a:gd name="connsiteY20" fmla="*/ 485368 h 511370"/>
                      <a:gd name="connsiteX21" fmla="*/ 370527 w 489702"/>
                      <a:gd name="connsiteY21" fmla="*/ 509204 h 511370"/>
                      <a:gd name="connsiteX22" fmla="*/ 455033 w 489702"/>
                      <a:gd name="connsiteY22" fmla="*/ 511370 h 511370"/>
                      <a:gd name="connsiteX23" fmla="*/ 489702 w 489702"/>
                      <a:gd name="connsiteY23" fmla="*/ 478868 h 511370"/>
                      <a:gd name="connsiteX24" fmla="*/ 476702 w 489702"/>
                      <a:gd name="connsiteY24" fmla="*/ 476701 h 511370"/>
                      <a:gd name="connsiteX25" fmla="*/ 446366 w 489702"/>
                      <a:gd name="connsiteY25" fmla="*/ 370527 h 511370"/>
                      <a:gd name="connsiteX26" fmla="*/ 398696 w 489702"/>
                      <a:gd name="connsiteY26" fmla="*/ 344525 h 511370"/>
                      <a:gd name="connsiteX27" fmla="*/ 351026 w 489702"/>
                      <a:gd name="connsiteY27" fmla="*/ 244851 h 511370"/>
                      <a:gd name="connsiteX28" fmla="*/ 379194 w 489702"/>
                      <a:gd name="connsiteY28" fmla="*/ 236184 h 511370"/>
                      <a:gd name="connsiteX29" fmla="*/ 379194 w 489702"/>
                      <a:gd name="connsiteY29" fmla="*/ 199348 h 511370"/>
                      <a:gd name="connsiteX30" fmla="*/ 331524 w 489702"/>
                      <a:gd name="connsiteY30" fmla="*/ 223183 h 511370"/>
                      <a:gd name="connsiteX31" fmla="*/ 322857 w 489702"/>
                      <a:gd name="connsiteY31" fmla="*/ 186347 h 511370"/>
                      <a:gd name="connsiteX32" fmla="*/ 294688 w 489702"/>
                      <a:gd name="connsiteY32" fmla="*/ 188513 h 511370"/>
                      <a:gd name="connsiteX33" fmla="*/ 281687 w 489702"/>
                      <a:gd name="connsiteY33" fmla="*/ 188513 h 511370"/>
                      <a:gd name="connsiteX34" fmla="*/ 266520 w 489702"/>
                      <a:gd name="connsiteY34" fmla="*/ 210182 h 511370"/>
                      <a:gd name="connsiteX35" fmla="*/ 227517 w 489702"/>
                      <a:gd name="connsiteY35" fmla="*/ 114841 h 511370"/>
                      <a:gd name="connsiteX36" fmla="*/ 238351 w 489702"/>
                      <a:gd name="connsiteY36" fmla="*/ 86673 h 511370"/>
                      <a:gd name="connsiteX37" fmla="*/ 138677 w 489702"/>
                      <a:gd name="connsiteY37" fmla="*/ 19501 h 511370"/>
                      <a:gd name="connsiteX38" fmla="*/ 112675 w 489702"/>
                      <a:gd name="connsiteY38" fmla="*/ 71505 h 511370"/>
                      <a:gd name="connsiteX39" fmla="*/ 110508 w 489702"/>
                      <a:gd name="connsiteY39" fmla="*/ 43336 h 511370"/>
                      <a:gd name="connsiteX40" fmla="*/ 86673 w 489702"/>
                      <a:gd name="connsiteY40" fmla="*/ 75839 h 511370"/>
                      <a:gd name="connsiteX41" fmla="*/ 69338 w 489702"/>
                      <a:gd name="connsiteY41" fmla="*/ 69338 h 511370"/>
                      <a:gd name="connsiteX42" fmla="*/ 93196 w 489702"/>
                      <a:gd name="connsiteY42" fmla="*/ 30347 h 511370"/>
                      <a:gd name="connsiteX43" fmla="*/ 54171 w 489702"/>
                      <a:gd name="connsiteY43" fmla="*/ 0 h 5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9702" h="511370">
                        <a:moveTo>
                          <a:pt x="54171" y="0"/>
                        </a:moveTo>
                        <a:lnTo>
                          <a:pt x="0" y="73672"/>
                        </a:lnTo>
                        <a:lnTo>
                          <a:pt x="41170" y="91006"/>
                        </a:lnTo>
                        <a:lnTo>
                          <a:pt x="47670" y="91006"/>
                        </a:lnTo>
                        <a:lnTo>
                          <a:pt x="47670" y="106174"/>
                        </a:lnTo>
                        <a:lnTo>
                          <a:pt x="13001" y="138676"/>
                        </a:lnTo>
                        <a:lnTo>
                          <a:pt x="47670" y="138676"/>
                        </a:lnTo>
                        <a:lnTo>
                          <a:pt x="143011" y="199348"/>
                        </a:lnTo>
                        <a:lnTo>
                          <a:pt x="188514" y="201514"/>
                        </a:lnTo>
                        <a:lnTo>
                          <a:pt x="171179" y="218849"/>
                        </a:lnTo>
                        <a:lnTo>
                          <a:pt x="229683" y="273020"/>
                        </a:lnTo>
                        <a:lnTo>
                          <a:pt x="240518" y="305522"/>
                        </a:lnTo>
                        <a:lnTo>
                          <a:pt x="255685" y="322857"/>
                        </a:lnTo>
                        <a:lnTo>
                          <a:pt x="270853" y="329357"/>
                        </a:lnTo>
                        <a:lnTo>
                          <a:pt x="262186" y="366193"/>
                        </a:lnTo>
                        <a:lnTo>
                          <a:pt x="270853" y="394362"/>
                        </a:lnTo>
                        <a:lnTo>
                          <a:pt x="251352" y="400862"/>
                        </a:lnTo>
                        <a:lnTo>
                          <a:pt x="277354" y="429031"/>
                        </a:lnTo>
                        <a:lnTo>
                          <a:pt x="273020" y="450699"/>
                        </a:lnTo>
                        <a:lnTo>
                          <a:pt x="292521" y="483202"/>
                        </a:lnTo>
                        <a:lnTo>
                          <a:pt x="351026" y="485368"/>
                        </a:lnTo>
                        <a:lnTo>
                          <a:pt x="370527" y="509204"/>
                        </a:lnTo>
                        <a:lnTo>
                          <a:pt x="455033" y="511370"/>
                        </a:lnTo>
                        <a:lnTo>
                          <a:pt x="489702" y="478868"/>
                        </a:lnTo>
                        <a:lnTo>
                          <a:pt x="476702" y="476701"/>
                        </a:lnTo>
                        <a:lnTo>
                          <a:pt x="446366" y="370527"/>
                        </a:lnTo>
                        <a:lnTo>
                          <a:pt x="398696" y="344525"/>
                        </a:lnTo>
                        <a:lnTo>
                          <a:pt x="351026" y="244851"/>
                        </a:lnTo>
                        <a:lnTo>
                          <a:pt x="379194" y="236184"/>
                        </a:lnTo>
                        <a:lnTo>
                          <a:pt x="379194" y="199348"/>
                        </a:lnTo>
                        <a:lnTo>
                          <a:pt x="331524" y="223183"/>
                        </a:lnTo>
                        <a:lnTo>
                          <a:pt x="322857" y="186347"/>
                        </a:lnTo>
                        <a:lnTo>
                          <a:pt x="294688" y="188513"/>
                        </a:lnTo>
                        <a:lnTo>
                          <a:pt x="281687" y="188513"/>
                        </a:lnTo>
                        <a:lnTo>
                          <a:pt x="266520" y="210182"/>
                        </a:lnTo>
                        <a:lnTo>
                          <a:pt x="227517" y="114841"/>
                        </a:lnTo>
                        <a:lnTo>
                          <a:pt x="238351" y="86673"/>
                        </a:lnTo>
                        <a:lnTo>
                          <a:pt x="138677" y="19501"/>
                        </a:lnTo>
                        <a:lnTo>
                          <a:pt x="112675" y="71505"/>
                        </a:lnTo>
                        <a:lnTo>
                          <a:pt x="110508" y="43336"/>
                        </a:lnTo>
                        <a:lnTo>
                          <a:pt x="86673" y="75839"/>
                        </a:lnTo>
                        <a:lnTo>
                          <a:pt x="69338" y="69338"/>
                        </a:lnTo>
                        <a:cubicBezTo>
                          <a:pt x="68621" y="61399"/>
                          <a:pt x="93913" y="38286"/>
                          <a:pt x="93196" y="30347"/>
                        </a:cubicBezTo>
                        <a:lnTo>
                          <a:pt x="54171"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3" name="フリーフォーム 102"/>
                  <p:cNvSpPr/>
                  <p:nvPr/>
                </p:nvSpPr>
                <p:spPr>
                  <a:xfrm>
                    <a:off x="3824605" y="4295688"/>
                    <a:ext cx="333375" cy="274320"/>
                  </a:xfrm>
                  <a:custGeom>
                    <a:avLst/>
                    <a:gdLst>
                      <a:gd name="connsiteX0" fmla="*/ 47684 w 333784"/>
                      <a:gd name="connsiteY0" fmla="*/ 0 h 274881"/>
                      <a:gd name="connsiteX1" fmla="*/ 28049 w 333784"/>
                      <a:gd name="connsiteY1" fmla="*/ 25244 h 274881"/>
                      <a:gd name="connsiteX2" fmla="*/ 56099 w 333784"/>
                      <a:gd name="connsiteY2" fmla="*/ 64513 h 274881"/>
                      <a:gd name="connsiteX3" fmla="*/ 78538 w 333784"/>
                      <a:gd name="connsiteY3" fmla="*/ 75732 h 274881"/>
                      <a:gd name="connsiteX4" fmla="*/ 78538 w 333784"/>
                      <a:gd name="connsiteY4" fmla="*/ 126221 h 274881"/>
                      <a:gd name="connsiteX5" fmla="*/ 39269 w 333784"/>
                      <a:gd name="connsiteY5" fmla="*/ 78537 h 274881"/>
                      <a:gd name="connsiteX6" fmla="*/ 33659 w 333784"/>
                      <a:gd name="connsiteY6" fmla="*/ 103781 h 274881"/>
                      <a:gd name="connsiteX7" fmla="*/ 0 w 333784"/>
                      <a:gd name="connsiteY7" fmla="*/ 92562 h 274881"/>
                      <a:gd name="connsiteX8" fmla="*/ 5610 w 333784"/>
                      <a:gd name="connsiteY8" fmla="*/ 129025 h 274881"/>
                      <a:gd name="connsiteX9" fmla="*/ 28049 w 333784"/>
                      <a:gd name="connsiteY9" fmla="*/ 154270 h 274881"/>
                      <a:gd name="connsiteX10" fmla="*/ 28049 w 333784"/>
                      <a:gd name="connsiteY10" fmla="*/ 162684 h 274881"/>
                      <a:gd name="connsiteX11" fmla="*/ 78538 w 333784"/>
                      <a:gd name="connsiteY11" fmla="*/ 162684 h 274881"/>
                      <a:gd name="connsiteX12" fmla="*/ 75733 w 333784"/>
                      <a:gd name="connsiteY12" fmla="*/ 201953 h 274881"/>
                      <a:gd name="connsiteX13" fmla="*/ 100977 w 333784"/>
                      <a:gd name="connsiteY13" fmla="*/ 182319 h 274881"/>
                      <a:gd name="connsiteX14" fmla="*/ 165490 w 333784"/>
                      <a:gd name="connsiteY14" fmla="*/ 244027 h 274881"/>
                      <a:gd name="connsiteX15" fmla="*/ 210368 w 333784"/>
                      <a:gd name="connsiteY15" fmla="*/ 244027 h 274881"/>
                      <a:gd name="connsiteX16" fmla="*/ 249637 w 333784"/>
                      <a:gd name="connsiteY16" fmla="*/ 274881 h 274881"/>
                      <a:gd name="connsiteX17" fmla="*/ 204759 w 333784"/>
                      <a:gd name="connsiteY17" fmla="*/ 221587 h 274881"/>
                      <a:gd name="connsiteX18" fmla="*/ 224393 w 333784"/>
                      <a:gd name="connsiteY18" fmla="*/ 221587 h 274881"/>
                      <a:gd name="connsiteX19" fmla="*/ 213173 w 333784"/>
                      <a:gd name="connsiteY19" fmla="*/ 196343 h 274881"/>
                      <a:gd name="connsiteX20" fmla="*/ 266467 w 333784"/>
                      <a:gd name="connsiteY20" fmla="*/ 196343 h 274881"/>
                      <a:gd name="connsiteX21" fmla="*/ 288906 w 333784"/>
                      <a:gd name="connsiteY21" fmla="*/ 182319 h 274881"/>
                      <a:gd name="connsiteX22" fmla="*/ 322565 w 333784"/>
                      <a:gd name="connsiteY22" fmla="*/ 204758 h 274881"/>
                      <a:gd name="connsiteX23" fmla="*/ 314150 w 333784"/>
                      <a:gd name="connsiteY23" fmla="*/ 140245 h 274881"/>
                      <a:gd name="connsiteX24" fmla="*/ 333784 w 333784"/>
                      <a:gd name="connsiteY24" fmla="*/ 131830 h 274881"/>
                      <a:gd name="connsiteX25" fmla="*/ 308540 w 333784"/>
                      <a:gd name="connsiteY25" fmla="*/ 86952 h 274881"/>
                      <a:gd name="connsiteX26" fmla="*/ 308540 w 333784"/>
                      <a:gd name="connsiteY26" fmla="*/ 56098 h 274881"/>
                      <a:gd name="connsiteX27" fmla="*/ 280491 w 333784"/>
                      <a:gd name="connsiteY27" fmla="*/ 44878 h 274881"/>
                      <a:gd name="connsiteX28" fmla="*/ 249637 w 333784"/>
                      <a:gd name="connsiteY28" fmla="*/ 47683 h 274881"/>
                      <a:gd name="connsiteX29" fmla="*/ 227198 w 333784"/>
                      <a:gd name="connsiteY29" fmla="*/ 70122 h 274881"/>
                      <a:gd name="connsiteX30" fmla="*/ 179514 w 333784"/>
                      <a:gd name="connsiteY30" fmla="*/ 72927 h 274881"/>
                      <a:gd name="connsiteX31" fmla="*/ 179514 w 333784"/>
                      <a:gd name="connsiteY31" fmla="*/ 58903 h 274881"/>
                      <a:gd name="connsiteX32" fmla="*/ 126221 w 333784"/>
                      <a:gd name="connsiteY32" fmla="*/ 47683 h 274881"/>
                      <a:gd name="connsiteX33" fmla="*/ 47684 w 333784"/>
                      <a:gd name="connsiteY33" fmla="*/ 0 h 274881"/>
                      <a:gd name="connsiteX0" fmla="*/ 47684 w 333784"/>
                      <a:gd name="connsiteY0" fmla="*/ 0 h 274881"/>
                      <a:gd name="connsiteX1" fmla="*/ 28049 w 333784"/>
                      <a:gd name="connsiteY1" fmla="*/ 25244 h 274881"/>
                      <a:gd name="connsiteX2" fmla="*/ 56099 w 333784"/>
                      <a:gd name="connsiteY2" fmla="*/ 64513 h 274881"/>
                      <a:gd name="connsiteX3" fmla="*/ 78538 w 333784"/>
                      <a:gd name="connsiteY3" fmla="*/ 75732 h 274881"/>
                      <a:gd name="connsiteX4" fmla="*/ 78538 w 333784"/>
                      <a:gd name="connsiteY4" fmla="*/ 126221 h 274881"/>
                      <a:gd name="connsiteX5" fmla="*/ 39269 w 333784"/>
                      <a:gd name="connsiteY5" fmla="*/ 78537 h 274881"/>
                      <a:gd name="connsiteX6" fmla="*/ 33659 w 333784"/>
                      <a:gd name="connsiteY6" fmla="*/ 103781 h 274881"/>
                      <a:gd name="connsiteX7" fmla="*/ 0 w 333784"/>
                      <a:gd name="connsiteY7" fmla="*/ 92562 h 274881"/>
                      <a:gd name="connsiteX8" fmla="*/ 5610 w 333784"/>
                      <a:gd name="connsiteY8" fmla="*/ 129025 h 274881"/>
                      <a:gd name="connsiteX9" fmla="*/ 28049 w 333784"/>
                      <a:gd name="connsiteY9" fmla="*/ 154270 h 274881"/>
                      <a:gd name="connsiteX10" fmla="*/ 28049 w 333784"/>
                      <a:gd name="connsiteY10" fmla="*/ 162684 h 274881"/>
                      <a:gd name="connsiteX11" fmla="*/ 78538 w 333784"/>
                      <a:gd name="connsiteY11" fmla="*/ 162684 h 274881"/>
                      <a:gd name="connsiteX12" fmla="*/ 75733 w 333784"/>
                      <a:gd name="connsiteY12" fmla="*/ 201953 h 274881"/>
                      <a:gd name="connsiteX13" fmla="*/ 100977 w 333784"/>
                      <a:gd name="connsiteY13" fmla="*/ 182319 h 274881"/>
                      <a:gd name="connsiteX14" fmla="*/ 165490 w 333784"/>
                      <a:gd name="connsiteY14" fmla="*/ 244027 h 274881"/>
                      <a:gd name="connsiteX15" fmla="*/ 210368 w 333784"/>
                      <a:gd name="connsiteY15" fmla="*/ 244027 h 274881"/>
                      <a:gd name="connsiteX16" fmla="*/ 249637 w 333784"/>
                      <a:gd name="connsiteY16" fmla="*/ 274881 h 274881"/>
                      <a:gd name="connsiteX17" fmla="*/ 204759 w 333784"/>
                      <a:gd name="connsiteY17" fmla="*/ 221587 h 274881"/>
                      <a:gd name="connsiteX18" fmla="*/ 224393 w 333784"/>
                      <a:gd name="connsiteY18" fmla="*/ 221587 h 274881"/>
                      <a:gd name="connsiteX19" fmla="*/ 213173 w 333784"/>
                      <a:gd name="connsiteY19" fmla="*/ 196343 h 274881"/>
                      <a:gd name="connsiteX20" fmla="*/ 266467 w 333784"/>
                      <a:gd name="connsiteY20" fmla="*/ 196343 h 274881"/>
                      <a:gd name="connsiteX21" fmla="*/ 288906 w 333784"/>
                      <a:gd name="connsiteY21" fmla="*/ 182319 h 274881"/>
                      <a:gd name="connsiteX22" fmla="*/ 322565 w 333784"/>
                      <a:gd name="connsiteY22" fmla="*/ 204758 h 274881"/>
                      <a:gd name="connsiteX23" fmla="*/ 314150 w 333784"/>
                      <a:gd name="connsiteY23" fmla="*/ 140245 h 274881"/>
                      <a:gd name="connsiteX24" fmla="*/ 333784 w 333784"/>
                      <a:gd name="connsiteY24" fmla="*/ 131830 h 274881"/>
                      <a:gd name="connsiteX25" fmla="*/ 308540 w 333784"/>
                      <a:gd name="connsiteY25" fmla="*/ 86952 h 274881"/>
                      <a:gd name="connsiteX26" fmla="*/ 308540 w 333784"/>
                      <a:gd name="connsiteY26" fmla="*/ 56098 h 274881"/>
                      <a:gd name="connsiteX27" fmla="*/ 280491 w 333784"/>
                      <a:gd name="connsiteY27" fmla="*/ 44878 h 274881"/>
                      <a:gd name="connsiteX28" fmla="*/ 249637 w 333784"/>
                      <a:gd name="connsiteY28" fmla="*/ 47683 h 274881"/>
                      <a:gd name="connsiteX29" fmla="*/ 227198 w 333784"/>
                      <a:gd name="connsiteY29" fmla="*/ 70122 h 274881"/>
                      <a:gd name="connsiteX30" fmla="*/ 179514 w 333784"/>
                      <a:gd name="connsiteY30" fmla="*/ 72927 h 274881"/>
                      <a:gd name="connsiteX31" fmla="*/ 179514 w 333784"/>
                      <a:gd name="connsiteY31" fmla="*/ 58903 h 274881"/>
                      <a:gd name="connsiteX32" fmla="*/ 126221 w 333784"/>
                      <a:gd name="connsiteY32" fmla="*/ 47683 h 274881"/>
                      <a:gd name="connsiteX33" fmla="*/ 92676 w 333784"/>
                      <a:gd name="connsiteY33" fmla="*/ 5621 h 274881"/>
                      <a:gd name="connsiteX34" fmla="*/ 47684 w 333784"/>
                      <a:gd name="connsiteY34" fmla="*/ 0 h 2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3784" h="274881">
                        <a:moveTo>
                          <a:pt x="47684" y="0"/>
                        </a:moveTo>
                        <a:lnTo>
                          <a:pt x="28049" y="25244"/>
                        </a:lnTo>
                        <a:lnTo>
                          <a:pt x="56099" y="64513"/>
                        </a:lnTo>
                        <a:lnTo>
                          <a:pt x="78538" y="75732"/>
                        </a:lnTo>
                        <a:lnTo>
                          <a:pt x="78538" y="126221"/>
                        </a:lnTo>
                        <a:lnTo>
                          <a:pt x="39269" y="78537"/>
                        </a:lnTo>
                        <a:lnTo>
                          <a:pt x="33659" y="103781"/>
                        </a:lnTo>
                        <a:lnTo>
                          <a:pt x="0" y="92562"/>
                        </a:lnTo>
                        <a:lnTo>
                          <a:pt x="5610" y="129025"/>
                        </a:lnTo>
                        <a:lnTo>
                          <a:pt x="28049" y="154270"/>
                        </a:lnTo>
                        <a:lnTo>
                          <a:pt x="28049" y="162684"/>
                        </a:lnTo>
                        <a:lnTo>
                          <a:pt x="78538" y="162684"/>
                        </a:lnTo>
                        <a:lnTo>
                          <a:pt x="75733" y="201953"/>
                        </a:lnTo>
                        <a:lnTo>
                          <a:pt x="100977" y="182319"/>
                        </a:lnTo>
                        <a:lnTo>
                          <a:pt x="165490" y="244027"/>
                        </a:lnTo>
                        <a:lnTo>
                          <a:pt x="210368" y="244027"/>
                        </a:lnTo>
                        <a:lnTo>
                          <a:pt x="249637" y="274881"/>
                        </a:lnTo>
                        <a:lnTo>
                          <a:pt x="204759" y="221587"/>
                        </a:lnTo>
                        <a:lnTo>
                          <a:pt x="224393" y="221587"/>
                        </a:lnTo>
                        <a:lnTo>
                          <a:pt x="213173" y="196343"/>
                        </a:lnTo>
                        <a:lnTo>
                          <a:pt x="266467" y="196343"/>
                        </a:lnTo>
                        <a:lnTo>
                          <a:pt x="288906" y="182319"/>
                        </a:lnTo>
                        <a:lnTo>
                          <a:pt x="322565" y="204758"/>
                        </a:lnTo>
                        <a:lnTo>
                          <a:pt x="314150" y="140245"/>
                        </a:lnTo>
                        <a:lnTo>
                          <a:pt x="333784" y="131830"/>
                        </a:lnTo>
                        <a:lnTo>
                          <a:pt x="308540" y="86952"/>
                        </a:lnTo>
                        <a:lnTo>
                          <a:pt x="308540" y="56098"/>
                        </a:lnTo>
                        <a:lnTo>
                          <a:pt x="280491" y="44878"/>
                        </a:lnTo>
                        <a:lnTo>
                          <a:pt x="249637" y="47683"/>
                        </a:lnTo>
                        <a:lnTo>
                          <a:pt x="227198" y="70122"/>
                        </a:lnTo>
                        <a:lnTo>
                          <a:pt x="179514" y="72927"/>
                        </a:lnTo>
                        <a:lnTo>
                          <a:pt x="179514" y="58903"/>
                        </a:lnTo>
                        <a:lnTo>
                          <a:pt x="126221" y="47683"/>
                        </a:lnTo>
                        <a:cubicBezTo>
                          <a:pt x="113167" y="41157"/>
                          <a:pt x="105730" y="12147"/>
                          <a:pt x="92676" y="5621"/>
                        </a:cubicBezTo>
                        <a:lnTo>
                          <a:pt x="47684"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4" name="フリーフォーム 103"/>
                  <p:cNvSpPr/>
                  <p:nvPr/>
                </p:nvSpPr>
                <p:spPr>
                  <a:xfrm>
                    <a:off x="3846195" y="2820583"/>
                    <a:ext cx="595630" cy="438150"/>
                  </a:xfrm>
                  <a:custGeom>
                    <a:avLst/>
                    <a:gdLst>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19743 w 595993"/>
                      <a:gd name="connsiteY4" fmla="*/ 266700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38150 w 595993"/>
                      <a:gd name="connsiteY16" fmla="*/ 334735 h 438150"/>
                      <a:gd name="connsiteX17" fmla="*/ 470807 w 595993"/>
                      <a:gd name="connsiteY17" fmla="*/ 367393 h 438150"/>
                      <a:gd name="connsiteX18" fmla="*/ 446314 w 595993"/>
                      <a:gd name="connsiteY18" fmla="*/ 391885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38150 w 595993"/>
                      <a:gd name="connsiteY16" fmla="*/ 334735 h 438150"/>
                      <a:gd name="connsiteX17" fmla="*/ 470807 w 595993"/>
                      <a:gd name="connsiteY17" fmla="*/ 367393 h 438150"/>
                      <a:gd name="connsiteX18" fmla="*/ 446314 w 595993"/>
                      <a:gd name="connsiteY18" fmla="*/ 391885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38150 w 595993"/>
                      <a:gd name="connsiteY16" fmla="*/ 334735 h 438150"/>
                      <a:gd name="connsiteX17" fmla="*/ 470807 w 595993"/>
                      <a:gd name="connsiteY17" fmla="*/ 367393 h 438150"/>
                      <a:gd name="connsiteX18" fmla="*/ 432699 w 595993"/>
                      <a:gd name="connsiteY18" fmla="*/ 402770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29981 w 595993"/>
                      <a:gd name="connsiteY16" fmla="*/ 334735 h 438150"/>
                      <a:gd name="connsiteX17" fmla="*/ 470807 w 595993"/>
                      <a:gd name="connsiteY17" fmla="*/ 367393 h 438150"/>
                      <a:gd name="connsiteX18" fmla="*/ 432699 w 595993"/>
                      <a:gd name="connsiteY18" fmla="*/ 402770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 name="connsiteX0" fmla="*/ 299357 w 595993"/>
                      <a:gd name="connsiteY0" fmla="*/ 0 h 438150"/>
                      <a:gd name="connsiteX1" fmla="*/ 247650 w 595993"/>
                      <a:gd name="connsiteY1" fmla="*/ 54428 h 438150"/>
                      <a:gd name="connsiteX2" fmla="*/ 231321 w 595993"/>
                      <a:gd name="connsiteY2" fmla="*/ 103414 h 438150"/>
                      <a:gd name="connsiteX3" fmla="*/ 155121 w 595993"/>
                      <a:gd name="connsiteY3" fmla="*/ 130628 h 438150"/>
                      <a:gd name="connsiteX4" fmla="*/ 108923 w 595993"/>
                      <a:gd name="connsiteY4" fmla="*/ 258535 h 438150"/>
                      <a:gd name="connsiteX5" fmla="*/ 27214 w 595993"/>
                      <a:gd name="connsiteY5" fmla="*/ 299357 h 438150"/>
                      <a:gd name="connsiteX6" fmla="*/ 0 w 595993"/>
                      <a:gd name="connsiteY6" fmla="*/ 351064 h 438150"/>
                      <a:gd name="connsiteX7" fmla="*/ 65314 w 595993"/>
                      <a:gd name="connsiteY7" fmla="*/ 353785 h 438150"/>
                      <a:gd name="connsiteX8" fmla="*/ 81643 w 595993"/>
                      <a:gd name="connsiteY8" fmla="*/ 386443 h 438150"/>
                      <a:gd name="connsiteX9" fmla="*/ 149679 w 595993"/>
                      <a:gd name="connsiteY9" fmla="*/ 397328 h 438150"/>
                      <a:gd name="connsiteX10" fmla="*/ 171450 w 595993"/>
                      <a:gd name="connsiteY10" fmla="*/ 438150 h 438150"/>
                      <a:gd name="connsiteX11" fmla="*/ 253093 w 595993"/>
                      <a:gd name="connsiteY11" fmla="*/ 416378 h 438150"/>
                      <a:gd name="connsiteX12" fmla="*/ 258536 w 595993"/>
                      <a:gd name="connsiteY12" fmla="*/ 386443 h 438150"/>
                      <a:gd name="connsiteX13" fmla="*/ 231321 w 595993"/>
                      <a:gd name="connsiteY13" fmla="*/ 342900 h 438150"/>
                      <a:gd name="connsiteX14" fmla="*/ 277586 w 595993"/>
                      <a:gd name="connsiteY14" fmla="*/ 312964 h 438150"/>
                      <a:gd name="connsiteX15" fmla="*/ 391886 w 595993"/>
                      <a:gd name="connsiteY15" fmla="*/ 332014 h 438150"/>
                      <a:gd name="connsiteX16" fmla="*/ 429981 w 595993"/>
                      <a:gd name="connsiteY16" fmla="*/ 334735 h 438150"/>
                      <a:gd name="connsiteX17" fmla="*/ 462638 w 595993"/>
                      <a:gd name="connsiteY17" fmla="*/ 378278 h 438150"/>
                      <a:gd name="connsiteX18" fmla="*/ 432699 w 595993"/>
                      <a:gd name="connsiteY18" fmla="*/ 402770 h 438150"/>
                      <a:gd name="connsiteX19" fmla="*/ 478971 w 595993"/>
                      <a:gd name="connsiteY19" fmla="*/ 429985 h 438150"/>
                      <a:gd name="connsiteX20" fmla="*/ 525236 w 595993"/>
                      <a:gd name="connsiteY20" fmla="*/ 402771 h 438150"/>
                      <a:gd name="connsiteX21" fmla="*/ 571500 w 595993"/>
                      <a:gd name="connsiteY21" fmla="*/ 378278 h 438150"/>
                      <a:gd name="connsiteX22" fmla="*/ 568779 w 595993"/>
                      <a:gd name="connsiteY22" fmla="*/ 361950 h 438150"/>
                      <a:gd name="connsiteX23" fmla="*/ 595993 w 595993"/>
                      <a:gd name="connsiteY23" fmla="*/ 323850 h 438150"/>
                      <a:gd name="connsiteX24" fmla="*/ 544286 w 595993"/>
                      <a:gd name="connsiteY24" fmla="*/ 239485 h 438150"/>
                      <a:gd name="connsiteX25" fmla="*/ 500743 w 595993"/>
                      <a:gd name="connsiteY25" fmla="*/ 234043 h 438150"/>
                      <a:gd name="connsiteX26" fmla="*/ 410936 w 595993"/>
                      <a:gd name="connsiteY26" fmla="*/ 119743 h 438150"/>
                      <a:gd name="connsiteX27" fmla="*/ 367393 w 595993"/>
                      <a:gd name="connsiteY27" fmla="*/ 130628 h 438150"/>
                      <a:gd name="connsiteX28" fmla="*/ 340179 w 595993"/>
                      <a:gd name="connsiteY28" fmla="*/ 106135 h 438150"/>
                      <a:gd name="connsiteX29" fmla="*/ 337457 w 595993"/>
                      <a:gd name="connsiteY29" fmla="*/ 103414 h 438150"/>
                      <a:gd name="connsiteX30" fmla="*/ 361950 w 595993"/>
                      <a:gd name="connsiteY30" fmla="*/ 81643 h 438150"/>
                      <a:gd name="connsiteX31" fmla="*/ 359229 w 595993"/>
                      <a:gd name="connsiteY31" fmla="*/ 78921 h 438150"/>
                      <a:gd name="connsiteX32" fmla="*/ 334736 w 595993"/>
                      <a:gd name="connsiteY32" fmla="*/ 38100 h 438150"/>
                      <a:gd name="connsiteX33" fmla="*/ 299357 w 595993"/>
                      <a:gd name="connsiteY33"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5993" h="438150">
                        <a:moveTo>
                          <a:pt x="299357" y="0"/>
                        </a:moveTo>
                        <a:lnTo>
                          <a:pt x="247650" y="54428"/>
                        </a:lnTo>
                        <a:lnTo>
                          <a:pt x="231321" y="103414"/>
                        </a:lnTo>
                        <a:lnTo>
                          <a:pt x="155121" y="130628"/>
                        </a:lnTo>
                        <a:lnTo>
                          <a:pt x="108923" y="258535"/>
                        </a:lnTo>
                        <a:lnTo>
                          <a:pt x="27214" y="299357"/>
                        </a:lnTo>
                        <a:lnTo>
                          <a:pt x="0" y="351064"/>
                        </a:lnTo>
                        <a:lnTo>
                          <a:pt x="65314" y="353785"/>
                        </a:lnTo>
                        <a:lnTo>
                          <a:pt x="81643" y="386443"/>
                        </a:lnTo>
                        <a:lnTo>
                          <a:pt x="149679" y="397328"/>
                        </a:lnTo>
                        <a:lnTo>
                          <a:pt x="171450" y="438150"/>
                        </a:lnTo>
                        <a:lnTo>
                          <a:pt x="253093" y="416378"/>
                        </a:lnTo>
                        <a:lnTo>
                          <a:pt x="258536" y="386443"/>
                        </a:lnTo>
                        <a:lnTo>
                          <a:pt x="231321" y="342900"/>
                        </a:lnTo>
                        <a:lnTo>
                          <a:pt x="277586" y="312964"/>
                        </a:lnTo>
                        <a:lnTo>
                          <a:pt x="391886" y="332014"/>
                        </a:lnTo>
                        <a:lnTo>
                          <a:pt x="429981" y="334735"/>
                        </a:lnTo>
                        <a:lnTo>
                          <a:pt x="462638" y="378278"/>
                        </a:lnTo>
                        <a:lnTo>
                          <a:pt x="432699" y="402770"/>
                        </a:lnTo>
                        <a:lnTo>
                          <a:pt x="478971" y="429985"/>
                        </a:lnTo>
                        <a:lnTo>
                          <a:pt x="525236" y="402771"/>
                        </a:lnTo>
                        <a:lnTo>
                          <a:pt x="571500" y="378278"/>
                        </a:lnTo>
                        <a:lnTo>
                          <a:pt x="568779" y="361950"/>
                        </a:lnTo>
                        <a:lnTo>
                          <a:pt x="595993" y="323850"/>
                        </a:lnTo>
                        <a:lnTo>
                          <a:pt x="544286" y="239485"/>
                        </a:lnTo>
                        <a:lnTo>
                          <a:pt x="500743" y="234043"/>
                        </a:lnTo>
                        <a:lnTo>
                          <a:pt x="410936" y="119743"/>
                        </a:lnTo>
                        <a:lnTo>
                          <a:pt x="367393" y="130628"/>
                        </a:lnTo>
                        <a:lnTo>
                          <a:pt x="340179" y="106135"/>
                        </a:lnTo>
                        <a:lnTo>
                          <a:pt x="337457" y="103414"/>
                        </a:lnTo>
                        <a:lnTo>
                          <a:pt x="361950" y="81643"/>
                        </a:lnTo>
                        <a:lnTo>
                          <a:pt x="359229" y="78921"/>
                        </a:lnTo>
                        <a:lnTo>
                          <a:pt x="334736" y="38100"/>
                        </a:lnTo>
                        <a:lnTo>
                          <a:pt x="299357"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5" name="フリーフォーム 104"/>
                  <p:cNvSpPr/>
                  <p:nvPr/>
                </p:nvSpPr>
                <p:spPr>
                  <a:xfrm>
                    <a:off x="2948940" y="2833283"/>
                    <a:ext cx="201295" cy="339725"/>
                  </a:xfrm>
                  <a:custGeom>
                    <a:avLst/>
                    <a:gdLst>
                      <a:gd name="connsiteX0" fmla="*/ 97971 w 201385"/>
                      <a:gd name="connsiteY0" fmla="*/ 0 h 340178"/>
                      <a:gd name="connsiteX1" fmla="*/ 62592 w 201385"/>
                      <a:gd name="connsiteY1" fmla="*/ 65314 h 340178"/>
                      <a:gd name="connsiteX2" fmla="*/ 73478 w 201385"/>
                      <a:gd name="connsiteY2" fmla="*/ 81643 h 340178"/>
                      <a:gd name="connsiteX3" fmla="*/ 51707 w 201385"/>
                      <a:gd name="connsiteY3" fmla="*/ 92528 h 340178"/>
                      <a:gd name="connsiteX4" fmla="*/ 2721 w 201385"/>
                      <a:gd name="connsiteY4" fmla="*/ 95250 h 340178"/>
                      <a:gd name="connsiteX5" fmla="*/ 46264 w 201385"/>
                      <a:gd name="connsiteY5" fmla="*/ 171450 h 340178"/>
                      <a:gd name="connsiteX6" fmla="*/ 38100 w 201385"/>
                      <a:gd name="connsiteY6" fmla="*/ 201386 h 340178"/>
                      <a:gd name="connsiteX7" fmla="*/ 0 w 201385"/>
                      <a:gd name="connsiteY7" fmla="*/ 225878 h 340178"/>
                      <a:gd name="connsiteX8" fmla="*/ 29935 w 201385"/>
                      <a:gd name="connsiteY8" fmla="*/ 299357 h 340178"/>
                      <a:gd name="connsiteX9" fmla="*/ 62592 w 201385"/>
                      <a:gd name="connsiteY9" fmla="*/ 296636 h 340178"/>
                      <a:gd name="connsiteX10" fmla="*/ 111578 w 201385"/>
                      <a:gd name="connsiteY10" fmla="*/ 340178 h 340178"/>
                      <a:gd name="connsiteX11" fmla="*/ 127907 w 201385"/>
                      <a:gd name="connsiteY11" fmla="*/ 307521 h 340178"/>
                      <a:gd name="connsiteX12" fmla="*/ 144235 w 201385"/>
                      <a:gd name="connsiteY12" fmla="*/ 307521 h 340178"/>
                      <a:gd name="connsiteX13" fmla="*/ 146957 w 201385"/>
                      <a:gd name="connsiteY13" fmla="*/ 244928 h 340178"/>
                      <a:gd name="connsiteX14" fmla="*/ 171450 w 201385"/>
                      <a:gd name="connsiteY14" fmla="*/ 236764 h 340178"/>
                      <a:gd name="connsiteX15" fmla="*/ 155121 w 201385"/>
                      <a:gd name="connsiteY15" fmla="*/ 201386 h 340178"/>
                      <a:gd name="connsiteX16" fmla="*/ 166007 w 201385"/>
                      <a:gd name="connsiteY16" fmla="*/ 133350 h 340178"/>
                      <a:gd name="connsiteX17" fmla="*/ 201385 w 201385"/>
                      <a:gd name="connsiteY17" fmla="*/ 130628 h 340178"/>
                      <a:gd name="connsiteX18" fmla="*/ 201385 w 201385"/>
                      <a:gd name="connsiteY18" fmla="*/ 62593 h 340178"/>
                      <a:gd name="connsiteX19" fmla="*/ 97971 w 201385"/>
                      <a:gd name="connsiteY19" fmla="*/ 0 h 340178"/>
                      <a:gd name="connsiteX0" fmla="*/ 97971 w 201385"/>
                      <a:gd name="connsiteY0" fmla="*/ 0 h 340178"/>
                      <a:gd name="connsiteX1" fmla="*/ 62592 w 201385"/>
                      <a:gd name="connsiteY1" fmla="*/ 65314 h 340178"/>
                      <a:gd name="connsiteX2" fmla="*/ 73478 w 201385"/>
                      <a:gd name="connsiteY2" fmla="*/ 81643 h 340178"/>
                      <a:gd name="connsiteX3" fmla="*/ 51707 w 201385"/>
                      <a:gd name="connsiteY3" fmla="*/ 92528 h 340178"/>
                      <a:gd name="connsiteX4" fmla="*/ 2721 w 201385"/>
                      <a:gd name="connsiteY4" fmla="*/ 95250 h 340178"/>
                      <a:gd name="connsiteX5" fmla="*/ 46264 w 201385"/>
                      <a:gd name="connsiteY5" fmla="*/ 171450 h 340178"/>
                      <a:gd name="connsiteX6" fmla="*/ 38100 w 201385"/>
                      <a:gd name="connsiteY6" fmla="*/ 201386 h 340178"/>
                      <a:gd name="connsiteX7" fmla="*/ 0 w 201385"/>
                      <a:gd name="connsiteY7" fmla="*/ 225878 h 340178"/>
                      <a:gd name="connsiteX8" fmla="*/ 29935 w 201385"/>
                      <a:gd name="connsiteY8" fmla="*/ 299357 h 340178"/>
                      <a:gd name="connsiteX9" fmla="*/ 62592 w 201385"/>
                      <a:gd name="connsiteY9" fmla="*/ 296636 h 340178"/>
                      <a:gd name="connsiteX10" fmla="*/ 111578 w 201385"/>
                      <a:gd name="connsiteY10" fmla="*/ 340178 h 340178"/>
                      <a:gd name="connsiteX11" fmla="*/ 127907 w 201385"/>
                      <a:gd name="connsiteY11" fmla="*/ 307521 h 340178"/>
                      <a:gd name="connsiteX12" fmla="*/ 144235 w 201385"/>
                      <a:gd name="connsiteY12" fmla="*/ 307521 h 340178"/>
                      <a:gd name="connsiteX13" fmla="*/ 146957 w 201385"/>
                      <a:gd name="connsiteY13" fmla="*/ 244928 h 340178"/>
                      <a:gd name="connsiteX14" fmla="*/ 171450 w 201385"/>
                      <a:gd name="connsiteY14" fmla="*/ 236764 h 340178"/>
                      <a:gd name="connsiteX15" fmla="*/ 155121 w 201385"/>
                      <a:gd name="connsiteY15" fmla="*/ 201386 h 340178"/>
                      <a:gd name="connsiteX16" fmla="*/ 166007 w 201385"/>
                      <a:gd name="connsiteY16" fmla="*/ 140503 h 340178"/>
                      <a:gd name="connsiteX17" fmla="*/ 201385 w 201385"/>
                      <a:gd name="connsiteY17" fmla="*/ 130628 h 340178"/>
                      <a:gd name="connsiteX18" fmla="*/ 201385 w 201385"/>
                      <a:gd name="connsiteY18" fmla="*/ 62593 h 340178"/>
                      <a:gd name="connsiteX19" fmla="*/ 97971 w 201385"/>
                      <a:gd name="connsiteY19" fmla="*/ 0 h 3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385" h="340178">
                        <a:moveTo>
                          <a:pt x="97971" y="0"/>
                        </a:moveTo>
                        <a:lnTo>
                          <a:pt x="62592" y="65314"/>
                        </a:lnTo>
                        <a:lnTo>
                          <a:pt x="73478" y="81643"/>
                        </a:lnTo>
                        <a:lnTo>
                          <a:pt x="51707" y="92528"/>
                        </a:lnTo>
                        <a:lnTo>
                          <a:pt x="2721" y="95250"/>
                        </a:lnTo>
                        <a:lnTo>
                          <a:pt x="46264" y="171450"/>
                        </a:lnTo>
                        <a:lnTo>
                          <a:pt x="38100" y="201386"/>
                        </a:lnTo>
                        <a:lnTo>
                          <a:pt x="0" y="225878"/>
                        </a:lnTo>
                        <a:lnTo>
                          <a:pt x="29935" y="299357"/>
                        </a:lnTo>
                        <a:lnTo>
                          <a:pt x="62592" y="296636"/>
                        </a:lnTo>
                        <a:lnTo>
                          <a:pt x="111578" y="340178"/>
                        </a:lnTo>
                        <a:lnTo>
                          <a:pt x="127907" y="307521"/>
                        </a:lnTo>
                        <a:lnTo>
                          <a:pt x="144235" y="307521"/>
                        </a:lnTo>
                        <a:lnTo>
                          <a:pt x="146957" y="244928"/>
                        </a:lnTo>
                        <a:lnTo>
                          <a:pt x="171450" y="236764"/>
                        </a:lnTo>
                        <a:lnTo>
                          <a:pt x="155121" y="201386"/>
                        </a:lnTo>
                        <a:lnTo>
                          <a:pt x="166007" y="140503"/>
                        </a:lnTo>
                        <a:lnTo>
                          <a:pt x="201385" y="130628"/>
                        </a:lnTo>
                        <a:lnTo>
                          <a:pt x="201385" y="62593"/>
                        </a:lnTo>
                        <a:lnTo>
                          <a:pt x="97971"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6" name="フリーフォーム 105"/>
                  <p:cNvSpPr/>
                  <p:nvPr/>
                </p:nvSpPr>
                <p:spPr>
                  <a:xfrm>
                    <a:off x="3067685" y="3053628"/>
                    <a:ext cx="296545" cy="372745"/>
                  </a:xfrm>
                  <a:custGeom>
                    <a:avLst/>
                    <a:gdLst>
                      <a:gd name="connsiteX0" fmla="*/ 35379 w 296636"/>
                      <a:gd name="connsiteY0" fmla="*/ 65314 h 372835"/>
                      <a:gd name="connsiteX1" fmla="*/ 157843 w 296636"/>
                      <a:gd name="connsiteY1" fmla="*/ 5442 h 372835"/>
                      <a:gd name="connsiteX2" fmla="*/ 223157 w 296636"/>
                      <a:gd name="connsiteY2" fmla="*/ 27214 h 372835"/>
                      <a:gd name="connsiteX3" fmla="*/ 253093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33350 h 372835"/>
                      <a:gd name="connsiteX25" fmla="*/ 35379 w 296636"/>
                      <a:gd name="connsiteY25" fmla="*/ 65314 h 372835"/>
                      <a:gd name="connsiteX0" fmla="*/ 23480 w 296636"/>
                      <a:gd name="connsiteY0" fmla="*/ 62948 h 372835"/>
                      <a:gd name="connsiteX1" fmla="*/ 157843 w 296636"/>
                      <a:gd name="connsiteY1" fmla="*/ 5442 h 372835"/>
                      <a:gd name="connsiteX2" fmla="*/ 223157 w 296636"/>
                      <a:gd name="connsiteY2" fmla="*/ 27214 h 372835"/>
                      <a:gd name="connsiteX3" fmla="*/ 253093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33350 h 372835"/>
                      <a:gd name="connsiteX25" fmla="*/ 23480 w 296636"/>
                      <a:gd name="connsiteY25" fmla="*/ 62948 h 372835"/>
                      <a:gd name="connsiteX0" fmla="*/ 23480 w 296636"/>
                      <a:gd name="connsiteY0" fmla="*/ 62948 h 372835"/>
                      <a:gd name="connsiteX1" fmla="*/ 157843 w 296636"/>
                      <a:gd name="connsiteY1" fmla="*/ 5442 h 372835"/>
                      <a:gd name="connsiteX2" fmla="*/ 223157 w 296636"/>
                      <a:gd name="connsiteY2" fmla="*/ 27214 h 372835"/>
                      <a:gd name="connsiteX3" fmla="*/ 253093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18298 h 372835"/>
                      <a:gd name="connsiteX25" fmla="*/ 23480 w 296636"/>
                      <a:gd name="connsiteY25" fmla="*/ 62948 h 372835"/>
                      <a:gd name="connsiteX0" fmla="*/ 23480 w 296636"/>
                      <a:gd name="connsiteY0" fmla="*/ 62948 h 372835"/>
                      <a:gd name="connsiteX1" fmla="*/ 157843 w 296636"/>
                      <a:gd name="connsiteY1" fmla="*/ 5442 h 372835"/>
                      <a:gd name="connsiteX2" fmla="*/ 223157 w 296636"/>
                      <a:gd name="connsiteY2" fmla="*/ 27214 h 372835"/>
                      <a:gd name="connsiteX3" fmla="*/ 250789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27214 w 296636"/>
                      <a:gd name="connsiteY23" fmla="*/ 171450 h 372835"/>
                      <a:gd name="connsiteX24" fmla="*/ 0 w 296636"/>
                      <a:gd name="connsiteY24" fmla="*/ 118298 h 372835"/>
                      <a:gd name="connsiteX25" fmla="*/ 23480 w 296636"/>
                      <a:gd name="connsiteY25" fmla="*/ 62948 h 372835"/>
                      <a:gd name="connsiteX0" fmla="*/ 23480 w 296636"/>
                      <a:gd name="connsiteY0" fmla="*/ 62948 h 372835"/>
                      <a:gd name="connsiteX1" fmla="*/ 157843 w 296636"/>
                      <a:gd name="connsiteY1" fmla="*/ 5442 h 372835"/>
                      <a:gd name="connsiteX2" fmla="*/ 223157 w 296636"/>
                      <a:gd name="connsiteY2" fmla="*/ 27214 h 372835"/>
                      <a:gd name="connsiteX3" fmla="*/ 250789 w 296636"/>
                      <a:gd name="connsiteY3" fmla="*/ 0 h 372835"/>
                      <a:gd name="connsiteX4" fmla="*/ 296636 w 296636"/>
                      <a:gd name="connsiteY4" fmla="*/ 40821 h 372835"/>
                      <a:gd name="connsiteX5" fmla="*/ 288471 w 296636"/>
                      <a:gd name="connsiteY5" fmla="*/ 48985 h 372835"/>
                      <a:gd name="connsiteX6" fmla="*/ 288471 w 296636"/>
                      <a:gd name="connsiteY6" fmla="*/ 81642 h 372835"/>
                      <a:gd name="connsiteX7" fmla="*/ 242207 w 296636"/>
                      <a:gd name="connsiteY7" fmla="*/ 100692 h 372835"/>
                      <a:gd name="connsiteX8" fmla="*/ 250371 w 296636"/>
                      <a:gd name="connsiteY8" fmla="*/ 125185 h 372835"/>
                      <a:gd name="connsiteX9" fmla="*/ 220436 w 296636"/>
                      <a:gd name="connsiteY9" fmla="*/ 133350 h 372835"/>
                      <a:gd name="connsiteX10" fmla="*/ 223157 w 296636"/>
                      <a:gd name="connsiteY10" fmla="*/ 168728 h 372835"/>
                      <a:gd name="connsiteX11" fmla="*/ 274864 w 296636"/>
                      <a:gd name="connsiteY11" fmla="*/ 179614 h 372835"/>
                      <a:gd name="connsiteX12" fmla="*/ 206829 w 296636"/>
                      <a:gd name="connsiteY12" fmla="*/ 220435 h 372835"/>
                      <a:gd name="connsiteX13" fmla="*/ 214993 w 296636"/>
                      <a:gd name="connsiteY13" fmla="*/ 296635 h 372835"/>
                      <a:gd name="connsiteX14" fmla="*/ 185057 w 296636"/>
                      <a:gd name="connsiteY14" fmla="*/ 332014 h 372835"/>
                      <a:gd name="connsiteX15" fmla="*/ 133350 w 296636"/>
                      <a:gd name="connsiteY15" fmla="*/ 372835 h 372835"/>
                      <a:gd name="connsiteX16" fmla="*/ 70757 w 296636"/>
                      <a:gd name="connsiteY16" fmla="*/ 356507 h 372835"/>
                      <a:gd name="connsiteX17" fmla="*/ 84364 w 296636"/>
                      <a:gd name="connsiteY17" fmla="*/ 293914 h 372835"/>
                      <a:gd name="connsiteX18" fmla="*/ 73479 w 296636"/>
                      <a:gd name="connsiteY18" fmla="*/ 293914 h 372835"/>
                      <a:gd name="connsiteX19" fmla="*/ 70757 w 296636"/>
                      <a:gd name="connsiteY19" fmla="*/ 247650 h 372835"/>
                      <a:gd name="connsiteX20" fmla="*/ 57150 w 296636"/>
                      <a:gd name="connsiteY20" fmla="*/ 258535 h 372835"/>
                      <a:gd name="connsiteX21" fmla="*/ 43543 w 296636"/>
                      <a:gd name="connsiteY21" fmla="*/ 223157 h 372835"/>
                      <a:gd name="connsiteX22" fmla="*/ 19050 w 296636"/>
                      <a:gd name="connsiteY22" fmla="*/ 217714 h 372835"/>
                      <a:gd name="connsiteX23" fmla="*/ 15313 w 296636"/>
                      <a:gd name="connsiteY23" fmla="*/ 176256 h 372835"/>
                      <a:gd name="connsiteX24" fmla="*/ 0 w 296636"/>
                      <a:gd name="connsiteY24" fmla="*/ 118298 h 372835"/>
                      <a:gd name="connsiteX25" fmla="*/ 23480 w 296636"/>
                      <a:gd name="connsiteY25" fmla="*/ 62948 h 3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6636" h="372835">
                        <a:moveTo>
                          <a:pt x="23480" y="62948"/>
                        </a:moveTo>
                        <a:lnTo>
                          <a:pt x="157843" y="5442"/>
                        </a:lnTo>
                        <a:lnTo>
                          <a:pt x="223157" y="27214"/>
                        </a:lnTo>
                        <a:lnTo>
                          <a:pt x="250789" y="0"/>
                        </a:lnTo>
                        <a:lnTo>
                          <a:pt x="296636" y="40821"/>
                        </a:lnTo>
                        <a:lnTo>
                          <a:pt x="288471" y="48985"/>
                        </a:lnTo>
                        <a:lnTo>
                          <a:pt x="288471" y="81642"/>
                        </a:lnTo>
                        <a:lnTo>
                          <a:pt x="242207" y="100692"/>
                        </a:lnTo>
                        <a:lnTo>
                          <a:pt x="250371" y="125185"/>
                        </a:lnTo>
                        <a:lnTo>
                          <a:pt x="220436" y="133350"/>
                        </a:lnTo>
                        <a:lnTo>
                          <a:pt x="223157" y="168728"/>
                        </a:lnTo>
                        <a:lnTo>
                          <a:pt x="274864" y="179614"/>
                        </a:lnTo>
                        <a:lnTo>
                          <a:pt x="206829" y="220435"/>
                        </a:lnTo>
                        <a:lnTo>
                          <a:pt x="214993" y="296635"/>
                        </a:lnTo>
                        <a:lnTo>
                          <a:pt x="185057" y="332014"/>
                        </a:lnTo>
                        <a:lnTo>
                          <a:pt x="133350" y="372835"/>
                        </a:lnTo>
                        <a:lnTo>
                          <a:pt x="70757" y="356507"/>
                        </a:lnTo>
                        <a:lnTo>
                          <a:pt x="84364" y="293914"/>
                        </a:lnTo>
                        <a:lnTo>
                          <a:pt x="73479" y="293914"/>
                        </a:lnTo>
                        <a:lnTo>
                          <a:pt x="70757" y="247650"/>
                        </a:lnTo>
                        <a:lnTo>
                          <a:pt x="57150" y="258535"/>
                        </a:lnTo>
                        <a:lnTo>
                          <a:pt x="43543" y="223157"/>
                        </a:lnTo>
                        <a:lnTo>
                          <a:pt x="19050" y="217714"/>
                        </a:lnTo>
                        <a:lnTo>
                          <a:pt x="15313" y="176256"/>
                        </a:lnTo>
                        <a:lnTo>
                          <a:pt x="0" y="118298"/>
                        </a:lnTo>
                        <a:lnTo>
                          <a:pt x="23480" y="62948"/>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7" name="フリーフォーム 106"/>
                  <p:cNvSpPr/>
                  <p:nvPr/>
                </p:nvSpPr>
                <p:spPr>
                  <a:xfrm>
                    <a:off x="3585343" y="3538133"/>
                    <a:ext cx="551815" cy="290195"/>
                  </a:xfrm>
                  <a:custGeom>
                    <a:avLst/>
                    <a:gdLst>
                      <a:gd name="connsiteX0" fmla="*/ 520626 w 536483"/>
                      <a:gd name="connsiteY0" fmla="*/ 21142 h 290705"/>
                      <a:gd name="connsiteX1" fmla="*/ 441343 w 536483"/>
                      <a:gd name="connsiteY1" fmla="*/ 13214 h 290705"/>
                      <a:gd name="connsiteX2" fmla="*/ 362060 w 536483"/>
                      <a:gd name="connsiteY2" fmla="*/ 0 h 290705"/>
                      <a:gd name="connsiteX3" fmla="*/ 362060 w 536483"/>
                      <a:gd name="connsiteY3" fmla="*/ 26428 h 290705"/>
                      <a:gd name="connsiteX4" fmla="*/ 338275 w 536483"/>
                      <a:gd name="connsiteY4" fmla="*/ 26428 h 290705"/>
                      <a:gd name="connsiteX5" fmla="*/ 330347 w 536483"/>
                      <a:gd name="connsiteY5" fmla="*/ 7928 h 290705"/>
                      <a:gd name="connsiteX6" fmla="*/ 272206 w 536483"/>
                      <a:gd name="connsiteY6" fmla="*/ 13214 h 290705"/>
                      <a:gd name="connsiteX7" fmla="*/ 282777 w 536483"/>
                      <a:gd name="connsiteY7" fmla="*/ 34356 h 290705"/>
                      <a:gd name="connsiteX8" fmla="*/ 200851 w 536483"/>
                      <a:gd name="connsiteY8" fmla="*/ 13214 h 290705"/>
                      <a:gd name="connsiteX9" fmla="*/ 169137 w 536483"/>
                      <a:gd name="connsiteY9" fmla="*/ 10571 h 290705"/>
                      <a:gd name="connsiteX10" fmla="*/ 121567 w 536483"/>
                      <a:gd name="connsiteY10" fmla="*/ 31713 h 290705"/>
                      <a:gd name="connsiteX11" fmla="*/ 108354 w 536483"/>
                      <a:gd name="connsiteY11" fmla="*/ 68712 h 290705"/>
                      <a:gd name="connsiteX12" fmla="*/ 31713 w 536483"/>
                      <a:gd name="connsiteY12" fmla="*/ 73998 h 290705"/>
                      <a:gd name="connsiteX13" fmla="*/ 23785 w 536483"/>
                      <a:gd name="connsiteY13" fmla="*/ 116282 h 290705"/>
                      <a:gd name="connsiteX14" fmla="*/ 26428 w 536483"/>
                      <a:gd name="connsiteY14" fmla="*/ 163852 h 290705"/>
                      <a:gd name="connsiteX15" fmla="*/ 5285 w 536483"/>
                      <a:gd name="connsiteY15" fmla="*/ 145353 h 290705"/>
                      <a:gd name="connsiteX16" fmla="*/ 0 w 536483"/>
                      <a:gd name="connsiteY16" fmla="*/ 158566 h 290705"/>
                      <a:gd name="connsiteX17" fmla="*/ 42284 w 536483"/>
                      <a:gd name="connsiteY17" fmla="*/ 182351 h 290705"/>
                      <a:gd name="connsiteX18" fmla="*/ 0 w 536483"/>
                      <a:gd name="connsiteY18" fmla="*/ 200851 h 290705"/>
                      <a:gd name="connsiteX19" fmla="*/ 26428 w 536483"/>
                      <a:gd name="connsiteY19" fmla="*/ 211422 h 290705"/>
                      <a:gd name="connsiteX20" fmla="*/ 13214 w 536483"/>
                      <a:gd name="connsiteY20" fmla="*/ 245778 h 290705"/>
                      <a:gd name="connsiteX21" fmla="*/ 44927 w 536483"/>
                      <a:gd name="connsiteY21" fmla="*/ 266920 h 290705"/>
                      <a:gd name="connsiteX22" fmla="*/ 47570 w 536483"/>
                      <a:gd name="connsiteY22" fmla="*/ 288062 h 290705"/>
                      <a:gd name="connsiteX23" fmla="*/ 76640 w 536483"/>
                      <a:gd name="connsiteY23" fmla="*/ 290705 h 290705"/>
                      <a:gd name="connsiteX24" fmla="*/ 132139 w 536483"/>
                      <a:gd name="connsiteY24" fmla="*/ 288062 h 290705"/>
                      <a:gd name="connsiteX25" fmla="*/ 129496 w 536483"/>
                      <a:gd name="connsiteY25" fmla="*/ 274849 h 290705"/>
                      <a:gd name="connsiteX26" fmla="*/ 166495 w 536483"/>
                      <a:gd name="connsiteY26" fmla="*/ 261635 h 290705"/>
                      <a:gd name="connsiteX27" fmla="*/ 171780 w 536483"/>
                      <a:gd name="connsiteY27" fmla="*/ 219350 h 290705"/>
                      <a:gd name="connsiteX28" fmla="*/ 314490 w 536483"/>
                      <a:gd name="connsiteY28" fmla="*/ 221993 h 290705"/>
                      <a:gd name="connsiteX29" fmla="*/ 314490 w 536483"/>
                      <a:gd name="connsiteY29" fmla="*/ 248421 h 290705"/>
                      <a:gd name="connsiteX30" fmla="*/ 486270 w 536483"/>
                      <a:gd name="connsiteY30" fmla="*/ 251064 h 290705"/>
                      <a:gd name="connsiteX31" fmla="*/ 480985 w 536483"/>
                      <a:gd name="connsiteY31" fmla="*/ 203494 h 290705"/>
                      <a:gd name="connsiteX32" fmla="*/ 510055 w 536483"/>
                      <a:gd name="connsiteY32" fmla="*/ 187637 h 290705"/>
                      <a:gd name="connsiteX33" fmla="*/ 507413 w 536483"/>
                      <a:gd name="connsiteY33" fmla="*/ 140067 h 290705"/>
                      <a:gd name="connsiteX34" fmla="*/ 536483 w 536483"/>
                      <a:gd name="connsiteY34" fmla="*/ 105711 h 290705"/>
                      <a:gd name="connsiteX35" fmla="*/ 536483 w 536483"/>
                      <a:gd name="connsiteY35" fmla="*/ 81926 h 290705"/>
                      <a:gd name="connsiteX36" fmla="*/ 520626 w 536483"/>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42319 w 552374"/>
                      <a:gd name="connsiteY19" fmla="*/ 211422 h 290705"/>
                      <a:gd name="connsiteX20" fmla="*/ 29105 w 552374"/>
                      <a:gd name="connsiteY20" fmla="*/ 245778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82386 w 552374"/>
                      <a:gd name="connsiteY26" fmla="*/ 261635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29105 w 552374"/>
                      <a:gd name="connsiteY20" fmla="*/ 245778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82386 w 552374"/>
                      <a:gd name="connsiteY26" fmla="*/ 261635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82386 w 552374"/>
                      <a:gd name="connsiteY26" fmla="*/ 261635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75234 w 552374"/>
                      <a:gd name="connsiteY26" fmla="*/ 249762 h 290705"/>
                      <a:gd name="connsiteX27" fmla="*/ 187671 w 552374"/>
                      <a:gd name="connsiteY27" fmla="*/ 219350 h 290705"/>
                      <a:gd name="connsiteX28" fmla="*/ 330381 w 552374"/>
                      <a:gd name="connsiteY28" fmla="*/ 221993 h 290705"/>
                      <a:gd name="connsiteX29" fmla="*/ 330381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75234 w 552374"/>
                      <a:gd name="connsiteY26" fmla="*/ 249762 h 290705"/>
                      <a:gd name="connsiteX27" fmla="*/ 187671 w 552374"/>
                      <a:gd name="connsiteY27" fmla="*/ 219350 h 290705"/>
                      <a:gd name="connsiteX28" fmla="*/ 330381 w 552374"/>
                      <a:gd name="connsiteY28" fmla="*/ 221993 h 290705"/>
                      <a:gd name="connsiteX29" fmla="*/ 313696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 name="connsiteX0" fmla="*/ 536517 w 552374"/>
                      <a:gd name="connsiteY0" fmla="*/ 21142 h 290705"/>
                      <a:gd name="connsiteX1" fmla="*/ 457234 w 552374"/>
                      <a:gd name="connsiteY1" fmla="*/ 13214 h 290705"/>
                      <a:gd name="connsiteX2" fmla="*/ 377951 w 552374"/>
                      <a:gd name="connsiteY2" fmla="*/ 0 h 290705"/>
                      <a:gd name="connsiteX3" fmla="*/ 377951 w 552374"/>
                      <a:gd name="connsiteY3" fmla="*/ 26428 h 290705"/>
                      <a:gd name="connsiteX4" fmla="*/ 354166 w 552374"/>
                      <a:gd name="connsiteY4" fmla="*/ 26428 h 290705"/>
                      <a:gd name="connsiteX5" fmla="*/ 346238 w 552374"/>
                      <a:gd name="connsiteY5" fmla="*/ 7928 h 290705"/>
                      <a:gd name="connsiteX6" fmla="*/ 288097 w 552374"/>
                      <a:gd name="connsiteY6" fmla="*/ 13214 h 290705"/>
                      <a:gd name="connsiteX7" fmla="*/ 298668 w 552374"/>
                      <a:gd name="connsiteY7" fmla="*/ 34356 h 290705"/>
                      <a:gd name="connsiteX8" fmla="*/ 216742 w 552374"/>
                      <a:gd name="connsiteY8" fmla="*/ 13214 h 290705"/>
                      <a:gd name="connsiteX9" fmla="*/ 185028 w 552374"/>
                      <a:gd name="connsiteY9" fmla="*/ 10571 h 290705"/>
                      <a:gd name="connsiteX10" fmla="*/ 137458 w 552374"/>
                      <a:gd name="connsiteY10" fmla="*/ 31713 h 290705"/>
                      <a:gd name="connsiteX11" fmla="*/ 124245 w 552374"/>
                      <a:gd name="connsiteY11" fmla="*/ 68712 h 290705"/>
                      <a:gd name="connsiteX12" fmla="*/ 47604 w 552374"/>
                      <a:gd name="connsiteY12" fmla="*/ 73998 h 290705"/>
                      <a:gd name="connsiteX13" fmla="*/ 39676 w 552374"/>
                      <a:gd name="connsiteY13" fmla="*/ 116282 h 290705"/>
                      <a:gd name="connsiteX14" fmla="*/ 42319 w 552374"/>
                      <a:gd name="connsiteY14" fmla="*/ 163852 h 290705"/>
                      <a:gd name="connsiteX15" fmla="*/ 21176 w 552374"/>
                      <a:gd name="connsiteY15" fmla="*/ 145353 h 290705"/>
                      <a:gd name="connsiteX16" fmla="*/ 15891 w 552374"/>
                      <a:gd name="connsiteY16" fmla="*/ 158566 h 290705"/>
                      <a:gd name="connsiteX17" fmla="*/ 58175 w 552374"/>
                      <a:gd name="connsiteY17" fmla="*/ 182351 h 290705"/>
                      <a:gd name="connsiteX18" fmla="*/ 0 w 552374"/>
                      <a:gd name="connsiteY18" fmla="*/ 200851 h 290705"/>
                      <a:gd name="connsiteX19" fmla="*/ 26428 w 552374"/>
                      <a:gd name="connsiteY19" fmla="*/ 211422 h 290705"/>
                      <a:gd name="connsiteX20" fmla="*/ 19571 w 552374"/>
                      <a:gd name="connsiteY20" fmla="*/ 240502 h 290705"/>
                      <a:gd name="connsiteX21" fmla="*/ 60818 w 552374"/>
                      <a:gd name="connsiteY21" fmla="*/ 266920 h 290705"/>
                      <a:gd name="connsiteX22" fmla="*/ 63461 w 552374"/>
                      <a:gd name="connsiteY22" fmla="*/ 288062 h 290705"/>
                      <a:gd name="connsiteX23" fmla="*/ 92531 w 552374"/>
                      <a:gd name="connsiteY23" fmla="*/ 290705 h 290705"/>
                      <a:gd name="connsiteX24" fmla="*/ 148030 w 552374"/>
                      <a:gd name="connsiteY24" fmla="*/ 288062 h 290705"/>
                      <a:gd name="connsiteX25" fmla="*/ 145387 w 552374"/>
                      <a:gd name="connsiteY25" fmla="*/ 274849 h 290705"/>
                      <a:gd name="connsiteX26" fmla="*/ 175234 w 552374"/>
                      <a:gd name="connsiteY26" fmla="*/ 249762 h 290705"/>
                      <a:gd name="connsiteX27" fmla="*/ 187671 w 552374"/>
                      <a:gd name="connsiteY27" fmla="*/ 219350 h 290705"/>
                      <a:gd name="connsiteX28" fmla="*/ 313695 w 552374"/>
                      <a:gd name="connsiteY28" fmla="*/ 216057 h 290705"/>
                      <a:gd name="connsiteX29" fmla="*/ 313696 w 552374"/>
                      <a:gd name="connsiteY29" fmla="*/ 248421 h 290705"/>
                      <a:gd name="connsiteX30" fmla="*/ 502161 w 552374"/>
                      <a:gd name="connsiteY30" fmla="*/ 251064 h 290705"/>
                      <a:gd name="connsiteX31" fmla="*/ 496876 w 552374"/>
                      <a:gd name="connsiteY31" fmla="*/ 203494 h 290705"/>
                      <a:gd name="connsiteX32" fmla="*/ 525946 w 552374"/>
                      <a:gd name="connsiteY32" fmla="*/ 187637 h 290705"/>
                      <a:gd name="connsiteX33" fmla="*/ 523304 w 552374"/>
                      <a:gd name="connsiteY33" fmla="*/ 140067 h 290705"/>
                      <a:gd name="connsiteX34" fmla="*/ 552374 w 552374"/>
                      <a:gd name="connsiteY34" fmla="*/ 105711 h 290705"/>
                      <a:gd name="connsiteX35" fmla="*/ 552374 w 552374"/>
                      <a:gd name="connsiteY35" fmla="*/ 81926 h 290705"/>
                      <a:gd name="connsiteX36" fmla="*/ 536517 w 552374"/>
                      <a:gd name="connsiteY36" fmla="*/ 21142 h 2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2374" h="290705">
                        <a:moveTo>
                          <a:pt x="536517" y="21142"/>
                        </a:moveTo>
                        <a:lnTo>
                          <a:pt x="457234" y="13214"/>
                        </a:lnTo>
                        <a:lnTo>
                          <a:pt x="377951" y="0"/>
                        </a:lnTo>
                        <a:lnTo>
                          <a:pt x="377951" y="26428"/>
                        </a:lnTo>
                        <a:lnTo>
                          <a:pt x="354166" y="26428"/>
                        </a:lnTo>
                        <a:lnTo>
                          <a:pt x="346238" y="7928"/>
                        </a:lnTo>
                        <a:lnTo>
                          <a:pt x="288097" y="13214"/>
                        </a:lnTo>
                        <a:lnTo>
                          <a:pt x="298668" y="34356"/>
                        </a:lnTo>
                        <a:lnTo>
                          <a:pt x="216742" y="13214"/>
                        </a:lnTo>
                        <a:lnTo>
                          <a:pt x="185028" y="10571"/>
                        </a:lnTo>
                        <a:lnTo>
                          <a:pt x="137458" y="31713"/>
                        </a:lnTo>
                        <a:lnTo>
                          <a:pt x="124245" y="68712"/>
                        </a:lnTo>
                        <a:lnTo>
                          <a:pt x="47604" y="73998"/>
                        </a:lnTo>
                        <a:lnTo>
                          <a:pt x="39676" y="116282"/>
                        </a:lnTo>
                        <a:lnTo>
                          <a:pt x="42319" y="163852"/>
                        </a:lnTo>
                        <a:lnTo>
                          <a:pt x="21176" y="145353"/>
                        </a:lnTo>
                        <a:lnTo>
                          <a:pt x="15891" y="158566"/>
                        </a:lnTo>
                        <a:lnTo>
                          <a:pt x="58175" y="182351"/>
                        </a:lnTo>
                        <a:lnTo>
                          <a:pt x="0" y="200851"/>
                        </a:lnTo>
                        <a:lnTo>
                          <a:pt x="26428" y="211422"/>
                        </a:lnTo>
                        <a:lnTo>
                          <a:pt x="19571" y="240502"/>
                        </a:lnTo>
                        <a:lnTo>
                          <a:pt x="60818" y="266920"/>
                        </a:lnTo>
                        <a:lnTo>
                          <a:pt x="63461" y="288062"/>
                        </a:lnTo>
                        <a:lnTo>
                          <a:pt x="92531" y="290705"/>
                        </a:lnTo>
                        <a:lnTo>
                          <a:pt x="148030" y="288062"/>
                        </a:lnTo>
                        <a:lnTo>
                          <a:pt x="145387" y="274849"/>
                        </a:lnTo>
                        <a:lnTo>
                          <a:pt x="175234" y="249762"/>
                        </a:lnTo>
                        <a:lnTo>
                          <a:pt x="187671" y="219350"/>
                        </a:lnTo>
                        <a:lnTo>
                          <a:pt x="313695" y="216057"/>
                        </a:lnTo>
                        <a:cubicBezTo>
                          <a:pt x="313695" y="226845"/>
                          <a:pt x="313696" y="237633"/>
                          <a:pt x="313696" y="248421"/>
                        </a:cubicBezTo>
                        <a:lnTo>
                          <a:pt x="502161" y="251064"/>
                        </a:lnTo>
                        <a:lnTo>
                          <a:pt x="496876" y="203494"/>
                        </a:lnTo>
                        <a:lnTo>
                          <a:pt x="525946" y="187637"/>
                        </a:lnTo>
                        <a:lnTo>
                          <a:pt x="523304" y="140067"/>
                        </a:lnTo>
                        <a:lnTo>
                          <a:pt x="552374" y="105711"/>
                        </a:lnTo>
                        <a:lnTo>
                          <a:pt x="552374" y="81926"/>
                        </a:lnTo>
                        <a:lnTo>
                          <a:pt x="536517" y="21142"/>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8" name="フリーフォーム 107"/>
                  <p:cNvSpPr/>
                  <p:nvPr/>
                </p:nvSpPr>
                <p:spPr>
                  <a:xfrm>
                    <a:off x="3608070" y="3756573"/>
                    <a:ext cx="467995" cy="270510"/>
                  </a:xfrm>
                  <a:custGeom>
                    <a:avLst/>
                    <a:gdLst>
                      <a:gd name="connsiteX0" fmla="*/ 60125 w 468473"/>
                      <a:gd name="connsiteY0" fmla="*/ 72651 h 270562"/>
                      <a:gd name="connsiteX1" fmla="*/ 60125 w 468473"/>
                      <a:gd name="connsiteY1" fmla="*/ 127765 h 270562"/>
                      <a:gd name="connsiteX2" fmla="*/ 7516 w 468473"/>
                      <a:gd name="connsiteY2" fmla="*/ 110229 h 270562"/>
                      <a:gd name="connsiteX3" fmla="*/ 0 w 468473"/>
                      <a:gd name="connsiteY3" fmla="*/ 135281 h 270562"/>
                      <a:gd name="connsiteX4" fmla="*/ 40083 w 468473"/>
                      <a:gd name="connsiteY4" fmla="*/ 150312 h 270562"/>
                      <a:gd name="connsiteX5" fmla="*/ 77661 w 468473"/>
                      <a:gd name="connsiteY5" fmla="*/ 147807 h 270562"/>
                      <a:gd name="connsiteX6" fmla="*/ 80166 w 468473"/>
                      <a:gd name="connsiteY6" fmla="*/ 165343 h 270562"/>
                      <a:gd name="connsiteX7" fmla="*/ 117745 w 468473"/>
                      <a:gd name="connsiteY7" fmla="*/ 167848 h 270562"/>
                      <a:gd name="connsiteX8" fmla="*/ 82672 w 468473"/>
                      <a:gd name="connsiteY8" fmla="*/ 205427 h 270562"/>
                      <a:gd name="connsiteX9" fmla="*/ 82672 w 468473"/>
                      <a:gd name="connsiteY9" fmla="*/ 215447 h 270562"/>
                      <a:gd name="connsiteX10" fmla="*/ 127765 w 468473"/>
                      <a:gd name="connsiteY10" fmla="*/ 258036 h 270562"/>
                      <a:gd name="connsiteX11" fmla="*/ 180375 w 468473"/>
                      <a:gd name="connsiteY11" fmla="*/ 258036 h 270562"/>
                      <a:gd name="connsiteX12" fmla="*/ 180375 w 468473"/>
                      <a:gd name="connsiteY12" fmla="*/ 270562 h 270562"/>
                      <a:gd name="connsiteX13" fmla="*/ 200416 w 468473"/>
                      <a:gd name="connsiteY13" fmla="*/ 270562 h 270562"/>
                      <a:gd name="connsiteX14" fmla="*/ 200416 w 468473"/>
                      <a:gd name="connsiteY14" fmla="*/ 270562 h 270562"/>
                      <a:gd name="connsiteX15" fmla="*/ 212942 w 468473"/>
                      <a:gd name="connsiteY15" fmla="*/ 232984 h 270562"/>
                      <a:gd name="connsiteX16" fmla="*/ 270562 w 468473"/>
                      <a:gd name="connsiteY16" fmla="*/ 230479 h 270562"/>
                      <a:gd name="connsiteX17" fmla="*/ 295614 w 468473"/>
                      <a:gd name="connsiteY17" fmla="*/ 195406 h 270562"/>
                      <a:gd name="connsiteX18" fmla="*/ 395822 w 468473"/>
                      <a:gd name="connsiteY18" fmla="*/ 200416 h 270562"/>
                      <a:gd name="connsiteX19" fmla="*/ 423380 w 468473"/>
                      <a:gd name="connsiteY19" fmla="*/ 187890 h 270562"/>
                      <a:gd name="connsiteX20" fmla="*/ 400833 w 468473"/>
                      <a:gd name="connsiteY20" fmla="*/ 152817 h 270562"/>
                      <a:gd name="connsiteX21" fmla="*/ 443421 w 468473"/>
                      <a:gd name="connsiteY21" fmla="*/ 142796 h 270562"/>
                      <a:gd name="connsiteX22" fmla="*/ 468473 w 468473"/>
                      <a:gd name="connsiteY22" fmla="*/ 32567 h 270562"/>
                      <a:gd name="connsiteX23" fmla="*/ 290604 w 468473"/>
                      <a:gd name="connsiteY23" fmla="*/ 27557 h 270562"/>
                      <a:gd name="connsiteX24" fmla="*/ 293109 w 468473"/>
                      <a:gd name="connsiteY24" fmla="*/ 0 h 270562"/>
                      <a:gd name="connsiteX25" fmla="*/ 152817 w 468473"/>
                      <a:gd name="connsiteY25" fmla="*/ 2505 h 270562"/>
                      <a:gd name="connsiteX26" fmla="*/ 152817 w 468473"/>
                      <a:gd name="connsiteY26" fmla="*/ 27557 h 270562"/>
                      <a:gd name="connsiteX27" fmla="*/ 112734 w 468473"/>
                      <a:gd name="connsiteY27" fmla="*/ 52609 h 270562"/>
                      <a:gd name="connsiteX28" fmla="*/ 117745 w 468473"/>
                      <a:gd name="connsiteY28" fmla="*/ 72651 h 270562"/>
                      <a:gd name="connsiteX29" fmla="*/ 60125 w 468473"/>
                      <a:gd name="connsiteY29" fmla="*/ 72651 h 2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473" h="270562">
                        <a:moveTo>
                          <a:pt x="60125" y="72651"/>
                        </a:moveTo>
                        <a:lnTo>
                          <a:pt x="60125" y="127765"/>
                        </a:lnTo>
                        <a:lnTo>
                          <a:pt x="7516" y="110229"/>
                        </a:lnTo>
                        <a:lnTo>
                          <a:pt x="0" y="135281"/>
                        </a:lnTo>
                        <a:lnTo>
                          <a:pt x="40083" y="150312"/>
                        </a:lnTo>
                        <a:lnTo>
                          <a:pt x="77661" y="147807"/>
                        </a:lnTo>
                        <a:lnTo>
                          <a:pt x="80166" y="165343"/>
                        </a:lnTo>
                        <a:lnTo>
                          <a:pt x="117745" y="167848"/>
                        </a:lnTo>
                        <a:lnTo>
                          <a:pt x="82672" y="205427"/>
                        </a:lnTo>
                        <a:lnTo>
                          <a:pt x="82672" y="215447"/>
                        </a:lnTo>
                        <a:lnTo>
                          <a:pt x="127765" y="258036"/>
                        </a:lnTo>
                        <a:lnTo>
                          <a:pt x="180375" y="258036"/>
                        </a:lnTo>
                        <a:lnTo>
                          <a:pt x="180375" y="270562"/>
                        </a:lnTo>
                        <a:lnTo>
                          <a:pt x="200416" y="270562"/>
                        </a:lnTo>
                        <a:lnTo>
                          <a:pt x="200416" y="270562"/>
                        </a:lnTo>
                        <a:lnTo>
                          <a:pt x="212942" y="232984"/>
                        </a:lnTo>
                        <a:lnTo>
                          <a:pt x="270562" y="230479"/>
                        </a:lnTo>
                        <a:lnTo>
                          <a:pt x="295614" y="195406"/>
                        </a:lnTo>
                        <a:lnTo>
                          <a:pt x="395822" y="200416"/>
                        </a:lnTo>
                        <a:lnTo>
                          <a:pt x="423380" y="187890"/>
                        </a:lnTo>
                        <a:lnTo>
                          <a:pt x="400833" y="152817"/>
                        </a:lnTo>
                        <a:lnTo>
                          <a:pt x="443421" y="142796"/>
                        </a:lnTo>
                        <a:lnTo>
                          <a:pt x="468473" y="32567"/>
                        </a:lnTo>
                        <a:lnTo>
                          <a:pt x="290604" y="27557"/>
                        </a:lnTo>
                        <a:lnTo>
                          <a:pt x="293109" y="0"/>
                        </a:lnTo>
                        <a:lnTo>
                          <a:pt x="152817" y="2505"/>
                        </a:lnTo>
                        <a:lnTo>
                          <a:pt x="152817" y="27557"/>
                        </a:lnTo>
                        <a:lnTo>
                          <a:pt x="112734" y="52609"/>
                        </a:lnTo>
                        <a:lnTo>
                          <a:pt x="117745" y="72651"/>
                        </a:lnTo>
                        <a:lnTo>
                          <a:pt x="60125" y="7265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9" name="フリーフォーム 108"/>
                  <p:cNvSpPr/>
                  <p:nvPr/>
                </p:nvSpPr>
                <p:spPr>
                  <a:xfrm>
                    <a:off x="3729990" y="3174913"/>
                    <a:ext cx="327660" cy="237490"/>
                  </a:xfrm>
                  <a:custGeom>
                    <a:avLst/>
                    <a:gdLst>
                      <a:gd name="connsiteX0" fmla="*/ 115239 w 328182"/>
                      <a:gd name="connsiteY0" fmla="*/ 0 h 237995"/>
                      <a:gd name="connsiteX1" fmla="*/ 0 w 328182"/>
                      <a:gd name="connsiteY1" fmla="*/ 100208 h 237995"/>
                      <a:gd name="connsiteX2" fmla="*/ 30062 w 328182"/>
                      <a:gd name="connsiteY2" fmla="*/ 117745 h 237995"/>
                      <a:gd name="connsiteX3" fmla="*/ 42588 w 328182"/>
                      <a:gd name="connsiteY3" fmla="*/ 117745 h 237995"/>
                      <a:gd name="connsiteX4" fmla="*/ 42588 w 328182"/>
                      <a:gd name="connsiteY4" fmla="*/ 147807 h 237995"/>
                      <a:gd name="connsiteX5" fmla="*/ 62630 w 328182"/>
                      <a:gd name="connsiteY5" fmla="*/ 150313 h 237995"/>
                      <a:gd name="connsiteX6" fmla="*/ 102713 w 328182"/>
                      <a:gd name="connsiteY6" fmla="*/ 192901 h 237995"/>
                      <a:gd name="connsiteX7" fmla="*/ 145302 w 328182"/>
                      <a:gd name="connsiteY7" fmla="*/ 202922 h 237995"/>
                      <a:gd name="connsiteX8" fmla="*/ 160333 w 328182"/>
                      <a:gd name="connsiteY8" fmla="*/ 237995 h 237995"/>
                      <a:gd name="connsiteX9" fmla="*/ 192901 w 328182"/>
                      <a:gd name="connsiteY9" fmla="*/ 165344 h 237995"/>
                      <a:gd name="connsiteX10" fmla="*/ 273067 w 328182"/>
                      <a:gd name="connsiteY10" fmla="*/ 172859 h 237995"/>
                      <a:gd name="connsiteX11" fmla="*/ 310645 w 328182"/>
                      <a:gd name="connsiteY11" fmla="*/ 180375 h 237995"/>
                      <a:gd name="connsiteX12" fmla="*/ 325677 w 328182"/>
                      <a:gd name="connsiteY12" fmla="*/ 170354 h 237995"/>
                      <a:gd name="connsiteX13" fmla="*/ 315656 w 328182"/>
                      <a:gd name="connsiteY13" fmla="*/ 140292 h 237995"/>
                      <a:gd name="connsiteX14" fmla="*/ 325677 w 328182"/>
                      <a:gd name="connsiteY14" fmla="*/ 105219 h 237995"/>
                      <a:gd name="connsiteX15" fmla="*/ 328182 w 328182"/>
                      <a:gd name="connsiteY15" fmla="*/ 75156 h 237995"/>
                      <a:gd name="connsiteX16" fmla="*/ 290604 w 328182"/>
                      <a:gd name="connsiteY16" fmla="*/ 82672 h 237995"/>
                      <a:gd name="connsiteX17" fmla="*/ 268057 w 328182"/>
                      <a:gd name="connsiteY17" fmla="*/ 40084 h 237995"/>
                      <a:gd name="connsiteX18" fmla="*/ 192901 w 328182"/>
                      <a:gd name="connsiteY18" fmla="*/ 30063 h 237995"/>
                      <a:gd name="connsiteX19" fmla="*/ 182880 w 328182"/>
                      <a:gd name="connsiteY19" fmla="*/ 0 h 237995"/>
                      <a:gd name="connsiteX20" fmla="*/ 115239 w 328182"/>
                      <a:gd name="connsiteY20" fmla="*/ 0 h 23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8182" h="237995">
                        <a:moveTo>
                          <a:pt x="115239" y="0"/>
                        </a:moveTo>
                        <a:lnTo>
                          <a:pt x="0" y="100208"/>
                        </a:lnTo>
                        <a:lnTo>
                          <a:pt x="30062" y="117745"/>
                        </a:lnTo>
                        <a:lnTo>
                          <a:pt x="42588" y="117745"/>
                        </a:lnTo>
                        <a:lnTo>
                          <a:pt x="42588" y="147807"/>
                        </a:lnTo>
                        <a:lnTo>
                          <a:pt x="62630" y="150313"/>
                        </a:lnTo>
                        <a:lnTo>
                          <a:pt x="102713" y="192901"/>
                        </a:lnTo>
                        <a:lnTo>
                          <a:pt x="145302" y="202922"/>
                        </a:lnTo>
                        <a:lnTo>
                          <a:pt x="160333" y="237995"/>
                        </a:lnTo>
                        <a:lnTo>
                          <a:pt x="192901" y="165344"/>
                        </a:lnTo>
                        <a:lnTo>
                          <a:pt x="273067" y="172859"/>
                        </a:lnTo>
                        <a:lnTo>
                          <a:pt x="310645" y="180375"/>
                        </a:lnTo>
                        <a:lnTo>
                          <a:pt x="325677" y="170354"/>
                        </a:lnTo>
                        <a:lnTo>
                          <a:pt x="315656" y="140292"/>
                        </a:lnTo>
                        <a:lnTo>
                          <a:pt x="325677" y="105219"/>
                        </a:lnTo>
                        <a:lnTo>
                          <a:pt x="328182" y="75156"/>
                        </a:lnTo>
                        <a:lnTo>
                          <a:pt x="290604" y="82672"/>
                        </a:lnTo>
                        <a:lnTo>
                          <a:pt x="268057" y="40084"/>
                        </a:lnTo>
                        <a:lnTo>
                          <a:pt x="192901" y="30063"/>
                        </a:lnTo>
                        <a:lnTo>
                          <a:pt x="182880" y="0"/>
                        </a:lnTo>
                        <a:lnTo>
                          <a:pt x="115239"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0" name="フリーフォーム 109"/>
                  <p:cNvSpPr/>
                  <p:nvPr/>
                </p:nvSpPr>
                <p:spPr>
                  <a:xfrm>
                    <a:off x="1489710" y="5010063"/>
                    <a:ext cx="525780" cy="276225"/>
                  </a:xfrm>
                  <a:custGeom>
                    <a:avLst/>
                    <a:gdLst>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57200 w 525780"/>
                      <a:gd name="connsiteY47" fmla="*/ 19050 h 276225"/>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26720 w 525780"/>
                      <a:gd name="connsiteY47" fmla="*/ 53340 h 276225"/>
                      <a:gd name="connsiteX48" fmla="*/ 457200 w 525780"/>
                      <a:gd name="connsiteY48" fmla="*/ 19050 h 276225"/>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45770 w 525780"/>
                      <a:gd name="connsiteY47" fmla="*/ 38100 h 276225"/>
                      <a:gd name="connsiteX48" fmla="*/ 457200 w 525780"/>
                      <a:gd name="connsiteY48" fmla="*/ 19050 h 276225"/>
                      <a:gd name="connsiteX0" fmla="*/ 457200 w 525780"/>
                      <a:gd name="connsiteY0" fmla="*/ 19050 h 276225"/>
                      <a:gd name="connsiteX1" fmla="*/ 381000 w 525780"/>
                      <a:gd name="connsiteY1" fmla="*/ 0 h 276225"/>
                      <a:gd name="connsiteX2" fmla="*/ 329565 w 525780"/>
                      <a:gd name="connsiteY2" fmla="*/ 36195 h 276225"/>
                      <a:gd name="connsiteX3" fmla="*/ 318135 w 525780"/>
                      <a:gd name="connsiteY3" fmla="*/ 40005 h 276225"/>
                      <a:gd name="connsiteX4" fmla="*/ 270510 w 525780"/>
                      <a:gd name="connsiteY4" fmla="*/ 38100 h 276225"/>
                      <a:gd name="connsiteX5" fmla="*/ 241935 w 525780"/>
                      <a:gd name="connsiteY5" fmla="*/ 81915 h 276225"/>
                      <a:gd name="connsiteX6" fmla="*/ 220980 w 525780"/>
                      <a:gd name="connsiteY6" fmla="*/ 93345 h 276225"/>
                      <a:gd name="connsiteX7" fmla="*/ 190500 w 525780"/>
                      <a:gd name="connsiteY7" fmla="*/ 87630 h 276225"/>
                      <a:gd name="connsiteX8" fmla="*/ 165735 w 525780"/>
                      <a:gd name="connsiteY8" fmla="*/ 83820 h 276225"/>
                      <a:gd name="connsiteX9" fmla="*/ 186690 w 525780"/>
                      <a:gd name="connsiteY9" fmla="*/ 70485 h 276225"/>
                      <a:gd name="connsiteX10" fmla="*/ 177165 w 525780"/>
                      <a:gd name="connsiteY10" fmla="*/ 59055 h 276225"/>
                      <a:gd name="connsiteX11" fmla="*/ 161925 w 525780"/>
                      <a:gd name="connsiteY11" fmla="*/ 59055 h 276225"/>
                      <a:gd name="connsiteX12" fmla="*/ 140970 w 525780"/>
                      <a:gd name="connsiteY12" fmla="*/ 66675 h 276225"/>
                      <a:gd name="connsiteX13" fmla="*/ 102870 w 525780"/>
                      <a:gd name="connsiteY13" fmla="*/ 70485 h 276225"/>
                      <a:gd name="connsiteX14" fmla="*/ 64770 w 525780"/>
                      <a:gd name="connsiteY14" fmla="*/ 81915 h 276225"/>
                      <a:gd name="connsiteX15" fmla="*/ 47625 w 525780"/>
                      <a:gd name="connsiteY15" fmla="*/ 78105 h 276225"/>
                      <a:gd name="connsiteX16" fmla="*/ 38100 w 525780"/>
                      <a:gd name="connsiteY16" fmla="*/ 106680 h 276225"/>
                      <a:gd name="connsiteX17" fmla="*/ 20955 w 525780"/>
                      <a:gd name="connsiteY17" fmla="*/ 93345 h 276225"/>
                      <a:gd name="connsiteX18" fmla="*/ 0 w 525780"/>
                      <a:gd name="connsiteY18" fmla="*/ 112395 h 276225"/>
                      <a:gd name="connsiteX19" fmla="*/ 26670 w 525780"/>
                      <a:gd name="connsiteY19" fmla="*/ 129540 h 276225"/>
                      <a:gd name="connsiteX20" fmla="*/ 57150 w 525780"/>
                      <a:gd name="connsiteY20" fmla="*/ 116205 h 276225"/>
                      <a:gd name="connsiteX21" fmla="*/ 76200 w 525780"/>
                      <a:gd name="connsiteY21" fmla="*/ 139065 h 276225"/>
                      <a:gd name="connsiteX22" fmla="*/ 34290 w 525780"/>
                      <a:gd name="connsiteY22" fmla="*/ 173355 h 276225"/>
                      <a:gd name="connsiteX23" fmla="*/ 36195 w 525780"/>
                      <a:gd name="connsiteY23" fmla="*/ 209550 h 276225"/>
                      <a:gd name="connsiteX24" fmla="*/ 81915 w 525780"/>
                      <a:gd name="connsiteY24" fmla="*/ 228600 h 276225"/>
                      <a:gd name="connsiteX25" fmla="*/ 81915 w 525780"/>
                      <a:gd name="connsiteY25" fmla="*/ 228600 h 276225"/>
                      <a:gd name="connsiteX26" fmla="*/ 95250 w 525780"/>
                      <a:gd name="connsiteY26" fmla="*/ 276225 h 276225"/>
                      <a:gd name="connsiteX27" fmla="*/ 169545 w 525780"/>
                      <a:gd name="connsiteY27" fmla="*/ 249555 h 276225"/>
                      <a:gd name="connsiteX28" fmla="*/ 184785 w 525780"/>
                      <a:gd name="connsiteY28" fmla="*/ 274320 h 276225"/>
                      <a:gd name="connsiteX29" fmla="*/ 205740 w 525780"/>
                      <a:gd name="connsiteY29" fmla="*/ 274320 h 276225"/>
                      <a:gd name="connsiteX30" fmla="*/ 219075 w 525780"/>
                      <a:gd name="connsiteY30" fmla="*/ 240030 h 276225"/>
                      <a:gd name="connsiteX31" fmla="*/ 262890 w 525780"/>
                      <a:gd name="connsiteY31" fmla="*/ 224790 h 276225"/>
                      <a:gd name="connsiteX32" fmla="*/ 297180 w 525780"/>
                      <a:gd name="connsiteY32" fmla="*/ 240030 h 276225"/>
                      <a:gd name="connsiteX33" fmla="*/ 291465 w 525780"/>
                      <a:gd name="connsiteY33" fmla="*/ 262890 h 276225"/>
                      <a:gd name="connsiteX34" fmla="*/ 350520 w 525780"/>
                      <a:gd name="connsiteY34" fmla="*/ 234315 h 276225"/>
                      <a:gd name="connsiteX35" fmla="*/ 424815 w 525780"/>
                      <a:gd name="connsiteY35" fmla="*/ 249555 h 276225"/>
                      <a:gd name="connsiteX36" fmla="*/ 455295 w 525780"/>
                      <a:gd name="connsiteY36" fmla="*/ 220980 h 276225"/>
                      <a:gd name="connsiteX37" fmla="*/ 470535 w 525780"/>
                      <a:gd name="connsiteY37" fmla="*/ 213360 h 276225"/>
                      <a:gd name="connsiteX38" fmla="*/ 516255 w 525780"/>
                      <a:gd name="connsiteY38" fmla="*/ 201930 h 276225"/>
                      <a:gd name="connsiteX39" fmla="*/ 514350 w 525780"/>
                      <a:gd name="connsiteY39" fmla="*/ 158115 h 276225"/>
                      <a:gd name="connsiteX40" fmla="*/ 525780 w 525780"/>
                      <a:gd name="connsiteY40" fmla="*/ 150495 h 276225"/>
                      <a:gd name="connsiteX41" fmla="*/ 523875 w 525780"/>
                      <a:gd name="connsiteY41" fmla="*/ 123825 h 276225"/>
                      <a:gd name="connsiteX42" fmla="*/ 506730 w 525780"/>
                      <a:gd name="connsiteY42" fmla="*/ 127635 h 276225"/>
                      <a:gd name="connsiteX43" fmla="*/ 504825 w 525780"/>
                      <a:gd name="connsiteY43" fmla="*/ 110490 h 276225"/>
                      <a:gd name="connsiteX44" fmla="*/ 457200 w 525780"/>
                      <a:gd name="connsiteY44" fmla="*/ 114300 h 276225"/>
                      <a:gd name="connsiteX45" fmla="*/ 430530 w 525780"/>
                      <a:gd name="connsiteY45" fmla="*/ 78105 h 276225"/>
                      <a:gd name="connsiteX46" fmla="*/ 462915 w 525780"/>
                      <a:gd name="connsiteY46" fmla="*/ 74295 h 276225"/>
                      <a:gd name="connsiteX47" fmla="*/ 472440 w 525780"/>
                      <a:gd name="connsiteY47" fmla="*/ 59055 h 276225"/>
                      <a:gd name="connsiteX48" fmla="*/ 445770 w 525780"/>
                      <a:gd name="connsiteY48" fmla="*/ 38100 h 276225"/>
                      <a:gd name="connsiteX49" fmla="*/ 457200 w 525780"/>
                      <a:gd name="connsiteY49" fmla="*/ 1905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5780" h="276225">
                        <a:moveTo>
                          <a:pt x="457200" y="19050"/>
                        </a:moveTo>
                        <a:lnTo>
                          <a:pt x="381000" y="0"/>
                        </a:lnTo>
                        <a:lnTo>
                          <a:pt x="329565" y="36195"/>
                        </a:lnTo>
                        <a:lnTo>
                          <a:pt x="318135" y="40005"/>
                        </a:lnTo>
                        <a:lnTo>
                          <a:pt x="270510" y="38100"/>
                        </a:lnTo>
                        <a:lnTo>
                          <a:pt x="241935" y="81915"/>
                        </a:lnTo>
                        <a:lnTo>
                          <a:pt x="220980" y="93345"/>
                        </a:lnTo>
                        <a:lnTo>
                          <a:pt x="190500" y="87630"/>
                        </a:lnTo>
                        <a:lnTo>
                          <a:pt x="165735" y="83820"/>
                        </a:lnTo>
                        <a:lnTo>
                          <a:pt x="186690" y="70485"/>
                        </a:lnTo>
                        <a:lnTo>
                          <a:pt x="177165" y="59055"/>
                        </a:lnTo>
                        <a:lnTo>
                          <a:pt x="161925" y="59055"/>
                        </a:lnTo>
                        <a:lnTo>
                          <a:pt x="140970" y="66675"/>
                        </a:lnTo>
                        <a:lnTo>
                          <a:pt x="102870" y="70485"/>
                        </a:lnTo>
                        <a:lnTo>
                          <a:pt x="64770" y="81915"/>
                        </a:lnTo>
                        <a:lnTo>
                          <a:pt x="47625" y="78105"/>
                        </a:lnTo>
                        <a:lnTo>
                          <a:pt x="38100" y="106680"/>
                        </a:lnTo>
                        <a:lnTo>
                          <a:pt x="20955" y="93345"/>
                        </a:lnTo>
                        <a:lnTo>
                          <a:pt x="0" y="112395"/>
                        </a:lnTo>
                        <a:lnTo>
                          <a:pt x="26670" y="129540"/>
                        </a:lnTo>
                        <a:lnTo>
                          <a:pt x="57150" y="116205"/>
                        </a:lnTo>
                        <a:lnTo>
                          <a:pt x="76200" y="139065"/>
                        </a:lnTo>
                        <a:lnTo>
                          <a:pt x="34290" y="173355"/>
                        </a:lnTo>
                        <a:lnTo>
                          <a:pt x="36195" y="209550"/>
                        </a:lnTo>
                        <a:lnTo>
                          <a:pt x="81915" y="228600"/>
                        </a:lnTo>
                        <a:lnTo>
                          <a:pt x="81915" y="228600"/>
                        </a:lnTo>
                        <a:lnTo>
                          <a:pt x="95250" y="276225"/>
                        </a:lnTo>
                        <a:lnTo>
                          <a:pt x="169545" y="249555"/>
                        </a:lnTo>
                        <a:lnTo>
                          <a:pt x="184785" y="274320"/>
                        </a:lnTo>
                        <a:lnTo>
                          <a:pt x="205740" y="274320"/>
                        </a:lnTo>
                        <a:lnTo>
                          <a:pt x="219075" y="240030"/>
                        </a:lnTo>
                        <a:lnTo>
                          <a:pt x="262890" y="224790"/>
                        </a:lnTo>
                        <a:lnTo>
                          <a:pt x="297180" y="240030"/>
                        </a:lnTo>
                        <a:lnTo>
                          <a:pt x="291465" y="262890"/>
                        </a:lnTo>
                        <a:lnTo>
                          <a:pt x="350520" y="234315"/>
                        </a:lnTo>
                        <a:lnTo>
                          <a:pt x="424815" y="249555"/>
                        </a:lnTo>
                        <a:lnTo>
                          <a:pt x="455295" y="220980"/>
                        </a:lnTo>
                        <a:lnTo>
                          <a:pt x="470535" y="213360"/>
                        </a:lnTo>
                        <a:lnTo>
                          <a:pt x="516255" y="201930"/>
                        </a:lnTo>
                        <a:lnTo>
                          <a:pt x="514350" y="158115"/>
                        </a:lnTo>
                        <a:lnTo>
                          <a:pt x="525780" y="150495"/>
                        </a:lnTo>
                        <a:lnTo>
                          <a:pt x="523875" y="123825"/>
                        </a:lnTo>
                        <a:lnTo>
                          <a:pt x="506730" y="127635"/>
                        </a:lnTo>
                        <a:lnTo>
                          <a:pt x="504825" y="110490"/>
                        </a:lnTo>
                        <a:lnTo>
                          <a:pt x="457200" y="114300"/>
                        </a:lnTo>
                        <a:lnTo>
                          <a:pt x="430530" y="78105"/>
                        </a:lnTo>
                        <a:lnTo>
                          <a:pt x="462915" y="74295"/>
                        </a:lnTo>
                        <a:cubicBezTo>
                          <a:pt x="467995" y="72073"/>
                          <a:pt x="475297" y="65087"/>
                          <a:pt x="472440" y="59055"/>
                        </a:cubicBezTo>
                        <a:cubicBezTo>
                          <a:pt x="469583" y="53023"/>
                          <a:pt x="446405" y="45720"/>
                          <a:pt x="445770" y="38100"/>
                        </a:cubicBezTo>
                        <a:lnTo>
                          <a:pt x="457200" y="1905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1" name="フリーフォーム 110"/>
                  <p:cNvSpPr/>
                  <p:nvPr/>
                </p:nvSpPr>
                <p:spPr>
                  <a:xfrm>
                    <a:off x="1917700" y="4861473"/>
                    <a:ext cx="435610" cy="311150"/>
                  </a:xfrm>
                  <a:custGeom>
                    <a:avLst/>
                    <a:gdLst>
                      <a:gd name="connsiteX0" fmla="*/ 29633 w 436033"/>
                      <a:gd name="connsiteY0" fmla="*/ 162984 h 311150"/>
                      <a:gd name="connsiteX1" fmla="*/ 80433 w 436033"/>
                      <a:gd name="connsiteY1" fmla="*/ 137584 h 311150"/>
                      <a:gd name="connsiteX2" fmla="*/ 162983 w 436033"/>
                      <a:gd name="connsiteY2" fmla="*/ 114300 h 311150"/>
                      <a:gd name="connsiteX3" fmla="*/ 289983 w 436033"/>
                      <a:gd name="connsiteY3" fmla="*/ 0 h 311150"/>
                      <a:gd name="connsiteX4" fmla="*/ 289983 w 436033"/>
                      <a:gd name="connsiteY4" fmla="*/ 55034 h 311150"/>
                      <a:gd name="connsiteX5" fmla="*/ 342900 w 436033"/>
                      <a:gd name="connsiteY5" fmla="*/ 91017 h 311150"/>
                      <a:gd name="connsiteX6" fmla="*/ 436033 w 436033"/>
                      <a:gd name="connsiteY6" fmla="*/ 243417 h 311150"/>
                      <a:gd name="connsiteX7" fmla="*/ 368300 w 436033"/>
                      <a:gd name="connsiteY7" fmla="*/ 270934 h 311150"/>
                      <a:gd name="connsiteX8" fmla="*/ 313267 w 436033"/>
                      <a:gd name="connsiteY8" fmla="*/ 260350 h 311150"/>
                      <a:gd name="connsiteX9" fmla="*/ 283633 w 436033"/>
                      <a:gd name="connsiteY9" fmla="*/ 251884 h 311150"/>
                      <a:gd name="connsiteX10" fmla="*/ 251883 w 436033"/>
                      <a:gd name="connsiteY10" fmla="*/ 279400 h 311150"/>
                      <a:gd name="connsiteX11" fmla="*/ 226483 w 436033"/>
                      <a:gd name="connsiteY11" fmla="*/ 296334 h 311150"/>
                      <a:gd name="connsiteX12" fmla="*/ 196850 w 436033"/>
                      <a:gd name="connsiteY12" fmla="*/ 302684 h 311150"/>
                      <a:gd name="connsiteX13" fmla="*/ 177800 w 436033"/>
                      <a:gd name="connsiteY13" fmla="*/ 311150 h 311150"/>
                      <a:gd name="connsiteX14" fmla="*/ 124883 w 436033"/>
                      <a:gd name="connsiteY14" fmla="*/ 285750 h 311150"/>
                      <a:gd name="connsiteX15" fmla="*/ 95250 w 436033"/>
                      <a:gd name="connsiteY15" fmla="*/ 273050 h 311150"/>
                      <a:gd name="connsiteX16" fmla="*/ 76200 w 436033"/>
                      <a:gd name="connsiteY16" fmla="*/ 279400 h 311150"/>
                      <a:gd name="connsiteX17" fmla="*/ 74083 w 436033"/>
                      <a:gd name="connsiteY17" fmla="*/ 256117 h 311150"/>
                      <a:gd name="connsiteX18" fmla="*/ 25400 w 436033"/>
                      <a:gd name="connsiteY18" fmla="*/ 260350 h 311150"/>
                      <a:gd name="connsiteX19" fmla="*/ 0 w 436033"/>
                      <a:gd name="connsiteY19" fmla="*/ 222250 h 311150"/>
                      <a:gd name="connsiteX20" fmla="*/ 31750 w 436033"/>
                      <a:gd name="connsiteY20" fmla="*/ 222250 h 311150"/>
                      <a:gd name="connsiteX21" fmla="*/ 52917 w 436033"/>
                      <a:gd name="connsiteY21" fmla="*/ 207434 h 311150"/>
                      <a:gd name="connsiteX22" fmla="*/ 29633 w 436033"/>
                      <a:gd name="connsiteY22" fmla="*/ 162984 h 311150"/>
                      <a:gd name="connsiteX0" fmla="*/ 29633 w 436033"/>
                      <a:gd name="connsiteY0" fmla="*/ 162984 h 311150"/>
                      <a:gd name="connsiteX1" fmla="*/ 80433 w 436033"/>
                      <a:gd name="connsiteY1" fmla="*/ 137584 h 311150"/>
                      <a:gd name="connsiteX2" fmla="*/ 162983 w 436033"/>
                      <a:gd name="connsiteY2" fmla="*/ 114300 h 311150"/>
                      <a:gd name="connsiteX3" fmla="*/ 289983 w 436033"/>
                      <a:gd name="connsiteY3" fmla="*/ 0 h 311150"/>
                      <a:gd name="connsiteX4" fmla="*/ 289983 w 436033"/>
                      <a:gd name="connsiteY4" fmla="*/ 55034 h 311150"/>
                      <a:gd name="connsiteX5" fmla="*/ 342900 w 436033"/>
                      <a:gd name="connsiteY5" fmla="*/ 91017 h 311150"/>
                      <a:gd name="connsiteX6" fmla="*/ 436033 w 436033"/>
                      <a:gd name="connsiteY6" fmla="*/ 243417 h 311150"/>
                      <a:gd name="connsiteX7" fmla="*/ 368300 w 436033"/>
                      <a:gd name="connsiteY7" fmla="*/ 270934 h 311150"/>
                      <a:gd name="connsiteX8" fmla="*/ 313267 w 436033"/>
                      <a:gd name="connsiteY8" fmla="*/ 260350 h 311150"/>
                      <a:gd name="connsiteX9" fmla="*/ 283633 w 436033"/>
                      <a:gd name="connsiteY9" fmla="*/ 251884 h 311150"/>
                      <a:gd name="connsiteX10" fmla="*/ 251883 w 436033"/>
                      <a:gd name="connsiteY10" fmla="*/ 279400 h 311150"/>
                      <a:gd name="connsiteX11" fmla="*/ 226483 w 436033"/>
                      <a:gd name="connsiteY11" fmla="*/ 296334 h 311150"/>
                      <a:gd name="connsiteX12" fmla="*/ 196850 w 436033"/>
                      <a:gd name="connsiteY12" fmla="*/ 302684 h 311150"/>
                      <a:gd name="connsiteX13" fmla="*/ 177800 w 436033"/>
                      <a:gd name="connsiteY13" fmla="*/ 311150 h 311150"/>
                      <a:gd name="connsiteX14" fmla="*/ 124883 w 436033"/>
                      <a:gd name="connsiteY14" fmla="*/ 285750 h 311150"/>
                      <a:gd name="connsiteX15" fmla="*/ 95250 w 436033"/>
                      <a:gd name="connsiteY15" fmla="*/ 273050 h 311150"/>
                      <a:gd name="connsiteX16" fmla="*/ 76200 w 436033"/>
                      <a:gd name="connsiteY16" fmla="*/ 279400 h 311150"/>
                      <a:gd name="connsiteX17" fmla="*/ 74083 w 436033"/>
                      <a:gd name="connsiteY17" fmla="*/ 256117 h 311150"/>
                      <a:gd name="connsiteX18" fmla="*/ 25400 w 436033"/>
                      <a:gd name="connsiteY18" fmla="*/ 260350 h 311150"/>
                      <a:gd name="connsiteX19" fmla="*/ 0 w 436033"/>
                      <a:gd name="connsiteY19" fmla="*/ 222250 h 311150"/>
                      <a:gd name="connsiteX20" fmla="*/ 31750 w 436033"/>
                      <a:gd name="connsiteY20" fmla="*/ 222250 h 311150"/>
                      <a:gd name="connsiteX21" fmla="*/ 52917 w 436033"/>
                      <a:gd name="connsiteY21" fmla="*/ 207434 h 311150"/>
                      <a:gd name="connsiteX22" fmla="*/ 19068 w 436033"/>
                      <a:gd name="connsiteY22" fmla="*/ 190500 h 311150"/>
                      <a:gd name="connsiteX23" fmla="*/ 29633 w 436033"/>
                      <a:gd name="connsiteY23" fmla="*/ 162984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6033" h="311150">
                        <a:moveTo>
                          <a:pt x="29633" y="162984"/>
                        </a:moveTo>
                        <a:lnTo>
                          <a:pt x="80433" y="137584"/>
                        </a:lnTo>
                        <a:lnTo>
                          <a:pt x="162983" y="114300"/>
                        </a:lnTo>
                        <a:lnTo>
                          <a:pt x="289983" y="0"/>
                        </a:lnTo>
                        <a:lnTo>
                          <a:pt x="289983" y="55034"/>
                        </a:lnTo>
                        <a:lnTo>
                          <a:pt x="342900" y="91017"/>
                        </a:lnTo>
                        <a:lnTo>
                          <a:pt x="436033" y="243417"/>
                        </a:lnTo>
                        <a:lnTo>
                          <a:pt x="368300" y="270934"/>
                        </a:lnTo>
                        <a:lnTo>
                          <a:pt x="313267" y="260350"/>
                        </a:lnTo>
                        <a:lnTo>
                          <a:pt x="283633" y="251884"/>
                        </a:lnTo>
                        <a:lnTo>
                          <a:pt x="251883" y="279400"/>
                        </a:lnTo>
                        <a:lnTo>
                          <a:pt x="226483" y="296334"/>
                        </a:lnTo>
                        <a:lnTo>
                          <a:pt x="196850" y="302684"/>
                        </a:lnTo>
                        <a:lnTo>
                          <a:pt x="177800" y="311150"/>
                        </a:lnTo>
                        <a:lnTo>
                          <a:pt x="124883" y="285750"/>
                        </a:lnTo>
                        <a:lnTo>
                          <a:pt x="95250" y="273050"/>
                        </a:lnTo>
                        <a:lnTo>
                          <a:pt x="76200" y="279400"/>
                        </a:lnTo>
                        <a:lnTo>
                          <a:pt x="74083" y="256117"/>
                        </a:lnTo>
                        <a:lnTo>
                          <a:pt x="25400" y="260350"/>
                        </a:lnTo>
                        <a:lnTo>
                          <a:pt x="0" y="222250"/>
                        </a:lnTo>
                        <a:lnTo>
                          <a:pt x="31750" y="222250"/>
                        </a:lnTo>
                        <a:lnTo>
                          <a:pt x="52917" y="207434"/>
                        </a:lnTo>
                        <a:cubicBezTo>
                          <a:pt x="48697" y="198967"/>
                          <a:pt x="23288" y="198967"/>
                          <a:pt x="19068" y="190500"/>
                        </a:cubicBezTo>
                        <a:lnTo>
                          <a:pt x="29633" y="162984"/>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2" name="フリーフォーム 111"/>
                  <p:cNvSpPr/>
                  <p:nvPr/>
                </p:nvSpPr>
                <p:spPr>
                  <a:xfrm>
                    <a:off x="2205355" y="4791623"/>
                    <a:ext cx="410210" cy="382905"/>
                  </a:xfrm>
                  <a:custGeom>
                    <a:avLst/>
                    <a:gdLst>
                      <a:gd name="connsiteX0" fmla="*/ 8466 w 410633"/>
                      <a:gd name="connsiteY0" fmla="*/ 69850 h 383117"/>
                      <a:gd name="connsiteX1" fmla="*/ 84666 w 410633"/>
                      <a:gd name="connsiteY1" fmla="*/ 67734 h 383117"/>
                      <a:gd name="connsiteX2" fmla="*/ 131233 w 410633"/>
                      <a:gd name="connsiteY2" fmla="*/ 0 h 383117"/>
                      <a:gd name="connsiteX3" fmla="*/ 152400 w 410633"/>
                      <a:gd name="connsiteY3" fmla="*/ 0 h 383117"/>
                      <a:gd name="connsiteX4" fmla="*/ 152400 w 410633"/>
                      <a:gd name="connsiteY4" fmla="*/ 16934 h 383117"/>
                      <a:gd name="connsiteX5" fmla="*/ 152400 w 410633"/>
                      <a:gd name="connsiteY5" fmla="*/ 29634 h 383117"/>
                      <a:gd name="connsiteX6" fmla="*/ 165100 w 410633"/>
                      <a:gd name="connsiteY6" fmla="*/ 40217 h 383117"/>
                      <a:gd name="connsiteX7" fmla="*/ 184150 w 410633"/>
                      <a:gd name="connsiteY7" fmla="*/ 42334 h 383117"/>
                      <a:gd name="connsiteX8" fmla="*/ 182033 w 410633"/>
                      <a:gd name="connsiteY8" fmla="*/ 67734 h 383117"/>
                      <a:gd name="connsiteX9" fmla="*/ 249766 w 410633"/>
                      <a:gd name="connsiteY9" fmla="*/ 40217 h 383117"/>
                      <a:gd name="connsiteX10" fmla="*/ 338666 w 410633"/>
                      <a:gd name="connsiteY10" fmla="*/ 118534 h 383117"/>
                      <a:gd name="connsiteX11" fmla="*/ 330200 w 410633"/>
                      <a:gd name="connsiteY11" fmla="*/ 156634 h 383117"/>
                      <a:gd name="connsiteX12" fmla="*/ 366183 w 410633"/>
                      <a:gd name="connsiteY12" fmla="*/ 226484 h 383117"/>
                      <a:gd name="connsiteX13" fmla="*/ 410633 w 410633"/>
                      <a:gd name="connsiteY13" fmla="*/ 209550 h 383117"/>
                      <a:gd name="connsiteX14" fmla="*/ 408516 w 410633"/>
                      <a:gd name="connsiteY14" fmla="*/ 262467 h 383117"/>
                      <a:gd name="connsiteX15" fmla="*/ 359833 w 410633"/>
                      <a:gd name="connsiteY15" fmla="*/ 270934 h 383117"/>
                      <a:gd name="connsiteX16" fmla="*/ 355600 w 410633"/>
                      <a:gd name="connsiteY16" fmla="*/ 311150 h 383117"/>
                      <a:gd name="connsiteX17" fmla="*/ 340783 w 410633"/>
                      <a:gd name="connsiteY17" fmla="*/ 302684 h 383117"/>
                      <a:gd name="connsiteX18" fmla="*/ 306916 w 410633"/>
                      <a:gd name="connsiteY18" fmla="*/ 311150 h 383117"/>
                      <a:gd name="connsiteX19" fmla="*/ 289983 w 410633"/>
                      <a:gd name="connsiteY19" fmla="*/ 323850 h 383117"/>
                      <a:gd name="connsiteX20" fmla="*/ 256116 w 410633"/>
                      <a:gd name="connsiteY20" fmla="*/ 323850 h 383117"/>
                      <a:gd name="connsiteX21" fmla="*/ 239183 w 410633"/>
                      <a:gd name="connsiteY21" fmla="*/ 345017 h 383117"/>
                      <a:gd name="connsiteX22" fmla="*/ 222250 w 410633"/>
                      <a:gd name="connsiteY22" fmla="*/ 366184 h 383117"/>
                      <a:gd name="connsiteX23" fmla="*/ 188383 w 410633"/>
                      <a:gd name="connsiteY23" fmla="*/ 383117 h 383117"/>
                      <a:gd name="connsiteX24" fmla="*/ 57150 w 410633"/>
                      <a:gd name="connsiteY24" fmla="*/ 160867 h 383117"/>
                      <a:gd name="connsiteX25" fmla="*/ 0 w 410633"/>
                      <a:gd name="connsiteY25" fmla="*/ 127000 h 383117"/>
                      <a:gd name="connsiteX26" fmla="*/ 8466 w 410633"/>
                      <a:gd name="connsiteY26" fmla="*/ 69850 h 3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33" h="383117">
                        <a:moveTo>
                          <a:pt x="8466" y="69850"/>
                        </a:moveTo>
                        <a:lnTo>
                          <a:pt x="84666" y="67734"/>
                        </a:lnTo>
                        <a:lnTo>
                          <a:pt x="131233" y="0"/>
                        </a:lnTo>
                        <a:lnTo>
                          <a:pt x="152400" y="0"/>
                        </a:lnTo>
                        <a:lnTo>
                          <a:pt x="152400" y="16934"/>
                        </a:lnTo>
                        <a:lnTo>
                          <a:pt x="152400" y="29634"/>
                        </a:lnTo>
                        <a:lnTo>
                          <a:pt x="165100" y="40217"/>
                        </a:lnTo>
                        <a:lnTo>
                          <a:pt x="184150" y="42334"/>
                        </a:lnTo>
                        <a:lnTo>
                          <a:pt x="182033" y="67734"/>
                        </a:lnTo>
                        <a:lnTo>
                          <a:pt x="249766" y="40217"/>
                        </a:lnTo>
                        <a:lnTo>
                          <a:pt x="338666" y="118534"/>
                        </a:lnTo>
                        <a:lnTo>
                          <a:pt x="330200" y="156634"/>
                        </a:lnTo>
                        <a:lnTo>
                          <a:pt x="366183" y="226484"/>
                        </a:lnTo>
                        <a:lnTo>
                          <a:pt x="410633" y="209550"/>
                        </a:lnTo>
                        <a:cubicBezTo>
                          <a:pt x="409927" y="227189"/>
                          <a:pt x="409222" y="244828"/>
                          <a:pt x="408516" y="262467"/>
                        </a:cubicBezTo>
                        <a:lnTo>
                          <a:pt x="359833" y="270934"/>
                        </a:lnTo>
                        <a:lnTo>
                          <a:pt x="355600" y="311150"/>
                        </a:lnTo>
                        <a:lnTo>
                          <a:pt x="340783" y="302684"/>
                        </a:lnTo>
                        <a:lnTo>
                          <a:pt x="306916" y="311150"/>
                        </a:lnTo>
                        <a:lnTo>
                          <a:pt x="289983" y="323850"/>
                        </a:lnTo>
                        <a:lnTo>
                          <a:pt x="256116" y="323850"/>
                        </a:lnTo>
                        <a:lnTo>
                          <a:pt x="239183" y="345017"/>
                        </a:lnTo>
                        <a:lnTo>
                          <a:pt x="222250" y="366184"/>
                        </a:lnTo>
                        <a:lnTo>
                          <a:pt x="188383" y="383117"/>
                        </a:lnTo>
                        <a:lnTo>
                          <a:pt x="57150" y="160867"/>
                        </a:lnTo>
                        <a:lnTo>
                          <a:pt x="0" y="127000"/>
                        </a:lnTo>
                        <a:cubicBezTo>
                          <a:pt x="705" y="106539"/>
                          <a:pt x="1411" y="86078"/>
                          <a:pt x="8466" y="69850"/>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3" name="フリーフォーム 112"/>
                  <p:cNvSpPr/>
                  <p:nvPr/>
                </p:nvSpPr>
                <p:spPr>
                  <a:xfrm>
                    <a:off x="2600325" y="4693833"/>
                    <a:ext cx="236220" cy="259080"/>
                  </a:xfrm>
                  <a:custGeom>
                    <a:avLst/>
                    <a:gdLst>
                      <a:gd name="connsiteX0" fmla="*/ 91440 w 236220"/>
                      <a:gd name="connsiteY0" fmla="*/ 0 h 259080"/>
                      <a:gd name="connsiteX1" fmla="*/ 81915 w 236220"/>
                      <a:gd name="connsiteY1" fmla="*/ 53340 h 259080"/>
                      <a:gd name="connsiteX2" fmla="*/ 49530 w 236220"/>
                      <a:gd name="connsiteY2" fmla="*/ 32385 h 259080"/>
                      <a:gd name="connsiteX3" fmla="*/ 0 w 236220"/>
                      <a:gd name="connsiteY3" fmla="*/ 51435 h 259080"/>
                      <a:gd name="connsiteX4" fmla="*/ 0 w 236220"/>
                      <a:gd name="connsiteY4" fmla="*/ 89535 h 259080"/>
                      <a:gd name="connsiteX5" fmla="*/ 38100 w 236220"/>
                      <a:gd name="connsiteY5" fmla="*/ 135255 h 259080"/>
                      <a:gd name="connsiteX6" fmla="*/ 57150 w 236220"/>
                      <a:gd name="connsiteY6" fmla="*/ 158115 h 259080"/>
                      <a:gd name="connsiteX7" fmla="*/ 89535 w 236220"/>
                      <a:gd name="connsiteY7" fmla="*/ 163830 h 259080"/>
                      <a:gd name="connsiteX8" fmla="*/ 80010 w 236220"/>
                      <a:gd name="connsiteY8" fmla="*/ 186690 h 259080"/>
                      <a:gd name="connsiteX9" fmla="*/ 129540 w 236220"/>
                      <a:gd name="connsiteY9" fmla="*/ 211455 h 259080"/>
                      <a:gd name="connsiteX10" fmla="*/ 129540 w 236220"/>
                      <a:gd name="connsiteY10" fmla="*/ 211455 h 259080"/>
                      <a:gd name="connsiteX11" fmla="*/ 188595 w 236220"/>
                      <a:gd name="connsiteY11" fmla="*/ 219075 h 259080"/>
                      <a:gd name="connsiteX12" fmla="*/ 194310 w 236220"/>
                      <a:gd name="connsiteY12" fmla="*/ 257175 h 259080"/>
                      <a:gd name="connsiteX13" fmla="*/ 232410 w 236220"/>
                      <a:gd name="connsiteY13" fmla="*/ 259080 h 259080"/>
                      <a:gd name="connsiteX14" fmla="*/ 236220 w 236220"/>
                      <a:gd name="connsiteY14" fmla="*/ 228600 h 259080"/>
                      <a:gd name="connsiteX15" fmla="*/ 217170 w 236220"/>
                      <a:gd name="connsiteY15" fmla="*/ 203835 h 259080"/>
                      <a:gd name="connsiteX16" fmla="*/ 230505 w 236220"/>
                      <a:gd name="connsiteY16" fmla="*/ 201930 h 259080"/>
                      <a:gd name="connsiteX17" fmla="*/ 217170 w 236220"/>
                      <a:gd name="connsiteY17" fmla="*/ 171450 h 259080"/>
                      <a:gd name="connsiteX18" fmla="*/ 232410 w 236220"/>
                      <a:gd name="connsiteY18" fmla="*/ 133350 h 259080"/>
                      <a:gd name="connsiteX19" fmla="*/ 217170 w 236220"/>
                      <a:gd name="connsiteY19" fmla="*/ 129540 h 259080"/>
                      <a:gd name="connsiteX20" fmla="*/ 190500 w 236220"/>
                      <a:gd name="connsiteY20" fmla="*/ 99060 h 259080"/>
                      <a:gd name="connsiteX21" fmla="*/ 180975 w 236220"/>
                      <a:gd name="connsiteY21" fmla="*/ 68580 h 259080"/>
                      <a:gd name="connsiteX22" fmla="*/ 91440 w 236220"/>
                      <a:gd name="connsiteY22" fmla="*/ 0 h 259080"/>
                      <a:gd name="connsiteX0" fmla="*/ 91440 w 236220"/>
                      <a:gd name="connsiteY0" fmla="*/ 0 h 259080"/>
                      <a:gd name="connsiteX1" fmla="*/ 81915 w 236220"/>
                      <a:gd name="connsiteY1" fmla="*/ 53340 h 259080"/>
                      <a:gd name="connsiteX2" fmla="*/ 49530 w 236220"/>
                      <a:gd name="connsiteY2" fmla="*/ 32385 h 259080"/>
                      <a:gd name="connsiteX3" fmla="*/ 0 w 236220"/>
                      <a:gd name="connsiteY3" fmla="*/ 51435 h 259080"/>
                      <a:gd name="connsiteX4" fmla="*/ 0 w 236220"/>
                      <a:gd name="connsiteY4" fmla="*/ 89535 h 259080"/>
                      <a:gd name="connsiteX5" fmla="*/ 38100 w 236220"/>
                      <a:gd name="connsiteY5" fmla="*/ 135255 h 259080"/>
                      <a:gd name="connsiteX6" fmla="*/ 57150 w 236220"/>
                      <a:gd name="connsiteY6" fmla="*/ 158115 h 259080"/>
                      <a:gd name="connsiteX7" fmla="*/ 89535 w 236220"/>
                      <a:gd name="connsiteY7" fmla="*/ 163830 h 259080"/>
                      <a:gd name="connsiteX8" fmla="*/ 80010 w 236220"/>
                      <a:gd name="connsiteY8" fmla="*/ 186690 h 259080"/>
                      <a:gd name="connsiteX9" fmla="*/ 129540 w 236220"/>
                      <a:gd name="connsiteY9" fmla="*/ 211455 h 259080"/>
                      <a:gd name="connsiteX10" fmla="*/ 129540 w 236220"/>
                      <a:gd name="connsiteY10" fmla="*/ 211455 h 259080"/>
                      <a:gd name="connsiteX11" fmla="*/ 188595 w 236220"/>
                      <a:gd name="connsiteY11" fmla="*/ 219075 h 259080"/>
                      <a:gd name="connsiteX12" fmla="*/ 194310 w 236220"/>
                      <a:gd name="connsiteY12" fmla="*/ 257175 h 259080"/>
                      <a:gd name="connsiteX13" fmla="*/ 232410 w 236220"/>
                      <a:gd name="connsiteY13" fmla="*/ 259080 h 259080"/>
                      <a:gd name="connsiteX14" fmla="*/ 236220 w 236220"/>
                      <a:gd name="connsiteY14" fmla="*/ 228600 h 259080"/>
                      <a:gd name="connsiteX15" fmla="*/ 217170 w 236220"/>
                      <a:gd name="connsiteY15" fmla="*/ 203835 h 259080"/>
                      <a:gd name="connsiteX16" fmla="*/ 230505 w 236220"/>
                      <a:gd name="connsiteY16" fmla="*/ 201930 h 259080"/>
                      <a:gd name="connsiteX17" fmla="*/ 217170 w 236220"/>
                      <a:gd name="connsiteY17" fmla="*/ 171450 h 259080"/>
                      <a:gd name="connsiteX18" fmla="*/ 232410 w 236220"/>
                      <a:gd name="connsiteY18" fmla="*/ 133350 h 259080"/>
                      <a:gd name="connsiteX19" fmla="*/ 217170 w 236220"/>
                      <a:gd name="connsiteY19" fmla="*/ 129540 h 259080"/>
                      <a:gd name="connsiteX20" fmla="*/ 190500 w 236220"/>
                      <a:gd name="connsiteY20" fmla="*/ 99060 h 259080"/>
                      <a:gd name="connsiteX21" fmla="*/ 180975 w 236220"/>
                      <a:gd name="connsiteY21" fmla="*/ 68580 h 259080"/>
                      <a:gd name="connsiteX22" fmla="*/ 144780 w 236220"/>
                      <a:gd name="connsiteY22" fmla="*/ 0 h 259080"/>
                      <a:gd name="connsiteX23" fmla="*/ 91440 w 236220"/>
                      <a:gd name="connsiteY23" fmla="*/ 0 h 259080"/>
                      <a:gd name="connsiteX0" fmla="*/ 91440 w 236220"/>
                      <a:gd name="connsiteY0" fmla="*/ 0 h 259080"/>
                      <a:gd name="connsiteX1" fmla="*/ 81915 w 236220"/>
                      <a:gd name="connsiteY1" fmla="*/ 53340 h 259080"/>
                      <a:gd name="connsiteX2" fmla="*/ 49530 w 236220"/>
                      <a:gd name="connsiteY2" fmla="*/ 32385 h 259080"/>
                      <a:gd name="connsiteX3" fmla="*/ 0 w 236220"/>
                      <a:gd name="connsiteY3" fmla="*/ 51435 h 259080"/>
                      <a:gd name="connsiteX4" fmla="*/ 0 w 236220"/>
                      <a:gd name="connsiteY4" fmla="*/ 89535 h 259080"/>
                      <a:gd name="connsiteX5" fmla="*/ 38100 w 236220"/>
                      <a:gd name="connsiteY5" fmla="*/ 135255 h 259080"/>
                      <a:gd name="connsiteX6" fmla="*/ 57150 w 236220"/>
                      <a:gd name="connsiteY6" fmla="*/ 158115 h 259080"/>
                      <a:gd name="connsiteX7" fmla="*/ 89535 w 236220"/>
                      <a:gd name="connsiteY7" fmla="*/ 163830 h 259080"/>
                      <a:gd name="connsiteX8" fmla="*/ 80010 w 236220"/>
                      <a:gd name="connsiteY8" fmla="*/ 186690 h 259080"/>
                      <a:gd name="connsiteX9" fmla="*/ 129540 w 236220"/>
                      <a:gd name="connsiteY9" fmla="*/ 211455 h 259080"/>
                      <a:gd name="connsiteX10" fmla="*/ 129540 w 236220"/>
                      <a:gd name="connsiteY10" fmla="*/ 211455 h 259080"/>
                      <a:gd name="connsiteX11" fmla="*/ 188595 w 236220"/>
                      <a:gd name="connsiteY11" fmla="*/ 219075 h 259080"/>
                      <a:gd name="connsiteX12" fmla="*/ 194310 w 236220"/>
                      <a:gd name="connsiteY12" fmla="*/ 257175 h 259080"/>
                      <a:gd name="connsiteX13" fmla="*/ 232410 w 236220"/>
                      <a:gd name="connsiteY13" fmla="*/ 259080 h 259080"/>
                      <a:gd name="connsiteX14" fmla="*/ 236220 w 236220"/>
                      <a:gd name="connsiteY14" fmla="*/ 228600 h 259080"/>
                      <a:gd name="connsiteX15" fmla="*/ 217170 w 236220"/>
                      <a:gd name="connsiteY15" fmla="*/ 203835 h 259080"/>
                      <a:gd name="connsiteX16" fmla="*/ 230505 w 236220"/>
                      <a:gd name="connsiteY16" fmla="*/ 201930 h 259080"/>
                      <a:gd name="connsiteX17" fmla="*/ 217170 w 236220"/>
                      <a:gd name="connsiteY17" fmla="*/ 171450 h 259080"/>
                      <a:gd name="connsiteX18" fmla="*/ 232410 w 236220"/>
                      <a:gd name="connsiteY18" fmla="*/ 133350 h 259080"/>
                      <a:gd name="connsiteX19" fmla="*/ 217170 w 236220"/>
                      <a:gd name="connsiteY19" fmla="*/ 129540 h 259080"/>
                      <a:gd name="connsiteX20" fmla="*/ 190500 w 236220"/>
                      <a:gd name="connsiteY20" fmla="*/ 99060 h 259080"/>
                      <a:gd name="connsiteX21" fmla="*/ 180975 w 236220"/>
                      <a:gd name="connsiteY21" fmla="*/ 68580 h 259080"/>
                      <a:gd name="connsiteX22" fmla="*/ 144780 w 236220"/>
                      <a:gd name="connsiteY22" fmla="*/ 0 h 259080"/>
                      <a:gd name="connsiteX23" fmla="*/ 91440 w 236220"/>
                      <a:gd name="connsiteY23" fmla="*/ 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220" h="259080">
                        <a:moveTo>
                          <a:pt x="91440" y="0"/>
                        </a:moveTo>
                        <a:lnTo>
                          <a:pt x="81915" y="53340"/>
                        </a:lnTo>
                        <a:lnTo>
                          <a:pt x="49530" y="32385"/>
                        </a:lnTo>
                        <a:lnTo>
                          <a:pt x="0" y="51435"/>
                        </a:lnTo>
                        <a:lnTo>
                          <a:pt x="0" y="89535"/>
                        </a:lnTo>
                        <a:lnTo>
                          <a:pt x="38100" y="135255"/>
                        </a:lnTo>
                        <a:lnTo>
                          <a:pt x="57150" y="158115"/>
                        </a:lnTo>
                        <a:lnTo>
                          <a:pt x="89535" y="163830"/>
                        </a:lnTo>
                        <a:lnTo>
                          <a:pt x="80010" y="186690"/>
                        </a:lnTo>
                        <a:lnTo>
                          <a:pt x="129540" y="211455"/>
                        </a:lnTo>
                        <a:lnTo>
                          <a:pt x="129540" y="211455"/>
                        </a:lnTo>
                        <a:lnTo>
                          <a:pt x="188595" y="219075"/>
                        </a:lnTo>
                        <a:lnTo>
                          <a:pt x="194310" y="257175"/>
                        </a:lnTo>
                        <a:lnTo>
                          <a:pt x="232410" y="259080"/>
                        </a:lnTo>
                        <a:lnTo>
                          <a:pt x="236220" y="228600"/>
                        </a:lnTo>
                        <a:lnTo>
                          <a:pt x="217170" y="203835"/>
                        </a:lnTo>
                        <a:lnTo>
                          <a:pt x="230505" y="201930"/>
                        </a:lnTo>
                        <a:lnTo>
                          <a:pt x="217170" y="171450"/>
                        </a:lnTo>
                        <a:lnTo>
                          <a:pt x="232410" y="133350"/>
                        </a:lnTo>
                        <a:lnTo>
                          <a:pt x="217170" y="129540"/>
                        </a:lnTo>
                        <a:lnTo>
                          <a:pt x="190500" y="99060"/>
                        </a:lnTo>
                        <a:lnTo>
                          <a:pt x="180975" y="68580"/>
                        </a:lnTo>
                        <a:cubicBezTo>
                          <a:pt x="161925" y="53975"/>
                          <a:pt x="135255" y="35560"/>
                          <a:pt x="144780" y="0"/>
                        </a:cubicBezTo>
                        <a:lnTo>
                          <a:pt x="91440"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4" name="フリーフォーム 113"/>
                  <p:cNvSpPr/>
                  <p:nvPr/>
                </p:nvSpPr>
                <p:spPr>
                  <a:xfrm>
                    <a:off x="2380615" y="4615728"/>
                    <a:ext cx="540385" cy="433705"/>
                  </a:xfrm>
                  <a:custGeom>
                    <a:avLst/>
                    <a:gdLst>
                      <a:gd name="connsiteX0" fmla="*/ 25529 w 540750"/>
                      <a:gd name="connsiteY0" fmla="*/ 148532 h 433992"/>
                      <a:gd name="connsiteX1" fmla="*/ 129966 w 540750"/>
                      <a:gd name="connsiteY1" fmla="*/ 78908 h 433992"/>
                      <a:gd name="connsiteX2" fmla="*/ 143891 w 540750"/>
                      <a:gd name="connsiteY2" fmla="*/ 64983 h 433992"/>
                      <a:gd name="connsiteX3" fmla="*/ 99795 w 540750"/>
                      <a:gd name="connsiteY3" fmla="*/ 32492 h 433992"/>
                      <a:gd name="connsiteX4" fmla="*/ 132287 w 540750"/>
                      <a:gd name="connsiteY4" fmla="*/ 25529 h 433992"/>
                      <a:gd name="connsiteX5" fmla="*/ 153174 w 540750"/>
                      <a:gd name="connsiteY5" fmla="*/ 46417 h 433992"/>
                      <a:gd name="connsiteX6" fmla="*/ 174061 w 540750"/>
                      <a:gd name="connsiteY6" fmla="*/ 25529 h 433992"/>
                      <a:gd name="connsiteX7" fmla="*/ 143891 w 540750"/>
                      <a:gd name="connsiteY7" fmla="*/ 11604 h 433992"/>
                      <a:gd name="connsiteX8" fmla="*/ 169420 w 540750"/>
                      <a:gd name="connsiteY8" fmla="*/ 0 h 433992"/>
                      <a:gd name="connsiteX9" fmla="*/ 183344 w 540750"/>
                      <a:gd name="connsiteY9" fmla="*/ 13925 h 433992"/>
                      <a:gd name="connsiteX10" fmla="*/ 227440 w 540750"/>
                      <a:gd name="connsiteY10" fmla="*/ 16246 h 433992"/>
                      <a:gd name="connsiteX11" fmla="*/ 310989 w 540750"/>
                      <a:gd name="connsiteY11" fmla="*/ 78908 h 433992"/>
                      <a:gd name="connsiteX12" fmla="*/ 299385 w 540750"/>
                      <a:gd name="connsiteY12" fmla="*/ 132287 h 433992"/>
                      <a:gd name="connsiteX13" fmla="*/ 269215 w 540750"/>
                      <a:gd name="connsiteY13" fmla="*/ 111399 h 433992"/>
                      <a:gd name="connsiteX14" fmla="*/ 220477 w 540750"/>
                      <a:gd name="connsiteY14" fmla="*/ 123003 h 433992"/>
                      <a:gd name="connsiteX15" fmla="*/ 218157 w 540750"/>
                      <a:gd name="connsiteY15" fmla="*/ 164778 h 433992"/>
                      <a:gd name="connsiteX16" fmla="*/ 278498 w 540750"/>
                      <a:gd name="connsiteY16" fmla="*/ 243686 h 433992"/>
                      <a:gd name="connsiteX17" fmla="*/ 310989 w 540750"/>
                      <a:gd name="connsiteY17" fmla="*/ 236723 h 433992"/>
                      <a:gd name="connsiteX18" fmla="*/ 299385 w 540750"/>
                      <a:gd name="connsiteY18" fmla="*/ 264573 h 433992"/>
                      <a:gd name="connsiteX19" fmla="*/ 345801 w 540750"/>
                      <a:gd name="connsiteY19" fmla="*/ 292423 h 433992"/>
                      <a:gd name="connsiteX20" fmla="*/ 406142 w 540750"/>
                      <a:gd name="connsiteY20" fmla="*/ 299385 h 433992"/>
                      <a:gd name="connsiteX21" fmla="*/ 410784 w 540750"/>
                      <a:gd name="connsiteY21" fmla="*/ 331877 h 433992"/>
                      <a:gd name="connsiteX22" fmla="*/ 454879 w 540750"/>
                      <a:gd name="connsiteY22" fmla="*/ 334197 h 433992"/>
                      <a:gd name="connsiteX23" fmla="*/ 461842 w 540750"/>
                      <a:gd name="connsiteY23" fmla="*/ 359726 h 433992"/>
                      <a:gd name="connsiteX24" fmla="*/ 526825 w 540750"/>
                      <a:gd name="connsiteY24" fmla="*/ 359726 h 433992"/>
                      <a:gd name="connsiteX25" fmla="*/ 540750 w 540750"/>
                      <a:gd name="connsiteY25" fmla="*/ 389897 h 433992"/>
                      <a:gd name="connsiteX26" fmla="*/ 522183 w 540750"/>
                      <a:gd name="connsiteY26" fmla="*/ 422388 h 433992"/>
                      <a:gd name="connsiteX27" fmla="*/ 489692 w 540750"/>
                      <a:gd name="connsiteY27" fmla="*/ 424709 h 433992"/>
                      <a:gd name="connsiteX28" fmla="*/ 471125 w 540750"/>
                      <a:gd name="connsiteY28" fmla="*/ 431671 h 433992"/>
                      <a:gd name="connsiteX29" fmla="*/ 417746 w 540750"/>
                      <a:gd name="connsiteY29" fmla="*/ 431671 h 433992"/>
                      <a:gd name="connsiteX30" fmla="*/ 324914 w 540750"/>
                      <a:gd name="connsiteY30" fmla="*/ 429351 h 433992"/>
                      <a:gd name="connsiteX31" fmla="*/ 306348 w 540750"/>
                      <a:gd name="connsiteY31" fmla="*/ 417747 h 433992"/>
                      <a:gd name="connsiteX32" fmla="*/ 257610 w 540750"/>
                      <a:gd name="connsiteY32" fmla="*/ 433992 h 433992"/>
                      <a:gd name="connsiteX33" fmla="*/ 234402 w 540750"/>
                      <a:gd name="connsiteY33" fmla="*/ 417747 h 433992"/>
                      <a:gd name="connsiteX34" fmla="*/ 234402 w 540750"/>
                      <a:gd name="connsiteY34" fmla="*/ 385255 h 433992"/>
                      <a:gd name="connsiteX35" fmla="*/ 194949 w 540750"/>
                      <a:gd name="connsiteY35" fmla="*/ 403822 h 433992"/>
                      <a:gd name="connsiteX36" fmla="*/ 150853 w 540750"/>
                      <a:gd name="connsiteY36" fmla="*/ 336518 h 433992"/>
                      <a:gd name="connsiteX37" fmla="*/ 162457 w 540750"/>
                      <a:gd name="connsiteY37" fmla="*/ 290102 h 433992"/>
                      <a:gd name="connsiteX38" fmla="*/ 78908 w 540750"/>
                      <a:gd name="connsiteY38" fmla="*/ 218157 h 433992"/>
                      <a:gd name="connsiteX39" fmla="*/ 0 w 540750"/>
                      <a:gd name="connsiteY39" fmla="*/ 246007 h 433992"/>
                      <a:gd name="connsiteX40" fmla="*/ 4642 w 540750"/>
                      <a:gd name="connsiteY40" fmla="*/ 211194 h 433992"/>
                      <a:gd name="connsiteX41" fmla="*/ 41775 w 540750"/>
                      <a:gd name="connsiteY41" fmla="*/ 211194 h 433992"/>
                      <a:gd name="connsiteX42" fmla="*/ 25529 w 540750"/>
                      <a:gd name="connsiteY42" fmla="*/ 148532 h 43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0750" h="433992">
                        <a:moveTo>
                          <a:pt x="25529" y="148532"/>
                        </a:moveTo>
                        <a:lnTo>
                          <a:pt x="129966" y="78908"/>
                        </a:lnTo>
                        <a:lnTo>
                          <a:pt x="143891" y="64983"/>
                        </a:lnTo>
                        <a:lnTo>
                          <a:pt x="99795" y="32492"/>
                        </a:lnTo>
                        <a:lnTo>
                          <a:pt x="132287" y="25529"/>
                        </a:lnTo>
                        <a:lnTo>
                          <a:pt x="153174" y="46417"/>
                        </a:lnTo>
                        <a:lnTo>
                          <a:pt x="174061" y="25529"/>
                        </a:lnTo>
                        <a:lnTo>
                          <a:pt x="143891" y="11604"/>
                        </a:lnTo>
                        <a:lnTo>
                          <a:pt x="169420" y="0"/>
                        </a:lnTo>
                        <a:lnTo>
                          <a:pt x="183344" y="13925"/>
                        </a:lnTo>
                        <a:lnTo>
                          <a:pt x="227440" y="16246"/>
                        </a:lnTo>
                        <a:lnTo>
                          <a:pt x="310989" y="78908"/>
                        </a:lnTo>
                        <a:lnTo>
                          <a:pt x="299385" y="132287"/>
                        </a:lnTo>
                        <a:lnTo>
                          <a:pt x="269215" y="111399"/>
                        </a:lnTo>
                        <a:lnTo>
                          <a:pt x="220477" y="123003"/>
                        </a:lnTo>
                        <a:lnTo>
                          <a:pt x="218157" y="164778"/>
                        </a:lnTo>
                        <a:lnTo>
                          <a:pt x="278498" y="243686"/>
                        </a:lnTo>
                        <a:lnTo>
                          <a:pt x="310989" y="236723"/>
                        </a:lnTo>
                        <a:lnTo>
                          <a:pt x="299385" y="264573"/>
                        </a:lnTo>
                        <a:lnTo>
                          <a:pt x="345801" y="292423"/>
                        </a:lnTo>
                        <a:lnTo>
                          <a:pt x="406142" y="299385"/>
                        </a:lnTo>
                        <a:lnTo>
                          <a:pt x="410784" y="331877"/>
                        </a:lnTo>
                        <a:lnTo>
                          <a:pt x="454879" y="334197"/>
                        </a:lnTo>
                        <a:lnTo>
                          <a:pt x="461842" y="359726"/>
                        </a:lnTo>
                        <a:lnTo>
                          <a:pt x="526825" y="359726"/>
                        </a:lnTo>
                        <a:lnTo>
                          <a:pt x="540750" y="389897"/>
                        </a:lnTo>
                        <a:lnTo>
                          <a:pt x="522183" y="422388"/>
                        </a:lnTo>
                        <a:lnTo>
                          <a:pt x="489692" y="424709"/>
                        </a:lnTo>
                        <a:lnTo>
                          <a:pt x="471125" y="431671"/>
                        </a:lnTo>
                        <a:lnTo>
                          <a:pt x="417746" y="431671"/>
                        </a:lnTo>
                        <a:lnTo>
                          <a:pt x="324914" y="429351"/>
                        </a:lnTo>
                        <a:lnTo>
                          <a:pt x="306348" y="417747"/>
                        </a:lnTo>
                        <a:lnTo>
                          <a:pt x="257610" y="433992"/>
                        </a:lnTo>
                        <a:lnTo>
                          <a:pt x="234402" y="417747"/>
                        </a:lnTo>
                        <a:lnTo>
                          <a:pt x="234402" y="385255"/>
                        </a:lnTo>
                        <a:lnTo>
                          <a:pt x="194949" y="403822"/>
                        </a:lnTo>
                        <a:lnTo>
                          <a:pt x="150853" y="336518"/>
                        </a:lnTo>
                        <a:lnTo>
                          <a:pt x="162457" y="290102"/>
                        </a:lnTo>
                        <a:lnTo>
                          <a:pt x="78908" y="218157"/>
                        </a:lnTo>
                        <a:lnTo>
                          <a:pt x="0" y="246007"/>
                        </a:lnTo>
                        <a:lnTo>
                          <a:pt x="4642" y="211194"/>
                        </a:lnTo>
                        <a:lnTo>
                          <a:pt x="41775" y="211194"/>
                        </a:lnTo>
                        <a:lnTo>
                          <a:pt x="25529" y="148532"/>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5" name="フリーフォーム 114"/>
                  <p:cNvSpPr/>
                  <p:nvPr/>
                </p:nvSpPr>
                <p:spPr>
                  <a:xfrm>
                    <a:off x="3258185" y="4441738"/>
                    <a:ext cx="813435" cy="579120"/>
                  </a:xfrm>
                  <a:custGeom>
                    <a:avLst/>
                    <a:gdLst>
                      <a:gd name="connsiteX0" fmla="*/ 167425 w 813945"/>
                      <a:gd name="connsiteY0" fmla="*/ 198335 h 579550"/>
                      <a:gd name="connsiteX1" fmla="*/ 170001 w 813945"/>
                      <a:gd name="connsiteY1" fmla="*/ 159698 h 579550"/>
                      <a:gd name="connsiteX2" fmla="*/ 221517 w 813945"/>
                      <a:gd name="connsiteY2" fmla="*/ 115910 h 579550"/>
                      <a:gd name="connsiteX3" fmla="*/ 275608 w 813945"/>
                      <a:gd name="connsiteY3" fmla="*/ 82425 h 579550"/>
                      <a:gd name="connsiteX4" fmla="*/ 267880 w 813945"/>
                      <a:gd name="connsiteY4" fmla="*/ 48940 h 579550"/>
                      <a:gd name="connsiteX5" fmla="*/ 303941 w 813945"/>
                      <a:gd name="connsiteY5" fmla="*/ 33485 h 579550"/>
                      <a:gd name="connsiteX6" fmla="*/ 327123 w 813945"/>
                      <a:gd name="connsiteY6" fmla="*/ 2576 h 579550"/>
                      <a:gd name="connsiteX7" fmla="*/ 347730 w 813945"/>
                      <a:gd name="connsiteY7" fmla="*/ 0 h 579550"/>
                      <a:gd name="connsiteX8" fmla="*/ 355457 w 813945"/>
                      <a:gd name="connsiteY8" fmla="*/ 23182 h 579550"/>
                      <a:gd name="connsiteX9" fmla="*/ 425003 w 813945"/>
                      <a:gd name="connsiteY9" fmla="*/ 20607 h 579550"/>
                      <a:gd name="connsiteX10" fmla="*/ 450760 w 813945"/>
                      <a:gd name="connsiteY10" fmla="*/ 59243 h 579550"/>
                      <a:gd name="connsiteX11" fmla="*/ 432730 w 813945"/>
                      <a:gd name="connsiteY11" fmla="*/ 77274 h 579550"/>
                      <a:gd name="connsiteX12" fmla="*/ 417275 w 813945"/>
                      <a:gd name="connsiteY12" fmla="*/ 97880 h 579550"/>
                      <a:gd name="connsiteX13" fmla="*/ 450760 w 813945"/>
                      <a:gd name="connsiteY13" fmla="*/ 113334 h 579550"/>
                      <a:gd name="connsiteX14" fmla="*/ 450760 w 813945"/>
                      <a:gd name="connsiteY14" fmla="*/ 131365 h 579550"/>
                      <a:gd name="connsiteX15" fmla="*/ 569246 w 813945"/>
                      <a:gd name="connsiteY15" fmla="*/ 180305 h 579550"/>
                      <a:gd name="connsiteX16" fmla="*/ 569246 w 813945"/>
                      <a:gd name="connsiteY16" fmla="*/ 203487 h 579550"/>
                      <a:gd name="connsiteX17" fmla="*/ 595004 w 813945"/>
                      <a:gd name="connsiteY17" fmla="*/ 198335 h 579550"/>
                      <a:gd name="connsiteX18" fmla="*/ 656822 w 813945"/>
                      <a:gd name="connsiteY18" fmla="*/ 252426 h 579550"/>
                      <a:gd name="connsiteX19" fmla="*/ 698035 w 813945"/>
                      <a:gd name="connsiteY19" fmla="*/ 249851 h 579550"/>
                      <a:gd name="connsiteX20" fmla="*/ 739247 w 813945"/>
                      <a:gd name="connsiteY20" fmla="*/ 288487 h 579550"/>
                      <a:gd name="connsiteX21" fmla="*/ 757278 w 813945"/>
                      <a:gd name="connsiteY21" fmla="*/ 324548 h 579550"/>
                      <a:gd name="connsiteX22" fmla="*/ 777884 w 813945"/>
                      <a:gd name="connsiteY22" fmla="*/ 347730 h 579550"/>
                      <a:gd name="connsiteX23" fmla="*/ 813945 w 813945"/>
                      <a:gd name="connsiteY23" fmla="*/ 337427 h 579550"/>
                      <a:gd name="connsiteX24" fmla="*/ 772732 w 813945"/>
                      <a:gd name="connsiteY24" fmla="*/ 391518 h 579550"/>
                      <a:gd name="connsiteX25" fmla="*/ 744399 w 813945"/>
                      <a:gd name="connsiteY25" fmla="*/ 391518 h 579550"/>
                      <a:gd name="connsiteX26" fmla="*/ 721217 w 813945"/>
                      <a:gd name="connsiteY26" fmla="*/ 401821 h 579550"/>
                      <a:gd name="connsiteX27" fmla="*/ 654247 w 813945"/>
                      <a:gd name="connsiteY27" fmla="*/ 401821 h 579550"/>
                      <a:gd name="connsiteX28" fmla="*/ 607883 w 813945"/>
                      <a:gd name="connsiteY28" fmla="*/ 388942 h 579550"/>
                      <a:gd name="connsiteX29" fmla="*/ 579549 w 813945"/>
                      <a:gd name="connsiteY29" fmla="*/ 419852 h 579550"/>
                      <a:gd name="connsiteX30" fmla="*/ 515155 w 813945"/>
                      <a:gd name="connsiteY30" fmla="*/ 404397 h 579550"/>
                      <a:gd name="connsiteX31" fmla="*/ 486821 w 813945"/>
                      <a:gd name="connsiteY31" fmla="*/ 427579 h 579550"/>
                      <a:gd name="connsiteX32" fmla="*/ 414700 w 813945"/>
                      <a:gd name="connsiteY32" fmla="*/ 425003 h 579550"/>
                      <a:gd name="connsiteX33" fmla="*/ 370911 w 813945"/>
                      <a:gd name="connsiteY33" fmla="*/ 445609 h 579550"/>
                      <a:gd name="connsiteX34" fmla="*/ 319396 w 813945"/>
                      <a:gd name="connsiteY34" fmla="*/ 476519 h 579550"/>
                      <a:gd name="connsiteX35" fmla="*/ 293638 w 813945"/>
                      <a:gd name="connsiteY35" fmla="*/ 497125 h 579550"/>
                      <a:gd name="connsiteX36" fmla="*/ 236971 w 813945"/>
                      <a:gd name="connsiteY36" fmla="*/ 494549 h 579550"/>
                      <a:gd name="connsiteX37" fmla="*/ 193183 w 813945"/>
                      <a:gd name="connsiteY37" fmla="*/ 530610 h 579550"/>
                      <a:gd name="connsiteX38" fmla="*/ 146819 w 813945"/>
                      <a:gd name="connsiteY38" fmla="*/ 546065 h 579550"/>
                      <a:gd name="connsiteX39" fmla="*/ 113334 w 813945"/>
                      <a:gd name="connsiteY39" fmla="*/ 576974 h 579550"/>
                      <a:gd name="connsiteX40" fmla="*/ 97879 w 813945"/>
                      <a:gd name="connsiteY40" fmla="*/ 579550 h 579550"/>
                      <a:gd name="connsiteX41" fmla="*/ 77273 w 813945"/>
                      <a:gd name="connsiteY41" fmla="*/ 522883 h 579550"/>
                      <a:gd name="connsiteX42" fmla="*/ 54091 w 813945"/>
                      <a:gd name="connsiteY42" fmla="*/ 515155 h 579550"/>
                      <a:gd name="connsiteX43" fmla="*/ 30909 w 813945"/>
                      <a:gd name="connsiteY43" fmla="*/ 507428 h 579550"/>
                      <a:gd name="connsiteX44" fmla="*/ 0 w 813945"/>
                      <a:gd name="connsiteY44" fmla="*/ 458488 h 579550"/>
                      <a:gd name="connsiteX45" fmla="*/ 25758 w 813945"/>
                      <a:gd name="connsiteY45" fmla="*/ 453337 h 579550"/>
                      <a:gd name="connsiteX46" fmla="*/ 25758 w 813945"/>
                      <a:gd name="connsiteY46" fmla="*/ 414700 h 579550"/>
                      <a:gd name="connsiteX47" fmla="*/ 66970 w 813945"/>
                      <a:gd name="connsiteY47" fmla="*/ 414700 h 579550"/>
                      <a:gd name="connsiteX48" fmla="*/ 92728 w 813945"/>
                      <a:gd name="connsiteY48" fmla="*/ 388942 h 579550"/>
                      <a:gd name="connsiteX49" fmla="*/ 133940 w 813945"/>
                      <a:gd name="connsiteY49" fmla="*/ 399245 h 579550"/>
                      <a:gd name="connsiteX50" fmla="*/ 164850 w 813945"/>
                      <a:gd name="connsiteY50" fmla="*/ 347730 h 579550"/>
                      <a:gd name="connsiteX51" fmla="*/ 159698 w 813945"/>
                      <a:gd name="connsiteY51" fmla="*/ 303942 h 579550"/>
                      <a:gd name="connsiteX52" fmla="*/ 193183 w 813945"/>
                      <a:gd name="connsiteY52" fmla="*/ 267881 h 579550"/>
                      <a:gd name="connsiteX53" fmla="*/ 167425 w 813945"/>
                      <a:gd name="connsiteY53" fmla="*/ 198335 h 57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3945" h="579550">
                        <a:moveTo>
                          <a:pt x="167425" y="198335"/>
                        </a:moveTo>
                        <a:lnTo>
                          <a:pt x="170001" y="159698"/>
                        </a:lnTo>
                        <a:lnTo>
                          <a:pt x="221517" y="115910"/>
                        </a:lnTo>
                        <a:lnTo>
                          <a:pt x="275608" y="82425"/>
                        </a:lnTo>
                        <a:lnTo>
                          <a:pt x="267880" y="48940"/>
                        </a:lnTo>
                        <a:lnTo>
                          <a:pt x="303941" y="33485"/>
                        </a:lnTo>
                        <a:lnTo>
                          <a:pt x="327123" y="2576"/>
                        </a:lnTo>
                        <a:lnTo>
                          <a:pt x="347730" y="0"/>
                        </a:lnTo>
                        <a:lnTo>
                          <a:pt x="355457" y="23182"/>
                        </a:lnTo>
                        <a:lnTo>
                          <a:pt x="425003" y="20607"/>
                        </a:lnTo>
                        <a:lnTo>
                          <a:pt x="450760" y="59243"/>
                        </a:lnTo>
                        <a:lnTo>
                          <a:pt x="432730" y="77274"/>
                        </a:lnTo>
                        <a:lnTo>
                          <a:pt x="417275" y="97880"/>
                        </a:lnTo>
                        <a:lnTo>
                          <a:pt x="450760" y="113334"/>
                        </a:lnTo>
                        <a:lnTo>
                          <a:pt x="450760" y="131365"/>
                        </a:lnTo>
                        <a:lnTo>
                          <a:pt x="569246" y="180305"/>
                        </a:lnTo>
                        <a:lnTo>
                          <a:pt x="569246" y="203487"/>
                        </a:lnTo>
                        <a:lnTo>
                          <a:pt x="595004" y="198335"/>
                        </a:lnTo>
                        <a:lnTo>
                          <a:pt x="656822" y="252426"/>
                        </a:lnTo>
                        <a:lnTo>
                          <a:pt x="698035" y="249851"/>
                        </a:lnTo>
                        <a:lnTo>
                          <a:pt x="739247" y="288487"/>
                        </a:lnTo>
                        <a:lnTo>
                          <a:pt x="757278" y="324548"/>
                        </a:lnTo>
                        <a:lnTo>
                          <a:pt x="777884" y="347730"/>
                        </a:lnTo>
                        <a:lnTo>
                          <a:pt x="813945" y="337427"/>
                        </a:lnTo>
                        <a:lnTo>
                          <a:pt x="772732" y="391518"/>
                        </a:lnTo>
                        <a:lnTo>
                          <a:pt x="744399" y="391518"/>
                        </a:lnTo>
                        <a:lnTo>
                          <a:pt x="721217" y="401821"/>
                        </a:lnTo>
                        <a:lnTo>
                          <a:pt x="654247" y="401821"/>
                        </a:lnTo>
                        <a:lnTo>
                          <a:pt x="607883" y="388942"/>
                        </a:lnTo>
                        <a:lnTo>
                          <a:pt x="579549" y="419852"/>
                        </a:lnTo>
                        <a:lnTo>
                          <a:pt x="515155" y="404397"/>
                        </a:lnTo>
                        <a:lnTo>
                          <a:pt x="486821" y="427579"/>
                        </a:lnTo>
                        <a:lnTo>
                          <a:pt x="414700" y="425003"/>
                        </a:lnTo>
                        <a:lnTo>
                          <a:pt x="370911" y="445609"/>
                        </a:lnTo>
                        <a:lnTo>
                          <a:pt x="319396" y="476519"/>
                        </a:lnTo>
                        <a:lnTo>
                          <a:pt x="293638" y="497125"/>
                        </a:lnTo>
                        <a:lnTo>
                          <a:pt x="236971" y="494549"/>
                        </a:lnTo>
                        <a:lnTo>
                          <a:pt x="193183" y="530610"/>
                        </a:lnTo>
                        <a:lnTo>
                          <a:pt x="146819" y="546065"/>
                        </a:lnTo>
                        <a:lnTo>
                          <a:pt x="113334" y="576974"/>
                        </a:lnTo>
                        <a:lnTo>
                          <a:pt x="97879" y="579550"/>
                        </a:lnTo>
                        <a:lnTo>
                          <a:pt x="77273" y="522883"/>
                        </a:lnTo>
                        <a:lnTo>
                          <a:pt x="54091" y="515155"/>
                        </a:lnTo>
                        <a:lnTo>
                          <a:pt x="30909" y="507428"/>
                        </a:lnTo>
                        <a:lnTo>
                          <a:pt x="0" y="458488"/>
                        </a:lnTo>
                        <a:lnTo>
                          <a:pt x="25758" y="453337"/>
                        </a:lnTo>
                        <a:lnTo>
                          <a:pt x="25758" y="414700"/>
                        </a:lnTo>
                        <a:lnTo>
                          <a:pt x="66970" y="414700"/>
                        </a:lnTo>
                        <a:lnTo>
                          <a:pt x="92728" y="388942"/>
                        </a:lnTo>
                        <a:lnTo>
                          <a:pt x="133940" y="399245"/>
                        </a:lnTo>
                        <a:lnTo>
                          <a:pt x="164850" y="347730"/>
                        </a:lnTo>
                        <a:lnTo>
                          <a:pt x="159698" y="303942"/>
                        </a:lnTo>
                        <a:lnTo>
                          <a:pt x="193183" y="267881"/>
                        </a:lnTo>
                        <a:lnTo>
                          <a:pt x="167425" y="198335"/>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6" name="フリーフォーム 115"/>
                  <p:cNvSpPr/>
                  <p:nvPr/>
                </p:nvSpPr>
                <p:spPr>
                  <a:xfrm>
                    <a:off x="3632835" y="4017558"/>
                    <a:ext cx="417195" cy="243840"/>
                  </a:xfrm>
                  <a:custGeom>
                    <a:avLst/>
                    <a:gdLst>
                      <a:gd name="connsiteX0" fmla="*/ 5715 w 417195"/>
                      <a:gd name="connsiteY0" fmla="*/ 28575 h 243840"/>
                      <a:gd name="connsiteX1" fmla="*/ 19050 w 417195"/>
                      <a:gd name="connsiteY1" fmla="*/ 78105 h 243840"/>
                      <a:gd name="connsiteX2" fmla="*/ 0 w 417195"/>
                      <a:gd name="connsiteY2" fmla="*/ 99060 h 243840"/>
                      <a:gd name="connsiteX3" fmla="*/ 3810 w 417195"/>
                      <a:gd name="connsiteY3" fmla="*/ 142875 h 243840"/>
                      <a:gd name="connsiteX4" fmla="*/ 34290 w 417195"/>
                      <a:gd name="connsiteY4" fmla="*/ 160020 h 243840"/>
                      <a:gd name="connsiteX5" fmla="*/ 72390 w 417195"/>
                      <a:gd name="connsiteY5" fmla="*/ 211455 h 243840"/>
                      <a:gd name="connsiteX6" fmla="*/ 270510 w 417195"/>
                      <a:gd name="connsiteY6" fmla="*/ 243840 h 243840"/>
                      <a:gd name="connsiteX7" fmla="*/ 373380 w 417195"/>
                      <a:gd name="connsiteY7" fmla="*/ 213360 h 243840"/>
                      <a:gd name="connsiteX8" fmla="*/ 417195 w 417195"/>
                      <a:gd name="connsiteY8" fmla="*/ 180975 h 243840"/>
                      <a:gd name="connsiteX9" fmla="*/ 411480 w 417195"/>
                      <a:gd name="connsiteY9" fmla="*/ 161925 h 243840"/>
                      <a:gd name="connsiteX10" fmla="*/ 381000 w 417195"/>
                      <a:gd name="connsiteY10" fmla="*/ 180975 h 243840"/>
                      <a:gd name="connsiteX11" fmla="*/ 396240 w 417195"/>
                      <a:gd name="connsiteY11" fmla="*/ 148590 h 243840"/>
                      <a:gd name="connsiteX12" fmla="*/ 320040 w 417195"/>
                      <a:gd name="connsiteY12" fmla="*/ 142875 h 243840"/>
                      <a:gd name="connsiteX13" fmla="*/ 308610 w 417195"/>
                      <a:gd name="connsiteY13" fmla="*/ 110490 h 243840"/>
                      <a:gd name="connsiteX14" fmla="*/ 251460 w 417195"/>
                      <a:gd name="connsiteY14" fmla="*/ 129540 h 243840"/>
                      <a:gd name="connsiteX15" fmla="*/ 249555 w 417195"/>
                      <a:gd name="connsiteY15" fmla="*/ 85725 h 243840"/>
                      <a:gd name="connsiteX16" fmla="*/ 209550 w 417195"/>
                      <a:gd name="connsiteY16" fmla="*/ 81915 h 243840"/>
                      <a:gd name="connsiteX17" fmla="*/ 169545 w 417195"/>
                      <a:gd name="connsiteY17" fmla="*/ 74295 h 243840"/>
                      <a:gd name="connsiteX18" fmla="*/ 171450 w 417195"/>
                      <a:gd name="connsiteY18" fmla="*/ 100965 h 243840"/>
                      <a:gd name="connsiteX19" fmla="*/ 165735 w 417195"/>
                      <a:gd name="connsiteY19" fmla="*/ 120015 h 243840"/>
                      <a:gd name="connsiteX20" fmla="*/ 131445 w 417195"/>
                      <a:gd name="connsiteY20" fmla="*/ 118110 h 243840"/>
                      <a:gd name="connsiteX21" fmla="*/ 123825 w 417195"/>
                      <a:gd name="connsiteY21" fmla="*/ 85725 h 243840"/>
                      <a:gd name="connsiteX22" fmla="*/ 99060 w 417195"/>
                      <a:gd name="connsiteY22" fmla="*/ 55245 h 243840"/>
                      <a:gd name="connsiteX23" fmla="*/ 89535 w 417195"/>
                      <a:gd name="connsiteY23" fmla="*/ 41910 h 243840"/>
                      <a:gd name="connsiteX24" fmla="*/ 80010 w 417195"/>
                      <a:gd name="connsiteY24" fmla="*/ 13335 h 243840"/>
                      <a:gd name="connsiteX25" fmla="*/ 57150 w 417195"/>
                      <a:gd name="connsiteY25" fmla="*/ 0 h 243840"/>
                      <a:gd name="connsiteX26" fmla="*/ 5715 w 417195"/>
                      <a:gd name="connsiteY26" fmla="*/ 28575 h 243840"/>
                      <a:gd name="connsiteX0" fmla="*/ 5715 w 417195"/>
                      <a:gd name="connsiteY0" fmla="*/ 28575 h 243840"/>
                      <a:gd name="connsiteX1" fmla="*/ 19050 w 417195"/>
                      <a:gd name="connsiteY1" fmla="*/ 78105 h 243840"/>
                      <a:gd name="connsiteX2" fmla="*/ 0 w 417195"/>
                      <a:gd name="connsiteY2" fmla="*/ 99060 h 243840"/>
                      <a:gd name="connsiteX3" fmla="*/ 3810 w 417195"/>
                      <a:gd name="connsiteY3" fmla="*/ 142875 h 243840"/>
                      <a:gd name="connsiteX4" fmla="*/ 34290 w 417195"/>
                      <a:gd name="connsiteY4" fmla="*/ 160020 h 243840"/>
                      <a:gd name="connsiteX5" fmla="*/ 72390 w 417195"/>
                      <a:gd name="connsiteY5" fmla="*/ 211455 h 243840"/>
                      <a:gd name="connsiteX6" fmla="*/ 270510 w 417195"/>
                      <a:gd name="connsiteY6" fmla="*/ 243840 h 243840"/>
                      <a:gd name="connsiteX7" fmla="*/ 373380 w 417195"/>
                      <a:gd name="connsiteY7" fmla="*/ 213360 h 243840"/>
                      <a:gd name="connsiteX8" fmla="*/ 417195 w 417195"/>
                      <a:gd name="connsiteY8" fmla="*/ 180975 h 243840"/>
                      <a:gd name="connsiteX9" fmla="*/ 411480 w 417195"/>
                      <a:gd name="connsiteY9" fmla="*/ 161925 h 243840"/>
                      <a:gd name="connsiteX10" fmla="*/ 381000 w 417195"/>
                      <a:gd name="connsiteY10" fmla="*/ 180975 h 243840"/>
                      <a:gd name="connsiteX11" fmla="*/ 396240 w 417195"/>
                      <a:gd name="connsiteY11" fmla="*/ 148590 h 243840"/>
                      <a:gd name="connsiteX12" fmla="*/ 320040 w 417195"/>
                      <a:gd name="connsiteY12" fmla="*/ 142875 h 243840"/>
                      <a:gd name="connsiteX13" fmla="*/ 308610 w 417195"/>
                      <a:gd name="connsiteY13" fmla="*/ 110490 h 243840"/>
                      <a:gd name="connsiteX14" fmla="*/ 251460 w 417195"/>
                      <a:gd name="connsiteY14" fmla="*/ 129540 h 243840"/>
                      <a:gd name="connsiteX15" fmla="*/ 249555 w 417195"/>
                      <a:gd name="connsiteY15" fmla="*/ 85725 h 243840"/>
                      <a:gd name="connsiteX16" fmla="*/ 209550 w 417195"/>
                      <a:gd name="connsiteY16" fmla="*/ 81915 h 243840"/>
                      <a:gd name="connsiteX17" fmla="*/ 169545 w 417195"/>
                      <a:gd name="connsiteY17" fmla="*/ 74295 h 243840"/>
                      <a:gd name="connsiteX18" fmla="*/ 171450 w 417195"/>
                      <a:gd name="connsiteY18" fmla="*/ 100965 h 243840"/>
                      <a:gd name="connsiteX19" fmla="*/ 165735 w 417195"/>
                      <a:gd name="connsiteY19" fmla="*/ 120015 h 243840"/>
                      <a:gd name="connsiteX20" fmla="*/ 131445 w 417195"/>
                      <a:gd name="connsiteY20" fmla="*/ 118110 h 243840"/>
                      <a:gd name="connsiteX21" fmla="*/ 123825 w 417195"/>
                      <a:gd name="connsiteY21" fmla="*/ 85725 h 243840"/>
                      <a:gd name="connsiteX22" fmla="*/ 99060 w 417195"/>
                      <a:gd name="connsiteY22" fmla="*/ 55245 h 243840"/>
                      <a:gd name="connsiteX23" fmla="*/ 89535 w 417195"/>
                      <a:gd name="connsiteY23" fmla="*/ 41910 h 243840"/>
                      <a:gd name="connsiteX24" fmla="*/ 80010 w 417195"/>
                      <a:gd name="connsiteY24" fmla="*/ 13335 h 243840"/>
                      <a:gd name="connsiteX25" fmla="*/ 57150 w 417195"/>
                      <a:gd name="connsiteY25" fmla="*/ 0 h 243840"/>
                      <a:gd name="connsiteX26" fmla="*/ 40005 w 417195"/>
                      <a:gd name="connsiteY26" fmla="*/ 26670 h 243840"/>
                      <a:gd name="connsiteX27" fmla="*/ 5715 w 417195"/>
                      <a:gd name="connsiteY27" fmla="*/ 28575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7195" h="243840">
                        <a:moveTo>
                          <a:pt x="5715" y="28575"/>
                        </a:moveTo>
                        <a:lnTo>
                          <a:pt x="19050" y="78105"/>
                        </a:lnTo>
                        <a:lnTo>
                          <a:pt x="0" y="99060"/>
                        </a:lnTo>
                        <a:lnTo>
                          <a:pt x="3810" y="142875"/>
                        </a:lnTo>
                        <a:lnTo>
                          <a:pt x="34290" y="160020"/>
                        </a:lnTo>
                        <a:lnTo>
                          <a:pt x="72390" y="211455"/>
                        </a:lnTo>
                        <a:lnTo>
                          <a:pt x="270510" y="243840"/>
                        </a:lnTo>
                        <a:lnTo>
                          <a:pt x="373380" y="213360"/>
                        </a:lnTo>
                        <a:lnTo>
                          <a:pt x="417195" y="180975"/>
                        </a:lnTo>
                        <a:lnTo>
                          <a:pt x="411480" y="161925"/>
                        </a:lnTo>
                        <a:lnTo>
                          <a:pt x="381000" y="180975"/>
                        </a:lnTo>
                        <a:lnTo>
                          <a:pt x="396240" y="148590"/>
                        </a:lnTo>
                        <a:lnTo>
                          <a:pt x="320040" y="142875"/>
                        </a:lnTo>
                        <a:lnTo>
                          <a:pt x="308610" y="110490"/>
                        </a:lnTo>
                        <a:lnTo>
                          <a:pt x="251460" y="129540"/>
                        </a:lnTo>
                        <a:lnTo>
                          <a:pt x="249555" y="85725"/>
                        </a:lnTo>
                        <a:lnTo>
                          <a:pt x="209550" y="81915"/>
                        </a:lnTo>
                        <a:lnTo>
                          <a:pt x="169545" y="74295"/>
                        </a:lnTo>
                        <a:lnTo>
                          <a:pt x="171450" y="100965"/>
                        </a:lnTo>
                        <a:lnTo>
                          <a:pt x="165735" y="120015"/>
                        </a:lnTo>
                        <a:lnTo>
                          <a:pt x="131445" y="118110"/>
                        </a:lnTo>
                        <a:lnTo>
                          <a:pt x="123825" y="85725"/>
                        </a:lnTo>
                        <a:lnTo>
                          <a:pt x="99060" y="55245"/>
                        </a:lnTo>
                        <a:lnTo>
                          <a:pt x="89535" y="41910"/>
                        </a:lnTo>
                        <a:lnTo>
                          <a:pt x="80010" y="13335"/>
                        </a:lnTo>
                        <a:lnTo>
                          <a:pt x="57150" y="0"/>
                        </a:lnTo>
                        <a:cubicBezTo>
                          <a:pt x="50165" y="4445"/>
                          <a:pt x="46990" y="22225"/>
                          <a:pt x="40005" y="26670"/>
                        </a:cubicBezTo>
                        <a:lnTo>
                          <a:pt x="5715" y="28575"/>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7" name="フリーフォーム 116"/>
                  <p:cNvSpPr/>
                  <p:nvPr/>
                </p:nvSpPr>
                <p:spPr>
                  <a:xfrm>
                    <a:off x="3592830" y="4236633"/>
                    <a:ext cx="314325" cy="369570"/>
                  </a:xfrm>
                  <a:custGeom>
                    <a:avLst/>
                    <a:gdLst>
                      <a:gd name="connsiteX0" fmla="*/ 133350 w 314325"/>
                      <a:gd name="connsiteY0" fmla="*/ 0 h 369570"/>
                      <a:gd name="connsiteX1" fmla="*/ 121920 w 314325"/>
                      <a:gd name="connsiteY1" fmla="*/ 51435 h 369570"/>
                      <a:gd name="connsiteX2" fmla="*/ 102870 w 314325"/>
                      <a:gd name="connsiteY2" fmla="*/ 57150 h 369570"/>
                      <a:gd name="connsiteX3" fmla="*/ 112395 w 314325"/>
                      <a:gd name="connsiteY3" fmla="*/ 80010 h 369570"/>
                      <a:gd name="connsiteX4" fmla="*/ 83820 w 314325"/>
                      <a:gd name="connsiteY4" fmla="*/ 78105 h 369570"/>
                      <a:gd name="connsiteX5" fmla="*/ 43815 w 314325"/>
                      <a:gd name="connsiteY5" fmla="*/ 68580 h 369570"/>
                      <a:gd name="connsiteX6" fmla="*/ 9525 w 314325"/>
                      <a:gd name="connsiteY6" fmla="*/ 74295 h 369570"/>
                      <a:gd name="connsiteX7" fmla="*/ 9525 w 314325"/>
                      <a:gd name="connsiteY7" fmla="*/ 137160 h 369570"/>
                      <a:gd name="connsiteX8" fmla="*/ 32385 w 314325"/>
                      <a:gd name="connsiteY8" fmla="*/ 154305 h 369570"/>
                      <a:gd name="connsiteX9" fmla="*/ 0 w 314325"/>
                      <a:gd name="connsiteY9" fmla="*/ 167640 h 369570"/>
                      <a:gd name="connsiteX10" fmla="*/ 7620 w 314325"/>
                      <a:gd name="connsiteY10" fmla="*/ 205740 h 369570"/>
                      <a:gd name="connsiteX11" fmla="*/ 20955 w 314325"/>
                      <a:gd name="connsiteY11" fmla="*/ 230505 h 369570"/>
                      <a:gd name="connsiteX12" fmla="*/ 91440 w 314325"/>
                      <a:gd name="connsiteY12" fmla="*/ 226695 h 369570"/>
                      <a:gd name="connsiteX13" fmla="*/ 116205 w 314325"/>
                      <a:gd name="connsiteY13" fmla="*/ 266700 h 369570"/>
                      <a:gd name="connsiteX14" fmla="*/ 81915 w 314325"/>
                      <a:gd name="connsiteY14" fmla="*/ 304800 h 369570"/>
                      <a:gd name="connsiteX15" fmla="*/ 114300 w 314325"/>
                      <a:gd name="connsiteY15" fmla="*/ 323850 h 369570"/>
                      <a:gd name="connsiteX16" fmla="*/ 120015 w 314325"/>
                      <a:gd name="connsiteY16" fmla="*/ 344805 h 369570"/>
                      <a:gd name="connsiteX17" fmla="*/ 207645 w 314325"/>
                      <a:gd name="connsiteY17" fmla="*/ 369570 h 369570"/>
                      <a:gd name="connsiteX18" fmla="*/ 251460 w 314325"/>
                      <a:gd name="connsiteY18" fmla="*/ 320040 h 369570"/>
                      <a:gd name="connsiteX19" fmla="*/ 262890 w 314325"/>
                      <a:gd name="connsiteY19" fmla="*/ 266700 h 369570"/>
                      <a:gd name="connsiteX20" fmla="*/ 270510 w 314325"/>
                      <a:gd name="connsiteY20" fmla="*/ 222885 h 369570"/>
                      <a:gd name="connsiteX21" fmla="*/ 238125 w 314325"/>
                      <a:gd name="connsiteY21" fmla="*/ 188595 h 369570"/>
                      <a:gd name="connsiteX22" fmla="*/ 238125 w 314325"/>
                      <a:gd name="connsiteY22" fmla="*/ 150495 h 369570"/>
                      <a:gd name="connsiteX23" fmla="*/ 268605 w 314325"/>
                      <a:gd name="connsiteY23" fmla="*/ 165735 h 369570"/>
                      <a:gd name="connsiteX24" fmla="*/ 270510 w 314325"/>
                      <a:gd name="connsiteY24" fmla="*/ 139065 h 369570"/>
                      <a:gd name="connsiteX25" fmla="*/ 314325 w 314325"/>
                      <a:gd name="connsiteY25" fmla="*/ 192405 h 369570"/>
                      <a:gd name="connsiteX26" fmla="*/ 310515 w 314325"/>
                      <a:gd name="connsiteY26" fmla="*/ 131445 h 369570"/>
                      <a:gd name="connsiteX27" fmla="*/ 293370 w 314325"/>
                      <a:gd name="connsiteY27" fmla="*/ 127635 h 369570"/>
                      <a:gd name="connsiteX28" fmla="*/ 262890 w 314325"/>
                      <a:gd name="connsiteY28" fmla="*/ 81915 h 369570"/>
                      <a:gd name="connsiteX29" fmla="*/ 278130 w 314325"/>
                      <a:gd name="connsiteY29" fmla="*/ 57150 h 369570"/>
                      <a:gd name="connsiteX30" fmla="*/ 306705 w 314325"/>
                      <a:gd name="connsiteY30" fmla="*/ 24765 h 369570"/>
                      <a:gd name="connsiteX31" fmla="*/ 133350 w 314325"/>
                      <a:gd name="connsiteY31"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4325" h="369570">
                        <a:moveTo>
                          <a:pt x="133350" y="0"/>
                        </a:moveTo>
                        <a:lnTo>
                          <a:pt x="121920" y="51435"/>
                        </a:lnTo>
                        <a:lnTo>
                          <a:pt x="102870" y="57150"/>
                        </a:lnTo>
                        <a:lnTo>
                          <a:pt x="112395" y="80010"/>
                        </a:lnTo>
                        <a:lnTo>
                          <a:pt x="83820" y="78105"/>
                        </a:lnTo>
                        <a:lnTo>
                          <a:pt x="43815" y="68580"/>
                        </a:lnTo>
                        <a:lnTo>
                          <a:pt x="9525" y="74295"/>
                        </a:lnTo>
                        <a:lnTo>
                          <a:pt x="9525" y="137160"/>
                        </a:lnTo>
                        <a:lnTo>
                          <a:pt x="32385" y="154305"/>
                        </a:lnTo>
                        <a:lnTo>
                          <a:pt x="0" y="167640"/>
                        </a:lnTo>
                        <a:lnTo>
                          <a:pt x="7620" y="205740"/>
                        </a:lnTo>
                        <a:lnTo>
                          <a:pt x="20955" y="230505"/>
                        </a:lnTo>
                        <a:lnTo>
                          <a:pt x="91440" y="226695"/>
                        </a:lnTo>
                        <a:lnTo>
                          <a:pt x="116205" y="266700"/>
                        </a:lnTo>
                        <a:lnTo>
                          <a:pt x="81915" y="304800"/>
                        </a:lnTo>
                        <a:lnTo>
                          <a:pt x="114300" y="323850"/>
                        </a:lnTo>
                        <a:lnTo>
                          <a:pt x="120015" y="344805"/>
                        </a:lnTo>
                        <a:lnTo>
                          <a:pt x="207645" y="369570"/>
                        </a:lnTo>
                        <a:lnTo>
                          <a:pt x="251460" y="320040"/>
                        </a:lnTo>
                        <a:lnTo>
                          <a:pt x="262890" y="266700"/>
                        </a:lnTo>
                        <a:lnTo>
                          <a:pt x="270510" y="222885"/>
                        </a:lnTo>
                        <a:lnTo>
                          <a:pt x="238125" y="188595"/>
                        </a:lnTo>
                        <a:lnTo>
                          <a:pt x="238125" y="150495"/>
                        </a:lnTo>
                        <a:lnTo>
                          <a:pt x="268605" y="165735"/>
                        </a:lnTo>
                        <a:lnTo>
                          <a:pt x="270510" y="139065"/>
                        </a:lnTo>
                        <a:lnTo>
                          <a:pt x="314325" y="192405"/>
                        </a:lnTo>
                        <a:lnTo>
                          <a:pt x="310515" y="131445"/>
                        </a:lnTo>
                        <a:lnTo>
                          <a:pt x="293370" y="127635"/>
                        </a:lnTo>
                        <a:lnTo>
                          <a:pt x="262890" y="81915"/>
                        </a:lnTo>
                        <a:lnTo>
                          <a:pt x="278130" y="57150"/>
                        </a:lnTo>
                        <a:lnTo>
                          <a:pt x="306705" y="24765"/>
                        </a:lnTo>
                        <a:lnTo>
                          <a:pt x="133350"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8" name="フリーフォーム 117"/>
                  <p:cNvSpPr/>
                  <p:nvPr/>
                </p:nvSpPr>
                <p:spPr>
                  <a:xfrm>
                    <a:off x="3491865" y="4246158"/>
                    <a:ext cx="146685" cy="247650"/>
                  </a:xfrm>
                  <a:custGeom>
                    <a:avLst/>
                    <a:gdLst>
                      <a:gd name="connsiteX0" fmla="*/ 146685 w 146685"/>
                      <a:gd name="connsiteY0" fmla="*/ 64770 h 247650"/>
                      <a:gd name="connsiteX1" fmla="*/ 120015 w 146685"/>
                      <a:gd name="connsiteY1" fmla="*/ 0 h 247650"/>
                      <a:gd name="connsiteX2" fmla="*/ 85725 w 146685"/>
                      <a:gd name="connsiteY2" fmla="*/ 0 h 247650"/>
                      <a:gd name="connsiteX3" fmla="*/ 81915 w 146685"/>
                      <a:gd name="connsiteY3" fmla="*/ 38100 h 247650"/>
                      <a:gd name="connsiteX4" fmla="*/ 59055 w 146685"/>
                      <a:gd name="connsiteY4" fmla="*/ 41910 h 247650"/>
                      <a:gd name="connsiteX5" fmla="*/ 32385 w 146685"/>
                      <a:gd name="connsiteY5" fmla="*/ 47625 h 247650"/>
                      <a:gd name="connsiteX6" fmla="*/ 32385 w 146685"/>
                      <a:gd name="connsiteY6" fmla="*/ 74295 h 247650"/>
                      <a:gd name="connsiteX7" fmla="*/ 0 w 146685"/>
                      <a:gd name="connsiteY7" fmla="*/ 57150 h 247650"/>
                      <a:gd name="connsiteX8" fmla="*/ 20955 w 146685"/>
                      <a:gd name="connsiteY8" fmla="*/ 127635 h 247650"/>
                      <a:gd name="connsiteX9" fmla="*/ 0 w 146685"/>
                      <a:gd name="connsiteY9" fmla="*/ 160020 h 247650"/>
                      <a:gd name="connsiteX10" fmla="*/ 3810 w 146685"/>
                      <a:gd name="connsiteY10" fmla="*/ 200025 h 247650"/>
                      <a:gd name="connsiteX11" fmla="*/ 3810 w 146685"/>
                      <a:gd name="connsiteY11" fmla="*/ 211455 h 247650"/>
                      <a:gd name="connsiteX12" fmla="*/ 34290 w 146685"/>
                      <a:gd name="connsiteY12" fmla="*/ 247650 h 247650"/>
                      <a:gd name="connsiteX13" fmla="*/ 70485 w 146685"/>
                      <a:gd name="connsiteY13" fmla="*/ 230505 h 247650"/>
                      <a:gd name="connsiteX14" fmla="*/ 93345 w 146685"/>
                      <a:gd name="connsiteY14" fmla="*/ 198120 h 247650"/>
                      <a:gd name="connsiteX15" fmla="*/ 110490 w 146685"/>
                      <a:gd name="connsiteY15" fmla="*/ 198120 h 247650"/>
                      <a:gd name="connsiteX16" fmla="*/ 100965 w 146685"/>
                      <a:gd name="connsiteY16" fmla="*/ 160020 h 247650"/>
                      <a:gd name="connsiteX17" fmla="*/ 140970 w 146685"/>
                      <a:gd name="connsiteY17" fmla="*/ 140970 h 247650"/>
                      <a:gd name="connsiteX18" fmla="*/ 108585 w 146685"/>
                      <a:gd name="connsiteY18" fmla="*/ 125730 h 247650"/>
                      <a:gd name="connsiteX19" fmla="*/ 146685 w 146685"/>
                      <a:gd name="connsiteY19" fmla="*/ 64770 h 247650"/>
                      <a:gd name="connsiteX0" fmla="*/ 146685 w 146685"/>
                      <a:gd name="connsiteY0" fmla="*/ 64770 h 247650"/>
                      <a:gd name="connsiteX1" fmla="*/ 120015 w 146685"/>
                      <a:gd name="connsiteY1" fmla="*/ 0 h 247650"/>
                      <a:gd name="connsiteX2" fmla="*/ 85725 w 146685"/>
                      <a:gd name="connsiteY2" fmla="*/ 0 h 247650"/>
                      <a:gd name="connsiteX3" fmla="*/ 81915 w 146685"/>
                      <a:gd name="connsiteY3" fmla="*/ 38100 h 247650"/>
                      <a:gd name="connsiteX4" fmla="*/ 59055 w 146685"/>
                      <a:gd name="connsiteY4" fmla="*/ 41910 h 247650"/>
                      <a:gd name="connsiteX5" fmla="*/ 32385 w 146685"/>
                      <a:gd name="connsiteY5" fmla="*/ 47625 h 247650"/>
                      <a:gd name="connsiteX6" fmla="*/ 32385 w 146685"/>
                      <a:gd name="connsiteY6" fmla="*/ 74295 h 247650"/>
                      <a:gd name="connsiteX7" fmla="*/ 0 w 146685"/>
                      <a:gd name="connsiteY7" fmla="*/ 57150 h 247650"/>
                      <a:gd name="connsiteX8" fmla="*/ 20955 w 146685"/>
                      <a:gd name="connsiteY8" fmla="*/ 127635 h 247650"/>
                      <a:gd name="connsiteX9" fmla="*/ 0 w 146685"/>
                      <a:gd name="connsiteY9" fmla="*/ 160020 h 247650"/>
                      <a:gd name="connsiteX10" fmla="*/ 3810 w 146685"/>
                      <a:gd name="connsiteY10" fmla="*/ 200025 h 247650"/>
                      <a:gd name="connsiteX11" fmla="*/ 3810 w 146685"/>
                      <a:gd name="connsiteY11" fmla="*/ 211455 h 247650"/>
                      <a:gd name="connsiteX12" fmla="*/ 34290 w 146685"/>
                      <a:gd name="connsiteY12" fmla="*/ 247650 h 247650"/>
                      <a:gd name="connsiteX13" fmla="*/ 70485 w 146685"/>
                      <a:gd name="connsiteY13" fmla="*/ 230505 h 247650"/>
                      <a:gd name="connsiteX14" fmla="*/ 93345 w 146685"/>
                      <a:gd name="connsiteY14" fmla="*/ 198120 h 247650"/>
                      <a:gd name="connsiteX15" fmla="*/ 110490 w 146685"/>
                      <a:gd name="connsiteY15" fmla="*/ 198120 h 247650"/>
                      <a:gd name="connsiteX16" fmla="*/ 100965 w 146685"/>
                      <a:gd name="connsiteY16" fmla="*/ 160020 h 247650"/>
                      <a:gd name="connsiteX17" fmla="*/ 140970 w 146685"/>
                      <a:gd name="connsiteY17" fmla="*/ 140970 h 247650"/>
                      <a:gd name="connsiteX18" fmla="*/ 108585 w 146685"/>
                      <a:gd name="connsiteY18" fmla="*/ 125730 h 247650"/>
                      <a:gd name="connsiteX19" fmla="*/ 116205 w 146685"/>
                      <a:gd name="connsiteY19" fmla="*/ 70485 h 247650"/>
                      <a:gd name="connsiteX20" fmla="*/ 146685 w 146685"/>
                      <a:gd name="connsiteY20" fmla="*/ 6477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685" h="247650">
                        <a:moveTo>
                          <a:pt x="146685" y="64770"/>
                        </a:moveTo>
                        <a:lnTo>
                          <a:pt x="120015" y="0"/>
                        </a:lnTo>
                        <a:lnTo>
                          <a:pt x="85725" y="0"/>
                        </a:lnTo>
                        <a:lnTo>
                          <a:pt x="81915" y="38100"/>
                        </a:lnTo>
                        <a:lnTo>
                          <a:pt x="59055" y="41910"/>
                        </a:lnTo>
                        <a:lnTo>
                          <a:pt x="32385" y="47625"/>
                        </a:lnTo>
                        <a:lnTo>
                          <a:pt x="32385" y="74295"/>
                        </a:lnTo>
                        <a:lnTo>
                          <a:pt x="0" y="57150"/>
                        </a:lnTo>
                        <a:lnTo>
                          <a:pt x="20955" y="127635"/>
                        </a:lnTo>
                        <a:lnTo>
                          <a:pt x="0" y="160020"/>
                        </a:lnTo>
                        <a:lnTo>
                          <a:pt x="3810" y="200025"/>
                        </a:lnTo>
                        <a:lnTo>
                          <a:pt x="3810" y="211455"/>
                        </a:lnTo>
                        <a:lnTo>
                          <a:pt x="34290" y="247650"/>
                        </a:lnTo>
                        <a:lnTo>
                          <a:pt x="70485" y="230505"/>
                        </a:lnTo>
                        <a:lnTo>
                          <a:pt x="93345" y="198120"/>
                        </a:lnTo>
                        <a:lnTo>
                          <a:pt x="110490" y="198120"/>
                        </a:lnTo>
                        <a:lnTo>
                          <a:pt x="100965" y="160020"/>
                        </a:lnTo>
                        <a:lnTo>
                          <a:pt x="140970" y="140970"/>
                        </a:lnTo>
                        <a:lnTo>
                          <a:pt x="108585" y="125730"/>
                        </a:lnTo>
                        <a:cubicBezTo>
                          <a:pt x="116205" y="114300"/>
                          <a:pt x="108585" y="81915"/>
                          <a:pt x="116205" y="70485"/>
                        </a:cubicBezTo>
                        <a:lnTo>
                          <a:pt x="146685" y="6477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9" name="フリーフォーム 118"/>
                  <p:cNvSpPr/>
                  <p:nvPr/>
                </p:nvSpPr>
                <p:spPr>
                  <a:xfrm>
                    <a:off x="2893695" y="3922308"/>
                    <a:ext cx="832485" cy="718185"/>
                  </a:xfrm>
                  <a:custGeom>
                    <a:avLst/>
                    <a:gdLst>
                      <a:gd name="connsiteX0" fmla="*/ 161925 w 832485"/>
                      <a:gd name="connsiteY0" fmla="*/ 3810 h 718185"/>
                      <a:gd name="connsiteX1" fmla="*/ 215265 w 832485"/>
                      <a:gd name="connsiteY1" fmla="*/ 0 h 718185"/>
                      <a:gd name="connsiteX2" fmla="*/ 280035 w 832485"/>
                      <a:gd name="connsiteY2" fmla="*/ 22860 h 718185"/>
                      <a:gd name="connsiteX3" fmla="*/ 350520 w 832485"/>
                      <a:gd name="connsiteY3" fmla="*/ 38100 h 718185"/>
                      <a:gd name="connsiteX4" fmla="*/ 405765 w 832485"/>
                      <a:gd name="connsiteY4" fmla="*/ 51435 h 718185"/>
                      <a:gd name="connsiteX5" fmla="*/ 434340 w 832485"/>
                      <a:gd name="connsiteY5" fmla="*/ 64770 h 718185"/>
                      <a:gd name="connsiteX6" fmla="*/ 440055 w 832485"/>
                      <a:gd name="connsiteY6" fmla="*/ 91440 h 718185"/>
                      <a:gd name="connsiteX7" fmla="*/ 542925 w 832485"/>
                      <a:gd name="connsiteY7" fmla="*/ 60960 h 718185"/>
                      <a:gd name="connsiteX8" fmla="*/ 542925 w 832485"/>
                      <a:gd name="connsiteY8" fmla="*/ 127635 h 718185"/>
                      <a:gd name="connsiteX9" fmla="*/ 586740 w 832485"/>
                      <a:gd name="connsiteY9" fmla="*/ 125730 h 718185"/>
                      <a:gd name="connsiteX10" fmla="*/ 609600 w 832485"/>
                      <a:gd name="connsiteY10" fmla="*/ 173355 h 718185"/>
                      <a:gd name="connsiteX11" fmla="*/ 657225 w 832485"/>
                      <a:gd name="connsiteY11" fmla="*/ 171450 h 718185"/>
                      <a:gd name="connsiteX12" fmla="*/ 655320 w 832485"/>
                      <a:gd name="connsiteY12" fmla="*/ 200025 h 718185"/>
                      <a:gd name="connsiteX13" fmla="*/ 708660 w 832485"/>
                      <a:gd name="connsiteY13" fmla="*/ 230505 h 718185"/>
                      <a:gd name="connsiteX14" fmla="*/ 716280 w 832485"/>
                      <a:gd name="connsiteY14" fmla="*/ 217170 h 718185"/>
                      <a:gd name="connsiteX15" fmla="*/ 714375 w 832485"/>
                      <a:gd name="connsiteY15" fmla="*/ 192405 h 718185"/>
                      <a:gd name="connsiteX16" fmla="*/ 741045 w 832485"/>
                      <a:gd name="connsiteY16" fmla="*/ 192405 h 718185"/>
                      <a:gd name="connsiteX17" fmla="*/ 742950 w 832485"/>
                      <a:gd name="connsiteY17" fmla="*/ 238125 h 718185"/>
                      <a:gd name="connsiteX18" fmla="*/ 773430 w 832485"/>
                      <a:gd name="connsiteY18" fmla="*/ 253365 h 718185"/>
                      <a:gd name="connsiteX19" fmla="*/ 811530 w 832485"/>
                      <a:gd name="connsiteY19" fmla="*/ 308610 h 718185"/>
                      <a:gd name="connsiteX20" fmla="*/ 832485 w 832485"/>
                      <a:gd name="connsiteY20" fmla="*/ 310515 h 718185"/>
                      <a:gd name="connsiteX21" fmla="*/ 822960 w 832485"/>
                      <a:gd name="connsiteY21" fmla="*/ 367665 h 718185"/>
                      <a:gd name="connsiteX22" fmla="*/ 822960 w 832485"/>
                      <a:gd name="connsiteY22" fmla="*/ 367665 h 718185"/>
                      <a:gd name="connsiteX23" fmla="*/ 813435 w 832485"/>
                      <a:gd name="connsiteY23" fmla="*/ 396240 h 718185"/>
                      <a:gd name="connsiteX24" fmla="*/ 771525 w 832485"/>
                      <a:gd name="connsiteY24" fmla="*/ 388620 h 718185"/>
                      <a:gd name="connsiteX25" fmla="*/ 746760 w 832485"/>
                      <a:gd name="connsiteY25" fmla="*/ 382905 h 718185"/>
                      <a:gd name="connsiteX26" fmla="*/ 714375 w 832485"/>
                      <a:gd name="connsiteY26" fmla="*/ 320040 h 718185"/>
                      <a:gd name="connsiteX27" fmla="*/ 681990 w 832485"/>
                      <a:gd name="connsiteY27" fmla="*/ 321945 h 718185"/>
                      <a:gd name="connsiteX28" fmla="*/ 680085 w 832485"/>
                      <a:gd name="connsiteY28" fmla="*/ 361950 h 718185"/>
                      <a:gd name="connsiteX29" fmla="*/ 632460 w 832485"/>
                      <a:gd name="connsiteY29" fmla="*/ 369570 h 718185"/>
                      <a:gd name="connsiteX30" fmla="*/ 632460 w 832485"/>
                      <a:gd name="connsiteY30" fmla="*/ 401955 h 718185"/>
                      <a:gd name="connsiteX31" fmla="*/ 592455 w 832485"/>
                      <a:gd name="connsiteY31" fmla="*/ 377190 h 718185"/>
                      <a:gd name="connsiteX32" fmla="*/ 621030 w 832485"/>
                      <a:gd name="connsiteY32" fmla="*/ 457200 h 718185"/>
                      <a:gd name="connsiteX33" fmla="*/ 598170 w 832485"/>
                      <a:gd name="connsiteY33" fmla="*/ 478155 h 718185"/>
                      <a:gd name="connsiteX34" fmla="*/ 601980 w 832485"/>
                      <a:gd name="connsiteY34" fmla="*/ 533400 h 718185"/>
                      <a:gd name="connsiteX35" fmla="*/ 630555 w 832485"/>
                      <a:gd name="connsiteY35" fmla="*/ 565785 h 718185"/>
                      <a:gd name="connsiteX36" fmla="*/ 636270 w 832485"/>
                      <a:gd name="connsiteY36" fmla="*/ 605790 h 718185"/>
                      <a:gd name="connsiteX37" fmla="*/ 579120 w 832485"/>
                      <a:gd name="connsiteY37" fmla="*/ 640080 h 718185"/>
                      <a:gd name="connsiteX38" fmla="*/ 535305 w 832485"/>
                      <a:gd name="connsiteY38" fmla="*/ 678180 h 718185"/>
                      <a:gd name="connsiteX39" fmla="*/ 529590 w 832485"/>
                      <a:gd name="connsiteY39" fmla="*/ 718185 h 718185"/>
                      <a:gd name="connsiteX40" fmla="*/ 432435 w 832485"/>
                      <a:gd name="connsiteY40" fmla="*/ 704850 h 718185"/>
                      <a:gd name="connsiteX41" fmla="*/ 426720 w 832485"/>
                      <a:gd name="connsiteY41" fmla="*/ 647700 h 718185"/>
                      <a:gd name="connsiteX42" fmla="*/ 430530 w 832485"/>
                      <a:gd name="connsiteY42" fmla="*/ 626745 h 718185"/>
                      <a:gd name="connsiteX43" fmla="*/ 405765 w 832485"/>
                      <a:gd name="connsiteY43" fmla="*/ 592455 h 718185"/>
                      <a:gd name="connsiteX44" fmla="*/ 335280 w 832485"/>
                      <a:gd name="connsiteY44" fmla="*/ 577215 h 718185"/>
                      <a:gd name="connsiteX45" fmla="*/ 339090 w 832485"/>
                      <a:gd name="connsiteY45" fmla="*/ 544830 h 718185"/>
                      <a:gd name="connsiteX46" fmla="*/ 316230 w 832485"/>
                      <a:gd name="connsiteY46" fmla="*/ 544830 h 718185"/>
                      <a:gd name="connsiteX47" fmla="*/ 310515 w 832485"/>
                      <a:gd name="connsiteY47" fmla="*/ 502920 h 718185"/>
                      <a:gd name="connsiteX48" fmla="*/ 280035 w 832485"/>
                      <a:gd name="connsiteY48" fmla="*/ 501015 h 718185"/>
                      <a:gd name="connsiteX49" fmla="*/ 293370 w 832485"/>
                      <a:gd name="connsiteY49" fmla="*/ 441960 h 718185"/>
                      <a:gd name="connsiteX50" fmla="*/ 268605 w 832485"/>
                      <a:gd name="connsiteY50" fmla="*/ 392430 h 718185"/>
                      <a:gd name="connsiteX51" fmla="*/ 240030 w 832485"/>
                      <a:gd name="connsiteY51" fmla="*/ 375285 h 718185"/>
                      <a:gd name="connsiteX52" fmla="*/ 257175 w 832485"/>
                      <a:gd name="connsiteY52" fmla="*/ 358140 h 718185"/>
                      <a:gd name="connsiteX53" fmla="*/ 251460 w 832485"/>
                      <a:gd name="connsiteY53" fmla="*/ 348615 h 718185"/>
                      <a:gd name="connsiteX54" fmla="*/ 194310 w 832485"/>
                      <a:gd name="connsiteY54" fmla="*/ 335280 h 718185"/>
                      <a:gd name="connsiteX55" fmla="*/ 215265 w 832485"/>
                      <a:gd name="connsiteY55" fmla="*/ 312420 h 718185"/>
                      <a:gd name="connsiteX56" fmla="*/ 192405 w 832485"/>
                      <a:gd name="connsiteY56" fmla="*/ 291465 h 718185"/>
                      <a:gd name="connsiteX57" fmla="*/ 163830 w 832485"/>
                      <a:gd name="connsiteY57" fmla="*/ 264795 h 718185"/>
                      <a:gd name="connsiteX58" fmla="*/ 192405 w 832485"/>
                      <a:gd name="connsiteY58" fmla="*/ 215265 h 718185"/>
                      <a:gd name="connsiteX59" fmla="*/ 131445 w 832485"/>
                      <a:gd name="connsiteY59" fmla="*/ 192405 h 718185"/>
                      <a:gd name="connsiteX60" fmla="*/ 26670 w 832485"/>
                      <a:gd name="connsiteY60" fmla="*/ 188595 h 718185"/>
                      <a:gd name="connsiteX61" fmla="*/ 0 w 832485"/>
                      <a:gd name="connsiteY61" fmla="*/ 34290 h 718185"/>
                      <a:gd name="connsiteX62" fmla="*/ 53340 w 832485"/>
                      <a:gd name="connsiteY62" fmla="*/ 59055 h 718185"/>
                      <a:gd name="connsiteX63" fmla="*/ 80010 w 832485"/>
                      <a:gd name="connsiteY63" fmla="*/ 156210 h 718185"/>
                      <a:gd name="connsiteX64" fmla="*/ 123825 w 832485"/>
                      <a:gd name="connsiteY64" fmla="*/ 156210 h 718185"/>
                      <a:gd name="connsiteX65" fmla="*/ 104775 w 832485"/>
                      <a:gd name="connsiteY65" fmla="*/ 83820 h 718185"/>
                      <a:gd name="connsiteX66" fmla="*/ 144780 w 832485"/>
                      <a:gd name="connsiteY66" fmla="*/ 91440 h 718185"/>
                      <a:gd name="connsiteX67" fmla="*/ 150495 w 832485"/>
                      <a:gd name="connsiteY67" fmla="*/ 106680 h 718185"/>
                      <a:gd name="connsiteX68" fmla="*/ 175260 w 832485"/>
                      <a:gd name="connsiteY68" fmla="*/ 104775 h 718185"/>
                      <a:gd name="connsiteX69" fmla="*/ 188595 w 832485"/>
                      <a:gd name="connsiteY69" fmla="*/ 169545 h 718185"/>
                      <a:gd name="connsiteX70" fmla="*/ 220980 w 832485"/>
                      <a:gd name="connsiteY70" fmla="*/ 180975 h 718185"/>
                      <a:gd name="connsiteX71" fmla="*/ 220980 w 832485"/>
                      <a:gd name="connsiteY71" fmla="*/ 139065 h 718185"/>
                      <a:gd name="connsiteX72" fmla="*/ 241935 w 832485"/>
                      <a:gd name="connsiteY72" fmla="*/ 139065 h 718185"/>
                      <a:gd name="connsiteX73" fmla="*/ 222885 w 832485"/>
                      <a:gd name="connsiteY73" fmla="*/ 108585 h 718185"/>
                      <a:gd name="connsiteX74" fmla="*/ 266700 w 832485"/>
                      <a:gd name="connsiteY74" fmla="*/ 110490 h 718185"/>
                      <a:gd name="connsiteX75" fmla="*/ 302895 w 832485"/>
                      <a:gd name="connsiteY75" fmla="*/ 102870 h 718185"/>
                      <a:gd name="connsiteX76" fmla="*/ 270510 w 832485"/>
                      <a:gd name="connsiteY76" fmla="*/ 97155 h 718185"/>
                      <a:gd name="connsiteX77" fmla="*/ 255270 w 832485"/>
                      <a:gd name="connsiteY77" fmla="*/ 70485 h 718185"/>
                      <a:gd name="connsiteX78" fmla="*/ 156210 w 832485"/>
                      <a:gd name="connsiteY78" fmla="*/ 76200 h 718185"/>
                      <a:gd name="connsiteX79" fmla="*/ 89535 w 832485"/>
                      <a:gd name="connsiteY79" fmla="*/ 53340 h 718185"/>
                      <a:gd name="connsiteX80" fmla="*/ 87630 w 832485"/>
                      <a:gd name="connsiteY80" fmla="*/ 11430 h 718185"/>
                      <a:gd name="connsiteX81" fmla="*/ 161925 w 832485"/>
                      <a:gd name="connsiteY81" fmla="*/ 3810 h 718185"/>
                      <a:gd name="connsiteX0" fmla="*/ 339090 w 832485"/>
                      <a:gd name="connsiteY0" fmla="*/ 179070 h 718185"/>
                      <a:gd name="connsiteX1" fmla="*/ 215265 w 832485"/>
                      <a:gd name="connsiteY1" fmla="*/ 0 h 718185"/>
                      <a:gd name="connsiteX2" fmla="*/ 280035 w 832485"/>
                      <a:gd name="connsiteY2" fmla="*/ 22860 h 718185"/>
                      <a:gd name="connsiteX3" fmla="*/ 350520 w 832485"/>
                      <a:gd name="connsiteY3" fmla="*/ 38100 h 718185"/>
                      <a:gd name="connsiteX4" fmla="*/ 405765 w 832485"/>
                      <a:gd name="connsiteY4" fmla="*/ 51435 h 718185"/>
                      <a:gd name="connsiteX5" fmla="*/ 434340 w 832485"/>
                      <a:gd name="connsiteY5" fmla="*/ 64770 h 718185"/>
                      <a:gd name="connsiteX6" fmla="*/ 440055 w 832485"/>
                      <a:gd name="connsiteY6" fmla="*/ 91440 h 718185"/>
                      <a:gd name="connsiteX7" fmla="*/ 542925 w 832485"/>
                      <a:gd name="connsiteY7" fmla="*/ 60960 h 718185"/>
                      <a:gd name="connsiteX8" fmla="*/ 542925 w 832485"/>
                      <a:gd name="connsiteY8" fmla="*/ 127635 h 718185"/>
                      <a:gd name="connsiteX9" fmla="*/ 586740 w 832485"/>
                      <a:gd name="connsiteY9" fmla="*/ 125730 h 718185"/>
                      <a:gd name="connsiteX10" fmla="*/ 609600 w 832485"/>
                      <a:gd name="connsiteY10" fmla="*/ 173355 h 718185"/>
                      <a:gd name="connsiteX11" fmla="*/ 657225 w 832485"/>
                      <a:gd name="connsiteY11" fmla="*/ 171450 h 718185"/>
                      <a:gd name="connsiteX12" fmla="*/ 655320 w 832485"/>
                      <a:gd name="connsiteY12" fmla="*/ 200025 h 718185"/>
                      <a:gd name="connsiteX13" fmla="*/ 708660 w 832485"/>
                      <a:gd name="connsiteY13" fmla="*/ 230505 h 718185"/>
                      <a:gd name="connsiteX14" fmla="*/ 716280 w 832485"/>
                      <a:gd name="connsiteY14" fmla="*/ 217170 h 718185"/>
                      <a:gd name="connsiteX15" fmla="*/ 714375 w 832485"/>
                      <a:gd name="connsiteY15" fmla="*/ 192405 h 718185"/>
                      <a:gd name="connsiteX16" fmla="*/ 741045 w 832485"/>
                      <a:gd name="connsiteY16" fmla="*/ 192405 h 718185"/>
                      <a:gd name="connsiteX17" fmla="*/ 742950 w 832485"/>
                      <a:gd name="connsiteY17" fmla="*/ 238125 h 718185"/>
                      <a:gd name="connsiteX18" fmla="*/ 773430 w 832485"/>
                      <a:gd name="connsiteY18" fmla="*/ 253365 h 718185"/>
                      <a:gd name="connsiteX19" fmla="*/ 811530 w 832485"/>
                      <a:gd name="connsiteY19" fmla="*/ 308610 h 718185"/>
                      <a:gd name="connsiteX20" fmla="*/ 832485 w 832485"/>
                      <a:gd name="connsiteY20" fmla="*/ 310515 h 718185"/>
                      <a:gd name="connsiteX21" fmla="*/ 822960 w 832485"/>
                      <a:gd name="connsiteY21" fmla="*/ 367665 h 718185"/>
                      <a:gd name="connsiteX22" fmla="*/ 822960 w 832485"/>
                      <a:gd name="connsiteY22" fmla="*/ 367665 h 718185"/>
                      <a:gd name="connsiteX23" fmla="*/ 813435 w 832485"/>
                      <a:gd name="connsiteY23" fmla="*/ 396240 h 718185"/>
                      <a:gd name="connsiteX24" fmla="*/ 771525 w 832485"/>
                      <a:gd name="connsiteY24" fmla="*/ 388620 h 718185"/>
                      <a:gd name="connsiteX25" fmla="*/ 746760 w 832485"/>
                      <a:gd name="connsiteY25" fmla="*/ 382905 h 718185"/>
                      <a:gd name="connsiteX26" fmla="*/ 714375 w 832485"/>
                      <a:gd name="connsiteY26" fmla="*/ 320040 h 718185"/>
                      <a:gd name="connsiteX27" fmla="*/ 681990 w 832485"/>
                      <a:gd name="connsiteY27" fmla="*/ 321945 h 718185"/>
                      <a:gd name="connsiteX28" fmla="*/ 680085 w 832485"/>
                      <a:gd name="connsiteY28" fmla="*/ 361950 h 718185"/>
                      <a:gd name="connsiteX29" fmla="*/ 632460 w 832485"/>
                      <a:gd name="connsiteY29" fmla="*/ 369570 h 718185"/>
                      <a:gd name="connsiteX30" fmla="*/ 632460 w 832485"/>
                      <a:gd name="connsiteY30" fmla="*/ 401955 h 718185"/>
                      <a:gd name="connsiteX31" fmla="*/ 592455 w 832485"/>
                      <a:gd name="connsiteY31" fmla="*/ 377190 h 718185"/>
                      <a:gd name="connsiteX32" fmla="*/ 621030 w 832485"/>
                      <a:gd name="connsiteY32" fmla="*/ 457200 h 718185"/>
                      <a:gd name="connsiteX33" fmla="*/ 598170 w 832485"/>
                      <a:gd name="connsiteY33" fmla="*/ 478155 h 718185"/>
                      <a:gd name="connsiteX34" fmla="*/ 601980 w 832485"/>
                      <a:gd name="connsiteY34" fmla="*/ 533400 h 718185"/>
                      <a:gd name="connsiteX35" fmla="*/ 630555 w 832485"/>
                      <a:gd name="connsiteY35" fmla="*/ 565785 h 718185"/>
                      <a:gd name="connsiteX36" fmla="*/ 636270 w 832485"/>
                      <a:gd name="connsiteY36" fmla="*/ 605790 h 718185"/>
                      <a:gd name="connsiteX37" fmla="*/ 579120 w 832485"/>
                      <a:gd name="connsiteY37" fmla="*/ 640080 h 718185"/>
                      <a:gd name="connsiteX38" fmla="*/ 535305 w 832485"/>
                      <a:gd name="connsiteY38" fmla="*/ 678180 h 718185"/>
                      <a:gd name="connsiteX39" fmla="*/ 529590 w 832485"/>
                      <a:gd name="connsiteY39" fmla="*/ 718185 h 718185"/>
                      <a:gd name="connsiteX40" fmla="*/ 432435 w 832485"/>
                      <a:gd name="connsiteY40" fmla="*/ 704850 h 718185"/>
                      <a:gd name="connsiteX41" fmla="*/ 426720 w 832485"/>
                      <a:gd name="connsiteY41" fmla="*/ 647700 h 718185"/>
                      <a:gd name="connsiteX42" fmla="*/ 430530 w 832485"/>
                      <a:gd name="connsiteY42" fmla="*/ 626745 h 718185"/>
                      <a:gd name="connsiteX43" fmla="*/ 405765 w 832485"/>
                      <a:gd name="connsiteY43" fmla="*/ 592455 h 718185"/>
                      <a:gd name="connsiteX44" fmla="*/ 335280 w 832485"/>
                      <a:gd name="connsiteY44" fmla="*/ 577215 h 718185"/>
                      <a:gd name="connsiteX45" fmla="*/ 339090 w 832485"/>
                      <a:gd name="connsiteY45" fmla="*/ 544830 h 718185"/>
                      <a:gd name="connsiteX46" fmla="*/ 316230 w 832485"/>
                      <a:gd name="connsiteY46" fmla="*/ 544830 h 718185"/>
                      <a:gd name="connsiteX47" fmla="*/ 310515 w 832485"/>
                      <a:gd name="connsiteY47" fmla="*/ 502920 h 718185"/>
                      <a:gd name="connsiteX48" fmla="*/ 280035 w 832485"/>
                      <a:gd name="connsiteY48" fmla="*/ 501015 h 718185"/>
                      <a:gd name="connsiteX49" fmla="*/ 293370 w 832485"/>
                      <a:gd name="connsiteY49" fmla="*/ 441960 h 718185"/>
                      <a:gd name="connsiteX50" fmla="*/ 268605 w 832485"/>
                      <a:gd name="connsiteY50" fmla="*/ 392430 h 718185"/>
                      <a:gd name="connsiteX51" fmla="*/ 240030 w 832485"/>
                      <a:gd name="connsiteY51" fmla="*/ 375285 h 718185"/>
                      <a:gd name="connsiteX52" fmla="*/ 257175 w 832485"/>
                      <a:gd name="connsiteY52" fmla="*/ 358140 h 718185"/>
                      <a:gd name="connsiteX53" fmla="*/ 251460 w 832485"/>
                      <a:gd name="connsiteY53" fmla="*/ 348615 h 718185"/>
                      <a:gd name="connsiteX54" fmla="*/ 194310 w 832485"/>
                      <a:gd name="connsiteY54" fmla="*/ 335280 h 718185"/>
                      <a:gd name="connsiteX55" fmla="*/ 215265 w 832485"/>
                      <a:gd name="connsiteY55" fmla="*/ 312420 h 718185"/>
                      <a:gd name="connsiteX56" fmla="*/ 192405 w 832485"/>
                      <a:gd name="connsiteY56" fmla="*/ 291465 h 718185"/>
                      <a:gd name="connsiteX57" fmla="*/ 163830 w 832485"/>
                      <a:gd name="connsiteY57" fmla="*/ 264795 h 718185"/>
                      <a:gd name="connsiteX58" fmla="*/ 192405 w 832485"/>
                      <a:gd name="connsiteY58" fmla="*/ 215265 h 718185"/>
                      <a:gd name="connsiteX59" fmla="*/ 131445 w 832485"/>
                      <a:gd name="connsiteY59" fmla="*/ 192405 h 718185"/>
                      <a:gd name="connsiteX60" fmla="*/ 26670 w 832485"/>
                      <a:gd name="connsiteY60" fmla="*/ 188595 h 718185"/>
                      <a:gd name="connsiteX61" fmla="*/ 0 w 832485"/>
                      <a:gd name="connsiteY61" fmla="*/ 34290 h 718185"/>
                      <a:gd name="connsiteX62" fmla="*/ 53340 w 832485"/>
                      <a:gd name="connsiteY62" fmla="*/ 59055 h 718185"/>
                      <a:gd name="connsiteX63" fmla="*/ 80010 w 832485"/>
                      <a:gd name="connsiteY63" fmla="*/ 156210 h 718185"/>
                      <a:gd name="connsiteX64" fmla="*/ 123825 w 832485"/>
                      <a:gd name="connsiteY64" fmla="*/ 156210 h 718185"/>
                      <a:gd name="connsiteX65" fmla="*/ 104775 w 832485"/>
                      <a:gd name="connsiteY65" fmla="*/ 83820 h 718185"/>
                      <a:gd name="connsiteX66" fmla="*/ 144780 w 832485"/>
                      <a:gd name="connsiteY66" fmla="*/ 91440 h 718185"/>
                      <a:gd name="connsiteX67" fmla="*/ 150495 w 832485"/>
                      <a:gd name="connsiteY67" fmla="*/ 106680 h 718185"/>
                      <a:gd name="connsiteX68" fmla="*/ 175260 w 832485"/>
                      <a:gd name="connsiteY68" fmla="*/ 104775 h 718185"/>
                      <a:gd name="connsiteX69" fmla="*/ 188595 w 832485"/>
                      <a:gd name="connsiteY69" fmla="*/ 169545 h 718185"/>
                      <a:gd name="connsiteX70" fmla="*/ 220980 w 832485"/>
                      <a:gd name="connsiteY70" fmla="*/ 180975 h 718185"/>
                      <a:gd name="connsiteX71" fmla="*/ 220980 w 832485"/>
                      <a:gd name="connsiteY71" fmla="*/ 139065 h 718185"/>
                      <a:gd name="connsiteX72" fmla="*/ 241935 w 832485"/>
                      <a:gd name="connsiteY72" fmla="*/ 139065 h 718185"/>
                      <a:gd name="connsiteX73" fmla="*/ 222885 w 832485"/>
                      <a:gd name="connsiteY73" fmla="*/ 108585 h 718185"/>
                      <a:gd name="connsiteX74" fmla="*/ 266700 w 832485"/>
                      <a:gd name="connsiteY74" fmla="*/ 110490 h 718185"/>
                      <a:gd name="connsiteX75" fmla="*/ 302895 w 832485"/>
                      <a:gd name="connsiteY75" fmla="*/ 102870 h 718185"/>
                      <a:gd name="connsiteX76" fmla="*/ 270510 w 832485"/>
                      <a:gd name="connsiteY76" fmla="*/ 97155 h 718185"/>
                      <a:gd name="connsiteX77" fmla="*/ 255270 w 832485"/>
                      <a:gd name="connsiteY77" fmla="*/ 70485 h 718185"/>
                      <a:gd name="connsiteX78" fmla="*/ 156210 w 832485"/>
                      <a:gd name="connsiteY78" fmla="*/ 76200 h 718185"/>
                      <a:gd name="connsiteX79" fmla="*/ 89535 w 832485"/>
                      <a:gd name="connsiteY79" fmla="*/ 53340 h 718185"/>
                      <a:gd name="connsiteX80" fmla="*/ 87630 w 832485"/>
                      <a:gd name="connsiteY80" fmla="*/ 11430 h 718185"/>
                      <a:gd name="connsiteX81" fmla="*/ 339090 w 832485"/>
                      <a:gd name="connsiteY81" fmla="*/ 179070 h 718185"/>
                      <a:gd name="connsiteX0" fmla="*/ 190500 w 832485"/>
                      <a:gd name="connsiteY0" fmla="*/ 49530 h 718185"/>
                      <a:gd name="connsiteX1" fmla="*/ 215265 w 832485"/>
                      <a:gd name="connsiteY1" fmla="*/ 0 h 718185"/>
                      <a:gd name="connsiteX2" fmla="*/ 280035 w 832485"/>
                      <a:gd name="connsiteY2" fmla="*/ 22860 h 718185"/>
                      <a:gd name="connsiteX3" fmla="*/ 350520 w 832485"/>
                      <a:gd name="connsiteY3" fmla="*/ 38100 h 718185"/>
                      <a:gd name="connsiteX4" fmla="*/ 405765 w 832485"/>
                      <a:gd name="connsiteY4" fmla="*/ 51435 h 718185"/>
                      <a:gd name="connsiteX5" fmla="*/ 434340 w 832485"/>
                      <a:gd name="connsiteY5" fmla="*/ 64770 h 718185"/>
                      <a:gd name="connsiteX6" fmla="*/ 440055 w 832485"/>
                      <a:gd name="connsiteY6" fmla="*/ 91440 h 718185"/>
                      <a:gd name="connsiteX7" fmla="*/ 542925 w 832485"/>
                      <a:gd name="connsiteY7" fmla="*/ 60960 h 718185"/>
                      <a:gd name="connsiteX8" fmla="*/ 542925 w 832485"/>
                      <a:gd name="connsiteY8" fmla="*/ 127635 h 718185"/>
                      <a:gd name="connsiteX9" fmla="*/ 586740 w 832485"/>
                      <a:gd name="connsiteY9" fmla="*/ 125730 h 718185"/>
                      <a:gd name="connsiteX10" fmla="*/ 609600 w 832485"/>
                      <a:gd name="connsiteY10" fmla="*/ 173355 h 718185"/>
                      <a:gd name="connsiteX11" fmla="*/ 657225 w 832485"/>
                      <a:gd name="connsiteY11" fmla="*/ 171450 h 718185"/>
                      <a:gd name="connsiteX12" fmla="*/ 655320 w 832485"/>
                      <a:gd name="connsiteY12" fmla="*/ 200025 h 718185"/>
                      <a:gd name="connsiteX13" fmla="*/ 708660 w 832485"/>
                      <a:gd name="connsiteY13" fmla="*/ 230505 h 718185"/>
                      <a:gd name="connsiteX14" fmla="*/ 716280 w 832485"/>
                      <a:gd name="connsiteY14" fmla="*/ 217170 h 718185"/>
                      <a:gd name="connsiteX15" fmla="*/ 714375 w 832485"/>
                      <a:gd name="connsiteY15" fmla="*/ 192405 h 718185"/>
                      <a:gd name="connsiteX16" fmla="*/ 741045 w 832485"/>
                      <a:gd name="connsiteY16" fmla="*/ 192405 h 718185"/>
                      <a:gd name="connsiteX17" fmla="*/ 742950 w 832485"/>
                      <a:gd name="connsiteY17" fmla="*/ 238125 h 718185"/>
                      <a:gd name="connsiteX18" fmla="*/ 773430 w 832485"/>
                      <a:gd name="connsiteY18" fmla="*/ 253365 h 718185"/>
                      <a:gd name="connsiteX19" fmla="*/ 811530 w 832485"/>
                      <a:gd name="connsiteY19" fmla="*/ 308610 h 718185"/>
                      <a:gd name="connsiteX20" fmla="*/ 832485 w 832485"/>
                      <a:gd name="connsiteY20" fmla="*/ 310515 h 718185"/>
                      <a:gd name="connsiteX21" fmla="*/ 822960 w 832485"/>
                      <a:gd name="connsiteY21" fmla="*/ 367665 h 718185"/>
                      <a:gd name="connsiteX22" fmla="*/ 822960 w 832485"/>
                      <a:gd name="connsiteY22" fmla="*/ 367665 h 718185"/>
                      <a:gd name="connsiteX23" fmla="*/ 813435 w 832485"/>
                      <a:gd name="connsiteY23" fmla="*/ 396240 h 718185"/>
                      <a:gd name="connsiteX24" fmla="*/ 771525 w 832485"/>
                      <a:gd name="connsiteY24" fmla="*/ 388620 h 718185"/>
                      <a:gd name="connsiteX25" fmla="*/ 746760 w 832485"/>
                      <a:gd name="connsiteY25" fmla="*/ 382905 h 718185"/>
                      <a:gd name="connsiteX26" fmla="*/ 714375 w 832485"/>
                      <a:gd name="connsiteY26" fmla="*/ 320040 h 718185"/>
                      <a:gd name="connsiteX27" fmla="*/ 681990 w 832485"/>
                      <a:gd name="connsiteY27" fmla="*/ 321945 h 718185"/>
                      <a:gd name="connsiteX28" fmla="*/ 680085 w 832485"/>
                      <a:gd name="connsiteY28" fmla="*/ 361950 h 718185"/>
                      <a:gd name="connsiteX29" fmla="*/ 632460 w 832485"/>
                      <a:gd name="connsiteY29" fmla="*/ 369570 h 718185"/>
                      <a:gd name="connsiteX30" fmla="*/ 632460 w 832485"/>
                      <a:gd name="connsiteY30" fmla="*/ 401955 h 718185"/>
                      <a:gd name="connsiteX31" fmla="*/ 592455 w 832485"/>
                      <a:gd name="connsiteY31" fmla="*/ 377190 h 718185"/>
                      <a:gd name="connsiteX32" fmla="*/ 621030 w 832485"/>
                      <a:gd name="connsiteY32" fmla="*/ 457200 h 718185"/>
                      <a:gd name="connsiteX33" fmla="*/ 598170 w 832485"/>
                      <a:gd name="connsiteY33" fmla="*/ 478155 h 718185"/>
                      <a:gd name="connsiteX34" fmla="*/ 601980 w 832485"/>
                      <a:gd name="connsiteY34" fmla="*/ 533400 h 718185"/>
                      <a:gd name="connsiteX35" fmla="*/ 630555 w 832485"/>
                      <a:gd name="connsiteY35" fmla="*/ 565785 h 718185"/>
                      <a:gd name="connsiteX36" fmla="*/ 636270 w 832485"/>
                      <a:gd name="connsiteY36" fmla="*/ 605790 h 718185"/>
                      <a:gd name="connsiteX37" fmla="*/ 579120 w 832485"/>
                      <a:gd name="connsiteY37" fmla="*/ 640080 h 718185"/>
                      <a:gd name="connsiteX38" fmla="*/ 535305 w 832485"/>
                      <a:gd name="connsiteY38" fmla="*/ 678180 h 718185"/>
                      <a:gd name="connsiteX39" fmla="*/ 529590 w 832485"/>
                      <a:gd name="connsiteY39" fmla="*/ 718185 h 718185"/>
                      <a:gd name="connsiteX40" fmla="*/ 432435 w 832485"/>
                      <a:gd name="connsiteY40" fmla="*/ 704850 h 718185"/>
                      <a:gd name="connsiteX41" fmla="*/ 426720 w 832485"/>
                      <a:gd name="connsiteY41" fmla="*/ 647700 h 718185"/>
                      <a:gd name="connsiteX42" fmla="*/ 430530 w 832485"/>
                      <a:gd name="connsiteY42" fmla="*/ 626745 h 718185"/>
                      <a:gd name="connsiteX43" fmla="*/ 405765 w 832485"/>
                      <a:gd name="connsiteY43" fmla="*/ 592455 h 718185"/>
                      <a:gd name="connsiteX44" fmla="*/ 335280 w 832485"/>
                      <a:gd name="connsiteY44" fmla="*/ 577215 h 718185"/>
                      <a:gd name="connsiteX45" fmla="*/ 339090 w 832485"/>
                      <a:gd name="connsiteY45" fmla="*/ 544830 h 718185"/>
                      <a:gd name="connsiteX46" fmla="*/ 316230 w 832485"/>
                      <a:gd name="connsiteY46" fmla="*/ 544830 h 718185"/>
                      <a:gd name="connsiteX47" fmla="*/ 310515 w 832485"/>
                      <a:gd name="connsiteY47" fmla="*/ 502920 h 718185"/>
                      <a:gd name="connsiteX48" fmla="*/ 280035 w 832485"/>
                      <a:gd name="connsiteY48" fmla="*/ 501015 h 718185"/>
                      <a:gd name="connsiteX49" fmla="*/ 293370 w 832485"/>
                      <a:gd name="connsiteY49" fmla="*/ 441960 h 718185"/>
                      <a:gd name="connsiteX50" fmla="*/ 268605 w 832485"/>
                      <a:gd name="connsiteY50" fmla="*/ 392430 h 718185"/>
                      <a:gd name="connsiteX51" fmla="*/ 240030 w 832485"/>
                      <a:gd name="connsiteY51" fmla="*/ 375285 h 718185"/>
                      <a:gd name="connsiteX52" fmla="*/ 257175 w 832485"/>
                      <a:gd name="connsiteY52" fmla="*/ 358140 h 718185"/>
                      <a:gd name="connsiteX53" fmla="*/ 251460 w 832485"/>
                      <a:gd name="connsiteY53" fmla="*/ 348615 h 718185"/>
                      <a:gd name="connsiteX54" fmla="*/ 194310 w 832485"/>
                      <a:gd name="connsiteY54" fmla="*/ 335280 h 718185"/>
                      <a:gd name="connsiteX55" fmla="*/ 215265 w 832485"/>
                      <a:gd name="connsiteY55" fmla="*/ 312420 h 718185"/>
                      <a:gd name="connsiteX56" fmla="*/ 192405 w 832485"/>
                      <a:gd name="connsiteY56" fmla="*/ 291465 h 718185"/>
                      <a:gd name="connsiteX57" fmla="*/ 163830 w 832485"/>
                      <a:gd name="connsiteY57" fmla="*/ 264795 h 718185"/>
                      <a:gd name="connsiteX58" fmla="*/ 192405 w 832485"/>
                      <a:gd name="connsiteY58" fmla="*/ 215265 h 718185"/>
                      <a:gd name="connsiteX59" fmla="*/ 131445 w 832485"/>
                      <a:gd name="connsiteY59" fmla="*/ 192405 h 718185"/>
                      <a:gd name="connsiteX60" fmla="*/ 26670 w 832485"/>
                      <a:gd name="connsiteY60" fmla="*/ 188595 h 718185"/>
                      <a:gd name="connsiteX61" fmla="*/ 0 w 832485"/>
                      <a:gd name="connsiteY61" fmla="*/ 34290 h 718185"/>
                      <a:gd name="connsiteX62" fmla="*/ 53340 w 832485"/>
                      <a:gd name="connsiteY62" fmla="*/ 59055 h 718185"/>
                      <a:gd name="connsiteX63" fmla="*/ 80010 w 832485"/>
                      <a:gd name="connsiteY63" fmla="*/ 156210 h 718185"/>
                      <a:gd name="connsiteX64" fmla="*/ 123825 w 832485"/>
                      <a:gd name="connsiteY64" fmla="*/ 156210 h 718185"/>
                      <a:gd name="connsiteX65" fmla="*/ 104775 w 832485"/>
                      <a:gd name="connsiteY65" fmla="*/ 83820 h 718185"/>
                      <a:gd name="connsiteX66" fmla="*/ 144780 w 832485"/>
                      <a:gd name="connsiteY66" fmla="*/ 91440 h 718185"/>
                      <a:gd name="connsiteX67" fmla="*/ 150495 w 832485"/>
                      <a:gd name="connsiteY67" fmla="*/ 106680 h 718185"/>
                      <a:gd name="connsiteX68" fmla="*/ 175260 w 832485"/>
                      <a:gd name="connsiteY68" fmla="*/ 104775 h 718185"/>
                      <a:gd name="connsiteX69" fmla="*/ 188595 w 832485"/>
                      <a:gd name="connsiteY69" fmla="*/ 169545 h 718185"/>
                      <a:gd name="connsiteX70" fmla="*/ 220980 w 832485"/>
                      <a:gd name="connsiteY70" fmla="*/ 180975 h 718185"/>
                      <a:gd name="connsiteX71" fmla="*/ 220980 w 832485"/>
                      <a:gd name="connsiteY71" fmla="*/ 139065 h 718185"/>
                      <a:gd name="connsiteX72" fmla="*/ 241935 w 832485"/>
                      <a:gd name="connsiteY72" fmla="*/ 139065 h 718185"/>
                      <a:gd name="connsiteX73" fmla="*/ 222885 w 832485"/>
                      <a:gd name="connsiteY73" fmla="*/ 108585 h 718185"/>
                      <a:gd name="connsiteX74" fmla="*/ 266700 w 832485"/>
                      <a:gd name="connsiteY74" fmla="*/ 110490 h 718185"/>
                      <a:gd name="connsiteX75" fmla="*/ 302895 w 832485"/>
                      <a:gd name="connsiteY75" fmla="*/ 102870 h 718185"/>
                      <a:gd name="connsiteX76" fmla="*/ 270510 w 832485"/>
                      <a:gd name="connsiteY76" fmla="*/ 97155 h 718185"/>
                      <a:gd name="connsiteX77" fmla="*/ 255270 w 832485"/>
                      <a:gd name="connsiteY77" fmla="*/ 70485 h 718185"/>
                      <a:gd name="connsiteX78" fmla="*/ 156210 w 832485"/>
                      <a:gd name="connsiteY78" fmla="*/ 76200 h 718185"/>
                      <a:gd name="connsiteX79" fmla="*/ 89535 w 832485"/>
                      <a:gd name="connsiteY79" fmla="*/ 53340 h 718185"/>
                      <a:gd name="connsiteX80" fmla="*/ 87630 w 832485"/>
                      <a:gd name="connsiteY80" fmla="*/ 11430 h 718185"/>
                      <a:gd name="connsiteX81" fmla="*/ 190500 w 832485"/>
                      <a:gd name="connsiteY81" fmla="*/ 49530 h 718185"/>
                      <a:gd name="connsiteX0" fmla="*/ 190500 w 832485"/>
                      <a:gd name="connsiteY0" fmla="*/ 49530 h 718185"/>
                      <a:gd name="connsiteX1" fmla="*/ 201930 w 832485"/>
                      <a:gd name="connsiteY1" fmla="*/ 28575 h 718185"/>
                      <a:gd name="connsiteX2" fmla="*/ 215265 w 832485"/>
                      <a:gd name="connsiteY2" fmla="*/ 0 h 718185"/>
                      <a:gd name="connsiteX3" fmla="*/ 280035 w 832485"/>
                      <a:gd name="connsiteY3" fmla="*/ 22860 h 718185"/>
                      <a:gd name="connsiteX4" fmla="*/ 350520 w 832485"/>
                      <a:gd name="connsiteY4" fmla="*/ 38100 h 718185"/>
                      <a:gd name="connsiteX5" fmla="*/ 405765 w 832485"/>
                      <a:gd name="connsiteY5" fmla="*/ 51435 h 718185"/>
                      <a:gd name="connsiteX6" fmla="*/ 434340 w 832485"/>
                      <a:gd name="connsiteY6" fmla="*/ 64770 h 718185"/>
                      <a:gd name="connsiteX7" fmla="*/ 440055 w 832485"/>
                      <a:gd name="connsiteY7" fmla="*/ 91440 h 718185"/>
                      <a:gd name="connsiteX8" fmla="*/ 542925 w 832485"/>
                      <a:gd name="connsiteY8" fmla="*/ 60960 h 718185"/>
                      <a:gd name="connsiteX9" fmla="*/ 542925 w 832485"/>
                      <a:gd name="connsiteY9" fmla="*/ 127635 h 718185"/>
                      <a:gd name="connsiteX10" fmla="*/ 586740 w 832485"/>
                      <a:gd name="connsiteY10" fmla="*/ 125730 h 718185"/>
                      <a:gd name="connsiteX11" fmla="*/ 609600 w 832485"/>
                      <a:gd name="connsiteY11" fmla="*/ 173355 h 718185"/>
                      <a:gd name="connsiteX12" fmla="*/ 657225 w 832485"/>
                      <a:gd name="connsiteY12" fmla="*/ 171450 h 718185"/>
                      <a:gd name="connsiteX13" fmla="*/ 655320 w 832485"/>
                      <a:gd name="connsiteY13" fmla="*/ 200025 h 718185"/>
                      <a:gd name="connsiteX14" fmla="*/ 708660 w 832485"/>
                      <a:gd name="connsiteY14" fmla="*/ 230505 h 718185"/>
                      <a:gd name="connsiteX15" fmla="*/ 716280 w 832485"/>
                      <a:gd name="connsiteY15" fmla="*/ 217170 h 718185"/>
                      <a:gd name="connsiteX16" fmla="*/ 714375 w 832485"/>
                      <a:gd name="connsiteY16" fmla="*/ 192405 h 718185"/>
                      <a:gd name="connsiteX17" fmla="*/ 741045 w 832485"/>
                      <a:gd name="connsiteY17" fmla="*/ 192405 h 718185"/>
                      <a:gd name="connsiteX18" fmla="*/ 742950 w 832485"/>
                      <a:gd name="connsiteY18" fmla="*/ 238125 h 718185"/>
                      <a:gd name="connsiteX19" fmla="*/ 773430 w 832485"/>
                      <a:gd name="connsiteY19" fmla="*/ 253365 h 718185"/>
                      <a:gd name="connsiteX20" fmla="*/ 811530 w 832485"/>
                      <a:gd name="connsiteY20" fmla="*/ 308610 h 718185"/>
                      <a:gd name="connsiteX21" fmla="*/ 832485 w 832485"/>
                      <a:gd name="connsiteY21" fmla="*/ 310515 h 718185"/>
                      <a:gd name="connsiteX22" fmla="*/ 822960 w 832485"/>
                      <a:gd name="connsiteY22" fmla="*/ 367665 h 718185"/>
                      <a:gd name="connsiteX23" fmla="*/ 822960 w 832485"/>
                      <a:gd name="connsiteY23" fmla="*/ 367665 h 718185"/>
                      <a:gd name="connsiteX24" fmla="*/ 813435 w 832485"/>
                      <a:gd name="connsiteY24" fmla="*/ 396240 h 718185"/>
                      <a:gd name="connsiteX25" fmla="*/ 771525 w 832485"/>
                      <a:gd name="connsiteY25" fmla="*/ 388620 h 718185"/>
                      <a:gd name="connsiteX26" fmla="*/ 746760 w 832485"/>
                      <a:gd name="connsiteY26" fmla="*/ 382905 h 718185"/>
                      <a:gd name="connsiteX27" fmla="*/ 714375 w 832485"/>
                      <a:gd name="connsiteY27" fmla="*/ 320040 h 718185"/>
                      <a:gd name="connsiteX28" fmla="*/ 681990 w 832485"/>
                      <a:gd name="connsiteY28" fmla="*/ 321945 h 718185"/>
                      <a:gd name="connsiteX29" fmla="*/ 680085 w 832485"/>
                      <a:gd name="connsiteY29" fmla="*/ 361950 h 718185"/>
                      <a:gd name="connsiteX30" fmla="*/ 632460 w 832485"/>
                      <a:gd name="connsiteY30" fmla="*/ 369570 h 718185"/>
                      <a:gd name="connsiteX31" fmla="*/ 632460 w 832485"/>
                      <a:gd name="connsiteY31" fmla="*/ 401955 h 718185"/>
                      <a:gd name="connsiteX32" fmla="*/ 592455 w 832485"/>
                      <a:gd name="connsiteY32" fmla="*/ 377190 h 718185"/>
                      <a:gd name="connsiteX33" fmla="*/ 621030 w 832485"/>
                      <a:gd name="connsiteY33" fmla="*/ 457200 h 718185"/>
                      <a:gd name="connsiteX34" fmla="*/ 598170 w 832485"/>
                      <a:gd name="connsiteY34" fmla="*/ 478155 h 718185"/>
                      <a:gd name="connsiteX35" fmla="*/ 601980 w 832485"/>
                      <a:gd name="connsiteY35" fmla="*/ 533400 h 718185"/>
                      <a:gd name="connsiteX36" fmla="*/ 630555 w 832485"/>
                      <a:gd name="connsiteY36" fmla="*/ 565785 h 718185"/>
                      <a:gd name="connsiteX37" fmla="*/ 636270 w 832485"/>
                      <a:gd name="connsiteY37" fmla="*/ 605790 h 718185"/>
                      <a:gd name="connsiteX38" fmla="*/ 579120 w 832485"/>
                      <a:gd name="connsiteY38" fmla="*/ 640080 h 718185"/>
                      <a:gd name="connsiteX39" fmla="*/ 535305 w 832485"/>
                      <a:gd name="connsiteY39" fmla="*/ 678180 h 718185"/>
                      <a:gd name="connsiteX40" fmla="*/ 529590 w 832485"/>
                      <a:gd name="connsiteY40" fmla="*/ 718185 h 718185"/>
                      <a:gd name="connsiteX41" fmla="*/ 432435 w 832485"/>
                      <a:gd name="connsiteY41" fmla="*/ 704850 h 718185"/>
                      <a:gd name="connsiteX42" fmla="*/ 426720 w 832485"/>
                      <a:gd name="connsiteY42" fmla="*/ 647700 h 718185"/>
                      <a:gd name="connsiteX43" fmla="*/ 430530 w 832485"/>
                      <a:gd name="connsiteY43" fmla="*/ 626745 h 718185"/>
                      <a:gd name="connsiteX44" fmla="*/ 405765 w 832485"/>
                      <a:gd name="connsiteY44" fmla="*/ 592455 h 718185"/>
                      <a:gd name="connsiteX45" fmla="*/ 335280 w 832485"/>
                      <a:gd name="connsiteY45" fmla="*/ 577215 h 718185"/>
                      <a:gd name="connsiteX46" fmla="*/ 339090 w 832485"/>
                      <a:gd name="connsiteY46" fmla="*/ 544830 h 718185"/>
                      <a:gd name="connsiteX47" fmla="*/ 316230 w 832485"/>
                      <a:gd name="connsiteY47" fmla="*/ 544830 h 718185"/>
                      <a:gd name="connsiteX48" fmla="*/ 310515 w 832485"/>
                      <a:gd name="connsiteY48" fmla="*/ 502920 h 718185"/>
                      <a:gd name="connsiteX49" fmla="*/ 280035 w 832485"/>
                      <a:gd name="connsiteY49" fmla="*/ 501015 h 718185"/>
                      <a:gd name="connsiteX50" fmla="*/ 293370 w 832485"/>
                      <a:gd name="connsiteY50" fmla="*/ 441960 h 718185"/>
                      <a:gd name="connsiteX51" fmla="*/ 268605 w 832485"/>
                      <a:gd name="connsiteY51" fmla="*/ 392430 h 718185"/>
                      <a:gd name="connsiteX52" fmla="*/ 240030 w 832485"/>
                      <a:gd name="connsiteY52" fmla="*/ 375285 h 718185"/>
                      <a:gd name="connsiteX53" fmla="*/ 257175 w 832485"/>
                      <a:gd name="connsiteY53" fmla="*/ 358140 h 718185"/>
                      <a:gd name="connsiteX54" fmla="*/ 251460 w 832485"/>
                      <a:gd name="connsiteY54" fmla="*/ 348615 h 718185"/>
                      <a:gd name="connsiteX55" fmla="*/ 194310 w 832485"/>
                      <a:gd name="connsiteY55" fmla="*/ 335280 h 718185"/>
                      <a:gd name="connsiteX56" fmla="*/ 215265 w 832485"/>
                      <a:gd name="connsiteY56" fmla="*/ 312420 h 718185"/>
                      <a:gd name="connsiteX57" fmla="*/ 192405 w 832485"/>
                      <a:gd name="connsiteY57" fmla="*/ 291465 h 718185"/>
                      <a:gd name="connsiteX58" fmla="*/ 163830 w 832485"/>
                      <a:gd name="connsiteY58" fmla="*/ 264795 h 718185"/>
                      <a:gd name="connsiteX59" fmla="*/ 192405 w 832485"/>
                      <a:gd name="connsiteY59" fmla="*/ 215265 h 718185"/>
                      <a:gd name="connsiteX60" fmla="*/ 131445 w 832485"/>
                      <a:gd name="connsiteY60" fmla="*/ 192405 h 718185"/>
                      <a:gd name="connsiteX61" fmla="*/ 26670 w 832485"/>
                      <a:gd name="connsiteY61" fmla="*/ 188595 h 718185"/>
                      <a:gd name="connsiteX62" fmla="*/ 0 w 832485"/>
                      <a:gd name="connsiteY62" fmla="*/ 34290 h 718185"/>
                      <a:gd name="connsiteX63" fmla="*/ 53340 w 832485"/>
                      <a:gd name="connsiteY63" fmla="*/ 59055 h 718185"/>
                      <a:gd name="connsiteX64" fmla="*/ 80010 w 832485"/>
                      <a:gd name="connsiteY64" fmla="*/ 156210 h 718185"/>
                      <a:gd name="connsiteX65" fmla="*/ 123825 w 832485"/>
                      <a:gd name="connsiteY65" fmla="*/ 156210 h 718185"/>
                      <a:gd name="connsiteX66" fmla="*/ 104775 w 832485"/>
                      <a:gd name="connsiteY66" fmla="*/ 83820 h 718185"/>
                      <a:gd name="connsiteX67" fmla="*/ 144780 w 832485"/>
                      <a:gd name="connsiteY67" fmla="*/ 91440 h 718185"/>
                      <a:gd name="connsiteX68" fmla="*/ 150495 w 832485"/>
                      <a:gd name="connsiteY68" fmla="*/ 106680 h 718185"/>
                      <a:gd name="connsiteX69" fmla="*/ 175260 w 832485"/>
                      <a:gd name="connsiteY69" fmla="*/ 104775 h 718185"/>
                      <a:gd name="connsiteX70" fmla="*/ 188595 w 832485"/>
                      <a:gd name="connsiteY70" fmla="*/ 169545 h 718185"/>
                      <a:gd name="connsiteX71" fmla="*/ 220980 w 832485"/>
                      <a:gd name="connsiteY71" fmla="*/ 180975 h 718185"/>
                      <a:gd name="connsiteX72" fmla="*/ 220980 w 832485"/>
                      <a:gd name="connsiteY72" fmla="*/ 139065 h 718185"/>
                      <a:gd name="connsiteX73" fmla="*/ 241935 w 832485"/>
                      <a:gd name="connsiteY73" fmla="*/ 139065 h 718185"/>
                      <a:gd name="connsiteX74" fmla="*/ 222885 w 832485"/>
                      <a:gd name="connsiteY74" fmla="*/ 108585 h 718185"/>
                      <a:gd name="connsiteX75" fmla="*/ 266700 w 832485"/>
                      <a:gd name="connsiteY75" fmla="*/ 110490 h 718185"/>
                      <a:gd name="connsiteX76" fmla="*/ 302895 w 832485"/>
                      <a:gd name="connsiteY76" fmla="*/ 102870 h 718185"/>
                      <a:gd name="connsiteX77" fmla="*/ 270510 w 832485"/>
                      <a:gd name="connsiteY77" fmla="*/ 97155 h 718185"/>
                      <a:gd name="connsiteX78" fmla="*/ 255270 w 832485"/>
                      <a:gd name="connsiteY78" fmla="*/ 70485 h 718185"/>
                      <a:gd name="connsiteX79" fmla="*/ 156210 w 832485"/>
                      <a:gd name="connsiteY79" fmla="*/ 76200 h 718185"/>
                      <a:gd name="connsiteX80" fmla="*/ 89535 w 832485"/>
                      <a:gd name="connsiteY80" fmla="*/ 53340 h 718185"/>
                      <a:gd name="connsiteX81" fmla="*/ 87630 w 832485"/>
                      <a:gd name="connsiteY81" fmla="*/ 11430 h 718185"/>
                      <a:gd name="connsiteX82" fmla="*/ 190500 w 832485"/>
                      <a:gd name="connsiteY82" fmla="*/ 49530 h 718185"/>
                      <a:gd name="connsiteX0" fmla="*/ 190500 w 832485"/>
                      <a:gd name="connsiteY0" fmla="*/ 49530 h 718185"/>
                      <a:gd name="connsiteX1" fmla="*/ 201930 w 832485"/>
                      <a:gd name="connsiteY1" fmla="*/ 28575 h 718185"/>
                      <a:gd name="connsiteX2" fmla="*/ 152400 w 832485"/>
                      <a:gd name="connsiteY2" fmla="*/ 0 h 718185"/>
                      <a:gd name="connsiteX3" fmla="*/ 215265 w 832485"/>
                      <a:gd name="connsiteY3" fmla="*/ 0 h 718185"/>
                      <a:gd name="connsiteX4" fmla="*/ 280035 w 832485"/>
                      <a:gd name="connsiteY4" fmla="*/ 22860 h 718185"/>
                      <a:gd name="connsiteX5" fmla="*/ 350520 w 832485"/>
                      <a:gd name="connsiteY5" fmla="*/ 38100 h 718185"/>
                      <a:gd name="connsiteX6" fmla="*/ 405765 w 832485"/>
                      <a:gd name="connsiteY6" fmla="*/ 51435 h 718185"/>
                      <a:gd name="connsiteX7" fmla="*/ 434340 w 832485"/>
                      <a:gd name="connsiteY7" fmla="*/ 64770 h 718185"/>
                      <a:gd name="connsiteX8" fmla="*/ 440055 w 832485"/>
                      <a:gd name="connsiteY8" fmla="*/ 91440 h 718185"/>
                      <a:gd name="connsiteX9" fmla="*/ 542925 w 832485"/>
                      <a:gd name="connsiteY9" fmla="*/ 60960 h 718185"/>
                      <a:gd name="connsiteX10" fmla="*/ 542925 w 832485"/>
                      <a:gd name="connsiteY10" fmla="*/ 127635 h 718185"/>
                      <a:gd name="connsiteX11" fmla="*/ 586740 w 832485"/>
                      <a:gd name="connsiteY11" fmla="*/ 125730 h 718185"/>
                      <a:gd name="connsiteX12" fmla="*/ 609600 w 832485"/>
                      <a:gd name="connsiteY12" fmla="*/ 173355 h 718185"/>
                      <a:gd name="connsiteX13" fmla="*/ 657225 w 832485"/>
                      <a:gd name="connsiteY13" fmla="*/ 171450 h 718185"/>
                      <a:gd name="connsiteX14" fmla="*/ 655320 w 832485"/>
                      <a:gd name="connsiteY14" fmla="*/ 200025 h 718185"/>
                      <a:gd name="connsiteX15" fmla="*/ 708660 w 832485"/>
                      <a:gd name="connsiteY15" fmla="*/ 230505 h 718185"/>
                      <a:gd name="connsiteX16" fmla="*/ 716280 w 832485"/>
                      <a:gd name="connsiteY16" fmla="*/ 217170 h 718185"/>
                      <a:gd name="connsiteX17" fmla="*/ 714375 w 832485"/>
                      <a:gd name="connsiteY17" fmla="*/ 192405 h 718185"/>
                      <a:gd name="connsiteX18" fmla="*/ 741045 w 832485"/>
                      <a:gd name="connsiteY18" fmla="*/ 192405 h 718185"/>
                      <a:gd name="connsiteX19" fmla="*/ 742950 w 832485"/>
                      <a:gd name="connsiteY19" fmla="*/ 238125 h 718185"/>
                      <a:gd name="connsiteX20" fmla="*/ 773430 w 832485"/>
                      <a:gd name="connsiteY20" fmla="*/ 253365 h 718185"/>
                      <a:gd name="connsiteX21" fmla="*/ 811530 w 832485"/>
                      <a:gd name="connsiteY21" fmla="*/ 308610 h 718185"/>
                      <a:gd name="connsiteX22" fmla="*/ 832485 w 832485"/>
                      <a:gd name="connsiteY22" fmla="*/ 310515 h 718185"/>
                      <a:gd name="connsiteX23" fmla="*/ 822960 w 832485"/>
                      <a:gd name="connsiteY23" fmla="*/ 367665 h 718185"/>
                      <a:gd name="connsiteX24" fmla="*/ 822960 w 832485"/>
                      <a:gd name="connsiteY24" fmla="*/ 367665 h 718185"/>
                      <a:gd name="connsiteX25" fmla="*/ 813435 w 832485"/>
                      <a:gd name="connsiteY25" fmla="*/ 396240 h 718185"/>
                      <a:gd name="connsiteX26" fmla="*/ 771525 w 832485"/>
                      <a:gd name="connsiteY26" fmla="*/ 388620 h 718185"/>
                      <a:gd name="connsiteX27" fmla="*/ 746760 w 832485"/>
                      <a:gd name="connsiteY27" fmla="*/ 382905 h 718185"/>
                      <a:gd name="connsiteX28" fmla="*/ 714375 w 832485"/>
                      <a:gd name="connsiteY28" fmla="*/ 320040 h 718185"/>
                      <a:gd name="connsiteX29" fmla="*/ 681990 w 832485"/>
                      <a:gd name="connsiteY29" fmla="*/ 321945 h 718185"/>
                      <a:gd name="connsiteX30" fmla="*/ 680085 w 832485"/>
                      <a:gd name="connsiteY30" fmla="*/ 361950 h 718185"/>
                      <a:gd name="connsiteX31" fmla="*/ 632460 w 832485"/>
                      <a:gd name="connsiteY31" fmla="*/ 369570 h 718185"/>
                      <a:gd name="connsiteX32" fmla="*/ 632460 w 832485"/>
                      <a:gd name="connsiteY32" fmla="*/ 401955 h 718185"/>
                      <a:gd name="connsiteX33" fmla="*/ 592455 w 832485"/>
                      <a:gd name="connsiteY33" fmla="*/ 377190 h 718185"/>
                      <a:gd name="connsiteX34" fmla="*/ 621030 w 832485"/>
                      <a:gd name="connsiteY34" fmla="*/ 457200 h 718185"/>
                      <a:gd name="connsiteX35" fmla="*/ 598170 w 832485"/>
                      <a:gd name="connsiteY35" fmla="*/ 478155 h 718185"/>
                      <a:gd name="connsiteX36" fmla="*/ 601980 w 832485"/>
                      <a:gd name="connsiteY36" fmla="*/ 533400 h 718185"/>
                      <a:gd name="connsiteX37" fmla="*/ 630555 w 832485"/>
                      <a:gd name="connsiteY37" fmla="*/ 565785 h 718185"/>
                      <a:gd name="connsiteX38" fmla="*/ 636270 w 832485"/>
                      <a:gd name="connsiteY38" fmla="*/ 605790 h 718185"/>
                      <a:gd name="connsiteX39" fmla="*/ 579120 w 832485"/>
                      <a:gd name="connsiteY39" fmla="*/ 640080 h 718185"/>
                      <a:gd name="connsiteX40" fmla="*/ 535305 w 832485"/>
                      <a:gd name="connsiteY40" fmla="*/ 678180 h 718185"/>
                      <a:gd name="connsiteX41" fmla="*/ 529590 w 832485"/>
                      <a:gd name="connsiteY41" fmla="*/ 718185 h 718185"/>
                      <a:gd name="connsiteX42" fmla="*/ 432435 w 832485"/>
                      <a:gd name="connsiteY42" fmla="*/ 704850 h 718185"/>
                      <a:gd name="connsiteX43" fmla="*/ 426720 w 832485"/>
                      <a:gd name="connsiteY43" fmla="*/ 647700 h 718185"/>
                      <a:gd name="connsiteX44" fmla="*/ 430530 w 832485"/>
                      <a:gd name="connsiteY44" fmla="*/ 626745 h 718185"/>
                      <a:gd name="connsiteX45" fmla="*/ 405765 w 832485"/>
                      <a:gd name="connsiteY45" fmla="*/ 592455 h 718185"/>
                      <a:gd name="connsiteX46" fmla="*/ 335280 w 832485"/>
                      <a:gd name="connsiteY46" fmla="*/ 577215 h 718185"/>
                      <a:gd name="connsiteX47" fmla="*/ 339090 w 832485"/>
                      <a:gd name="connsiteY47" fmla="*/ 544830 h 718185"/>
                      <a:gd name="connsiteX48" fmla="*/ 316230 w 832485"/>
                      <a:gd name="connsiteY48" fmla="*/ 544830 h 718185"/>
                      <a:gd name="connsiteX49" fmla="*/ 310515 w 832485"/>
                      <a:gd name="connsiteY49" fmla="*/ 502920 h 718185"/>
                      <a:gd name="connsiteX50" fmla="*/ 280035 w 832485"/>
                      <a:gd name="connsiteY50" fmla="*/ 501015 h 718185"/>
                      <a:gd name="connsiteX51" fmla="*/ 293370 w 832485"/>
                      <a:gd name="connsiteY51" fmla="*/ 441960 h 718185"/>
                      <a:gd name="connsiteX52" fmla="*/ 268605 w 832485"/>
                      <a:gd name="connsiteY52" fmla="*/ 392430 h 718185"/>
                      <a:gd name="connsiteX53" fmla="*/ 240030 w 832485"/>
                      <a:gd name="connsiteY53" fmla="*/ 375285 h 718185"/>
                      <a:gd name="connsiteX54" fmla="*/ 257175 w 832485"/>
                      <a:gd name="connsiteY54" fmla="*/ 358140 h 718185"/>
                      <a:gd name="connsiteX55" fmla="*/ 251460 w 832485"/>
                      <a:gd name="connsiteY55" fmla="*/ 348615 h 718185"/>
                      <a:gd name="connsiteX56" fmla="*/ 194310 w 832485"/>
                      <a:gd name="connsiteY56" fmla="*/ 335280 h 718185"/>
                      <a:gd name="connsiteX57" fmla="*/ 215265 w 832485"/>
                      <a:gd name="connsiteY57" fmla="*/ 312420 h 718185"/>
                      <a:gd name="connsiteX58" fmla="*/ 192405 w 832485"/>
                      <a:gd name="connsiteY58" fmla="*/ 291465 h 718185"/>
                      <a:gd name="connsiteX59" fmla="*/ 163830 w 832485"/>
                      <a:gd name="connsiteY59" fmla="*/ 264795 h 718185"/>
                      <a:gd name="connsiteX60" fmla="*/ 192405 w 832485"/>
                      <a:gd name="connsiteY60" fmla="*/ 215265 h 718185"/>
                      <a:gd name="connsiteX61" fmla="*/ 131445 w 832485"/>
                      <a:gd name="connsiteY61" fmla="*/ 192405 h 718185"/>
                      <a:gd name="connsiteX62" fmla="*/ 26670 w 832485"/>
                      <a:gd name="connsiteY62" fmla="*/ 188595 h 718185"/>
                      <a:gd name="connsiteX63" fmla="*/ 0 w 832485"/>
                      <a:gd name="connsiteY63" fmla="*/ 34290 h 718185"/>
                      <a:gd name="connsiteX64" fmla="*/ 53340 w 832485"/>
                      <a:gd name="connsiteY64" fmla="*/ 59055 h 718185"/>
                      <a:gd name="connsiteX65" fmla="*/ 80010 w 832485"/>
                      <a:gd name="connsiteY65" fmla="*/ 156210 h 718185"/>
                      <a:gd name="connsiteX66" fmla="*/ 123825 w 832485"/>
                      <a:gd name="connsiteY66" fmla="*/ 156210 h 718185"/>
                      <a:gd name="connsiteX67" fmla="*/ 104775 w 832485"/>
                      <a:gd name="connsiteY67" fmla="*/ 83820 h 718185"/>
                      <a:gd name="connsiteX68" fmla="*/ 144780 w 832485"/>
                      <a:gd name="connsiteY68" fmla="*/ 91440 h 718185"/>
                      <a:gd name="connsiteX69" fmla="*/ 150495 w 832485"/>
                      <a:gd name="connsiteY69" fmla="*/ 106680 h 718185"/>
                      <a:gd name="connsiteX70" fmla="*/ 175260 w 832485"/>
                      <a:gd name="connsiteY70" fmla="*/ 104775 h 718185"/>
                      <a:gd name="connsiteX71" fmla="*/ 188595 w 832485"/>
                      <a:gd name="connsiteY71" fmla="*/ 169545 h 718185"/>
                      <a:gd name="connsiteX72" fmla="*/ 220980 w 832485"/>
                      <a:gd name="connsiteY72" fmla="*/ 180975 h 718185"/>
                      <a:gd name="connsiteX73" fmla="*/ 220980 w 832485"/>
                      <a:gd name="connsiteY73" fmla="*/ 139065 h 718185"/>
                      <a:gd name="connsiteX74" fmla="*/ 241935 w 832485"/>
                      <a:gd name="connsiteY74" fmla="*/ 139065 h 718185"/>
                      <a:gd name="connsiteX75" fmla="*/ 222885 w 832485"/>
                      <a:gd name="connsiteY75" fmla="*/ 108585 h 718185"/>
                      <a:gd name="connsiteX76" fmla="*/ 266700 w 832485"/>
                      <a:gd name="connsiteY76" fmla="*/ 110490 h 718185"/>
                      <a:gd name="connsiteX77" fmla="*/ 302895 w 832485"/>
                      <a:gd name="connsiteY77" fmla="*/ 102870 h 718185"/>
                      <a:gd name="connsiteX78" fmla="*/ 270510 w 832485"/>
                      <a:gd name="connsiteY78" fmla="*/ 97155 h 718185"/>
                      <a:gd name="connsiteX79" fmla="*/ 255270 w 832485"/>
                      <a:gd name="connsiteY79" fmla="*/ 70485 h 718185"/>
                      <a:gd name="connsiteX80" fmla="*/ 156210 w 832485"/>
                      <a:gd name="connsiteY80" fmla="*/ 76200 h 718185"/>
                      <a:gd name="connsiteX81" fmla="*/ 89535 w 832485"/>
                      <a:gd name="connsiteY81" fmla="*/ 53340 h 718185"/>
                      <a:gd name="connsiteX82" fmla="*/ 87630 w 832485"/>
                      <a:gd name="connsiteY82" fmla="*/ 11430 h 718185"/>
                      <a:gd name="connsiteX83" fmla="*/ 190500 w 832485"/>
                      <a:gd name="connsiteY83" fmla="*/ 49530 h 718185"/>
                      <a:gd name="connsiteX0" fmla="*/ 190500 w 832485"/>
                      <a:gd name="connsiteY0" fmla="*/ 49530 h 718185"/>
                      <a:gd name="connsiteX1" fmla="*/ 198120 w 832485"/>
                      <a:gd name="connsiteY1" fmla="*/ 36195 h 718185"/>
                      <a:gd name="connsiteX2" fmla="*/ 152400 w 832485"/>
                      <a:gd name="connsiteY2" fmla="*/ 0 h 718185"/>
                      <a:gd name="connsiteX3" fmla="*/ 215265 w 832485"/>
                      <a:gd name="connsiteY3" fmla="*/ 0 h 718185"/>
                      <a:gd name="connsiteX4" fmla="*/ 280035 w 832485"/>
                      <a:gd name="connsiteY4" fmla="*/ 22860 h 718185"/>
                      <a:gd name="connsiteX5" fmla="*/ 350520 w 832485"/>
                      <a:gd name="connsiteY5" fmla="*/ 38100 h 718185"/>
                      <a:gd name="connsiteX6" fmla="*/ 405765 w 832485"/>
                      <a:gd name="connsiteY6" fmla="*/ 51435 h 718185"/>
                      <a:gd name="connsiteX7" fmla="*/ 434340 w 832485"/>
                      <a:gd name="connsiteY7" fmla="*/ 64770 h 718185"/>
                      <a:gd name="connsiteX8" fmla="*/ 440055 w 832485"/>
                      <a:gd name="connsiteY8" fmla="*/ 91440 h 718185"/>
                      <a:gd name="connsiteX9" fmla="*/ 542925 w 832485"/>
                      <a:gd name="connsiteY9" fmla="*/ 60960 h 718185"/>
                      <a:gd name="connsiteX10" fmla="*/ 542925 w 832485"/>
                      <a:gd name="connsiteY10" fmla="*/ 127635 h 718185"/>
                      <a:gd name="connsiteX11" fmla="*/ 586740 w 832485"/>
                      <a:gd name="connsiteY11" fmla="*/ 125730 h 718185"/>
                      <a:gd name="connsiteX12" fmla="*/ 609600 w 832485"/>
                      <a:gd name="connsiteY12" fmla="*/ 173355 h 718185"/>
                      <a:gd name="connsiteX13" fmla="*/ 657225 w 832485"/>
                      <a:gd name="connsiteY13" fmla="*/ 171450 h 718185"/>
                      <a:gd name="connsiteX14" fmla="*/ 655320 w 832485"/>
                      <a:gd name="connsiteY14" fmla="*/ 200025 h 718185"/>
                      <a:gd name="connsiteX15" fmla="*/ 708660 w 832485"/>
                      <a:gd name="connsiteY15" fmla="*/ 230505 h 718185"/>
                      <a:gd name="connsiteX16" fmla="*/ 716280 w 832485"/>
                      <a:gd name="connsiteY16" fmla="*/ 217170 h 718185"/>
                      <a:gd name="connsiteX17" fmla="*/ 714375 w 832485"/>
                      <a:gd name="connsiteY17" fmla="*/ 192405 h 718185"/>
                      <a:gd name="connsiteX18" fmla="*/ 741045 w 832485"/>
                      <a:gd name="connsiteY18" fmla="*/ 192405 h 718185"/>
                      <a:gd name="connsiteX19" fmla="*/ 742950 w 832485"/>
                      <a:gd name="connsiteY19" fmla="*/ 238125 h 718185"/>
                      <a:gd name="connsiteX20" fmla="*/ 773430 w 832485"/>
                      <a:gd name="connsiteY20" fmla="*/ 253365 h 718185"/>
                      <a:gd name="connsiteX21" fmla="*/ 811530 w 832485"/>
                      <a:gd name="connsiteY21" fmla="*/ 308610 h 718185"/>
                      <a:gd name="connsiteX22" fmla="*/ 832485 w 832485"/>
                      <a:gd name="connsiteY22" fmla="*/ 310515 h 718185"/>
                      <a:gd name="connsiteX23" fmla="*/ 822960 w 832485"/>
                      <a:gd name="connsiteY23" fmla="*/ 367665 h 718185"/>
                      <a:gd name="connsiteX24" fmla="*/ 822960 w 832485"/>
                      <a:gd name="connsiteY24" fmla="*/ 367665 h 718185"/>
                      <a:gd name="connsiteX25" fmla="*/ 813435 w 832485"/>
                      <a:gd name="connsiteY25" fmla="*/ 396240 h 718185"/>
                      <a:gd name="connsiteX26" fmla="*/ 771525 w 832485"/>
                      <a:gd name="connsiteY26" fmla="*/ 388620 h 718185"/>
                      <a:gd name="connsiteX27" fmla="*/ 746760 w 832485"/>
                      <a:gd name="connsiteY27" fmla="*/ 382905 h 718185"/>
                      <a:gd name="connsiteX28" fmla="*/ 714375 w 832485"/>
                      <a:gd name="connsiteY28" fmla="*/ 320040 h 718185"/>
                      <a:gd name="connsiteX29" fmla="*/ 681990 w 832485"/>
                      <a:gd name="connsiteY29" fmla="*/ 321945 h 718185"/>
                      <a:gd name="connsiteX30" fmla="*/ 680085 w 832485"/>
                      <a:gd name="connsiteY30" fmla="*/ 361950 h 718185"/>
                      <a:gd name="connsiteX31" fmla="*/ 632460 w 832485"/>
                      <a:gd name="connsiteY31" fmla="*/ 369570 h 718185"/>
                      <a:gd name="connsiteX32" fmla="*/ 632460 w 832485"/>
                      <a:gd name="connsiteY32" fmla="*/ 401955 h 718185"/>
                      <a:gd name="connsiteX33" fmla="*/ 592455 w 832485"/>
                      <a:gd name="connsiteY33" fmla="*/ 377190 h 718185"/>
                      <a:gd name="connsiteX34" fmla="*/ 621030 w 832485"/>
                      <a:gd name="connsiteY34" fmla="*/ 457200 h 718185"/>
                      <a:gd name="connsiteX35" fmla="*/ 598170 w 832485"/>
                      <a:gd name="connsiteY35" fmla="*/ 478155 h 718185"/>
                      <a:gd name="connsiteX36" fmla="*/ 601980 w 832485"/>
                      <a:gd name="connsiteY36" fmla="*/ 533400 h 718185"/>
                      <a:gd name="connsiteX37" fmla="*/ 630555 w 832485"/>
                      <a:gd name="connsiteY37" fmla="*/ 565785 h 718185"/>
                      <a:gd name="connsiteX38" fmla="*/ 636270 w 832485"/>
                      <a:gd name="connsiteY38" fmla="*/ 605790 h 718185"/>
                      <a:gd name="connsiteX39" fmla="*/ 579120 w 832485"/>
                      <a:gd name="connsiteY39" fmla="*/ 640080 h 718185"/>
                      <a:gd name="connsiteX40" fmla="*/ 535305 w 832485"/>
                      <a:gd name="connsiteY40" fmla="*/ 678180 h 718185"/>
                      <a:gd name="connsiteX41" fmla="*/ 529590 w 832485"/>
                      <a:gd name="connsiteY41" fmla="*/ 718185 h 718185"/>
                      <a:gd name="connsiteX42" fmla="*/ 432435 w 832485"/>
                      <a:gd name="connsiteY42" fmla="*/ 704850 h 718185"/>
                      <a:gd name="connsiteX43" fmla="*/ 426720 w 832485"/>
                      <a:gd name="connsiteY43" fmla="*/ 647700 h 718185"/>
                      <a:gd name="connsiteX44" fmla="*/ 430530 w 832485"/>
                      <a:gd name="connsiteY44" fmla="*/ 626745 h 718185"/>
                      <a:gd name="connsiteX45" fmla="*/ 405765 w 832485"/>
                      <a:gd name="connsiteY45" fmla="*/ 592455 h 718185"/>
                      <a:gd name="connsiteX46" fmla="*/ 335280 w 832485"/>
                      <a:gd name="connsiteY46" fmla="*/ 577215 h 718185"/>
                      <a:gd name="connsiteX47" fmla="*/ 339090 w 832485"/>
                      <a:gd name="connsiteY47" fmla="*/ 544830 h 718185"/>
                      <a:gd name="connsiteX48" fmla="*/ 316230 w 832485"/>
                      <a:gd name="connsiteY48" fmla="*/ 544830 h 718185"/>
                      <a:gd name="connsiteX49" fmla="*/ 310515 w 832485"/>
                      <a:gd name="connsiteY49" fmla="*/ 502920 h 718185"/>
                      <a:gd name="connsiteX50" fmla="*/ 280035 w 832485"/>
                      <a:gd name="connsiteY50" fmla="*/ 501015 h 718185"/>
                      <a:gd name="connsiteX51" fmla="*/ 293370 w 832485"/>
                      <a:gd name="connsiteY51" fmla="*/ 441960 h 718185"/>
                      <a:gd name="connsiteX52" fmla="*/ 268605 w 832485"/>
                      <a:gd name="connsiteY52" fmla="*/ 392430 h 718185"/>
                      <a:gd name="connsiteX53" fmla="*/ 240030 w 832485"/>
                      <a:gd name="connsiteY53" fmla="*/ 375285 h 718185"/>
                      <a:gd name="connsiteX54" fmla="*/ 257175 w 832485"/>
                      <a:gd name="connsiteY54" fmla="*/ 358140 h 718185"/>
                      <a:gd name="connsiteX55" fmla="*/ 251460 w 832485"/>
                      <a:gd name="connsiteY55" fmla="*/ 348615 h 718185"/>
                      <a:gd name="connsiteX56" fmla="*/ 194310 w 832485"/>
                      <a:gd name="connsiteY56" fmla="*/ 335280 h 718185"/>
                      <a:gd name="connsiteX57" fmla="*/ 215265 w 832485"/>
                      <a:gd name="connsiteY57" fmla="*/ 312420 h 718185"/>
                      <a:gd name="connsiteX58" fmla="*/ 192405 w 832485"/>
                      <a:gd name="connsiteY58" fmla="*/ 291465 h 718185"/>
                      <a:gd name="connsiteX59" fmla="*/ 163830 w 832485"/>
                      <a:gd name="connsiteY59" fmla="*/ 264795 h 718185"/>
                      <a:gd name="connsiteX60" fmla="*/ 192405 w 832485"/>
                      <a:gd name="connsiteY60" fmla="*/ 215265 h 718185"/>
                      <a:gd name="connsiteX61" fmla="*/ 131445 w 832485"/>
                      <a:gd name="connsiteY61" fmla="*/ 192405 h 718185"/>
                      <a:gd name="connsiteX62" fmla="*/ 26670 w 832485"/>
                      <a:gd name="connsiteY62" fmla="*/ 188595 h 718185"/>
                      <a:gd name="connsiteX63" fmla="*/ 0 w 832485"/>
                      <a:gd name="connsiteY63" fmla="*/ 34290 h 718185"/>
                      <a:gd name="connsiteX64" fmla="*/ 53340 w 832485"/>
                      <a:gd name="connsiteY64" fmla="*/ 59055 h 718185"/>
                      <a:gd name="connsiteX65" fmla="*/ 80010 w 832485"/>
                      <a:gd name="connsiteY65" fmla="*/ 156210 h 718185"/>
                      <a:gd name="connsiteX66" fmla="*/ 123825 w 832485"/>
                      <a:gd name="connsiteY66" fmla="*/ 156210 h 718185"/>
                      <a:gd name="connsiteX67" fmla="*/ 104775 w 832485"/>
                      <a:gd name="connsiteY67" fmla="*/ 83820 h 718185"/>
                      <a:gd name="connsiteX68" fmla="*/ 144780 w 832485"/>
                      <a:gd name="connsiteY68" fmla="*/ 91440 h 718185"/>
                      <a:gd name="connsiteX69" fmla="*/ 150495 w 832485"/>
                      <a:gd name="connsiteY69" fmla="*/ 106680 h 718185"/>
                      <a:gd name="connsiteX70" fmla="*/ 175260 w 832485"/>
                      <a:gd name="connsiteY70" fmla="*/ 104775 h 718185"/>
                      <a:gd name="connsiteX71" fmla="*/ 188595 w 832485"/>
                      <a:gd name="connsiteY71" fmla="*/ 169545 h 718185"/>
                      <a:gd name="connsiteX72" fmla="*/ 220980 w 832485"/>
                      <a:gd name="connsiteY72" fmla="*/ 180975 h 718185"/>
                      <a:gd name="connsiteX73" fmla="*/ 220980 w 832485"/>
                      <a:gd name="connsiteY73" fmla="*/ 139065 h 718185"/>
                      <a:gd name="connsiteX74" fmla="*/ 241935 w 832485"/>
                      <a:gd name="connsiteY74" fmla="*/ 139065 h 718185"/>
                      <a:gd name="connsiteX75" fmla="*/ 222885 w 832485"/>
                      <a:gd name="connsiteY75" fmla="*/ 108585 h 718185"/>
                      <a:gd name="connsiteX76" fmla="*/ 266700 w 832485"/>
                      <a:gd name="connsiteY76" fmla="*/ 110490 h 718185"/>
                      <a:gd name="connsiteX77" fmla="*/ 302895 w 832485"/>
                      <a:gd name="connsiteY77" fmla="*/ 102870 h 718185"/>
                      <a:gd name="connsiteX78" fmla="*/ 270510 w 832485"/>
                      <a:gd name="connsiteY78" fmla="*/ 97155 h 718185"/>
                      <a:gd name="connsiteX79" fmla="*/ 255270 w 832485"/>
                      <a:gd name="connsiteY79" fmla="*/ 70485 h 718185"/>
                      <a:gd name="connsiteX80" fmla="*/ 156210 w 832485"/>
                      <a:gd name="connsiteY80" fmla="*/ 76200 h 718185"/>
                      <a:gd name="connsiteX81" fmla="*/ 89535 w 832485"/>
                      <a:gd name="connsiteY81" fmla="*/ 53340 h 718185"/>
                      <a:gd name="connsiteX82" fmla="*/ 87630 w 832485"/>
                      <a:gd name="connsiteY82" fmla="*/ 11430 h 718185"/>
                      <a:gd name="connsiteX83" fmla="*/ 190500 w 832485"/>
                      <a:gd name="connsiteY83" fmla="*/ 49530 h 7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2485" h="718185">
                        <a:moveTo>
                          <a:pt x="190500" y="49530"/>
                        </a:moveTo>
                        <a:cubicBezTo>
                          <a:pt x="194945" y="38735"/>
                          <a:pt x="193675" y="46990"/>
                          <a:pt x="198120" y="36195"/>
                        </a:cubicBezTo>
                        <a:cubicBezTo>
                          <a:pt x="201930" y="30480"/>
                          <a:pt x="148590" y="5715"/>
                          <a:pt x="152400" y="0"/>
                        </a:cubicBezTo>
                        <a:lnTo>
                          <a:pt x="215265" y="0"/>
                        </a:lnTo>
                        <a:lnTo>
                          <a:pt x="280035" y="22860"/>
                        </a:lnTo>
                        <a:lnTo>
                          <a:pt x="350520" y="38100"/>
                        </a:lnTo>
                        <a:lnTo>
                          <a:pt x="405765" y="51435"/>
                        </a:lnTo>
                        <a:lnTo>
                          <a:pt x="434340" y="64770"/>
                        </a:lnTo>
                        <a:lnTo>
                          <a:pt x="440055" y="91440"/>
                        </a:lnTo>
                        <a:lnTo>
                          <a:pt x="542925" y="60960"/>
                        </a:lnTo>
                        <a:lnTo>
                          <a:pt x="542925" y="127635"/>
                        </a:lnTo>
                        <a:lnTo>
                          <a:pt x="586740" y="125730"/>
                        </a:lnTo>
                        <a:lnTo>
                          <a:pt x="609600" y="173355"/>
                        </a:lnTo>
                        <a:lnTo>
                          <a:pt x="657225" y="171450"/>
                        </a:lnTo>
                        <a:lnTo>
                          <a:pt x="655320" y="200025"/>
                        </a:lnTo>
                        <a:lnTo>
                          <a:pt x="708660" y="230505"/>
                        </a:lnTo>
                        <a:lnTo>
                          <a:pt x="716280" y="217170"/>
                        </a:lnTo>
                        <a:lnTo>
                          <a:pt x="714375" y="192405"/>
                        </a:lnTo>
                        <a:lnTo>
                          <a:pt x="741045" y="192405"/>
                        </a:lnTo>
                        <a:lnTo>
                          <a:pt x="742950" y="238125"/>
                        </a:lnTo>
                        <a:lnTo>
                          <a:pt x="773430" y="253365"/>
                        </a:lnTo>
                        <a:lnTo>
                          <a:pt x="811530" y="308610"/>
                        </a:lnTo>
                        <a:lnTo>
                          <a:pt x="832485" y="310515"/>
                        </a:lnTo>
                        <a:lnTo>
                          <a:pt x="822960" y="367665"/>
                        </a:lnTo>
                        <a:lnTo>
                          <a:pt x="822960" y="367665"/>
                        </a:lnTo>
                        <a:lnTo>
                          <a:pt x="813435" y="396240"/>
                        </a:lnTo>
                        <a:lnTo>
                          <a:pt x="771525" y="388620"/>
                        </a:lnTo>
                        <a:lnTo>
                          <a:pt x="746760" y="382905"/>
                        </a:lnTo>
                        <a:lnTo>
                          <a:pt x="714375" y="320040"/>
                        </a:lnTo>
                        <a:lnTo>
                          <a:pt x="681990" y="321945"/>
                        </a:lnTo>
                        <a:lnTo>
                          <a:pt x="680085" y="361950"/>
                        </a:lnTo>
                        <a:lnTo>
                          <a:pt x="632460" y="369570"/>
                        </a:lnTo>
                        <a:lnTo>
                          <a:pt x="632460" y="401955"/>
                        </a:lnTo>
                        <a:lnTo>
                          <a:pt x="592455" y="377190"/>
                        </a:lnTo>
                        <a:lnTo>
                          <a:pt x="621030" y="457200"/>
                        </a:lnTo>
                        <a:lnTo>
                          <a:pt x="598170" y="478155"/>
                        </a:lnTo>
                        <a:lnTo>
                          <a:pt x="601980" y="533400"/>
                        </a:lnTo>
                        <a:lnTo>
                          <a:pt x="630555" y="565785"/>
                        </a:lnTo>
                        <a:lnTo>
                          <a:pt x="636270" y="605790"/>
                        </a:lnTo>
                        <a:lnTo>
                          <a:pt x="579120" y="640080"/>
                        </a:lnTo>
                        <a:lnTo>
                          <a:pt x="535305" y="678180"/>
                        </a:lnTo>
                        <a:lnTo>
                          <a:pt x="529590" y="718185"/>
                        </a:lnTo>
                        <a:lnTo>
                          <a:pt x="432435" y="704850"/>
                        </a:lnTo>
                        <a:lnTo>
                          <a:pt x="426720" y="647700"/>
                        </a:lnTo>
                        <a:lnTo>
                          <a:pt x="430530" y="626745"/>
                        </a:lnTo>
                        <a:lnTo>
                          <a:pt x="405765" y="592455"/>
                        </a:lnTo>
                        <a:lnTo>
                          <a:pt x="335280" y="577215"/>
                        </a:lnTo>
                        <a:lnTo>
                          <a:pt x="339090" y="544830"/>
                        </a:lnTo>
                        <a:lnTo>
                          <a:pt x="316230" y="544830"/>
                        </a:lnTo>
                        <a:lnTo>
                          <a:pt x="310515" y="502920"/>
                        </a:lnTo>
                        <a:lnTo>
                          <a:pt x="280035" y="501015"/>
                        </a:lnTo>
                        <a:lnTo>
                          <a:pt x="293370" y="441960"/>
                        </a:lnTo>
                        <a:lnTo>
                          <a:pt x="268605" y="392430"/>
                        </a:lnTo>
                        <a:lnTo>
                          <a:pt x="240030" y="375285"/>
                        </a:lnTo>
                        <a:lnTo>
                          <a:pt x="257175" y="358140"/>
                        </a:lnTo>
                        <a:lnTo>
                          <a:pt x="251460" y="348615"/>
                        </a:lnTo>
                        <a:lnTo>
                          <a:pt x="194310" y="335280"/>
                        </a:lnTo>
                        <a:lnTo>
                          <a:pt x="215265" y="312420"/>
                        </a:lnTo>
                        <a:lnTo>
                          <a:pt x="192405" y="291465"/>
                        </a:lnTo>
                        <a:lnTo>
                          <a:pt x="163830" y="264795"/>
                        </a:lnTo>
                        <a:lnTo>
                          <a:pt x="192405" y="215265"/>
                        </a:lnTo>
                        <a:lnTo>
                          <a:pt x="131445" y="192405"/>
                        </a:lnTo>
                        <a:lnTo>
                          <a:pt x="26670" y="188595"/>
                        </a:lnTo>
                        <a:lnTo>
                          <a:pt x="0" y="34290"/>
                        </a:lnTo>
                        <a:lnTo>
                          <a:pt x="53340" y="59055"/>
                        </a:lnTo>
                        <a:lnTo>
                          <a:pt x="80010" y="156210"/>
                        </a:lnTo>
                        <a:lnTo>
                          <a:pt x="123825" y="156210"/>
                        </a:lnTo>
                        <a:lnTo>
                          <a:pt x="104775" y="83820"/>
                        </a:lnTo>
                        <a:lnTo>
                          <a:pt x="144780" y="91440"/>
                        </a:lnTo>
                        <a:lnTo>
                          <a:pt x="150495" y="106680"/>
                        </a:lnTo>
                        <a:lnTo>
                          <a:pt x="175260" y="104775"/>
                        </a:lnTo>
                        <a:lnTo>
                          <a:pt x="188595" y="169545"/>
                        </a:lnTo>
                        <a:lnTo>
                          <a:pt x="220980" y="180975"/>
                        </a:lnTo>
                        <a:lnTo>
                          <a:pt x="220980" y="139065"/>
                        </a:lnTo>
                        <a:lnTo>
                          <a:pt x="241935" y="139065"/>
                        </a:lnTo>
                        <a:lnTo>
                          <a:pt x="222885" y="108585"/>
                        </a:lnTo>
                        <a:lnTo>
                          <a:pt x="266700" y="110490"/>
                        </a:lnTo>
                        <a:lnTo>
                          <a:pt x="302895" y="102870"/>
                        </a:lnTo>
                        <a:lnTo>
                          <a:pt x="270510" y="97155"/>
                        </a:lnTo>
                        <a:lnTo>
                          <a:pt x="255270" y="70485"/>
                        </a:lnTo>
                        <a:lnTo>
                          <a:pt x="156210" y="76200"/>
                        </a:lnTo>
                        <a:lnTo>
                          <a:pt x="89535" y="53340"/>
                        </a:lnTo>
                        <a:lnTo>
                          <a:pt x="87630" y="11430"/>
                        </a:lnTo>
                        <a:lnTo>
                          <a:pt x="190500" y="4953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0" name="フリーフォーム 119"/>
                  <p:cNvSpPr/>
                  <p:nvPr/>
                </p:nvSpPr>
                <p:spPr>
                  <a:xfrm>
                    <a:off x="3798570" y="4457613"/>
                    <a:ext cx="373380" cy="333375"/>
                  </a:xfrm>
                  <a:custGeom>
                    <a:avLst/>
                    <a:gdLst>
                      <a:gd name="connsiteX0" fmla="*/ 270510 w 373380"/>
                      <a:gd name="connsiteY0" fmla="*/ 323850 h 323850"/>
                      <a:gd name="connsiteX1" fmla="*/ 323850 w 373380"/>
                      <a:gd name="connsiteY1" fmla="*/ 310515 h 323850"/>
                      <a:gd name="connsiteX2" fmla="*/ 331470 w 373380"/>
                      <a:gd name="connsiteY2" fmla="*/ 287655 h 323850"/>
                      <a:gd name="connsiteX3" fmla="*/ 344805 w 373380"/>
                      <a:gd name="connsiteY3" fmla="*/ 274320 h 323850"/>
                      <a:gd name="connsiteX4" fmla="*/ 323850 w 373380"/>
                      <a:gd name="connsiteY4" fmla="*/ 245745 h 323850"/>
                      <a:gd name="connsiteX5" fmla="*/ 299085 w 373380"/>
                      <a:gd name="connsiteY5" fmla="*/ 255270 h 323850"/>
                      <a:gd name="connsiteX6" fmla="*/ 274320 w 373380"/>
                      <a:gd name="connsiteY6" fmla="*/ 198120 h 323850"/>
                      <a:gd name="connsiteX7" fmla="*/ 302895 w 373380"/>
                      <a:gd name="connsiteY7" fmla="*/ 207645 h 323850"/>
                      <a:gd name="connsiteX8" fmla="*/ 342900 w 373380"/>
                      <a:gd name="connsiteY8" fmla="*/ 177165 h 323850"/>
                      <a:gd name="connsiteX9" fmla="*/ 348615 w 373380"/>
                      <a:gd name="connsiteY9" fmla="*/ 140970 h 323850"/>
                      <a:gd name="connsiteX10" fmla="*/ 358140 w 373380"/>
                      <a:gd name="connsiteY10" fmla="*/ 114300 h 323850"/>
                      <a:gd name="connsiteX11" fmla="*/ 373380 w 373380"/>
                      <a:gd name="connsiteY11" fmla="*/ 100965 h 323850"/>
                      <a:gd name="connsiteX12" fmla="*/ 358140 w 373380"/>
                      <a:gd name="connsiteY12" fmla="*/ 83820 h 323850"/>
                      <a:gd name="connsiteX13" fmla="*/ 350520 w 373380"/>
                      <a:gd name="connsiteY13" fmla="*/ 43815 h 323850"/>
                      <a:gd name="connsiteX14" fmla="*/ 316230 w 373380"/>
                      <a:gd name="connsiteY14" fmla="*/ 17145 h 323850"/>
                      <a:gd name="connsiteX15" fmla="*/ 295275 w 373380"/>
                      <a:gd name="connsiteY15" fmla="*/ 32385 h 323850"/>
                      <a:gd name="connsiteX16" fmla="*/ 238125 w 373380"/>
                      <a:gd name="connsiteY16" fmla="*/ 32385 h 323850"/>
                      <a:gd name="connsiteX17" fmla="*/ 249555 w 373380"/>
                      <a:gd name="connsiteY17" fmla="*/ 55245 h 323850"/>
                      <a:gd name="connsiteX18" fmla="*/ 234315 w 373380"/>
                      <a:gd name="connsiteY18" fmla="*/ 62865 h 323850"/>
                      <a:gd name="connsiteX19" fmla="*/ 276225 w 373380"/>
                      <a:gd name="connsiteY19" fmla="*/ 118110 h 323850"/>
                      <a:gd name="connsiteX20" fmla="*/ 234315 w 373380"/>
                      <a:gd name="connsiteY20" fmla="*/ 81915 h 323850"/>
                      <a:gd name="connsiteX21" fmla="*/ 194310 w 373380"/>
                      <a:gd name="connsiteY21" fmla="*/ 83820 h 323850"/>
                      <a:gd name="connsiteX22" fmla="*/ 129540 w 373380"/>
                      <a:gd name="connsiteY22" fmla="*/ 19050 h 323850"/>
                      <a:gd name="connsiteX23" fmla="*/ 108585 w 373380"/>
                      <a:gd name="connsiteY23" fmla="*/ 43815 h 323850"/>
                      <a:gd name="connsiteX24" fmla="*/ 108585 w 373380"/>
                      <a:gd name="connsiteY24" fmla="*/ 3810 h 323850"/>
                      <a:gd name="connsiteX25" fmla="*/ 64770 w 373380"/>
                      <a:gd name="connsiteY25" fmla="*/ 0 h 323850"/>
                      <a:gd name="connsiteX26" fmla="*/ 45720 w 373380"/>
                      <a:gd name="connsiteY26" fmla="*/ 102870 h 323850"/>
                      <a:gd name="connsiteX27" fmla="*/ 0 w 373380"/>
                      <a:gd name="connsiteY27" fmla="*/ 152400 h 323850"/>
                      <a:gd name="connsiteX28" fmla="*/ 28575 w 373380"/>
                      <a:gd name="connsiteY28" fmla="*/ 169545 h 323850"/>
                      <a:gd name="connsiteX29" fmla="*/ 28575 w 373380"/>
                      <a:gd name="connsiteY29" fmla="*/ 196215 h 323850"/>
                      <a:gd name="connsiteX30" fmla="*/ 59055 w 373380"/>
                      <a:gd name="connsiteY30" fmla="*/ 186690 h 323850"/>
                      <a:gd name="connsiteX31" fmla="*/ 116205 w 373380"/>
                      <a:gd name="connsiteY31" fmla="*/ 238125 h 323850"/>
                      <a:gd name="connsiteX32" fmla="*/ 163830 w 373380"/>
                      <a:gd name="connsiteY32" fmla="*/ 238125 h 323850"/>
                      <a:gd name="connsiteX33" fmla="*/ 192405 w 373380"/>
                      <a:gd name="connsiteY33" fmla="*/ 266700 h 323850"/>
                      <a:gd name="connsiteX34" fmla="*/ 213360 w 373380"/>
                      <a:gd name="connsiteY34" fmla="*/ 308610 h 323850"/>
                      <a:gd name="connsiteX35" fmla="*/ 270510 w 373380"/>
                      <a:gd name="connsiteY35" fmla="*/ 323850 h 323850"/>
                      <a:gd name="connsiteX0" fmla="*/ 270510 w 373380"/>
                      <a:gd name="connsiteY0" fmla="*/ 323850 h 333375"/>
                      <a:gd name="connsiteX1" fmla="*/ 323850 w 373380"/>
                      <a:gd name="connsiteY1" fmla="*/ 310515 h 333375"/>
                      <a:gd name="connsiteX2" fmla="*/ 331470 w 373380"/>
                      <a:gd name="connsiteY2" fmla="*/ 287655 h 333375"/>
                      <a:gd name="connsiteX3" fmla="*/ 344805 w 373380"/>
                      <a:gd name="connsiteY3" fmla="*/ 274320 h 333375"/>
                      <a:gd name="connsiteX4" fmla="*/ 323850 w 373380"/>
                      <a:gd name="connsiteY4" fmla="*/ 245745 h 333375"/>
                      <a:gd name="connsiteX5" fmla="*/ 299085 w 373380"/>
                      <a:gd name="connsiteY5" fmla="*/ 255270 h 333375"/>
                      <a:gd name="connsiteX6" fmla="*/ 274320 w 373380"/>
                      <a:gd name="connsiteY6" fmla="*/ 198120 h 333375"/>
                      <a:gd name="connsiteX7" fmla="*/ 302895 w 373380"/>
                      <a:gd name="connsiteY7" fmla="*/ 207645 h 333375"/>
                      <a:gd name="connsiteX8" fmla="*/ 342900 w 373380"/>
                      <a:gd name="connsiteY8" fmla="*/ 177165 h 333375"/>
                      <a:gd name="connsiteX9" fmla="*/ 348615 w 373380"/>
                      <a:gd name="connsiteY9" fmla="*/ 140970 h 333375"/>
                      <a:gd name="connsiteX10" fmla="*/ 358140 w 373380"/>
                      <a:gd name="connsiteY10" fmla="*/ 114300 h 333375"/>
                      <a:gd name="connsiteX11" fmla="*/ 373380 w 373380"/>
                      <a:gd name="connsiteY11" fmla="*/ 100965 h 333375"/>
                      <a:gd name="connsiteX12" fmla="*/ 358140 w 373380"/>
                      <a:gd name="connsiteY12" fmla="*/ 83820 h 333375"/>
                      <a:gd name="connsiteX13" fmla="*/ 350520 w 373380"/>
                      <a:gd name="connsiteY13" fmla="*/ 43815 h 333375"/>
                      <a:gd name="connsiteX14" fmla="*/ 316230 w 373380"/>
                      <a:gd name="connsiteY14" fmla="*/ 17145 h 333375"/>
                      <a:gd name="connsiteX15" fmla="*/ 295275 w 373380"/>
                      <a:gd name="connsiteY15" fmla="*/ 32385 h 333375"/>
                      <a:gd name="connsiteX16" fmla="*/ 238125 w 373380"/>
                      <a:gd name="connsiteY16" fmla="*/ 32385 h 333375"/>
                      <a:gd name="connsiteX17" fmla="*/ 249555 w 373380"/>
                      <a:gd name="connsiteY17" fmla="*/ 55245 h 333375"/>
                      <a:gd name="connsiteX18" fmla="*/ 234315 w 373380"/>
                      <a:gd name="connsiteY18" fmla="*/ 62865 h 333375"/>
                      <a:gd name="connsiteX19" fmla="*/ 276225 w 373380"/>
                      <a:gd name="connsiteY19" fmla="*/ 118110 h 333375"/>
                      <a:gd name="connsiteX20" fmla="*/ 234315 w 373380"/>
                      <a:gd name="connsiteY20" fmla="*/ 81915 h 333375"/>
                      <a:gd name="connsiteX21" fmla="*/ 194310 w 373380"/>
                      <a:gd name="connsiteY21" fmla="*/ 83820 h 333375"/>
                      <a:gd name="connsiteX22" fmla="*/ 129540 w 373380"/>
                      <a:gd name="connsiteY22" fmla="*/ 19050 h 333375"/>
                      <a:gd name="connsiteX23" fmla="*/ 108585 w 373380"/>
                      <a:gd name="connsiteY23" fmla="*/ 43815 h 333375"/>
                      <a:gd name="connsiteX24" fmla="*/ 108585 w 373380"/>
                      <a:gd name="connsiteY24" fmla="*/ 3810 h 333375"/>
                      <a:gd name="connsiteX25" fmla="*/ 64770 w 373380"/>
                      <a:gd name="connsiteY25" fmla="*/ 0 h 333375"/>
                      <a:gd name="connsiteX26" fmla="*/ 45720 w 373380"/>
                      <a:gd name="connsiteY26" fmla="*/ 102870 h 333375"/>
                      <a:gd name="connsiteX27" fmla="*/ 0 w 373380"/>
                      <a:gd name="connsiteY27" fmla="*/ 152400 h 333375"/>
                      <a:gd name="connsiteX28" fmla="*/ 28575 w 373380"/>
                      <a:gd name="connsiteY28" fmla="*/ 169545 h 333375"/>
                      <a:gd name="connsiteX29" fmla="*/ 28575 w 373380"/>
                      <a:gd name="connsiteY29" fmla="*/ 196215 h 333375"/>
                      <a:gd name="connsiteX30" fmla="*/ 59055 w 373380"/>
                      <a:gd name="connsiteY30" fmla="*/ 186690 h 333375"/>
                      <a:gd name="connsiteX31" fmla="*/ 116205 w 373380"/>
                      <a:gd name="connsiteY31" fmla="*/ 238125 h 333375"/>
                      <a:gd name="connsiteX32" fmla="*/ 163830 w 373380"/>
                      <a:gd name="connsiteY32" fmla="*/ 238125 h 333375"/>
                      <a:gd name="connsiteX33" fmla="*/ 192405 w 373380"/>
                      <a:gd name="connsiteY33" fmla="*/ 266700 h 333375"/>
                      <a:gd name="connsiteX34" fmla="*/ 213360 w 373380"/>
                      <a:gd name="connsiteY34" fmla="*/ 308610 h 333375"/>
                      <a:gd name="connsiteX35" fmla="*/ 238125 w 373380"/>
                      <a:gd name="connsiteY35" fmla="*/ 333375 h 333375"/>
                      <a:gd name="connsiteX36" fmla="*/ 270510 w 373380"/>
                      <a:gd name="connsiteY36" fmla="*/ 3238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3380" h="333375">
                        <a:moveTo>
                          <a:pt x="270510" y="323850"/>
                        </a:moveTo>
                        <a:lnTo>
                          <a:pt x="323850" y="310515"/>
                        </a:lnTo>
                        <a:lnTo>
                          <a:pt x="331470" y="287655"/>
                        </a:lnTo>
                        <a:lnTo>
                          <a:pt x="344805" y="274320"/>
                        </a:lnTo>
                        <a:lnTo>
                          <a:pt x="323850" y="245745"/>
                        </a:lnTo>
                        <a:lnTo>
                          <a:pt x="299085" y="255270"/>
                        </a:lnTo>
                        <a:lnTo>
                          <a:pt x="274320" y="198120"/>
                        </a:lnTo>
                        <a:lnTo>
                          <a:pt x="302895" y="207645"/>
                        </a:lnTo>
                        <a:lnTo>
                          <a:pt x="342900" y="177165"/>
                        </a:lnTo>
                        <a:lnTo>
                          <a:pt x="348615" y="140970"/>
                        </a:lnTo>
                        <a:lnTo>
                          <a:pt x="358140" y="114300"/>
                        </a:lnTo>
                        <a:lnTo>
                          <a:pt x="373380" y="100965"/>
                        </a:lnTo>
                        <a:lnTo>
                          <a:pt x="358140" y="83820"/>
                        </a:lnTo>
                        <a:lnTo>
                          <a:pt x="350520" y="43815"/>
                        </a:lnTo>
                        <a:lnTo>
                          <a:pt x="316230" y="17145"/>
                        </a:lnTo>
                        <a:lnTo>
                          <a:pt x="295275" y="32385"/>
                        </a:lnTo>
                        <a:lnTo>
                          <a:pt x="238125" y="32385"/>
                        </a:lnTo>
                        <a:lnTo>
                          <a:pt x="249555" y="55245"/>
                        </a:lnTo>
                        <a:lnTo>
                          <a:pt x="234315" y="62865"/>
                        </a:lnTo>
                        <a:lnTo>
                          <a:pt x="276225" y="118110"/>
                        </a:lnTo>
                        <a:lnTo>
                          <a:pt x="234315" y="81915"/>
                        </a:lnTo>
                        <a:lnTo>
                          <a:pt x="194310" y="83820"/>
                        </a:lnTo>
                        <a:lnTo>
                          <a:pt x="129540" y="19050"/>
                        </a:lnTo>
                        <a:lnTo>
                          <a:pt x="108585" y="43815"/>
                        </a:lnTo>
                        <a:lnTo>
                          <a:pt x="108585" y="3810"/>
                        </a:lnTo>
                        <a:lnTo>
                          <a:pt x="64770" y="0"/>
                        </a:lnTo>
                        <a:lnTo>
                          <a:pt x="45720" y="102870"/>
                        </a:lnTo>
                        <a:lnTo>
                          <a:pt x="0" y="152400"/>
                        </a:lnTo>
                        <a:lnTo>
                          <a:pt x="28575" y="169545"/>
                        </a:lnTo>
                        <a:lnTo>
                          <a:pt x="28575" y="196215"/>
                        </a:lnTo>
                        <a:lnTo>
                          <a:pt x="59055" y="186690"/>
                        </a:lnTo>
                        <a:lnTo>
                          <a:pt x="116205" y="238125"/>
                        </a:lnTo>
                        <a:lnTo>
                          <a:pt x="163830" y="238125"/>
                        </a:lnTo>
                        <a:lnTo>
                          <a:pt x="192405" y="266700"/>
                        </a:lnTo>
                        <a:lnTo>
                          <a:pt x="213360" y="308610"/>
                        </a:lnTo>
                        <a:cubicBezTo>
                          <a:pt x="219710" y="310515"/>
                          <a:pt x="231775" y="331470"/>
                          <a:pt x="238125" y="333375"/>
                        </a:cubicBezTo>
                        <a:lnTo>
                          <a:pt x="270510" y="32385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1" name="フリーフォーム 120"/>
                  <p:cNvSpPr/>
                  <p:nvPr/>
                </p:nvSpPr>
                <p:spPr>
                  <a:xfrm>
                    <a:off x="3870960" y="4200438"/>
                    <a:ext cx="262890" cy="169545"/>
                  </a:xfrm>
                  <a:custGeom>
                    <a:avLst/>
                    <a:gdLst>
                      <a:gd name="connsiteX0" fmla="*/ 180975 w 262890"/>
                      <a:gd name="connsiteY0" fmla="*/ 0 h 169545"/>
                      <a:gd name="connsiteX1" fmla="*/ 196215 w 262890"/>
                      <a:gd name="connsiteY1" fmla="*/ 41910 h 169545"/>
                      <a:gd name="connsiteX2" fmla="*/ 220980 w 262890"/>
                      <a:gd name="connsiteY2" fmla="*/ 36195 h 169545"/>
                      <a:gd name="connsiteX3" fmla="*/ 262890 w 262890"/>
                      <a:gd name="connsiteY3" fmla="*/ 66675 h 169545"/>
                      <a:gd name="connsiteX4" fmla="*/ 245745 w 262890"/>
                      <a:gd name="connsiteY4" fmla="*/ 142875 h 169545"/>
                      <a:gd name="connsiteX5" fmla="*/ 236220 w 262890"/>
                      <a:gd name="connsiteY5" fmla="*/ 142875 h 169545"/>
                      <a:gd name="connsiteX6" fmla="*/ 207645 w 262890"/>
                      <a:gd name="connsiteY6" fmla="*/ 142875 h 169545"/>
                      <a:gd name="connsiteX7" fmla="*/ 179070 w 262890"/>
                      <a:gd name="connsiteY7" fmla="*/ 169545 h 169545"/>
                      <a:gd name="connsiteX8" fmla="*/ 135255 w 262890"/>
                      <a:gd name="connsiteY8" fmla="*/ 167640 h 169545"/>
                      <a:gd name="connsiteX9" fmla="*/ 137160 w 262890"/>
                      <a:gd name="connsiteY9" fmla="*/ 156210 h 169545"/>
                      <a:gd name="connsiteX10" fmla="*/ 80010 w 262890"/>
                      <a:gd name="connsiteY10" fmla="*/ 146685 h 169545"/>
                      <a:gd name="connsiteX11" fmla="*/ 47625 w 262890"/>
                      <a:gd name="connsiteY11" fmla="*/ 100965 h 169545"/>
                      <a:gd name="connsiteX12" fmla="*/ 0 w 262890"/>
                      <a:gd name="connsiteY12" fmla="*/ 97155 h 169545"/>
                      <a:gd name="connsiteX13" fmla="*/ 30480 w 262890"/>
                      <a:gd name="connsiteY13" fmla="*/ 57150 h 169545"/>
                      <a:gd name="connsiteX14" fmla="*/ 100965 w 262890"/>
                      <a:gd name="connsiteY14" fmla="*/ 40005 h 169545"/>
                      <a:gd name="connsiteX15" fmla="*/ 135255 w 262890"/>
                      <a:gd name="connsiteY15" fmla="*/ 26670 h 169545"/>
                      <a:gd name="connsiteX16" fmla="*/ 180975 w 262890"/>
                      <a:gd name="connsiteY16" fmla="*/ 0 h 1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890" h="169545">
                        <a:moveTo>
                          <a:pt x="180975" y="0"/>
                        </a:moveTo>
                        <a:lnTo>
                          <a:pt x="196215" y="41910"/>
                        </a:lnTo>
                        <a:lnTo>
                          <a:pt x="220980" y="36195"/>
                        </a:lnTo>
                        <a:lnTo>
                          <a:pt x="262890" y="66675"/>
                        </a:lnTo>
                        <a:lnTo>
                          <a:pt x="245745" y="142875"/>
                        </a:lnTo>
                        <a:lnTo>
                          <a:pt x="236220" y="142875"/>
                        </a:lnTo>
                        <a:lnTo>
                          <a:pt x="207645" y="142875"/>
                        </a:lnTo>
                        <a:lnTo>
                          <a:pt x="179070" y="169545"/>
                        </a:lnTo>
                        <a:lnTo>
                          <a:pt x="135255" y="167640"/>
                        </a:lnTo>
                        <a:lnTo>
                          <a:pt x="137160" y="156210"/>
                        </a:lnTo>
                        <a:lnTo>
                          <a:pt x="80010" y="146685"/>
                        </a:lnTo>
                        <a:lnTo>
                          <a:pt x="47625" y="100965"/>
                        </a:lnTo>
                        <a:lnTo>
                          <a:pt x="0" y="97155"/>
                        </a:lnTo>
                        <a:lnTo>
                          <a:pt x="30480" y="57150"/>
                        </a:lnTo>
                        <a:lnTo>
                          <a:pt x="100965" y="40005"/>
                        </a:lnTo>
                        <a:lnTo>
                          <a:pt x="135255" y="26670"/>
                        </a:lnTo>
                        <a:lnTo>
                          <a:pt x="180975"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2" name="フリーフォーム 121"/>
                  <p:cNvSpPr/>
                  <p:nvPr/>
                </p:nvSpPr>
                <p:spPr>
                  <a:xfrm>
                    <a:off x="2571750" y="2132878"/>
                    <a:ext cx="720090" cy="512445"/>
                  </a:xfrm>
                  <a:custGeom>
                    <a:avLst/>
                    <a:gdLst>
                      <a:gd name="connsiteX0" fmla="*/ 0 w 720090"/>
                      <a:gd name="connsiteY0" fmla="*/ 60960 h 512445"/>
                      <a:gd name="connsiteX1" fmla="*/ 41910 w 720090"/>
                      <a:gd name="connsiteY1" fmla="*/ 22860 h 512445"/>
                      <a:gd name="connsiteX2" fmla="*/ 76200 w 720090"/>
                      <a:gd name="connsiteY2" fmla="*/ 17145 h 512445"/>
                      <a:gd name="connsiteX3" fmla="*/ 83820 w 720090"/>
                      <a:gd name="connsiteY3" fmla="*/ 5715 h 512445"/>
                      <a:gd name="connsiteX4" fmla="*/ 135255 w 720090"/>
                      <a:gd name="connsiteY4" fmla="*/ 0 h 512445"/>
                      <a:gd name="connsiteX5" fmla="*/ 160020 w 720090"/>
                      <a:gd name="connsiteY5" fmla="*/ 22860 h 512445"/>
                      <a:gd name="connsiteX6" fmla="*/ 169545 w 720090"/>
                      <a:gd name="connsiteY6" fmla="*/ 24765 h 512445"/>
                      <a:gd name="connsiteX7" fmla="*/ 209550 w 720090"/>
                      <a:gd name="connsiteY7" fmla="*/ 40005 h 512445"/>
                      <a:gd name="connsiteX8" fmla="*/ 228600 w 720090"/>
                      <a:gd name="connsiteY8" fmla="*/ 60960 h 512445"/>
                      <a:gd name="connsiteX9" fmla="*/ 228600 w 720090"/>
                      <a:gd name="connsiteY9" fmla="*/ 83820 h 512445"/>
                      <a:gd name="connsiteX10" fmla="*/ 211455 w 720090"/>
                      <a:gd name="connsiteY10" fmla="*/ 118110 h 512445"/>
                      <a:gd name="connsiteX11" fmla="*/ 230505 w 720090"/>
                      <a:gd name="connsiteY11" fmla="*/ 161925 h 512445"/>
                      <a:gd name="connsiteX12" fmla="*/ 299085 w 720090"/>
                      <a:gd name="connsiteY12" fmla="*/ 161925 h 512445"/>
                      <a:gd name="connsiteX13" fmla="*/ 320040 w 720090"/>
                      <a:gd name="connsiteY13" fmla="*/ 179070 h 512445"/>
                      <a:gd name="connsiteX14" fmla="*/ 350520 w 720090"/>
                      <a:gd name="connsiteY14" fmla="*/ 161925 h 512445"/>
                      <a:gd name="connsiteX15" fmla="*/ 413385 w 720090"/>
                      <a:gd name="connsiteY15" fmla="*/ 196215 h 512445"/>
                      <a:gd name="connsiteX16" fmla="*/ 476250 w 720090"/>
                      <a:gd name="connsiteY16" fmla="*/ 171450 h 512445"/>
                      <a:gd name="connsiteX17" fmla="*/ 548640 w 720090"/>
                      <a:gd name="connsiteY17" fmla="*/ 198120 h 512445"/>
                      <a:gd name="connsiteX18" fmla="*/ 582930 w 720090"/>
                      <a:gd name="connsiteY18" fmla="*/ 194310 h 512445"/>
                      <a:gd name="connsiteX19" fmla="*/ 630555 w 720090"/>
                      <a:gd name="connsiteY19" fmla="*/ 228600 h 512445"/>
                      <a:gd name="connsiteX20" fmla="*/ 681990 w 720090"/>
                      <a:gd name="connsiteY20" fmla="*/ 224790 h 512445"/>
                      <a:gd name="connsiteX21" fmla="*/ 720090 w 720090"/>
                      <a:gd name="connsiteY21" fmla="*/ 249555 h 512445"/>
                      <a:gd name="connsiteX22" fmla="*/ 683895 w 720090"/>
                      <a:gd name="connsiteY22" fmla="*/ 278130 h 512445"/>
                      <a:gd name="connsiteX23" fmla="*/ 702945 w 720090"/>
                      <a:gd name="connsiteY23" fmla="*/ 335280 h 512445"/>
                      <a:gd name="connsiteX24" fmla="*/ 689610 w 720090"/>
                      <a:gd name="connsiteY24" fmla="*/ 363855 h 512445"/>
                      <a:gd name="connsiteX25" fmla="*/ 702945 w 720090"/>
                      <a:gd name="connsiteY25" fmla="*/ 373380 h 512445"/>
                      <a:gd name="connsiteX26" fmla="*/ 702945 w 720090"/>
                      <a:gd name="connsiteY26" fmla="*/ 381000 h 512445"/>
                      <a:gd name="connsiteX27" fmla="*/ 666750 w 720090"/>
                      <a:gd name="connsiteY27" fmla="*/ 405765 h 512445"/>
                      <a:gd name="connsiteX28" fmla="*/ 695325 w 720090"/>
                      <a:gd name="connsiteY28" fmla="*/ 424815 h 512445"/>
                      <a:gd name="connsiteX29" fmla="*/ 662940 w 720090"/>
                      <a:gd name="connsiteY29" fmla="*/ 438150 h 512445"/>
                      <a:gd name="connsiteX30" fmla="*/ 647700 w 720090"/>
                      <a:gd name="connsiteY30" fmla="*/ 485775 h 512445"/>
                      <a:gd name="connsiteX31" fmla="*/ 605790 w 720090"/>
                      <a:gd name="connsiteY31" fmla="*/ 487680 h 512445"/>
                      <a:gd name="connsiteX32" fmla="*/ 579120 w 720090"/>
                      <a:gd name="connsiteY32" fmla="*/ 512445 h 512445"/>
                      <a:gd name="connsiteX33" fmla="*/ 501015 w 720090"/>
                      <a:gd name="connsiteY33" fmla="*/ 455295 h 512445"/>
                      <a:gd name="connsiteX34" fmla="*/ 382905 w 720090"/>
                      <a:gd name="connsiteY34" fmla="*/ 474345 h 512445"/>
                      <a:gd name="connsiteX35" fmla="*/ 388620 w 720090"/>
                      <a:gd name="connsiteY35" fmla="*/ 441960 h 512445"/>
                      <a:gd name="connsiteX36" fmla="*/ 352425 w 720090"/>
                      <a:gd name="connsiteY36" fmla="*/ 453390 h 512445"/>
                      <a:gd name="connsiteX37" fmla="*/ 350520 w 720090"/>
                      <a:gd name="connsiteY37" fmla="*/ 434340 h 512445"/>
                      <a:gd name="connsiteX38" fmla="*/ 280035 w 720090"/>
                      <a:gd name="connsiteY38" fmla="*/ 432435 h 512445"/>
                      <a:gd name="connsiteX39" fmla="*/ 274320 w 720090"/>
                      <a:gd name="connsiteY39" fmla="*/ 440055 h 512445"/>
                      <a:gd name="connsiteX40" fmla="*/ 230505 w 720090"/>
                      <a:gd name="connsiteY40" fmla="*/ 382905 h 512445"/>
                      <a:gd name="connsiteX41" fmla="*/ 135255 w 720090"/>
                      <a:gd name="connsiteY41" fmla="*/ 388620 h 512445"/>
                      <a:gd name="connsiteX42" fmla="*/ 102870 w 720090"/>
                      <a:gd name="connsiteY42" fmla="*/ 356235 h 512445"/>
                      <a:gd name="connsiteX43" fmla="*/ 64770 w 720090"/>
                      <a:gd name="connsiteY43" fmla="*/ 354330 h 512445"/>
                      <a:gd name="connsiteX44" fmla="*/ 85725 w 720090"/>
                      <a:gd name="connsiteY44" fmla="*/ 291465 h 512445"/>
                      <a:gd name="connsiteX45" fmla="*/ 127635 w 720090"/>
                      <a:gd name="connsiteY45" fmla="*/ 281940 h 512445"/>
                      <a:gd name="connsiteX46" fmla="*/ 95250 w 720090"/>
                      <a:gd name="connsiteY46" fmla="*/ 234315 h 512445"/>
                      <a:gd name="connsiteX47" fmla="*/ 97155 w 720090"/>
                      <a:gd name="connsiteY47" fmla="*/ 200025 h 512445"/>
                      <a:gd name="connsiteX48" fmla="*/ 108585 w 720090"/>
                      <a:gd name="connsiteY48" fmla="*/ 175260 h 512445"/>
                      <a:gd name="connsiteX49" fmla="*/ 104775 w 720090"/>
                      <a:gd name="connsiteY49" fmla="*/ 100965 h 512445"/>
                      <a:gd name="connsiteX50" fmla="*/ 36195 w 720090"/>
                      <a:gd name="connsiteY50" fmla="*/ 100965 h 512445"/>
                      <a:gd name="connsiteX51" fmla="*/ 0 w 720090"/>
                      <a:gd name="connsiteY51" fmla="*/ 60960 h 5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0090" h="512445">
                        <a:moveTo>
                          <a:pt x="0" y="60960"/>
                        </a:moveTo>
                        <a:lnTo>
                          <a:pt x="41910" y="22860"/>
                        </a:lnTo>
                        <a:lnTo>
                          <a:pt x="76200" y="17145"/>
                        </a:lnTo>
                        <a:lnTo>
                          <a:pt x="83820" y="5715"/>
                        </a:lnTo>
                        <a:lnTo>
                          <a:pt x="135255" y="0"/>
                        </a:lnTo>
                        <a:lnTo>
                          <a:pt x="160020" y="22860"/>
                        </a:lnTo>
                        <a:lnTo>
                          <a:pt x="169545" y="24765"/>
                        </a:lnTo>
                        <a:lnTo>
                          <a:pt x="209550" y="40005"/>
                        </a:lnTo>
                        <a:lnTo>
                          <a:pt x="228600" y="60960"/>
                        </a:lnTo>
                        <a:lnTo>
                          <a:pt x="228600" y="83820"/>
                        </a:lnTo>
                        <a:lnTo>
                          <a:pt x="211455" y="118110"/>
                        </a:lnTo>
                        <a:lnTo>
                          <a:pt x="230505" y="161925"/>
                        </a:lnTo>
                        <a:lnTo>
                          <a:pt x="299085" y="161925"/>
                        </a:lnTo>
                        <a:lnTo>
                          <a:pt x="320040" y="179070"/>
                        </a:lnTo>
                        <a:lnTo>
                          <a:pt x="350520" y="161925"/>
                        </a:lnTo>
                        <a:lnTo>
                          <a:pt x="413385" y="196215"/>
                        </a:lnTo>
                        <a:lnTo>
                          <a:pt x="476250" y="171450"/>
                        </a:lnTo>
                        <a:lnTo>
                          <a:pt x="548640" y="198120"/>
                        </a:lnTo>
                        <a:lnTo>
                          <a:pt x="582930" y="194310"/>
                        </a:lnTo>
                        <a:lnTo>
                          <a:pt x="630555" y="228600"/>
                        </a:lnTo>
                        <a:lnTo>
                          <a:pt x="681990" y="224790"/>
                        </a:lnTo>
                        <a:lnTo>
                          <a:pt x="720090" y="249555"/>
                        </a:lnTo>
                        <a:lnTo>
                          <a:pt x="683895" y="278130"/>
                        </a:lnTo>
                        <a:lnTo>
                          <a:pt x="702945" y="335280"/>
                        </a:lnTo>
                        <a:lnTo>
                          <a:pt x="689610" y="363855"/>
                        </a:lnTo>
                        <a:lnTo>
                          <a:pt x="702945" y="373380"/>
                        </a:lnTo>
                        <a:lnTo>
                          <a:pt x="702945" y="381000"/>
                        </a:lnTo>
                        <a:lnTo>
                          <a:pt x="666750" y="405765"/>
                        </a:lnTo>
                        <a:lnTo>
                          <a:pt x="695325" y="424815"/>
                        </a:lnTo>
                        <a:lnTo>
                          <a:pt x="662940" y="438150"/>
                        </a:lnTo>
                        <a:lnTo>
                          <a:pt x="647700" y="485775"/>
                        </a:lnTo>
                        <a:lnTo>
                          <a:pt x="605790" y="487680"/>
                        </a:lnTo>
                        <a:lnTo>
                          <a:pt x="579120" y="512445"/>
                        </a:lnTo>
                        <a:lnTo>
                          <a:pt x="501015" y="455295"/>
                        </a:lnTo>
                        <a:lnTo>
                          <a:pt x="382905" y="474345"/>
                        </a:lnTo>
                        <a:lnTo>
                          <a:pt x="388620" y="441960"/>
                        </a:lnTo>
                        <a:lnTo>
                          <a:pt x="352425" y="453390"/>
                        </a:lnTo>
                        <a:lnTo>
                          <a:pt x="350520" y="434340"/>
                        </a:lnTo>
                        <a:lnTo>
                          <a:pt x="280035" y="432435"/>
                        </a:lnTo>
                        <a:lnTo>
                          <a:pt x="274320" y="440055"/>
                        </a:lnTo>
                        <a:lnTo>
                          <a:pt x="230505" y="382905"/>
                        </a:lnTo>
                        <a:lnTo>
                          <a:pt x="135255" y="388620"/>
                        </a:lnTo>
                        <a:lnTo>
                          <a:pt x="102870" y="356235"/>
                        </a:lnTo>
                        <a:lnTo>
                          <a:pt x="64770" y="354330"/>
                        </a:lnTo>
                        <a:lnTo>
                          <a:pt x="85725" y="291465"/>
                        </a:lnTo>
                        <a:lnTo>
                          <a:pt x="127635" y="281940"/>
                        </a:lnTo>
                        <a:lnTo>
                          <a:pt x="95250" y="234315"/>
                        </a:lnTo>
                        <a:lnTo>
                          <a:pt x="97155" y="200025"/>
                        </a:lnTo>
                        <a:lnTo>
                          <a:pt x="108585" y="175260"/>
                        </a:lnTo>
                        <a:lnTo>
                          <a:pt x="104775" y="100965"/>
                        </a:lnTo>
                        <a:lnTo>
                          <a:pt x="36195" y="100965"/>
                        </a:lnTo>
                        <a:lnTo>
                          <a:pt x="0" y="6096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3" name="フリーフォーム 122"/>
                  <p:cNvSpPr/>
                  <p:nvPr/>
                </p:nvSpPr>
                <p:spPr>
                  <a:xfrm>
                    <a:off x="3819525" y="3944533"/>
                    <a:ext cx="339090" cy="222885"/>
                  </a:xfrm>
                  <a:custGeom>
                    <a:avLst/>
                    <a:gdLst>
                      <a:gd name="connsiteX0" fmla="*/ 209550 w 339090"/>
                      <a:gd name="connsiteY0" fmla="*/ 3810 h 222885"/>
                      <a:gd name="connsiteX1" fmla="*/ 304800 w 339090"/>
                      <a:gd name="connsiteY1" fmla="*/ 0 h 222885"/>
                      <a:gd name="connsiteX2" fmla="*/ 327660 w 339090"/>
                      <a:gd name="connsiteY2" fmla="*/ 43815 h 222885"/>
                      <a:gd name="connsiteX3" fmla="*/ 312420 w 339090"/>
                      <a:gd name="connsiteY3" fmla="*/ 57150 h 222885"/>
                      <a:gd name="connsiteX4" fmla="*/ 339090 w 339090"/>
                      <a:gd name="connsiteY4" fmla="*/ 66675 h 222885"/>
                      <a:gd name="connsiteX5" fmla="*/ 293370 w 339090"/>
                      <a:gd name="connsiteY5" fmla="*/ 87630 h 222885"/>
                      <a:gd name="connsiteX6" fmla="*/ 285750 w 339090"/>
                      <a:gd name="connsiteY6" fmla="*/ 137160 h 222885"/>
                      <a:gd name="connsiteX7" fmla="*/ 220980 w 339090"/>
                      <a:gd name="connsiteY7" fmla="*/ 171450 h 222885"/>
                      <a:gd name="connsiteX8" fmla="*/ 209550 w 339090"/>
                      <a:gd name="connsiteY8" fmla="*/ 222885 h 222885"/>
                      <a:gd name="connsiteX9" fmla="*/ 135255 w 339090"/>
                      <a:gd name="connsiteY9" fmla="*/ 217170 h 222885"/>
                      <a:gd name="connsiteX10" fmla="*/ 121920 w 339090"/>
                      <a:gd name="connsiteY10" fmla="*/ 182880 h 222885"/>
                      <a:gd name="connsiteX11" fmla="*/ 64770 w 339090"/>
                      <a:gd name="connsiteY11" fmla="*/ 201930 h 222885"/>
                      <a:gd name="connsiteX12" fmla="*/ 60960 w 339090"/>
                      <a:gd name="connsiteY12" fmla="*/ 154305 h 222885"/>
                      <a:gd name="connsiteX13" fmla="*/ 87630 w 339090"/>
                      <a:gd name="connsiteY13" fmla="*/ 102870 h 222885"/>
                      <a:gd name="connsiteX14" fmla="*/ 34290 w 339090"/>
                      <a:gd name="connsiteY14" fmla="*/ 76200 h 222885"/>
                      <a:gd name="connsiteX15" fmla="*/ 32385 w 339090"/>
                      <a:gd name="connsiteY15" fmla="*/ 66675 h 222885"/>
                      <a:gd name="connsiteX16" fmla="*/ 0 w 339090"/>
                      <a:gd name="connsiteY16" fmla="*/ 59055 h 222885"/>
                      <a:gd name="connsiteX17" fmla="*/ 3810 w 339090"/>
                      <a:gd name="connsiteY17" fmla="*/ 38100 h 222885"/>
                      <a:gd name="connsiteX18" fmla="*/ 62865 w 339090"/>
                      <a:gd name="connsiteY18" fmla="*/ 40005 h 222885"/>
                      <a:gd name="connsiteX19" fmla="*/ 89535 w 339090"/>
                      <a:gd name="connsiteY19" fmla="*/ 1905 h 222885"/>
                      <a:gd name="connsiteX20" fmla="*/ 209550 w 339090"/>
                      <a:gd name="connsiteY20" fmla="*/ 3810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90" h="222885">
                        <a:moveTo>
                          <a:pt x="209550" y="3810"/>
                        </a:moveTo>
                        <a:lnTo>
                          <a:pt x="304800" y="0"/>
                        </a:lnTo>
                        <a:lnTo>
                          <a:pt x="327660" y="43815"/>
                        </a:lnTo>
                        <a:lnTo>
                          <a:pt x="312420" y="57150"/>
                        </a:lnTo>
                        <a:lnTo>
                          <a:pt x="339090" y="66675"/>
                        </a:lnTo>
                        <a:lnTo>
                          <a:pt x="293370" y="87630"/>
                        </a:lnTo>
                        <a:lnTo>
                          <a:pt x="285750" y="137160"/>
                        </a:lnTo>
                        <a:lnTo>
                          <a:pt x="220980" y="171450"/>
                        </a:lnTo>
                        <a:lnTo>
                          <a:pt x="209550" y="222885"/>
                        </a:lnTo>
                        <a:lnTo>
                          <a:pt x="135255" y="217170"/>
                        </a:lnTo>
                        <a:lnTo>
                          <a:pt x="121920" y="182880"/>
                        </a:lnTo>
                        <a:lnTo>
                          <a:pt x="64770" y="201930"/>
                        </a:lnTo>
                        <a:lnTo>
                          <a:pt x="60960" y="154305"/>
                        </a:lnTo>
                        <a:lnTo>
                          <a:pt x="87630" y="102870"/>
                        </a:lnTo>
                        <a:lnTo>
                          <a:pt x="34290" y="76200"/>
                        </a:lnTo>
                        <a:lnTo>
                          <a:pt x="32385" y="66675"/>
                        </a:lnTo>
                        <a:lnTo>
                          <a:pt x="0" y="59055"/>
                        </a:lnTo>
                        <a:lnTo>
                          <a:pt x="3810" y="38100"/>
                        </a:lnTo>
                        <a:lnTo>
                          <a:pt x="62865" y="40005"/>
                        </a:lnTo>
                        <a:lnTo>
                          <a:pt x="89535" y="1905"/>
                        </a:lnTo>
                        <a:lnTo>
                          <a:pt x="209550" y="381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4" name="フリーフォーム 123"/>
                  <p:cNvSpPr/>
                  <p:nvPr/>
                </p:nvSpPr>
                <p:spPr>
                  <a:xfrm>
                    <a:off x="3893820" y="3340648"/>
                    <a:ext cx="361950" cy="190500"/>
                  </a:xfrm>
                  <a:custGeom>
                    <a:avLst/>
                    <a:gdLst>
                      <a:gd name="connsiteX0" fmla="*/ 0 w 361950"/>
                      <a:gd name="connsiteY0" fmla="*/ 72390 h 190500"/>
                      <a:gd name="connsiteX1" fmla="*/ 87630 w 361950"/>
                      <a:gd name="connsiteY1" fmla="*/ 87630 h 190500"/>
                      <a:gd name="connsiteX2" fmla="*/ 125730 w 361950"/>
                      <a:gd name="connsiteY2" fmla="*/ 99060 h 190500"/>
                      <a:gd name="connsiteX3" fmla="*/ 148590 w 361950"/>
                      <a:gd name="connsiteY3" fmla="*/ 99060 h 190500"/>
                      <a:gd name="connsiteX4" fmla="*/ 148590 w 361950"/>
                      <a:gd name="connsiteY4" fmla="*/ 127635 h 190500"/>
                      <a:gd name="connsiteX5" fmla="*/ 217170 w 361950"/>
                      <a:gd name="connsiteY5" fmla="*/ 142875 h 190500"/>
                      <a:gd name="connsiteX6" fmla="*/ 226695 w 361950"/>
                      <a:gd name="connsiteY6" fmla="*/ 167640 h 190500"/>
                      <a:gd name="connsiteX7" fmla="*/ 217170 w 361950"/>
                      <a:gd name="connsiteY7" fmla="*/ 190500 h 190500"/>
                      <a:gd name="connsiteX8" fmla="*/ 361950 w 361950"/>
                      <a:gd name="connsiteY8" fmla="*/ 104775 h 190500"/>
                      <a:gd name="connsiteX9" fmla="*/ 327660 w 361950"/>
                      <a:gd name="connsiteY9" fmla="*/ 36195 h 190500"/>
                      <a:gd name="connsiteX10" fmla="*/ 270510 w 361950"/>
                      <a:gd name="connsiteY10" fmla="*/ 43815 h 190500"/>
                      <a:gd name="connsiteX11" fmla="*/ 251460 w 361950"/>
                      <a:gd name="connsiteY11" fmla="*/ 32385 h 190500"/>
                      <a:gd name="connsiteX12" fmla="*/ 196215 w 361950"/>
                      <a:gd name="connsiteY12" fmla="*/ 32385 h 190500"/>
                      <a:gd name="connsiteX13" fmla="*/ 160020 w 361950"/>
                      <a:gd name="connsiteY13" fmla="*/ 7620 h 190500"/>
                      <a:gd name="connsiteX14" fmla="*/ 148590 w 361950"/>
                      <a:gd name="connsiteY14" fmla="*/ 17145 h 190500"/>
                      <a:gd name="connsiteX15" fmla="*/ 123825 w 361950"/>
                      <a:gd name="connsiteY15" fmla="*/ 9525 h 190500"/>
                      <a:gd name="connsiteX16" fmla="*/ 26670 w 361950"/>
                      <a:gd name="connsiteY16" fmla="*/ 0 h 190500"/>
                      <a:gd name="connsiteX17" fmla="*/ 0 w 361950"/>
                      <a:gd name="connsiteY17" fmla="*/ 7239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1950" h="190500">
                        <a:moveTo>
                          <a:pt x="0" y="72390"/>
                        </a:moveTo>
                        <a:lnTo>
                          <a:pt x="87630" y="87630"/>
                        </a:lnTo>
                        <a:lnTo>
                          <a:pt x="125730" y="99060"/>
                        </a:lnTo>
                        <a:lnTo>
                          <a:pt x="148590" y="99060"/>
                        </a:lnTo>
                        <a:lnTo>
                          <a:pt x="148590" y="127635"/>
                        </a:lnTo>
                        <a:lnTo>
                          <a:pt x="217170" y="142875"/>
                        </a:lnTo>
                        <a:lnTo>
                          <a:pt x="226695" y="167640"/>
                        </a:lnTo>
                        <a:lnTo>
                          <a:pt x="217170" y="190500"/>
                        </a:lnTo>
                        <a:lnTo>
                          <a:pt x="361950" y="104775"/>
                        </a:lnTo>
                        <a:lnTo>
                          <a:pt x="327660" y="36195"/>
                        </a:lnTo>
                        <a:lnTo>
                          <a:pt x="270510" y="43815"/>
                        </a:lnTo>
                        <a:lnTo>
                          <a:pt x="251460" y="32385"/>
                        </a:lnTo>
                        <a:lnTo>
                          <a:pt x="196215" y="32385"/>
                        </a:lnTo>
                        <a:lnTo>
                          <a:pt x="160020" y="7620"/>
                        </a:lnTo>
                        <a:lnTo>
                          <a:pt x="148590" y="17145"/>
                        </a:lnTo>
                        <a:lnTo>
                          <a:pt x="123825" y="9525"/>
                        </a:lnTo>
                        <a:lnTo>
                          <a:pt x="26670" y="0"/>
                        </a:lnTo>
                        <a:lnTo>
                          <a:pt x="0" y="7239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5" name="フリーフォーム 124"/>
                  <p:cNvSpPr/>
                  <p:nvPr/>
                </p:nvSpPr>
                <p:spPr>
                  <a:xfrm>
                    <a:off x="3736340" y="3405418"/>
                    <a:ext cx="376555" cy="168275"/>
                  </a:xfrm>
                  <a:custGeom>
                    <a:avLst/>
                    <a:gdLst>
                      <a:gd name="connsiteX0" fmla="*/ 372900 w 376867"/>
                      <a:gd name="connsiteY0" fmla="*/ 154715 h 168599"/>
                      <a:gd name="connsiteX1" fmla="*/ 376867 w 376867"/>
                      <a:gd name="connsiteY1" fmla="*/ 77357 h 168599"/>
                      <a:gd name="connsiteX2" fmla="*/ 303477 w 376867"/>
                      <a:gd name="connsiteY2" fmla="*/ 63473 h 168599"/>
                      <a:gd name="connsiteX3" fmla="*/ 301494 w 376867"/>
                      <a:gd name="connsiteY3" fmla="*/ 33720 h 168599"/>
                      <a:gd name="connsiteX4" fmla="*/ 277692 w 376867"/>
                      <a:gd name="connsiteY4" fmla="*/ 33720 h 168599"/>
                      <a:gd name="connsiteX5" fmla="*/ 150747 w 376867"/>
                      <a:gd name="connsiteY5" fmla="*/ 0 h 168599"/>
                      <a:gd name="connsiteX6" fmla="*/ 134879 w 376867"/>
                      <a:gd name="connsiteY6" fmla="*/ 23803 h 168599"/>
                      <a:gd name="connsiteX7" fmla="*/ 156697 w 376867"/>
                      <a:gd name="connsiteY7" fmla="*/ 53555 h 168599"/>
                      <a:gd name="connsiteX8" fmla="*/ 138846 w 376867"/>
                      <a:gd name="connsiteY8" fmla="*/ 69423 h 168599"/>
                      <a:gd name="connsiteX9" fmla="*/ 93225 w 376867"/>
                      <a:gd name="connsiteY9" fmla="*/ 59506 h 168599"/>
                      <a:gd name="connsiteX10" fmla="*/ 45620 w 376867"/>
                      <a:gd name="connsiteY10" fmla="*/ 89259 h 168599"/>
                      <a:gd name="connsiteX11" fmla="*/ 35703 w 376867"/>
                      <a:gd name="connsiteY11" fmla="*/ 109094 h 168599"/>
                      <a:gd name="connsiteX12" fmla="*/ 0 w 376867"/>
                      <a:gd name="connsiteY12" fmla="*/ 111077 h 168599"/>
                      <a:gd name="connsiteX13" fmla="*/ 25785 w 376867"/>
                      <a:gd name="connsiteY13" fmla="*/ 144797 h 168599"/>
                      <a:gd name="connsiteX14" fmla="*/ 136862 w 376867"/>
                      <a:gd name="connsiteY14" fmla="*/ 168599 h 168599"/>
                      <a:gd name="connsiteX15" fmla="*/ 130911 w 376867"/>
                      <a:gd name="connsiteY15" fmla="*/ 146780 h 168599"/>
                      <a:gd name="connsiteX16" fmla="*/ 188433 w 376867"/>
                      <a:gd name="connsiteY16" fmla="*/ 140830 h 168599"/>
                      <a:gd name="connsiteX17" fmla="*/ 192400 w 376867"/>
                      <a:gd name="connsiteY17" fmla="*/ 160665 h 168599"/>
                      <a:gd name="connsiteX18" fmla="*/ 218186 w 376867"/>
                      <a:gd name="connsiteY18" fmla="*/ 158682 h 168599"/>
                      <a:gd name="connsiteX19" fmla="*/ 218186 w 376867"/>
                      <a:gd name="connsiteY19" fmla="*/ 132896 h 168599"/>
                      <a:gd name="connsiteX20" fmla="*/ 372900 w 376867"/>
                      <a:gd name="connsiteY20" fmla="*/ 154715 h 1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867" h="168599">
                        <a:moveTo>
                          <a:pt x="372900" y="154715"/>
                        </a:moveTo>
                        <a:lnTo>
                          <a:pt x="376867" y="77357"/>
                        </a:lnTo>
                        <a:lnTo>
                          <a:pt x="303477" y="63473"/>
                        </a:lnTo>
                        <a:lnTo>
                          <a:pt x="301494" y="33720"/>
                        </a:lnTo>
                        <a:lnTo>
                          <a:pt x="277692" y="33720"/>
                        </a:lnTo>
                        <a:lnTo>
                          <a:pt x="150747" y="0"/>
                        </a:lnTo>
                        <a:lnTo>
                          <a:pt x="134879" y="23803"/>
                        </a:lnTo>
                        <a:lnTo>
                          <a:pt x="156697" y="53555"/>
                        </a:lnTo>
                        <a:lnTo>
                          <a:pt x="138846" y="69423"/>
                        </a:lnTo>
                        <a:lnTo>
                          <a:pt x="93225" y="59506"/>
                        </a:lnTo>
                        <a:lnTo>
                          <a:pt x="45620" y="89259"/>
                        </a:lnTo>
                        <a:lnTo>
                          <a:pt x="35703" y="109094"/>
                        </a:lnTo>
                        <a:lnTo>
                          <a:pt x="0" y="111077"/>
                        </a:lnTo>
                        <a:lnTo>
                          <a:pt x="25785" y="144797"/>
                        </a:lnTo>
                        <a:lnTo>
                          <a:pt x="136862" y="168599"/>
                        </a:lnTo>
                        <a:lnTo>
                          <a:pt x="130911" y="146780"/>
                        </a:lnTo>
                        <a:lnTo>
                          <a:pt x="188433" y="140830"/>
                        </a:lnTo>
                        <a:lnTo>
                          <a:pt x="192400" y="160665"/>
                        </a:lnTo>
                        <a:lnTo>
                          <a:pt x="218186" y="158682"/>
                        </a:lnTo>
                        <a:lnTo>
                          <a:pt x="218186" y="132896"/>
                        </a:lnTo>
                        <a:lnTo>
                          <a:pt x="372900" y="154715"/>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6" name="フリーフォーム 125"/>
                  <p:cNvSpPr/>
                  <p:nvPr/>
                </p:nvSpPr>
                <p:spPr>
                  <a:xfrm>
                    <a:off x="4048125" y="3129828"/>
                    <a:ext cx="265430" cy="255270"/>
                  </a:xfrm>
                  <a:custGeom>
                    <a:avLst/>
                    <a:gdLst>
                      <a:gd name="connsiteX0" fmla="*/ 178517 w 265791"/>
                      <a:gd name="connsiteY0" fmla="*/ 220170 h 255873"/>
                      <a:gd name="connsiteX1" fmla="*/ 232071 w 265791"/>
                      <a:gd name="connsiteY1" fmla="*/ 240005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20170 h 255873"/>
                      <a:gd name="connsiteX0" fmla="*/ 178517 w 265791"/>
                      <a:gd name="connsiteY0" fmla="*/ 255873 h 255873"/>
                      <a:gd name="connsiteX1" fmla="*/ 232071 w 265791"/>
                      <a:gd name="connsiteY1" fmla="*/ 240005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55873 h 255873"/>
                      <a:gd name="connsiteX0" fmla="*/ 178517 w 265791"/>
                      <a:gd name="connsiteY0" fmla="*/ 255873 h 255873"/>
                      <a:gd name="connsiteX1" fmla="*/ 148650 w 265791"/>
                      <a:gd name="connsiteY1" fmla="*/ 114747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55873 h 255873"/>
                      <a:gd name="connsiteX0" fmla="*/ 178517 w 265791"/>
                      <a:gd name="connsiteY0" fmla="*/ 255873 h 255873"/>
                      <a:gd name="connsiteX1" fmla="*/ 226112 w 265791"/>
                      <a:gd name="connsiteY1" fmla="*/ 226087 h 255873"/>
                      <a:gd name="connsiteX2" fmla="*/ 238022 w 265791"/>
                      <a:gd name="connsiteY2" fmla="*/ 206285 h 255873"/>
                      <a:gd name="connsiteX3" fmla="*/ 238022 w 265791"/>
                      <a:gd name="connsiteY3" fmla="*/ 130912 h 255873"/>
                      <a:gd name="connsiteX4" fmla="*/ 218187 w 265791"/>
                      <a:gd name="connsiteY4" fmla="*/ 128928 h 255873"/>
                      <a:gd name="connsiteX5" fmla="*/ 243973 w 265791"/>
                      <a:gd name="connsiteY5" fmla="*/ 103143 h 255873"/>
                      <a:gd name="connsiteX6" fmla="*/ 234055 w 265791"/>
                      <a:gd name="connsiteY6" fmla="*/ 93225 h 255873"/>
                      <a:gd name="connsiteX7" fmla="*/ 265791 w 265791"/>
                      <a:gd name="connsiteY7" fmla="*/ 69423 h 255873"/>
                      <a:gd name="connsiteX8" fmla="*/ 224137 w 265791"/>
                      <a:gd name="connsiteY8" fmla="*/ 23802 h 255873"/>
                      <a:gd name="connsiteX9" fmla="*/ 178517 w 265791"/>
                      <a:gd name="connsiteY9" fmla="*/ 19835 h 255873"/>
                      <a:gd name="connsiteX10" fmla="*/ 79341 w 265791"/>
                      <a:gd name="connsiteY10" fmla="*/ 0 h 255873"/>
                      <a:gd name="connsiteX11" fmla="*/ 25786 w 265791"/>
                      <a:gd name="connsiteY11" fmla="*/ 33720 h 255873"/>
                      <a:gd name="connsiteX12" fmla="*/ 57522 w 265791"/>
                      <a:gd name="connsiteY12" fmla="*/ 81324 h 255873"/>
                      <a:gd name="connsiteX13" fmla="*/ 47605 w 265791"/>
                      <a:gd name="connsiteY13" fmla="*/ 107110 h 255873"/>
                      <a:gd name="connsiteX14" fmla="*/ 7934 w 265791"/>
                      <a:gd name="connsiteY14" fmla="*/ 117027 h 255873"/>
                      <a:gd name="connsiteX15" fmla="*/ 0 w 265791"/>
                      <a:gd name="connsiteY15" fmla="*/ 186450 h 255873"/>
                      <a:gd name="connsiteX16" fmla="*/ 9918 w 265791"/>
                      <a:gd name="connsiteY16" fmla="*/ 226121 h 255873"/>
                      <a:gd name="connsiteX17" fmla="*/ 43638 w 265791"/>
                      <a:gd name="connsiteY17" fmla="*/ 245956 h 255873"/>
                      <a:gd name="connsiteX18" fmla="*/ 95209 w 265791"/>
                      <a:gd name="connsiteY18" fmla="*/ 243972 h 255873"/>
                      <a:gd name="connsiteX19" fmla="*/ 120995 w 265791"/>
                      <a:gd name="connsiteY19" fmla="*/ 255873 h 255873"/>
                      <a:gd name="connsiteX20" fmla="*/ 178517 w 265791"/>
                      <a:gd name="connsiteY20" fmla="*/ 255873 h 25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791" h="255873">
                        <a:moveTo>
                          <a:pt x="178517" y="255873"/>
                        </a:moveTo>
                        <a:lnTo>
                          <a:pt x="226112" y="226087"/>
                        </a:lnTo>
                        <a:lnTo>
                          <a:pt x="238022" y="206285"/>
                        </a:lnTo>
                        <a:lnTo>
                          <a:pt x="238022" y="130912"/>
                        </a:lnTo>
                        <a:lnTo>
                          <a:pt x="218187" y="128928"/>
                        </a:lnTo>
                        <a:lnTo>
                          <a:pt x="243973" y="103143"/>
                        </a:lnTo>
                        <a:lnTo>
                          <a:pt x="234055" y="93225"/>
                        </a:lnTo>
                        <a:lnTo>
                          <a:pt x="265791" y="69423"/>
                        </a:lnTo>
                        <a:lnTo>
                          <a:pt x="224137" y="23802"/>
                        </a:lnTo>
                        <a:lnTo>
                          <a:pt x="178517" y="19835"/>
                        </a:lnTo>
                        <a:lnTo>
                          <a:pt x="79341" y="0"/>
                        </a:lnTo>
                        <a:lnTo>
                          <a:pt x="25786" y="33720"/>
                        </a:lnTo>
                        <a:lnTo>
                          <a:pt x="57522" y="81324"/>
                        </a:lnTo>
                        <a:lnTo>
                          <a:pt x="47605" y="107110"/>
                        </a:lnTo>
                        <a:lnTo>
                          <a:pt x="7934" y="117027"/>
                        </a:lnTo>
                        <a:lnTo>
                          <a:pt x="0" y="186450"/>
                        </a:lnTo>
                        <a:lnTo>
                          <a:pt x="9918" y="226121"/>
                        </a:lnTo>
                        <a:lnTo>
                          <a:pt x="43638" y="245956"/>
                        </a:lnTo>
                        <a:lnTo>
                          <a:pt x="95209" y="243972"/>
                        </a:lnTo>
                        <a:lnTo>
                          <a:pt x="120995" y="255873"/>
                        </a:lnTo>
                        <a:lnTo>
                          <a:pt x="178517" y="255873"/>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7" name="フリーフォーム 126"/>
                  <p:cNvSpPr/>
                  <p:nvPr/>
                </p:nvSpPr>
                <p:spPr>
                  <a:xfrm>
                    <a:off x="3277870" y="3023148"/>
                    <a:ext cx="302895" cy="350520"/>
                  </a:xfrm>
                  <a:custGeom>
                    <a:avLst/>
                    <a:gdLst>
                      <a:gd name="connsiteX0" fmla="*/ 49837 w 303355"/>
                      <a:gd name="connsiteY0" fmla="*/ 0 h 351025"/>
                      <a:gd name="connsiteX1" fmla="*/ 162512 w 303355"/>
                      <a:gd name="connsiteY1" fmla="*/ 19501 h 351025"/>
                      <a:gd name="connsiteX2" fmla="*/ 190680 w 303355"/>
                      <a:gd name="connsiteY2" fmla="*/ 65004 h 351025"/>
                      <a:gd name="connsiteX3" fmla="*/ 299021 w 303355"/>
                      <a:gd name="connsiteY3" fmla="*/ 91006 h 351025"/>
                      <a:gd name="connsiteX4" fmla="*/ 303355 w 303355"/>
                      <a:gd name="connsiteY4" fmla="*/ 125675 h 351025"/>
                      <a:gd name="connsiteX5" fmla="*/ 292521 w 303355"/>
                      <a:gd name="connsiteY5" fmla="*/ 145177 h 351025"/>
                      <a:gd name="connsiteX6" fmla="*/ 221016 w 303355"/>
                      <a:gd name="connsiteY6" fmla="*/ 186346 h 351025"/>
                      <a:gd name="connsiteX7" fmla="*/ 275186 w 303355"/>
                      <a:gd name="connsiteY7" fmla="*/ 247018 h 351025"/>
                      <a:gd name="connsiteX8" fmla="*/ 253518 w 303355"/>
                      <a:gd name="connsiteY8" fmla="*/ 255685 h 351025"/>
                      <a:gd name="connsiteX9" fmla="*/ 238350 w 303355"/>
                      <a:gd name="connsiteY9" fmla="*/ 286020 h 351025"/>
                      <a:gd name="connsiteX10" fmla="*/ 205848 w 303355"/>
                      <a:gd name="connsiteY10" fmla="*/ 292521 h 351025"/>
                      <a:gd name="connsiteX11" fmla="*/ 186347 w 303355"/>
                      <a:gd name="connsiteY11" fmla="*/ 331524 h 351025"/>
                      <a:gd name="connsiteX12" fmla="*/ 132176 w 303355"/>
                      <a:gd name="connsiteY12" fmla="*/ 327190 h 351025"/>
                      <a:gd name="connsiteX13" fmla="*/ 84506 w 303355"/>
                      <a:gd name="connsiteY13" fmla="*/ 351025 h 351025"/>
                      <a:gd name="connsiteX14" fmla="*/ 56337 w 303355"/>
                      <a:gd name="connsiteY14" fmla="*/ 329357 h 351025"/>
                      <a:gd name="connsiteX15" fmla="*/ 2167 w 303355"/>
                      <a:gd name="connsiteY15" fmla="*/ 327190 h 351025"/>
                      <a:gd name="connsiteX16" fmla="*/ 0 w 303355"/>
                      <a:gd name="connsiteY16" fmla="*/ 247018 h 351025"/>
                      <a:gd name="connsiteX17" fmla="*/ 65004 w 303355"/>
                      <a:gd name="connsiteY17" fmla="*/ 205848 h 351025"/>
                      <a:gd name="connsiteX18" fmla="*/ 13001 w 303355"/>
                      <a:gd name="connsiteY18" fmla="*/ 195014 h 351025"/>
                      <a:gd name="connsiteX19" fmla="*/ 10834 w 303355"/>
                      <a:gd name="connsiteY19" fmla="*/ 162511 h 351025"/>
                      <a:gd name="connsiteX20" fmla="*/ 41169 w 303355"/>
                      <a:gd name="connsiteY20" fmla="*/ 158178 h 351025"/>
                      <a:gd name="connsiteX21" fmla="*/ 32502 w 303355"/>
                      <a:gd name="connsiteY21" fmla="*/ 127842 h 351025"/>
                      <a:gd name="connsiteX22" fmla="*/ 78005 w 303355"/>
                      <a:gd name="connsiteY22" fmla="*/ 114841 h 351025"/>
                      <a:gd name="connsiteX23" fmla="*/ 86673 w 303355"/>
                      <a:gd name="connsiteY23" fmla="*/ 65004 h 351025"/>
                      <a:gd name="connsiteX24" fmla="*/ 49837 w 303355"/>
                      <a:gd name="connsiteY24" fmla="*/ 0 h 351025"/>
                      <a:gd name="connsiteX0" fmla="*/ 49837 w 303355"/>
                      <a:gd name="connsiteY0" fmla="*/ 0 h 351025"/>
                      <a:gd name="connsiteX1" fmla="*/ 162512 w 303355"/>
                      <a:gd name="connsiteY1" fmla="*/ 19501 h 351025"/>
                      <a:gd name="connsiteX2" fmla="*/ 190680 w 303355"/>
                      <a:gd name="connsiteY2" fmla="*/ 65004 h 351025"/>
                      <a:gd name="connsiteX3" fmla="*/ 299021 w 303355"/>
                      <a:gd name="connsiteY3" fmla="*/ 91006 h 351025"/>
                      <a:gd name="connsiteX4" fmla="*/ 303355 w 303355"/>
                      <a:gd name="connsiteY4" fmla="*/ 125675 h 351025"/>
                      <a:gd name="connsiteX5" fmla="*/ 292521 w 303355"/>
                      <a:gd name="connsiteY5" fmla="*/ 145177 h 351025"/>
                      <a:gd name="connsiteX6" fmla="*/ 221016 w 303355"/>
                      <a:gd name="connsiteY6" fmla="*/ 186346 h 351025"/>
                      <a:gd name="connsiteX7" fmla="*/ 275186 w 303355"/>
                      <a:gd name="connsiteY7" fmla="*/ 247018 h 351025"/>
                      <a:gd name="connsiteX8" fmla="*/ 253518 w 303355"/>
                      <a:gd name="connsiteY8" fmla="*/ 255685 h 351025"/>
                      <a:gd name="connsiteX9" fmla="*/ 238350 w 303355"/>
                      <a:gd name="connsiteY9" fmla="*/ 286020 h 351025"/>
                      <a:gd name="connsiteX10" fmla="*/ 205848 w 303355"/>
                      <a:gd name="connsiteY10" fmla="*/ 292521 h 351025"/>
                      <a:gd name="connsiteX11" fmla="*/ 186347 w 303355"/>
                      <a:gd name="connsiteY11" fmla="*/ 331524 h 351025"/>
                      <a:gd name="connsiteX12" fmla="*/ 132176 w 303355"/>
                      <a:gd name="connsiteY12" fmla="*/ 327190 h 351025"/>
                      <a:gd name="connsiteX13" fmla="*/ 84506 w 303355"/>
                      <a:gd name="connsiteY13" fmla="*/ 351025 h 351025"/>
                      <a:gd name="connsiteX14" fmla="*/ 56337 w 303355"/>
                      <a:gd name="connsiteY14" fmla="*/ 329357 h 351025"/>
                      <a:gd name="connsiteX15" fmla="*/ 2167 w 303355"/>
                      <a:gd name="connsiteY15" fmla="*/ 327190 h 351025"/>
                      <a:gd name="connsiteX16" fmla="*/ 0 w 303355"/>
                      <a:gd name="connsiteY16" fmla="*/ 247018 h 351025"/>
                      <a:gd name="connsiteX17" fmla="*/ 65004 w 303355"/>
                      <a:gd name="connsiteY17" fmla="*/ 205848 h 351025"/>
                      <a:gd name="connsiteX18" fmla="*/ 13001 w 303355"/>
                      <a:gd name="connsiteY18" fmla="*/ 195014 h 351025"/>
                      <a:gd name="connsiteX19" fmla="*/ 10834 w 303355"/>
                      <a:gd name="connsiteY19" fmla="*/ 162511 h 351025"/>
                      <a:gd name="connsiteX20" fmla="*/ 41169 w 303355"/>
                      <a:gd name="connsiteY20" fmla="*/ 158178 h 351025"/>
                      <a:gd name="connsiteX21" fmla="*/ 32502 w 303355"/>
                      <a:gd name="connsiteY21" fmla="*/ 127842 h 351025"/>
                      <a:gd name="connsiteX22" fmla="*/ 78005 w 303355"/>
                      <a:gd name="connsiteY22" fmla="*/ 114841 h 351025"/>
                      <a:gd name="connsiteX23" fmla="*/ 86673 w 303355"/>
                      <a:gd name="connsiteY23" fmla="*/ 65004 h 351025"/>
                      <a:gd name="connsiteX24" fmla="*/ 45572 w 303355"/>
                      <a:gd name="connsiteY24" fmla="*/ 30379 h 351025"/>
                      <a:gd name="connsiteX25" fmla="*/ 49837 w 303355"/>
                      <a:gd name="connsiteY25" fmla="*/ 0 h 3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3355" h="351025">
                        <a:moveTo>
                          <a:pt x="49837" y="0"/>
                        </a:moveTo>
                        <a:lnTo>
                          <a:pt x="162512" y="19501"/>
                        </a:lnTo>
                        <a:lnTo>
                          <a:pt x="190680" y="65004"/>
                        </a:lnTo>
                        <a:lnTo>
                          <a:pt x="299021" y="91006"/>
                        </a:lnTo>
                        <a:lnTo>
                          <a:pt x="303355" y="125675"/>
                        </a:lnTo>
                        <a:lnTo>
                          <a:pt x="292521" y="145177"/>
                        </a:lnTo>
                        <a:lnTo>
                          <a:pt x="221016" y="186346"/>
                        </a:lnTo>
                        <a:lnTo>
                          <a:pt x="275186" y="247018"/>
                        </a:lnTo>
                        <a:lnTo>
                          <a:pt x="253518" y="255685"/>
                        </a:lnTo>
                        <a:lnTo>
                          <a:pt x="238350" y="286020"/>
                        </a:lnTo>
                        <a:lnTo>
                          <a:pt x="205848" y="292521"/>
                        </a:lnTo>
                        <a:lnTo>
                          <a:pt x="186347" y="331524"/>
                        </a:lnTo>
                        <a:lnTo>
                          <a:pt x="132176" y="327190"/>
                        </a:lnTo>
                        <a:lnTo>
                          <a:pt x="84506" y="351025"/>
                        </a:lnTo>
                        <a:lnTo>
                          <a:pt x="56337" y="329357"/>
                        </a:lnTo>
                        <a:lnTo>
                          <a:pt x="2167" y="327190"/>
                        </a:lnTo>
                        <a:cubicBezTo>
                          <a:pt x="1445" y="300466"/>
                          <a:pt x="722" y="273742"/>
                          <a:pt x="0" y="247018"/>
                        </a:cubicBezTo>
                        <a:lnTo>
                          <a:pt x="65004" y="205848"/>
                        </a:lnTo>
                        <a:lnTo>
                          <a:pt x="13001" y="195014"/>
                        </a:lnTo>
                        <a:lnTo>
                          <a:pt x="10834" y="162511"/>
                        </a:lnTo>
                        <a:lnTo>
                          <a:pt x="41169" y="158178"/>
                        </a:lnTo>
                        <a:lnTo>
                          <a:pt x="32502" y="127842"/>
                        </a:lnTo>
                        <a:lnTo>
                          <a:pt x="78005" y="114841"/>
                        </a:lnTo>
                        <a:lnTo>
                          <a:pt x="86673" y="65004"/>
                        </a:lnTo>
                        <a:cubicBezTo>
                          <a:pt x="78036" y="52015"/>
                          <a:pt x="54209" y="43368"/>
                          <a:pt x="45572" y="30379"/>
                        </a:cubicBezTo>
                        <a:lnTo>
                          <a:pt x="49837"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8" name="フリーフォーム 127"/>
                  <p:cNvSpPr/>
                  <p:nvPr/>
                </p:nvSpPr>
                <p:spPr>
                  <a:xfrm>
                    <a:off x="3310890" y="2624368"/>
                    <a:ext cx="506730" cy="621665"/>
                  </a:xfrm>
                  <a:custGeom>
                    <a:avLst/>
                    <a:gdLst>
                      <a:gd name="connsiteX0" fmla="*/ 132176 w 507037"/>
                      <a:gd name="connsiteY0" fmla="*/ 0 h 621878"/>
                      <a:gd name="connsiteX1" fmla="*/ 136510 w 507037"/>
                      <a:gd name="connsiteY1" fmla="*/ 54170 h 621878"/>
                      <a:gd name="connsiteX2" fmla="*/ 104008 w 507037"/>
                      <a:gd name="connsiteY2" fmla="*/ 65005 h 621878"/>
                      <a:gd name="connsiteX3" fmla="*/ 99674 w 507037"/>
                      <a:gd name="connsiteY3" fmla="*/ 82339 h 621878"/>
                      <a:gd name="connsiteX4" fmla="*/ 99674 w 507037"/>
                      <a:gd name="connsiteY4" fmla="*/ 91006 h 621878"/>
                      <a:gd name="connsiteX5" fmla="*/ 78006 w 507037"/>
                      <a:gd name="connsiteY5" fmla="*/ 110508 h 621878"/>
                      <a:gd name="connsiteX6" fmla="*/ 78006 w 507037"/>
                      <a:gd name="connsiteY6" fmla="*/ 134343 h 621878"/>
                      <a:gd name="connsiteX7" fmla="*/ 21668 w 507037"/>
                      <a:gd name="connsiteY7" fmla="*/ 130009 h 621878"/>
                      <a:gd name="connsiteX8" fmla="*/ 17335 w 507037"/>
                      <a:gd name="connsiteY8" fmla="*/ 179846 h 621878"/>
                      <a:gd name="connsiteX9" fmla="*/ 0 w 507037"/>
                      <a:gd name="connsiteY9" fmla="*/ 195014 h 621878"/>
                      <a:gd name="connsiteX10" fmla="*/ 26002 w 507037"/>
                      <a:gd name="connsiteY10" fmla="*/ 208015 h 621878"/>
                      <a:gd name="connsiteX11" fmla="*/ 34669 w 507037"/>
                      <a:gd name="connsiteY11" fmla="*/ 244851 h 621878"/>
                      <a:gd name="connsiteX12" fmla="*/ 80173 w 507037"/>
                      <a:gd name="connsiteY12" fmla="*/ 216682 h 621878"/>
                      <a:gd name="connsiteX13" fmla="*/ 80173 w 507037"/>
                      <a:gd name="connsiteY13" fmla="*/ 264352 h 621878"/>
                      <a:gd name="connsiteX14" fmla="*/ 112675 w 507037"/>
                      <a:gd name="connsiteY14" fmla="*/ 279520 h 621878"/>
                      <a:gd name="connsiteX15" fmla="*/ 95340 w 507037"/>
                      <a:gd name="connsiteY15" fmla="*/ 292521 h 621878"/>
                      <a:gd name="connsiteX16" fmla="*/ 136510 w 507037"/>
                      <a:gd name="connsiteY16" fmla="*/ 351025 h 621878"/>
                      <a:gd name="connsiteX17" fmla="*/ 119175 w 507037"/>
                      <a:gd name="connsiteY17" fmla="*/ 364026 h 621878"/>
                      <a:gd name="connsiteX18" fmla="*/ 112675 w 507037"/>
                      <a:gd name="connsiteY18" fmla="*/ 377027 h 621878"/>
                      <a:gd name="connsiteX19" fmla="*/ 132176 w 507037"/>
                      <a:gd name="connsiteY19" fmla="*/ 392195 h 621878"/>
                      <a:gd name="connsiteX20" fmla="*/ 132176 w 507037"/>
                      <a:gd name="connsiteY20" fmla="*/ 420364 h 621878"/>
                      <a:gd name="connsiteX21" fmla="*/ 158178 w 507037"/>
                      <a:gd name="connsiteY21" fmla="*/ 461533 h 621878"/>
                      <a:gd name="connsiteX22" fmla="*/ 268686 w 507037"/>
                      <a:gd name="connsiteY22" fmla="*/ 491869 h 621878"/>
                      <a:gd name="connsiteX23" fmla="*/ 266519 w 507037"/>
                      <a:gd name="connsiteY23" fmla="*/ 528705 h 621878"/>
                      <a:gd name="connsiteX24" fmla="*/ 260019 w 507037"/>
                      <a:gd name="connsiteY24" fmla="*/ 550373 h 621878"/>
                      <a:gd name="connsiteX25" fmla="*/ 303356 w 507037"/>
                      <a:gd name="connsiteY25" fmla="*/ 552540 h 621878"/>
                      <a:gd name="connsiteX26" fmla="*/ 301189 w 507037"/>
                      <a:gd name="connsiteY26" fmla="*/ 593710 h 621878"/>
                      <a:gd name="connsiteX27" fmla="*/ 327191 w 507037"/>
                      <a:gd name="connsiteY27" fmla="*/ 580709 h 621878"/>
                      <a:gd name="connsiteX28" fmla="*/ 331524 w 507037"/>
                      <a:gd name="connsiteY28" fmla="*/ 621878 h 621878"/>
                      <a:gd name="connsiteX29" fmla="*/ 461534 w 507037"/>
                      <a:gd name="connsiteY29" fmla="*/ 522205 h 621878"/>
                      <a:gd name="connsiteX30" fmla="*/ 463701 w 507037"/>
                      <a:gd name="connsiteY30" fmla="*/ 478868 h 621878"/>
                      <a:gd name="connsiteX31" fmla="*/ 507037 w 507037"/>
                      <a:gd name="connsiteY31" fmla="*/ 446366 h 621878"/>
                      <a:gd name="connsiteX32" fmla="*/ 420364 w 507037"/>
                      <a:gd name="connsiteY32" fmla="*/ 420364 h 621878"/>
                      <a:gd name="connsiteX33" fmla="*/ 385695 w 507037"/>
                      <a:gd name="connsiteY33" fmla="*/ 361860 h 621878"/>
                      <a:gd name="connsiteX34" fmla="*/ 405196 w 507037"/>
                      <a:gd name="connsiteY34" fmla="*/ 359693 h 621878"/>
                      <a:gd name="connsiteX35" fmla="*/ 387862 w 507037"/>
                      <a:gd name="connsiteY35" fmla="*/ 329357 h 621878"/>
                      <a:gd name="connsiteX36" fmla="*/ 340192 w 507037"/>
                      <a:gd name="connsiteY36" fmla="*/ 322857 h 621878"/>
                      <a:gd name="connsiteX37" fmla="*/ 322857 w 507037"/>
                      <a:gd name="connsiteY37" fmla="*/ 296855 h 621878"/>
                      <a:gd name="connsiteX38" fmla="*/ 342358 w 507037"/>
                      <a:gd name="connsiteY38" fmla="*/ 231850 h 621878"/>
                      <a:gd name="connsiteX39" fmla="*/ 307689 w 507037"/>
                      <a:gd name="connsiteY39" fmla="*/ 229683 h 621878"/>
                      <a:gd name="connsiteX40" fmla="*/ 351026 w 507037"/>
                      <a:gd name="connsiteY40" fmla="*/ 201515 h 621878"/>
                      <a:gd name="connsiteX41" fmla="*/ 309856 w 507037"/>
                      <a:gd name="connsiteY41" fmla="*/ 169012 h 621878"/>
                      <a:gd name="connsiteX42" fmla="*/ 335858 w 507037"/>
                      <a:gd name="connsiteY42" fmla="*/ 158178 h 621878"/>
                      <a:gd name="connsiteX43" fmla="*/ 342358 w 507037"/>
                      <a:gd name="connsiteY43" fmla="*/ 132176 h 621878"/>
                      <a:gd name="connsiteX44" fmla="*/ 342358 w 507037"/>
                      <a:gd name="connsiteY44" fmla="*/ 132176 h 621878"/>
                      <a:gd name="connsiteX45" fmla="*/ 307689 w 507037"/>
                      <a:gd name="connsiteY45" fmla="*/ 106174 h 621878"/>
                      <a:gd name="connsiteX46" fmla="*/ 368360 w 507037"/>
                      <a:gd name="connsiteY46" fmla="*/ 97507 h 621878"/>
                      <a:gd name="connsiteX47" fmla="*/ 377028 w 507037"/>
                      <a:gd name="connsiteY47" fmla="*/ 58504 h 621878"/>
                      <a:gd name="connsiteX48" fmla="*/ 361860 w 507037"/>
                      <a:gd name="connsiteY48" fmla="*/ 54170 h 621878"/>
                      <a:gd name="connsiteX49" fmla="*/ 253519 w 507037"/>
                      <a:gd name="connsiteY49" fmla="*/ 52004 h 621878"/>
                      <a:gd name="connsiteX50" fmla="*/ 244851 w 507037"/>
                      <a:gd name="connsiteY50" fmla="*/ 43336 h 621878"/>
                      <a:gd name="connsiteX51" fmla="*/ 210182 w 507037"/>
                      <a:gd name="connsiteY51" fmla="*/ 60671 h 621878"/>
                      <a:gd name="connsiteX52" fmla="*/ 192847 w 507037"/>
                      <a:gd name="connsiteY52" fmla="*/ 43336 h 621878"/>
                      <a:gd name="connsiteX53" fmla="*/ 192847 w 507037"/>
                      <a:gd name="connsiteY53" fmla="*/ 26002 h 621878"/>
                      <a:gd name="connsiteX54" fmla="*/ 132176 w 507037"/>
                      <a:gd name="connsiteY54" fmla="*/ 0 h 62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07037" h="621878">
                        <a:moveTo>
                          <a:pt x="132176" y="0"/>
                        </a:moveTo>
                        <a:lnTo>
                          <a:pt x="136510" y="54170"/>
                        </a:lnTo>
                        <a:lnTo>
                          <a:pt x="104008" y="65005"/>
                        </a:lnTo>
                        <a:lnTo>
                          <a:pt x="99674" y="82339"/>
                        </a:lnTo>
                        <a:lnTo>
                          <a:pt x="99674" y="91006"/>
                        </a:lnTo>
                        <a:lnTo>
                          <a:pt x="78006" y="110508"/>
                        </a:lnTo>
                        <a:lnTo>
                          <a:pt x="78006" y="134343"/>
                        </a:lnTo>
                        <a:lnTo>
                          <a:pt x="21668" y="130009"/>
                        </a:lnTo>
                        <a:lnTo>
                          <a:pt x="17335" y="179846"/>
                        </a:lnTo>
                        <a:lnTo>
                          <a:pt x="0" y="195014"/>
                        </a:lnTo>
                        <a:lnTo>
                          <a:pt x="26002" y="208015"/>
                        </a:lnTo>
                        <a:lnTo>
                          <a:pt x="34669" y="244851"/>
                        </a:lnTo>
                        <a:lnTo>
                          <a:pt x="80173" y="216682"/>
                        </a:lnTo>
                        <a:lnTo>
                          <a:pt x="80173" y="264352"/>
                        </a:lnTo>
                        <a:lnTo>
                          <a:pt x="112675" y="279520"/>
                        </a:lnTo>
                        <a:lnTo>
                          <a:pt x="95340" y="292521"/>
                        </a:lnTo>
                        <a:lnTo>
                          <a:pt x="136510" y="351025"/>
                        </a:lnTo>
                        <a:lnTo>
                          <a:pt x="119175" y="364026"/>
                        </a:lnTo>
                        <a:lnTo>
                          <a:pt x="112675" y="377027"/>
                        </a:lnTo>
                        <a:lnTo>
                          <a:pt x="132176" y="392195"/>
                        </a:lnTo>
                        <a:lnTo>
                          <a:pt x="132176" y="420364"/>
                        </a:lnTo>
                        <a:lnTo>
                          <a:pt x="158178" y="461533"/>
                        </a:lnTo>
                        <a:lnTo>
                          <a:pt x="268686" y="491869"/>
                        </a:lnTo>
                        <a:lnTo>
                          <a:pt x="266519" y="528705"/>
                        </a:lnTo>
                        <a:lnTo>
                          <a:pt x="260019" y="550373"/>
                        </a:lnTo>
                        <a:lnTo>
                          <a:pt x="303356" y="552540"/>
                        </a:lnTo>
                        <a:lnTo>
                          <a:pt x="301189" y="593710"/>
                        </a:lnTo>
                        <a:lnTo>
                          <a:pt x="327191" y="580709"/>
                        </a:lnTo>
                        <a:lnTo>
                          <a:pt x="331524" y="621878"/>
                        </a:lnTo>
                        <a:lnTo>
                          <a:pt x="461534" y="522205"/>
                        </a:lnTo>
                        <a:lnTo>
                          <a:pt x="463701" y="478868"/>
                        </a:lnTo>
                        <a:lnTo>
                          <a:pt x="507037" y="446366"/>
                        </a:lnTo>
                        <a:lnTo>
                          <a:pt x="420364" y="420364"/>
                        </a:lnTo>
                        <a:lnTo>
                          <a:pt x="385695" y="361860"/>
                        </a:lnTo>
                        <a:lnTo>
                          <a:pt x="405196" y="359693"/>
                        </a:lnTo>
                        <a:lnTo>
                          <a:pt x="387862" y="329357"/>
                        </a:lnTo>
                        <a:lnTo>
                          <a:pt x="340192" y="322857"/>
                        </a:lnTo>
                        <a:lnTo>
                          <a:pt x="322857" y="296855"/>
                        </a:lnTo>
                        <a:lnTo>
                          <a:pt x="342358" y="231850"/>
                        </a:lnTo>
                        <a:lnTo>
                          <a:pt x="307689" y="229683"/>
                        </a:lnTo>
                        <a:lnTo>
                          <a:pt x="351026" y="201515"/>
                        </a:lnTo>
                        <a:lnTo>
                          <a:pt x="309856" y="169012"/>
                        </a:lnTo>
                        <a:lnTo>
                          <a:pt x="335858" y="158178"/>
                        </a:lnTo>
                        <a:lnTo>
                          <a:pt x="342358" y="132176"/>
                        </a:lnTo>
                        <a:lnTo>
                          <a:pt x="342358" y="132176"/>
                        </a:lnTo>
                        <a:lnTo>
                          <a:pt x="307689" y="106174"/>
                        </a:lnTo>
                        <a:lnTo>
                          <a:pt x="368360" y="97507"/>
                        </a:lnTo>
                        <a:lnTo>
                          <a:pt x="377028" y="58504"/>
                        </a:lnTo>
                        <a:lnTo>
                          <a:pt x="361860" y="54170"/>
                        </a:lnTo>
                        <a:lnTo>
                          <a:pt x="253519" y="52004"/>
                        </a:lnTo>
                        <a:lnTo>
                          <a:pt x="244851" y="43336"/>
                        </a:lnTo>
                        <a:lnTo>
                          <a:pt x="210182" y="60671"/>
                        </a:lnTo>
                        <a:lnTo>
                          <a:pt x="192847" y="43336"/>
                        </a:lnTo>
                        <a:lnTo>
                          <a:pt x="192847" y="26002"/>
                        </a:lnTo>
                        <a:lnTo>
                          <a:pt x="132176"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9" name="フリーフォーム 128"/>
                  <p:cNvSpPr/>
                  <p:nvPr/>
                </p:nvSpPr>
                <p:spPr>
                  <a:xfrm>
                    <a:off x="2972435" y="2548803"/>
                    <a:ext cx="476250" cy="305435"/>
                  </a:xfrm>
                  <a:custGeom>
                    <a:avLst/>
                    <a:gdLst>
                      <a:gd name="connsiteX0" fmla="*/ 294689 w 476702"/>
                      <a:gd name="connsiteY0" fmla="*/ 6500 h 305522"/>
                      <a:gd name="connsiteX1" fmla="*/ 344526 w 476702"/>
                      <a:gd name="connsiteY1" fmla="*/ 30336 h 305522"/>
                      <a:gd name="connsiteX2" fmla="*/ 361860 w 476702"/>
                      <a:gd name="connsiteY2" fmla="*/ 26002 h 305522"/>
                      <a:gd name="connsiteX3" fmla="*/ 379195 w 476702"/>
                      <a:gd name="connsiteY3" fmla="*/ 0 h 305522"/>
                      <a:gd name="connsiteX4" fmla="*/ 422531 w 476702"/>
                      <a:gd name="connsiteY4" fmla="*/ 21668 h 305522"/>
                      <a:gd name="connsiteX5" fmla="*/ 435532 w 476702"/>
                      <a:gd name="connsiteY5" fmla="*/ 60671 h 305522"/>
                      <a:gd name="connsiteX6" fmla="*/ 457200 w 476702"/>
                      <a:gd name="connsiteY6" fmla="*/ 65005 h 305522"/>
                      <a:gd name="connsiteX7" fmla="*/ 468035 w 476702"/>
                      <a:gd name="connsiteY7" fmla="*/ 82339 h 305522"/>
                      <a:gd name="connsiteX8" fmla="*/ 476702 w 476702"/>
                      <a:gd name="connsiteY8" fmla="*/ 134343 h 305522"/>
                      <a:gd name="connsiteX9" fmla="*/ 439866 w 476702"/>
                      <a:gd name="connsiteY9" fmla="*/ 143010 h 305522"/>
                      <a:gd name="connsiteX10" fmla="*/ 437699 w 476702"/>
                      <a:gd name="connsiteY10" fmla="*/ 162512 h 305522"/>
                      <a:gd name="connsiteX11" fmla="*/ 418198 w 476702"/>
                      <a:gd name="connsiteY11" fmla="*/ 179846 h 305522"/>
                      <a:gd name="connsiteX12" fmla="*/ 416031 w 476702"/>
                      <a:gd name="connsiteY12" fmla="*/ 214516 h 305522"/>
                      <a:gd name="connsiteX13" fmla="*/ 353193 w 476702"/>
                      <a:gd name="connsiteY13" fmla="*/ 205848 h 305522"/>
                      <a:gd name="connsiteX14" fmla="*/ 355360 w 476702"/>
                      <a:gd name="connsiteY14" fmla="*/ 255685 h 305522"/>
                      <a:gd name="connsiteX15" fmla="*/ 340192 w 476702"/>
                      <a:gd name="connsiteY15" fmla="*/ 277354 h 305522"/>
                      <a:gd name="connsiteX16" fmla="*/ 309856 w 476702"/>
                      <a:gd name="connsiteY16" fmla="*/ 296855 h 305522"/>
                      <a:gd name="connsiteX17" fmla="*/ 286021 w 476702"/>
                      <a:gd name="connsiteY17" fmla="*/ 305522 h 305522"/>
                      <a:gd name="connsiteX18" fmla="*/ 286021 w 476702"/>
                      <a:gd name="connsiteY18" fmla="*/ 305522 h 305522"/>
                      <a:gd name="connsiteX19" fmla="*/ 253519 w 476702"/>
                      <a:gd name="connsiteY19" fmla="*/ 236184 h 305522"/>
                      <a:gd name="connsiteX20" fmla="*/ 303356 w 476702"/>
                      <a:gd name="connsiteY20" fmla="*/ 212349 h 305522"/>
                      <a:gd name="connsiteX21" fmla="*/ 249185 w 476702"/>
                      <a:gd name="connsiteY21" fmla="*/ 190681 h 305522"/>
                      <a:gd name="connsiteX22" fmla="*/ 238351 w 476702"/>
                      <a:gd name="connsiteY22" fmla="*/ 145177 h 305522"/>
                      <a:gd name="connsiteX23" fmla="*/ 197181 w 476702"/>
                      <a:gd name="connsiteY23" fmla="*/ 162512 h 305522"/>
                      <a:gd name="connsiteX24" fmla="*/ 177680 w 476702"/>
                      <a:gd name="connsiteY24" fmla="*/ 208015 h 305522"/>
                      <a:gd name="connsiteX25" fmla="*/ 112675 w 476702"/>
                      <a:gd name="connsiteY25" fmla="*/ 223183 h 305522"/>
                      <a:gd name="connsiteX26" fmla="*/ 104008 w 476702"/>
                      <a:gd name="connsiteY26" fmla="*/ 199348 h 305522"/>
                      <a:gd name="connsiteX27" fmla="*/ 43337 w 476702"/>
                      <a:gd name="connsiteY27" fmla="*/ 236184 h 305522"/>
                      <a:gd name="connsiteX28" fmla="*/ 54171 w 476702"/>
                      <a:gd name="connsiteY28" fmla="*/ 203681 h 305522"/>
                      <a:gd name="connsiteX29" fmla="*/ 30336 w 476702"/>
                      <a:gd name="connsiteY29" fmla="*/ 173346 h 305522"/>
                      <a:gd name="connsiteX30" fmla="*/ 0 w 476702"/>
                      <a:gd name="connsiteY30" fmla="*/ 173346 h 305522"/>
                      <a:gd name="connsiteX31" fmla="*/ 0 w 476702"/>
                      <a:gd name="connsiteY31" fmla="*/ 153845 h 305522"/>
                      <a:gd name="connsiteX32" fmla="*/ 93174 w 476702"/>
                      <a:gd name="connsiteY32" fmla="*/ 112675 h 305522"/>
                      <a:gd name="connsiteX33" fmla="*/ 192848 w 476702"/>
                      <a:gd name="connsiteY33" fmla="*/ 117008 h 305522"/>
                      <a:gd name="connsiteX34" fmla="*/ 216683 w 476702"/>
                      <a:gd name="connsiteY34" fmla="*/ 86673 h 305522"/>
                      <a:gd name="connsiteX35" fmla="*/ 221017 w 476702"/>
                      <a:gd name="connsiteY35" fmla="*/ 67172 h 305522"/>
                      <a:gd name="connsiteX36" fmla="*/ 251352 w 476702"/>
                      <a:gd name="connsiteY36" fmla="*/ 67172 h 305522"/>
                      <a:gd name="connsiteX37" fmla="*/ 294689 w 476702"/>
                      <a:gd name="connsiteY37" fmla="*/ 6500 h 305522"/>
                      <a:gd name="connsiteX0" fmla="*/ 294689 w 476702"/>
                      <a:gd name="connsiteY0" fmla="*/ 6500 h 305522"/>
                      <a:gd name="connsiteX1" fmla="*/ 344526 w 476702"/>
                      <a:gd name="connsiteY1" fmla="*/ 30336 h 305522"/>
                      <a:gd name="connsiteX2" fmla="*/ 361860 w 476702"/>
                      <a:gd name="connsiteY2" fmla="*/ 26002 h 305522"/>
                      <a:gd name="connsiteX3" fmla="*/ 379195 w 476702"/>
                      <a:gd name="connsiteY3" fmla="*/ 0 h 305522"/>
                      <a:gd name="connsiteX4" fmla="*/ 422531 w 476702"/>
                      <a:gd name="connsiteY4" fmla="*/ 21668 h 305522"/>
                      <a:gd name="connsiteX5" fmla="*/ 435532 w 476702"/>
                      <a:gd name="connsiteY5" fmla="*/ 60671 h 305522"/>
                      <a:gd name="connsiteX6" fmla="*/ 457200 w 476702"/>
                      <a:gd name="connsiteY6" fmla="*/ 65005 h 305522"/>
                      <a:gd name="connsiteX7" fmla="*/ 468035 w 476702"/>
                      <a:gd name="connsiteY7" fmla="*/ 82339 h 305522"/>
                      <a:gd name="connsiteX8" fmla="*/ 476702 w 476702"/>
                      <a:gd name="connsiteY8" fmla="*/ 134343 h 305522"/>
                      <a:gd name="connsiteX9" fmla="*/ 439866 w 476702"/>
                      <a:gd name="connsiteY9" fmla="*/ 143010 h 305522"/>
                      <a:gd name="connsiteX10" fmla="*/ 437699 w 476702"/>
                      <a:gd name="connsiteY10" fmla="*/ 162512 h 305522"/>
                      <a:gd name="connsiteX11" fmla="*/ 418198 w 476702"/>
                      <a:gd name="connsiteY11" fmla="*/ 179846 h 305522"/>
                      <a:gd name="connsiteX12" fmla="*/ 416031 w 476702"/>
                      <a:gd name="connsiteY12" fmla="*/ 214516 h 305522"/>
                      <a:gd name="connsiteX13" fmla="*/ 353193 w 476702"/>
                      <a:gd name="connsiteY13" fmla="*/ 205848 h 305522"/>
                      <a:gd name="connsiteX14" fmla="*/ 355360 w 476702"/>
                      <a:gd name="connsiteY14" fmla="*/ 255685 h 305522"/>
                      <a:gd name="connsiteX15" fmla="*/ 340192 w 476702"/>
                      <a:gd name="connsiteY15" fmla="*/ 277354 h 305522"/>
                      <a:gd name="connsiteX16" fmla="*/ 309856 w 476702"/>
                      <a:gd name="connsiteY16" fmla="*/ 296855 h 305522"/>
                      <a:gd name="connsiteX17" fmla="*/ 286021 w 476702"/>
                      <a:gd name="connsiteY17" fmla="*/ 305522 h 305522"/>
                      <a:gd name="connsiteX18" fmla="*/ 286021 w 476702"/>
                      <a:gd name="connsiteY18" fmla="*/ 305522 h 305522"/>
                      <a:gd name="connsiteX19" fmla="*/ 253519 w 476702"/>
                      <a:gd name="connsiteY19" fmla="*/ 236184 h 305522"/>
                      <a:gd name="connsiteX20" fmla="*/ 303356 w 476702"/>
                      <a:gd name="connsiteY20" fmla="*/ 212349 h 305522"/>
                      <a:gd name="connsiteX21" fmla="*/ 249185 w 476702"/>
                      <a:gd name="connsiteY21" fmla="*/ 190681 h 305522"/>
                      <a:gd name="connsiteX22" fmla="*/ 238351 w 476702"/>
                      <a:gd name="connsiteY22" fmla="*/ 145177 h 305522"/>
                      <a:gd name="connsiteX23" fmla="*/ 197181 w 476702"/>
                      <a:gd name="connsiteY23" fmla="*/ 162512 h 305522"/>
                      <a:gd name="connsiteX24" fmla="*/ 177680 w 476702"/>
                      <a:gd name="connsiteY24" fmla="*/ 208015 h 305522"/>
                      <a:gd name="connsiteX25" fmla="*/ 112675 w 476702"/>
                      <a:gd name="connsiteY25" fmla="*/ 223183 h 305522"/>
                      <a:gd name="connsiteX26" fmla="*/ 104008 w 476702"/>
                      <a:gd name="connsiteY26" fmla="*/ 199348 h 305522"/>
                      <a:gd name="connsiteX27" fmla="*/ 43337 w 476702"/>
                      <a:gd name="connsiteY27" fmla="*/ 236184 h 305522"/>
                      <a:gd name="connsiteX28" fmla="*/ 54171 w 476702"/>
                      <a:gd name="connsiteY28" fmla="*/ 203681 h 305522"/>
                      <a:gd name="connsiteX29" fmla="*/ 30336 w 476702"/>
                      <a:gd name="connsiteY29" fmla="*/ 173346 h 305522"/>
                      <a:gd name="connsiteX30" fmla="*/ 0 w 476702"/>
                      <a:gd name="connsiteY30" fmla="*/ 173346 h 305522"/>
                      <a:gd name="connsiteX31" fmla="*/ 0 w 476702"/>
                      <a:gd name="connsiteY31" fmla="*/ 153845 h 305522"/>
                      <a:gd name="connsiteX32" fmla="*/ 93174 w 476702"/>
                      <a:gd name="connsiteY32" fmla="*/ 112675 h 305522"/>
                      <a:gd name="connsiteX33" fmla="*/ 192848 w 476702"/>
                      <a:gd name="connsiteY33" fmla="*/ 117008 h 305522"/>
                      <a:gd name="connsiteX34" fmla="*/ 216683 w 476702"/>
                      <a:gd name="connsiteY34" fmla="*/ 86673 h 305522"/>
                      <a:gd name="connsiteX35" fmla="*/ 221017 w 476702"/>
                      <a:gd name="connsiteY35" fmla="*/ 67172 h 305522"/>
                      <a:gd name="connsiteX36" fmla="*/ 251352 w 476702"/>
                      <a:gd name="connsiteY36" fmla="*/ 67172 h 305522"/>
                      <a:gd name="connsiteX37" fmla="*/ 266773 w 476702"/>
                      <a:gd name="connsiteY37" fmla="*/ 19507 h 305522"/>
                      <a:gd name="connsiteX38" fmla="*/ 294689 w 476702"/>
                      <a:gd name="connsiteY38" fmla="*/ 6500 h 3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6702" h="305522">
                        <a:moveTo>
                          <a:pt x="294689" y="6500"/>
                        </a:moveTo>
                        <a:lnTo>
                          <a:pt x="344526" y="30336"/>
                        </a:lnTo>
                        <a:lnTo>
                          <a:pt x="361860" y="26002"/>
                        </a:lnTo>
                        <a:lnTo>
                          <a:pt x="379195" y="0"/>
                        </a:lnTo>
                        <a:lnTo>
                          <a:pt x="422531" y="21668"/>
                        </a:lnTo>
                        <a:lnTo>
                          <a:pt x="435532" y="60671"/>
                        </a:lnTo>
                        <a:lnTo>
                          <a:pt x="457200" y="65005"/>
                        </a:lnTo>
                        <a:lnTo>
                          <a:pt x="468035" y="82339"/>
                        </a:lnTo>
                        <a:lnTo>
                          <a:pt x="476702" y="134343"/>
                        </a:lnTo>
                        <a:lnTo>
                          <a:pt x="439866" y="143010"/>
                        </a:lnTo>
                        <a:lnTo>
                          <a:pt x="437699" y="162512"/>
                        </a:lnTo>
                        <a:lnTo>
                          <a:pt x="418198" y="179846"/>
                        </a:lnTo>
                        <a:lnTo>
                          <a:pt x="416031" y="214516"/>
                        </a:lnTo>
                        <a:lnTo>
                          <a:pt x="353193" y="205848"/>
                        </a:lnTo>
                        <a:cubicBezTo>
                          <a:pt x="353915" y="222460"/>
                          <a:pt x="354638" y="239073"/>
                          <a:pt x="355360" y="255685"/>
                        </a:cubicBezTo>
                        <a:lnTo>
                          <a:pt x="340192" y="277354"/>
                        </a:lnTo>
                        <a:lnTo>
                          <a:pt x="309856" y="296855"/>
                        </a:lnTo>
                        <a:lnTo>
                          <a:pt x="286021" y="305522"/>
                        </a:lnTo>
                        <a:lnTo>
                          <a:pt x="286021" y="305522"/>
                        </a:lnTo>
                        <a:lnTo>
                          <a:pt x="253519" y="236184"/>
                        </a:lnTo>
                        <a:lnTo>
                          <a:pt x="303356" y="212349"/>
                        </a:lnTo>
                        <a:lnTo>
                          <a:pt x="249185" y="190681"/>
                        </a:lnTo>
                        <a:lnTo>
                          <a:pt x="238351" y="145177"/>
                        </a:lnTo>
                        <a:lnTo>
                          <a:pt x="197181" y="162512"/>
                        </a:lnTo>
                        <a:lnTo>
                          <a:pt x="177680" y="208015"/>
                        </a:lnTo>
                        <a:lnTo>
                          <a:pt x="112675" y="223183"/>
                        </a:lnTo>
                        <a:lnTo>
                          <a:pt x="104008" y="199348"/>
                        </a:lnTo>
                        <a:lnTo>
                          <a:pt x="43337" y="236184"/>
                        </a:lnTo>
                        <a:lnTo>
                          <a:pt x="54171" y="203681"/>
                        </a:lnTo>
                        <a:lnTo>
                          <a:pt x="30336" y="173346"/>
                        </a:lnTo>
                        <a:lnTo>
                          <a:pt x="0" y="173346"/>
                        </a:lnTo>
                        <a:lnTo>
                          <a:pt x="0" y="153845"/>
                        </a:lnTo>
                        <a:lnTo>
                          <a:pt x="93174" y="112675"/>
                        </a:lnTo>
                        <a:lnTo>
                          <a:pt x="192848" y="117008"/>
                        </a:lnTo>
                        <a:lnTo>
                          <a:pt x="216683" y="86673"/>
                        </a:lnTo>
                        <a:lnTo>
                          <a:pt x="221017" y="67172"/>
                        </a:lnTo>
                        <a:lnTo>
                          <a:pt x="251352" y="67172"/>
                        </a:lnTo>
                        <a:cubicBezTo>
                          <a:pt x="260107" y="56341"/>
                          <a:pt x="258018" y="30338"/>
                          <a:pt x="266773" y="19507"/>
                        </a:cubicBezTo>
                        <a:lnTo>
                          <a:pt x="294689" y="650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0" name="フリーフォーム 129"/>
                  <p:cNvSpPr/>
                  <p:nvPr/>
                </p:nvSpPr>
                <p:spPr>
                  <a:xfrm>
                    <a:off x="3050540" y="2696123"/>
                    <a:ext cx="396240" cy="417830"/>
                  </a:xfrm>
                  <a:custGeom>
                    <a:avLst/>
                    <a:gdLst>
                      <a:gd name="connsiteX0" fmla="*/ 0 w 396529"/>
                      <a:gd name="connsiteY0" fmla="*/ 136510 h 418197"/>
                      <a:gd name="connsiteX1" fmla="*/ 106175 w 396529"/>
                      <a:gd name="connsiteY1" fmla="*/ 201515 h 418197"/>
                      <a:gd name="connsiteX2" fmla="*/ 97507 w 396529"/>
                      <a:gd name="connsiteY2" fmla="*/ 273020 h 418197"/>
                      <a:gd name="connsiteX3" fmla="*/ 58504 w 396529"/>
                      <a:gd name="connsiteY3" fmla="*/ 279520 h 418197"/>
                      <a:gd name="connsiteX4" fmla="*/ 47670 w 396529"/>
                      <a:gd name="connsiteY4" fmla="*/ 333691 h 418197"/>
                      <a:gd name="connsiteX5" fmla="*/ 67172 w 396529"/>
                      <a:gd name="connsiteY5" fmla="*/ 374861 h 418197"/>
                      <a:gd name="connsiteX6" fmla="*/ 45503 w 396529"/>
                      <a:gd name="connsiteY6" fmla="*/ 383528 h 418197"/>
                      <a:gd name="connsiteX7" fmla="*/ 47670 w 396529"/>
                      <a:gd name="connsiteY7" fmla="*/ 418197 h 418197"/>
                      <a:gd name="connsiteX8" fmla="*/ 171179 w 396529"/>
                      <a:gd name="connsiteY8" fmla="*/ 359693 h 418197"/>
                      <a:gd name="connsiteX9" fmla="*/ 244851 w 396529"/>
                      <a:gd name="connsiteY9" fmla="*/ 385695 h 418197"/>
                      <a:gd name="connsiteX10" fmla="*/ 268686 w 396529"/>
                      <a:gd name="connsiteY10" fmla="*/ 366193 h 418197"/>
                      <a:gd name="connsiteX11" fmla="*/ 279520 w 396529"/>
                      <a:gd name="connsiteY11" fmla="*/ 325024 h 418197"/>
                      <a:gd name="connsiteX12" fmla="*/ 394362 w 396529"/>
                      <a:gd name="connsiteY12" fmla="*/ 348859 h 418197"/>
                      <a:gd name="connsiteX13" fmla="*/ 394362 w 396529"/>
                      <a:gd name="connsiteY13" fmla="*/ 327191 h 418197"/>
                      <a:gd name="connsiteX14" fmla="*/ 370527 w 396529"/>
                      <a:gd name="connsiteY14" fmla="*/ 303355 h 418197"/>
                      <a:gd name="connsiteX15" fmla="*/ 396529 w 396529"/>
                      <a:gd name="connsiteY15" fmla="*/ 270853 h 418197"/>
                      <a:gd name="connsiteX16" fmla="*/ 355359 w 396529"/>
                      <a:gd name="connsiteY16" fmla="*/ 218849 h 418197"/>
                      <a:gd name="connsiteX17" fmla="*/ 374861 w 396529"/>
                      <a:gd name="connsiteY17" fmla="*/ 205848 h 418197"/>
                      <a:gd name="connsiteX18" fmla="*/ 340192 w 396529"/>
                      <a:gd name="connsiteY18" fmla="*/ 199348 h 418197"/>
                      <a:gd name="connsiteX19" fmla="*/ 342358 w 396529"/>
                      <a:gd name="connsiteY19" fmla="*/ 140844 h 418197"/>
                      <a:gd name="connsiteX20" fmla="*/ 294688 w 396529"/>
                      <a:gd name="connsiteY20" fmla="*/ 175513 h 418197"/>
                      <a:gd name="connsiteX21" fmla="*/ 288188 w 396529"/>
                      <a:gd name="connsiteY21" fmla="*/ 147344 h 418197"/>
                      <a:gd name="connsiteX22" fmla="*/ 268686 w 396529"/>
                      <a:gd name="connsiteY22" fmla="*/ 123509 h 418197"/>
                      <a:gd name="connsiteX23" fmla="*/ 231850 w 396529"/>
                      <a:gd name="connsiteY23" fmla="*/ 147344 h 418197"/>
                      <a:gd name="connsiteX24" fmla="*/ 203682 w 396529"/>
                      <a:gd name="connsiteY24" fmla="*/ 160345 h 418197"/>
                      <a:gd name="connsiteX25" fmla="*/ 173346 w 396529"/>
                      <a:gd name="connsiteY25" fmla="*/ 93173 h 418197"/>
                      <a:gd name="connsiteX26" fmla="*/ 227517 w 396529"/>
                      <a:gd name="connsiteY26" fmla="*/ 69338 h 418197"/>
                      <a:gd name="connsiteX27" fmla="*/ 166846 w 396529"/>
                      <a:gd name="connsiteY27" fmla="*/ 36836 h 418197"/>
                      <a:gd name="connsiteX28" fmla="*/ 158178 w 396529"/>
                      <a:gd name="connsiteY28" fmla="*/ 0 h 418197"/>
                      <a:gd name="connsiteX29" fmla="*/ 117009 w 396529"/>
                      <a:gd name="connsiteY29" fmla="*/ 13001 h 418197"/>
                      <a:gd name="connsiteX30" fmla="*/ 101841 w 396529"/>
                      <a:gd name="connsiteY30" fmla="*/ 60671 h 418197"/>
                      <a:gd name="connsiteX31" fmla="*/ 36836 w 396529"/>
                      <a:gd name="connsiteY31" fmla="*/ 71505 h 418197"/>
                      <a:gd name="connsiteX32" fmla="*/ 0 w 396529"/>
                      <a:gd name="connsiteY32" fmla="*/ 136510 h 4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6529" h="418197">
                        <a:moveTo>
                          <a:pt x="0" y="136510"/>
                        </a:moveTo>
                        <a:lnTo>
                          <a:pt x="106175" y="201515"/>
                        </a:lnTo>
                        <a:lnTo>
                          <a:pt x="97507" y="273020"/>
                        </a:lnTo>
                        <a:lnTo>
                          <a:pt x="58504" y="279520"/>
                        </a:lnTo>
                        <a:lnTo>
                          <a:pt x="47670" y="333691"/>
                        </a:lnTo>
                        <a:lnTo>
                          <a:pt x="67172" y="374861"/>
                        </a:lnTo>
                        <a:lnTo>
                          <a:pt x="45503" y="383528"/>
                        </a:lnTo>
                        <a:lnTo>
                          <a:pt x="47670" y="418197"/>
                        </a:lnTo>
                        <a:lnTo>
                          <a:pt x="171179" y="359693"/>
                        </a:lnTo>
                        <a:lnTo>
                          <a:pt x="244851" y="385695"/>
                        </a:lnTo>
                        <a:lnTo>
                          <a:pt x="268686" y="366193"/>
                        </a:lnTo>
                        <a:lnTo>
                          <a:pt x="279520" y="325024"/>
                        </a:lnTo>
                        <a:lnTo>
                          <a:pt x="394362" y="348859"/>
                        </a:lnTo>
                        <a:lnTo>
                          <a:pt x="394362" y="327191"/>
                        </a:lnTo>
                        <a:lnTo>
                          <a:pt x="370527" y="303355"/>
                        </a:lnTo>
                        <a:lnTo>
                          <a:pt x="396529" y="270853"/>
                        </a:lnTo>
                        <a:lnTo>
                          <a:pt x="355359" y="218849"/>
                        </a:lnTo>
                        <a:lnTo>
                          <a:pt x="374861" y="205848"/>
                        </a:lnTo>
                        <a:lnTo>
                          <a:pt x="340192" y="199348"/>
                        </a:lnTo>
                        <a:lnTo>
                          <a:pt x="342358" y="140844"/>
                        </a:lnTo>
                        <a:lnTo>
                          <a:pt x="294688" y="175513"/>
                        </a:lnTo>
                        <a:lnTo>
                          <a:pt x="288188" y="147344"/>
                        </a:lnTo>
                        <a:lnTo>
                          <a:pt x="268686" y="123509"/>
                        </a:lnTo>
                        <a:lnTo>
                          <a:pt x="231850" y="147344"/>
                        </a:lnTo>
                        <a:lnTo>
                          <a:pt x="203682" y="160345"/>
                        </a:lnTo>
                        <a:lnTo>
                          <a:pt x="173346" y="93173"/>
                        </a:lnTo>
                        <a:lnTo>
                          <a:pt x="227517" y="69338"/>
                        </a:lnTo>
                        <a:lnTo>
                          <a:pt x="166846" y="36836"/>
                        </a:lnTo>
                        <a:lnTo>
                          <a:pt x="158178" y="0"/>
                        </a:lnTo>
                        <a:lnTo>
                          <a:pt x="117009" y="13001"/>
                        </a:lnTo>
                        <a:lnTo>
                          <a:pt x="101841" y="60671"/>
                        </a:lnTo>
                        <a:lnTo>
                          <a:pt x="36836" y="71505"/>
                        </a:lnTo>
                        <a:lnTo>
                          <a:pt x="0" y="13651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1" name="フリーフォーム 130"/>
                  <p:cNvSpPr/>
                  <p:nvPr/>
                </p:nvSpPr>
                <p:spPr>
                  <a:xfrm>
                    <a:off x="3592195" y="2429423"/>
                    <a:ext cx="508635" cy="790575"/>
                  </a:xfrm>
                  <a:custGeom>
                    <a:avLst/>
                    <a:gdLst>
                      <a:gd name="connsiteX0" fmla="*/ 112675 w 509204"/>
                      <a:gd name="connsiteY0" fmla="*/ 0 h 790891"/>
                      <a:gd name="connsiteX1" fmla="*/ 54171 w 509204"/>
                      <a:gd name="connsiteY1" fmla="*/ 36836 h 790891"/>
                      <a:gd name="connsiteX2" fmla="*/ 60671 w 509204"/>
                      <a:gd name="connsiteY2" fmla="*/ 52003 h 790891"/>
                      <a:gd name="connsiteX3" fmla="*/ 95341 w 509204"/>
                      <a:gd name="connsiteY3" fmla="*/ 71505 h 790891"/>
                      <a:gd name="connsiteX4" fmla="*/ 93174 w 509204"/>
                      <a:gd name="connsiteY4" fmla="*/ 88839 h 790891"/>
                      <a:gd name="connsiteX5" fmla="*/ 15168 w 509204"/>
                      <a:gd name="connsiteY5" fmla="*/ 99674 h 790891"/>
                      <a:gd name="connsiteX6" fmla="*/ 21669 w 509204"/>
                      <a:gd name="connsiteY6" fmla="*/ 123509 h 790891"/>
                      <a:gd name="connsiteX7" fmla="*/ 0 w 509204"/>
                      <a:gd name="connsiteY7" fmla="*/ 160345 h 790891"/>
                      <a:gd name="connsiteX8" fmla="*/ 36836 w 509204"/>
                      <a:gd name="connsiteY8" fmla="*/ 147344 h 790891"/>
                      <a:gd name="connsiteX9" fmla="*/ 36836 w 509204"/>
                      <a:gd name="connsiteY9" fmla="*/ 188513 h 790891"/>
                      <a:gd name="connsiteX10" fmla="*/ 67172 w 509204"/>
                      <a:gd name="connsiteY10" fmla="*/ 156011 h 790891"/>
                      <a:gd name="connsiteX11" fmla="*/ 104008 w 509204"/>
                      <a:gd name="connsiteY11" fmla="*/ 169012 h 790891"/>
                      <a:gd name="connsiteX12" fmla="*/ 101841 w 509204"/>
                      <a:gd name="connsiteY12" fmla="*/ 227516 h 790891"/>
                      <a:gd name="connsiteX13" fmla="*/ 62838 w 509204"/>
                      <a:gd name="connsiteY13" fmla="*/ 244851 h 790891"/>
                      <a:gd name="connsiteX14" fmla="*/ 99674 w 509204"/>
                      <a:gd name="connsiteY14" fmla="*/ 257852 h 790891"/>
                      <a:gd name="connsiteX15" fmla="*/ 84506 w 509204"/>
                      <a:gd name="connsiteY15" fmla="*/ 290354 h 790891"/>
                      <a:gd name="connsiteX16" fmla="*/ 28169 w 509204"/>
                      <a:gd name="connsiteY16" fmla="*/ 299021 h 790891"/>
                      <a:gd name="connsiteX17" fmla="*/ 62838 w 509204"/>
                      <a:gd name="connsiteY17" fmla="*/ 329357 h 790891"/>
                      <a:gd name="connsiteX18" fmla="*/ 56338 w 509204"/>
                      <a:gd name="connsiteY18" fmla="*/ 346692 h 790891"/>
                      <a:gd name="connsiteX19" fmla="*/ 23835 w 509204"/>
                      <a:gd name="connsiteY19" fmla="*/ 366193 h 790891"/>
                      <a:gd name="connsiteX20" fmla="*/ 67172 w 509204"/>
                      <a:gd name="connsiteY20" fmla="*/ 396529 h 790891"/>
                      <a:gd name="connsiteX21" fmla="*/ 30336 w 509204"/>
                      <a:gd name="connsiteY21" fmla="*/ 426864 h 790891"/>
                      <a:gd name="connsiteX22" fmla="*/ 60671 w 509204"/>
                      <a:gd name="connsiteY22" fmla="*/ 429031 h 790891"/>
                      <a:gd name="connsiteX23" fmla="*/ 39003 w 509204"/>
                      <a:gd name="connsiteY23" fmla="*/ 487535 h 790891"/>
                      <a:gd name="connsiteX24" fmla="*/ 58505 w 509204"/>
                      <a:gd name="connsiteY24" fmla="*/ 517871 h 790891"/>
                      <a:gd name="connsiteX25" fmla="*/ 112675 w 509204"/>
                      <a:gd name="connsiteY25" fmla="*/ 526538 h 790891"/>
                      <a:gd name="connsiteX26" fmla="*/ 123509 w 509204"/>
                      <a:gd name="connsiteY26" fmla="*/ 552540 h 790891"/>
                      <a:gd name="connsiteX27" fmla="*/ 104008 w 509204"/>
                      <a:gd name="connsiteY27" fmla="*/ 556874 h 790891"/>
                      <a:gd name="connsiteX28" fmla="*/ 140844 w 509204"/>
                      <a:gd name="connsiteY28" fmla="*/ 619711 h 790891"/>
                      <a:gd name="connsiteX29" fmla="*/ 223183 w 509204"/>
                      <a:gd name="connsiteY29" fmla="*/ 637046 h 790891"/>
                      <a:gd name="connsiteX30" fmla="*/ 184180 w 509204"/>
                      <a:gd name="connsiteY30" fmla="*/ 671715 h 790891"/>
                      <a:gd name="connsiteX31" fmla="*/ 182014 w 509204"/>
                      <a:gd name="connsiteY31" fmla="*/ 773556 h 790891"/>
                      <a:gd name="connsiteX32" fmla="*/ 195014 w 509204"/>
                      <a:gd name="connsiteY32" fmla="*/ 790891 h 790891"/>
                      <a:gd name="connsiteX33" fmla="*/ 253519 w 509204"/>
                      <a:gd name="connsiteY33" fmla="*/ 745387 h 790891"/>
                      <a:gd name="connsiteX34" fmla="*/ 288188 w 509204"/>
                      <a:gd name="connsiteY34" fmla="*/ 682549 h 790891"/>
                      <a:gd name="connsiteX35" fmla="*/ 364027 w 509204"/>
                      <a:gd name="connsiteY35" fmla="*/ 645713 h 790891"/>
                      <a:gd name="connsiteX36" fmla="*/ 413864 w 509204"/>
                      <a:gd name="connsiteY36" fmla="*/ 522204 h 790891"/>
                      <a:gd name="connsiteX37" fmla="*/ 487536 w 509204"/>
                      <a:gd name="connsiteY37" fmla="*/ 496202 h 790891"/>
                      <a:gd name="connsiteX38" fmla="*/ 509204 w 509204"/>
                      <a:gd name="connsiteY38" fmla="*/ 426864 h 790891"/>
                      <a:gd name="connsiteX39" fmla="*/ 459367 w 509204"/>
                      <a:gd name="connsiteY39" fmla="*/ 416030 h 790891"/>
                      <a:gd name="connsiteX40" fmla="*/ 437699 w 509204"/>
                      <a:gd name="connsiteY40" fmla="*/ 422530 h 790891"/>
                      <a:gd name="connsiteX41" fmla="*/ 392196 w 509204"/>
                      <a:gd name="connsiteY41" fmla="*/ 383528 h 790891"/>
                      <a:gd name="connsiteX42" fmla="*/ 405196 w 509204"/>
                      <a:gd name="connsiteY42" fmla="*/ 370527 h 790891"/>
                      <a:gd name="connsiteX43" fmla="*/ 346692 w 509204"/>
                      <a:gd name="connsiteY43" fmla="*/ 346692 h 790891"/>
                      <a:gd name="connsiteX44" fmla="*/ 346692 w 509204"/>
                      <a:gd name="connsiteY44" fmla="*/ 325023 h 790891"/>
                      <a:gd name="connsiteX45" fmla="*/ 342359 w 509204"/>
                      <a:gd name="connsiteY45" fmla="*/ 301188 h 790891"/>
                      <a:gd name="connsiteX46" fmla="*/ 361860 w 509204"/>
                      <a:gd name="connsiteY46" fmla="*/ 290354 h 790891"/>
                      <a:gd name="connsiteX47" fmla="*/ 353193 w 509204"/>
                      <a:gd name="connsiteY47" fmla="*/ 262185 h 790891"/>
                      <a:gd name="connsiteX48" fmla="*/ 327191 w 509204"/>
                      <a:gd name="connsiteY48" fmla="*/ 290354 h 790891"/>
                      <a:gd name="connsiteX49" fmla="*/ 327191 w 509204"/>
                      <a:gd name="connsiteY49" fmla="*/ 244851 h 790891"/>
                      <a:gd name="connsiteX50" fmla="*/ 340192 w 509204"/>
                      <a:gd name="connsiteY50" fmla="*/ 208015 h 790891"/>
                      <a:gd name="connsiteX51" fmla="*/ 312023 w 509204"/>
                      <a:gd name="connsiteY51" fmla="*/ 208015 h 790891"/>
                      <a:gd name="connsiteX52" fmla="*/ 320690 w 509204"/>
                      <a:gd name="connsiteY52" fmla="*/ 177679 h 790891"/>
                      <a:gd name="connsiteX53" fmla="*/ 296855 w 509204"/>
                      <a:gd name="connsiteY53" fmla="*/ 166845 h 790891"/>
                      <a:gd name="connsiteX54" fmla="*/ 257852 w 509204"/>
                      <a:gd name="connsiteY54" fmla="*/ 201514 h 790891"/>
                      <a:gd name="connsiteX55" fmla="*/ 190681 w 509204"/>
                      <a:gd name="connsiteY55" fmla="*/ 199347 h 790891"/>
                      <a:gd name="connsiteX56" fmla="*/ 201515 w 509204"/>
                      <a:gd name="connsiteY56" fmla="*/ 173346 h 790891"/>
                      <a:gd name="connsiteX57" fmla="*/ 251352 w 509204"/>
                      <a:gd name="connsiteY57" fmla="*/ 143010 h 790891"/>
                      <a:gd name="connsiteX58" fmla="*/ 255686 w 509204"/>
                      <a:gd name="connsiteY58" fmla="*/ 110508 h 790891"/>
                      <a:gd name="connsiteX59" fmla="*/ 283854 w 509204"/>
                      <a:gd name="connsiteY59" fmla="*/ 75838 h 790891"/>
                      <a:gd name="connsiteX60" fmla="*/ 253519 w 509204"/>
                      <a:gd name="connsiteY60" fmla="*/ 17334 h 790891"/>
                      <a:gd name="connsiteX61" fmla="*/ 201515 w 509204"/>
                      <a:gd name="connsiteY61" fmla="*/ 34669 h 790891"/>
                      <a:gd name="connsiteX62" fmla="*/ 171179 w 509204"/>
                      <a:gd name="connsiteY62" fmla="*/ 32502 h 790891"/>
                      <a:gd name="connsiteX63" fmla="*/ 160345 w 509204"/>
                      <a:gd name="connsiteY63" fmla="*/ 45503 h 790891"/>
                      <a:gd name="connsiteX64" fmla="*/ 112675 w 509204"/>
                      <a:gd name="connsiteY64" fmla="*/ 0 h 7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9204" h="790891">
                        <a:moveTo>
                          <a:pt x="112675" y="0"/>
                        </a:moveTo>
                        <a:lnTo>
                          <a:pt x="54171" y="36836"/>
                        </a:lnTo>
                        <a:lnTo>
                          <a:pt x="60671" y="52003"/>
                        </a:lnTo>
                        <a:lnTo>
                          <a:pt x="95341" y="71505"/>
                        </a:lnTo>
                        <a:lnTo>
                          <a:pt x="93174" y="88839"/>
                        </a:lnTo>
                        <a:lnTo>
                          <a:pt x="15168" y="99674"/>
                        </a:lnTo>
                        <a:lnTo>
                          <a:pt x="21669" y="123509"/>
                        </a:lnTo>
                        <a:lnTo>
                          <a:pt x="0" y="160345"/>
                        </a:lnTo>
                        <a:lnTo>
                          <a:pt x="36836" y="147344"/>
                        </a:lnTo>
                        <a:lnTo>
                          <a:pt x="36836" y="188513"/>
                        </a:lnTo>
                        <a:lnTo>
                          <a:pt x="67172" y="156011"/>
                        </a:lnTo>
                        <a:lnTo>
                          <a:pt x="104008" y="169012"/>
                        </a:lnTo>
                        <a:cubicBezTo>
                          <a:pt x="103286" y="188513"/>
                          <a:pt x="102563" y="208015"/>
                          <a:pt x="101841" y="227516"/>
                        </a:cubicBezTo>
                        <a:lnTo>
                          <a:pt x="62838" y="244851"/>
                        </a:lnTo>
                        <a:lnTo>
                          <a:pt x="99674" y="257852"/>
                        </a:lnTo>
                        <a:lnTo>
                          <a:pt x="84506" y="290354"/>
                        </a:lnTo>
                        <a:lnTo>
                          <a:pt x="28169" y="299021"/>
                        </a:lnTo>
                        <a:lnTo>
                          <a:pt x="62838" y="329357"/>
                        </a:lnTo>
                        <a:lnTo>
                          <a:pt x="56338" y="346692"/>
                        </a:lnTo>
                        <a:lnTo>
                          <a:pt x="23835" y="366193"/>
                        </a:lnTo>
                        <a:lnTo>
                          <a:pt x="67172" y="396529"/>
                        </a:lnTo>
                        <a:lnTo>
                          <a:pt x="30336" y="426864"/>
                        </a:lnTo>
                        <a:lnTo>
                          <a:pt x="60671" y="429031"/>
                        </a:lnTo>
                        <a:lnTo>
                          <a:pt x="39003" y="487535"/>
                        </a:lnTo>
                        <a:lnTo>
                          <a:pt x="58505" y="517871"/>
                        </a:lnTo>
                        <a:lnTo>
                          <a:pt x="112675" y="526538"/>
                        </a:lnTo>
                        <a:lnTo>
                          <a:pt x="123509" y="552540"/>
                        </a:lnTo>
                        <a:lnTo>
                          <a:pt x="104008" y="556874"/>
                        </a:lnTo>
                        <a:lnTo>
                          <a:pt x="140844" y="619711"/>
                        </a:lnTo>
                        <a:lnTo>
                          <a:pt x="223183" y="637046"/>
                        </a:lnTo>
                        <a:lnTo>
                          <a:pt x="184180" y="671715"/>
                        </a:lnTo>
                        <a:lnTo>
                          <a:pt x="182014" y="773556"/>
                        </a:lnTo>
                        <a:lnTo>
                          <a:pt x="195014" y="790891"/>
                        </a:lnTo>
                        <a:lnTo>
                          <a:pt x="253519" y="745387"/>
                        </a:lnTo>
                        <a:lnTo>
                          <a:pt x="288188" y="682549"/>
                        </a:lnTo>
                        <a:lnTo>
                          <a:pt x="364027" y="645713"/>
                        </a:lnTo>
                        <a:lnTo>
                          <a:pt x="413864" y="522204"/>
                        </a:lnTo>
                        <a:lnTo>
                          <a:pt x="487536" y="496202"/>
                        </a:lnTo>
                        <a:lnTo>
                          <a:pt x="509204" y="426864"/>
                        </a:lnTo>
                        <a:lnTo>
                          <a:pt x="459367" y="416030"/>
                        </a:lnTo>
                        <a:lnTo>
                          <a:pt x="437699" y="422530"/>
                        </a:lnTo>
                        <a:lnTo>
                          <a:pt x="392196" y="383528"/>
                        </a:lnTo>
                        <a:lnTo>
                          <a:pt x="405196" y="370527"/>
                        </a:lnTo>
                        <a:lnTo>
                          <a:pt x="346692" y="346692"/>
                        </a:lnTo>
                        <a:lnTo>
                          <a:pt x="346692" y="325023"/>
                        </a:lnTo>
                        <a:lnTo>
                          <a:pt x="342359" y="301188"/>
                        </a:lnTo>
                        <a:lnTo>
                          <a:pt x="361860" y="290354"/>
                        </a:lnTo>
                        <a:lnTo>
                          <a:pt x="353193" y="262185"/>
                        </a:lnTo>
                        <a:lnTo>
                          <a:pt x="327191" y="290354"/>
                        </a:lnTo>
                        <a:lnTo>
                          <a:pt x="327191" y="244851"/>
                        </a:lnTo>
                        <a:lnTo>
                          <a:pt x="340192" y="208015"/>
                        </a:lnTo>
                        <a:lnTo>
                          <a:pt x="312023" y="208015"/>
                        </a:lnTo>
                        <a:lnTo>
                          <a:pt x="320690" y="177679"/>
                        </a:lnTo>
                        <a:lnTo>
                          <a:pt x="296855" y="166845"/>
                        </a:lnTo>
                        <a:lnTo>
                          <a:pt x="257852" y="201514"/>
                        </a:lnTo>
                        <a:lnTo>
                          <a:pt x="190681" y="199347"/>
                        </a:lnTo>
                        <a:lnTo>
                          <a:pt x="201515" y="173346"/>
                        </a:lnTo>
                        <a:lnTo>
                          <a:pt x="251352" y="143010"/>
                        </a:lnTo>
                        <a:lnTo>
                          <a:pt x="255686" y="110508"/>
                        </a:lnTo>
                        <a:lnTo>
                          <a:pt x="283854" y="75838"/>
                        </a:lnTo>
                        <a:lnTo>
                          <a:pt x="253519" y="17334"/>
                        </a:lnTo>
                        <a:lnTo>
                          <a:pt x="201515" y="34669"/>
                        </a:lnTo>
                        <a:lnTo>
                          <a:pt x="171179" y="32502"/>
                        </a:lnTo>
                        <a:lnTo>
                          <a:pt x="160345" y="45503"/>
                        </a:lnTo>
                        <a:lnTo>
                          <a:pt x="112675"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2" name="フリーフォーム 131"/>
                  <p:cNvSpPr/>
                  <p:nvPr/>
                </p:nvSpPr>
                <p:spPr>
                  <a:xfrm>
                    <a:off x="3902075" y="2594523"/>
                    <a:ext cx="264160" cy="266065"/>
                  </a:xfrm>
                  <a:custGeom>
                    <a:avLst/>
                    <a:gdLst>
                      <a:gd name="connsiteX0" fmla="*/ 244851 w 264353"/>
                      <a:gd name="connsiteY0" fmla="*/ 231851 h 266520"/>
                      <a:gd name="connsiteX1" fmla="*/ 264353 w 264353"/>
                      <a:gd name="connsiteY1" fmla="*/ 184180 h 266520"/>
                      <a:gd name="connsiteX2" fmla="*/ 225350 w 264353"/>
                      <a:gd name="connsiteY2" fmla="*/ 175513 h 266520"/>
                      <a:gd name="connsiteX3" fmla="*/ 229684 w 264353"/>
                      <a:gd name="connsiteY3" fmla="*/ 149511 h 266520"/>
                      <a:gd name="connsiteX4" fmla="*/ 186347 w 264353"/>
                      <a:gd name="connsiteY4" fmla="*/ 127843 h 266520"/>
                      <a:gd name="connsiteX5" fmla="*/ 99674 w 264353"/>
                      <a:gd name="connsiteY5" fmla="*/ 114842 h 266520"/>
                      <a:gd name="connsiteX6" fmla="*/ 93174 w 264353"/>
                      <a:gd name="connsiteY6" fmla="*/ 75839 h 266520"/>
                      <a:gd name="connsiteX7" fmla="*/ 119176 w 264353"/>
                      <a:gd name="connsiteY7" fmla="*/ 80173 h 266520"/>
                      <a:gd name="connsiteX8" fmla="*/ 86673 w 264353"/>
                      <a:gd name="connsiteY8" fmla="*/ 45504 h 266520"/>
                      <a:gd name="connsiteX9" fmla="*/ 80173 w 264353"/>
                      <a:gd name="connsiteY9" fmla="*/ 32503 h 266520"/>
                      <a:gd name="connsiteX10" fmla="*/ 30336 w 264353"/>
                      <a:gd name="connsiteY10" fmla="*/ 0 h 266520"/>
                      <a:gd name="connsiteX11" fmla="*/ 8667 w 264353"/>
                      <a:gd name="connsiteY11" fmla="*/ 6501 h 266520"/>
                      <a:gd name="connsiteX12" fmla="*/ 0 w 264353"/>
                      <a:gd name="connsiteY12" fmla="*/ 36836 h 266520"/>
                      <a:gd name="connsiteX13" fmla="*/ 34669 w 264353"/>
                      <a:gd name="connsiteY13" fmla="*/ 41170 h 266520"/>
                      <a:gd name="connsiteX14" fmla="*/ 15168 w 264353"/>
                      <a:gd name="connsiteY14" fmla="*/ 75839 h 266520"/>
                      <a:gd name="connsiteX15" fmla="*/ 15168 w 264353"/>
                      <a:gd name="connsiteY15" fmla="*/ 125676 h 266520"/>
                      <a:gd name="connsiteX16" fmla="*/ 45504 w 264353"/>
                      <a:gd name="connsiteY16" fmla="*/ 101841 h 266520"/>
                      <a:gd name="connsiteX17" fmla="*/ 60671 w 264353"/>
                      <a:gd name="connsiteY17" fmla="*/ 130010 h 266520"/>
                      <a:gd name="connsiteX18" fmla="*/ 28169 w 264353"/>
                      <a:gd name="connsiteY18" fmla="*/ 132177 h 266520"/>
                      <a:gd name="connsiteX19" fmla="*/ 39003 w 264353"/>
                      <a:gd name="connsiteY19" fmla="*/ 162512 h 266520"/>
                      <a:gd name="connsiteX20" fmla="*/ 34669 w 264353"/>
                      <a:gd name="connsiteY20" fmla="*/ 188514 h 266520"/>
                      <a:gd name="connsiteX21" fmla="*/ 99674 w 264353"/>
                      <a:gd name="connsiteY21" fmla="*/ 203682 h 266520"/>
                      <a:gd name="connsiteX22" fmla="*/ 80173 w 264353"/>
                      <a:gd name="connsiteY22" fmla="*/ 212349 h 266520"/>
                      <a:gd name="connsiteX23" fmla="*/ 134343 w 264353"/>
                      <a:gd name="connsiteY23" fmla="*/ 260019 h 266520"/>
                      <a:gd name="connsiteX24" fmla="*/ 153845 w 264353"/>
                      <a:gd name="connsiteY24" fmla="*/ 253519 h 266520"/>
                      <a:gd name="connsiteX25" fmla="*/ 201515 w 264353"/>
                      <a:gd name="connsiteY25" fmla="*/ 266520 h 266520"/>
                      <a:gd name="connsiteX26" fmla="*/ 244851 w 264353"/>
                      <a:gd name="connsiteY26" fmla="*/ 231851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4353" h="266520">
                        <a:moveTo>
                          <a:pt x="244851" y="231851"/>
                        </a:moveTo>
                        <a:lnTo>
                          <a:pt x="264353" y="184180"/>
                        </a:lnTo>
                        <a:lnTo>
                          <a:pt x="225350" y="175513"/>
                        </a:lnTo>
                        <a:lnTo>
                          <a:pt x="229684" y="149511"/>
                        </a:lnTo>
                        <a:lnTo>
                          <a:pt x="186347" y="127843"/>
                        </a:lnTo>
                        <a:lnTo>
                          <a:pt x="99674" y="114842"/>
                        </a:lnTo>
                        <a:lnTo>
                          <a:pt x="93174" y="75839"/>
                        </a:lnTo>
                        <a:lnTo>
                          <a:pt x="119176" y="80173"/>
                        </a:lnTo>
                        <a:lnTo>
                          <a:pt x="86673" y="45504"/>
                        </a:lnTo>
                        <a:lnTo>
                          <a:pt x="80173" y="32503"/>
                        </a:lnTo>
                        <a:lnTo>
                          <a:pt x="30336" y="0"/>
                        </a:lnTo>
                        <a:lnTo>
                          <a:pt x="8667" y="6501"/>
                        </a:lnTo>
                        <a:lnTo>
                          <a:pt x="0" y="36836"/>
                        </a:lnTo>
                        <a:lnTo>
                          <a:pt x="34669" y="41170"/>
                        </a:lnTo>
                        <a:lnTo>
                          <a:pt x="15168" y="75839"/>
                        </a:lnTo>
                        <a:lnTo>
                          <a:pt x="15168" y="125676"/>
                        </a:lnTo>
                        <a:lnTo>
                          <a:pt x="45504" y="101841"/>
                        </a:lnTo>
                        <a:lnTo>
                          <a:pt x="60671" y="130010"/>
                        </a:lnTo>
                        <a:lnTo>
                          <a:pt x="28169" y="132177"/>
                        </a:lnTo>
                        <a:lnTo>
                          <a:pt x="39003" y="162512"/>
                        </a:lnTo>
                        <a:lnTo>
                          <a:pt x="34669" y="188514"/>
                        </a:lnTo>
                        <a:lnTo>
                          <a:pt x="99674" y="203682"/>
                        </a:lnTo>
                        <a:lnTo>
                          <a:pt x="80173" y="212349"/>
                        </a:lnTo>
                        <a:lnTo>
                          <a:pt x="134343" y="260019"/>
                        </a:lnTo>
                        <a:lnTo>
                          <a:pt x="153845" y="253519"/>
                        </a:lnTo>
                        <a:lnTo>
                          <a:pt x="201515" y="266520"/>
                        </a:lnTo>
                        <a:lnTo>
                          <a:pt x="244851" y="23185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3" name="フリーフォーム 132"/>
                  <p:cNvSpPr/>
                  <p:nvPr/>
                </p:nvSpPr>
                <p:spPr>
                  <a:xfrm>
                    <a:off x="2357120" y="4757968"/>
                    <a:ext cx="64770" cy="69215"/>
                  </a:xfrm>
                  <a:custGeom>
                    <a:avLst/>
                    <a:gdLst>
                      <a:gd name="connsiteX0" fmla="*/ 52004 w 65005"/>
                      <a:gd name="connsiteY0" fmla="*/ 0 h 69338"/>
                      <a:gd name="connsiteX1" fmla="*/ 0 w 65005"/>
                      <a:gd name="connsiteY1" fmla="*/ 26002 h 69338"/>
                      <a:gd name="connsiteX2" fmla="*/ 13001 w 65005"/>
                      <a:gd name="connsiteY2" fmla="*/ 69338 h 69338"/>
                      <a:gd name="connsiteX3" fmla="*/ 65005 w 65005"/>
                      <a:gd name="connsiteY3" fmla="*/ 65004 h 69338"/>
                      <a:gd name="connsiteX4" fmla="*/ 52004 w 65005"/>
                      <a:gd name="connsiteY4" fmla="*/ 0 h 6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 h="69338">
                        <a:moveTo>
                          <a:pt x="52004" y="0"/>
                        </a:moveTo>
                        <a:lnTo>
                          <a:pt x="0" y="26002"/>
                        </a:lnTo>
                        <a:lnTo>
                          <a:pt x="13001" y="69338"/>
                        </a:lnTo>
                        <a:lnTo>
                          <a:pt x="65005" y="65004"/>
                        </a:lnTo>
                        <a:lnTo>
                          <a:pt x="52004" y="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4" name="フリーフォーム 133"/>
                  <p:cNvSpPr/>
                  <p:nvPr/>
                </p:nvSpPr>
                <p:spPr>
                  <a:xfrm>
                    <a:off x="2917825" y="3270250"/>
                    <a:ext cx="869950" cy="746125"/>
                  </a:xfrm>
                  <a:custGeom>
                    <a:avLst/>
                    <a:gdLst>
                      <a:gd name="connsiteX0" fmla="*/ 222250 w 869950"/>
                      <a:gd name="connsiteY0" fmla="*/ 136525 h 746125"/>
                      <a:gd name="connsiteX1" fmla="*/ 168275 w 869950"/>
                      <a:gd name="connsiteY1" fmla="*/ 161925 h 746125"/>
                      <a:gd name="connsiteX2" fmla="*/ 184150 w 869950"/>
                      <a:gd name="connsiteY2" fmla="*/ 203200 h 746125"/>
                      <a:gd name="connsiteX3" fmla="*/ 6350 w 869950"/>
                      <a:gd name="connsiteY3" fmla="*/ 292100 h 746125"/>
                      <a:gd name="connsiteX4" fmla="*/ 66675 w 869950"/>
                      <a:gd name="connsiteY4" fmla="*/ 358775 h 746125"/>
                      <a:gd name="connsiteX5" fmla="*/ 0 w 869950"/>
                      <a:gd name="connsiteY5" fmla="*/ 390525 h 746125"/>
                      <a:gd name="connsiteX6" fmla="*/ 73025 w 869950"/>
                      <a:gd name="connsiteY6" fmla="*/ 396875 h 746125"/>
                      <a:gd name="connsiteX7" fmla="*/ 66675 w 869950"/>
                      <a:gd name="connsiteY7" fmla="*/ 447675 h 746125"/>
                      <a:gd name="connsiteX8" fmla="*/ 95250 w 869950"/>
                      <a:gd name="connsiteY8" fmla="*/ 469900 h 746125"/>
                      <a:gd name="connsiteX9" fmla="*/ 171450 w 869950"/>
                      <a:gd name="connsiteY9" fmla="*/ 501650 h 746125"/>
                      <a:gd name="connsiteX10" fmla="*/ 193675 w 869950"/>
                      <a:gd name="connsiteY10" fmla="*/ 488950 h 746125"/>
                      <a:gd name="connsiteX11" fmla="*/ 206375 w 869950"/>
                      <a:gd name="connsiteY11" fmla="*/ 565150 h 746125"/>
                      <a:gd name="connsiteX12" fmla="*/ 174625 w 869950"/>
                      <a:gd name="connsiteY12" fmla="*/ 565150 h 746125"/>
                      <a:gd name="connsiteX13" fmla="*/ 177800 w 869950"/>
                      <a:gd name="connsiteY13" fmla="*/ 596900 h 746125"/>
                      <a:gd name="connsiteX14" fmla="*/ 136525 w 869950"/>
                      <a:gd name="connsiteY14" fmla="*/ 587375 h 746125"/>
                      <a:gd name="connsiteX15" fmla="*/ 95250 w 869950"/>
                      <a:gd name="connsiteY15" fmla="*/ 612775 h 746125"/>
                      <a:gd name="connsiteX16" fmla="*/ 139700 w 869950"/>
                      <a:gd name="connsiteY16" fmla="*/ 650875 h 746125"/>
                      <a:gd name="connsiteX17" fmla="*/ 196850 w 869950"/>
                      <a:gd name="connsiteY17" fmla="*/ 650875 h 746125"/>
                      <a:gd name="connsiteX18" fmla="*/ 409575 w 869950"/>
                      <a:gd name="connsiteY18" fmla="*/ 708025 h 746125"/>
                      <a:gd name="connsiteX19" fmla="*/ 422275 w 869950"/>
                      <a:gd name="connsiteY19" fmla="*/ 746125 h 746125"/>
                      <a:gd name="connsiteX20" fmla="*/ 606425 w 869950"/>
                      <a:gd name="connsiteY20" fmla="*/ 679450 h 746125"/>
                      <a:gd name="connsiteX21" fmla="*/ 622300 w 869950"/>
                      <a:gd name="connsiteY21" fmla="*/ 704850 h 746125"/>
                      <a:gd name="connsiteX22" fmla="*/ 720725 w 869950"/>
                      <a:gd name="connsiteY22" fmla="*/ 708025 h 746125"/>
                      <a:gd name="connsiteX23" fmla="*/ 742950 w 869950"/>
                      <a:gd name="connsiteY23" fmla="*/ 733425 h 746125"/>
                      <a:gd name="connsiteX24" fmla="*/ 774700 w 869950"/>
                      <a:gd name="connsiteY24" fmla="*/ 708025 h 746125"/>
                      <a:gd name="connsiteX25" fmla="*/ 768350 w 869950"/>
                      <a:gd name="connsiteY25" fmla="*/ 688975 h 746125"/>
                      <a:gd name="connsiteX26" fmla="*/ 803275 w 869950"/>
                      <a:gd name="connsiteY26" fmla="*/ 663575 h 746125"/>
                      <a:gd name="connsiteX27" fmla="*/ 765175 w 869950"/>
                      <a:gd name="connsiteY27" fmla="*/ 654050 h 746125"/>
                      <a:gd name="connsiteX28" fmla="*/ 762000 w 869950"/>
                      <a:gd name="connsiteY28" fmla="*/ 635000 h 746125"/>
                      <a:gd name="connsiteX29" fmla="*/ 727075 w 869950"/>
                      <a:gd name="connsiteY29" fmla="*/ 641350 h 746125"/>
                      <a:gd name="connsiteX30" fmla="*/ 695325 w 869950"/>
                      <a:gd name="connsiteY30" fmla="*/ 619125 h 746125"/>
                      <a:gd name="connsiteX31" fmla="*/ 698500 w 869950"/>
                      <a:gd name="connsiteY31" fmla="*/ 596900 h 746125"/>
                      <a:gd name="connsiteX32" fmla="*/ 752475 w 869950"/>
                      <a:gd name="connsiteY32" fmla="*/ 612775 h 746125"/>
                      <a:gd name="connsiteX33" fmla="*/ 749300 w 869950"/>
                      <a:gd name="connsiteY33" fmla="*/ 565150 h 746125"/>
                      <a:gd name="connsiteX34" fmla="*/ 720725 w 869950"/>
                      <a:gd name="connsiteY34" fmla="*/ 565150 h 746125"/>
                      <a:gd name="connsiteX35" fmla="*/ 717550 w 869950"/>
                      <a:gd name="connsiteY35" fmla="*/ 536575 h 746125"/>
                      <a:gd name="connsiteX36" fmla="*/ 682625 w 869950"/>
                      <a:gd name="connsiteY36" fmla="*/ 511175 h 746125"/>
                      <a:gd name="connsiteX37" fmla="*/ 688975 w 869950"/>
                      <a:gd name="connsiteY37" fmla="*/ 482600 h 746125"/>
                      <a:gd name="connsiteX38" fmla="*/ 669925 w 869950"/>
                      <a:gd name="connsiteY38" fmla="*/ 469900 h 746125"/>
                      <a:gd name="connsiteX39" fmla="*/ 708025 w 869950"/>
                      <a:gd name="connsiteY39" fmla="*/ 447675 h 746125"/>
                      <a:gd name="connsiteX40" fmla="*/ 679450 w 869950"/>
                      <a:gd name="connsiteY40" fmla="*/ 425450 h 746125"/>
                      <a:gd name="connsiteX41" fmla="*/ 679450 w 869950"/>
                      <a:gd name="connsiteY41" fmla="*/ 409575 h 746125"/>
                      <a:gd name="connsiteX42" fmla="*/ 708025 w 869950"/>
                      <a:gd name="connsiteY42" fmla="*/ 412750 h 746125"/>
                      <a:gd name="connsiteX43" fmla="*/ 708025 w 869950"/>
                      <a:gd name="connsiteY43" fmla="*/ 346075 h 746125"/>
                      <a:gd name="connsiteX44" fmla="*/ 790575 w 869950"/>
                      <a:gd name="connsiteY44" fmla="*/ 333375 h 746125"/>
                      <a:gd name="connsiteX45" fmla="*/ 800100 w 869950"/>
                      <a:gd name="connsiteY45" fmla="*/ 295275 h 746125"/>
                      <a:gd name="connsiteX46" fmla="*/ 841375 w 869950"/>
                      <a:gd name="connsiteY46" fmla="*/ 285750 h 746125"/>
                      <a:gd name="connsiteX47" fmla="*/ 831850 w 869950"/>
                      <a:gd name="connsiteY47" fmla="*/ 250825 h 746125"/>
                      <a:gd name="connsiteX48" fmla="*/ 869950 w 869950"/>
                      <a:gd name="connsiteY48" fmla="*/ 234950 h 746125"/>
                      <a:gd name="connsiteX49" fmla="*/ 822325 w 869950"/>
                      <a:gd name="connsiteY49" fmla="*/ 222250 h 746125"/>
                      <a:gd name="connsiteX50" fmla="*/ 803275 w 869950"/>
                      <a:gd name="connsiteY50" fmla="*/ 200025 h 746125"/>
                      <a:gd name="connsiteX51" fmla="*/ 746125 w 869950"/>
                      <a:gd name="connsiteY51" fmla="*/ 244475 h 746125"/>
                      <a:gd name="connsiteX52" fmla="*/ 698500 w 869950"/>
                      <a:gd name="connsiteY52" fmla="*/ 184150 h 746125"/>
                      <a:gd name="connsiteX53" fmla="*/ 673100 w 869950"/>
                      <a:gd name="connsiteY53" fmla="*/ 184150 h 746125"/>
                      <a:gd name="connsiteX54" fmla="*/ 654050 w 869950"/>
                      <a:gd name="connsiteY54" fmla="*/ 142875 h 746125"/>
                      <a:gd name="connsiteX55" fmla="*/ 685800 w 869950"/>
                      <a:gd name="connsiteY55" fmla="*/ 120650 h 746125"/>
                      <a:gd name="connsiteX56" fmla="*/ 676275 w 869950"/>
                      <a:gd name="connsiteY56" fmla="*/ 92075 h 746125"/>
                      <a:gd name="connsiteX57" fmla="*/ 682625 w 869950"/>
                      <a:gd name="connsiteY57" fmla="*/ 69850 h 746125"/>
                      <a:gd name="connsiteX58" fmla="*/ 635000 w 869950"/>
                      <a:gd name="connsiteY58" fmla="*/ 47625 h 746125"/>
                      <a:gd name="connsiteX59" fmla="*/ 625475 w 869950"/>
                      <a:gd name="connsiteY59" fmla="*/ 0 h 746125"/>
                      <a:gd name="connsiteX60" fmla="*/ 596900 w 869950"/>
                      <a:gd name="connsiteY60" fmla="*/ 50800 h 746125"/>
                      <a:gd name="connsiteX61" fmla="*/ 558800 w 869950"/>
                      <a:gd name="connsiteY61" fmla="*/ 57150 h 746125"/>
                      <a:gd name="connsiteX62" fmla="*/ 555625 w 869950"/>
                      <a:gd name="connsiteY62" fmla="*/ 85725 h 746125"/>
                      <a:gd name="connsiteX63" fmla="*/ 479425 w 869950"/>
                      <a:gd name="connsiteY63" fmla="*/ 85725 h 746125"/>
                      <a:gd name="connsiteX64" fmla="*/ 441325 w 869950"/>
                      <a:gd name="connsiteY64" fmla="*/ 104775 h 746125"/>
                      <a:gd name="connsiteX65" fmla="*/ 425450 w 869950"/>
                      <a:gd name="connsiteY65" fmla="*/ 85725 h 746125"/>
                      <a:gd name="connsiteX66" fmla="*/ 365125 w 869950"/>
                      <a:gd name="connsiteY66" fmla="*/ 85725 h 746125"/>
                      <a:gd name="connsiteX67" fmla="*/ 288925 w 869950"/>
                      <a:gd name="connsiteY67" fmla="*/ 161925 h 746125"/>
                      <a:gd name="connsiteX68" fmla="*/ 222250 w 869950"/>
                      <a:gd name="connsiteY68" fmla="*/ 136525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950" h="746125">
                        <a:moveTo>
                          <a:pt x="222250" y="136525"/>
                        </a:moveTo>
                        <a:lnTo>
                          <a:pt x="168275" y="161925"/>
                        </a:lnTo>
                        <a:lnTo>
                          <a:pt x="184150" y="203200"/>
                        </a:lnTo>
                        <a:lnTo>
                          <a:pt x="6350" y="292100"/>
                        </a:lnTo>
                        <a:lnTo>
                          <a:pt x="66675" y="358775"/>
                        </a:lnTo>
                        <a:lnTo>
                          <a:pt x="0" y="390525"/>
                        </a:lnTo>
                        <a:lnTo>
                          <a:pt x="73025" y="396875"/>
                        </a:lnTo>
                        <a:lnTo>
                          <a:pt x="66675" y="447675"/>
                        </a:lnTo>
                        <a:lnTo>
                          <a:pt x="95250" y="469900"/>
                        </a:lnTo>
                        <a:lnTo>
                          <a:pt x="171450" y="501650"/>
                        </a:lnTo>
                        <a:lnTo>
                          <a:pt x="193675" y="488950"/>
                        </a:lnTo>
                        <a:lnTo>
                          <a:pt x="206375" y="565150"/>
                        </a:lnTo>
                        <a:lnTo>
                          <a:pt x="174625" y="565150"/>
                        </a:lnTo>
                        <a:lnTo>
                          <a:pt x="177800" y="596900"/>
                        </a:lnTo>
                        <a:lnTo>
                          <a:pt x="136525" y="587375"/>
                        </a:lnTo>
                        <a:lnTo>
                          <a:pt x="95250" y="612775"/>
                        </a:lnTo>
                        <a:lnTo>
                          <a:pt x="139700" y="650875"/>
                        </a:lnTo>
                        <a:lnTo>
                          <a:pt x="196850" y="650875"/>
                        </a:lnTo>
                        <a:lnTo>
                          <a:pt x="409575" y="708025"/>
                        </a:lnTo>
                        <a:lnTo>
                          <a:pt x="422275" y="746125"/>
                        </a:lnTo>
                        <a:lnTo>
                          <a:pt x="606425" y="679450"/>
                        </a:lnTo>
                        <a:lnTo>
                          <a:pt x="622300" y="704850"/>
                        </a:lnTo>
                        <a:lnTo>
                          <a:pt x="720725" y="708025"/>
                        </a:lnTo>
                        <a:lnTo>
                          <a:pt x="742950" y="733425"/>
                        </a:lnTo>
                        <a:lnTo>
                          <a:pt x="774700" y="708025"/>
                        </a:lnTo>
                        <a:lnTo>
                          <a:pt x="768350" y="688975"/>
                        </a:lnTo>
                        <a:lnTo>
                          <a:pt x="803275" y="663575"/>
                        </a:lnTo>
                        <a:lnTo>
                          <a:pt x="765175" y="654050"/>
                        </a:lnTo>
                        <a:lnTo>
                          <a:pt x="762000" y="635000"/>
                        </a:lnTo>
                        <a:lnTo>
                          <a:pt x="727075" y="641350"/>
                        </a:lnTo>
                        <a:lnTo>
                          <a:pt x="695325" y="619125"/>
                        </a:lnTo>
                        <a:lnTo>
                          <a:pt x="698500" y="596900"/>
                        </a:lnTo>
                        <a:lnTo>
                          <a:pt x="752475" y="612775"/>
                        </a:lnTo>
                        <a:lnTo>
                          <a:pt x="749300" y="565150"/>
                        </a:lnTo>
                        <a:lnTo>
                          <a:pt x="720725" y="565150"/>
                        </a:lnTo>
                        <a:lnTo>
                          <a:pt x="717550" y="536575"/>
                        </a:lnTo>
                        <a:lnTo>
                          <a:pt x="682625" y="511175"/>
                        </a:lnTo>
                        <a:lnTo>
                          <a:pt x="688975" y="482600"/>
                        </a:lnTo>
                        <a:lnTo>
                          <a:pt x="669925" y="469900"/>
                        </a:lnTo>
                        <a:lnTo>
                          <a:pt x="708025" y="447675"/>
                        </a:lnTo>
                        <a:lnTo>
                          <a:pt x="679450" y="425450"/>
                        </a:lnTo>
                        <a:lnTo>
                          <a:pt x="679450" y="409575"/>
                        </a:lnTo>
                        <a:lnTo>
                          <a:pt x="708025" y="412750"/>
                        </a:lnTo>
                        <a:lnTo>
                          <a:pt x="708025" y="346075"/>
                        </a:lnTo>
                        <a:lnTo>
                          <a:pt x="790575" y="333375"/>
                        </a:lnTo>
                        <a:lnTo>
                          <a:pt x="800100" y="295275"/>
                        </a:lnTo>
                        <a:lnTo>
                          <a:pt x="841375" y="285750"/>
                        </a:lnTo>
                        <a:lnTo>
                          <a:pt x="831850" y="250825"/>
                        </a:lnTo>
                        <a:lnTo>
                          <a:pt x="869950" y="234950"/>
                        </a:lnTo>
                        <a:lnTo>
                          <a:pt x="822325" y="222250"/>
                        </a:lnTo>
                        <a:lnTo>
                          <a:pt x="803275" y="200025"/>
                        </a:lnTo>
                        <a:lnTo>
                          <a:pt x="746125" y="244475"/>
                        </a:lnTo>
                        <a:lnTo>
                          <a:pt x="698500" y="184150"/>
                        </a:lnTo>
                        <a:lnTo>
                          <a:pt x="673100" y="184150"/>
                        </a:lnTo>
                        <a:lnTo>
                          <a:pt x="654050" y="142875"/>
                        </a:lnTo>
                        <a:lnTo>
                          <a:pt x="685800" y="120650"/>
                        </a:lnTo>
                        <a:lnTo>
                          <a:pt x="676275" y="92075"/>
                        </a:lnTo>
                        <a:lnTo>
                          <a:pt x="682625" y="69850"/>
                        </a:lnTo>
                        <a:lnTo>
                          <a:pt x="635000" y="47625"/>
                        </a:lnTo>
                        <a:lnTo>
                          <a:pt x="625475" y="0"/>
                        </a:lnTo>
                        <a:lnTo>
                          <a:pt x="596900" y="50800"/>
                        </a:lnTo>
                        <a:lnTo>
                          <a:pt x="558800" y="57150"/>
                        </a:lnTo>
                        <a:lnTo>
                          <a:pt x="555625" y="85725"/>
                        </a:lnTo>
                        <a:lnTo>
                          <a:pt x="479425" y="85725"/>
                        </a:lnTo>
                        <a:lnTo>
                          <a:pt x="441325" y="104775"/>
                        </a:lnTo>
                        <a:lnTo>
                          <a:pt x="425450" y="85725"/>
                        </a:lnTo>
                        <a:lnTo>
                          <a:pt x="365125" y="85725"/>
                        </a:lnTo>
                        <a:lnTo>
                          <a:pt x="288925" y="161925"/>
                        </a:lnTo>
                        <a:lnTo>
                          <a:pt x="222250" y="136525"/>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3500438" y="3148013"/>
                    <a:ext cx="285750" cy="195262"/>
                  </a:xfrm>
                  <a:custGeom>
                    <a:avLst/>
                    <a:gdLst>
                      <a:gd name="connsiteX0" fmla="*/ 71437 w 285750"/>
                      <a:gd name="connsiteY0" fmla="*/ 16668 h 195262"/>
                      <a:gd name="connsiteX1" fmla="*/ 0 w 285750"/>
                      <a:gd name="connsiteY1" fmla="*/ 59531 h 195262"/>
                      <a:gd name="connsiteX2" fmla="*/ 59531 w 285750"/>
                      <a:gd name="connsiteY2" fmla="*/ 123825 h 195262"/>
                      <a:gd name="connsiteX3" fmla="*/ 50006 w 285750"/>
                      <a:gd name="connsiteY3" fmla="*/ 128587 h 195262"/>
                      <a:gd name="connsiteX4" fmla="*/ 57150 w 285750"/>
                      <a:gd name="connsiteY4" fmla="*/ 166687 h 195262"/>
                      <a:gd name="connsiteX5" fmla="*/ 107156 w 285750"/>
                      <a:gd name="connsiteY5" fmla="*/ 195262 h 195262"/>
                      <a:gd name="connsiteX6" fmla="*/ 171450 w 285750"/>
                      <a:gd name="connsiteY6" fmla="*/ 169068 h 195262"/>
                      <a:gd name="connsiteX7" fmla="*/ 285750 w 285750"/>
                      <a:gd name="connsiteY7" fmla="*/ 78581 h 195262"/>
                      <a:gd name="connsiteX8" fmla="*/ 273843 w 285750"/>
                      <a:gd name="connsiteY8" fmla="*/ 61912 h 195262"/>
                      <a:gd name="connsiteX9" fmla="*/ 269081 w 285750"/>
                      <a:gd name="connsiteY9" fmla="*/ 0 h 195262"/>
                      <a:gd name="connsiteX10" fmla="*/ 140493 w 285750"/>
                      <a:gd name="connsiteY10" fmla="*/ 102393 h 195262"/>
                      <a:gd name="connsiteX11" fmla="*/ 138112 w 285750"/>
                      <a:gd name="connsiteY11" fmla="*/ 57150 h 195262"/>
                      <a:gd name="connsiteX12" fmla="*/ 104775 w 285750"/>
                      <a:gd name="connsiteY12" fmla="*/ 78581 h 195262"/>
                      <a:gd name="connsiteX13" fmla="*/ 71437 w 285750"/>
                      <a:gd name="connsiteY13" fmla="*/ 16668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195262">
                        <a:moveTo>
                          <a:pt x="71437" y="16668"/>
                        </a:moveTo>
                        <a:lnTo>
                          <a:pt x="0" y="59531"/>
                        </a:lnTo>
                        <a:lnTo>
                          <a:pt x="59531" y="123825"/>
                        </a:lnTo>
                        <a:lnTo>
                          <a:pt x="50006" y="128587"/>
                        </a:lnTo>
                        <a:lnTo>
                          <a:pt x="57150" y="166687"/>
                        </a:lnTo>
                        <a:lnTo>
                          <a:pt x="107156" y="195262"/>
                        </a:lnTo>
                        <a:lnTo>
                          <a:pt x="171450" y="169068"/>
                        </a:lnTo>
                        <a:lnTo>
                          <a:pt x="285750" y="78581"/>
                        </a:lnTo>
                        <a:lnTo>
                          <a:pt x="273843" y="61912"/>
                        </a:lnTo>
                        <a:lnTo>
                          <a:pt x="269081" y="0"/>
                        </a:lnTo>
                        <a:lnTo>
                          <a:pt x="140493" y="102393"/>
                        </a:lnTo>
                        <a:lnTo>
                          <a:pt x="138112" y="57150"/>
                        </a:lnTo>
                        <a:lnTo>
                          <a:pt x="104775" y="78581"/>
                        </a:lnTo>
                        <a:cubicBezTo>
                          <a:pt x="105569" y="60325"/>
                          <a:pt x="106362" y="42068"/>
                          <a:pt x="71437" y="16668"/>
                        </a:cubicBez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3580555" y="3274219"/>
                    <a:ext cx="235744" cy="238125"/>
                  </a:xfrm>
                  <a:custGeom>
                    <a:avLst/>
                    <a:gdLst>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88119 w 235744"/>
                      <a:gd name="connsiteY16" fmla="*/ 54768 h 238125"/>
                      <a:gd name="connsiteX17" fmla="*/ 152400 w 235744"/>
                      <a:gd name="connsiteY17"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95263 w 235744"/>
                      <a:gd name="connsiteY16" fmla="*/ 23812 h 238125"/>
                      <a:gd name="connsiteX17" fmla="*/ 152400 w 235744"/>
                      <a:gd name="connsiteY17"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95263 w 235744"/>
                      <a:gd name="connsiteY16" fmla="*/ 23812 h 238125"/>
                      <a:gd name="connsiteX17" fmla="*/ 152400 w 235744"/>
                      <a:gd name="connsiteY17"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200870 w 235744"/>
                      <a:gd name="connsiteY16" fmla="*/ 35719 h 238125"/>
                      <a:gd name="connsiteX17" fmla="*/ 195263 w 235744"/>
                      <a:gd name="connsiteY17" fmla="*/ 23812 h 238125"/>
                      <a:gd name="connsiteX18" fmla="*/ 152400 w 235744"/>
                      <a:gd name="connsiteY18"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210395 w 235744"/>
                      <a:gd name="connsiteY16" fmla="*/ 35719 h 238125"/>
                      <a:gd name="connsiteX17" fmla="*/ 195263 w 235744"/>
                      <a:gd name="connsiteY17" fmla="*/ 23812 h 238125"/>
                      <a:gd name="connsiteX18" fmla="*/ 152400 w 235744"/>
                      <a:gd name="connsiteY18" fmla="*/ 0 h 238125"/>
                      <a:gd name="connsiteX0" fmla="*/ 152400 w 235744"/>
                      <a:gd name="connsiteY0" fmla="*/ 0 h 238125"/>
                      <a:gd name="connsiteX1" fmla="*/ 85725 w 235744"/>
                      <a:gd name="connsiteY1" fmla="*/ 50006 h 238125"/>
                      <a:gd name="connsiteX2" fmla="*/ 14288 w 235744"/>
                      <a:gd name="connsiteY2" fmla="*/ 69056 h 238125"/>
                      <a:gd name="connsiteX3" fmla="*/ 9525 w 235744"/>
                      <a:gd name="connsiteY3" fmla="*/ 97631 h 238125"/>
                      <a:gd name="connsiteX4" fmla="*/ 23813 w 235744"/>
                      <a:gd name="connsiteY4" fmla="*/ 121443 h 238125"/>
                      <a:gd name="connsiteX5" fmla="*/ 0 w 235744"/>
                      <a:gd name="connsiteY5" fmla="*/ 138112 h 238125"/>
                      <a:gd name="connsiteX6" fmla="*/ 14288 w 235744"/>
                      <a:gd name="connsiteY6" fmla="*/ 176212 h 238125"/>
                      <a:gd name="connsiteX7" fmla="*/ 38100 w 235744"/>
                      <a:gd name="connsiteY7" fmla="*/ 176212 h 238125"/>
                      <a:gd name="connsiteX8" fmla="*/ 80963 w 235744"/>
                      <a:gd name="connsiteY8" fmla="*/ 238125 h 238125"/>
                      <a:gd name="connsiteX9" fmla="*/ 140494 w 235744"/>
                      <a:gd name="connsiteY9" fmla="*/ 192881 h 238125"/>
                      <a:gd name="connsiteX10" fmla="*/ 88106 w 235744"/>
                      <a:gd name="connsiteY10" fmla="*/ 130968 h 238125"/>
                      <a:gd name="connsiteX11" fmla="*/ 71438 w 235744"/>
                      <a:gd name="connsiteY11" fmla="*/ 126206 h 238125"/>
                      <a:gd name="connsiteX12" fmla="*/ 119063 w 235744"/>
                      <a:gd name="connsiteY12" fmla="*/ 85725 h 238125"/>
                      <a:gd name="connsiteX13" fmla="*/ 221456 w 235744"/>
                      <a:gd name="connsiteY13" fmla="*/ 104775 h 238125"/>
                      <a:gd name="connsiteX14" fmla="*/ 235744 w 235744"/>
                      <a:gd name="connsiteY14" fmla="*/ 83343 h 238125"/>
                      <a:gd name="connsiteX15" fmla="*/ 214313 w 235744"/>
                      <a:gd name="connsiteY15" fmla="*/ 54768 h 238125"/>
                      <a:gd name="connsiteX16" fmla="*/ 196107 w 235744"/>
                      <a:gd name="connsiteY16" fmla="*/ 45244 h 238125"/>
                      <a:gd name="connsiteX17" fmla="*/ 195263 w 235744"/>
                      <a:gd name="connsiteY17" fmla="*/ 23812 h 238125"/>
                      <a:gd name="connsiteX18" fmla="*/ 152400 w 235744"/>
                      <a:gd name="connsiteY1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744" h="238125">
                        <a:moveTo>
                          <a:pt x="152400" y="0"/>
                        </a:moveTo>
                        <a:lnTo>
                          <a:pt x="85725" y="50006"/>
                        </a:lnTo>
                        <a:lnTo>
                          <a:pt x="14288" y="69056"/>
                        </a:lnTo>
                        <a:lnTo>
                          <a:pt x="9525" y="97631"/>
                        </a:lnTo>
                        <a:lnTo>
                          <a:pt x="23813" y="121443"/>
                        </a:lnTo>
                        <a:lnTo>
                          <a:pt x="0" y="138112"/>
                        </a:lnTo>
                        <a:lnTo>
                          <a:pt x="14288" y="176212"/>
                        </a:lnTo>
                        <a:lnTo>
                          <a:pt x="38100" y="176212"/>
                        </a:lnTo>
                        <a:lnTo>
                          <a:pt x="80963" y="238125"/>
                        </a:lnTo>
                        <a:lnTo>
                          <a:pt x="140494" y="192881"/>
                        </a:lnTo>
                        <a:lnTo>
                          <a:pt x="88106" y="130968"/>
                        </a:lnTo>
                        <a:lnTo>
                          <a:pt x="71438" y="126206"/>
                        </a:lnTo>
                        <a:lnTo>
                          <a:pt x="119063" y="85725"/>
                        </a:lnTo>
                        <a:lnTo>
                          <a:pt x="221456" y="104775"/>
                        </a:lnTo>
                        <a:lnTo>
                          <a:pt x="235744" y="83343"/>
                        </a:lnTo>
                        <a:lnTo>
                          <a:pt x="214313" y="54768"/>
                        </a:lnTo>
                        <a:cubicBezTo>
                          <a:pt x="208104" y="48021"/>
                          <a:pt x="199282" y="50403"/>
                          <a:pt x="196107" y="45244"/>
                        </a:cubicBezTo>
                        <a:cubicBezTo>
                          <a:pt x="192932" y="40085"/>
                          <a:pt x="202945" y="30956"/>
                          <a:pt x="195263" y="23812"/>
                        </a:cubicBezTo>
                        <a:lnTo>
                          <a:pt x="152400" y="0"/>
                        </a:lnTo>
                        <a:close/>
                      </a:path>
                    </a:pathLst>
                  </a:custGeom>
                  <a:pattFill prst="narVert">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2750344" y="4324350"/>
                    <a:ext cx="211931" cy="140494"/>
                  </a:xfrm>
                  <a:custGeom>
                    <a:avLst/>
                    <a:gdLst>
                      <a:gd name="connsiteX0" fmla="*/ 0 w 211931"/>
                      <a:gd name="connsiteY0" fmla="*/ 40481 h 140494"/>
                      <a:gd name="connsiteX1" fmla="*/ 40481 w 211931"/>
                      <a:gd name="connsiteY1" fmla="*/ 0 h 140494"/>
                      <a:gd name="connsiteX2" fmla="*/ 126206 w 211931"/>
                      <a:gd name="connsiteY2" fmla="*/ 52388 h 140494"/>
                      <a:gd name="connsiteX3" fmla="*/ 159544 w 211931"/>
                      <a:gd name="connsiteY3" fmla="*/ 52388 h 140494"/>
                      <a:gd name="connsiteX4" fmla="*/ 197644 w 211931"/>
                      <a:gd name="connsiteY4" fmla="*/ 102394 h 140494"/>
                      <a:gd name="connsiteX5" fmla="*/ 207169 w 211931"/>
                      <a:gd name="connsiteY5" fmla="*/ 97631 h 140494"/>
                      <a:gd name="connsiteX6" fmla="*/ 211931 w 211931"/>
                      <a:gd name="connsiteY6" fmla="*/ 116681 h 140494"/>
                      <a:gd name="connsiteX7" fmla="*/ 204787 w 211931"/>
                      <a:gd name="connsiteY7" fmla="*/ 140494 h 140494"/>
                      <a:gd name="connsiteX8" fmla="*/ 119062 w 211931"/>
                      <a:gd name="connsiteY8" fmla="*/ 90488 h 140494"/>
                      <a:gd name="connsiteX9" fmla="*/ 0 w 211931"/>
                      <a:gd name="connsiteY9" fmla="*/ 40481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31" h="140494">
                        <a:moveTo>
                          <a:pt x="0" y="40481"/>
                        </a:moveTo>
                        <a:lnTo>
                          <a:pt x="40481" y="0"/>
                        </a:lnTo>
                        <a:lnTo>
                          <a:pt x="126206" y="52388"/>
                        </a:lnTo>
                        <a:lnTo>
                          <a:pt x="159544" y="52388"/>
                        </a:lnTo>
                        <a:lnTo>
                          <a:pt x="197644" y="102394"/>
                        </a:lnTo>
                        <a:lnTo>
                          <a:pt x="207169" y="97631"/>
                        </a:lnTo>
                        <a:lnTo>
                          <a:pt x="211931" y="116681"/>
                        </a:lnTo>
                        <a:lnTo>
                          <a:pt x="204787" y="140494"/>
                        </a:lnTo>
                        <a:lnTo>
                          <a:pt x="119062" y="90488"/>
                        </a:lnTo>
                        <a:lnTo>
                          <a:pt x="0" y="4048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2788444" y="4262438"/>
                    <a:ext cx="250031" cy="164306"/>
                  </a:xfrm>
                  <a:custGeom>
                    <a:avLst/>
                    <a:gdLst>
                      <a:gd name="connsiteX0" fmla="*/ 0 w 250031"/>
                      <a:gd name="connsiteY0" fmla="*/ 59531 h 164306"/>
                      <a:gd name="connsiteX1" fmla="*/ 57150 w 250031"/>
                      <a:gd name="connsiteY1" fmla="*/ 40481 h 164306"/>
                      <a:gd name="connsiteX2" fmla="*/ 57150 w 250031"/>
                      <a:gd name="connsiteY2" fmla="*/ 73818 h 164306"/>
                      <a:gd name="connsiteX3" fmla="*/ 111919 w 250031"/>
                      <a:gd name="connsiteY3" fmla="*/ 61912 h 164306"/>
                      <a:gd name="connsiteX4" fmla="*/ 97631 w 250031"/>
                      <a:gd name="connsiteY4" fmla="*/ 40481 h 164306"/>
                      <a:gd name="connsiteX5" fmla="*/ 119062 w 250031"/>
                      <a:gd name="connsiteY5" fmla="*/ 26193 h 164306"/>
                      <a:gd name="connsiteX6" fmla="*/ 133350 w 250031"/>
                      <a:gd name="connsiteY6" fmla="*/ 42862 h 164306"/>
                      <a:gd name="connsiteX7" fmla="*/ 154781 w 250031"/>
                      <a:gd name="connsiteY7" fmla="*/ 0 h 164306"/>
                      <a:gd name="connsiteX8" fmla="*/ 197644 w 250031"/>
                      <a:gd name="connsiteY8" fmla="*/ 14287 h 164306"/>
                      <a:gd name="connsiteX9" fmla="*/ 226219 w 250031"/>
                      <a:gd name="connsiteY9" fmla="*/ 40481 h 164306"/>
                      <a:gd name="connsiteX10" fmla="*/ 250031 w 250031"/>
                      <a:gd name="connsiteY10" fmla="*/ 26193 h 164306"/>
                      <a:gd name="connsiteX11" fmla="*/ 250031 w 250031"/>
                      <a:gd name="connsiteY11" fmla="*/ 40481 h 164306"/>
                      <a:gd name="connsiteX12" fmla="*/ 230981 w 250031"/>
                      <a:gd name="connsiteY12" fmla="*/ 76200 h 164306"/>
                      <a:gd name="connsiteX13" fmla="*/ 211931 w 250031"/>
                      <a:gd name="connsiteY13" fmla="*/ 97631 h 164306"/>
                      <a:gd name="connsiteX14" fmla="*/ 230981 w 250031"/>
                      <a:gd name="connsiteY14" fmla="*/ 138112 h 164306"/>
                      <a:gd name="connsiteX15" fmla="*/ 192881 w 250031"/>
                      <a:gd name="connsiteY15" fmla="*/ 138112 h 164306"/>
                      <a:gd name="connsiteX16" fmla="*/ 164306 w 250031"/>
                      <a:gd name="connsiteY16" fmla="*/ 164306 h 164306"/>
                      <a:gd name="connsiteX17" fmla="*/ 119062 w 250031"/>
                      <a:gd name="connsiteY17" fmla="*/ 111918 h 164306"/>
                      <a:gd name="connsiteX18" fmla="*/ 95250 w 250031"/>
                      <a:gd name="connsiteY18" fmla="*/ 114300 h 164306"/>
                      <a:gd name="connsiteX19" fmla="*/ 0 w 250031"/>
                      <a:gd name="connsiteY19" fmla="*/ 59531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031" h="164306">
                        <a:moveTo>
                          <a:pt x="0" y="59531"/>
                        </a:moveTo>
                        <a:lnTo>
                          <a:pt x="57150" y="40481"/>
                        </a:lnTo>
                        <a:lnTo>
                          <a:pt x="57150" y="73818"/>
                        </a:lnTo>
                        <a:lnTo>
                          <a:pt x="111919" y="61912"/>
                        </a:lnTo>
                        <a:lnTo>
                          <a:pt x="97631" y="40481"/>
                        </a:lnTo>
                        <a:lnTo>
                          <a:pt x="119062" y="26193"/>
                        </a:lnTo>
                        <a:lnTo>
                          <a:pt x="133350" y="42862"/>
                        </a:lnTo>
                        <a:lnTo>
                          <a:pt x="154781" y="0"/>
                        </a:lnTo>
                        <a:lnTo>
                          <a:pt x="197644" y="14287"/>
                        </a:lnTo>
                        <a:lnTo>
                          <a:pt x="226219" y="40481"/>
                        </a:lnTo>
                        <a:lnTo>
                          <a:pt x="250031" y="26193"/>
                        </a:lnTo>
                        <a:lnTo>
                          <a:pt x="250031" y="40481"/>
                        </a:lnTo>
                        <a:lnTo>
                          <a:pt x="230981" y="76200"/>
                        </a:lnTo>
                        <a:lnTo>
                          <a:pt x="211931" y="97631"/>
                        </a:lnTo>
                        <a:lnTo>
                          <a:pt x="230981" y="138112"/>
                        </a:lnTo>
                        <a:lnTo>
                          <a:pt x="192881" y="138112"/>
                        </a:lnTo>
                        <a:lnTo>
                          <a:pt x="164306" y="164306"/>
                        </a:lnTo>
                        <a:lnTo>
                          <a:pt x="119062" y="111918"/>
                        </a:lnTo>
                        <a:lnTo>
                          <a:pt x="95250" y="114300"/>
                        </a:lnTo>
                        <a:lnTo>
                          <a:pt x="0" y="59531"/>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2981325" y="4183856"/>
                    <a:ext cx="164306" cy="128588"/>
                  </a:xfrm>
                  <a:custGeom>
                    <a:avLst/>
                    <a:gdLst>
                      <a:gd name="connsiteX0" fmla="*/ 76200 w 164306"/>
                      <a:gd name="connsiteY0" fmla="*/ 0 h 128588"/>
                      <a:gd name="connsiteX1" fmla="*/ 52388 w 164306"/>
                      <a:gd name="connsiteY1" fmla="*/ 64294 h 128588"/>
                      <a:gd name="connsiteX2" fmla="*/ 0 w 164306"/>
                      <a:gd name="connsiteY2" fmla="*/ 92869 h 128588"/>
                      <a:gd name="connsiteX3" fmla="*/ 38100 w 164306"/>
                      <a:gd name="connsiteY3" fmla="*/ 119063 h 128588"/>
                      <a:gd name="connsiteX4" fmla="*/ 66675 w 164306"/>
                      <a:gd name="connsiteY4" fmla="*/ 109538 h 128588"/>
                      <a:gd name="connsiteX5" fmla="*/ 66675 w 164306"/>
                      <a:gd name="connsiteY5" fmla="*/ 119063 h 128588"/>
                      <a:gd name="connsiteX6" fmla="*/ 109538 w 164306"/>
                      <a:gd name="connsiteY6" fmla="*/ 128588 h 128588"/>
                      <a:gd name="connsiteX7" fmla="*/ 150019 w 164306"/>
                      <a:gd name="connsiteY7" fmla="*/ 114300 h 128588"/>
                      <a:gd name="connsiteX8" fmla="*/ 164306 w 164306"/>
                      <a:gd name="connsiteY8" fmla="*/ 100013 h 128588"/>
                      <a:gd name="connsiteX9" fmla="*/ 161925 w 164306"/>
                      <a:gd name="connsiteY9" fmla="*/ 85725 h 128588"/>
                      <a:gd name="connsiteX10" fmla="*/ 107156 w 164306"/>
                      <a:gd name="connsiteY10" fmla="*/ 78582 h 128588"/>
                      <a:gd name="connsiteX11" fmla="*/ 121444 w 164306"/>
                      <a:gd name="connsiteY11" fmla="*/ 47625 h 128588"/>
                      <a:gd name="connsiteX12" fmla="*/ 76200 w 164306"/>
                      <a:gd name="connsiteY12" fmla="*/ 0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06" h="128588">
                        <a:moveTo>
                          <a:pt x="76200" y="0"/>
                        </a:moveTo>
                        <a:lnTo>
                          <a:pt x="52388" y="64294"/>
                        </a:lnTo>
                        <a:lnTo>
                          <a:pt x="0" y="92869"/>
                        </a:lnTo>
                        <a:lnTo>
                          <a:pt x="38100" y="119063"/>
                        </a:lnTo>
                        <a:lnTo>
                          <a:pt x="66675" y="109538"/>
                        </a:lnTo>
                        <a:lnTo>
                          <a:pt x="66675" y="119063"/>
                        </a:lnTo>
                        <a:lnTo>
                          <a:pt x="109538" y="128588"/>
                        </a:lnTo>
                        <a:lnTo>
                          <a:pt x="150019" y="114300"/>
                        </a:lnTo>
                        <a:lnTo>
                          <a:pt x="164306" y="100013"/>
                        </a:lnTo>
                        <a:lnTo>
                          <a:pt x="161925" y="85725"/>
                        </a:lnTo>
                        <a:lnTo>
                          <a:pt x="107156" y="78582"/>
                        </a:lnTo>
                        <a:lnTo>
                          <a:pt x="121444" y="47625"/>
                        </a:lnTo>
                        <a:lnTo>
                          <a:pt x="76200"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フリーフォーム 94"/>
                <p:cNvSpPr/>
                <p:nvPr/>
              </p:nvSpPr>
              <p:spPr>
                <a:xfrm>
                  <a:off x="3657600" y="2959100"/>
                  <a:ext cx="231775" cy="171450"/>
                </a:xfrm>
                <a:custGeom>
                  <a:avLst/>
                  <a:gdLst>
                    <a:gd name="connsiteX0" fmla="*/ 0 w 231775"/>
                    <a:gd name="connsiteY0" fmla="*/ 50800 h 171450"/>
                    <a:gd name="connsiteX1" fmla="*/ 47625 w 231775"/>
                    <a:gd name="connsiteY1" fmla="*/ 9525 h 171450"/>
                    <a:gd name="connsiteX2" fmla="*/ 139700 w 231775"/>
                    <a:gd name="connsiteY2" fmla="*/ 28575 h 171450"/>
                    <a:gd name="connsiteX3" fmla="*/ 168275 w 231775"/>
                    <a:gd name="connsiteY3" fmla="*/ 0 h 171450"/>
                    <a:gd name="connsiteX4" fmla="*/ 200025 w 231775"/>
                    <a:gd name="connsiteY4" fmla="*/ 22225 h 171450"/>
                    <a:gd name="connsiteX5" fmla="*/ 209550 w 231775"/>
                    <a:gd name="connsiteY5" fmla="*/ 22225 h 171450"/>
                    <a:gd name="connsiteX6" fmla="*/ 228600 w 231775"/>
                    <a:gd name="connsiteY6" fmla="*/ 60325 h 171450"/>
                    <a:gd name="connsiteX7" fmla="*/ 212725 w 231775"/>
                    <a:gd name="connsiteY7" fmla="*/ 88900 h 171450"/>
                    <a:gd name="connsiteX8" fmla="*/ 231775 w 231775"/>
                    <a:gd name="connsiteY8" fmla="*/ 123825 h 171450"/>
                    <a:gd name="connsiteX9" fmla="*/ 212725 w 231775"/>
                    <a:gd name="connsiteY9" fmla="*/ 146050 h 171450"/>
                    <a:gd name="connsiteX10" fmla="*/ 174625 w 231775"/>
                    <a:gd name="connsiteY10" fmla="*/ 130175 h 171450"/>
                    <a:gd name="connsiteX11" fmla="*/ 123825 w 231775"/>
                    <a:gd name="connsiteY11" fmla="*/ 171450 h 171450"/>
                    <a:gd name="connsiteX12" fmla="*/ 76200 w 231775"/>
                    <a:gd name="connsiteY12" fmla="*/ 165100 h 171450"/>
                    <a:gd name="connsiteX13" fmla="*/ 0 w 231775"/>
                    <a:gd name="connsiteY13" fmla="*/ 508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775" h="171450">
                      <a:moveTo>
                        <a:pt x="0" y="50800"/>
                      </a:moveTo>
                      <a:lnTo>
                        <a:pt x="47625" y="9525"/>
                      </a:lnTo>
                      <a:lnTo>
                        <a:pt x="139700" y="28575"/>
                      </a:lnTo>
                      <a:lnTo>
                        <a:pt x="168275" y="0"/>
                      </a:lnTo>
                      <a:lnTo>
                        <a:pt x="200025" y="22225"/>
                      </a:lnTo>
                      <a:lnTo>
                        <a:pt x="209550" y="22225"/>
                      </a:lnTo>
                      <a:lnTo>
                        <a:pt x="228600" y="60325"/>
                      </a:lnTo>
                      <a:lnTo>
                        <a:pt x="212725" y="88900"/>
                      </a:lnTo>
                      <a:lnTo>
                        <a:pt x="231775" y="123825"/>
                      </a:lnTo>
                      <a:lnTo>
                        <a:pt x="212725" y="146050"/>
                      </a:lnTo>
                      <a:lnTo>
                        <a:pt x="174625" y="130175"/>
                      </a:lnTo>
                      <a:lnTo>
                        <a:pt x="123825" y="171450"/>
                      </a:lnTo>
                      <a:lnTo>
                        <a:pt x="76200" y="165100"/>
                      </a:lnTo>
                      <a:lnTo>
                        <a:pt x="0" y="50800"/>
                      </a:lnTo>
                      <a:close/>
                    </a:path>
                  </a:pathLst>
                </a:custGeom>
                <a:pattFill prst="narVert">
                  <a:fgClr>
                    <a:schemeClr val="accent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3436144" y="3669506"/>
                  <a:ext cx="252412" cy="245269"/>
                </a:xfrm>
                <a:custGeom>
                  <a:avLst/>
                  <a:gdLst>
                    <a:gd name="connsiteX0" fmla="*/ 0 w 252412"/>
                    <a:gd name="connsiteY0" fmla="*/ 42863 h 245269"/>
                    <a:gd name="connsiteX1" fmla="*/ 2381 w 252412"/>
                    <a:gd name="connsiteY1" fmla="*/ 128588 h 245269"/>
                    <a:gd name="connsiteX2" fmla="*/ 45244 w 252412"/>
                    <a:gd name="connsiteY2" fmla="*/ 123825 h 245269"/>
                    <a:gd name="connsiteX3" fmla="*/ 66675 w 252412"/>
                    <a:gd name="connsiteY3" fmla="*/ 169069 h 245269"/>
                    <a:gd name="connsiteX4" fmla="*/ 114300 w 252412"/>
                    <a:gd name="connsiteY4" fmla="*/ 178594 h 245269"/>
                    <a:gd name="connsiteX5" fmla="*/ 109537 w 252412"/>
                    <a:gd name="connsiteY5" fmla="*/ 209550 h 245269"/>
                    <a:gd name="connsiteX6" fmla="*/ 164306 w 252412"/>
                    <a:gd name="connsiteY6" fmla="*/ 245269 h 245269"/>
                    <a:gd name="connsiteX7" fmla="*/ 176212 w 252412"/>
                    <a:gd name="connsiteY7" fmla="*/ 204788 h 245269"/>
                    <a:gd name="connsiteX8" fmla="*/ 197644 w 252412"/>
                    <a:gd name="connsiteY8" fmla="*/ 197644 h 245269"/>
                    <a:gd name="connsiteX9" fmla="*/ 221456 w 252412"/>
                    <a:gd name="connsiteY9" fmla="*/ 176213 h 245269"/>
                    <a:gd name="connsiteX10" fmla="*/ 202406 w 252412"/>
                    <a:gd name="connsiteY10" fmla="*/ 121444 h 245269"/>
                    <a:gd name="connsiteX11" fmla="*/ 235744 w 252412"/>
                    <a:gd name="connsiteY11" fmla="*/ 111919 h 245269"/>
                    <a:gd name="connsiteX12" fmla="*/ 252412 w 252412"/>
                    <a:gd name="connsiteY12" fmla="*/ 90488 h 245269"/>
                    <a:gd name="connsiteX13" fmla="*/ 221456 w 252412"/>
                    <a:gd name="connsiteY13" fmla="*/ 59532 h 245269"/>
                    <a:gd name="connsiteX14" fmla="*/ 197644 w 252412"/>
                    <a:gd name="connsiteY14" fmla="*/ 33338 h 245269"/>
                    <a:gd name="connsiteX15" fmla="*/ 104775 w 252412"/>
                    <a:gd name="connsiteY15" fmla="*/ 30957 h 245269"/>
                    <a:gd name="connsiteX16" fmla="*/ 90487 w 252412"/>
                    <a:gd name="connsiteY16" fmla="*/ 0 h 245269"/>
                    <a:gd name="connsiteX17" fmla="*/ 0 w 252412"/>
                    <a:gd name="connsiteY17" fmla="*/ 42863 h 24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412" h="245269">
                      <a:moveTo>
                        <a:pt x="0" y="42863"/>
                      </a:moveTo>
                      <a:cubicBezTo>
                        <a:pt x="794" y="71438"/>
                        <a:pt x="1587" y="100013"/>
                        <a:pt x="2381" y="128588"/>
                      </a:cubicBezTo>
                      <a:lnTo>
                        <a:pt x="45244" y="123825"/>
                      </a:lnTo>
                      <a:lnTo>
                        <a:pt x="66675" y="169069"/>
                      </a:lnTo>
                      <a:lnTo>
                        <a:pt x="114300" y="178594"/>
                      </a:lnTo>
                      <a:lnTo>
                        <a:pt x="109537" y="209550"/>
                      </a:lnTo>
                      <a:lnTo>
                        <a:pt x="164306" y="245269"/>
                      </a:lnTo>
                      <a:lnTo>
                        <a:pt x="176212" y="204788"/>
                      </a:lnTo>
                      <a:lnTo>
                        <a:pt x="197644" y="197644"/>
                      </a:lnTo>
                      <a:lnTo>
                        <a:pt x="221456" y="176213"/>
                      </a:lnTo>
                      <a:lnTo>
                        <a:pt x="202406" y="121444"/>
                      </a:lnTo>
                      <a:lnTo>
                        <a:pt x="235744" y="111919"/>
                      </a:lnTo>
                      <a:lnTo>
                        <a:pt x="252412" y="90488"/>
                      </a:lnTo>
                      <a:lnTo>
                        <a:pt x="221456" y="59532"/>
                      </a:lnTo>
                      <a:lnTo>
                        <a:pt x="197644" y="33338"/>
                      </a:lnTo>
                      <a:lnTo>
                        <a:pt x="104775" y="30957"/>
                      </a:lnTo>
                      <a:lnTo>
                        <a:pt x="90487" y="0"/>
                      </a:lnTo>
                      <a:lnTo>
                        <a:pt x="0" y="42863"/>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3666734" y="3698081"/>
                  <a:ext cx="238516" cy="200025"/>
                </a:xfrm>
                <a:custGeom>
                  <a:avLst/>
                  <a:gdLst>
                    <a:gd name="connsiteX0" fmla="*/ 0 w 221456"/>
                    <a:gd name="connsiteY0" fmla="*/ 0 h 185737"/>
                    <a:gd name="connsiteX1" fmla="*/ 23812 w 221456"/>
                    <a:gd name="connsiteY1" fmla="*/ 52387 h 185737"/>
                    <a:gd name="connsiteX2" fmla="*/ 47625 w 221456"/>
                    <a:gd name="connsiteY2" fmla="*/ 119062 h 185737"/>
                    <a:gd name="connsiteX3" fmla="*/ 80962 w 221456"/>
                    <a:gd name="connsiteY3" fmla="*/ 159544 h 185737"/>
                    <a:gd name="connsiteX4" fmla="*/ 90487 w 221456"/>
                    <a:gd name="connsiteY4" fmla="*/ 185737 h 185737"/>
                    <a:gd name="connsiteX5" fmla="*/ 114300 w 221456"/>
                    <a:gd name="connsiteY5" fmla="*/ 178594 h 185737"/>
                    <a:gd name="connsiteX6" fmla="*/ 116681 w 221456"/>
                    <a:gd name="connsiteY6" fmla="*/ 133350 h 185737"/>
                    <a:gd name="connsiteX7" fmla="*/ 195262 w 221456"/>
                    <a:gd name="connsiteY7" fmla="*/ 145256 h 185737"/>
                    <a:gd name="connsiteX8" fmla="*/ 221456 w 221456"/>
                    <a:gd name="connsiteY8" fmla="*/ 78581 h 185737"/>
                    <a:gd name="connsiteX9" fmla="*/ 221456 w 221456"/>
                    <a:gd name="connsiteY9" fmla="*/ 76200 h 185737"/>
                    <a:gd name="connsiteX10" fmla="*/ 150019 w 221456"/>
                    <a:gd name="connsiteY10" fmla="*/ 35719 h 185737"/>
                    <a:gd name="connsiteX11" fmla="*/ 128587 w 221456"/>
                    <a:gd name="connsiteY11" fmla="*/ 26194 h 185737"/>
                    <a:gd name="connsiteX12" fmla="*/ 116681 w 221456"/>
                    <a:gd name="connsiteY12" fmla="*/ 54769 h 185737"/>
                    <a:gd name="connsiteX13" fmla="*/ 97631 w 221456"/>
                    <a:gd name="connsiteY13" fmla="*/ 50006 h 185737"/>
                    <a:gd name="connsiteX14" fmla="*/ 97631 w 221456"/>
                    <a:gd name="connsiteY14" fmla="*/ 50006 h 185737"/>
                    <a:gd name="connsiteX15" fmla="*/ 59531 w 221456"/>
                    <a:gd name="connsiteY15" fmla="*/ 35719 h 185737"/>
                    <a:gd name="connsiteX16" fmla="*/ 0 w 221456"/>
                    <a:gd name="connsiteY16" fmla="*/ 0 h 185737"/>
                    <a:gd name="connsiteX0" fmla="*/ 17250 w 238706"/>
                    <a:gd name="connsiteY0" fmla="*/ 0 h 185737"/>
                    <a:gd name="connsiteX1" fmla="*/ 581 w 238706"/>
                    <a:gd name="connsiteY1" fmla="*/ 21431 h 185737"/>
                    <a:gd name="connsiteX2" fmla="*/ 41062 w 238706"/>
                    <a:gd name="connsiteY2" fmla="*/ 52387 h 185737"/>
                    <a:gd name="connsiteX3" fmla="*/ 64875 w 238706"/>
                    <a:gd name="connsiteY3" fmla="*/ 119062 h 185737"/>
                    <a:gd name="connsiteX4" fmla="*/ 98212 w 238706"/>
                    <a:gd name="connsiteY4" fmla="*/ 159544 h 185737"/>
                    <a:gd name="connsiteX5" fmla="*/ 107737 w 238706"/>
                    <a:gd name="connsiteY5" fmla="*/ 185737 h 185737"/>
                    <a:gd name="connsiteX6" fmla="*/ 131550 w 238706"/>
                    <a:gd name="connsiteY6" fmla="*/ 178594 h 185737"/>
                    <a:gd name="connsiteX7" fmla="*/ 133931 w 238706"/>
                    <a:gd name="connsiteY7" fmla="*/ 133350 h 185737"/>
                    <a:gd name="connsiteX8" fmla="*/ 212512 w 238706"/>
                    <a:gd name="connsiteY8" fmla="*/ 145256 h 185737"/>
                    <a:gd name="connsiteX9" fmla="*/ 238706 w 238706"/>
                    <a:gd name="connsiteY9" fmla="*/ 78581 h 185737"/>
                    <a:gd name="connsiteX10" fmla="*/ 238706 w 238706"/>
                    <a:gd name="connsiteY10" fmla="*/ 76200 h 185737"/>
                    <a:gd name="connsiteX11" fmla="*/ 167269 w 238706"/>
                    <a:gd name="connsiteY11" fmla="*/ 35719 h 185737"/>
                    <a:gd name="connsiteX12" fmla="*/ 145837 w 238706"/>
                    <a:gd name="connsiteY12" fmla="*/ 26194 h 185737"/>
                    <a:gd name="connsiteX13" fmla="*/ 133931 w 238706"/>
                    <a:gd name="connsiteY13" fmla="*/ 54769 h 185737"/>
                    <a:gd name="connsiteX14" fmla="*/ 114881 w 238706"/>
                    <a:gd name="connsiteY14" fmla="*/ 50006 h 185737"/>
                    <a:gd name="connsiteX15" fmla="*/ 114881 w 238706"/>
                    <a:gd name="connsiteY15" fmla="*/ 50006 h 185737"/>
                    <a:gd name="connsiteX16" fmla="*/ 76781 w 238706"/>
                    <a:gd name="connsiteY16" fmla="*/ 35719 h 185737"/>
                    <a:gd name="connsiteX17" fmla="*/ 17250 w 238706"/>
                    <a:gd name="connsiteY17" fmla="*/ 0 h 185737"/>
                    <a:gd name="connsiteX0" fmla="*/ 31348 w 238516"/>
                    <a:gd name="connsiteY0" fmla="*/ 0 h 200025"/>
                    <a:gd name="connsiteX1" fmla="*/ 391 w 238516"/>
                    <a:gd name="connsiteY1" fmla="*/ 35719 h 200025"/>
                    <a:gd name="connsiteX2" fmla="*/ 40872 w 238516"/>
                    <a:gd name="connsiteY2" fmla="*/ 66675 h 200025"/>
                    <a:gd name="connsiteX3" fmla="*/ 64685 w 238516"/>
                    <a:gd name="connsiteY3" fmla="*/ 133350 h 200025"/>
                    <a:gd name="connsiteX4" fmla="*/ 98022 w 238516"/>
                    <a:gd name="connsiteY4" fmla="*/ 173832 h 200025"/>
                    <a:gd name="connsiteX5" fmla="*/ 107547 w 238516"/>
                    <a:gd name="connsiteY5" fmla="*/ 200025 h 200025"/>
                    <a:gd name="connsiteX6" fmla="*/ 131360 w 238516"/>
                    <a:gd name="connsiteY6" fmla="*/ 192882 h 200025"/>
                    <a:gd name="connsiteX7" fmla="*/ 133741 w 238516"/>
                    <a:gd name="connsiteY7" fmla="*/ 147638 h 200025"/>
                    <a:gd name="connsiteX8" fmla="*/ 212322 w 238516"/>
                    <a:gd name="connsiteY8" fmla="*/ 159544 h 200025"/>
                    <a:gd name="connsiteX9" fmla="*/ 238516 w 238516"/>
                    <a:gd name="connsiteY9" fmla="*/ 92869 h 200025"/>
                    <a:gd name="connsiteX10" fmla="*/ 238516 w 238516"/>
                    <a:gd name="connsiteY10" fmla="*/ 90488 h 200025"/>
                    <a:gd name="connsiteX11" fmla="*/ 167079 w 238516"/>
                    <a:gd name="connsiteY11" fmla="*/ 50007 h 200025"/>
                    <a:gd name="connsiteX12" fmla="*/ 145647 w 238516"/>
                    <a:gd name="connsiteY12" fmla="*/ 40482 h 200025"/>
                    <a:gd name="connsiteX13" fmla="*/ 133741 w 238516"/>
                    <a:gd name="connsiteY13" fmla="*/ 69057 h 200025"/>
                    <a:gd name="connsiteX14" fmla="*/ 114691 w 238516"/>
                    <a:gd name="connsiteY14" fmla="*/ 64294 h 200025"/>
                    <a:gd name="connsiteX15" fmla="*/ 114691 w 238516"/>
                    <a:gd name="connsiteY15" fmla="*/ 64294 h 200025"/>
                    <a:gd name="connsiteX16" fmla="*/ 76591 w 238516"/>
                    <a:gd name="connsiteY16" fmla="*/ 50007 h 200025"/>
                    <a:gd name="connsiteX17" fmla="*/ 31348 w 238516"/>
                    <a:gd name="connsiteY1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516" h="200025">
                      <a:moveTo>
                        <a:pt x="31348" y="0"/>
                      </a:moveTo>
                      <a:cubicBezTo>
                        <a:pt x="36110" y="8731"/>
                        <a:pt x="-4371" y="26988"/>
                        <a:pt x="391" y="35719"/>
                      </a:cubicBezTo>
                      <a:lnTo>
                        <a:pt x="40872" y="66675"/>
                      </a:lnTo>
                      <a:lnTo>
                        <a:pt x="64685" y="133350"/>
                      </a:lnTo>
                      <a:lnTo>
                        <a:pt x="98022" y="173832"/>
                      </a:lnTo>
                      <a:lnTo>
                        <a:pt x="107547" y="200025"/>
                      </a:lnTo>
                      <a:lnTo>
                        <a:pt x="131360" y="192882"/>
                      </a:lnTo>
                      <a:lnTo>
                        <a:pt x="133741" y="147638"/>
                      </a:lnTo>
                      <a:lnTo>
                        <a:pt x="212322" y="159544"/>
                      </a:lnTo>
                      <a:lnTo>
                        <a:pt x="238516" y="92869"/>
                      </a:lnTo>
                      <a:lnTo>
                        <a:pt x="238516" y="90488"/>
                      </a:lnTo>
                      <a:lnTo>
                        <a:pt x="167079" y="50007"/>
                      </a:lnTo>
                      <a:lnTo>
                        <a:pt x="145647" y="40482"/>
                      </a:lnTo>
                      <a:lnTo>
                        <a:pt x="133741" y="69057"/>
                      </a:lnTo>
                      <a:lnTo>
                        <a:pt x="114691" y="64294"/>
                      </a:lnTo>
                      <a:lnTo>
                        <a:pt x="114691" y="64294"/>
                      </a:lnTo>
                      <a:lnTo>
                        <a:pt x="76591" y="50007"/>
                      </a:lnTo>
                      <a:lnTo>
                        <a:pt x="31348" y="0"/>
                      </a:lnTo>
                      <a:close/>
                    </a:path>
                  </a:pathLst>
                </a:custGeom>
                <a:pattFill prst="ltHorz">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正方形/長方形 85"/>
              <p:cNvSpPr/>
              <p:nvPr/>
            </p:nvSpPr>
            <p:spPr>
              <a:xfrm>
                <a:off x="2559007" y="1923243"/>
                <a:ext cx="405516" cy="2046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566694" y="2290962"/>
                <a:ext cx="405516" cy="204640"/>
              </a:xfrm>
              <a:prstGeom prst="rect">
                <a:avLst/>
              </a:prstGeom>
              <a:pattFill prst="narVert">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2571940" y="2658681"/>
                <a:ext cx="405516" cy="204640"/>
              </a:xfrm>
              <a:prstGeom prst="rect">
                <a:avLst/>
              </a:prstGeom>
              <a:pattFill prst="ltHorz">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570933" y="3026399"/>
                <a:ext cx="405516" cy="204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2995182" y="1778765"/>
                <a:ext cx="1319286" cy="431531"/>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70</a:t>
                </a:r>
                <a:r>
                  <a:rPr kumimoji="1" lang="ja-JP" altLang="en-US" sz="900" dirty="0">
                    <a:latin typeface="BIZ UDPゴシック" panose="020B0400000000000000" pitchFamily="50" charset="-128"/>
                    <a:ea typeface="BIZ UDPゴシック" panose="020B0400000000000000" pitchFamily="50" charset="-128"/>
                  </a:rPr>
                  <a:t>年以上　</a:t>
                </a:r>
              </a:p>
            </p:txBody>
          </p:sp>
          <p:sp>
            <p:nvSpPr>
              <p:cNvPr id="91" name="テキスト ボックス 90"/>
              <p:cNvSpPr txBox="1"/>
              <p:nvPr/>
            </p:nvSpPr>
            <p:spPr>
              <a:xfrm>
                <a:off x="2995182" y="2156714"/>
                <a:ext cx="1319286" cy="431531"/>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50</a:t>
                </a:r>
                <a:r>
                  <a:rPr kumimoji="1" lang="ja-JP" altLang="en-US" sz="900" dirty="0">
                    <a:latin typeface="BIZ UDPゴシック" panose="020B0400000000000000" pitchFamily="50" charset="-128"/>
                    <a:ea typeface="BIZ UDPゴシック" panose="020B0400000000000000" pitchFamily="50" charset="-128"/>
                  </a:rPr>
                  <a:t>年以上　</a:t>
                </a:r>
              </a:p>
            </p:txBody>
          </p:sp>
          <p:sp>
            <p:nvSpPr>
              <p:cNvPr id="92" name="テキスト ボックス 91"/>
              <p:cNvSpPr txBox="1"/>
              <p:nvPr/>
            </p:nvSpPr>
            <p:spPr>
              <a:xfrm>
                <a:off x="3004101" y="2534662"/>
                <a:ext cx="1319286" cy="431531"/>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年以上　</a:t>
                </a:r>
              </a:p>
            </p:txBody>
          </p:sp>
          <p:sp>
            <p:nvSpPr>
              <p:cNvPr id="93" name="テキスト ボックス 92"/>
              <p:cNvSpPr txBox="1"/>
              <p:nvPr/>
            </p:nvSpPr>
            <p:spPr>
              <a:xfrm>
                <a:off x="3006354" y="2912611"/>
                <a:ext cx="1319286" cy="431531"/>
              </a:xfrm>
              <a:prstGeom prst="rect">
                <a:avLst/>
              </a:prstGeom>
              <a:noFill/>
              <a:ln>
                <a:noFill/>
              </a:ln>
            </p:spPr>
            <p:txBody>
              <a:bodyPr wrap="square" rtlCol="0" anchor="ctr" anchorCtr="0">
                <a:spAutoFit/>
              </a:bodyPr>
              <a:lstStyle/>
              <a:p>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年未満　</a:t>
                </a:r>
              </a:p>
            </p:txBody>
          </p:sp>
        </p:grpSp>
      </p:grpSp>
      <p:sp>
        <p:nvSpPr>
          <p:cNvPr id="7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71" name="正方形/長方形 70"/>
          <p:cNvSpPr/>
          <p:nvPr/>
        </p:nvSpPr>
        <p:spPr>
          <a:xfrm>
            <a:off x="3924000" y="615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7704000" y="626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smtClean="0">
                <a:solidFill>
                  <a:schemeClr val="tx1"/>
                </a:solidFill>
                <a:latin typeface="Meiryo UI" panose="020B0604030504040204" pitchFamily="50" charset="-128"/>
                <a:ea typeface="Meiryo UI" panose="020B0604030504040204" pitchFamily="50" charset="-128"/>
              </a:rPr>
              <a:t>（人）</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596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84936" y="2532080"/>
            <a:ext cx="2844000" cy="3348115"/>
          </a:xfrm>
          <a:prstGeom prst="roundRect">
            <a:avLst>
              <a:gd name="adj" fmla="val 4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1" y="2424921"/>
            <a:ext cx="2844000" cy="4243115"/>
          </a:xfrm>
          <a:prstGeom prst="roundRect">
            <a:avLst>
              <a:gd name="adj" fmla="val 4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1323439"/>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ごみ焼却処理事業は、現在直営で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行ってきたが、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ごみ焼却工場の建設・運営面でのコスト削減、ごみ量に基づいた工場配置の再検討を行う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「現在、市が行う施策・事業を広域と基礎自治体とに役割分担を明確化し、あわせて徹底した事業の効率化を進める」という施政方針の下に、広域化の視点を踏まえて、ごみ焼却工場の整備・配置計画の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再検討した。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70457" y="2605955"/>
            <a:ext cx="185793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70301" y="2504341"/>
            <a:ext cx="280324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16166" y="2944509"/>
            <a:ext cx="2812770" cy="2800767"/>
          </a:xfrm>
          <a:prstGeom prst="rect">
            <a:avLst/>
          </a:prstGeom>
          <a:noFill/>
        </p:spPr>
        <p:txBody>
          <a:bodyPr wrap="square" rtlCol="0">
            <a:spAutoFit/>
          </a:bodyPr>
          <a:lstStyle/>
          <a:p>
            <a:pPr fontAlgn="t"/>
            <a:r>
              <a:rPr lang="ja-JP" altLang="en-US" sz="1600" dirty="0">
                <a:latin typeface="Meiryo UI" panose="020B0604030504040204" pitchFamily="50" charset="-128"/>
                <a:ea typeface="Meiryo UI" panose="020B0604030504040204" pitchFamily="50" charset="-128"/>
              </a:rPr>
              <a:t>・ごみ量の推移に基づき、工場稼働体制を見直し、民間運営や民間委託を推進。</a:t>
            </a:r>
            <a:endParaRPr lang="en-US" altLang="ja-JP" sz="1600" dirty="0">
              <a:latin typeface="Meiryo UI" panose="020B0604030504040204" pitchFamily="50" charset="-128"/>
              <a:ea typeface="Meiryo UI" panose="020B0604030504040204" pitchFamily="50" charset="-128"/>
            </a:endParaRPr>
          </a:p>
          <a:p>
            <a:pPr fontAlgn="t"/>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・今後の焼却工場の建設にあたっても、民間企業の参画を得る</a:t>
            </a:r>
            <a:r>
              <a:rPr lang="en-US" altLang="ja-JP" sz="1600" dirty="0">
                <a:latin typeface="Meiryo UI" panose="020B0604030504040204" pitchFamily="50" charset="-128"/>
                <a:ea typeface="Meiryo UI" panose="020B0604030504040204" pitchFamily="50" charset="-128"/>
              </a:rPr>
              <a:t>DBO</a:t>
            </a:r>
            <a:r>
              <a:rPr lang="ja-JP" altLang="en-US" sz="1600" dirty="0">
                <a:latin typeface="Meiryo UI" panose="020B0604030504040204" pitchFamily="50" charset="-128"/>
                <a:ea typeface="Meiryo UI" panose="020B0604030504040204" pitchFamily="50" charset="-128"/>
              </a:rPr>
              <a:t>方式</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等を活用。</a:t>
            </a:r>
            <a:endParaRPr lang="en-US" altLang="ja-JP" sz="1600" dirty="0">
              <a:latin typeface="Meiryo UI" panose="020B0604030504040204" pitchFamily="50" charset="-128"/>
              <a:ea typeface="Meiryo UI" panose="020B0604030504040204" pitchFamily="50" charset="-128"/>
            </a:endParaRPr>
          </a:p>
          <a:p>
            <a:pPr fontAlgn="t"/>
            <a:endParaRPr lang="en-US" altLang="ja-JP" sz="1600" dirty="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・当面、府域における「広域化計画」に沿ったブロック単位で、ごみ処理体制を構築。</a:t>
            </a:r>
            <a:endParaRPr lang="en-US" altLang="ja-JP"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228109" y="3957203"/>
            <a:ext cx="2776270" cy="892552"/>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●「大阪市・八尾市・松原市環境施設組合」の設立（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p>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住之江工場更新（</a:t>
            </a:r>
            <a:r>
              <a:rPr lang="en-US" altLang="zh-TW" sz="1300" dirty="0">
                <a:latin typeface="Meiryo UI" panose="020B0604030504040204" pitchFamily="50" charset="-128"/>
                <a:ea typeface="Meiryo UI" panose="020B0604030504040204" pitchFamily="50" charset="-128"/>
                <a:cs typeface="Meiryo UI" panose="020B0604030504040204" pitchFamily="50" charset="-128"/>
              </a:rPr>
              <a:t>DBO</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方式）</a:t>
            </a:r>
          </a:p>
          <a:p>
            <a:pPr marL="177800" indent="-177800">
              <a:defRPr/>
            </a:pPr>
            <a:r>
              <a:rPr lang="zh-TW"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3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endParaRPr lang="zh-TW"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17883" y="3083158"/>
            <a:ext cx="2508235" cy="600504"/>
          </a:xfrm>
          <a:prstGeom prst="homePlate">
            <a:avLst>
              <a:gd name="adj" fmla="val 45454"/>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70244" y="2827179"/>
            <a:ext cx="2644114" cy="37856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・工場稼働体制を、９工場稼働体制から６工場稼働体制に見直し。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・工場業務の一部委託化や、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DBO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方式の活用による一部工場の民間運営など、工場建設・運営に民間活力を導入し、効率的な運営を実施。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・「大阪市・八尾市・松原市環境施設組合」を設立。その後、守口市が加入し、「大阪広域環境施設組合」と改称し、共同処理を開始。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081837" y="96641"/>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廃棄物</a:t>
            </a:r>
            <a:r>
              <a:rPr lang="zh-CN" altLang="en-US" sz="2000" dirty="0">
                <a:latin typeface="Meiryo UI" panose="020B0604030504040204" pitchFamily="50" charset="-128"/>
                <a:ea typeface="Meiryo UI" panose="020B0604030504040204" pitchFamily="50" charset="-128"/>
              </a:rPr>
              <a:t>（焼却処理）</a:t>
            </a:r>
            <a:endParaRPr lang="ja-JP" altLang="en-US" sz="20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5066" y="5880196"/>
            <a:ext cx="2983870" cy="892552"/>
          </a:xfrm>
          <a:prstGeom prst="rect">
            <a:avLst/>
          </a:prstGeom>
          <a:noFill/>
        </p:spPr>
        <p:txBody>
          <a:bodyPr wrap="square" rtlCol="0">
            <a:spAutoFit/>
          </a:bodyPr>
          <a:lstStyle/>
          <a:p>
            <a:pPr marL="177800" indent="-177800">
              <a:defRPr/>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公共が資金調達を行い、民間事業者が施設を設計・建設及び契約で定められた期間中、維持管理・運営等をする方式</a:t>
            </a:r>
            <a:endParaRPr lang="zh-TW"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4887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328234886"/>
              </p:ext>
            </p:extLst>
          </p:nvPr>
        </p:nvGraphicFramePr>
        <p:xfrm>
          <a:off x="206789" y="570403"/>
          <a:ext cx="8718654" cy="6224097"/>
        </p:xfrm>
        <a:graphic>
          <a:graphicData uri="http://schemas.openxmlformats.org/drawingml/2006/table">
            <a:tbl>
              <a:tblPr>
                <a:tableStyleId>{E8B1032C-EA38-4F05-BA0D-38AFFFC7BED3}</a:tableStyleId>
              </a:tblPr>
              <a:tblGrid>
                <a:gridCol w="715236">
                  <a:extLst>
                    <a:ext uri="{9D8B030D-6E8A-4147-A177-3AD203B41FA5}">
                      <a16:colId xmlns:a16="http://schemas.microsoft.com/office/drawing/2014/main" val="20000"/>
                    </a:ext>
                  </a:extLst>
                </a:gridCol>
                <a:gridCol w="735781">
                  <a:extLst>
                    <a:ext uri="{9D8B030D-6E8A-4147-A177-3AD203B41FA5}">
                      <a16:colId xmlns:a16="http://schemas.microsoft.com/office/drawing/2014/main" val="20001"/>
                    </a:ext>
                  </a:extLst>
                </a:gridCol>
                <a:gridCol w="735781">
                  <a:extLst>
                    <a:ext uri="{9D8B030D-6E8A-4147-A177-3AD203B41FA5}">
                      <a16:colId xmlns:a16="http://schemas.microsoft.com/office/drawing/2014/main" val="20002"/>
                    </a:ext>
                  </a:extLst>
                </a:gridCol>
                <a:gridCol w="735781">
                  <a:extLst>
                    <a:ext uri="{9D8B030D-6E8A-4147-A177-3AD203B41FA5}">
                      <a16:colId xmlns:a16="http://schemas.microsoft.com/office/drawing/2014/main" val="20003"/>
                    </a:ext>
                  </a:extLst>
                </a:gridCol>
                <a:gridCol w="688658">
                  <a:extLst>
                    <a:ext uri="{9D8B030D-6E8A-4147-A177-3AD203B41FA5}">
                      <a16:colId xmlns:a16="http://schemas.microsoft.com/office/drawing/2014/main" val="20004"/>
                    </a:ext>
                  </a:extLst>
                </a:gridCol>
                <a:gridCol w="701180">
                  <a:extLst>
                    <a:ext uri="{9D8B030D-6E8A-4147-A177-3AD203B41FA5}">
                      <a16:colId xmlns:a16="http://schemas.microsoft.com/office/drawing/2014/main" val="20005"/>
                    </a:ext>
                  </a:extLst>
                </a:gridCol>
                <a:gridCol w="713701">
                  <a:extLst>
                    <a:ext uri="{9D8B030D-6E8A-4147-A177-3AD203B41FA5}">
                      <a16:colId xmlns:a16="http://schemas.microsoft.com/office/drawing/2014/main" val="20006"/>
                    </a:ext>
                  </a:extLst>
                </a:gridCol>
                <a:gridCol w="763786">
                  <a:extLst>
                    <a:ext uri="{9D8B030D-6E8A-4147-A177-3AD203B41FA5}">
                      <a16:colId xmlns:a16="http://schemas.microsoft.com/office/drawing/2014/main" val="20007"/>
                    </a:ext>
                  </a:extLst>
                </a:gridCol>
                <a:gridCol w="763785">
                  <a:extLst>
                    <a:ext uri="{9D8B030D-6E8A-4147-A177-3AD203B41FA5}">
                      <a16:colId xmlns:a16="http://schemas.microsoft.com/office/drawing/2014/main" val="20008"/>
                    </a:ext>
                  </a:extLst>
                </a:gridCol>
                <a:gridCol w="738743">
                  <a:extLst>
                    <a:ext uri="{9D8B030D-6E8A-4147-A177-3AD203B41FA5}">
                      <a16:colId xmlns:a16="http://schemas.microsoft.com/office/drawing/2014/main" val="20009"/>
                    </a:ext>
                  </a:extLst>
                </a:gridCol>
                <a:gridCol w="726222">
                  <a:extLst>
                    <a:ext uri="{9D8B030D-6E8A-4147-A177-3AD203B41FA5}">
                      <a16:colId xmlns:a16="http://schemas.microsoft.com/office/drawing/2014/main" val="20010"/>
                    </a:ext>
                  </a:extLst>
                </a:gridCol>
                <a:gridCol w="700000">
                  <a:extLst>
                    <a:ext uri="{9D8B030D-6E8A-4147-A177-3AD203B41FA5}">
                      <a16:colId xmlns:a16="http://schemas.microsoft.com/office/drawing/2014/main" val="20011"/>
                    </a:ext>
                  </a:extLst>
                </a:gridCol>
              </a:tblGrid>
              <a:tr h="2710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2008</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2009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a:solidFill>
                            <a:schemeClr val="bg1"/>
                          </a:solidFill>
                          <a:effectLst/>
                        </a:rPr>
                        <a:t>2010</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3393980">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25590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bl>
          </a:graphicData>
        </a:graphic>
      </p:graphicFrame>
      <p:cxnSp>
        <p:nvCxnSpPr>
          <p:cNvPr id="90" name="直線矢印コネクタ 89">
            <a:extLst>
              <a:ext uri="{FF2B5EF4-FFF2-40B4-BE49-F238E27FC236}">
                <a16:creationId xmlns:a16="http://schemas.microsoft.com/office/drawing/2014/main" id="{0A806BE7-54CD-41A0-8F33-74894E706913}"/>
              </a:ext>
            </a:extLst>
          </p:cNvPr>
          <p:cNvCxnSpPr>
            <a:cxnSpLocks/>
          </p:cNvCxnSpPr>
          <p:nvPr/>
        </p:nvCxnSpPr>
        <p:spPr>
          <a:xfrm>
            <a:off x="6274571" y="5966569"/>
            <a:ext cx="2675616" cy="0"/>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2" name="テキスト ボックス 1"/>
          <p:cNvSpPr txBox="1"/>
          <p:nvPr/>
        </p:nvSpPr>
        <p:spPr>
          <a:xfrm>
            <a:off x="181631" y="128787"/>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全体の進捗状況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4971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大かっこ 75"/>
          <p:cNvSpPr/>
          <p:nvPr/>
        </p:nvSpPr>
        <p:spPr>
          <a:xfrm>
            <a:off x="1202348" y="1263824"/>
            <a:ext cx="855899" cy="4700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大阪発</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“地方分権改革”</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ビジョン</a:t>
            </a:r>
          </a:p>
        </p:txBody>
      </p:sp>
      <p:cxnSp>
        <p:nvCxnSpPr>
          <p:cNvPr id="91" name="直線矢印コネクタ 90"/>
          <p:cNvCxnSpPr/>
          <p:nvPr/>
        </p:nvCxnSpPr>
        <p:spPr>
          <a:xfrm>
            <a:off x="1032407" y="1044958"/>
            <a:ext cx="7902484" cy="844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角丸四角形 79"/>
          <p:cNvSpPr/>
          <p:nvPr/>
        </p:nvSpPr>
        <p:spPr>
          <a:xfrm>
            <a:off x="288942" y="1012282"/>
            <a:ext cx="544768" cy="3078034"/>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algn="ctr"/>
            <a:r>
              <a:rPr lang="ja-JP" altLang="en-US" sz="1108" dirty="0">
                <a:solidFill>
                  <a:schemeClr val="tx1"/>
                </a:solidFill>
                <a:ea typeface="Meiryo UI" panose="020B0604030504040204" pitchFamily="50" charset="-128"/>
              </a:rPr>
              <a:t>市町村間の広域連携等</a:t>
            </a:r>
            <a:endParaRPr lang="en-US" altLang="ja-JP" sz="1108" dirty="0">
              <a:solidFill>
                <a:schemeClr val="tx1"/>
              </a:solidFill>
              <a:ea typeface="Meiryo UI" panose="020B0604030504040204" pitchFamily="50" charset="-128"/>
            </a:endParaRPr>
          </a:p>
        </p:txBody>
      </p:sp>
      <p:sp>
        <p:nvSpPr>
          <p:cNvPr id="160" name="大かっこ 159"/>
          <p:cNvSpPr/>
          <p:nvPr/>
        </p:nvSpPr>
        <p:spPr>
          <a:xfrm>
            <a:off x="5237273" y="4585424"/>
            <a:ext cx="917468" cy="31264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800" dirty="0">
                <a:latin typeface="Meiryo UI" panose="020B0604030504040204" pitchFamily="50" charset="-128"/>
                <a:ea typeface="Meiryo UI" panose="020B0604030504040204" pitchFamily="50" charset="-128"/>
              </a:rPr>
              <a:t>地方税徴収機構の設置に向け協議開始</a:t>
            </a:r>
            <a:endParaRPr lang="en-US" altLang="ja-JP" sz="800" dirty="0">
              <a:latin typeface="Meiryo UI" panose="020B0604030504040204" pitchFamily="50" charset="-128"/>
              <a:ea typeface="Meiryo UI" panose="020B0604030504040204" pitchFamily="50" charset="-128"/>
            </a:endParaRPr>
          </a:p>
        </p:txBody>
      </p:sp>
      <p:cxnSp>
        <p:nvCxnSpPr>
          <p:cNvPr id="29" name="直線矢印コネクタ 28"/>
          <p:cNvCxnSpPr>
            <a:stCxn id="75" idx="2"/>
          </p:cNvCxnSpPr>
          <p:nvPr/>
        </p:nvCxnSpPr>
        <p:spPr>
          <a:xfrm>
            <a:off x="4713063" y="3014438"/>
            <a:ext cx="4173762" cy="816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a:xfrm>
            <a:off x="5807984" y="5147419"/>
            <a:ext cx="3105176"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3" name="大かっこ 42"/>
          <p:cNvSpPr/>
          <p:nvPr/>
        </p:nvSpPr>
        <p:spPr>
          <a:xfrm>
            <a:off x="4794250" y="5343013"/>
            <a:ext cx="1059619" cy="3859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地域維持管理</a:t>
            </a:r>
            <a:r>
              <a:rPr lang="ja-JP" altLang="en-US" sz="900" dirty="0">
                <a:solidFill>
                  <a:schemeClr val="tx1"/>
                </a:solidFill>
                <a:latin typeface="Meiryo UI" panose="020B0604030504040204" pitchFamily="50" charset="-128"/>
                <a:ea typeface="Meiryo UI" panose="020B0604030504040204" pitchFamily="50" charset="-128"/>
              </a:rPr>
              <a:t>連携</a:t>
            </a:r>
            <a:r>
              <a:rPr lang="ja-JP" altLang="en-US" sz="900" dirty="0">
                <a:latin typeface="Meiryo UI" panose="020B0604030504040204" pitchFamily="50" charset="-128"/>
                <a:ea typeface="Meiryo UI" panose="020B0604030504040204" pitchFamily="50" charset="-128"/>
              </a:rPr>
              <a:t>プラットフォームの構築</a:t>
            </a:r>
            <a:endParaRPr lang="en-US" altLang="ja-JP" sz="900" dirty="0">
              <a:latin typeface="Meiryo UI" panose="020B0604030504040204" pitchFamily="50" charset="-128"/>
              <a:ea typeface="Meiryo UI" panose="020B0604030504040204" pitchFamily="50" charset="-128"/>
            </a:endParaRPr>
          </a:p>
        </p:txBody>
      </p:sp>
      <p:sp>
        <p:nvSpPr>
          <p:cNvPr id="54" name="フローチャート: 結合子 72"/>
          <p:cNvSpPr>
            <a:spLocks noChangeAspect="1"/>
          </p:cNvSpPr>
          <p:nvPr/>
        </p:nvSpPr>
        <p:spPr>
          <a:xfrm flipH="1">
            <a:off x="1515828" y="989088"/>
            <a:ext cx="120108" cy="1201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大かっこ 54"/>
          <p:cNvSpPr/>
          <p:nvPr/>
        </p:nvSpPr>
        <p:spPr>
          <a:xfrm>
            <a:off x="3131840" y="1289387"/>
            <a:ext cx="855899" cy="4700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特例市並みの</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権限移譲の推進</a:t>
            </a:r>
            <a:endParaRPr kumimoji="1" lang="ja-JP" altLang="en-US" sz="900" dirty="0">
              <a:latin typeface="Meiryo UI" panose="020B0604030504040204" pitchFamily="50" charset="-128"/>
              <a:ea typeface="Meiryo UI" panose="020B0604030504040204" pitchFamily="50" charset="-128"/>
            </a:endParaRPr>
          </a:p>
        </p:txBody>
      </p:sp>
      <p:sp>
        <p:nvSpPr>
          <p:cNvPr id="56" name="フローチャート: 結合子 72"/>
          <p:cNvSpPr>
            <a:spLocks noChangeAspect="1"/>
          </p:cNvSpPr>
          <p:nvPr/>
        </p:nvSpPr>
        <p:spPr>
          <a:xfrm flipH="1">
            <a:off x="2393236" y="99263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右中かっこ 4"/>
          <p:cNvSpPr/>
          <p:nvPr/>
        </p:nvSpPr>
        <p:spPr>
          <a:xfrm rot="5400000">
            <a:off x="3441702" y="212804"/>
            <a:ext cx="133831" cy="2011000"/>
          </a:xfrm>
          <a:prstGeom prst="rightBrace">
            <a:avLst>
              <a:gd name="adj1" fmla="val 2768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大かっこ 59"/>
          <p:cNvSpPr/>
          <p:nvPr/>
        </p:nvSpPr>
        <p:spPr>
          <a:xfrm>
            <a:off x="6990862" y="1183363"/>
            <a:ext cx="855899" cy="54462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latin typeface="Meiryo UI" panose="020B0604030504040204" pitchFamily="50" charset="-128"/>
                <a:ea typeface="Meiryo UI" panose="020B0604030504040204" pitchFamily="50" charset="-128"/>
              </a:rPr>
              <a:t>大阪発</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“地方分権改革”</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ビジョン改訂版</a:t>
            </a:r>
            <a:endParaRPr kumimoji="1" lang="en-US" altLang="ja-JP" sz="900" dirty="0">
              <a:latin typeface="Meiryo UI" panose="020B0604030504040204" pitchFamily="50" charset="-128"/>
              <a:ea typeface="Meiryo UI" panose="020B0604030504040204" pitchFamily="50" charset="-128"/>
            </a:endParaRPr>
          </a:p>
        </p:txBody>
      </p:sp>
      <p:sp>
        <p:nvSpPr>
          <p:cNvPr id="66" name="角丸四角形 65"/>
          <p:cNvSpPr/>
          <p:nvPr/>
        </p:nvSpPr>
        <p:spPr>
          <a:xfrm>
            <a:off x="323528" y="4530724"/>
            <a:ext cx="497328" cy="1940563"/>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algn="ctr"/>
            <a:r>
              <a:rPr lang="ja-JP" altLang="en-US" sz="1108" dirty="0">
                <a:solidFill>
                  <a:schemeClr val="tx1"/>
                </a:solidFill>
                <a:ea typeface="Meiryo UI" panose="020B0604030504040204" pitchFamily="50" charset="-128"/>
              </a:rPr>
              <a:t>パートナーシップ</a:t>
            </a:r>
            <a:endParaRPr lang="en-US" altLang="ja-JP" sz="1108" dirty="0">
              <a:solidFill>
                <a:schemeClr val="tx1"/>
              </a:solidFill>
              <a:ea typeface="Meiryo UI" panose="020B0604030504040204" pitchFamily="50" charset="-128"/>
            </a:endParaRPr>
          </a:p>
          <a:p>
            <a:r>
              <a:rPr lang="ja-JP" altLang="en-US" sz="1108" dirty="0">
                <a:solidFill>
                  <a:schemeClr val="tx1"/>
                </a:solidFill>
                <a:ea typeface="Meiryo UI" panose="020B0604030504040204" pitchFamily="50" charset="-128"/>
              </a:rPr>
              <a:t>府と府内市町村の</a:t>
            </a:r>
            <a:endParaRPr lang="en-US" altLang="ja-JP" sz="1108" dirty="0">
              <a:solidFill>
                <a:schemeClr val="tx1"/>
              </a:solidFill>
              <a:ea typeface="Meiryo UI" panose="020B0604030504040204" pitchFamily="50" charset="-128"/>
            </a:endParaRPr>
          </a:p>
        </p:txBody>
      </p:sp>
      <p:cxnSp>
        <p:nvCxnSpPr>
          <p:cNvPr id="68" name="直線矢印コネクタ 67"/>
          <p:cNvCxnSpPr>
            <a:stCxn id="77" idx="2"/>
          </p:cNvCxnSpPr>
          <p:nvPr/>
        </p:nvCxnSpPr>
        <p:spPr>
          <a:xfrm>
            <a:off x="5237273" y="4457746"/>
            <a:ext cx="3725614" cy="1311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9" name="ひし形 68"/>
          <p:cNvSpPr/>
          <p:nvPr/>
        </p:nvSpPr>
        <p:spPr>
          <a:xfrm>
            <a:off x="4890632" y="4380204"/>
            <a:ext cx="144016" cy="157825"/>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4406540" y="4564079"/>
            <a:ext cx="775419" cy="338554"/>
          </a:xfrm>
          <a:prstGeom prst="rect">
            <a:avLst/>
          </a:prstGeom>
          <a:solidFill>
            <a:schemeClr val="bg1"/>
          </a:solid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豊能地区の首長からの要望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フローチャート: 結合子 72"/>
          <p:cNvSpPr>
            <a:spLocks noChangeAspect="1"/>
          </p:cNvSpPr>
          <p:nvPr/>
        </p:nvSpPr>
        <p:spPr>
          <a:xfrm flipH="1">
            <a:off x="4392578" y="98291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4" name="フローチャート: 結合子 72"/>
          <p:cNvSpPr>
            <a:spLocks noChangeAspect="1"/>
          </p:cNvSpPr>
          <p:nvPr/>
        </p:nvSpPr>
        <p:spPr>
          <a:xfrm flipH="1">
            <a:off x="7346470" y="98291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5" name="フローチャート: 結合子 72"/>
          <p:cNvSpPr>
            <a:spLocks noChangeAspect="1"/>
          </p:cNvSpPr>
          <p:nvPr/>
        </p:nvSpPr>
        <p:spPr>
          <a:xfrm flipH="1">
            <a:off x="4601488" y="2958650"/>
            <a:ext cx="111575" cy="11157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7" name="フローチャート: 結合子 72"/>
          <p:cNvSpPr>
            <a:spLocks noChangeAspect="1"/>
          </p:cNvSpPr>
          <p:nvPr/>
        </p:nvSpPr>
        <p:spPr>
          <a:xfrm flipH="1">
            <a:off x="5115733" y="439697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フローチャート: 結合子 72"/>
          <p:cNvSpPr>
            <a:spLocks noChangeAspect="1"/>
          </p:cNvSpPr>
          <p:nvPr/>
        </p:nvSpPr>
        <p:spPr>
          <a:xfrm flipH="1">
            <a:off x="6017602" y="439697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大かっこ 78"/>
          <p:cNvSpPr/>
          <p:nvPr/>
        </p:nvSpPr>
        <p:spPr>
          <a:xfrm>
            <a:off x="6246347" y="4594020"/>
            <a:ext cx="756000" cy="31231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大阪府地方税</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徴収機構の設置</a:t>
            </a:r>
            <a:endParaRPr lang="en-US" altLang="ja-JP" sz="800" dirty="0">
              <a:latin typeface="Meiryo UI" panose="020B0604030504040204" pitchFamily="50" charset="-128"/>
              <a:ea typeface="Meiryo UI" panose="020B0604030504040204" pitchFamily="50" charset="-128"/>
            </a:endParaRPr>
          </a:p>
        </p:txBody>
      </p:sp>
      <p:sp>
        <p:nvSpPr>
          <p:cNvPr id="81" name="フローチャート: 結合子 72"/>
          <p:cNvSpPr>
            <a:spLocks noChangeAspect="1"/>
          </p:cNvSpPr>
          <p:nvPr/>
        </p:nvSpPr>
        <p:spPr>
          <a:xfrm flipH="1">
            <a:off x="5762734" y="508440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2" name="フローチャート: 結合子 72"/>
          <p:cNvSpPr>
            <a:spLocks noChangeAspect="1"/>
          </p:cNvSpPr>
          <p:nvPr/>
        </p:nvSpPr>
        <p:spPr>
          <a:xfrm flipH="1">
            <a:off x="6033201" y="508586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大かっこ 82"/>
          <p:cNvSpPr/>
          <p:nvPr/>
        </p:nvSpPr>
        <p:spPr>
          <a:xfrm>
            <a:off x="6752293" y="5337129"/>
            <a:ext cx="773185" cy="3526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latin typeface="Meiryo UI" panose="020B0604030504040204" pitchFamily="50" charset="-128"/>
                <a:ea typeface="Meiryo UI" panose="020B0604030504040204" pitchFamily="50" charset="-128"/>
              </a:rPr>
              <a:t>維持管理データ</a:t>
            </a:r>
            <a:r>
              <a:rPr lang="ja-JP" altLang="en-US" sz="900" dirty="0">
                <a:solidFill>
                  <a:schemeClr val="tx1"/>
                </a:solidFill>
                <a:latin typeface="Meiryo UI" panose="020B0604030504040204" pitchFamily="50" charset="-128"/>
                <a:ea typeface="Meiryo UI" panose="020B0604030504040204" pitchFamily="50" charset="-128"/>
              </a:rPr>
              <a:t>ベース構築開始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89" name="フローチャート: 結合子 72"/>
          <p:cNvSpPr>
            <a:spLocks noChangeAspect="1"/>
          </p:cNvSpPr>
          <p:nvPr/>
        </p:nvSpPr>
        <p:spPr>
          <a:xfrm flipH="1">
            <a:off x="6797601" y="507511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5" name="大かっこ 94"/>
          <p:cNvSpPr/>
          <p:nvPr/>
        </p:nvSpPr>
        <p:spPr>
          <a:xfrm>
            <a:off x="5924707" y="5350064"/>
            <a:ext cx="755933" cy="3651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latin typeface="Meiryo UI" panose="020B0604030504040204" pitchFamily="50" charset="-128"/>
                <a:ea typeface="Meiryo UI" panose="020B0604030504040204" pitchFamily="50" charset="-128"/>
              </a:rPr>
              <a:t>橋梁点検業務支援開始</a:t>
            </a:r>
            <a:endParaRPr lang="en-US" altLang="ja-JP" sz="900" dirty="0">
              <a:latin typeface="Meiryo UI" panose="020B0604030504040204" pitchFamily="50" charset="-128"/>
              <a:ea typeface="Meiryo UI" panose="020B0604030504040204" pitchFamily="50" charset="-128"/>
            </a:endParaRPr>
          </a:p>
        </p:txBody>
      </p:sp>
      <p:sp>
        <p:nvSpPr>
          <p:cNvPr id="96" name="大かっこ 95"/>
          <p:cNvSpPr/>
          <p:nvPr/>
        </p:nvSpPr>
        <p:spPr>
          <a:xfrm>
            <a:off x="7586877" y="5324697"/>
            <a:ext cx="826873" cy="3651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latin typeface="Meiryo UI" panose="020B0604030504040204" pitchFamily="50" charset="-128"/>
                <a:ea typeface="Meiryo UI" panose="020B0604030504040204" pitchFamily="50" charset="-128"/>
              </a:rPr>
              <a:t>橋梁設計、補修工事支援開始</a:t>
            </a:r>
            <a:endParaRPr lang="en-US" altLang="ja-JP" sz="900" dirty="0">
              <a:latin typeface="Meiryo UI" panose="020B0604030504040204" pitchFamily="50" charset="-128"/>
              <a:ea typeface="Meiryo UI" panose="020B0604030504040204" pitchFamily="50" charset="-128"/>
            </a:endParaRPr>
          </a:p>
        </p:txBody>
      </p:sp>
      <p:sp>
        <p:nvSpPr>
          <p:cNvPr id="97" name="フローチャート: 結合子 72"/>
          <p:cNvSpPr>
            <a:spLocks noChangeAspect="1"/>
          </p:cNvSpPr>
          <p:nvPr/>
        </p:nvSpPr>
        <p:spPr>
          <a:xfrm flipH="1">
            <a:off x="7979412" y="590579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4079086" y="1348140"/>
            <a:ext cx="163984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市町村研修生の受入、</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移譲事務推進特別交付金　など</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結合子 72"/>
          <p:cNvSpPr>
            <a:spLocks noChangeAspect="1"/>
          </p:cNvSpPr>
          <p:nvPr/>
        </p:nvSpPr>
        <p:spPr>
          <a:xfrm flipH="1">
            <a:off x="3830524" y="191354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ローチャート: 結合子 72"/>
          <p:cNvSpPr>
            <a:spLocks noChangeAspect="1"/>
          </p:cNvSpPr>
          <p:nvPr/>
        </p:nvSpPr>
        <p:spPr>
          <a:xfrm flipH="1">
            <a:off x="5242208" y="1919330"/>
            <a:ext cx="121540" cy="11865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フローチャート: 結合子 72"/>
          <p:cNvSpPr>
            <a:spLocks noChangeAspect="1"/>
          </p:cNvSpPr>
          <p:nvPr/>
        </p:nvSpPr>
        <p:spPr>
          <a:xfrm flipH="1">
            <a:off x="3563563" y="239428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フローチャート: 結合子 72"/>
          <p:cNvSpPr>
            <a:spLocks noChangeAspect="1"/>
          </p:cNvSpPr>
          <p:nvPr/>
        </p:nvSpPr>
        <p:spPr>
          <a:xfrm flipH="1">
            <a:off x="8208393" y="192925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1" name="直線矢印コネクタ 60"/>
          <p:cNvCxnSpPr>
            <a:stCxn id="52" idx="2"/>
          </p:cNvCxnSpPr>
          <p:nvPr/>
        </p:nvCxnSpPr>
        <p:spPr>
          <a:xfrm>
            <a:off x="3952064" y="1974310"/>
            <a:ext cx="4916882" cy="869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2" name="テキスト ボックス 61"/>
          <p:cNvSpPr txBox="1"/>
          <p:nvPr/>
        </p:nvSpPr>
        <p:spPr>
          <a:xfrm>
            <a:off x="2811507" y="1856044"/>
            <a:ext cx="971864"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中核市移行</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フローチャート: 結合子 72"/>
          <p:cNvSpPr>
            <a:spLocks noChangeAspect="1"/>
          </p:cNvSpPr>
          <p:nvPr/>
        </p:nvSpPr>
        <p:spPr>
          <a:xfrm rot="20938896" flipH="1">
            <a:off x="3697870" y="239867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4" name="フローチャート: 結合子 72"/>
          <p:cNvSpPr>
            <a:spLocks noChangeAspect="1"/>
          </p:cNvSpPr>
          <p:nvPr/>
        </p:nvSpPr>
        <p:spPr>
          <a:xfrm flipH="1">
            <a:off x="3842890" y="239365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フローチャート: 結合子 72"/>
          <p:cNvSpPr>
            <a:spLocks noChangeAspect="1"/>
          </p:cNvSpPr>
          <p:nvPr/>
        </p:nvSpPr>
        <p:spPr>
          <a:xfrm flipH="1">
            <a:off x="4535735" y="2399137"/>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7" name="フローチャート: 結合子 72"/>
          <p:cNvSpPr>
            <a:spLocks noChangeAspect="1"/>
          </p:cNvSpPr>
          <p:nvPr/>
        </p:nvSpPr>
        <p:spPr>
          <a:xfrm flipH="1">
            <a:off x="7918642" y="241049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0" name="直線矢印コネクタ 69"/>
          <p:cNvCxnSpPr>
            <a:stCxn id="63" idx="2"/>
          </p:cNvCxnSpPr>
          <p:nvPr/>
        </p:nvCxnSpPr>
        <p:spPr>
          <a:xfrm>
            <a:off x="3818290" y="2447833"/>
            <a:ext cx="5074893" cy="2493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2" name="テキスト ボックス 71"/>
          <p:cNvSpPr txBox="1"/>
          <p:nvPr/>
        </p:nvSpPr>
        <p:spPr>
          <a:xfrm>
            <a:off x="2274532" y="2340128"/>
            <a:ext cx="1260764"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機関等の共同設置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フローチャート: 結合子 72"/>
          <p:cNvSpPr>
            <a:spLocks noChangeAspect="1"/>
          </p:cNvSpPr>
          <p:nvPr/>
        </p:nvSpPr>
        <p:spPr>
          <a:xfrm flipH="1">
            <a:off x="6021598" y="2953351"/>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6" name="フローチャート: 結合子 72"/>
          <p:cNvSpPr>
            <a:spLocks noChangeAspect="1"/>
          </p:cNvSpPr>
          <p:nvPr/>
        </p:nvSpPr>
        <p:spPr>
          <a:xfrm flipH="1">
            <a:off x="6919590" y="2953351"/>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7" name="フローチャート: 結合子 72"/>
          <p:cNvSpPr>
            <a:spLocks noChangeAspect="1"/>
          </p:cNvSpPr>
          <p:nvPr/>
        </p:nvSpPr>
        <p:spPr>
          <a:xfrm flipH="1">
            <a:off x="7528238" y="294846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047920" y="2933215"/>
            <a:ext cx="1535315" cy="253916"/>
          </a:xfrm>
          <a:prstGeom prst="rect">
            <a:avLst/>
          </a:prstGeom>
          <a:solidFill>
            <a:schemeClr val="accent2">
              <a:lumMod val="40000"/>
              <a:lumOff val="60000"/>
            </a:schemeClr>
          </a:solid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市町村事務の広域連携</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3733180" y="2051924"/>
            <a:ext cx="509118"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豊中市</a:t>
            </a:r>
          </a:p>
        </p:txBody>
      </p:sp>
      <p:sp>
        <p:nvSpPr>
          <p:cNvPr id="123" name="テキスト ボックス 122"/>
          <p:cNvSpPr txBox="1"/>
          <p:nvPr/>
        </p:nvSpPr>
        <p:spPr>
          <a:xfrm>
            <a:off x="5149751" y="2061063"/>
            <a:ext cx="50911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枚方</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市</a:t>
            </a:r>
          </a:p>
        </p:txBody>
      </p:sp>
      <p:sp>
        <p:nvSpPr>
          <p:cNvPr id="124" name="テキスト ボックス 123"/>
          <p:cNvSpPr txBox="1"/>
          <p:nvPr/>
        </p:nvSpPr>
        <p:spPr>
          <a:xfrm>
            <a:off x="8151670" y="2054549"/>
            <a:ext cx="50911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市</a:t>
            </a:r>
          </a:p>
        </p:txBody>
      </p:sp>
      <p:sp>
        <p:nvSpPr>
          <p:cNvPr id="125" name="テキスト ボックス 124"/>
          <p:cNvSpPr txBox="1"/>
          <p:nvPr/>
        </p:nvSpPr>
        <p:spPr>
          <a:xfrm>
            <a:off x="3282786" y="2561907"/>
            <a:ext cx="1237447"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豊能　南河内　泉州北</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（福祉等）</a:t>
            </a:r>
          </a:p>
        </p:txBody>
      </p:sp>
      <p:sp>
        <p:nvSpPr>
          <p:cNvPr id="126" name="テキスト ボックス 125"/>
          <p:cNvSpPr txBox="1"/>
          <p:nvPr/>
        </p:nvSpPr>
        <p:spPr>
          <a:xfrm>
            <a:off x="4437110" y="2543656"/>
            <a:ext cx="89510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泉州南（福祉）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p:cNvSpPr txBox="1"/>
          <p:nvPr/>
        </p:nvSpPr>
        <p:spPr>
          <a:xfrm>
            <a:off x="7586249" y="2556356"/>
            <a:ext cx="105755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泉州南（まちづくり）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テキスト ボックス 127"/>
          <p:cNvSpPr txBox="1"/>
          <p:nvPr/>
        </p:nvSpPr>
        <p:spPr>
          <a:xfrm>
            <a:off x="4520233" y="3090131"/>
            <a:ext cx="1534759"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南河内</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（障がい者支給判定審査会）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テキスト ボックス 128"/>
          <p:cNvSpPr txBox="1"/>
          <p:nvPr/>
        </p:nvSpPr>
        <p:spPr>
          <a:xfrm>
            <a:off x="5924707" y="3074891"/>
            <a:ext cx="911152"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南河内</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（公平審査会）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6680640" y="3050419"/>
            <a:ext cx="969657" cy="46166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忠岡町→泉北環境設備施設組合（し尿処理委託）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テキスト ボックス 130"/>
          <p:cNvSpPr txBox="1"/>
          <p:nvPr/>
        </p:nvSpPr>
        <p:spPr>
          <a:xfrm>
            <a:off x="7486359" y="3070004"/>
            <a:ext cx="1109522"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島本町→高槻市</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（し尿処理委託）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758528" y="936709"/>
            <a:ext cx="745032"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権限移譲</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3666031" y="4334890"/>
            <a:ext cx="1224601" cy="253916"/>
          </a:xfrm>
          <a:prstGeom prst="rect">
            <a:avLst/>
          </a:prstGeom>
          <a:solidFill>
            <a:schemeClr val="accent2">
              <a:lumMod val="40000"/>
              <a:lumOff val="60000"/>
            </a:schemeClr>
          </a:solidFill>
        </p:spPr>
        <p:txBody>
          <a:bodyPr wrap="square" rtlCol="0">
            <a:spAutoFit/>
          </a:bodyPr>
          <a:lstStyle/>
          <a:p>
            <a:pPr algn="ctr"/>
            <a:r>
              <a:rPr lang="zh-TW" altLang="en-US" sz="1050" dirty="0">
                <a:latin typeface="Meiryo UI" panose="020B0604030504040204" pitchFamily="50" charset="-128"/>
                <a:ea typeface="Meiryo UI" panose="020B0604030504040204" pitchFamily="50" charset="-128"/>
                <a:cs typeface="Meiryo UI" panose="020B0604030504040204" pitchFamily="50" charset="-128"/>
              </a:rPr>
              <a:t>地方税徴収機構</a:t>
            </a:r>
          </a:p>
        </p:txBody>
      </p:sp>
      <p:sp>
        <p:nvSpPr>
          <p:cNvPr id="88" name="テキスト ボックス 87"/>
          <p:cNvSpPr txBox="1"/>
          <p:nvPr/>
        </p:nvSpPr>
        <p:spPr>
          <a:xfrm>
            <a:off x="3579363" y="5013937"/>
            <a:ext cx="2108907"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a:t>
            </a:r>
          </a:p>
        </p:txBody>
      </p:sp>
      <p:sp>
        <p:nvSpPr>
          <p:cNvPr id="84" name="正方形/長方形 83">
            <a:extLst>
              <a:ext uri="{FF2B5EF4-FFF2-40B4-BE49-F238E27FC236}">
                <a16:creationId xmlns:a16="http://schemas.microsoft.com/office/drawing/2014/main" id="{92544074-AC9D-4703-8547-ED98ECB5D315}"/>
              </a:ext>
            </a:extLst>
          </p:cNvPr>
          <p:cNvSpPr/>
          <p:nvPr/>
        </p:nvSpPr>
        <p:spPr>
          <a:xfrm>
            <a:off x="2268734" y="165584"/>
            <a:ext cx="4746801"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基礎自治機能の</a:t>
            </a:r>
            <a:r>
              <a:rPr kumimoji="1" lang="ja-JP" altLang="en-US" sz="1662" b="0" i="0" u="none" strike="noStrike" kern="1200" cap="none" spc="0" normalizeH="0" baseline="0" noProof="0" dirty="0" smtClean="0">
                <a:ln>
                  <a:noFill/>
                </a:ln>
                <a:effectLst/>
                <a:uLnTx/>
                <a:uFillTx/>
                <a:latin typeface="Meiryo UI"/>
                <a:ea typeface="Meiryo UI"/>
                <a:cs typeface="+mn-cs"/>
              </a:rPr>
              <a:t>充実・強化</a:t>
            </a:r>
            <a:r>
              <a:rPr kumimoji="1" lang="en-US" altLang="ja-JP" sz="1662" b="0" i="0" u="none" strike="noStrike" kern="1200" cap="none" spc="0" normalizeH="0" baseline="0" noProof="0" dirty="0" smtClean="0">
                <a:ln>
                  <a:noFill/>
                </a:ln>
                <a:effectLst/>
                <a:uLnTx/>
                <a:uFillTx/>
                <a:latin typeface="Meiryo UI"/>
                <a:ea typeface="Meiryo UI"/>
                <a:cs typeface="+mn-cs"/>
              </a:rPr>
              <a:t>】</a:t>
            </a:r>
            <a:endParaRPr kumimoji="1" lang="en-US" altLang="ja-JP" sz="1662" b="0" i="0" u="none" strike="noStrike" kern="1200" cap="none" spc="0" normalizeH="0" baseline="0" noProof="0" dirty="0">
              <a:ln>
                <a:noFill/>
              </a:ln>
              <a:effectLst/>
              <a:uLnTx/>
              <a:uFillTx/>
              <a:latin typeface="Meiryo UI"/>
              <a:ea typeface="Meiryo UI"/>
              <a:cs typeface="+mn-cs"/>
            </a:endParaRPr>
          </a:p>
        </p:txBody>
      </p:sp>
      <p:sp>
        <p:nvSpPr>
          <p:cNvPr id="92" name="角丸四角形吹き出し 58">
            <a:extLst>
              <a:ext uri="{FF2B5EF4-FFF2-40B4-BE49-F238E27FC236}">
                <a16:creationId xmlns:a16="http://schemas.microsoft.com/office/drawing/2014/main" id="{232F4F4E-FC6E-4982-A86C-B02AE9B49DD1}"/>
              </a:ext>
            </a:extLst>
          </p:cNvPr>
          <p:cNvSpPr/>
          <p:nvPr/>
        </p:nvSpPr>
        <p:spPr>
          <a:xfrm>
            <a:off x="5156263" y="1188671"/>
            <a:ext cx="875942" cy="302656"/>
          </a:xfrm>
          <a:prstGeom prst="wedgeRoundRectCallout">
            <a:avLst>
              <a:gd name="adj1" fmla="val -126583"/>
              <a:gd name="adj2" fmla="val -77054"/>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全国トップ</a:t>
            </a:r>
          </a:p>
        </p:txBody>
      </p:sp>
      <p:sp>
        <p:nvSpPr>
          <p:cNvPr id="86" name="テキスト ボックス 85">
            <a:extLst>
              <a:ext uri="{FF2B5EF4-FFF2-40B4-BE49-F238E27FC236}">
                <a16:creationId xmlns:a16="http://schemas.microsoft.com/office/drawing/2014/main" id="{38F3C841-E33E-4085-9F53-E6725DD6729E}"/>
              </a:ext>
            </a:extLst>
          </p:cNvPr>
          <p:cNvSpPr txBox="1"/>
          <p:nvPr/>
        </p:nvSpPr>
        <p:spPr>
          <a:xfrm>
            <a:off x="4892927" y="5843549"/>
            <a:ext cx="1352565"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自治体クラウドの推進</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大かっこ 92">
            <a:extLst>
              <a:ext uri="{FF2B5EF4-FFF2-40B4-BE49-F238E27FC236}">
                <a16:creationId xmlns:a16="http://schemas.microsoft.com/office/drawing/2014/main" id="{7B911E33-70EB-4D1B-B100-39A721F825E9}"/>
              </a:ext>
            </a:extLst>
          </p:cNvPr>
          <p:cNvSpPr/>
          <p:nvPr/>
        </p:nvSpPr>
        <p:spPr>
          <a:xfrm>
            <a:off x="6258223" y="6061489"/>
            <a:ext cx="1283576" cy="3526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府内</a:t>
            </a:r>
            <a:r>
              <a:rPr lang="en-US" altLang="ja-JP" sz="900" dirty="0">
                <a:solidFill>
                  <a:schemeClr val="tx1"/>
                </a:solidFill>
                <a:latin typeface="Meiryo UI" pitchFamily="50" charset="-128"/>
                <a:ea typeface="Meiryo UI" pitchFamily="50" charset="-128"/>
                <a:cs typeface="Meiryo UI" pitchFamily="50" charset="-128"/>
              </a:rPr>
              <a:t>30</a:t>
            </a:r>
            <a:r>
              <a:rPr lang="ja-JP" altLang="en-US" sz="900" dirty="0">
                <a:solidFill>
                  <a:schemeClr val="tx1"/>
                </a:solidFill>
                <a:latin typeface="Meiryo UI" pitchFamily="50" charset="-128"/>
                <a:ea typeface="Meiryo UI" pitchFamily="50" charset="-128"/>
                <a:cs typeface="Meiryo UI" pitchFamily="50" charset="-128"/>
              </a:rPr>
              <a:t>市町村とともに「自治体クラウド検討会」設置</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94" name="フローチャート: 結合子 72">
            <a:extLst>
              <a:ext uri="{FF2B5EF4-FFF2-40B4-BE49-F238E27FC236}">
                <a16:creationId xmlns:a16="http://schemas.microsoft.com/office/drawing/2014/main" id="{46B0FAA4-5042-46F3-8EAA-FAEC86698E9B}"/>
              </a:ext>
            </a:extLst>
          </p:cNvPr>
          <p:cNvSpPr>
            <a:spLocks noChangeAspect="1"/>
          </p:cNvSpPr>
          <p:nvPr/>
        </p:nvSpPr>
        <p:spPr>
          <a:xfrm flipH="1">
            <a:off x="6234196" y="589621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2" name="大かっこ 101">
            <a:extLst>
              <a:ext uri="{FF2B5EF4-FFF2-40B4-BE49-F238E27FC236}">
                <a16:creationId xmlns:a16="http://schemas.microsoft.com/office/drawing/2014/main" id="{4CFB1201-7D70-4C37-85BD-C6EA94419322}"/>
              </a:ext>
            </a:extLst>
          </p:cNvPr>
          <p:cNvSpPr/>
          <p:nvPr/>
        </p:nvSpPr>
        <p:spPr>
          <a:xfrm>
            <a:off x="7581537" y="6055127"/>
            <a:ext cx="847207" cy="453843"/>
          </a:xfrm>
          <a:prstGeom prst="bracketPair">
            <a:avLst>
              <a:gd name="adj" fmla="val 21061"/>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豊能町、河南町</a:t>
            </a:r>
            <a:r>
              <a:rPr lang="ja-JP" altLang="en-US" sz="900" dirty="0" smtClean="0">
                <a:solidFill>
                  <a:schemeClr val="tx1"/>
                </a:solidFill>
                <a:latin typeface="Meiryo UI" pitchFamily="50" charset="-128"/>
                <a:ea typeface="Meiryo UI" pitchFamily="50" charset="-128"/>
                <a:cs typeface="Meiryo UI" pitchFamily="50" charset="-128"/>
              </a:rPr>
              <a:t>、</a:t>
            </a:r>
            <a:endParaRPr lang="en-US" altLang="ja-JP" sz="900" dirty="0" smtClean="0">
              <a:solidFill>
                <a:schemeClr val="tx1"/>
              </a:solidFill>
              <a:latin typeface="Meiryo UI" pitchFamily="50" charset="-128"/>
              <a:ea typeface="Meiryo UI" pitchFamily="50" charset="-128"/>
              <a:cs typeface="Meiryo UI" pitchFamily="50" charset="-128"/>
            </a:endParaRPr>
          </a:p>
          <a:p>
            <a:r>
              <a:rPr lang="ja-JP" altLang="en-US" sz="900" dirty="0" smtClean="0">
                <a:solidFill>
                  <a:schemeClr val="tx1"/>
                </a:solidFill>
                <a:latin typeface="Meiryo UI" pitchFamily="50" charset="-128"/>
                <a:ea typeface="Meiryo UI" pitchFamily="50" charset="-128"/>
                <a:cs typeface="Meiryo UI" pitchFamily="50" charset="-128"/>
              </a:rPr>
              <a:t>千早赤阪村</a:t>
            </a:r>
            <a:endParaRPr lang="en-US" altLang="ja-JP" sz="900" dirty="0" smtClean="0">
              <a:solidFill>
                <a:schemeClr val="tx1"/>
              </a:solidFill>
              <a:latin typeface="Meiryo UI" pitchFamily="50" charset="-128"/>
              <a:ea typeface="Meiryo UI" pitchFamily="50" charset="-128"/>
              <a:cs typeface="Meiryo UI" pitchFamily="50" charset="-128"/>
            </a:endParaRPr>
          </a:p>
          <a:p>
            <a:r>
              <a:rPr lang="ja-JP" altLang="en-US" sz="900" dirty="0" smtClean="0">
                <a:solidFill>
                  <a:schemeClr val="tx1"/>
                </a:solidFill>
                <a:latin typeface="Meiryo UI" pitchFamily="50" charset="-128"/>
                <a:ea typeface="Meiryo UI" pitchFamily="50" charset="-128"/>
                <a:cs typeface="Meiryo UI" pitchFamily="50" charset="-128"/>
              </a:rPr>
              <a:t>順次運用</a:t>
            </a:r>
            <a:r>
              <a:rPr lang="ja-JP" altLang="en-US" sz="900" dirty="0">
                <a:solidFill>
                  <a:schemeClr val="tx1"/>
                </a:solidFill>
                <a:latin typeface="Meiryo UI" pitchFamily="50" charset="-128"/>
                <a:ea typeface="Meiryo UI" pitchFamily="50" charset="-128"/>
                <a:cs typeface="Meiryo UI" pitchFamily="50" charset="-128"/>
              </a:rPr>
              <a:t>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06" name="角丸四角形吹き出し 58">
            <a:extLst>
              <a:ext uri="{FF2B5EF4-FFF2-40B4-BE49-F238E27FC236}">
                <a16:creationId xmlns:a16="http://schemas.microsoft.com/office/drawing/2014/main" id="{513D7886-2BAB-49D9-9698-287FE9F4A861}"/>
              </a:ext>
            </a:extLst>
          </p:cNvPr>
          <p:cNvSpPr/>
          <p:nvPr/>
        </p:nvSpPr>
        <p:spPr>
          <a:xfrm>
            <a:off x="2142244" y="2741009"/>
            <a:ext cx="804839" cy="333881"/>
          </a:xfrm>
          <a:prstGeom prst="wedgeRoundRectCallout">
            <a:avLst>
              <a:gd name="adj1" fmla="val 99596"/>
              <a:gd name="adj2" fmla="val -5817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sp>
        <p:nvSpPr>
          <p:cNvPr id="98" name="フローチャート: 結合子 72">
            <a:extLst>
              <a:ext uri="{FF2B5EF4-FFF2-40B4-BE49-F238E27FC236}">
                <a16:creationId xmlns:a16="http://schemas.microsoft.com/office/drawing/2014/main" id="{144D4EBC-AC36-4C01-8991-9E1D3E6680C8}"/>
              </a:ext>
            </a:extLst>
          </p:cNvPr>
          <p:cNvSpPr>
            <a:spLocks noChangeAspect="1"/>
          </p:cNvSpPr>
          <p:nvPr/>
        </p:nvSpPr>
        <p:spPr>
          <a:xfrm flipH="1">
            <a:off x="8583031" y="5896210"/>
            <a:ext cx="121540" cy="12154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99" name="大かっこ 98">
            <a:extLst>
              <a:ext uri="{FF2B5EF4-FFF2-40B4-BE49-F238E27FC236}">
                <a16:creationId xmlns:a16="http://schemas.microsoft.com/office/drawing/2014/main" id="{0DA40523-4E3F-4982-9098-4DD8141EAC0F}"/>
              </a:ext>
            </a:extLst>
          </p:cNvPr>
          <p:cNvSpPr/>
          <p:nvPr/>
        </p:nvSpPr>
        <p:spPr>
          <a:xfrm>
            <a:off x="8466189" y="6055127"/>
            <a:ext cx="529082" cy="43866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阪南市</a:t>
            </a:r>
            <a:r>
              <a:rPr lang="ja-JP" altLang="en-US" sz="900" dirty="0" smtClean="0">
                <a:solidFill>
                  <a:schemeClr val="tx1"/>
                </a:solidFill>
                <a:latin typeface="Meiryo UI" pitchFamily="50" charset="-128"/>
                <a:ea typeface="Meiryo UI" pitchFamily="50" charset="-128"/>
                <a:cs typeface="Meiryo UI" pitchFamily="50" charset="-128"/>
              </a:rPr>
              <a:t>、</a:t>
            </a:r>
            <a:endParaRPr lang="en-US" altLang="ja-JP" sz="900" dirty="0" smtClean="0">
              <a:solidFill>
                <a:schemeClr val="tx1"/>
              </a:solidFill>
              <a:latin typeface="Meiryo UI" pitchFamily="50" charset="-128"/>
              <a:ea typeface="Meiryo UI" pitchFamily="50" charset="-128"/>
              <a:cs typeface="Meiryo UI" pitchFamily="50" charset="-128"/>
            </a:endParaRPr>
          </a:p>
          <a:p>
            <a:r>
              <a:rPr lang="ja-JP" altLang="en-US" sz="900" dirty="0" smtClean="0">
                <a:solidFill>
                  <a:schemeClr val="tx1"/>
                </a:solidFill>
                <a:latin typeface="Meiryo UI" pitchFamily="50" charset="-128"/>
                <a:ea typeface="Meiryo UI" pitchFamily="50" charset="-128"/>
                <a:cs typeface="Meiryo UI" pitchFamily="50" charset="-128"/>
              </a:rPr>
              <a:t>太子町</a:t>
            </a:r>
            <a:endParaRPr lang="en-US" altLang="ja-JP" sz="900" dirty="0" smtClean="0">
              <a:solidFill>
                <a:schemeClr val="tx1"/>
              </a:solidFill>
              <a:latin typeface="Meiryo UI" pitchFamily="50" charset="-128"/>
              <a:ea typeface="Meiryo UI" pitchFamily="50" charset="-128"/>
              <a:cs typeface="Meiryo UI" pitchFamily="50" charset="-128"/>
            </a:endParaRPr>
          </a:p>
          <a:p>
            <a:r>
              <a:rPr lang="ja-JP" altLang="en-US" sz="900" dirty="0" smtClean="0">
                <a:solidFill>
                  <a:schemeClr val="tx1"/>
                </a:solidFill>
                <a:latin typeface="Meiryo UI" pitchFamily="50" charset="-128"/>
                <a:ea typeface="Meiryo UI" pitchFamily="50" charset="-128"/>
                <a:cs typeface="Meiryo UI" pitchFamily="50" charset="-128"/>
              </a:rPr>
              <a:t>運用</a:t>
            </a:r>
            <a:r>
              <a:rPr lang="ja-JP" altLang="en-US" sz="900" dirty="0">
                <a:solidFill>
                  <a:schemeClr val="tx1"/>
                </a:solidFill>
                <a:latin typeface="Meiryo UI" pitchFamily="50" charset="-128"/>
                <a:ea typeface="Meiryo UI" pitchFamily="50" charset="-128"/>
                <a:cs typeface="Meiryo UI" pitchFamily="50" charset="-128"/>
              </a:rPr>
              <a:t>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0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66351957"/>
      </p:ext>
    </p:extLst>
  </p:cSld>
  <p:clrMapOvr>
    <a:masterClrMapping/>
  </p:clrMapOvr>
  <mc:AlternateContent xmlns:mc="http://schemas.openxmlformats.org/markup-compatibility/2006" xmlns:p14="http://schemas.microsoft.com/office/powerpoint/2010/main">
    <mc:Choice Requires="p14">
      <p:transition spd="slow" p14:dur="2000" advTm="394"/>
    </mc:Choice>
    <mc:Fallback xmlns="">
      <p:transition spd="slow" advTm="39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9512" y="75794"/>
            <a:ext cx="8833870" cy="4505334"/>
          </a:xfrm>
          <a:prstGeom prst="rect">
            <a:avLst/>
          </a:prstGeom>
        </p:spPr>
      </p:pic>
      <p:cxnSp>
        <p:nvCxnSpPr>
          <p:cNvPr id="73" name="直線コネクタ 72"/>
          <p:cNvCxnSpPr/>
          <p:nvPr/>
        </p:nvCxnSpPr>
        <p:spPr bwMode="auto">
          <a:xfrm>
            <a:off x="6084168" y="4544687"/>
            <a:ext cx="0" cy="1244900"/>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bwMode="auto">
          <a:xfrm>
            <a:off x="1331640" y="4544687"/>
            <a:ext cx="0" cy="942839"/>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bwMode="auto">
          <a:xfrm flipH="1">
            <a:off x="5004048" y="4527577"/>
            <a:ext cx="0" cy="216000"/>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8067828" y="3032519"/>
            <a:ext cx="720080" cy="1512168"/>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Rectangle 13"/>
          <p:cNvSpPr>
            <a:spLocks noChangeArrowheads="1"/>
          </p:cNvSpPr>
          <p:nvPr/>
        </p:nvSpPr>
        <p:spPr bwMode="auto">
          <a:xfrm>
            <a:off x="6508823" y="1048626"/>
            <a:ext cx="862542" cy="220134"/>
          </a:xfrm>
          <a:prstGeom prst="rect">
            <a:avLst/>
          </a:prstGeom>
          <a:noFill/>
          <a:ln w="9525">
            <a:no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（単位：万ｔ）</a:t>
            </a:r>
          </a:p>
        </p:txBody>
      </p:sp>
      <p:cxnSp>
        <p:nvCxnSpPr>
          <p:cNvPr id="52" name="直線コネクタ 51"/>
          <p:cNvCxnSpPr/>
          <p:nvPr/>
        </p:nvCxnSpPr>
        <p:spPr bwMode="auto">
          <a:xfrm>
            <a:off x="2771800" y="4567401"/>
            <a:ext cx="0" cy="648072"/>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4" name="Rectangle 52"/>
          <p:cNvSpPr>
            <a:spLocks noChangeArrowheads="1"/>
          </p:cNvSpPr>
          <p:nvPr/>
        </p:nvSpPr>
        <p:spPr bwMode="auto">
          <a:xfrm>
            <a:off x="107504" y="5487526"/>
            <a:ext cx="5660142" cy="1044731"/>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2008</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2011</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年度までに実施した施策</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◆資源集団回収活動の活性化</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支援拡充等）</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◆拠点回収場所の拡大、情報提供</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◆◇「中身</a:t>
            </a:r>
            <a:r>
              <a:rPr kumimoji="1" lang="ja-JP" altLang="en-US" sz="800" b="0" i="0" u="none" strike="noStrike" kern="1200" cap="none" spc="0" normalizeH="0" baseline="0" noProof="0" dirty="0" smtClean="0">
                <a:ln>
                  <a:noFill/>
                </a:ln>
                <a:solidFill>
                  <a:srgbClr val="000000"/>
                </a:solidFill>
                <a:effectLst/>
                <a:uLnTx/>
                <a:uFillTx/>
                <a:latin typeface="HGｺﾞｼｯｸM" pitchFamily="49" charset="-128"/>
                <a:ea typeface="HGｺﾞｼｯｸM" pitchFamily="49" charset="-128"/>
                <a:cs typeface="+mn-cs"/>
              </a:rPr>
              <a:t>のみえる</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ごみ袋」による排出指定制度の導入</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◆◇ごみ減量・リサイクルの実践に向けた働きかけ</a:t>
            </a:r>
          </a:p>
        </p:txBody>
      </p:sp>
      <p:sp>
        <p:nvSpPr>
          <p:cNvPr id="62" name="Rectangle 52"/>
          <p:cNvSpPr>
            <a:spLocks noChangeArrowheads="1"/>
          </p:cNvSpPr>
          <p:nvPr/>
        </p:nvSpPr>
        <p:spPr bwMode="auto">
          <a:xfrm>
            <a:off x="2627784" y="4787534"/>
            <a:ext cx="2772585" cy="585682"/>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◆古紙・衣類収集全市実施（</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2015.4</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から週１回収集）</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◆残置による啓発・指導</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◆◇資源化可能な紙類の焼却工場への搬入禁止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(2013.10</a:t>
            </a:r>
            <a:r>
              <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grpSp>
        <p:nvGrpSpPr>
          <p:cNvPr id="5" name="グループ化 66"/>
          <p:cNvGrpSpPr/>
          <p:nvPr/>
        </p:nvGrpSpPr>
        <p:grpSpPr>
          <a:xfrm>
            <a:off x="7666789" y="4077728"/>
            <a:ext cx="144016" cy="432047"/>
            <a:chOff x="0" y="0"/>
            <a:chExt cx="179921" cy="412749"/>
          </a:xfrm>
        </p:grpSpPr>
        <p:sp>
          <p:nvSpPr>
            <p:cNvPr id="68" name="フリーフォーム 67"/>
            <p:cNvSpPr/>
            <p:nvPr/>
          </p:nvSpPr>
          <p:spPr bwMode="auto">
            <a:xfrm>
              <a:off x="89966" y="0"/>
              <a:ext cx="89955"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フリーフォーム 68"/>
            <p:cNvSpPr/>
            <p:nvPr/>
          </p:nvSpPr>
          <p:spPr bwMode="auto">
            <a:xfrm>
              <a:off x="0" y="11611"/>
              <a:ext cx="106903"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6" name="グループ化 90"/>
          <p:cNvGrpSpPr/>
          <p:nvPr/>
        </p:nvGrpSpPr>
        <p:grpSpPr>
          <a:xfrm>
            <a:off x="1077516" y="4100314"/>
            <a:ext cx="144016" cy="432047"/>
            <a:chOff x="0" y="0"/>
            <a:chExt cx="179921" cy="412749"/>
          </a:xfrm>
        </p:grpSpPr>
        <p:sp>
          <p:nvSpPr>
            <p:cNvPr id="92" name="フリーフォーム 91"/>
            <p:cNvSpPr/>
            <p:nvPr/>
          </p:nvSpPr>
          <p:spPr bwMode="auto">
            <a:xfrm>
              <a:off x="89966" y="0"/>
              <a:ext cx="89955"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3" name="フリーフォーム 92"/>
            <p:cNvSpPr/>
            <p:nvPr/>
          </p:nvSpPr>
          <p:spPr bwMode="auto">
            <a:xfrm>
              <a:off x="0" y="11611"/>
              <a:ext cx="106903" cy="401138"/>
            </a:xfrm>
            <a:custGeom>
              <a:avLst/>
              <a:gdLst>
                <a:gd name="connsiteX0" fmla="*/ 0 w 138113"/>
                <a:gd name="connsiteY0" fmla="*/ 0 h 1023938"/>
                <a:gd name="connsiteX1" fmla="*/ 138113 w 138113"/>
                <a:gd name="connsiteY1" fmla="*/ 342900 h 1023938"/>
                <a:gd name="connsiteX2" fmla="*/ 0 w 138113"/>
                <a:gd name="connsiteY2" fmla="*/ 685800 h 1023938"/>
                <a:gd name="connsiteX3" fmla="*/ 138113 w 138113"/>
                <a:gd name="connsiteY3" fmla="*/ 1023938 h 1023938"/>
              </a:gdLst>
              <a:ahLst/>
              <a:cxnLst>
                <a:cxn ang="0">
                  <a:pos x="connsiteX0" y="connsiteY0"/>
                </a:cxn>
                <a:cxn ang="0">
                  <a:pos x="connsiteX1" y="connsiteY1"/>
                </a:cxn>
                <a:cxn ang="0">
                  <a:pos x="connsiteX2" y="connsiteY2"/>
                </a:cxn>
                <a:cxn ang="0">
                  <a:pos x="connsiteX3" y="connsiteY3"/>
                </a:cxn>
              </a:cxnLst>
              <a:rect l="l" t="t" r="r" b="b"/>
              <a:pathLst>
                <a:path w="138113" h="1023938">
                  <a:moveTo>
                    <a:pt x="0" y="0"/>
                  </a:moveTo>
                  <a:cubicBezTo>
                    <a:pt x="69056" y="114300"/>
                    <a:pt x="138113" y="228600"/>
                    <a:pt x="138113" y="342900"/>
                  </a:cubicBezTo>
                  <a:cubicBezTo>
                    <a:pt x="138113" y="457200"/>
                    <a:pt x="0" y="572294"/>
                    <a:pt x="0" y="685800"/>
                  </a:cubicBezTo>
                  <a:cubicBezTo>
                    <a:pt x="0" y="799306"/>
                    <a:pt x="138113" y="916782"/>
                    <a:pt x="138113" y="10239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44" name="Rectangle 20"/>
          <p:cNvSpPr>
            <a:spLocks noChangeArrowheads="1"/>
          </p:cNvSpPr>
          <p:nvPr/>
        </p:nvSpPr>
        <p:spPr bwMode="auto">
          <a:xfrm>
            <a:off x="6487213" y="6397429"/>
            <a:ext cx="1440160" cy="288032"/>
          </a:xfrm>
          <a:prstGeom prst="rect">
            <a:avLst/>
          </a:prstGeom>
          <a:noFill/>
          <a:ln w="9525">
            <a:noFill/>
            <a:miter lim="800000"/>
            <a:headEnd/>
            <a:tailEnd/>
          </a:ln>
        </p:spPr>
        <p:txBody>
          <a:bodyPr wrap="square" lIns="18288" tIns="18288" rIns="18288" bIns="18288"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◆家庭系ごみ減量施策　</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◇事業系ごみ減量施策</a:t>
            </a:r>
          </a:p>
        </p:txBody>
      </p:sp>
      <p:cxnSp>
        <p:nvCxnSpPr>
          <p:cNvPr id="56" name="直線コネクタ 55"/>
          <p:cNvCxnSpPr/>
          <p:nvPr/>
        </p:nvCxnSpPr>
        <p:spPr bwMode="auto">
          <a:xfrm>
            <a:off x="2195736" y="4567401"/>
            <a:ext cx="0" cy="648072"/>
          </a:xfrm>
          <a:prstGeom prst="line">
            <a:avLst/>
          </a:prstGeom>
          <a:ln w="2540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 name="グループ化 73"/>
          <p:cNvGrpSpPr/>
          <p:nvPr/>
        </p:nvGrpSpPr>
        <p:grpSpPr>
          <a:xfrm>
            <a:off x="8232871" y="3273211"/>
            <a:ext cx="402168" cy="1003786"/>
            <a:chOff x="7964917" y="1613792"/>
            <a:chExt cx="402168" cy="1037744"/>
          </a:xfrm>
          <a:noFill/>
        </p:grpSpPr>
        <p:grpSp>
          <p:nvGrpSpPr>
            <p:cNvPr id="10" name="グループ化 62"/>
            <p:cNvGrpSpPr/>
            <p:nvPr/>
          </p:nvGrpSpPr>
          <p:grpSpPr>
            <a:xfrm>
              <a:off x="7964917" y="1613792"/>
              <a:ext cx="402168" cy="1037744"/>
              <a:chOff x="7960725" y="1757808"/>
              <a:chExt cx="402168" cy="1037744"/>
            </a:xfrm>
            <a:grpFill/>
          </p:grpSpPr>
          <p:sp>
            <p:nvSpPr>
              <p:cNvPr id="77" name="正方形/長方形 76"/>
              <p:cNvSpPr/>
              <p:nvPr/>
            </p:nvSpPr>
            <p:spPr>
              <a:xfrm>
                <a:off x="7999809" y="1757808"/>
                <a:ext cx="324000" cy="100811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8" name="テキスト ボックス 27"/>
              <p:cNvSpPr txBox="1"/>
              <p:nvPr/>
            </p:nvSpPr>
            <p:spPr>
              <a:xfrm>
                <a:off x="7960725" y="2104045"/>
                <a:ext cx="402168" cy="691507"/>
              </a:xfrm>
              <a:prstGeom prst="rect">
                <a:avLst/>
              </a:prstGeom>
              <a:grpFill/>
              <a:ln w="9525" cmpd="sng">
                <a:noFill/>
                <a:prstDash val="solid"/>
              </a:ln>
            </p:spPr>
            <p:style>
              <a:lnRef idx="0">
                <a:scrgbClr r="0" g="0" b="0"/>
              </a:lnRef>
              <a:fillRef idx="0">
                <a:scrgbClr r="0" g="0" b="0"/>
              </a:fillRef>
              <a:effectRef idx="0">
                <a:scrgbClr r="0" g="0" b="0"/>
              </a:effectRef>
              <a:fontRef idx="minor">
                <a:schemeClr val="dk1"/>
              </a:fontRef>
            </p:style>
            <p:txBody>
              <a:bodyPr vert="eaVert"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Meiryo UI" pitchFamily="50" charset="-128"/>
                    <a:cs typeface="+mn-cs"/>
                  </a:rPr>
                  <a:t>  計画目標</a:t>
                </a:r>
              </a:p>
            </p:txBody>
          </p:sp>
        </p:grpSp>
        <p:sp>
          <p:nvSpPr>
            <p:cNvPr id="76" name="テキスト ボックス 27"/>
            <p:cNvSpPr txBox="1"/>
            <p:nvPr/>
          </p:nvSpPr>
          <p:spPr>
            <a:xfrm>
              <a:off x="8065880" y="1703406"/>
              <a:ext cx="252536" cy="288032"/>
            </a:xfrm>
            <a:prstGeom prst="rect">
              <a:avLst/>
            </a:prstGeom>
            <a:grpFill/>
            <a:ln w="9525" cmpd="sng">
              <a:noFill/>
              <a:prstDash val="solid"/>
            </a:ln>
          </p:spPr>
          <p:style>
            <a:lnRef idx="0">
              <a:scrgbClr r="0" g="0" b="0"/>
            </a:lnRef>
            <a:fillRef idx="0">
              <a:scrgbClr r="0" g="0" b="0"/>
            </a:fillRef>
            <a:effectRef idx="0">
              <a:scrgbClr r="0" g="0" b="0"/>
            </a:effectRef>
            <a:fontRef idx="minor">
              <a:schemeClr val="dk1"/>
            </a:fontRef>
          </p:style>
          <p:txBody>
            <a:bodyPr vert="horz" wrap="square" lIns="36000" tIns="36000" rIns="36000" bIns="36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84</a:t>
              </a:r>
              <a:endPar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82" name="直線コネクタ 81"/>
          <p:cNvCxnSpPr/>
          <p:nvPr/>
        </p:nvCxnSpPr>
        <p:spPr>
          <a:xfrm>
            <a:off x="7379535" y="3143722"/>
            <a:ext cx="879987" cy="96847"/>
          </a:xfrm>
          <a:prstGeom prst="line">
            <a:avLst/>
          </a:prstGeom>
          <a:ln w="63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8143547" y="4336636"/>
            <a:ext cx="73465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2025</a:t>
            </a:r>
            <a:r>
              <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年度</a:t>
            </a:r>
          </a:p>
        </p:txBody>
      </p:sp>
      <p:sp>
        <p:nvSpPr>
          <p:cNvPr id="55" name="Rectangle 52"/>
          <p:cNvSpPr>
            <a:spLocks noChangeArrowheads="1"/>
          </p:cNvSpPr>
          <p:nvPr/>
        </p:nvSpPr>
        <p:spPr bwMode="auto">
          <a:xfrm>
            <a:off x="827584" y="4797152"/>
            <a:ext cx="1684759" cy="576064"/>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◆◇ごみ処分手数料の改定</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10kg</a:t>
            </a:r>
            <a:r>
              <a:rPr kumimoji="1" lang="ja-JP" altLang="en-US" sz="800" b="0" i="0" u="none" strike="noStrike" kern="1200" cap="none" spc="0" normalizeH="0" baseline="0" noProof="0" dirty="0" err="1">
                <a:ln>
                  <a:noFill/>
                </a:ln>
                <a:solidFill>
                  <a:prstClr val="black"/>
                </a:solidFill>
                <a:effectLst/>
                <a:uLnTx/>
                <a:uFillTx/>
                <a:latin typeface="HGｺﾞｼｯｸM" pitchFamily="49" charset="-128"/>
                <a:ea typeface="HGｺﾞｼｯｸM" pitchFamily="49" charset="-128"/>
                <a:cs typeface="+mn-cs"/>
              </a:rPr>
              <a:t>まで</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ごとに</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58</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90</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円</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2012.4</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sp>
        <p:nvSpPr>
          <p:cNvPr id="18" name="下矢印吹き出し 17"/>
          <p:cNvSpPr/>
          <p:nvPr/>
        </p:nvSpPr>
        <p:spPr>
          <a:xfrm>
            <a:off x="7533358" y="1841559"/>
            <a:ext cx="1457846" cy="10874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さらなるごみ減量を</a:t>
            </a:r>
            <a:endPar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めざした計画目標</a:t>
            </a:r>
          </a:p>
        </p:txBody>
      </p:sp>
      <p:sp>
        <p:nvSpPr>
          <p:cNvPr id="24" name="角丸四角形吹き出し 23"/>
          <p:cNvSpPr/>
          <p:nvPr/>
        </p:nvSpPr>
        <p:spPr>
          <a:xfrm>
            <a:off x="917755" y="1202455"/>
            <a:ext cx="1008112" cy="819743"/>
          </a:xfrm>
          <a:prstGeom prst="wedgeRoundRectCallout">
            <a:avLst>
              <a:gd name="adj1" fmla="val -25809"/>
              <a:gd name="adj2" fmla="val 93198"/>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南港工場廃止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(2008.12)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港工場廃止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(2010.3)</a:t>
            </a:r>
          </a:p>
        </p:txBody>
      </p:sp>
      <p:sp>
        <p:nvSpPr>
          <p:cNvPr id="26" name="角丸四角形吹き出し 25"/>
          <p:cNvSpPr/>
          <p:nvPr/>
        </p:nvSpPr>
        <p:spPr>
          <a:xfrm>
            <a:off x="4534932" y="1656477"/>
            <a:ext cx="1080120" cy="576064"/>
          </a:xfrm>
          <a:prstGeom prst="wedgeRoundRectCallout">
            <a:avLst>
              <a:gd name="adj1" fmla="val -96289"/>
              <a:gd name="adj2" fmla="val 124246"/>
              <a:gd name="adj3" fmla="val 16667"/>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住之江工場休止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(2016.3)</a:t>
            </a:r>
          </a:p>
        </p:txBody>
      </p:sp>
      <p:sp>
        <p:nvSpPr>
          <p:cNvPr id="27" name="角丸四角形吹き出し 26"/>
          <p:cNvSpPr/>
          <p:nvPr/>
        </p:nvSpPr>
        <p:spPr>
          <a:xfrm>
            <a:off x="1972283" y="1367403"/>
            <a:ext cx="1080120" cy="577106"/>
          </a:xfrm>
          <a:prstGeom prst="wedgeRoundRectCallout">
            <a:avLst>
              <a:gd name="adj1" fmla="val -34580"/>
              <a:gd name="adj2" fmla="val 11650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森之宮工場廃止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(2013.3)</a:t>
            </a:r>
          </a:p>
        </p:txBody>
      </p:sp>
      <p:sp>
        <p:nvSpPr>
          <p:cNvPr id="28" name="角丸四角形吹き出し 27"/>
          <p:cNvSpPr/>
          <p:nvPr/>
        </p:nvSpPr>
        <p:spPr>
          <a:xfrm>
            <a:off x="3340743" y="1536834"/>
            <a:ext cx="998456" cy="576064"/>
          </a:xfrm>
          <a:prstGeom prst="wedgeRoundRectCallout">
            <a:avLst>
              <a:gd name="adj1" fmla="val -85878"/>
              <a:gd name="adj2" fmla="val 11888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大正工場廃止</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(2014.3)</a:t>
            </a:r>
          </a:p>
        </p:txBody>
      </p:sp>
      <p:sp>
        <p:nvSpPr>
          <p:cNvPr id="50" name="Rectangle 12"/>
          <p:cNvSpPr>
            <a:spLocks noChangeArrowheads="1"/>
          </p:cNvSpPr>
          <p:nvPr/>
        </p:nvSpPr>
        <p:spPr bwMode="auto">
          <a:xfrm>
            <a:off x="1060180" y="779620"/>
            <a:ext cx="7848600" cy="36004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　　ごみ処理量は</a:t>
            </a:r>
            <a:r>
              <a:rPr kumimoji="1" lang="en-US" altLang="ja-JP"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1991</a:t>
            </a:r>
            <a:r>
              <a:rPr kumimoji="1" lang="ja-JP" altLang="en-US"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年度ピーク時に比べて半分以下（約６割減）。</a:t>
            </a:r>
            <a:endParaRPr kumimoji="1" lang="en-US" altLang="ja-JP" sz="14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endParaRPr>
          </a:p>
        </p:txBody>
      </p:sp>
      <p:sp>
        <p:nvSpPr>
          <p:cNvPr id="12" name="テキスト ボックス 11"/>
          <p:cNvSpPr txBox="1"/>
          <p:nvPr/>
        </p:nvSpPr>
        <p:spPr>
          <a:xfrm>
            <a:off x="2627784" y="5789587"/>
            <a:ext cx="313920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◇事業系廃棄物の適正区分・適正処理の推進</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事業系ごみの分け方・出し方」の市内</a:t>
            </a:r>
            <a:r>
              <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20</a:t>
            </a: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万事業所への配付</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　・焼却工場における搬入物検査の強化</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rPr>
              <a:t>　・搬入不適物排出事業者・搬入業者への個別啓発指導の実施</a:t>
            </a:r>
            <a:endParaRPr kumimoji="1" lang="en-US" altLang="ja-JP" sz="800" b="0" i="0" u="none" strike="noStrike" kern="1200" cap="none" spc="0" normalizeH="0" baseline="0" noProof="0" dirty="0">
              <a:ln>
                <a:noFill/>
              </a:ln>
              <a:solidFill>
                <a:srgbClr val="000000"/>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9" name="直線コネクタ 58"/>
          <p:cNvCxnSpPr/>
          <p:nvPr/>
        </p:nvCxnSpPr>
        <p:spPr bwMode="auto">
          <a:xfrm>
            <a:off x="4984480" y="4725144"/>
            <a:ext cx="955672" cy="0"/>
          </a:xfrm>
          <a:prstGeom prst="line">
            <a:avLst/>
          </a:prstGeom>
          <a:ln w="254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Rectangle 52"/>
          <p:cNvSpPr>
            <a:spLocks noChangeArrowheads="1"/>
          </p:cNvSpPr>
          <p:nvPr/>
        </p:nvSpPr>
        <p:spPr bwMode="auto">
          <a:xfrm>
            <a:off x="5721326" y="4653136"/>
            <a:ext cx="2275681" cy="453633"/>
          </a:xfrm>
          <a:prstGeom prst="rect">
            <a:avLst/>
          </a:prstGeom>
          <a:solidFill>
            <a:schemeClr val="bg1"/>
          </a:solidFill>
          <a:ln w="19050">
            <a:solidFill>
              <a:schemeClr val="tx1"/>
            </a:solidFill>
            <a:miter lim="800000"/>
            <a:headEnd/>
            <a:tailEnd/>
          </a:ln>
          <a:effectLst/>
        </p:spPr>
        <p:txBody>
          <a:bodyPr wrap="square" lIns="36000" tIns="108000" rIns="36000" bIns="4680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◆古紙・衣類の持ち去り行為等の規制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2017.4</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から）</a:t>
            </a:r>
          </a:p>
        </p:txBody>
      </p:sp>
      <p:sp>
        <p:nvSpPr>
          <p:cNvPr id="4" name="雲形吹き出し 3"/>
          <p:cNvSpPr/>
          <p:nvPr/>
        </p:nvSpPr>
        <p:spPr>
          <a:xfrm>
            <a:off x="5758344" y="1686376"/>
            <a:ext cx="1692000" cy="612648"/>
          </a:xfrm>
          <a:prstGeom prst="cloudCallout">
            <a:avLst>
              <a:gd name="adj1" fmla="val 2302"/>
              <a:gd name="adj2" fmla="val 1215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新型コロナウイルス感染症の影響により飲食店等から排出される事業系ごみが減少</a:t>
            </a:r>
          </a:p>
        </p:txBody>
      </p:sp>
      <p:sp>
        <p:nvSpPr>
          <p:cNvPr id="74" name="Rectangle 52"/>
          <p:cNvSpPr>
            <a:spLocks noChangeArrowheads="1"/>
          </p:cNvSpPr>
          <p:nvPr/>
        </p:nvSpPr>
        <p:spPr bwMode="auto">
          <a:xfrm>
            <a:off x="5868144" y="5474982"/>
            <a:ext cx="2772585" cy="402290"/>
          </a:xfrm>
          <a:prstGeom prst="rect">
            <a:avLst/>
          </a:prstGeom>
          <a:solidFill>
            <a:srgbClr val="66FFFF"/>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◆◇おおさかプラスチックごみゼロ宣言（</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2019.1</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◇新たなペットボトル回収事業開始（</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2019.10</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r>
              <a:rPr kumimoji="1" lang="ja-JP" altLang="en-US"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HGｺﾞｼｯｸM" pitchFamily="49" charset="-128"/>
              <a:ea typeface="HGｺﾞｼｯｸM" pitchFamily="49" charset="-128"/>
              <a:cs typeface="+mn-cs"/>
            </a:endParaRPr>
          </a:p>
        </p:txBody>
      </p:sp>
      <p:grpSp>
        <p:nvGrpSpPr>
          <p:cNvPr id="58" name="グループ化 57"/>
          <p:cNvGrpSpPr/>
          <p:nvPr/>
        </p:nvGrpSpPr>
        <p:grpSpPr>
          <a:xfrm>
            <a:off x="277320" y="98256"/>
            <a:ext cx="8603088" cy="439035"/>
            <a:chOff x="105095" y="27936"/>
            <a:chExt cx="8603088" cy="439035"/>
          </a:xfrm>
        </p:grpSpPr>
        <p:cxnSp>
          <p:nvCxnSpPr>
            <p:cNvPr id="60" name="直線コネクタ 59"/>
            <p:cNvCxnSpPr/>
            <p:nvPr/>
          </p:nvCxnSpPr>
          <p:spPr>
            <a:xfrm>
              <a:off x="105095" y="466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959248" y="27936"/>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廃棄物</a:t>
              </a:r>
              <a:r>
                <a:rPr lang="zh-CN" altLang="en-US" sz="2000" dirty="0">
                  <a:latin typeface="Meiryo UI" panose="020B0604030504040204" pitchFamily="50" charset="-128"/>
                  <a:ea typeface="Meiryo UI" panose="020B0604030504040204" pitchFamily="50" charset="-128"/>
                </a:rPr>
                <a:t>（焼却処理）</a:t>
              </a:r>
              <a:endParaRPr lang="ja-JP" altLang="en-US" sz="2000" dirty="0">
                <a:latin typeface="Meiryo UI" panose="020B0604030504040204" pitchFamily="50" charset="-128"/>
                <a:ea typeface="Meiryo UI" panose="020B0604030504040204" pitchFamily="50" charset="-128"/>
              </a:endParaRPr>
            </a:p>
          </p:txBody>
        </p:sp>
      </p:grpSp>
      <p:sp>
        <p:nvSpPr>
          <p:cNvPr id="4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065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277320" y="98256"/>
            <a:ext cx="8603088" cy="439035"/>
            <a:chOff x="105095" y="27936"/>
            <a:chExt cx="8603088" cy="439035"/>
          </a:xfrm>
        </p:grpSpPr>
        <p:cxnSp>
          <p:nvCxnSpPr>
            <p:cNvPr id="19" name="直線コネクタ 18"/>
            <p:cNvCxnSpPr/>
            <p:nvPr/>
          </p:nvCxnSpPr>
          <p:spPr>
            <a:xfrm>
              <a:off x="105095" y="466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959248" y="27936"/>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廃棄物</a:t>
              </a:r>
              <a:r>
                <a:rPr lang="zh-CN" altLang="en-US" sz="2000" dirty="0">
                  <a:latin typeface="Meiryo UI" panose="020B0604030504040204" pitchFamily="50" charset="-128"/>
                  <a:ea typeface="Meiryo UI" panose="020B0604030504040204" pitchFamily="50" charset="-128"/>
                </a:rPr>
                <a:t>（焼却処理）</a:t>
              </a:r>
              <a:endParaRPr lang="ja-JP" altLang="en-US" sz="2000" dirty="0">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811225" y="2299855"/>
            <a:ext cx="7580944" cy="4375582"/>
            <a:chOff x="167159" y="3824182"/>
            <a:chExt cx="4857850" cy="2600660"/>
          </a:xfrm>
        </p:grpSpPr>
        <p:sp>
          <p:nvSpPr>
            <p:cNvPr id="28" name="タイトル 1">
              <a:extLst>
                <a:ext uri="{FF2B5EF4-FFF2-40B4-BE49-F238E27FC236}">
                  <a16:creationId xmlns:a16="http://schemas.microsoft.com/office/drawing/2014/main" id="{1228DB84-EA51-4FE4-BD54-7E4A8E02B46C}"/>
                </a:ext>
              </a:extLst>
            </p:cNvPr>
            <p:cNvSpPr txBox="1">
              <a:spLocks/>
            </p:cNvSpPr>
            <p:nvPr/>
          </p:nvSpPr>
          <p:spPr>
            <a:xfrm>
              <a:off x="200473" y="6080414"/>
              <a:ext cx="4608512" cy="3444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出典：大阪府・大阪市「大阪の改革（テーマ編）」～「これまでの</a:t>
              </a:r>
              <a:r>
                <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10</a:t>
              </a:r>
              <a:r>
                <a:rPr kumimoji="1" lang="ja-JP"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a:t>
              </a:r>
              <a:r>
                <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主な取組み」</a:t>
              </a:r>
              <a:r>
                <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
              </a:r>
              <a:br>
                <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br>
              <a:r>
                <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2018</a:t>
              </a:r>
              <a:r>
                <a:rPr kumimoji="1" lang="en-US" altLang="zh-TW"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.12.20</a:t>
              </a:r>
              <a:r>
                <a:rPr kumimoji="1" lang="zh-TW"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第</a:t>
              </a:r>
              <a:r>
                <a:rPr kumimoji="1" lang="en-US" altLang="zh-TW"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16</a:t>
              </a:r>
              <a:r>
                <a:rPr kumimoji="1" lang="zh-TW"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回副首都推進本部会議 </a:t>
              </a:r>
              <a:r>
                <a:rPr kumimoji="1" lang="ja-JP" altLang="en-US"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rPr>
                <a:t>参考資料）をもとに副首都推進局で作成</a:t>
              </a:r>
              <a:endParaRPr kumimoji="1" lang="en-US" altLang="ja-JP" sz="8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0" name="図 29">
              <a:extLst>
                <a:ext uri="{FF2B5EF4-FFF2-40B4-BE49-F238E27FC236}">
                  <a16:creationId xmlns:a16="http://schemas.microsoft.com/office/drawing/2014/main" id="{0097E2A2-BB1A-4832-8FAF-BE059DAF52DB}"/>
                </a:ext>
              </a:extLst>
            </p:cNvPr>
            <p:cNvPicPr>
              <a:picLocks noChangeAspect="1"/>
            </p:cNvPicPr>
            <p:nvPr/>
          </p:nvPicPr>
          <p:blipFill>
            <a:blip r:embed="rId2"/>
            <a:stretch>
              <a:fillRect/>
            </a:stretch>
          </p:blipFill>
          <p:spPr>
            <a:xfrm>
              <a:off x="167159" y="3824182"/>
              <a:ext cx="4857850" cy="2011873"/>
            </a:xfrm>
            <a:prstGeom prst="rect">
              <a:avLst/>
            </a:prstGeom>
          </p:spPr>
        </p:pic>
      </p:grpSp>
      <p:sp>
        <p:nvSpPr>
          <p:cNvPr id="31" name="正方形/長方形 30"/>
          <p:cNvSpPr/>
          <p:nvPr/>
        </p:nvSpPr>
        <p:spPr>
          <a:xfrm>
            <a:off x="277320" y="909498"/>
            <a:ext cx="8648755" cy="1077218"/>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効率化を実施しながら、周辺自治体と広域化を図る。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　一部事務組合の設立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工場運営・建設にかかる技術力を確保しながら、効率的な運営を行う。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　民間活用</a:t>
            </a: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923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277320" y="98256"/>
            <a:ext cx="8603088" cy="439035"/>
            <a:chOff x="105095" y="27936"/>
            <a:chExt cx="8603088" cy="439035"/>
          </a:xfrm>
        </p:grpSpPr>
        <p:cxnSp>
          <p:nvCxnSpPr>
            <p:cNvPr id="19" name="直線コネクタ 18"/>
            <p:cNvCxnSpPr/>
            <p:nvPr/>
          </p:nvCxnSpPr>
          <p:spPr>
            <a:xfrm>
              <a:off x="105095" y="466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959248" y="27936"/>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廃棄物</a:t>
              </a:r>
              <a:r>
                <a:rPr lang="zh-CN" altLang="en-US" sz="2000" dirty="0">
                  <a:latin typeface="Meiryo UI" panose="020B0604030504040204" pitchFamily="50" charset="-128"/>
                  <a:ea typeface="Meiryo UI" panose="020B0604030504040204" pitchFamily="50" charset="-128"/>
                </a:rPr>
                <a:t>（焼却処理）</a:t>
              </a:r>
              <a:endParaRPr lang="ja-JP" altLang="en-US" sz="2000" dirty="0">
                <a:latin typeface="Meiryo UI" panose="020B0604030504040204" pitchFamily="50" charset="-128"/>
                <a:ea typeface="Meiryo UI" panose="020B0604030504040204" pitchFamily="50" charset="-128"/>
              </a:endParaRPr>
            </a:p>
          </p:txBody>
        </p:sp>
      </p:grpSp>
      <p:sp>
        <p:nvSpPr>
          <p:cNvPr id="31" name="正方形/長方形 30"/>
          <p:cNvSpPr/>
          <p:nvPr/>
        </p:nvSpPr>
        <p:spPr>
          <a:xfrm>
            <a:off x="254486" y="1074448"/>
            <a:ext cx="8648755" cy="4770537"/>
          </a:xfrm>
          <a:prstGeom prst="rect">
            <a:avLst/>
          </a:prstGeom>
        </p:spPr>
        <p:txBody>
          <a:bodyPr wrap="square">
            <a:spAutoFit/>
          </a:bodyPr>
          <a:lstStyle/>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○一部事務組合設立の経緯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、八尾市、松原市、守口市の４市で「ごみ焼却処理施設の設置及び管理運営に関する事務、最終処分に関する事務並びにこれらに付帯する一切の事務を共同処理する」という規約のもと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・当初は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日に「大阪市・八尾市・松原市環境施設組合」として、大阪市、八尾市、松原市の３市で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のごみ処理体制における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踏まえて、大阪市、八尾市、松原市で協議を重ねた結果、一部事務組合を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・守口市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においては、老朽化が進んでいるごみ焼却施設の整備・運営方針を検討した結果、本組合への参画が最適との検討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日に大阪府より組合規約変更許可申請の許可を受け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月１日より、新たな構成市として本組合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に加入。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・守口市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の加入に伴い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月１日より、組合名称も大阪広域環境施設組合に変更し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日より、４市での共同処理が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704079" y="6259030"/>
            <a:ext cx="4439921" cy="246221"/>
          </a:xfrm>
          <a:prstGeom prst="rect">
            <a:avLst/>
          </a:prstGeom>
          <a:noFill/>
        </p:spPr>
        <p:txBody>
          <a:bodyPr wrap="square" rtlCol="0">
            <a:spAutoFit/>
          </a:bodyPr>
          <a:lstStyle/>
          <a:p>
            <a:r>
              <a:rPr kumimoji="1" lang="ja-JP" altLang="en-US" sz="1000" dirty="0" smtClean="0"/>
              <a:t>出典：大阪広域環境施設組合</a:t>
            </a:r>
            <a:r>
              <a:rPr kumimoji="1" lang="en-US" altLang="ja-JP" sz="1000" dirty="0" smtClean="0"/>
              <a:t>HP</a:t>
            </a:r>
            <a:r>
              <a:rPr kumimoji="1" lang="ja-JP" altLang="en-US" sz="1000" dirty="0" smtClean="0"/>
              <a:t>の記述をもとに副首都推進局で編集</a:t>
            </a:r>
            <a:endParaRPr kumimoji="1" lang="ja-JP" altLang="en-US" sz="1000" dirty="0"/>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8114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277320" y="98256"/>
            <a:ext cx="8603088" cy="439035"/>
            <a:chOff x="105095" y="27936"/>
            <a:chExt cx="8603088" cy="439035"/>
          </a:xfrm>
        </p:grpSpPr>
        <p:cxnSp>
          <p:nvCxnSpPr>
            <p:cNvPr id="19" name="直線コネクタ 18"/>
            <p:cNvCxnSpPr/>
            <p:nvPr/>
          </p:nvCxnSpPr>
          <p:spPr>
            <a:xfrm>
              <a:off x="105095" y="466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959248" y="27936"/>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廃棄物</a:t>
              </a:r>
              <a:r>
                <a:rPr lang="zh-CN" altLang="en-US" sz="2000" dirty="0">
                  <a:latin typeface="Meiryo UI" panose="020B0604030504040204" pitchFamily="50" charset="-128"/>
                  <a:ea typeface="Meiryo UI" panose="020B0604030504040204" pitchFamily="50" charset="-128"/>
                </a:rPr>
                <a:t>（焼却処理）</a:t>
              </a:r>
              <a:endParaRPr lang="ja-JP" altLang="en-US" sz="2000" dirty="0">
                <a:latin typeface="Meiryo UI" panose="020B0604030504040204" pitchFamily="50" charset="-128"/>
                <a:ea typeface="Meiryo UI" panose="020B0604030504040204" pitchFamily="50" charset="-128"/>
              </a:endParaRPr>
            </a:p>
          </p:txBody>
        </p:sp>
      </p:grpSp>
      <p:sp>
        <p:nvSpPr>
          <p:cNvPr id="31" name="正方形/長方形 30"/>
          <p:cNvSpPr/>
          <p:nvPr/>
        </p:nvSpPr>
        <p:spPr>
          <a:xfrm>
            <a:off x="254485" y="690426"/>
            <a:ext cx="8648755" cy="3046988"/>
          </a:xfrm>
          <a:prstGeom prst="rect">
            <a:avLst/>
          </a:prstGeom>
        </p:spPr>
        <p:txBody>
          <a:bodyPr wrap="square">
            <a:spAutoFit/>
          </a:bodyPr>
          <a:lstStyle/>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住之江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工場の更新・運営については、プラント設備の更新並びに運営を民間事業者に一括かつ長期的に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委ねる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DBO</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採用。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者の有する経営能力及び技術的能力を活用して効率的かつ効果的に設計・建設運営を行い、循環型社会形成に向けたごみの適正処理、効率的なエネルギー回収、環境負荷の低減、地球温暖化防止対策の推進など課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対処するとともに、施設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の更新・運営に係る財政的負担の縮減及び公共サービスの水準の向上を図ることを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※DBO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（デザイン・ビルド・オペレート）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が資金調達を行い、民間事業者が施設を設計（デザイン）・建設（ビルド）及び契約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定められた期間中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、維持管理・運営（オペレート）等をする方式。</a:t>
            </a:r>
          </a:p>
        </p:txBody>
      </p:sp>
      <p:sp>
        <p:nvSpPr>
          <p:cNvPr id="10" name="テキスト ボックス 9"/>
          <p:cNvSpPr txBox="1"/>
          <p:nvPr/>
        </p:nvSpPr>
        <p:spPr>
          <a:xfrm>
            <a:off x="2127225" y="3738151"/>
            <a:ext cx="1621814" cy="276999"/>
          </a:xfrm>
          <a:prstGeom prst="rect">
            <a:avLst/>
          </a:prstGeom>
          <a:noFill/>
        </p:spPr>
        <p:txBody>
          <a:bodyPr wrap="square" rtlCol="0">
            <a:spAutoFit/>
          </a:bodyPr>
          <a:lstStyle/>
          <a:p>
            <a:r>
              <a:rPr kumimoji="1" lang="en-US" altLang="ja-JP" sz="1200" dirty="0" smtClean="0">
                <a:latin typeface="+mn-ea"/>
              </a:rPr>
              <a:t>【</a:t>
            </a:r>
            <a:r>
              <a:rPr kumimoji="1" lang="ja-JP" altLang="en-US" sz="1200" dirty="0" smtClean="0">
                <a:latin typeface="+mn-ea"/>
              </a:rPr>
              <a:t>住之江工場</a:t>
            </a:r>
            <a:r>
              <a:rPr kumimoji="1" lang="en-US" altLang="ja-JP" sz="1200" dirty="0" smtClean="0">
                <a:latin typeface="+mn-ea"/>
              </a:rPr>
              <a:t>】</a:t>
            </a:r>
            <a:endParaRPr kumimoji="1" lang="ja-JP" altLang="en-US" sz="1200" dirty="0">
              <a:latin typeface="+mn-ea"/>
            </a:endParaRPr>
          </a:p>
        </p:txBody>
      </p:sp>
      <p:pic>
        <p:nvPicPr>
          <p:cNvPr id="11" name="図 10">
            <a:extLst>
              <a:ext uri="{FF2B5EF4-FFF2-40B4-BE49-F238E27FC236}">
                <a16:creationId xmlns:a16="http://schemas.microsoft.com/office/drawing/2014/main" id="{5211FA5E-2887-4E3D-AA9D-3CB54A34CF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85868" y="3929168"/>
            <a:ext cx="3479107" cy="2770569"/>
          </a:xfrm>
          <a:prstGeom prst="rect">
            <a:avLst/>
          </a:prstGeom>
          <a:ln w="28575">
            <a:noFill/>
            <a:prstDash val="sysDash"/>
          </a:ln>
        </p:spPr>
      </p:pic>
      <p:sp>
        <p:nvSpPr>
          <p:cNvPr id="12" name="テキスト ボックス 11"/>
          <p:cNvSpPr txBox="1"/>
          <p:nvPr/>
        </p:nvSpPr>
        <p:spPr>
          <a:xfrm>
            <a:off x="6765361" y="6487648"/>
            <a:ext cx="21150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出典：大阪広域環境施設組合</a:t>
            </a:r>
            <a:endParaRPr kumimoji="1" lang="ja-JP" altLang="en-US" sz="10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41896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3576"/>
            <a:ext cx="7516029"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　府と府内市町村との連携強化</a:t>
            </a:r>
            <a:endParaRPr kumimoji="1" lang="ja-JP" altLang="en-US" sz="2000" strike="dblStrike"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37883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251520" y="480348"/>
            <a:ext cx="8603089" cy="359350"/>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大阪府と府内市町村がパートナーシップを強化し、共通する課題の解決に向けた取組を強力に推進</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57857" y="907384"/>
            <a:ext cx="592683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大阪府域地方税徴収機構の設置・運営（</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25239" y="1252842"/>
            <a:ext cx="7479329" cy="1077218"/>
          </a:xfrm>
          <a:prstGeom prst="rect">
            <a:avLst/>
          </a:prstGeom>
          <a:solidFill>
            <a:schemeClr val="bg1"/>
          </a:solid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概　要</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府と府内市町村の地方税滞納額は、</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年度末時点で</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940</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億円に上っていた。</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月に</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豊能地域</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市</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町の首長から、府知事あてに「地方税徴収機構設置検討を求める要望書」の</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提出。</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もあり、</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年３月から府内</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市町村と検討を重ね、個人住民税をはじめとした税収の確保と、</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徴収技術の向上を図るため、</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月から「大阪府域地方税徴収機構」を</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設置。</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57857" y="2478443"/>
            <a:ext cx="1664920" cy="292388"/>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運営</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体制</a:t>
            </a:r>
          </a:p>
        </p:txBody>
      </p:sp>
      <p:sp>
        <p:nvSpPr>
          <p:cNvPr id="30" name="テキスト ボックス 29"/>
          <p:cNvSpPr txBox="1"/>
          <p:nvPr/>
        </p:nvSpPr>
        <p:spPr>
          <a:xfrm>
            <a:off x="312605" y="5223664"/>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改革の効果</a:t>
            </a:r>
            <a:endParaRPr kumimoji="1" lang="ja-JP" altLang="en-US" sz="16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653177" y="5255294"/>
            <a:ext cx="3521139" cy="1092607"/>
          </a:xfrm>
          <a:prstGeom prst="rect">
            <a:avLst/>
          </a:prstGeom>
          <a:solidFill>
            <a:schemeClr val="bg1"/>
          </a:solid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機構発足当初は</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27</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市町の参加であったが、</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2022</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年度には</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37</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市町村が参加することと</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なった。　</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引き続き税収の確保に努め、</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OJT</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等を通じた</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市町職員の徴収技術の向上を図っていく。</a:t>
            </a:r>
            <a:endParaRPr lang="en-US" altLang="ja-JP" sz="1300" dirty="0">
              <a:latin typeface="Meiryo UI" panose="020B0604030504040204" pitchFamily="50" charset="-128"/>
              <a:ea typeface="Meiryo UI" panose="020B0604030504040204" pitchFamily="50" charset="-128"/>
            </a:endParaRPr>
          </a:p>
        </p:txBody>
      </p:sp>
      <p:sp>
        <p:nvSpPr>
          <p:cNvPr id="34" name="角丸四角形 33"/>
          <p:cNvSpPr/>
          <p:nvPr/>
        </p:nvSpPr>
        <p:spPr>
          <a:xfrm>
            <a:off x="354484" y="2754321"/>
            <a:ext cx="1298694" cy="287436"/>
          </a:xfrm>
          <a:prstGeom prst="roundRect">
            <a:avLst>
              <a:gd name="adj" fmla="val 50000"/>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本部・中央支部</a:t>
            </a:r>
            <a:endParaRPr kumimoji="1" lang="ja-JP" altLang="en-US" sz="12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412521" y="2755523"/>
            <a:ext cx="5183294" cy="600164"/>
          </a:xfrm>
          <a:prstGeom prst="rect">
            <a:avLst/>
          </a:prstGeom>
          <a:noFill/>
          <a:ln w="25400" cmpd="sng">
            <a:noFill/>
          </a:ln>
        </p:spPr>
        <p:txBody>
          <a:bodyPr wrap="square" rtlCol="0">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本部参加市町</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５市町村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中央支部</a:t>
            </a:r>
            <a:r>
              <a:rPr lang="en-US" altLang="ja-JP" sz="1100" b="1"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吹田市、</a:t>
            </a:r>
            <a:r>
              <a:rPr lang="ja-JP" altLang="en-US" sz="1100" dirty="0">
                <a:latin typeface="Meiryo UI" panose="020B0604030504040204" pitchFamily="50" charset="-128"/>
                <a:ea typeface="Meiryo UI" panose="020B0604030504040204" pitchFamily="50" charset="-128"/>
              </a:rPr>
              <a:t>豊能町、能勢町、　　　　　大阪府</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田尻町、千早赤阪村</a:t>
            </a:r>
            <a:endParaRPr kumimoji="1" lang="ja-JP" altLang="en-US" sz="1100" dirty="0">
              <a:latin typeface="Meiryo UI" panose="020B0604030504040204" pitchFamily="50" charset="-128"/>
              <a:ea typeface="Meiryo UI" panose="020B0604030504040204" pitchFamily="50" charset="-128"/>
            </a:endParaRPr>
          </a:p>
        </p:txBody>
      </p:sp>
      <p:sp>
        <p:nvSpPr>
          <p:cNvPr id="37" name="角丸四角形 36"/>
          <p:cNvSpPr/>
          <p:nvPr/>
        </p:nvSpPr>
        <p:spPr>
          <a:xfrm>
            <a:off x="354484" y="3387060"/>
            <a:ext cx="1298693" cy="308695"/>
          </a:xfrm>
          <a:prstGeom prst="roundRect">
            <a:avLst>
              <a:gd name="adj" fmla="val 50000"/>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北支部</a:t>
            </a:r>
            <a:endParaRPr kumimoji="1" lang="ja-JP" altLang="en-US" sz="12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410777" y="3384369"/>
            <a:ext cx="3818628" cy="600164"/>
          </a:xfrm>
          <a:prstGeom prst="rect">
            <a:avLst/>
          </a:prstGeom>
          <a:noFill/>
          <a:ln w="25400" cmpd="sng">
            <a:noFill/>
          </a:ln>
        </p:spPr>
        <p:txBody>
          <a:bodyPr wrap="square" rtlCol="0">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参加市町</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１３市町</a:t>
            </a:r>
            <a:endParaRPr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大阪市、豊中市、池田市、</a:t>
            </a:r>
            <a:r>
              <a:rPr lang="ja-JP" altLang="en-US" sz="1100" dirty="0">
                <a:latin typeface="Meiryo UI" panose="020B0604030504040204" pitchFamily="50" charset="-128"/>
                <a:ea typeface="Meiryo UI" panose="020B0604030504040204" pitchFamily="50" charset="-128"/>
              </a:rPr>
              <a:t>守口市、八尾市、寝屋川市、大東市、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箕面市、柏原市、門真市、</a:t>
            </a:r>
            <a:r>
              <a:rPr kumimoji="1" lang="ja-JP" altLang="en-US" sz="1100" dirty="0">
                <a:latin typeface="Meiryo UI" panose="020B0604030504040204" pitchFamily="50" charset="-128"/>
                <a:ea typeface="Meiryo UI" panose="020B0604030504040204" pitchFamily="50" charset="-128"/>
              </a:rPr>
              <a:t>四條畷市、交野市、島本町</a:t>
            </a:r>
          </a:p>
        </p:txBody>
      </p:sp>
      <p:grpSp>
        <p:nvGrpSpPr>
          <p:cNvPr id="39" name="グループ化 38"/>
          <p:cNvGrpSpPr/>
          <p:nvPr/>
        </p:nvGrpSpPr>
        <p:grpSpPr>
          <a:xfrm>
            <a:off x="367654" y="4108899"/>
            <a:ext cx="6484417" cy="938719"/>
            <a:chOff x="116279" y="3741106"/>
            <a:chExt cx="6484417" cy="938719"/>
          </a:xfrm>
        </p:grpSpPr>
        <p:sp>
          <p:nvSpPr>
            <p:cNvPr id="40" name="テキスト ボックス 39"/>
            <p:cNvSpPr txBox="1"/>
            <p:nvPr/>
          </p:nvSpPr>
          <p:spPr>
            <a:xfrm>
              <a:off x="2159402" y="3741106"/>
              <a:ext cx="4441294" cy="938719"/>
            </a:xfrm>
            <a:prstGeom prst="rect">
              <a:avLst/>
            </a:prstGeom>
            <a:noFill/>
            <a:ln w="25400" cmpd="sng">
              <a:noFill/>
            </a:ln>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参加市町</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１９市町</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堺市</a:t>
              </a:r>
              <a:r>
                <a:rPr lang="ja-JP" altLang="en-US" sz="1100" dirty="0">
                  <a:latin typeface="Meiryo UI" panose="020B0604030504040204" pitchFamily="50" charset="-128"/>
                  <a:ea typeface="Meiryo UI" panose="020B0604030504040204" pitchFamily="50" charset="-128"/>
                </a:rPr>
                <a:t>、岸和田市、泉大津市</a:t>
              </a:r>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貝塚市、泉佐野市、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富田林市、河内長野市、和泉市</a:t>
              </a:r>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松原市、羽曳野市、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高石市、藤井寺市、泉南市、大阪狭山市、阪南市、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忠岡町、太子町、熊取町、河南町</a:t>
              </a:r>
              <a:endParaRPr kumimoji="1" lang="ja-JP" altLang="en-US" sz="1100" dirty="0">
                <a:latin typeface="Meiryo UI" panose="020B0604030504040204" pitchFamily="50" charset="-128"/>
                <a:ea typeface="Meiryo UI" panose="020B0604030504040204" pitchFamily="50" charset="-128"/>
              </a:endParaRPr>
            </a:p>
          </p:txBody>
        </p:sp>
        <p:sp>
          <p:nvSpPr>
            <p:cNvPr id="42" name="角丸四角形 41"/>
            <p:cNvSpPr/>
            <p:nvPr/>
          </p:nvSpPr>
          <p:spPr>
            <a:xfrm>
              <a:off x="116279" y="3741106"/>
              <a:ext cx="1272352" cy="308618"/>
            </a:xfrm>
            <a:prstGeom prst="roundRect">
              <a:avLst>
                <a:gd name="adj" fmla="val 50000"/>
              </a:avLst>
            </a:prstGeom>
            <a:solidFill>
              <a:srgbClr val="0099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南支部</a:t>
              </a:r>
            </a:p>
          </p:txBody>
        </p:sp>
      </p:grpSp>
      <p:sp>
        <p:nvSpPr>
          <p:cNvPr id="44" name="大かっこ 43"/>
          <p:cNvSpPr/>
          <p:nvPr/>
        </p:nvSpPr>
        <p:spPr>
          <a:xfrm>
            <a:off x="386477" y="3786174"/>
            <a:ext cx="1942315" cy="212335"/>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大阪府なにわ北府税事務所庁舎内</a:t>
            </a:r>
            <a:r>
              <a:rPr lang="ja-JP" altLang="en-US" sz="1000" dirty="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45" name="大かっこ 44"/>
          <p:cNvSpPr/>
          <p:nvPr/>
        </p:nvSpPr>
        <p:spPr>
          <a:xfrm>
            <a:off x="380825" y="3068846"/>
            <a:ext cx="1947967" cy="251370"/>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大阪府新別館北館</a:t>
            </a:r>
            <a:r>
              <a:rPr lang="ja-JP" altLang="en-US" sz="1000" dirty="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46" name="大かっこ 45"/>
          <p:cNvSpPr/>
          <p:nvPr/>
        </p:nvSpPr>
        <p:spPr>
          <a:xfrm>
            <a:off x="380825" y="4459327"/>
            <a:ext cx="1947967" cy="417023"/>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大阪府泉北府税事務所庁舎内</a:t>
            </a:r>
            <a:r>
              <a:rPr lang="ja-JP" altLang="en-US" sz="1000" dirty="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6311390" y="2484297"/>
            <a:ext cx="2092475" cy="2603754"/>
          </a:xfrm>
          <a:prstGeom prst="rect">
            <a:avLst/>
          </a:prstGeom>
        </p:spPr>
      </p:pic>
      <p:sp>
        <p:nvSpPr>
          <p:cNvPr id="26" name="テキスト ボックス 25"/>
          <p:cNvSpPr txBox="1"/>
          <p:nvPr/>
        </p:nvSpPr>
        <p:spPr>
          <a:xfrm>
            <a:off x="6722772" y="2389078"/>
            <a:ext cx="2421228" cy="230832"/>
          </a:xfrm>
          <a:prstGeom prst="rect">
            <a:avLst/>
          </a:prstGeom>
          <a:solidFill>
            <a:schemeClr val="bg1"/>
          </a:solidFill>
        </p:spPr>
        <p:txBody>
          <a:bodyPr wrap="square" rtlCol="0">
            <a:spAutoFit/>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2022.4.1</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現在　府及び</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市町村</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nvPr>
        </p:nvGraphicFramePr>
        <p:xfrm>
          <a:off x="5214541" y="5116733"/>
          <a:ext cx="3390900" cy="1512295"/>
        </p:xfrm>
        <a:graphic>
          <a:graphicData uri="http://schemas.openxmlformats.org/drawingml/2006/table">
            <a:tbl>
              <a:tblPr>
                <a:tableStyleId>{5C22544A-7EE6-4342-B048-85BDC9FD1C3A}</a:tableStyleId>
              </a:tblPr>
              <a:tblGrid>
                <a:gridCol w="1130300">
                  <a:extLst>
                    <a:ext uri="{9D8B030D-6E8A-4147-A177-3AD203B41FA5}">
                      <a16:colId xmlns:a16="http://schemas.microsoft.com/office/drawing/2014/main" val="310631621"/>
                    </a:ext>
                  </a:extLst>
                </a:gridCol>
                <a:gridCol w="1130300">
                  <a:extLst>
                    <a:ext uri="{9D8B030D-6E8A-4147-A177-3AD203B41FA5}">
                      <a16:colId xmlns:a16="http://schemas.microsoft.com/office/drawing/2014/main" val="206281360"/>
                    </a:ext>
                  </a:extLst>
                </a:gridCol>
                <a:gridCol w="1130300">
                  <a:extLst>
                    <a:ext uri="{9D8B030D-6E8A-4147-A177-3AD203B41FA5}">
                      <a16:colId xmlns:a16="http://schemas.microsoft.com/office/drawing/2014/main" val="377261965"/>
                    </a:ext>
                  </a:extLst>
                </a:gridCol>
              </a:tblGrid>
              <a:tr h="248050">
                <a:tc>
                  <a:txBody>
                    <a:bodyPr/>
                    <a:lstStyle/>
                    <a:p>
                      <a:pPr algn="ctr" fontAlgn="ctr">
                        <a:lnSpc>
                          <a:spcPts val="1600"/>
                        </a:lnSpc>
                      </a:pP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lnSpc>
                          <a:spcPts val="1600"/>
                        </a:lnSpc>
                      </a:pPr>
                      <a:r>
                        <a:rPr lang="ja-JP" altLang="en-US" sz="1050" u="none" strike="noStrike" dirty="0">
                          <a:effectLst/>
                        </a:rPr>
                        <a:t>引継税額</a:t>
                      </a:r>
                      <a:endParaRPr lang="ja-JP" altLang="en-US" sz="1050" b="1" i="0" u="none" strike="noStrike" dirty="0">
                        <a:solidFill>
                          <a:srgbClr val="FFFFFF"/>
                        </a:solidFill>
                        <a:effectLst/>
                        <a:latin typeface="メイリオ" panose="020B0604030504040204" pitchFamily="50" charset="-128"/>
                        <a:ea typeface="メイリオ"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lnSpc>
                          <a:spcPts val="1600"/>
                        </a:lnSpc>
                      </a:pPr>
                      <a:r>
                        <a:rPr lang="ja-JP" altLang="en-US" sz="1050" u="none" strike="noStrike" dirty="0">
                          <a:effectLst/>
                        </a:rPr>
                        <a:t>直接徴収額</a:t>
                      </a:r>
                      <a:endParaRPr lang="ja-JP" altLang="en-US" sz="1050" b="1" i="0" u="none" strike="noStrike" dirty="0">
                        <a:solidFill>
                          <a:srgbClr val="FFFFFF"/>
                        </a:solidFill>
                        <a:effectLst/>
                        <a:latin typeface="メイリオ" panose="020B0604030504040204" pitchFamily="50" charset="-128"/>
                        <a:ea typeface="メイリオ"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002847"/>
                  </a:ext>
                </a:extLst>
              </a:tr>
              <a:tr h="182450">
                <a:tc>
                  <a:txBody>
                    <a:bodyPr/>
                    <a:lstStyle/>
                    <a:p>
                      <a:pPr algn="ctr" rtl="0" fontAlgn="ctr"/>
                      <a:r>
                        <a:rPr lang="en-US" altLang="ja-JP" sz="1050" u="none" strike="noStrike" dirty="0">
                          <a:effectLst/>
                        </a:rPr>
                        <a:t>2015</a:t>
                      </a:r>
                      <a:r>
                        <a:rPr lang="ja-JP" altLang="en-US" sz="1050" u="none" strike="noStrike" dirty="0">
                          <a:effectLst/>
                        </a:rPr>
                        <a:t>年度</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050" u="none" strike="noStrike" dirty="0">
                          <a:effectLst/>
                        </a:rPr>
                        <a:t>３３億７千万円</a:t>
                      </a:r>
                      <a:endParaRPr lang="zh-TW"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050" u="none" strike="noStrike">
                          <a:effectLst/>
                        </a:rPr>
                        <a:t>１２億４千万円</a:t>
                      </a:r>
                      <a:endParaRPr lang="zh-TW"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2082645"/>
                  </a:ext>
                </a:extLst>
              </a:tr>
              <a:tr h="182450">
                <a:tc>
                  <a:txBody>
                    <a:bodyPr/>
                    <a:lstStyle/>
                    <a:p>
                      <a:pPr algn="ctr" rtl="0" fontAlgn="ctr"/>
                      <a:r>
                        <a:rPr lang="en-US" altLang="ja-JP" sz="1050" u="none" strike="noStrike" dirty="0">
                          <a:effectLst/>
                        </a:rPr>
                        <a:t>2016</a:t>
                      </a:r>
                      <a:r>
                        <a:rPr lang="ja-JP" altLang="en-US" sz="1050" u="none" strike="noStrike" dirty="0">
                          <a:effectLst/>
                        </a:rPr>
                        <a:t>年度</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050" u="none" strike="noStrike" dirty="0">
                          <a:effectLst/>
                        </a:rPr>
                        <a:t>３２億７千万円</a:t>
                      </a:r>
                      <a:endParaRPr lang="zh-TW"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050" u="none" strike="noStrike">
                          <a:effectLst/>
                        </a:rPr>
                        <a:t>１６億１千万円</a:t>
                      </a:r>
                      <a:endParaRPr lang="zh-TW"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235117"/>
                  </a:ext>
                </a:extLst>
              </a:tr>
              <a:tr h="182450">
                <a:tc>
                  <a:txBody>
                    <a:bodyPr/>
                    <a:lstStyle/>
                    <a:p>
                      <a:pPr algn="ctr" rtl="0" fontAlgn="ctr"/>
                      <a:r>
                        <a:rPr lang="en-US" altLang="ja-JP" sz="1050" u="none" strike="noStrike" dirty="0">
                          <a:effectLst/>
                        </a:rPr>
                        <a:t>2017</a:t>
                      </a:r>
                      <a:r>
                        <a:rPr lang="ja-JP" altLang="en-US" sz="1050" u="none" strike="noStrike" dirty="0">
                          <a:effectLst/>
                        </a:rPr>
                        <a:t>年度</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050" u="none" strike="noStrike" dirty="0">
                          <a:effectLst/>
                        </a:rPr>
                        <a:t>２７億１千万円</a:t>
                      </a:r>
                      <a:endParaRPr lang="zh-TW"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a:effectLst/>
                        </a:rPr>
                        <a:t>１５億円</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894416"/>
                  </a:ext>
                </a:extLst>
              </a:tr>
              <a:tr h="182450">
                <a:tc>
                  <a:txBody>
                    <a:bodyPr/>
                    <a:lstStyle/>
                    <a:p>
                      <a:pPr algn="ctr" rtl="0" fontAlgn="ctr"/>
                      <a:r>
                        <a:rPr lang="en-US" altLang="ja-JP" sz="1050" u="none" strike="noStrike" dirty="0">
                          <a:effectLst/>
                        </a:rPr>
                        <a:t>2018</a:t>
                      </a:r>
                      <a:r>
                        <a:rPr lang="ja-JP" altLang="en-US" sz="1050" u="none" strike="noStrike" dirty="0">
                          <a:effectLst/>
                        </a:rPr>
                        <a:t>年度</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smtClean="0">
                          <a:solidFill>
                            <a:schemeClr val="tx1"/>
                          </a:solidFill>
                          <a:effectLst/>
                        </a:rPr>
                        <a:t>２４億７千万円</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a:solidFill>
                            <a:schemeClr val="tx1"/>
                          </a:solidFill>
                          <a:effectLst/>
                        </a:rPr>
                        <a:t>　</a:t>
                      </a:r>
                      <a:r>
                        <a:rPr lang="ja-JP" altLang="en-US" sz="1050" u="none" strike="noStrike" dirty="0" smtClean="0">
                          <a:solidFill>
                            <a:schemeClr val="tx1"/>
                          </a:solidFill>
                          <a:effectLst/>
                        </a:rPr>
                        <a:t>１４億７千万</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042726"/>
                  </a:ext>
                </a:extLst>
              </a:tr>
              <a:tr h="182450">
                <a:tc>
                  <a:txBody>
                    <a:bodyPr/>
                    <a:lstStyle/>
                    <a:p>
                      <a:pPr algn="ctr" rtl="0" fontAlgn="ctr"/>
                      <a:r>
                        <a:rPr lang="en-US" altLang="ja-JP" sz="1050" u="none" strike="noStrike" dirty="0">
                          <a:solidFill>
                            <a:schemeClr val="tx1"/>
                          </a:solidFill>
                          <a:effectLst/>
                        </a:rPr>
                        <a:t>2019</a:t>
                      </a:r>
                      <a:r>
                        <a:rPr lang="ja-JP" altLang="en-US" sz="1050" u="none" strike="noStrike" dirty="0">
                          <a:solidFill>
                            <a:schemeClr val="tx1"/>
                          </a:solidFill>
                          <a:effectLst/>
                        </a:rPr>
                        <a:t>年度</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smtClean="0">
                          <a:solidFill>
                            <a:schemeClr val="tx1"/>
                          </a:solidFill>
                          <a:effectLst/>
                        </a:rPr>
                        <a:t>２３億２千万円</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a:solidFill>
                            <a:schemeClr val="tx1"/>
                          </a:solidFill>
                          <a:effectLst/>
                        </a:rPr>
                        <a:t>　</a:t>
                      </a:r>
                      <a:r>
                        <a:rPr lang="ja-JP" altLang="en-US" sz="1050" u="none" strike="noStrike" dirty="0" smtClean="0">
                          <a:solidFill>
                            <a:schemeClr val="tx1"/>
                          </a:solidFill>
                          <a:effectLst/>
                        </a:rPr>
                        <a:t>１２億５千万</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497148"/>
                  </a:ext>
                </a:extLst>
              </a:tr>
              <a:tr h="182450">
                <a:tc>
                  <a:txBody>
                    <a:bodyPr/>
                    <a:lstStyle/>
                    <a:p>
                      <a:pPr algn="ctr" rtl="0" fontAlgn="ctr"/>
                      <a:r>
                        <a:rPr lang="en-US" altLang="ja-JP" sz="1050" u="none" strike="noStrike" dirty="0">
                          <a:solidFill>
                            <a:schemeClr val="tx1"/>
                          </a:solidFill>
                          <a:effectLst/>
                        </a:rPr>
                        <a:t>2020</a:t>
                      </a:r>
                      <a:r>
                        <a:rPr lang="ja-JP" altLang="en-US" sz="1050" u="none" strike="noStrike" dirty="0">
                          <a:solidFill>
                            <a:schemeClr val="tx1"/>
                          </a:solidFill>
                          <a:effectLst/>
                        </a:rPr>
                        <a:t>年度</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smtClean="0">
                          <a:solidFill>
                            <a:schemeClr val="tx1"/>
                          </a:solidFill>
                          <a:effectLst/>
                        </a:rPr>
                        <a:t>２２億８千万円</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a:solidFill>
                            <a:schemeClr val="tx1"/>
                          </a:solidFill>
                          <a:effectLst/>
                        </a:rPr>
                        <a:t>　</a:t>
                      </a:r>
                      <a:r>
                        <a:rPr lang="ja-JP" altLang="en-US" sz="1050" u="none" strike="noStrike" dirty="0" smtClean="0">
                          <a:solidFill>
                            <a:schemeClr val="tx1"/>
                          </a:solidFill>
                          <a:effectLst/>
                        </a:rPr>
                        <a:t>１１億５千万</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821658"/>
                  </a:ext>
                </a:extLst>
              </a:tr>
              <a:tr h="67174">
                <a:tc>
                  <a:txBody>
                    <a:bodyPr/>
                    <a:lstStyle/>
                    <a:p>
                      <a:pPr algn="ctr" rtl="0" fontAlgn="ctr"/>
                      <a:r>
                        <a:rPr lang="en-US" altLang="ja-JP" sz="1050" u="none" strike="noStrike" dirty="0">
                          <a:solidFill>
                            <a:schemeClr val="tx1"/>
                          </a:solidFill>
                          <a:effectLst/>
                        </a:rPr>
                        <a:t>2021</a:t>
                      </a:r>
                      <a:r>
                        <a:rPr lang="ja-JP" altLang="en-US" sz="1050" u="none" strike="noStrike" dirty="0">
                          <a:solidFill>
                            <a:schemeClr val="tx1"/>
                          </a:solidFill>
                          <a:effectLst/>
                        </a:rPr>
                        <a:t>年度</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smtClean="0">
                          <a:solidFill>
                            <a:schemeClr val="tx1"/>
                          </a:solidFill>
                          <a:effectLst/>
                        </a:rPr>
                        <a:t>２０億９千万円</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u="none" strike="noStrike" dirty="0" smtClean="0">
                          <a:solidFill>
                            <a:schemeClr val="tx1"/>
                          </a:solidFill>
                          <a:effectLst/>
                        </a:rPr>
                        <a:t>１０億円</a:t>
                      </a:r>
                      <a:r>
                        <a:rPr lang="ja-JP" altLang="en-US" sz="1050" u="none" strike="noStrike" dirty="0">
                          <a:solidFill>
                            <a:schemeClr val="tx1"/>
                          </a:solidFill>
                          <a:effectLst/>
                        </a:rPr>
                        <a:t>　</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360348"/>
                  </a:ext>
                </a:extLst>
              </a:tr>
            </a:tbl>
          </a:graphicData>
        </a:graphic>
      </p:graphicFrame>
      <p:sp>
        <p:nvSpPr>
          <p:cNvPr id="28" name="テキスト ボックス 27"/>
          <p:cNvSpPr txBox="1"/>
          <p:nvPr/>
        </p:nvSpPr>
        <p:spPr>
          <a:xfrm>
            <a:off x="272716" y="1289575"/>
            <a:ext cx="1173719"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0388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913" y="272415"/>
            <a:ext cx="67310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地域維持管理連携プラットフォームの構築・運営（</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12754" y="958931"/>
            <a:ext cx="8784976" cy="1446550"/>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概　要</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老朽化する施設が今後増大する一方で、府内の市町村では人材や技術力不足が課題となっており、市長会・町村長会において府への支援要望があった。そのため、都市基盤施設の効率的・効果的な維持管理の推進や、持続可能な維持管理の仕組みづくりの構築を図るため、土木事務所単位で、「地域維持管理連携プラットフォーム」を設置し、府・市町村・大学等が連携し、維持管理に関する情報及びノウハウの共有や研修、データベースの共同利用等を通じて、技術連携や人材育成等に取り組んでいる。</a:t>
            </a:r>
          </a:p>
        </p:txBody>
      </p:sp>
      <p:sp>
        <p:nvSpPr>
          <p:cNvPr id="4" name="テキスト ボックス 3"/>
          <p:cNvSpPr txBox="1"/>
          <p:nvPr/>
        </p:nvSpPr>
        <p:spPr>
          <a:xfrm>
            <a:off x="212754" y="2358140"/>
            <a:ext cx="1863880"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体制</a:t>
            </a:r>
          </a:p>
        </p:txBody>
      </p:sp>
      <p:sp>
        <p:nvSpPr>
          <p:cNvPr id="5" name="テキスト ボックス 4"/>
          <p:cNvSpPr txBox="1"/>
          <p:nvPr/>
        </p:nvSpPr>
        <p:spPr>
          <a:xfrm>
            <a:off x="6438443" y="2396715"/>
            <a:ext cx="2736000"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取組実績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4913" y="2733638"/>
            <a:ext cx="6383312" cy="2575329"/>
            <a:chOff x="61583" y="3410619"/>
            <a:chExt cx="6294502" cy="2290355"/>
          </a:xfrm>
        </p:grpSpPr>
        <p:grpSp>
          <p:nvGrpSpPr>
            <p:cNvPr id="7" name="グループ化 6"/>
            <p:cNvGrpSpPr/>
            <p:nvPr/>
          </p:nvGrpSpPr>
          <p:grpSpPr>
            <a:xfrm>
              <a:off x="61583" y="3410619"/>
              <a:ext cx="4828418" cy="2290355"/>
              <a:chOff x="3070405" y="3893548"/>
              <a:chExt cx="4828418" cy="2290355"/>
            </a:xfrm>
          </p:grpSpPr>
          <p:sp>
            <p:nvSpPr>
              <p:cNvPr id="9" name="角丸四角形 8"/>
              <p:cNvSpPr/>
              <p:nvPr/>
            </p:nvSpPr>
            <p:spPr>
              <a:xfrm>
                <a:off x="3070405" y="4324281"/>
                <a:ext cx="3364669" cy="18596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141333"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5738360"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町</a:t>
                </a:r>
              </a:p>
            </p:txBody>
          </p:sp>
          <p:sp>
            <p:nvSpPr>
              <p:cNvPr id="12" name="円/楕円 11"/>
              <p:cNvSpPr/>
              <p:nvPr/>
            </p:nvSpPr>
            <p:spPr>
              <a:xfrm>
                <a:off x="3128441"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a:latin typeface="Meiryo UI" panose="020B0604030504040204" pitchFamily="50" charset="-128"/>
                    <a:ea typeface="Meiryo UI" panose="020B0604030504040204" pitchFamily="50" charset="-128"/>
                    <a:cs typeface="Meiryo UI" panose="020B0604030504040204" pitchFamily="50" charset="-128"/>
                  </a:rPr>
                  <a:t>C</a:t>
                </a:r>
                <a:r>
                  <a:rPr lang="ja-JP" altLang="en-US" dirty="0">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5744849"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a:latin typeface="Meiryo UI" panose="020B0604030504040204" pitchFamily="50" charset="-128"/>
                    <a:ea typeface="Meiryo UI" panose="020B0604030504040204" pitchFamily="50" charset="-128"/>
                    <a:cs typeface="Meiryo UI" panose="020B0604030504040204" pitchFamily="50" charset="-128"/>
                  </a:rPr>
                  <a:t>D</a:t>
                </a:r>
                <a:r>
                  <a:rPr lang="ja-JP" altLang="en-US" dirty="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65833" y="4385101"/>
                <a:ext cx="1979016"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府土木事務所</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土木事務所：池田・茨木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・枚方</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八尾・富田林・鳳・岸和田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918368" y="4972273"/>
                <a:ext cx="2129934" cy="684298"/>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人材育成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・共同研修、技術相談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など</a:t>
                </a:r>
              </a:p>
            </p:txBody>
          </p:sp>
          <p:sp>
            <p:nvSpPr>
              <p:cNvPr id="16" name="角丸四角形 15"/>
              <p:cNvSpPr/>
              <p:nvPr/>
            </p:nvSpPr>
            <p:spPr>
              <a:xfrm>
                <a:off x="4008101" y="5678063"/>
                <a:ext cx="1440160" cy="501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近隣の大学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土木工学系</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589541" y="3893548"/>
                <a:ext cx="4309282" cy="333005"/>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正方形/長方形 7"/>
            <p:cNvSpPr/>
            <p:nvPr/>
          </p:nvSpPr>
          <p:spPr>
            <a:xfrm>
              <a:off x="3327867" y="3875024"/>
              <a:ext cx="3028218" cy="177471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府と市町村との連携</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①維持管理ノウハウや情報の共有</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②維持管理業務の地域一括発注の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例：橋梁・トンネル等道路施設点検業務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行政と大学との連携</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①府・市町村に対する技術的助言</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②府・市町村のフィールドやデータを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した維持</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管理の共同研究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府、市町村、大学の連携</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①研修などによる一体的な人材育成</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例：施設点検、街路樹管理研修等）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二等辺三角形 17"/>
          <p:cNvSpPr/>
          <p:nvPr/>
        </p:nvSpPr>
        <p:spPr>
          <a:xfrm>
            <a:off x="318443" y="5498239"/>
            <a:ext cx="6120000" cy="2771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246443" y="5775388"/>
            <a:ext cx="6192000" cy="733422"/>
          </a:xfrm>
          <a:prstGeom prst="roundRect">
            <a:avLst>
              <a:gd name="adj" fmla="val 81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34818" y="5807977"/>
            <a:ext cx="1475351" cy="648000"/>
          </a:xfrm>
          <a:prstGeom prst="rect">
            <a:avLst/>
          </a:prstGeom>
          <a:solidFill>
            <a:sysClr val="window" lastClr="FFFFFF"/>
          </a:solidFill>
          <a:ln w="19050">
            <a:solidFill>
              <a:sysClr val="windowText" lastClr="000000"/>
            </a:solidFill>
            <a:prstDash val="dash"/>
          </a:ln>
        </p:spPr>
        <p:txBody>
          <a:bodyPr wrap="square" anchor="ctr">
            <a:spAutoFit/>
          </a:bodyPr>
          <a:lstStyle/>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国土交通省</a:t>
            </a:r>
            <a:endParaRPr kumimoji="0"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近畿地方整備局</a:t>
            </a:r>
            <a:endParaRPr kumimoji="0"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ts val="1400"/>
              </a:lnSpc>
              <a:spcBef>
                <a:spcPts val="0"/>
              </a:spcBef>
              <a:spcAft>
                <a:spcPts val="0"/>
              </a:spcAft>
              <a:buClrTx/>
              <a:buSzTx/>
              <a:buFontTx/>
              <a:buNone/>
              <a:tabLst/>
              <a:defRPr/>
            </a:pP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大阪市・堺市　など</a:t>
            </a:r>
            <a:endParaRPr kumimoji="0"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687395" y="5904157"/>
            <a:ext cx="1227261" cy="451406"/>
          </a:xfrm>
          <a:prstGeom prst="rect">
            <a:avLst/>
          </a:prstGeom>
          <a:solidFill>
            <a:sysClr val="window" lastClr="FFFFFF"/>
          </a:solidFill>
          <a:ln w="19050">
            <a:solidFill>
              <a:sysClr val="windowText" lastClr="000000"/>
            </a:solidFill>
            <a:prstDash val="dash"/>
          </a:ln>
        </p:spPr>
        <p:txBody>
          <a:bodyPr wrap="square" anchor="ctr">
            <a:spAutoFit/>
          </a:bodyPr>
          <a:lstStyle/>
          <a:p>
            <a:pPr marL="0" marR="0" lvl="0" indent="0" algn="ctr" defTabSz="914400" eaLnBrk="1" fontAlgn="base" latinLnBrk="0" hangingPunct="1">
              <a:lnSpc>
                <a:spcPts val="1400"/>
              </a:lnSpc>
              <a:spcBef>
                <a:spcPts val="0"/>
              </a:spcBef>
              <a:spcAft>
                <a:spcPts val="0"/>
              </a:spcAft>
              <a:buClrTx/>
              <a:buSzTx/>
              <a:buFontTx/>
              <a:buNone/>
              <a:tabLst/>
              <a:defRPr/>
            </a:pP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endParaRPr kumimoji="0"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ts val="1400"/>
              </a:lnSpc>
              <a:spcBef>
                <a:spcPts val="0"/>
              </a:spcBef>
              <a:spcAft>
                <a:spcPts val="0"/>
              </a:spcAft>
              <a:buClrTx/>
              <a:buSzTx/>
              <a:buFontTx/>
              <a:buNone/>
              <a:tabLst/>
              <a:defRPr/>
            </a:pP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都市整備部</a:t>
            </a:r>
            <a:endParaRPr kumimoji="0"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823145" y="5890995"/>
            <a:ext cx="1440000" cy="451406"/>
          </a:xfrm>
          <a:prstGeom prst="rect">
            <a:avLst/>
          </a:prstGeom>
          <a:solidFill>
            <a:sysClr val="window" lastClr="FFFFFF"/>
          </a:solidFill>
          <a:ln w="19050">
            <a:solidFill>
              <a:sysClr val="windowText" lastClr="000000"/>
            </a:solidFill>
            <a:prstDash val="dash"/>
          </a:ln>
        </p:spPr>
        <p:txBody>
          <a:bodyPr wrap="square" anchor="ctr">
            <a:spAutoFit/>
          </a:bodyPr>
          <a:lstStyle/>
          <a:p>
            <a:pPr lvl="0" fontAlgn="base">
              <a:lnSpc>
                <a:spcPts val="1400"/>
              </a:lnSpc>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近隣</a:t>
            </a: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kumimoji="0" lang="zh-CN"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土木工学系大学</a:t>
            </a:r>
            <a:r>
              <a:rPr kumimoji="0"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（８大学）</a:t>
            </a:r>
            <a:endParaRPr kumimoji="0"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左右矢印 22"/>
          <p:cNvSpPr/>
          <p:nvPr/>
        </p:nvSpPr>
        <p:spPr>
          <a:xfrm>
            <a:off x="1847074" y="5932746"/>
            <a:ext cx="792000" cy="3715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24" name="左右矢印 23"/>
          <p:cNvSpPr/>
          <p:nvPr/>
        </p:nvSpPr>
        <p:spPr>
          <a:xfrm>
            <a:off x="4007314" y="5921241"/>
            <a:ext cx="792000" cy="3715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25" name="テキスト ボックス 24"/>
          <p:cNvSpPr txBox="1"/>
          <p:nvPr/>
        </p:nvSpPr>
        <p:spPr>
          <a:xfrm>
            <a:off x="6462274" y="2745016"/>
            <a:ext cx="2681726" cy="3985706"/>
          </a:xfrm>
          <a:prstGeom prst="rect">
            <a:avLst/>
          </a:prstGeom>
          <a:solidFill>
            <a:schemeClr val="accent2">
              <a:lumMod val="20000"/>
              <a:lumOff val="80000"/>
            </a:schemeClr>
          </a:solidFill>
        </p:spPr>
        <p:txBody>
          <a:bodyPr wrap="square" rtlCol="0">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橋梁</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トンネル等点検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業務支援</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市町の橋梁等の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点検業務を一括発注。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年度までに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市町村と三者</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協定締結。（大阪府都市整備推進</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センター・市町村・府</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・プラットフォーム交流会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各</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PF</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の取組を共有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ため各大学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市町村・府が一堂に会し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以降は、</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形式で</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開催し、後日</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配信。</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データベースシステム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年度より本格運用開始）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年度までに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市町村が参画。</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03293" y="671919"/>
            <a:ext cx="1173719" cy="338554"/>
          </a:xfrm>
          <a:prstGeom prst="rect">
            <a:avLst/>
          </a:prstGeom>
          <a:solidFill>
            <a:schemeClr val="accent2">
              <a:lumMod val="60000"/>
              <a:lumOff val="40000"/>
            </a:schemeClr>
          </a:solid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8063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4"/>
          <p:cNvSpPr txBox="1">
            <a:spLocks/>
          </p:cNvSpPr>
          <p:nvPr/>
        </p:nvSpPr>
        <p:spPr>
          <a:xfrm>
            <a:off x="564256" y="2148558"/>
            <a:ext cx="8179767" cy="2465940"/>
          </a:xfrm>
          <a:prstGeom prst="rect">
            <a:avLst/>
          </a:prstGeom>
          <a:solidFill>
            <a:schemeClr val="bg1"/>
          </a:solid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t"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800"/>
              </a:lnSpc>
              <a:spcBef>
                <a:spcPts val="0"/>
              </a:spcBef>
              <a:defRPr/>
            </a:pPr>
            <a:r>
              <a:rPr lang="en-US" altLang="ja-JP" sz="1400" b="1" dirty="0">
                <a:solidFill>
                  <a:schemeClr val="tx1"/>
                </a:solidFill>
                <a:latin typeface="Meiryo UI" pitchFamily="50" charset="-128"/>
                <a:ea typeface="Meiryo UI" pitchFamily="50" charset="-128"/>
                <a:cs typeface="Meiryo UI" pitchFamily="50" charset="-128"/>
              </a:rPr>
              <a:t>【</a:t>
            </a:r>
            <a:r>
              <a:rPr lang="ja-JP" altLang="en-US" sz="1400" b="1" dirty="0">
                <a:solidFill>
                  <a:schemeClr val="tx1"/>
                </a:solidFill>
                <a:latin typeface="Meiryo UI" pitchFamily="50" charset="-128"/>
                <a:ea typeface="Meiryo UI" pitchFamily="50" charset="-128"/>
                <a:cs typeface="Meiryo UI" pitchFamily="50" charset="-128"/>
              </a:rPr>
              <a:t>これまでの経緯</a:t>
            </a:r>
            <a:r>
              <a:rPr lang="en-US" altLang="ja-JP" sz="1400" b="1" dirty="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　</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2015</a:t>
            </a:r>
            <a:r>
              <a:rPr lang="ja-JP" altLang="en-US" sz="1400" dirty="0">
                <a:solidFill>
                  <a:schemeClr val="tx1"/>
                </a:solidFill>
                <a:latin typeface="Meiryo UI" pitchFamily="50" charset="-128"/>
                <a:ea typeface="Meiryo UI" pitchFamily="50" charset="-128"/>
                <a:cs typeface="Meiryo UI" pitchFamily="50" charset="-128"/>
              </a:rPr>
              <a:t>年  </a:t>
            </a:r>
            <a:r>
              <a:rPr lang="en-US" altLang="ja-JP" sz="1400" dirty="0">
                <a:solidFill>
                  <a:schemeClr val="tx1"/>
                </a:solidFill>
                <a:latin typeface="Meiryo UI" pitchFamily="50" charset="-128"/>
                <a:ea typeface="Meiryo UI" pitchFamily="50" charset="-128"/>
                <a:cs typeface="Meiryo UI" pitchFamily="50" charset="-128"/>
              </a:rPr>
              <a:t>7</a:t>
            </a:r>
            <a:r>
              <a:rPr lang="ja-JP" altLang="en-US" sz="1400" dirty="0">
                <a:solidFill>
                  <a:schemeClr val="tx1"/>
                </a:solidFill>
                <a:latin typeface="Meiryo UI" pitchFamily="50" charset="-128"/>
                <a:ea typeface="Meiryo UI" pitchFamily="50" charset="-128"/>
                <a:cs typeface="Meiryo UI" pitchFamily="50" charset="-128"/>
              </a:rPr>
              <a:t>月　　府内</a:t>
            </a:r>
            <a:r>
              <a:rPr lang="en-US" altLang="ja-JP" sz="1400" dirty="0">
                <a:solidFill>
                  <a:schemeClr val="tx1"/>
                </a:solidFill>
                <a:latin typeface="Meiryo UI" pitchFamily="50" charset="-128"/>
                <a:ea typeface="Meiryo UI" pitchFamily="50" charset="-128"/>
                <a:cs typeface="Meiryo UI" pitchFamily="50" charset="-128"/>
              </a:rPr>
              <a:t>30</a:t>
            </a:r>
            <a:r>
              <a:rPr lang="ja-JP" altLang="en-US" sz="1400" dirty="0">
                <a:solidFill>
                  <a:schemeClr val="tx1"/>
                </a:solidFill>
                <a:latin typeface="Meiryo UI" pitchFamily="50" charset="-128"/>
                <a:ea typeface="Meiryo UI" pitchFamily="50" charset="-128"/>
                <a:cs typeface="Meiryo UI" pitchFamily="50" charset="-128"/>
              </a:rPr>
              <a:t>市町村とともに「自治体クラウド検討会」設置</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2016</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12</a:t>
            </a:r>
            <a:r>
              <a:rPr lang="ja-JP" altLang="en-US" sz="1400" dirty="0">
                <a:solidFill>
                  <a:schemeClr val="tx1"/>
                </a:solidFill>
                <a:latin typeface="Meiryo UI" pitchFamily="50" charset="-128"/>
                <a:ea typeface="Meiryo UI" pitchFamily="50" charset="-128"/>
                <a:cs typeface="Meiryo UI" pitchFamily="50" charset="-128"/>
              </a:rPr>
              <a:t>月　　豊能町、河南町、千早赤阪村と府による協定を締結、</a:t>
            </a:r>
            <a:r>
              <a:rPr lang="en-US" altLang="ja-JP" sz="1400" dirty="0">
                <a:solidFill>
                  <a:schemeClr val="tx1"/>
                </a:solidFill>
                <a:latin typeface="Meiryo UI" pitchFamily="50" charset="-128"/>
                <a:ea typeface="Meiryo UI" pitchFamily="50" charset="-128"/>
                <a:cs typeface="Meiryo UI" pitchFamily="50" charset="-128"/>
              </a:rPr>
              <a:t>2017</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12</a:t>
            </a:r>
            <a:r>
              <a:rPr lang="ja-JP" altLang="en-US" sz="1400" dirty="0">
                <a:solidFill>
                  <a:schemeClr val="tx1"/>
                </a:solidFill>
                <a:latin typeface="Meiryo UI" pitchFamily="50" charset="-128"/>
                <a:ea typeface="Meiryo UI" pitchFamily="50" charset="-128"/>
                <a:cs typeface="Meiryo UI" pitchFamily="50" charset="-128"/>
              </a:rPr>
              <a:t>月から順次運用開始</a:t>
            </a: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2018</a:t>
            </a:r>
            <a:r>
              <a:rPr lang="ja-JP" altLang="en-US" sz="1400" dirty="0">
                <a:solidFill>
                  <a:schemeClr val="tx1"/>
                </a:solidFill>
                <a:latin typeface="Meiryo UI" pitchFamily="50" charset="-128"/>
                <a:ea typeface="Meiryo UI" pitchFamily="50" charset="-128"/>
                <a:cs typeface="Meiryo UI" pitchFamily="50" charset="-128"/>
              </a:rPr>
              <a:t>年  </a:t>
            </a:r>
            <a:r>
              <a:rPr lang="en-US" altLang="ja-JP" sz="1400" dirty="0">
                <a:solidFill>
                  <a:schemeClr val="tx1"/>
                </a:solidFill>
                <a:latin typeface="Meiryo UI" pitchFamily="50" charset="-128"/>
                <a:ea typeface="Meiryo UI" pitchFamily="50" charset="-128"/>
                <a:cs typeface="Meiryo UI" pitchFamily="50" charset="-128"/>
              </a:rPr>
              <a:t>7</a:t>
            </a:r>
            <a:r>
              <a:rPr lang="ja-JP" altLang="en-US" sz="1400" dirty="0">
                <a:solidFill>
                  <a:schemeClr val="tx1"/>
                </a:solidFill>
                <a:latin typeface="Meiryo UI" pitchFamily="50" charset="-128"/>
                <a:ea typeface="Meiryo UI" pitchFamily="50" charset="-128"/>
                <a:cs typeface="Meiryo UI" pitchFamily="50" charset="-128"/>
              </a:rPr>
              <a:t>月　　阪南市、太子町と府による協定を締結、</a:t>
            </a:r>
            <a:r>
              <a:rPr lang="en-US" altLang="ja-JP" sz="1400" dirty="0">
                <a:solidFill>
                  <a:schemeClr val="tx1"/>
                </a:solidFill>
                <a:latin typeface="Meiryo UI" pitchFamily="50" charset="-128"/>
                <a:ea typeface="Meiryo UI" pitchFamily="50" charset="-128"/>
                <a:cs typeface="Meiryo UI" pitchFamily="50" charset="-128"/>
              </a:rPr>
              <a:t>2019</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2</a:t>
            </a:r>
            <a:r>
              <a:rPr lang="ja-JP" altLang="en-US" sz="1400" dirty="0">
                <a:solidFill>
                  <a:schemeClr val="tx1"/>
                </a:solidFill>
                <a:latin typeface="Meiryo UI" pitchFamily="50" charset="-128"/>
                <a:ea typeface="Meiryo UI" pitchFamily="50" charset="-128"/>
                <a:cs typeface="Meiryo UI" pitchFamily="50" charset="-128"/>
              </a:rPr>
              <a:t>月から両団体で運用開始</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2020</a:t>
            </a:r>
            <a:r>
              <a:rPr lang="ja-JP" altLang="en-US" sz="1400" dirty="0">
                <a:solidFill>
                  <a:schemeClr val="tx1"/>
                </a:solidFill>
                <a:latin typeface="Meiryo UI" pitchFamily="50" charset="-128"/>
                <a:ea typeface="Meiryo UI" pitchFamily="50" charset="-128"/>
                <a:cs typeface="Meiryo UI" pitchFamily="50" charset="-128"/>
              </a:rPr>
              <a:t>年　</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月　</a:t>
            </a:r>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豊能町等の協定に島本町が参加、</a:t>
            </a:r>
            <a:r>
              <a:rPr lang="en-US" altLang="ja-JP" sz="1400" dirty="0">
                <a:solidFill>
                  <a:schemeClr val="tx1"/>
                </a:solidFill>
                <a:latin typeface="Meiryo UI" pitchFamily="50" charset="-128"/>
                <a:ea typeface="Meiryo UI" pitchFamily="50" charset="-128"/>
                <a:cs typeface="Meiryo UI" pitchFamily="50" charset="-128"/>
              </a:rPr>
              <a:t>2021</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3</a:t>
            </a:r>
            <a:r>
              <a:rPr lang="ja-JP" altLang="en-US" sz="1400" dirty="0">
                <a:solidFill>
                  <a:schemeClr val="tx1"/>
                </a:solidFill>
                <a:latin typeface="Meiryo UI" pitchFamily="50" charset="-128"/>
                <a:ea typeface="Meiryo UI" pitchFamily="50" charset="-128"/>
                <a:cs typeface="Meiryo UI" pitchFamily="50" charset="-128"/>
              </a:rPr>
              <a:t>月から島本町での運用開始</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000"/>
              </a:lnSpc>
              <a:spcBef>
                <a:spcPts val="0"/>
              </a:spcBef>
              <a:defRPr/>
            </a:pP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000"/>
              </a:lnSpc>
              <a:spcBef>
                <a:spcPts val="0"/>
              </a:spcBef>
              <a:defRPr/>
            </a:pP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000"/>
              </a:lnSpc>
              <a:spcBef>
                <a:spcPts val="0"/>
              </a:spcBef>
              <a:defRPr/>
            </a:pP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000"/>
              </a:lnSpc>
              <a:spcBef>
                <a:spcPts val="0"/>
              </a:spcBef>
              <a:defRPr/>
            </a:pP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714861" y="3390711"/>
            <a:ext cx="7878555" cy="1124307"/>
          </a:xfrm>
          <a:prstGeom prst="roundRect">
            <a:avLst>
              <a:gd name="adj" fmla="val 4914"/>
            </a:avLst>
          </a:prstGeom>
          <a:solidFill>
            <a:schemeClr val="accent1">
              <a:lumMod val="20000"/>
              <a:lumOff val="80000"/>
            </a:schemeClr>
          </a:solidFill>
        </p:spPr>
        <p:txBody>
          <a:bodyPr wrap="square" rtlCol="0" anchor="ctr">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システム経費を削減</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・現行システムとの比較でシステム経費が約４割削減</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・自治体クラウド・モデル団体に選定され、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J-LIS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万円の助成金を獲得（豊能町、河南町、千早赤阪村）</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業務負担を軽減</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・個々の自治体で個々にシステムを開発・保有しないため、運用や法令改正対応などにかかる職員の負担が軽減</a:t>
            </a:r>
            <a:endParaRPr lang="en-US" altLang="ja-JP" sz="1300"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291162" y="56563"/>
            <a:ext cx="833768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prstClr val="black"/>
                </a:solidFill>
                <a:latin typeface="Meiryo UI" pitchFamily="50" charset="-128"/>
                <a:ea typeface="Meiryo UI" pitchFamily="50" charset="-128"/>
                <a:cs typeface="Meiryo UI" pitchFamily="50" charset="-128"/>
              </a:rPr>
              <a:t>自治体</a:t>
            </a:r>
            <a:r>
              <a:rPr lang="ja-JP" altLang="en-US" sz="1600" b="1" dirty="0">
                <a:latin typeface="Meiryo UI" pitchFamily="50" charset="-128"/>
                <a:ea typeface="Meiryo UI" pitchFamily="50" charset="-128"/>
                <a:cs typeface="Meiryo UI" pitchFamily="50" charset="-128"/>
              </a:rPr>
              <a:t>クラウドの推進</a:t>
            </a:r>
            <a:endParaRPr lang="ja-JP" altLang="en-US" sz="1200" dirty="0">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E3745997-FCBC-469C-9032-1162C76F5D77}"/>
              </a:ext>
            </a:extLst>
          </p:cNvPr>
          <p:cNvSpPr txBox="1"/>
          <p:nvPr/>
        </p:nvSpPr>
        <p:spPr>
          <a:xfrm>
            <a:off x="449076" y="364574"/>
            <a:ext cx="8414838" cy="738664"/>
          </a:xfrm>
          <a:prstGeom prst="rect">
            <a:avLst/>
          </a:prstGeom>
          <a:noFill/>
        </p:spPr>
        <p:txBody>
          <a:bodyPr wrap="square" rtlCol="0">
            <a:spAutoFit/>
          </a:bodyPr>
          <a:lstStyle/>
          <a:p>
            <a:r>
              <a:rPr lang="ja-JP" altLang="en-US" sz="1400" b="1" dirty="0">
                <a:latin typeface="Meiryo UI" pitchFamily="50" charset="-128"/>
                <a:ea typeface="Meiryo UI" pitchFamily="50" charset="-128"/>
                <a:cs typeface="Meiryo UI" pitchFamily="50" charset="-128"/>
              </a:rPr>
              <a:t>　自治体クラウドとは、住民基本台帳や福祉、税などの市町村の基幹系情報システムを、クラウドコンピューティング技術の活用により、複数自治体間で集約と共同利用を進め、システム経費の削減や住民サービスの向上等を図るものであり、国において全国的に導入の推進を図ってきた。</a:t>
            </a:r>
            <a:endParaRPr lang="en-US" altLang="ja-JP" sz="1400" b="1" dirty="0">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nvGraphicFramePr>
        <p:xfrm>
          <a:off x="564256" y="4677248"/>
          <a:ext cx="6145638" cy="958178"/>
        </p:xfrm>
        <a:graphic>
          <a:graphicData uri="http://schemas.openxmlformats.org/drawingml/2006/table">
            <a:tbl>
              <a:tblPr firstRow="1" bandRow="1">
                <a:tableStyleId>{5C22544A-7EE6-4342-B048-85BDC9FD1C3A}</a:tableStyleId>
              </a:tblPr>
              <a:tblGrid>
                <a:gridCol w="5196582">
                  <a:extLst>
                    <a:ext uri="{9D8B030D-6E8A-4147-A177-3AD203B41FA5}">
                      <a16:colId xmlns:a16="http://schemas.microsoft.com/office/drawing/2014/main" val="4203197991"/>
                    </a:ext>
                  </a:extLst>
                </a:gridCol>
                <a:gridCol w="949056">
                  <a:extLst>
                    <a:ext uri="{9D8B030D-6E8A-4147-A177-3AD203B41FA5}">
                      <a16:colId xmlns:a16="http://schemas.microsoft.com/office/drawing/2014/main" val="861323429"/>
                    </a:ext>
                  </a:extLst>
                </a:gridCol>
              </a:tblGrid>
              <a:tr h="246028">
                <a:tc>
                  <a:txBody>
                    <a:bodyPr/>
                    <a:lstStyle/>
                    <a:p>
                      <a:r>
                        <a:rPr kumimoji="1" lang="ja-JP" altLang="en-US" sz="1400" dirty="0"/>
                        <a:t>自治体クラウドグループ</a:t>
                      </a:r>
                    </a:p>
                  </a:txBody>
                  <a:tcPr/>
                </a:tc>
                <a:tc>
                  <a:txBody>
                    <a:bodyPr/>
                    <a:lstStyle/>
                    <a:p>
                      <a:r>
                        <a:rPr kumimoji="1" lang="ja-JP" altLang="en-US" sz="1400" dirty="0"/>
                        <a:t>団体数</a:t>
                      </a:r>
                    </a:p>
                  </a:txBody>
                  <a:tcPr/>
                </a:tc>
                <a:extLst>
                  <a:ext uri="{0D108BD9-81ED-4DB2-BD59-A6C34878D82A}">
                    <a16:rowId xmlns:a16="http://schemas.microsoft.com/office/drawing/2014/main" val="3605161456"/>
                  </a:ext>
                </a:extLst>
              </a:tr>
              <a:tr h="326689">
                <a:tc>
                  <a:txBody>
                    <a:bodyPr/>
                    <a:lstStyle/>
                    <a:p>
                      <a:r>
                        <a:rPr kumimoji="1" lang="ja-JP" altLang="en-US" sz="1400" dirty="0"/>
                        <a:t>大阪版自治体クラウド（豊能町、河南町、千早赤阪村、島本町）</a:t>
                      </a:r>
                    </a:p>
                  </a:txBody>
                  <a:tcPr/>
                </a:tc>
                <a:tc>
                  <a:txBody>
                    <a:bodyPr/>
                    <a:lstStyle/>
                    <a:p>
                      <a:pPr algn="ctr"/>
                      <a:r>
                        <a:rPr kumimoji="1" lang="ja-JP" altLang="en-US" sz="1400" dirty="0"/>
                        <a:t>４</a:t>
                      </a:r>
                    </a:p>
                  </a:txBody>
                  <a:tcPr/>
                </a:tc>
                <a:extLst>
                  <a:ext uri="{0D108BD9-81ED-4DB2-BD59-A6C34878D82A}">
                    <a16:rowId xmlns:a16="http://schemas.microsoft.com/office/drawing/2014/main" val="3241918863"/>
                  </a:ext>
                </a:extLst>
              </a:tr>
              <a:tr h="326689">
                <a:tc>
                  <a:txBody>
                    <a:bodyPr/>
                    <a:lstStyle/>
                    <a:p>
                      <a:r>
                        <a:rPr kumimoji="1" lang="ja-JP" altLang="en-US" sz="1400" dirty="0"/>
                        <a:t>大阪版自治体クラウド（阪南市、太子町）</a:t>
                      </a:r>
                    </a:p>
                  </a:txBody>
                  <a:tcPr/>
                </a:tc>
                <a:tc>
                  <a:txBody>
                    <a:bodyPr/>
                    <a:lstStyle/>
                    <a:p>
                      <a:pPr algn="ctr"/>
                      <a:r>
                        <a:rPr kumimoji="1" lang="ja-JP" altLang="en-US" sz="1400" dirty="0"/>
                        <a:t>２</a:t>
                      </a:r>
                    </a:p>
                  </a:txBody>
                  <a:tcPr/>
                </a:tc>
                <a:extLst>
                  <a:ext uri="{0D108BD9-81ED-4DB2-BD59-A6C34878D82A}">
                    <a16:rowId xmlns:a16="http://schemas.microsoft.com/office/drawing/2014/main" val="3383665592"/>
                  </a:ext>
                </a:extLst>
              </a:tr>
            </a:tbl>
          </a:graphicData>
        </a:graphic>
      </p:graphicFrame>
      <p:sp>
        <p:nvSpPr>
          <p:cNvPr id="9" name="テキスト ボックス 8">
            <a:extLst>
              <a:ext uri="{FF2B5EF4-FFF2-40B4-BE49-F238E27FC236}">
                <a16:creationId xmlns:a16="http://schemas.microsoft.com/office/drawing/2014/main" id="{E3745997-FCBC-469C-9032-1162C76F5D77}"/>
              </a:ext>
            </a:extLst>
          </p:cNvPr>
          <p:cNvSpPr txBox="1"/>
          <p:nvPr/>
        </p:nvSpPr>
        <p:spPr>
          <a:xfrm>
            <a:off x="564256" y="1098124"/>
            <a:ext cx="8179767" cy="954107"/>
          </a:xfrm>
          <a:prstGeom prst="rect">
            <a:avLst/>
          </a:prstGeom>
          <a:noFill/>
          <a:ln w="28575">
            <a:solidFill>
              <a:schemeClr val="tx1"/>
            </a:solidFill>
            <a:prstDash val="dashDot"/>
          </a:ln>
        </p:spPr>
        <p:txBody>
          <a:bodyPr wrap="square" rtlCol="0">
            <a:spAutoFit/>
          </a:bodyPr>
          <a:lstStyle/>
          <a:p>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大阪府の</a:t>
            </a:r>
            <a:r>
              <a:rPr lang="ja-JP" altLang="en-US" sz="1400" b="1" dirty="0" smtClean="0">
                <a:latin typeface="Meiryo UI" pitchFamily="50" charset="-128"/>
                <a:ea typeface="Meiryo UI" pitchFamily="50" charset="-128"/>
                <a:cs typeface="Meiryo UI" pitchFamily="50" charset="-128"/>
              </a:rPr>
              <a:t>取組</a:t>
            </a:r>
            <a:r>
              <a:rPr lang="en-US" altLang="ja-JP" sz="1400" b="1" dirty="0" smtClean="0">
                <a:latin typeface="Meiryo UI" pitchFamily="50" charset="-128"/>
                <a:ea typeface="Meiryo UI" pitchFamily="50" charset="-128"/>
                <a:cs typeface="Meiryo UI" pitchFamily="50" charset="-128"/>
              </a:rPr>
              <a:t>】</a:t>
            </a:r>
            <a:endParaRPr lang="en-US" altLang="ja-JP" sz="1400" b="1" dirty="0">
              <a:latin typeface="Meiryo UI" pitchFamily="50" charset="-128"/>
              <a:ea typeface="Meiryo UI" pitchFamily="50" charset="-128"/>
              <a:cs typeface="Meiryo UI" pitchFamily="50" charset="-128"/>
            </a:endParaRPr>
          </a:p>
          <a:p>
            <a:pPr marL="285750" indent="-285750">
              <a:buFont typeface="Wingdings" panose="05000000000000000000" pitchFamily="2" charset="2"/>
              <a:buChar char="ü"/>
            </a:pPr>
            <a:r>
              <a:rPr lang="ja-JP" altLang="en-US" sz="1400" dirty="0">
                <a:latin typeface="Meiryo UI" pitchFamily="50" charset="-128"/>
                <a:ea typeface="Meiryo UI" pitchFamily="50" charset="-128"/>
                <a:cs typeface="Meiryo UI" pitchFamily="50" charset="-128"/>
              </a:rPr>
              <a:t>大阪府では、府内</a:t>
            </a:r>
            <a:r>
              <a:rPr lang="en-US" altLang="ja-JP" sz="1400" dirty="0">
                <a:latin typeface="Meiryo UI" pitchFamily="50" charset="-128"/>
                <a:ea typeface="Meiryo UI" pitchFamily="50" charset="-128"/>
                <a:cs typeface="Meiryo UI" pitchFamily="50" charset="-128"/>
              </a:rPr>
              <a:t>30</a:t>
            </a:r>
            <a:r>
              <a:rPr lang="ja-JP" altLang="en-US" sz="1400" dirty="0">
                <a:latin typeface="Meiryo UI" pitchFamily="50" charset="-128"/>
                <a:ea typeface="Meiryo UI" pitchFamily="50" charset="-128"/>
                <a:cs typeface="Meiryo UI" pitchFamily="50" charset="-128"/>
              </a:rPr>
              <a:t>市町村とともに、「自治体クラウド検討会」を設置し、自治体クラウド導入に向けた支援を実施。</a:t>
            </a:r>
            <a:r>
              <a:rPr lang="en-US" altLang="ja-JP" sz="1400" dirty="0">
                <a:latin typeface="Meiryo UI" pitchFamily="50" charset="-128"/>
                <a:ea typeface="Meiryo UI" pitchFamily="50" charset="-128"/>
                <a:cs typeface="Meiryo UI" pitchFamily="50" charset="-128"/>
              </a:rPr>
              <a:t>2</a:t>
            </a:r>
            <a:r>
              <a:rPr lang="ja-JP" altLang="en-US" sz="1400" dirty="0">
                <a:latin typeface="Meiryo UI" pitchFamily="50" charset="-128"/>
                <a:ea typeface="Meiryo UI" pitchFamily="50" charset="-128"/>
                <a:cs typeface="Meiryo UI" pitchFamily="50" charset="-128"/>
              </a:rPr>
              <a:t>グループ（６市町村）の大阪版自治体クラウドグループを立ち上げた。</a:t>
            </a:r>
            <a:endParaRPr lang="en-US" altLang="ja-JP" sz="1400" dirty="0">
              <a:latin typeface="Meiryo UI" pitchFamily="50" charset="-128"/>
              <a:ea typeface="Meiryo UI" pitchFamily="50" charset="-128"/>
              <a:cs typeface="Meiryo UI" pitchFamily="50" charset="-128"/>
            </a:endParaRPr>
          </a:p>
          <a:p>
            <a:pPr marL="285750" indent="-285750">
              <a:buFont typeface="Wingdings" panose="05000000000000000000" pitchFamily="2" charset="2"/>
              <a:buChar char="ü"/>
            </a:pPr>
            <a:r>
              <a:rPr lang="ja-JP" altLang="en-US" sz="1400" dirty="0">
                <a:latin typeface="Meiryo UI" pitchFamily="50" charset="-128"/>
                <a:ea typeface="Meiryo UI" pitchFamily="50" charset="-128"/>
                <a:cs typeface="Meiryo UI" pitchFamily="50" charset="-128"/>
              </a:rPr>
              <a:t>大阪版自治体クラウドグループの構成団体と協定を締結し、事業者調整や定例会における運用支援等を実施。</a:t>
            </a:r>
            <a:endParaRPr lang="en-US" altLang="ja-JP" sz="1400"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E3745997-FCBC-469C-9032-1162C76F5D77}"/>
              </a:ext>
            </a:extLst>
          </p:cNvPr>
          <p:cNvSpPr txBox="1"/>
          <p:nvPr/>
        </p:nvSpPr>
        <p:spPr>
          <a:xfrm>
            <a:off x="446718" y="5927261"/>
            <a:ext cx="8280000" cy="738664"/>
          </a:xfrm>
          <a:prstGeom prst="rect">
            <a:avLst/>
          </a:prstGeom>
          <a:noFill/>
          <a:ln w="19050">
            <a:solidFill>
              <a:schemeClr val="tx1"/>
            </a:solidFill>
            <a:prstDash val="solid"/>
          </a:ln>
        </p:spPr>
        <p:txBody>
          <a:bodyPr wrap="square" rtlCol="0">
            <a:spAutoFit/>
          </a:bodyPr>
          <a:lstStyle/>
          <a:p>
            <a:r>
              <a:rPr lang="ja-JP" altLang="en-US" sz="1400" b="1" spc="-8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＜今後の基幹系情報システムの方向性＞</a:t>
            </a:r>
            <a:endParaRPr lang="en-US" altLang="ja-JP" sz="1400" b="1" spc="-80"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400" b="1" spc="-80" dirty="0">
                <a:latin typeface="Meiryo UI" pitchFamily="50" charset="-128"/>
                <a:ea typeface="Meiryo UI" pitchFamily="50" charset="-128"/>
                <a:cs typeface="Meiryo UI" pitchFamily="50" charset="-128"/>
              </a:rPr>
              <a:t>2021</a:t>
            </a:r>
            <a:r>
              <a:rPr lang="ja-JP" altLang="en-US" sz="1400" b="1" spc="-80" dirty="0">
                <a:latin typeface="Meiryo UI" pitchFamily="50" charset="-128"/>
                <a:ea typeface="Meiryo UI" pitchFamily="50" charset="-128"/>
                <a:cs typeface="Meiryo UI" pitchFamily="50" charset="-128"/>
              </a:rPr>
              <a:t>年</a:t>
            </a:r>
            <a:r>
              <a:rPr lang="en-US" altLang="ja-JP" sz="1400" b="1" spc="-80" dirty="0">
                <a:latin typeface="Meiryo UI" pitchFamily="50" charset="-128"/>
                <a:ea typeface="Meiryo UI" pitchFamily="50" charset="-128"/>
                <a:cs typeface="Meiryo UI" pitchFamily="50" charset="-128"/>
              </a:rPr>
              <a:t>9</a:t>
            </a:r>
            <a:r>
              <a:rPr lang="ja-JP" altLang="en-US" sz="1400" b="1" spc="-80" dirty="0">
                <a:latin typeface="Meiryo UI" pitchFamily="50" charset="-128"/>
                <a:ea typeface="Meiryo UI" pitchFamily="50" charset="-128"/>
                <a:cs typeface="Meiryo UI" pitchFamily="50" charset="-128"/>
              </a:rPr>
              <a:t>月に「標準化法」が</a:t>
            </a:r>
            <a:r>
              <a:rPr lang="ja-JP" altLang="en-US" sz="1400" b="1" spc="-80" smtClean="0">
                <a:latin typeface="Meiryo UI" pitchFamily="50" charset="-128"/>
                <a:ea typeface="Meiryo UI" pitchFamily="50" charset="-128"/>
                <a:cs typeface="Meiryo UI" pitchFamily="50" charset="-128"/>
              </a:rPr>
              <a:t>施行され、</a:t>
            </a:r>
            <a:r>
              <a:rPr lang="ja-JP" altLang="en-US" sz="1400" b="1" spc="-80" dirty="0">
                <a:latin typeface="Meiryo UI" pitchFamily="50" charset="-128"/>
                <a:ea typeface="Meiryo UI" pitchFamily="50" charset="-128"/>
                <a:cs typeface="Meiryo UI" pitchFamily="50" charset="-128"/>
              </a:rPr>
              <a:t>全国の市町村において、基幹系</a:t>
            </a:r>
            <a:r>
              <a:rPr lang="ja-JP" altLang="en-US" sz="1400" b="1" spc="-80">
                <a:latin typeface="Meiryo UI" pitchFamily="50" charset="-128"/>
                <a:ea typeface="Meiryo UI" pitchFamily="50" charset="-128"/>
                <a:cs typeface="Meiryo UI" pitchFamily="50" charset="-128"/>
              </a:rPr>
              <a:t>情報</a:t>
            </a:r>
            <a:r>
              <a:rPr lang="ja-JP" altLang="en-US" sz="1400" b="1" spc="-80" smtClean="0">
                <a:latin typeface="Meiryo UI" pitchFamily="50" charset="-128"/>
                <a:ea typeface="Meiryo UI" pitchFamily="50" charset="-128"/>
                <a:cs typeface="Meiryo UI" pitchFamily="50" charset="-128"/>
              </a:rPr>
              <a:t>システムについて国</a:t>
            </a:r>
            <a:r>
              <a:rPr lang="ja-JP" altLang="en-US" sz="1400" b="1" spc="-80" dirty="0">
                <a:latin typeface="Meiryo UI" pitchFamily="50" charset="-128"/>
                <a:ea typeface="Meiryo UI" pitchFamily="50" charset="-128"/>
                <a:cs typeface="Meiryo UI" pitchFamily="50" charset="-128"/>
              </a:rPr>
              <a:t>が整備するガバメントクラウド活用</a:t>
            </a:r>
            <a:r>
              <a:rPr lang="ja-JP" altLang="en-US" sz="1400" b="1" spc="-80">
                <a:latin typeface="Meiryo UI" pitchFamily="50" charset="-128"/>
                <a:ea typeface="Meiryo UI" pitchFamily="50" charset="-128"/>
                <a:cs typeface="Meiryo UI" pitchFamily="50" charset="-128"/>
              </a:rPr>
              <a:t>が</a:t>
            </a:r>
            <a:r>
              <a:rPr lang="ja-JP" altLang="en-US" sz="1400" b="1" spc="-80" smtClean="0">
                <a:latin typeface="Meiryo UI" pitchFamily="50" charset="-128"/>
                <a:ea typeface="Meiryo UI" pitchFamily="50" charset="-128"/>
                <a:cs typeface="Meiryo UI" pitchFamily="50" charset="-128"/>
              </a:rPr>
              <a:t>求められる</a:t>
            </a:r>
            <a:r>
              <a:rPr lang="ja-JP" altLang="en-US" sz="1400" b="1" spc="-80" dirty="0">
                <a:latin typeface="Meiryo UI" pitchFamily="50" charset="-128"/>
                <a:ea typeface="Meiryo UI" pitchFamily="50" charset="-128"/>
                <a:cs typeface="Meiryo UI" pitchFamily="50" charset="-128"/>
              </a:rPr>
              <a:t>こととなった。大阪府においても市町村が円滑</a:t>
            </a:r>
            <a:r>
              <a:rPr lang="ja-JP" altLang="en-US" sz="1400" b="1" spc="-80">
                <a:latin typeface="Meiryo UI" pitchFamily="50" charset="-128"/>
                <a:ea typeface="Meiryo UI" pitchFamily="50" charset="-128"/>
                <a:cs typeface="Meiryo UI" pitchFamily="50" charset="-128"/>
              </a:rPr>
              <a:t>に</a:t>
            </a:r>
            <a:r>
              <a:rPr lang="ja-JP" altLang="en-US" sz="1400" b="1" spc="-80" smtClean="0">
                <a:latin typeface="Meiryo UI" pitchFamily="50" charset="-128"/>
                <a:ea typeface="Meiryo UI" pitchFamily="50" charset="-128"/>
                <a:cs typeface="Meiryo UI" pitchFamily="50" charset="-128"/>
              </a:rPr>
              <a:t>ガバメントクラウドへ移行</a:t>
            </a:r>
            <a:r>
              <a:rPr lang="ja-JP" altLang="en-US" sz="1400" b="1" spc="-80" dirty="0">
                <a:latin typeface="Meiryo UI" pitchFamily="50" charset="-128"/>
                <a:ea typeface="Meiryo UI" pitchFamily="50" charset="-128"/>
                <a:cs typeface="Meiryo UI" pitchFamily="50" charset="-128"/>
              </a:rPr>
              <a:t>ができるよう支援を実施。</a:t>
            </a:r>
          </a:p>
        </p:txBody>
      </p:sp>
      <p:sp>
        <p:nvSpPr>
          <p:cNvPr id="2" name="二等辺三角形 1"/>
          <p:cNvSpPr/>
          <p:nvPr/>
        </p:nvSpPr>
        <p:spPr>
          <a:xfrm rot="10800000">
            <a:off x="4110440" y="5681449"/>
            <a:ext cx="1087395" cy="195958"/>
          </a:xfrm>
          <a:prstGeom prst="triangle">
            <a:avLst>
              <a:gd name="adj" fmla="val 45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1067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p:cNvSpPr txBox="1">
            <a:spLocks/>
          </p:cNvSpPr>
          <p:nvPr/>
        </p:nvSpPr>
        <p:spPr>
          <a:xfrm>
            <a:off x="550581" y="1102854"/>
            <a:ext cx="8460000" cy="2160000"/>
          </a:xfrm>
          <a:prstGeom prst="rect">
            <a:avLst/>
          </a:prstGeom>
          <a:solidFill>
            <a:schemeClr val="bg1"/>
          </a:solid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36000" rIns="91440" bIns="0" rtlCol="0" anchor="t"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2021</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月～　　自治体専用チャットツール</a:t>
            </a:r>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35</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が参加（無償利用を</a:t>
            </a:r>
            <a:r>
              <a:rPr lang="ja-JP" altLang="en-US" sz="1400" dirty="0" smtClean="0">
                <a:solidFill>
                  <a:schemeClr val="tx1"/>
                </a:solidFill>
                <a:latin typeface="Meiryo UI" pitchFamily="50" charset="-128"/>
                <a:ea typeface="Meiryo UI" pitchFamily="50" charset="-128"/>
                <a:cs typeface="Meiryo UI" pitchFamily="50" charset="-128"/>
              </a:rPr>
              <a:t>含めて</a:t>
            </a:r>
            <a:r>
              <a:rPr lang="en-US" altLang="ja-JP" sz="1400" dirty="0" smtClean="0">
                <a:solidFill>
                  <a:schemeClr val="tx1"/>
                </a:solidFill>
                <a:latin typeface="Meiryo UI" pitchFamily="50" charset="-128"/>
                <a:ea typeface="Meiryo UI" pitchFamily="50" charset="-128"/>
                <a:cs typeface="Meiryo UI" pitchFamily="50" charset="-128"/>
              </a:rPr>
              <a:t>42</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が導入済）</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2021</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6</a:t>
            </a:r>
            <a:r>
              <a:rPr lang="ja-JP" altLang="en-US" sz="1400" dirty="0">
                <a:solidFill>
                  <a:schemeClr val="tx1"/>
                </a:solidFill>
                <a:latin typeface="Meiryo UI" pitchFamily="50" charset="-128"/>
                <a:ea typeface="Meiryo UI" pitchFamily="50" charset="-128"/>
                <a:cs typeface="Meiryo UI" pitchFamily="50" charset="-128"/>
              </a:rPr>
              <a:t>月～　　電子申請システム</a:t>
            </a:r>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37</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が参加（独自導入を</a:t>
            </a:r>
            <a:r>
              <a:rPr lang="ja-JP" altLang="en-US" sz="1400" dirty="0" smtClean="0">
                <a:solidFill>
                  <a:schemeClr val="tx1"/>
                </a:solidFill>
                <a:latin typeface="Meiryo UI" pitchFamily="50" charset="-128"/>
                <a:ea typeface="Meiryo UI" pitchFamily="50" charset="-128"/>
                <a:cs typeface="Meiryo UI" pitchFamily="50" charset="-128"/>
              </a:rPr>
              <a:t>含めて</a:t>
            </a:r>
            <a:r>
              <a:rPr lang="en-US" altLang="ja-JP" sz="1400" dirty="0" smtClean="0">
                <a:solidFill>
                  <a:schemeClr val="tx1"/>
                </a:solidFill>
                <a:latin typeface="Meiryo UI" pitchFamily="50" charset="-128"/>
                <a:ea typeface="Meiryo UI" pitchFamily="50" charset="-128"/>
                <a:cs typeface="Meiryo UI" pitchFamily="50" charset="-128"/>
              </a:rPr>
              <a:t>43</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が導入済）</a:t>
            </a: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2023</a:t>
            </a:r>
            <a:r>
              <a:rPr lang="ja-JP" altLang="en-US" sz="1400" dirty="0">
                <a:solidFill>
                  <a:schemeClr val="tx1"/>
                </a:solidFill>
                <a:latin typeface="Meiryo UI" pitchFamily="50" charset="-128"/>
                <a:ea typeface="Meiryo UI" pitchFamily="50" charset="-128"/>
                <a:cs typeface="Meiryo UI" pitchFamily="50" charset="-128"/>
              </a:rPr>
              <a:t>年</a:t>
            </a:r>
            <a:r>
              <a:rPr lang="en-US" altLang="ja-JP" sz="1400" dirty="0">
                <a:solidFill>
                  <a:schemeClr val="tx1"/>
                </a:solidFill>
                <a:latin typeface="Meiryo UI" pitchFamily="50" charset="-128"/>
                <a:ea typeface="Meiryo UI" pitchFamily="50" charset="-128"/>
                <a:cs typeface="Meiryo UI" pitchFamily="50" charset="-128"/>
              </a:rPr>
              <a:t>1</a:t>
            </a:r>
            <a:r>
              <a:rPr lang="ja-JP" altLang="en-US" sz="1400" dirty="0">
                <a:solidFill>
                  <a:schemeClr val="tx1"/>
                </a:solidFill>
                <a:latin typeface="Meiryo UI" pitchFamily="50" charset="-128"/>
                <a:ea typeface="Meiryo UI" pitchFamily="50" charset="-128"/>
                <a:cs typeface="Meiryo UI" pitchFamily="50" charset="-128"/>
              </a:rPr>
              <a:t>月～　　文書管理・電子決裁システム</a:t>
            </a:r>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6</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が参加（独自導入を</a:t>
            </a:r>
            <a:r>
              <a:rPr lang="ja-JP" altLang="en-US" sz="1400" dirty="0" smtClean="0">
                <a:solidFill>
                  <a:schemeClr val="tx1"/>
                </a:solidFill>
                <a:latin typeface="Meiryo UI" pitchFamily="50" charset="-128"/>
                <a:ea typeface="Meiryo UI" pitchFamily="50" charset="-128"/>
                <a:cs typeface="Meiryo UI" pitchFamily="50" charset="-128"/>
              </a:rPr>
              <a:t>含めて</a:t>
            </a:r>
            <a:r>
              <a:rPr lang="en-US" altLang="ja-JP" sz="1400" dirty="0" smtClean="0">
                <a:solidFill>
                  <a:schemeClr val="tx1"/>
                </a:solidFill>
                <a:latin typeface="Meiryo UI" pitchFamily="50" charset="-128"/>
                <a:ea typeface="Meiryo UI" pitchFamily="50" charset="-128"/>
                <a:cs typeface="Meiryo UI" pitchFamily="50" charset="-128"/>
              </a:rPr>
              <a:t>36</a:t>
            </a:r>
            <a:r>
              <a:rPr lang="ja-JP" altLang="en-US" sz="1400" dirty="0" smtClean="0">
                <a:solidFill>
                  <a:schemeClr val="tx1"/>
                </a:solidFill>
                <a:latin typeface="Meiryo UI" pitchFamily="50" charset="-128"/>
                <a:ea typeface="Meiryo UI" pitchFamily="50" charset="-128"/>
                <a:cs typeface="Meiryo UI" pitchFamily="50" charset="-128"/>
              </a:rPr>
              <a:t>団体</a:t>
            </a:r>
            <a:r>
              <a:rPr lang="ja-JP" altLang="en-US" sz="1400" dirty="0">
                <a:solidFill>
                  <a:schemeClr val="tx1"/>
                </a:solidFill>
                <a:latin typeface="Meiryo UI" pitchFamily="50" charset="-128"/>
                <a:ea typeface="Meiryo UI" pitchFamily="50" charset="-128"/>
                <a:cs typeface="Meiryo UI" pitchFamily="50" charset="-128"/>
              </a:rPr>
              <a:t>が導入済）</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1800"/>
              </a:lnSpc>
              <a:spcBef>
                <a:spcPts val="0"/>
              </a:spcBef>
              <a:defRPr/>
            </a:pPr>
            <a:r>
              <a:rPr lang="ja-JP" altLang="en-US" sz="1400" dirty="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参加団体数は</a:t>
            </a:r>
            <a:r>
              <a:rPr lang="en-US" altLang="ja-JP" sz="1400" dirty="0">
                <a:solidFill>
                  <a:schemeClr val="tx1"/>
                </a:solidFill>
                <a:latin typeface="Meiryo UI" pitchFamily="50" charset="-128"/>
                <a:ea typeface="Meiryo UI" pitchFamily="50" charset="-128"/>
                <a:cs typeface="Meiryo UI" pitchFamily="50" charset="-128"/>
              </a:rPr>
              <a:t>2023</a:t>
            </a:r>
            <a:r>
              <a:rPr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smtClean="0">
                <a:solidFill>
                  <a:schemeClr val="tx1"/>
                </a:solidFill>
                <a:latin typeface="Meiryo UI" pitchFamily="50" charset="-128"/>
                <a:ea typeface="Meiryo UI" pitchFamily="50" charset="-128"/>
                <a:cs typeface="Meiryo UI" pitchFamily="50" charset="-128"/>
              </a:rPr>
              <a:t>5</a:t>
            </a:r>
            <a:r>
              <a:rPr lang="ja-JP" altLang="en-US" sz="1400" dirty="0" smtClean="0">
                <a:solidFill>
                  <a:schemeClr val="tx1"/>
                </a:solidFill>
                <a:latin typeface="Meiryo UI" pitchFamily="50" charset="-128"/>
                <a:ea typeface="Meiryo UI" pitchFamily="50" charset="-128"/>
                <a:cs typeface="Meiryo UI" pitchFamily="50" charset="-128"/>
              </a:rPr>
              <a:t>月時点</a:t>
            </a:r>
            <a:r>
              <a:rPr lang="ja-JP" altLang="en-US" sz="1400" dirty="0">
                <a:solidFill>
                  <a:schemeClr val="tx1"/>
                </a:solidFill>
                <a:latin typeface="Meiryo UI" pitchFamily="50" charset="-128"/>
                <a:ea typeface="Meiryo UI" pitchFamily="50" charset="-128"/>
                <a:cs typeface="Meiryo UI" pitchFamily="50" charset="-128"/>
              </a:rPr>
              <a:t>。</a:t>
            </a:r>
            <a:endParaRPr lang="en-US" altLang="ja-JP" sz="1400" dirty="0">
              <a:solidFill>
                <a:schemeClr val="tx1"/>
              </a:solidFill>
              <a:latin typeface="Meiryo UI" pitchFamily="50" charset="-128"/>
              <a:ea typeface="Meiryo UI" pitchFamily="50" charset="-128"/>
              <a:cs typeface="Meiryo UI" pitchFamily="50" charset="-128"/>
            </a:endParaRPr>
          </a:p>
          <a:p>
            <a:pPr algn="l">
              <a:lnSpc>
                <a:spcPts val="2000"/>
              </a:lnSpc>
              <a:spcBef>
                <a:spcPts val="0"/>
              </a:spcBef>
              <a:defRPr/>
            </a:pP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291162" y="214936"/>
            <a:ext cx="8842371" cy="338554"/>
          </a:xfrm>
          <a:prstGeom prst="rect">
            <a:avLst/>
          </a:prstGeom>
          <a:noFill/>
        </p:spPr>
        <p:txBody>
          <a:bodyPr wrap="square" rtlCol="0">
            <a:spAutoFit/>
          </a:bodyPr>
          <a:lstStyle/>
          <a:p>
            <a:pPr>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情報システム等の共同調達</a:t>
            </a:r>
            <a:endParaRPr lang="ja-JP" altLang="en-US" sz="1600" dirty="0">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4F3D7E2D-0526-45D6-9A6E-14C94C4DB15A}"/>
              </a:ext>
            </a:extLst>
          </p:cNvPr>
          <p:cNvSpPr txBox="1"/>
          <p:nvPr/>
        </p:nvSpPr>
        <p:spPr>
          <a:xfrm>
            <a:off x="701189" y="560610"/>
            <a:ext cx="8179767" cy="523220"/>
          </a:xfrm>
          <a:prstGeom prst="rect">
            <a:avLst/>
          </a:prstGeom>
          <a:noFill/>
        </p:spPr>
        <p:txBody>
          <a:bodyPr wrap="square" rtlCol="0">
            <a:spAutoFit/>
          </a:bodyPr>
          <a:lstStyle/>
          <a:p>
            <a:r>
              <a:rPr lang="ja-JP" altLang="en-US" sz="1400" b="1" dirty="0">
                <a:latin typeface="Meiryo UI" pitchFamily="50" charset="-128"/>
                <a:ea typeface="Meiryo UI" pitchFamily="50" charset="-128"/>
                <a:cs typeface="Meiryo UI" pitchFamily="50" charset="-128"/>
              </a:rPr>
              <a:t>基幹系以外の業務システムについて、市町村のニーズに沿って共同調達を推進することにより、業務のデジタル化を通じて住民</a:t>
            </a:r>
            <a:r>
              <a:rPr lang="en-US" altLang="ja-JP" sz="1400" b="1" dirty="0">
                <a:latin typeface="Meiryo UI" pitchFamily="50" charset="-128"/>
                <a:ea typeface="Meiryo UI" pitchFamily="50" charset="-128"/>
                <a:cs typeface="Meiryo UI" pitchFamily="50" charset="-128"/>
              </a:rPr>
              <a:t>QoL</a:t>
            </a:r>
            <a:r>
              <a:rPr lang="ja-JP" altLang="en-US" sz="1400" b="1" dirty="0">
                <a:latin typeface="Meiryo UI" pitchFamily="50" charset="-128"/>
                <a:ea typeface="Meiryo UI" pitchFamily="50" charset="-128"/>
                <a:cs typeface="Meiryo UI" pitchFamily="50" charset="-128"/>
              </a:rPr>
              <a:t>の向上や、業務効率化と財政負担の軽減をめざす。</a:t>
            </a:r>
            <a:endParaRPr lang="en-US" altLang="ja-JP" sz="1400" b="1" dirty="0">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85DCDB72-6BA6-4AAC-8A1C-18730C5A6A58}"/>
              </a:ext>
            </a:extLst>
          </p:cNvPr>
          <p:cNvSpPr txBox="1"/>
          <p:nvPr/>
        </p:nvSpPr>
        <p:spPr>
          <a:xfrm>
            <a:off x="701187" y="2099647"/>
            <a:ext cx="7878555" cy="1124307"/>
          </a:xfrm>
          <a:prstGeom prst="roundRect">
            <a:avLst>
              <a:gd name="adj" fmla="val 4914"/>
            </a:avLst>
          </a:prstGeom>
          <a:solidFill>
            <a:schemeClr val="accent1">
              <a:lumMod val="20000"/>
              <a:lumOff val="80000"/>
            </a:schemeClr>
          </a:solidFill>
        </p:spPr>
        <p:txBody>
          <a:bodyPr wrap="square" rtlCol="0" anchor="ctr">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＜共同調達のスキーム＞</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①府が市町村のニーズ</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把握。（</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府内市町村アンケート調査や、市町村アドバイザー制度による訪問ヒアリングを実施）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②府が共同調達の対象システム等を決定し、事業者情報等を調査して共同調達の仕様書案を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③共同調達への参加を決定した市町村が事業者選定委任状を提出し、府がプロポーザル公募・選定委員会を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④選定された事業者との契約を市町村ごとに個別に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983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0612" y="737883"/>
            <a:ext cx="8223160" cy="1846659"/>
          </a:xfrm>
          <a:prstGeom prst="rect">
            <a:avLst/>
          </a:prstGeom>
        </p:spPr>
        <p:txBody>
          <a:bodyPr wrap="square">
            <a:spAutoFit/>
          </a:bodyPr>
          <a:lstStyle/>
          <a:p>
            <a:r>
              <a:rPr lang="ja-JP" altLang="en-US" b="1" dirty="0"/>
              <a:t>■「基礎自治機能の維持・充実に関する研究会」　</a:t>
            </a:r>
            <a:r>
              <a:rPr lang="en-US" altLang="ja-JP" b="1" dirty="0"/>
              <a:t>2017</a:t>
            </a:r>
            <a:r>
              <a:rPr lang="ja-JP" altLang="en-US" b="1" dirty="0"/>
              <a:t>年</a:t>
            </a:r>
            <a:r>
              <a:rPr lang="en-US" altLang="ja-JP" b="1" dirty="0"/>
              <a:t>11</a:t>
            </a:r>
            <a:r>
              <a:rPr lang="ja-JP" altLang="en-US" b="1" dirty="0"/>
              <a:t>月設置</a:t>
            </a:r>
            <a:endParaRPr lang="en-US" altLang="ja-JP" b="1" dirty="0"/>
          </a:p>
          <a:p>
            <a:r>
              <a:rPr lang="ja-JP" altLang="en-US" dirty="0"/>
              <a:t>　　</a:t>
            </a:r>
            <a:r>
              <a:rPr lang="ja-JP" altLang="en-US" sz="1600" dirty="0"/>
              <a:t>人口減少・高齢化等により市町村行政に影響を及ぼす様々な課題の発生が見込まれる中、</a:t>
            </a:r>
            <a:endParaRPr lang="en-US" altLang="ja-JP" sz="1600" dirty="0"/>
          </a:p>
          <a:p>
            <a:r>
              <a:rPr lang="ja-JP" altLang="en-US" sz="1600" dirty="0"/>
              <a:t>　　府内市町村が将来にわたって住民サービスを維持・充実していけるよう、必要な方策につい</a:t>
            </a:r>
            <a:endParaRPr lang="en-US" altLang="ja-JP" sz="1600" dirty="0"/>
          </a:p>
          <a:p>
            <a:r>
              <a:rPr lang="ja-JP" altLang="en-US" sz="1600" dirty="0"/>
              <a:t>　　て、府と市町村がともに検討・研究を行う</a:t>
            </a:r>
            <a:r>
              <a:rPr lang="ja-JP" altLang="en-US" sz="1600" dirty="0" smtClean="0"/>
              <a:t>もの。</a:t>
            </a:r>
            <a:endParaRPr lang="en-US" altLang="ja-JP" sz="1600" dirty="0"/>
          </a:p>
          <a:p>
            <a:endParaRPr lang="en-US" altLang="ja-JP" sz="600" dirty="0"/>
          </a:p>
          <a:p>
            <a:r>
              <a:rPr lang="ja-JP" altLang="en-US" sz="1600" dirty="0"/>
              <a:t>　　</a:t>
            </a:r>
            <a:r>
              <a:rPr lang="ja-JP" altLang="en-US" sz="1200" dirty="0">
                <a:latin typeface="+mn-ea"/>
              </a:rPr>
              <a:t>・</a:t>
            </a:r>
            <a:r>
              <a:rPr lang="ja-JP" altLang="en-US" sz="1200" dirty="0" smtClean="0">
                <a:latin typeface="+mn-ea"/>
              </a:rPr>
              <a:t>課題</a:t>
            </a:r>
            <a:r>
              <a:rPr lang="ja-JP" altLang="en-US" sz="1200" dirty="0">
                <a:latin typeface="+mn-ea"/>
              </a:rPr>
              <a:t>・将来見通しに関する研究会　（</a:t>
            </a:r>
            <a:r>
              <a:rPr lang="en-US" altLang="ja-JP" sz="1200" dirty="0">
                <a:latin typeface="+mn-ea"/>
              </a:rPr>
              <a:t>2018</a:t>
            </a:r>
            <a:r>
              <a:rPr lang="ja-JP" altLang="en-US" sz="1200" dirty="0">
                <a:latin typeface="+mn-ea"/>
              </a:rPr>
              <a:t>年</a:t>
            </a:r>
            <a:r>
              <a:rPr lang="en-US" altLang="ja-JP" sz="1200" dirty="0">
                <a:latin typeface="+mn-ea"/>
              </a:rPr>
              <a:t>4</a:t>
            </a:r>
            <a:r>
              <a:rPr lang="ja-JP" altLang="en-US" sz="1200" dirty="0">
                <a:latin typeface="+mn-ea"/>
              </a:rPr>
              <a:t>月　報告書作成</a:t>
            </a:r>
            <a:r>
              <a:rPr lang="ja-JP" altLang="en-US" sz="1200" dirty="0" smtClean="0">
                <a:latin typeface="+mn-ea"/>
              </a:rPr>
              <a:t>）</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a:latin typeface="+mn-ea"/>
              </a:rPr>
              <a:t> </a:t>
            </a:r>
            <a:r>
              <a:rPr lang="ja-JP" altLang="en-US" sz="1200" dirty="0" smtClean="0">
                <a:latin typeface="+mn-ea"/>
              </a:rPr>
              <a:t>・</a:t>
            </a:r>
            <a:r>
              <a:rPr lang="ja-JP" altLang="en-US" sz="1200" dirty="0">
                <a:latin typeface="+mn-ea"/>
              </a:rPr>
              <a:t>広域連携に関する</a:t>
            </a:r>
            <a:r>
              <a:rPr lang="ja-JP" altLang="en-US" sz="1200" dirty="0" smtClean="0">
                <a:latin typeface="+mn-ea"/>
              </a:rPr>
              <a:t>研究会、</a:t>
            </a:r>
            <a:r>
              <a:rPr lang="ja-JP" altLang="en-US" sz="1200" dirty="0">
                <a:latin typeface="+mn-ea"/>
              </a:rPr>
              <a:t>合併に関する研究会（</a:t>
            </a:r>
            <a:r>
              <a:rPr lang="en-US" altLang="ja-JP" sz="1200" dirty="0">
                <a:latin typeface="+mn-ea"/>
              </a:rPr>
              <a:t>2018</a:t>
            </a:r>
            <a:r>
              <a:rPr lang="ja-JP" altLang="en-US" sz="1200" dirty="0">
                <a:latin typeface="+mn-ea"/>
              </a:rPr>
              <a:t>年</a:t>
            </a:r>
            <a:r>
              <a:rPr lang="en-US" altLang="ja-JP" sz="1200" dirty="0">
                <a:latin typeface="+mn-ea"/>
              </a:rPr>
              <a:t>12</a:t>
            </a:r>
            <a:r>
              <a:rPr lang="ja-JP" altLang="en-US" sz="1200" dirty="0">
                <a:latin typeface="+mn-ea"/>
              </a:rPr>
              <a:t>月　報告書作成</a:t>
            </a:r>
            <a:r>
              <a:rPr lang="ja-JP" altLang="en-US" sz="1200" dirty="0" smtClean="0">
                <a:latin typeface="+mn-ea"/>
              </a:rPr>
              <a:t>）</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smtClean="0">
                <a:latin typeface="+mn-ea"/>
              </a:rPr>
              <a:t>・組織力強化に関する研究会、</a:t>
            </a:r>
            <a:r>
              <a:rPr lang="ja-JP" altLang="en-US" sz="1200" dirty="0">
                <a:latin typeface="+mn-ea"/>
              </a:rPr>
              <a:t>行政改革に関する</a:t>
            </a:r>
            <a:r>
              <a:rPr lang="ja-JP" altLang="en-US" sz="1200" dirty="0" smtClean="0">
                <a:latin typeface="+mn-ea"/>
              </a:rPr>
              <a:t>研究会、</a:t>
            </a:r>
            <a:r>
              <a:rPr lang="ja-JP" altLang="en-US" sz="1200" dirty="0">
                <a:latin typeface="+mn-ea"/>
              </a:rPr>
              <a:t>公民連携に関する研究会</a:t>
            </a:r>
            <a:r>
              <a:rPr lang="ja-JP" altLang="en-US" sz="1200" dirty="0" smtClean="0">
                <a:latin typeface="+mn-ea"/>
              </a:rPr>
              <a:t>　（</a:t>
            </a:r>
            <a:r>
              <a:rPr lang="en-US" altLang="ja-JP" sz="1200" dirty="0" smtClean="0">
                <a:latin typeface="+mn-ea"/>
              </a:rPr>
              <a:t>2019</a:t>
            </a:r>
            <a:r>
              <a:rPr lang="ja-JP" altLang="en-US" sz="1200" dirty="0" smtClean="0">
                <a:latin typeface="+mn-ea"/>
              </a:rPr>
              <a:t>年</a:t>
            </a:r>
            <a:r>
              <a:rPr lang="en-US" altLang="ja-JP" sz="1200" dirty="0" smtClean="0">
                <a:latin typeface="+mn-ea"/>
              </a:rPr>
              <a:t>4</a:t>
            </a:r>
            <a:r>
              <a:rPr lang="ja-JP" altLang="en-US" sz="1200" dirty="0" smtClean="0">
                <a:latin typeface="+mn-ea"/>
              </a:rPr>
              <a:t>月　報告書作成）</a:t>
            </a:r>
          </a:p>
        </p:txBody>
      </p:sp>
      <p:sp>
        <p:nvSpPr>
          <p:cNvPr id="13" name="正方形/長方形 12"/>
          <p:cNvSpPr/>
          <p:nvPr/>
        </p:nvSpPr>
        <p:spPr>
          <a:xfrm>
            <a:off x="340612" y="2815248"/>
            <a:ext cx="8223160" cy="2123658"/>
          </a:xfrm>
          <a:prstGeom prst="rect">
            <a:avLst/>
          </a:prstGeom>
        </p:spPr>
        <p:txBody>
          <a:bodyPr wrap="square">
            <a:spAutoFit/>
          </a:bodyPr>
          <a:lstStyle/>
          <a:p>
            <a:r>
              <a:rPr lang="ja-JP" altLang="en-US" b="1" dirty="0"/>
              <a:t>■「町村の将来のあり方に関する勉強会」　</a:t>
            </a:r>
            <a:r>
              <a:rPr lang="en-US" altLang="ja-JP" b="1" dirty="0"/>
              <a:t>2020</a:t>
            </a:r>
            <a:r>
              <a:rPr lang="ja-JP" altLang="en-US" b="1" dirty="0"/>
              <a:t>年度立上げ</a:t>
            </a:r>
            <a:endParaRPr lang="en-US" altLang="ja-JP" b="1" dirty="0"/>
          </a:p>
          <a:p>
            <a:r>
              <a:rPr lang="ja-JP" altLang="en-US" dirty="0"/>
              <a:t>　　</a:t>
            </a:r>
            <a:r>
              <a:rPr lang="ja-JP" altLang="en-US" sz="1600" dirty="0"/>
              <a:t>府と市町村が共同で取り組んできた</a:t>
            </a:r>
            <a:r>
              <a:rPr lang="en-US" altLang="ja-JP" sz="1600" dirty="0"/>
              <a:t>『</a:t>
            </a:r>
            <a:r>
              <a:rPr lang="ja-JP" altLang="en-US" sz="1600" dirty="0"/>
              <a:t>基礎自治機能の維持・充実に関する研究会</a:t>
            </a:r>
            <a:r>
              <a:rPr lang="en-US" altLang="ja-JP" sz="1600" dirty="0"/>
              <a:t>』</a:t>
            </a:r>
            <a:r>
              <a:rPr lang="ja-JP" altLang="en-US" sz="1600" dirty="0"/>
              <a:t>などの</a:t>
            </a:r>
            <a:endParaRPr lang="en-US" altLang="ja-JP" sz="1600" dirty="0"/>
          </a:p>
          <a:p>
            <a:r>
              <a:rPr lang="ja-JP" altLang="en-US" sz="1600" dirty="0"/>
              <a:t>　　成果を踏まえながら、府が市町村の将来課題への対応策の検討などを個別にサポートする</a:t>
            </a:r>
            <a:endParaRPr lang="en-US" altLang="ja-JP" sz="1600" dirty="0"/>
          </a:p>
          <a:p>
            <a:r>
              <a:rPr lang="ja-JP" altLang="en-US" sz="1600" dirty="0"/>
              <a:t>　　</a:t>
            </a:r>
            <a:r>
              <a:rPr lang="ja-JP" altLang="en-US" sz="1600" dirty="0" smtClean="0"/>
              <a:t>取組の</a:t>
            </a:r>
            <a:r>
              <a:rPr lang="ja-JP" altLang="en-US" sz="1600" dirty="0"/>
              <a:t>一つとして、財政基盤が脆弱な府内の</a:t>
            </a:r>
            <a:r>
              <a:rPr lang="ja-JP" altLang="en-US" sz="1600" dirty="0" smtClean="0"/>
              <a:t>全町村</a:t>
            </a:r>
            <a:r>
              <a:rPr lang="ja-JP" altLang="en-US" sz="1600" dirty="0"/>
              <a:t>（１０団体）と共同で立ち上げ。</a:t>
            </a:r>
            <a:endParaRPr lang="en-US" altLang="ja-JP" sz="1600" dirty="0"/>
          </a:p>
          <a:p>
            <a:endParaRPr lang="en-US" altLang="ja-JP" sz="1600" dirty="0"/>
          </a:p>
          <a:p>
            <a:r>
              <a:rPr lang="ja-JP" altLang="en-US" sz="1600" dirty="0"/>
              <a:t>　　人口減少・高齢化などがもたらす将来課題が、町村</a:t>
            </a:r>
            <a:r>
              <a:rPr lang="ja-JP" altLang="en-US" sz="1600" dirty="0" smtClean="0"/>
              <a:t>の財政に与える影響を分析し、必要な</a:t>
            </a:r>
            <a:r>
              <a:rPr lang="en-US" altLang="ja-JP" sz="1600" dirty="0" smtClean="0"/>
              <a:t/>
            </a:r>
            <a:br>
              <a:rPr lang="en-US" altLang="ja-JP" sz="1600" dirty="0" smtClean="0"/>
            </a:br>
            <a:r>
              <a:rPr lang="ja-JP" altLang="en-US" sz="1600" dirty="0" smtClean="0"/>
              <a:t>　　取組を検討するため、中長期財政シミュレーションを共同作成すると</a:t>
            </a:r>
            <a:r>
              <a:rPr lang="ja-JP" altLang="en-US" sz="1600" dirty="0"/>
              <a:t>ともに、その対応策</a:t>
            </a:r>
            <a:r>
              <a:rPr lang="ja-JP" altLang="en-US" sz="1600" dirty="0" smtClean="0"/>
              <a:t>と</a:t>
            </a:r>
            <a:r>
              <a:rPr lang="en-US" altLang="ja-JP" sz="1600" dirty="0" smtClean="0"/>
              <a:t/>
            </a:r>
            <a:br>
              <a:rPr lang="en-US" altLang="ja-JP" sz="1600" dirty="0" smtClean="0"/>
            </a:br>
            <a:r>
              <a:rPr lang="ja-JP" altLang="en-US" sz="1600" dirty="0" smtClean="0"/>
              <a:t>　　して</a:t>
            </a:r>
            <a:r>
              <a:rPr lang="ja-JP" altLang="en-US" sz="1600" dirty="0"/>
              <a:t>、さらなる広域連携や行財政改革の推進</a:t>
            </a:r>
            <a:r>
              <a:rPr lang="ja-JP" altLang="en-US" sz="1600" dirty="0" smtClean="0"/>
              <a:t>など</a:t>
            </a:r>
            <a:r>
              <a:rPr lang="ja-JP" altLang="en-US" sz="1600" dirty="0"/>
              <a:t>必要な</a:t>
            </a:r>
            <a:r>
              <a:rPr lang="ja-JP" altLang="en-US" sz="1600" dirty="0" smtClean="0"/>
              <a:t>取組に</a:t>
            </a:r>
            <a:r>
              <a:rPr lang="ja-JP" altLang="en-US" sz="1600" dirty="0"/>
              <a:t>ついて検討</a:t>
            </a:r>
            <a:r>
              <a:rPr lang="ja-JP" altLang="en-US" sz="1600" dirty="0" smtClean="0"/>
              <a:t>を実施。</a:t>
            </a:r>
            <a:endParaRPr lang="en-US" altLang="ja-JP" sz="1600" dirty="0" smtClean="0"/>
          </a:p>
        </p:txBody>
      </p:sp>
      <p:sp>
        <p:nvSpPr>
          <p:cNvPr id="19" name="正方形/長方形 18"/>
          <p:cNvSpPr/>
          <p:nvPr/>
        </p:nvSpPr>
        <p:spPr>
          <a:xfrm>
            <a:off x="340612" y="5137358"/>
            <a:ext cx="8223160" cy="1631216"/>
          </a:xfrm>
          <a:prstGeom prst="rect">
            <a:avLst/>
          </a:prstGeom>
        </p:spPr>
        <p:txBody>
          <a:bodyPr wrap="square">
            <a:spAutoFit/>
          </a:bodyPr>
          <a:lstStyle/>
          <a:p>
            <a:r>
              <a:rPr lang="ja-JP" altLang="en-US" b="1" dirty="0"/>
              <a:t>■大阪府「市町村局」の設置　</a:t>
            </a:r>
            <a:r>
              <a:rPr lang="en-US" altLang="ja-JP" b="1" dirty="0"/>
              <a:t>2022</a:t>
            </a:r>
            <a:r>
              <a:rPr lang="ja-JP" altLang="en-US" b="1" dirty="0"/>
              <a:t>年</a:t>
            </a:r>
            <a:r>
              <a:rPr lang="en-US" altLang="ja-JP" b="1" dirty="0"/>
              <a:t>4</a:t>
            </a:r>
            <a:r>
              <a:rPr lang="ja-JP" altLang="en-US" b="1" dirty="0"/>
              <a:t>月</a:t>
            </a:r>
            <a:endParaRPr lang="en-US" altLang="ja-JP" b="1" dirty="0"/>
          </a:p>
          <a:p>
            <a:pPr lvl="0"/>
            <a:r>
              <a:rPr lang="ja-JP" altLang="en-US" b="1" dirty="0" smtClean="0"/>
              <a:t>　 </a:t>
            </a:r>
            <a:r>
              <a:rPr lang="ja-JP" altLang="en-US" sz="1600" dirty="0" smtClean="0"/>
              <a:t>市町村</a:t>
            </a:r>
            <a:r>
              <a:rPr lang="ja-JP" altLang="en-US" sz="1600" dirty="0"/>
              <a:t>へのサポート機能を強化するため、市町村局を設置。市町村とともに将来課題の見え</a:t>
            </a:r>
            <a:endParaRPr lang="en-US" altLang="ja-JP" sz="1600" dirty="0"/>
          </a:p>
          <a:p>
            <a:pPr lvl="0"/>
            <a:r>
              <a:rPr lang="en-US" altLang="ja-JP" sz="1600" dirty="0"/>
              <a:t>  </a:t>
            </a:r>
            <a:r>
              <a:rPr lang="ja-JP" altLang="en-US" sz="1600" dirty="0"/>
              <a:t>  </a:t>
            </a:r>
            <a:r>
              <a:rPr lang="ja-JP" altLang="en-US" sz="1600" dirty="0" err="1"/>
              <a:t>る化に</a:t>
            </a:r>
            <a:r>
              <a:rPr lang="ja-JP" altLang="en-US" sz="1600" dirty="0"/>
              <a:t>取組むとともに、さらなる行財政改革や広域連携を提案</a:t>
            </a:r>
            <a:r>
              <a:rPr lang="ja-JP" altLang="en-US" sz="1600" dirty="0" smtClean="0"/>
              <a:t>。</a:t>
            </a:r>
            <a:endParaRPr lang="en-US" altLang="ja-JP" sz="1600" dirty="0" smtClean="0"/>
          </a:p>
          <a:p>
            <a:pPr lvl="0"/>
            <a:r>
              <a:rPr lang="en-US" altLang="ja-JP" sz="1600" dirty="0"/>
              <a:t> </a:t>
            </a:r>
            <a:r>
              <a:rPr lang="en-US" altLang="ja-JP" sz="1600" dirty="0" smtClean="0"/>
              <a:t>   </a:t>
            </a:r>
            <a:r>
              <a:rPr lang="ja-JP" altLang="en-US" sz="1600" dirty="0" smtClean="0"/>
              <a:t>地域の状況によって、合併も有効な選択肢になりうると認識。一方で、合併に向けては住民</a:t>
            </a:r>
            <a:endParaRPr lang="en-US" altLang="ja-JP" sz="1600" dirty="0" smtClean="0"/>
          </a:p>
          <a:p>
            <a:pPr lvl="0"/>
            <a:r>
              <a:rPr lang="ja-JP" altLang="en-US" sz="1600" dirty="0"/>
              <a:t>　</a:t>
            </a:r>
            <a:r>
              <a:rPr lang="ja-JP" altLang="en-US" sz="1600" dirty="0" smtClean="0"/>
              <a:t> の理解が不可欠であるため、府として、市町村において「めざす未来像」についてオープンな</a:t>
            </a:r>
            <a:endParaRPr lang="en-US" altLang="ja-JP" sz="1600" dirty="0" smtClean="0"/>
          </a:p>
          <a:p>
            <a:pPr lvl="0"/>
            <a:r>
              <a:rPr lang="en-US" altLang="ja-JP" sz="1600" dirty="0"/>
              <a:t> </a:t>
            </a:r>
            <a:r>
              <a:rPr lang="en-US" altLang="ja-JP" sz="1600" dirty="0" smtClean="0"/>
              <a:t>   </a:t>
            </a:r>
            <a:r>
              <a:rPr lang="ja-JP" altLang="en-US" sz="1600" dirty="0" smtClean="0"/>
              <a:t>議論が活発に行われるよう取り組</a:t>
            </a:r>
            <a:r>
              <a:rPr lang="ja-JP" altLang="en-US" sz="1600" dirty="0"/>
              <a:t>む</a:t>
            </a:r>
            <a:r>
              <a:rPr lang="ja-JP" altLang="en-US" sz="1600" dirty="0" smtClean="0"/>
              <a:t>。</a:t>
            </a:r>
            <a:endParaRPr lang="en-US" altLang="ja-JP" sz="1600" dirty="0"/>
          </a:p>
        </p:txBody>
      </p:sp>
      <p:sp>
        <p:nvSpPr>
          <p:cNvPr id="8" name="テキスト ボックス 7"/>
          <p:cNvSpPr txBox="1"/>
          <p:nvPr/>
        </p:nvSpPr>
        <p:spPr>
          <a:xfrm>
            <a:off x="108795" y="304351"/>
            <a:ext cx="5300332" cy="400110"/>
          </a:xfrm>
          <a:prstGeom prst="rect">
            <a:avLst/>
          </a:prstGeom>
          <a:noFill/>
        </p:spPr>
        <p:txBody>
          <a:bodyPr wrap="square" rtlCol="0">
            <a:spAutoFit/>
          </a:bodyPr>
          <a:lstStyle/>
          <a:p>
            <a:r>
              <a:rPr lang="ja-JP" altLang="en-US" sz="2000" dirty="0">
                <a:solidFill>
                  <a:srgbClr val="FF0000"/>
                </a:solidFill>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府内市町村間の広域連携等の支援</a:t>
            </a:r>
            <a:endParaRPr kumimoji="1" lang="ja-JP" altLang="en-US" sz="2000" strike="dblStrike" dirty="0">
              <a:latin typeface="Meiryo UI" panose="020B0604030504040204" pitchFamily="50" charset="-128"/>
              <a:ea typeface="Meiryo UI" panose="020B0604030504040204" pitchFamily="50" charset="-128"/>
            </a:endParaRP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32270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ホームベース 14"/>
          <p:cNvSpPr/>
          <p:nvPr/>
        </p:nvSpPr>
        <p:spPr>
          <a:xfrm>
            <a:off x="137357" y="825897"/>
            <a:ext cx="1800755" cy="465231"/>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２０１７年度</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p:cNvSpPr/>
          <p:nvPr/>
        </p:nvSpPr>
        <p:spPr>
          <a:xfrm>
            <a:off x="107504" y="721226"/>
            <a:ext cx="8964000" cy="580840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角丸四角形 20"/>
          <p:cNvSpPr/>
          <p:nvPr/>
        </p:nvSpPr>
        <p:spPr>
          <a:xfrm>
            <a:off x="214913" y="3077328"/>
            <a:ext cx="564923" cy="212676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基礎自治機能の維持・</a:t>
            </a:r>
            <a:endParaRPr kumimoji="1" lang="en-US" altLang="ja-JP" sz="1108"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充実に関する研究会</a:t>
            </a:r>
            <a:endParaRPr kumimoji="1" lang="en-US" altLang="ja-JP" sz="1108"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（市町村と共同実施）</a:t>
            </a:r>
            <a:endParaRPr kumimoji="1" lang="en-US" altLang="ja-JP"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ホームベース 21"/>
          <p:cNvSpPr/>
          <p:nvPr/>
        </p:nvSpPr>
        <p:spPr>
          <a:xfrm>
            <a:off x="828395" y="3097532"/>
            <a:ext cx="2957538" cy="531692"/>
          </a:xfrm>
          <a:prstGeom prst="homePlat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「府内市町村の課題・将来見通し</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BIZ UDPゴシック" panose="020B0400000000000000" pitchFamily="50" charset="-128"/>
                <a:ea typeface="BIZ UDPゴシック" panose="020B0400000000000000" pitchFamily="50" charset="-128"/>
              </a:rPr>
              <a:t> </a:t>
            </a:r>
            <a:r>
              <a:rPr lang="en-US" altLang="ja-JP" sz="12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関する</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研究」</a:t>
            </a:r>
          </a:p>
        </p:txBody>
      </p:sp>
      <p:sp>
        <p:nvSpPr>
          <p:cNvPr id="23" name="ホームベース 22"/>
          <p:cNvSpPr/>
          <p:nvPr/>
        </p:nvSpPr>
        <p:spPr>
          <a:xfrm>
            <a:off x="1938111" y="822632"/>
            <a:ext cx="1791210" cy="465231"/>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２０１８年度</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ホームベース 24"/>
          <p:cNvSpPr/>
          <p:nvPr/>
        </p:nvSpPr>
        <p:spPr>
          <a:xfrm>
            <a:off x="833237" y="3895734"/>
            <a:ext cx="2924308" cy="1294035"/>
          </a:xfrm>
          <a:prstGeom prst="homePlat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対応策として</a:t>
            </a:r>
            <a:endPar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54"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・「広域連携に関する研究」</a:t>
            </a:r>
            <a:endPar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・「合併に関する研究」</a:t>
            </a:r>
            <a:endPar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・「市町村単独の取組に関する研究」</a:t>
            </a:r>
            <a:endPar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組織力強化</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行革</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公民連携</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ホームベース 25"/>
          <p:cNvSpPr/>
          <p:nvPr/>
        </p:nvSpPr>
        <p:spPr>
          <a:xfrm>
            <a:off x="3720767" y="825897"/>
            <a:ext cx="1251737" cy="465231"/>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２０１９年度</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ホームベース 26"/>
          <p:cNvSpPr/>
          <p:nvPr/>
        </p:nvSpPr>
        <p:spPr>
          <a:xfrm>
            <a:off x="2103562" y="5332330"/>
            <a:ext cx="2882477" cy="531692"/>
          </a:xfrm>
          <a:prstGeom prst="homePlate">
            <a:avLst/>
          </a:prstGeom>
          <a:solidFill>
            <a:schemeClr val="accent6">
              <a:lumMod val="40000"/>
              <a:lumOff val="60000"/>
            </a:schemeClr>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市町村職員等への「出前講義」　</a:t>
            </a:r>
            <a:r>
              <a:rPr kumimoji="1" lang="en-US" altLang="ja-JP"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r>
              <a:rPr kumimoji="1" lang="ja-JP" altLang="en-US"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団体</a:t>
            </a:r>
            <a:r>
              <a:rPr kumimoji="1" lang="en-US" altLang="ja-JP"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7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27"/>
          <p:cNvSpPr/>
          <p:nvPr/>
        </p:nvSpPr>
        <p:spPr>
          <a:xfrm>
            <a:off x="4972503" y="825897"/>
            <a:ext cx="1518114" cy="465231"/>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２０２０年度</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28"/>
          <p:cNvSpPr/>
          <p:nvPr/>
        </p:nvSpPr>
        <p:spPr>
          <a:xfrm>
            <a:off x="6507813" y="819573"/>
            <a:ext cx="1424934" cy="465231"/>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２０２１年度</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角丸四角形 29"/>
          <p:cNvSpPr/>
          <p:nvPr/>
        </p:nvSpPr>
        <p:spPr>
          <a:xfrm>
            <a:off x="192723" y="5965658"/>
            <a:ext cx="912299" cy="53169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3231" tIns="33231" rIns="33231" bIns="33231"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138"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さらなる</a:t>
            </a:r>
            <a:endParaRPr kumimoji="1" lang="en-US" altLang="ja-JP" sz="1200" b="1" i="0" u="none" strike="noStrike" kern="1200" cap="none" spc="-138"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138"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広域連携</a:t>
            </a:r>
            <a:endParaRPr kumimoji="1" lang="en-US" altLang="ja-JP" sz="1200" b="1" i="0" u="none" strike="noStrike" kern="1200" cap="none" spc="-138"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138"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の推進</a:t>
            </a:r>
            <a:endParaRPr kumimoji="1" lang="en-US" altLang="ja-JP" sz="969" b="0" i="0" u="none" strike="noStrike" kern="1200" cap="none" spc="-138"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ホームベース 30"/>
          <p:cNvSpPr/>
          <p:nvPr/>
        </p:nvSpPr>
        <p:spPr>
          <a:xfrm>
            <a:off x="1122218" y="5965658"/>
            <a:ext cx="7763736" cy="531692"/>
          </a:xfrm>
          <a:prstGeom prst="homePlate">
            <a:avLst/>
          </a:prstGeom>
          <a:solidFill>
            <a:schemeClr val="accent2">
              <a:lumMod val="60000"/>
              <a:lumOff val="40000"/>
            </a:schemeClr>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コーディネート（地域ブロック会議の主催・地域勉強会への参加）</a:t>
            </a:r>
            <a:endPar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消防・文化財調査業務の広域化、物品・再エネの共同調達等</a:t>
            </a:r>
            <a:r>
              <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ホームベース 31"/>
          <p:cNvSpPr/>
          <p:nvPr/>
        </p:nvSpPr>
        <p:spPr>
          <a:xfrm>
            <a:off x="150892" y="3047699"/>
            <a:ext cx="3834644" cy="2193231"/>
          </a:xfrm>
          <a:prstGeom prst="homePlate">
            <a:avLst>
              <a:gd name="adj" fmla="val 5287"/>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屈折矢印 32"/>
          <p:cNvSpPr/>
          <p:nvPr/>
        </p:nvSpPr>
        <p:spPr>
          <a:xfrm rot="5400000">
            <a:off x="1747796" y="5269016"/>
            <a:ext cx="296788" cy="252436"/>
          </a:xfrm>
          <a:prstGeom prst="bentUpArrow">
            <a:avLst>
              <a:gd name="adj1" fmla="val 25000"/>
              <a:gd name="adj2" fmla="val 38310"/>
              <a:gd name="adj3"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ホームベース 33"/>
          <p:cNvSpPr/>
          <p:nvPr/>
        </p:nvSpPr>
        <p:spPr>
          <a:xfrm>
            <a:off x="4053311" y="3063755"/>
            <a:ext cx="897231" cy="2160000"/>
          </a:xfrm>
          <a:prstGeom prst="homePlate">
            <a:avLst>
              <a:gd name="adj" fmla="val 10173"/>
            </a:avLst>
          </a:prstGeom>
          <a:solidFill>
            <a:schemeClr val="accent6">
              <a:lumMod val="40000"/>
              <a:lumOff val="60000"/>
            </a:schemeClr>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民間講師による講演会</a:t>
            </a:r>
            <a:endPar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「人口</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2/3</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激減時代の到来と「新」成長戦略」</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南河内地域</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角丸四角形 34"/>
          <p:cNvSpPr/>
          <p:nvPr/>
        </p:nvSpPr>
        <p:spPr>
          <a:xfrm>
            <a:off x="5031665" y="3095829"/>
            <a:ext cx="443553" cy="2126769"/>
          </a:xfrm>
          <a:prstGeom prst="roundRect">
            <a:avLst>
              <a:gd name="adj" fmla="val 240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町村の将来のあり方に</a:t>
            </a:r>
            <a:endParaRPr kumimoji="1" lang="en-US" altLang="ja-JP"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関する勉強会</a:t>
            </a:r>
            <a:r>
              <a:rPr kumimoji="1" lang="en-US" altLang="ja-JP"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町村</a:t>
            </a:r>
            <a:r>
              <a:rPr kumimoji="1" lang="en-US" altLang="ja-JP"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92"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ホームベース 35"/>
          <p:cNvSpPr/>
          <p:nvPr/>
        </p:nvSpPr>
        <p:spPr>
          <a:xfrm>
            <a:off x="6867896" y="4558710"/>
            <a:ext cx="2024582" cy="626749"/>
          </a:xfrm>
          <a:prstGeom prst="homePlate">
            <a:avLst>
              <a:gd name="adj" fmla="val 32618"/>
            </a:avLst>
          </a:prstGeom>
          <a:solidFill>
            <a:srgbClr val="FFAFAF"/>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vert="horz" lIns="66462" tIns="66462" rIns="66462" bIns="664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「中長期財政シミュレーション」</a:t>
            </a:r>
            <a:r>
              <a:rPr kumimoji="1" lang="ja-JP" altLang="en-US" sz="1015"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の更新</a:t>
            </a:r>
            <a:endParaRPr kumimoji="1" lang="en-US" altLang="ja-JP"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ホームベース 36"/>
          <p:cNvSpPr/>
          <p:nvPr/>
        </p:nvSpPr>
        <p:spPr>
          <a:xfrm>
            <a:off x="5520845" y="3124675"/>
            <a:ext cx="983307" cy="2093538"/>
          </a:xfrm>
          <a:prstGeom prst="homePlate">
            <a:avLst>
              <a:gd name="adj" fmla="val 10789"/>
            </a:avLst>
          </a:prstGeom>
          <a:solidFill>
            <a:srgbClr val="FFAFAF"/>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vert="horz" lIns="66462" tIns="66462" rIns="66462" bIns="664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「中長期財政シミュレーション」の共同作成</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８団体公表</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8" name="ホームベース 37"/>
          <p:cNvSpPr/>
          <p:nvPr/>
        </p:nvSpPr>
        <p:spPr>
          <a:xfrm>
            <a:off x="6521348" y="3149499"/>
            <a:ext cx="1395692" cy="1360702"/>
          </a:xfrm>
          <a:prstGeom prst="homePlate">
            <a:avLst>
              <a:gd name="adj" fmla="val 10173"/>
            </a:avLst>
          </a:prstGeom>
          <a:solidFill>
            <a:srgbClr val="FFAFAF"/>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vert="horz" lIns="66462" tIns="66462" rIns="66462" bIns="664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「首長・町村議会との意見交換会」の実施</a:t>
            </a:r>
            <a:endParaRPr kumimoji="1" lang="en-US" altLang="ja-JP"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138"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15" b="0" i="0" u="none" strike="noStrike" kern="1200" cap="none" spc="-138"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「財シミュ」の結果等を踏まえ、今後のあり方等を議論</a:t>
            </a:r>
            <a:endParaRPr kumimoji="1" lang="en-US" altLang="ja-JP" sz="1015" b="1" i="0" u="none" strike="noStrike" kern="1200" cap="none" spc="-138"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ホームベース 38"/>
          <p:cNvSpPr/>
          <p:nvPr/>
        </p:nvSpPr>
        <p:spPr>
          <a:xfrm>
            <a:off x="6869216" y="5331630"/>
            <a:ext cx="2023262" cy="532392"/>
          </a:xfrm>
          <a:prstGeom prst="homePlate">
            <a:avLst>
              <a:gd name="adj" fmla="val 35483"/>
            </a:avLst>
          </a:prstGeom>
          <a:solidFill>
            <a:schemeClr val="accent4">
              <a:lumMod val="60000"/>
              <a:lumOff val="40000"/>
            </a:schemeClr>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vert="horz" lIns="66462" tIns="66462" rIns="66462" bIns="664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「中長期財政シミュレーション」作成等を市へ働きかけ</a:t>
            </a:r>
            <a:endParaRPr kumimoji="1" lang="en-US" altLang="ja-JP"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ホームベース 39"/>
          <p:cNvSpPr/>
          <p:nvPr/>
        </p:nvSpPr>
        <p:spPr>
          <a:xfrm>
            <a:off x="7949943" y="825745"/>
            <a:ext cx="1086553" cy="459060"/>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２０２２年度</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角丸四角形 41"/>
          <p:cNvSpPr/>
          <p:nvPr/>
        </p:nvSpPr>
        <p:spPr>
          <a:xfrm>
            <a:off x="150892" y="1744115"/>
            <a:ext cx="3583410" cy="531692"/>
          </a:xfrm>
          <a:prstGeom prst="roundRect">
            <a:avLst>
              <a:gd name="adj" fmla="val 50000"/>
            </a:avLst>
          </a:prstGeom>
          <a:solidFill>
            <a:schemeClr val="accent1"/>
          </a:solidFill>
          <a:ln>
            <a:noFill/>
          </a:ln>
          <a:scene3d>
            <a:camera prst="orthographicFront"/>
            <a:lightRig rig="threePt" dir="t"/>
          </a:scene3d>
          <a:sp3d>
            <a:bevelT w="38100" h="1270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市町村の将来課題とその対応</a:t>
            </a:r>
            <a:r>
              <a:rPr kumimoji="1" lang="ja-JP" altLang="en-US" sz="1477" b="0" i="0" u="none" strike="noStrike" kern="1200" cap="none" spc="0" normalizeH="0" baseline="0" noProof="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策に</a:t>
            </a:r>
            <a:endParaRPr kumimoji="1" lang="en-US" altLang="ja-JP" sz="1477" b="0" i="0" u="none" strike="noStrike" kern="1200" cap="none" spc="0" normalizeH="0" baseline="0" noProof="0">
              <a:ln>
                <a:noFill/>
              </a:ln>
              <a:solidFill>
                <a:prstClr val="white"/>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関する</a:t>
            </a:r>
            <a:r>
              <a:rPr kumimoji="1" lang="ja-JP" altLang="en-US" sz="1477" b="1" i="0" u="sng"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基本的な</a:t>
            </a: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検討・研究</a:t>
            </a:r>
          </a:p>
        </p:txBody>
      </p:sp>
      <p:sp>
        <p:nvSpPr>
          <p:cNvPr id="43" name="角丸四角形 42"/>
          <p:cNvSpPr/>
          <p:nvPr/>
        </p:nvSpPr>
        <p:spPr>
          <a:xfrm>
            <a:off x="1952018" y="2349118"/>
            <a:ext cx="3034020" cy="531692"/>
          </a:xfrm>
          <a:prstGeom prst="roundRect">
            <a:avLst>
              <a:gd name="adj" fmla="val 50000"/>
            </a:avLst>
          </a:prstGeom>
          <a:solidFill>
            <a:schemeClr val="accent1"/>
          </a:solidFill>
          <a:ln>
            <a:noFill/>
          </a:ln>
          <a:scene3d>
            <a:camera prst="orthographicFront"/>
            <a:lightRig rig="threePt" dir="t"/>
          </a:scene3d>
          <a:sp3d>
            <a:bevelT w="38100" h="1270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市町村職員への意識啓発</a:t>
            </a:r>
          </a:p>
        </p:txBody>
      </p:sp>
      <p:sp>
        <p:nvSpPr>
          <p:cNvPr id="44" name="角丸四角形 43"/>
          <p:cNvSpPr/>
          <p:nvPr/>
        </p:nvSpPr>
        <p:spPr>
          <a:xfrm>
            <a:off x="4980881" y="1742510"/>
            <a:ext cx="3911597" cy="531692"/>
          </a:xfrm>
          <a:prstGeom prst="roundRect">
            <a:avLst>
              <a:gd name="adj" fmla="val 50000"/>
            </a:avLst>
          </a:prstGeom>
          <a:solidFill>
            <a:schemeClr val="accent1"/>
          </a:solidFill>
          <a:ln>
            <a:noFill/>
          </a:ln>
          <a:scene3d>
            <a:camera prst="orthographicFront"/>
            <a:lightRig rig="threePt" dir="t"/>
          </a:scene3d>
          <a:sp3d>
            <a:bevelT w="38100" h="1270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課題・対応策に関する</a:t>
            </a:r>
            <a:endParaRPr kumimoji="1" lang="en-US" altLang="ja-JP"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sng"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具体的な</a:t>
            </a: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検討</a:t>
            </a:r>
          </a:p>
        </p:txBody>
      </p:sp>
      <p:sp>
        <p:nvSpPr>
          <p:cNvPr id="45" name="角丸四角形 44"/>
          <p:cNvSpPr/>
          <p:nvPr/>
        </p:nvSpPr>
        <p:spPr>
          <a:xfrm>
            <a:off x="6490617" y="2336706"/>
            <a:ext cx="2401861" cy="531692"/>
          </a:xfrm>
          <a:prstGeom prst="roundRect">
            <a:avLst>
              <a:gd name="adj" fmla="val 50000"/>
            </a:avLst>
          </a:prstGeom>
          <a:solidFill>
            <a:schemeClr val="accent1"/>
          </a:solidFill>
          <a:ln>
            <a:noFill/>
          </a:ln>
          <a:scene3d>
            <a:camera prst="orthographicFront"/>
            <a:lightRig rig="threePt" dir="t"/>
          </a:scene3d>
          <a:sp3d>
            <a:bevelT w="38100" h="1270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首長・議会との</a:t>
            </a:r>
            <a:endParaRPr kumimoji="1" lang="en-US" altLang="ja-JP"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BIZ UDP明朝 Medium" panose="02020500000000000000" pitchFamily="18" charset="-128"/>
                <a:ea typeface="BIZ UDP明朝 Medium" panose="02020500000000000000" pitchFamily="18" charset="-128"/>
                <a:cs typeface="+mn-cs"/>
              </a:rPr>
              <a:t>議論・意見交換</a:t>
            </a:r>
          </a:p>
        </p:txBody>
      </p:sp>
      <p:sp>
        <p:nvSpPr>
          <p:cNvPr id="46" name="二等辺三角形 45"/>
          <p:cNvSpPr/>
          <p:nvPr/>
        </p:nvSpPr>
        <p:spPr>
          <a:xfrm rot="10800000">
            <a:off x="1787976" y="3686093"/>
            <a:ext cx="842666" cy="16717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屈折矢印 48"/>
          <p:cNvSpPr/>
          <p:nvPr/>
        </p:nvSpPr>
        <p:spPr>
          <a:xfrm rot="5400000">
            <a:off x="6315367" y="5084824"/>
            <a:ext cx="299077" cy="631385"/>
          </a:xfrm>
          <a:prstGeom prst="bentUpArrow">
            <a:avLst>
              <a:gd name="adj1" fmla="val 25000"/>
              <a:gd name="adj2" fmla="val 38310"/>
              <a:gd name="adj3"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ホームベース 49"/>
          <p:cNvSpPr/>
          <p:nvPr/>
        </p:nvSpPr>
        <p:spPr>
          <a:xfrm>
            <a:off x="4995973" y="3051837"/>
            <a:ext cx="4040523" cy="2193231"/>
          </a:xfrm>
          <a:prstGeom prst="homePlate">
            <a:avLst>
              <a:gd name="adj" fmla="val 5287"/>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正方形/長方形 51"/>
          <p:cNvSpPr/>
          <p:nvPr/>
        </p:nvSpPr>
        <p:spPr>
          <a:xfrm>
            <a:off x="107504" y="199614"/>
            <a:ext cx="8928992" cy="487447"/>
          </a:xfrm>
          <a:prstGeom prst="rect">
            <a:avLst/>
          </a:prstGeom>
          <a:gradFill flip="none" rotWithShape="1">
            <a:gsLst>
              <a:gs pos="0">
                <a:schemeClr val="accent1">
                  <a:lumMod val="5000"/>
                  <a:lumOff val="95000"/>
                </a:schemeClr>
              </a:gs>
              <a:gs pos="42000">
                <a:schemeClr val="accent1">
                  <a:lumMod val="45000"/>
                  <a:lumOff val="55000"/>
                </a:schemeClr>
              </a:gs>
              <a:gs pos="69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3" name="テキスト ボックス 52"/>
          <p:cNvSpPr txBox="1"/>
          <p:nvPr/>
        </p:nvSpPr>
        <p:spPr>
          <a:xfrm>
            <a:off x="1664722" y="233779"/>
            <a:ext cx="56909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基礎自治機能の充実・強化に向けた主な取組内容</a:t>
            </a:r>
          </a:p>
        </p:txBody>
      </p:sp>
      <p:sp>
        <p:nvSpPr>
          <p:cNvPr id="55" name="角丸四角形 54"/>
          <p:cNvSpPr/>
          <p:nvPr/>
        </p:nvSpPr>
        <p:spPr>
          <a:xfrm>
            <a:off x="7934985" y="1351076"/>
            <a:ext cx="1116467" cy="316518"/>
          </a:xfrm>
          <a:prstGeom prst="roundRect">
            <a:avLst>
              <a:gd name="adj" fmla="val 240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市町村局設置</a:t>
            </a:r>
          </a:p>
        </p:txBody>
      </p:sp>
      <p:sp>
        <p:nvSpPr>
          <p:cNvPr id="57" name="ホームベース 56"/>
          <p:cNvSpPr/>
          <p:nvPr/>
        </p:nvSpPr>
        <p:spPr>
          <a:xfrm>
            <a:off x="7926820" y="3138399"/>
            <a:ext cx="1000657" cy="1360702"/>
          </a:xfrm>
          <a:prstGeom prst="homePlate">
            <a:avLst>
              <a:gd name="adj" fmla="val 10173"/>
            </a:avLst>
          </a:prstGeom>
          <a:solidFill>
            <a:srgbClr val="FFAFAF"/>
          </a:solidFill>
          <a:ln>
            <a:noFill/>
          </a:ln>
          <a:scene3d>
            <a:camera prst="orthographicFront"/>
            <a:lightRig rig="threePt" dir="t"/>
          </a:scene3d>
          <a:sp3d>
            <a:bevelB w="38100" h="127000"/>
          </a:sp3d>
        </p:spPr>
        <p:style>
          <a:lnRef idx="2">
            <a:schemeClr val="accent1">
              <a:shade val="50000"/>
            </a:schemeClr>
          </a:lnRef>
          <a:fillRef idx="1">
            <a:schemeClr val="accent1"/>
          </a:fillRef>
          <a:effectRef idx="0">
            <a:schemeClr val="accent1"/>
          </a:effectRef>
          <a:fontRef idx="minor">
            <a:schemeClr val="lt1"/>
          </a:fontRef>
        </p:style>
        <p:txBody>
          <a:bodyPr vert="horz" lIns="66462" tIns="66462" rIns="66462" bIns="6646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具体的な行政課題の対応方策等について、町村と共同で検討開始</a:t>
            </a:r>
            <a:endParaRPr kumimoji="1" lang="en-US" altLang="ja-JP" sz="1015" b="1" i="0" u="none" strike="noStrike" kern="1200" cap="none" spc="-138"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68614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838978617"/>
              </p:ext>
            </p:extLst>
          </p:nvPr>
        </p:nvGraphicFramePr>
        <p:xfrm>
          <a:off x="180410" y="879133"/>
          <a:ext cx="3611237" cy="5851867"/>
        </p:xfrm>
        <a:graphic>
          <a:graphicData uri="http://schemas.openxmlformats.org/drawingml/2006/table">
            <a:tbl>
              <a:tblPr>
                <a:tableStyleId>{E8B1032C-EA38-4F05-BA0D-38AFFFC7BED3}</a:tableStyleId>
              </a:tblPr>
              <a:tblGrid>
                <a:gridCol w="715236">
                  <a:extLst>
                    <a:ext uri="{9D8B030D-6E8A-4147-A177-3AD203B41FA5}">
                      <a16:colId xmlns:a16="http://schemas.microsoft.com/office/drawing/2014/main" val="20000"/>
                    </a:ext>
                  </a:extLst>
                </a:gridCol>
                <a:gridCol w="735781">
                  <a:extLst>
                    <a:ext uri="{9D8B030D-6E8A-4147-A177-3AD203B41FA5}">
                      <a16:colId xmlns:a16="http://schemas.microsoft.com/office/drawing/2014/main" val="20001"/>
                    </a:ext>
                  </a:extLst>
                </a:gridCol>
                <a:gridCol w="735781">
                  <a:extLst>
                    <a:ext uri="{9D8B030D-6E8A-4147-A177-3AD203B41FA5}">
                      <a16:colId xmlns:a16="http://schemas.microsoft.com/office/drawing/2014/main" val="20002"/>
                    </a:ext>
                  </a:extLst>
                </a:gridCol>
                <a:gridCol w="735781">
                  <a:extLst>
                    <a:ext uri="{9D8B030D-6E8A-4147-A177-3AD203B41FA5}">
                      <a16:colId xmlns:a16="http://schemas.microsoft.com/office/drawing/2014/main" val="20003"/>
                    </a:ext>
                  </a:extLst>
                </a:gridCol>
                <a:gridCol w="688658">
                  <a:extLst>
                    <a:ext uri="{9D8B030D-6E8A-4147-A177-3AD203B41FA5}">
                      <a16:colId xmlns:a16="http://schemas.microsoft.com/office/drawing/2014/main" val="20004"/>
                    </a:ext>
                  </a:extLst>
                </a:gridCol>
              </a:tblGrid>
              <a:tr h="294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j-lt"/>
                          <a:ea typeface="+mn-ea"/>
                          <a:cs typeface="+mn-cs"/>
                        </a:rPr>
                        <a:t>2019</a:t>
                      </a:r>
                      <a:endParaRPr kumimoji="1" lang="ja-JP" altLang="en-US" sz="1400" u="none" strike="noStrike" kern="1200" dirty="0">
                        <a:solidFill>
                          <a:schemeClr val="bg1"/>
                        </a:solidFill>
                        <a:effectLst/>
                        <a:latin typeface="+mj-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j-lt"/>
                          <a:ea typeface="+mn-ea"/>
                          <a:cs typeface="+mn-cs"/>
                        </a:rPr>
                        <a:t>2020</a:t>
                      </a:r>
                      <a:endParaRPr kumimoji="1" lang="ja-JP" altLang="en-US" sz="1400" u="none" strike="noStrike" kern="1200" dirty="0">
                        <a:solidFill>
                          <a:schemeClr val="bg1"/>
                        </a:solidFill>
                        <a:effectLst/>
                        <a:latin typeface="+mj-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bg1"/>
                          </a:solidFill>
                          <a:effectLst/>
                          <a:latin typeface="+mj-lt"/>
                          <a:ea typeface="Meiryo UI" panose="020B0604030504040204" pitchFamily="50" charset="-128"/>
                        </a:rPr>
                        <a:t>2021</a:t>
                      </a:r>
                      <a:endParaRPr lang="ja-JP" altLang="en-US" sz="1400" b="0" i="0" u="none" strike="noStrike" dirty="0">
                        <a:solidFill>
                          <a:schemeClr val="bg1"/>
                        </a:solidFill>
                        <a:effectLst/>
                        <a:latin typeface="+mj-lt"/>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j-lt"/>
                          <a:ea typeface="+mn-ea"/>
                          <a:cs typeface="+mn-cs"/>
                        </a:rPr>
                        <a:t>2022</a:t>
                      </a:r>
                      <a:endParaRPr kumimoji="1" lang="ja-JP" altLang="en-US" sz="1400" u="none" strike="noStrike" kern="1200" dirty="0">
                        <a:solidFill>
                          <a:schemeClr val="bg1"/>
                        </a:solidFill>
                        <a:effectLst/>
                        <a:latin typeface="+mj-lt"/>
                        <a:ea typeface="+mn-ea"/>
                        <a:cs typeface="+mn-cs"/>
                      </a:endParaRPr>
                    </a:p>
                  </a:txBody>
                  <a:tcPr marL="9363" marR="9363" marT="9363" marB="0" anchor="ctr">
                    <a:solidFill>
                      <a:schemeClr val="accent6"/>
                    </a:solidFill>
                  </a:tcPr>
                </a:tc>
                <a:extLst>
                  <a:ext uri="{0D108BD9-81ED-4DB2-BD59-A6C34878D82A}">
                    <a16:rowId xmlns:a16="http://schemas.microsoft.com/office/drawing/2014/main" val="10000"/>
                  </a:ext>
                </a:extLst>
              </a:tr>
              <a:tr h="2880158">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2677591">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bl>
          </a:graphicData>
        </a:graphic>
      </p:graphicFrame>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832265" y="1461119"/>
            <a:ext cx="2997640" cy="1362"/>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80" name="角丸四角形 79"/>
          <p:cNvSpPr/>
          <p:nvPr/>
        </p:nvSpPr>
        <p:spPr>
          <a:xfrm>
            <a:off x="288942" y="1330612"/>
            <a:ext cx="544768" cy="2553133"/>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algn="ctr"/>
            <a:r>
              <a:rPr lang="ja-JP" altLang="en-US" sz="1108" dirty="0">
                <a:solidFill>
                  <a:schemeClr val="tx1"/>
                </a:solidFill>
                <a:ea typeface="Meiryo UI" panose="020B0604030504040204" pitchFamily="50" charset="-128"/>
              </a:rPr>
              <a:t>市町村間の広域連携等</a:t>
            </a:r>
            <a:endParaRPr lang="en-US" altLang="ja-JP" sz="1108" dirty="0">
              <a:solidFill>
                <a:schemeClr val="tx1"/>
              </a:solidFill>
              <a:ea typeface="Meiryo UI" panose="020B0604030504040204" pitchFamily="50" charset="-128"/>
            </a:endParaRPr>
          </a:p>
        </p:txBody>
      </p:sp>
      <p:cxnSp>
        <p:nvCxnSpPr>
          <p:cNvPr id="29" name="直線矢印コネクタ 28"/>
          <p:cNvCxnSpPr/>
          <p:nvPr/>
        </p:nvCxnSpPr>
        <p:spPr>
          <a:xfrm flipV="1">
            <a:off x="864623" y="3386542"/>
            <a:ext cx="2983700" cy="16745"/>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a:cxnSpLocks/>
          </p:cNvCxnSpPr>
          <p:nvPr/>
        </p:nvCxnSpPr>
        <p:spPr>
          <a:xfrm flipV="1">
            <a:off x="904671" y="4915177"/>
            <a:ext cx="2962945" cy="30631"/>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66" name="角丸四角形 65"/>
          <p:cNvSpPr/>
          <p:nvPr/>
        </p:nvSpPr>
        <p:spPr>
          <a:xfrm>
            <a:off x="311636" y="4200137"/>
            <a:ext cx="497328" cy="2292738"/>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algn="ctr"/>
            <a:r>
              <a:rPr lang="ja-JP" altLang="en-US" sz="1108" dirty="0">
                <a:solidFill>
                  <a:schemeClr val="tx1"/>
                </a:solidFill>
                <a:ea typeface="Meiryo UI" panose="020B0604030504040204" pitchFamily="50" charset="-128"/>
              </a:rPr>
              <a:t>パートナーシップ</a:t>
            </a:r>
            <a:endParaRPr lang="en-US" altLang="ja-JP" sz="1108" dirty="0">
              <a:solidFill>
                <a:schemeClr val="tx1"/>
              </a:solidFill>
              <a:ea typeface="Meiryo UI" panose="020B0604030504040204" pitchFamily="50" charset="-128"/>
            </a:endParaRPr>
          </a:p>
          <a:p>
            <a:r>
              <a:rPr lang="ja-JP" altLang="en-US" sz="1108" dirty="0">
                <a:solidFill>
                  <a:schemeClr val="tx1"/>
                </a:solidFill>
                <a:ea typeface="Meiryo UI" panose="020B0604030504040204" pitchFamily="50" charset="-128"/>
              </a:rPr>
              <a:t>府と府内市町村の</a:t>
            </a:r>
            <a:endParaRPr lang="en-US" altLang="ja-JP" sz="1108" dirty="0">
              <a:solidFill>
                <a:schemeClr val="tx1"/>
              </a:solidFill>
              <a:ea typeface="Meiryo UI" panose="020B0604030504040204" pitchFamily="50" charset="-128"/>
            </a:endParaRPr>
          </a:p>
        </p:txBody>
      </p:sp>
      <p:cxnSp>
        <p:nvCxnSpPr>
          <p:cNvPr id="68" name="直線矢印コネクタ 67"/>
          <p:cNvCxnSpPr>
            <a:cxnSpLocks/>
          </p:cNvCxnSpPr>
          <p:nvPr/>
        </p:nvCxnSpPr>
        <p:spPr>
          <a:xfrm flipV="1">
            <a:off x="864659" y="4425330"/>
            <a:ext cx="2965246" cy="16105"/>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73" name="フローチャート: 結合子 72"/>
          <p:cNvSpPr>
            <a:spLocks noChangeAspect="1"/>
          </p:cNvSpPr>
          <p:nvPr/>
        </p:nvSpPr>
        <p:spPr>
          <a:xfrm flipH="1">
            <a:off x="3384237" y="1405311"/>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ローチャート: 結合子 72"/>
          <p:cNvSpPr>
            <a:spLocks noChangeAspect="1"/>
          </p:cNvSpPr>
          <p:nvPr/>
        </p:nvSpPr>
        <p:spPr>
          <a:xfrm flipH="1">
            <a:off x="1244912" y="2006936"/>
            <a:ext cx="121540" cy="11865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フローチャート: 結合子 72"/>
          <p:cNvSpPr>
            <a:spLocks noChangeAspect="1"/>
          </p:cNvSpPr>
          <p:nvPr/>
        </p:nvSpPr>
        <p:spPr>
          <a:xfrm flipH="1">
            <a:off x="1948318" y="199232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1" name="直線矢印コネクタ 60"/>
          <p:cNvCxnSpPr/>
          <p:nvPr/>
        </p:nvCxnSpPr>
        <p:spPr>
          <a:xfrm flipV="1">
            <a:off x="868072" y="2071039"/>
            <a:ext cx="2980251" cy="4907"/>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62" name="テキスト ボックス 61"/>
          <p:cNvSpPr txBox="1"/>
          <p:nvPr/>
        </p:nvSpPr>
        <p:spPr>
          <a:xfrm>
            <a:off x="896514" y="1727546"/>
            <a:ext cx="971864"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中核市移行</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矢印コネクタ 69"/>
          <p:cNvCxnSpPr/>
          <p:nvPr/>
        </p:nvCxnSpPr>
        <p:spPr>
          <a:xfrm flipV="1">
            <a:off x="832265" y="2727147"/>
            <a:ext cx="2980294" cy="14527"/>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72" name="テキスト ボックス 71"/>
          <p:cNvSpPr txBox="1"/>
          <p:nvPr/>
        </p:nvSpPr>
        <p:spPr>
          <a:xfrm>
            <a:off x="885388" y="2395146"/>
            <a:ext cx="1260764"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機関等の共同設置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p:cNvSpPr txBox="1"/>
          <p:nvPr/>
        </p:nvSpPr>
        <p:spPr>
          <a:xfrm>
            <a:off x="896994" y="3036170"/>
            <a:ext cx="1535315" cy="253916"/>
          </a:xfrm>
          <a:prstGeom prst="rect">
            <a:avLst/>
          </a:prstGeom>
          <a:solidFill>
            <a:schemeClr val="accent2">
              <a:lumMod val="40000"/>
              <a:lumOff val="60000"/>
            </a:schemeClr>
          </a:solid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市町村事務の広域連携</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935422" y="2114781"/>
            <a:ext cx="70040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寝屋川市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テキスト ボックス 122"/>
          <p:cNvSpPr txBox="1"/>
          <p:nvPr/>
        </p:nvSpPr>
        <p:spPr>
          <a:xfrm>
            <a:off x="1767123" y="2112707"/>
            <a:ext cx="50911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878001" y="1134453"/>
            <a:ext cx="745032"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権限移譲</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903469" y="4126852"/>
            <a:ext cx="1224601" cy="253916"/>
          </a:xfrm>
          <a:prstGeom prst="rect">
            <a:avLst/>
          </a:prstGeom>
          <a:solidFill>
            <a:schemeClr val="accent2">
              <a:lumMod val="40000"/>
              <a:lumOff val="60000"/>
            </a:schemeClr>
          </a:solidFill>
        </p:spPr>
        <p:txBody>
          <a:bodyPr wrap="square" rtlCol="0">
            <a:spAutoFit/>
          </a:bodyPr>
          <a:lstStyle/>
          <a:p>
            <a:pPr algn="ctr"/>
            <a:r>
              <a:rPr lang="zh-TW" altLang="en-US" sz="1050" dirty="0">
                <a:latin typeface="Meiryo UI" panose="020B0604030504040204" pitchFamily="50" charset="-128"/>
                <a:ea typeface="Meiryo UI" panose="020B0604030504040204" pitchFamily="50" charset="-128"/>
                <a:cs typeface="Meiryo UI" panose="020B0604030504040204" pitchFamily="50" charset="-128"/>
              </a:rPr>
              <a:t>地方税徴収機構</a:t>
            </a:r>
          </a:p>
        </p:txBody>
      </p:sp>
      <p:sp>
        <p:nvSpPr>
          <p:cNvPr id="88" name="テキスト ボックス 87"/>
          <p:cNvSpPr txBox="1"/>
          <p:nvPr/>
        </p:nvSpPr>
        <p:spPr>
          <a:xfrm>
            <a:off x="896514" y="4613913"/>
            <a:ext cx="2055699" cy="253916"/>
          </a:xfrm>
          <a:prstGeom prst="rect">
            <a:avLst/>
          </a:prstGeom>
          <a:solidFill>
            <a:schemeClr val="accent2">
              <a:lumMod val="40000"/>
              <a:lumOff val="60000"/>
            </a:schemeClr>
          </a:solid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a:t>
            </a:r>
          </a:p>
        </p:txBody>
      </p:sp>
      <p:sp>
        <p:nvSpPr>
          <p:cNvPr id="84" name="大かっこ 83"/>
          <p:cNvSpPr/>
          <p:nvPr/>
        </p:nvSpPr>
        <p:spPr>
          <a:xfrm>
            <a:off x="3138347" y="1582827"/>
            <a:ext cx="674212" cy="33400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市町村局</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の設置</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28" name="フローチャート: 結合子 72"/>
          <p:cNvSpPr>
            <a:spLocks noChangeAspect="1"/>
          </p:cNvSpPr>
          <p:nvPr/>
        </p:nvSpPr>
        <p:spPr>
          <a:xfrm flipH="1">
            <a:off x="938393" y="334753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0" name="テキスト ボックス 29"/>
          <p:cNvSpPr txBox="1"/>
          <p:nvPr/>
        </p:nvSpPr>
        <p:spPr>
          <a:xfrm>
            <a:off x="896514" y="3469078"/>
            <a:ext cx="1109522" cy="338554"/>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cs typeface="Meiryo UI" panose="020B0604030504040204" pitchFamily="50" charset="-128"/>
              </a:rPr>
              <a:t>阪南市→泉南市</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（火葬場委託</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結合子 72"/>
          <p:cNvSpPr>
            <a:spLocks noChangeAspect="1"/>
          </p:cNvSpPr>
          <p:nvPr/>
        </p:nvSpPr>
        <p:spPr>
          <a:xfrm flipH="1">
            <a:off x="2438134" y="334330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2" name="テキスト ボックス 31"/>
          <p:cNvSpPr txBox="1"/>
          <p:nvPr/>
        </p:nvSpPr>
        <p:spPr>
          <a:xfrm>
            <a:off x="2396255" y="3464846"/>
            <a:ext cx="1109522" cy="338554"/>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cs typeface="Meiryo UI" panose="020B0604030504040204" pitchFamily="50" charset="-128"/>
              </a:rPr>
              <a:t>大阪狭山市→堺市</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（消防委託</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フローチャート: 結合子 72"/>
          <p:cNvSpPr>
            <a:spLocks noChangeAspect="1"/>
          </p:cNvSpPr>
          <p:nvPr/>
        </p:nvSpPr>
        <p:spPr>
          <a:xfrm flipH="1">
            <a:off x="3335750" y="334330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4" name="テキスト ボックス 33"/>
          <p:cNvSpPr txBox="1"/>
          <p:nvPr/>
        </p:nvSpPr>
        <p:spPr>
          <a:xfrm>
            <a:off x="3294666" y="3477223"/>
            <a:ext cx="1734533" cy="461665"/>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cs typeface="Meiryo UI" panose="020B0604030504040204" pitchFamily="50" charset="-128"/>
              </a:rPr>
              <a:t>高石市→岸和田市</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泉南市・阪南市・田尻町→泉佐野市</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（埋蔵文化財委託</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フローチャート: 結合子 72"/>
          <p:cNvSpPr>
            <a:spLocks noChangeAspect="1"/>
          </p:cNvSpPr>
          <p:nvPr/>
        </p:nvSpPr>
        <p:spPr>
          <a:xfrm flipH="1">
            <a:off x="3471969" y="334949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6" name="角丸四角形吹き出し 58">
            <a:extLst>
              <a:ext uri="{FF2B5EF4-FFF2-40B4-BE49-F238E27FC236}">
                <a16:creationId xmlns:a16="http://schemas.microsoft.com/office/drawing/2014/main" id="{260C2BD1-0416-4ACC-9FE6-C384B0CF63C1}"/>
              </a:ext>
            </a:extLst>
          </p:cNvPr>
          <p:cNvSpPr/>
          <p:nvPr/>
        </p:nvSpPr>
        <p:spPr>
          <a:xfrm>
            <a:off x="2457436" y="2149882"/>
            <a:ext cx="875942" cy="302656"/>
          </a:xfrm>
          <a:prstGeom prst="wedgeRoundRectCallout">
            <a:avLst>
              <a:gd name="adj1" fmla="val -94686"/>
              <a:gd name="adj2" fmla="val -68662"/>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全国トップ</a:t>
            </a:r>
          </a:p>
        </p:txBody>
      </p:sp>
      <p:sp>
        <p:nvSpPr>
          <p:cNvPr id="40" name="テキスト ボックス 39">
            <a:extLst>
              <a:ext uri="{FF2B5EF4-FFF2-40B4-BE49-F238E27FC236}">
                <a16:creationId xmlns:a16="http://schemas.microsoft.com/office/drawing/2014/main" id="{27C96532-BAB0-47B5-A0F4-24AB8C27155B}"/>
              </a:ext>
            </a:extLst>
          </p:cNvPr>
          <p:cNvSpPr txBox="1"/>
          <p:nvPr/>
        </p:nvSpPr>
        <p:spPr>
          <a:xfrm>
            <a:off x="181631" y="128787"/>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全体の進捗状況</a:t>
            </a:r>
            <a:endParaRPr kumimoji="1" lang="ja-JP" altLang="en-US" sz="20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F1576466-3BA8-4B1C-B500-D0EFCE9DFC41}"/>
              </a:ext>
            </a:extLst>
          </p:cNvPr>
          <p:cNvSpPr/>
          <p:nvPr/>
        </p:nvSpPr>
        <p:spPr>
          <a:xfrm>
            <a:off x="2268734" y="165584"/>
            <a:ext cx="4746801"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基礎自治機能の</a:t>
            </a:r>
            <a:r>
              <a:rPr kumimoji="1" lang="ja-JP" altLang="en-US" sz="1662" b="0" i="0" u="none" strike="noStrike" kern="1200" cap="none" spc="0" normalizeH="0" baseline="0" noProof="0" dirty="0" smtClean="0">
                <a:ln>
                  <a:noFill/>
                </a:ln>
                <a:effectLst/>
                <a:uLnTx/>
                <a:uFillTx/>
                <a:latin typeface="Meiryo UI"/>
                <a:ea typeface="Meiryo UI"/>
                <a:cs typeface="+mn-cs"/>
              </a:rPr>
              <a:t>充実・強化</a:t>
            </a:r>
            <a:r>
              <a:rPr kumimoji="1" lang="en-US" altLang="ja-JP" sz="1662" b="0" i="0" u="none" strike="noStrike" kern="1200" cap="none" spc="0" normalizeH="0" baseline="0" noProof="0" dirty="0" smtClean="0">
                <a:ln>
                  <a:noFill/>
                </a:ln>
                <a:effectLst/>
                <a:uLnTx/>
                <a:uFillTx/>
                <a:latin typeface="Meiryo UI"/>
                <a:ea typeface="Meiryo UI"/>
                <a:cs typeface="+mn-cs"/>
              </a:rPr>
              <a:t>】</a:t>
            </a:r>
            <a:endParaRPr kumimoji="1" lang="en-US" altLang="ja-JP" sz="1662" b="0" i="0" u="none" strike="noStrike" kern="1200" cap="none" spc="0" normalizeH="0" baseline="0" noProof="0" dirty="0">
              <a:ln>
                <a:noFill/>
              </a:ln>
              <a:effectLst/>
              <a:uLnTx/>
              <a:uFillTx/>
              <a:latin typeface="Meiryo UI"/>
              <a:ea typeface="Meiryo UI"/>
              <a:cs typeface="+mn-cs"/>
            </a:endParaRPr>
          </a:p>
        </p:txBody>
      </p:sp>
      <p:sp>
        <p:nvSpPr>
          <p:cNvPr id="42" name="テキスト ボックス 41">
            <a:extLst>
              <a:ext uri="{FF2B5EF4-FFF2-40B4-BE49-F238E27FC236}">
                <a16:creationId xmlns:a16="http://schemas.microsoft.com/office/drawing/2014/main" id="{FF7AEDD0-A3FC-4E37-A1BB-A060DE492BAE}"/>
              </a:ext>
            </a:extLst>
          </p:cNvPr>
          <p:cNvSpPr txBox="1"/>
          <p:nvPr/>
        </p:nvSpPr>
        <p:spPr>
          <a:xfrm>
            <a:off x="916169" y="5142852"/>
            <a:ext cx="1352565" cy="253916"/>
          </a:xfrm>
          <a:prstGeom prst="rect">
            <a:avLst/>
          </a:prstGeom>
          <a:solidFill>
            <a:schemeClr val="accent2">
              <a:lumMod val="40000"/>
              <a:lumOff val="60000"/>
            </a:schemeClr>
          </a:solid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自治体クラウドの推進</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矢印コネクタ 42">
            <a:extLst>
              <a:ext uri="{FF2B5EF4-FFF2-40B4-BE49-F238E27FC236}">
                <a16:creationId xmlns:a16="http://schemas.microsoft.com/office/drawing/2014/main" id="{61A991A5-4FDA-4016-B410-843ED1DEAEE6}"/>
              </a:ext>
            </a:extLst>
          </p:cNvPr>
          <p:cNvCxnSpPr>
            <a:cxnSpLocks/>
          </p:cNvCxnSpPr>
          <p:nvPr/>
        </p:nvCxnSpPr>
        <p:spPr>
          <a:xfrm flipV="1">
            <a:off x="878001" y="5442365"/>
            <a:ext cx="2962945" cy="30631"/>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44" name="フローチャート: 結合子 72">
            <a:extLst>
              <a:ext uri="{FF2B5EF4-FFF2-40B4-BE49-F238E27FC236}">
                <a16:creationId xmlns:a16="http://schemas.microsoft.com/office/drawing/2014/main" id="{144D4EBC-AC36-4C01-8991-9E1D3E6680C8}"/>
              </a:ext>
            </a:extLst>
          </p:cNvPr>
          <p:cNvSpPr>
            <a:spLocks noChangeAspect="1"/>
          </p:cNvSpPr>
          <p:nvPr/>
        </p:nvSpPr>
        <p:spPr>
          <a:xfrm flipH="1">
            <a:off x="2951016" y="540326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45" name="大かっこ 44">
            <a:extLst>
              <a:ext uri="{FF2B5EF4-FFF2-40B4-BE49-F238E27FC236}">
                <a16:creationId xmlns:a16="http://schemas.microsoft.com/office/drawing/2014/main" id="{09DEE9D5-24F1-4FD1-9A3A-F7985588B01B}"/>
              </a:ext>
            </a:extLst>
          </p:cNvPr>
          <p:cNvSpPr/>
          <p:nvPr/>
        </p:nvSpPr>
        <p:spPr>
          <a:xfrm>
            <a:off x="2430767" y="5564047"/>
            <a:ext cx="1492105" cy="36740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豊能町、河南町、千早赤阪村に島本町が参加し運用開始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9F853E00-4EF1-4FDA-AE06-2CE0E34AACC5}"/>
              </a:ext>
            </a:extLst>
          </p:cNvPr>
          <p:cNvSpPr txBox="1"/>
          <p:nvPr/>
        </p:nvSpPr>
        <p:spPr>
          <a:xfrm>
            <a:off x="896514" y="6049406"/>
            <a:ext cx="1656205" cy="253916"/>
          </a:xfrm>
          <a:prstGeom prst="rect">
            <a:avLst/>
          </a:prstGeom>
          <a:solidFill>
            <a:schemeClr val="accent2">
              <a:lumMod val="40000"/>
              <a:lumOff val="60000"/>
            </a:schemeClr>
          </a:solid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情報システム等の共同調達</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矢印コネクタ 46">
            <a:extLst>
              <a:ext uri="{FF2B5EF4-FFF2-40B4-BE49-F238E27FC236}">
                <a16:creationId xmlns:a16="http://schemas.microsoft.com/office/drawing/2014/main" id="{B43A5432-13AC-4723-856E-85549D302E63}"/>
              </a:ext>
            </a:extLst>
          </p:cNvPr>
          <p:cNvCxnSpPr>
            <a:cxnSpLocks/>
          </p:cNvCxnSpPr>
          <p:nvPr/>
        </p:nvCxnSpPr>
        <p:spPr>
          <a:xfrm>
            <a:off x="2559987" y="6170350"/>
            <a:ext cx="1231660" cy="0"/>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49" name="フローチャート: 結合子 72">
            <a:extLst>
              <a:ext uri="{FF2B5EF4-FFF2-40B4-BE49-F238E27FC236}">
                <a16:creationId xmlns:a16="http://schemas.microsoft.com/office/drawing/2014/main" id="{993822E3-71D6-4758-B21F-E2A9A1A4FF70}"/>
              </a:ext>
            </a:extLst>
          </p:cNvPr>
          <p:cNvSpPr>
            <a:spLocks noChangeAspect="1"/>
          </p:cNvSpPr>
          <p:nvPr/>
        </p:nvSpPr>
        <p:spPr>
          <a:xfrm flipH="1">
            <a:off x="2552719" y="611692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50" name="フローチャート: 結合子 72">
            <a:extLst>
              <a:ext uri="{FF2B5EF4-FFF2-40B4-BE49-F238E27FC236}">
                <a16:creationId xmlns:a16="http://schemas.microsoft.com/office/drawing/2014/main" id="{2E4A4B19-57D6-4CF7-8268-24441857F6D6}"/>
              </a:ext>
            </a:extLst>
          </p:cNvPr>
          <p:cNvSpPr>
            <a:spLocks noChangeAspect="1"/>
          </p:cNvSpPr>
          <p:nvPr/>
        </p:nvSpPr>
        <p:spPr>
          <a:xfrm flipH="1">
            <a:off x="2681527" y="610958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51" name="フローチャート: 結合子 72">
            <a:extLst>
              <a:ext uri="{FF2B5EF4-FFF2-40B4-BE49-F238E27FC236}">
                <a16:creationId xmlns:a16="http://schemas.microsoft.com/office/drawing/2014/main" id="{3481F7F7-7C77-4F2C-A0D7-DFE1B4365598}"/>
              </a:ext>
            </a:extLst>
          </p:cNvPr>
          <p:cNvSpPr>
            <a:spLocks noChangeAspect="1"/>
          </p:cNvSpPr>
          <p:nvPr/>
        </p:nvSpPr>
        <p:spPr>
          <a:xfrm flipH="1">
            <a:off x="3512411" y="610977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52" name="大かっこ 51">
            <a:extLst>
              <a:ext uri="{FF2B5EF4-FFF2-40B4-BE49-F238E27FC236}">
                <a16:creationId xmlns:a16="http://schemas.microsoft.com/office/drawing/2014/main" id="{A7163D64-2933-47E8-B928-26DAAF49BCD6}"/>
              </a:ext>
            </a:extLst>
          </p:cNvPr>
          <p:cNvSpPr/>
          <p:nvPr/>
        </p:nvSpPr>
        <p:spPr>
          <a:xfrm>
            <a:off x="1553886" y="6340343"/>
            <a:ext cx="1122181" cy="31554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自治体専用チャットツール</a:t>
            </a:r>
            <a:r>
              <a:rPr lang="ja-JP" altLang="en-US" sz="900" dirty="0" smtClean="0">
                <a:solidFill>
                  <a:schemeClr val="tx1"/>
                </a:solidFill>
                <a:latin typeface="Meiryo UI" pitchFamily="50" charset="-128"/>
                <a:ea typeface="Meiryo UI" pitchFamily="50" charset="-128"/>
                <a:cs typeface="Meiryo UI" pitchFamily="50" charset="-128"/>
              </a:rPr>
              <a:t>：</a:t>
            </a:r>
            <a:r>
              <a:rPr lang="en-US" altLang="ja-JP" sz="900" dirty="0" smtClean="0">
                <a:solidFill>
                  <a:schemeClr val="tx1"/>
                </a:solidFill>
                <a:latin typeface="Meiryo UI" pitchFamily="50" charset="-128"/>
                <a:ea typeface="Meiryo UI" pitchFamily="50" charset="-128"/>
                <a:cs typeface="Meiryo UI" pitchFamily="50" charset="-128"/>
              </a:rPr>
              <a:t>30</a:t>
            </a:r>
            <a:r>
              <a:rPr lang="ja-JP" altLang="en-US" sz="900" dirty="0" smtClean="0">
                <a:solidFill>
                  <a:schemeClr val="tx1"/>
                </a:solidFill>
                <a:latin typeface="Meiryo UI" pitchFamily="50" charset="-128"/>
                <a:ea typeface="Meiryo UI" pitchFamily="50" charset="-128"/>
                <a:cs typeface="Meiryo UI" pitchFamily="50" charset="-128"/>
              </a:rPr>
              <a:t>団体</a:t>
            </a:r>
            <a:r>
              <a:rPr lang="ja-JP" altLang="en-US" sz="900" dirty="0">
                <a:solidFill>
                  <a:schemeClr val="tx1"/>
                </a:solidFill>
                <a:latin typeface="Meiryo UI" pitchFamily="50" charset="-128"/>
                <a:ea typeface="Meiryo UI" pitchFamily="50" charset="-128"/>
                <a:cs typeface="Meiryo UI" pitchFamily="50" charset="-128"/>
              </a:rPr>
              <a:t>が参加</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55" name="大かっこ 54">
            <a:extLst>
              <a:ext uri="{FF2B5EF4-FFF2-40B4-BE49-F238E27FC236}">
                <a16:creationId xmlns:a16="http://schemas.microsoft.com/office/drawing/2014/main" id="{17C5309C-CC8A-47E4-9B59-D47115EA0EBD}"/>
              </a:ext>
            </a:extLst>
          </p:cNvPr>
          <p:cNvSpPr/>
          <p:nvPr/>
        </p:nvSpPr>
        <p:spPr>
          <a:xfrm>
            <a:off x="3712579" y="6340343"/>
            <a:ext cx="1117621" cy="31554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文書管理・電子決裁システム：</a:t>
            </a:r>
            <a:r>
              <a:rPr lang="en-US" altLang="ja-JP" sz="900" dirty="0">
                <a:solidFill>
                  <a:schemeClr val="tx1"/>
                </a:solidFill>
                <a:latin typeface="Meiryo UI" pitchFamily="50" charset="-128"/>
                <a:ea typeface="Meiryo UI" pitchFamily="50" charset="-128"/>
                <a:cs typeface="Meiryo UI" pitchFamily="50" charset="-128"/>
              </a:rPr>
              <a:t>3</a:t>
            </a:r>
            <a:r>
              <a:rPr lang="ja-JP" altLang="en-US" sz="900" dirty="0">
                <a:solidFill>
                  <a:schemeClr val="tx1"/>
                </a:solidFill>
                <a:latin typeface="Meiryo UI" pitchFamily="50" charset="-128"/>
                <a:ea typeface="Meiryo UI" pitchFamily="50" charset="-128"/>
                <a:cs typeface="Meiryo UI" pitchFamily="50" charset="-128"/>
              </a:rPr>
              <a:t>団体が参加</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56" name="大かっこ 55">
            <a:extLst>
              <a:ext uri="{FF2B5EF4-FFF2-40B4-BE49-F238E27FC236}">
                <a16:creationId xmlns:a16="http://schemas.microsoft.com/office/drawing/2014/main" id="{C8678114-1675-4AEF-8050-1294EE03F644}"/>
              </a:ext>
            </a:extLst>
          </p:cNvPr>
          <p:cNvSpPr/>
          <p:nvPr/>
        </p:nvSpPr>
        <p:spPr>
          <a:xfrm>
            <a:off x="2742297" y="6340343"/>
            <a:ext cx="904052" cy="31554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itchFamily="50" charset="-128"/>
                <a:ea typeface="Meiryo UI" pitchFamily="50" charset="-128"/>
                <a:cs typeface="Meiryo UI" pitchFamily="50" charset="-128"/>
              </a:rPr>
              <a:t>電子申請システム</a:t>
            </a:r>
            <a:endParaRPr lang="en-US" altLang="ja-JP" sz="900" dirty="0">
              <a:solidFill>
                <a:schemeClr val="tx1"/>
              </a:solidFill>
              <a:latin typeface="Meiryo UI" pitchFamily="50" charset="-128"/>
              <a:ea typeface="Meiryo UI" pitchFamily="50" charset="-128"/>
              <a:cs typeface="Meiryo UI" pitchFamily="50" charset="-128"/>
            </a:endParaRPr>
          </a:p>
          <a:p>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25</a:t>
            </a:r>
            <a:r>
              <a:rPr lang="ja-JP" altLang="en-US" sz="900" dirty="0">
                <a:solidFill>
                  <a:schemeClr val="tx1"/>
                </a:solidFill>
                <a:latin typeface="Meiryo UI" pitchFamily="50" charset="-128"/>
                <a:ea typeface="Meiryo UI" pitchFamily="50" charset="-128"/>
                <a:cs typeface="Meiryo UI" pitchFamily="50" charset="-128"/>
              </a:rPr>
              <a:t>団体が参加</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4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52234941"/>
      </p:ext>
    </p:extLst>
  </p:cSld>
  <p:clrMapOvr>
    <a:masterClrMapping/>
  </p:clrMapOvr>
  <mc:AlternateContent xmlns:mc="http://schemas.openxmlformats.org/markup-compatibility/2006" xmlns:p14="http://schemas.microsoft.com/office/powerpoint/2010/main">
    <mc:Choice Requires="p14">
      <p:transition spd="slow" p14:dur="2000" advTm="88"/>
    </mc:Choice>
    <mc:Fallback xmlns="">
      <p:transition spd="slow" advTm="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206789" y="573849"/>
          <a:ext cx="8718654" cy="6169851"/>
        </p:xfrm>
        <a:graphic>
          <a:graphicData uri="http://schemas.openxmlformats.org/drawingml/2006/table">
            <a:tbl>
              <a:tblPr>
                <a:tableStyleId>{E8B1032C-EA38-4F05-BA0D-38AFFFC7BED3}</a:tableStyleId>
              </a:tblPr>
              <a:tblGrid>
                <a:gridCol w="715236">
                  <a:extLst>
                    <a:ext uri="{9D8B030D-6E8A-4147-A177-3AD203B41FA5}">
                      <a16:colId xmlns:a16="http://schemas.microsoft.com/office/drawing/2014/main" val="20000"/>
                    </a:ext>
                  </a:extLst>
                </a:gridCol>
                <a:gridCol w="735781">
                  <a:extLst>
                    <a:ext uri="{9D8B030D-6E8A-4147-A177-3AD203B41FA5}">
                      <a16:colId xmlns:a16="http://schemas.microsoft.com/office/drawing/2014/main" val="20001"/>
                    </a:ext>
                  </a:extLst>
                </a:gridCol>
                <a:gridCol w="735781">
                  <a:extLst>
                    <a:ext uri="{9D8B030D-6E8A-4147-A177-3AD203B41FA5}">
                      <a16:colId xmlns:a16="http://schemas.microsoft.com/office/drawing/2014/main" val="20002"/>
                    </a:ext>
                  </a:extLst>
                </a:gridCol>
                <a:gridCol w="735781">
                  <a:extLst>
                    <a:ext uri="{9D8B030D-6E8A-4147-A177-3AD203B41FA5}">
                      <a16:colId xmlns:a16="http://schemas.microsoft.com/office/drawing/2014/main" val="20003"/>
                    </a:ext>
                  </a:extLst>
                </a:gridCol>
                <a:gridCol w="688658">
                  <a:extLst>
                    <a:ext uri="{9D8B030D-6E8A-4147-A177-3AD203B41FA5}">
                      <a16:colId xmlns:a16="http://schemas.microsoft.com/office/drawing/2014/main" val="20004"/>
                    </a:ext>
                  </a:extLst>
                </a:gridCol>
                <a:gridCol w="701180">
                  <a:extLst>
                    <a:ext uri="{9D8B030D-6E8A-4147-A177-3AD203B41FA5}">
                      <a16:colId xmlns:a16="http://schemas.microsoft.com/office/drawing/2014/main" val="20005"/>
                    </a:ext>
                  </a:extLst>
                </a:gridCol>
                <a:gridCol w="713701">
                  <a:extLst>
                    <a:ext uri="{9D8B030D-6E8A-4147-A177-3AD203B41FA5}">
                      <a16:colId xmlns:a16="http://schemas.microsoft.com/office/drawing/2014/main" val="20006"/>
                    </a:ext>
                  </a:extLst>
                </a:gridCol>
                <a:gridCol w="763786">
                  <a:extLst>
                    <a:ext uri="{9D8B030D-6E8A-4147-A177-3AD203B41FA5}">
                      <a16:colId xmlns:a16="http://schemas.microsoft.com/office/drawing/2014/main" val="20007"/>
                    </a:ext>
                  </a:extLst>
                </a:gridCol>
                <a:gridCol w="763785">
                  <a:extLst>
                    <a:ext uri="{9D8B030D-6E8A-4147-A177-3AD203B41FA5}">
                      <a16:colId xmlns:a16="http://schemas.microsoft.com/office/drawing/2014/main" val="20008"/>
                    </a:ext>
                  </a:extLst>
                </a:gridCol>
                <a:gridCol w="738743">
                  <a:extLst>
                    <a:ext uri="{9D8B030D-6E8A-4147-A177-3AD203B41FA5}">
                      <a16:colId xmlns:a16="http://schemas.microsoft.com/office/drawing/2014/main" val="20009"/>
                    </a:ext>
                  </a:extLst>
                </a:gridCol>
                <a:gridCol w="726222">
                  <a:extLst>
                    <a:ext uri="{9D8B030D-6E8A-4147-A177-3AD203B41FA5}">
                      <a16:colId xmlns:a16="http://schemas.microsoft.com/office/drawing/2014/main" val="20010"/>
                    </a:ext>
                  </a:extLst>
                </a:gridCol>
                <a:gridCol w="700000">
                  <a:extLst>
                    <a:ext uri="{9D8B030D-6E8A-4147-A177-3AD203B41FA5}">
                      <a16:colId xmlns:a16="http://schemas.microsoft.com/office/drawing/2014/main" val="20011"/>
                    </a:ext>
                  </a:extLst>
                </a:gridCol>
              </a:tblGrid>
              <a:tr h="1945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2008</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2009</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a:solidFill>
                            <a:schemeClr val="bg1"/>
                          </a:solidFill>
                          <a:effectLst/>
                        </a:rPr>
                        <a:t>2010</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2011</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1908528">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5430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90170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710545217"/>
                  </a:ext>
                </a:extLst>
              </a:tr>
              <a:tr h="15938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3200581073"/>
                  </a:ext>
                </a:extLst>
              </a:tr>
            </a:tbl>
          </a:graphicData>
        </a:graphic>
      </p:graphicFrame>
      <p:cxnSp>
        <p:nvCxnSpPr>
          <p:cNvPr id="118" name="直線矢印コネクタ 117"/>
          <p:cNvCxnSpPr>
            <a:cxnSpLocks/>
          </p:cNvCxnSpPr>
          <p:nvPr/>
        </p:nvCxnSpPr>
        <p:spPr>
          <a:xfrm>
            <a:off x="2603500" y="3580290"/>
            <a:ext cx="6331391" cy="7036"/>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2" name="テキスト ボックス 1"/>
          <p:cNvSpPr txBox="1"/>
          <p:nvPr/>
        </p:nvSpPr>
        <p:spPr>
          <a:xfrm>
            <a:off x="181631" y="128787"/>
            <a:ext cx="19335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全体の進捗状況</a:t>
            </a: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大かっこ 75"/>
          <p:cNvSpPr/>
          <p:nvPr/>
        </p:nvSpPr>
        <p:spPr>
          <a:xfrm>
            <a:off x="3857164" y="1061152"/>
            <a:ext cx="1177484" cy="4700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統合本部会議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→府市の消防学校の組織統合の方向性を示す</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1" name="直線矢印コネクタ 90"/>
          <p:cNvCxnSpPr>
            <a:cxnSpLocks/>
          </p:cNvCxnSpPr>
          <p:nvPr/>
        </p:nvCxnSpPr>
        <p:spPr>
          <a:xfrm>
            <a:off x="3824786" y="989143"/>
            <a:ext cx="5110105" cy="2340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角丸四角形 79"/>
          <p:cNvSpPr/>
          <p:nvPr/>
        </p:nvSpPr>
        <p:spPr>
          <a:xfrm>
            <a:off x="278006" y="1182321"/>
            <a:ext cx="544768" cy="1184818"/>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消防</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160" name="大かっこ 159"/>
          <p:cNvSpPr/>
          <p:nvPr/>
        </p:nvSpPr>
        <p:spPr>
          <a:xfrm>
            <a:off x="7716943" y="4595229"/>
            <a:ext cx="1121969"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副首都推進本部会</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→府市の下水道事業の課題整理</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大かっこ 161"/>
          <p:cNvSpPr/>
          <p:nvPr/>
        </p:nvSpPr>
        <p:spPr>
          <a:xfrm>
            <a:off x="7726359" y="3074730"/>
            <a:ext cx="1186801" cy="4090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「府域一水道に向けた水道のあり方協議会」設置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9" name="直線矢印コネクタ 28"/>
          <p:cNvCxnSpPr>
            <a:cxnSpLocks/>
          </p:cNvCxnSpPr>
          <p:nvPr/>
        </p:nvCxnSpPr>
        <p:spPr>
          <a:xfrm>
            <a:off x="8309245" y="2912972"/>
            <a:ext cx="625646" cy="19333"/>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a:cxnSpLocks/>
            <a:stCxn id="54" idx="2"/>
          </p:cNvCxnSpPr>
          <p:nvPr/>
        </p:nvCxnSpPr>
        <p:spPr>
          <a:xfrm>
            <a:off x="4091695" y="5393404"/>
            <a:ext cx="4781850" cy="920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3" name="大かっこ 42"/>
          <p:cNvSpPr/>
          <p:nvPr/>
        </p:nvSpPr>
        <p:spPr>
          <a:xfrm>
            <a:off x="3925147" y="6121311"/>
            <a:ext cx="1290967"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ごみ焼却処理事業の一部事務組合設立について、大阪市戦略会議にて決定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大かっこ 54"/>
          <p:cNvSpPr/>
          <p:nvPr/>
        </p:nvSpPr>
        <p:spPr>
          <a:xfrm>
            <a:off x="2578523" y="3722700"/>
            <a:ext cx="829927" cy="3251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大阪広域水道企業団設立</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60" name="大かっこ 59"/>
          <p:cNvSpPr/>
          <p:nvPr/>
        </p:nvSpPr>
        <p:spPr>
          <a:xfrm>
            <a:off x="5456324" y="1081281"/>
            <a:ext cx="855899" cy="3855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府市の消防学校一体的運用開始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8" name="直線矢印コネクタ 67"/>
          <p:cNvCxnSpPr>
            <a:cxnSpLocks/>
          </p:cNvCxnSpPr>
          <p:nvPr/>
        </p:nvCxnSpPr>
        <p:spPr>
          <a:xfrm>
            <a:off x="7519129" y="4463215"/>
            <a:ext cx="1437408"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4" name="フローチャート: 結合子 72"/>
          <p:cNvSpPr>
            <a:spLocks noChangeAspect="1"/>
          </p:cNvSpPr>
          <p:nvPr/>
        </p:nvSpPr>
        <p:spPr>
          <a:xfrm flipH="1">
            <a:off x="5537329" y="93365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フローチャート: 結合子 72"/>
          <p:cNvSpPr>
            <a:spLocks noChangeAspect="1"/>
          </p:cNvSpPr>
          <p:nvPr/>
        </p:nvSpPr>
        <p:spPr>
          <a:xfrm flipH="1">
            <a:off x="2658311" y="3515394"/>
            <a:ext cx="111575" cy="11157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フローチャート: 結合子 72"/>
          <p:cNvSpPr>
            <a:spLocks noChangeAspect="1"/>
          </p:cNvSpPr>
          <p:nvPr/>
        </p:nvSpPr>
        <p:spPr>
          <a:xfrm flipH="1">
            <a:off x="8054530" y="440725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フローチャート: 結合子 72"/>
          <p:cNvSpPr>
            <a:spLocks noChangeAspect="1"/>
          </p:cNvSpPr>
          <p:nvPr/>
        </p:nvSpPr>
        <p:spPr>
          <a:xfrm flipH="1">
            <a:off x="4799883" y="534956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大かっこ 78"/>
          <p:cNvSpPr/>
          <p:nvPr/>
        </p:nvSpPr>
        <p:spPr>
          <a:xfrm>
            <a:off x="4279880" y="5576167"/>
            <a:ext cx="1292071" cy="44173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大阪市、八尾市、松原市において、環境</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施設組合規約</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（案）等を合意</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フローチャート: 結合子 72"/>
          <p:cNvSpPr>
            <a:spLocks noChangeAspect="1"/>
          </p:cNvSpPr>
          <p:nvPr/>
        </p:nvSpPr>
        <p:spPr>
          <a:xfrm flipH="1">
            <a:off x="6005489" y="534182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2" name="フローチャート: 結合子 72"/>
          <p:cNvSpPr>
            <a:spLocks noChangeAspect="1"/>
          </p:cNvSpPr>
          <p:nvPr/>
        </p:nvSpPr>
        <p:spPr>
          <a:xfrm flipH="1">
            <a:off x="8087488" y="534002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大かっこ 82"/>
          <p:cNvSpPr/>
          <p:nvPr/>
        </p:nvSpPr>
        <p:spPr>
          <a:xfrm>
            <a:off x="5675642" y="5579295"/>
            <a:ext cx="902775" cy="47497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「大阪市・八尾市・松原市環境施設組合」の設立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フローチャート: 結合子 72"/>
          <p:cNvSpPr>
            <a:spLocks noChangeAspect="1"/>
          </p:cNvSpPr>
          <p:nvPr/>
        </p:nvSpPr>
        <p:spPr>
          <a:xfrm flipH="1">
            <a:off x="5762733" y="534481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6" name="大かっこ 95"/>
          <p:cNvSpPr/>
          <p:nvPr/>
        </p:nvSpPr>
        <p:spPr>
          <a:xfrm>
            <a:off x="6062028" y="6098031"/>
            <a:ext cx="1254340" cy="4998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nSpc>
                <a:spcPts val="1200"/>
              </a:lnSpc>
              <a:defRPr/>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市による共同処理開始</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結合子 72"/>
          <p:cNvSpPr>
            <a:spLocks noChangeAspect="1"/>
          </p:cNvSpPr>
          <p:nvPr/>
        </p:nvSpPr>
        <p:spPr>
          <a:xfrm flipH="1">
            <a:off x="3773374" y="165319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フローチャート: 結合子 72"/>
          <p:cNvSpPr>
            <a:spLocks noChangeAspect="1"/>
          </p:cNvSpPr>
          <p:nvPr/>
        </p:nvSpPr>
        <p:spPr>
          <a:xfrm flipH="1">
            <a:off x="6824290" y="1660070"/>
            <a:ext cx="121540" cy="11865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フローチャート: 結合子 72"/>
          <p:cNvSpPr>
            <a:spLocks noChangeAspect="1"/>
          </p:cNvSpPr>
          <p:nvPr/>
        </p:nvSpPr>
        <p:spPr>
          <a:xfrm flipH="1">
            <a:off x="8065295" y="165319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1" name="直線矢印コネクタ 60"/>
          <p:cNvCxnSpPr>
            <a:cxnSpLocks/>
            <a:stCxn id="52" idx="6"/>
          </p:cNvCxnSpPr>
          <p:nvPr/>
        </p:nvCxnSpPr>
        <p:spPr>
          <a:xfrm>
            <a:off x="3773374" y="1713960"/>
            <a:ext cx="5152069" cy="10945"/>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15" name="フローチャート: 結合子 72"/>
          <p:cNvSpPr>
            <a:spLocks noChangeAspect="1"/>
          </p:cNvSpPr>
          <p:nvPr/>
        </p:nvSpPr>
        <p:spPr>
          <a:xfrm flipH="1">
            <a:off x="8627631" y="165827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6" name="フローチャート: 結合子 72"/>
          <p:cNvSpPr>
            <a:spLocks noChangeAspect="1"/>
          </p:cNvSpPr>
          <p:nvPr/>
        </p:nvSpPr>
        <p:spPr>
          <a:xfrm flipH="1">
            <a:off x="7538666" y="353721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フローチャート: 結合子 72"/>
          <p:cNvSpPr>
            <a:spLocks noChangeAspect="1"/>
          </p:cNvSpPr>
          <p:nvPr/>
        </p:nvSpPr>
        <p:spPr>
          <a:xfrm flipH="1">
            <a:off x="8468038" y="285956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0" name="テキスト ボックス 119"/>
          <p:cNvSpPr txBox="1"/>
          <p:nvPr/>
        </p:nvSpPr>
        <p:spPr>
          <a:xfrm>
            <a:off x="6776871" y="2786014"/>
            <a:ext cx="1535315"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あり方協議会での検討</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2181517" y="880170"/>
            <a:ext cx="1542233"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消防学校の一体的運用</a:t>
            </a:r>
          </a:p>
        </p:txBody>
      </p:sp>
      <p:sp>
        <p:nvSpPr>
          <p:cNvPr id="87" name="テキスト ボックス 86"/>
          <p:cNvSpPr txBox="1"/>
          <p:nvPr/>
        </p:nvSpPr>
        <p:spPr>
          <a:xfrm>
            <a:off x="6265762" y="4323609"/>
            <a:ext cx="1765644"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大阪府市下水道ビジョン策定</a:t>
            </a:r>
            <a:endPar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2650748" y="5273836"/>
            <a:ext cx="1292071"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経営形態の見直し</a:t>
            </a:r>
          </a:p>
        </p:txBody>
      </p:sp>
      <p:sp>
        <p:nvSpPr>
          <p:cNvPr id="84" name="正方形/長方形 83">
            <a:extLst>
              <a:ext uri="{FF2B5EF4-FFF2-40B4-BE49-F238E27FC236}">
                <a16:creationId xmlns:a16="http://schemas.microsoft.com/office/drawing/2014/main" id="{92544074-AC9D-4703-8547-ED98ECB5D315}"/>
              </a:ext>
            </a:extLst>
          </p:cNvPr>
          <p:cNvSpPr/>
          <p:nvPr/>
        </p:nvSpPr>
        <p:spPr>
          <a:xfrm>
            <a:off x="2268734" y="165584"/>
            <a:ext cx="5853661" cy="3481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経営形態の見直し・最適化よる市町村連携</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86" name="角丸四角形 79">
            <a:extLst>
              <a:ext uri="{FF2B5EF4-FFF2-40B4-BE49-F238E27FC236}">
                <a16:creationId xmlns:a16="http://schemas.microsoft.com/office/drawing/2014/main" id="{2012AB71-C3C1-4B51-81FB-8F9E65E996C4}"/>
              </a:ext>
            </a:extLst>
          </p:cNvPr>
          <p:cNvSpPr/>
          <p:nvPr/>
        </p:nvSpPr>
        <p:spPr>
          <a:xfrm>
            <a:off x="299230" y="2912972"/>
            <a:ext cx="544768" cy="1184818"/>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水道</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90" name="角丸四角形 79">
            <a:extLst>
              <a:ext uri="{FF2B5EF4-FFF2-40B4-BE49-F238E27FC236}">
                <a16:creationId xmlns:a16="http://schemas.microsoft.com/office/drawing/2014/main" id="{1224F7A1-E9AA-4206-AA19-930861AD8FF8}"/>
              </a:ext>
            </a:extLst>
          </p:cNvPr>
          <p:cNvSpPr/>
          <p:nvPr/>
        </p:nvSpPr>
        <p:spPr>
          <a:xfrm>
            <a:off x="278006" y="4323609"/>
            <a:ext cx="544768" cy="746600"/>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下水道</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92" name="角丸四角形 79">
            <a:extLst>
              <a:ext uri="{FF2B5EF4-FFF2-40B4-BE49-F238E27FC236}">
                <a16:creationId xmlns:a16="http://schemas.microsoft.com/office/drawing/2014/main" id="{7DCA1C30-0EB6-411D-9DBB-3492A7AFFD19}"/>
              </a:ext>
            </a:extLst>
          </p:cNvPr>
          <p:cNvSpPr/>
          <p:nvPr/>
        </p:nvSpPr>
        <p:spPr>
          <a:xfrm>
            <a:off x="299230" y="5296028"/>
            <a:ext cx="544768" cy="1301015"/>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廃棄物</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（焼却処理）</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93" name="フローチャート: 結合子 72">
            <a:extLst>
              <a:ext uri="{FF2B5EF4-FFF2-40B4-BE49-F238E27FC236}">
                <a16:creationId xmlns:a16="http://schemas.microsoft.com/office/drawing/2014/main" id="{A14B710D-68B9-4587-996B-2235FA070BF6}"/>
              </a:ext>
            </a:extLst>
          </p:cNvPr>
          <p:cNvSpPr>
            <a:spLocks noChangeAspect="1"/>
          </p:cNvSpPr>
          <p:nvPr/>
        </p:nvSpPr>
        <p:spPr>
          <a:xfrm flipH="1">
            <a:off x="3778379" y="94635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テキスト ボックス 93">
            <a:extLst>
              <a:ext uri="{FF2B5EF4-FFF2-40B4-BE49-F238E27FC236}">
                <a16:creationId xmlns:a16="http://schemas.microsoft.com/office/drawing/2014/main" id="{E8E11CEA-21B9-4730-9DC7-47C8786F8062}"/>
              </a:ext>
            </a:extLst>
          </p:cNvPr>
          <p:cNvSpPr txBox="1"/>
          <p:nvPr/>
        </p:nvSpPr>
        <p:spPr>
          <a:xfrm>
            <a:off x="2203018" y="1569731"/>
            <a:ext cx="1535315"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市町村消防の広域化</a:t>
            </a:r>
          </a:p>
        </p:txBody>
      </p:sp>
      <p:sp>
        <p:nvSpPr>
          <p:cNvPr id="102" name="大かっこ 101">
            <a:extLst>
              <a:ext uri="{FF2B5EF4-FFF2-40B4-BE49-F238E27FC236}">
                <a16:creationId xmlns:a16="http://schemas.microsoft.com/office/drawing/2014/main" id="{1404F265-3F54-43F4-84DF-588700EFFBF5}"/>
              </a:ext>
            </a:extLst>
          </p:cNvPr>
          <p:cNvSpPr/>
          <p:nvPr/>
        </p:nvSpPr>
        <p:spPr>
          <a:xfrm>
            <a:off x="3857164" y="1785052"/>
            <a:ext cx="1177484" cy="6821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統合本部会議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→通常消防力の最適化の推進（水平連携強化）の方向性を示す</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 name="大かっこ 103">
            <a:extLst>
              <a:ext uri="{FF2B5EF4-FFF2-40B4-BE49-F238E27FC236}">
                <a16:creationId xmlns:a16="http://schemas.microsoft.com/office/drawing/2014/main" id="{32893FD9-B2BE-4140-858C-01BB8B4C22D5}"/>
              </a:ext>
            </a:extLst>
          </p:cNvPr>
          <p:cNvSpPr/>
          <p:nvPr/>
        </p:nvSpPr>
        <p:spPr>
          <a:xfrm>
            <a:off x="6115704" y="1811253"/>
            <a:ext cx="925426" cy="3855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消防力強化のための勉強会を設置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5" name="大かっこ 104">
            <a:extLst>
              <a:ext uri="{FF2B5EF4-FFF2-40B4-BE49-F238E27FC236}">
                <a16:creationId xmlns:a16="http://schemas.microsoft.com/office/drawing/2014/main" id="{33264192-EA1D-4DCE-9EAA-7C08F2BDEB95}"/>
              </a:ext>
            </a:extLst>
          </p:cNvPr>
          <p:cNvSpPr/>
          <p:nvPr/>
        </p:nvSpPr>
        <p:spPr>
          <a:xfrm>
            <a:off x="7272869" y="1810956"/>
            <a:ext cx="1061934" cy="3855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大阪の消防力強化の検討結果とりまとめ</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大かっこ 105">
            <a:extLst>
              <a:ext uri="{FF2B5EF4-FFF2-40B4-BE49-F238E27FC236}">
                <a16:creationId xmlns:a16="http://schemas.microsoft.com/office/drawing/2014/main" id="{B52B1EBA-4C0D-4EC1-BA36-A4F44A6875C7}"/>
              </a:ext>
            </a:extLst>
          </p:cNvPr>
          <p:cNvSpPr/>
          <p:nvPr/>
        </p:nvSpPr>
        <p:spPr>
          <a:xfrm>
            <a:off x="7996923" y="2249261"/>
            <a:ext cx="1061934" cy="3855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「大阪府消防広域化推進計画」再策定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3957031A-0175-421C-9CED-DA90CABD6D3D}"/>
              </a:ext>
            </a:extLst>
          </p:cNvPr>
          <p:cNvSpPr txBox="1"/>
          <p:nvPr/>
        </p:nvSpPr>
        <p:spPr>
          <a:xfrm>
            <a:off x="1512238" y="3417942"/>
            <a:ext cx="1144100"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水道の広域化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大かっこ 107">
            <a:extLst>
              <a:ext uri="{FF2B5EF4-FFF2-40B4-BE49-F238E27FC236}">
                <a16:creationId xmlns:a16="http://schemas.microsoft.com/office/drawing/2014/main" id="{FFB2B99E-BC55-4F6D-98FF-9DEE726ED1F7}"/>
              </a:ext>
            </a:extLst>
          </p:cNvPr>
          <p:cNvSpPr/>
          <p:nvPr/>
        </p:nvSpPr>
        <p:spPr>
          <a:xfrm>
            <a:off x="7316368" y="3711003"/>
            <a:ext cx="992877" cy="4763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四條畷市・太子町・千早赤阪村の水道事業者が統合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9" name="大かっこ 108">
            <a:extLst>
              <a:ext uri="{FF2B5EF4-FFF2-40B4-BE49-F238E27FC236}">
                <a16:creationId xmlns:a16="http://schemas.microsoft.com/office/drawing/2014/main" id="{06F77F0B-641C-4F74-8752-4FFFD57358FB}"/>
              </a:ext>
            </a:extLst>
          </p:cNvPr>
          <p:cNvSpPr/>
          <p:nvPr/>
        </p:nvSpPr>
        <p:spPr>
          <a:xfrm>
            <a:off x="7941261" y="5566291"/>
            <a:ext cx="904174" cy="3651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住之江工場更新（</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DBO</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方式）</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結合子 72"/>
          <p:cNvSpPr>
            <a:spLocks noChangeAspect="1"/>
          </p:cNvSpPr>
          <p:nvPr/>
        </p:nvSpPr>
        <p:spPr>
          <a:xfrm flipH="1">
            <a:off x="3970155" y="5332634"/>
            <a:ext cx="121540" cy="12154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57697362"/>
      </p:ext>
    </p:extLst>
  </p:cSld>
  <p:clrMapOvr>
    <a:masterClrMapping/>
  </p:clrMapOvr>
  <mc:AlternateContent xmlns:mc="http://schemas.openxmlformats.org/markup-compatibility/2006" xmlns:p14="http://schemas.microsoft.com/office/powerpoint/2010/main">
    <mc:Choice Requires="p14">
      <p:transition spd="slow" p14:dur="2000" advTm="387"/>
    </mc:Choice>
    <mc:Fallback xmlns="">
      <p:transition spd="slow" advTm="38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446373483"/>
              </p:ext>
            </p:extLst>
          </p:nvPr>
        </p:nvGraphicFramePr>
        <p:xfrm>
          <a:off x="206789" y="595803"/>
          <a:ext cx="3611237" cy="6065347"/>
        </p:xfrm>
        <a:graphic>
          <a:graphicData uri="http://schemas.openxmlformats.org/drawingml/2006/table">
            <a:tbl>
              <a:tblPr>
                <a:tableStyleId>{E8B1032C-EA38-4F05-BA0D-38AFFFC7BED3}</a:tableStyleId>
              </a:tblPr>
              <a:tblGrid>
                <a:gridCol w="715236">
                  <a:extLst>
                    <a:ext uri="{9D8B030D-6E8A-4147-A177-3AD203B41FA5}">
                      <a16:colId xmlns:a16="http://schemas.microsoft.com/office/drawing/2014/main" val="20000"/>
                    </a:ext>
                  </a:extLst>
                </a:gridCol>
                <a:gridCol w="735781">
                  <a:extLst>
                    <a:ext uri="{9D8B030D-6E8A-4147-A177-3AD203B41FA5}">
                      <a16:colId xmlns:a16="http://schemas.microsoft.com/office/drawing/2014/main" val="20001"/>
                    </a:ext>
                  </a:extLst>
                </a:gridCol>
                <a:gridCol w="735781">
                  <a:extLst>
                    <a:ext uri="{9D8B030D-6E8A-4147-A177-3AD203B41FA5}">
                      <a16:colId xmlns:a16="http://schemas.microsoft.com/office/drawing/2014/main" val="20002"/>
                    </a:ext>
                  </a:extLst>
                </a:gridCol>
                <a:gridCol w="735781">
                  <a:extLst>
                    <a:ext uri="{9D8B030D-6E8A-4147-A177-3AD203B41FA5}">
                      <a16:colId xmlns:a16="http://schemas.microsoft.com/office/drawing/2014/main" val="20003"/>
                    </a:ext>
                  </a:extLst>
                </a:gridCol>
                <a:gridCol w="688658">
                  <a:extLst>
                    <a:ext uri="{9D8B030D-6E8A-4147-A177-3AD203B41FA5}">
                      <a16:colId xmlns:a16="http://schemas.microsoft.com/office/drawing/2014/main" val="20004"/>
                    </a:ext>
                  </a:extLst>
                </a:gridCol>
              </a:tblGrid>
              <a:tr h="2710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j-lt"/>
                          <a:ea typeface="+mn-ea"/>
                          <a:cs typeface="+mn-cs"/>
                        </a:rPr>
                        <a:t>2019</a:t>
                      </a:r>
                      <a:endParaRPr kumimoji="1" lang="ja-JP" altLang="en-US" sz="1400" u="none" strike="noStrike" kern="1200" dirty="0">
                        <a:solidFill>
                          <a:schemeClr val="bg1"/>
                        </a:solidFill>
                        <a:effectLst/>
                        <a:latin typeface="+mj-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j-lt"/>
                          <a:ea typeface="+mn-ea"/>
                          <a:cs typeface="+mn-cs"/>
                        </a:rPr>
                        <a:t>2020</a:t>
                      </a:r>
                      <a:endParaRPr kumimoji="1" lang="ja-JP" altLang="en-US" sz="1400" u="none" strike="noStrike" kern="1200" dirty="0">
                        <a:solidFill>
                          <a:schemeClr val="bg1"/>
                        </a:solidFill>
                        <a:effectLst/>
                        <a:latin typeface="+mj-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bg1"/>
                          </a:solidFill>
                          <a:effectLst/>
                          <a:latin typeface="+mj-lt"/>
                          <a:ea typeface="Meiryo UI" panose="020B0604030504040204" pitchFamily="50" charset="-128"/>
                        </a:rPr>
                        <a:t>2021</a:t>
                      </a:r>
                      <a:endParaRPr lang="ja-JP" altLang="en-US" sz="1400" b="0" i="0" u="none" strike="noStrike" dirty="0">
                        <a:solidFill>
                          <a:schemeClr val="bg1"/>
                        </a:solidFill>
                        <a:effectLst/>
                        <a:latin typeface="+mj-lt"/>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j-lt"/>
                          <a:ea typeface="+mn-ea"/>
                          <a:cs typeface="+mn-cs"/>
                        </a:rPr>
                        <a:t>2022</a:t>
                      </a:r>
                      <a:endParaRPr kumimoji="1" lang="ja-JP" altLang="en-US" sz="1400" u="none" strike="noStrike" kern="1200" dirty="0">
                        <a:solidFill>
                          <a:schemeClr val="bg1"/>
                        </a:solidFill>
                        <a:effectLst/>
                        <a:latin typeface="+mj-lt"/>
                        <a:ea typeface="+mn-ea"/>
                        <a:cs typeface="+mn-cs"/>
                      </a:endParaRPr>
                    </a:p>
                  </a:txBody>
                  <a:tcPr marL="9363" marR="9363" marT="9363" marB="0" anchor="ctr">
                    <a:solidFill>
                      <a:schemeClr val="accent6"/>
                    </a:solidFill>
                  </a:tcPr>
                </a:tc>
                <a:extLst>
                  <a:ext uri="{0D108BD9-81ED-4DB2-BD59-A6C34878D82A}">
                    <a16:rowId xmlns:a16="http://schemas.microsoft.com/office/drawing/2014/main" val="10000"/>
                  </a:ext>
                </a:extLst>
              </a:tr>
              <a:tr h="1533430">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21526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92710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297382038"/>
                  </a:ext>
                </a:extLst>
              </a:tr>
              <a:tr h="118110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3105609684"/>
                  </a:ext>
                </a:extLst>
              </a:tr>
            </a:tbl>
          </a:graphicData>
        </a:graphic>
      </p:graphicFrame>
      <p:cxnSp>
        <p:nvCxnSpPr>
          <p:cNvPr id="61" name="直線矢印コネクタ 60"/>
          <p:cNvCxnSpPr/>
          <p:nvPr/>
        </p:nvCxnSpPr>
        <p:spPr>
          <a:xfrm flipV="1">
            <a:off x="880772" y="1842439"/>
            <a:ext cx="2980251" cy="4907"/>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cxnSpLocks/>
          </p:cNvCxnSpPr>
          <p:nvPr/>
        </p:nvCxnSpPr>
        <p:spPr>
          <a:xfrm>
            <a:off x="915863" y="1254351"/>
            <a:ext cx="2914042" cy="9918"/>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cxnSp>
        <p:nvCxnSpPr>
          <p:cNvPr id="29" name="直線矢印コネクタ 28"/>
          <p:cNvCxnSpPr>
            <a:cxnSpLocks/>
          </p:cNvCxnSpPr>
          <p:nvPr/>
        </p:nvCxnSpPr>
        <p:spPr>
          <a:xfrm flipV="1">
            <a:off x="922501" y="3555284"/>
            <a:ext cx="2865082" cy="14967"/>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a:cxnSpLocks/>
          </p:cNvCxnSpPr>
          <p:nvPr/>
        </p:nvCxnSpPr>
        <p:spPr>
          <a:xfrm flipV="1">
            <a:off x="931597" y="5955137"/>
            <a:ext cx="2916726" cy="10392"/>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cxnSp>
        <p:nvCxnSpPr>
          <p:cNvPr id="68" name="直線矢印コネクタ 67"/>
          <p:cNvCxnSpPr>
            <a:cxnSpLocks/>
          </p:cNvCxnSpPr>
          <p:nvPr/>
        </p:nvCxnSpPr>
        <p:spPr>
          <a:xfrm flipV="1">
            <a:off x="915863" y="4997942"/>
            <a:ext cx="2932460" cy="5601"/>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53" name="フローチャート: 結合子 72"/>
          <p:cNvSpPr>
            <a:spLocks noChangeAspect="1"/>
          </p:cNvSpPr>
          <p:nvPr/>
        </p:nvSpPr>
        <p:spPr>
          <a:xfrm flipH="1">
            <a:off x="3335750" y="1790273"/>
            <a:ext cx="121540" cy="11865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フローチャート: 結合子 72"/>
          <p:cNvSpPr>
            <a:spLocks noChangeAspect="1"/>
          </p:cNvSpPr>
          <p:nvPr/>
        </p:nvSpPr>
        <p:spPr>
          <a:xfrm flipH="1">
            <a:off x="1948318" y="179547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0" name="直線矢印コネクタ 69"/>
          <p:cNvCxnSpPr>
            <a:cxnSpLocks/>
          </p:cNvCxnSpPr>
          <p:nvPr/>
        </p:nvCxnSpPr>
        <p:spPr>
          <a:xfrm>
            <a:off x="932611" y="2752547"/>
            <a:ext cx="2879948" cy="0"/>
          </a:xfrm>
          <a:prstGeom prst="straightConnector1">
            <a:avLst/>
          </a:prstGeom>
          <a:ln w="28575">
            <a:solidFill>
              <a:schemeClr val="tx1"/>
            </a:solidFill>
            <a:tailEnd type="triangle" w="lg" len="lg"/>
          </a:ln>
        </p:spPr>
        <p:style>
          <a:lnRef idx="3">
            <a:schemeClr val="dk1"/>
          </a:lnRef>
          <a:fillRef idx="0">
            <a:schemeClr val="dk1"/>
          </a:fillRef>
          <a:effectRef idx="2">
            <a:schemeClr val="dk1"/>
          </a:effectRef>
          <a:fontRef idx="minor">
            <a:schemeClr val="tx1"/>
          </a:fontRef>
        </p:style>
      </p:cxnSp>
      <p:sp>
        <p:nvSpPr>
          <p:cNvPr id="28" name="フローチャート: 結合子 72"/>
          <p:cNvSpPr>
            <a:spLocks noChangeAspect="1"/>
          </p:cNvSpPr>
          <p:nvPr/>
        </p:nvSpPr>
        <p:spPr>
          <a:xfrm flipH="1">
            <a:off x="978064" y="351543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1" name="フローチャート: 結合子 72"/>
          <p:cNvSpPr>
            <a:spLocks noChangeAspect="1"/>
          </p:cNvSpPr>
          <p:nvPr/>
        </p:nvSpPr>
        <p:spPr>
          <a:xfrm flipH="1">
            <a:off x="1518252" y="270849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5" name="フローチャート: 結合子 72"/>
          <p:cNvSpPr>
            <a:spLocks noChangeAspect="1"/>
          </p:cNvSpPr>
          <p:nvPr/>
        </p:nvSpPr>
        <p:spPr>
          <a:xfrm flipH="1">
            <a:off x="2460483" y="350444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37" name="角丸四角形 79">
            <a:extLst>
              <a:ext uri="{FF2B5EF4-FFF2-40B4-BE49-F238E27FC236}">
                <a16:creationId xmlns:a16="http://schemas.microsoft.com/office/drawing/2014/main" id="{0106ED96-9366-47B5-9D5B-B429D92D9A63}"/>
              </a:ext>
            </a:extLst>
          </p:cNvPr>
          <p:cNvSpPr/>
          <p:nvPr/>
        </p:nvSpPr>
        <p:spPr>
          <a:xfrm>
            <a:off x="288942" y="993232"/>
            <a:ext cx="544768" cy="1184818"/>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消防</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3546CCC6-19CF-4CFC-AC29-F800E87A2E9C}"/>
              </a:ext>
            </a:extLst>
          </p:cNvPr>
          <p:cNvSpPr txBox="1"/>
          <p:nvPr/>
        </p:nvSpPr>
        <p:spPr>
          <a:xfrm>
            <a:off x="935422" y="941760"/>
            <a:ext cx="1585831"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消防学校の一体的運用</a:t>
            </a:r>
          </a:p>
        </p:txBody>
      </p:sp>
      <p:sp>
        <p:nvSpPr>
          <p:cNvPr id="40" name="テキスト ボックス 39">
            <a:extLst>
              <a:ext uri="{FF2B5EF4-FFF2-40B4-BE49-F238E27FC236}">
                <a16:creationId xmlns:a16="http://schemas.microsoft.com/office/drawing/2014/main" id="{DFE1A7B8-0BF8-4505-A841-EEFDA482698E}"/>
              </a:ext>
            </a:extLst>
          </p:cNvPr>
          <p:cNvSpPr txBox="1"/>
          <p:nvPr/>
        </p:nvSpPr>
        <p:spPr>
          <a:xfrm>
            <a:off x="932611" y="1481669"/>
            <a:ext cx="1588642"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市町村消防の広域化</a:t>
            </a:r>
          </a:p>
        </p:txBody>
      </p:sp>
      <p:sp>
        <p:nvSpPr>
          <p:cNvPr id="41" name="大かっこ 40">
            <a:extLst>
              <a:ext uri="{FF2B5EF4-FFF2-40B4-BE49-F238E27FC236}">
                <a16:creationId xmlns:a16="http://schemas.microsoft.com/office/drawing/2014/main" id="{DEFDC32E-7B86-46EF-B739-9E409A701752}"/>
              </a:ext>
            </a:extLst>
          </p:cNvPr>
          <p:cNvSpPr/>
          <p:nvPr/>
        </p:nvSpPr>
        <p:spPr>
          <a:xfrm>
            <a:off x="1579022" y="1969446"/>
            <a:ext cx="1061934" cy="3855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「大阪府消防広域化推進計画」別表更新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大かっこ 41">
            <a:extLst>
              <a:ext uri="{FF2B5EF4-FFF2-40B4-BE49-F238E27FC236}">
                <a16:creationId xmlns:a16="http://schemas.microsoft.com/office/drawing/2014/main" id="{665F570C-29A8-41DC-BE10-F6D0E94E8BCC}"/>
              </a:ext>
            </a:extLst>
          </p:cNvPr>
          <p:cNvSpPr/>
          <p:nvPr/>
        </p:nvSpPr>
        <p:spPr>
          <a:xfrm>
            <a:off x="2861722" y="1969446"/>
            <a:ext cx="1061934" cy="3855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「大阪府消防広域化推進計画」別表更新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EFA1A5FA-4B6B-450E-9A3B-BDDCCD21A690}"/>
              </a:ext>
            </a:extLst>
          </p:cNvPr>
          <p:cNvSpPr txBox="1"/>
          <p:nvPr/>
        </p:nvSpPr>
        <p:spPr>
          <a:xfrm>
            <a:off x="963589" y="2460531"/>
            <a:ext cx="1535315"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あり方協議会での検討</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大かっこ 43">
            <a:extLst>
              <a:ext uri="{FF2B5EF4-FFF2-40B4-BE49-F238E27FC236}">
                <a16:creationId xmlns:a16="http://schemas.microsoft.com/office/drawing/2014/main" id="{E1F7B3CB-AE8A-41C3-AED5-0B11314F039E}"/>
              </a:ext>
            </a:extLst>
          </p:cNvPr>
          <p:cNvSpPr/>
          <p:nvPr/>
        </p:nvSpPr>
        <p:spPr>
          <a:xfrm>
            <a:off x="1399581" y="2851706"/>
            <a:ext cx="1700014" cy="3493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「府域一水道に向けた水道のあり方に関する検討報告書」をとりまとめ</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角丸四角形 79">
            <a:extLst>
              <a:ext uri="{FF2B5EF4-FFF2-40B4-BE49-F238E27FC236}">
                <a16:creationId xmlns:a16="http://schemas.microsoft.com/office/drawing/2014/main" id="{FEDB0DE0-5704-4D2C-A563-DA4A658035E7}"/>
              </a:ext>
            </a:extLst>
          </p:cNvPr>
          <p:cNvSpPr/>
          <p:nvPr/>
        </p:nvSpPr>
        <p:spPr>
          <a:xfrm>
            <a:off x="282736" y="2870332"/>
            <a:ext cx="544768" cy="1184818"/>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水道</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47" name="大かっこ 46">
            <a:extLst>
              <a:ext uri="{FF2B5EF4-FFF2-40B4-BE49-F238E27FC236}">
                <a16:creationId xmlns:a16="http://schemas.microsoft.com/office/drawing/2014/main" id="{809D6A87-113C-4D71-AF94-DDF2182F06A1}"/>
              </a:ext>
            </a:extLst>
          </p:cNvPr>
          <p:cNvSpPr/>
          <p:nvPr/>
        </p:nvSpPr>
        <p:spPr>
          <a:xfrm>
            <a:off x="887389" y="3690695"/>
            <a:ext cx="1675765" cy="4763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泉南市･阪南市･豊能町・忠岡町･田尻町･岬町・能勢町（</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年に統合）の水道事業者が統合</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6A6C5F26-CA27-44F8-A552-2119EDF3D10A}"/>
              </a:ext>
            </a:extLst>
          </p:cNvPr>
          <p:cNvSpPr txBox="1"/>
          <p:nvPr/>
        </p:nvSpPr>
        <p:spPr>
          <a:xfrm>
            <a:off x="965889" y="3251625"/>
            <a:ext cx="1144100"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水道の広域化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大かっこ 49">
            <a:extLst>
              <a:ext uri="{FF2B5EF4-FFF2-40B4-BE49-F238E27FC236}">
                <a16:creationId xmlns:a16="http://schemas.microsoft.com/office/drawing/2014/main" id="{CCD552D6-22C8-425B-8DB7-ABC1891C0622}"/>
              </a:ext>
            </a:extLst>
          </p:cNvPr>
          <p:cNvSpPr/>
          <p:nvPr/>
        </p:nvSpPr>
        <p:spPr>
          <a:xfrm>
            <a:off x="2700071" y="3697045"/>
            <a:ext cx="1617929" cy="4763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藤井寺市・大阪狭山市・熊取町・河南町の水道事業者が統合</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ローチャート: 結合子 72">
            <a:extLst>
              <a:ext uri="{FF2B5EF4-FFF2-40B4-BE49-F238E27FC236}">
                <a16:creationId xmlns:a16="http://schemas.microsoft.com/office/drawing/2014/main" id="{524A6781-2795-486F-9A0B-FFBA3D72F194}"/>
              </a:ext>
            </a:extLst>
          </p:cNvPr>
          <p:cNvSpPr>
            <a:spLocks noChangeAspect="1"/>
          </p:cNvSpPr>
          <p:nvPr/>
        </p:nvSpPr>
        <p:spPr>
          <a:xfrm flipH="1">
            <a:off x="1338811" y="351690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0070C0"/>
              </a:solidFill>
            </a:endParaRPr>
          </a:p>
        </p:txBody>
      </p:sp>
      <p:sp>
        <p:nvSpPr>
          <p:cNvPr id="52" name="大かっこ 51">
            <a:extLst>
              <a:ext uri="{FF2B5EF4-FFF2-40B4-BE49-F238E27FC236}">
                <a16:creationId xmlns:a16="http://schemas.microsoft.com/office/drawing/2014/main" id="{EDBED1E9-85F9-42AC-A012-30043456C0D0}"/>
              </a:ext>
            </a:extLst>
          </p:cNvPr>
          <p:cNvSpPr/>
          <p:nvPr/>
        </p:nvSpPr>
        <p:spPr>
          <a:xfrm>
            <a:off x="1617621" y="4242455"/>
            <a:ext cx="1762566" cy="2604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大阪市・守口市「庭窪浄水場共同化に関する基本協定」締結</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79">
            <a:extLst>
              <a:ext uri="{FF2B5EF4-FFF2-40B4-BE49-F238E27FC236}">
                <a16:creationId xmlns:a16="http://schemas.microsoft.com/office/drawing/2014/main" id="{C464261B-5BCD-4467-97BD-4C141A83FC14}"/>
              </a:ext>
            </a:extLst>
          </p:cNvPr>
          <p:cNvSpPr/>
          <p:nvPr/>
        </p:nvSpPr>
        <p:spPr>
          <a:xfrm>
            <a:off x="282736" y="4591967"/>
            <a:ext cx="544768" cy="822267"/>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下水道</a:t>
            </a:r>
            <a:endParaRPr kumimoji="1" lang="en-US" altLang="ja-JP"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30428775-4626-492D-A613-0B5E3C0BC975}"/>
              </a:ext>
            </a:extLst>
          </p:cNvPr>
          <p:cNvSpPr txBox="1"/>
          <p:nvPr/>
        </p:nvSpPr>
        <p:spPr>
          <a:xfrm>
            <a:off x="963589" y="4619236"/>
            <a:ext cx="1765644"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大阪府市下水道ビジョン策定</a:t>
            </a:r>
            <a:endPar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フローチャート: 結合子 72">
            <a:extLst>
              <a:ext uri="{FF2B5EF4-FFF2-40B4-BE49-F238E27FC236}">
                <a16:creationId xmlns:a16="http://schemas.microsoft.com/office/drawing/2014/main" id="{08F19DDE-7552-49CD-B3F2-2ACA3B781C79}"/>
              </a:ext>
            </a:extLst>
          </p:cNvPr>
          <p:cNvSpPr>
            <a:spLocks noChangeAspect="1"/>
          </p:cNvSpPr>
          <p:nvPr/>
        </p:nvSpPr>
        <p:spPr>
          <a:xfrm flipH="1">
            <a:off x="2700071" y="493717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フローチャート: 結合子 72">
            <a:extLst>
              <a:ext uri="{FF2B5EF4-FFF2-40B4-BE49-F238E27FC236}">
                <a16:creationId xmlns:a16="http://schemas.microsoft.com/office/drawing/2014/main" id="{262719A8-C8CA-4586-A804-C2F84B5857C9}"/>
              </a:ext>
            </a:extLst>
          </p:cNvPr>
          <p:cNvSpPr>
            <a:spLocks noChangeAspect="1"/>
          </p:cNvSpPr>
          <p:nvPr/>
        </p:nvSpPr>
        <p:spPr>
          <a:xfrm flipH="1">
            <a:off x="1096280" y="5894367"/>
            <a:ext cx="121540" cy="12154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フローチャート: 結合子 72">
            <a:extLst>
              <a:ext uri="{FF2B5EF4-FFF2-40B4-BE49-F238E27FC236}">
                <a16:creationId xmlns:a16="http://schemas.microsoft.com/office/drawing/2014/main" id="{EA6D6DEE-0A9F-48F8-89C6-98142766526B}"/>
              </a:ext>
            </a:extLst>
          </p:cNvPr>
          <p:cNvSpPr>
            <a:spLocks noChangeAspect="1"/>
          </p:cNvSpPr>
          <p:nvPr/>
        </p:nvSpPr>
        <p:spPr>
          <a:xfrm flipH="1">
            <a:off x="2842429" y="493288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フローチャート: 結合子 72">
            <a:extLst>
              <a:ext uri="{FF2B5EF4-FFF2-40B4-BE49-F238E27FC236}">
                <a16:creationId xmlns:a16="http://schemas.microsoft.com/office/drawing/2014/main" id="{C79FC5E3-0818-4B2D-8132-20587CBCA071}"/>
              </a:ext>
            </a:extLst>
          </p:cNvPr>
          <p:cNvSpPr>
            <a:spLocks noChangeAspect="1"/>
          </p:cNvSpPr>
          <p:nvPr/>
        </p:nvSpPr>
        <p:spPr>
          <a:xfrm flipH="1">
            <a:off x="2994266" y="493717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大かっこ 62">
            <a:extLst>
              <a:ext uri="{FF2B5EF4-FFF2-40B4-BE49-F238E27FC236}">
                <a16:creationId xmlns:a16="http://schemas.microsoft.com/office/drawing/2014/main" id="{0083940D-2C60-401C-9F0D-0AF60D604B79}"/>
              </a:ext>
            </a:extLst>
          </p:cNvPr>
          <p:cNvSpPr/>
          <p:nvPr/>
        </p:nvSpPr>
        <p:spPr>
          <a:xfrm>
            <a:off x="968821" y="6076478"/>
            <a:ext cx="720129" cy="423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守口市が組合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へ加入</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64" name="大かっこ 63">
            <a:extLst>
              <a:ext uri="{FF2B5EF4-FFF2-40B4-BE49-F238E27FC236}">
                <a16:creationId xmlns:a16="http://schemas.microsoft.com/office/drawing/2014/main" id="{9AA8414A-18BA-4628-AA2E-1FDED5DAF3B2}"/>
              </a:ext>
            </a:extLst>
          </p:cNvPr>
          <p:cNvSpPr/>
          <p:nvPr/>
        </p:nvSpPr>
        <p:spPr>
          <a:xfrm>
            <a:off x="2903199" y="4613442"/>
            <a:ext cx="1493862" cy="2989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「大阪府域における下水道事業の広域化・共同化計画」策定</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大かっこ 64">
            <a:extLst>
              <a:ext uri="{FF2B5EF4-FFF2-40B4-BE49-F238E27FC236}">
                <a16:creationId xmlns:a16="http://schemas.microsoft.com/office/drawing/2014/main" id="{DB4C80E9-C8D5-4C17-9F56-38C2CC8E6989}"/>
              </a:ext>
            </a:extLst>
          </p:cNvPr>
          <p:cNvSpPr/>
          <p:nvPr/>
        </p:nvSpPr>
        <p:spPr>
          <a:xfrm>
            <a:off x="3144383" y="5089126"/>
            <a:ext cx="1082131" cy="3251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「大阪府市下水道ビジョン推進会議」設置</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大かっこ 66">
            <a:extLst>
              <a:ext uri="{FF2B5EF4-FFF2-40B4-BE49-F238E27FC236}">
                <a16:creationId xmlns:a16="http://schemas.microsoft.com/office/drawing/2014/main" id="{6E78AAEA-9FA2-451F-A4D4-F62EE94B0A74}"/>
              </a:ext>
            </a:extLst>
          </p:cNvPr>
          <p:cNvSpPr/>
          <p:nvPr/>
        </p:nvSpPr>
        <p:spPr>
          <a:xfrm>
            <a:off x="1987308" y="5073557"/>
            <a:ext cx="829927" cy="3251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「大阪府市下水道ビジョン」策定</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角丸四角形 79">
            <a:extLst>
              <a:ext uri="{FF2B5EF4-FFF2-40B4-BE49-F238E27FC236}">
                <a16:creationId xmlns:a16="http://schemas.microsoft.com/office/drawing/2014/main" id="{F890ED57-AC9F-4669-8EB2-6576818FD3FB}"/>
              </a:ext>
            </a:extLst>
          </p:cNvPr>
          <p:cNvSpPr/>
          <p:nvPr/>
        </p:nvSpPr>
        <p:spPr>
          <a:xfrm>
            <a:off x="282736" y="5525344"/>
            <a:ext cx="544768" cy="1086121"/>
          </a:xfrm>
          <a:prstGeom prst="roundRect">
            <a:avLst/>
          </a:prstGeom>
        </p:spPr>
        <p:style>
          <a:lnRef idx="1">
            <a:schemeClr val="accent6"/>
          </a:lnRef>
          <a:fillRef idx="2">
            <a:schemeClr val="accent6"/>
          </a:fillRef>
          <a:effectRef idx="1">
            <a:schemeClr val="accent6"/>
          </a:effectRef>
          <a:fontRef idx="minor">
            <a:schemeClr val="dk1"/>
          </a:fontRef>
        </p:style>
        <p:txBody>
          <a:bodyPr vert="wordArtVertRtl"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廃棄物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（焼却処理）</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C21C775A-D27A-43D1-B351-7A0D4B23144C}"/>
              </a:ext>
            </a:extLst>
          </p:cNvPr>
          <p:cNvSpPr txBox="1"/>
          <p:nvPr/>
        </p:nvSpPr>
        <p:spPr>
          <a:xfrm>
            <a:off x="988793" y="5619687"/>
            <a:ext cx="1292071"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経営形態の見直し</a:t>
            </a:r>
          </a:p>
        </p:txBody>
      </p:sp>
      <p:sp>
        <p:nvSpPr>
          <p:cNvPr id="74" name="テキスト ボックス 73">
            <a:extLst>
              <a:ext uri="{FF2B5EF4-FFF2-40B4-BE49-F238E27FC236}">
                <a16:creationId xmlns:a16="http://schemas.microsoft.com/office/drawing/2014/main" id="{A8BEC963-91F4-4FE0-B9B2-0973E67B676F}"/>
              </a:ext>
            </a:extLst>
          </p:cNvPr>
          <p:cNvSpPr txBox="1"/>
          <p:nvPr/>
        </p:nvSpPr>
        <p:spPr>
          <a:xfrm>
            <a:off x="181631" y="128787"/>
            <a:ext cx="19335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全体の進捗状況</a:t>
            </a:r>
          </a:p>
        </p:txBody>
      </p:sp>
      <p:sp>
        <p:nvSpPr>
          <p:cNvPr id="75" name="正方形/長方形 74">
            <a:extLst>
              <a:ext uri="{FF2B5EF4-FFF2-40B4-BE49-F238E27FC236}">
                <a16:creationId xmlns:a16="http://schemas.microsoft.com/office/drawing/2014/main" id="{28788D67-9313-457B-8D44-1F7FDD715E34}"/>
              </a:ext>
            </a:extLst>
          </p:cNvPr>
          <p:cNvSpPr/>
          <p:nvPr/>
        </p:nvSpPr>
        <p:spPr>
          <a:xfrm>
            <a:off x="2268734" y="165584"/>
            <a:ext cx="5853661" cy="3481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経営形態の見直し・最適化よる市町村連携</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48" name="テキスト ボックス 47">
            <a:extLst>
              <a:ext uri="{FF2B5EF4-FFF2-40B4-BE49-F238E27FC236}">
                <a16:creationId xmlns:a16="http://schemas.microsoft.com/office/drawing/2014/main" id="{6A6C5F26-CA27-44F8-A552-2119EDF3D10A}"/>
              </a:ext>
            </a:extLst>
          </p:cNvPr>
          <p:cNvSpPr txBox="1"/>
          <p:nvPr/>
        </p:nvSpPr>
        <p:spPr>
          <a:xfrm>
            <a:off x="418027" y="4253333"/>
            <a:ext cx="1144100" cy="253916"/>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水道</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広域連携</a:t>
            </a: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ローチャート: 結合子 72">
            <a:extLst>
              <a:ext uri="{FF2B5EF4-FFF2-40B4-BE49-F238E27FC236}">
                <a16:creationId xmlns:a16="http://schemas.microsoft.com/office/drawing/2014/main" id="{262719A8-C8CA-4586-A804-C2F84B5857C9}"/>
              </a:ext>
            </a:extLst>
          </p:cNvPr>
          <p:cNvSpPr>
            <a:spLocks noChangeAspect="1"/>
          </p:cNvSpPr>
          <p:nvPr/>
        </p:nvSpPr>
        <p:spPr>
          <a:xfrm flipH="1">
            <a:off x="1688950" y="5911303"/>
            <a:ext cx="121540" cy="121540"/>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大かっこ 61">
            <a:extLst>
              <a:ext uri="{FF2B5EF4-FFF2-40B4-BE49-F238E27FC236}">
                <a16:creationId xmlns:a16="http://schemas.microsoft.com/office/drawing/2014/main" id="{0083940D-2C60-401C-9F0D-0AF60D604B79}"/>
              </a:ext>
            </a:extLst>
          </p:cNvPr>
          <p:cNvSpPr/>
          <p:nvPr/>
        </p:nvSpPr>
        <p:spPr>
          <a:xfrm>
            <a:off x="1730822" y="6093414"/>
            <a:ext cx="851201" cy="42302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市による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共同処理開始</a:t>
            </a:r>
          </a:p>
        </p:txBody>
      </p:sp>
      <p:sp>
        <p:nvSpPr>
          <p:cNvPr id="6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2130203"/>
      </p:ext>
    </p:extLst>
  </p:cSld>
  <p:clrMapOvr>
    <a:masterClrMapping/>
  </p:clrMapOvr>
  <mc:AlternateContent xmlns:mc="http://schemas.openxmlformats.org/markup-compatibility/2006" xmlns:p14="http://schemas.microsoft.com/office/powerpoint/2010/main">
    <mc:Choice Requires="p14">
      <p:transition spd="slow" p14:dur="2000" advTm="252"/>
    </mc:Choice>
    <mc:Fallback xmlns="">
      <p:transition spd="slow" advTm="25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82323" y="1034156"/>
            <a:ext cx="8791556" cy="2241430"/>
          </a:xfrm>
          <a:prstGeom prst="roundRect">
            <a:avLst>
              <a:gd name="adj" fmla="val 4455"/>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kumimoji="1" lang="ja-JP" altLang="en-US" sz="1200" dirty="0">
                <a:solidFill>
                  <a:schemeClr val="tx1"/>
                </a:solidFill>
              </a:rPr>
              <a:t>　</a:t>
            </a:r>
          </a:p>
        </p:txBody>
      </p:sp>
      <p:sp>
        <p:nvSpPr>
          <p:cNvPr id="5" name="テキスト ボックス 4"/>
          <p:cNvSpPr txBox="1"/>
          <p:nvPr/>
        </p:nvSpPr>
        <p:spPr>
          <a:xfrm>
            <a:off x="251522" y="818"/>
            <a:ext cx="373751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２．これまでの取組</a:t>
            </a:r>
            <a:endParaRPr lang="zh-TW" altLang="en-US" sz="2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51520" y="404457"/>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9511" y="461940"/>
            <a:ext cx="3652864" cy="2687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solidFill>
                  <a:schemeClr val="tx1"/>
                </a:solidFill>
                <a:latin typeface="Meiryo UI" panose="020B0604030504040204" pitchFamily="50" charset="-128"/>
                <a:ea typeface="Meiryo UI" panose="020B0604030504040204" pitchFamily="50" charset="-128"/>
              </a:rPr>
              <a:t>府から市町村への権限移譲・中核市移行</a:t>
            </a:r>
            <a:r>
              <a:rPr kumimoji="1" lang="en-US" altLang="ja-JP" sz="1600" b="1" dirty="0" smtClean="0">
                <a:solidFill>
                  <a:schemeClr val="tx1"/>
                </a:solidFill>
                <a:latin typeface="Meiryo UI" panose="020B0604030504040204" pitchFamily="50" charset="-128"/>
                <a:ea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182323" y="4460598"/>
            <a:ext cx="1522375" cy="959127"/>
          </a:xfrm>
          <a:prstGeom prst="roundRect">
            <a:avLst>
              <a:gd name="adj" fmla="val 7712"/>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rPr>
              <a:t>＜消防＞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・一部事務組合や</a:t>
            </a:r>
            <a:r>
              <a:rPr lang="ja-JP" altLang="en-US" sz="1200" dirty="0" smtClean="0">
                <a:solidFill>
                  <a:schemeClr val="tx1"/>
                </a:solidFill>
                <a:latin typeface="Meiryo UI" panose="020B0604030504040204" pitchFamily="50" charset="-128"/>
                <a:ea typeface="Meiryo UI" panose="020B0604030504040204" pitchFamily="50" charset="-128"/>
              </a:rPr>
              <a:t>事務委託など</a:t>
            </a:r>
            <a:r>
              <a:rPr lang="ja-JP" altLang="en-US" sz="1200" b="1" dirty="0" smtClean="0">
                <a:solidFill>
                  <a:schemeClr val="tx1"/>
                </a:solidFill>
                <a:latin typeface="Meiryo UI" panose="020B0604030504040204" pitchFamily="50" charset="-128"/>
                <a:ea typeface="Meiryo UI" panose="020B0604030504040204" pitchFamily="50" charset="-128"/>
              </a:rPr>
              <a:t>広域化</a:t>
            </a:r>
            <a:r>
              <a:rPr lang="ja-JP" altLang="en-US" sz="1200" b="1" dirty="0">
                <a:solidFill>
                  <a:schemeClr val="tx1"/>
                </a:solidFill>
                <a:latin typeface="Meiryo UI" panose="020B0604030504040204" pitchFamily="50" charset="-128"/>
                <a:ea typeface="Meiryo UI" panose="020B0604030504040204" pitchFamily="50" charset="-128"/>
              </a:rPr>
              <a:t>に向けた</a:t>
            </a:r>
            <a:r>
              <a:rPr lang="ja-JP" altLang="en-US" sz="1200" b="1" dirty="0" smtClean="0">
                <a:solidFill>
                  <a:schemeClr val="tx1"/>
                </a:solidFill>
                <a:latin typeface="Meiryo UI" panose="020B0604030504040204" pitchFamily="50" charset="-128"/>
                <a:ea typeface="Meiryo UI" panose="020B0604030504040204" pitchFamily="50" charset="-128"/>
              </a:rPr>
              <a:t>取組を推進中</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pSp>
        <p:nvGrpSpPr>
          <p:cNvPr id="24" name="グループ化 23"/>
          <p:cNvGrpSpPr/>
          <p:nvPr/>
        </p:nvGrpSpPr>
        <p:grpSpPr>
          <a:xfrm>
            <a:off x="935073" y="1427796"/>
            <a:ext cx="4371254" cy="1391250"/>
            <a:chOff x="418792" y="2273745"/>
            <a:chExt cx="3973794" cy="1391250"/>
          </a:xfrm>
        </p:grpSpPr>
        <p:pic>
          <p:nvPicPr>
            <p:cNvPr id="13" name="図 12"/>
            <p:cNvPicPr>
              <a:picLocks noChangeAspect="1"/>
            </p:cNvPicPr>
            <p:nvPr/>
          </p:nvPicPr>
          <p:blipFill>
            <a:blip r:embed="rId3"/>
            <a:stretch>
              <a:fillRect/>
            </a:stretch>
          </p:blipFill>
          <p:spPr>
            <a:xfrm>
              <a:off x="418792" y="2413194"/>
              <a:ext cx="1796265" cy="1251801"/>
            </a:xfrm>
            <a:prstGeom prst="rect">
              <a:avLst/>
            </a:prstGeom>
          </p:spPr>
        </p:pic>
        <p:sp>
          <p:nvSpPr>
            <p:cNvPr id="12" name="正方形/長方形 11"/>
            <p:cNvSpPr/>
            <p:nvPr/>
          </p:nvSpPr>
          <p:spPr>
            <a:xfrm rot="5400000" flipV="1">
              <a:off x="561489" y="3231583"/>
              <a:ext cx="74425"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kumimoji="1" lang="en-US" altLang="ja-JP" sz="900" u="none" dirty="0">
                  <a:solidFill>
                    <a:schemeClr val="tx1"/>
                  </a:solidFill>
                </a:rPr>
                <a:t>…</a:t>
              </a:r>
              <a:endParaRPr kumimoji="1" lang="ja-JP" altLang="en-US" sz="900" u="none" dirty="0">
                <a:solidFill>
                  <a:schemeClr val="tx1"/>
                </a:solidFill>
              </a:endParaRPr>
            </a:p>
          </p:txBody>
        </p:sp>
        <p:pic>
          <p:nvPicPr>
            <p:cNvPr id="14" name="図 13"/>
            <p:cNvPicPr>
              <a:picLocks noChangeAspect="1"/>
            </p:cNvPicPr>
            <p:nvPr/>
          </p:nvPicPr>
          <p:blipFill>
            <a:blip r:embed="rId4"/>
            <a:stretch>
              <a:fillRect/>
            </a:stretch>
          </p:blipFill>
          <p:spPr>
            <a:xfrm>
              <a:off x="1557755" y="2273745"/>
              <a:ext cx="823937" cy="195246"/>
            </a:xfrm>
            <a:prstGeom prst="rect">
              <a:avLst/>
            </a:prstGeom>
          </p:spPr>
        </p:pic>
        <p:sp>
          <p:nvSpPr>
            <p:cNvPr id="15" name="二等辺三角形 14"/>
            <p:cNvSpPr/>
            <p:nvPr/>
          </p:nvSpPr>
          <p:spPr>
            <a:xfrm rot="5400000">
              <a:off x="1929513" y="2916848"/>
              <a:ext cx="794279" cy="1150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19" name="図 18"/>
            <p:cNvPicPr>
              <a:picLocks noChangeAspect="1"/>
            </p:cNvPicPr>
            <p:nvPr/>
          </p:nvPicPr>
          <p:blipFill>
            <a:blip r:embed="rId5"/>
            <a:stretch>
              <a:fillRect/>
            </a:stretch>
          </p:blipFill>
          <p:spPr>
            <a:xfrm>
              <a:off x="2458339" y="2413194"/>
              <a:ext cx="1796265" cy="1251801"/>
            </a:xfrm>
            <a:prstGeom prst="rect">
              <a:avLst/>
            </a:prstGeom>
          </p:spPr>
        </p:pic>
        <p:pic>
          <p:nvPicPr>
            <p:cNvPr id="20" name="図 19"/>
            <p:cNvPicPr>
              <a:picLocks noChangeAspect="1"/>
            </p:cNvPicPr>
            <p:nvPr/>
          </p:nvPicPr>
          <p:blipFill>
            <a:blip r:embed="rId6"/>
            <a:stretch>
              <a:fillRect/>
            </a:stretch>
          </p:blipFill>
          <p:spPr>
            <a:xfrm>
              <a:off x="3466360" y="2282649"/>
              <a:ext cx="926226" cy="173787"/>
            </a:xfrm>
            <a:prstGeom prst="rect">
              <a:avLst/>
            </a:prstGeom>
          </p:spPr>
        </p:pic>
      </p:grpSp>
      <p:sp>
        <p:nvSpPr>
          <p:cNvPr id="22" name="正方形/長方形 21"/>
          <p:cNvSpPr/>
          <p:nvPr/>
        </p:nvSpPr>
        <p:spPr>
          <a:xfrm>
            <a:off x="130714" y="747559"/>
            <a:ext cx="8353705" cy="2793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府内市町村の基礎自治機能の充実に</a:t>
            </a:r>
            <a:r>
              <a:rPr kumimoji="1" lang="ja-JP" altLang="en-US" sz="1200" dirty="0" smtClean="0">
                <a:solidFill>
                  <a:schemeClr val="tx1"/>
                </a:solidFill>
                <a:latin typeface="Meiryo UI" panose="020B0604030504040204" pitchFamily="50" charset="-128"/>
                <a:ea typeface="Meiryo UI" panose="020B0604030504040204" pitchFamily="50" charset="-128"/>
              </a:rPr>
              <a:t>向けた、</a:t>
            </a:r>
            <a:r>
              <a:rPr kumimoji="1" lang="ja-JP" altLang="en-US" sz="1200" dirty="0">
                <a:solidFill>
                  <a:schemeClr val="tx1"/>
                </a:solidFill>
                <a:latin typeface="Meiryo UI" panose="020B0604030504040204" pitchFamily="50" charset="-128"/>
                <a:ea typeface="Meiryo UI" panose="020B0604030504040204" pitchFamily="50" charset="-128"/>
              </a:rPr>
              <a:t>権限移譲、中核市移行や市町村間の広域連携に</a:t>
            </a:r>
            <a:r>
              <a:rPr kumimoji="1" lang="ja-JP" altLang="en-US" sz="1200" dirty="0" smtClean="0">
                <a:solidFill>
                  <a:schemeClr val="tx1"/>
                </a:solidFill>
                <a:latin typeface="Meiryo UI" panose="020B0604030504040204" pitchFamily="50" charset="-128"/>
                <a:ea typeface="Meiryo UI" panose="020B0604030504040204" pitchFamily="50" charset="-128"/>
              </a:rPr>
              <a:t>ついての取組は、</a:t>
            </a:r>
            <a:r>
              <a:rPr kumimoji="1" lang="ja-JP" altLang="en-US" sz="1200" dirty="0">
                <a:solidFill>
                  <a:schemeClr val="tx1"/>
                </a:solidFill>
                <a:latin typeface="Meiryo UI" panose="020B0604030504040204" pitchFamily="50" charset="-128"/>
                <a:ea typeface="Meiryo UI" panose="020B0604030504040204" pitchFamily="50" charset="-128"/>
              </a:rPr>
              <a:t>全国</a:t>
            </a:r>
            <a:r>
              <a:rPr kumimoji="1" lang="ja-JP" altLang="en-US" sz="1200" dirty="0" smtClean="0">
                <a:solidFill>
                  <a:schemeClr val="tx1"/>
                </a:solidFill>
                <a:latin typeface="Meiryo UI" panose="020B0604030504040204" pitchFamily="50" charset="-128"/>
                <a:ea typeface="Meiryo UI" panose="020B0604030504040204" pitchFamily="50" charset="-128"/>
              </a:rPr>
              <a:t>トップクラス。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235489" y="1063591"/>
            <a:ext cx="4878770" cy="4418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pPr>
            <a:r>
              <a:rPr kumimoji="1" lang="ja-JP" altLang="en-US" sz="1400" dirty="0">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特例市並みの移譲条項数は、全国</a:t>
            </a:r>
            <a:r>
              <a:rPr lang="en-US" altLang="ja-JP" sz="1200" dirty="0">
                <a:solidFill>
                  <a:schemeClr val="tx1"/>
                </a:solidFill>
                <a:latin typeface="Meiryo UI" panose="020B0604030504040204" pitchFamily="50" charset="-128"/>
                <a:ea typeface="Meiryo UI" panose="020B0604030504040204" pitchFamily="50" charset="-128"/>
              </a:rPr>
              <a:t>15</a:t>
            </a:r>
            <a:r>
              <a:rPr lang="ja-JP" altLang="en-US" sz="1200" dirty="0">
                <a:solidFill>
                  <a:schemeClr val="tx1"/>
                </a:solidFill>
                <a:latin typeface="Meiryo UI" panose="020B0604030504040204" pitchFamily="50" charset="-128"/>
                <a:ea typeface="Meiryo UI" panose="020B0604030504040204" pitchFamily="50" charset="-128"/>
              </a:rPr>
              <a:t>位（</a:t>
            </a:r>
            <a:r>
              <a:rPr lang="en-US" altLang="ja-JP" sz="1200" dirty="0">
                <a:solidFill>
                  <a:schemeClr val="tx1"/>
                </a:solidFill>
                <a:latin typeface="Meiryo UI" panose="020B0604030504040204" pitchFamily="50" charset="-128"/>
                <a:ea typeface="Meiryo UI" panose="020B0604030504040204" pitchFamily="50" charset="-128"/>
              </a:rPr>
              <a:t>2009</a:t>
            </a:r>
            <a:r>
              <a:rPr lang="ja-JP" altLang="en-US" sz="1200" dirty="0">
                <a:solidFill>
                  <a:schemeClr val="tx1"/>
                </a:solidFill>
                <a:latin typeface="Meiryo UI" panose="020B0604030504040204" pitchFamily="50" charset="-128"/>
                <a:ea typeface="Meiryo UI" panose="020B0604030504040204" pitchFamily="50" charset="-128"/>
              </a:rPr>
              <a:t>年度）から</a:t>
            </a:r>
            <a:r>
              <a:rPr lang="ja-JP" altLang="en-US" sz="1200" b="1" u="sng" dirty="0">
                <a:solidFill>
                  <a:schemeClr val="tx1"/>
                </a:solidFill>
                <a:latin typeface="Meiryo UI" panose="020B0604030504040204" pitchFamily="50" charset="-128"/>
                <a:ea typeface="Meiryo UI" panose="020B0604030504040204" pitchFamily="50" charset="-128"/>
              </a:rPr>
              <a:t>全国トップ</a:t>
            </a:r>
            <a:endParaRPr lang="en-US" altLang="ja-JP" sz="1200" b="1" u="sng"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2012</a:t>
            </a:r>
            <a:r>
              <a:rPr lang="ja-JP" altLang="en-US" sz="1200" dirty="0">
                <a:solidFill>
                  <a:schemeClr val="tx1"/>
                </a:solidFill>
                <a:latin typeface="Meiryo UI" panose="020B0604030504040204" pitchFamily="50" charset="-128"/>
                <a:ea typeface="Meiryo UI" panose="020B0604030504040204" pitchFamily="50" charset="-128"/>
              </a:rPr>
              <a:t>年度以降）に上昇。</a:t>
            </a:r>
            <a:r>
              <a:rPr kumimoji="1" lang="en-US" altLang="ja-JP" sz="12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25" name="正方形/長方形 24"/>
          <p:cNvSpPr/>
          <p:nvPr/>
        </p:nvSpPr>
        <p:spPr>
          <a:xfrm>
            <a:off x="5430579" y="1043487"/>
            <a:ext cx="2950539" cy="2907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pPr>
            <a:r>
              <a:rPr kumimoji="1" lang="ja-JP" altLang="en-US" sz="1400" dirty="0">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府内の中核市数は計７市と</a:t>
            </a:r>
            <a:r>
              <a:rPr lang="ja-JP" altLang="en-US" sz="1200" b="1" u="sng" dirty="0">
                <a:solidFill>
                  <a:schemeClr val="tx1"/>
                </a:solidFill>
                <a:latin typeface="Meiryo UI" panose="020B0604030504040204" pitchFamily="50" charset="-128"/>
                <a:ea typeface="Meiryo UI" panose="020B0604030504040204" pitchFamily="50" charset="-128"/>
              </a:rPr>
              <a:t>全国トップ</a:t>
            </a:r>
            <a:endParaRPr kumimoji="1" lang="ja-JP" altLang="en-US" sz="1200" b="1" u="sng" dirty="0">
              <a:latin typeface="Meiryo UI" panose="020B0604030504040204" pitchFamily="50" charset="-128"/>
              <a:ea typeface="Meiryo UI" panose="020B0604030504040204" pitchFamily="50" charset="-128"/>
            </a:endParaRPr>
          </a:p>
        </p:txBody>
      </p:sp>
      <p:sp>
        <p:nvSpPr>
          <p:cNvPr id="26" name="正方形/長方形 25"/>
          <p:cNvSpPr/>
          <p:nvPr/>
        </p:nvSpPr>
        <p:spPr>
          <a:xfrm>
            <a:off x="5814486" y="1344700"/>
            <a:ext cx="2727036" cy="1397941"/>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defRPr/>
            </a:pPr>
            <a:r>
              <a:rPr lang="ja-JP" altLang="en-US" sz="1100" dirty="0">
                <a:solidFill>
                  <a:schemeClr val="tx1"/>
                </a:solidFill>
                <a:latin typeface="Meiryo UI" pitchFamily="50" charset="-128"/>
                <a:ea typeface="Meiryo UI" pitchFamily="50" charset="-128"/>
                <a:cs typeface="Meiryo UI" pitchFamily="50" charset="-128"/>
              </a:rPr>
              <a:t>高槻市     </a:t>
            </a:r>
            <a:r>
              <a:rPr lang="en-US" altLang="ja-JP" sz="1100" dirty="0">
                <a:solidFill>
                  <a:schemeClr val="tx1"/>
                </a:solidFill>
                <a:latin typeface="Meiryo UI" pitchFamily="50" charset="-128"/>
                <a:ea typeface="Meiryo UI" pitchFamily="50" charset="-128"/>
                <a:cs typeface="Meiryo UI" pitchFamily="50" charset="-128"/>
              </a:rPr>
              <a:t>2003</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東大阪市  </a:t>
            </a:r>
            <a:r>
              <a:rPr lang="en-US" altLang="ja-JP" sz="1100" dirty="0">
                <a:solidFill>
                  <a:schemeClr val="tx1"/>
                </a:solidFill>
                <a:latin typeface="Meiryo UI" pitchFamily="50" charset="-128"/>
                <a:ea typeface="Meiryo UI" pitchFamily="50" charset="-128"/>
                <a:cs typeface="Meiryo UI" pitchFamily="50" charset="-128"/>
              </a:rPr>
              <a:t>2005</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豊中市　   </a:t>
            </a:r>
            <a:r>
              <a:rPr lang="en-US" altLang="ja-JP" sz="1100" dirty="0">
                <a:solidFill>
                  <a:schemeClr val="tx1"/>
                </a:solidFill>
                <a:latin typeface="Meiryo UI" pitchFamily="50" charset="-128"/>
                <a:ea typeface="Meiryo UI" pitchFamily="50" charset="-128"/>
                <a:cs typeface="Meiryo UI" pitchFamily="50" charset="-128"/>
              </a:rPr>
              <a:t>2012</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枚方市　   </a:t>
            </a:r>
            <a:r>
              <a:rPr lang="en-US" altLang="ja-JP" sz="1100" dirty="0">
                <a:solidFill>
                  <a:schemeClr val="tx1"/>
                </a:solidFill>
                <a:latin typeface="Meiryo UI" pitchFamily="50" charset="-128"/>
                <a:ea typeface="Meiryo UI" pitchFamily="50" charset="-128"/>
                <a:cs typeface="Meiryo UI" pitchFamily="50" charset="-128"/>
              </a:rPr>
              <a:t>2014</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八尾市　   </a:t>
            </a:r>
            <a:r>
              <a:rPr lang="en-US" altLang="ja-JP" sz="1100" dirty="0">
                <a:solidFill>
                  <a:schemeClr val="tx1"/>
                </a:solidFill>
                <a:latin typeface="Meiryo UI" pitchFamily="50" charset="-128"/>
                <a:ea typeface="Meiryo UI" pitchFamily="50" charset="-128"/>
                <a:cs typeface="Meiryo UI" pitchFamily="50" charset="-128"/>
              </a:rPr>
              <a:t>2018</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            （人口</a:t>
            </a:r>
            <a:r>
              <a:rPr lang="en-US" altLang="ja-JP" sz="1100" dirty="0">
                <a:solidFill>
                  <a:schemeClr val="tx1"/>
                </a:solidFill>
                <a:latin typeface="Meiryo UI" pitchFamily="50" charset="-128"/>
                <a:ea typeface="Meiryo UI" pitchFamily="50" charset="-128"/>
                <a:cs typeface="Meiryo UI" pitchFamily="50" charset="-128"/>
              </a:rPr>
              <a:t>20</a:t>
            </a:r>
            <a:r>
              <a:rPr lang="ja-JP" altLang="en-US" sz="1100" dirty="0">
                <a:solidFill>
                  <a:schemeClr val="tx1"/>
                </a:solidFill>
                <a:latin typeface="Meiryo UI" pitchFamily="50" charset="-128"/>
                <a:ea typeface="Meiryo UI" pitchFamily="50" charset="-128"/>
                <a:cs typeface="Meiryo UI" pitchFamily="50" charset="-128"/>
              </a:rPr>
              <a:t>万台の市では府内初）</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寝屋川市  </a:t>
            </a:r>
            <a:r>
              <a:rPr lang="en-US" altLang="ja-JP" sz="1100" dirty="0">
                <a:solidFill>
                  <a:schemeClr val="tx1"/>
                </a:solidFill>
                <a:latin typeface="Meiryo UI" pitchFamily="50" charset="-128"/>
                <a:ea typeface="Meiryo UI" pitchFamily="50" charset="-128"/>
                <a:cs typeface="Meiryo UI" pitchFamily="50" charset="-128"/>
              </a:rPr>
              <a:t>2019</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吹田市　　 </a:t>
            </a:r>
            <a:r>
              <a:rPr lang="en-US" altLang="ja-JP" sz="1100" dirty="0">
                <a:solidFill>
                  <a:schemeClr val="tx1"/>
                </a:solidFill>
                <a:latin typeface="Meiryo UI" pitchFamily="50" charset="-128"/>
                <a:ea typeface="Meiryo UI" pitchFamily="50" charset="-128"/>
                <a:cs typeface="Meiryo UI" pitchFamily="50" charset="-128"/>
              </a:rPr>
              <a:t>2020</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91961" y="2835914"/>
            <a:ext cx="7958903" cy="4396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pPr>
            <a:r>
              <a:rPr kumimoji="1" lang="ja-JP" altLang="en-US" sz="14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権限移譲の推進をきっかけに、広域連携による受け入れ態勢の整備が進み、</a:t>
            </a:r>
            <a:r>
              <a:rPr kumimoji="1" lang="ja-JP" altLang="en-US" sz="1200" b="1" u="sng" dirty="0">
                <a:latin typeface="Meiryo UI" panose="020B0604030504040204" pitchFamily="50" charset="-128"/>
                <a:ea typeface="Meiryo UI" panose="020B0604030504040204" pitchFamily="50" charset="-128"/>
              </a:rPr>
              <a:t>全国初</a:t>
            </a:r>
            <a:r>
              <a:rPr kumimoji="1" lang="ja-JP" altLang="en-US" sz="1200" dirty="0">
                <a:latin typeface="Meiryo UI" panose="020B0604030504040204" pitchFamily="50" charset="-128"/>
                <a:ea typeface="Meiryo UI" panose="020B0604030504040204" pitchFamily="50" charset="-128"/>
              </a:rPr>
              <a:t>の機関等（内部組織）の共同設置や、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教職員人事協議会の設置が実現。</a:t>
            </a:r>
            <a:r>
              <a:rPr kumimoji="1" lang="en-US" altLang="ja-JP" sz="12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28" name="角丸四角形 27"/>
          <p:cNvSpPr/>
          <p:nvPr/>
        </p:nvSpPr>
        <p:spPr>
          <a:xfrm>
            <a:off x="214135" y="5920526"/>
            <a:ext cx="4265852" cy="864485"/>
          </a:xfrm>
          <a:prstGeom prst="roundRect">
            <a:avLst>
              <a:gd name="adj" fmla="val 10382"/>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b="1" dirty="0">
                <a:solidFill>
                  <a:schemeClr val="tx1"/>
                </a:solidFill>
              </a:rPr>
              <a:t>＜府内市町村との連携強化＞</a:t>
            </a:r>
            <a:endParaRPr lang="en-US" altLang="ja-JP" sz="1200" b="1" dirty="0">
              <a:solidFill>
                <a:schemeClr val="tx1"/>
              </a:solidFill>
            </a:endParaRPr>
          </a:p>
          <a:p>
            <a:pPr>
              <a:spcBef>
                <a:spcPts val="300"/>
              </a:spcBef>
            </a:pPr>
            <a:r>
              <a:rPr kumimoji="1" lang="ja-JP" altLang="en-US" sz="115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大阪府域地方税徴収機構の設置・運営</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2015</a:t>
            </a:r>
            <a:r>
              <a:rPr kumimoji="1" lang="ja-JP" altLang="en-US" sz="1100" dirty="0">
                <a:solidFill>
                  <a:schemeClr val="tx1"/>
                </a:solidFill>
                <a:latin typeface="Meiryo UI" panose="020B0604030504040204" pitchFamily="50" charset="-128"/>
                <a:ea typeface="Meiryo UI" panose="020B0604030504040204" pitchFamily="50" charset="-128"/>
              </a:rPr>
              <a:t>年４月）</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lang="ja-JP" altLang="en-US" sz="115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地域維持管理連携プラットフォームの構築・運営</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2014</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11</a:t>
            </a:r>
            <a:r>
              <a:rPr lang="ja-JP" altLang="en-US" sz="1100" dirty="0">
                <a:solidFill>
                  <a:schemeClr val="tx1"/>
                </a:solidFill>
                <a:latin typeface="Meiryo UI" panose="020B0604030504040204" pitchFamily="50" charset="-128"/>
                <a:ea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自治体クラウドの推進</a:t>
            </a:r>
            <a:r>
              <a:rPr kumimoji="1" lang="ja-JP" altLang="en-US" sz="11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情報システム等の共同調達</a:t>
            </a:r>
            <a:endParaRPr lang="zh-TW"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4530266" y="5920526"/>
            <a:ext cx="4425529" cy="862762"/>
          </a:xfrm>
          <a:prstGeom prst="roundRect">
            <a:avLst>
              <a:gd name="adj" fmla="val 9276"/>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b="1" dirty="0">
                <a:solidFill>
                  <a:schemeClr val="tx1"/>
                </a:solidFill>
              </a:rPr>
              <a:t>＜府内市町村間の広域連携等の支援＞</a:t>
            </a:r>
            <a:endParaRPr lang="en-US" altLang="ja-JP" sz="1200" b="1" dirty="0">
              <a:solidFill>
                <a:schemeClr val="tx1"/>
              </a:solidFill>
            </a:endParaRPr>
          </a:p>
          <a:p>
            <a:pPr>
              <a:spcBef>
                <a:spcPts val="300"/>
              </a:spcBef>
            </a:pPr>
            <a:r>
              <a:rPr lang="ja-JP" altLang="en-US" sz="115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基礎自治機能の維持・充実に関する研究会設置</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2017</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11</a:t>
            </a:r>
            <a:r>
              <a:rPr lang="ja-JP" altLang="en-US" sz="1100" dirty="0">
                <a:solidFill>
                  <a:schemeClr val="tx1"/>
                </a:solidFill>
                <a:latin typeface="Meiryo UI" panose="020B0604030504040204" pitchFamily="50" charset="-128"/>
                <a:ea typeface="Meiryo UI" panose="020B0604030504040204" pitchFamily="50" charset="-128"/>
              </a:rPr>
              <a:t>月）</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15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町村の将来のあり方に関する勉強会の立上げ</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2020</a:t>
            </a:r>
            <a:r>
              <a:rPr lang="ja-JP" altLang="en-US" sz="1100" dirty="0">
                <a:solidFill>
                  <a:schemeClr val="tx1"/>
                </a:solidFill>
                <a:latin typeface="Meiryo UI" panose="020B0604030504040204" pitchFamily="50" charset="-128"/>
                <a:ea typeface="Meiryo UI" panose="020B0604030504040204" pitchFamily="50" charset="-128"/>
              </a:rPr>
              <a:t>年度）</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5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大阪府「市町村局」の設置</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年４月）</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140454" y="3971758"/>
            <a:ext cx="8862456" cy="4418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急速な人口減少や高齢化、施設等の老朽化などにより発生する課題に対応するため、「消防の広域化」、「水道事業の広域連携」、「下水道事業の持続性確保」、「ごみ処理における民間活用</a:t>
            </a:r>
            <a:r>
              <a:rPr kumimoji="1" lang="ja-JP" altLang="en-US" sz="1200" dirty="0" smtClean="0">
                <a:solidFill>
                  <a:schemeClr val="tx1"/>
                </a:solidFill>
                <a:latin typeface="Meiryo UI" panose="020B0604030504040204" pitchFamily="50" charset="-128"/>
                <a:ea typeface="Meiryo UI" panose="020B0604030504040204" pitchFamily="50" charset="-128"/>
              </a:rPr>
              <a:t>や広域処理</a:t>
            </a:r>
            <a:r>
              <a:rPr kumimoji="1" lang="ja-JP" altLang="en-US" sz="1200" dirty="0">
                <a:solidFill>
                  <a:schemeClr val="tx1"/>
                </a:solidFill>
                <a:latin typeface="Meiryo UI" panose="020B0604030504040204" pitchFamily="50" charset="-128"/>
                <a:ea typeface="Meiryo UI" panose="020B0604030504040204" pitchFamily="50" charset="-128"/>
              </a:rPr>
              <a:t>体制の構築」などの</a:t>
            </a:r>
            <a:r>
              <a:rPr kumimoji="1" lang="ja-JP" altLang="en-US" sz="1200" dirty="0" smtClean="0">
                <a:solidFill>
                  <a:schemeClr val="tx1"/>
                </a:solidFill>
                <a:latin typeface="Meiryo UI" panose="020B0604030504040204" pitchFamily="50" charset="-128"/>
                <a:ea typeface="Meiryo UI" panose="020B0604030504040204" pitchFamily="50" charset="-128"/>
              </a:rPr>
              <a:t>取組を</a:t>
            </a:r>
            <a:r>
              <a:rPr kumimoji="1" lang="ja-JP" altLang="en-US" sz="1200" dirty="0">
                <a:solidFill>
                  <a:schemeClr val="tx1"/>
                </a:solidFill>
                <a:latin typeface="Meiryo UI" panose="020B0604030504040204" pitchFamily="50" charset="-128"/>
                <a:ea typeface="Meiryo UI" panose="020B0604030504040204" pitchFamily="50" charset="-128"/>
              </a:rPr>
              <a:t>進めている。</a:t>
            </a:r>
          </a:p>
        </p:txBody>
      </p:sp>
      <p:sp>
        <p:nvSpPr>
          <p:cNvPr id="32" name="角丸四角形 31"/>
          <p:cNvSpPr/>
          <p:nvPr/>
        </p:nvSpPr>
        <p:spPr>
          <a:xfrm>
            <a:off x="1762125" y="4460599"/>
            <a:ext cx="2165824" cy="955088"/>
          </a:xfrm>
          <a:prstGeom prst="roundRect">
            <a:avLst>
              <a:gd name="adj" fmla="val 7712"/>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rPr>
              <a:t>＜水道＞</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大阪広域水道企業団と市町村水道事業者の</a:t>
            </a:r>
            <a:r>
              <a:rPr lang="ja-JP" altLang="en-US" sz="1200" b="1" dirty="0" smtClean="0">
                <a:solidFill>
                  <a:schemeClr val="tx1"/>
                </a:solidFill>
                <a:latin typeface="Meiryo UI" panose="020B0604030504040204" pitchFamily="50" charset="-128"/>
                <a:ea typeface="Meiryo UI" panose="020B0604030504040204" pitchFamily="50" charset="-128"/>
              </a:rPr>
              <a:t>統合</a:t>
            </a:r>
            <a:endParaRPr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淀川系浄水場の最適配置</a:t>
            </a:r>
            <a:r>
              <a:rPr kumimoji="1" lang="ja-JP" altLang="en-US" sz="1200" dirty="0">
                <a:solidFill>
                  <a:schemeClr val="tx1"/>
                </a:solidFill>
                <a:latin typeface="Meiryo UI" panose="020B0604030504040204" pitchFamily="50" charset="-128"/>
                <a:ea typeface="Meiryo UI" panose="020B0604030504040204" pitchFamily="50" charset="-128"/>
              </a:rPr>
              <a:t>（大阪市と守口市の浄水場共同化）</a:t>
            </a:r>
          </a:p>
        </p:txBody>
      </p:sp>
      <p:sp>
        <p:nvSpPr>
          <p:cNvPr id="33" name="角丸四角形 32"/>
          <p:cNvSpPr/>
          <p:nvPr/>
        </p:nvSpPr>
        <p:spPr>
          <a:xfrm>
            <a:off x="3989034" y="4470642"/>
            <a:ext cx="2021242" cy="945044"/>
          </a:xfrm>
          <a:prstGeom prst="roundRect">
            <a:avLst>
              <a:gd name="adj" fmla="val 7712"/>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r>
              <a:rPr lang="ja-JP" altLang="en-US" sz="1200" dirty="0">
                <a:solidFill>
                  <a:schemeClr val="tx1"/>
                </a:solidFill>
                <a:latin typeface="Meiryo UI" panose="020B0604030504040204" pitchFamily="50" charset="-128"/>
                <a:ea typeface="Meiryo UI" panose="020B0604030504040204" pitchFamily="50" charset="-128"/>
              </a:rPr>
              <a:t>＜下水道＞</a:t>
            </a:r>
            <a:endParaRPr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・大阪府と大阪市共同で府域全体の下水道事業の発展をめざす</a:t>
            </a:r>
            <a:r>
              <a:rPr kumimoji="1" lang="ja-JP" altLang="en-US" sz="1200" b="1" dirty="0">
                <a:solidFill>
                  <a:schemeClr val="tx1"/>
                </a:solidFill>
                <a:latin typeface="Meiryo UI" panose="020B0604030504040204" pitchFamily="50" charset="-128"/>
                <a:ea typeface="Meiryo UI" panose="020B0604030504040204" pitchFamily="50" charset="-128"/>
              </a:rPr>
              <a:t>「大阪府市下水道ビジョン」を策定</a:t>
            </a:r>
          </a:p>
        </p:txBody>
      </p:sp>
      <p:sp>
        <p:nvSpPr>
          <p:cNvPr id="34" name="角丸四角形 33"/>
          <p:cNvSpPr/>
          <p:nvPr/>
        </p:nvSpPr>
        <p:spPr>
          <a:xfrm>
            <a:off x="6071362" y="4448175"/>
            <a:ext cx="2902518" cy="967511"/>
          </a:xfrm>
          <a:prstGeom prst="roundRect">
            <a:avLst>
              <a:gd name="adj" fmla="val 7712"/>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r>
              <a:rPr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廃棄物（焼却処理）＞</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・工場稼働体制を、</a:t>
            </a:r>
            <a:r>
              <a:rPr lang="ja-JP" altLang="en-US" sz="1200" b="1" dirty="0">
                <a:solidFill>
                  <a:schemeClr val="tx1"/>
                </a:solidFill>
                <a:latin typeface="Meiryo UI" panose="020B0604030504040204" pitchFamily="50" charset="-128"/>
                <a:ea typeface="Meiryo UI" panose="020B0604030504040204" pitchFamily="50" charset="-128"/>
              </a:rPr>
              <a:t>９から６工場稼働体制に</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・工場建設・運営に</a:t>
            </a:r>
            <a:r>
              <a:rPr lang="ja-JP" altLang="en-US" sz="1200" b="1" dirty="0">
                <a:solidFill>
                  <a:schemeClr val="tx1"/>
                </a:solidFill>
                <a:latin typeface="Meiryo UI" panose="020B0604030504040204" pitchFamily="50" charset="-128"/>
                <a:ea typeface="Meiryo UI" panose="020B0604030504040204" pitchFamily="50" charset="-128"/>
              </a:rPr>
              <a:t>民間活力を導入</a:t>
            </a:r>
            <a:endParaRPr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・大阪市、八尾市、松原市、守口市が</a:t>
            </a:r>
            <a:r>
              <a:rPr lang="ja-JP" altLang="en-US" sz="1200" dirty="0">
                <a:solidFill>
                  <a:schemeClr val="tx1"/>
                </a:solidFill>
                <a:latin typeface="Meiryo UI" panose="020B0604030504040204" pitchFamily="50" charset="-128"/>
                <a:ea typeface="Meiryo UI" panose="020B0604030504040204" pitchFamily="50" charset="-128"/>
              </a:rPr>
              <a:t>「大阪広域環境施設組合」において</a:t>
            </a:r>
            <a:r>
              <a:rPr lang="ja-JP" altLang="en-US" sz="1200" b="1" dirty="0">
                <a:solidFill>
                  <a:schemeClr val="tx1"/>
                </a:solidFill>
                <a:latin typeface="Meiryo UI" panose="020B0604030504040204" pitchFamily="50" charset="-128"/>
                <a:ea typeface="Meiryo UI" panose="020B0604030504040204" pitchFamily="50" charset="-128"/>
              </a:rPr>
              <a:t>共同処理を開始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14135" y="5631473"/>
            <a:ext cx="4324327" cy="2811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府内</a:t>
            </a:r>
            <a:r>
              <a:rPr kumimoji="1" lang="ja-JP" altLang="en-US" sz="1200" dirty="0">
                <a:solidFill>
                  <a:schemeClr val="tx1"/>
                </a:solidFill>
                <a:latin typeface="Meiryo UI" panose="020B0604030504040204" pitchFamily="50" charset="-128"/>
                <a:ea typeface="Meiryo UI" panose="020B0604030504040204" pitchFamily="50" charset="-128"/>
              </a:rPr>
              <a:t>市町村間の広域連携等の支援の</a:t>
            </a:r>
            <a:r>
              <a:rPr kumimoji="1" lang="ja-JP" altLang="en-US" sz="1200" dirty="0" smtClean="0">
                <a:solidFill>
                  <a:schemeClr val="tx1"/>
                </a:solidFill>
                <a:latin typeface="Meiryo UI" panose="020B0604030504040204" pitchFamily="50" charset="-128"/>
                <a:ea typeface="Meiryo UI" panose="020B0604030504040204" pitchFamily="50" charset="-128"/>
              </a:rPr>
              <a:t>ための様々</a:t>
            </a:r>
            <a:r>
              <a:rPr kumimoji="1" lang="ja-JP" altLang="en-US" sz="1200" dirty="0">
                <a:solidFill>
                  <a:schemeClr val="tx1"/>
                </a:solidFill>
                <a:latin typeface="Meiryo UI" panose="020B0604030504040204" pitchFamily="50" charset="-128"/>
                <a:ea typeface="Meiryo UI" panose="020B0604030504040204" pitchFamily="50" charset="-128"/>
              </a:rPr>
              <a:t>な</a:t>
            </a:r>
            <a:r>
              <a:rPr kumimoji="1" lang="ja-JP" altLang="en-US" sz="1200" dirty="0" smtClean="0">
                <a:solidFill>
                  <a:schemeClr val="tx1"/>
                </a:solidFill>
                <a:latin typeface="Meiryo UI" panose="020B0604030504040204" pitchFamily="50" charset="-128"/>
                <a:ea typeface="Meiryo UI" panose="020B0604030504040204" pitchFamily="50" charset="-128"/>
              </a:rPr>
              <a:t>取組。</a:t>
            </a:r>
            <a:r>
              <a:rPr kumimoji="1" lang="en-US" altLang="ja-JP" sz="1200" dirty="0" smtClean="0">
                <a:solidFill>
                  <a:schemeClr val="tx1"/>
                </a:solidFill>
                <a:latin typeface="Meiryo UI" panose="020B0604030504040204" pitchFamily="50" charset="-128"/>
                <a:ea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109511" y="3509011"/>
            <a:ext cx="2107816" cy="2687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solidFill>
                  <a:schemeClr val="tx1"/>
                </a:solidFill>
                <a:latin typeface="Meiryo UI" panose="020B0604030504040204" pitchFamily="50" charset="-128"/>
                <a:ea typeface="Meiryo UI" panose="020B0604030504040204" pitchFamily="50" charset="-128"/>
              </a:rPr>
              <a:t>市町村間連携の促進</a:t>
            </a:r>
            <a:r>
              <a:rPr kumimoji="1" lang="en-US" altLang="ja-JP" sz="1600" b="1" dirty="0" smtClean="0">
                <a:solidFill>
                  <a:schemeClr val="tx1"/>
                </a:solidFill>
                <a:latin typeface="Meiryo UI" panose="020B0604030504040204" pitchFamily="50" charset="-128"/>
                <a:ea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157136" y="3800192"/>
            <a:ext cx="1989316" cy="220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smtClean="0">
                <a:latin typeface="Meiryo UI" panose="020B0604030504040204" pitchFamily="50" charset="-128"/>
                <a:ea typeface="Meiryo UI" panose="020B0604030504040204" pitchFamily="50" charset="-128"/>
              </a:rPr>
              <a:t>＜経営形態の見直し・最適化＞</a:t>
            </a:r>
            <a:endParaRPr kumimoji="1" lang="ja-JP" altLang="en-US" sz="1300" dirty="0">
              <a:latin typeface="Meiryo UI" panose="020B0604030504040204" pitchFamily="50" charset="-128"/>
              <a:ea typeface="Meiryo UI" panose="020B0604030504040204" pitchFamily="50" charset="-128"/>
            </a:endParaRPr>
          </a:p>
        </p:txBody>
      </p:sp>
      <p:sp>
        <p:nvSpPr>
          <p:cNvPr id="37" name="正方形/長方形 36"/>
          <p:cNvSpPr/>
          <p:nvPr/>
        </p:nvSpPr>
        <p:spPr>
          <a:xfrm>
            <a:off x="251520" y="5466566"/>
            <a:ext cx="1989316" cy="2209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smtClean="0">
                <a:latin typeface="Meiryo UI" panose="020B0604030504040204" pitchFamily="50" charset="-128"/>
                <a:ea typeface="Meiryo UI" panose="020B0604030504040204" pitchFamily="50" charset="-128"/>
              </a:rPr>
              <a:t>＜市町村間の広域連携等＞</a:t>
            </a:r>
            <a:endParaRPr kumimoji="1" lang="ja-JP" altLang="en-US" sz="1300" dirty="0">
              <a:latin typeface="Meiryo UI" panose="020B0604030504040204" pitchFamily="50" charset="-128"/>
              <a:ea typeface="Meiryo UI" panose="020B0604030504040204" pitchFamily="50" charset="-128"/>
            </a:endParaRPr>
          </a:p>
        </p:txBody>
      </p: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0495421"/>
      </p:ext>
    </p:extLst>
  </p:cSld>
  <p:clrMapOvr>
    <a:masterClrMapping/>
  </p:clrMapOvr>
  <mc:AlternateContent xmlns:mc="http://schemas.openxmlformats.org/markup-compatibility/2006" xmlns:p14="http://schemas.microsoft.com/office/powerpoint/2010/main">
    <mc:Choice Requires="p14">
      <p:transition spd="slow" p14:dur="2000" advTm="186"/>
    </mc:Choice>
    <mc:Fallback xmlns="">
      <p:transition spd="slow" advTm="18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7420" y="3731228"/>
            <a:ext cx="4093219" cy="485415"/>
          </a:xfrm>
          <a:prstGeom prst="rect">
            <a:avLst/>
          </a:prstGeom>
          <a:noFill/>
        </p:spPr>
        <p:txBody>
          <a:bodyPr wrap="square" lIns="27000" tIns="27000" rIns="27000" bIns="27000" rtlCol="0" anchor="ctr" anchorCtr="0">
            <a:spAutoFit/>
          </a:bodyPr>
          <a:lstStyle/>
          <a:p>
            <a:pPr algn="ctr"/>
            <a:r>
              <a:rPr lang="ja-JP" altLang="en-US" sz="2800" dirty="0" smtClean="0">
                <a:latin typeface="Meiryo UI" panose="020B0604030504040204" pitchFamily="50" charset="-128"/>
                <a:ea typeface="Meiryo UI" panose="020B0604030504040204" pitchFamily="50" charset="-128"/>
              </a:rPr>
              <a:t>府から市町村への権限移譲</a:t>
            </a:r>
            <a:endParaRPr lang="ja-JP" altLang="en-US" sz="2800"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91492FFE-DA25-4421-B7EF-DA285A7C05EA}"/>
              </a:ext>
            </a:extLst>
          </p:cNvPr>
          <p:cNvCxnSpPr>
            <a:cxnSpLocks/>
          </p:cNvCxnSpPr>
          <p:nvPr/>
        </p:nvCxnSpPr>
        <p:spPr>
          <a:xfrm flipV="1">
            <a:off x="893852" y="4216643"/>
            <a:ext cx="43348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2183204"/>
      </p:ext>
    </p:extLst>
  </p:cSld>
  <p:clrMapOvr>
    <a:masterClrMapping/>
  </p:clrMapOvr>
  <mc:AlternateContent xmlns:mc="http://schemas.openxmlformats.org/markup-compatibility/2006" xmlns:p14="http://schemas.microsoft.com/office/powerpoint/2010/main">
    <mc:Choice Requires="p14">
      <p:transition spd="slow" p14:dur="2000" advTm="1199"/>
    </mc:Choice>
    <mc:Fallback xmlns="">
      <p:transition spd="slow" advTm="119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32637" y="664865"/>
            <a:ext cx="8806575" cy="5239545"/>
          </a:xfrm>
          <a:prstGeom prst="rect">
            <a:avLst/>
          </a:prstGeom>
          <a:noFill/>
        </p:spPr>
        <p:txBody>
          <a:bodyPr wrap="square" rtlCol="0">
            <a:noAutofit/>
          </a:bodyPr>
          <a:lstStyle/>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府内市町村の基礎自治機能の充実に向けた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取組と</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して、特例市並みの権限移譲、豊中市・枚方市・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八尾市・寝屋川市・吹田市の</a:t>
            </a:r>
            <a:r>
              <a:rPr lang="ja-JP" altLang="en-US" dirty="0">
                <a:latin typeface="Meiryo UI" panose="020B0604030504040204" pitchFamily="50" charset="-128"/>
                <a:ea typeface="Meiryo UI" panose="020B0604030504040204" pitchFamily="50" charset="-128"/>
                <a:cs typeface="Meiryo UI" panose="020B0604030504040204" pitchFamily="50" charset="-128"/>
              </a:rPr>
              <a:t>中核市移行 、広域連携による権限移譲の受入体制の整備や自治体クラウドの導入をはじめとする市町村事務での広域連携などが実現</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した。</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市町村局</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府と市町村のパートナーシップ強化についても、大阪府域地方税徴収機構の設置・運営など、共通する課題の解決に向けた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取組が</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税務局</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一方で、人口減少・高齢化など社会情勢は厳しさを増しており、今後、府内市町村の行財政運営はより厳しいものとなることが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見込まれる。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市町村局</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そのため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、さらなる行財政改革や広域連携、地域の状況によっては合併も視野にいれた検討を求め、その実現に向け市町村間の調整を積極的に</a:t>
            </a:r>
            <a:r>
              <a:rPr lang="ja-JP" altLang="en-US" dirty="0">
                <a:latin typeface="Meiryo UI" panose="020B0604030504040204" pitchFamily="50" charset="-128"/>
                <a:ea typeface="Meiryo UI" panose="020B0604030504040204" pitchFamily="50" charset="-128"/>
                <a:cs typeface="Meiryo UI" panose="020B0604030504040204" pitchFamily="50" charset="-128"/>
              </a:rPr>
              <a:t>担って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市町村局</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府と府内市町村のパートナーシップについても、共通する課題の解決に向け、引き続き積極的な取組を展開して</a:t>
            </a:r>
            <a:r>
              <a:rPr lang="ja-JP" altLang="en-US" dirty="0" smtClean="0">
                <a:latin typeface="Meiryo UI" panose="020B0604030504040204" pitchFamily="50" charset="-128"/>
                <a:ea typeface="Meiryo UI" panose="020B0604030504040204" pitchFamily="50" charset="-128"/>
              </a:rPr>
              <a:t>いく。</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税務局・都市整備部</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18" y="44624"/>
            <a:ext cx="685413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１．</a:t>
            </a:r>
            <a:r>
              <a:rPr lang="ja-JP" altLang="en-US" sz="2400" dirty="0">
                <a:latin typeface="Meiryo UI" panose="020B0604030504040204" pitchFamily="50" charset="-128"/>
                <a:ea typeface="Meiryo UI" panose="020B0604030504040204" pitchFamily="50" charset="-128"/>
              </a:rPr>
              <a:t>成果（現時点での到達点）と今後の方向性</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75269650"/>
      </p:ext>
    </p:extLst>
  </p:cSld>
  <p:clrMapOvr>
    <a:masterClrMapping/>
  </p:clrMapOvr>
  <mc:AlternateContent xmlns:mc="http://schemas.openxmlformats.org/markup-compatibility/2006" xmlns:p14="http://schemas.microsoft.com/office/powerpoint/2010/main">
    <mc:Choice Requires="p14">
      <p:transition spd="slow" p14:dur="2000" advTm="6409"/>
    </mc:Choice>
    <mc:Fallback xmlns="">
      <p:transition spd="slow" advTm="6409"/>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10448</Words>
  <Application>Microsoft Office PowerPoint</Application>
  <PresentationFormat>画面に合わせる (4:3)</PresentationFormat>
  <Paragraphs>1231</Paragraphs>
  <Slides>39</Slides>
  <Notes>22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39</vt:i4>
      </vt:variant>
    </vt:vector>
  </HeadingPairs>
  <TitlesOfParts>
    <vt:vector size="54" baseType="lpstr">
      <vt:lpstr>BIZ UDPゴシック</vt:lpstr>
      <vt:lpstr>BIZ UDP明朝 Medium</vt:lpstr>
      <vt:lpstr>BIZ UDゴシック</vt:lpstr>
      <vt:lpstr>HGｺﾞｼｯｸM</vt:lpstr>
      <vt:lpstr>HG創英角ｺﾞｼｯｸUB</vt:lpstr>
      <vt:lpstr>Meiryo UI</vt:lpstr>
      <vt:lpstr>ＭＳ Ｐゴシック</vt:lpstr>
      <vt:lpstr>メイリオ</vt:lpstr>
      <vt:lpstr>游ゴシック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2023-06-16T03:01:56Z</dcterms:created>
  <dcterms:modified xsi:type="dcterms:W3CDTF">2023-06-16T03:02:01Z</dcterms:modified>
</cp:coreProperties>
</file>