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62" removePersonalInfoOnSave="1" saveSubsetFonts="1">
  <p:sldMasterIdLst>
    <p:sldMasterId id="2147483648" r:id="rId4"/>
  </p:sldMasterIdLst>
  <p:notesMasterIdLst>
    <p:notesMasterId r:id="rId55"/>
  </p:notesMasterIdLst>
  <p:handoutMasterIdLst>
    <p:handoutMasterId r:id="rId56"/>
  </p:handoutMasterIdLst>
  <p:sldIdLst>
    <p:sldId id="2799" r:id="rId5"/>
    <p:sldId id="2800" r:id="rId6"/>
    <p:sldId id="2801" r:id="rId7"/>
    <p:sldId id="2802" r:id="rId8"/>
    <p:sldId id="2803" r:id="rId9"/>
    <p:sldId id="2804" r:id="rId10"/>
    <p:sldId id="2805" r:id="rId11"/>
    <p:sldId id="2806" r:id="rId12"/>
    <p:sldId id="2807" r:id="rId13"/>
    <p:sldId id="2808" r:id="rId14"/>
    <p:sldId id="2809" r:id="rId15"/>
    <p:sldId id="2810" r:id="rId16"/>
    <p:sldId id="2811" r:id="rId17"/>
    <p:sldId id="2812" r:id="rId18"/>
    <p:sldId id="2813" r:id="rId19"/>
    <p:sldId id="2814" r:id="rId20"/>
    <p:sldId id="2815" r:id="rId21"/>
    <p:sldId id="2816" r:id="rId22"/>
    <p:sldId id="2817" r:id="rId23"/>
    <p:sldId id="2818" r:id="rId24"/>
    <p:sldId id="2819" r:id="rId25"/>
    <p:sldId id="2820" r:id="rId26"/>
    <p:sldId id="2821" r:id="rId27"/>
    <p:sldId id="2822" r:id="rId28"/>
    <p:sldId id="2823" r:id="rId29"/>
    <p:sldId id="2824" r:id="rId30"/>
    <p:sldId id="2825" r:id="rId31"/>
    <p:sldId id="2826" r:id="rId32"/>
    <p:sldId id="2827" r:id="rId33"/>
    <p:sldId id="2828" r:id="rId34"/>
    <p:sldId id="2829" r:id="rId35"/>
    <p:sldId id="2830" r:id="rId36"/>
    <p:sldId id="2831" r:id="rId37"/>
    <p:sldId id="2832" r:id="rId38"/>
    <p:sldId id="2833" r:id="rId39"/>
    <p:sldId id="2834" r:id="rId40"/>
    <p:sldId id="2835" r:id="rId41"/>
    <p:sldId id="2836" r:id="rId42"/>
    <p:sldId id="2837" r:id="rId43"/>
    <p:sldId id="2838" r:id="rId44"/>
    <p:sldId id="2839" r:id="rId45"/>
    <p:sldId id="2840" r:id="rId46"/>
    <p:sldId id="2841" r:id="rId47"/>
    <p:sldId id="2842" r:id="rId48"/>
    <p:sldId id="2843" r:id="rId49"/>
    <p:sldId id="2844" r:id="rId50"/>
    <p:sldId id="2845" r:id="rId51"/>
    <p:sldId id="2846" r:id="rId52"/>
    <p:sldId id="2847" r:id="rId53"/>
    <p:sldId id="2848" r:id="rId5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255" autoAdjust="0"/>
  </p:normalViewPr>
  <p:slideViewPr>
    <p:cSldViewPr>
      <p:cViewPr varScale="1">
        <p:scale>
          <a:sx n="57" d="100"/>
          <a:sy n="57" d="100"/>
        </p:scale>
        <p:origin x="1620"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6173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8012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42178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8332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9724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6027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72782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99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178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7952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705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437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81587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6312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5158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8708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84583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03704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628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5449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621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05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49736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59836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08294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3309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6567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8233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74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2249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42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9489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0520" y="2847698"/>
            <a:ext cx="8399779" cy="546970"/>
          </a:xfrm>
          <a:prstGeom prst="rect">
            <a:avLst/>
          </a:prstGeom>
          <a:noFill/>
        </p:spPr>
        <p:txBody>
          <a:bodyPr wrap="square" lIns="27000" tIns="27000" rIns="27000" bIns="27000" rtlCol="0" anchor="ctr" anchorCtr="0">
            <a:spAutoFit/>
          </a:bodyPr>
          <a:lstStyle/>
          <a:p>
            <a:pPr algn="ctr"/>
            <a:r>
              <a:rPr lang="en-US" altLang="zh-CN" sz="3200" dirty="0" smtClean="0">
                <a:latin typeface="Meiryo UI" panose="020B0604030504040204" pitchFamily="50" charset="-128"/>
                <a:ea typeface="Meiryo UI" panose="020B0604030504040204" pitchFamily="50" charset="-128"/>
              </a:rPr>
              <a:t>14</a:t>
            </a:r>
            <a:r>
              <a:rPr lang="ja-JP" altLang="en-US" sz="3200" dirty="0" err="1" smtClean="0">
                <a:latin typeface="Meiryo UI" panose="020B0604030504040204" pitchFamily="50" charset="-128"/>
                <a:ea typeface="Meiryo UI" panose="020B0604030504040204" pitchFamily="50" charset="-128"/>
              </a:rPr>
              <a:t>．</a:t>
            </a:r>
            <a:r>
              <a:rPr lang="zh-CN" altLang="en-US" sz="3200" dirty="0" smtClean="0">
                <a:latin typeface="Meiryo UI" panose="020B0604030504040204" pitchFamily="50" charset="-128"/>
                <a:ea typeface="Meiryo UI" panose="020B0604030504040204" pitchFamily="50" charset="-128"/>
              </a:rPr>
              <a:t>民営化</a:t>
            </a:r>
            <a:r>
              <a:rPr lang="zh-CN" altLang="en-US" sz="3200" dirty="0">
                <a:latin typeface="Meiryo UI" panose="020B0604030504040204" pitchFamily="50" charset="-128"/>
                <a:ea typeface="Meiryo UI" panose="020B0604030504040204" pitchFamily="50" charset="-128"/>
              </a:rPr>
              <a:t>／地方</a:t>
            </a:r>
            <a:r>
              <a:rPr lang="zh-CN" altLang="en-US" sz="3200" dirty="0" smtClean="0">
                <a:latin typeface="Meiryo UI" panose="020B0604030504040204" pitchFamily="50" charset="-128"/>
                <a:ea typeface="Meiryo UI" panose="020B0604030504040204" pitchFamily="50" charset="-128"/>
              </a:rPr>
              <a:t>独立行政法人化</a:t>
            </a:r>
            <a:r>
              <a:rPr lang="ja-JP" altLang="en-US" sz="3200" dirty="0" smtClean="0">
                <a:latin typeface="Meiryo UI" panose="020B0604030504040204" pitchFamily="50" charset="-128"/>
                <a:ea typeface="Meiryo UI" panose="020B0604030504040204" pitchFamily="50" charset="-128"/>
              </a:rPr>
              <a:t>／公民連携</a:t>
            </a:r>
            <a:endParaRPr lang="zh-CN" altLang="en-US" sz="3200" dirty="0">
              <a:latin typeface="Meiryo UI" panose="020B0604030504040204" pitchFamily="50" charset="-128"/>
              <a:ea typeface="Meiryo UI" panose="020B0604030504040204" pitchFamily="50" charset="-128"/>
            </a:endParaRP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3464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地方独立行政法人化の取組項目と主な経過</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5" name="表 104"/>
          <p:cNvGraphicFramePr>
            <a:graphicFrameLocks noGrp="1"/>
          </p:cNvGraphicFramePr>
          <p:nvPr>
            <p:extLst/>
          </p:nvPr>
        </p:nvGraphicFramePr>
        <p:xfrm>
          <a:off x="97798" y="558655"/>
          <a:ext cx="8914969" cy="5480195"/>
        </p:xfrm>
        <a:graphic>
          <a:graphicData uri="http://schemas.openxmlformats.org/drawingml/2006/table">
            <a:tbl>
              <a:tblPr>
                <a:tableStyleId>{5940675A-B579-460E-94D1-54222C63F5DA}</a:tableStyleId>
              </a:tblPr>
              <a:tblGrid>
                <a:gridCol w="674900">
                  <a:extLst>
                    <a:ext uri="{9D8B030D-6E8A-4147-A177-3AD203B41FA5}">
                      <a16:colId xmlns:a16="http://schemas.microsoft.com/office/drawing/2014/main" val="20000"/>
                    </a:ext>
                  </a:extLst>
                </a:gridCol>
                <a:gridCol w="525142">
                  <a:extLst>
                    <a:ext uri="{9D8B030D-6E8A-4147-A177-3AD203B41FA5}">
                      <a16:colId xmlns:a16="http://schemas.microsoft.com/office/drawing/2014/main" val="20001"/>
                    </a:ext>
                  </a:extLst>
                </a:gridCol>
                <a:gridCol w="553025">
                  <a:extLst>
                    <a:ext uri="{9D8B030D-6E8A-4147-A177-3AD203B41FA5}">
                      <a16:colId xmlns:a16="http://schemas.microsoft.com/office/drawing/2014/main" val="20002"/>
                    </a:ext>
                  </a:extLst>
                </a:gridCol>
                <a:gridCol w="539199">
                  <a:extLst>
                    <a:ext uri="{9D8B030D-6E8A-4147-A177-3AD203B41FA5}">
                      <a16:colId xmlns:a16="http://schemas.microsoft.com/office/drawing/2014/main" val="20003"/>
                    </a:ext>
                  </a:extLst>
                </a:gridCol>
                <a:gridCol w="553025">
                  <a:extLst>
                    <a:ext uri="{9D8B030D-6E8A-4147-A177-3AD203B41FA5}">
                      <a16:colId xmlns:a16="http://schemas.microsoft.com/office/drawing/2014/main" val="20004"/>
                    </a:ext>
                  </a:extLst>
                </a:gridCol>
                <a:gridCol w="553025">
                  <a:extLst>
                    <a:ext uri="{9D8B030D-6E8A-4147-A177-3AD203B41FA5}">
                      <a16:colId xmlns:a16="http://schemas.microsoft.com/office/drawing/2014/main" val="20005"/>
                    </a:ext>
                  </a:extLst>
                </a:gridCol>
                <a:gridCol w="539199">
                  <a:extLst>
                    <a:ext uri="{9D8B030D-6E8A-4147-A177-3AD203B41FA5}">
                      <a16:colId xmlns:a16="http://schemas.microsoft.com/office/drawing/2014/main" val="20006"/>
                    </a:ext>
                  </a:extLst>
                </a:gridCol>
                <a:gridCol w="566850">
                  <a:extLst>
                    <a:ext uri="{9D8B030D-6E8A-4147-A177-3AD203B41FA5}">
                      <a16:colId xmlns:a16="http://schemas.microsoft.com/office/drawing/2014/main" val="20007"/>
                    </a:ext>
                  </a:extLst>
                </a:gridCol>
                <a:gridCol w="553025">
                  <a:extLst>
                    <a:ext uri="{9D8B030D-6E8A-4147-A177-3AD203B41FA5}">
                      <a16:colId xmlns:a16="http://schemas.microsoft.com/office/drawing/2014/main" val="20008"/>
                    </a:ext>
                  </a:extLst>
                </a:gridCol>
                <a:gridCol w="539199">
                  <a:extLst>
                    <a:ext uri="{9D8B030D-6E8A-4147-A177-3AD203B41FA5}">
                      <a16:colId xmlns:a16="http://schemas.microsoft.com/office/drawing/2014/main" val="20009"/>
                    </a:ext>
                  </a:extLst>
                </a:gridCol>
                <a:gridCol w="525374">
                  <a:extLst>
                    <a:ext uri="{9D8B030D-6E8A-4147-A177-3AD203B41FA5}">
                      <a16:colId xmlns:a16="http://schemas.microsoft.com/office/drawing/2014/main" val="20010"/>
                    </a:ext>
                  </a:extLst>
                </a:gridCol>
                <a:gridCol w="594501">
                  <a:extLst>
                    <a:ext uri="{9D8B030D-6E8A-4147-A177-3AD203B41FA5}">
                      <a16:colId xmlns:a16="http://schemas.microsoft.com/office/drawing/2014/main" val="20011"/>
                    </a:ext>
                  </a:extLst>
                </a:gridCol>
                <a:gridCol w="566851">
                  <a:extLst>
                    <a:ext uri="{9D8B030D-6E8A-4147-A177-3AD203B41FA5}">
                      <a16:colId xmlns:a16="http://schemas.microsoft.com/office/drawing/2014/main" val="2264702727"/>
                    </a:ext>
                  </a:extLst>
                </a:gridCol>
                <a:gridCol w="539199">
                  <a:extLst>
                    <a:ext uri="{9D8B030D-6E8A-4147-A177-3AD203B41FA5}">
                      <a16:colId xmlns:a16="http://schemas.microsoft.com/office/drawing/2014/main" val="1055108594"/>
                    </a:ext>
                  </a:extLst>
                </a:gridCol>
                <a:gridCol w="553025">
                  <a:extLst>
                    <a:ext uri="{9D8B030D-6E8A-4147-A177-3AD203B41FA5}">
                      <a16:colId xmlns:a16="http://schemas.microsoft.com/office/drawing/2014/main" val="3665307717"/>
                    </a:ext>
                  </a:extLst>
                </a:gridCol>
                <a:gridCol w="539430">
                  <a:extLst>
                    <a:ext uri="{9D8B030D-6E8A-4147-A177-3AD203B41FA5}">
                      <a16:colId xmlns:a16="http://schemas.microsoft.com/office/drawing/2014/main" val="1556012858"/>
                    </a:ext>
                  </a:extLst>
                </a:gridCol>
              </a:tblGrid>
              <a:tr h="51931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2003</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262817">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131681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試験研究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（農業系）</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1239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博物館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10365073"/>
                  </a:ext>
                </a:extLst>
              </a:tr>
              <a:tr h="12573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動物園</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
        <p:nvSpPr>
          <p:cNvPr id="106" name="正方形/長方形 105"/>
          <p:cNvSpPr/>
          <p:nvPr/>
        </p:nvSpPr>
        <p:spPr>
          <a:xfrm>
            <a:off x="405795" y="608534"/>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97799" y="836482"/>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ホームベース 117"/>
          <p:cNvSpPr/>
          <p:nvPr/>
        </p:nvSpPr>
        <p:spPr>
          <a:xfrm>
            <a:off x="1463040" y="1154463"/>
            <a:ext cx="7454098" cy="255105"/>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1505552" y="1135285"/>
            <a:ext cx="3414777" cy="357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地方独立行政法人化（</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～）（大阪府立病院機構）</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ホームベース 120"/>
          <p:cNvSpPr/>
          <p:nvPr/>
        </p:nvSpPr>
        <p:spPr>
          <a:xfrm>
            <a:off x="4385664" y="1448048"/>
            <a:ext cx="4627102" cy="34091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2" name="正方形/長方形 121"/>
          <p:cNvSpPr/>
          <p:nvPr/>
        </p:nvSpPr>
        <p:spPr>
          <a:xfrm>
            <a:off x="4626091" y="1493780"/>
            <a:ext cx="2916500" cy="294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地方独立行政法人化（大阪市民病院機構）</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823920" y="1171376"/>
            <a:ext cx="202484" cy="2448124"/>
          </a:xfrm>
          <a:prstGeom prst="rect">
            <a:avLst/>
          </a:prstGeom>
          <a:ln w="19050"/>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地方独立行政法人法 制定（</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００３）</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ホームベース 131"/>
          <p:cNvSpPr/>
          <p:nvPr/>
        </p:nvSpPr>
        <p:spPr>
          <a:xfrm>
            <a:off x="2986804" y="2801275"/>
            <a:ext cx="6025962" cy="323068"/>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3" name="正方形/長方形 132"/>
          <p:cNvSpPr/>
          <p:nvPr/>
        </p:nvSpPr>
        <p:spPr>
          <a:xfrm>
            <a:off x="2972164" y="2813719"/>
            <a:ext cx="3645435" cy="3144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地方独立行政法人化　　　（大阪府立環境農林水産総合研究所）</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ホームベース 133"/>
          <p:cNvSpPr/>
          <p:nvPr/>
        </p:nvSpPr>
        <p:spPr>
          <a:xfrm>
            <a:off x="4324554" y="4286574"/>
            <a:ext cx="2562125" cy="339268"/>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5" name="正方形/長方形 134"/>
          <p:cNvSpPr/>
          <p:nvPr/>
        </p:nvSpPr>
        <p:spPr>
          <a:xfrm>
            <a:off x="6084341" y="5946025"/>
            <a:ext cx="111203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a:xfrm>
            <a:off x="4337301" y="4263553"/>
            <a:ext cx="2644871" cy="4268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地方独立行政法人化に向けた取組　●定款案可決</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a:xfrm>
            <a:off x="857964" y="4116464"/>
            <a:ext cx="1536859" cy="587581"/>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構造改革特区提案（二度）</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地独法化を可能とする要望→対応困難（</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2964306" y="4369477"/>
            <a:ext cx="689770" cy="198198"/>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国への要望</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p:cNvSpPr txBox="1"/>
          <p:nvPr/>
        </p:nvSpPr>
        <p:spPr>
          <a:xfrm>
            <a:off x="1069374" y="3759711"/>
            <a:ext cx="5688818" cy="230832"/>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対象５館は指定管理者制度で運営（</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美術館は</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429923" y="6533151"/>
            <a:ext cx="3327622" cy="276999"/>
            <a:chOff x="5487832" y="6239025"/>
            <a:chExt cx="3327622" cy="276999"/>
          </a:xfrm>
        </p:grpSpPr>
        <p:sp>
          <p:nvSpPr>
            <p:cNvPr id="45" name="ホームベース 44"/>
            <p:cNvSpPr/>
            <p:nvPr/>
          </p:nvSpPr>
          <p:spPr>
            <a:xfrm>
              <a:off x="6212382" y="6263305"/>
              <a:ext cx="612000" cy="216302"/>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7" name="ホームベース 46"/>
            <p:cNvSpPr/>
            <p:nvPr/>
          </p:nvSpPr>
          <p:spPr>
            <a:xfrm>
              <a:off x="7088416" y="6261117"/>
              <a:ext cx="612000" cy="2160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9" name="ホームベース 48"/>
            <p:cNvSpPr/>
            <p:nvPr/>
          </p:nvSpPr>
          <p:spPr>
            <a:xfrm>
              <a:off x="7939454" y="6259046"/>
              <a:ext cx="876000" cy="216000"/>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6" name="グループ化 5"/>
            <p:cNvGrpSpPr/>
            <p:nvPr/>
          </p:nvGrpSpPr>
          <p:grpSpPr>
            <a:xfrm>
              <a:off x="5487832" y="6239025"/>
              <a:ext cx="3155930" cy="276999"/>
              <a:chOff x="5487832" y="6239025"/>
              <a:chExt cx="3155930" cy="276999"/>
            </a:xfrm>
          </p:grpSpPr>
          <p:sp>
            <p:nvSpPr>
              <p:cNvPr id="46" name="正方形/長方形 45"/>
              <p:cNvSpPr/>
              <p:nvPr/>
            </p:nvSpPr>
            <p:spPr>
              <a:xfrm>
                <a:off x="6262898" y="6290812"/>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7120167" y="6299953"/>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8002231" y="6290812"/>
                <a:ext cx="641531"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a:t>
                </a:r>
              </a:p>
            </p:txBody>
          </p:sp>
          <p:sp>
            <p:nvSpPr>
              <p:cNvPr id="51" name="テキスト ボックス 50"/>
              <p:cNvSpPr txBox="1"/>
              <p:nvPr/>
            </p:nvSpPr>
            <p:spPr>
              <a:xfrm>
                <a:off x="5487832" y="6239025"/>
                <a:ext cx="7173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54" name="ホームベース 53"/>
          <p:cNvSpPr/>
          <p:nvPr/>
        </p:nvSpPr>
        <p:spPr>
          <a:xfrm>
            <a:off x="6879891" y="4279737"/>
            <a:ext cx="2111465" cy="322612"/>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 name="正方形/長方形 54"/>
          <p:cNvSpPr/>
          <p:nvPr/>
        </p:nvSpPr>
        <p:spPr>
          <a:xfrm>
            <a:off x="6876843" y="4284348"/>
            <a:ext cx="2117284" cy="3325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地方独立行政法人化（大阪市博物館機構）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040695" y="5170487"/>
            <a:ext cx="4887470" cy="50783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D558752A-628A-B6AF-D941-8BFA3604DD08}"/>
              </a:ext>
            </a:extLst>
          </p:cNvPr>
          <p:cNvSpPr txBox="1"/>
          <p:nvPr/>
        </p:nvSpPr>
        <p:spPr>
          <a:xfrm>
            <a:off x="2353919" y="5172713"/>
            <a:ext cx="293126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直営体制で運営</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しつつ</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最適</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な経営形態に</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ついて</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正方形/長方形 140"/>
          <p:cNvSpPr/>
          <p:nvPr/>
        </p:nvSpPr>
        <p:spPr>
          <a:xfrm>
            <a:off x="4079025" y="1111215"/>
            <a:ext cx="218698" cy="5160703"/>
          </a:xfrm>
          <a:prstGeom prst="rect">
            <a:avLst/>
          </a:prstGeom>
          <a:ln w="19050"/>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改正法 施行（法人統合が可能に）</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a:extLst>
              <a:ext uri="{FF2B5EF4-FFF2-40B4-BE49-F238E27FC236}">
                <a16:creationId xmlns:a16="http://schemas.microsoft.com/office/drawing/2014/main" id="{EB298D34-0099-B433-8B35-5F1289071C4C}"/>
              </a:ext>
            </a:extLst>
          </p:cNvPr>
          <p:cNvSpPr/>
          <p:nvPr/>
        </p:nvSpPr>
        <p:spPr>
          <a:xfrm>
            <a:off x="6862589" y="5229290"/>
            <a:ext cx="1072896" cy="5828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戦略会議</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にて地方</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独立行政</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法人化</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決定</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a:extLst>
              <a:ext uri="{FF2B5EF4-FFF2-40B4-BE49-F238E27FC236}">
                <a16:creationId xmlns:a16="http://schemas.microsoft.com/office/drawing/2014/main" id="{EB298D34-0099-B433-8B35-5F1289071C4C}"/>
              </a:ext>
            </a:extLst>
          </p:cNvPr>
          <p:cNvSpPr/>
          <p:nvPr/>
        </p:nvSpPr>
        <p:spPr>
          <a:xfrm>
            <a:off x="7387427" y="5098616"/>
            <a:ext cx="185935" cy="3848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ホームベース 60"/>
          <p:cNvSpPr/>
          <p:nvPr/>
        </p:nvSpPr>
        <p:spPr>
          <a:xfrm>
            <a:off x="7944322" y="5264769"/>
            <a:ext cx="1083085" cy="319265"/>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正方形/長方形 61"/>
          <p:cNvSpPr/>
          <p:nvPr/>
        </p:nvSpPr>
        <p:spPr>
          <a:xfrm>
            <a:off x="7937293" y="5302436"/>
            <a:ext cx="1215834" cy="294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法人化</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（天王寺動物園）</a:t>
            </a:r>
          </a:p>
        </p:txBody>
      </p:sp>
      <p:sp>
        <p:nvSpPr>
          <p:cNvPr id="142" name="正方形/長方形 141"/>
          <p:cNvSpPr/>
          <p:nvPr/>
        </p:nvSpPr>
        <p:spPr>
          <a:xfrm>
            <a:off x="3586912" y="3842569"/>
            <a:ext cx="465282" cy="1796204"/>
          </a:xfrm>
          <a:prstGeom prst="rect">
            <a:avLst/>
          </a:prstGeom>
        </p:spPr>
        <p:style>
          <a:lnRef idx="2">
            <a:schemeClr val="accent6"/>
          </a:lnRef>
          <a:fillRef idx="1">
            <a:schemeClr val="lt1"/>
          </a:fillRef>
          <a:effectRef idx="0">
            <a:schemeClr val="accent6"/>
          </a:effectRef>
          <a:fontRef idx="minor">
            <a:schemeClr val="dk1"/>
          </a:fontRef>
        </p:style>
        <p:txBody>
          <a:bodyPr vert="eaVert" lIns="36000" tIns="3600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法施行令改正</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（博物館・動物園が対象業務に）</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052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42800" y="642147"/>
          <a:ext cx="8959223" cy="6215853"/>
        </p:xfrm>
        <a:graphic>
          <a:graphicData uri="http://schemas.openxmlformats.org/drawingml/2006/table">
            <a:tbl>
              <a:tblPr>
                <a:tableStyleId>{E8B1032C-EA38-4F05-BA0D-38AFFFC7BED3}</a:tableStyleId>
              </a:tblPr>
              <a:tblGrid>
                <a:gridCol w="508707">
                  <a:extLst>
                    <a:ext uri="{9D8B030D-6E8A-4147-A177-3AD203B41FA5}">
                      <a16:colId xmlns:a16="http://schemas.microsoft.com/office/drawing/2014/main" val="20000"/>
                    </a:ext>
                  </a:extLst>
                </a:gridCol>
                <a:gridCol w="647841">
                  <a:extLst>
                    <a:ext uri="{9D8B030D-6E8A-4147-A177-3AD203B41FA5}">
                      <a16:colId xmlns:a16="http://schemas.microsoft.com/office/drawing/2014/main" val="20001"/>
                    </a:ext>
                  </a:extLst>
                </a:gridCol>
                <a:gridCol w="555209">
                  <a:extLst>
                    <a:ext uri="{9D8B030D-6E8A-4147-A177-3AD203B41FA5}">
                      <a16:colId xmlns:a16="http://schemas.microsoft.com/office/drawing/2014/main" val="20002"/>
                    </a:ext>
                  </a:extLst>
                </a:gridCol>
                <a:gridCol w="515551">
                  <a:extLst>
                    <a:ext uri="{9D8B030D-6E8A-4147-A177-3AD203B41FA5}">
                      <a16:colId xmlns:a16="http://schemas.microsoft.com/office/drawing/2014/main" val="20003"/>
                    </a:ext>
                  </a:extLst>
                </a:gridCol>
                <a:gridCol w="525466">
                  <a:extLst>
                    <a:ext uri="{9D8B030D-6E8A-4147-A177-3AD203B41FA5}">
                      <a16:colId xmlns:a16="http://schemas.microsoft.com/office/drawing/2014/main" val="20004"/>
                    </a:ext>
                  </a:extLst>
                </a:gridCol>
                <a:gridCol w="525466">
                  <a:extLst>
                    <a:ext uri="{9D8B030D-6E8A-4147-A177-3AD203B41FA5}">
                      <a16:colId xmlns:a16="http://schemas.microsoft.com/office/drawing/2014/main" val="20005"/>
                    </a:ext>
                  </a:extLst>
                </a:gridCol>
                <a:gridCol w="505637">
                  <a:extLst>
                    <a:ext uri="{9D8B030D-6E8A-4147-A177-3AD203B41FA5}">
                      <a16:colId xmlns:a16="http://schemas.microsoft.com/office/drawing/2014/main" val="20006"/>
                    </a:ext>
                  </a:extLst>
                </a:gridCol>
                <a:gridCol w="505637">
                  <a:extLst>
                    <a:ext uri="{9D8B030D-6E8A-4147-A177-3AD203B41FA5}">
                      <a16:colId xmlns:a16="http://schemas.microsoft.com/office/drawing/2014/main" val="20007"/>
                    </a:ext>
                  </a:extLst>
                </a:gridCol>
                <a:gridCol w="515552">
                  <a:extLst>
                    <a:ext uri="{9D8B030D-6E8A-4147-A177-3AD203B41FA5}">
                      <a16:colId xmlns:a16="http://schemas.microsoft.com/office/drawing/2014/main" val="20008"/>
                    </a:ext>
                  </a:extLst>
                </a:gridCol>
                <a:gridCol w="515551">
                  <a:extLst>
                    <a:ext uri="{9D8B030D-6E8A-4147-A177-3AD203B41FA5}">
                      <a16:colId xmlns:a16="http://schemas.microsoft.com/office/drawing/2014/main" val="20009"/>
                    </a:ext>
                  </a:extLst>
                </a:gridCol>
                <a:gridCol w="505637">
                  <a:extLst>
                    <a:ext uri="{9D8B030D-6E8A-4147-A177-3AD203B41FA5}">
                      <a16:colId xmlns:a16="http://schemas.microsoft.com/office/drawing/2014/main" val="20010"/>
                    </a:ext>
                  </a:extLst>
                </a:gridCol>
                <a:gridCol w="555209">
                  <a:extLst>
                    <a:ext uri="{9D8B030D-6E8A-4147-A177-3AD203B41FA5}">
                      <a16:colId xmlns:a16="http://schemas.microsoft.com/office/drawing/2014/main" val="20011"/>
                    </a:ext>
                  </a:extLst>
                </a:gridCol>
                <a:gridCol w="515552">
                  <a:extLst>
                    <a:ext uri="{9D8B030D-6E8A-4147-A177-3AD203B41FA5}">
                      <a16:colId xmlns:a16="http://schemas.microsoft.com/office/drawing/2014/main" val="20012"/>
                    </a:ext>
                  </a:extLst>
                </a:gridCol>
                <a:gridCol w="515552">
                  <a:extLst>
                    <a:ext uri="{9D8B030D-6E8A-4147-A177-3AD203B41FA5}">
                      <a16:colId xmlns:a16="http://schemas.microsoft.com/office/drawing/2014/main" val="931063790"/>
                    </a:ext>
                  </a:extLst>
                </a:gridCol>
                <a:gridCol w="515552">
                  <a:extLst>
                    <a:ext uri="{9D8B030D-6E8A-4147-A177-3AD203B41FA5}">
                      <a16:colId xmlns:a16="http://schemas.microsoft.com/office/drawing/2014/main" val="884818246"/>
                    </a:ext>
                  </a:extLst>
                </a:gridCol>
                <a:gridCol w="515552">
                  <a:extLst>
                    <a:ext uri="{9D8B030D-6E8A-4147-A177-3AD203B41FA5}">
                      <a16:colId xmlns:a16="http://schemas.microsoft.com/office/drawing/2014/main" val="470289362"/>
                    </a:ext>
                  </a:extLst>
                </a:gridCol>
                <a:gridCol w="515552">
                  <a:extLst>
                    <a:ext uri="{9D8B030D-6E8A-4147-A177-3AD203B41FA5}">
                      <a16:colId xmlns:a16="http://schemas.microsoft.com/office/drawing/2014/main" val="1544411296"/>
                    </a:ext>
                  </a:extLst>
                </a:gridCol>
              </a:tblGrid>
              <a:tr h="21325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u="none" strike="noStrike" kern="1200" dirty="0" smtClean="0">
                          <a:solidFill>
                            <a:schemeClr val="bg1"/>
                          </a:solidFill>
                          <a:effectLst/>
                          <a:latin typeface="+mn-lt"/>
                          <a:ea typeface="+mn-ea"/>
                          <a:cs typeface="+mn-cs"/>
                        </a:rPr>
                        <a:t>～</a:t>
                      </a:r>
                      <a:r>
                        <a:rPr kumimoji="1" lang="en-US" altLang="ja-JP" sz="1400" u="none" strike="noStrike" kern="1200" dirty="0" smtClean="0">
                          <a:solidFill>
                            <a:schemeClr val="bg1"/>
                          </a:solidFill>
                          <a:effectLst/>
                          <a:latin typeface="+mn-lt"/>
                          <a:ea typeface="+mn-ea"/>
                          <a:cs typeface="+mn-cs"/>
                        </a:rPr>
                        <a:t>2007</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2008</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2009</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solidFill>
                            <a:schemeClr val="bg1"/>
                          </a:solidFill>
                          <a:effectLst/>
                        </a:rPr>
                        <a:t>2010</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2011</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2019</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2020</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2021</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1600200">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644177">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2763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r h="1371600">
                <a:tc>
                  <a:txBody>
                    <a:bodyPr/>
                    <a:lstStyle/>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4"/>
                  </a:ext>
                </a:extLst>
              </a:tr>
            </a:tbl>
          </a:graphicData>
        </a:graphic>
      </p:graphicFrame>
      <p:sp>
        <p:nvSpPr>
          <p:cNvPr id="2" name="テキスト ボックス 1"/>
          <p:cNvSpPr txBox="1"/>
          <p:nvPr/>
        </p:nvSpPr>
        <p:spPr>
          <a:xfrm>
            <a:off x="68021" y="128787"/>
            <a:ext cx="54576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公民連携の主な改革取組経過</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大かっこ 75"/>
          <p:cNvSpPr/>
          <p:nvPr/>
        </p:nvSpPr>
        <p:spPr>
          <a:xfrm>
            <a:off x="1137377" y="1416102"/>
            <a:ext cx="1524208" cy="4987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1999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検討委</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号</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府</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検討指針</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1" name="直線矢印コネクタ 90"/>
          <p:cNvCxnSpPr/>
          <p:nvPr/>
        </p:nvCxnSpPr>
        <p:spPr>
          <a:xfrm>
            <a:off x="1182401" y="1269169"/>
            <a:ext cx="7877934" cy="4224"/>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角丸四角形 79"/>
          <p:cNvSpPr/>
          <p:nvPr/>
        </p:nvSpPr>
        <p:spPr>
          <a:xfrm>
            <a:off x="147229" y="893305"/>
            <a:ext cx="562252" cy="142627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ＰＦＩ事業の推進</a:t>
            </a:r>
            <a:endParaRPr kumimoji="1" lang="en-US" altLang="ja-JP"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sp>
        <p:nvSpPr>
          <p:cNvPr id="162" name="大かっこ 161"/>
          <p:cNvSpPr/>
          <p:nvPr/>
        </p:nvSpPr>
        <p:spPr>
          <a:xfrm>
            <a:off x="3265123" y="2895691"/>
            <a:ext cx="1400949" cy="312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外部有識者モニタリング必須化</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9" name="直線矢印コネクタ 28"/>
          <p:cNvCxnSpPr/>
          <p:nvPr/>
        </p:nvCxnSpPr>
        <p:spPr>
          <a:xfrm>
            <a:off x="1383248" y="2796166"/>
            <a:ext cx="7668000" cy="2993"/>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a:xfrm flipV="1">
            <a:off x="1196365" y="5661862"/>
            <a:ext cx="7853796" cy="964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54" name="フローチャート: 結合子 72"/>
          <p:cNvSpPr>
            <a:spLocks noChangeAspect="1"/>
          </p:cNvSpPr>
          <p:nvPr/>
        </p:nvSpPr>
        <p:spPr>
          <a:xfrm flipH="1">
            <a:off x="1281229" y="1200498"/>
            <a:ext cx="120108" cy="1201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大かっこ 59"/>
          <p:cNvSpPr/>
          <p:nvPr/>
        </p:nvSpPr>
        <p:spPr>
          <a:xfrm>
            <a:off x="5525701" y="1362337"/>
            <a:ext cx="1399468" cy="237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PPP</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優先検討規程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738000" y="834428"/>
            <a:ext cx="8357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ＰＦＩ法成立</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147229" y="5429561"/>
            <a:ext cx="562252" cy="1294680"/>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企業や大学と連携した行政課題の解決</a:t>
            </a:r>
            <a:endParaRPr kumimoji="1" lang="en-US" altLang="ja-JP"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cxnSp>
        <p:nvCxnSpPr>
          <p:cNvPr id="68" name="直線矢印コネクタ 67"/>
          <p:cNvCxnSpPr/>
          <p:nvPr/>
        </p:nvCxnSpPr>
        <p:spPr>
          <a:xfrm>
            <a:off x="3752123" y="4842321"/>
            <a:ext cx="5328000"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4" name="フローチャート: 結合子 72"/>
          <p:cNvSpPr>
            <a:spLocks noChangeAspect="1"/>
          </p:cNvSpPr>
          <p:nvPr/>
        </p:nvSpPr>
        <p:spPr>
          <a:xfrm flipH="1">
            <a:off x="5778797" y="120136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フローチャート: 結合子 72"/>
          <p:cNvSpPr>
            <a:spLocks noChangeAspect="1"/>
          </p:cNvSpPr>
          <p:nvPr/>
        </p:nvSpPr>
        <p:spPr>
          <a:xfrm flipH="1">
            <a:off x="3781666" y="343865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フローチャート: 結合子 72"/>
          <p:cNvSpPr>
            <a:spLocks noChangeAspect="1"/>
          </p:cNvSpPr>
          <p:nvPr/>
        </p:nvSpPr>
        <p:spPr>
          <a:xfrm flipH="1">
            <a:off x="3670486" y="478293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フローチャート: 結合子 72"/>
          <p:cNvSpPr>
            <a:spLocks noChangeAspect="1"/>
          </p:cNvSpPr>
          <p:nvPr/>
        </p:nvSpPr>
        <p:spPr>
          <a:xfrm flipH="1">
            <a:off x="6000769" y="422403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1" name="フローチャート: 結合子 72"/>
          <p:cNvSpPr>
            <a:spLocks noChangeAspect="1"/>
          </p:cNvSpPr>
          <p:nvPr/>
        </p:nvSpPr>
        <p:spPr>
          <a:xfrm flipH="1">
            <a:off x="1963441" y="560638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2" name="フローチャート: 結合子 72"/>
          <p:cNvSpPr>
            <a:spLocks noChangeAspect="1"/>
          </p:cNvSpPr>
          <p:nvPr/>
        </p:nvSpPr>
        <p:spPr>
          <a:xfrm flipH="1">
            <a:off x="4974962" y="558917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フローチャート: 結合子 72"/>
          <p:cNvSpPr>
            <a:spLocks noChangeAspect="1"/>
          </p:cNvSpPr>
          <p:nvPr/>
        </p:nvSpPr>
        <p:spPr>
          <a:xfrm flipH="1">
            <a:off x="6037475" y="2706240"/>
            <a:ext cx="121540" cy="121540"/>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9" name="大かっこ 98"/>
          <p:cNvSpPr/>
          <p:nvPr/>
        </p:nvSpPr>
        <p:spPr>
          <a:xfrm>
            <a:off x="5570034" y="3656777"/>
            <a:ext cx="1060476" cy="31215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市への利益配分手法の協定書標準例作成</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大かっこ 100"/>
          <p:cNvSpPr/>
          <p:nvPr/>
        </p:nvSpPr>
        <p:spPr>
          <a:xfrm>
            <a:off x="5995774" y="2916626"/>
            <a:ext cx="1200747" cy="3645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低評価事業者に対する次期公募時の減点制度導入</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 name="角丸四角形 103"/>
          <p:cNvSpPr/>
          <p:nvPr/>
        </p:nvSpPr>
        <p:spPr>
          <a:xfrm>
            <a:off x="139047" y="4124323"/>
            <a:ext cx="578778" cy="1127544"/>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サウンディング型市場調査</a:t>
            </a:r>
            <a:endParaRPr kumimoji="1" lang="en-US" altLang="ja-JP"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sp>
        <p:nvSpPr>
          <p:cNvPr id="105" name="角丸四角形 104"/>
          <p:cNvSpPr/>
          <p:nvPr/>
        </p:nvSpPr>
        <p:spPr>
          <a:xfrm>
            <a:off x="147310" y="2464444"/>
            <a:ext cx="562252" cy="145274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rPr>
              <a:t>指定管理者制度の積極導入</a:t>
            </a:r>
            <a:endParaRPr kumimoji="1" lang="en-US" altLang="ja-JP" sz="1108" b="0" i="0" u="none" strike="noStrike" kern="1200" cap="none" spc="0" normalizeH="0" baseline="0" noProof="0" dirty="0" smtClean="0">
              <a:ln>
                <a:noFill/>
              </a:ln>
              <a:solidFill>
                <a:prstClr val="black"/>
              </a:solidFill>
              <a:effectLst/>
              <a:uLnTx/>
              <a:uFillTx/>
              <a:latin typeface="Calibri" panose="020F0502020204030204"/>
              <a:ea typeface="Meiryo UI" panose="020B0604030504040204" pitchFamily="50" charset="-128"/>
              <a:cs typeface="+mn-cs"/>
            </a:endParaRPr>
          </a:p>
        </p:txBody>
      </p:sp>
      <p:sp>
        <p:nvSpPr>
          <p:cNvPr id="53" name="ひし形 52"/>
          <p:cNvSpPr/>
          <p:nvPr/>
        </p:nvSpPr>
        <p:spPr>
          <a:xfrm>
            <a:off x="4003252" y="1201143"/>
            <a:ext cx="144016" cy="157825"/>
          </a:xfrm>
          <a:prstGeom prst="diamon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ひし形 57"/>
          <p:cNvSpPr/>
          <p:nvPr/>
        </p:nvSpPr>
        <p:spPr>
          <a:xfrm>
            <a:off x="1110393" y="1201143"/>
            <a:ext cx="144016" cy="157825"/>
          </a:xfrm>
          <a:prstGeom prst="diamon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テキスト ボックス 58"/>
          <p:cNvSpPr txBox="1"/>
          <p:nvPr/>
        </p:nvSpPr>
        <p:spPr>
          <a:xfrm>
            <a:off x="3829347" y="861051"/>
            <a:ext cx="10685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内閣府</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アクションプラン</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763737" y="1159304"/>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a:t>
            </a:r>
          </a:p>
        </p:txBody>
      </p:sp>
      <p:sp>
        <p:nvSpPr>
          <p:cNvPr id="62" name="フローチャート: 結合子 72"/>
          <p:cNvSpPr>
            <a:spLocks noChangeAspect="1"/>
          </p:cNvSpPr>
          <p:nvPr/>
        </p:nvSpPr>
        <p:spPr>
          <a:xfrm flipH="1">
            <a:off x="1453660" y="1914856"/>
            <a:ext cx="120108" cy="1201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63" name="直線矢印コネクタ 62"/>
          <p:cNvCxnSpPr/>
          <p:nvPr/>
        </p:nvCxnSpPr>
        <p:spPr>
          <a:xfrm>
            <a:off x="1513714" y="1974910"/>
            <a:ext cx="7546621" cy="650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4" name="大かっこ 63"/>
          <p:cNvSpPr/>
          <p:nvPr/>
        </p:nvSpPr>
        <p:spPr>
          <a:xfrm>
            <a:off x="1155884" y="2086766"/>
            <a:ext cx="1228687" cy="2493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号</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p:cNvSpPr txBox="1"/>
          <p:nvPr/>
        </p:nvSpPr>
        <p:spPr>
          <a:xfrm>
            <a:off x="789593" y="1939397"/>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市</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7" name="フローチャート: 結合子 72"/>
          <p:cNvSpPr>
            <a:spLocks noChangeAspect="1"/>
          </p:cNvSpPr>
          <p:nvPr/>
        </p:nvSpPr>
        <p:spPr>
          <a:xfrm flipH="1">
            <a:off x="5265223" y="190598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大かっこ 69"/>
          <p:cNvSpPr/>
          <p:nvPr/>
        </p:nvSpPr>
        <p:spPr>
          <a:xfrm>
            <a:off x="4892972" y="2108318"/>
            <a:ext cx="854670" cy="2608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ガイドライン</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フローチャート: 結合子 72"/>
          <p:cNvSpPr>
            <a:spLocks noChangeAspect="1"/>
          </p:cNvSpPr>
          <p:nvPr/>
        </p:nvSpPr>
        <p:spPr>
          <a:xfrm flipH="1">
            <a:off x="5779134" y="1920047"/>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5" name="大かっこ 84"/>
          <p:cNvSpPr/>
          <p:nvPr/>
        </p:nvSpPr>
        <p:spPr>
          <a:xfrm>
            <a:off x="5802732" y="2099029"/>
            <a:ext cx="1399468" cy="237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PPP/PFI</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優先検討規程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ひし形 86"/>
          <p:cNvSpPr/>
          <p:nvPr/>
        </p:nvSpPr>
        <p:spPr>
          <a:xfrm>
            <a:off x="1110209" y="2698641"/>
            <a:ext cx="144016" cy="157825"/>
          </a:xfrm>
          <a:prstGeom prst="diamon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テキスト ボックス 87"/>
          <p:cNvSpPr txBox="1"/>
          <p:nvPr/>
        </p:nvSpPr>
        <p:spPr>
          <a:xfrm>
            <a:off x="803554" y="2474517"/>
            <a:ext cx="154042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2003</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 指定管理制度法制化</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ローチャート: 結合子 72"/>
          <p:cNvSpPr>
            <a:spLocks noChangeAspect="1"/>
          </p:cNvSpPr>
          <p:nvPr/>
        </p:nvSpPr>
        <p:spPr>
          <a:xfrm flipH="1">
            <a:off x="1261708" y="272336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2" name="テキスト ボックス 91"/>
          <p:cNvSpPr txBox="1"/>
          <p:nvPr/>
        </p:nvSpPr>
        <p:spPr>
          <a:xfrm>
            <a:off x="782963" y="2671471"/>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a:t>
            </a:r>
          </a:p>
        </p:txBody>
      </p:sp>
      <p:sp>
        <p:nvSpPr>
          <p:cNvPr id="93" name="テキスト ボックス 92"/>
          <p:cNvSpPr txBox="1"/>
          <p:nvPr/>
        </p:nvSpPr>
        <p:spPr>
          <a:xfrm>
            <a:off x="773057" y="3380083"/>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市</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4" name="大かっこ 93"/>
          <p:cNvSpPr/>
          <p:nvPr/>
        </p:nvSpPr>
        <p:spPr>
          <a:xfrm>
            <a:off x="1022309" y="2950287"/>
            <a:ext cx="866281" cy="3282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基本的な考え方</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フローチャート: 結合子 72"/>
          <p:cNvSpPr>
            <a:spLocks noChangeAspect="1"/>
          </p:cNvSpPr>
          <p:nvPr/>
        </p:nvSpPr>
        <p:spPr>
          <a:xfrm flipH="1">
            <a:off x="7110420" y="479012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3" name="大かっこ 102"/>
          <p:cNvSpPr/>
          <p:nvPr/>
        </p:nvSpPr>
        <p:spPr>
          <a:xfrm>
            <a:off x="825443" y="3674303"/>
            <a:ext cx="1285917" cy="38916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指定の手続き</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等指針</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　ガイドライン</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8" name="フローチャート: 結合子 72"/>
          <p:cNvSpPr>
            <a:spLocks noChangeAspect="1"/>
          </p:cNvSpPr>
          <p:nvPr/>
        </p:nvSpPr>
        <p:spPr>
          <a:xfrm flipH="1">
            <a:off x="1855171" y="271289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9" name="大かっこ 108"/>
          <p:cNvSpPr/>
          <p:nvPr/>
        </p:nvSpPr>
        <p:spPr>
          <a:xfrm>
            <a:off x="1956195" y="2944314"/>
            <a:ext cx="986395" cy="3282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価格点割合引上げ</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点→</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点）</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フローチャート: 結合子 72"/>
          <p:cNvSpPr>
            <a:spLocks noChangeAspect="1"/>
          </p:cNvSpPr>
          <p:nvPr/>
        </p:nvSpPr>
        <p:spPr>
          <a:xfrm flipH="1">
            <a:off x="2197555" y="344769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大かっこ 111"/>
          <p:cNvSpPr/>
          <p:nvPr/>
        </p:nvSpPr>
        <p:spPr>
          <a:xfrm>
            <a:off x="2178589" y="3675707"/>
            <a:ext cx="764001" cy="312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評価に外部</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有識者意見</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 name="フローチャート: 結合子 72"/>
          <p:cNvSpPr>
            <a:spLocks noChangeAspect="1"/>
          </p:cNvSpPr>
          <p:nvPr/>
        </p:nvSpPr>
        <p:spPr>
          <a:xfrm flipH="1">
            <a:off x="3249401" y="344259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4" name="大かっこ 113"/>
          <p:cNvSpPr/>
          <p:nvPr/>
        </p:nvSpPr>
        <p:spPr>
          <a:xfrm>
            <a:off x="3032595" y="3674303"/>
            <a:ext cx="986395" cy="3282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価格点割合引上げ</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点→</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点）</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5" name="大かっこ 114"/>
          <p:cNvSpPr/>
          <p:nvPr/>
        </p:nvSpPr>
        <p:spPr>
          <a:xfrm>
            <a:off x="4083207" y="3663675"/>
            <a:ext cx="1204677" cy="312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自主事業の実施を規定</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6" name="直線矢印コネクタ 115"/>
          <p:cNvCxnSpPr/>
          <p:nvPr/>
        </p:nvCxnSpPr>
        <p:spPr>
          <a:xfrm>
            <a:off x="1255562" y="3496716"/>
            <a:ext cx="7812000" cy="484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17" name="テキスト ボックス 116"/>
          <p:cNvSpPr txBox="1"/>
          <p:nvPr/>
        </p:nvSpPr>
        <p:spPr>
          <a:xfrm>
            <a:off x="763695" y="4251747"/>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a:t>
            </a:r>
          </a:p>
        </p:txBody>
      </p:sp>
      <p:sp>
        <p:nvSpPr>
          <p:cNvPr id="118" name="テキスト ボックス 117"/>
          <p:cNvSpPr txBox="1"/>
          <p:nvPr/>
        </p:nvSpPr>
        <p:spPr>
          <a:xfrm>
            <a:off x="772090" y="4879810"/>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市</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19" name="直線矢印コネクタ 118"/>
          <p:cNvCxnSpPr/>
          <p:nvPr/>
        </p:nvCxnSpPr>
        <p:spPr>
          <a:xfrm flipV="1">
            <a:off x="6026052" y="4283195"/>
            <a:ext cx="3024000" cy="1611"/>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20" name="フローチャート: 結合子 72"/>
          <p:cNvSpPr>
            <a:spLocks noChangeAspect="1"/>
          </p:cNvSpPr>
          <p:nvPr/>
        </p:nvSpPr>
        <p:spPr>
          <a:xfrm flipH="1">
            <a:off x="6535167" y="422242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1" name="大かっこ 120"/>
          <p:cNvSpPr/>
          <p:nvPr/>
        </p:nvSpPr>
        <p:spPr>
          <a:xfrm>
            <a:off x="3332004" y="4969127"/>
            <a:ext cx="923736"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サウンディング調査</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第１号案件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大かっこ 121"/>
          <p:cNvSpPr/>
          <p:nvPr/>
        </p:nvSpPr>
        <p:spPr>
          <a:xfrm>
            <a:off x="5615450" y="4404734"/>
            <a:ext cx="892891"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サウンディング調査</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第１号案件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3" name="大かっこ 122"/>
          <p:cNvSpPr/>
          <p:nvPr/>
        </p:nvSpPr>
        <p:spPr>
          <a:xfrm>
            <a:off x="6548638" y="4382552"/>
            <a:ext cx="815920"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マニュアル整備</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テキスト ボックス 123"/>
          <p:cNvSpPr txBox="1"/>
          <p:nvPr/>
        </p:nvSpPr>
        <p:spPr>
          <a:xfrm>
            <a:off x="763695" y="5540699"/>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a:t>
            </a:r>
          </a:p>
        </p:txBody>
      </p:sp>
      <p:sp>
        <p:nvSpPr>
          <p:cNvPr id="125" name="テキスト ボックス 124"/>
          <p:cNvSpPr txBox="1"/>
          <p:nvPr/>
        </p:nvSpPr>
        <p:spPr>
          <a:xfrm>
            <a:off x="759263" y="6097937"/>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市</a:t>
            </a:r>
            <a:endPar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6" name="大かっこ 125"/>
          <p:cNvSpPr/>
          <p:nvPr/>
        </p:nvSpPr>
        <p:spPr>
          <a:xfrm>
            <a:off x="1979008" y="5763287"/>
            <a:ext cx="817059"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包括連携協定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第１号案件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7" name="大かっこ 126"/>
          <p:cNvSpPr/>
          <p:nvPr/>
        </p:nvSpPr>
        <p:spPr>
          <a:xfrm>
            <a:off x="4693896" y="5802309"/>
            <a:ext cx="1186253"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公民戦略連携デスク</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設置（都道府県初）</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フローチャート: 結合子 72"/>
          <p:cNvSpPr>
            <a:spLocks noChangeAspect="1"/>
          </p:cNvSpPr>
          <p:nvPr/>
        </p:nvSpPr>
        <p:spPr>
          <a:xfrm flipH="1">
            <a:off x="6031875" y="616230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大かっこ 88"/>
          <p:cNvSpPr/>
          <p:nvPr/>
        </p:nvSpPr>
        <p:spPr>
          <a:xfrm>
            <a:off x="5944768" y="6347060"/>
            <a:ext cx="870518"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企業等との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連携窓口設置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5" name="直線矢印コネクタ 94"/>
          <p:cNvCxnSpPr/>
          <p:nvPr/>
        </p:nvCxnSpPr>
        <p:spPr>
          <a:xfrm>
            <a:off x="1156711" y="6246487"/>
            <a:ext cx="7920000" cy="5996"/>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96" name="大かっこ 95"/>
          <p:cNvSpPr/>
          <p:nvPr/>
        </p:nvSpPr>
        <p:spPr>
          <a:xfrm>
            <a:off x="1076514" y="6347060"/>
            <a:ext cx="817059"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包括連携協定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第１号案件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フローチャート: 結合子 72"/>
          <p:cNvSpPr>
            <a:spLocks noChangeAspect="1"/>
          </p:cNvSpPr>
          <p:nvPr/>
        </p:nvSpPr>
        <p:spPr>
          <a:xfrm flipH="1">
            <a:off x="1095931" y="616797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大かっこ 83"/>
          <p:cNvSpPr/>
          <p:nvPr/>
        </p:nvSpPr>
        <p:spPr>
          <a:xfrm>
            <a:off x="1125140" y="5727928"/>
            <a:ext cx="817059" cy="4358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2002</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事業連携協定</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第１号案件</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0" name="フローチャート: 結合子 72"/>
          <p:cNvSpPr>
            <a:spLocks noChangeAspect="1"/>
          </p:cNvSpPr>
          <p:nvPr/>
        </p:nvSpPr>
        <p:spPr>
          <a:xfrm flipH="1">
            <a:off x="5767575" y="3440205"/>
            <a:ext cx="121540" cy="121540"/>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86" name="フローチャート: 結合子 72"/>
          <p:cNvSpPr>
            <a:spLocks noChangeAspect="1"/>
          </p:cNvSpPr>
          <p:nvPr/>
        </p:nvSpPr>
        <p:spPr>
          <a:xfrm flipH="1">
            <a:off x="3722469" y="272563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大かっこ 78"/>
          <p:cNvSpPr/>
          <p:nvPr/>
        </p:nvSpPr>
        <p:spPr>
          <a:xfrm>
            <a:off x="7061984" y="4968092"/>
            <a:ext cx="815920"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マニュアル整備</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フローチャート: 結合子 72"/>
          <p:cNvSpPr>
            <a:spLocks noChangeAspect="1"/>
          </p:cNvSpPr>
          <p:nvPr/>
        </p:nvSpPr>
        <p:spPr>
          <a:xfrm flipH="1">
            <a:off x="8616521" y="344354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大かっこ 106"/>
          <p:cNvSpPr/>
          <p:nvPr/>
        </p:nvSpPr>
        <p:spPr>
          <a:xfrm>
            <a:off x="7984381" y="3664793"/>
            <a:ext cx="1060476" cy="31215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インセンティブ・</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ペナルティ制度の導入</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6703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　具体的な取組と成果（項目別）</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738983" y="1580714"/>
            <a:ext cx="7821028" cy="3862596"/>
          </a:xfrm>
          <a:prstGeom prst="rect">
            <a:avLst/>
          </a:prstGeom>
        </p:spPr>
        <p:txBody>
          <a:bodyPr wrap="square">
            <a:spAutoFit/>
          </a:bodyPr>
          <a:lstStyle/>
          <a:p>
            <a:pPr algn="just">
              <a:spcAft>
                <a:spcPts val="300"/>
              </a:spcAft>
            </a:pPr>
            <a:r>
              <a:rPr lang="ja-JP" altLang="en-US" sz="2000" b="1" u="sng" kern="100" dirty="0">
                <a:latin typeface="Meiryo UI" panose="020B0604030504040204" pitchFamily="50" charset="-128"/>
                <a:ea typeface="Meiryo UI" panose="020B0604030504040204" pitchFamily="50" charset="-128"/>
                <a:cs typeface="Meiryo UI" panose="020B0604030504040204" pitchFamily="50" charset="-128"/>
              </a:rPr>
              <a:t>民 営 化</a:t>
            </a:r>
            <a:endParaRPr lang="en-US"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① 地下鉄</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② バ</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ス</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③ 水</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道</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④ 下水道</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⑤ 幼稚園</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⑥ 保育所</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⑦ 一般廃棄物（収集</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輸送</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／焼却）</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⑧ 中央卸売市場</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⑨ 高速道路</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06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 name="角丸四角形 2"/>
          <p:cNvSpPr/>
          <p:nvPr/>
        </p:nvSpPr>
        <p:spPr>
          <a:xfrm>
            <a:off x="300244" y="2099310"/>
            <a:ext cx="2727619" cy="4378144"/>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09"/>
            <a:ext cx="2814391" cy="437814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年度以降、景気の緩やかな回復による雇用情勢の改善や大阪市の人口増加、外国人旅行客</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の増加などにより、乗車人員の回復基調が続いていた。</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○しかし、長期的には、少子高齢化など人口減少により、乗車人員の減少が続くと見込まれた。</a:t>
            </a:r>
          </a:p>
        </p:txBody>
      </p:sp>
      <p:sp>
        <p:nvSpPr>
          <p:cNvPr id="7" name="テキスト ボックス 6"/>
          <p:cNvSpPr txBox="1"/>
          <p:nvPr/>
        </p:nvSpPr>
        <p:spPr>
          <a:xfrm>
            <a:off x="213306" y="2235786"/>
            <a:ext cx="232301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531619" cy="1323439"/>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●上下（運行・運営、施設保有）一体での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●当面の経営改善方策の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828037" cy="2067233"/>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公営でも可能なサービス向上を実施。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運賃値下げ</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終発時間の延長</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快適なトイレへの改修</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地下鉄売店のリニューアル</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駅ナカ事業の展開</a:t>
            </a: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38999" y="2774093"/>
            <a:ext cx="2526049" cy="433965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大阪市高速電気軌道株式会社（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Osaka Metro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）に地下鉄事業を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引き継ぎ、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営業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2018.4.1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rPr>
              <a:t>民営化後、順調に推移していたが、</a:t>
            </a:r>
            <a:r>
              <a:rPr lang="en-US" altLang="ja-JP" sz="1400" dirty="0">
                <a:solidFill>
                  <a:prstClr val="black"/>
                </a:solidFill>
              </a:rPr>
              <a:t>2019</a:t>
            </a:r>
            <a:r>
              <a:rPr lang="ja-JP" altLang="en-US" sz="1400" dirty="0">
                <a:solidFill>
                  <a:prstClr val="black"/>
                </a:solidFill>
              </a:rPr>
              <a:t>年度期末から新型コロナウイルス感染症の影響に</a:t>
            </a:r>
            <a:r>
              <a:rPr lang="ja-JP" altLang="en-US" sz="1400" dirty="0" smtClean="0">
                <a:solidFill>
                  <a:prstClr val="black"/>
                </a:solidFill>
              </a:rPr>
              <a:t>より経営</a:t>
            </a:r>
            <a:r>
              <a:rPr lang="ja-JP" altLang="en-US" sz="1400" dirty="0">
                <a:solidFill>
                  <a:prstClr val="black"/>
                </a:solidFill>
              </a:rPr>
              <a:t>環境が激変</a:t>
            </a:r>
            <a:r>
              <a:rPr lang="ja-JP" altLang="en-US" sz="1400" dirty="0" smtClean="0">
                <a:solidFill>
                  <a:prstClr val="black"/>
                </a:solidFill>
              </a:rPr>
              <a:t>。</a:t>
            </a:r>
            <a:endParaRPr lang="en-US" altLang="ja-JP" sz="1400" dirty="0" smtClean="0">
              <a:solidFill>
                <a:prstClr val="black"/>
              </a:solidFill>
            </a:endParaRPr>
          </a:p>
          <a:p>
            <a:pPr lvl="0">
              <a:defRPr/>
            </a:pPr>
            <a:endParaRPr lang="en-US" altLang="ja-JP" sz="1400" dirty="0" smtClean="0">
              <a:solidFill>
                <a:prstClr val="black"/>
              </a:solidFill>
            </a:endParaRPr>
          </a:p>
          <a:p>
            <a:pPr lvl="0">
              <a:defRPr/>
            </a:pPr>
            <a:r>
              <a:rPr lang="ja-JP" altLang="en-US" sz="1400" dirty="0">
                <a:solidFill>
                  <a:prstClr val="black"/>
                </a:solidFill>
              </a:rPr>
              <a:t>・</a:t>
            </a:r>
            <a:r>
              <a:rPr lang="ja-JP" altLang="en-US" sz="1400" dirty="0" smtClean="0">
                <a:solidFill>
                  <a:prstClr val="black"/>
                </a:solidFill>
              </a:rPr>
              <a:t>この</a:t>
            </a:r>
            <a:r>
              <a:rPr lang="ja-JP" altLang="en-US" sz="1400" dirty="0">
                <a:solidFill>
                  <a:prstClr val="black"/>
                </a:solidFill>
              </a:rPr>
              <a:t>環境下、持続可能な事業体になるべく</a:t>
            </a:r>
            <a:r>
              <a:rPr lang="ja-JP" altLang="en-US" sz="1400" dirty="0" smtClean="0">
                <a:solidFill>
                  <a:prstClr val="black"/>
                </a:solidFill>
              </a:rPr>
              <a:t>、引き締まった</a:t>
            </a:r>
            <a:r>
              <a:rPr lang="ja-JP" altLang="en-US" sz="1400" dirty="0">
                <a:solidFill>
                  <a:prstClr val="black"/>
                </a:solidFill>
              </a:rPr>
              <a:t>経営施策に取り組み、</a:t>
            </a:r>
            <a:r>
              <a:rPr lang="en-US" altLang="ja-JP" sz="1400" dirty="0">
                <a:solidFill>
                  <a:prstClr val="black"/>
                </a:solidFill>
              </a:rPr>
              <a:t>2021</a:t>
            </a:r>
            <a:r>
              <a:rPr lang="ja-JP" altLang="en-US" sz="1400" dirty="0">
                <a:solidFill>
                  <a:prstClr val="black"/>
                </a:solidFill>
              </a:rPr>
              <a:t>年度も感染症の影響を受けたものの</a:t>
            </a:r>
            <a:r>
              <a:rPr lang="ja-JP" altLang="en-US" sz="1400" dirty="0" smtClean="0">
                <a:solidFill>
                  <a:prstClr val="black"/>
                </a:solidFill>
              </a:rPr>
              <a:t>、増収</a:t>
            </a:r>
            <a:r>
              <a:rPr lang="ja-JP" altLang="en-US" sz="1400" dirty="0">
                <a:solidFill>
                  <a:prstClr val="black"/>
                </a:solidFill>
              </a:rPr>
              <a:t>増益となり黒字化を達成。</a:t>
            </a:r>
          </a:p>
          <a:p>
            <a:pPr marL="177800" indent="-17780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sp>
        <p:nvSpPr>
          <p:cNvPr id="17" name="大かっこ 16"/>
          <p:cNvSpPr/>
          <p:nvPr/>
        </p:nvSpPr>
        <p:spPr>
          <a:xfrm>
            <a:off x="6277609" y="3969820"/>
            <a:ext cx="2487438" cy="2507633"/>
          </a:xfrm>
          <a:prstGeom prst="bracketPair">
            <a:avLst>
              <a:gd name="adj" fmla="val 678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dirty="0"/>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0674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548290" y="177380"/>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graphicFrame>
        <p:nvGraphicFramePr>
          <p:cNvPr id="31" name="表 30"/>
          <p:cNvGraphicFramePr>
            <a:graphicFrameLocks noGrp="1"/>
          </p:cNvGraphicFramePr>
          <p:nvPr>
            <p:extLst/>
          </p:nvPr>
        </p:nvGraphicFramePr>
        <p:xfrm>
          <a:off x="316520" y="1078016"/>
          <a:ext cx="7915349" cy="5625257"/>
        </p:xfrm>
        <a:graphic>
          <a:graphicData uri="http://schemas.openxmlformats.org/drawingml/2006/table">
            <a:tbl>
              <a:tblPr>
                <a:tableStyleId>{5940675A-B579-460E-94D1-54222C63F5DA}</a:tableStyleId>
              </a:tblPr>
              <a:tblGrid>
                <a:gridCol w="7112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33400">
                  <a:extLst>
                    <a:ext uri="{9D8B030D-6E8A-4147-A177-3AD203B41FA5}">
                      <a16:colId xmlns:a16="http://schemas.microsoft.com/office/drawing/2014/main" val="20002"/>
                    </a:ext>
                  </a:extLst>
                </a:gridCol>
                <a:gridCol w="991378">
                  <a:extLst>
                    <a:ext uri="{9D8B030D-6E8A-4147-A177-3AD203B41FA5}">
                      <a16:colId xmlns:a16="http://schemas.microsoft.com/office/drawing/2014/main" val="20003"/>
                    </a:ext>
                  </a:extLst>
                </a:gridCol>
                <a:gridCol w="991378">
                  <a:extLst>
                    <a:ext uri="{9D8B030D-6E8A-4147-A177-3AD203B41FA5}">
                      <a16:colId xmlns:a16="http://schemas.microsoft.com/office/drawing/2014/main" val="20004"/>
                    </a:ext>
                  </a:extLst>
                </a:gridCol>
                <a:gridCol w="991378">
                  <a:extLst>
                    <a:ext uri="{9D8B030D-6E8A-4147-A177-3AD203B41FA5}">
                      <a16:colId xmlns:a16="http://schemas.microsoft.com/office/drawing/2014/main" val="20005"/>
                    </a:ext>
                  </a:extLst>
                </a:gridCol>
                <a:gridCol w="991378">
                  <a:extLst>
                    <a:ext uri="{9D8B030D-6E8A-4147-A177-3AD203B41FA5}">
                      <a16:colId xmlns:a16="http://schemas.microsoft.com/office/drawing/2014/main" val="20006"/>
                    </a:ext>
                  </a:extLst>
                </a:gridCol>
                <a:gridCol w="991378">
                  <a:extLst>
                    <a:ext uri="{9D8B030D-6E8A-4147-A177-3AD203B41FA5}">
                      <a16:colId xmlns:a16="http://schemas.microsoft.com/office/drawing/2014/main" val="20007"/>
                    </a:ext>
                  </a:extLst>
                </a:gridCol>
                <a:gridCol w="1148659">
                  <a:extLst>
                    <a:ext uri="{9D8B030D-6E8A-4147-A177-3AD203B41FA5}">
                      <a16:colId xmlns:a16="http://schemas.microsoft.com/office/drawing/2014/main" val="20008"/>
                    </a:ext>
                  </a:extLst>
                </a:gridCol>
              </a:tblGrid>
              <a:tr h="25255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pPr algn="ctr" fontAlgn="ct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ctr"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a16="http://schemas.microsoft.com/office/drawing/2014/main" val="10000"/>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運賃</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1"/>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終発時間の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2"/>
                  </a:ext>
                </a:extLst>
              </a:tr>
              <a:tr h="5317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快適なトイレ</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改修</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3"/>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地下鉄売店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のリニューアル</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4"/>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solidFill>
                      <a:schemeClr val="accent4">
                        <a:lumMod val="40000"/>
                        <a:lumOff val="60000"/>
                      </a:schemeClr>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駅ナカ事業</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の展開</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5"/>
                  </a:ext>
                </a:extLst>
              </a:tr>
              <a:tr h="934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収支の改善</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hMerge="1">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6"/>
                  </a:ext>
                </a:extLst>
              </a:tr>
              <a:tr h="177884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hMerge="1">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7"/>
                  </a:ext>
                </a:extLst>
              </a:tr>
            </a:tbl>
          </a:graphicData>
        </a:graphic>
      </p:graphicFrame>
      <p:sp>
        <p:nvSpPr>
          <p:cNvPr id="33" name="ホームベース 32"/>
          <p:cNvSpPr/>
          <p:nvPr/>
        </p:nvSpPr>
        <p:spPr>
          <a:xfrm>
            <a:off x="2862758" y="1944944"/>
            <a:ext cx="5527849" cy="36124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878598" y="1950506"/>
            <a:ext cx="1598151"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●堺筋線以外</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493367" y="2118806"/>
            <a:ext cx="125826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●堺筋線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508198" y="1950506"/>
            <a:ext cx="1947940"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●千日前線（追加延長）</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870669" y="2115237"/>
            <a:ext cx="1930181"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●御堂筋線（追加延長）</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3096589" y="3512494"/>
            <a:ext cx="5294018" cy="411583"/>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096589" y="3518020"/>
            <a:ext cx="1450411"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ekimo</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3510928" y="3734551"/>
            <a:ext cx="1359741" cy="2015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ekimo</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368226" y="3530635"/>
            <a:ext cx="114695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ekimo</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a:xfrm>
            <a:off x="4119250" y="1406027"/>
            <a:ext cx="4271357" cy="360000"/>
          </a:xfrm>
          <a:prstGeom prst="homePlate">
            <a:avLst>
              <a:gd name="adj" fmla="val 4735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104204" y="1421069"/>
            <a:ext cx="1084009" cy="3714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●初乗り運賃</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値下げ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6993898" y="1400396"/>
            <a:ext cx="1118052" cy="3427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●２区運賃</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値下げ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754211" y="3474394"/>
            <a:ext cx="1572493" cy="467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新なにわ大食堂</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2499633" y="3003881"/>
            <a:ext cx="1436734" cy="379607"/>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2517398" y="3038691"/>
            <a:ext cx="1283075"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ホームベース 57"/>
          <p:cNvSpPr/>
          <p:nvPr/>
        </p:nvSpPr>
        <p:spPr>
          <a:xfrm>
            <a:off x="2725957" y="2474081"/>
            <a:ext cx="5664650" cy="3600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731299" y="2484779"/>
            <a:ext cx="1315327" cy="3168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●トイレ改修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872886" y="2431817"/>
            <a:ext cx="1072784" cy="4182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40/112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駅</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7196790" y="2441665"/>
            <a:ext cx="1030109" cy="4521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108/112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駅</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ホームベース 61"/>
          <p:cNvSpPr/>
          <p:nvPr/>
        </p:nvSpPr>
        <p:spPr>
          <a:xfrm>
            <a:off x="2166220" y="4106363"/>
            <a:ext cx="6224387" cy="734134"/>
          </a:xfrm>
          <a:prstGeom prst="homePlate">
            <a:avLst>
              <a:gd name="adj" fmla="val 2031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2173900" y="4344846"/>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115639" y="4363960"/>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104205" y="4355805"/>
            <a:ext cx="101358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昇給停止等</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5096136" y="4283084"/>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6087678" y="4302282"/>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7073230" y="4292609"/>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ホームベース 68"/>
          <p:cNvSpPr/>
          <p:nvPr/>
        </p:nvSpPr>
        <p:spPr>
          <a:xfrm>
            <a:off x="2166220" y="4998152"/>
            <a:ext cx="6224387" cy="1620000"/>
          </a:xfrm>
          <a:prstGeom prst="homePlate">
            <a:avLst>
              <a:gd name="adj" fmla="val 953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2200038" y="5012625"/>
            <a:ext cx="1043958" cy="4998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●交通局長の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民間人材登用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371762" y="5514404"/>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●民営化推進室</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3484254" y="5514271"/>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●交通政策室</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7164653" y="5216074"/>
            <a:ext cx="1062246" cy="3904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●都市交通局設置</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(7</a:t>
            </a: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7043637" y="5015898"/>
            <a:ext cx="1414912" cy="2138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●準備会社設立</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5286681" y="5479461"/>
            <a:ext cx="2543976" cy="252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条条例案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手続き条例案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368742" y="5739257"/>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●「事業の引継ぎに関する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基本方針案」可決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6627671" y="6131448"/>
            <a:ext cx="1642129" cy="4534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●「交通事業の設置等に関する</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条例を廃止する条例案」可決</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8422101" y="1421069"/>
            <a:ext cx="310731" cy="5234185"/>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大阪市高速電気軌道株式会社による営業開始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（２０１８年４月</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9" name="正方形/長方形 78"/>
          <p:cNvSpPr/>
          <p:nvPr/>
        </p:nvSpPr>
        <p:spPr>
          <a:xfrm>
            <a:off x="2087807" y="4094343"/>
            <a:ext cx="1013039" cy="2449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（人件費削減）</a:t>
            </a:r>
          </a:p>
        </p:txBody>
      </p:sp>
      <p:sp>
        <p:nvSpPr>
          <p:cNvPr id="80" name="正方形/長方形 79"/>
          <p:cNvSpPr/>
          <p:nvPr/>
        </p:nvSpPr>
        <p:spPr>
          <a:xfrm>
            <a:off x="1652890" y="1078015"/>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81" name="正方形/長方形 80"/>
          <p:cNvSpPr/>
          <p:nvPr/>
        </p:nvSpPr>
        <p:spPr>
          <a:xfrm>
            <a:off x="345095" y="11274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86" name="ホームベース 85"/>
          <p:cNvSpPr/>
          <p:nvPr/>
        </p:nvSpPr>
        <p:spPr>
          <a:xfrm>
            <a:off x="6897972" y="2974498"/>
            <a:ext cx="1492635" cy="41995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897972" y="2924936"/>
            <a:ext cx="963434" cy="5385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新事業者に</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よる再オープン</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8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8856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2022までの表 39"/>
          <p:cNvGraphicFramePr>
            <a:graphicFrameLocks noGrp="1"/>
          </p:cNvGraphicFramePr>
          <p:nvPr>
            <p:extLst/>
          </p:nvPr>
        </p:nvGraphicFramePr>
        <p:xfrm>
          <a:off x="168974" y="838659"/>
          <a:ext cx="8704570" cy="5877045"/>
        </p:xfrm>
        <a:graphic>
          <a:graphicData uri="http://schemas.openxmlformats.org/drawingml/2006/table">
            <a:tbl>
              <a:tblPr>
                <a:tableStyleId>{5940675A-B579-460E-94D1-54222C63F5DA}</a:tableStyleId>
              </a:tblPr>
              <a:tblGrid>
                <a:gridCol w="1968835">
                  <a:extLst>
                    <a:ext uri="{9D8B030D-6E8A-4147-A177-3AD203B41FA5}">
                      <a16:colId xmlns:a16="http://schemas.microsoft.com/office/drawing/2014/main" val="20000"/>
                    </a:ext>
                  </a:extLst>
                </a:gridCol>
                <a:gridCol w="156671">
                  <a:extLst>
                    <a:ext uri="{9D8B030D-6E8A-4147-A177-3AD203B41FA5}">
                      <a16:colId xmlns:a16="http://schemas.microsoft.com/office/drawing/2014/main" val="20002"/>
                    </a:ext>
                  </a:extLst>
                </a:gridCol>
                <a:gridCol w="1277806">
                  <a:extLst>
                    <a:ext uri="{9D8B030D-6E8A-4147-A177-3AD203B41FA5}">
                      <a16:colId xmlns:a16="http://schemas.microsoft.com/office/drawing/2014/main" val="20003"/>
                    </a:ext>
                  </a:extLst>
                </a:gridCol>
                <a:gridCol w="1378537">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gridCol w="1375464">
                  <a:extLst>
                    <a:ext uri="{9D8B030D-6E8A-4147-A177-3AD203B41FA5}">
                      <a16:colId xmlns:a16="http://schemas.microsoft.com/office/drawing/2014/main" val="3863145459"/>
                    </a:ext>
                  </a:extLst>
                </a:gridCol>
              </a:tblGrid>
              <a:tr h="3117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a16="http://schemas.microsoft.com/office/drawing/2014/main" val="10000"/>
                  </a:ext>
                </a:extLst>
              </a:tr>
              <a:tr h="20673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企業理念の継承</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スピーディなサービス改善</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2715498239"/>
                  </a:ext>
                </a:extLst>
              </a:tr>
              <a:tr h="26226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多様な事業展開</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6"/>
                  </a:ext>
                </a:extLst>
              </a:tr>
              <a:tr h="8752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経営体質の強化</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7"/>
                  </a:ext>
                </a:extLst>
              </a:tr>
            </a:tbl>
          </a:graphicData>
        </a:graphic>
      </p:graphicFrame>
      <p:grpSp>
        <p:nvGrpSpPr>
          <p:cNvPr id="4" name="グループ化 3"/>
          <p:cNvGrpSpPr/>
          <p:nvPr/>
        </p:nvGrpSpPr>
        <p:grpSpPr>
          <a:xfrm>
            <a:off x="168974" y="880423"/>
            <a:ext cx="2064751" cy="292857"/>
            <a:chOff x="345095" y="1044275"/>
            <a:chExt cx="2064751" cy="292857"/>
          </a:xfrm>
        </p:grpSpPr>
        <p:sp>
          <p:nvSpPr>
            <p:cNvPr id="80" name="年度　正方形/長方形 79"/>
            <p:cNvSpPr/>
            <p:nvPr/>
          </p:nvSpPr>
          <p:spPr>
            <a:xfrm>
              <a:off x="1963209" y="1044275"/>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81" name="項目　正方形/長方形 80"/>
            <p:cNvSpPr/>
            <p:nvPr/>
          </p:nvSpPr>
          <p:spPr>
            <a:xfrm>
              <a:off x="345095" y="11274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gr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67238" y="557528"/>
            <a:ext cx="342358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民営化後の取組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経過</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396321" y="195907"/>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grpSp>
        <p:nvGrpSpPr>
          <p:cNvPr id="3" name="グループ化 2"/>
          <p:cNvGrpSpPr/>
          <p:nvPr/>
        </p:nvGrpSpPr>
        <p:grpSpPr>
          <a:xfrm>
            <a:off x="2802715" y="5914088"/>
            <a:ext cx="4740941" cy="856056"/>
            <a:chOff x="3100839" y="5874792"/>
            <a:chExt cx="4740941" cy="856056"/>
          </a:xfrm>
        </p:grpSpPr>
        <p:sp>
          <p:nvSpPr>
            <p:cNvPr id="84" name="正方形/長方形 83"/>
            <p:cNvSpPr/>
            <p:nvPr/>
          </p:nvSpPr>
          <p:spPr>
            <a:xfrm>
              <a:off x="6927668" y="5888726"/>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決算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当期純利益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83" name="正方形/長方形 82"/>
            <p:cNvSpPr/>
            <p:nvPr/>
          </p:nvSpPr>
          <p:spPr>
            <a:xfrm>
              <a:off x="5631370" y="5876200"/>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決算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当期純利益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82" name="正方形/長方形 81"/>
            <p:cNvSpPr/>
            <p:nvPr/>
          </p:nvSpPr>
          <p:spPr>
            <a:xfrm>
              <a:off x="4276292" y="5874792"/>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決算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当期純利益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0" name="正方形/長方形 69"/>
            <p:cNvSpPr/>
            <p:nvPr/>
          </p:nvSpPr>
          <p:spPr>
            <a:xfrm>
              <a:off x="3100839" y="5874792"/>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決算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●営業利益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当期純利益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grpSp>
      <p:sp>
        <p:nvSpPr>
          <p:cNvPr id="78" name="OMによる営業開始正方形/長方形 77"/>
          <p:cNvSpPr/>
          <p:nvPr/>
        </p:nvSpPr>
        <p:spPr>
          <a:xfrm>
            <a:off x="2181105" y="1160575"/>
            <a:ext cx="310731" cy="5555129"/>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大阪市高速電気軌道株式会社による営業開始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（２０１８年４月）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トイレリニューアル矢印: 五方向 48">
            <a:extLst>
              <a:ext uri="{FF2B5EF4-FFF2-40B4-BE49-F238E27FC236}">
                <a16:creationId xmlns:a16="http://schemas.microsoft.com/office/drawing/2014/main" id="{5D1A1CA5-E2E4-464C-AF00-DB74F50E8174}"/>
              </a:ext>
            </a:extLst>
          </p:cNvPr>
          <p:cNvSpPr/>
          <p:nvPr/>
        </p:nvSpPr>
        <p:spPr>
          <a:xfrm>
            <a:off x="2566431" y="2220668"/>
            <a:ext cx="6264736" cy="233308"/>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●トイレリニューアル　（</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82</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146/179</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か所））　</a:t>
            </a:r>
          </a:p>
        </p:txBody>
      </p:sp>
      <p:sp>
        <p:nvSpPr>
          <p:cNvPr id="87" name="可動式ホーム柵矢印: 五方向 125">
            <a:extLst>
              <a:ext uri="{FF2B5EF4-FFF2-40B4-BE49-F238E27FC236}">
                <a16:creationId xmlns:a16="http://schemas.microsoft.com/office/drawing/2014/main" id="{0AD1D4CB-2FF3-4254-9637-8EE8B000B1C1}"/>
              </a:ext>
            </a:extLst>
          </p:cNvPr>
          <p:cNvSpPr/>
          <p:nvPr/>
        </p:nvSpPr>
        <p:spPr>
          <a:xfrm>
            <a:off x="2566431" y="1191361"/>
            <a:ext cx="6288298" cy="249728"/>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000" dirty="0" smtClean="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可動式ホーム柵設置　（</a:t>
            </a:r>
            <a:r>
              <a:rPr lang="en-US" altLang="ja-JP" sz="1000" dirty="0">
                <a:solidFill>
                  <a:schemeClr val="tx1"/>
                </a:solidFill>
                <a:latin typeface="ＭＳ Ｐゴシック" panose="020B0600070205080204" pitchFamily="50" charset="-128"/>
              </a:rPr>
              <a:t>2021</a:t>
            </a:r>
            <a:r>
              <a:rPr lang="ja-JP" altLang="en-US" sz="1000" dirty="0">
                <a:solidFill>
                  <a:schemeClr val="tx1"/>
                </a:solidFill>
                <a:latin typeface="ＭＳ Ｐゴシック" panose="020B0600070205080204" pitchFamily="50" charset="-128"/>
              </a:rPr>
              <a:t>年度末：整備率</a:t>
            </a:r>
            <a:r>
              <a:rPr lang="en-US" altLang="ja-JP" sz="1000" dirty="0">
                <a:solidFill>
                  <a:schemeClr val="tx1"/>
                </a:solidFill>
                <a:latin typeface="ＭＳ Ｐゴシック" panose="020B0600070205080204" pitchFamily="50" charset="-128"/>
              </a:rPr>
              <a:t>57</a:t>
            </a:r>
            <a:r>
              <a:rPr lang="ja-JP" altLang="en-US" sz="1000" dirty="0">
                <a:solidFill>
                  <a:schemeClr val="tx1"/>
                </a:solidFill>
                <a:latin typeface="ＭＳ Ｐゴシック" panose="020B0600070205080204" pitchFamily="50" charset="-128"/>
              </a:rPr>
              <a:t>％（</a:t>
            </a:r>
            <a:r>
              <a:rPr lang="en-US" altLang="ja-JP" sz="1000" dirty="0">
                <a:solidFill>
                  <a:schemeClr val="tx1"/>
                </a:solidFill>
                <a:latin typeface="ＭＳ Ｐゴシック" panose="020B0600070205080204" pitchFamily="50" charset="-128"/>
              </a:rPr>
              <a:t>76/133</a:t>
            </a:r>
            <a:r>
              <a:rPr lang="ja-JP" altLang="en-US" sz="1000" dirty="0">
                <a:solidFill>
                  <a:schemeClr val="tx1"/>
                </a:solidFill>
                <a:latin typeface="ＭＳ Ｐゴシック" panose="020B0600070205080204" pitchFamily="50" charset="-128"/>
              </a:rPr>
              <a:t>駅））</a:t>
            </a:r>
          </a:p>
        </p:txBody>
      </p:sp>
      <p:sp>
        <p:nvSpPr>
          <p:cNvPr id="100" name="バリフリ複線化矢印: 五方向 124">
            <a:extLst>
              <a:ext uri="{FF2B5EF4-FFF2-40B4-BE49-F238E27FC236}">
                <a16:creationId xmlns:a16="http://schemas.microsoft.com/office/drawing/2014/main" id="{2922C703-80E0-4C94-82F5-4E9AC5CD6214}"/>
              </a:ext>
            </a:extLst>
          </p:cNvPr>
          <p:cNvSpPr/>
          <p:nvPr/>
        </p:nvSpPr>
        <p:spPr>
          <a:xfrm>
            <a:off x="2558094" y="1979662"/>
            <a:ext cx="6273073" cy="224939"/>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●バリアフリールートの複線化</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年度末：整備率</a:t>
            </a:r>
            <a:r>
              <a:rPr lang="en-US" altLang="ja-JP" sz="1000" dirty="0">
                <a:solidFill>
                  <a:schemeClr val="tx1"/>
                </a:solidFill>
                <a:latin typeface="ＭＳ Ｐゴシック" panose="020B0600070205080204" pitchFamily="50" charset="-128"/>
                <a:ea typeface="ＭＳ Ｐゴシック" panose="020B0600070205080204" pitchFamily="50" charset="-128"/>
              </a:rPr>
              <a:t>32</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lang="en-US" altLang="ja-JP" sz="1000" dirty="0">
                <a:solidFill>
                  <a:schemeClr val="tx1"/>
                </a:solidFill>
                <a:latin typeface="ＭＳ Ｐゴシック" panose="020B0600070205080204" pitchFamily="50" charset="-128"/>
                <a:ea typeface="ＭＳ Ｐゴシック" panose="020B0600070205080204" pitchFamily="50" charset="-128"/>
              </a:rPr>
              <a:t>6</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/19</a:t>
            </a:r>
            <a:r>
              <a:rPr lang="ja-JP" altLang="en-US" sz="1000" dirty="0">
                <a:solidFill>
                  <a:schemeClr val="tx1"/>
                </a:solidFill>
                <a:latin typeface="ＭＳ Ｐゴシック" panose="020B0600070205080204" pitchFamily="50" charset="-128"/>
                <a:ea typeface="ＭＳ Ｐゴシック" panose="020B0600070205080204" pitchFamily="50" charset="-128"/>
              </a:rPr>
              <a:t>駅</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1" name="防犯カメラ矢印: 五方向 74">
            <a:extLst>
              <a:ext uri="{FF2B5EF4-FFF2-40B4-BE49-F238E27FC236}">
                <a16:creationId xmlns:a16="http://schemas.microsoft.com/office/drawing/2014/main" id="{6F46E4B0-0E23-4173-933B-377908845147}"/>
              </a:ext>
            </a:extLst>
          </p:cNvPr>
          <p:cNvSpPr/>
          <p:nvPr/>
        </p:nvSpPr>
        <p:spPr>
          <a:xfrm>
            <a:off x="2549758" y="1698885"/>
            <a:ext cx="6289746" cy="264475"/>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●駅構内・車内防犯カメラの設置　（</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年度末：駅</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3,116</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台、車両</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250</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両）</a:t>
            </a:r>
          </a:p>
        </p:txBody>
      </p:sp>
      <p:sp>
        <p:nvSpPr>
          <p:cNvPr id="102" name="中津正方形/長方形 101">
            <a:extLst>
              <a:ext uri="{FF2B5EF4-FFF2-40B4-BE49-F238E27FC236}">
                <a16:creationId xmlns:a16="http://schemas.microsoft.com/office/drawing/2014/main" id="{44C8BE0C-36E2-4CD9-AE8B-4F2FCBF4843A}"/>
              </a:ext>
            </a:extLst>
          </p:cNvPr>
          <p:cNvSpPr/>
          <p:nvPr/>
        </p:nvSpPr>
        <p:spPr>
          <a:xfrm>
            <a:off x="3716827" y="2428289"/>
            <a:ext cx="2138287" cy="267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●中津駅のリニューアル（</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lang="en-US" altLang="ja-JP" sz="10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3" name="新大阪正方形/長方形 102">
            <a:extLst>
              <a:ext uri="{FF2B5EF4-FFF2-40B4-BE49-F238E27FC236}">
                <a16:creationId xmlns:a16="http://schemas.microsoft.com/office/drawing/2014/main" id="{6CDC0F96-EF74-4352-9BE4-7AD4653B4611}"/>
              </a:ext>
            </a:extLst>
          </p:cNvPr>
          <p:cNvSpPr/>
          <p:nvPr/>
        </p:nvSpPr>
        <p:spPr>
          <a:xfrm>
            <a:off x="5516946" y="2411415"/>
            <a:ext cx="2225195" cy="296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●新大阪駅のリニューアル</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lang="en-US" altLang="ja-JP" sz="1000" dirty="0">
                <a:solidFill>
                  <a:schemeClr val="tx1"/>
                </a:solidFill>
                <a:latin typeface="ＭＳ Ｐゴシック" panose="020B0600070205080204" pitchFamily="50" charset="-128"/>
                <a:ea typeface="ＭＳ Ｐゴシック" panose="020B0600070205080204" pitchFamily="50" charset="-128"/>
              </a:rPr>
              <a:t>.9</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4" name="消費税運改据え置き正方形/長方形 103">
            <a:extLst>
              <a:ext uri="{FF2B5EF4-FFF2-40B4-BE49-F238E27FC236}">
                <a16:creationId xmlns:a16="http://schemas.microsoft.com/office/drawing/2014/main" id="{1F545F8F-6890-4274-B7A3-1D5D0B59D594}"/>
              </a:ext>
            </a:extLst>
          </p:cNvPr>
          <p:cNvSpPr/>
          <p:nvPr/>
        </p:nvSpPr>
        <p:spPr>
          <a:xfrm>
            <a:off x="3490825" y="2622472"/>
            <a:ext cx="2427218" cy="2427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lgn="ctr"/>
            <a:r>
              <a:rPr lang="ja-JP" altLang="en-US" sz="10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消費税改定時の運賃据置き （</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2019.10</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lang="en-US" altLang="ja-JP"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正方形/長方形 105">
            <a:extLst>
              <a:ext uri="{FF2B5EF4-FFF2-40B4-BE49-F238E27FC236}">
                <a16:creationId xmlns:a16="http://schemas.microsoft.com/office/drawing/2014/main" id="{301E423A-30A0-4EFB-9F13-5C4AE44A35B8}"/>
              </a:ext>
            </a:extLst>
          </p:cNvPr>
          <p:cNvSpPr/>
          <p:nvPr/>
        </p:nvSpPr>
        <p:spPr>
          <a:xfrm>
            <a:off x="5200823" y="3716455"/>
            <a:ext cx="2196645" cy="490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●生野区・平野区で</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オンデマンドバス</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実験</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開始、</a:t>
            </a:r>
            <a:r>
              <a:rPr lang="en-US" altLang="ja-JP" sz="1000" dirty="0" err="1" smtClean="0">
                <a:solidFill>
                  <a:schemeClr val="tx1"/>
                </a:solidFill>
                <a:latin typeface="+mj-ea"/>
                <a:ea typeface="+mj-ea"/>
              </a:rPr>
              <a:t>MaaS</a:t>
            </a:r>
            <a:r>
              <a:rPr lang="ja-JP" altLang="en-US" sz="1000" dirty="0">
                <a:solidFill>
                  <a:schemeClr val="tx1"/>
                </a:solidFill>
                <a:latin typeface="+mj-ea"/>
                <a:ea typeface="+mj-ea"/>
              </a:rPr>
              <a:t>アプリ社会実験版の配信（</a:t>
            </a:r>
            <a:r>
              <a:rPr kumimoji="1" lang="ja-JP" altLang="en-US" sz="1000" b="0" i="0" u="none" strike="noStrike" kern="1200" cap="none" spc="0" normalizeH="0" baseline="0" noProof="0" dirty="0" smtClean="0">
                <a:ln>
                  <a:noFill/>
                </a:ln>
                <a:solidFill>
                  <a:schemeClr val="tx1"/>
                </a:solidFill>
                <a:effectLst/>
                <a:uLnTx/>
                <a:uFillTx/>
                <a:latin typeface="+mj-ea"/>
                <a:ea typeface="+mj-ea"/>
              </a:rPr>
              <a:t>（</a:t>
            </a:r>
            <a:r>
              <a:rPr kumimoji="1" lang="en-US" altLang="ja-JP" sz="1000" b="0" i="0" u="none" strike="noStrike" kern="1200" cap="none" spc="0" normalizeH="0" baseline="0" noProof="0" dirty="0">
                <a:ln>
                  <a:noFill/>
                </a:ln>
                <a:solidFill>
                  <a:schemeClr val="tx1"/>
                </a:solidFill>
                <a:effectLst/>
                <a:uLnTx/>
                <a:uFillTx/>
                <a:latin typeface="+mj-ea"/>
                <a:ea typeface="+mj-ea"/>
              </a:rPr>
              <a:t>2021.3</a:t>
            </a:r>
            <a:r>
              <a:rPr kumimoji="1" lang="ja-JP" altLang="en-US" sz="1000" b="0" i="0" u="none" strike="noStrike" kern="1200" cap="none" spc="0" normalizeH="0" baseline="0" noProof="0" dirty="0" smtClean="0">
                <a:ln>
                  <a:noFill/>
                </a:ln>
                <a:solidFill>
                  <a:schemeClr val="tx1"/>
                </a:solidFill>
                <a:effectLst/>
                <a:uLnTx/>
                <a:uFillTx/>
                <a:latin typeface="+mj-ea"/>
                <a:ea typeface="+mj-ea"/>
              </a:rPr>
              <a:t>）</a:t>
            </a:r>
            <a:endParaRPr kumimoji="1" lang="en-US" altLang="ja-JP" sz="1000" b="0" i="0" u="none" strike="noStrike" kern="1200" cap="none" spc="0" normalizeH="0" baseline="0" noProof="0" dirty="0">
              <a:ln>
                <a:noFill/>
              </a:ln>
              <a:solidFill>
                <a:schemeClr val="tx1"/>
              </a:solidFill>
              <a:effectLst/>
              <a:uLnTx/>
              <a:uFillTx/>
              <a:latin typeface="+mj-ea"/>
              <a:ea typeface="+mj-ea"/>
            </a:endParaRPr>
          </a:p>
        </p:txBody>
      </p:sp>
      <p:sp>
        <p:nvSpPr>
          <p:cNvPr id="108" name="正方形/長方形 107">
            <a:extLst>
              <a:ext uri="{FF2B5EF4-FFF2-40B4-BE49-F238E27FC236}">
                <a16:creationId xmlns:a16="http://schemas.microsoft.com/office/drawing/2014/main" id="{1CA00B8B-D520-490E-934F-A78A908422E3}"/>
              </a:ext>
            </a:extLst>
          </p:cNvPr>
          <p:cNvSpPr/>
          <p:nvPr/>
        </p:nvSpPr>
        <p:spPr>
          <a:xfrm>
            <a:off x="3089009" y="4105777"/>
            <a:ext cx="1957661" cy="382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n-ea"/>
              </a:rPr>
              <a:t>●</a:t>
            </a:r>
            <a:r>
              <a:rPr lang="en-US" altLang="ja-JP" sz="1000" dirty="0" err="1">
                <a:solidFill>
                  <a:schemeClr val="tx1"/>
                </a:solidFill>
                <a:latin typeface="+mn-ea"/>
              </a:rPr>
              <a:t>Metrosa</a:t>
            </a:r>
            <a:r>
              <a:rPr lang="ja-JP" altLang="en-US" sz="1000" dirty="0">
                <a:solidFill>
                  <a:schemeClr val="tx1"/>
                </a:solidFill>
                <a:latin typeface="+mn-ea"/>
              </a:rPr>
              <a:t> 朝潮橋（</a:t>
            </a:r>
            <a:r>
              <a:rPr lang="en-US" altLang="ja-JP" sz="1000" dirty="0">
                <a:solidFill>
                  <a:schemeClr val="tx1"/>
                </a:solidFill>
                <a:latin typeface="+mn-ea"/>
              </a:rPr>
              <a:t>2019.3</a:t>
            </a:r>
            <a:r>
              <a:rPr lang="ja-JP" altLang="en-US" sz="1000" dirty="0">
                <a:solidFill>
                  <a:schemeClr val="tx1"/>
                </a:solidFill>
                <a:latin typeface="+mn-ea"/>
              </a:rPr>
              <a:t>）</a:t>
            </a:r>
            <a:endParaRPr lang="en-US" altLang="ja-JP" sz="1000" dirty="0">
              <a:solidFill>
                <a:schemeClr val="tx1"/>
              </a:solidFill>
              <a:latin typeface="+mn-ea"/>
            </a:endParaRPr>
          </a:p>
          <a:p>
            <a:r>
              <a:rPr lang="en-US" altLang="ja-JP" sz="1000" dirty="0">
                <a:solidFill>
                  <a:schemeClr val="tx1"/>
                </a:solidFill>
                <a:latin typeface="+mn-ea"/>
              </a:rPr>
              <a:t>   ※</a:t>
            </a:r>
            <a:r>
              <a:rPr kumimoji="1" lang="ja-JP" altLang="en-US" sz="1000" dirty="0">
                <a:solidFill>
                  <a:schemeClr val="tx1"/>
                </a:solidFill>
              </a:rPr>
              <a:t>もと朝潮橋職員</a:t>
            </a:r>
            <a:r>
              <a:rPr kumimoji="1" lang="ja-JP" altLang="en-US" sz="1000" dirty="0" smtClean="0">
                <a:solidFill>
                  <a:schemeClr val="tx1"/>
                </a:solidFill>
              </a:rPr>
              <a:t>公舎を活用</a:t>
            </a:r>
            <a:endParaRPr kumimoji="1" lang="ja-JP" altLang="en-US" sz="1000" dirty="0">
              <a:solidFill>
                <a:schemeClr val="tx1"/>
              </a:solidFill>
            </a:endParaRPr>
          </a:p>
          <a:p>
            <a:endParaRPr lang="en-US" altLang="ja-JP" sz="1000" dirty="0">
              <a:solidFill>
                <a:schemeClr val="tx1"/>
              </a:solidFill>
              <a:latin typeface="+mn-ea"/>
            </a:endParaRPr>
          </a:p>
        </p:txBody>
      </p:sp>
      <p:sp>
        <p:nvSpPr>
          <p:cNvPr id="109" name="都市型MaaS">
            <a:extLst>
              <a:ext uri="{FF2B5EF4-FFF2-40B4-BE49-F238E27FC236}">
                <a16:creationId xmlns:a16="http://schemas.microsoft.com/office/drawing/2014/main" id="{90AA49BC-2E3A-4E5B-A8F1-CA51467BEB58}"/>
              </a:ext>
            </a:extLst>
          </p:cNvPr>
          <p:cNvSpPr/>
          <p:nvPr/>
        </p:nvSpPr>
        <p:spPr>
          <a:xfrm>
            <a:off x="3531762" y="3179191"/>
            <a:ext cx="1962899" cy="4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000" dirty="0">
                <a:solidFill>
                  <a:schemeClr val="tx1"/>
                </a:solidFill>
                <a:latin typeface="ＭＳ Ｐゴシック" panose="020B0600070205080204" pitchFamily="50" charset="-128"/>
              </a:rPr>
              <a:t>●</a:t>
            </a:r>
            <a:r>
              <a:rPr lang="ja-JP" altLang="en-US" sz="1000" dirty="0">
                <a:solidFill>
                  <a:prstClr val="black"/>
                </a:solidFill>
                <a:latin typeface="ＭＳ Ｐゴシック" panose="020B0600070205080204" pitchFamily="50" charset="-128"/>
              </a:rPr>
              <a:t>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大阪都市型</a:t>
            </a:r>
            <a:r>
              <a:rPr kumimoji="1" lang="en-US" altLang="ja-JP" sz="10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構想発表</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0" name="正方形/長方形 109">
            <a:extLst>
              <a:ext uri="{FF2B5EF4-FFF2-40B4-BE49-F238E27FC236}">
                <a16:creationId xmlns:a16="http://schemas.microsoft.com/office/drawing/2014/main" id="{864B285B-BC4B-4864-89FF-396C0D183D47}"/>
              </a:ext>
            </a:extLst>
          </p:cNvPr>
          <p:cNvSpPr/>
          <p:nvPr/>
        </p:nvSpPr>
        <p:spPr>
          <a:xfrm>
            <a:off x="4129839" y="4507975"/>
            <a:ext cx="2024704" cy="361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n-ea"/>
              </a:rPr>
              <a:t>●</a:t>
            </a:r>
            <a:r>
              <a:rPr lang="en-US" altLang="ja-JP" sz="1000" dirty="0" err="1">
                <a:solidFill>
                  <a:schemeClr val="tx1"/>
                </a:solidFill>
                <a:latin typeface="+mn-ea"/>
              </a:rPr>
              <a:t>Metrosa</a:t>
            </a:r>
            <a:r>
              <a:rPr lang="ja-JP" altLang="en-US" sz="1000" dirty="0">
                <a:solidFill>
                  <a:schemeClr val="tx1"/>
                </a:solidFill>
                <a:latin typeface="+mn-ea"/>
              </a:rPr>
              <a:t> 南森町（</a:t>
            </a:r>
            <a:r>
              <a:rPr lang="en-US" altLang="ja-JP" sz="1000" dirty="0">
                <a:solidFill>
                  <a:schemeClr val="tx1"/>
                </a:solidFill>
                <a:latin typeface="+mn-ea"/>
              </a:rPr>
              <a:t>2020.3</a:t>
            </a:r>
            <a:r>
              <a:rPr lang="ja-JP" altLang="en-US" sz="1000" dirty="0">
                <a:solidFill>
                  <a:schemeClr val="tx1"/>
                </a:solidFill>
                <a:latin typeface="+mn-ea"/>
              </a:rPr>
              <a:t>）</a:t>
            </a:r>
            <a:endParaRPr lang="en-US" altLang="ja-JP" sz="1000" dirty="0">
              <a:solidFill>
                <a:schemeClr val="tx1"/>
              </a:solidFill>
              <a:latin typeface="+mn-ea"/>
            </a:endParaRPr>
          </a:p>
          <a:p>
            <a:r>
              <a:rPr lang="en-US" altLang="ja-JP" sz="1000" dirty="0">
                <a:solidFill>
                  <a:schemeClr val="tx1"/>
                </a:solidFill>
                <a:latin typeface="+mn-ea"/>
              </a:rPr>
              <a:t>   ※</a:t>
            </a:r>
            <a:r>
              <a:rPr kumimoji="1" lang="ja-JP" altLang="en-US" sz="1000" dirty="0">
                <a:solidFill>
                  <a:schemeClr val="tx1"/>
                </a:solidFill>
              </a:rPr>
              <a:t>もと南森町仮泊所</a:t>
            </a:r>
            <a:r>
              <a:rPr kumimoji="1" lang="ja-JP" altLang="en-US" sz="1000" dirty="0" smtClean="0">
                <a:solidFill>
                  <a:schemeClr val="tx1"/>
                </a:solidFill>
              </a:rPr>
              <a:t>用地を活用</a:t>
            </a:r>
            <a:endParaRPr kumimoji="1" lang="ja-JP" altLang="en-US" sz="1000" dirty="0">
              <a:solidFill>
                <a:schemeClr val="tx1"/>
              </a:solidFill>
            </a:endParaRPr>
          </a:p>
        </p:txBody>
      </p:sp>
      <p:sp>
        <p:nvSpPr>
          <p:cNvPr id="111" name="正方形/長方形 110">
            <a:extLst>
              <a:ext uri="{FF2B5EF4-FFF2-40B4-BE49-F238E27FC236}">
                <a16:creationId xmlns:a16="http://schemas.microsoft.com/office/drawing/2014/main" id="{09D2F5BE-4B38-4280-A4F9-1274D903D176}"/>
              </a:ext>
            </a:extLst>
          </p:cNvPr>
          <p:cNvSpPr/>
          <p:nvPr/>
        </p:nvSpPr>
        <p:spPr>
          <a:xfrm>
            <a:off x="3554047" y="4924642"/>
            <a:ext cx="1562056" cy="363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Umeda Metro </a:t>
            </a:r>
            <a:r>
              <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Vision</a:t>
            </a:r>
            <a:r>
              <a:rPr lang="ja-JP" altLang="en-US" sz="1000" dirty="0" smtClean="0">
                <a:solidFill>
                  <a:prstClr val="black"/>
                </a:solidFill>
                <a:latin typeface="ＭＳ Ｐゴシック" panose="020B0600070205080204" pitchFamily="50" charset="-128"/>
              </a:rPr>
              <a:t>の</a:t>
            </a:r>
            <a:endParaRPr lang="en-US" altLang="ja-JP" sz="1000" dirty="0" smtClean="0">
              <a:solidFill>
                <a:prstClr val="black"/>
              </a:solidFill>
              <a:latin typeface="ＭＳ Ｐゴシック" panose="020B0600070205080204" pitchFamily="50" charset="-128"/>
            </a:endParaRPr>
          </a:p>
          <a:p>
            <a:pPr lvl="0">
              <a:defRPr/>
            </a:pPr>
            <a:r>
              <a:rPr lang="ja-JP" altLang="en-US" sz="1000" dirty="0" smtClean="0">
                <a:solidFill>
                  <a:prstClr val="black"/>
                </a:solidFill>
                <a:latin typeface="ＭＳ Ｐゴシック" panose="020B0600070205080204" pitchFamily="50" charset="-128"/>
              </a:rPr>
              <a:t>設置（</a:t>
            </a:r>
            <a:r>
              <a:rPr lang="en-US" altLang="ja-JP" sz="1000" dirty="0" smtClean="0">
                <a:solidFill>
                  <a:prstClr val="black"/>
                </a:solidFill>
                <a:latin typeface="ＭＳ Ｐゴシック" panose="020B0600070205080204" pitchFamily="50" charset="-128"/>
              </a:rPr>
              <a:t>2019.11)</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2" name="正方形/長方形 111">
            <a:extLst>
              <a:ext uri="{FF2B5EF4-FFF2-40B4-BE49-F238E27FC236}">
                <a16:creationId xmlns:a16="http://schemas.microsoft.com/office/drawing/2014/main" id="{CE3437E1-BD71-4C53-BDD4-B024AC3E4C3C}"/>
              </a:ext>
            </a:extLst>
          </p:cNvPr>
          <p:cNvSpPr/>
          <p:nvPr/>
        </p:nvSpPr>
        <p:spPr>
          <a:xfrm>
            <a:off x="3797224" y="5439248"/>
            <a:ext cx="2832319" cy="273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●ホワイティうめ</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だ</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リニューアルオープン</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2019.12)</a:t>
            </a:r>
          </a:p>
        </p:txBody>
      </p:sp>
      <p:sp>
        <p:nvSpPr>
          <p:cNvPr id="113" name="正方形/長方形 112">
            <a:extLst>
              <a:ext uri="{FF2B5EF4-FFF2-40B4-BE49-F238E27FC236}">
                <a16:creationId xmlns:a16="http://schemas.microsoft.com/office/drawing/2014/main" id="{6997BE16-D3EB-4FD4-9B96-620A51BB1C42}"/>
              </a:ext>
            </a:extLst>
          </p:cNvPr>
          <p:cNvSpPr/>
          <p:nvPr/>
        </p:nvSpPr>
        <p:spPr>
          <a:xfrm>
            <a:off x="5046670" y="5061700"/>
            <a:ext cx="1214330" cy="293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●紙おむつ</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自販機の</a:t>
            </a: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設置</a:t>
            </a:r>
            <a:endParaRPr kumimoji="1"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2021.3</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15" name="正方形/長方形 114">
            <a:extLst>
              <a:ext uri="{FF2B5EF4-FFF2-40B4-BE49-F238E27FC236}">
                <a16:creationId xmlns:a16="http://schemas.microsoft.com/office/drawing/2014/main" id="{9F657064-8585-44CF-BCC6-0453CEECA0A4}"/>
              </a:ext>
            </a:extLst>
          </p:cNvPr>
          <p:cNvSpPr/>
          <p:nvPr/>
        </p:nvSpPr>
        <p:spPr>
          <a:xfrm>
            <a:off x="6218953" y="5498474"/>
            <a:ext cx="2574594" cy="319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●広告事業子会社大阪メトロアドエラ </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創業（</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2021.4</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メトライズタワー">
            <a:extLst>
              <a:ext uri="{FF2B5EF4-FFF2-40B4-BE49-F238E27FC236}">
                <a16:creationId xmlns:a16="http://schemas.microsoft.com/office/drawing/2014/main" id="{9A4867D8-352B-46E0-8ADE-63562550BADF}"/>
              </a:ext>
            </a:extLst>
          </p:cNvPr>
          <p:cNvSpPr/>
          <p:nvPr/>
        </p:nvSpPr>
        <p:spPr>
          <a:xfrm>
            <a:off x="6335693" y="4625898"/>
            <a:ext cx="1875319" cy="53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METRISE </a:t>
            </a:r>
            <a:r>
              <a:rPr kumimoji="1" lang="en-US" altLang="ja-JP"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TOWER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大阪上本町（</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2021.12</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着工）</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もと上六</a:t>
            </a:r>
            <a:r>
              <a:rPr kumimoji="1" lang="ja-JP" altLang="en-US" sz="10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n-cs"/>
              </a:rPr>
              <a:t>操車場用地を活用</a:t>
            </a:r>
            <a:endParaRPr kumimoji="1" lang="ja-JP" altLang="en-US" sz="10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35" name="OMなんばビル">
            <a:extLst>
              <a:ext uri="{FF2B5EF4-FFF2-40B4-BE49-F238E27FC236}">
                <a16:creationId xmlns:a16="http://schemas.microsoft.com/office/drawing/2014/main" id="{49139803-1AFA-4181-9FD9-FFDEE86FED26}"/>
              </a:ext>
            </a:extLst>
          </p:cNvPr>
          <p:cNvSpPr/>
          <p:nvPr/>
        </p:nvSpPr>
        <p:spPr>
          <a:xfrm>
            <a:off x="6212952" y="4231973"/>
            <a:ext cx="1162441" cy="358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Osaka Metro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なんば</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ビル</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PJ</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2021.7</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用地取得</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36" name="堺筋線ダイヤ改正正方形/長方形 35">
            <a:extLst>
              <a:ext uri="{FF2B5EF4-FFF2-40B4-BE49-F238E27FC236}">
                <a16:creationId xmlns:a16="http://schemas.microsoft.com/office/drawing/2014/main" id="{8908CD53-0793-4610-AB8F-EB427BCB0F8A}"/>
              </a:ext>
            </a:extLst>
          </p:cNvPr>
          <p:cNvSpPr/>
          <p:nvPr/>
        </p:nvSpPr>
        <p:spPr>
          <a:xfrm>
            <a:off x="2434597" y="2742663"/>
            <a:ext cx="2427218" cy="353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●堺筋</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線ダイヤ改正（</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2019.1</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中央線・7号ダイヤ改正正方形/長方形 36">
            <a:extLst>
              <a:ext uri="{FF2B5EF4-FFF2-40B4-BE49-F238E27FC236}">
                <a16:creationId xmlns:a16="http://schemas.microsoft.com/office/drawing/2014/main" id="{C7FF9F72-04E0-49D2-9D4C-06156FED86E8}"/>
              </a:ext>
            </a:extLst>
          </p:cNvPr>
          <p:cNvSpPr/>
          <p:nvPr/>
        </p:nvSpPr>
        <p:spPr>
          <a:xfrm>
            <a:off x="2637842" y="2918730"/>
            <a:ext cx="2983995" cy="3488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●中央線・長堀鶴見緑地線ダイヤ改正（</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2019.3</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8" name="谷町線ダイヤ改正正方形/長方形 37">
            <a:extLst>
              <a:ext uri="{FF2B5EF4-FFF2-40B4-BE49-F238E27FC236}">
                <a16:creationId xmlns:a16="http://schemas.microsoft.com/office/drawing/2014/main" id="{305B57B3-DEA2-4105-B756-13E82C0D20F9}"/>
              </a:ext>
            </a:extLst>
          </p:cNvPr>
          <p:cNvSpPr/>
          <p:nvPr/>
        </p:nvSpPr>
        <p:spPr>
          <a:xfrm>
            <a:off x="4299357" y="2747139"/>
            <a:ext cx="2714480" cy="353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●谷町線ダイヤ改正 （</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2020.3</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段差・隙間解消矢印: 五方向 125">
            <a:extLst>
              <a:ext uri="{FF2B5EF4-FFF2-40B4-BE49-F238E27FC236}">
                <a16:creationId xmlns:a16="http://schemas.microsoft.com/office/drawing/2014/main" id="{0AD1D4CB-2FF3-4254-9637-8EE8B000B1C1}"/>
              </a:ext>
            </a:extLst>
          </p:cNvPr>
          <p:cNvSpPr/>
          <p:nvPr/>
        </p:nvSpPr>
        <p:spPr>
          <a:xfrm>
            <a:off x="2550240" y="1449355"/>
            <a:ext cx="6289264" cy="246041"/>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●ホームと車両の段差隙間縮小（</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年度末：整備率</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59/133</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駅））</a:t>
            </a:r>
          </a:p>
        </p:txBody>
      </p:sp>
      <p:sp>
        <p:nvSpPr>
          <p:cNvPr id="42" name="都市型MaaS">
            <a:extLst>
              <a:ext uri="{FF2B5EF4-FFF2-40B4-BE49-F238E27FC236}">
                <a16:creationId xmlns:a16="http://schemas.microsoft.com/office/drawing/2014/main" id="{90AA49BC-2E3A-4E5B-A8F1-CA51467BEB58}"/>
              </a:ext>
            </a:extLst>
          </p:cNvPr>
          <p:cNvSpPr/>
          <p:nvPr/>
        </p:nvSpPr>
        <p:spPr>
          <a:xfrm>
            <a:off x="4990018" y="3372151"/>
            <a:ext cx="1878291" cy="391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j-ea"/>
                <a:ea typeface="+mj-ea"/>
              </a:rPr>
              <a:t>●</a:t>
            </a:r>
            <a:r>
              <a:rPr lang="en-US" altLang="ja-JP" sz="1000" dirty="0" smtClean="0">
                <a:solidFill>
                  <a:schemeClr val="tx1"/>
                </a:solidFill>
                <a:latin typeface="+mj-ea"/>
                <a:ea typeface="+mj-ea"/>
              </a:rPr>
              <a:t>Osaka Point</a:t>
            </a:r>
            <a:r>
              <a:rPr lang="ja-JP" altLang="en-US" sz="1000" dirty="0" smtClean="0">
                <a:solidFill>
                  <a:schemeClr val="tx1"/>
                </a:solidFill>
                <a:latin typeface="+mj-ea"/>
                <a:ea typeface="+mj-ea"/>
              </a:rPr>
              <a:t>サービス開始</a:t>
            </a:r>
            <a:r>
              <a:rPr lang="ja-JP" altLang="en-US" sz="1000" dirty="0">
                <a:solidFill>
                  <a:schemeClr val="tx1"/>
                </a:solidFill>
                <a:latin typeface="+mj-ea"/>
                <a:ea typeface="+mj-ea"/>
              </a:rPr>
              <a:t>（</a:t>
            </a:r>
            <a:r>
              <a:rPr lang="en-US" altLang="ja-JP" sz="1000" dirty="0">
                <a:solidFill>
                  <a:schemeClr val="tx1"/>
                </a:solidFill>
                <a:latin typeface="+mj-ea"/>
                <a:ea typeface="+mj-ea"/>
              </a:rPr>
              <a:t>2020.10</a:t>
            </a:r>
            <a:r>
              <a:rPr lang="ja-JP" altLang="en-US" sz="1000" dirty="0">
                <a:solidFill>
                  <a:schemeClr val="tx1"/>
                </a:solidFill>
                <a:latin typeface="+mj-ea"/>
                <a:ea typeface="+mj-ea"/>
              </a:rPr>
              <a:t>）</a:t>
            </a:r>
            <a:endParaRPr kumimoji="1" lang="en-US" altLang="ja-JP" sz="1000" b="0" i="0" u="none" strike="noStrike" kern="1200" cap="none" spc="0" normalizeH="0" baseline="0" noProof="0" dirty="0">
              <a:ln>
                <a:noFill/>
              </a:ln>
              <a:solidFill>
                <a:schemeClr val="tx1"/>
              </a:solidFill>
              <a:effectLst/>
              <a:uLnTx/>
              <a:uFillTx/>
              <a:latin typeface="+mj-ea"/>
              <a:ea typeface="+mj-ea"/>
            </a:endParaRPr>
          </a:p>
        </p:txBody>
      </p:sp>
      <p:sp>
        <p:nvSpPr>
          <p:cNvPr id="43" name="正方形/長方形 42">
            <a:extLst>
              <a:ext uri="{FF2B5EF4-FFF2-40B4-BE49-F238E27FC236}">
                <a16:creationId xmlns:a16="http://schemas.microsoft.com/office/drawing/2014/main" id="{6997BE16-D3EB-4FD4-9B96-620A51BB1C42}"/>
              </a:ext>
            </a:extLst>
          </p:cNvPr>
          <p:cNvSpPr/>
          <p:nvPr/>
        </p:nvSpPr>
        <p:spPr>
          <a:xfrm>
            <a:off x="6868309" y="5133398"/>
            <a:ext cx="2314655" cy="386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000" dirty="0" smtClean="0">
                <a:solidFill>
                  <a:schemeClr val="tx1"/>
                </a:solidFill>
                <a:latin typeface="ＭＳ Ｐゴシック" panose="020B0600070205080204" pitchFamily="50" charset="-128"/>
              </a:rPr>
              <a:t>●</a:t>
            </a:r>
            <a:r>
              <a:rPr lang="ja-JP" altLang="en-US" sz="1000" dirty="0">
                <a:solidFill>
                  <a:schemeClr val="tx1"/>
                </a:solidFill>
                <a:latin typeface="ＭＳ Ｐゴシック" panose="020B0600070205080204" pitchFamily="50" charset="-128"/>
              </a:rPr>
              <a:t>「デポる。」第一弾</a:t>
            </a:r>
            <a:r>
              <a:rPr lang="ja-JP" altLang="en-US" sz="1000" dirty="0" smtClean="0">
                <a:solidFill>
                  <a:schemeClr val="tx1"/>
                </a:solidFill>
                <a:latin typeface="ＭＳ Ｐゴシック" panose="020B0600070205080204" pitchFamily="50" charset="-128"/>
              </a:rPr>
              <a:t>を弁天</a:t>
            </a:r>
            <a:r>
              <a:rPr lang="ja-JP" altLang="en-US" sz="1000" dirty="0">
                <a:solidFill>
                  <a:schemeClr val="tx1"/>
                </a:solidFill>
                <a:latin typeface="ＭＳ Ｐゴシック" panose="020B0600070205080204" pitchFamily="50" charset="-128"/>
              </a:rPr>
              <a:t>町駅</a:t>
            </a:r>
            <a:r>
              <a:rPr lang="ja-JP" altLang="en-US" sz="1000" dirty="0" smtClean="0">
                <a:solidFill>
                  <a:schemeClr val="tx1"/>
                </a:solidFill>
                <a:latin typeface="ＭＳ Ｐゴシック" panose="020B0600070205080204" pitchFamily="50" charset="-128"/>
              </a:rPr>
              <a:t>に</a:t>
            </a:r>
            <a:endParaRPr lang="en-US" altLang="ja-JP" sz="1000" dirty="0" smtClean="0">
              <a:solidFill>
                <a:schemeClr val="tx1"/>
              </a:solidFill>
              <a:latin typeface="ＭＳ Ｐゴシック" panose="020B0600070205080204" pitchFamily="50" charset="-128"/>
            </a:endParaRPr>
          </a:p>
          <a:p>
            <a:pPr lvl="0">
              <a:defRPr/>
            </a:pPr>
            <a:r>
              <a:rPr lang="ja-JP" altLang="en-US" sz="1000" dirty="0" smtClean="0">
                <a:solidFill>
                  <a:schemeClr val="tx1"/>
                </a:solidFill>
                <a:latin typeface="ＭＳ Ｐゴシック" panose="020B0600070205080204" pitchFamily="50" charset="-128"/>
              </a:rPr>
              <a:t>設置（</a:t>
            </a:r>
            <a:r>
              <a:rPr lang="en-US" altLang="ja-JP" sz="1000" dirty="0">
                <a:solidFill>
                  <a:schemeClr val="tx1"/>
                </a:solidFill>
                <a:latin typeface="ＭＳ Ｐゴシック" panose="020B0600070205080204" pitchFamily="50" charset="-128"/>
              </a:rPr>
              <a:t>2022.3</a:t>
            </a:r>
            <a:r>
              <a:rPr lang="ja-JP" altLang="en-US" sz="1000" dirty="0">
                <a:solidFill>
                  <a:schemeClr val="tx1"/>
                </a:solidFill>
                <a:latin typeface="ＭＳ Ｐゴシック" panose="020B0600070205080204" pitchFamily="50" charset="-128"/>
              </a:rPr>
              <a:t>）</a:t>
            </a:r>
            <a:endPar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46" name="都市型MaaS">
            <a:extLst>
              <a:ext uri="{FF2B5EF4-FFF2-40B4-BE49-F238E27FC236}">
                <a16:creationId xmlns:a16="http://schemas.microsoft.com/office/drawing/2014/main" id="{90AA49BC-2E3A-4E5B-A8F1-CA51467BEB58}"/>
              </a:ext>
            </a:extLst>
          </p:cNvPr>
          <p:cNvSpPr/>
          <p:nvPr/>
        </p:nvSpPr>
        <p:spPr>
          <a:xfrm>
            <a:off x="7477465" y="3713544"/>
            <a:ext cx="1716108" cy="335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n-ea"/>
              </a:rPr>
              <a:t>●</a:t>
            </a:r>
            <a:r>
              <a:rPr lang="en-US" altLang="ja-JP" sz="1000" dirty="0" smtClean="0">
                <a:solidFill>
                  <a:schemeClr val="tx1"/>
                </a:solidFill>
                <a:latin typeface="+mn-ea"/>
              </a:rPr>
              <a:t>e METRO</a:t>
            </a:r>
            <a:r>
              <a:rPr lang="ja-JP" altLang="en-US" sz="1000" dirty="0" smtClean="0">
                <a:solidFill>
                  <a:schemeClr val="tx1"/>
                </a:solidFill>
                <a:latin typeface="+mn-ea"/>
              </a:rPr>
              <a:t>（イーメトロ）</a:t>
            </a:r>
            <a:endParaRPr lang="en-US" altLang="ja-JP" sz="1000" dirty="0" smtClean="0">
              <a:solidFill>
                <a:schemeClr val="tx1"/>
              </a:solidFill>
              <a:latin typeface="+mn-ea"/>
            </a:endParaRPr>
          </a:p>
          <a:p>
            <a:r>
              <a:rPr lang="ja-JP" altLang="en-US" sz="1000" dirty="0" smtClean="0">
                <a:solidFill>
                  <a:schemeClr val="tx1"/>
                </a:solidFill>
                <a:latin typeface="+mn-ea"/>
              </a:rPr>
              <a:t>アプリの配信（</a:t>
            </a:r>
            <a:r>
              <a:rPr lang="en-US" altLang="ja-JP" sz="1000" dirty="0" smtClean="0">
                <a:solidFill>
                  <a:schemeClr val="tx1"/>
                </a:solidFill>
                <a:latin typeface="+mn-ea"/>
              </a:rPr>
              <a:t>2022.11</a:t>
            </a:r>
            <a:r>
              <a:rPr lang="ja-JP" altLang="en-US" sz="1000" dirty="0" smtClean="0">
                <a:solidFill>
                  <a:schemeClr val="tx1"/>
                </a:solidFill>
                <a:latin typeface="+mn-ea"/>
              </a:rPr>
              <a:t>）</a:t>
            </a:r>
            <a:endParaRPr kumimoji="1" lang="en-US" altLang="ja-JP" sz="1000" b="0" i="0" u="none" strike="noStrike" kern="1200" cap="none" spc="0" normalizeH="0" baseline="0" noProof="0" dirty="0">
              <a:ln>
                <a:noFill/>
              </a:ln>
              <a:solidFill>
                <a:schemeClr val="tx1"/>
              </a:solidFill>
              <a:effectLst/>
              <a:uLnTx/>
              <a:uFillTx/>
              <a:latin typeface="+mn-ea"/>
            </a:endParaRPr>
          </a:p>
        </p:txBody>
      </p:sp>
      <p:sp>
        <p:nvSpPr>
          <p:cNvPr id="47" name="都市型MaaS">
            <a:extLst>
              <a:ext uri="{FF2B5EF4-FFF2-40B4-BE49-F238E27FC236}">
                <a16:creationId xmlns:a16="http://schemas.microsoft.com/office/drawing/2014/main" id="{90AA49BC-2E3A-4E5B-A8F1-CA51467BEB58}"/>
              </a:ext>
            </a:extLst>
          </p:cNvPr>
          <p:cNvSpPr/>
          <p:nvPr/>
        </p:nvSpPr>
        <p:spPr>
          <a:xfrm>
            <a:off x="7477465" y="3262834"/>
            <a:ext cx="1665377" cy="416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n-ea"/>
              </a:rPr>
              <a:t>●オンデマンドバス</a:t>
            </a:r>
            <a:endParaRPr lang="en-US" altLang="ja-JP" sz="1000" dirty="0" smtClean="0">
              <a:solidFill>
                <a:schemeClr val="tx1"/>
              </a:solidFill>
              <a:latin typeface="+mn-ea"/>
            </a:endParaRPr>
          </a:p>
          <a:p>
            <a:r>
              <a:rPr lang="ja-JP" altLang="en-US" sz="1000" dirty="0" smtClean="0">
                <a:solidFill>
                  <a:schemeClr val="tx1"/>
                </a:solidFill>
                <a:latin typeface="+mn-ea"/>
              </a:rPr>
              <a:t>社会実験の</a:t>
            </a:r>
            <a:r>
              <a:rPr lang="ja-JP" altLang="en-US" sz="1000" dirty="0">
                <a:solidFill>
                  <a:schemeClr val="tx1"/>
                </a:solidFill>
                <a:latin typeface="+mn-ea"/>
              </a:rPr>
              <a:t>北区・</a:t>
            </a:r>
            <a:r>
              <a:rPr lang="ja-JP" altLang="en-US" sz="1000" dirty="0" smtClean="0">
                <a:solidFill>
                  <a:schemeClr val="tx1"/>
                </a:solidFill>
                <a:latin typeface="+mn-ea"/>
              </a:rPr>
              <a:t>福島区</a:t>
            </a:r>
            <a:endParaRPr lang="en-US" altLang="ja-JP" sz="1000" dirty="0" smtClean="0">
              <a:solidFill>
                <a:schemeClr val="tx1"/>
              </a:solidFill>
              <a:latin typeface="+mn-ea"/>
            </a:endParaRPr>
          </a:p>
          <a:p>
            <a:r>
              <a:rPr lang="ja-JP" altLang="en-US" sz="1000" dirty="0" smtClean="0">
                <a:solidFill>
                  <a:schemeClr val="tx1"/>
                </a:solidFill>
                <a:latin typeface="+mn-ea"/>
              </a:rPr>
              <a:t>運行開始（</a:t>
            </a:r>
            <a:r>
              <a:rPr lang="en-US" altLang="ja-JP" sz="1000" dirty="0" smtClean="0">
                <a:solidFill>
                  <a:schemeClr val="tx1"/>
                </a:solidFill>
                <a:latin typeface="+mn-ea"/>
              </a:rPr>
              <a:t>2022.4</a:t>
            </a:r>
            <a:r>
              <a:rPr lang="ja-JP" altLang="en-US" sz="1000" dirty="0" smtClean="0">
                <a:solidFill>
                  <a:schemeClr val="tx1"/>
                </a:solidFill>
                <a:latin typeface="+mn-ea"/>
              </a:rPr>
              <a:t>）</a:t>
            </a:r>
            <a:endParaRPr kumimoji="1" lang="en-US" altLang="ja-JP" sz="1000" b="0" i="0" u="none" strike="noStrike" kern="1200" cap="none" spc="0" normalizeH="0" baseline="0" noProof="0" dirty="0">
              <a:ln>
                <a:noFill/>
              </a:ln>
              <a:solidFill>
                <a:schemeClr val="tx1"/>
              </a:solidFill>
              <a:effectLst/>
              <a:uLnTx/>
              <a:uFillTx/>
              <a:latin typeface="+mn-ea"/>
            </a:endParaRPr>
          </a:p>
        </p:txBody>
      </p:sp>
      <p:sp>
        <p:nvSpPr>
          <p:cNvPr id="49" name="都市型MaaS">
            <a:extLst>
              <a:ext uri="{FF2B5EF4-FFF2-40B4-BE49-F238E27FC236}">
                <a16:creationId xmlns:a16="http://schemas.microsoft.com/office/drawing/2014/main" id="{90AA49BC-2E3A-4E5B-A8F1-CA51467BEB58}"/>
              </a:ext>
            </a:extLst>
          </p:cNvPr>
          <p:cNvSpPr/>
          <p:nvPr/>
        </p:nvSpPr>
        <p:spPr>
          <a:xfrm>
            <a:off x="7506037" y="4084316"/>
            <a:ext cx="1287510" cy="5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n-ea"/>
              </a:rPr>
              <a:t>●オンデマンドバス社会実験運行エリア平野区全域に拡大（</a:t>
            </a:r>
            <a:r>
              <a:rPr lang="en-US" altLang="ja-JP" sz="1000" dirty="0" smtClean="0">
                <a:solidFill>
                  <a:schemeClr val="tx1"/>
                </a:solidFill>
                <a:latin typeface="+mn-ea"/>
              </a:rPr>
              <a:t>2023.2</a:t>
            </a:r>
            <a:r>
              <a:rPr lang="ja-JP" altLang="en-US" sz="1000" dirty="0" smtClean="0">
                <a:solidFill>
                  <a:schemeClr val="tx1"/>
                </a:solidFill>
                <a:latin typeface="+mn-ea"/>
              </a:rPr>
              <a:t>）</a:t>
            </a:r>
            <a:endParaRPr kumimoji="1" lang="en-US" altLang="ja-JP" sz="1000" b="0" i="0" u="none" strike="noStrike" kern="1200" cap="none" spc="0" normalizeH="0" baseline="0" noProof="0" dirty="0">
              <a:ln>
                <a:noFill/>
              </a:ln>
              <a:solidFill>
                <a:schemeClr val="tx1"/>
              </a:solidFill>
              <a:effectLst/>
              <a:uLnTx/>
              <a:uFillTx/>
              <a:latin typeface="+mn-ea"/>
            </a:endParaRPr>
          </a:p>
        </p:txBody>
      </p:sp>
      <p:sp>
        <p:nvSpPr>
          <p:cNvPr id="48" name="テキスト ボックス 47"/>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5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7943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612093" y="153394"/>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sp>
        <p:nvSpPr>
          <p:cNvPr id="20" name="角丸四角形 19"/>
          <p:cNvSpPr/>
          <p:nvPr/>
        </p:nvSpPr>
        <p:spPr>
          <a:xfrm>
            <a:off x="270457" y="1060704"/>
            <a:ext cx="8603088" cy="684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p:cNvSpPr txBox="1">
            <a:spLocks/>
          </p:cNvSpPr>
          <p:nvPr/>
        </p:nvSpPr>
        <p:spPr>
          <a:xfrm>
            <a:off x="478892" y="2869174"/>
            <a:ext cx="1225872" cy="31891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（考え方）</a:t>
            </a:r>
          </a:p>
        </p:txBody>
      </p:sp>
      <p:grpSp>
        <p:nvGrpSpPr>
          <p:cNvPr id="24" name="グループ化 17"/>
          <p:cNvGrpSpPr/>
          <p:nvPr/>
        </p:nvGrpSpPr>
        <p:grpSpPr>
          <a:xfrm>
            <a:off x="478892" y="1940378"/>
            <a:ext cx="8293100" cy="792000"/>
            <a:chOff x="493713" y="5953125"/>
            <a:chExt cx="8293100" cy="792000"/>
          </a:xfrm>
        </p:grpSpPr>
        <p:sp>
          <p:nvSpPr>
            <p:cNvPr id="25" name="角丸四角形 24"/>
            <p:cNvSpPr/>
            <p:nvPr/>
          </p:nvSpPr>
          <p:spPr>
            <a:xfrm>
              <a:off x="493713" y="5953125"/>
              <a:ext cx="2273300" cy="792000"/>
            </a:xfrm>
            <a:prstGeom prst="roundRect">
              <a:avLst>
                <a:gd name="adj" fmla="val 112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年３月以前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地方公営企業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516313" y="5953125"/>
              <a:ext cx="2273300" cy="792000"/>
            </a:xfrm>
            <a:prstGeom prst="roundRect">
              <a:avLst>
                <a:gd name="adj" fmla="val 11212"/>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ts val="1900"/>
                </a:lnSpc>
                <a:defRPr/>
              </a:pP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株式会社</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defRPr/>
              </a:pP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（市出資</a:t>
              </a: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513513" y="5953125"/>
              <a:ext cx="2273300" cy="792000"/>
            </a:xfrm>
            <a:prstGeom prst="roundRect">
              <a:avLst>
                <a:gd name="adj" fmla="val 11212"/>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　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ts val="1900"/>
                </a:lnSpc>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株式上場が可能な</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企業体を目指す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二等辺三角形 27"/>
            <p:cNvSpPr/>
            <p:nvPr/>
          </p:nvSpPr>
          <p:spPr>
            <a:xfrm rot="5400000">
              <a:off x="280511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583406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29"/>
          <p:cNvSpPr txBox="1"/>
          <p:nvPr/>
        </p:nvSpPr>
        <p:spPr>
          <a:xfrm>
            <a:off x="715530" y="3102546"/>
            <a:ext cx="7712942" cy="2977738"/>
          </a:xfrm>
          <a:prstGeom prst="rect">
            <a:avLst/>
          </a:prstGeom>
          <a:noFill/>
        </p:spPr>
        <p:txBody>
          <a:bodyPr wrap="square" rtlCol="0">
            <a:spAutoFit/>
          </a:bodyPr>
          <a:lstStyle/>
          <a:p>
            <a:pPr marL="355600" indent="-266700" algn="just">
              <a:lnSpc>
                <a:spcPts val="23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将来の事業環境の悪化を想定すると、概ね鉄道整備が進み、事業の管理・運営が中心となっている地下鉄事業の状況の中では、自立した企業体として自らの経営責任で、持続的にさらなる効率性や生産性を追求し、成長力を高めていくことが極めて重要。</a:t>
            </a:r>
          </a:p>
          <a:p>
            <a:pPr marL="355600" indent="-266700" algn="just">
              <a:lnSpc>
                <a:spcPts val="23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効率性や生産性を追求するためには、柔軟かつ機動的な経営が可能な経営形態を指向するべき。</a:t>
            </a:r>
          </a:p>
          <a:p>
            <a:pPr marL="355600" indent="-266700" algn="just">
              <a:lnSpc>
                <a:spcPts val="23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民営化は上下分離方式ではなく、上下一体の株式会社とし、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％大阪市出資の株式会社化を図る。</a:t>
            </a:r>
            <a:r>
              <a:rPr lang="en-US" altLang="ja-JP" sz="16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aseline="30000" dirty="0">
                <a:latin typeface="Meiryo UI" panose="020B0604030504040204" pitchFamily="50" charset="-128"/>
                <a:ea typeface="Meiryo UI" panose="020B0604030504040204" pitchFamily="50" charset="-128"/>
                <a:cs typeface="Meiryo UI" panose="020B0604030504040204" pitchFamily="50" charset="-128"/>
              </a:rPr>
              <a:t>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23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民間事業者としての機能を最大限発揮して、将来、株式上場が可能な企業体を目指し、経営力を高めていく。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442321" y="5969663"/>
            <a:ext cx="5211042" cy="798039"/>
          </a:xfrm>
          <a:prstGeom prst="rect">
            <a:avLst/>
          </a:prstGeom>
          <a:noFill/>
        </p:spPr>
        <p:txBody>
          <a:bodyPr wrap="square" rtlCol="0">
            <a:spAutoFit/>
          </a:bodyPr>
          <a:lstStyle/>
          <a:p>
            <a:pPr marL="355600" lvl="0" indent="-266700">
              <a:lnSpc>
                <a:spcPts val="1900"/>
              </a:lnSpc>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（注）会社法に基づく株主としての権利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266700">
              <a:lnSpc>
                <a:spcPts val="1900"/>
              </a:lnSpc>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配当を受ける権利、株主総会への議案提出権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266700">
              <a:lnSpc>
                <a:spcPts val="1900"/>
              </a:lnSpc>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（定款の変更、役員の選任・解任、配当の金額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93372" y="1095961"/>
            <a:ext cx="8814421"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○お客さま満足度の向上、沿線・地域の活性化への貢献、効率的な事業経営による収支改善を</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実現するために、民営化を実施（</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1178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392672" y="1101421"/>
            <a:ext cx="7124367" cy="536197"/>
            <a:chOff x="418574" y="1227442"/>
            <a:chExt cx="7124367" cy="549265"/>
          </a:xfrm>
        </p:grpSpPr>
        <p:sp>
          <p:nvSpPr>
            <p:cNvPr id="3" name="角丸四角形 44">
              <a:extLst>
                <a:ext uri="{FF2B5EF4-FFF2-40B4-BE49-F238E27FC236}">
                  <a16:creationId xmlns:a16="http://schemas.microsoft.com/office/drawing/2014/main" id="{2D1C760B-BC76-8378-EAE1-659ECAAF3224}"/>
                </a:ext>
              </a:extLst>
            </p:cNvPr>
            <p:cNvSpPr/>
            <p:nvPr/>
          </p:nvSpPr>
          <p:spPr>
            <a:xfrm>
              <a:off x="420301" y="1227442"/>
              <a:ext cx="5927336" cy="549265"/>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p:cNvSpPr/>
            <p:nvPr/>
          </p:nvSpPr>
          <p:spPr>
            <a:xfrm>
              <a:off x="418574" y="1330810"/>
              <a:ext cx="7124367" cy="346805"/>
            </a:xfrm>
            <a:prstGeom prst="rect">
              <a:avLst/>
            </a:prstGeom>
          </p:spPr>
          <p:txBody>
            <a:bodyPr wrap="square">
              <a:spAutoFit/>
            </a:bodyPr>
            <a:lstStyle/>
            <a:p>
              <a:pPr lvl="0">
                <a:defRPr/>
              </a:pPr>
              <a:r>
                <a:rPr lang="ja-JP" altLang="en-US" sz="1600" b="1" dirty="0" smtClean="0">
                  <a:latin typeface="Meiryo UI" panose="020B0604030504040204" pitchFamily="50" charset="-128"/>
                  <a:ea typeface="Meiryo UI" panose="020B0604030504040204" pitchFamily="50" charset="-128"/>
                </a:rPr>
                <a:t>①</a:t>
              </a:r>
              <a:r>
                <a:rPr lang="ja-JP" altLang="en-US" sz="1600" b="1" dirty="0">
                  <a:latin typeface="Meiryo UI" panose="020B0604030504040204" pitchFamily="50" charset="-128"/>
                  <a:ea typeface="Meiryo UI" panose="020B0604030504040204" pitchFamily="50" charset="-128"/>
                </a:rPr>
                <a:t>企業理念の</a:t>
              </a:r>
              <a:r>
                <a:rPr lang="ja-JP" altLang="en-US" sz="1600" b="1" dirty="0" smtClean="0">
                  <a:latin typeface="Meiryo UI" panose="020B0604030504040204" pitchFamily="50" charset="-128"/>
                  <a:ea typeface="Meiryo UI" panose="020B0604030504040204" pitchFamily="50" charset="-128"/>
                </a:rPr>
                <a:t>継承・スピーディなサービス改善（バリアフリー</a:t>
              </a:r>
              <a:r>
                <a:rPr lang="ja-JP" altLang="en-US" sz="1600" b="1" dirty="0">
                  <a:latin typeface="Meiryo UI" panose="020B0604030504040204" pitchFamily="50" charset="-128"/>
                  <a:ea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rPr>
                <a:t>拡充）</a:t>
              </a:r>
              <a:endParaRPr lang="ja-JP" altLang="en-US" sz="1600" b="1" dirty="0">
                <a:latin typeface="Meiryo UI" panose="020B0604030504040204" pitchFamily="50" charset="-128"/>
                <a:ea typeface="Meiryo UI" panose="020B0604030504040204" pitchFamily="50" charset="-128"/>
              </a:endParaRPr>
            </a:p>
          </p:txBody>
        </p:sp>
      </p:grpSp>
      <p:grpSp>
        <p:nvGrpSpPr>
          <p:cNvPr id="18" name="グループ化 17">
            <a:extLst>
              <a:ext uri="{FF2B5EF4-FFF2-40B4-BE49-F238E27FC236}">
                <a16:creationId xmlns:a16="http://schemas.microsoft.com/office/drawing/2014/main" id="{3D755CC2-7926-4834-9CAC-0216FE6DA5C4}"/>
              </a:ext>
            </a:extLst>
          </p:cNvPr>
          <p:cNvGrpSpPr/>
          <p:nvPr/>
        </p:nvGrpSpPr>
        <p:grpSpPr>
          <a:xfrm>
            <a:off x="261234" y="5281280"/>
            <a:ext cx="4508891" cy="873695"/>
            <a:chOff x="191031" y="2922561"/>
            <a:chExt cx="5502376" cy="873695"/>
          </a:xfrm>
        </p:grpSpPr>
        <p:sp>
          <p:nvSpPr>
            <p:cNvPr id="19" name="正方形/長方形 18">
              <a:extLst>
                <a:ext uri="{FF2B5EF4-FFF2-40B4-BE49-F238E27FC236}">
                  <a16:creationId xmlns:a16="http://schemas.microsoft.com/office/drawing/2014/main" id="{77BD186D-579D-4EBB-84F1-714869DE5A78}"/>
                </a:ext>
              </a:extLst>
            </p:cNvPr>
            <p:cNvSpPr/>
            <p:nvPr/>
          </p:nvSpPr>
          <p:spPr>
            <a:xfrm>
              <a:off x="237886" y="2922561"/>
              <a:ext cx="518457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1D2088"/>
                  </a:solidFill>
                  <a:latin typeface="Meiryo UI" panose="020B0604030504040204" pitchFamily="50" charset="-128"/>
                  <a:ea typeface="Meiryo UI" panose="020B0604030504040204" pitchFamily="50" charset="-128"/>
                </a:rPr>
                <a:t>バリアフリールートの複線化</a:t>
              </a:r>
              <a:endPar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906A6A7-65FC-45BC-8C9A-3238DEA0F656}"/>
                </a:ext>
              </a:extLst>
            </p:cNvPr>
            <p:cNvSpPr/>
            <p:nvPr/>
          </p:nvSpPr>
          <p:spPr>
            <a:xfrm>
              <a:off x="191031" y="3185281"/>
              <a:ext cx="5502376" cy="61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2010</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年度に全駅完了したワンルート整備に加えて</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、エレベーター</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EV</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）増設による複線化に</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向け、</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r>
                <a:rPr lang="en-US" altLang="ja-JP" sz="1600" dirty="0" smtClean="0">
                  <a:solidFill>
                    <a:schemeClr val="tx1"/>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2021</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年度</a:t>
              </a:r>
              <a:r>
                <a:rPr lang="ja-JP" altLang="en-US" sz="1600" dirty="0" err="1" smtClean="0">
                  <a:solidFill>
                    <a:schemeClr val="tx1"/>
                  </a:solidFill>
                  <a:latin typeface="Meiryo UI" panose="020B0604030504040204" pitchFamily="50" charset="-128"/>
                  <a:ea typeface="Meiryo UI" panose="020B0604030504040204" pitchFamily="50" charset="-128"/>
                </a:rPr>
                <a:t>までに</a:t>
              </a:r>
              <a:r>
                <a:rPr lang="ja-JP" altLang="en-US" sz="1600" dirty="0" smtClean="0">
                  <a:solidFill>
                    <a:schemeClr val="tx1"/>
                  </a:solidFill>
                  <a:latin typeface="Meiryo UI" panose="020B0604030504040204" pitchFamily="50" charset="-128"/>
                  <a:ea typeface="Meiryo UI" panose="020B0604030504040204" pitchFamily="50" charset="-128"/>
                </a:rPr>
                <a:t>６</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駅完了。</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sp>
        <p:nvSpPr>
          <p:cNvPr id="5" name="テキスト ボックス 4">
            <a:extLst>
              <a:ext uri="{FF2B5EF4-FFF2-40B4-BE49-F238E27FC236}">
                <a16:creationId xmlns:a16="http://schemas.microsoft.com/office/drawing/2014/main" id="{12E68394-092E-6BD9-6D4F-C6657542856A}"/>
              </a:ext>
            </a:extLst>
          </p:cNvPr>
          <p:cNvSpPr txBox="1"/>
          <p:nvPr/>
        </p:nvSpPr>
        <p:spPr>
          <a:xfrm>
            <a:off x="2456075" y="182110"/>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cxnSp>
        <p:nvCxnSpPr>
          <p:cNvPr id="6" name="直線コネクタ 5">
            <a:extLst>
              <a:ext uri="{FF2B5EF4-FFF2-40B4-BE49-F238E27FC236}">
                <a16:creationId xmlns:a16="http://schemas.microsoft.com/office/drawing/2014/main" id="{7FF1F235-33A2-9F2B-434D-8361E65418A1}"/>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323529" y="1873292"/>
            <a:ext cx="4296892" cy="934342"/>
            <a:chOff x="247758" y="3127003"/>
            <a:chExt cx="4296892" cy="934342"/>
          </a:xfrm>
        </p:grpSpPr>
        <p:sp>
          <p:nvSpPr>
            <p:cNvPr id="99" name="正方形/長方形 98">
              <a:extLst>
                <a:ext uri="{FF2B5EF4-FFF2-40B4-BE49-F238E27FC236}">
                  <a16:creationId xmlns:a16="http://schemas.microsoft.com/office/drawing/2014/main" id="{77BD186D-579D-4EBB-84F1-714869DE5A78}"/>
                </a:ext>
              </a:extLst>
            </p:cNvPr>
            <p:cNvSpPr/>
            <p:nvPr/>
          </p:nvSpPr>
          <p:spPr>
            <a:xfrm>
              <a:off x="247758" y="3127003"/>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可動式ホーム柵の</a:t>
              </a:r>
              <a:r>
                <a:rPr kumimoji="1" lang="ja-JP" altLang="en-US" sz="1600" b="1" i="0" u="none" strike="noStrike" kern="1200" cap="none" spc="0" normalizeH="0" baseline="0" noProof="0" dirty="0" smtClean="0">
                  <a:ln>
                    <a:noFill/>
                  </a:ln>
                  <a:solidFill>
                    <a:srgbClr val="1D2088"/>
                  </a:solidFill>
                  <a:effectLst/>
                  <a:uLnTx/>
                  <a:uFillTx/>
                  <a:latin typeface="Meiryo UI" panose="020B0604030504040204" pitchFamily="50" charset="-128"/>
                  <a:ea typeface="Meiryo UI" panose="020B0604030504040204" pitchFamily="50" charset="-128"/>
                </a:rPr>
                <a:t>設置</a:t>
              </a:r>
              <a:endParaRPr kumimoji="1" lang="en-US" altLang="ja-JP" sz="1600" b="1" i="0" u="none" strike="noStrike" kern="1200" cap="none" spc="0" normalizeH="0" baseline="0" noProof="0" dirty="0" smtClean="0">
                <a:ln>
                  <a:noFill/>
                </a:ln>
                <a:solidFill>
                  <a:srgbClr val="1D2088"/>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1D2088"/>
                  </a:solidFill>
                  <a:effectLst/>
                  <a:uLnTx/>
                  <a:uFillTx/>
                  <a:latin typeface="Meiryo UI" panose="020B0604030504040204" pitchFamily="50" charset="-128"/>
                  <a:ea typeface="Meiryo UI" panose="020B0604030504040204" pitchFamily="50" charset="-128"/>
                </a:rPr>
                <a:t>（</a:t>
              </a: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民営化プランより大幅に前倒し）</a:t>
              </a:r>
            </a:p>
          </p:txBody>
        </p:sp>
        <p:sp>
          <p:nvSpPr>
            <p:cNvPr id="100" name="正方形/長方形 99">
              <a:extLst>
                <a:ext uri="{FF2B5EF4-FFF2-40B4-BE49-F238E27FC236}">
                  <a16:creationId xmlns:a16="http://schemas.microsoft.com/office/drawing/2014/main" id="{0906A6A7-65FC-45BC-8C9A-3238DEA0F656}"/>
                </a:ext>
              </a:extLst>
            </p:cNvPr>
            <p:cNvSpPr/>
            <p:nvPr/>
          </p:nvSpPr>
          <p:spPr>
            <a:xfrm>
              <a:off x="296178" y="3450370"/>
              <a:ext cx="4248472" cy="610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お客さまのホームからの転落や列車との接触を防ぐため、</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年度に御堂筋線全駅への設置が完了し、１日あたりの利用者</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万人以上の駅で設置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完了。</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4913161" y="5295722"/>
            <a:ext cx="4290542" cy="942269"/>
            <a:chOff x="281781" y="4259761"/>
            <a:chExt cx="4290542" cy="942269"/>
          </a:xfrm>
        </p:grpSpPr>
        <p:sp>
          <p:nvSpPr>
            <p:cNvPr id="101" name="正方形/長方形 100">
              <a:extLst>
                <a:ext uri="{FF2B5EF4-FFF2-40B4-BE49-F238E27FC236}">
                  <a16:creationId xmlns:a16="http://schemas.microsoft.com/office/drawing/2014/main" id="{CB080D5F-6E06-4948-8B96-700CF100B152}"/>
                </a:ext>
              </a:extLst>
            </p:cNvPr>
            <p:cNvSpPr/>
            <p:nvPr/>
          </p:nvSpPr>
          <p:spPr>
            <a:xfrm>
              <a:off x="323851" y="4259761"/>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サービス介助士資格取得の推進</a:t>
              </a:r>
            </a:p>
          </p:txBody>
        </p:sp>
        <p:sp>
          <p:nvSpPr>
            <p:cNvPr id="102" name="正方形/長方形 101">
              <a:extLst>
                <a:ext uri="{FF2B5EF4-FFF2-40B4-BE49-F238E27FC236}">
                  <a16:creationId xmlns:a16="http://schemas.microsoft.com/office/drawing/2014/main" id="{76CE1AEF-F1ED-4B7C-996C-010044A6BFD1}"/>
                </a:ext>
              </a:extLst>
            </p:cNvPr>
            <p:cNvSpPr/>
            <p:nvPr/>
          </p:nvSpPr>
          <p:spPr>
            <a:xfrm>
              <a:off x="281781" y="4510270"/>
              <a:ext cx="4248472" cy="69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駅社員のサービス介助士資格取得率</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％を目指し</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推進。（</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年度末：取得率</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83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03" name="グループ化 102"/>
          <p:cNvGrpSpPr/>
          <p:nvPr/>
        </p:nvGrpSpPr>
        <p:grpSpPr>
          <a:xfrm>
            <a:off x="4881517" y="1924543"/>
            <a:ext cx="1928541" cy="1476194"/>
            <a:chOff x="4620357" y="3158965"/>
            <a:chExt cx="1928541" cy="1476194"/>
          </a:xfrm>
        </p:grpSpPr>
        <p:pic>
          <p:nvPicPr>
            <p:cNvPr id="112" name="図 111" descr="グラフィカル ユーザー インターフェイス&#10;&#10;低い精度で自動的に生成された説明">
              <a:extLst>
                <a:ext uri="{FF2B5EF4-FFF2-40B4-BE49-F238E27FC236}">
                  <a16:creationId xmlns:a16="http://schemas.microsoft.com/office/drawing/2014/main" id="{C66E970F-BE29-4D2E-B176-E446F92FE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0357" y="3158965"/>
              <a:ext cx="1919999" cy="1440000"/>
            </a:xfrm>
            <a:prstGeom prst="rect">
              <a:avLst/>
            </a:prstGeom>
          </p:spPr>
        </p:pic>
        <p:sp>
          <p:nvSpPr>
            <p:cNvPr id="113" name="正方形/長方形 112">
              <a:extLst>
                <a:ext uri="{FF2B5EF4-FFF2-40B4-BE49-F238E27FC236}">
                  <a16:creationId xmlns:a16="http://schemas.microsoft.com/office/drawing/2014/main" id="{8E11E0B1-3AD0-4E1C-8A73-756CA2B24907}"/>
                </a:ext>
              </a:extLst>
            </p:cNvPr>
            <p:cNvSpPr/>
            <p:nvPr/>
          </p:nvSpPr>
          <p:spPr>
            <a:xfrm>
              <a:off x="5484572" y="4229457"/>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可動式ホーム柵</a:t>
              </a:r>
            </a:p>
          </p:txBody>
        </p:sp>
      </p:grpSp>
      <p:grpSp>
        <p:nvGrpSpPr>
          <p:cNvPr id="11" name="グループ化 10"/>
          <p:cNvGrpSpPr/>
          <p:nvPr/>
        </p:nvGrpSpPr>
        <p:grpSpPr>
          <a:xfrm>
            <a:off x="7068520" y="1929840"/>
            <a:ext cx="1920187" cy="1477635"/>
            <a:chOff x="7049174" y="1893086"/>
            <a:chExt cx="1920187" cy="1477635"/>
          </a:xfrm>
        </p:grpSpPr>
        <p:grpSp>
          <p:nvGrpSpPr>
            <p:cNvPr id="114" name="グループ化 113">
              <a:extLst>
                <a:ext uri="{FF2B5EF4-FFF2-40B4-BE49-F238E27FC236}">
                  <a16:creationId xmlns:a16="http://schemas.microsoft.com/office/drawing/2014/main" id="{605E78C8-9AFF-4574-86BE-1588FCBD69FF}"/>
                </a:ext>
              </a:extLst>
            </p:cNvPr>
            <p:cNvGrpSpPr>
              <a:grpSpLocks noChangeAspect="1"/>
            </p:cNvGrpSpPr>
            <p:nvPr/>
          </p:nvGrpSpPr>
          <p:grpSpPr>
            <a:xfrm>
              <a:off x="7049174" y="1893086"/>
              <a:ext cx="1920187" cy="1440000"/>
              <a:chOff x="6259856" y="1682295"/>
              <a:chExt cx="1536148" cy="1152000"/>
            </a:xfrm>
          </p:grpSpPr>
          <p:pic>
            <p:nvPicPr>
              <p:cNvPr id="115" name="図 114" descr="電車, 駅, 飛行機, 立つ が含まれている画像&#10;&#10;自動的に生成された説明">
                <a:extLst>
                  <a:ext uri="{FF2B5EF4-FFF2-40B4-BE49-F238E27FC236}">
                    <a16:creationId xmlns:a16="http://schemas.microsoft.com/office/drawing/2014/main" id="{54684971-E788-4B76-9D29-E83695281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856" y="1682295"/>
                <a:ext cx="1536148" cy="1152000"/>
              </a:xfrm>
              <a:prstGeom prst="rect">
                <a:avLst/>
              </a:prstGeom>
            </p:spPr>
          </p:pic>
          <p:pic>
            <p:nvPicPr>
              <p:cNvPr id="116" name="図 115">
                <a:extLst>
                  <a:ext uri="{FF2B5EF4-FFF2-40B4-BE49-F238E27FC236}">
                    <a16:creationId xmlns:a16="http://schemas.microsoft.com/office/drawing/2014/main" id="{230D48ED-D81D-44D9-B1F1-21D59FCD58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09606" y="1726535"/>
                <a:ext cx="758360" cy="568771"/>
              </a:xfrm>
              <a:prstGeom prst="rect">
                <a:avLst/>
              </a:prstGeom>
            </p:spPr>
          </p:pic>
          <p:sp>
            <p:nvSpPr>
              <p:cNvPr id="117" name="楕円 116">
                <a:extLst>
                  <a:ext uri="{FF2B5EF4-FFF2-40B4-BE49-F238E27FC236}">
                    <a16:creationId xmlns:a16="http://schemas.microsoft.com/office/drawing/2014/main" id="{B394868D-070D-49E9-AC6F-CCA1C673D390}"/>
                  </a:ext>
                </a:extLst>
              </p:cNvPr>
              <p:cNvSpPr/>
              <p:nvPr/>
            </p:nvSpPr>
            <p:spPr bwMode="auto">
              <a:xfrm>
                <a:off x="6446749" y="1844826"/>
                <a:ext cx="529539" cy="485491"/>
              </a:xfrm>
              <a:prstGeom prst="ellipse">
                <a:avLst/>
              </a:prstGeom>
              <a:noFill/>
              <a:ln w="38100" algn="ctr">
                <a:solidFill>
                  <a:srgbClr val="FF0000"/>
                </a:solidFill>
                <a:prstDash val="sysDot"/>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118" name="正方形/長方形 117">
              <a:extLst>
                <a:ext uri="{FF2B5EF4-FFF2-40B4-BE49-F238E27FC236}">
                  <a16:creationId xmlns:a16="http://schemas.microsoft.com/office/drawing/2014/main" id="{49BC8109-4E65-440E-9F9D-CB35FE650DDE}"/>
                </a:ext>
              </a:extLst>
            </p:cNvPr>
            <p:cNvSpPr/>
            <p:nvPr/>
          </p:nvSpPr>
          <p:spPr>
            <a:xfrm>
              <a:off x="7902434" y="2965019"/>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車内防犯カメラ</a:t>
              </a:r>
            </a:p>
          </p:txBody>
        </p:sp>
      </p:grpSp>
      <p:grpSp>
        <p:nvGrpSpPr>
          <p:cNvPr id="12" name="グループ化 11"/>
          <p:cNvGrpSpPr/>
          <p:nvPr/>
        </p:nvGrpSpPr>
        <p:grpSpPr>
          <a:xfrm>
            <a:off x="290047" y="4477986"/>
            <a:ext cx="4623333" cy="562169"/>
            <a:chOff x="101019" y="3520076"/>
            <a:chExt cx="4623333" cy="562169"/>
          </a:xfrm>
        </p:grpSpPr>
        <p:sp>
          <p:nvSpPr>
            <p:cNvPr id="119" name="正方形/長方形 118">
              <a:extLst>
                <a:ext uri="{FF2B5EF4-FFF2-40B4-BE49-F238E27FC236}">
                  <a16:creationId xmlns:a16="http://schemas.microsoft.com/office/drawing/2014/main" id="{79C30645-3869-4108-91CD-34884C20DDA4}"/>
                </a:ext>
              </a:extLst>
            </p:cNvPr>
            <p:cNvSpPr/>
            <p:nvPr/>
          </p:nvSpPr>
          <p:spPr>
            <a:xfrm>
              <a:off x="101019" y="3520076"/>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セキュリティ対策</a:t>
              </a:r>
            </a:p>
          </p:txBody>
        </p:sp>
        <p:sp>
          <p:nvSpPr>
            <p:cNvPr id="120" name="正方形/長方形 119">
              <a:extLst>
                <a:ext uri="{FF2B5EF4-FFF2-40B4-BE49-F238E27FC236}">
                  <a16:creationId xmlns:a16="http://schemas.microsoft.com/office/drawing/2014/main" id="{20213094-31BA-4DD8-93B4-242D18F3FF98}"/>
                </a:ext>
              </a:extLst>
            </p:cNvPr>
            <p:cNvSpPr/>
            <p:nvPr/>
          </p:nvSpPr>
          <p:spPr>
            <a:xfrm>
              <a:off x="115840" y="3744896"/>
              <a:ext cx="4608512" cy="337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駅構内防犯カメラの増設・車内防犯カメラを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設置。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3" name="グループ化 12"/>
          <p:cNvGrpSpPr/>
          <p:nvPr/>
        </p:nvGrpSpPr>
        <p:grpSpPr>
          <a:xfrm>
            <a:off x="4733448" y="3619427"/>
            <a:ext cx="4607898" cy="1510051"/>
            <a:chOff x="4782651" y="3491085"/>
            <a:chExt cx="4607898" cy="1510051"/>
          </a:xfrm>
        </p:grpSpPr>
        <p:grpSp>
          <p:nvGrpSpPr>
            <p:cNvPr id="21" name="グループ化 20">
              <a:extLst>
                <a:ext uri="{FF2B5EF4-FFF2-40B4-BE49-F238E27FC236}">
                  <a16:creationId xmlns:a16="http://schemas.microsoft.com/office/drawing/2014/main" id="{508C8E40-5373-42BB-99D5-383D37D329F7}"/>
                </a:ext>
              </a:extLst>
            </p:cNvPr>
            <p:cNvGrpSpPr/>
            <p:nvPr/>
          </p:nvGrpSpPr>
          <p:grpSpPr>
            <a:xfrm>
              <a:off x="4782651" y="3491085"/>
              <a:ext cx="4607898" cy="1369019"/>
              <a:chOff x="856846" y="2260679"/>
              <a:chExt cx="7554331" cy="2244413"/>
            </a:xfrm>
          </p:grpSpPr>
          <p:sp>
            <p:nvSpPr>
              <p:cNvPr id="22" name="ホーム階">
                <a:extLst>
                  <a:ext uri="{FF2B5EF4-FFF2-40B4-BE49-F238E27FC236}">
                    <a16:creationId xmlns:a16="http://schemas.microsoft.com/office/drawing/2014/main" id="{E818895B-63EB-4F9E-81B4-54F7D602E1A0}"/>
                  </a:ext>
                </a:extLst>
              </p:cNvPr>
              <p:cNvSpPr/>
              <p:nvPr/>
            </p:nvSpPr>
            <p:spPr bwMode="auto">
              <a:xfrm>
                <a:off x="1721791" y="3574671"/>
                <a:ext cx="4081524" cy="430773"/>
              </a:xfrm>
              <a:prstGeom prst="trapezoid">
                <a:avLst>
                  <a:gd name="adj" fmla="val 99626"/>
                </a:avLst>
              </a:prstGeom>
              <a:solidFill>
                <a:schemeClr val="accent3">
                  <a:lumMod val="20000"/>
                  <a:lumOff val="80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23" name="グループ化 22">
                <a:extLst>
                  <a:ext uri="{FF2B5EF4-FFF2-40B4-BE49-F238E27FC236}">
                    <a16:creationId xmlns:a16="http://schemas.microsoft.com/office/drawing/2014/main" id="{B4F6942B-269E-4D1C-96CB-2EBD6954CC8C}"/>
                  </a:ext>
                </a:extLst>
              </p:cNvPr>
              <p:cNvGrpSpPr/>
              <p:nvPr/>
            </p:nvGrpSpPr>
            <p:grpSpPr>
              <a:xfrm>
                <a:off x="1184644" y="2688317"/>
                <a:ext cx="2117160" cy="1170630"/>
                <a:chOff x="1591447" y="4756301"/>
                <a:chExt cx="2117160" cy="1170630"/>
              </a:xfrm>
            </p:grpSpPr>
            <p:sp>
              <p:nvSpPr>
                <p:cNvPr id="69" name="平行四辺形 68">
                  <a:extLst>
                    <a:ext uri="{FF2B5EF4-FFF2-40B4-BE49-F238E27FC236}">
                      <a16:creationId xmlns:a16="http://schemas.microsoft.com/office/drawing/2014/main" id="{0EE72C3F-FDD9-47A9-8538-47BA476AD93C}"/>
                    </a:ext>
                  </a:extLst>
                </p:cNvPr>
                <p:cNvSpPr/>
                <p:nvPr/>
              </p:nvSpPr>
              <p:spPr bwMode="auto">
                <a:xfrm>
                  <a:off x="2526496" y="5180169"/>
                  <a:ext cx="387324"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0" name="平行四辺形 69">
                  <a:extLst>
                    <a:ext uri="{FF2B5EF4-FFF2-40B4-BE49-F238E27FC236}">
                      <a16:creationId xmlns:a16="http://schemas.microsoft.com/office/drawing/2014/main" id="{769849DC-C11F-40FD-A620-0E7891DF4EED}"/>
                    </a:ext>
                  </a:extLst>
                </p:cNvPr>
                <p:cNvSpPr/>
                <p:nvPr/>
              </p:nvSpPr>
              <p:spPr bwMode="auto">
                <a:xfrm>
                  <a:off x="2093772" y="5301208"/>
                  <a:ext cx="1427494" cy="43200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1" name="EV">
                  <a:extLst>
                    <a:ext uri="{FF2B5EF4-FFF2-40B4-BE49-F238E27FC236}">
                      <a16:creationId xmlns:a16="http://schemas.microsoft.com/office/drawing/2014/main" id="{89DE6AA0-F175-4FE1-9760-BD706F12866A}"/>
                    </a:ext>
                  </a:extLst>
                </p:cNvPr>
                <p:cNvSpPr/>
                <p:nvPr/>
              </p:nvSpPr>
              <p:spPr bwMode="auto">
                <a:xfrm>
                  <a:off x="3416809" y="4980875"/>
                  <a:ext cx="174917" cy="701918"/>
                </a:xfrm>
                <a:prstGeom prst="cube">
                  <a:avLst>
                    <a:gd name="adj" fmla="val 31486"/>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72" name="グループ化 71">
                  <a:extLst>
                    <a:ext uri="{FF2B5EF4-FFF2-40B4-BE49-F238E27FC236}">
                      <a16:creationId xmlns:a16="http://schemas.microsoft.com/office/drawing/2014/main" id="{3E9D3F49-B8E7-4139-9205-21D6DE92BF7A}"/>
                    </a:ext>
                  </a:extLst>
                </p:cNvPr>
                <p:cNvGrpSpPr/>
                <p:nvPr/>
              </p:nvGrpSpPr>
              <p:grpSpPr>
                <a:xfrm>
                  <a:off x="3210925" y="5426869"/>
                  <a:ext cx="497682" cy="500062"/>
                  <a:chOff x="3240881" y="5426869"/>
                  <a:chExt cx="497682" cy="500062"/>
                </a:xfrm>
                <a:noFill/>
              </p:grpSpPr>
              <p:sp>
                <p:nvSpPr>
                  <p:cNvPr id="83" name="フリーフォーム 135">
                    <a:extLst>
                      <a:ext uri="{FF2B5EF4-FFF2-40B4-BE49-F238E27FC236}">
                        <a16:creationId xmlns:a16="http://schemas.microsoft.com/office/drawing/2014/main" id="{42227284-3688-4F1C-BA25-DF8CF5E0F072}"/>
                      </a:ext>
                    </a:extLst>
                  </p:cNvPr>
                  <p:cNvSpPr/>
                  <p:nvPr/>
                </p:nvSpPr>
                <p:spPr bwMode="auto">
                  <a:xfrm>
                    <a:off x="3240881" y="5426869"/>
                    <a:ext cx="497682" cy="500062"/>
                  </a:xfrm>
                  <a:custGeom>
                    <a:avLst/>
                    <a:gdLst>
                      <a:gd name="connsiteX0" fmla="*/ 0 w 497682"/>
                      <a:gd name="connsiteY0" fmla="*/ 180975 h 500062"/>
                      <a:gd name="connsiteX1" fmla="*/ 180975 w 497682"/>
                      <a:gd name="connsiteY1" fmla="*/ 0 h 500062"/>
                      <a:gd name="connsiteX2" fmla="*/ 497682 w 497682"/>
                      <a:gd name="connsiteY2" fmla="*/ 321469 h 500062"/>
                      <a:gd name="connsiteX3" fmla="*/ 321469 w 497682"/>
                      <a:gd name="connsiteY3" fmla="*/ 500062 h 500062"/>
                      <a:gd name="connsiteX4" fmla="*/ 0 w 497682"/>
                      <a:gd name="connsiteY4" fmla="*/ 180975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2" h="500062">
                        <a:moveTo>
                          <a:pt x="0" y="180975"/>
                        </a:moveTo>
                        <a:lnTo>
                          <a:pt x="180975" y="0"/>
                        </a:lnTo>
                        <a:lnTo>
                          <a:pt x="497682" y="321469"/>
                        </a:lnTo>
                        <a:lnTo>
                          <a:pt x="321469" y="500062"/>
                        </a:lnTo>
                        <a:lnTo>
                          <a:pt x="0" y="180975"/>
                        </a:lnTo>
                        <a:close/>
                      </a:path>
                    </a:pathLst>
                  </a:custGeom>
                  <a:solidFill>
                    <a:schemeClr val="accent5">
                      <a:lumMod val="40000"/>
                      <a:lumOff val="6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84" name="直線コネクタ 83">
                    <a:extLst>
                      <a:ext uri="{FF2B5EF4-FFF2-40B4-BE49-F238E27FC236}">
                        <a16:creationId xmlns:a16="http://schemas.microsoft.com/office/drawing/2014/main" id="{3C8AA927-8B16-4DAF-99F5-681ECB17D669}"/>
                      </a:ext>
                    </a:extLst>
                  </p:cNvPr>
                  <p:cNvCxnSpPr/>
                  <p:nvPr/>
                </p:nvCxnSpPr>
                <p:spPr>
                  <a:xfrm flipV="1">
                    <a:off x="3441187" y="562971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E7F12955-21DA-4A03-8B82-C31A9FDD7DCC}"/>
                      </a:ext>
                    </a:extLst>
                  </p:cNvPr>
                  <p:cNvCxnSpPr/>
                  <p:nvPr/>
                </p:nvCxnSpPr>
                <p:spPr>
                  <a:xfrm flipV="1">
                    <a:off x="3524304" y="5715025"/>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7E51AD5-F07B-411A-A147-7DF5CF70EE5D}"/>
                      </a:ext>
                    </a:extLst>
                  </p:cNvPr>
                  <p:cNvCxnSpPr/>
                  <p:nvPr/>
                </p:nvCxnSpPr>
                <p:spPr>
                  <a:xfrm flipV="1">
                    <a:off x="3481555" y="567467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1484CCF9-314A-4487-9D94-2DA09BAAE843}"/>
                      </a:ext>
                    </a:extLst>
                  </p:cNvPr>
                  <p:cNvCxnSpPr/>
                  <p:nvPr/>
                </p:nvCxnSpPr>
                <p:spPr>
                  <a:xfrm flipV="1">
                    <a:off x="3320024" y="5506349"/>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E0B868A0-DFB1-4A22-BADB-76FE31A33957}"/>
                      </a:ext>
                    </a:extLst>
                  </p:cNvPr>
                  <p:cNvCxnSpPr/>
                  <p:nvPr/>
                </p:nvCxnSpPr>
                <p:spPr>
                  <a:xfrm flipV="1">
                    <a:off x="3397199" y="5589240"/>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864A3F2D-18DE-45C4-B2D0-A141B2F124AF}"/>
                      </a:ext>
                    </a:extLst>
                  </p:cNvPr>
                  <p:cNvCxnSpPr/>
                  <p:nvPr/>
                </p:nvCxnSpPr>
                <p:spPr>
                  <a:xfrm flipV="1">
                    <a:off x="3358011" y="5546547"/>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61DB1911-A363-4BCE-8231-7D586D254A95}"/>
                      </a:ext>
                    </a:extLst>
                  </p:cNvPr>
                  <p:cNvCxnSpPr/>
                  <p:nvPr/>
                </p:nvCxnSpPr>
                <p:spPr>
                  <a:xfrm flipV="1">
                    <a:off x="3281975" y="5467381"/>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73" name="直方体 72">
                  <a:extLst>
                    <a:ext uri="{FF2B5EF4-FFF2-40B4-BE49-F238E27FC236}">
                      <a16:creationId xmlns:a16="http://schemas.microsoft.com/office/drawing/2014/main" id="{04AD176B-040C-4E6A-B936-2E525028A7E2}"/>
                    </a:ext>
                  </a:extLst>
                </p:cNvPr>
                <p:cNvSpPr/>
                <p:nvPr/>
              </p:nvSpPr>
              <p:spPr bwMode="auto">
                <a:xfrm>
                  <a:off x="2791829" y="4756301"/>
                  <a:ext cx="174917" cy="423867"/>
                </a:xfrm>
                <a:prstGeom prst="cube">
                  <a:avLst>
                    <a:gd name="adj" fmla="val 31486"/>
                  </a:avLst>
                </a:prstGeom>
                <a:solidFill>
                  <a:schemeClr val="bg2">
                    <a:lumMod val="9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4" name="平行四辺形 73">
                  <a:extLst>
                    <a:ext uri="{FF2B5EF4-FFF2-40B4-BE49-F238E27FC236}">
                      <a16:creationId xmlns:a16="http://schemas.microsoft.com/office/drawing/2014/main" id="{7DFBAFED-CF83-42E4-ABC2-4B5892CDAED5}"/>
                    </a:ext>
                  </a:extLst>
                </p:cNvPr>
                <p:cNvSpPr/>
                <p:nvPr/>
              </p:nvSpPr>
              <p:spPr bwMode="auto">
                <a:xfrm rot="18881747">
                  <a:off x="1765691" y="5355427"/>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5" name="平行四辺形 74">
                  <a:extLst>
                    <a:ext uri="{FF2B5EF4-FFF2-40B4-BE49-F238E27FC236}">
                      <a16:creationId xmlns:a16="http://schemas.microsoft.com/office/drawing/2014/main" id="{8BA38CA1-B937-4D42-A9DE-CE1328FCB497}"/>
                    </a:ext>
                  </a:extLst>
                </p:cNvPr>
                <p:cNvSpPr/>
                <p:nvPr/>
              </p:nvSpPr>
              <p:spPr bwMode="auto">
                <a:xfrm>
                  <a:off x="1971048" y="5733525"/>
                  <a:ext cx="264810"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6" name="平行四辺形 75">
                  <a:extLst>
                    <a:ext uri="{FF2B5EF4-FFF2-40B4-BE49-F238E27FC236}">
                      <a16:creationId xmlns:a16="http://schemas.microsoft.com/office/drawing/2014/main" id="{D769A320-B44D-4A1D-890D-9173A397FA0A}"/>
                    </a:ext>
                  </a:extLst>
                </p:cNvPr>
                <p:cNvSpPr/>
                <p:nvPr/>
              </p:nvSpPr>
              <p:spPr bwMode="auto">
                <a:xfrm rot="18881747">
                  <a:off x="2321139" y="4802071"/>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77" name="グループ化 76">
                  <a:extLst>
                    <a:ext uri="{FF2B5EF4-FFF2-40B4-BE49-F238E27FC236}">
                      <a16:creationId xmlns:a16="http://schemas.microsoft.com/office/drawing/2014/main" id="{72DE498C-8691-43ED-9562-1553AF4A49EC}"/>
                    </a:ext>
                  </a:extLst>
                </p:cNvPr>
                <p:cNvGrpSpPr/>
                <p:nvPr/>
              </p:nvGrpSpPr>
              <p:grpSpPr>
                <a:xfrm>
                  <a:off x="2590683" y="5301208"/>
                  <a:ext cx="445760" cy="432000"/>
                  <a:chOff x="2620639" y="5301208"/>
                  <a:chExt cx="445760" cy="432000"/>
                </a:xfrm>
              </p:grpSpPr>
              <p:sp>
                <p:nvSpPr>
                  <p:cNvPr id="78" name="平行四辺形 77">
                    <a:extLst>
                      <a:ext uri="{FF2B5EF4-FFF2-40B4-BE49-F238E27FC236}">
                        <a16:creationId xmlns:a16="http://schemas.microsoft.com/office/drawing/2014/main" id="{1BA65358-44EF-48D3-9356-C12817596F3F}"/>
                      </a:ext>
                    </a:extLst>
                  </p:cNvPr>
                  <p:cNvSpPr/>
                  <p:nvPr/>
                </p:nvSpPr>
                <p:spPr bwMode="auto">
                  <a:xfrm>
                    <a:off x="2671253" y="5569352"/>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9" name="平行四辺形 78">
                    <a:extLst>
                      <a:ext uri="{FF2B5EF4-FFF2-40B4-BE49-F238E27FC236}">
                        <a16:creationId xmlns:a16="http://schemas.microsoft.com/office/drawing/2014/main" id="{FA1A5F74-FDE5-45E8-9A40-7702749C0BFE}"/>
                      </a:ext>
                    </a:extLst>
                  </p:cNvPr>
                  <p:cNvSpPr/>
                  <p:nvPr/>
                </p:nvSpPr>
                <p:spPr bwMode="auto">
                  <a:xfrm>
                    <a:off x="2741440" y="5504943"/>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0" name="平行四辺形 79">
                    <a:extLst>
                      <a:ext uri="{FF2B5EF4-FFF2-40B4-BE49-F238E27FC236}">
                        <a16:creationId xmlns:a16="http://schemas.microsoft.com/office/drawing/2014/main" id="{F7761FE5-10ED-4F73-8AA0-715E0431EB4E}"/>
                      </a:ext>
                    </a:extLst>
                  </p:cNvPr>
                  <p:cNvSpPr/>
                  <p:nvPr/>
                </p:nvSpPr>
                <p:spPr bwMode="auto">
                  <a:xfrm>
                    <a:off x="2809229" y="5437625"/>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1" name="平行四辺形 80">
                    <a:extLst>
                      <a:ext uri="{FF2B5EF4-FFF2-40B4-BE49-F238E27FC236}">
                        <a16:creationId xmlns:a16="http://schemas.microsoft.com/office/drawing/2014/main" id="{B1781874-0DBB-454E-BAED-197BAD71B420}"/>
                      </a:ext>
                    </a:extLst>
                  </p:cNvPr>
                  <p:cNvSpPr/>
                  <p:nvPr/>
                </p:nvSpPr>
                <p:spPr bwMode="auto">
                  <a:xfrm>
                    <a:off x="2879416" y="5373216"/>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82" name="直線コネクタ 81">
                    <a:extLst>
                      <a:ext uri="{FF2B5EF4-FFF2-40B4-BE49-F238E27FC236}">
                        <a16:creationId xmlns:a16="http://schemas.microsoft.com/office/drawing/2014/main" id="{5A022766-AB9F-4137-8ED8-B77BF728561B}"/>
                      </a:ext>
                    </a:extLst>
                  </p:cNvPr>
                  <p:cNvCxnSpPr>
                    <a:stCxn id="70" idx="3"/>
                  </p:cNvCxnSpPr>
                  <p:nvPr/>
                </p:nvCxnSpPr>
                <p:spPr>
                  <a:xfrm flipV="1">
                    <a:off x="2620639" y="5301208"/>
                    <a:ext cx="439193" cy="432000"/>
                  </a:xfrm>
                  <a:prstGeom prst="line">
                    <a:avLst/>
                  </a:prstGeom>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grpSp>
          <p:grpSp>
            <p:nvGrpSpPr>
              <p:cNvPr id="24" name="グループ化 23">
                <a:extLst>
                  <a:ext uri="{FF2B5EF4-FFF2-40B4-BE49-F238E27FC236}">
                    <a16:creationId xmlns:a16="http://schemas.microsoft.com/office/drawing/2014/main" id="{EF609817-E1AA-4EF0-9FE5-BBCB1833D9F6}"/>
                  </a:ext>
                </a:extLst>
              </p:cNvPr>
              <p:cNvGrpSpPr/>
              <p:nvPr/>
            </p:nvGrpSpPr>
            <p:grpSpPr>
              <a:xfrm flipH="1">
                <a:off x="4184247" y="2906865"/>
                <a:ext cx="2117160" cy="950616"/>
                <a:chOff x="1621403" y="4976315"/>
                <a:chExt cx="2117160" cy="950616"/>
              </a:xfrm>
            </p:grpSpPr>
            <p:sp>
              <p:nvSpPr>
                <p:cNvPr id="49" name="平行四辺形 48">
                  <a:extLst>
                    <a:ext uri="{FF2B5EF4-FFF2-40B4-BE49-F238E27FC236}">
                      <a16:creationId xmlns:a16="http://schemas.microsoft.com/office/drawing/2014/main" id="{1A782C8F-B2E2-4C16-91BD-36C83F57E2AC}"/>
                    </a:ext>
                  </a:extLst>
                </p:cNvPr>
                <p:cNvSpPr/>
                <p:nvPr/>
              </p:nvSpPr>
              <p:spPr bwMode="auto">
                <a:xfrm>
                  <a:off x="2563595" y="5180169"/>
                  <a:ext cx="258190"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0" name="平行四辺形 49">
                  <a:extLst>
                    <a:ext uri="{FF2B5EF4-FFF2-40B4-BE49-F238E27FC236}">
                      <a16:creationId xmlns:a16="http://schemas.microsoft.com/office/drawing/2014/main" id="{22E2D38F-6048-45FE-A604-43FCC1E1F408}"/>
                    </a:ext>
                  </a:extLst>
                </p:cNvPr>
                <p:cNvSpPr/>
                <p:nvPr/>
              </p:nvSpPr>
              <p:spPr bwMode="auto">
                <a:xfrm>
                  <a:off x="2123728" y="5301208"/>
                  <a:ext cx="1427494" cy="43200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51" name="グループ化 50">
                  <a:extLst>
                    <a:ext uri="{FF2B5EF4-FFF2-40B4-BE49-F238E27FC236}">
                      <a16:creationId xmlns:a16="http://schemas.microsoft.com/office/drawing/2014/main" id="{E1BD5E70-CDC6-4E66-BC38-596754C3B658}"/>
                    </a:ext>
                  </a:extLst>
                </p:cNvPr>
                <p:cNvGrpSpPr/>
                <p:nvPr/>
              </p:nvGrpSpPr>
              <p:grpSpPr>
                <a:xfrm>
                  <a:off x="3240881" y="5426869"/>
                  <a:ext cx="497682" cy="500062"/>
                  <a:chOff x="3240881" y="5426869"/>
                  <a:chExt cx="497682" cy="500062"/>
                </a:xfrm>
                <a:noFill/>
              </p:grpSpPr>
              <p:sp>
                <p:nvSpPr>
                  <p:cNvPr id="61" name="フリーフォーム 113">
                    <a:extLst>
                      <a:ext uri="{FF2B5EF4-FFF2-40B4-BE49-F238E27FC236}">
                        <a16:creationId xmlns:a16="http://schemas.microsoft.com/office/drawing/2014/main" id="{92773D05-15A4-4DFD-A76C-16DD53B99FF0}"/>
                      </a:ext>
                    </a:extLst>
                  </p:cNvPr>
                  <p:cNvSpPr/>
                  <p:nvPr/>
                </p:nvSpPr>
                <p:spPr bwMode="auto">
                  <a:xfrm>
                    <a:off x="3240881" y="5426869"/>
                    <a:ext cx="497682" cy="500062"/>
                  </a:xfrm>
                  <a:custGeom>
                    <a:avLst/>
                    <a:gdLst>
                      <a:gd name="connsiteX0" fmla="*/ 0 w 497682"/>
                      <a:gd name="connsiteY0" fmla="*/ 180975 h 500062"/>
                      <a:gd name="connsiteX1" fmla="*/ 180975 w 497682"/>
                      <a:gd name="connsiteY1" fmla="*/ 0 h 500062"/>
                      <a:gd name="connsiteX2" fmla="*/ 497682 w 497682"/>
                      <a:gd name="connsiteY2" fmla="*/ 321469 h 500062"/>
                      <a:gd name="connsiteX3" fmla="*/ 321469 w 497682"/>
                      <a:gd name="connsiteY3" fmla="*/ 500062 h 500062"/>
                      <a:gd name="connsiteX4" fmla="*/ 0 w 497682"/>
                      <a:gd name="connsiteY4" fmla="*/ 180975 h 50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2" h="500062">
                        <a:moveTo>
                          <a:pt x="0" y="180975"/>
                        </a:moveTo>
                        <a:lnTo>
                          <a:pt x="180975" y="0"/>
                        </a:lnTo>
                        <a:lnTo>
                          <a:pt x="497682" y="321469"/>
                        </a:lnTo>
                        <a:lnTo>
                          <a:pt x="321469" y="500062"/>
                        </a:lnTo>
                        <a:lnTo>
                          <a:pt x="0" y="180975"/>
                        </a:lnTo>
                        <a:close/>
                      </a:path>
                    </a:pathLst>
                  </a:custGeom>
                  <a:solidFill>
                    <a:schemeClr val="accent5">
                      <a:lumMod val="40000"/>
                      <a:lumOff val="6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62" name="直線コネクタ 61">
                    <a:extLst>
                      <a:ext uri="{FF2B5EF4-FFF2-40B4-BE49-F238E27FC236}">
                        <a16:creationId xmlns:a16="http://schemas.microsoft.com/office/drawing/2014/main" id="{9CD9B00E-F54F-482E-929A-C56F9ECFC653}"/>
                      </a:ext>
                    </a:extLst>
                  </p:cNvPr>
                  <p:cNvCxnSpPr/>
                  <p:nvPr/>
                </p:nvCxnSpPr>
                <p:spPr>
                  <a:xfrm flipV="1">
                    <a:off x="3441187" y="562971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B1470EB-6466-4CAC-B004-86F31A380440}"/>
                      </a:ext>
                    </a:extLst>
                  </p:cNvPr>
                  <p:cNvCxnSpPr/>
                  <p:nvPr/>
                </p:nvCxnSpPr>
                <p:spPr>
                  <a:xfrm flipV="1">
                    <a:off x="3524304" y="5715025"/>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3FBBC539-F8F3-4EF0-8F8E-271EC61C4FF7}"/>
                      </a:ext>
                    </a:extLst>
                  </p:cNvPr>
                  <p:cNvCxnSpPr/>
                  <p:nvPr/>
                </p:nvCxnSpPr>
                <p:spPr>
                  <a:xfrm flipV="1">
                    <a:off x="3481555" y="5674678"/>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7C726C74-82C5-4951-80FA-0862D897B63C}"/>
                      </a:ext>
                    </a:extLst>
                  </p:cNvPr>
                  <p:cNvCxnSpPr/>
                  <p:nvPr/>
                </p:nvCxnSpPr>
                <p:spPr>
                  <a:xfrm flipV="1">
                    <a:off x="3320024" y="5506349"/>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E4137C94-5537-445A-A7A0-59267167DED4}"/>
                      </a:ext>
                    </a:extLst>
                  </p:cNvPr>
                  <p:cNvCxnSpPr/>
                  <p:nvPr/>
                </p:nvCxnSpPr>
                <p:spPr>
                  <a:xfrm flipV="1">
                    <a:off x="3397199" y="5589240"/>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B8FF273-1137-4D3A-B509-985FC6B3EE52}"/>
                      </a:ext>
                    </a:extLst>
                  </p:cNvPr>
                  <p:cNvCxnSpPr/>
                  <p:nvPr/>
                </p:nvCxnSpPr>
                <p:spPr>
                  <a:xfrm flipV="1">
                    <a:off x="3358011" y="5546547"/>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02F9ED0-3979-4227-A77F-1EE4877786DE}"/>
                      </a:ext>
                    </a:extLst>
                  </p:cNvPr>
                  <p:cNvCxnSpPr/>
                  <p:nvPr/>
                </p:nvCxnSpPr>
                <p:spPr>
                  <a:xfrm flipV="1">
                    <a:off x="3281975" y="5467381"/>
                    <a:ext cx="176213" cy="173734"/>
                  </a:xfrm>
                  <a:prstGeom prst="line">
                    <a:avLst/>
                  </a:prstGeom>
                  <a:grpFill/>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52" name="平行四辺形 51">
                  <a:extLst>
                    <a:ext uri="{FF2B5EF4-FFF2-40B4-BE49-F238E27FC236}">
                      <a16:creationId xmlns:a16="http://schemas.microsoft.com/office/drawing/2014/main" id="{2C015F57-9235-4975-AB60-DA36946BEA3C}"/>
                    </a:ext>
                  </a:extLst>
                </p:cNvPr>
                <p:cNvSpPr/>
                <p:nvPr/>
              </p:nvSpPr>
              <p:spPr bwMode="auto">
                <a:xfrm>
                  <a:off x="2005766" y="5733525"/>
                  <a:ext cx="264810" cy="121190"/>
                </a:xfrm>
                <a:prstGeom prst="parallelogram">
                  <a:avLst>
                    <a:gd name="adj" fmla="val 100387"/>
                  </a:avLst>
                </a:prstGeom>
                <a:solidFill>
                  <a:schemeClr val="accent5">
                    <a:lumMod val="20000"/>
                    <a:lumOff val="80000"/>
                  </a:schemeClr>
                </a:solidFill>
                <a:ln w="3175" algn="ctr">
                  <a:solidFill>
                    <a:schemeClr val="tx1">
                      <a:lumMod val="75000"/>
                      <a:lumOff val="25000"/>
                    </a:schemeClr>
                  </a:solidFill>
                  <a:miter lim="800000"/>
                  <a:headEnd/>
                  <a:tailEnd/>
                </a:ln>
                <a:effectLst>
                  <a:outerShdw blurRad="50800" dist="38100" dir="2700000" algn="tl" rotWithShape="0">
                    <a:prstClr val="black">
                      <a:alpha val="40000"/>
                    </a:prstClr>
                  </a:outerShdw>
                </a:effectLst>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3" name="平行四辺形 52">
                  <a:extLst>
                    <a:ext uri="{FF2B5EF4-FFF2-40B4-BE49-F238E27FC236}">
                      <a16:creationId xmlns:a16="http://schemas.microsoft.com/office/drawing/2014/main" id="{01235B0C-BDD4-404B-90C1-341D00A4C058}"/>
                    </a:ext>
                  </a:extLst>
                </p:cNvPr>
                <p:cNvSpPr/>
                <p:nvPr/>
              </p:nvSpPr>
              <p:spPr bwMode="auto">
                <a:xfrm rot="18881747">
                  <a:off x="2351095" y="4802071"/>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4" name="平行四辺形 53">
                  <a:extLst>
                    <a:ext uri="{FF2B5EF4-FFF2-40B4-BE49-F238E27FC236}">
                      <a16:creationId xmlns:a16="http://schemas.microsoft.com/office/drawing/2014/main" id="{7259605F-9CC8-4B3E-A274-8823A3AD98F8}"/>
                    </a:ext>
                  </a:extLst>
                </p:cNvPr>
                <p:cNvSpPr/>
                <p:nvPr/>
              </p:nvSpPr>
              <p:spPr bwMode="auto">
                <a:xfrm rot="18881747">
                  <a:off x="1795647" y="5355427"/>
                  <a:ext cx="167750" cy="516238"/>
                </a:xfrm>
                <a:prstGeom prst="parallelogram">
                  <a:avLst>
                    <a:gd name="adj" fmla="val 0"/>
                  </a:avLst>
                </a:prstGeom>
                <a:solidFill>
                  <a:schemeClr val="accent5">
                    <a:lumMod val="40000"/>
                    <a:lumOff val="6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55" name="グループ化 54">
                  <a:extLst>
                    <a:ext uri="{FF2B5EF4-FFF2-40B4-BE49-F238E27FC236}">
                      <a16:creationId xmlns:a16="http://schemas.microsoft.com/office/drawing/2014/main" id="{7FDFDD94-9680-441B-9F86-8A39A3BBA7C7}"/>
                    </a:ext>
                  </a:extLst>
                </p:cNvPr>
                <p:cNvGrpSpPr/>
                <p:nvPr/>
              </p:nvGrpSpPr>
              <p:grpSpPr>
                <a:xfrm>
                  <a:off x="2620639" y="5301208"/>
                  <a:ext cx="445760" cy="432000"/>
                  <a:chOff x="2620639" y="5301208"/>
                  <a:chExt cx="445760" cy="432000"/>
                </a:xfrm>
              </p:grpSpPr>
              <p:sp>
                <p:nvSpPr>
                  <p:cNvPr id="56" name="平行四辺形 55">
                    <a:extLst>
                      <a:ext uri="{FF2B5EF4-FFF2-40B4-BE49-F238E27FC236}">
                        <a16:creationId xmlns:a16="http://schemas.microsoft.com/office/drawing/2014/main" id="{9837CE6F-1138-4D58-9F8B-B917057A38F5}"/>
                      </a:ext>
                    </a:extLst>
                  </p:cNvPr>
                  <p:cNvSpPr/>
                  <p:nvPr/>
                </p:nvSpPr>
                <p:spPr bwMode="auto">
                  <a:xfrm>
                    <a:off x="2671253" y="5569352"/>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平行四辺形 56">
                    <a:extLst>
                      <a:ext uri="{FF2B5EF4-FFF2-40B4-BE49-F238E27FC236}">
                        <a16:creationId xmlns:a16="http://schemas.microsoft.com/office/drawing/2014/main" id="{4C79923C-BB0A-4F23-9C21-9D606D775C92}"/>
                      </a:ext>
                    </a:extLst>
                  </p:cNvPr>
                  <p:cNvSpPr/>
                  <p:nvPr/>
                </p:nvSpPr>
                <p:spPr bwMode="auto">
                  <a:xfrm>
                    <a:off x="2741440" y="5504943"/>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8" name="平行四辺形 57">
                    <a:extLst>
                      <a:ext uri="{FF2B5EF4-FFF2-40B4-BE49-F238E27FC236}">
                        <a16:creationId xmlns:a16="http://schemas.microsoft.com/office/drawing/2014/main" id="{B6BBDDA9-A088-40F1-97EE-33D990C56CE3}"/>
                      </a:ext>
                    </a:extLst>
                  </p:cNvPr>
                  <p:cNvSpPr/>
                  <p:nvPr/>
                </p:nvSpPr>
                <p:spPr bwMode="auto">
                  <a:xfrm>
                    <a:off x="2809229" y="5437625"/>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平行四辺形 58">
                    <a:extLst>
                      <a:ext uri="{FF2B5EF4-FFF2-40B4-BE49-F238E27FC236}">
                        <a16:creationId xmlns:a16="http://schemas.microsoft.com/office/drawing/2014/main" id="{7712FA3F-EF6D-4F37-BCAC-A5921B7D8177}"/>
                      </a:ext>
                    </a:extLst>
                  </p:cNvPr>
                  <p:cNvSpPr/>
                  <p:nvPr/>
                </p:nvSpPr>
                <p:spPr bwMode="auto">
                  <a:xfrm>
                    <a:off x="2879416" y="5373216"/>
                    <a:ext cx="186983" cy="36000"/>
                  </a:xfrm>
                  <a:prstGeom prst="parallelogram">
                    <a:avLst>
                      <a:gd name="adj" fmla="val 100387"/>
                    </a:avLst>
                  </a:prstGeom>
                  <a:solidFill>
                    <a:schemeClr val="bg1">
                      <a:lumMod val="75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60" name="直線コネクタ 59">
                    <a:extLst>
                      <a:ext uri="{FF2B5EF4-FFF2-40B4-BE49-F238E27FC236}">
                        <a16:creationId xmlns:a16="http://schemas.microsoft.com/office/drawing/2014/main" id="{E4558ED0-4B0A-4043-A524-1954A5D0B8FF}"/>
                      </a:ext>
                    </a:extLst>
                  </p:cNvPr>
                  <p:cNvCxnSpPr>
                    <a:stCxn id="50" idx="3"/>
                  </p:cNvCxnSpPr>
                  <p:nvPr/>
                </p:nvCxnSpPr>
                <p:spPr>
                  <a:xfrm flipV="1">
                    <a:off x="2620639" y="5301208"/>
                    <a:ext cx="439193" cy="432000"/>
                  </a:xfrm>
                  <a:prstGeom prst="line">
                    <a:avLst/>
                  </a:prstGeom>
                  <a:ln w="3175" cmpd="sng">
                    <a:solidFill>
                      <a:schemeClr val="tx1">
                        <a:lumMod val="75000"/>
                        <a:lumOff val="25000"/>
                      </a:schemeClr>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25" name="地上">
                <a:extLst>
                  <a:ext uri="{FF2B5EF4-FFF2-40B4-BE49-F238E27FC236}">
                    <a16:creationId xmlns:a16="http://schemas.microsoft.com/office/drawing/2014/main" id="{9CE33FF2-9EC5-47BB-85A4-A77D9383B442}"/>
                  </a:ext>
                </a:extLst>
              </p:cNvPr>
              <p:cNvSpPr/>
              <p:nvPr/>
            </p:nvSpPr>
            <p:spPr bwMode="auto">
              <a:xfrm>
                <a:off x="1073398" y="2864118"/>
                <a:ext cx="6552000" cy="430773"/>
              </a:xfrm>
              <a:prstGeom prst="trapezoid">
                <a:avLst>
                  <a:gd name="adj" fmla="val 99626"/>
                </a:avLst>
              </a:prstGeom>
              <a:solidFill>
                <a:schemeClr val="bg1">
                  <a:lumMod val="50000"/>
                  <a:alpha val="47000"/>
                </a:schemeClr>
              </a:solidFill>
              <a:ln w="9525" algn="ctr">
                <a:no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地上">
                <a:extLst>
                  <a:ext uri="{FF2B5EF4-FFF2-40B4-BE49-F238E27FC236}">
                    <a16:creationId xmlns:a16="http://schemas.microsoft.com/office/drawing/2014/main" id="{DD0AE8F1-2549-4F00-A565-0EF31F89E982}"/>
                  </a:ext>
                </a:extLst>
              </p:cNvPr>
              <p:cNvSpPr/>
              <p:nvPr/>
            </p:nvSpPr>
            <p:spPr bwMode="auto">
              <a:xfrm>
                <a:off x="1501852" y="2650064"/>
                <a:ext cx="5688000" cy="213587"/>
              </a:xfrm>
              <a:prstGeom prst="trapezoid">
                <a:avLst>
                  <a:gd name="adj" fmla="val 99626"/>
                </a:avLst>
              </a:prstGeom>
              <a:solidFill>
                <a:schemeClr val="bg1">
                  <a:lumMod val="85000"/>
                  <a:alpha val="47000"/>
                </a:schemeClr>
              </a:solidFill>
              <a:ln w="9525" algn="ctr">
                <a:no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地上">
                <a:extLst>
                  <a:ext uri="{FF2B5EF4-FFF2-40B4-BE49-F238E27FC236}">
                    <a16:creationId xmlns:a16="http://schemas.microsoft.com/office/drawing/2014/main" id="{5FEF496D-F2CF-4261-9D40-53BD3068E91E}"/>
                  </a:ext>
                </a:extLst>
              </p:cNvPr>
              <p:cNvSpPr/>
              <p:nvPr/>
            </p:nvSpPr>
            <p:spPr bwMode="auto">
              <a:xfrm>
                <a:off x="856846" y="3293493"/>
                <a:ext cx="6984000" cy="216000"/>
              </a:xfrm>
              <a:prstGeom prst="trapezoid">
                <a:avLst>
                  <a:gd name="adj" fmla="val 99626"/>
                </a:avLst>
              </a:prstGeom>
              <a:solidFill>
                <a:schemeClr val="bg1">
                  <a:lumMod val="85000"/>
                  <a:alpha val="47000"/>
                </a:schemeClr>
              </a:solidFill>
              <a:ln w="9525" algn="ctr">
                <a:no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平行四辺形 27">
                <a:extLst>
                  <a:ext uri="{FF2B5EF4-FFF2-40B4-BE49-F238E27FC236}">
                    <a16:creationId xmlns:a16="http://schemas.microsoft.com/office/drawing/2014/main" id="{2884E71F-61DA-4EA0-B7E0-7155F6675EB2}"/>
                  </a:ext>
                </a:extLst>
              </p:cNvPr>
              <p:cNvSpPr/>
              <p:nvPr/>
            </p:nvSpPr>
            <p:spPr bwMode="auto">
              <a:xfrm flipH="1">
                <a:off x="6373975" y="3193409"/>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平行四辺形 28">
                <a:extLst>
                  <a:ext uri="{FF2B5EF4-FFF2-40B4-BE49-F238E27FC236}">
                    <a16:creationId xmlns:a16="http://schemas.microsoft.com/office/drawing/2014/main" id="{CEA877CD-FD4F-4CA8-B689-6A42F772EF24}"/>
                  </a:ext>
                </a:extLst>
              </p:cNvPr>
              <p:cNvSpPr/>
              <p:nvPr/>
            </p:nvSpPr>
            <p:spPr bwMode="auto">
              <a:xfrm flipH="1">
                <a:off x="6298315" y="3098790"/>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平行四辺形 29">
                <a:extLst>
                  <a:ext uri="{FF2B5EF4-FFF2-40B4-BE49-F238E27FC236}">
                    <a16:creationId xmlns:a16="http://schemas.microsoft.com/office/drawing/2014/main" id="{58ABAE86-CBE3-4C38-A81B-8A9EEDE56C2F}"/>
                  </a:ext>
                </a:extLst>
              </p:cNvPr>
              <p:cNvSpPr/>
              <p:nvPr/>
            </p:nvSpPr>
            <p:spPr bwMode="auto">
              <a:xfrm flipH="1">
                <a:off x="6216082" y="2997305"/>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平行四辺形 30">
                <a:extLst>
                  <a:ext uri="{FF2B5EF4-FFF2-40B4-BE49-F238E27FC236}">
                    <a16:creationId xmlns:a16="http://schemas.microsoft.com/office/drawing/2014/main" id="{CA3044A4-899B-424D-B6E4-BFEBD6E6C89E}"/>
                  </a:ext>
                </a:extLst>
              </p:cNvPr>
              <p:cNvSpPr/>
              <p:nvPr/>
            </p:nvSpPr>
            <p:spPr bwMode="auto">
              <a:xfrm flipH="1">
                <a:off x="6134620" y="2900671"/>
                <a:ext cx="400175" cy="45719"/>
              </a:xfrm>
              <a:prstGeom prst="parallelogram">
                <a:avLst>
                  <a:gd name="adj" fmla="val 102662"/>
                </a:avLst>
              </a:prstGeom>
              <a:solidFill>
                <a:schemeClr val="bg1">
                  <a:lumMod val="95000"/>
                </a:schemeClr>
              </a:solidFill>
              <a:ln w="3175" algn="ctr">
                <a:solidFill>
                  <a:schemeClr val="bg1">
                    <a:lumMod val="9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直方体 31">
                <a:extLst>
                  <a:ext uri="{FF2B5EF4-FFF2-40B4-BE49-F238E27FC236}">
                    <a16:creationId xmlns:a16="http://schemas.microsoft.com/office/drawing/2014/main" id="{4BB2D882-99E3-4CE7-8FB0-7181EE5B458E}"/>
                  </a:ext>
                </a:extLst>
              </p:cNvPr>
              <p:cNvSpPr/>
              <p:nvPr/>
            </p:nvSpPr>
            <p:spPr bwMode="auto">
              <a:xfrm>
                <a:off x="2384987" y="2410136"/>
                <a:ext cx="174917" cy="343176"/>
              </a:xfrm>
              <a:prstGeom prst="cube">
                <a:avLst>
                  <a:gd name="adj" fmla="val 31486"/>
                </a:avLst>
              </a:prstGeom>
              <a:solidFill>
                <a:schemeClr val="bg2">
                  <a:lumMod val="90000"/>
                </a:schemeClr>
              </a:solidFill>
              <a:ln w="3175" algn="ctr">
                <a:solidFill>
                  <a:schemeClr val="tx1">
                    <a:lumMod val="75000"/>
                    <a:lumOff val="25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E9C7FEAA-BAD5-42CE-8E56-5191A35C0F9B}"/>
                  </a:ext>
                </a:extLst>
              </p:cNvPr>
              <p:cNvSpPr txBox="1"/>
              <p:nvPr/>
            </p:nvSpPr>
            <p:spPr>
              <a:xfrm>
                <a:off x="6786875" y="2584438"/>
                <a:ext cx="1048238"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歩道</a:t>
                </a:r>
              </a:p>
            </p:txBody>
          </p:sp>
          <p:sp>
            <p:nvSpPr>
              <p:cNvPr id="34" name="テキスト ボックス 33">
                <a:extLst>
                  <a:ext uri="{FF2B5EF4-FFF2-40B4-BE49-F238E27FC236}">
                    <a16:creationId xmlns:a16="http://schemas.microsoft.com/office/drawing/2014/main" id="{F5D4EFA7-BC97-4F37-8DED-2A027C6E4481}"/>
                  </a:ext>
                </a:extLst>
              </p:cNvPr>
              <p:cNvSpPr txBox="1"/>
              <p:nvPr/>
            </p:nvSpPr>
            <p:spPr>
              <a:xfrm>
                <a:off x="7362939" y="3236233"/>
                <a:ext cx="1048238"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歩道</a:t>
                </a:r>
              </a:p>
            </p:txBody>
          </p:sp>
          <p:sp>
            <p:nvSpPr>
              <p:cNvPr id="35" name="テキスト ボックス 34">
                <a:extLst>
                  <a:ext uri="{FF2B5EF4-FFF2-40B4-BE49-F238E27FC236}">
                    <a16:creationId xmlns:a16="http://schemas.microsoft.com/office/drawing/2014/main" id="{70CA99A6-EC63-4DBA-BD2B-9F93A5BC8CF6}"/>
                  </a:ext>
                </a:extLst>
              </p:cNvPr>
              <p:cNvSpPr txBox="1"/>
              <p:nvPr/>
            </p:nvSpPr>
            <p:spPr>
              <a:xfrm>
                <a:off x="6642861" y="2813834"/>
                <a:ext cx="1540942" cy="522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車道</a:t>
                </a:r>
                <a:endPar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4</a:t>
                </a: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車線以上）</a:t>
                </a:r>
              </a:p>
            </p:txBody>
          </p:sp>
          <p:sp>
            <p:nvSpPr>
              <p:cNvPr id="36" name="フリーフォーム 88">
                <a:extLst>
                  <a:ext uri="{FF2B5EF4-FFF2-40B4-BE49-F238E27FC236}">
                    <a16:creationId xmlns:a16="http://schemas.microsoft.com/office/drawing/2014/main" id="{77EAD0AB-184F-40DE-BCB5-A597E1C7D3C8}"/>
                  </a:ext>
                </a:extLst>
              </p:cNvPr>
              <p:cNvSpPr/>
              <p:nvPr/>
            </p:nvSpPr>
            <p:spPr bwMode="auto">
              <a:xfrm>
                <a:off x="2138277" y="2656416"/>
                <a:ext cx="1363980" cy="1021080"/>
              </a:xfrm>
              <a:custGeom>
                <a:avLst/>
                <a:gdLst>
                  <a:gd name="connsiteX0" fmla="*/ 1363980 w 1363980"/>
                  <a:gd name="connsiteY0" fmla="*/ 1021080 h 1021080"/>
                  <a:gd name="connsiteX1" fmla="*/ 944880 w 1363980"/>
                  <a:gd name="connsiteY1" fmla="*/ 1021080 h 1021080"/>
                  <a:gd name="connsiteX2" fmla="*/ 944880 w 1363980"/>
                  <a:gd name="connsiteY2" fmla="*/ 640080 h 1021080"/>
                  <a:gd name="connsiteX3" fmla="*/ 76200 w 1363980"/>
                  <a:gd name="connsiteY3" fmla="*/ 640080 h 1021080"/>
                  <a:gd name="connsiteX4" fmla="*/ 312420 w 1363980"/>
                  <a:gd name="connsiteY4" fmla="*/ 403860 h 1021080"/>
                  <a:gd name="connsiteX5" fmla="*/ 312420 w 1363980"/>
                  <a:gd name="connsiteY5" fmla="*/ 0 h 1021080"/>
                  <a:gd name="connsiteX6" fmla="*/ 0 w 1363980"/>
                  <a:gd name="connsiteY6" fmla="*/ 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980" h="1021080">
                    <a:moveTo>
                      <a:pt x="1363980" y="1021080"/>
                    </a:moveTo>
                    <a:lnTo>
                      <a:pt x="944880" y="1021080"/>
                    </a:lnTo>
                    <a:lnTo>
                      <a:pt x="944880" y="640080"/>
                    </a:lnTo>
                    <a:lnTo>
                      <a:pt x="76200" y="640080"/>
                    </a:lnTo>
                    <a:lnTo>
                      <a:pt x="312420" y="403860"/>
                    </a:lnTo>
                    <a:lnTo>
                      <a:pt x="312420" y="0"/>
                    </a:lnTo>
                    <a:lnTo>
                      <a:pt x="0" y="0"/>
                    </a:lnTo>
                  </a:path>
                </a:pathLst>
              </a:custGeom>
              <a:noFill/>
              <a:ln w="19050" algn="ctr">
                <a:solidFill>
                  <a:schemeClr val="bg2">
                    <a:lumMod val="50000"/>
                  </a:schemeClr>
                </a:solidFill>
                <a:prstDash val="dash"/>
                <a:miter lim="800000"/>
                <a:headEnd type="none" w="med" len="med"/>
                <a:tailEnd type="arrow" w="med" len="me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Trebuchet MS"/>
                  <a:ea typeface="Meiryo UI"/>
                  <a:cs typeface="+mn-cs"/>
                </a:endParaRPr>
              </a:p>
            </p:txBody>
          </p:sp>
          <p:sp>
            <p:nvSpPr>
              <p:cNvPr id="37" name="フリーフォーム 89">
                <a:extLst>
                  <a:ext uri="{FF2B5EF4-FFF2-40B4-BE49-F238E27FC236}">
                    <a16:creationId xmlns:a16="http://schemas.microsoft.com/office/drawing/2014/main" id="{B889A4F6-7EF0-4A28-91CC-FE43CE6CF6A8}"/>
                  </a:ext>
                </a:extLst>
              </p:cNvPr>
              <p:cNvSpPr/>
              <p:nvPr/>
            </p:nvSpPr>
            <p:spPr bwMode="auto">
              <a:xfrm>
                <a:off x="2139546" y="2789766"/>
                <a:ext cx="4516437" cy="533400"/>
              </a:xfrm>
              <a:custGeom>
                <a:avLst/>
                <a:gdLst>
                  <a:gd name="connsiteX0" fmla="*/ 0 w 4559300"/>
                  <a:gd name="connsiteY0" fmla="*/ 0 h 590550"/>
                  <a:gd name="connsiteX1" fmla="*/ 4121150 w 4559300"/>
                  <a:gd name="connsiteY1" fmla="*/ 0 h 590550"/>
                  <a:gd name="connsiteX2" fmla="*/ 4559300 w 4559300"/>
                  <a:gd name="connsiteY2" fmla="*/ 590550 h 590550"/>
                  <a:gd name="connsiteX0" fmla="*/ 0 w 4516437"/>
                  <a:gd name="connsiteY0" fmla="*/ 0 h 533400"/>
                  <a:gd name="connsiteX1" fmla="*/ 4121150 w 4516437"/>
                  <a:gd name="connsiteY1" fmla="*/ 0 h 533400"/>
                  <a:gd name="connsiteX2" fmla="*/ 4516437 w 4516437"/>
                  <a:gd name="connsiteY2" fmla="*/ 533400 h 533400"/>
                </a:gdLst>
                <a:ahLst/>
                <a:cxnLst>
                  <a:cxn ang="0">
                    <a:pos x="connsiteX0" y="connsiteY0"/>
                  </a:cxn>
                  <a:cxn ang="0">
                    <a:pos x="connsiteX1" y="connsiteY1"/>
                  </a:cxn>
                  <a:cxn ang="0">
                    <a:pos x="connsiteX2" y="connsiteY2"/>
                  </a:cxn>
                </a:cxnLst>
                <a:rect l="l" t="t" r="r" b="b"/>
                <a:pathLst>
                  <a:path w="4516437" h="533400">
                    <a:moveTo>
                      <a:pt x="0" y="0"/>
                    </a:moveTo>
                    <a:lnTo>
                      <a:pt x="4121150" y="0"/>
                    </a:lnTo>
                    <a:lnTo>
                      <a:pt x="4516437" y="533400"/>
                    </a:lnTo>
                  </a:path>
                </a:pathLst>
              </a:custGeom>
              <a:noFill/>
              <a:ln w="19050" algn="ctr">
                <a:solidFill>
                  <a:schemeClr val="bg2">
                    <a:lumMod val="50000"/>
                  </a:schemeClr>
                </a:solidFill>
                <a:miter lim="800000"/>
                <a:headEnd type="arrow" w="med" len="med"/>
                <a:tailEnd type="arrow" w="med" len="med"/>
              </a:ln>
              <a:effectLst>
                <a:outerShdw blurRad="50800" dist="38100" dir="2700000" algn="tl" rotWithShape="0">
                  <a:prstClr val="black">
                    <a:alpha val="40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Trebuchet MS"/>
                  <a:ea typeface="Meiryo UI"/>
                  <a:cs typeface="+mn-cs"/>
                </a:endParaRPr>
              </a:p>
            </p:txBody>
          </p:sp>
          <p:sp>
            <p:nvSpPr>
              <p:cNvPr id="38" name="テキスト ボックス 37">
                <a:extLst>
                  <a:ext uri="{FF2B5EF4-FFF2-40B4-BE49-F238E27FC236}">
                    <a16:creationId xmlns:a16="http://schemas.microsoft.com/office/drawing/2014/main" id="{F6A04823-844C-43AC-B527-5DC60F970377}"/>
                  </a:ext>
                </a:extLst>
              </p:cNvPr>
              <p:cNvSpPr txBox="1"/>
              <p:nvPr/>
            </p:nvSpPr>
            <p:spPr>
              <a:xfrm>
                <a:off x="2489416" y="2260679"/>
                <a:ext cx="624839" cy="5224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既存</a:t>
                </a:r>
                <a:endPar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EV</a:t>
                </a:r>
                <a:endPar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endParaRPr>
              </a:p>
            </p:txBody>
          </p:sp>
          <p:sp>
            <p:nvSpPr>
              <p:cNvPr id="39" name="テキスト ボックス 38">
                <a:extLst>
                  <a:ext uri="{FF2B5EF4-FFF2-40B4-BE49-F238E27FC236}">
                    <a16:creationId xmlns:a16="http://schemas.microsoft.com/office/drawing/2014/main" id="{49FCE925-247D-4385-A7FB-5795661C6FC2}"/>
                  </a:ext>
                </a:extLst>
              </p:cNvPr>
              <p:cNvSpPr txBox="1"/>
              <p:nvPr/>
            </p:nvSpPr>
            <p:spPr>
              <a:xfrm>
                <a:off x="3126067" y="3280026"/>
                <a:ext cx="1048238"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既存</a:t>
                </a: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EV</a:t>
                </a:r>
                <a:endPar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endParaRPr>
              </a:p>
            </p:txBody>
          </p:sp>
          <p:sp>
            <p:nvSpPr>
              <p:cNvPr id="40" name="楕円 39">
                <a:extLst>
                  <a:ext uri="{FF2B5EF4-FFF2-40B4-BE49-F238E27FC236}">
                    <a16:creationId xmlns:a16="http://schemas.microsoft.com/office/drawing/2014/main" id="{58F8FCC7-7C0A-43B3-BCA8-9CD05507CF74}"/>
                  </a:ext>
                </a:extLst>
              </p:cNvPr>
              <p:cNvSpPr/>
              <p:nvPr/>
            </p:nvSpPr>
            <p:spPr bwMode="auto">
              <a:xfrm>
                <a:off x="1993940" y="2668378"/>
                <a:ext cx="100445" cy="100445"/>
              </a:xfrm>
              <a:prstGeom prst="ellipse">
                <a:avLst/>
              </a:prstGeom>
              <a:solidFill>
                <a:schemeClr val="bg2">
                  <a:lumMod val="50000"/>
                </a:schemeClr>
              </a:solidFill>
              <a:ln w="9525" algn="ctr">
                <a:solidFill>
                  <a:schemeClr val="bg2">
                    <a:lumMod val="50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楕円 40">
                <a:extLst>
                  <a:ext uri="{FF2B5EF4-FFF2-40B4-BE49-F238E27FC236}">
                    <a16:creationId xmlns:a16="http://schemas.microsoft.com/office/drawing/2014/main" id="{1B272738-AD5C-4D4D-B9CD-2BA533B00732}"/>
                  </a:ext>
                </a:extLst>
              </p:cNvPr>
              <p:cNvSpPr/>
              <p:nvPr/>
            </p:nvSpPr>
            <p:spPr bwMode="auto">
              <a:xfrm>
                <a:off x="6635245" y="3340367"/>
                <a:ext cx="100445" cy="100445"/>
              </a:xfrm>
              <a:prstGeom prst="ellipse">
                <a:avLst/>
              </a:prstGeom>
              <a:solidFill>
                <a:schemeClr val="bg2">
                  <a:lumMod val="50000"/>
                </a:schemeClr>
              </a:solidFill>
              <a:ln w="9525" algn="ctr">
                <a:solidFill>
                  <a:schemeClr val="bg2">
                    <a:lumMod val="50000"/>
                  </a:schemeClr>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テキスト ボックス 41">
                <a:extLst>
                  <a:ext uri="{FF2B5EF4-FFF2-40B4-BE49-F238E27FC236}">
                    <a16:creationId xmlns:a16="http://schemas.microsoft.com/office/drawing/2014/main" id="{8A1445B6-C8BA-45EE-BEC7-9ED9EB79CD95}"/>
                  </a:ext>
                </a:extLst>
              </p:cNvPr>
              <p:cNvSpPr txBox="1"/>
              <p:nvPr/>
            </p:nvSpPr>
            <p:spPr>
              <a:xfrm>
                <a:off x="1685240" y="3729469"/>
                <a:ext cx="2160106" cy="332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現状のバリアフリールート</a:t>
                </a:r>
              </a:p>
            </p:txBody>
          </p:sp>
          <p:sp>
            <p:nvSpPr>
              <p:cNvPr id="43" name="テキスト ボックス 42">
                <a:extLst>
                  <a:ext uri="{FF2B5EF4-FFF2-40B4-BE49-F238E27FC236}">
                    <a16:creationId xmlns:a16="http://schemas.microsoft.com/office/drawing/2014/main" id="{9AC7F414-DB1C-406C-ACFE-639D1E7FB010}"/>
                  </a:ext>
                </a:extLst>
              </p:cNvPr>
              <p:cNvSpPr txBox="1"/>
              <p:nvPr/>
            </p:nvSpPr>
            <p:spPr>
              <a:xfrm>
                <a:off x="2865926" y="2340760"/>
                <a:ext cx="4651145" cy="4036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ACCBF9">
                        <a:lumMod val="50000"/>
                      </a:srgbClr>
                    </a:solidFill>
                    <a:effectLst/>
                    <a:uLnTx/>
                    <a:uFillTx/>
                    <a:latin typeface="Trebuchet MS"/>
                    <a:ea typeface="Meiryo UI"/>
                    <a:cs typeface="+mn-cs"/>
                  </a:rPr>
                  <a:t>EV</a:t>
                </a:r>
                <a:r>
                  <a:rPr kumimoji="1" lang="ja-JP" altLang="en-US" sz="1000" b="1" i="0" u="none" strike="noStrike" kern="1200" cap="none" spc="0" normalizeH="0" baseline="0" noProof="0" dirty="0">
                    <a:ln>
                      <a:noFill/>
                    </a:ln>
                    <a:solidFill>
                      <a:srgbClr val="ACCBF9">
                        <a:lumMod val="50000"/>
                      </a:srgbClr>
                    </a:solidFill>
                    <a:effectLst/>
                    <a:uLnTx/>
                    <a:uFillTx/>
                    <a:latin typeface="Trebuchet MS"/>
                    <a:ea typeface="Meiryo UI"/>
                    <a:cs typeface="+mn-cs"/>
                  </a:rPr>
                  <a:t>利用者が余分に移動する距離（</a:t>
                </a:r>
                <a:r>
                  <a:rPr kumimoji="1" lang="en-US" altLang="ja-JP" sz="1000" b="1" i="0" u="none" strike="noStrike" kern="1200" cap="none" spc="0" normalizeH="0" baseline="0" noProof="0" dirty="0">
                    <a:ln>
                      <a:noFill/>
                    </a:ln>
                    <a:solidFill>
                      <a:srgbClr val="ACCBF9">
                        <a:lumMod val="50000"/>
                      </a:srgbClr>
                    </a:solidFill>
                    <a:effectLst/>
                    <a:uLnTx/>
                    <a:uFillTx/>
                    <a:latin typeface="Trebuchet MS"/>
                    <a:ea typeface="Meiryo UI"/>
                    <a:cs typeface="+mn-cs"/>
                  </a:rPr>
                  <a:t>150m</a:t>
                </a:r>
                <a:r>
                  <a:rPr kumimoji="1" lang="ja-JP" altLang="en-US" sz="1000" b="1" i="0" u="none" strike="noStrike" kern="1200" cap="none" spc="0" normalizeH="0" baseline="0" noProof="0" dirty="0">
                    <a:ln>
                      <a:noFill/>
                    </a:ln>
                    <a:solidFill>
                      <a:srgbClr val="ACCBF9">
                        <a:lumMod val="50000"/>
                      </a:srgbClr>
                    </a:solidFill>
                    <a:effectLst/>
                    <a:uLnTx/>
                    <a:uFillTx/>
                    <a:latin typeface="Trebuchet MS"/>
                    <a:ea typeface="Meiryo UI"/>
                    <a:cs typeface="+mn-cs"/>
                  </a:rPr>
                  <a:t>以上）</a:t>
                </a:r>
              </a:p>
            </p:txBody>
          </p:sp>
          <p:sp>
            <p:nvSpPr>
              <p:cNvPr id="44" name="楕円 43">
                <a:extLst>
                  <a:ext uri="{FF2B5EF4-FFF2-40B4-BE49-F238E27FC236}">
                    <a16:creationId xmlns:a16="http://schemas.microsoft.com/office/drawing/2014/main" id="{FB2A6972-18D8-497E-9C99-A3CC1A03CAFD}"/>
                  </a:ext>
                </a:extLst>
              </p:cNvPr>
              <p:cNvSpPr/>
              <p:nvPr/>
            </p:nvSpPr>
            <p:spPr bwMode="auto">
              <a:xfrm>
                <a:off x="5538272" y="2990740"/>
                <a:ext cx="898968" cy="1014704"/>
              </a:xfrm>
              <a:prstGeom prst="ellipse">
                <a:avLst/>
              </a:prstGeom>
              <a:noFill/>
              <a:ln w="19050" algn="ctr">
                <a:solidFill>
                  <a:srgbClr val="FF0000"/>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楕円 44">
                <a:extLst>
                  <a:ext uri="{FF2B5EF4-FFF2-40B4-BE49-F238E27FC236}">
                    <a16:creationId xmlns:a16="http://schemas.microsoft.com/office/drawing/2014/main" id="{DC0ED835-295E-4612-A540-D18ABB0DF2AC}"/>
                  </a:ext>
                </a:extLst>
              </p:cNvPr>
              <p:cNvSpPr/>
              <p:nvPr/>
            </p:nvSpPr>
            <p:spPr bwMode="auto">
              <a:xfrm>
                <a:off x="4264255" y="3046258"/>
                <a:ext cx="647157" cy="864610"/>
              </a:xfrm>
              <a:prstGeom prst="ellipse">
                <a:avLst/>
              </a:prstGeom>
              <a:noFill/>
              <a:ln w="19050" algn="ctr">
                <a:solidFill>
                  <a:srgbClr val="FF0000"/>
                </a:solidFill>
                <a:miter lim="800000"/>
                <a:headEnd/>
                <a:tailEnd/>
              </a:ln>
            </p:spPr>
            <p:txBody>
              <a:bodyPr wrap="none" lIns="36000" tIns="10800" rIns="36000" bIns="10800" rtlCol="0" anchor="ctr"/>
              <a:lstStyle/>
              <a:p>
                <a:pPr marL="185738" marR="0" lvl="0" indent="-185738" algn="ctr" defTabSz="457200" rtl="0" eaLnBrk="1" fontAlgn="auto" latinLnBrk="0" hangingPunct="1">
                  <a:lnSpc>
                    <a:spcPct val="100000"/>
                  </a:lnSpc>
                  <a:spcBef>
                    <a:spcPts val="0"/>
                  </a:spcBef>
                  <a:spcAft>
                    <a:spcPts val="0"/>
                  </a:spcAft>
                  <a:buClr>
                    <a:srgbClr val="969696"/>
                  </a:buClr>
                  <a:buSzPct val="80000"/>
                  <a:buFontTx/>
                  <a:buNone/>
                  <a:tabLst/>
                  <a:defRPr/>
                </a:pPr>
                <a:endParaRPr kumimoji="0"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F8CAB86B-9ADD-4BDC-A286-CBB2B88686D7}"/>
                  </a:ext>
                </a:extLst>
              </p:cNvPr>
              <p:cNvSpPr txBox="1"/>
              <p:nvPr/>
            </p:nvSpPr>
            <p:spPr>
              <a:xfrm>
                <a:off x="2559454" y="4151886"/>
                <a:ext cx="2295287" cy="3532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新たな</a:t>
                </a:r>
                <a:r>
                  <a:rPr kumimoji="1" lang="en-US" altLang="ja-JP" sz="800" b="0" i="0" u="none" strike="noStrike" kern="1200" cap="none" spc="0" normalizeH="0" baseline="0" noProof="0" dirty="0">
                    <a:ln>
                      <a:noFill/>
                    </a:ln>
                    <a:solidFill>
                      <a:prstClr val="black"/>
                    </a:solidFill>
                    <a:effectLst/>
                    <a:uLnTx/>
                    <a:uFillTx/>
                    <a:latin typeface="Trebuchet MS"/>
                    <a:ea typeface="Meiryo UI"/>
                    <a:cs typeface="+mn-cs"/>
                  </a:rPr>
                  <a:t>EV</a:t>
                </a:r>
                <a:r>
                  <a:rPr kumimoji="1" lang="ja-JP" altLang="en-US" sz="800" b="0" i="0" u="none" strike="noStrike" kern="1200" cap="none" spc="0" normalizeH="0" baseline="0" noProof="0" dirty="0">
                    <a:ln>
                      <a:noFill/>
                    </a:ln>
                    <a:solidFill>
                      <a:prstClr val="black"/>
                    </a:solidFill>
                    <a:effectLst/>
                    <a:uLnTx/>
                    <a:uFillTx/>
                    <a:latin typeface="Trebuchet MS"/>
                    <a:ea typeface="Meiryo UI"/>
                    <a:cs typeface="+mn-cs"/>
                  </a:rPr>
                  <a:t>整備位置</a:t>
                </a:r>
              </a:p>
            </p:txBody>
          </p:sp>
          <p:cxnSp>
            <p:nvCxnSpPr>
              <p:cNvPr id="47" name="直線コネクタ 46">
                <a:extLst>
                  <a:ext uri="{FF2B5EF4-FFF2-40B4-BE49-F238E27FC236}">
                    <a16:creationId xmlns:a16="http://schemas.microsoft.com/office/drawing/2014/main" id="{82E990E8-B06B-415B-A685-62C127983C8B}"/>
                  </a:ext>
                </a:extLst>
              </p:cNvPr>
              <p:cNvCxnSpPr>
                <a:endCxn id="45" idx="4"/>
              </p:cNvCxnSpPr>
              <p:nvPr/>
            </p:nvCxnSpPr>
            <p:spPr>
              <a:xfrm flipV="1">
                <a:off x="4514679" y="3910868"/>
                <a:ext cx="73155" cy="335594"/>
              </a:xfrm>
              <a:prstGeom prst="line">
                <a:avLst/>
              </a:prstGeom>
              <a:ln w="9525"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38FCF30-4889-49B5-BE40-2A4FCE885B18}"/>
                  </a:ext>
                </a:extLst>
              </p:cNvPr>
              <p:cNvCxnSpPr>
                <a:endCxn id="44" idx="3"/>
              </p:cNvCxnSpPr>
              <p:nvPr/>
            </p:nvCxnSpPr>
            <p:spPr>
              <a:xfrm flipV="1">
                <a:off x="4514679" y="3856844"/>
                <a:ext cx="1155244" cy="389618"/>
              </a:xfrm>
              <a:prstGeom prst="line">
                <a:avLst/>
              </a:prstGeom>
              <a:ln w="9525"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121" name="正方形/長方形 120">
              <a:extLst>
                <a:ext uri="{FF2B5EF4-FFF2-40B4-BE49-F238E27FC236}">
                  <a16:creationId xmlns:a16="http://schemas.microsoft.com/office/drawing/2014/main" id="{1FE9A9B6-3698-4ACE-A281-91024CD428C8}"/>
                </a:ext>
              </a:extLst>
            </p:cNvPr>
            <p:cNvSpPr/>
            <p:nvPr/>
          </p:nvSpPr>
          <p:spPr>
            <a:xfrm>
              <a:off x="7279283" y="4595434"/>
              <a:ext cx="1668347"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バリアフリールートの複線化</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22" name="グループ化 121">
            <a:extLst>
              <a:ext uri="{FF2B5EF4-FFF2-40B4-BE49-F238E27FC236}">
                <a16:creationId xmlns:a16="http://schemas.microsoft.com/office/drawing/2014/main" id="{D19E920E-FECE-4993-A8FF-2F0BBE98502A}"/>
              </a:ext>
            </a:extLst>
          </p:cNvPr>
          <p:cNvGrpSpPr/>
          <p:nvPr/>
        </p:nvGrpSpPr>
        <p:grpSpPr>
          <a:xfrm>
            <a:off x="312155" y="3335524"/>
            <a:ext cx="4268156" cy="998474"/>
            <a:chOff x="380614" y="2928053"/>
            <a:chExt cx="5208597" cy="998474"/>
          </a:xfrm>
        </p:grpSpPr>
        <p:sp>
          <p:nvSpPr>
            <p:cNvPr id="123" name="正方形/長方形 122">
              <a:extLst>
                <a:ext uri="{FF2B5EF4-FFF2-40B4-BE49-F238E27FC236}">
                  <a16:creationId xmlns:a16="http://schemas.microsoft.com/office/drawing/2014/main" id="{08D14E91-17C6-479B-81A5-EB809FBFF2C7}"/>
                </a:ext>
              </a:extLst>
            </p:cNvPr>
            <p:cNvSpPr/>
            <p:nvPr/>
          </p:nvSpPr>
          <p:spPr>
            <a:xfrm>
              <a:off x="404635" y="2928053"/>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ホームと車両の段差隙間縮小</a:t>
              </a:r>
            </a:p>
          </p:txBody>
        </p:sp>
        <p:sp>
          <p:nvSpPr>
            <p:cNvPr id="124" name="正方形/長方形 123">
              <a:extLst>
                <a:ext uri="{FF2B5EF4-FFF2-40B4-BE49-F238E27FC236}">
                  <a16:creationId xmlns:a16="http://schemas.microsoft.com/office/drawing/2014/main" id="{FFB8DE05-8C3C-43C5-8DEF-225A98C9F938}"/>
                </a:ext>
              </a:extLst>
            </p:cNvPr>
            <p:cNvSpPr/>
            <p:nvPr/>
          </p:nvSpPr>
          <p:spPr>
            <a:xfrm>
              <a:off x="380614" y="3106000"/>
              <a:ext cx="518457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車椅子ご利用者をはじめ、乗降の利便性向上のため</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、可動式</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ホーム柵設置後、ホームと車両の段差隙間縮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小工事を実施。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 name="正方形/長方形 3"/>
          <p:cNvSpPr/>
          <p:nvPr/>
        </p:nvSpPr>
        <p:spPr>
          <a:xfrm>
            <a:off x="171361" y="588101"/>
            <a:ext cx="224292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（民営化後の取組）</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10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481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90548" y="994718"/>
            <a:ext cx="5164909" cy="505013"/>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1248" y="1070326"/>
            <a:ext cx="5904656"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①スピーディなサービス改善</a:t>
            </a:r>
            <a:r>
              <a:rPr lang="ja-JP" altLang="en-US" sz="1600" b="1" dirty="0" smtClean="0">
                <a:latin typeface="Meiryo UI" panose="020B0604030504040204" pitchFamily="50" charset="-128"/>
                <a:ea typeface="Meiryo UI" panose="020B0604030504040204" pitchFamily="50" charset="-128"/>
              </a:rPr>
              <a:t>（快適性・利便性の向上）</a:t>
            </a:r>
            <a:endParaRPr lang="ja-JP" altLang="en-US" sz="1600" b="1" dirty="0">
              <a:latin typeface="Meiryo UI" panose="020B0604030504040204" pitchFamily="50" charset="-128"/>
              <a:ea typeface="Meiryo UI" panose="020B0604030504040204" pitchFamily="50" charset="-128"/>
            </a:endParaRPr>
          </a:p>
        </p:txBody>
      </p:sp>
      <p:grpSp>
        <p:nvGrpSpPr>
          <p:cNvPr id="12" name="トイレのリニューアル"/>
          <p:cNvGrpSpPr/>
          <p:nvPr/>
        </p:nvGrpSpPr>
        <p:grpSpPr>
          <a:xfrm>
            <a:off x="290548" y="1690421"/>
            <a:ext cx="4623651" cy="1154150"/>
            <a:chOff x="270457" y="2026787"/>
            <a:chExt cx="4623651" cy="1154150"/>
          </a:xfrm>
        </p:grpSpPr>
        <p:sp>
          <p:nvSpPr>
            <p:cNvPr id="23" name="正方形/長方形 22">
              <a:extLst>
                <a:ext uri="{FF2B5EF4-FFF2-40B4-BE49-F238E27FC236}">
                  <a16:creationId xmlns:a16="http://schemas.microsoft.com/office/drawing/2014/main" id="{77BD186D-579D-4EBB-84F1-714869DE5A78}"/>
                </a:ext>
              </a:extLst>
            </p:cNvPr>
            <p:cNvSpPr/>
            <p:nvPr/>
          </p:nvSpPr>
          <p:spPr>
            <a:xfrm>
              <a:off x="270457" y="2026787"/>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トイレのリニューアル</a:t>
              </a:r>
            </a:p>
          </p:txBody>
        </p:sp>
        <p:sp>
          <p:nvSpPr>
            <p:cNvPr id="24" name="正方形/長方形 23">
              <a:extLst>
                <a:ext uri="{FF2B5EF4-FFF2-40B4-BE49-F238E27FC236}">
                  <a16:creationId xmlns:a16="http://schemas.microsoft.com/office/drawing/2014/main" id="{0906A6A7-65FC-45BC-8C9A-3238DEA0F656}"/>
                </a:ext>
              </a:extLst>
            </p:cNvPr>
            <p:cNvSpPr/>
            <p:nvPr/>
          </p:nvSpPr>
          <p:spPr>
            <a:xfrm>
              <a:off x="277925" y="2215550"/>
              <a:ext cx="4616183" cy="965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全駅で車いす対応可能なトイレを設置。おむつ替えシートやオストメイト用水洗装置も備えた多機能トイレを男女別に１か所設置することを基本に</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整備。</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grpSp>
        <p:nvGrpSpPr>
          <p:cNvPr id="13" name="駅のリニューアル"/>
          <p:cNvGrpSpPr/>
          <p:nvPr/>
        </p:nvGrpSpPr>
        <p:grpSpPr>
          <a:xfrm>
            <a:off x="265982" y="2751109"/>
            <a:ext cx="4615166" cy="1073400"/>
            <a:chOff x="221726" y="3188662"/>
            <a:chExt cx="4615166" cy="1073400"/>
          </a:xfrm>
        </p:grpSpPr>
        <p:sp>
          <p:nvSpPr>
            <p:cNvPr id="25" name="正方形/長方形 24">
              <a:extLst>
                <a:ext uri="{FF2B5EF4-FFF2-40B4-BE49-F238E27FC236}">
                  <a16:creationId xmlns:a16="http://schemas.microsoft.com/office/drawing/2014/main" id="{18220B1D-B37F-4DE2-9EBC-406493C92BCC}"/>
                </a:ext>
              </a:extLst>
            </p:cNvPr>
            <p:cNvSpPr/>
            <p:nvPr/>
          </p:nvSpPr>
          <p:spPr>
            <a:xfrm>
              <a:off x="277926" y="3441535"/>
              <a:ext cx="4558966"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快適な移動のみならず、利用することが目的となるような魅力あふれる地下空間を</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提供（</a:t>
              </a:r>
              <a:r>
                <a:rPr lang="en-US" altLang="ja-JP" sz="1600" dirty="0">
                  <a:solidFill>
                    <a:schemeClr val="tx1"/>
                  </a:solidFill>
                  <a:latin typeface="Meiryo UI" panose="020B0604030504040204" pitchFamily="50" charset="-128"/>
                  <a:ea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rPr>
                <a:t>月中津駅、同年</a:t>
              </a:r>
              <a:r>
                <a:rPr lang="en-US" altLang="ja-JP" sz="1600" dirty="0">
                  <a:solidFill>
                    <a:schemeClr val="tx1"/>
                  </a:solidFill>
                  <a:latin typeface="Meiryo UI" panose="020B0604030504040204" pitchFamily="50" charset="-128"/>
                  <a:ea typeface="Meiryo UI" panose="020B0604030504040204" pitchFamily="50" charset="-128"/>
                </a:rPr>
                <a:t>9</a:t>
              </a:r>
              <a:r>
                <a:rPr lang="ja-JP" altLang="en-US" sz="1600" dirty="0">
                  <a:solidFill>
                    <a:schemeClr val="tx1"/>
                  </a:solidFill>
                  <a:latin typeface="Meiryo UI" panose="020B0604030504040204" pitchFamily="50" charset="-128"/>
                  <a:ea typeface="Meiryo UI" panose="020B0604030504040204" pitchFamily="50" charset="-128"/>
                </a:rPr>
                <a:t>月新大阪駅完了。現在、梅田・心斎橋・動物園前・大阪港駅</a:t>
              </a:r>
              <a:r>
                <a:rPr lang="ja-JP" altLang="en-US" sz="1600" dirty="0" smtClean="0">
                  <a:solidFill>
                    <a:schemeClr val="tx1"/>
                  </a:solidFill>
                  <a:latin typeface="Meiryo UI" panose="020B0604030504040204" pitchFamily="50" charset="-128"/>
                  <a:ea typeface="Meiryo UI" panose="020B0604030504040204" pitchFamily="50" charset="-128"/>
                </a:rPr>
                <a:t>工事中</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7151100-98B5-4B5C-94C8-B4AEC283D326}"/>
                </a:ext>
              </a:extLst>
            </p:cNvPr>
            <p:cNvSpPr/>
            <p:nvPr/>
          </p:nvSpPr>
          <p:spPr>
            <a:xfrm>
              <a:off x="221726" y="3188662"/>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駅のリニューアル</a:t>
              </a:r>
            </a:p>
          </p:txBody>
        </p:sp>
      </p:grpSp>
      <p:grpSp>
        <p:nvGrpSpPr>
          <p:cNvPr id="14" name="運賃の据え置きグループ化 13"/>
          <p:cNvGrpSpPr/>
          <p:nvPr/>
        </p:nvGrpSpPr>
        <p:grpSpPr>
          <a:xfrm>
            <a:off x="265982" y="4121361"/>
            <a:ext cx="4534542" cy="1047657"/>
            <a:chOff x="221726" y="4735514"/>
            <a:chExt cx="4534542" cy="1047657"/>
          </a:xfrm>
        </p:grpSpPr>
        <p:sp>
          <p:nvSpPr>
            <p:cNvPr id="31" name="正方形/長方形 30">
              <a:extLst>
                <a:ext uri="{FF2B5EF4-FFF2-40B4-BE49-F238E27FC236}">
                  <a16:creationId xmlns:a16="http://schemas.microsoft.com/office/drawing/2014/main" id="{CB080D5F-6E06-4948-8B96-700CF100B152}"/>
                </a:ext>
              </a:extLst>
            </p:cNvPr>
            <p:cNvSpPr/>
            <p:nvPr/>
          </p:nvSpPr>
          <p:spPr>
            <a:xfrm>
              <a:off x="221726" y="4735514"/>
              <a:ext cx="445207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運賃の据え置き</a:t>
              </a:r>
            </a:p>
          </p:txBody>
        </p:sp>
        <p:sp>
          <p:nvSpPr>
            <p:cNvPr id="32" name="正方形/長方形 31">
              <a:extLst>
                <a:ext uri="{FF2B5EF4-FFF2-40B4-BE49-F238E27FC236}">
                  <a16:creationId xmlns:a16="http://schemas.microsoft.com/office/drawing/2014/main" id="{76CE1AEF-F1ED-4B7C-996C-010044A6BFD1}"/>
                </a:ext>
              </a:extLst>
            </p:cNvPr>
            <p:cNvSpPr/>
            <p:nvPr/>
          </p:nvSpPr>
          <p:spPr>
            <a:xfrm>
              <a:off x="304193" y="4962644"/>
              <a:ext cx="4452075"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10</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月の消費税改定（</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8 → 10 </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％）時に、１～３区の運賃を</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据え置き。</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grpSp>
        <p:nvGrpSpPr>
          <p:cNvPr id="10" name="グループ化 9"/>
          <p:cNvGrpSpPr/>
          <p:nvPr/>
        </p:nvGrpSpPr>
        <p:grpSpPr>
          <a:xfrm>
            <a:off x="5260803" y="2061423"/>
            <a:ext cx="3612742" cy="1455591"/>
            <a:chOff x="4964520" y="2183821"/>
            <a:chExt cx="3612742" cy="1455591"/>
          </a:xfrm>
        </p:grpSpPr>
        <p:grpSp>
          <p:nvGrpSpPr>
            <p:cNvPr id="9" name="グループ化 8"/>
            <p:cNvGrpSpPr/>
            <p:nvPr/>
          </p:nvGrpSpPr>
          <p:grpSpPr>
            <a:xfrm>
              <a:off x="4964520" y="2183821"/>
              <a:ext cx="3612742" cy="1368000"/>
              <a:chOff x="4964520" y="2183821"/>
              <a:chExt cx="3612742" cy="1368000"/>
            </a:xfrm>
          </p:grpSpPr>
          <p:pic>
            <p:nvPicPr>
              <p:cNvPr id="27" name="図 26">
                <a:extLst>
                  <a:ext uri="{FF2B5EF4-FFF2-40B4-BE49-F238E27FC236}">
                    <a16:creationId xmlns:a16="http://schemas.microsoft.com/office/drawing/2014/main" id="{452F6215-2570-413C-A0F6-B68FA94CE4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520" y="2183821"/>
                <a:ext cx="1824004" cy="1368000"/>
              </a:xfrm>
              <a:prstGeom prst="rect">
                <a:avLst/>
              </a:prstGeom>
            </p:spPr>
          </p:pic>
          <p:pic>
            <p:nvPicPr>
              <p:cNvPr id="28" name="図 27" descr="タイル床と白い壁があるバスルーム&#10;&#10;自動的に生成された説明">
                <a:extLst>
                  <a:ext uri="{FF2B5EF4-FFF2-40B4-BE49-F238E27FC236}">
                    <a16:creationId xmlns:a16="http://schemas.microsoft.com/office/drawing/2014/main" id="{781463BC-B6EF-4468-A422-EA2A230F4C6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788524" y="2183821"/>
                <a:ext cx="1788738" cy="1368000"/>
              </a:xfrm>
              <a:prstGeom prst="rect">
                <a:avLst/>
              </a:prstGeom>
            </p:spPr>
          </p:pic>
        </p:grpSp>
        <p:sp>
          <p:nvSpPr>
            <p:cNvPr id="35" name="正方形/長方形 34">
              <a:extLst>
                <a:ext uri="{FF2B5EF4-FFF2-40B4-BE49-F238E27FC236}">
                  <a16:creationId xmlns:a16="http://schemas.microsoft.com/office/drawing/2014/main" id="{23316727-F4AE-4C14-9FDC-6716303CBCAF}"/>
                </a:ext>
              </a:extLst>
            </p:cNvPr>
            <p:cNvSpPr/>
            <p:nvPr/>
          </p:nvSpPr>
          <p:spPr>
            <a:xfrm>
              <a:off x="7233060" y="3233710"/>
              <a:ext cx="1344202"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50" b="1" dirty="0">
                  <a:solidFill>
                    <a:srgbClr val="000000"/>
                  </a:solidFill>
                  <a:effectLst>
                    <a:glow rad="101600">
                      <a:schemeClr val="bg1"/>
                    </a:glow>
                  </a:effectLst>
                  <a:latin typeface="+mn-ea"/>
                </a:rPr>
                <a:t>トイレのリニューアル</a:t>
              </a:r>
            </a:p>
          </p:txBody>
        </p:sp>
      </p:grpSp>
      <p:grpSp>
        <p:nvGrpSpPr>
          <p:cNvPr id="11" name="グループ化 10"/>
          <p:cNvGrpSpPr/>
          <p:nvPr/>
        </p:nvGrpSpPr>
        <p:grpSpPr>
          <a:xfrm>
            <a:off x="5063698" y="3759547"/>
            <a:ext cx="3895955" cy="1282003"/>
            <a:chOff x="4861790" y="4942416"/>
            <a:chExt cx="3895955" cy="1282003"/>
          </a:xfrm>
        </p:grpSpPr>
        <p:grpSp>
          <p:nvGrpSpPr>
            <p:cNvPr id="3" name="グループ化 2"/>
            <p:cNvGrpSpPr/>
            <p:nvPr/>
          </p:nvGrpSpPr>
          <p:grpSpPr>
            <a:xfrm>
              <a:off x="4861790" y="4961240"/>
              <a:ext cx="1879222" cy="1263179"/>
              <a:chOff x="4856169" y="3956228"/>
              <a:chExt cx="1879222" cy="1263179"/>
            </a:xfrm>
          </p:grpSpPr>
          <p:pic>
            <p:nvPicPr>
              <p:cNvPr id="29" name="図 28" descr="駅のホームに停まっている電車&#10;&#10;自動的に生成された説明">
                <a:extLst>
                  <a:ext uri="{FF2B5EF4-FFF2-40B4-BE49-F238E27FC236}">
                    <a16:creationId xmlns:a16="http://schemas.microsoft.com/office/drawing/2014/main" id="{68C1047E-A0A6-413C-8ADB-C804A54474E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856169" y="3956228"/>
                <a:ext cx="1857191" cy="1238127"/>
              </a:xfrm>
              <a:prstGeom prst="rect">
                <a:avLst/>
              </a:prstGeom>
            </p:spPr>
          </p:pic>
          <p:sp>
            <p:nvSpPr>
              <p:cNvPr id="36" name="正方形/長方形 35">
                <a:extLst>
                  <a:ext uri="{FF2B5EF4-FFF2-40B4-BE49-F238E27FC236}">
                    <a16:creationId xmlns:a16="http://schemas.microsoft.com/office/drawing/2014/main" id="{97E9D4A5-AC92-41F4-B9C9-FF454F43C214}"/>
                  </a:ext>
                </a:extLst>
              </p:cNvPr>
              <p:cNvSpPr/>
              <p:nvPr/>
            </p:nvSpPr>
            <p:spPr>
              <a:xfrm>
                <a:off x="5671065" y="4813705"/>
                <a:ext cx="1064326"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50" b="1" dirty="0">
                    <a:solidFill>
                      <a:srgbClr val="000000"/>
                    </a:solidFill>
                    <a:effectLst>
                      <a:glow rad="101600">
                        <a:schemeClr val="bg1"/>
                      </a:glow>
                    </a:effectLst>
                    <a:latin typeface="+mn-ea"/>
                  </a:rPr>
                  <a:t>心斎橋駅</a:t>
                </a:r>
              </a:p>
              <a:p>
                <a:pPr marL="185738" indent="-185738" algn="r">
                  <a:buClr>
                    <a:srgbClr val="969696"/>
                  </a:buClr>
                  <a:buSzPct val="80000"/>
                </a:pPr>
                <a:r>
                  <a:rPr lang="ja-JP" altLang="en-US" sz="900" b="1" dirty="0">
                    <a:solidFill>
                      <a:srgbClr val="000000"/>
                    </a:solidFill>
                    <a:effectLst>
                      <a:glow rad="101600">
                        <a:schemeClr val="bg1"/>
                      </a:glow>
                    </a:effectLst>
                    <a:latin typeface="+mn-ea"/>
                  </a:rPr>
                  <a:t>（ジ・オオサカ・ブランド）</a:t>
                </a:r>
              </a:p>
            </p:txBody>
          </p:sp>
        </p:grpSp>
        <p:grpSp>
          <p:nvGrpSpPr>
            <p:cNvPr id="8" name="グループ化 7"/>
            <p:cNvGrpSpPr/>
            <p:nvPr/>
          </p:nvGrpSpPr>
          <p:grpSpPr>
            <a:xfrm>
              <a:off x="6873219" y="4942416"/>
              <a:ext cx="1884526" cy="1282003"/>
              <a:chOff x="6798520" y="4343581"/>
              <a:chExt cx="1884526" cy="1282003"/>
            </a:xfrm>
          </p:grpSpPr>
          <p:pic>
            <p:nvPicPr>
              <p:cNvPr id="30" name="図 29" descr="天井, 部屋, テーブル が含まれている画像&#10;&#10;自動的に生成された説明">
                <a:extLst>
                  <a:ext uri="{FF2B5EF4-FFF2-40B4-BE49-F238E27FC236}">
                    <a16:creationId xmlns:a16="http://schemas.microsoft.com/office/drawing/2014/main" id="{E161A08A-DD2F-4EA4-A107-6FEDE9458FCA}"/>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798520" y="4343581"/>
                <a:ext cx="1872000" cy="1238126"/>
              </a:xfrm>
              <a:prstGeom prst="rect">
                <a:avLst/>
              </a:prstGeom>
            </p:spPr>
          </p:pic>
          <p:sp>
            <p:nvSpPr>
              <p:cNvPr id="37" name="正方形/長方形 36">
                <a:extLst>
                  <a:ext uri="{FF2B5EF4-FFF2-40B4-BE49-F238E27FC236}">
                    <a16:creationId xmlns:a16="http://schemas.microsoft.com/office/drawing/2014/main" id="{6353F942-3FB4-4636-84C6-69C2792E74D4}"/>
                  </a:ext>
                </a:extLst>
              </p:cNvPr>
              <p:cNvSpPr/>
              <p:nvPr/>
            </p:nvSpPr>
            <p:spPr>
              <a:xfrm>
                <a:off x="7618720" y="5219882"/>
                <a:ext cx="1064326"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50" b="1" dirty="0">
                    <a:solidFill>
                      <a:srgbClr val="000000"/>
                    </a:solidFill>
                    <a:effectLst>
                      <a:glow rad="101600">
                        <a:schemeClr val="bg1"/>
                      </a:glow>
                    </a:effectLst>
                    <a:latin typeface="+mn-ea"/>
                  </a:rPr>
                  <a:t>動物園前駅</a:t>
                </a:r>
              </a:p>
              <a:p>
                <a:pPr marL="185738" indent="-185738" algn="r">
                  <a:buClr>
                    <a:srgbClr val="969696"/>
                  </a:buClr>
                  <a:buSzPct val="80000"/>
                </a:pPr>
                <a:r>
                  <a:rPr lang="en-US" altLang="ja-JP" sz="900" b="1" dirty="0">
                    <a:solidFill>
                      <a:srgbClr val="000000"/>
                    </a:solidFill>
                    <a:effectLst>
                      <a:glow rad="101600">
                        <a:schemeClr val="bg1"/>
                      </a:glow>
                    </a:effectLst>
                    <a:latin typeface="+mn-ea"/>
                  </a:rPr>
                  <a:t>(</a:t>
                </a:r>
                <a:r>
                  <a:rPr lang="ja-JP" altLang="en-US" sz="900" b="1" dirty="0">
                    <a:solidFill>
                      <a:srgbClr val="000000"/>
                    </a:solidFill>
                    <a:effectLst>
                      <a:glow rad="101600">
                        <a:schemeClr val="bg1"/>
                      </a:glow>
                    </a:effectLst>
                    <a:latin typeface="+mn-ea"/>
                  </a:rPr>
                  <a:t>まるで自然の中にいるような空間</a:t>
                </a:r>
                <a:r>
                  <a:rPr lang="en-US" altLang="ja-JP" sz="900" b="1" dirty="0">
                    <a:solidFill>
                      <a:srgbClr val="000000"/>
                    </a:solidFill>
                    <a:effectLst>
                      <a:glow rad="101600">
                        <a:schemeClr val="bg1"/>
                      </a:glow>
                    </a:effectLst>
                    <a:latin typeface="+mn-ea"/>
                  </a:rPr>
                  <a:t>)</a:t>
                </a:r>
              </a:p>
            </p:txBody>
          </p:sp>
        </p:grpSp>
      </p:grpSp>
      <p:sp>
        <p:nvSpPr>
          <p:cNvPr id="4" name="テキスト ボックス 3">
            <a:extLst>
              <a:ext uri="{FF2B5EF4-FFF2-40B4-BE49-F238E27FC236}">
                <a16:creationId xmlns:a16="http://schemas.microsoft.com/office/drawing/2014/main" id="{09E0324B-9801-9E8B-FFF1-FE573D0E9D87}"/>
              </a:ext>
            </a:extLst>
          </p:cNvPr>
          <p:cNvSpPr txBox="1"/>
          <p:nvPr/>
        </p:nvSpPr>
        <p:spPr>
          <a:xfrm>
            <a:off x="2439837" y="222957"/>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cxnSp>
        <p:nvCxnSpPr>
          <p:cNvPr id="5" name="直線コネクタ 4">
            <a:extLst>
              <a:ext uri="{FF2B5EF4-FFF2-40B4-BE49-F238E27FC236}">
                <a16:creationId xmlns:a16="http://schemas.microsoft.com/office/drawing/2014/main" id="{17D2C110-B227-204C-2A1C-AEE1F8C7EDA4}"/>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265982" y="5041550"/>
            <a:ext cx="6745694" cy="1064778"/>
            <a:chOff x="210787" y="5070706"/>
            <a:chExt cx="6745694" cy="1064778"/>
          </a:xfrm>
        </p:grpSpPr>
        <p:sp>
          <p:nvSpPr>
            <p:cNvPr id="41" name="正方形/長方形 40">
              <a:extLst>
                <a:ext uri="{FF2B5EF4-FFF2-40B4-BE49-F238E27FC236}">
                  <a16:creationId xmlns:a16="http://schemas.microsoft.com/office/drawing/2014/main" id="{887B9FFC-0C0D-469D-AC59-5929F2614609}"/>
                </a:ext>
              </a:extLst>
            </p:cNvPr>
            <p:cNvSpPr/>
            <p:nvPr/>
          </p:nvSpPr>
          <p:spPr>
            <a:xfrm>
              <a:off x="228186" y="5070706"/>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D2088"/>
                  </a:solidFill>
                  <a:effectLst/>
                  <a:uLnTx/>
                  <a:uFillTx/>
                  <a:latin typeface="Meiryo UI" panose="020B0604030504040204" pitchFamily="50" charset="-128"/>
                  <a:ea typeface="Meiryo UI" panose="020B0604030504040204" pitchFamily="50" charset="-128"/>
                </a:rPr>
                <a:t>混雑緩和</a:t>
              </a:r>
            </a:p>
          </p:txBody>
        </p:sp>
        <p:sp>
          <p:nvSpPr>
            <p:cNvPr id="42" name="正方形/長方形 41">
              <a:extLst>
                <a:ext uri="{FF2B5EF4-FFF2-40B4-BE49-F238E27FC236}">
                  <a16:creationId xmlns:a16="http://schemas.microsoft.com/office/drawing/2014/main" id="{E72639E0-139C-4057-A48C-D5086E0A09B9}"/>
                </a:ext>
              </a:extLst>
            </p:cNvPr>
            <p:cNvSpPr/>
            <p:nvPr/>
          </p:nvSpPr>
          <p:spPr>
            <a:xfrm>
              <a:off x="210787" y="5314957"/>
              <a:ext cx="6745694" cy="82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堺筋線のダイヤ改正</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：河原町</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直通増便（</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月実施）</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中央線のダイヤ改正：終発延長（</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月実施）</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長堀鶴見緑地線のダイヤ改正：朝ラッシュ時間帯の拡大</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月実施）</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谷町線のダイヤ改正：間隔</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7</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分半⇒</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6</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分（</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2020</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月実施</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sp>
        <p:nvSpPr>
          <p:cNvPr id="16" name="正方形/長方形 15"/>
          <p:cNvSpPr/>
          <p:nvPr/>
        </p:nvSpPr>
        <p:spPr>
          <a:xfrm>
            <a:off x="84447" y="588537"/>
            <a:ext cx="224292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（民営化後の取組）</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94184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4">
            <a:extLst>
              <a:ext uri="{FF2B5EF4-FFF2-40B4-BE49-F238E27FC236}">
                <a16:creationId xmlns:a16="http://schemas.microsoft.com/office/drawing/2014/main" id="{5109D923-B34A-7E79-42D9-A31E8D107644}"/>
              </a:ext>
            </a:extLst>
          </p:cNvPr>
          <p:cNvSpPr/>
          <p:nvPr/>
        </p:nvSpPr>
        <p:spPr>
          <a:xfrm>
            <a:off x="270457" y="887934"/>
            <a:ext cx="5539921" cy="413141"/>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 name="正方形/長方形 2"/>
          <p:cNvSpPr/>
          <p:nvPr/>
        </p:nvSpPr>
        <p:spPr>
          <a:xfrm>
            <a:off x="270457" y="911989"/>
            <a:ext cx="5904656" cy="369332"/>
          </a:xfrm>
          <a:prstGeom prst="rect">
            <a:avLst/>
          </a:prstGeom>
        </p:spPr>
        <p:txBody>
          <a:bodyPr wrap="square">
            <a:spAutoFit/>
          </a:bodyPr>
          <a:lstStyle/>
          <a:p>
            <a:r>
              <a:rPr lang="ja-JP" altLang="en-US" b="1" dirty="0">
                <a:latin typeface="Calibri" pitchFamily="34" charset="0"/>
              </a:rPr>
              <a:t>②多様な事業展開</a:t>
            </a:r>
            <a:r>
              <a:rPr lang="ja-JP" altLang="en-US" b="1" dirty="0" smtClean="0">
                <a:latin typeface="Calibri" pitchFamily="34" charset="0"/>
              </a:rPr>
              <a:t>（</a:t>
            </a:r>
            <a:r>
              <a:rPr lang="en-US" altLang="ja-JP" b="1" dirty="0" err="1" smtClean="0">
                <a:latin typeface="Calibri" pitchFamily="34" charset="0"/>
              </a:rPr>
              <a:t>MaaS</a:t>
            </a:r>
            <a:r>
              <a:rPr lang="ja-JP" altLang="en-US" b="1" dirty="0" smtClean="0">
                <a:latin typeface="Calibri" pitchFamily="34" charset="0"/>
              </a:rPr>
              <a:t>・都市開発）</a:t>
            </a:r>
            <a:endParaRPr lang="ja-JP" altLang="en-US" b="1" dirty="0">
              <a:latin typeface="Calibri" pitchFamily="34" charset="0"/>
            </a:endParaRPr>
          </a:p>
        </p:txBody>
      </p:sp>
      <p:pic>
        <p:nvPicPr>
          <p:cNvPr id="16" name="都市型MaaS構想図 15">
            <a:extLst>
              <a:ext uri="{FF2B5EF4-FFF2-40B4-BE49-F238E27FC236}">
                <a16:creationId xmlns:a16="http://schemas.microsoft.com/office/drawing/2014/main" id="{DC6728D4-0AE6-4322-9198-0FEBADD48A82}"/>
              </a:ext>
            </a:extLst>
          </p:cNvPr>
          <p:cNvPicPr>
            <a:picLocks noChangeAspect="1"/>
          </p:cNvPicPr>
          <p:nvPr/>
        </p:nvPicPr>
        <p:blipFill rotWithShape="1">
          <a:blip r:embed="rId2"/>
          <a:srcRect t="4257"/>
          <a:stretch/>
        </p:blipFill>
        <p:spPr>
          <a:xfrm>
            <a:off x="4862351" y="1409675"/>
            <a:ext cx="4214533" cy="1823193"/>
          </a:xfrm>
          <a:prstGeom prst="rect">
            <a:avLst/>
          </a:prstGeom>
        </p:spPr>
      </p:pic>
      <p:sp>
        <p:nvSpPr>
          <p:cNvPr id="17" name="都市型MaaS構想正方形/長方形 16">
            <a:extLst>
              <a:ext uri="{FF2B5EF4-FFF2-40B4-BE49-F238E27FC236}">
                <a16:creationId xmlns:a16="http://schemas.microsoft.com/office/drawing/2014/main" id="{DC9B7975-842D-4051-AD2A-A3BCC194CB95}"/>
              </a:ext>
            </a:extLst>
          </p:cNvPr>
          <p:cNvSpPr/>
          <p:nvPr/>
        </p:nvSpPr>
        <p:spPr>
          <a:xfrm>
            <a:off x="5971594" y="3130096"/>
            <a:ext cx="3216200" cy="324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Osaka</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Metro</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Group</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が目指す都市型</a:t>
            </a:r>
            <a:r>
              <a:rPr kumimoji="1" lang="en-US" altLang="ja-JP" sz="1200" b="1"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構想</a:t>
            </a:r>
          </a:p>
        </p:txBody>
      </p:sp>
      <p:sp>
        <p:nvSpPr>
          <p:cNvPr id="22" name="正方形/長方形 21">
            <a:extLst>
              <a:ext uri="{FF2B5EF4-FFF2-40B4-BE49-F238E27FC236}">
                <a16:creationId xmlns:a16="http://schemas.microsoft.com/office/drawing/2014/main" id="{0FF5A43E-AD96-49BA-B32E-CC96FE3BC6D9}"/>
              </a:ext>
            </a:extLst>
          </p:cNvPr>
          <p:cNvSpPr/>
          <p:nvPr/>
        </p:nvSpPr>
        <p:spPr>
          <a:xfrm>
            <a:off x="102195" y="5057340"/>
            <a:ext cx="38164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rgbClr val="32328C"/>
                </a:solidFill>
                <a:latin typeface="Meiryo UI" panose="020B0604030504040204" pitchFamily="50" charset="-128"/>
                <a:ea typeface="Meiryo UI" panose="020B0604030504040204" pitchFamily="50" charset="-128"/>
              </a:rPr>
              <a:t>既存資産の徹底活用</a:t>
            </a:r>
            <a:endParaRPr kumimoji="1" lang="ja-JP" altLang="en-US" sz="1600" b="1" dirty="0">
              <a:solidFill>
                <a:srgbClr val="32328C"/>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46FE734-C1FC-4F29-AB08-996914201334}"/>
              </a:ext>
            </a:extLst>
          </p:cNvPr>
          <p:cNvSpPr/>
          <p:nvPr/>
        </p:nvSpPr>
        <p:spPr>
          <a:xfrm>
            <a:off x="84447" y="5244474"/>
            <a:ext cx="4461441" cy="533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schemeClr val="tx1"/>
                </a:solidFill>
                <a:latin typeface="Meiryo UI" panose="020B0604030504040204" pitchFamily="50" charset="-128"/>
                <a:ea typeface="Meiryo UI" panose="020B0604030504040204" pitchFamily="50" charset="-128"/>
              </a:rPr>
              <a:t>駐車場など低利用であった用地などをマンションや商業ビルに</a:t>
            </a: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活用することで地域の賑わいに</a:t>
            </a:r>
            <a:r>
              <a:rPr lang="ja-JP" altLang="en-US" sz="1600" dirty="0" smtClean="0">
                <a:solidFill>
                  <a:schemeClr val="tx1"/>
                </a:solidFill>
                <a:latin typeface="Meiryo UI" panose="020B0604030504040204" pitchFamily="50" charset="-128"/>
                <a:ea typeface="Meiryo UI" panose="020B0604030504040204" pitchFamily="50" charset="-128"/>
              </a:rPr>
              <a:t>貢献。</a:t>
            </a:r>
            <a:endPar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184D8039-92C7-45FB-8006-B1D1DAFF9507}"/>
              </a:ext>
            </a:extLst>
          </p:cNvPr>
          <p:cNvSpPr/>
          <p:nvPr/>
        </p:nvSpPr>
        <p:spPr>
          <a:xfrm>
            <a:off x="84447" y="5816729"/>
            <a:ext cx="38164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rgbClr val="32328C"/>
                </a:solidFill>
                <a:latin typeface="Meiryo UI" panose="020B0604030504040204" pitchFamily="50" charset="-128"/>
                <a:ea typeface="Meiryo UI" panose="020B0604030504040204" pitchFamily="50" charset="-128"/>
              </a:rPr>
              <a:t>物件取得による開発</a:t>
            </a:r>
          </a:p>
        </p:txBody>
      </p:sp>
      <p:sp>
        <p:nvSpPr>
          <p:cNvPr id="28" name="正方形/長方形 27">
            <a:extLst>
              <a:ext uri="{FF2B5EF4-FFF2-40B4-BE49-F238E27FC236}">
                <a16:creationId xmlns:a16="http://schemas.microsoft.com/office/drawing/2014/main" id="{8AEBA863-3490-442F-B16B-FBF0D117BB3A}"/>
              </a:ext>
            </a:extLst>
          </p:cNvPr>
          <p:cNvSpPr/>
          <p:nvPr/>
        </p:nvSpPr>
        <p:spPr>
          <a:xfrm>
            <a:off x="106360" y="5990987"/>
            <a:ext cx="4522494" cy="621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駅に近い物件を取得・開発し、地下鉄・バスとの相乗効果を発揮することで、「交通を核にした生活まちづくり企業」として大阪の発展に</a:t>
            </a:r>
            <a:r>
              <a:rPr lang="ja-JP" altLang="en-US" sz="1600" dirty="0" smtClean="0">
                <a:solidFill>
                  <a:schemeClr val="tx1"/>
                </a:solidFill>
                <a:latin typeface="Meiryo UI" panose="020B0604030504040204" pitchFamily="50" charset="-128"/>
                <a:ea typeface="Meiryo UI" panose="020B0604030504040204" pitchFamily="50" charset="-128"/>
              </a:rPr>
              <a:t>貢献。</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C157CEA-B284-0AA9-6DF4-CB3A9EC4B3AA}"/>
              </a:ext>
            </a:extLst>
          </p:cNvPr>
          <p:cNvSpPr txBox="1"/>
          <p:nvPr/>
        </p:nvSpPr>
        <p:spPr>
          <a:xfrm>
            <a:off x="2462302" y="198710"/>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地下鉄</a:t>
            </a:r>
          </a:p>
        </p:txBody>
      </p:sp>
      <p:cxnSp>
        <p:nvCxnSpPr>
          <p:cNvPr id="7" name="直線コネクタ 6">
            <a:extLst>
              <a:ext uri="{FF2B5EF4-FFF2-40B4-BE49-F238E27FC236}">
                <a16:creationId xmlns:a16="http://schemas.microsoft.com/office/drawing/2014/main" id="{CCA6C70F-5085-B1F8-1814-9AF29997E059}"/>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メトライズタワーグループ化 9"/>
          <p:cNvGrpSpPr/>
          <p:nvPr/>
        </p:nvGrpSpPr>
        <p:grpSpPr>
          <a:xfrm>
            <a:off x="7433724" y="4612248"/>
            <a:ext cx="1353338" cy="2179271"/>
            <a:chOff x="7187608" y="4534844"/>
            <a:chExt cx="1430631" cy="2179271"/>
          </a:xfrm>
        </p:grpSpPr>
        <p:pic>
          <p:nvPicPr>
            <p:cNvPr id="26" name="Picture 8">
              <a:extLst>
                <a:ext uri="{FF2B5EF4-FFF2-40B4-BE49-F238E27FC236}">
                  <a16:creationId xmlns:a16="http://schemas.microsoft.com/office/drawing/2014/main" id="{02095744-3D51-4A03-BBE1-5AB8D453E4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7608" y="4534844"/>
              <a:ext cx="1430631" cy="2179271"/>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2A364818-1A40-41F9-AE6D-68698428C3C9}"/>
                </a:ext>
              </a:extLst>
            </p:cNvPr>
            <p:cNvSpPr/>
            <p:nvPr/>
          </p:nvSpPr>
          <p:spPr>
            <a:xfrm>
              <a:off x="7918878" y="6007601"/>
              <a:ext cx="699361" cy="61196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METRISE TOWER</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大阪上本町 </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商業一体型</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定期借地権付</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分譲マンション</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2024.4 </a:t>
              </a:r>
              <a:r>
                <a:rPr kumimoji="1" lang="ja-JP" altLang="en-US"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完成予定</a:t>
              </a:r>
              <a:endParaRPr kumimoji="1" lang="en-US" altLang="ja-JP" sz="80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 name="OMなんばビルグループ化 4"/>
          <p:cNvGrpSpPr/>
          <p:nvPr/>
        </p:nvGrpSpPr>
        <p:grpSpPr>
          <a:xfrm>
            <a:off x="4974735" y="4612248"/>
            <a:ext cx="2329526" cy="2179271"/>
            <a:chOff x="4428303" y="4534844"/>
            <a:chExt cx="2517571" cy="2179271"/>
          </a:xfrm>
        </p:grpSpPr>
        <p:pic>
          <p:nvPicPr>
            <p:cNvPr id="24" name="図 23">
              <a:extLst>
                <a:ext uri="{FF2B5EF4-FFF2-40B4-BE49-F238E27FC236}">
                  <a16:creationId xmlns:a16="http://schemas.microsoft.com/office/drawing/2014/main" id="{792EDDEF-DC84-47FA-A19F-CD58F7B4DA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28303" y="4534844"/>
              <a:ext cx="2517571" cy="2179271"/>
            </a:xfrm>
            <a:prstGeom prst="rect">
              <a:avLst/>
            </a:prstGeom>
          </p:spPr>
        </p:pic>
        <p:sp>
          <p:nvSpPr>
            <p:cNvPr id="30" name="正方形/長方形 29">
              <a:extLst>
                <a:ext uri="{FF2B5EF4-FFF2-40B4-BE49-F238E27FC236}">
                  <a16:creationId xmlns:a16="http://schemas.microsoft.com/office/drawing/2014/main" id="{88E5386D-119E-44F8-AEB0-DFAAF06DC4C0}"/>
                </a:ext>
              </a:extLst>
            </p:cNvPr>
            <p:cNvSpPr/>
            <p:nvPr/>
          </p:nvSpPr>
          <p:spPr>
            <a:xfrm>
              <a:off x="5716696" y="6255700"/>
              <a:ext cx="1229178" cy="393603"/>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Osaka Metro </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なんばビル</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商業複合オフィスビル</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2024.3</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 完成予定</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1" name="グループ化 10"/>
          <p:cNvGrpSpPr/>
          <p:nvPr/>
        </p:nvGrpSpPr>
        <p:grpSpPr>
          <a:xfrm>
            <a:off x="34898" y="1351850"/>
            <a:ext cx="4898793" cy="3552407"/>
            <a:chOff x="66404" y="1217580"/>
            <a:chExt cx="4564009" cy="2924543"/>
          </a:xfrm>
        </p:grpSpPr>
        <p:sp>
          <p:nvSpPr>
            <p:cNvPr id="15" name="正方形/長方形 14">
              <a:extLst>
                <a:ext uri="{FF2B5EF4-FFF2-40B4-BE49-F238E27FC236}">
                  <a16:creationId xmlns:a16="http://schemas.microsoft.com/office/drawing/2014/main" id="{73DC218A-8601-4622-B88E-F8CA23D1AA7D}"/>
                </a:ext>
              </a:extLst>
            </p:cNvPr>
            <p:cNvSpPr/>
            <p:nvPr/>
          </p:nvSpPr>
          <p:spPr>
            <a:xfrm>
              <a:off x="66404" y="1471858"/>
              <a:ext cx="4564009" cy="2670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Osaka </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Metro Group</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が考える大阪のモビリティ課題と実現したい</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大阪の未来</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を掛け合わせた「大阪都市型</a:t>
              </a:r>
              <a:r>
                <a:rPr kumimoji="1" lang="en-US" altLang="ja-JP" sz="16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MaaS</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構想」を大阪スマートシティ戦略会議で公表し</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以降</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、着実に</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推進。</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2021</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月からオンデマンドバスの社会実験を生野区・平野区で開始し、予約・決済に使える</a:t>
              </a:r>
              <a:r>
                <a:rPr kumimoji="1" lang="en-US" altLang="ja-JP" sz="1600" b="0" i="0" u="none" strike="noStrike" kern="1200" cap="none" spc="0" normalizeH="0" baseline="0" noProof="0" dirty="0" err="1">
                  <a:ln>
                    <a:noFill/>
                  </a:ln>
                  <a:solidFill>
                    <a:schemeClr val="tx1"/>
                  </a:solidFill>
                  <a:effectLst/>
                  <a:uLnTx/>
                  <a:uFillTx/>
                  <a:latin typeface="Meiryo UI" panose="020B0604030504040204" pitchFamily="50" charset="-128"/>
                  <a:ea typeface="Meiryo UI" panose="020B0604030504040204" pitchFamily="50" charset="-128"/>
                </a:rPr>
                <a:t>MaaS</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アプリ社会実験版も配信。</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10</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12</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月に同区内の運行エリア</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を</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tabLst/>
                <a:defRPr/>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更に拡大。</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lang="en-US" altLang="ja-JP" sz="1600" dirty="0" smtClean="0">
                  <a:solidFill>
                    <a:schemeClr val="tx1"/>
                  </a:solidFill>
                  <a:latin typeface="Meiryo UI" panose="020B0604030504040204" pitchFamily="50" charset="-128"/>
                  <a:ea typeface="Meiryo UI" panose="020B0604030504040204" pitchFamily="50" charset="-128"/>
                </a:rPr>
                <a:t>2022</a:t>
              </a:r>
              <a:r>
                <a:rPr lang="ja-JP" altLang="en-US" sz="1600" dirty="0" smtClean="0">
                  <a:solidFill>
                    <a:schemeClr val="tx1"/>
                  </a:solidFill>
                  <a:latin typeface="Meiryo UI" panose="020B0604030504040204" pitchFamily="50" charset="-128"/>
                  <a:ea typeface="Meiryo UI" panose="020B0604030504040204" pitchFamily="50" charset="-128"/>
                </a:rPr>
                <a:t>年４月</a:t>
              </a:r>
              <a:r>
                <a:rPr lang="ja-JP" altLang="en-US" sz="1600" dirty="0">
                  <a:solidFill>
                    <a:schemeClr val="tx1"/>
                  </a:solidFill>
                  <a:latin typeface="Meiryo UI" panose="020B0604030504040204" pitchFamily="50" charset="-128"/>
                  <a:ea typeface="Meiryo UI" panose="020B0604030504040204" pitchFamily="50" charset="-128"/>
                </a:rPr>
                <a:t>からオンデマンドバスの社会実験</a:t>
              </a:r>
              <a:r>
                <a:rPr lang="ja-JP" altLang="en-US" sz="1600" dirty="0" smtClean="0">
                  <a:solidFill>
                    <a:schemeClr val="tx1"/>
                  </a:solidFill>
                  <a:latin typeface="Meiryo UI" panose="020B0604030504040204" pitchFamily="50" charset="-128"/>
                  <a:ea typeface="Meiryo UI" panose="020B0604030504040204" pitchFamily="50" charset="-128"/>
                </a:rPr>
                <a:t>を北区・</a:t>
              </a:r>
              <a:endParaRPr lang="en-US" altLang="ja-JP" sz="1600" dirty="0" smtClean="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福島区</a:t>
              </a:r>
              <a:r>
                <a:rPr lang="ja-JP" altLang="en-US" sz="1600" dirty="0">
                  <a:solidFill>
                    <a:schemeClr val="tx1"/>
                  </a:solidFill>
                  <a:latin typeface="Meiryo UI" panose="020B0604030504040204" pitchFamily="50" charset="-128"/>
                  <a:ea typeface="Meiryo UI" panose="020B0604030504040204" pitchFamily="50" charset="-128"/>
                </a:rPr>
                <a:t>で</a:t>
              </a:r>
              <a:r>
                <a:rPr lang="ja-JP" altLang="en-US" sz="1600" dirty="0" smtClean="0">
                  <a:solidFill>
                    <a:schemeClr val="tx1"/>
                  </a:solidFill>
                  <a:latin typeface="Meiryo UI" panose="020B0604030504040204" pitchFamily="50" charset="-128"/>
                  <a:ea typeface="Meiryo UI" panose="020B0604030504040204" pitchFamily="50" charset="-128"/>
                </a:rPr>
                <a:t>開始。</a:t>
              </a:r>
              <a:endParaRPr kumimoji="1" lang="en-US" altLang="ja-JP"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lang="ja-JP" altLang="en-US" sz="1600" dirty="0" smtClean="0">
                  <a:solidFill>
                    <a:schemeClr val="tx1"/>
                  </a:solidFill>
                  <a:latin typeface="Meiryo UI" panose="020B0604030504040204" pitchFamily="50" charset="-128"/>
                  <a:ea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rPr>
                <a:t>の移動と暮らしを便利にする新しい</a:t>
              </a:r>
              <a:r>
                <a:rPr lang="ja-JP" altLang="en-US" sz="1600" dirty="0" smtClean="0">
                  <a:solidFill>
                    <a:schemeClr val="tx1"/>
                  </a:solidFill>
                  <a:latin typeface="Meiryo UI" panose="020B0604030504040204" pitchFamily="50" charset="-128"/>
                  <a:ea typeface="Meiryo UI" panose="020B0604030504040204" pitchFamily="50" charset="-128"/>
                </a:rPr>
                <a:t>アプリ</a:t>
              </a:r>
              <a:endParaRPr lang="en-US" altLang="ja-JP" sz="1600" dirty="0" smtClean="0">
                <a:solidFill>
                  <a:schemeClr val="tx1"/>
                </a:solidFill>
                <a:latin typeface="Meiryo UI" panose="020B0604030504040204" pitchFamily="50" charset="-128"/>
                <a:ea typeface="Meiryo UI" panose="020B0604030504040204" pitchFamily="50" charset="-128"/>
              </a:endParaRPr>
            </a:p>
            <a:p>
              <a:pPr lvl="0">
                <a:defRPr/>
              </a:pP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e METRO</a:t>
              </a:r>
              <a:r>
                <a:rPr lang="ja-JP" altLang="en-US" sz="1600" dirty="0">
                  <a:solidFill>
                    <a:schemeClr val="tx1"/>
                  </a:solidFill>
                  <a:latin typeface="Meiryo UI" panose="020B0604030504040204" pitchFamily="50" charset="-128"/>
                  <a:ea typeface="Meiryo UI" panose="020B0604030504040204" pitchFamily="50" charset="-128"/>
                </a:rPr>
                <a:t>（イーメトロ）」を</a:t>
              </a:r>
              <a:r>
                <a:rPr lang="ja-JP" altLang="en-US" sz="1600" dirty="0" smtClean="0">
                  <a:solidFill>
                    <a:schemeClr val="tx1"/>
                  </a:solidFill>
                  <a:latin typeface="Meiryo UI" panose="020B0604030504040204" pitchFamily="50" charset="-128"/>
                  <a:ea typeface="Meiryo UI" panose="020B0604030504040204" pitchFamily="50" charset="-128"/>
                </a:rPr>
                <a:t>配信。</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2022</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11</a:t>
              </a:r>
              <a:r>
                <a:rPr kumimoji="1" lang="ja-JP" altLang="en-US" sz="1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pPr>
                <a:buFont typeface="Arial" panose="020B0604020202020204" pitchFamily="34" charset="0"/>
                <a:buChar char="•"/>
                <a:defRPr/>
              </a:pPr>
              <a:r>
                <a:rPr lang="ja-JP" altLang="en-US" sz="1600" dirty="0" smtClean="0">
                  <a:solidFill>
                    <a:schemeClr val="tx1"/>
                  </a:solidFill>
                  <a:latin typeface="Meiryo UI" panose="020B0604030504040204" pitchFamily="50" charset="-128"/>
                  <a:ea typeface="Meiryo UI" panose="020B0604030504040204" pitchFamily="50" charset="-128"/>
                </a:rPr>
                <a:t>　オンデマンドバス</a:t>
              </a:r>
              <a:r>
                <a:rPr lang="ja-JP" altLang="en-US" sz="1600" dirty="0">
                  <a:solidFill>
                    <a:schemeClr val="tx1"/>
                  </a:solidFill>
                  <a:latin typeface="Meiryo UI" panose="020B0604030504040204" pitchFamily="50" charset="-128"/>
                  <a:ea typeface="Meiryo UI" panose="020B0604030504040204" pitchFamily="50" charset="-128"/>
                </a:rPr>
                <a:t>社会実験運行エリア平野区全域</a:t>
              </a:r>
              <a:r>
                <a:rPr lang="ja-JP" altLang="en-US" sz="1600" dirty="0" smtClean="0">
                  <a:solidFill>
                    <a:schemeClr val="tx1"/>
                  </a:solidFill>
                  <a:latin typeface="Meiryo UI" panose="020B0604030504040204" pitchFamily="50" charset="-128"/>
                  <a:ea typeface="Meiryo UI" panose="020B0604030504040204" pitchFamily="50" charset="-128"/>
                </a:rPr>
                <a:t>に拡大。（</a:t>
              </a:r>
              <a:r>
                <a:rPr lang="en-US" altLang="ja-JP" sz="1600" dirty="0" smtClean="0">
                  <a:solidFill>
                    <a:schemeClr val="tx1"/>
                  </a:solidFill>
                  <a:latin typeface="Meiryo UI" panose="020B0604030504040204" pitchFamily="50" charset="-128"/>
                  <a:ea typeface="Meiryo UI" panose="020B0604030504040204" pitchFamily="50" charset="-128"/>
                </a:rPr>
                <a:t>2023</a:t>
              </a:r>
              <a:r>
                <a:rPr lang="ja-JP" altLang="en-US" sz="1600" dirty="0" smtClean="0">
                  <a:solidFill>
                    <a:schemeClr val="tx1"/>
                  </a:solidFill>
                  <a:latin typeface="Meiryo UI" panose="020B0604030504040204" pitchFamily="50" charset="-128"/>
                  <a:ea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rPr>
                <a:t>月）</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0FF5A43E-AD96-49BA-B32E-CC96FE3BC6D9}"/>
                </a:ext>
              </a:extLst>
            </p:cNvPr>
            <p:cNvSpPr/>
            <p:nvPr/>
          </p:nvSpPr>
          <p:spPr>
            <a:xfrm>
              <a:off x="129102" y="1217580"/>
              <a:ext cx="38164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b="1" dirty="0">
                  <a:solidFill>
                    <a:srgbClr val="32328C"/>
                  </a:solidFill>
                  <a:latin typeface="Meiryo UI" panose="020B0604030504040204" pitchFamily="50" charset="-128"/>
                  <a:ea typeface="Meiryo UI" panose="020B0604030504040204" pitchFamily="50" charset="-128"/>
                </a:rPr>
                <a:t>「大</a:t>
              </a:r>
              <a:r>
                <a:rPr lang="ja-JP" altLang="en-US" sz="1600" b="1" dirty="0" smtClean="0">
                  <a:solidFill>
                    <a:srgbClr val="32328C"/>
                  </a:solidFill>
                  <a:latin typeface="Meiryo UI" panose="020B0604030504040204" pitchFamily="50" charset="-128"/>
                  <a:ea typeface="Meiryo UI" panose="020B0604030504040204" pitchFamily="50" charset="-128"/>
                </a:rPr>
                <a:t>阪</a:t>
              </a:r>
              <a:r>
                <a:rPr lang="ja-JP" altLang="en-US" sz="1600" b="1" dirty="0">
                  <a:solidFill>
                    <a:srgbClr val="32328C"/>
                  </a:solidFill>
                  <a:latin typeface="Meiryo UI" panose="020B0604030504040204" pitchFamily="50" charset="-128"/>
                  <a:ea typeface="Meiryo UI" panose="020B0604030504040204" pitchFamily="50" charset="-128"/>
                </a:rPr>
                <a:t>都市型</a:t>
              </a:r>
              <a:r>
                <a:rPr lang="en-US" altLang="ja-JP" sz="1600" b="1" dirty="0" err="1">
                  <a:solidFill>
                    <a:srgbClr val="32328C"/>
                  </a:solidFill>
                  <a:latin typeface="Meiryo UI" panose="020B0604030504040204" pitchFamily="50" charset="-128"/>
                  <a:ea typeface="Meiryo UI" panose="020B0604030504040204" pitchFamily="50" charset="-128"/>
                </a:rPr>
                <a:t>MaaS</a:t>
              </a:r>
              <a:r>
                <a:rPr lang="ja-JP" altLang="en-US" sz="1600" b="1" dirty="0">
                  <a:solidFill>
                    <a:srgbClr val="32328C"/>
                  </a:solidFill>
                  <a:latin typeface="Meiryo UI" panose="020B0604030504040204" pitchFamily="50" charset="-128"/>
                  <a:ea typeface="Meiryo UI" panose="020B0604030504040204" pitchFamily="50" charset="-128"/>
                </a:rPr>
                <a:t>構想」の推進</a:t>
              </a:r>
              <a:endParaRPr lang="en-US" altLang="ja-JP" sz="1600" b="1" dirty="0">
                <a:solidFill>
                  <a:srgbClr val="32328C"/>
                </a:solidFill>
                <a:latin typeface="Meiryo UI" panose="020B0604030504040204" pitchFamily="50" charset="-128"/>
                <a:ea typeface="Meiryo UI" panose="020B0604030504040204" pitchFamily="50" charset="-128"/>
              </a:endParaRPr>
            </a:p>
          </p:txBody>
        </p:sp>
      </p:grpSp>
      <p:sp>
        <p:nvSpPr>
          <p:cNvPr id="12" name="正方形/長方形 11"/>
          <p:cNvSpPr/>
          <p:nvPr/>
        </p:nvSpPr>
        <p:spPr>
          <a:xfrm>
            <a:off x="34898" y="536863"/>
            <a:ext cx="224292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（民営化後の取組）</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4933646" y="3323787"/>
            <a:ext cx="3834569" cy="1260207"/>
            <a:chOff x="4933646" y="3323787"/>
            <a:chExt cx="3834569" cy="1260207"/>
          </a:xfrm>
        </p:grpSpPr>
        <p:grpSp>
          <p:nvGrpSpPr>
            <p:cNvPr id="8" name="グループ化 7"/>
            <p:cNvGrpSpPr/>
            <p:nvPr/>
          </p:nvGrpSpPr>
          <p:grpSpPr>
            <a:xfrm>
              <a:off x="4933646" y="3323787"/>
              <a:ext cx="3583337" cy="1260207"/>
              <a:chOff x="4933646" y="3284598"/>
              <a:chExt cx="3583337" cy="1260207"/>
            </a:xfrm>
          </p:grpSpPr>
          <p:pic>
            <p:nvPicPr>
              <p:cNvPr id="32" name="Picture 10" descr="オンデマンドバス">
                <a:extLst>
                  <a:ext uri="{FF2B5EF4-FFF2-40B4-BE49-F238E27FC236}">
                    <a16:creationId xmlns:a16="http://schemas.microsoft.com/office/drawing/2014/main" id="{9ABEFC06-FB7E-4DFC-B817-0161D8D57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646" y="3284598"/>
                <a:ext cx="1660176" cy="1173647"/>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a:extLst>
                  <a:ext uri="{FF2B5EF4-FFF2-40B4-BE49-F238E27FC236}">
                    <a16:creationId xmlns:a16="http://schemas.microsoft.com/office/drawing/2014/main" id="{D89706F0-9570-4A05-9414-81C4AA80C909}"/>
                  </a:ext>
                </a:extLst>
              </p:cNvPr>
              <p:cNvSpPr/>
              <p:nvPr/>
            </p:nvSpPr>
            <p:spPr>
              <a:xfrm>
                <a:off x="5652190" y="4204293"/>
                <a:ext cx="2864793" cy="34051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オンデマンドバス</a:t>
                </a:r>
                <a:r>
                  <a:rPr kumimoji="1" lang="ja-JP" altLang="en-US" sz="1050" b="1" i="0" u="none" strike="noStrike" kern="1200" cap="none" spc="0" normalizeH="0" baseline="0" noProof="0" dirty="0" smtClean="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車両と「</a:t>
                </a:r>
                <a:r>
                  <a:rPr kumimoji="1" lang="en-US" altLang="ja-JP" sz="1050" b="1" i="0" u="none" strike="noStrike" kern="1200" cap="none" spc="0" normalizeH="0" baseline="0" noProof="0" dirty="0" smtClean="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e METRO</a:t>
                </a:r>
                <a:r>
                  <a:rPr kumimoji="1" lang="ja-JP" altLang="en-US" sz="1050" b="1" i="0" u="none" strike="noStrike" kern="1200" cap="none" spc="0" normalizeH="0" baseline="0" noProof="0" dirty="0" smtClean="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」アプリ</a:t>
                </a:r>
                <a:endPar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pic>
          <p:nvPicPr>
            <p:cNvPr id="13" name="図 12"/>
            <p:cNvPicPr>
              <a:picLocks noChangeAspect="1"/>
            </p:cNvPicPr>
            <p:nvPr/>
          </p:nvPicPr>
          <p:blipFill>
            <a:blip r:embed="rId6"/>
            <a:stretch>
              <a:fillRect/>
            </a:stretch>
          </p:blipFill>
          <p:spPr>
            <a:xfrm>
              <a:off x="6830946" y="3516612"/>
              <a:ext cx="1937269" cy="821033"/>
            </a:xfrm>
            <a:prstGeom prst="rect">
              <a:avLst/>
            </a:prstGeom>
          </p:spPr>
        </p:pic>
      </p:grpSp>
      <p:sp>
        <p:nvSpPr>
          <p:cNvPr id="31" name="テキスト ボックス 30"/>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1418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7650" y="131041"/>
            <a:ext cx="3159660" cy="43088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１．</a:t>
            </a:r>
            <a:r>
              <a:rPr lang="zh-TW" altLang="en-US" sz="2200" dirty="0" smtClean="0">
                <a:latin typeface="Meiryo UI" panose="020B0604030504040204" pitchFamily="50" charset="-128"/>
                <a:ea typeface="Meiryo UI" panose="020B0604030504040204" pitchFamily="50" charset="-128"/>
              </a:rPr>
              <a:t>全体総論</a:t>
            </a:r>
            <a:endParaRPr lang="zh-TW" altLang="en-US" sz="22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4676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39700" y="561874"/>
            <a:ext cx="8733846" cy="6247864"/>
          </a:xfrm>
          <a:prstGeom prst="rect">
            <a:avLst/>
          </a:prstGeom>
          <a:noFill/>
        </p:spPr>
        <p:txBody>
          <a:bodyPr wrap="square" rtlCol="0">
            <a:spAutoFit/>
          </a:bodyPr>
          <a:lstStyle/>
          <a:p>
            <a:pPr marL="285750" indent="-285750">
              <a:lnSpc>
                <a:spcPts val="3000"/>
              </a:lnSpc>
              <a:buFont typeface="Wingdings" panose="05000000000000000000" pitchFamily="2" charset="2"/>
              <a:buChar char="Ø"/>
            </a:pPr>
            <a:r>
              <a:rPr lang="ja-JP" altLang="en-US" sz="2200" dirty="0" smtClean="0">
                <a:latin typeface="Meiryo UI" panose="020B0604030504040204" pitchFamily="50" charset="-128"/>
                <a:ea typeface="Meiryo UI" panose="020B0604030504040204" pitchFamily="50" charset="-128"/>
              </a:rPr>
              <a:t>大阪府市では、改革の中で、行政サービス提供の担い手の転換を図ってきた。</a:t>
            </a:r>
            <a:endParaRPr lang="en-US" altLang="ja-JP" sz="2200" dirty="0" smtClean="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Ø"/>
            </a:pPr>
            <a:endParaRPr lang="en-US" altLang="ja-JP" sz="2200" dirty="0" smtClean="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Ø"/>
            </a:pPr>
            <a:r>
              <a:rPr lang="ja-JP" altLang="en-US" sz="2200" dirty="0" smtClean="0">
                <a:latin typeface="Meiryo UI" panose="020B0604030504040204" pitchFamily="50" charset="-128"/>
                <a:ea typeface="Meiryo UI" panose="020B0604030504040204" pitchFamily="50" charset="-128"/>
              </a:rPr>
              <a:t>「民間で出来ることは民間で」という基本原則のもと、各分野に競争原理を導入し、民間事業者をはじめとする幅広い主体の参加を促してきた。</a:t>
            </a:r>
            <a:endParaRPr lang="en-US" altLang="ja-JP" sz="2200" dirty="0" smtClean="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Ø"/>
            </a:pPr>
            <a:endParaRPr lang="en-US" altLang="ja-JP" sz="2200" dirty="0" smtClean="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Ø"/>
            </a:pPr>
            <a:r>
              <a:rPr lang="ja-JP" altLang="en-US" sz="2200" dirty="0" smtClean="0">
                <a:latin typeface="Meiryo UI" panose="020B0604030504040204" pitchFamily="50" charset="-128"/>
                <a:ea typeface="Meiryo UI" panose="020B0604030504040204" pitchFamily="50" charset="-128"/>
              </a:rPr>
              <a:t>大阪市では、</a:t>
            </a:r>
            <a:r>
              <a:rPr lang="en-US" altLang="ja-JP" sz="2200" dirty="0">
                <a:solidFill>
                  <a:srgbClr val="FF0000"/>
                </a:solidFill>
                <a:latin typeface="Meiryo UI" panose="020B0604030504040204" pitchFamily="50" charset="-128"/>
                <a:ea typeface="Meiryo UI" panose="020B0604030504040204" pitchFamily="50" charset="-128"/>
              </a:rPr>
              <a:t> </a:t>
            </a:r>
            <a:r>
              <a:rPr lang="en-US" altLang="ja-JP" sz="2200" dirty="0">
                <a:latin typeface="Meiryo UI" panose="020B0604030504040204" pitchFamily="50" charset="-128"/>
                <a:ea typeface="Meiryo UI" panose="020B0604030504040204" pitchFamily="50" charset="-128"/>
              </a:rPr>
              <a:t>2011</a:t>
            </a:r>
            <a:r>
              <a:rPr lang="ja-JP" altLang="en-US" sz="2200" dirty="0">
                <a:latin typeface="Meiryo UI" panose="020B0604030504040204" pitchFamily="50" charset="-128"/>
                <a:ea typeface="Meiryo UI" panose="020B0604030504040204" pitchFamily="50" charset="-128"/>
              </a:rPr>
              <a:t>年の</a:t>
            </a:r>
            <a:r>
              <a:rPr lang="ja-JP" altLang="en-US" sz="2200" dirty="0" smtClean="0">
                <a:latin typeface="Meiryo UI" panose="020B0604030504040204" pitchFamily="50" charset="-128"/>
                <a:ea typeface="Meiryo UI" panose="020B0604030504040204" pitchFamily="50" charset="-128"/>
              </a:rPr>
              <a:t>橋下市長の就任後、それまでの見直しで公営企業の限界など法制度の壁にぶつかっていた地下鉄・バス事業</a:t>
            </a:r>
            <a:r>
              <a:rPr lang="ja-JP" altLang="en-US" sz="2200" dirty="0">
                <a:latin typeface="Meiryo UI" panose="020B0604030504040204" pitchFamily="50" charset="-128"/>
                <a:ea typeface="Meiryo UI" panose="020B0604030504040204" pitchFamily="50" charset="-128"/>
              </a:rPr>
              <a:t>について、特別法に依ることなく一般法の下</a:t>
            </a:r>
            <a:r>
              <a:rPr lang="ja-JP" altLang="en-US" sz="2200" dirty="0" smtClean="0">
                <a:latin typeface="Meiryo UI" panose="020B0604030504040204" pitchFamily="50" charset="-128"/>
                <a:ea typeface="Meiryo UI" panose="020B0604030504040204" pitchFamily="50" charset="-128"/>
              </a:rPr>
              <a:t>で民営化したほか、行政が自ら主体となって直接に実施する必要のないものの民間の主体に委ねた場合には必ずしも実施されないおそれのある病院・博物館・動物園事業</a:t>
            </a:r>
            <a:r>
              <a:rPr lang="ja-JP" altLang="en-US" sz="2200" dirty="0">
                <a:latin typeface="Meiryo UI" panose="020B0604030504040204" pitchFamily="50" charset="-128"/>
                <a:ea typeface="Meiryo UI" panose="020B0604030504040204" pitchFamily="50" charset="-128"/>
              </a:rPr>
              <a:t>など</a:t>
            </a:r>
            <a:r>
              <a:rPr lang="ja-JP" altLang="en-US" sz="2200" dirty="0" smtClean="0">
                <a:latin typeface="Meiryo UI" panose="020B0604030504040204" pitchFamily="50" charset="-128"/>
                <a:ea typeface="Meiryo UI" panose="020B0604030504040204" pitchFamily="50" charset="-128"/>
              </a:rPr>
              <a:t>については、国の法令改正なども実現させながら地方独立行政法人化を図ってきた。</a:t>
            </a:r>
            <a:endParaRPr lang="en-US" altLang="ja-JP" sz="2200" dirty="0" smtClean="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Ø"/>
            </a:pPr>
            <a:endParaRPr lang="en-US" altLang="ja-JP" sz="2200" dirty="0" smtClean="0">
              <a:latin typeface="Meiryo UI" panose="020B0604030504040204" pitchFamily="50" charset="-128"/>
              <a:ea typeface="Meiryo UI" panose="020B0604030504040204" pitchFamily="50" charset="-128"/>
            </a:endParaRPr>
          </a:p>
          <a:p>
            <a:pPr marL="285750" indent="-285750">
              <a:lnSpc>
                <a:spcPts val="3000"/>
              </a:lnSpc>
              <a:buFont typeface="Wingdings" panose="05000000000000000000" pitchFamily="2" charset="2"/>
              <a:buChar char="Ø"/>
            </a:pPr>
            <a:r>
              <a:rPr lang="ja-JP" altLang="en-US" sz="2200" dirty="0">
                <a:latin typeface="Meiryo UI" panose="020B0604030504040204" pitchFamily="50" charset="-128"/>
                <a:ea typeface="Meiryo UI" panose="020B0604030504040204" pitchFamily="50" charset="-128"/>
              </a:rPr>
              <a:t>これらのほかにも大阪府・市では、公の施設の管理運営に関して、ＰＦＩや指定管理者制度を国による法制度化の直後から積極的に導入し、民間の知恵と工夫を取り入れ、公民連携の取組を進めてき</a:t>
            </a:r>
            <a:r>
              <a:rPr lang="ja-JP" altLang="en-US" sz="2400" dirty="0">
                <a:latin typeface="Meiryo UI" panose="020B0604030504040204" pitchFamily="50" charset="-128"/>
                <a:ea typeface="Meiryo UI" panose="020B0604030504040204" pitchFamily="50" charset="-128"/>
              </a:rPr>
              <a:t>た</a:t>
            </a:r>
            <a:r>
              <a:rPr lang="ja-JP" altLang="en-US" sz="2400" dirty="0" smtClean="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p:txBody>
      </p:sp>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6056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44">
            <a:extLst>
              <a:ext uri="{FF2B5EF4-FFF2-40B4-BE49-F238E27FC236}">
                <a16:creationId xmlns:a16="http://schemas.microsoft.com/office/drawing/2014/main" id="{6625052D-6438-35BB-3291-D8066629A075}"/>
              </a:ext>
            </a:extLst>
          </p:cNvPr>
          <p:cNvSpPr/>
          <p:nvPr/>
        </p:nvSpPr>
        <p:spPr>
          <a:xfrm>
            <a:off x="327173" y="874861"/>
            <a:ext cx="6948661" cy="406684"/>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310863" y="907689"/>
            <a:ext cx="664706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②多様な事業展開</a:t>
            </a:r>
            <a:r>
              <a:rPr kumimoji="1" lang="ja-JP" altLang="en-US" sz="1800" b="1" i="0" u="none" strike="noStrike" kern="1200" cap="none" spc="0" normalizeH="0" baseline="0" noProof="0" dirty="0" smtClean="0">
                <a:ln>
                  <a:noFill/>
                </a:ln>
                <a:solidFill>
                  <a:prstClr val="black"/>
                </a:solidFill>
                <a:effectLst/>
                <a:uLnTx/>
                <a:uFillTx/>
                <a:latin typeface="Calibri" pitchFamily="34" charset="0"/>
                <a:ea typeface="ＭＳ Ｐゴシック" panose="020B0600070205080204" pitchFamily="50" charset="-128"/>
                <a:cs typeface="+mn-cs"/>
              </a:rPr>
              <a:t>（マーケティング事業・グループ会社との連携）</a:t>
            </a:r>
            <a:endPar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73DC218A-8601-4622-B88E-F8CA23D1AA7D}"/>
              </a:ext>
            </a:extLst>
          </p:cNvPr>
          <p:cNvSpPr/>
          <p:nvPr/>
        </p:nvSpPr>
        <p:spPr>
          <a:xfrm>
            <a:off x="254094" y="5495687"/>
            <a:ext cx="4118472" cy="27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ホワイティうめだリニューアル（大阪地下街）</a:t>
            </a:r>
          </a:p>
        </p:txBody>
      </p:sp>
      <p:sp>
        <p:nvSpPr>
          <p:cNvPr id="16" name="正方形/長方形 15">
            <a:extLst>
              <a:ext uri="{FF2B5EF4-FFF2-40B4-BE49-F238E27FC236}">
                <a16:creationId xmlns:a16="http://schemas.microsoft.com/office/drawing/2014/main" id="{667F74D6-84D6-4657-8020-A8D2FC258D9C}"/>
              </a:ext>
            </a:extLst>
          </p:cNvPr>
          <p:cNvSpPr/>
          <p:nvPr/>
        </p:nvSpPr>
        <p:spPr>
          <a:xfrm>
            <a:off x="145066" y="5719742"/>
            <a:ext cx="4179476" cy="81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「泉の広場」周辺エリアのリニューアルを実施。バル街「</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NOMOKA</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」をはじめ、飲食、食物販店を集積。賑わいを創出するとともに、安全・安心・快適な空間を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創出。（</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8" name="図 17">
            <a:extLst>
              <a:ext uri="{FF2B5EF4-FFF2-40B4-BE49-F238E27FC236}">
                <a16:creationId xmlns:a16="http://schemas.microsoft.com/office/drawing/2014/main" id="{603044FF-434C-0165-427B-A39CC630A55C}"/>
              </a:ext>
            </a:extLst>
          </p:cNvPr>
          <p:cNvPicPr>
            <a:picLocks noChangeAspect="1"/>
          </p:cNvPicPr>
          <p:nvPr/>
        </p:nvPicPr>
        <p:blipFill>
          <a:blip r:embed="rId3"/>
          <a:stretch>
            <a:fillRect/>
          </a:stretch>
        </p:blipFill>
        <p:spPr>
          <a:xfrm>
            <a:off x="4294563" y="5221947"/>
            <a:ext cx="2345077" cy="1488683"/>
          </a:xfrm>
          <a:prstGeom prst="rect">
            <a:avLst/>
          </a:prstGeom>
        </p:spPr>
      </p:pic>
      <p:pic>
        <p:nvPicPr>
          <p:cNvPr id="19" name="図 18">
            <a:extLst>
              <a:ext uri="{FF2B5EF4-FFF2-40B4-BE49-F238E27FC236}">
                <a16:creationId xmlns:a16="http://schemas.microsoft.com/office/drawing/2014/main" id="{D364D319-30F8-B235-0319-2D0B4FD15AC2}"/>
              </a:ext>
            </a:extLst>
          </p:cNvPr>
          <p:cNvPicPr>
            <a:picLocks noChangeAspect="1"/>
          </p:cNvPicPr>
          <p:nvPr/>
        </p:nvPicPr>
        <p:blipFill>
          <a:blip r:embed="rId4"/>
          <a:stretch>
            <a:fillRect/>
          </a:stretch>
        </p:blipFill>
        <p:spPr>
          <a:xfrm>
            <a:off x="6659765" y="5223180"/>
            <a:ext cx="2256023" cy="1488683"/>
          </a:xfrm>
          <a:prstGeom prst="rect">
            <a:avLst/>
          </a:prstGeom>
        </p:spPr>
      </p:pic>
      <p:grpSp>
        <p:nvGrpSpPr>
          <p:cNvPr id="20" name="グループ化 19">
            <a:extLst>
              <a:ext uri="{FF2B5EF4-FFF2-40B4-BE49-F238E27FC236}">
                <a16:creationId xmlns:a16="http://schemas.microsoft.com/office/drawing/2014/main" id="{57358AA6-2A3F-4B76-9649-EDB7BB2BB8E2}"/>
              </a:ext>
            </a:extLst>
          </p:cNvPr>
          <p:cNvGrpSpPr/>
          <p:nvPr/>
        </p:nvGrpSpPr>
        <p:grpSpPr>
          <a:xfrm>
            <a:off x="5213976" y="5275806"/>
            <a:ext cx="1445789" cy="1557382"/>
            <a:chOff x="5014145" y="3068960"/>
            <a:chExt cx="1660732" cy="1457863"/>
          </a:xfrm>
        </p:grpSpPr>
        <p:sp>
          <p:nvSpPr>
            <p:cNvPr id="21" name="角丸四角形 68">
              <a:extLst>
                <a:ext uri="{FF2B5EF4-FFF2-40B4-BE49-F238E27FC236}">
                  <a16:creationId xmlns:a16="http://schemas.microsoft.com/office/drawing/2014/main" id="{CA69BDE1-DE76-4A07-86B2-2B55C1DD7509}"/>
                </a:ext>
              </a:extLst>
            </p:cNvPr>
            <p:cNvSpPr/>
            <p:nvPr/>
          </p:nvSpPr>
          <p:spPr bwMode="auto">
            <a:xfrm>
              <a:off x="5014145" y="4094069"/>
              <a:ext cx="1660732" cy="432754"/>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12</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月リニューアル後</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泉の広場エリア</a:t>
              </a:r>
            </a:p>
          </p:txBody>
        </p:sp>
        <p:pic>
          <p:nvPicPr>
            <p:cNvPr id="22" name="図 21">
              <a:extLst>
                <a:ext uri="{FF2B5EF4-FFF2-40B4-BE49-F238E27FC236}">
                  <a16:creationId xmlns:a16="http://schemas.microsoft.com/office/drawing/2014/main" id="{486A8912-1250-4501-AD73-D84A2A9BE7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3068960"/>
              <a:ext cx="655131" cy="240215"/>
            </a:xfrm>
            <a:prstGeom prst="rect">
              <a:avLst/>
            </a:prstGeom>
            <a:effectLst>
              <a:glow rad="50800">
                <a:schemeClr val="bg1"/>
              </a:glow>
            </a:effectLst>
          </p:spPr>
        </p:pic>
      </p:grpSp>
      <p:sp>
        <p:nvSpPr>
          <p:cNvPr id="23" name="角丸四角形 68">
            <a:extLst>
              <a:ext uri="{FF2B5EF4-FFF2-40B4-BE49-F238E27FC236}">
                <a16:creationId xmlns:a16="http://schemas.microsoft.com/office/drawing/2014/main" id="{C9AE1CD9-80E2-4DBE-BAD9-191A66CBB15C}"/>
              </a:ext>
            </a:extLst>
          </p:cNvPr>
          <p:cNvSpPr/>
          <p:nvPr/>
        </p:nvSpPr>
        <p:spPr bwMode="auto">
          <a:xfrm>
            <a:off x="7487979" y="6535339"/>
            <a:ext cx="1445789" cy="221124"/>
          </a:xfrm>
          <a:prstGeom prst="round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NOMOKA</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」エリア</a:t>
            </a:r>
          </a:p>
        </p:txBody>
      </p:sp>
      <p:sp>
        <p:nvSpPr>
          <p:cNvPr id="25" name="正方形/長方形 24">
            <a:extLst>
              <a:ext uri="{FF2B5EF4-FFF2-40B4-BE49-F238E27FC236}">
                <a16:creationId xmlns:a16="http://schemas.microsoft.com/office/drawing/2014/main" id="{A54E23A1-2DB5-46DA-B144-41B830E4E8E0}"/>
              </a:ext>
            </a:extLst>
          </p:cNvPr>
          <p:cNvSpPr/>
          <p:nvPr/>
        </p:nvSpPr>
        <p:spPr>
          <a:xfrm>
            <a:off x="292094" y="1392913"/>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駅ナカの利便性向上に向けた</a:t>
            </a:r>
            <a:r>
              <a:rPr kumimoji="1" lang="ja-JP" altLang="en-US" sz="1600" b="1" i="0" u="none" strike="noStrike" kern="1200" cap="none" spc="0" normalizeH="0" baseline="0" noProof="0" dirty="0" smtClean="0">
                <a:ln>
                  <a:noFill/>
                </a:ln>
                <a:solidFill>
                  <a:srgbClr val="32328C"/>
                </a:solidFill>
                <a:effectLst/>
                <a:uLnTx/>
                <a:uFillTx/>
                <a:latin typeface="Meiryo UI" panose="020B0604030504040204" pitchFamily="50" charset="-128"/>
                <a:ea typeface="Meiryo UI" panose="020B0604030504040204" pitchFamily="50" charset="-128"/>
                <a:cs typeface="+mn-cs"/>
              </a:rPr>
              <a:t>取組</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C7B7F058-A643-4508-B1AB-CE4F10EBB6EE}"/>
              </a:ext>
            </a:extLst>
          </p:cNvPr>
          <p:cNvSpPr/>
          <p:nvPr/>
        </p:nvSpPr>
        <p:spPr>
          <a:xfrm>
            <a:off x="145439" y="1602022"/>
            <a:ext cx="4866941" cy="1338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民営化後～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年度末までに、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店舗</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を開発。</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利便施設のバリエーション拡大として、「</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紙おむつ自販機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「モバイルバッテリースタンド」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設置、また</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非対面</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で商品の受け取りができる「デポる。」の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サービスを開始。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0" name="グループ化 9"/>
          <p:cNvGrpSpPr/>
          <p:nvPr/>
        </p:nvGrpSpPr>
        <p:grpSpPr>
          <a:xfrm>
            <a:off x="4920834" y="1372856"/>
            <a:ext cx="2148248" cy="1172127"/>
            <a:chOff x="5536122" y="1771444"/>
            <a:chExt cx="2148248" cy="1172127"/>
          </a:xfrm>
        </p:grpSpPr>
        <p:pic>
          <p:nvPicPr>
            <p:cNvPr id="30" name="Picture 11">
              <a:extLst>
                <a:ext uri="{FF2B5EF4-FFF2-40B4-BE49-F238E27FC236}">
                  <a16:creationId xmlns:a16="http://schemas.microsoft.com/office/drawing/2014/main" id="{54303470-44A5-4648-A267-7418941529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7238" y="1771444"/>
              <a:ext cx="1757132" cy="1159708"/>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3B58E56D-2941-4BE5-BD42-CA5CB4C22CE5}"/>
                </a:ext>
              </a:extLst>
            </p:cNvPr>
            <p:cNvSpPr/>
            <p:nvPr/>
          </p:nvSpPr>
          <p:spPr>
            <a:xfrm>
              <a:off x="5536122" y="2724070"/>
              <a:ext cx="1450536" cy="2195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紙おむつ自販機</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5" name="グループ化 4"/>
          <p:cNvGrpSpPr/>
          <p:nvPr/>
        </p:nvGrpSpPr>
        <p:grpSpPr>
          <a:xfrm>
            <a:off x="7275834" y="1371557"/>
            <a:ext cx="1450536" cy="1189059"/>
            <a:chOff x="7495375" y="1751127"/>
            <a:chExt cx="1450536" cy="1189059"/>
          </a:xfrm>
        </p:grpSpPr>
        <p:pic>
          <p:nvPicPr>
            <p:cNvPr id="31" name="図 30">
              <a:extLst>
                <a:ext uri="{FF2B5EF4-FFF2-40B4-BE49-F238E27FC236}">
                  <a16:creationId xmlns:a16="http://schemas.microsoft.com/office/drawing/2014/main" id="{FAEAC1D0-A282-4FB2-B3A6-BA7F5B06B343}"/>
                </a:ext>
              </a:extLst>
            </p:cNvPr>
            <p:cNvPicPr>
              <a:picLocks noChangeAspect="1"/>
            </p:cNvPicPr>
            <p:nvPr/>
          </p:nvPicPr>
          <p:blipFill>
            <a:blip r:embed="rId7"/>
            <a:stretch>
              <a:fillRect/>
            </a:stretch>
          </p:blipFill>
          <p:spPr>
            <a:xfrm>
              <a:off x="7705756" y="1751127"/>
              <a:ext cx="1105134" cy="1159708"/>
            </a:xfrm>
            <a:prstGeom prst="rect">
              <a:avLst/>
            </a:prstGeom>
          </p:spPr>
        </p:pic>
        <p:sp>
          <p:nvSpPr>
            <p:cNvPr id="33" name="正方形/長方形 32">
              <a:extLst>
                <a:ext uri="{FF2B5EF4-FFF2-40B4-BE49-F238E27FC236}">
                  <a16:creationId xmlns:a16="http://schemas.microsoft.com/office/drawing/2014/main" id="{58CBBCBD-725E-43B7-B7A1-250B1C2C500E}"/>
                </a:ext>
              </a:extLst>
            </p:cNvPr>
            <p:cNvSpPr/>
            <p:nvPr/>
          </p:nvSpPr>
          <p:spPr>
            <a:xfrm>
              <a:off x="7495375" y="2720685"/>
              <a:ext cx="1450536" cy="2195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「デポる。」</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1" name="グループ化 10"/>
          <p:cNvGrpSpPr/>
          <p:nvPr/>
        </p:nvGrpSpPr>
        <p:grpSpPr>
          <a:xfrm>
            <a:off x="5126673" y="3938698"/>
            <a:ext cx="2016224" cy="1147098"/>
            <a:chOff x="4989374" y="4119092"/>
            <a:chExt cx="2016224" cy="1147098"/>
          </a:xfrm>
        </p:grpSpPr>
        <p:pic>
          <p:nvPicPr>
            <p:cNvPr id="34" name="Picture 2">
              <a:extLst>
                <a:ext uri="{FF2B5EF4-FFF2-40B4-BE49-F238E27FC236}">
                  <a16:creationId xmlns:a16="http://schemas.microsoft.com/office/drawing/2014/main" id="{74018441-387F-4EEE-8F41-33FB5237ED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9374" y="4119092"/>
              <a:ext cx="2016224" cy="1134127"/>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a:extLst>
                <a:ext uri="{FF2B5EF4-FFF2-40B4-BE49-F238E27FC236}">
                  <a16:creationId xmlns:a16="http://schemas.microsoft.com/office/drawing/2014/main" id="{56B0C623-03E3-4082-BFDD-9922C6D48554}"/>
                </a:ext>
              </a:extLst>
            </p:cNvPr>
            <p:cNvSpPr/>
            <p:nvPr/>
          </p:nvSpPr>
          <p:spPr>
            <a:xfrm>
              <a:off x="5254018" y="5118697"/>
              <a:ext cx="1738568" cy="147493"/>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Umeda Metro Vision</a:t>
              </a:r>
            </a:p>
          </p:txBody>
        </p:sp>
      </p:grpSp>
      <p:grpSp>
        <p:nvGrpSpPr>
          <p:cNvPr id="12" name="グループ化 11"/>
          <p:cNvGrpSpPr/>
          <p:nvPr/>
        </p:nvGrpSpPr>
        <p:grpSpPr>
          <a:xfrm>
            <a:off x="7230841" y="3938698"/>
            <a:ext cx="1738568" cy="1152128"/>
            <a:chOff x="7165687" y="4066472"/>
            <a:chExt cx="1738568" cy="1152128"/>
          </a:xfrm>
        </p:grpSpPr>
        <p:pic>
          <p:nvPicPr>
            <p:cNvPr id="35" name="図 34">
              <a:extLst>
                <a:ext uri="{FF2B5EF4-FFF2-40B4-BE49-F238E27FC236}">
                  <a16:creationId xmlns:a16="http://schemas.microsoft.com/office/drawing/2014/main" id="{96755D61-1F64-4A08-8688-B776F1CD2227}"/>
                </a:ext>
              </a:extLst>
            </p:cNvPr>
            <p:cNvPicPr>
              <a:picLocks noChangeAspect="1"/>
            </p:cNvPicPr>
            <p:nvPr/>
          </p:nvPicPr>
          <p:blipFill>
            <a:blip r:embed="rId9"/>
            <a:stretch>
              <a:fillRect/>
            </a:stretch>
          </p:blipFill>
          <p:spPr>
            <a:xfrm>
              <a:off x="7210680" y="4066472"/>
              <a:ext cx="1666908" cy="1152128"/>
            </a:xfrm>
            <a:prstGeom prst="rect">
              <a:avLst/>
            </a:prstGeom>
          </p:spPr>
        </p:pic>
        <p:sp>
          <p:nvSpPr>
            <p:cNvPr id="37" name="正方形/長方形 36">
              <a:extLst>
                <a:ext uri="{FF2B5EF4-FFF2-40B4-BE49-F238E27FC236}">
                  <a16:creationId xmlns:a16="http://schemas.microsoft.com/office/drawing/2014/main" id="{23DF33D6-39CA-4B3F-B945-5088219B2B74}"/>
                </a:ext>
              </a:extLst>
            </p:cNvPr>
            <p:cNvSpPr/>
            <p:nvPr/>
          </p:nvSpPr>
          <p:spPr>
            <a:xfrm>
              <a:off x="7165687" y="5038503"/>
              <a:ext cx="1738568" cy="147493"/>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デジタルサイネージ</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sp>
        <p:nvSpPr>
          <p:cNvPr id="38" name="正方形/長方形 37">
            <a:extLst>
              <a:ext uri="{FF2B5EF4-FFF2-40B4-BE49-F238E27FC236}">
                <a16:creationId xmlns:a16="http://schemas.microsoft.com/office/drawing/2014/main" id="{C92BE2A1-5940-4DC7-A880-2D66F170F539}"/>
              </a:ext>
            </a:extLst>
          </p:cNvPr>
          <p:cNvSpPr/>
          <p:nvPr/>
        </p:nvSpPr>
        <p:spPr>
          <a:xfrm>
            <a:off x="254094" y="4022397"/>
            <a:ext cx="40324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交通広告事業の強化</a:t>
            </a:r>
          </a:p>
        </p:txBody>
      </p:sp>
      <p:sp>
        <p:nvSpPr>
          <p:cNvPr id="39" name="正方形/長方形 38">
            <a:extLst>
              <a:ext uri="{FF2B5EF4-FFF2-40B4-BE49-F238E27FC236}">
                <a16:creationId xmlns:a16="http://schemas.microsoft.com/office/drawing/2014/main" id="{57474A91-377E-49BE-A11E-C4F2F3F0F90D}"/>
              </a:ext>
            </a:extLst>
          </p:cNvPr>
          <p:cNvSpPr/>
          <p:nvPr/>
        </p:nvSpPr>
        <p:spPr>
          <a:xfrm>
            <a:off x="140596" y="4182324"/>
            <a:ext cx="5533693" cy="109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デジタルサイネージを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増設。（</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駅</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407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面）</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地下空間では当時最大となる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LED</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モニター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Umeda Metro Vision</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「大阪メトロアドエラ」として独立</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子会社化。</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616C00C6-77C9-1EFE-3ED9-E5B1A8EBC817}"/>
              </a:ext>
            </a:extLst>
          </p:cNvPr>
          <p:cNvSpPr txBox="1"/>
          <p:nvPr/>
        </p:nvSpPr>
        <p:spPr>
          <a:xfrm>
            <a:off x="2364634" y="222090"/>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地下鉄</a:t>
            </a:r>
          </a:p>
        </p:txBody>
      </p:sp>
      <p:cxnSp>
        <p:nvCxnSpPr>
          <p:cNvPr id="7" name="直線コネクタ 6">
            <a:extLst>
              <a:ext uri="{FF2B5EF4-FFF2-40B4-BE49-F238E27FC236}">
                <a16:creationId xmlns:a16="http://schemas.microsoft.com/office/drawing/2014/main" id="{ECA53A7B-F321-7463-8B23-8F3CBD0841F1}"/>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0B7F24B5-DB35-4FDB-A7C1-9647126C6241}"/>
              </a:ext>
            </a:extLst>
          </p:cNvPr>
          <p:cNvSpPr/>
          <p:nvPr/>
        </p:nvSpPr>
        <p:spPr>
          <a:xfrm>
            <a:off x="254094" y="2756252"/>
            <a:ext cx="43924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Osaka Point</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a:extLst>
              <a:ext uri="{FF2B5EF4-FFF2-40B4-BE49-F238E27FC236}">
                <a16:creationId xmlns:a16="http://schemas.microsoft.com/office/drawing/2014/main" id="{D4CEF772-F97E-4E82-9D5B-AFF0493E2907}"/>
              </a:ext>
            </a:extLst>
          </p:cNvPr>
          <p:cNvSpPr/>
          <p:nvPr/>
        </p:nvSpPr>
        <p:spPr>
          <a:xfrm>
            <a:off x="148076" y="2905250"/>
            <a:ext cx="482132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データに基づき社内外とのシナジーを創出し、お客さま</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に上質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な体験・生活を提案することを目的と</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したグループ</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共通ポイント「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 Point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」のサービスを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開始。</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2" name="グループ化 41">
            <a:extLst>
              <a:ext uri="{FF2B5EF4-FFF2-40B4-BE49-F238E27FC236}">
                <a16:creationId xmlns:a16="http://schemas.microsoft.com/office/drawing/2014/main" id="{C9B1A132-EA70-4E25-A48D-52EEE38A0585}"/>
              </a:ext>
            </a:extLst>
          </p:cNvPr>
          <p:cNvGrpSpPr/>
          <p:nvPr/>
        </p:nvGrpSpPr>
        <p:grpSpPr>
          <a:xfrm>
            <a:off x="5621037" y="2663104"/>
            <a:ext cx="2376264" cy="1080120"/>
            <a:chOff x="6516216" y="4221088"/>
            <a:chExt cx="2376264" cy="1080120"/>
          </a:xfrm>
        </p:grpSpPr>
        <p:grpSp>
          <p:nvGrpSpPr>
            <p:cNvPr id="43" name="グループ化 42">
              <a:extLst>
                <a:ext uri="{FF2B5EF4-FFF2-40B4-BE49-F238E27FC236}">
                  <a16:creationId xmlns:a16="http://schemas.microsoft.com/office/drawing/2014/main" id="{E9323E77-9461-4506-A4B1-43D936597597}"/>
                </a:ext>
              </a:extLst>
            </p:cNvPr>
            <p:cNvGrpSpPr/>
            <p:nvPr/>
          </p:nvGrpSpPr>
          <p:grpSpPr>
            <a:xfrm>
              <a:off x="7092280" y="4221088"/>
              <a:ext cx="1800200" cy="1080120"/>
              <a:chOff x="3635896" y="2924944"/>
              <a:chExt cx="4603752" cy="2762251"/>
            </a:xfrm>
          </p:grpSpPr>
          <p:pic>
            <p:nvPicPr>
              <p:cNvPr id="45" name="Picture 2" descr="Osaka Pointカードイメージ画像">
                <a:extLst>
                  <a:ext uri="{FF2B5EF4-FFF2-40B4-BE49-F238E27FC236}">
                    <a16:creationId xmlns:a16="http://schemas.microsoft.com/office/drawing/2014/main" id="{EA07084A-AE4E-4B47-9F93-50305C7B378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35896" y="4077470"/>
                <a:ext cx="2533649" cy="16097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Osaka Pointカード台紙イメージ">
                <a:extLst>
                  <a:ext uri="{FF2B5EF4-FFF2-40B4-BE49-F238E27FC236}">
                    <a16:creationId xmlns:a16="http://schemas.microsoft.com/office/drawing/2014/main" id="{E23AE765-1FA9-4A2E-9286-4903FC10C5B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63224" y="2924944"/>
                <a:ext cx="1876424" cy="2762251"/>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正方形/長方形 43">
              <a:extLst>
                <a:ext uri="{FF2B5EF4-FFF2-40B4-BE49-F238E27FC236}">
                  <a16:creationId xmlns:a16="http://schemas.microsoft.com/office/drawing/2014/main" id="{C970B39E-B2A2-44C0-8D36-A38533CE9AD9}"/>
                </a:ext>
              </a:extLst>
            </p:cNvPr>
            <p:cNvSpPr/>
            <p:nvPr/>
          </p:nvSpPr>
          <p:spPr>
            <a:xfrm>
              <a:off x="6516216" y="4365104"/>
              <a:ext cx="1450536" cy="2195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Osaka Point</a:t>
              </a:r>
            </a:p>
          </p:txBody>
        </p:sp>
      </p:grpSp>
      <p:sp>
        <p:nvSpPr>
          <p:cNvPr id="13" name="正方形/長方形 12"/>
          <p:cNvSpPr/>
          <p:nvPr/>
        </p:nvSpPr>
        <p:spPr>
          <a:xfrm>
            <a:off x="108036" y="524414"/>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4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6862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44">
            <a:extLst>
              <a:ext uri="{FF2B5EF4-FFF2-40B4-BE49-F238E27FC236}">
                <a16:creationId xmlns:a16="http://schemas.microsoft.com/office/drawing/2014/main" id="{8321F005-B92B-B9D6-175B-1F4B1FDD04E3}"/>
              </a:ext>
            </a:extLst>
          </p:cNvPr>
          <p:cNvSpPr/>
          <p:nvPr/>
        </p:nvSpPr>
        <p:spPr>
          <a:xfrm>
            <a:off x="179512" y="985946"/>
            <a:ext cx="5621681" cy="445959"/>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a:off x="311481" y="1014107"/>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③経営体質の強化（決算状況の推移） </a:t>
            </a:r>
            <a:r>
              <a:rPr kumimoji="1" lang="en-US" altLang="ja-JP"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Osaka Metro</a:t>
            </a:r>
            <a:r>
              <a:rPr kumimoji="1" lang="ja-JP" altLang="en-US"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単体</a:t>
            </a:r>
            <a:endPar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endParaRP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9784CB9-77DF-442C-BDBC-A5BF0E468CE4}"/>
              </a:ext>
            </a:extLst>
          </p:cNvPr>
          <p:cNvSpPr txBox="1"/>
          <p:nvPr/>
        </p:nvSpPr>
        <p:spPr>
          <a:xfrm>
            <a:off x="215516" y="1473357"/>
            <a:ext cx="87129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民営化後、順調に推移していたが、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年度期末から新型コロナウイルス感染症の影響により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経営環境が激変。この環境下、持続可能な事業体になるべく、経営の合理化・効率化を始めとする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引き締まった経営施策に取り組み、</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年度も感染症の影響を受けたものの、鉄道の運輸収入などが回復し、増収増益となり黒字化を達成。</a:t>
            </a:r>
          </a:p>
        </p:txBody>
      </p:sp>
      <p:sp>
        <p:nvSpPr>
          <p:cNvPr id="4" name="テキスト ボックス 3">
            <a:extLst>
              <a:ext uri="{FF2B5EF4-FFF2-40B4-BE49-F238E27FC236}">
                <a16:creationId xmlns:a16="http://schemas.microsoft.com/office/drawing/2014/main" id="{9BA3645F-7C2A-B98D-C3ED-4B8CD6DA5CE5}"/>
              </a:ext>
            </a:extLst>
          </p:cNvPr>
          <p:cNvSpPr txBox="1"/>
          <p:nvPr/>
        </p:nvSpPr>
        <p:spPr>
          <a:xfrm>
            <a:off x="2757315" y="163131"/>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地下鉄</a:t>
            </a:r>
          </a:p>
        </p:txBody>
      </p:sp>
      <p:sp>
        <p:nvSpPr>
          <p:cNvPr id="3" name="正方形/長方形 2"/>
          <p:cNvSpPr/>
          <p:nvPr/>
        </p:nvSpPr>
        <p:spPr>
          <a:xfrm>
            <a:off x="0" y="595888"/>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15" name="スライド番号プレースホルダー 3"/>
          <p:cNvSpPr txBox="1">
            <a:spLocks/>
          </p:cNvSpPr>
          <p:nvPr/>
        </p:nvSpPr>
        <p:spPr>
          <a:xfrm>
            <a:off x="6893207" y="643514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215516" y="2444988"/>
            <a:ext cx="8029128" cy="4377307"/>
          </a:xfrm>
          <a:prstGeom prst="rect">
            <a:avLst/>
          </a:prstGeom>
        </p:spPr>
      </p:pic>
    </p:spTree>
    <p:extLst>
      <p:ext uri="{BB962C8B-B14F-4D97-AF65-F5344CB8AC3E}">
        <p14:creationId xmlns:p14="http://schemas.microsoft.com/office/powerpoint/2010/main" val="45874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44">
            <a:extLst>
              <a:ext uri="{FF2B5EF4-FFF2-40B4-BE49-F238E27FC236}">
                <a16:creationId xmlns:a16="http://schemas.microsoft.com/office/drawing/2014/main" id="{2731ABC2-E88C-DB4D-F945-EB4BBD73CB25}"/>
              </a:ext>
            </a:extLst>
          </p:cNvPr>
          <p:cNvSpPr/>
          <p:nvPr/>
        </p:nvSpPr>
        <p:spPr>
          <a:xfrm>
            <a:off x="227048" y="969081"/>
            <a:ext cx="5439234" cy="41471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a:off x="398861" y="1014458"/>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③経営体質の強化（決算状況の推移） </a:t>
            </a:r>
            <a:r>
              <a:rPr kumimoji="1" lang="ja-JP" altLang="en-US" sz="16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グループ連結</a:t>
            </a:r>
            <a:endParaRPr kumimoji="1" lang="ja-JP" altLang="en-US" sz="1400" b="1" i="0" u="sng" strike="noStrike" kern="1200" cap="none" spc="0" normalizeH="0" baseline="0" noProof="0" dirty="0">
              <a:ln>
                <a:noFill/>
              </a:ln>
              <a:solidFill>
                <a:srgbClr val="FF0000"/>
              </a:solidFill>
              <a:effectLst/>
              <a:uLnTx/>
              <a:uFillTx/>
              <a:latin typeface="Calibri" pitchFamily="34" charset="0"/>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CCD0A3BA-B079-4C43-9F05-D5D3BDD3AE5D}"/>
              </a:ext>
            </a:extLst>
          </p:cNvPr>
          <p:cNvSpPr txBox="1"/>
          <p:nvPr/>
        </p:nvSpPr>
        <p:spPr>
          <a:xfrm>
            <a:off x="227048" y="1383790"/>
            <a:ext cx="878497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民営化後、順調に推移していたが、</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年度期末から新型コロナウイルス感染症の影響により</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経営環境が激変。この環境下、持続可能な事業体になるべく、経営の合理化・効率化を始めとする</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引き締まった経営施策に取り組み、</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年度も感染症の影響を受けたものの、鉄道の運輸収入などが回復し、増収増益となり黒字化を達成。</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5028293-FC8B-EDC7-6159-92B24D86C257}"/>
              </a:ext>
            </a:extLst>
          </p:cNvPr>
          <p:cNvSpPr txBox="1"/>
          <p:nvPr/>
        </p:nvSpPr>
        <p:spPr>
          <a:xfrm>
            <a:off x="2576088" y="19057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地下鉄</a:t>
            </a:r>
          </a:p>
        </p:txBody>
      </p:sp>
      <p:sp>
        <p:nvSpPr>
          <p:cNvPr id="3" name="正方形/長方形 2"/>
          <p:cNvSpPr/>
          <p:nvPr/>
        </p:nvSpPr>
        <p:spPr>
          <a:xfrm>
            <a:off x="0" y="601620"/>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15" name="スライド番号プレースホルダー 3"/>
          <p:cNvSpPr txBox="1">
            <a:spLocks/>
          </p:cNvSpPr>
          <p:nvPr/>
        </p:nvSpPr>
        <p:spPr>
          <a:xfrm>
            <a:off x="7058775" y="630932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398861" y="2182172"/>
            <a:ext cx="7815749" cy="4676037"/>
          </a:xfrm>
          <a:prstGeom prst="rect">
            <a:avLst/>
          </a:prstGeom>
        </p:spPr>
      </p:pic>
    </p:spTree>
    <p:extLst>
      <p:ext uri="{BB962C8B-B14F-4D97-AF65-F5344CB8AC3E}">
        <p14:creationId xmlns:p14="http://schemas.microsoft.com/office/powerpoint/2010/main" val="424420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44">
            <a:extLst>
              <a:ext uri="{FF2B5EF4-FFF2-40B4-BE49-F238E27FC236}">
                <a16:creationId xmlns:a16="http://schemas.microsoft.com/office/drawing/2014/main" id="{F9A71071-2730-C22C-2F3E-6D6CB9C2EA98}"/>
              </a:ext>
            </a:extLst>
          </p:cNvPr>
          <p:cNvSpPr/>
          <p:nvPr/>
        </p:nvSpPr>
        <p:spPr>
          <a:xfrm>
            <a:off x="504967" y="990020"/>
            <a:ext cx="5164909" cy="46969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a:off x="575620" y="1052939"/>
            <a:ext cx="59046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③経営体質の強化（大阪市への財政貢献の推移）</a:t>
            </a:r>
          </a:p>
        </p:txBody>
      </p:sp>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26579" y="6459343"/>
            <a:ext cx="4662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（注）総額と累計の不一致は端数調整（四捨五入）の影響によるものです。</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5E35CFA-5ECB-579D-5997-3F90FFCCBB68}"/>
              </a:ext>
            </a:extLst>
          </p:cNvPr>
          <p:cNvSpPr txBox="1"/>
          <p:nvPr/>
        </p:nvSpPr>
        <p:spPr>
          <a:xfrm>
            <a:off x="2560460" y="17820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地下鉄</a:t>
            </a:r>
          </a:p>
        </p:txBody>
      </p:sp>
      <p:sp>
        <p:nvSpPr>
          <p:cNvPr id="4" name="正方形/長方形 3"/>
          <p:cNvSpPr/>
          <p:nvPr/>
        </p:nvSpPr>
        <p:spPr>
          <a:xfrm>
            <a:off x="84447" y="598292"/>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14" name="スライド番号プレースホルダー 3"/>
          <p:cNvSpPr txBox="1">
            <a:spLocks/>
          </p:cNvSpPr>
          <p:nvPr/>
        </p:nvSpPr>
        <p:spPr>
          <a:xfrm>
            <a:off x="6835080" y="640758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95389" y="1588217"/>
            <a:ext cx="8248603" cy="4871126"/>
          </a:xfrm>
          <a:prstGeom prst="rect">
            <a:avLst/>
          </a:prstGeom>
        </p:spPr>
      </p:pic>
    </p:spTree>
    <p:extLst>
      <p:ext uri="{BB962C8B-B14F-4D97-AF65-F5344CB8AC3E}">
        <p14:creationId xmlns:p14="http://schemas.microsoft.com/office/powerpoint/2010/main" val="1742376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5E35CFA-5ECB-579D-5997-3F90FFCCBB68}"/>
              </a:ext>
            </a:extLst>
          </p:cNvPr>
          <p:cNvSpPr txBox="1"/>
          <p:nvPr/>
        </p:nvSpPr>
        <p:spPr>
          <a:xfrm>
            <a:off x="2560460" y="17820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地下鉄</a:t>
            </a:r>
          </a:p>
        </p:txBody>
      </p:sp>
      <p:sp>
        <p:nvSpPr>
          <p:cNvPr id="4" name="正方形/長方形 3"/>
          <p:cNvSpPr/>
          <p:nvPr/>
        </p:nvSpPr>
        <p:spPr>
          <a:xfrm>
            <a:off x="84447" y="598292"/>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13" name="正方形/長方形 12"/>
          <p:cNvSpPr/>
          <p:nvPr/>
        </p:nvSpPr>
        <p:spPr>
          <a:xfrm>
            <a:off x="357541" y="1010000"/>
            <a:ext cx="182614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当年度</a:t>
            </a:r>
            <a:r>
              <a:rPr kumimoji="1" lang="ja-JP" altLang="en-US" sz="16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損益の推移</a:t>
            </a:r>
            <a:endParaRPr kumimoji="1" lang="en-US" altLang="ja-JP" sz="16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正方形/長方形 17"/>
          <p:cNvSpPr/>
          <p:nvPr/>
        </p:nvSpPr>
        <p:spPr bwMode="auto">
          <a:xfrm rot="10800000" flipV="1">
            <a:off x="341882" y="3748948"/>
            <a:ext cx="742754" cy="784339"/>
          </a:xfrm>
          <a:prstGeom prst="rect">
            <a:avLst/>
          </a:prstGeom>
          <a:noFill/>
          <a:ln w="9525" algn="ctr">
            <a:noFill/>
            <a:miter lim="800000"/>
            <a:headEnd/>
            <a:tailEnd/>
          </a:ln>
        </p:spPr>
        <p:txBody>
          <a:bodyPr wrap="none" lIns="36000" tIns="10800" rIns="36000" bIns="10800" rtlCol="0" anchor="ctr"/>
          <a:lstStyle/>
          <a:p>
            <a:pPr marL="1100138" marR="0" lvl="2" indent="-185738" algn="ctr" defTabSz="914400" rtl="0" eaLnBrk="1" fontAlgn="auto" latinLnBrk="0" hangingPunct="1">
              <a:lnSpc>
                <a:spcPct val="100000"/>
              </a:lnSpc>
              <a:spcBef>
                <a:spcPts val="0"/>
              </a:spcBef>
              <a:spcAft>
                <a:spcPts val="0"/>
              </a:spcAft>
              <a:buClr>
                <a:srgbClr val="969696"/>
              </a:buClr>
              <a:buSzPct val="80000"/>
              <a:buFontTx/>
              <a:buNone/>
              <a:tabLst/>
              <a:defRPr/>
            </a:pP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（億円）</a:t>
            </a:r>
            <a:endPar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正方形/長方形 15"/>
          <p:cNvSpPr/>
          <p:nvPr/>
        </p:nvSpPr>
        <p:spPr>
          <a:xfrm>
            <a:off x="4244422" y="1010000"/>
            <a:ext cx="3967753" cy="43088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上段：民営化前（大阪市交通局</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）の当年度損益</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下段：民営化後（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頁</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の再掲）の当期純利益</a:t>
            </a:r>
          </a:p>
        </p:txBody>
      </p:sp>
      <p:sp>
        <p:nvSpPr>
          <p:cNvPr id="17" name="テキスト ボックス 1"/>
          <p:cNvSpPr txBox="1">
            <a:spLocks noChangeArrowheads="1"/>
          </p:cNvSpPr>
          <p:nvPr/>
        </p:nvSpPr>
        <p:spPr bwMode="auto">
          <a:xfrm>
            <a:off x="4025481" y="4355334"/>
            <a:ext cx="4845134" cy="207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年度の利益剰余金について、</a:t>
            </a:r>
            <a:r>
              <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議会の議決を経て、</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減債積立金に積立。</a:t>
            </a:r>
            <a:endParaRPr kumimoji="1" lang="en-US" altLang="ja-JP" sz="900" b="0" i="0" u="none" strike="sng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年度は地方公営企業会計制度の変更に伴い、これまでの補助金等の資本剰余金について、議会の議決を経て取り崩し、剰余金を</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処理。</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年度は地方公営企業会計制度の変更に伴い、退職給付引当金の一括計上等による特別損失の増加などにより大幅に</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悪化。</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年度はバス事業の終結に備えた出資金評価損や貸倒引当金を特別損失に計上したことなどにより大幅に</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悪化。</a:t>
            </a:r>
            <a:endParaRPr kumimoji="1" lang="en-US" altLang="ja-JP"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年度以降、民営化に伴い法人税等の課税対象となる。</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年度は、民営化に伴う一過性の不動産取得税の税負担により、利益が</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減少。</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年度は、新型コロナウイルス感染症拡大により、営業収益が大幅に悪化して、営業費用の削減にも取り組んだものの、当期純損失を</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計上。</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年度も、引き続き、新型コロナウイルス感染症による影響を受けたが、前年度に比べ乗車人員等が回復したことに加え、営業費用の削減により一層努めたことにより</a:t>
            </a:r>
            <a:r>
              <a:rPr kumimoji="1" lang="ja-JP" altLang="en-US" sz="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黒字化。</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484466" y="1484802"/>
            <a:ext cx="8071804" cy="2694666"/>
          </a:xfrm>
          <a:prstGeom prst="rect">
            <a:avLst/>
          </a:prstGeom>
        </p:spPr>
      </p:pic>
      <p:pic>
        <p:nvPicPr>
          <p:cNvPr id="3" name="図 2"/>
          <p:cNvPicPr>
            <a:picLocks noChangeAspect="1"/>
          </p:cNvPicPr>
          <p:nvPr/>
        </p:nvPicPr>
        <p:blipFill>
          <a:blip r:embed="rId4"/>
          <a:stretch>
            <a:fillRect/>
          </a:stretch>
        </p:blipFill>
        <p:spPr>
          <a:xfrm>
            <a:off x="484466" y="4017634"/>
            <a:ext cx="3627434" cy="2749534"/>
          </a:xfrm>
          <a:prstGeom prst="rect">
            <a:avLst/>
          </a:prstGeom>
        </p:spPr>
      </p:pic>
    </p:spTree>
    <p:extLst>
      <p:ext uri="{BB962C8B-B14F-4D97-AF65-F5344CB8AC3E}">
        <p14:creationId xmlns:p14="http://schemas.microsoft.com/office/powerpoint/2010/main" val="115591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5E35CFA-5ECB-579D-5997-3F90FFCCBB68}"/>
              </a:ext>
            </a:extLst>
          </p:cNvPr>
          <p:cNvSpPr txBox="1"/>
          <p:nvPr/>
        </p:nvSpPr>
        <p:spPr>
          <a:xfrm>
            <a:off x="2560460" y="17820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地下鉄</a:t>
            </a:r>
          </a:p>
        </p:txBody>
      </p:sp>
      <p:sp>
        <p:nvSpPr>
          <p:cNvPr id="4" name="正方形/長方形 3"/>
          <p:cNvSpPr/>
          <p:nvPr/>
        </p:nvSpPr>
        <p:spPr>
          <a:xfrm>
            <a:off x="84447" y="598292"/>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19" name="テキスト ボックス 18"/>
          <p:cNvSpPr txBox="1"/>
          <p:nvPr/>
        </p:nvSpPr>
        <p:spPr>
          <a:xfrm>
            <a:off x="-115906" y="952214"/>
            <a:ext cx="23245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乗車人員の推移</a:t>
            </a:r>
          </a:p>
        </p:txBody>
      </p:sp>
      <p:sp>
        <p:nvSpPr>
          <p:cNvPr id="11" name="正方形/長方形 10"/>
          <p:cNvSpPr/>
          <p:nvPr/>
        </p:nvSpPr>
        <p:spPr>
          <a:xfrm>
            <a:off x="1694204" y="965570"/>
            <a:ext cx="4185735" cy="44627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年度以前は、民営化前（大阪市交通局）の数字）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3"/>
          <a:stretch>
            <a:fillRect/>
          </a:stretch>
        </p:blipFill>
        <p:spPr>
          <a:xfrm>
            <a:off x="251520" y="1268760"/>
            <a:ext cx="8596105" cy="5188146"/>
          </a:xfrm>
          <a:prstGeom prst="rect">
            <a:avLst/>
          </a:prstGeom>
        </p:spPr>
      </p:pic>
    </p:spTree>
    <p:extLst>
      <p:ext uri="{BB962C8B-B14F-4D97-AF65-F5344CB8AC3E}">
        <p14:creationId xmlns:p14="http://schemas.microsoft.com/office/powerpoint/2010/main" val="106016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○路線再構築、事業所再編に管理委託や給与カット等に抜本的なコスト削減に取り組んできたが、公営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企業での改善は限界。</a:t>
            </a:r>
          </a:p>
        </p:txBody>
      </p:sp>
      <p:sp>
        <p:nvSpPr>
          <p:cNvPr id="7" name="テキスト ボックス 6"/>
          <p:cNvSpPr txBox="1"/>
          <p:nvPr/>
        </p:nvSpPr>
        <p:spPr>
          <a:xfrm>
            <a:off x="213306" y="2235786"/>
            <a:ext cx="230409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531619" cy="2308324"/>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●地下鉄事業とは完全分離して運営、かつ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●民営化に向けて、路線譲渡及び管理委託の拡大を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●当面の経営改善方策の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734393" cy="1349087"/>
          </a:xfrm>
          <a:prstGeom prst="rect">
            <a:avLst/>
          </a:prstGeom>
          <a:noFill/>
        </p:spPr>
        <p:txBody>
          <a:bodyPr wrap="square" rtlCol="0">
            <a:spAutoFit/>
          </a:bodyPr>
          <a:lstStyle/>
          <a:p>
            <a:pPr marL="177800" indent="-177800">
              <a:lnSpc>
                <a:spcPts val="14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●国の許可を得られる最大限（事業規模の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）に近いところまで管理委託を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管理委託比率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58.9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●営業所の統廃合を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ヵ所→７ヵ所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38999" y="2774093"/>
            <a:ext cx="2526049" cy="3739485"/>
          </a:xfrm>
          <a:prstGeom prst="rect">
            <a:avLst/>
          </a:prstGeom>
          <a:noFill/>
        </p:spPr>
        <p:txBody>
          <a:bodyPr wrap="square" rtlCol="0">
            <a:spAutoFit/>
          </a:bodyPr>
          <a:lstStyle/>
          <a:p>
            <a:pPr lvl="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大阪シティバス（株）にバス事業を一括譲渡し、同社が営業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開始。（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2018.4.1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民営化後、順調に推移していたが、</a:t>
            </a:r>
            <a:r>
              <a:rPr lang="en-US" altLang="ja-JP" sz="1300" dirty="0">
                <a:latin typeface="Meiryo UI" panose="020B0604030504040204" pitchFamily="50" charset="-128"/>
                <a:ea typeface="Meiryo UI" panose="020B0604030504040204" pitchFamily="50" charset="-128"/>
              </a:rPr>
              <a:t>2019</a:t>
            </a:r>
            <a:r>
              <a:rPr lang="ja-JP" altLang="en-US" sz="1300" dirty="0">
                <a:latin typeface="Meiryo UI" panose="020B0604030504040204" pitchFamily="50" charset="-128"/>
                <a:ea typeface="Meiryo UI" panose="020B0604030504040204" pitchFamily="50" charset="-128"/>
              </a:rPr>
              <a:t>年度期末から新型コロナウイルス感染症の影響に</a:t>
            </a:r>
            <a:r>
              <a:rPr lang="ja-JP" altLang="en-US" sz="1300" dirty="0" smtClean="0">
                <a:latin typeface="Meiryo UI" panose="020B0604030504040204" pitchFamily="50" charset="-128"/>
                <a:ea typeface="Meiryo UI" panose="020B0604030504040204" pitchFamily="50" charset="-128"/>
              </a:rPr>
              <a:t>より経営</a:t>
            </a:r>
            <a:r>
              <a:rPr lang="ja-JP" altLang="en-US" sz="1300" dirty="0">
                <a:latin typeface="Meiryo UI" panose="020B0604030504040204" pitchFamily="50" charset="-128"/>
                <a:ea typeface="Meiryo UI" panose="020B0604030504040204" pitchFamily="50" charset="-128"/>
              </a:rPr>
              <a:t>環境が激変</a:t>
            </a:r>
            <a:r>
              <a:rPr lang="ja-JP" altLang="en-US" sz="1300" dirty="0" smtClean="0">
                <a:latin typeface="Meiryo UI" panose="020B0604030504040204" pitchFamily="50" charset="-128"/>
                <a:ea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この</a:t>
            </a:r>
            <a:r>
              <a:rPr lang="ja-JP" altLang="en-US" sz="1300" dirty="0">
                <a:latin typeface="Meiryo UI" panose="020B0604030504040204" pitchFamily="50" charset="-128"/>
                <a:ea typeface="Meiryo UI" panose="020B0604030504040204" pitchFamily="50" charset="-128"/>
              </a:rPr>
              <a:t>環境下、持続可能な事業体になる</a:t>
            </a:r>
            <a:r>
              <a:rPr lang="ja-JP" altLang="en-US" sz="1300" dirty="0" smtClean="0">
                <a:latin typeface="Meiryo UI" panose="020B0604030504040204" pitchFamily="50" charset="-128"/>
                <a:ea typeface="Meiryo UI" panose="020B0604030504040204" pitchFamily="50" charset="-128"/>
              </a:rPr>
              <a:t>べく</a:t>
            </a:r>
            <a:r>
              <a:rPr lang="ja-JP" altLang="en-US" sz="1300" dirty="0" smtClean="0">
                <a:solidFill>
                  <a:srgbClr val="FF0000"/>
                </a:solidFill>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引き締まった</a:t>
            </a:r>
            <a:r>
              <a:rPr lang="ja-JP" altLang="en-US" sz="1300" dirty="0">
                <a:latin typeface="Meiryo UI" panose="020B0604030504040204" pitchFamily="50" charset="-128"/>
                <a:ea typeface="Meiryo UI" panose="020B0604030504040204" pitchFamily="50" charset="-128"/>
              </a:rPr>
              <a:t>経営施策に取り組み、</a:t>
            </a:r>
            <a:r>
              <a:rPr lang="en-US" altLang="ja-JP" sz="1300" dirty="0">
                <a:latin typeface="Meiryo UI" panose="020B0604030504040204" pitchFamily="50" charset="-128"/>
                <a:ea typeface="Meiryo UI" panose="020B0604030504040204" pitchFamily="50" charset="-128"/>
              </a:rPr>
              <a:t>2021</a:t>
            </a:r>
            <a:r>
              <a:rPr lang="ja-JP" altLang="en-US" sz="1300" dirty="0">
                <a:latin typeface="Meiryo UI" panose="020B0604030504040204" pitchFamily="50" charset="-128"/>
                <a:ea typeface="Meiryo UI" panose="020B0604030504040204" pitchFamily="50" charset="-128"/>
              </a:rPr>
              <a:t>年度も感染症の影響を受けたものの</a:t>
            </a:r>
            <a:r>
              <a:rPr lang="ja-JP" altLang="en-US" sz="1300" dirty="0" smtClean="0">
                <a:latin typeface="Meiryo UI" panose="020B0604030504040204" pitchFamily="50" charset="-128"/>
                <a:ea typeface="Meiryo UI" panose="020B0604030504040204" pitchFamily="50" charset="-128"/>
              </a:rPr>
              <a:t>、増収</a:t>
            </a:r>
            <a:r>
              <a:rPr lang="ja-JP" altLang="en-US" sz="1300" dirty="0">
                <a:latin typeface="Meiryo UI" panose="020B0604030504040204" pitchFamily="50" charset="-128"/>
                <a:ea typeface="Meiryo UI" panose="020B0604030504040204" pitchFamily="50" charset="-128"/>
              </a:rPr>
              <a:t>増益。今後</a:t>
            </a:r>
            <a:r>
              <a:rPr lang="ja-JP" altLang="en-US" sz="1300" dirty="0" smtClean="0">
                <a:latin typeface="Meiryo UI" panose="020B0604030504040204" pitchFamily="50" charset="-128"/>
                <a:ea typeface="Meiryo UI" panose="020B0604030504040204" pitchFamily="50" charset="-128"/>
              </a:rPr>
              <a:t>も経営</a:t>
            </a:r>
            <a:r>
              <a:rPr lang="ja-JP" altLang="en-US" sz="1300" dirty="0">
                <a:latin typeface="Meiryo UI" panose="020B0604030504040204" pitchFamily="50" charset="-128"/>
                <a:ea typeface="Meiryo UI" panose="020B0604030504040204" pitchFamily="50" charset="-128"/>
              </a:rPr>
              <a:t>施策に取り組み黒字化の達成を目指す</a:t>
            </a:r>
            <a:r>
              <a:rPr lang="ja-JP" altLang="en-US" sz="1400" dirty="0"/>
              <a:t>。</a:t>
            </a:r>
          </a:p>
          <a:p>
            <a:pPr lvl="0">
              <a:defRPr/>
            </a:pPr>
            <a:endParaRPr lang="ja-JP" altLang="en-US" sz="1300" dirty="0">
              <a:solidFill>
                <a:prstClr val="black"/>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96969" y="178803"/>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バ　ス</a:t>
            </a:r>
          </a:p>
        </p:txBody>
      </p:sp>
      <p:sp>
        <p:nvSpPr>
          <p:cNvPr id="17" name="大かっこ 16"/>
          <p:cNvSpPr/>
          <p:nvPr/>
        </p:nvSpPr>
        <p:spPr>
          <a:xfrm>
            <a:off x="6238999" y="3700130"/>
            <a:ext cx="2449015" cy="2243470"/>
          </a:xfrm>
          <a:prstGeom prst="bracketPair">
            <a:avLst>
              <a:gd name="adj" fmla="val 678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3" name="テキスト ボックス 22"/>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1668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2566632" y="171921"/>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バ　ス</a:t>
            </a:r>
          </a:p>
        </p:txBody>
      </p:sp>
      <p:graphicFrame>
        <p:nvGraphicFramePr>
          <p:cNvPr id="83" name="表 82"/>
          <p:cNvGraphicFramePr>
            <a:graphicFrameLocks noGrp="1"/>
          </p:cNvGraphicFramePr>
          <p:nvPr>
            <p:extLst/>
          </p:nvPr>
        </p:nvGraphicFramePr>
        <p:xfrm>
          <a:off x="532261" y="1201988"/>
          <a:ext cx="7547387" cy="5436132"/>
        </p:xfrm>
        <a:graphic>
          <a:graphicData uri="http://schemas.openxmlformats.org/drawingml/2006/table">
            <a:tbl>
              <a:tblPr>
                <a:tableStyleId>{5940675A-B579-460E-94D1-54222C63F5DA}</a:tableStyleId>
              </a:tblPr>
              <a:tblGrid>
                <a:gridCol w="1378424">
                  <a:extLst>
                    <a:ext uri="{9D8B030D-6E8A-4147-A177-3AD203B41FA5}">
                      <a16:colId xmlns:a16="http://schemas.microsoft.com/office/drawing/2014/main" val="20000"/>
                    </a:ext>
                  </a:extLst>
                </a:gridCol>
                <a:gridCol w="63414">
                  <a:extLst>
                    <a:ext uri="{9D8B030D-6E8A-4147-A177-3AD203B41FA5}">
                      <a16:colId xmlns:a16="http://schemas.microsoft.com/office/drawing/2014/main" val="20001"/>
                    </a:ext>
                  </a:extLst>
                </a:gridCol>
                <a:gridCol w="991378">
                  <a:extLst>
                    <a:ext uri="{9D8B030D-6E8A-4147-A177-3AD203B41FA5}">
                      <a16:colId xmlns:a16="http://schemas.microsoft.com/office/drawing/2014/main" val="20002"/>
                    </a:ext>
                  </a:extLst>
                </a:gridCol>
                <a:gridCol w="991378">
                  <a:extLst>
                    <a:ext uri="{9D8B030D-6E8A-4147-A177-3AD203B41FA5}">
                      <a16:colId xmlns:a16="http://schemas.microsoft.com/office/drawing/2014/main" val="20003"/>
                    </a:ext>
                  </a:extLst>
                </a:gridCol>
                <a:gridCol w="991378">
                  <a:extLst>
                    <a:ext uri="{9D8B030D-6E8A-4147-A177-3AD203B41FA5}">
                      <a16:colId xmlns:a16="http://schemas.microsoft.com/office/drawing/2014/main" val="20004"/>
                    </a:ext>
                  </a:extLst>
                </a:gridCol>
                <a:gridCol w="991378">
                  <a:extLst>
                    <a:ext uri="{9D8B030D-6E8A-4147-A177-3AD203B41FA5}">
                      <a16:colId xmlns:a16="http://schemas.microsoft.com/office/drawing/2014/main" val="20005"/>
                    </a:ext>
                  </a:extLst>
                </a:gridCol>
                <a:gridCol w="991378">
                  <a:extLst>
                    <a:ext uri="{9D8B030D-6E8A-4147-A177-3AD203B41FA5}">
                      <a16:colId xmlns:a16="http://schemas.microsoft.com/office/drawing/2014/main" val="20006"/>
                    </a:ext>
                  </a:extLst>
                </a:gridCol>
                <a:gridCol w="1148659">
                  <a:extLst>
                    <a:ext uri="{9D8B030D-6E8A-4147-A177-3AD203B41FA5}">
                      <a16:colId xmlns:a16="http://schemas.microsoft.com/office/drawing/2014/main" val="20007"/>
                    </a:ext>
                  </a:extLst>
                </a:gridCol>
              </a:tblGrid>
              <a:tr h="3074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952419">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路線の再構築</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0781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収支の改善</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30980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bl>
          </a:graphicData>
        </a:graphic>
      </p:graphicFrame>
      <p:sp>
        <p:nvSpPr>
          <p:cNvPr id="84" name="ホームベース 83"/>
          <p:cNvSpPr/>
          <p:nvPr/>
        </p:nvSpPr>
        <p:spPr>
          <a:xfrm>
            <a:off x="2074887" y="2586213"/>
            <a:ext cx="6224387" cy="836344"/>
          </a:xfrm>
          <a:prstGeom prst="homePlate">
            <a:avLst>
              <a:gd name="adj" fmla="val 2084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2085742" y="2882928"/>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2957631" y="2882992"/>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3974772" y="2874837"/>
            <a:ext cx="101358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昇給停止等</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4966703" y="281164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5948720" y="2821314"/>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6943797" y="281164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ホームベース 90"/>
          <p:cNvSpPr/>
          <p:nvPr/>
        </p:nvSpPr>
        <p:spPr>
          <a:xfrm>
            <a:off x="2069118" y="3660483"/>
            <a:ext cx="6230156" cy="2863149"/>
          </a:xfrm>
          <a:prstGeom prst="homePlate">
            <a:avLst>
              <a:gd name="adj" fmla="val 629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077241" y="3723151"/>
            <a:ext cx="1043958" cy="4998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●交通局長の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民間人材登用</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2280429" y="4340840"/>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●民営化推進室</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3392921" y="4313411"/>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●交通政策室</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7073320" y="4301295"/>
            <a:ext cx="1062246" cy="3904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●都市交通局設置</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(7</a:t>
            </a: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5195348" y="4715186"/>
            <a:ext cx="2543976" cy="252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条条例案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手続き条例案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5651031" y="5038482"/>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●「事業の引継ぎに関する</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基本方針案」可決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6536338" y="5954548"/>
            <a:ext cx="1642129" cy="4534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●「交通事業の設置等に関する</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条例を廃止する条例案」可決</a:t>
            </a:r>
            <a:endPar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8330768" y="1609873"/>
            <a:ext cx="310731" cy="4913759"/>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大阪シティバス株式会社による営業開始</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（２０１８年４月</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1" name="正方形/長方形 100"/>
          <p:cNvSpPr/>
          <p:nvPr/>
        </p:nvSpPr>
        <p:spPr>
          <a:xfrm>
            <a:off x="5651031" y="5508382"/>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●「バス事業経営健全化</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計画」可決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2634544" y="1602308"/>
            <a:ext cx="5667228" cy="762318"/>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2637515" y="1651374"/>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●赤バス廃止</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3956705" y="1619651"/>
            <a:ext cx="1048875" cy="3960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p:cNvSpPr/>
          <p:nvPr/>
        </p:nvSpPr>
        <p:spPr>
          <a:xfrm>
            <a:off x="4274550" y="1930179"/>
            <a:ext cx="991424" cy="431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(9</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5265974" y="1616239"/>
            <a:ext cx="991424" cy="431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2043393" y="2601942"/>
            <a:ext cx="1013039" cy="2449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（人件費削減）</a:t>
            </a:r>
          </a:p>
        </p:txBody>
      </p:sp>
      <p:sp>
        <p:nvSpPr>
          <p:cNvPr id="108" name="正方形/長方形 107"/>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09" name="正方形/長方形 108"/>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33" name="正方形/長方形 32"/>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9256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 51"/>
          <p:cNvGraphicFramePr>
            <a:graphicFrameLocks noGrp="1"/>
          </p:cNvGraphicFramePr>
          <p:nvPr>
            <p:extLst/>
          </p:nvPr>
        </p:nvGraphicFramePr>
        <p:xfrm>
          <a:off x="532261" y="1154693"/>
          <a:ext cx="8263395" cy="5300418"/>
        </p:xfrm>
        <a:graphic>
          <a:graphicData uri="http://schemas.openxmlformats.org/drawingml/2006/table">
            <a:tbl>
              <a:tblPr>
                <a:tableStyleId>{5940675A-B579-460E-94D1-54222C63F5DA}</a:tableStyleId>
              </a:tblPr>
              <a:tblGrid>
                <a:gridCol w="1145109">
                  <a:extLst>
                    <a:ext uri="{9D8B030D-6E8A-4147-A177-3AD203B41FA5}">
                      <a16:colId xmlns:a16="http://schemas.microsoft.com/office/drawing/2014/main" val="20000"/>
                    </a:ext>
                  </a:extLst>
                </a:gridCol>
                <a:gridCol w="44126">
                  <a:extLst>
                    <a:ext uri="{9D8B030D-6E8A-4147-A177-3AD203B41FA5}">
                      <a16:colId xmlns:a16="http://schemas.microsoft.com/office/drawing/2014/main" val="20001"/>
                    </a:ext>
                  </a:extLst>
                </a:gridCol>
                <a:gridCol w="1720599">
                  <a:extLst>
                    <a:ext uri="{9D8B030D-6E8A-4147-A177-3AD203B41FA5}">
                      <a16:colId xmlns:a16="http://schemas.microsoft.com/office/drawing/2014/main" val="20002"/>
                    </a:ext>
                  </a:extLst>
                </a:gridCol>
                <a:gridCol w="1266045">
                  <a:extLst>
                    <a:ext uri="{9D8B030D-6E8A-4147-A177-3AD203B41FA5}">
                      <a16:colId xmlns:a16="http://schemas.microsoft.com/office/drawing/2014/main" val="20003"/>
                    </a:ext>
                  </a:extLst>
                </a:gridCol>
                <a:gridCol w="1290160">
                  <a:extLst>
                    <a:ext uri="{9D8B030D-6E8A-4147-A177-3AD203B41FA5}">
                      <a16:colId xmlns:a16="http://schemas.microsoft.com/office/drawing/2014/main" val="20004"/>
                    </a:ext>
                  </a:extLst>
                </a:gridCol>
                <a:gridCol w="1398678">
                  <a:extLst>
                    <a:ext uri="{9D8B030D-6E8A-4147-A177-3AD203B41FA5}">
                      <a16:colId xmlns:a16="http://schemas.microsoft.com/office/drawing/2014/main" val="20005"/>
                    </a:ext>
                  </a:extLst>
                </a:gridCol>
                <a:gridCol w="1398678">
                  <a:extLst>
                    <a:ext uri="{9D8B030D-6E8A-4147-A177-3AD203B41FA5}">
                      <a16:colId xmlns:a16="http://schemas.microsoft.com/office/drawing/2014/main" val="690007429"/>
                    </a:ext>
                  </a:extLst>
                </a:gridCol>
              </a:tblGrid>
              <a:tr h="26181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106062">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安全</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終わりなき安全の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追求</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99284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より便利で、</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使いやすいバス</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3022293729"/>
                  </a:ext>
                </a:extLst>
              </a:tr>
              <a:tr h="9396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誠実</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信頼</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される企業</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を目指して</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2109958740"/>
                  </a:ext>
                </a:extLst>
              </a:tr>
              <a:tr h="9926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挑戦</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未来への成長</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・発展</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0074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自立経営</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バスサービスの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維持・発展</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bl>
          </a:graphicData>
        </a:graphic>
      </p:graphicFrame>
      <p:grpSp>
        <p:nvGrpSpPr>
          <p:cNvPr id="5" name="グループ化 4"/>
          <p:cNvGrpSpPr/>
          <p:nvPr/>
        </p:nvGrpSpPr>
        <p:grpSpPr>
          <a:xfrm>
            <a:off x="570478" y="1152831"/>
            <a:ext cx="1193971" cy="284228"/>
            <a:chOff x="570478" y="1152831"/>
            <a:chExt cx="1193971" cy="284228"/>
          </a:xfrm>
        </p:grpSpPr>
        <p:sp>
          <p:nvSpPr>
            <p:cNvPr id="108" name="年度　正方形/長方形 107"/>
            <p:cNvSpPr/>
            <p:nvPr/>
          </p:nvSpPr>
          <p:spPr>
            <a:xfrm>
              <a:off x="1317812" y="11528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09" name="項目　正方形/長方形 108"/>
            <p:cNvSpPr/>
            <p:nvPr/>
          </p:nvSpPr>
          <p:spPr>
            <a:xfrm>
              <a:off x="570478" y="1227408"/>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gr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2509625" y="184099"/>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バ　ス</a:t>
            </a:r>
          </a:p>
        </p:txBody>
      </p:sp>
      <p:sp>
        <p:nvSpPr>
          <p:cNvPr id="100" name="正方形/長方形 99"/>
          <p:cNvSpPr/>
          <p:nvPr/>
        </p:nvSpPr>
        <p:spPr>
          <a:xfrm>
            <a:off x="1714067" y="1437059"/>
            <a:ext cx="310731" cy="4913759"/>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大阪シティバス株式会社による営業</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開始２０１８年（</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a:t>
            </a:r>
          </a:p>
        </p:txBody>
      </p:sp>
      <p:sp>
        <p:nvSpPr>
          <p:cNvPr id="33" name="正方形/長方形 32"/>
          <p:cNvSpPr/>
          <p:nvPr/>
        </p:nvSpPr>
        <p:spPr>
          <a:xfrm>
            <a:off x="143458" y="594140"/>
            <a:ext cx="3084264"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（主な民営化後の取組経過）</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3610" y="5573272"/>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n-ea"/>
                <a:cs typeface="Meiryo UI" panose="020B0604030504040204" pitchFamily="50" charset="-128"/>
              </a:rPr>
              <a:t>2018</a:t>
            </a:r>
            <a:r>
              <a:rPr lang="ja-JP" altLang="en-US" sz="1000" dirty="0">
                <a:solidFill>
                  <a:schemeClr val="tx1"/>
                </a:solidFill>
                <a:latin typeface="+mn-ea"/>
                <a:cs typeface="Meiryo UI" panose="020B0604030504040204" pitchFamily="50" charset="-128"/>
              </a:rPr>
              <a:t>決算</a:t>
            </a:r>
            <a:r>
              <a:rPr lang="en-US" altLang="ja-JP" sz="1000" dirty="0">
                <a:solidFill>
                  <a:schemeClr val="tx1"/>
                </a:solidFill>
                <a:latin typeface="+mn-ea"/>
                <a:cs typeface="Meiryo UI" panose="020B0604030504040204" pitchFamily="50" charset="-128"/>
              </a:rPr>
              <a:t>】</a:t>
            </a:r>
          </a:p>
          <a:p>
            <a:pPr>
              <a:lnSpc>
                <a:spcPts val="1200"/>
              </a:lnSpc>
            </a:pPr>
            <a:r>
              <a:rPr lang="ja-JP" altLang="en-US" sz="1000" dirty="0">
                <a:solidFill>
                  <a:schemeClr val="tx1"/>
                </a:solidFill>
                <a:latin typeface="+mn-ea"/>
                <a:cs typeface="Meiryo UI" panose="020B0604030504040204" pitchFamily="50" charset="-128"/>
              </a:rPr>
              <a:t>●営業利益</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a:t>
            </a:r>
            <a:r>
              <a:rPr lang="en-US" altLang="ja-JP" sz="1000" dirty="0">
                <a:solidFill>
                  <a:schemeClr val="tx1"/>
                </a:solidFill>
                <a:latin typeface="+mn-ea"/>
                <a:cs typeface="Meiryo UI" panose="020B0604030504040204" pitchFamily="50" charset="-128"/>
              </a:rPr>
              <a:t>23</a:t>
            </a:r>
            <a:r>
              <a:rPr lang="ja-JP" altLang="en-US" sz="1000" dirty="0">
                <a:solidFill>
                  <a:schemeClr val="tx1"/>
                </a:solidFill>
                <a:latin typeface="+mn-ea"/>
                <a:cs typeface="Meiryo UI" panose="020B0604030504040204" pitchFamily="50" charset="-128"/>
              </a:rPr>
              <a:t>億円</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 当期純利益</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a:t>
            </a:r>
            <a:r>
              <a:rPr lang="en-US" altLang="ja-JP" sz="1000" dirty="0">
                <a:solidFill>
                  <a:schemeClr val="tx1"/>
                </a:solidFill>
                <a:latin typeface="+mn-ea"/>
                <a:cs typeface="Meiryo UI" panose="020B0604030504040204" pitchFamily="50" charset="-128"/>
              </a:rPr>
              <a:t>17</a:t>
            </a:r>
            <a:r>
              <a:rPr lang="ja-JP" altLang="en-US" sz="1000" dirty="0">
                <a:solidFill>
                  <a:schemeClr val="tx1"/>
                </a:solidFill>
                <a:latin typeface="+mn-ea"/>
                <a:cs typeface="Meiryo UI" panose="020B0604030504040204" pitchFamily="50" charset="-128"/>
              </a:rPr>
              <a:t>億円</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       　　 </a:t>
            </a:r>
          </a:p>
        </p:txBody>
      </p:sp>
      <p:sp>
        <p:nvSpPr>
          <p:cNvPr id="36" name="正方形/長方形 35"/>
          <p:cNvSpPr/>
          <p:nvPr/>
        </p:nvSpPr>
        <p:spPr>
          <a:xfrm>
            <a:off x="3708308" y="5574386"/>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j-ea"/>
                <a:ea typeface="+mj-ea"/>
                <a:cs typeface="Meiryo UI" panose="020B0604030504040204" pitchFamily="50" charset="-128"/>
              </a:rPr>
              <a:t>2019</a:t>
            </a:r>
            <a:r>
              <a:rPr lang="ja-JP" altLang="en-US" sz="1000" dirty="0">
                <a:solidFill>
                  <a:schemeClr val="tx1"/>
                </a:solidFill>
                <a:latin typeface="+mj-ea"/>
                <a:ea typeface="+mj-ea"/>
                <a:cs typeface="Meiryo UI" panose="020B0604030504040204" pitchFamily="50" charset="-128"/>
              </a:rPr>
              <a:t>決算</a:t>
            </a:r>
            <a:r>
              <a:rPr lang="en-US" altLang="ja-JP" sz="1000" dirty="0">
                <a:solidFill>
                  <a:schemeClr val="tx1"/>
                </a:solidFill>
                <a:latin typeface="+mj-ea"/>
                <a:ea typeface="+mj-ea"/>
                <a:cs typeface="Meiryo UI" panose="020B0604030504040204" pitchFamily="50" charset="-128"/>
              </a:rPr>
              <a:t>】</a:t>
            </a:r>
          </a:p>
          <a:p>
            <a:pPr>
              <a:lnSpc>
                <a:spcPts val="1200"/>
              </a:lnSpc>
            </a:pPr>
            <a:r>
              <a:rPr lang="ja-JP" altLang="en-US" sz="1000" dirty="0">
                <a:solidFill>
                  <a:schemeClr val="tx1"/>
                </a:solidFill>
                <a:latin typeface="+mj-ea"/>
                <a:ea typeface="+mj-ea"/>
                <a:cs typeface="Meiryo UI" panose="020B0604030504040204" pitchFamily="50" charset="-128"/>
              </a:rPr>
              <a:t>●営業利益</a:t>
            </a:r>
            <a:endParaRPr lang="en-US" altLang="ja-JP" sz="1000" dirty="0">
              <a:solidFill>
                <a:schemeClr val="tx1"/>
              </a:solidFill>
              <a:latin typeface="+mj-ea"/>
              <a:ea typeface="+mj-ea"/>
              <a:cs typeface="Meiryo UI" panose="020B0604030504040204" pitchFamily="50" charset="-128"/>
            </a:endParaRPr>
          </a:p>
          <a:p>
            <a:pPr>
              <a:lnSpc>
                <a:spcPts val="1200"/>
              </a:lnSpc>
            </a:pPr>
            <a:r>
              <a:rPr lang="ja-JP" altLang="en-US" sz="1000" dirty="0">
                <a:solidFill>
                  <a:schemeClr val="tx1"/>
                </a:solidFill>
                <a:latin typeface="+mj-ea"/>
                <a:ea typeface="+mj-ea"/>
                <a:cs typeface="Meiryo UI" panose="020B0604030504040204" pitchFamily="50" charset="-128"/>
              </a:rPr>
              <a:t>：</a:t>
            </a:r>
            <a:r>
              <a:rPr lang="en-US" altLang="ja-JP" sz="1000" dirty="0">
                <a:solidFill>
                  <a:schemeClr val="tx1"/>
                </a:solidFill>
                <a:latin typeface="+mj-ea"/>
                <a:ea typeface="+mj-ea"/>
                <a:cs typeface="Meiryo UI" panose="020B0604030504040204" pitchFamily="50" charset="-128"/>
              </a:rPr>
              <a:t>13</a:t>
            </a:r>
            <a:r>
              <a:rPr lang="ja-JP" altLang="en-US" sz="1000" dirty="0">
                <a:solidFill>
                  <a:schemeClr val="tx1"/>
                </a:solidFill>
                <a:latin typeface="+mj-ea"/>
                <a:ea typeface="+mj-ea"/>
                <a:cs typeface="Meiryo UI" panose="020B0604030504040204" pitchFamily="50" charset="-128"/>
              </a:rPr>
              <a:t>億円</a:t>
            </a:r>
            <a:endParaRPr lang="en-US" altLang="ja-JP" sz="1000" dirty="0">
              <a:solidFill>
                <a:schemeClr val="tx1"/>
              </a:solidFill>
              <a:latin typeface="+mj-ea"/>
              <a:ea typeface="+mj-ea"/>
              <a:cs typeface="Meiryo UI" panose="020B0604030504040204" pitchFamily="50" charset="-128"/>
            </a:endParaRPr>
          </a:p>
          <a:p>
            <a:pPr>
              <a:lnSpc>
                <a:spcPts val="1200"/>
              </a:lnSpc>
            </a:pPr>
            <a:r>
              <a:rPr lang="ja-JP" altLang="en-US" sz="1000" dirty="0">
                <a:solidFill>
                  <a:schemeClr val="tx1"/>
                </a:solidFill>
                <a:latin typeface="+mj-ea"/>
                <a:ea typeface="+mj-ea"/>
                <a:cs typeface="Meiryo UI" panose="020B0604030504040204" pitchFamily="50" charset="-128"/>
              </a:rPr>
              <a:t> 当期純利益</a:t>
            </a:r>
            <a:endParaRPr lang="en-US" altLang="ja-JP" sz="1000" dirty="0">
              <a:solidFill>
                <a:schemeClr val="tx1"/>
              </a:solidFill>
              <a:latin typeface="+mj-ea"/>
              <a:ea typeface="+mj-ea"/>
              <a:cs typeface="Meiryo UI" panose="020B0604030504040204" pitchFamily="50" charset="-128"/>
            </a:endParaRPr>
          </a:p>
          <a:p>
            <a:pPr>
              <a:lnSpc>
                <a:spcPts val="1200"/>
              </a:lnSpc>
            </a:pPr>
            <a:r>
              <a:rPr lang="ja-JP" altLang="en-US" sz="1000" dirty="0">
                <a:solidFill>
                  <a:schemeClr val="tx1"/>
                </a:solidFill>
                <a:latin typeface="+mj-ea"/>
                <a:ea typeface="+mj-ea"/>
                <a:cs typeface="Meiryo UI" panose="020B0604030504040204" pitchFamily="50" charset="-128"/>
              </a:rPr>
              <a:t>：</a:t>
            </a:r>
            <a:r>
              <a:rPr lang="en-US" altLang="ja-JP" sz="1000" dirty="0">
                <a:solidFill>
                  <a:schemeClr val="tx1"/>
                </a:solidFill>
                <a:latin typeface="+mj-ea"/>
                <a:ea typeface="+mj-ea"/>
                <a:cs typeface="Meiryo UI" panose="020B0604030504040204" pitchFamily="50" charset="-128"/>
              </a:rPr>
              <a:t>9</a:t>
            </a:r>
            <a:r>
              <a:rPr lang="ja-JP" altLang="en-US" sz="1000" dirty="0">
                <a:solidFill>
                  <a:schemeClr val="tx1"/>
                </a:solidFill>
                <a:latin typeface="+mj-ea"/>
                <a:ea typeface="+mj-ea"/>
                <a:cs typeface="Meiryo UI" panose="020B0604030504040204" pitchFamily="50" charset="-128"/>
              </a:rPr>
              <a:t>億円</a:t>
            </a:r>
            <a:endParaRPr lang="en-US" altLang="ja-JP" sz="1000" dirty="0">
              <a:solidFill>
                <a:schemeClr val="tx1"/>
              </a:solidFill>
              <a:latin typeface="+mj-ea"/>
              <a:ea typeface="+mj-ea"/>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7" name="正方形/長方形 36"/>
          <p:cNvSpPr/>
          <p:nvPr/>
        </p:nvSpPr>
        <p:spPr>
          <a:xfrm>
            <a:off x="4949803" y="5583665"/>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n-ea"/>
                <a:cs typeface="Meiryo UI" panose="020B0604030504040204" pitchFamily="50" charset="-128"/>
              </a:rPr>
              <a:t>2020</a:t>
            </a:r>
            <a:r>
              <a:rPr lang="ja-JP" altLang="en-US" sz="1000" dirty="0">
                <a:solidFill>
                  <a:schemeClr val="tx1"/>
                </a:solidFill>
                <a:latin typeface="+mn-ea"/>
                <a:cs typeface="Meiryo UI" panose="020B0604030504040204" pitchFamily="50" charset="-128"/>
              </a:rPr>
              <a:t>決算</a:t>
            </a:r>
            <a:r>
              <a:rPr lang="en-US" altLang="ja-JP" sz="1000" dirty="0">
                <a:solidFill>
                  <a:schemeClr val="tx1"/>
                </a:solidFill>
                <a:latin typeface="+mn-ea"/>
                <a:cs typeface="Meiryo UI" panose="020B0604030504040204" pitchFamily="50" charset="-128"/>
              </a:rPr>
              <a:t>】</a:t>
            </a:r>
          </a:p>
          <a:p>
            <a:pPr>
              <a:lnSpc>
                <a:spcPts val="1200"/>
              </a:lnSpc>
            </a:pPr>
            <a:r>
              <a:rPr lang="ja-JP" altLang="en-US" sz="1000" dirty="0">
                <a:solidFill>
                  <a:schemeClr val="tx1"/>
                </a:solidFill>
                <a:latin typeface="+mn-ea"/>
                <a:cs typeface="Meiryo UI" panose="020B0604030504040204" pitchFamily="50" charset="-128"/>
              </a:rPr>
              <a:t>●営業利益</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a:t>
            </a:r>
            <a:r>
              <a:rPr lang="en-US" altLang="ja-JP" sz="1000" dirty="0">
                <a:solidFill>
                  <a:schemeClr val="tx1"/>
                </a:solidFill>
                <a:latin typeface="+mn-ea"/>
                <a:cs typeface="Meiryo UI" panose="020B0604030504040204" pitchFamily="50" charset="-128"/>
              </a:rPr>
              <a:t>18</a:t>
            </a:r>
            <a:r>
              <a:rPr lang="ja-JP" altLang="en-US" sz="1000" dirty="0">
                <a:solidFill>
                  <a:schemeClr val="tx1"/>
                </a:solidFill>
                <a:latin typeface="+mn-ea"/>
                <a:cs typeface="Meiryo UI" panose="020B0604030504040204" pitchFamily="50" charset="-128"/>
              </a:rPr>
              <a:t>億円</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 当期純利益</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a:t>
            </a:r>
            <a:r>
              <a:rPr lang="en-US" altLang="ja-JP" sz="1000" dirty="0">
                <a:solidFill>
                  <a:schemeClr val="tx1"/>
                </a:solidFill>
                <a:latin typeface="+mn-ea"/>
                <a:cs typeface="Meiryo UI" panose="020B0604030504040204" pitchFamily="50" charset="-128"/>
              </a:rPr>
              <a:t>12</a:t>
            </a:r>
            <a:r>
              <a:rPr lang="ja-JP" altLang="en-US" sz="1000" dirty="0">
                <a:solidFill>
                  <a:schemeClr val="tx1"/>
                </a:solidFill>
                <a:latin typeface="+mn-ea"/>
                <a:cs typeface="Meiryo UI" panose="020B0604030504040204" pitchFamily="50" charset="-128"/>
              </a:rPr>
              <a:t>億円</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8" name="正方形/長方形 37"/>
          <p:cNvSpPr/>
          <p:nvPr/>
        </p:nvSpPr>
        <p:spPr>
          <a:xfrm>
            <a:off x="6320645" y="5575224"/>
            <a:ext cx="914112" cy="842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n-ea"/>
                <a:cs typeface="Meiryo UI" panose="020B0604030504040204" pitchFamily="50" charset="-128"/>
              </a:rPr>
              <a:t>2021</a:t>
            </a:r>
            <a:r>
              <a:rPr lang="ja-JP" altLang="en-US" sz="1000" dirty="0">
                <a:solidFill>
                  <a:schemeClr val="tx1"/>
                </a:solidFill>
                <a:latin typeface="+mn-ea"/>
                <a:cs typeface="Meiryo UI" panose="020B0604030504040204" pitchFamily="50" charset="-128"/>
              </a:rPr>
              <a:t>決算</a:t>
            </a:r>
            <a:r>
              <a:rPr lang="en-US" altLang="ja-JP" sz="1000" dirty="0">
                <a:solidFill>
                  <a:schemeClr val="tx1"/>
                </a:solidFill>
                <a:latin typeface="+mn-ea"/>
                <a:cs typeface="Meiryo UI" panose="020B0604030504040204" pitchFamily="50" charset="-128"/>
              </a:rPr>
              <a:t>】</a:t>
            </a:r>
          </a:p>
          <a:p>
            <a:pPr>
              <a:lnSpc>
                <a:spcPts val="1200"/>
              </a:lnSpc>
            </a:pPr>
            <a:r>
              <a:rPr lang="ja-JP" altLang="en-US" sz="1000" dirty="0">
                <a:solidFill>
                  <a:schemeClr val="tx1"/>
                </a:solidFill>
                <a:latin typeface="+mn-ea"/>
                <a:cs typeface="Meiryo UI" panose="020B0604030504040204" pitchFamily="50" charset="-128"/>
              </a:rPr>
              <a:t>●営業利益</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a:t>
            </a:r>
            <a:r>
              <a:rPr lang="en-US" altLang="ja-JP" sz="1000" dirty="0">
                <a:solidFill>
                  <a:schemeClr val="tx1"/>
                </a:solidFill>
                <a:latin typeface="+mn-ea"/>
                <a:cs typeface="Meiryo UI" panose="020B0604030504040204" pitchFamily="50" charset="-128"/>
              </a:rPr>
              <a:t>4</a:t>
            </a:r>
            <a:r>
              <a:rPr lang="ja-JP" altLang="en-US" sz="1000" dirty="0">
                <a:solidFill>
                  <a:schemeClr val="tx1"/>
                </a:solidFill>
                <a:latin typeface="+mn-ea"/>
                <a:cs typeface="Meiryo UI" panose="020B0604030504040204" pitchFamily="50" charset="-128"/>
              </a:rPr>
              <a:t>億円</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 当期純利益</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n-ea"/>
                <a:cs typeface="Meiryo UI" panose="020B0604030504040204" pitchFamily="50" charset="-128"/>
              </a:rPr>
              <a:t>：▲</a:t>
            </a:r>
            <a:r>
              <a:rPr lang="en-US" altLang="ja-JP" sz="1000" dirty="0">
                <a:solidFill>
                  <a:schemeClr val="tx1"/>
                </a:solidFill>
                <a:latin typeface="+mn-ea"/>
                <a:cs typeface="Meiryo UI" panose="020B0604030504040204" pitchFamily="50" charset="-128"/>
              </a:rPr>
              <a:t>8</a:t>
            </a:r>
            <a:r>
              <a:rPr lang="ja-JP" altLang="en-US" sz="1000" dirty="0">
                <a:solidFill>
                  <a:schemeClr val="tx1"/>
                </a:solidFill>
                <a:latin typeface="+mn-ea"/>
                <a:cs typeface="Meiryo UI" panose="020B0604030504040204" pitchFamily="50" charset="-128"/>
              </a:rPr>
              <a:t>億円</a:t>
            </a:r>
            <a:endParaRPr lang="en-US" altLang="ja-JP" sz="1000" dirty="0">
              <a:solidFill>
                <a:schemeClr val="tx1"/>
              </a:solidFill>
              <a:latin typeface="+mn-ea"/>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39" name="矢印: 五方向 36">
            <a:extLst>
              <a:ext uri="{FF2B5EF4-FFF2-40B4-BE49-F238E27FC236}">
                <a16:creationId xmlns:a16="http://schemas.microsoft.com/office/drawing/2014/main" id="{A2FDE5CF-EB39-4792-81F6-EAA74186680B}"/>
              </a:ext>
            </a:extLst>
          </p:cNvPr>
          <p:cNvSpPr/>
          <p:nvPr/>
        </p:nvSpPr>
        <p:spPr>
          <a:xfrm>
            <a:off x="2166370" y="1516423"/>
            <a:ext cx="4130362" cy="237457"/>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●衝突防止補助システム「モービルアイ」試験導入（</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2018 .5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2020.11</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40" name="矢印: 五方向 38">
            <a:extLst>
              <a:ext uri="{FF2B5EF4-FFF2-40B4-BE49-F238E27FC236}">
                <a16:creationId xmlns:a16="http://schemas.microsoft.com/office/drawing/2014/main" id="{8ADAE77C-CE8C-4729-88D0-38799B66A25C}"/>
              </a:ext>
            </a:extLst>
          </p:cNvPr>
          <p:cNvSpPr/>
          <p:nvPr/>
        </p:nvSpPr>
        <p:spPr>
          <a:xfrm>
            <a:off x="6296733" y="1508583"/>
            <a:ext cx="2498923" cy="235366"/>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000" dirty="0">
                <a:solidFill>
                  <a:schemeClr val="tx1"/>
                </a:solidFill>
                <a:latin typeface="+mj-ea"/>
                <a:ea typeface="+mj-ea"/>
              </a:rPr>
              <a:t>本格運用（</a:t>
            </a:r>
            <a:r>
              <a:rPr lang="en-US" altLang="ja-JP" sz="1000" dirty="0">
                <a:solidFill>
                  <a:schemeClr val="tx1"/>
                </a:solidFill>
                <a:latin typeface="+mj-ea"/>
                <a:ea typeface="+mj-ea"/>
              </a:rPr>
              <a:t>2020.12</a:t>
            </a:r>
            <a:r>
              <a:rPr lang="ja-JP" altLang="en-US" sz="1000" dirty="0">
                <a:solidFill>
                  <a:schemeClr val="tx1"/>
                </a:solidFill>
                <a:latin typeface="+mj-ea"/>
                <a:ea typeface="+mj-ea"/>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0626033A-C3C1-4D66-864E-BB308A6B4C17}"/>
              </a:ext>
            </a:extLst>
          </p:cNvPr>
          <p:cNvSpPr/>
          <p:nvPr/>
        </p:nvSpPr>
        <p:spPr>
          <a:xfrm>
            <a:off x="4790908" y="1690620"/>
            <a:ext cx="2271273" cy="3775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 </a:t>
            </a:r>
            <a:r>
              <a:rPr lang="ja-JP" altLang="en-US" sz="1000" dirty="0">
                <a:solidFill>
                  <a:srgbClr val="000000"/>
                </a:solidFill>
                <a:latin typeface="+mj-ea"/>
                <a:ea typeface="+mj-ea"/>
              </a:rPr>
              <a:t>セキュリティカメラの</a:t>
            </a:r>
            <a:r>
              <a:rPr lang="ja-JP" altLang="en-US" sz="1000" b="0" i="0" u="none" strike="noStrike" baseline="0" dirty="0">
                <a:solidFill>
                  <a:srgbClr val="000000"/>
                </a:solidFill>
                <a:latin typeface="+mj-ea"/>
                <a:ea typeface="+mj-ea"/>
              </a:rPr>
              <a:t>設置 </a:t>
            </a:r>
            <a:r>
              <a:rPr lang="en-US" altLang="ja-JP" sz="1000" b="0" i="0" u="none" strike="noStrike" baseline="0" dirty="0">
                <a:solidFill>
                  <a:srgbClr val="000000"/>
                </a:solidFill>
                <a:latin typeface="+mj-ea"/>
                <a:ea typeface="+mj-ea"/>
              </a:rPr>
              <a:t>(</a:t>
            </a:r>
            <a:r>
              <a:rPr lang="ja-JP" altLang="en-US" sz="1000" b="0" i="0" u="none" strike="noStrike" baseline="0" dirty="0">
                <a:solidFill>
                  <a:srgbClr val="000000"/>
                </a:solidFill>
                <a:latin typeface="+mj-ea"/>
                <a:ea typeface="+mj-ea"/>
              </a:rPr>
              <a:t>～</a:t>
            </a:r>
            <a:r>
              <a:rPr lang="en-US" altLang="ja-JP" sz="1000" dirty="0">
                <a:solidFill>
                  <a:srgbClr val="000000"/>
                </a:solidFill>
                <a:latin typeface="+mj-ea"/>
                <a:ea typeface="+mj-ea"/>
              </a:rPr>
              <a:t>2019.6</a:t>
            </a:r>
            <a:r>
              <a:rPr lang="en-US" altLang="ja-JP" sz="1000" b="0" i="0" u="none" strike="noStrike" baseline="0" dirty="0">
                <a:solidFill>
                  <a:srgbClr val="000000"/>
                </a:solidFill>
                <a:latin typeface="+mj-ea"/>
                <a:ea typeface="+mj-ea"/>
              </a:rPr>
              <a:t>)</a:t>
            </a:r>
            <a:endParaRPr lang="ja-JP" altLang="en-US" sz="1000" dirty="0">
              <a:solidFill>
                <a:schemeClr val="tx1"/>
              </a:solidFill>
              <a:latin typeface="+mj-ea"/>
              <a:ea typeface="+mj-ea"/>
            </a:endParaRPr>
          </a:p>
        </p:txBody>
      </p:sp>
      <p:sp>
        <p:nvSpPr>
          <p:cNvPr id="42" name="矢印: 五方向 39">
            <a:extLst>
              <a:ext uri="{FF2B5EF4-FFF2-40B4-BE49-F238E27FC236}">
                <a16:creationId xmlns:a16="http://schemas.microsoft.com/office/drawing/2014/main" id="{E2671F1D-F8C7-4721-8735-DBA439D7A044}"/>
              </a:ext>
            </a:extLst>
          </p:cNvPr>
          <p:cNvSpPr/>
          <p:nvPr/>
        </p:nvSpPr>
        <p:spPr>
          <a:xfrm>
            <a:off x="5972734" y="2006058"/>
            <a:ext cx="2801804" cy="458883"/>
          </a:xfrm>
          <a:prstGeom prst="homePlate">
            <a:avLst>
              <a:gd name="adj" fmla="val 472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000" dirty="0">
                <a:solidFill>
                  <a:schemeClr val="tx1"/>
                </a:solidFill>
                <a:latin typeface="+mj-ea"/>
                <a:ea typeface="+mj-ea"/>
              </a:rPr>
              <a:t>ドライバー異常時対応システム（</a:t>
            </a:r>
            <a:r>
              <a:rPr lang="en-US" altLang="ja-JP" sz="1000" dirty="0">
                <a:solidFill>
                  <a:schemeClr val="tx1"/>
                </a:solidFill>
                <a:latin typeface="+mj-ea"/>
                <a:ea typeface="+mj-ea"/>
              </a:rPr>
              <a:t>EDSS</a:t>
            </a:r>
            <a:r>
              <a:rPr lang="ja-JP" altLang="en-US" sz="1000" dirty="0">
                <a:solidFill>
                  <a:schemeClr val="tx1"/>
                </a:solidFill>
                <a:latin typeface="+mj-ea"/>
                <a:ea typeface="+mj-ea"/>
              </a:rPr>
              <a:t>）</a:t>
            </a:r>
            <a:r>
              <a:rPr lang="ja-JP" altLang="en-US" sz="1000" dirty="0" smtClean="0">
                <a:solidFill>
                  <a:schemeClr val="tx1"/>
                </a:solidFill>
                <a:latin typeface="+mj-ea"/>
                <a:ea typeface="+mj-ea"/>
              </a:rPr>
              <a:t>の</a:t>
            </a:r>
            <a:endParaRPr lang="en-US" altLang="ja-JP" sz="1000" dirty="0" smtClean="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j-ea"/>
                <a:ea typeface="+mj-ea"/>
              </a:rPr>
              <a:t>導入 </a:t>
            </a:r>
            <a:r>
              <a:rPr lang="ja-JP" altLang="en-US" sz="1000" dirty="0">
                <a:solidFill>
                  <a:schemeClr val="tx1"/>
                </a:solidFill>
                <a:latin typeface="+mj-ea"/>
                <a:ea typeface="+mj-ea"/>
              </a:rPr>
              <a:t>（</a:t>
            </a:r>
            <a:r>
              <a:rPr lang="en-US" altLang="ja-JP" sz="1000" dirty="0">
                <a:solidFill>
                  <a:schemeClr val="tx1"/>
                </a:solidFill>
                <a:latin typeface="+mj-ea"/>
                <a:ea typeface="+mj-ea"/>
              </a:rPr>
              <a:t>2021</a:t>
            </a:r>
            <a:r>
              <a:rPr lang="ja-JP" altLang="en-US" sz="1000" dirty="0">
                <a:solidFill>
                  <a:schemeClr val="tx1"/>
                </a:solidFill>
                <a:latin typeface="+mj-ea"/>
                <a:ea typeface="+mj-ea"/>
              </a:rPr>
              <a:t>年度末：一般乗合バス</a:t>
            </a:r>
            <a:r>
              <a:rPr lang="en-US" altLang="ja-JP" sz="1000" dirty="0">
                <a:solidFill>
                  <a:schemeClr val="tx1"/>
                </a:solidFill>
                <a:latin typeface="+mj-ea"/>
                <a:ea typeface="+mj-ea"/>
              </a:rPr>
              <a:t>33</a:t>
            </a:r>
            <a:r>
              <a:rPr lang="ja-JP" altLang="en-US" sz="1000" dirty="0">
                <a:solidFill>
                  <a:schemeClr val="tx1"/>
                </a:solidFill>
                <a:latin typeface="+mj-ea"/>
                <a:ea typeface="+mj-ea"/>
              </a:rPr>
              <a:t>両に設置</a:t>
            </a:r>
            <a:r>
              <a:rPr lang="en-US" altLang="ja-JP" sz="1000" dirty="0">
                <a:solidFill>
                  <a:schemeClr val="tx1"/>
                </a:solidFill>
                <a:latin typeface="+mj-ea"/>
                <a:ea typeface="+mj-ea"/>
              </a:rPr>
              <a:t>)</a:t>
            </a:r>
            <a:endParaRPr lang="ja-JP" altLang="en-US" sz="1000" dirty="0">
              <a:solidFill>
                <a:schemeClr val="tx1"/>
              </a:solidFill>
              <a:latin typeface="+mj-ea"/>
              <a:ea typeface="+mj-ea"/>
            </a:endParaRPr>
          </a:p>
        </p:txBody>
      </p:sp>
      <p:sp>
        <p:nvSpPr>
          <p:cNvPr id="43" name="テキスト ボックス 42">
            <a:extLst>
              <a:ext uri="{FF2B5EF4-FFF2-40B4-BE49-F238E27FC236}">
                <a16:creationId xmlns:a16="http://schemas.microsoft.com/office/drawing/2014/main" id="{C0A26D2F-8F9D-42F2-A4D1-BBA6137DE759}"/>
              </a:ext>
            </a:extLst>
          </p:cNvPr>
          <p:cNvSpPr txBox="1"/>
          <p:nvPr/>
        </p:nvSpPr>
        <p:spPr>
          <a:xfrm>
            <a:off x="1975987" y="2501113"/>
            <a:ext cx="4069272" cy="246221"/>
          </a:xfrm>
          <a:prstGeom prst="rect">
            <a:avLst/>
          </a:prstGeom>
          <a:noFill/>
        </p:spPr>
        <p:txBody>
          <a:bodyPr wrap="square">
            <a:spAutoFit/>
          </a:bodyPr>
          <a:lstStyle/>
          <a:p>
            <a:r>
              <a:rPr lang="ja-JP" altLang="en-US" sz="1000" dirty="0">
                <a:solidFill>
                  <a:schemeClr val="tx1"/>
                </a:solidFill>
                <a:latin typeface="+mj-ea"/>
                <a:ea typeface="+mj-ea"/>
              </a:rPr>
              <a:t>●「バスでおでかけ パーフェクトガイドブック」 の配布　</a:t>
            </a:r>
            <a:r>
              <a:rPr lang="en-US" altLang="ja-JP" sz="1000" dirty="0">
                <a:solidFill>
                  <a:schemeClr val="tx1"/>
                </a:solidFill>
                <a:latin typeface="+mj-ea"/>
                <a:ea typeface="+mj-ea"/>
              </a:rPr>
              <a:t>※</a:t>
            </a:r>
            <a:r>
              <a:rPr lang="ja-JP" altLang="en-US" sz="1000" dirty="0">
                <a:solidFill>
                  <a:schemeClr val="tx1"/>
                </a:solidFill>
                <a:latin typeface="+mj-ea"/>
                <a:ea typeface="+mj-ea"/>
              </a:rPr>
              <a:t>以後、毎年実施</a:t>
            </a:r>
          </a:p>
        </p:txBody>
      </p:sp>
      <p:sp>
        <p:nvSpPr>
          <p:cNvPr id="44" name="正方形/長方形 43">
            <a:extLst>
              <a:ext uri="{FF2B5EF4-FFF2-40B4-BE49-F238E27FC236}">
                <a16:creationId xmlns:a16="http://schemas.microsoft.com/office/drawing/2014/main" id="{9CDF187A-6B2C-41CA-8E38-0E6C26098DC2}"/>
              </a:ext>
            </a:extLst>
          </p:cNvPr>
          <p:cNvSpPr/>
          <p:nvPr/>
        </p:nvSpPr>
        <p:spPr>
          <a:xfrm>
            <a:off x="3473094" y="2714716"/>
            <a:ext cx="2033144" cy="3169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●黒字路線</a:t>
            </a:r>
            <a:r>
              <a:rPr lang="en-US" altLang="ja-JP" sz="1000" dirty="0">
                <a:solidFill>
                  <a:schemeClr val="tx1"/>
                </a:solidFill>
                <a:latin typeface="+mj-ea"/>
                <a:ea typeface="+mj-ea"/>
              </a:rPr>
              <a:t>3</a:t>
            </a:r>
            <a:r>
              <a:rPr lang="ja-JP" altLang="en-US" sz="1000" dirty="0">
                <a:solidFill>
                  <a:schemeClr val="tx1"/>
                </a:solidFill>
                <a:latin typeface="+mj-ea"/>
                <a:ea typeface="+mj-ea"/>
              </a:rPr>
              <a:t>系統にて増便（</a:t>
            </a:r>
            <a:r>
              <a:rPr lang="en-US" altLang="ja-JP" sz="1000" dirty="0">
                <a:solidFill>
                  <a:schemeClr val="tx1"/>
                </a:solidFill>
                <a:latin typeface="+mj-ea"/>
                <a:ea typeface="+mj-ea"/>
              </a:rPr>
              <a:t>2019.4</a:t>
            </a:r>
            <a:r>
              <a:rPr lang="ja-JP" altLang="en-US" sz="1000" dirty="0">
                <a:solidFill>
                  <a:schemeClr val="tx1"/>
                </a:solidFill>
                <a:latin typeface="+mj-ea"/>
                <a:ea typeface="+mj-ea"/>
              </a:rPr>
              <a:t>）</a:t>
            </a:r>
          </a:p>
        </p:txBody>
      </p:sp>
      <p:sp>
        <p:nvSpPr>
          <p:cNvPr id="45" name="正方形/長方形 44">
            <a:extLst>
              <a:ext uri="{FF2B5EF4-FFF2-40B4-BE49-F238E27FC236}">
                <a16:creationId xmlns:a16="http://schemas.microsoft.com/office/drawing/2014/main" id="{9E8CB3AE-A857-44F1-84E9-8D312CBA31CF}"/>
              </a:ext>
            </a:extLst>
          </p:cNvPr>
          <p:cNvSpPr/>
          <p:nvPr/>
        </p:nvSpPr>
        <p:spPr>
          <a:xfrm>
            <a:off x="7422774" y="3128288"/>
            <a:ext cx="1227389" cy="3721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a:t>
            </a:r>
            <a:r>
              <a:rPr lang="ja-JP" altLang="en-US" sz="1000" dirty="0" smtClean="0">
                <a:solidFill>
                  <a:schemeClr val="tx1"/>
                </a:solidFill>
                <a:latin typeface="+mj-ea"/>
                <a:ea typeface="+mj-ea"/>
              </a:rPr>
              <a:t>モバイルチケット</a:t>
            </a:r>
            <a:endParaRPr lang="en-US" altLang="ja-JP" sz="1000" dirty="0" smtClean="0">
              <a:solidFill>
                <a:schemeClr val="tx1"/>
              </a:solidFill>
              <a:latin typeface="+mj-ea"/>
              <a:ea typeface="+mj-ea"/>
            </a:endParaRPr>
          </a:p>
          <a:p>
            <a:pPr marL="88900" indent="-88900"/>
            <a:r>
              <a:rPr lang="en-US" altLang="ja-JP" sz="1000" dirty="0" err="1" smtClean="0">
                <a:solidFill>
                  <a:schemeClr val="tx1"/>
                </a:solidFill>
                <a:latin typeface="+mj-ea"/>
                <a:ea typeface="+mj-ea"/>
              </a:rPr>
              <a:t>PayPay</a:t>
            </a:r>
            <a:r>
              <a:rPr lang="ja-JP" altLang="en-US" sz="1000" dirty="0" smtClean="0">
                <a:solidFill>
                  <a:schemeClr val="tx1"/>
                </a:solidFill>
                <a:latin typeface="+mj-ea"/>
                <a:ea typeface="+mj-ea"/>
              </a:rPr>
              <a:t>決済開始（</a:t>
            </a:r>
            <a:r>
              <a:rPr lang="en-US" altLang="ja-JP" sz="1000" dirty="0" smtClean="0">
                <a:solidFill>
                  <a:schemeClr val="tx1"/>
                </a:solidFill>
                <a:latin typeface="+mj-ea"/>
                <a:ea typeface="+mj-ea"/>
              </a:rPr>
              <a:t>2022.7</a:t>
            </a:r>
            <a:r>
              <a:rPr lang="ja-JP" altLang="en-US" sz="1000" dirty="0" smtClean="0">
                <a:solidFill>
                  <a:schemeClr val="tx1"/>
                </a:solidFill>
                <a:latin typeface="+mj-ea"/>
                <a:ea typeface="+mj-ea"/>
              </a:rPr>
              <a:t>）</a:t>
            </a:r>
            <a:endParaRPr lang="ja-JP" altLang="en-US" sz="1000" dirty="0">
              <a:solidFill>
                <a:schemeClr val="tx1"/>
              </a:solidFill>
              <a:latin typeface="+mj-ea"/>
              <a:ea typeface="+mj-ea"/>
            </a:endParaRPr>
          </a:p>
        </p:txBody>
      </p:sp>
      <p:sp>
        <p:nvSpPr>
          <p:cNvPr id="46" name="正方形/長方形 45">
            <a:extLst>
              <a:ext uri="{FF2B5EF4-FFF2-40B4-BE49-F238E27FC236}">
                <a16:creationId xmlns:a16="http://schemas.microsoft.com/office/drawing/2014/main" id="{2BDB773A-C8E5-422A-84DB-9FD4272763A1}"/>
              </a:ext>
            </a:extLst>
          </p:cNvPr>
          <p:cNvSpPr/>
          <p:nvPr/>
        </p:nvSpPr>
        <p:spPr>
          <a:xfrm>
            <a:off x="5996447" y="2487006"/>
            <a:ext cx="2736428" cy="3640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●モバイルチケット「バス回数券」販売開始（</a:t>
            </a:r>
            <a:r>
              <a:rPr lang="en-US" altLang="ja-JP" sz="1000" dirty="0">
                <a:solidFill>
                  <a:schemeClr val="tx1"/>
                </a:solidFill>
                <a:latin typeface="+mj-ea"/>
                <a:ea typeface="+mj-ea"/>
              </a:rPr>
              <a:t>2021.4</a:t>
            </a:r>
            <a:r>
              <a:rPr lang="ja-JP" altLang="en-US" sz="1000" dirty="0">
                <a:solidFill>
                  <a:schemeClr val="tx1"/>
                </a:solidFill>
                <a:latin typeface="+mj-ea"/>
                <a:ea typeface="+mj-ea"/>
              </a:rPr>
              <a:t>）</a:t>
            </a:r>
          </a:p>
        </p:txBody>
      </p:sp>
      <p:sp>
        <p:nvSpPr>
          <p:cNvPr id="47" name="正方形/長方形 46">
            <a:extLst>
              <a:ext uri="{FF2B5EF4-FFF2-40B4-BE49-F238E27FC236}">
                <a16:creationId xmlns:a16="http://schemas.microsoft.com/office/drawing/2014/main" id="{723818F5-BF09-4C3A-B1EC-2B9BFCAD2EE2}"/>
              </a:ext>
            </a:extLst>
          </p:cNvPr>
          <p:cNvSpPr/>
          <p:nvPr/>
        </p:nvSpPr>
        <p:spPr>
          <a:xfrm>
            <a:off x="2086610" y="3658025"/>
            <a:ext cx="4013122" cy="4142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●「安全・安心バス乗車サポーター制度」実施（</a:t>
            </a:r>
            <a:r>
              <a:rPr lang="en-US" altLang="ja-JP" sz="1000" dirty="0">
                <a:solidFill>
                  <a:schemeClr val="tx1"/>
                </a:solidFill>
                <a:latin typeface="+mj-ea"/>
                <a:ea typeface="+mj-ea"/>
              </a:rPr>
              <a:t>2018.9</a:t>
            </a:r>
            <a:r>
              <a:rPr lang="ja-JP" altLang="en-US" sz="1000" dirty="0">
                <a:solidFill>
                  <a:schemeClr val="tx1"/>
                </a:solidFill>
                <a:latin typeface="+mj-ea"/>
                <a:ea typeface="+mj-ea"/>
              </a:rPr>
              <a:t>）</a:t>
            </a:r>
            <a:r>
              <a:rPr lang="en-US" altLang="ja-JP" sz="1000" dirty="0">
                <a:solidFill>
                  <a:schemeClr val="tx1"/>
                </a:solidFill>
                <a:latin typeface="+mj-ea"/>
                <a:ea typeface="+mj-ea"/>
              </a:rPr>
              <a:t>※</a:t>
            </a:r>
            <a:r>
              <a:rPr lang="ja-JP" altLang="en-US" sz="1000" dirty="0">
                <a:solidFill>
                  <a:schemeClr val="tx1"/>
                </a:solidFill>
                <a:latin typeface="+mj-ea"/>
                <a:ea typeface="+mj-ea"/>
              </a:rPr>
              <a:t>以後、毎年</a:t>
            </a:r>
            <a:r>
              <a:rPr lang="ja-JP" altLang="en-US" sz="1000" dirty="0" smtClean="0">
                <a:solidFill>
                  <a:schemeClr val="tx1"/>
                </a:solidFill>
                <a:latin typeface="+mj-ea"/>
                <a:ea typeface="+mj-ea"/>
              </a:rPr>
              <a:t>実施</a:t>
            </a:r>
            <a:endParaRPr lang="ja-JP" altLang="en-US" sz="1000" dirty="0">
              <a:solidFill>
                <a:schemeClr val="tx1"/>
              </a:solidFill>
              <a:latin typeface="+mj-ea"/>
              <a:ea typeface="+mj-ea"/>
            </a:endParaRPr>
          </a:p>
        </p:txBody>
      </p:sp>
      <p:sp>
        <p:nvSpPr>
          <p:cNvPr id="48" name="正方形/長方形 47">
            <a:extLst>
              <a:ext uri="{FF2B5EF4-FFF2-40B4-BE49-F238E27FC236}">
                <a16:creationId xmlns:a16="http://schemas.microsoft.com/office/drawing/2014/main" id="{59151BC9-28FB-4AB7-B0D9-0D9228220BEB}"/>
              </a:ext>
            </a:extLst>
          </p:cNvPr>
          <p:cNvSpPr/>
          <p:nvPr/>
        </p:nvSpPr>
        <p:spPr>
          <a:xfrm>
            <a:off x="6205069" y="3730395"/>
            <a:ext cx="2337133" cy="2804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●「事業継続計画（</a:t>
            </a:r>
            <a:r>
              <a:rPr lang="en-US" altLang="ja-JP" sz="1000" dirty="0">
                <a:solidFill>
                  <a:schemeClr val="tx1"/>
                </a:solidFill>
                <a:latin typeface="+mj-ea"/>
                <a:ea typeface="+mj-ea"/>
              </a:rPr>
              <a:t>BCP</a:t>
            </a:r>
            <a:r>
              <a:rPr lang="ja-JP" altLang="en-US" sz="1000" dirty="0">
                <a:solidFill>
                  <a:schemeClr val="tx1"/>
                </a:solidFill>
                <a:latin typeface="+mj-ea"/>
                <a:ea typeface="+mj-ea"/>
              </a:rPr>
              <a:t>）」制定（</a:t>
            </a:r>
            <a:r>
              <a:rPr lang="en-US" altLang="ja-JP" sz="1000" dirty="0">
                <a:solidFill>
                  <a:schemeClr val="tx1"/>
                </a:solidFill>
                <a:latin typeface="+mj-ea"/>
                <a:ea typeface="+mj-ea"/>
              </a:rPr>
              <a:t>2021.11</a:t>
            </a:r>
            <a:r>
              <a:rPr lang="ja-JP" altLang="en-US" sz="1000" dirty="0">
                <a:solidFill>
                  <a:schemeClr val="tx1"/>
                </a:solidFill>
                <a:latin typeface="+mj-ea"/>
                <a:ea typeface="+mj-ea"/>
              </a:rPr>
              <a:t>）</a:t>
            </a:r>
          </a:p>
        </p:txBody>
      </p:sp>
      <p:sp>
        <p:nvSpPr>
          <p:cNvPr id="49" name="正方形/長方形 48">
            <a:extLst>
              <a:ext uri="{FF2B5EF4-FFF2-40B4-BE49-F238E27FC236}">
                <a16:creationId xmlns:a16="http://schemas.microsoft.com/office/drawing/2014/main" id="{F06CADE0-A7DE-5959-986B-7E68D269BE71}"/>
              </a:ext>
            </a:extLst>
          </p:cNvPr>
          <p:cNvSpPr/>
          <p:nvPr/>
        </p:nvSpPr>
        <p:spPr>
          <a:xfrm>
            <a:off x="6942559" y="4171284"/>
            <a:ext cx="1872203" cy="4142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●燃料電池バス導入（</a:t>
            </a:r>
            <a:r>
              <a:rPr lang="en-US" altLang="ja-JP" sz="1000" dirty="0">
                <a:solidFill>
                  <a:schemeClr val="tx1"/>
                </a:solidFill>
                <a:latin typeface="+mj-ea"/>
                <a:ea typeface="+mj-ea"/>
              </a:rPr>
              <a:t>2022.1</a:t>
            </a:r>
            <a:r>
              <a:rPr lang="ja-JP" altLang="en-US" sz="1000" dirty="0">
                <a:solidFill>
                  <a:schemeClr val="tx1"/>
                </a:solidFill>
                <a:latin typeface="+mj-ea"/>
                <a:ea typeface="+mj-ea"/>
              </a:rPr>
              <a:t>）</a:t>
            </a:r>
            <a:endParaRPr lang="en-US" altLang="ja-JP" sz="1000" dirty="0">
              <a:solidFill>
                <a:schemeClr val="tx1"/>
              </a:solidFill>
              <a:latin typeface="+mj-ea"/>
              <a:ea typeface="+mj-ea"/>
            </a:endParaRPr>
          </a:p>
        </p:txBody>
      </p:sp>
      <p:sp>
        <p:nvSpPr>
          <p:cNvPr id="50" name="正方形/長方形 49">
            <a:extLst>
              <a:ext uri="{FF2B5EF4-FFF2-40B4-BE49-F238E27FC236}">
                <a16:creationId xmlns:a16="http://schemas.microsoft.com/office/drawing/2014/main" id="{B99458D6-FE56-4E5A-B90B-1916D79B1B4B}"/>
              </a:ext>
            </a:extLst>
          </p:cNvPr>
          <p:cNvSpPr/>
          <p:nvPr/>
        </p:nvSpPr>
        <p:spPr>
          <a:xfrm>
            <a:off x="3929740" y="4718790"/>
            <a:ext cx="2040125" cy="3373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●旅行業の登録（</a:t>
            </a:r>
            <a:r>
              <a:rPr lang="en-US" altLang="ja-JP" sz="1000" dirty="0">
                <a:solidFill>
                  <a:schemeClr val="tx1"/>
                </a:solidFill>
                <a:latin typeface="+mj-ea"/>
                <a:ea typeface="+mj-ea"/>
              </a:rPr>
              <a:t>2019.10</a:t>
            </a:r>
            <a:r>
              <a:rPr lang="ja-JP" altLang="en-US" sz="1000" dirty="0">
                <a:solidFill>
                  <a:schemeClr val="tx1"/>
                </a:solidFill>
                <a:latin typeface="+mj-ea"/>
                <a:ea typeface="+mj-ea"/>
              </a:rPr>
              <a:t>）</a:t>
            </a:r>
          </a:p>
        </p:txBody>
      </p:sp>
      <p:sp>
        <p:nvSpPr>
          <p:cNvPr id="51" name="正方形/長方形 50">
            <a:extLst>
              <a:ext uri="{FF2B5EF4-FFF2-40B4-BE49-F238E27FC236}">
                <a16:creationId xmlns:a16="http://schemas.microsoft.com/office/drawing/2014/main" id="{5914E77C-1C08-4C3C-BA6E-24F5592F6993}"/>
              </a:ext>
            </a:extLst>
          </p:cNvPr>
          <p:cNvSpPr/>
          <p:nvPr/>
        </p:nvSpPr>
        <p:spPr>
          <a:xfrm>
            <a:off x="3687886" y="4439478"/>
            <a:ext cx="2040125" cy="4163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●大型観光バスを導入（</a:t>
            </a:r>
            <a:r>
              <a:rPr lang="en-US" altLang="ja-JP" sz="1000" dirty="0">
                <a:solidFill>
                  <a:schemeClr val="tx1"/>
                </a:solidFill>
                <a:latin typeface="+mj-ea"/>
                <a:ea typeface="+mj-ea"/>
              </a:rPr>
              <a:t>2019.7</a:t>
            </a:r>
            <a:r>
              <a:rPr lang="ja-JP" altLang="en-US" sz="1000" dirty="0">
                <a:solidFill>
                  <a:schemeClr val="tx1"/>
                </a:solidFill>
                <a:latin typeface="+mj-ea"/>
                <a:ea typeface="+mj-ea"/>
              </a:rPr>
              <a:t>）</a:t>
            </a:r>
          </a:p>
        </p:txBody>
      </p:sp>
      <p:sp>
        <p:nvSpPr>
          <p:cNvPr id="53" name="正方形/長方形 52">
            <a:extLst>
              <a:ext uri="{FF2B5EF4-FFF2-40B4-BE49-F238E27FC236}">
                <a16:creationId xmlns:a16="http://schemas.microsoft.com/office/drawing/2014/main" id="{CD7FA52E-0A7F-497A-BBB2-DDDD5C2A46C5}"/>
              </a:ext>
            </a:extLst>
          </p:cNvPr>
          <p:cNvSpPr/>
          <p:nvPr/>
        </p:nvSpPr>
        <p:spPr>
          <a:xfrm>
            <a:off x="4101529" y="5056473"/>
            <a:ext cx="1400549" cy="3924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●深夜バスの実証実験</a:t>
            </a:r>
            <a:endParaRPr lang="en-US" altLang="ja-JP" sz="1000" dirty="0">
              <a:solidFill>
                <a:schemeClr val="tx1"/>
              </a:solidFill>
              <a:latin typeface="+mj-ea"/>
              <a:ea typeface="+mj-ea"/>
            </a:endParaRPr>
          </a:p>
          <a:p>
            <a:pPr marL="88900" indent="-88900"/>
            <a:r>
              <a:rPr lang="ja-JP" altLang="en-US" sz="1000" dirty="0">
                <a:solidFill>
                  <a:schemeClr val="tx1"/>
                </a:solidFill>
                <a:latin typeface="+mj-ea"/>
                <a:ea typeface="+mj-ea"/>
              </a:rPr>
              <a:t>　（</a:t>
            </a:r>
            <a:r>
              <a:rPr lang="en-US" altLang="ja-JP" sz="1000" dirty="0">
                <a:solidFill>
                  <a:schemeClr val="tx1"/>
                </a:solidFill>
                <a:latin typeface="+mj-ea"/>
                <a:ea typeface="+mj-ea"/>
              </a:rPr>
              <a:t>2019.12</a:t>
            </a:r>
            <a:r>
              <a:rPr lang="ja-JP" altLang="en-US" sz="1000" dirty="0">
                <a:solidFill>
                  <a:schemeClr val="tx1"/>
                </a:solidFill>
                <a:latin typeface="+mj-ea"/>
                <a:ea typeface="+mj-ea"/>
              </a:rPr>
              <a:t>～</a:t>
            </a:r>
            <a:r>
              <a:rPr lang="en-US" altLang="ja-JP" sz="1000" dirty="0">
                <a:solidFill>
                  <a:schemeClr val="tx1"/>
                </a:solidFill>
                <a:latin typeface="+mj-ea"/>
                <a:ea typeface="+mj-ea"/>
              </a:rPr>
              <a:t>2020.2</a:t>
            </a:r>
            <a:r>
              <a:rPr lang="ja-JP" altLang="en-US" sz="1000" dirty="0">
                <a:solidFill>
                  <a:schemeClr val="tx1"/>
                </a:solidFill>
                <a:latin typeface="+mj-ea"/>
                <a:ea typeface="+mj-ea"/>
              </a:rPr>
              <a:t>）</a:t>
            </a:r>
          </a:p>
        </p:txBody>
      </p:sp>
      <p:sp>
        <p:nvSpPr>
          <p:cNvPr id="54" name="矢印: 五方向 47">
            <a:extLst>
              <a:ext uri="{FF2B5EF4-FFF2-40B4-BE49-F238E27FC236}">
                <a16:creationId xmlns:a16="http://schemas.microsoft.com/office/drawing/2014/main" id="{BA3D3545-B53B-41C5-9400-02C85CFC11C3}"/>
              </a:ext>
            </a:extLst>
          </p:cNvPr>
          <p:cNvSpPr/>
          <p:nvPr/>
        </p:nvSpPr>
        <p:spPr>
          <a:xfrm>
            <a:off x="5699849" y="5063386"/>
            <a:ext cx="3132291" cy="364164"/>
          </a:xfrm>
          <a:prstGeom prst="homePlat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●空港リムジンバスの運行を開始（</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2020.4</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Ｐゴシック" panose="020B0600070205080204" pitchFamily="50" charset="-128"/>
                <a:ea typeface="ＭＳ Ｐゴシック" panose="020B0600070205080204" pitchFamily="50" charset="-128"/>
              </a:rPr>
              <a:t>　</a:t>
            </a:r>
            <a:r>
              <a:rPr lang="en-US" altLang="ja-JP" sz="1000" dirty="0">
                <a:solidFill>
                  <a:schemeClr val="tx1"/>
                </a:solidFill>
                <a:latin typeface="ＭＳ Ｐゴシック" panose="020B0600070205080204" pitchFamily="50" charset="-128"/>
                <a:ea typeface="ＭＳ Ｐゴシック" panose="020B0600070205080204" pitchFamily="50" charset="-128"/>
              </a:rPr>
              <a:t>※</a:t>
            </a:r>
            <a:r>
              <a:rPr lang="ja-JP" altLang="en-US" sz="1000" dirty="0">
                <a:solidFill>
                  <a:schemeClr val="tx1"/>
                </a:solidFill>
                <a:latin typeface="ＭＳ Ｐゴシック" panose="020B0600070205080204" pitchFamily="50" charset="-128"/>
                <a:ea typeface="ＭＳ Ｐゴシック" panose="020B0600070205080204" pitchFamily="50" charset="-128"/>
              </a:rPr>
              <a:t>ｺﾛﾅの影響により</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2021.2</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から運休中</a:t>
            </a:r>
          </a:p>
        </p:txBody>
      </p:sp>
      <p:sp>
        <p:nvSpPr>
          <p:cNvPr id="56" name="正方形/長方形 55">
            <a:extLst>
              <a:ext uri="{FF2B5EF4-FFF2-40B4-BE49-F238E27FC236}">
                <a16:creationId xmlns:a16="http://schemas.microsoft.com/office/drawing/2014/main" id="{48086BFE-AE2C-4C39-B039-8A4FF6681453}"/>
              </a:ext>
            </a:extLst>
          </p:cNvPr>
          <p:cNvSpPr/>
          <p:nvPr/>
        </p:nvSpPr>
        <p:spPr>
          <a:xfrm>
            <a:off x="6669199" y="4505491"/>
            <a:ext cx="2040125" cy="410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a:t>
            </a:r>
            <a:r>
              <a:rPr lang="en-US" altLang="ja-JP" sz="1000" dirty="0">
                <a:solidFill>
                  <a:schemeClr val="tx1"/>
                </a:solidFill>
                <a:latin typeface="+mj-ea"/>
                <a:ea typeface="+mj-ea"/>
              </a:rPr>
              <a:t>『Bright</a:t>
            </a:r>
            <a:r>
              <a:rPr lang="ja-JP" altLang="en-US" sz="1000" dirty="0">
                <a:solidFill>
                  <a:schemeClr val="tx1"/>
                </a:solidFill>
                <a:latin typeface="+mj-ea"/>
                <a:ea typeface="+mj-ea"/>
              </a:rPr>
              <a:t> </a:t>
            </a:r>
            <a:r>
              <a:rPr lang="en-US" altLang="ja-JP" sz="1000" dirty="0">
                <a:solidFill>
                  <a:schemeClr val="tx1"/>
                </a:solidFill>
                <a:latin typeface="+mj-ea"/>
                <a:ea typeface="+mj-ea"/>
              </a:rPr>
              <a:t>Osaka</a:t>
            </a:r>
            <a:r>
              <a:rPr lang="ja-JP" altLang="en-US" sz="1000" dirty="0">
                <a:solidFill>
                  <a:schemeClr val="tx1"/>
                </a:solidFill>
                <a:latin typeface="+mj-ea"/>
                <a:ea typeface="+mj-ea"/>
              </a:rPr>
              <a:t> </a:t>
            </a:r>
            <a:r>
              <a:rPr lang="en-US" altLang="ja-JP" sz="1000" dirty="0">
                <a:solidFill>
                  <a:schemeClr val="tx1"/>
                </a:solidFill>
                <a:latin typeface="+mj-ea"/>
                <a:ea typeface="+mj-ea"/>
              </a:rPr>
              <a:t>2021』</a:t>
            </a:r>
            <a:r>
              <a:rPr lang="ja-JP" altLang="en-US" sz="1000" dirty="0">
                <a:solidFill>
                  <a:schemeClr val="tx1"/>
                </a:solidFill>
                <a:latin typeface="+mj-ea"/>
                <a:ea typeface="+mj-ea"/>
              </a:rPr>
              <a:t>の実施（</a:t>
            </a:r>
            <a:r>
              <a:rPr lang="en-US" altLang="ja-JP" sz="1000" dirty="0">
                <a:solidFill>
                  <a:schemeClr val="tx1"/>
                </a:solidFill>
                <a:latin typeface="+mj-ea"/>
                <a:ea typeface="+mj-ea"/>
              </a:rPr>
              <a:t>2021.12</a:t>
            </a:r>
            <a:r>
              <a:rPr lang="ja-JP" altLang="en-US" sz="1000" dirty="0">
                <a:solidFill>
                  <a:schemeClr val="tx1"/>
                </a:solidFill>
                <a:latin typeface="+mj-ea"/>
                <a:ea typeface="+mj-ea"/>
              </a:rPr>
              <a:t>）</a:t>
            </a:r>
          </a:p>
        </p:txBody>
      </p:sp>
      <p:sp>
        <p:nvSpPr>
          <p:cNvPr id="31" name="イマドコード正方形/長方形 30">
            <a:extLst>
              <a:ext uri="{FF2B5EF4-FFF2-40B4-BE49-F238E27FC236}">
                <a16:creationId xmlns:a16="http://schemas.microsoft.com/office/drawing/2014/main" id="{DFD3991B-9D93-4F8B-BEE0-19160554B0B5}"/>
              </a:ext>
            </a:extLst>
          </p:cNvPr>
          <p:cNvSpPr/>
          <p:nvPr/>
        </p:nvSpPr>
        <p:spPr>
          <a:xfrm>
            <a:off x="6133711" y="3120771"/>
            <a:ext cx="1276137" cy="4368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err="1">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i</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ma</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do</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コード</a:t>
            </a:r>
            <a:r>
              <a:rPr kumimoji="1" lang="ja-JP" altLang="en-US"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サービス</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開始（</a:t>
            </a:r>
            <a:r>
              <a:rPr kumimoji="1" lang="en-US" altLang="ja-JP"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2021.8</a:t>
            </a:r>
            <a:r>
              <a:rPr kumimoji="1" lang="ja-JP" altLang="en-US" sz="10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5" name="正方形/長方形 54">
            <a:extLst>
              <a:ext uri="{FF2B5EF4-FFF2-40B4-BE49-F238E27FC236}">
                <a16:creationId xmlns:a16="http://schemas.microsoft.com/office/drawing/2014/main" id="{9E8CB3AE-A857-44F1-84E9-8D312CBA31CF}"/>
              </a:ext>
            </a:extLst>
          </p:cNvPr>
          <p:cNvSpPr/>
          <p:nvPr/>
        </p:nvSpPr>
        <p:spPr>
          <a:xfrm>
            <a:off x="4883972" y="3007217"/>
            <a:ext cx="1215760" cy="4698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a:solidFill>
                  <a:schemeClr val="tx1"/>
                </a:solidFill>
                <a:latin typeface="+mj-ea"/>
                <a:ea typeface="+mj-ea"/>
              </a:rPr>
              <a:t>●</a:t>
            </a:r>
            <a:r>
              <a:rPr lang="ja-JP" altLang="en-US" sz="1000" dirty="0" smtClean="0">
                <a:solidFill>
                  <a:schemeClr val="tx1"/>
                </a:solidFill>
                <a:latin typeface="+mj-ea"/>
                <a:ea typeface="+mj-ea"/>
              </a:rPr>
              <a:t>モバイルチケット</a:t>
            </a:r>
            <a:endParaRPr lang="en-US" altLang="ja-JP" sz="1000" dirty="0" smtClean="0">
              <a:solidFill>
                <a:schemeClr val="tx1"/>
              </a:solidFill>
              <a:latin typeface="+mj-ea"/>
              <a:ea typeface="+mj-ea"/>
            </a:endParaRPr>
          </a:p>
          <a:p>
            <a:pPr marL="88900" indent="-88900"/>
            <a:r>
              <a:rPr lang="ja-JP" altLang="en-US" sz="1000" dirty="0" smtClean="0">
                <a:solidFill>
                  <a:schemeClr val="tx1"/>
                </a:solidFill>
                <a:latin typeface="+mj-ea"/>
                <a:ea typeface="+mj-ea"/>
              </a:rPr>
              <a:t>「</a:t>
            </a:r>
            <a:r>
              <a:rPr lang="ja-JP" altLang="en-US" sz="1000" dirty="0">
                <a:solidFill>
                  <a:schemeClr val="tx1"/>
                </a:solidFill>
                <a:latin typeface="+mj-ea"/>
                <a:ea typeface="+mj-ea"/>
              </a:rPr>
              <a:t>バス１日乗車券」</a:t>
            </a:r>
            <a:endParaRPr lang="en-US" altLang="ja-JP" sz="1000" dirty="0">
              <a:solidFill>
                <a:schemeClr val="tx1"/>
              </a:solidFill>
              <a:latin typeface="+mj-ea"/>
              <a:ea typeface="+mj-ea"/>
            </a:endParaRPr>
          </a:p>
          <a:p>
            <a:pPr marL="88900" indent="-88900"/>
            <a:r>
              <a:rPr lang="en-US" altLang="ja-JP" sz="1000" dirty="0">
                <a:solidFill>
                  <a:schemeClr val="tx1"/>
                </a:solidFill>
                <a:latin typeface="+mj-ea"/>
                <a:ea typeface="+mj-ea"/>
              </a:rPr>
              <a:t> </a:t>
            </a:r>
            <a:r>
              <a:rPr lang="en-US" altLang="ja-JP" sz="1000" dirty="0" smtClean="0">
                <a:solidFill>
                  <a:schemeClr val="tx1"/>
                </a:solidFill>
                <a:latin typeface="+mj-ea"/>
                <a:ea typeface="+mj-ea"/>
              </a:rPr>
              <a:t> </a:t>
            </a:r>
            <a:r>
              <a:rPr lang="ja-JP" altLang="en-US" sz="1000" dirty="0">
                <a:solidFill>
                  <a:schemeClr val="tx1"/>
                </a:solidFill>
                <a:latin typeface="+mj-ea"/>
                <a:ea typeface="+mj-ea"/>
              </a:rPr>
              <a:t>販売開始（</a:t>
            </a:r>
            <a:r>
              <a:rPr lang="en-US" altLang="ja-JP" sz="1000" dirty="0">
                <a:solidFill>
                  <a:schemeClr val="tx1"/>
                </a:solidFill>
                <a:latin typeface="+mj-ea"/>
                <a:ea typeface="+mj-ea"/>
              </a:rPr>
              <a:t>2021.3</a:t>
            </a:r>
            <a:r>
              <a:rPr lang="ja-JP" altLang="en-US" sz="1000" dirty="0">
                <a:solidFill>
                  <a:schemeClr val="tx1"/>
                </a:solidFill>
                <a:latin typeface="+mj-ea"/>
                <a:ea typeface="+mj-ea"/>
              </a:rPr>
              <a:t>）</a:t>
            </a:r>
          </a:p>
        </p:txBody>
      </p:sp>
      <p:sp>
        <p:nvSpPr>
          <p:cNvPr id="57" name="正方形/長方形 56">
            <a:extLst>
              <a:ext uri="{FF2B5EF4-FFF2-40B4-BE49-F238E27FC236}">
                <a16:creationId xmlns:a16="http://schemas.microsoft.com/office/drawing/2014/main" id="{2BDB773A-C8E5-422A-84DB-9FD4272763A1}"/>
              </a:ext>
            </a:extLst>
          </p:cNvPr>
          <p:cNvSpPr/>
          <p:nvPr/>
        </p:nvSpPr>
        <p:spPr>
          <a:xfrm>
            <a:off x="6009894" y="2847471"/>
            <a:ext cx="1412880" cy="3640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smtClean="0">
                <a:solidFill>
                  <a:schemeClr val="tx1"/>
                </a:solidFill>
                <a:latin typeface="+mj-ea"/>
                <a:ea typeface="+mj-ea"/>
              </a:rPr>
              <a:t>●あべの橋停留所に</a:t>
            </a:r>
            <a:endParaRPr lang="en-US" altLang="ja-JP" sz="1000" dirty="0" smtClean="0">
              <a:solidFill>
                <a:schemeClr val="tx1"/>
              </a:solidFill>
              <a:latin typeface="+mj-ea"/>
              <a:ea typeface="+mj-ea"/>
            </a:endParaRPr>
          </a:p>
          <a:p>
            <a:pPr marL="88900" indent="-88900"/>
            <a:r>
              <a:rPr lang="ja-JP" altLang="en-US" sz="1000" dirty="0" smtClean="0">
                <a:solidFill>
                  <a:schemeClr val="tx1"/>
                </a:solidFill>
                <a:latin typeface="+mj-ea"/>
                <a:ea typeface="+mj-ea"/>
              </a:rPr>
              <a:t>微細ミスト設置（</a:t>
            </a:r>
            <a:r>
              <a:rPr lang="en-US" altLang="ja-JP" sz="1000" dirty="0" smtClean="0">
                <a:solidFill>
                  <a:schemeClr val="tx1"/>
                </a:solidFill>
                <a:latin typeface="+mj-ea"/>
                <a:ea typeface="+mj-ea"/>
              </a:rPr>
              <a:t>2021.7</a:t>
            </a:r>
            <a:r>
              <a:rPr lang="ja-JP" altLang="en-US" sz="1000" dirty="0" smtClean="0">
                <a:solidFill>
                  <a:schemeClr val="tx1"/>
                </a:solidFill>
                <a:latin typeface="+mj-ea"/>
                <a:ea typeface="+mj-ea"/>
              </a:rPr>
              <a:t>）</a:t>
            </a:r>
            <a:endParaRPr lang="ja-JP" altLang="en-US" sz="1000" dirty="0">
              <a:solidFill>
                <a:schemeClr val="tx1"/>
              </a:solidFill>
              <a:latin typeface="+mj-ea"/>
              <a:ea typeface="+mj-ea"/>
            </a:endParaRPr>
          </a:p>
        </p:txBody>
      </p:sp>
      <p:sp>
        <p:nvSpPr>
          <p:cNvPr id="58" name="正方形/長方形 57">
            <a:extLst>
              <a:ext uri="{FF2B5EF4-FFF2-40B4-BE49-F238E27FC236}">
                <a16:creationId xmlns:a16="http://schemas.microsoft.com/office/drawing/2014/main" id="{2BDB773A-C8E5-422A-84DB-9FD4272763A1}"/>
              </a:ext>
            </a:extLst>
          </p:cNvPr>
          <p:cNvSpPr/>
          <p:nvPr/>
        </p:nvSpPr>
        <p:spPr>
          <a:xfrm>
            <a:off x="7401110" y="2699797"/>
            <a:ext cx="1412880" cy="3640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r>
              <a:rPr lang="ja-JP" altLang="en-US" sz="1000" dirty="0" smtClean="0">
                <a:solidFill>
                  <a:schemeClr val="tx1"/>
                </a:solidFill>
                <a:latin typeface="+mj-ea"/>
                <a:ea typeface="+mj-ea"/>
              </a:rPr>
              <a:t>●あべの橋停留所に</a:t>
            </a:r>
            <a:endParaRPr lang="en-US" altLang="ja-JP" sz="1000" dirty="0" smtClean="0">
              <a:solidFill>
                <a:schemeClr val="tx1"/>
              </a:solidFill>
              <a:latin typeface="+mj-ea"/>
              <a:ea typeface="+mj-ea"/>
            </a:endParaRPr>
          </a:p>
          <a:p>
            <a:pPr marL="88900" indent="-88900"/>
            <a:r>
              <a:rPr lang="ja-JP" altLang="en-US" sz="1000" dirty="0" smtClean="0">
                <a:solidFill>
                  <a:schemeClr val="tx1"/>
                </a:solidFill>
                <a:latin typeface="+mj-ea"/>
                <a:ea typeface="+mj-ea"/>
              </a:rPr>
              <a:t>上屋・温度抑制ベンチ等設置（</a:t>
            </a:r>
            <a:r>
              <a:rPr lang="en-US" altLang="ja-JP" sz="1000" dirty="0" smtClean="0">
                <a:solidFill>
                  <a:schemeClr val="tx1"/>
                </a:solidFill>
                <a:latin typeface="+mj-ea"/>
                <a:ea typeface="+mj-ea"/>
              </a:rPr>
              <a:t>2022.4</a:t>
            </a:r>
            <a:r>
              <a:rPr lang="ja-JP" altLang="en-US" sz="1000" dirty="0" smtClean="0">
                <a:solidFill>
                  <a:schemeClr val="tx1"/>
                </a:solidFill>
                <a:latin typeface="+mj-ea"/>
                <a:ea typeface="+mj-ea"/>
              </a:rPr>
              <a:t>）</a:t>
            </a:r>
            <a:endParaRPr lang="ja-JP" altLang="en-US" sz="1000" dirty="0">
              <a:solidFill>
                <a:schemeClr val="tx1"/>
              </a:solidFill>
              <a:latin typeface="+mj-ea"/>
              <a:ea typeface="+mj-ea"/>
            </a:endParaRPr>
          </a:p>
        </p:txBody>
      </p:sp>
      <p:sp>
        <p:nvSpPr>
          <p:cNvPr id="59" name="テキスト ボックス 58"/>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6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489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670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05464" y="146319"/>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バ　ス</a:t>
            </a:r>
          </a:p>
        </p:txBody>
      </p:sp>
      <p:sp>
        <p:nvSpPr>
          <p:cNvPr id="24" name="コンテンツ プレースホルダー 2"/>
          <p:cNvSpPr txBox="1">
            <a:spLocks/>
          </p:cNvSpPr>
          <p:nvPr/>
        </p:nvSpPr>
        <p:spPr>
          <a:xfrm>
            <a:off x="174092" y="4105211"/>
            <a:ext cx="1225872" cy="44069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（考え方）</a:t>
            </a:r>
          </a:p>
        </p:txBody>
      </p:sp>
      <p:sp>
        <p:nvSpPr>
          <p:cNvPr id="25" name="テキスト ボックス 24"/>
          <p:cNvSpPr txBox="1"/>
          <p:nvPr/>
        </p:nvSpPr>
        <p:spPr>
          <a:xfrm>
            <a:off x="270457" y="4446987"/>
            <a:ext cx="8766039" cy="1592744"/>
          </a:xfrm>
          <a:prstGeom prst="rect">
            <a:avLst/>
          </a:prstGeom>
          <a:noFill/>
        </p:spPr>
        <p:txBody>
          <a:bodyPr wrap="square" rtlCol="0">
            <a:spAutoFit/>
          </a:bodyPr>
          <a:lstStyle/>
          <a:p>
            <a:pPr marL="355600" indent="-266700" algn="just">
              <a:lnSpc>
                <a:spcPts val="1500"/>
              </a:lnSpc>
              <a:spcAft>
                <a:spcPts val="60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バス事業を取り巻く環境の悪化や、民間バス事業者と比べた場合の生産性の低さ、多額の累積欠損金の蓄積、市財政の硬直化といった状況を考えると、「公営企業体」として現状のままバスサービスを継続することは極めて困難。</a:t>
            </a:r>
          </a:p>
          <a:p>
            <a:pPr marL="355600" indent="-266700" algn="just">
              <a:lnSpc>
                <a:spcPts val="1500"/>
              </a:lnSpc>
              <a:spcAft>
                <a:spcPts val="60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引き続き、市民の足として必要なバスによる輸送サービスを確保するためには、官と民の適切な役割分担を再構築し、持続可能な輸送サービスを維持するための仕組みを確立することが必須。</a:t>
            </a:r>
          </a:p>
          <a:p>
            <a:pPr marL="355600" indent="-266700" algn="just">
              <a:lnSpc>
                <a:spcPts val="1500"/>
              </a:lnSpc>
              <a:spcAft>
                <a:spcPts val="60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現行のバス路線を「事業性のある路線」と「地域サービス系路線」に再構築した上で、バス事業の運営を大阪シティバス㈱に委ねることとし、大阪市は交通政策の観点から路線・サービス維持にかかる支援（補助金交付、大阪シティバス㈱との協議・調整）を行う。</a:t>
            </a:r>
          </a:p>
        </p:txBody>
      </p:sp>
      <p:sp>
        <p:nvSpPr>
          <p:cNvPr id="27" name="角丸四角形 26"/>
          <p:cNvSpPr/>
          <p:nvPr/>
        </p:nvSpPr>
        <p:spPr>
          <a:xfrm>
            <a:off x="2809690" y="3586119"/>
            <a:ext cx="1070268" cy="38989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938381" y="2007612"/>
            <a:ext cx="800567" cy="14663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066799" y="1692496"/>
            <a:ext cx="5210175" cy="2391224"/>
          </a:xfrm>
          <a:prstGeom prst="roundRect">
            <a:avLst>
              <a:gd name="adj" fmla="val 0"/>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b="1" dirty="0">
              <a:solidFill>
                <a:schemeClr val="tx1"/>
              </a:solidFill>
            </a:endParaRPr>
          </a:p>
        </p:txBody>
      </p:sp>
      <p:sp>
        <p:nvSpPr>
          <p:cNvPr id="34" name="角丸四角形 33"/>
          <p:cNvSpPr/>
          <p:nvPr/>
        </p:nvSpPr>
        <p:spPr>
          <a:xfrm>
            <a:off x="2714331" y="3590681"/>
            <a:ext cx="1238544" cy="37616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schemeClr val="tx1"/>
                </a:solidFill>
              </a:rPr>
              <a:t>大阪</a:t>
            </a:r>
            <a:endParaRPr lang="en-US" altLang="ja-JP" sz="1100" b="1" dirty="0">
              <a:solidFill>
                <a:schemeClr val="tx1"/>
              </a:solidFill>
            </a:endParaRPr>
          </a:p>
          <a:p>
            <a:pPr algn="ctr">
              <a:defRPr/>
            </a:pPr>
            <a:r>
              <a:rPr lang="ja-JP" altLang="en-US" sz="1100" b="1" dirty="0">
                <a:solidFill>
                  <a:schemeClr val="tx1"/>
                </a:solidFill>
              </a:rPr>
              <a:t>シティバス㈱</a:t>
            </a:r>
          </a:p>
        </p:txBody>
      </p:sp>
      <p:sp>
        <p:nvSpPr>
          <p:cNvPr id="35" name="右矢印 34"/>
          <p:cNvSpPr/>
          <p:nvPr/>
        </p:nvSpPr>
        <p:spPr>
          <a:xfrm rot="16200000">
            <a:off x="2404690" y="2626326"/>
            <a:ext cx="1349021" cy="556212"/>
          </a:xfrm>
          <a:prstGeom prst="rightArrow">
            <a:avLst>
              <a:gd name="adj1" fmla="val 47663"/>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200" dirty="0">
                <a:solidFill>
                  <a:schemeClr val="tx1"/>
                </a:solidFill>
              </a:rPr>
              <a:t>報</a:t>
            </a:r>
            <a:endParaRPr lang="en-US" altLang="ja-JP" sz="1200" dirty="0">
              <a:solidFill>
                <a:schemeClr val="tx1"/>
              </a:solidFill>
            </a:endParaRPr>
          </a:p>
          <a:p>
            <a:pPr algn="ctr">
              <a:defRPr/>
            </a:pPr>
            <a:r>
              <a:rPr lang="ja-JP" altLang="en-US" sz="1200" dirty="0">
                <a:solidFill>
                  <a:schemeClr val="tx1"/>
                </a:solidFill>
              </a:rPr>
              <a:t>　　告</a:t>
            </a:r>
          </a:p>
        </p:txBody>
      </p:sp>
      <p:sp>
        <p:nvSpPr>
          <p:cNvPr id="36" name="四角形吹き出し 35"/>
          <p:cNvSpPr/>
          <p:nvPr/>
        </p:nvSpPr>
        <p:spPr>
          <a:xfrm>
            <a:off x="1920875" y="2497157"/>
            <a:ext cx="842605" cy="367635"/>
          </a:xfrm>
          <a:prstGeom prst="wedgeRectCallout">
            <a:avLst>
              <a:gd name="adj1" fmla="val 69859"/>
              <a:gd name="adj2" fmla="val 76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増収対策</a:t>
            </a:r>
          </a:p>
        </p:txBody>
      </p:sp>
      <p:sp>
        <p:nvSpPr>
          <p:cNvPr id="37" name="四角形吹き出し 36"/>
          <p:cNvSpPr/>
          <p:nvPr/>
        </p:nvSpPr>
        <p:spPr>
          <a:xfrm>
            <a:off x="1920875" y="2921943"/>
            <a:ext cx="842604" cy="358413"/>
          </a:xfrm>
          <a:prstGeom prst="wedgeRectCallout">
            <a:avLst>
              <a:gd name="adj1" fmla="val 69859"/>
              <a:gd name="adj2" fmla="val 8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系統別</a:t>
            </a:r>
            <a:endParaRPr lang="en-US" altLang="ja-JP" sz="1000" dirty="0">
              <a:solidFill>
                <a:schemeClr val="tx1"/>
              </a:solidFill>
            </a:endParaRPr>
          </a:p>
          <a:p>
            <a:pPr algn="ctr">
              <a:defRPr/>
            </a:pPr>
            <a:r>
              <a:rPr lang="ja-JP" altLang="en-US" sz="1000" dirty="0">
                <a:solidFill>
                  <a:schemeClr val="tx1"/>
                </a:solidFill>
              </a:rPr>
              <a:t>利用状況等</a:t>
            </a:r>
          </a:p>
        </p:txBody>
      </p:sp>
      <p:sp>
        <p:nvSpPr>
          <p:cNvPr id="38" name="右矢印 37"/>
          <p:cNvSpPr/>
          <p:nvPr/>
        </p:nvSpPr>
        <p:spPr>
          <a:xfrm rot="5400000">
            <a:off x="2929980" y="2622722"/>
            <a:ext cx="1356423" cy="556469"/>
          </a:xfrm>
          <a:prstGeom prst="rightArrow">
            <a:avLst>
              <a:gd name="adj1" fmla="val 51448"/>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ja-JP" altLang="en-US" sz="1200" dirty="0">
                <a:solidFill>
                  <a:schemeClr val="tx1"/>
                </a:solidFill>
              </a:rPr>
              <a:t>　　補</a:t>
            </a:r>
            <a:endParaRPr lang="en-US" altLang="ja-JP" sz="1200" dirty="0">
              <a:solidFill>
                <a:schemeClr val="tx1"/>
              </a:solidFill>
            </a:endParaRPr>
          </a:p>
          <a:p>
            <a:pPr algn="ctr">
              <a:defRPr/>
            </a:pPr>
            <a:r>
              <a:rPr lang="ja-JP" altLang="en-US" sz="1200" dirty="0">
                <a:solidFill>
                  <a:schemeClr val="tx1"/>
                </a:solidFill>
              </a:rPr>
              <a:t>助</a:t>
            </a:r>
            <a:endParaRPr lang="en-US" altLang="ja-JP" sz="1200" dirty="0">
              <a:solidFill>
                <a:schemeClr val="tx1"/>
              </a:solidFill>
            </a:endParaRPr>
          </a:p>
          <a:p>
            <a:pPr algn="ctr">
              <a:defRPr/>
            </a:pPr>
            <a:r>
              <a:rPr lang="ja-JP" altLang="en-US" sz="1200" dirty="0">
                <a:solidFill>
                  <a:schemeClr val="tx1"/>
                </a:solidFill>
              </a:rPr>
              <a:t>金</a:t>
            </a:r>
            <a:endParaRPr lang="en-US" altLang="ja-JP" sz="1200" dirty="0">
              <a:solidFill>
                <a:schemeClr val="tx1"/>
              </a:solidFill>
            </a:endParaRPr>
          </a:p>
        </p:txBody>
      </p:sp>
      <p:sp>
        <p:nvSpPr>
          <p:cNvPr id="39" name="角丸四角形 38"/>
          <p:cNvSpPr/>
          <p:nvPr/>
        </p:nvSpPr>
        <p:spPr>
          <a:xfrm>
            <a:off x="4035426" y="2321868"/>
            <a:ext cx="1333500" cy="1171576"/>
          </a:xfrm>
          <a:prstGeom prst="roundRect">
            <a:avLst>
              <a:gd name="adj" fmla="val 135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lgn="ctr">
              <a:defRPr/>
            </a:pPr>
            <a:endParaRPr lang="en-US" altLang="ja-JP" sz="1050" dirty="0">
              <a:solidFill>
                <a:schemeClr val="tx1"/>
              </a:solidFill>
            </a:endParaRPr>
          </a:p>
          <a:p>
            <a:pPr algn="ctr">
              <a:defRPr/>
            </a:pPr>
            <a:endParaRPr lang="en-US" altLang="ja-JP" sz="1050" dirty="0">
              <a:solidFill>
                <a:schemeClr val="tx1"/>
              </a:solidFill>
            </a:endParaRPr>
          </a:p>
          <a:p>
            <a:pPr algn="ctr">
              <a:defRPr/>
            </a:pPr>
            <a:endParaRPr lang="en-US" altLang="ja-JP" sz="1050" dirty="0">
              <a:solidFill>
                <a:schemeClr val="tx1"/>
              </a:solidFill>
            </a:endParaRPr>
          </a:p>
          <a:p>
            <a:pPr>
              <a:defRPr/>
            </a:pPr>
            <a:r>
              <a:rPr lang="ja-JP" altLang="en-US" sz="1050" dirty="0">
                <a:solidFill>
                  <a:schemeClr val="tx1"/>
                </a:solidFill>
              </a:rPr>
              <a:t>・ニーズの共有</a:t>
            </a:r>
            <a:endParaRPr lang="en-US" altLang="ja-JP" sz="1050" dirty="0">
              <a:solidFill>
                <a:schemeClr val="tx1"/>
              </a:solidFill>
            </a:endParaRPr>
          </a:p>
          <a:p>
            <a:pPr marL="87313" indent="-87313">
              <a:defRPr/>
            </a:pPr>
            <a:r>
              <a:rPr lang="ja-JP" altLang="en-US" sz="1050" dirty="0">
                <a:solidFill>
                  <a:schemeClr val="tx1"/>
                </a:solidFill>
              </a:rPr>
              <a:t>・路線・サービスの維持・向上に向けた協議・調整</a:t>
            </a:r>
          </a:p>
        </p:txBody>
      </p:sp>
      <p:sp>
        <p:nvSpPr>
          <p:cNvPr id="40" name="曲折矢印 39"/>
          <p:cNvSpPr/>
          <p:nvPr/>
        </p:nvSpPr>
        <p:spPr>
          <a:xfrm rot="5400000">
            <a:off x="4156722" y="1679868"/>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41" name="角丸四角形 40"/>
          <p:cNvSpPr/>
          <p:nvPr/>
        </p:nvSpPr>
        <p:spPr>
          <a:xfrm>
            <a:off x="4237043" y="2402136"/>
            <a:ext cx="958375" cy="37479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a:solidFill>
                  <a:schemeClr val="tx1"/>
                </a:solidFill>
              </a:rPr>
              <a:t>バス運行に</a:t>
            </a:r>
            <a:endParaRPr lang="en-US" altLang="ja-JP" sz="1000" b="1" dirty="0">
              <a:solidFill>
                <a:schemeClr val="tx1"/>
              </a:solidFill>
            </a:endParaRPr>
          </a:p>
          <a:p>
            <a:pPr algn="ctr">
              <a:defRPr/>
            </a:pPr>
            <a:r>
              <a:rPr lang="ja-JP" altLang="en-US" sz="1000" b="1" dirty="0">
                <a:solidFill>
                  <a:schemeClr val="tx1"/>
                </a:solidFill>
              </a:rPr>
              <a:t>かかる協議体</a:t>
            </a:r>
          </a:p>
        </p:txBody>
      </p:sp>
      <p:sp>
        <p:nvSpPr>
          <p:cNvPr id="42" name="角丸四角形 41"/>
          <p:cNvSpPr/>
          <p:nvPr/>
        </p:nvSpPr>
        <p:spPr>
          <a:xfrm>
            <a:off x="1181933" y="2340918"/>
            <a:ext cx="650491" cy="36426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市民</a:t>
            </a:r>
          </a:p>
        </p:txBody>
      </p:sp>
      <p:sp>
        <p:nvSpPr>
          <p:cNvPr id="43" name="四角形吹き出し 42"/>
          <p:cNvSpPr/>
          <p:nvPr/>
        </p:nvSpPr>
        <p:spPr>
          <a:xfrm>
            <a:off x="4884647" y="3564715"/>
            <a:ext cx="1274853" cy="427477"/>
          </a:xfrm>
          <a:prstGeom prst="wedgeRectCallout">
            <a:avLst>
              <a:gd name="adj1" fmla="val -64321"/>
              <a:gd name="adj2" fmla="val -2530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rPr>
              <a:t>・お客さまニーズ</a:t>
            </a:r>
            <a:endParaRPr lang="en-US" altLang="ja-JP" sz="1000" dirty="0">
              <a:solidFill>
                <a:schemeClr val="tx1"/>
              </a:solidFill>
            </a:endParaRPr>
          </a:p>
          <a:p>
            <a:pPr marL="87313" indent="-87313">
              <a:defRPr/>
            </a:pPr>
            <a:r>
              <a:rPr lang="ja-JP" altLang="en-US" sz="1000" dirty="0">
                <a:solidFill>
                  <a:schemeClr val="tx1"/>
                </a:solidFill>
              </a:rPr>
              <a:t>・事業者の経営判断</a:t>
            </a:r>
          </a:p>
        </p:txBody>
      </p:sp>
      <p:sp>
        <p:nvSpPr>
          <p:cNvPr id="44" name="四角形吹き出し 43"/>
          <p:cNvSpPr/>
          <p:nvPr/>
        </p:nvSpPr>
        <p:spPr>
          <a:xfrm>
            <a:off x="4884647" y="1821797"/>
            <a:ext cx="1113787" cy="387191"/>
          </a:xfrm>
          <a:prstGeom prst="wedgeRectCallout">
            <a:avLst>
              <a:gd name="adj1" fmla="val -69057"/>
              <a:gd name="adj2" fmla="val 822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tx1"/>
                </a:solidFill>
              </a:rPr>
              <a:t>・市民ニーズ</a:t>
            </a:r>
            <a:endParaRPr lang="en-US" altLang="ja-JP" sz="900" dirty="0">
              <a:solidFill>
                <a:schemeClr val="tx1"/>
              </a:solidFill>
            </a:endParaRPr>
          </a:p>
          <a:p>
            <a:pPr>
              <a:defRPr/>
            </a:pPr>
            <a:r>
              <a:rPr lang="ja-JP" altLang="en-US" sz="900" dirty="0">
                <a:solidFill>
                  <a:schemeClr val="tx1"/>
                </a:solidFill>
              </a:rPr>
              <a:t>・市の交通政策</a:t>
            </a:r>
          </a:p>
        </p:txBody>
      </p:sp>
      <p:sp>
        <p:nvSpPr>
          <p:cNvPr id="45" name="角丸四角形 44"/>
          <p:cNvSpPr/>
          <p:nvPr/>
        </p:nvSpPr>
        <p:spPr>
          <a:xfrm>
            <a:off x="1175134" y="3013908"/>
            <a:ext cx="650491" cy="3652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50" dirty="0">
                <a:solidFill>
                  <a:schemeClr val="tx1"/>
                </a:solidFill>
              </a:rPr>
              <a:t>お客さま</a:t>
            </a:r>
          </a:p>
        </p:txBody>
      </p:sp>
      <p:sp>
        <p:nvSpPr>
          <p:cNvPr id="46" name="曲折矢印 45"/>
          <p:cNvSpPr/>
          <p:nvPr/>
        </p:nvSpPr>
        <p:spPr>
          <a:xfrm flipV="1">
            <a:off x="1446424" y="3377105"/>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47" name="テキスト ボックス 45"/>
          <p:cNvSpPr txBox="1">
            <a:spLocks noChangeArrowheads="1"/>
          </p:cNvSpPr>
          <p:nvPr/>
        </p:nvSpPr>
        <p:spPr bwMode="auto">
          <a:xfrm>
            <a:off x="1744765" y="3628124"/>
            <a:ext cx="890212" cy="268514"/>
          </a:xfrm>
          <a:prstGeom prst="rect">
            <a:avLst/>
          </a:prstGeom>
          <a:noFill/>
          <a:ln w="9525">
            <a:noFill/>
            <a:miter lim="800000"/>
            <a:headEnd/>
            <a:tailEnd/>
          </a:ln>
        </p:spPr>
        <p:txBody>
          <a:bodyPr>
            <a:spAutoFit/>
          </a:bodyPr>
          <a:lstStyle/>
          <a:p>
            <a:r>
              <a:rPr lang="ja-JP" altLang="en-US" sz="1000" dirty="0"/>
              <a:t>意見・要望</a:t>
            </a:r>
          </a:p>
        </p:txBody>
      </p:sp>
      <p:sp>
        <p:nvSpPr>
          <p:cNvPr id="48" name="角丸四角形 47"/>
          <p:cNvSpPr/>
          <p:nvPr/>
        </p:nvSpPr>
        <p:spPr>
          <a:xfrm>
            <a:off x="2749550" y="1797993"/>
            <a:ext cx="1209675" cy="4191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100" b="1" dirty="0">
                <a:solidFill>
                  <a:schemeClr val="tx1"/>
                </a:solidFill>
              </a:rPr>
              <a:t>大阪市</a:t>
            </a:r>
            <a:endParaRPr lang="en-US" altLang="ja-JP" sz="1100" b="1" dirty="0">
              <a:solidFill>
                <a:schemeClr val="tx1"/>
              </a:solidFill>
            </a:endParaRPr>
          </a:p>
          <a:p>
            <a:pPr algn="ctr">
              <a:defRPr/>
            </a:pPr>
            <a:r>
              <a:rPr lang="ja-JP" altLang="en-US" sz="900" b="1" dirty="0">
                <a:solidFill>
                  <a:schemeClr val="tx1"/>
                </a:solidFill>
              </a:rPr>
              <a:t>（都市交通局）</a:t>
            </a:r>
          </a:p>
        </p:txBody>
      </p:sp>
      <p:sp>
        <p:nvSpPr>
          <p:cNvPr id="49" name="二等辺三角形 48"/>
          <p:cNvSpPr/>
          <p:nvPr/>
        </p:nvSpPr>
        <p:spPr>
          <a:xfrm rot="5400000">
            <a:off x="5925999" y="2601503"/>
            <a:ext cx="1233055" cy="250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0" name="角丸四角形 49"/>
          <p:cNvSpPr/>
          <p:nvPr/>
        </p:nvSpPr>
        <p:spPr>
          <a:xfrm>
            <a:off x="6899067" y="2098894"/>
            <a:ext cx="2043187" cy="1242149"/>
          </a:xfrm>
          <a:prstGeom prst="roundRect">
            <a:avLst>
              <a:gd name="adj" fmla="val 114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bg1"/>
                </a:solidFill>
              </a:rPr>
              <a:t>利便性の向上や</a:t>
            </a:r>
            <a:endParaRPr kumimoji="1" lang="en-US" altLang="ja-JP" b="1" dirty="0">
              <a:solidFill>
                <a:schemeClr val="bg1"/>
              </a:solidFill>
            </a:endParaRPr>
          </a:p>
          <a:p>
            <a:pPr algn="ctr"/>
            <a:r>
              <a:rPr kumimoji="1" lang="ja-JP" altLang="en-US" b="1" dirty="0">
                <a:solidFill>
                  <a:schemeClr val="bg1"/>
                </a:solidFill>
              </a:rPr>
              <a:t>安定した路線・</a:t>
            </a:r>
            <a:endParaRPr kumimoji="1" lang="en-US" altLang="ja-JP" b="1" dirty="0">
              <a:solidFill>
                <a:schemeClr val="bg1"/>
              </a:solidFill>
            </a:endParaRPr>
          </a:p>
          <a:p>
            <a:pPr algn="ctr"/>
            <a:r>
              <a:rPr kumimoji="1" lang="ja-JP" altLang="en-US" b="1" dirty="0">
                <a:solidFill>
                  <a:schemeClr val="bg1"/>
                </a:solidFill>
              </a:rPr>
              <a:t>サービスの提供</a:t>
            </a:r>
          </a:p>
        </p:txBody>
      </p:sp>
      <p:sp>
        <p:nvSpPr>
          <p:cNvPr id="51" name="テキスト ボックス 50"/>
          <p:cNvSpPr txBox="1"/>
          <p:nvPr/>
        </p:nvSpPr>
        <p:spPr>
          <a:xfrm>
            <a:off x="612440" y="1452887"/>
            <a:ext cx="346249" cy="2618149"/>
          </a:xfrm>
          <a:prstGeom prst="rect">
            <a:avLst/>
          </a:prstGeom>
          <a:noFill/>
        </p:spPr>
        <p:txBody>
          <a:bodyPr vert="eaVert" wrap="square" rtlCol="0">
            <a:spAutoFit/>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路線・サービス維持確保スキーム</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曲折矢印 51"/>
          <p:cNvSpPr/>
          <p:nvPr/>
        </p:nvSpPr>
        <p:spPr>
          <a:xfrm>
            <a:off x="1494049" y="1776905"/>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53" name="テキスト ボックス 1"/>
          <p:cNvSpPr txBox="1">
            <a:spLocks noChangeArrowheads="1"/>
          </p:cNvSpPr>
          <p:nvPr/>
        </p:nvSpPr>
        <p:spPr bwMode="auto">
          <a:xfrm>
            <a:off x="1762487" y="1850613"/>
            <a:ext cx="888848" cy="268514"/>
          </a:xfrm>
          <a:prstGeom prst="rect">
            <a:avLst/>
          </a:prstGeom>
          <a:noFill/>
          <a:ln w="9525">
            <a:noFill/>
            <a:miter lim="800000"/>
            <a:headEnd/>
            <a:tailEnd/>
          </a:ln>
        </p:spPr>
        <p:txBody>
          <a:bodyPr>
            <a:spAutoFit/>
          </a:bodyPr>
          <a:lstStyle/>
          <a:p>
            <a:r>
              <a:rPr lang="ja-JP" altLang="en-US" sz="1000" dirty="0"/>
              <a:t>意見・要望</a:t>
            </a:r>
          </a:p>
        </p:txBody>
      </p:sp>
      <p:sp>
        <p:nvSpPr>
          <p:cNvPr id="54" name="曲折矢印 53"/>
          <p:cNvSpPr/>
          <p:nvPr/>
        </p:nvSpPr>
        <p:spPr>
          <a:xfrm rot="16200000" flipV="1">
            <a:off x="4156722" y="3299118"/>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55" name="角丸四角形 54"/>
          <p:cNvSpPr/>
          <p:nvPr/>
        </p:nvSpPr>
        <p:spPr>
          <a:xfrm>
            <a:off x="6611132" y="3397969"/>
            <a:ext cx="2425364" cy="656048"/>
          </a:xfrm>
          <a:prstGeom prst="roundRect">
            <a:avLst>
              <a:gd name="adj" fmla="val 1140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路線、運行回数、運賃などは原則として少なくとも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年は引継ぎ時の水準を維持する</a:t>
            </a:r>
          </a:p>
        </p:txBody>
      </p:sp>
      <p:sp>
        <p:nvSpPr>
          <p:cNvPr id="56" name="テキスト ボックス 55"/>
          <p:cNvSpPr txBox="1"/>
          <p:nvPr/>
        </p:nvSpPr>
        <p:spPr>
          <a:xfrm>
            <a:off x="919439" y="6133655"/>
            <a:ext cx="7763034" cy="630942"/>
          </a:xfrm>
          <a:prstGeom prst="rect">
            <a:avLst/>
          </a:prstGeom>
          <a:noFill/>
        </p:spPr>
        <p:txBody>
          <a:bodyPr wrap="square" rtlCol="0">
            <a:spAutoFit/>
          </a:bodyPr>
          <a:lstStyle/>
          <a:p>
            <a:pPr marL="355600" indent="-266700" algn="just">
              <a:lnSpc>
                <a:spcPts val="14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事業性のある路線・・・・・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民間バス事業者の経営努力を前提として独立採算を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14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地域サービス系路線・・・・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民間バス事業者並のコストでも採算性の確保が困難な路線であるが、市民ニーズなどを踏まえ</a:t>
            </a:r>
          </a:p>
          <a:p>
            <a:pPr marL="355600" indent="-266700" algn="just">
              <a:lnSpc>
                <a:spcPts val="14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大阪市が一定の支援を行いながら民間バス事業者に運行を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委ねる。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大かっこ 56"/>
          <p:cNvSpPr/>
          <p:nvPr/>
        </p:nvSpPr>
        <p:spPr>
          <a:xfrm>
            <a:off x="919439" y="6143181"/>
            <a:ext cx="7661482" cy="576000"/>
          </a:xfrm>
          <a:prstGeom prst="bracketPair">
            <a:avLst>
              <a:gd name="adj" fmla="val 1248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角丸四角形 57"/>
          <p:cNvSpPr/>
          <p:nvPr/>
        </p:nvSpPr>
        <p:spPr>
          <a:xfrm>
            <a:off x="279514" y="1033168"/>
            <a:ext cx="8603088" cy="468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93373" y="1095964"/>
            <a:ext cx="8478620"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○市の関与は補助金等の支援に限り、持続可能な輸送サービスを確保するため、民営化を実施。</a:t>
            </a:r>
          </a:p>
        </p:txBody>
      </p:sp>
      <p:sp>
        <p:nvSpPr>
          <p:cNvPr id="60" name="正方形/長方形 59"/>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6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1951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38233" y="2511188"/>
            <a:ext cx="6469039" cy="3868822"/>
          </a:xfrm>
          <a:prstGeom prst="rect">
            <a:avLst/>
          </a:prstGeom>
          <a:gradFill flip="none" rotWithShape="1">
            <a:gsLst>
              <a:gs pos="0">
                <a:schemeClr val="accent1">
                  <a:lumMod val="10000"/>
                  <a:lumOff val="90000"/>
                </a:schemeClr>
              </a:gs>
              <a:gs pos="100000">
                <a:schemeClr val="accent1">
                  <a:lumMod val="9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２　民営化／地方独立行政法人化の定義・位置付け</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70457" y="655582"/>
            <a:ext cx="8757392" cy="630942"/>
          </a:xfrm>
          <a:prstGeom prst="rect">
            <a:avLst/>
          </a:prstGeom>
          <a:noFill/>
        </p:spPr>
        <p:txBody>
          <a:bodyPr wrap="square" rtlCol="0">
            <a:spAutoFit/>
          </a:bodyPr>
          <a:lstStyle/>
          <a:p>
            <a:pPr marL="285750" indent="-285750">
              <a:lnSpc>
                <a:spcPts val="1800"/>
              </a:lnSpc>
              <a:spcAft>
                <a:spcPts val="6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公営での直接実施が普通の時代と比べると、公共サービスの提供手法が格段に増加した。</a:t>
            </a:r>
          </a:p>
          <a:p>
            <a:pPr marL="285750" indent="-285750">
              <a:lnSpc>
                <a:spcPts val="1800"/>
              </a:lnSpc>
              <a:spcAft>
                <a:spcPts val="6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ここでは、何らかの形で民間経営ノウハウを活用する取組を、広義の「民営化」と定義する。</a:t>
            </a:r>
          </a:p>
        </p:txBody>
      </p:sp>
      <p:sp>
        <p:nvSpPr>
          <p:cNvPr id="12" name="テキスト ボックス 11"/>
          <p:cNvSpPr txBox="1"/>
          <p:nvPr/>
        </p:nvSpPr>
        <p:spPr>
          <a:xfrm>
            <a:off x="6469913" y="6516063"/>
            <a:ext cx="2191801" cy="307777"/>
          </a:xfrm>
          <a:prstGeom prst="rect">
            <a:avLst/>
          </a:prstGeom>
          <a:noFill/>
        </p:spPr>
        <p:txBody>
          <a:bodyPr wrap="squar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民間活用レベルが高い</a:t>
            </a:r>
          </a:p>
        </p:txBody>
      </p:sp>
      <p:cxnSp>
        <p:nvCxnSpPr>
          <p:cNvPr id="13" name="直線矢印コネクタ 12"/>
          <p:cNvCxnSpPr/>
          <p:nvPr/>
        </p:nvCxnSpPr>
        <p:spPr>
          <a:xfrm flipV="1">
            <a:off x="2191871" y="6504126"/>
            <a:ext cx="6562725" cy="27233"/>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56746" y="1313195"/>
            <a:ext cx="290456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＜改革当初の方向性</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2" name="表 41"/>
          <p:cNvGraphicFramePr>
            <a:graphicFrameLocks noGrp="1"/>
          </p:cNvGraphicFramePr>
          <p:nvPr/>
        </p:nvGraphicFramePr>
        <p:xfrm>
          <a:off x="300500" y="1641847"/>
          <a:ext cx="8429790" cy="4738163"/>
        </p:xfrm>
        <a:graphic>
          <a:graphicData uri="http://schemas.openxmlformats.org/drawingml/2006/table">
            <a:tbl>
              <a:tblPr firstRow="1" bandRow="1">
                <a:tableStyleId>{5940675A-B579-460E-94D1-54222C63F5DA}</a:tableStyleId>
              </a:tblPr>
              <a:tblGrid>
                <a:gridCol w="348108">
                  <a:extLst>
                    <a:ext uri="{9D8B030D-6E8A-4147-A177-3AD203B41FA5}">
                      <a16:colId xmlns:a16="http://schemas.microsoft.com/office/drawing/2014/main" val="20000"/>
                    </a:ext>
                  </a:extLst>
                </a:gridCol>
                <a:gridCol w="1587606">
                  <a:extLst>
                    <a:ext uri="{9D8B030D-6E8A-4147-A177-3AD203B41FA5}">
                      <a16:colId xmlns:a16="http://schemas.microsoft.com/office/drawing/2014/main" val="20001"/>
                    </a:ext>
                  </a:extLst>
                </a:gridCol>
                <a:gridCol w="1623519">
                  <a:extLst>
                    <a:ext uri="{9D8B030D-6E8A-4147-A177-3AD203B41FA5}">
                      <a16:colId xmlns:a16="http://schemas.microsoft.com/office/drawing/2014/main" val="20002"/>
                    </a:ext>
                  </a:extLst>
                </a:gridCol>
                <a:gridCol w="1623519">
                  <a:extLst>
                    <a:ext uri="{9D8B030D-6E8A-4147-A177-3AD203B41FA5}">
                      <a16:colId xmlns:a16="http://schemas.microsoft.com/office/drawing/2014/main" val="20003"/>
                    </a:ext>
                  </a:extLst>
                </a:gridCol>
                <a:gridCol w="1623519">
                  <a:extLst>
                    <a:ext uri="{9D8B030D-6E8A-4147-A177-3AD203B41FA5}">
                      <a16:colId xmlns:a16="http://schemas.microsoft.com/office/drawing/2014/main" val="20004"/>
                    </a:ext>
                  </a:extLst>
                </a:gridCol>
                <a:gridCol w="1623519">
                  <a:extLst>
                    <a:ext uri="{9D8B030D-6E8A-4147-A177-3AD203B41FA5}">
                      <a16:colId xmlns:a16="http://schemas.microsoft.com/office/drawing/2014/main" val="20005"/>
                    </a:ext>
                  </a:extLst>
                </a:gridCol>
              </a:tblGrid>
              <a:tr h="310410">
                <a:tc rowSpan="2"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tcPr>
                </a:tc>
                <a:tc rowSpan="2" hMerge="1">
                  <a:txBody>
                    <a:bodyPr/>
                    <a:lstStyle/>
                    <a:p>
                      <a:endParaRPr kumimoji="1" lang="ja-JP" altLang="en-US" dirty="0"/>
                    </a:p>
                  </a:txBody>
                  <a:tcPr/>
                </a:tc>
                <a:tc gridSpan="4">
                  <a:txBody>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主たる担い手</a:t>
                      </a:r>
                    </a:p>
                  </a:txBody>
                  <a:tcPr>
                    <a:lnL w="12700" cap="flat" cmpd="sng" algn="ctr">
                      <a:solidFill>
                        <a:schemeClr val="tx1"/>
                      </a:solidFill>
                      <a:prstDash val="solid"/>
                      <a:round/>
                      <a:headEnd type="none" w="med" len="med"/>
                      <a:tailEnd type="none" w="med" len="med"/>
                    </a:lnL>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extLst>
                  <a:ext uri="{0D108BD9-81ED-4DB2-BD59-A6C34878D82A}">
                    <a16:rowId xmlns:a16="http://schemas.microsoft.com/office/drawing/2014/main" val="10000"/>
                  </a:ext>
                </a:extLst>
              </a:tr>
              <a:tr h="570466">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a:t>
                      </a: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a:t>
                      </a:r>
                      <a:endParaRPr kumimoji="1" lang="en-US" altLang="ja-JP"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行政法人</a:t>
                      </a: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出資法人</a:t>
                      </a:r>
                    </a:p>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（外郭団体）</a:t>
                      </a: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民間会社</a:t>
                      </a:r>
                      <a:endParaRPr kumimoji="1" lang="en-US" altLang="ja-JP"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2371">
                <a:tc rowSpan="6">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事 業 手 法</a:t>
                      </a:r>
                    </a:p>
                  </a:txBody>
                  <a:tcPr vert="eaVert"/>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直接実施</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（一部委託を含む）</a:t>
                      </a:r>
                    </a:p>
                  </a:txBody>
                  <a:tcPr marR="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612000">
                <a:tc vMerge="1">
                  <a:txBody>
                    <a:bodyPr/>
                    <a:lstStyle/>
                    <a:p>
                      <a:endParaRPr kumimoji="1" lang="ja-JP" altLang="en-US" dirty="0"/>
                    </a:p>
                  </a:txBody>
                  <a:tcPr/>
                </a:tc>
                <a:tc>
                  <a:txBody>
                    <a:bodyPr/>
                    <a:lstStyle/>
                    <a:p>
                      <a:pPr algn="l"/>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地方独立行政法人化</a:t>
                      </a: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別掲</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612000">
                <a:tc vMerge="1">
                  <a:txBody>
                    <a:bodyPr/>
                    <a:lstStyle/>
                    <a:p>
                      <a:endParaRPr kumimoji="1" lang="ja-JP" altLang="en-US"/>
                    </a:p>
                  </a:txBody>
                  <a:tcPr/>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包括委託</a:t>
                      </a: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r h="612000">
                <a:tc vMerge="1">
                  <a:txBody>
                    <a:bodyPr/>
                    <a:lstStyle/>
                    <a:p>
                      <a:endParaRPr kumimoji="1" lang="ja-JP" altLang="en-US" dirty="0"/>
                    </a:p>
                  </a:txBody>
                  <a:tcPr/>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指定管理者制度</a:t>
                      </a: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5"/>
                  </a:ext>
                </a:extLst>
              </a:tr>
              <a:tr h="612000">
                <a:tc vMerge="1">
                  <a:txBody>
                    <a:bodyPr/>
                    <a:lstStyle/>
                    <a:p>
                      <a:endParaRPr kumimoji="1" lang="ja-JP" altLang="en-US" dirty="0"/>
                    </a:p>
                  </a:txBody>
                  <a:tcPr vert="eaVert"/>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716916">
                <a:tc vMerge="1">
                  <a:txBody>
                    <a:bodyPr/>
                    <a:lstStyle/>
                    <a:p>
                      <a:endParaRPr kumimoji="1" lang="ja-JP" altLang="en-US" dirty="0"/>
                    </a:p>
                  </a:txBody>
                  <a:tcPr vert="eaVert"/>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事業譲渡</a:t>
                      </a:r>
                    </a:p>
                  </a:txBody>
                  <a:tcPr marR="0" anchor="ctr">
                    <a:lnT w="12700" cap="flat" cmpd="sng" algn="ctr">
                      <a:solidFill>
                        <a:schemeClr val="tx1"/>
                      </a:solidFill>
                      <a:prstDash val="sysDot"/>
                      <a:round/>
                      <a:headEnd type="none" w="med" len="med"/>
                      <a:tailEnd type="none" w="med" len="med"/>
                    </a:lnT>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cxnSp>
        <p:nvCxnSpPr>
          <p:cNvPr id="70" name="直線矢印コネクタ 69"/>
          <p:cNvCxnSpPr/>
          <p:nvPr/>
        </p:nvCxnSpPr>
        <p:spPr>
          <a:xfrm>
            <a:off x="8913549" y="2511187"/>
            <a:ext cx="0" cy="3924000"/>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355449" y="1300684"/>
            <a:ext cx="153076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flipH="1">
            <a:off x="3961331" y="3832412"/>
            <a:ext cx="86235" cy="17851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412742" y="5244352"/>
            <a:ext cx="728010" cy="307777"/>
          </a:xfrm>
          <a:prstGeom prst="rect">
            <a:avLst/>
          </a:prstGeom>
          <a:noFill/>
          <a:ln w="25400">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民営化</a:t>
            </a:r>
          </a:p>
        </p:txBody>
      </p:sp>
      <p:sp>
        <p:nvSpPr>
          <p:cNvPr id="32" name="テキスト ボックス 31"/>
          <p:cNvSpPr txBox="1"/>
          <p:nvPr/>
        </p:nvSpPr>
        <p:spPr>
          <a:xfrm>
            <a:off x="3477237" y="4037743"/>
            <a:ext cx="1871010" cy="307777"/>
          </a:xfrm>
          <a:prstGeom prst="rect">
            <a:avLst/>
          </a:prstGeom>
          <a:noFill/>
          <a:ln w="25400">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地方独立行政法人化</a:t>
            </a:r>
          </a:p>
        </p:txBody>
      </p:sp>
      <p:cxnSp>
        <p:nvCxnSpPr>
          <p:cNvPr id="33" name="直線コネクタ 32"/>
          <p:cNvCxnSpPr/>
          <p:nvPr/>
        </p:nvCxnSpPr>
        <p:spPr>
          <a:xfrm flipH="1">
            <a:off x="5155779" y="5034632"/>
            <a:ext cx="320013" cy="2354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7932571" y="1279872"/>
            <a:ext cx="376518" cy="3065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府</a:t>
            </a:r>
          </a:p>
        </p:txBody>
      </p:sp>
      <p:sp>
        <p:nvSpPr>
          <p:cNvPr id="36" name="正方形/長方形 35"/>
          <p:cNvSpPr/>
          <p:nvPr/>
        </p:nvSpPr>
        <p:spPr>
          <a:xfrm>
            <a:off x="8398936" y="1269986"/>
            <a:ext cx="331354" cy="3076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市</a:t>
            </a:r>
            <a:endParaRPr kumimoji="1" lang="ja-JP" altLang="en-US" sz="1200" dirty="0">
              <a:solidFill>
                <a:schemeClr val="tx1"/>
              </a:solidFill>
              <a:latin typeface="+mn-ea"/>
            </a:endParaRPr>
          </a:p>
        </p:txBody>
      </p:sp>
      <p:sp>
        <p:nvSpPr>
          <p:cNvPr id="37" name="円/楕円 36"/>
          <p:cNvSpPr/>
          <p:nvPr/>
        </p:nvSpPr>
        <p:spPr>
          <a:xfrm>
            <a:off x="7194187" y="4612948"/>
            <a:ext cx="768329" cy="3032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市場</a:t>
            </a:r>
          </a:p>
        </p:txBody>
      </p:sp>
      <p:sp>
        <p:nvSpPr>
          <p:cNvPr id="38" name="円/楕円 37"/>
          <p:cNvSpPr/>
          <p:nvPr/>
        </p:nvSpPr>
        <p:spPr>
          <a:xfrm>
            <a:off x="7953002" y="5759223"/>
            <a:ext cx="706904" cy="5205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高速道路</a:t>
            </a:r>
          </a:p>
        </p:txBody>
      </p:sp>
      <p:sp>
        <p:nvSpPr>
          <p:cNvPr id="48" name="正方形/長方形 47"/>
          <p:cNvSpPr/>
          <p:nvPr/>
        </p:nvSpPr>
        <p:spPr>
          <a:xfrm>
            <a:off x="5619544" y="5184831"/>
            <a:ext cx="660231" cy="3015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水道</a:t>
            </a:r>
            <a:endParaRPr kumimoji="1" lang="ja-JP" altLang="en-US" sz="1200" dirty="0">
              <a:solidFill>
                <a:schemeClr val="tx1"/>
              </a:solidFill>
              <a:latin typeface="+mn-ea"/>
            </a:endParaRPr>
          </a:p>
        </p:txBody>
      </p:sp>
      <p:sp>
        <p:nvSpPr>
          <p:cNvPr id="50" name="正方形/長方形 49"/>
          <p:cNvSpPr/>
          <p:nvPr/>
        </p:nvSpPr>
        <p:spPr>
          <a:xfrm>
            <a:off x="6329399" y="5184830"/>
            <a:ext cx="649625" cy="3015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下水道</a:t>
            </a:r>
            <a:endParaRPr kumimoji="1" lang="ja-JP" altLang="en-US" sz="1200" dirty="0">
              <a:solidFill>
                <a:schemeClr val="tx1"/>
              </a:solidFill>
              <a:latin typeface="+mn-ea"/>
            </a:endParaRPr>
          </a:p>
        </p:txBody>
      </p:sp>
      <p:sp>
        <p:nvSpPr>
          <p:cNvPr id="51" name="正方形/長方形 50"/>
          <p:cNvSpPr/>
          <p:nvPr/>
        </p:nvSpPr>
        <p:spPr>
          <a:xfrm>
            <a:off x="7208360" y="5707401"/>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地下鉄</a:t>
            </a:r>
            <a:endParaRPr kumimoji="1" lang="ja-JP" altLang="en-US" sz="1200" dirty="0">
              <a:solidFill>
                <a:schemeClr val="tx1"/>
              </a:solidFill>
              <a:latin typeface="+mn-ea"/>
            </a:endParaRPr>
          </a:p>
        </p:txBody>
      </p:sp>
      <p:sp>
        <p:nvSpPr>
          <p:cNvPr id="52" name="正方形/長方形 51"/>
          <p:cNvSpPr/>
          <p:nvPr/>
        </p:nvSpPr>
        <p:spPr>
          <a:xfrm>
            <a:off x="7209144" y="6042925"/>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バス</a:t>
            </a:r>
            <a:endParaRPr kumimoji="1" lang="ja-JP" altLang="en-US" sz="1200" dirty="0">
              <a:solidFill>
                <a:schemeClr val="tx1"/>
              </a:solidFill>
              <a:latin typeface="+mn-ea"/>
            </a:endParaRPr>
          </a:p>
        </p:txBody>
      </p:sp>
      <p:sp>
        <p:nvSpPr>
          <p:cNvPr id="53" name="正方形/長方形 52"/>
          <p:cNvSpPr/>
          <p:nvPr/>
        </p:nvSpPr>
        <p:spPr>
          <a:xfrm>
            <a:off x="7992394" y="4612948"/>
            <a:ext cx="663268" cy="30328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市場</a:t>
            </a:r>
          </a:p>
        </p:txBody>
      </p:sp>
      <p:sp>
        <p:nvSpPr>
          <p:cNvPr id="55" name="正方形/長方形 54"/>
          <p:cNvSpPr/>
          <p:nvPr/>
        </p:nvSpPr>
        <p:spPr>
          <a:xfrm>
            <a:off x="7194186" y="2573998"/>
            <a:ext cx="1461475" cy="27677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一般廃棄物</a:t>
            </a:r>
            <a:endParaRPr kumimoji="1" lang="ja-JP" altLang="en-US" sz="1200" dirty="0">
              <a:solidFill>
                <a:schemeClr val="tx1"/>
              </a:solidFill>
              <a:latin typeface="+mn-ea"/>
            </a:endParaRPr>
          </a:p>
        </p:txBody>
      </p:sp>
      <p:sp>
        <p:nvSpPr>
          <p:cNvPr id="56" name="正方形/長方形 55"/>
          <p:cNvSpPr/>
          <p:nvPr/>
        </p:nvSpPr>
        <p:spPr>
          <a:xfrm>
            <a:off x="7194186" y="2892540"/>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幼稚園</a:t>
            </a:r>
            <a:endParaRPr kumimoji="1" lang="ja-JP" altLang="en-US" sz="1200" dirty="0">
              <a:solidFill>
                <a:schemeClr val="tx1"/>
              </a:solidFill>
              <a:latin typeface="+mn-ea"/>
            </a:endParaRPr>
          </a:p>
        </p:txBody>
      </p:sp>
      <p:sp>
        <p:nvSpPr>
          <p:cNvPr id="58" name="正方形/長方形 57"/>
          <p:cNvSpPr/>
          <p:nvPr/>
        </p:nvSpPr>
        <p:spPr>
          <a:xfrm>
            <a:off x="7962515" y="2892540"/>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保育所</a:t>
            </a:r>
            <a:endParaRPr kumimoji="1" lang="ja-JP" altLang="en-US" sz="1200" dirty="0">
              <a:solidFill>
                <a:schemeClr val="tx1"/>
              </a:solidFill>
              <a:latin typeface="+mn-ea"/>
            </a:endParaRPr>
          </a:p>
        </p:txBody>
      </p:sp>
      <p:sp>
        <p:nvSpPr>
          <p:cNvPr id="5" name="正方形/長方形 4"/>
          <p:cNvSpPr/>
          <p:nvPr/>
        </p:nvSpPr>
        <p:spPr>
          <a:xfrm>
            <a:off x="3842819" y="3197574"/>
            <a:ext cx="1629933" cy="622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別掲</a:t>
            </a: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08351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57">
            <a:extLst>
              <a:ext uri="{FF2B5EF4-FFF2-40B4-BE49-F238E27FC236}">
                <a16:creationId xmlns:a16="http://schemas.microsoft.com/office/drawing/2014/main" id="{363EDBC1-80EE-8AAC-B032-67294B0E3910}"/>
              </a:ext>
            </a:extLst>
          </p:cNvPr>
          <p:cNvSpPr/>
          <p:nvPr/>
        </p:nvSpPr>
        <p:spPr>
          <a:xfrm>
            <a:off x="251520" y="986531"/>
            <a:ext cx="2828562" cy="468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8" name="正方形/長方形 37">
            <a:extLst>
              <a:ext uri="{FF2B5EF4-FFF2-40B4-BE49-F238E27FC236}">
                <a16:creationId xmlns:a16="http://schemas.microsoft.com/office/drawing/2014/main" id="{72DB4DB2-9ACC-4751-8AB2-D49089928C26}"/>
              </a:ext>
            </a:extLst>
          </p:cNvPr>
          <p:cNvSpPr/>
          <p:nvPr/>
        </p:nvSpPr>
        <p:spPr>
          <a:xfrm>
            <a:off x="4680724" y="3106133"/>
            <a:ext cx="4248000" cy="34220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42" name="グループ化 41">
            <a:extLst>
              <a:ext uri="{FF2B5EF4-FFF2-40B4-BE49-F238E27FC236}">
                <a16:creationId xmlns:a16="http://schemas.microsoft.com/office/drawing/2014/main" id="{D2C73BFE-6FA6-48CE-84CE-AD3C14A30CAF}"/>
              </a:ext>
            </a:extLst>
          </p:cNvPr>
          <p:cNvGrpSpPr/>
          <p:nvPr/>
        </p:nvGrpSpPr>
        <p:grpSpPr>
          <a:xfrm>
            <a:off x="94089" y="1565726"/>
            <a:ext cx="4778357" cy="2701701"/>
            <a:chOff x="181112" y="1493718"/>
            <a:chExt cx="6026828" cy="2701701"/>
          </a:xfrm>
        </p:grpSpPr>
        <p:sp>
          <p:nvSpPr>
            <p:cNvPr id="43" name="正方形/長方形 42">
              <a:extLst>
                <a:ext uri="{FF2B5EF4-FFF2-40B4-BE49-F238E27FC236}">
                  <a16:creationId xmlns:a16="http://schemas.microsoft.com/office/drawing/2014/main" id="{5F2CC101-2802-4752-8664-45CB3870E3AD}"/>
                </a:ext>
              </a:extLst>
            </p:cNvPr>
            <p:cNvSpPr/>
            <p:nvPr/>
          </p:nvSpPr>
          <p:spPr>
            <a:xfrm>
              <a:off x="394981" y="1493718"/>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安全運転のための</a:t>
              </a:r>
              <a:r>
                <a:rPr kumimoji="1" lang="ja-JP" altLang="en-US" sz="1600" b="1" i="0" u="none" strike="noStrike" kern="1200" cap="none" spc="0" normalizeH="0" baseline="0" noProof="0" dirty="0" smtClean="0">
                  <a:ln>
                    <a:noFill/>
                  </a:ln>
                  <a:solidFill>
                    <a:srgbClr val="32328C"/>
                  </a:solidFill>
                  <a:effectLst/>
                  <a:uLnTx/>
                  <a:uFillTx/>
                  <a:latin typeface="Meiryo UI" panose="020B0604030504040204" pitchFamily="50" charset="-128"/>
                  <a:ea typeface="Meiryo UI" panose="020B0604030504040204" pitchFamily="50" charset="-128"/>
                  <a:cs typeface="+mn-cs"/>
                </a:rPr>
                <a:t>取組</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1050C1A9-2A57-46EB-AD2B-FCAF1930BC26}"/>
                </a:ext>
              </a:extLst>
            </p:cNvPr>
            <p:cNvSpPr/>
            <p:nvPr/>
          </p:nvSpPr>
          <p:spPr>
            <a:xfrm>
              <a:off x="181112" y="1747148"/>
              <a:ext cx="6026828" cy="2448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追突事故や重大事故に繋がる自転車や歩行者との接触事故を防止するため、カメラにより危険を感知して運転士に警報する衝突防止補助システム「モービルアイ」を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本格運用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走行中の運転士に異常が発生した際、運転席もしくは車内に設置の非常ブレーキスイッチを押しバスを緊急停止させる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「ドライバー異常時対応システム（</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EDSS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）」を新車両に順次</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grpSp>
      <p:grpSp>
        <p:nvGrpSpPr>
          <p:cNvPr id="48" name="グループ化 47">
            <a:extLst>
              <a:ext uri="{FF2B5EF4-FFF2-40B4-BE49-F238E27FC236}">
                <a16:creationId xmlns:a16="http://schemas.microsoft.com/office/drawing/2014/main" id="{406060D4-3F7D-428D-934D-D725F2851DB1}"/>
              </a:ext>
            </a:extLst>
          </p:cNvPr>
          <p:cNvGrpSpPr/>
          <p:nvPr/>
        </p:nvGrpSpPr>
        <p:grpSpPr>
          <a:xfrm>
            <a:off x="147593" y="4396099"/>
            <a:ext cx="4803230" cy="1350525"/>
            <a:chOff x="263838" y="1816229"/>
            <a:chExt cx="5721077" cy="1350525"/>
          </a:xfrm>
        </p:grpSpPr>
        <p:sp>
          <p:nvSpPr>
            <p:cNvPr id="50" name="正方形/長方形 49">
              <a:extLst>
                <a:ext uri="{FF2B5EF4-FFF2-40B4-BE49-F238E27FC236}">
                  <a16:creationId xmlns:a16="http://schemas.microsoft.com/office/drawing/2014/main" id="{0DDCE2C5-B5E0-4994-86B6-E76E6D7C30A8}"/>
                </a:ext>
              </a:extLst>
            </p:cNvPr>
            <p:cNvSpPr/>
            <p:nvPr/>
          </p:nvSpPr>
          <p:spPr>
            <a:xfrm>
              <a:off x="418900" y="1816229"/>
              <a:ext cx="518457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訓練・テロ対策の徹底</a:t>
              </a:r>
            </a:p>
          </p:txBody>
        </p:sp>
        <p:sp>
          <p:nvSpPr>
            <p:cNvPr id="51" name="正方形/長方形 50">
              <a:extLst>
                <a:ext uri="{FF2B5EF4-FFF2-40B4-BE49-F238E27FC236}">
                  <a16:creationId xmlns:a16="http://schemas.microsoft.com/office/drawing/2014/main" id="{383B682F-068E-414C-81F5-DC079E2BD336}"/>
                </a:ext>
              </a:extLst>
            </p:cNvPr>
            <p:cNvSpPr/>
            <p:nvPr/>
          </p:nvSpPr>
          <p:spPr>
            <a:xfrm>
              <a:off x="263838" y="2029591"/>
              <a:ext cx="5721077" cy="1137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月のＧ</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大阪サミットの開催を見据え、大阪駅前バスターミナル・なんばバスターミナルほか、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へセキュリティカメラ</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地震・津波発生時、お客さまを的確・迅速・安全に避難</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誘導できる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よう、また、河川氾濫などによるバス車両の避難や</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バスジャック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等重大事態対応の各種訓練を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54" name="図 53" descr="地下鉄の駅&#10;&#10;自動的に生成された説明">
            <a:extLst>
              <a:ext uri="{FF2B5EF4-FFF2-40B4-BE49-F238E27FC236}">
                <a16:creationId xmlns:a16="http://schemas.microsoft.com/office/drawing/2014/main" id="{C89E6DE6-1E59-441C-AF6C-10F2956E9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105" y="4572196"/>
            <a:ext cx="2238863" cy="1708683"/>
          </a:xfrm>
          <a:prstGeom prst="rect">
            <a:avLst/>
          </a:prstGeom>
        </p:spPr>
      </p:pic>
      <p:pic>
        <p:nvPicPr>
          <p:cNvPr id="59" name="図 58" descr="グラフィカル ユーザー インターフェイス が含まれている画像&#10;&#10;自動的に生成された説明">
            <a:extLst>
              <a:ext uri="{FF2B5EF4-FFF2-40B4-BE49-F238E27FC236}">
                <a16:creationId xmlns:a16="http://schemas.microsoft.com/office/drawing/2014/main" id="{1E3D3CA6-286D-407D-9D10-683DB03E4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7326" y="1070026"/>
            <a:ext cx="2183012" cy="1342036"/>
          </a:xfrm>
          <a:prstGeom prst="rect">
            <a:avLst/>
          </a:prstGeom>
        </p:spPr>
      </p:pic>
      <p:pic>
        <p:nvPicPr>
          <p:cNvPr id="60" name="図 59">
            <a:extLst>
              <a:ext uri="{FF2B5EF4-FFF2-40B4-BE49-F238E27FC236}">
                <a16:creationId xmlns:a16="http://schemas.microsoft.com/office/drawing/2014/main" id="{D38FB414-C0B5-44E3-B086-75C41ECE88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45304" y="1974838"/>
            <a:ext cx="875520" cy="720000"/>
          </a:xfrm>
          <a:prstGeom prst="rect">
            <a:avLst/>
          </a:prstGeom>
        </p:spPr>
      </p:pic>
      <p:pic>
        <p:nvPicPr>
          <p:cNvPr id="61" name="図 60">
            <a:extLst>
              <a:ext uri="{FF2B5EF4-FFF2-40B4-BE49-F238E27FC236}">
                <a16:creationId xmlns:a16="http://schemas.microsoft.com/office/drawing/2014/main" id="{1CBF5018-2CFF-4822-9B77-B526BA0B20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21117" y="2846493"/>
            <a:ext cx="2128926" cy="1412249"/>
          </a:xfrm>
          <a:prstGeom prst="rect">
            <a:avLst/>
          </a:prstGeom>
        </p:spPr>
      </p:pic>
      <p:sp>
        <p:nvSpPr>
          <p:cNvPr id="62" name="正方形/長方形 61">
            <a:extLst>
              <a:ext uri="{FF2B5EF4-FFF2-40B4-BE49-F238E27FC236}">
                <a16:creationId xmlns:a16="http://schemas.microsoft.com/office/drawing/2014/main" id="{29F4727C-34F9-4ACD-870E-140D749D8BA8}"/>
              </a:ext>
            </a:extLst>
          </p:cNvPr>
          <p:cNvSpPr/>
          <p:nvPr/>
        </p:nvSpPr>
        <p:spPr>
          <a:xfrm flipH="1">
            <a:off x="6037674" y="2314434"/>
            <a:ext cx="1507629" cy="338555"/>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衝突防止補助システム</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「モービルアイ」</a:t>
            </a:r>
          </a:p>
        </p:txBody>
      </p:sp>
      <p:sp>
        <p:nvSpPr>
          <p:cNvPr id="71" name="正方形/長方形 70">
            <a:extLst>
              <a:ext uri="{FF2B5EF4-FFF2-40B4-BE49-F238E27FC236}">
                <a16:creationId xmlns:a16="http://schemas.microsoft.com/office/drawing/2014/main" id="{4AF7BCE1-9911-4596-A990-F2A3AD128F19}"/>
              </a:ext>
            </a:extLst>
          </p:cNvPr>
          <p:cNvSpPr/>
          <p:nvPr/>
        </p:nvSpPr>
        <p:spPr>
          <a:xfrm>
            <a:off x="5848233" y="4014839"/>
            <a:ext cx="2414735"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ドライバー異常時対応</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システム（ＥＤＳＳ）</a:t>
            </a:r>
          </a:p>
        </p:txBody>
      </p:sp>
      <p:sp>
        <p:nvSpPr>
          <p:cNvPr id="72" name="正方形/長方形 71">
            <a:extLst>
              <a:ext uri="{FF2B5EF4-FFF2-40B4-BE49-F238E27FC236}">
                <a16:creationId xmlns:a16="http://schemas.microsoft.com/office/drawing/2014/main" id="{3E84589F-2D67-4AB4-842A-3BFF8504A372}"/>
              </a:ext>
            </a:extLst>
          </p:cNvPr>
          <p:cNvSpPr/>
          <p:nvPr/>
        </p:nvSpPr>
        <p:spPr>
          <a:xfrm>
            <a:off x="7016839" y="6077369"/>
            <a:ext cx="1579007"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セキュリティカメラの設置</a:t>
            </a:r>
          </a:p>
        </p:txBody>
      </p:sp>
      <p:sp>
        <p:nvSpPr>
          <p:cNvPr id="4" name="正方形/長方形 3">
            <a:extLst>
              <a:ext uri="{FF2B5EF4-FFF2-40B4-BE49-F238E27FC236}">
                <a16:creationId xmlns:a16="http://schemas.microsoft.com/office/drawing/2014/main" id="{34EF2DB1-203E-FB35-F0DB-6844CC943118}"/>
              </a:ext>
            </a:extLst>
          </p:cNvPr>
          <p:cNvSpPr/>
          <p:nvPr/>
        </p:nvSpPr>
        <p:spPr>
          <a:xfrm>
            <a:off x="332690" y="1051254"/>
            <a:ext cx="8478620"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安全</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終わり</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なき安全の追求</a:t>
            </a:r>
          </a:p>
        </p:txBody>
      </p:sp>
      <p:sp>
        <p:nvSpPr>
          <p:cNvPr id="2" name="テキスト ボックス 1">
            <a:extLst>
              <a:ext uri="{FF2B5EF4-FFF2-40B4-BE49-F238E27FC236}">
                <a16:creationId xmlns:a16="http://schemas.microsoft.com/office/drawing/2014/main" id="{D4BA2607-53CF-399B-97A2-8BF0A887168D}"/>
              </a:ext>
            </a:extLst>
          </p:cNvPr>
          <p:cNvSpPr txBox="1"/>
          <p:nvPr/>
        </p:nvSpPr>
        <p:spPr>
          <a:xfrm>
            <a:off x="2549208" y="135566"/>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バ　ス</a:t>
            </a:r>
          </a:p>
        </p:txBody>
      </p:sp>
      <p:cxnSp>
        <p:nvCxnSpPr>
          <p:cNvPr id="3" name="直線コネクタ 2">
            <a:extLst>
              <a:ext uri="{FF2B5EF4-FFF2-40B4-BE49-F238E27FC236}">
                <a16:creationId xmlns:a16="http://schemas.microsoft.com/office/drawing/2014/main" id="{B09055CB-5357-29A2-4EF9-60756591FF24}"/>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9374" y="575241"/>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9022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57">
            <a:extLst>
              <a:ext uri="{FF2B5EF4-FFF2-40B4-BE49-F238E27FC236}">
                <a16:creationId xmlns:a16="http://schemas.microsoft.com/office/drawing/2014/main" id="{8FF00A36-9CEE-4451-F84E-67589113F8EB}"/>
              </a:ext>
            </a:extLst>
          </p:cNvPr>
          <p:cNvSpPr/>
          <p:nvPr/>
        </p:nvSpPr>
        <p:spPr>
          <a:xfrm>
            <a:off x="251520" y="922508"/>
            <a:ext cx="3600400" cy="468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9" name="図 8" descr="ダイアグラム&#10;&#10;自動的に生成された説明">
            <a:extLst>
              <a:ext uri="{FF2B5EF4-FFF2-40B4-BE49-F238E27FC236}">
                <a16:creationId xmlns:a16="http://schemas.microsoft.com/office/drawing/2014/main" id="{37D38374-F333-4844-A546-D65554FFE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461" y="1264249"/>
            <a:ext cx="1409312" cy="2109679"/>
          </a:xfrm>
          <a:prstGeom prst="rect">
            <a:avLst/>
          </a:prstGeom>
        </p:spPr>
      </p:pic>
      <p:grpSp>
        <p:nvGrpSpPr>
          <p:cNvPr id="47" name="グループ化 46">
            <a:extLst>
              <a:ext uri="{FF2B5EF4-FFF2-40B4-BE49-F238E27FC236}">
                <a16:creationId xmlns:a16="http://schemas.microsoft.com/office/drawing/2014/main" id="{16CB0B6C-DD48-4FAB-933B-257101FD7C87}"/>
              </a:ext>
            </a:extLst>
          </p:cNvPr>
          <p:cNvGrpSpPr/>
          <p:nvPr/>
        </p:nvGrpSpPr>
        <p:grpSpPr>
          <a:xfrm>
            <a:off x="216787" y="1543617"/>
            <a:ext cx="4498300" cy="1388933"/>
            <a:chOff x="-3276552" y="2116786"/>
            <a:chExt cx="5184576" cy="1388933"/>
          </a:xfrm>
        </p:grpSpPr>
        <p:sp>
          <p:nvSpPr>
            <p:cNvPr id="48" name="正方形/長方形 47">
              <a:extLst>
                <a:ext uri="{FF2B5EF4-FFF2-40B4-BE49-F238E27FC236}">
                  <a16:creationId xmlns:a16="http://schemas.microsoft.com/office/drawing/2014/main" id="{91C6AAFC-F942-4E8B-8EEF-EAD0D5AB0E26}"/>
                </a:ext>
              </a:extLst>
            </p:cNvPr>
            <p:cNvSpPr/>
            <p:nvPr/>
          </p:nvSpPr>
          <p:spPr>
            <a:xfrm>
              <a:off x="-3276552" y="211678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潜在需要の掘り起こし</a:t>
              </a:r>
            </a:p>
          </p:txBody>
        </p:sp>
        <p:sp>
          <p:nvSpPr>
            <p:cNvPr id="49" name="正方形/長方形 48">
              <a:extLst>
                <a:ext uri="{FF2B5EF4-FFF2-40B4-BE49-F238E27FC236}">
                  <a16:creationId xmlns:a16="http://schemas.microsoft.com/office/drawing/2014/main" id="{1CB64EF6-76EA-43DB-9FBA-F353DA3AFAD2}"/>
                </a:ext>
              </a:extLst>
            </p:cNvPr>
            <p:cNvSpPr/>
            <p:nvPr/>
          </p:nvSpPr>
          <p:spPr>
            <a:xfrm>
              <a:off x="-3276552" y="2317960"/>
              <a:ext cx="5184576" cy="1187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ご利用案内と合わせ、お客さまに安全にご利用頂くための乗車マナーを掲載した冊子「バスでおでかけ パーフェクトガイドブック」 を、キャンペーン等で</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配布（</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例年実施</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50" name="グループ化 49">
            <a:extLst>
              <a:ext uri="{FF2B5EF4-FFF2-40B4-BE49-F238E27FC236}">
                <a16:creationId xmlns:a16="http://schemas.microsoft.com/office/drawing/2014/main" id="{D9CFB08E-82EE-44C4-AB51-22805EB213E6}"/>
              </a:ext>
            </a:extLst>
          </p:cNvPr>
          <p:cNvGrpSpPr/>
          <p:nvPr/>
        </p:nvGrpSpPr>
        <p:grpSpPr>
          <a:xfrm>
            <a:off x="77934" y="2883438"/>
            <a:ext cx="4815909" cy="2437318"/>
            <a:chOff x="291411" y="1492171"/>
            <a:chExt cx="5779732" cy="2309238"/>
          </a:xfrm>
        </p:grpSpPr>
        <p:sp>
          <p:nvSpPr>
            <p:cNvPr id="51" name="正方形/長方形 50">
              <a:extLst>
                <a:ext uri="{FF2B5EF4-FFF2-40B4-BE49-F238E27FC236}">
                  <a16:creationId xmlns:a16="http://schemas.microsoft.com/office/drawing/2014/main" id="{6A103DE0-D6C6-46FA-977B-E0351FD726F9}"/>
                </a:ext>
              </a:extLst>
            </p:cNvPr>
            <p:cNvSpPr/>
            <p:nvPr/>
          </p:nvSpPr>
          <p:spPr>
            <a:xfrm>
              <a:off x="409379" y="149217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利便性・快適性の向上</a:t>
              </a:r>
            </a:p>
          </p:txBody>
        </p:sp>
        <p:sp>
          <p:nvSpPr>
            <p:cNvPr id="52" name="正方形/長方形 51">
              <a:extLst>
                <a:ext uri="{FF2B5EF4-FFF2-40B4-BE49-F238E27FC236}">
                  <a16:creationId xmlns:a16="http://schemas.microsoft.com/office/drawing/2014/main" id="{B92D1C60-3937-451A-AB0F-EBE7B756BE82}"/>
                </a:ext>
              </a:extLst>
            </p:cNvPr>
            <p:cNvSpPr/>
            <p:nvPr/>
          </p:nvSpPr>
          <p:spPr>
            <a:xfrm>
              <a:off x="291411" y="1714808"/>
              <a:ext cx="5779732" cy="2086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黒字路線</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系統（</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号系統：大阪駅前～船津橋・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号系統：大阪駅前～野田阪神・</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号系統：大阪駅前～なんば）にて増便を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スマートフォンのアプリでバスが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日乗り放題になるモバイルチケット「バス</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日乗車券」（</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月）「バス回数券」（</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月）販売</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バスをお待ちのお客さまの猛暑対策の一環として、あべの橋停留所に「微細ミスト」設置。（</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停留所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コードを読み取るだけでスマートフォンなどでバス接近情報が確認できる「</a:t>
              </a:r>
              <a:r>
                <a:rPr kumimoji="1" lang="en-US" altLang="ja-JP" sz="1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do</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コード」サービス</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あべの橋停留所</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に上屋・温度抑制ベンチ・植樹設置。（</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モバイルチケットの</a:t>
              </a:r>
              <a:r>
                <a:rPr kumimoji="1" lang="en-US" altLang="ja-JP" sz="16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PayPay</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決済開始。（</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0" name="グループ化 9"/>
          <p:cNvGrpSpPr/>
          <p:nvPr/>
        </p:nvGrpSpPr>
        <p:grpSpPr>
          <a:xfrm>
            <a:off x="5260866" y="1273027"/>
            <a:ext cx="1696500" cy="2411034"/>
            <a:chOff x="4880608" y="1001376"/>
            <a:chExt cx="1720181" cy="2613885"/>
          </a:xfrm>
        </p:grpSpPr>
        <p:pic>
          <p:nvPicPr>
            <p:cNvPr id="36" name="図 35">
              <a:extLst>
                <a:ext uri="{FF2B5EF4-FFF2-40B4-BE49-F238E27FC236}">
                  <a16:creationId xmlns:a16="http://schemas.microsoft.com/office/drawing/2014/main" id="{D3740E7D-A1C3-4155-AF20-CAB39350E8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608" y="1001376"/>
              <a:ext cx="1659159" cy="2256437"/>
            </a:xfrm>
            <a:prstGeom prst="rect">
              <a:avLst/>
            </a:prstGeom>
          </p:spPr>
        </p:pic>
        <p:sp>
          <p:nvSpPr>
            <p:cNvPr id="74" name="正方形/長方形 73">
              <a:extLst>
                <a:ext uri="{FF2B5EF4-FFF2-40B4-BE49-F238E27FC236}">
                  <a16:creationId xmlns:a16="http://schemas.microsoft.com/office/drawing/2014/main" id="{F3E853A6-077D-4F34-9AB8-254BB64D3390}"/>
                </a:ext>
              </a:extLst>
            </p:cNvPr>
            <p:cNvSpPr/>
            <p:nvPr/>
          </p:nvSpPr>
          <p:spPr>
            <a:xfrm>
              <a:off x="5536463" y="3209559"/>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バスでおでかけ</a:t>
              </a:r>
            </a:p>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パーフェクトガイドブック</a:t>
              </a:r>
            </a:p>
          </p:txBody>
        </p:sp>
      </p:grpSp>
      <p:grpSp>
        <p:nvGrpSpPr>
          <p:cNvPr id="12" name="グループ化 11"/>
          <p:cNvGrpSpPr/>
          <p:nvPr/>
        </p:nvGrpSpPr>
        <p:grpSpPr>
          <a:xfrm>
            <a:off x="7353274" y="1026984"/>
            <a:ext cx="1379498" cy="2641291"/>
            <a:chOff x="7253498" y="1042360"/>
            <a:chExt cx="1479276" cy="4155358"/>
          </a:xfrm>
        </p:grpSpPr>
        <p:pic>
          <p:nvPicPr>
            <p:cNvPr id="7" name="図 6" descr="挿絵 が含まれている画像&#10;&#10;自動的に生成された説明">
              <a:extLst>
                <a:ext uri="{FF2B5EF4-FFF2-40B4-BE49-F238E27FC236}">
                  <a16:creationId xmlns:a16="http://schemas.microsoft.com/office/drawing/2014/main" id="{7D3311BC-FBEF-48AF-808C-33BE89B04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3498" y="1042360"/>
              <a:ext cx="1337083" cy="252000"/>
            </a:xfrm>
            <a:prstGeom prst="rect">
              <a:avLst/>
            </a:prstGeom>
            <a:ln>
              <a:solidFill>
                <a:schemeClr val="bg1">
                  <a:lumMod val="95000"/>
                </a:schemeClr>
              </a:solidFill>
            </a:ln>
          </p:spPr>
        </p:pic>
        <p:sp>
          <p:nvSpPr>
            <p:cNvPr id="76" name="正方形/長方形 75">
              <a:extLst>
                <a:ext uri="{FF2B5EF4-FFF2-40B4-BE49-F238E27FC236}">
                  <a16:creationId xmlns:a16="http://schemas.microsoft.com/office/drawing/2014/main" id="{F8C7AFBE-4A67-46FE-9D59-92A21B15779F}"/>
                </a:ext>
              </a:extLst>
            </p:cNvPr>
            <p:cNvSpPr/>
            <p:nvPr/>
          </p:nvSpPr>
          <p:spPr>
            <a:xfrm>
              <a:off x="7668448" y="4792017"/>
              <a:ext cx="1064326" cy="405701"/>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モバイルチケット</a:t>
              </a: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「バス回数券」</a:t>
              </a:r>
            </a:p>
          </p:txBody>
        </p:sp>
      </p:grpSp>
      <p:sp>
        <p:nvSpPr>
          <p:cNvPr id="2" name="タイトル正方形/長方形 1">
            <a:extLst>
              <a:ext uri="{FF2B5EF4-FFF2-40B4-BE49-F238E27FC236}">
                <a16:creationId xmlns:a16="http://schemas.microsoft.com/office/drawing/2014/main" id="{5C97DC1B-D71C-DAB3-2D7B-75575D1A71E9}"/>
              </a:ext>
            </a:extLst>
          </p:cNvPr>
          <p:cNvSpPr/>
          <p:nvPr/>
        </p:nvSpPr>
        <p:spPr>
          <a:xfrm>
            <a:off x="270457" y="989518"/>
            <a:ext cx="3704682"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サービス</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より便利で、使いやすいバス</a:t>
            </a:r>
            <a:endPar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50AA4CA8-DE39-910C-4AD0-B76F9CF67181}"/>
              </a:ext>
            </a:extLst>
          </p:cNvPr>
          <p:cNvSpPr txBox="1"/>
          <p:nvPr/>
        </p:nvSpPr>
        <p:spPr>
          <a:xfrm>
            <a:off x="2612093" y="111664"/>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バ　ス</a:t>
            </a:r>
          </a:p>
        </p:txBody>
      </p:sp>
      <p:cxnSp>
        <p:nvCxnSpPr>
          <p:cNvPr id="6" name="直線コネクタ 5">
            <a:extLst>
              <a:ext uri="{FF2B5EF4-FFF2-40B4-BE49-F238E27FC236}">
                <a16:creationId xmlns:a16="http://schemas.microsoft.com/office/drawing/2014/main" id="{DE9B520C-330E-A54A-F228-D1E150A173E8}"/>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イマドコードグループ化 7"/>
          <p:cNvGrpSpPr/>
          <p:nvPr/>
        </p:nvGrpSpPr>
        <p:grpSpPr>
          <a:xfrm>
            <a:off x="4897858" y="3895443"/>
            <a:ext cx="4046817" cy="1080000"/>
            <a:chOff x="4799011" y="5108981"/>
            <a:chExt cx="4301566" cy="1201651"/>
          </a:xfrm>
        </p:grpSpPr>
        <p:pic>
          <p:nvPicPr>
            <p:cNvPr id="21" name="図 20" descr="QR コード&#10;&#10;自動的に生成された説明">
              <a:extLst>
                <a:ext uri="{FF2B5EF4-FFF2-40B4-BE49-F238E27FC236}">
                  <a16:creationId xmlns:a16="http://schemas.microsoft.com/office/drawing/2014/main" id="{146A9716-0CAA-4420-BD77-7D8C782419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011" y="5108981"/>
              <a:ext cx="4297298" cy="1080000"/>
            </a:xfrm>
            <a:prstGeom prst="rect">
              <a:avLst/>
            </a:prstGeom>
          </p:spPr>
        </p:pic>
        <p:sp>
          <p:nvSpPr>
            <p:cNvPr id="23" name="正方形/長方形 22">
              <a:extLst>
                <a:ext uri="{FF2B5EF4-FFF2-40B4-BE49-F238E27FC236}">
                  <a16:creationId xmlns:a16="http://schemas.microsoft.com/office/drawing/2014/main" id="{6C55795F-78DE-4B2F-B310-5605F76EE0D7}"/>
                </a:ext>
              </a:extLst>
            </p:cNvPr>
            <p:cNvSpPr/>
            <p:nvPr/>
          </p:nvSpPr>
          <p:spPr>
            <a:xfrm>
              <a:off x="8036251" y="5904930"/>
              <a:ext cx="1064326"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en-US" altLang="ja-JP" sz="1050" b="1" i="0" u="none" strike="noStrike" kern="1200" cap="none" spc="0" normalizeH="0" baseline="0" noProof="0" dirty="0" err="1">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i</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ma</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a:t>
              </a:r>
              <a:r>
                <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do</a:t>
              </a: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コード</a:t>
              </a:r>
            </a:p>
          </p:txBody>
        </p:sp>
      </p:grpSp>
      <p:sp>
        <p:nvSpPr>
          <p:cNvPr id="11" name="正方形/長方形 10"/>
          <p:cNvSpPr/>
          <p:nvPr/>
        </p:nvSpPr>
        <p:spPr>
          <a:xfrm>
            <a:off x="20050" y="534325"/>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5260866" y="4990891"/>
            <a:ext cx="2479369" cy="1727821"/>
            <a:chOff x="4939765" y="4975543"/>
            <a:chExt cx="2479369" cy="1727821"/>
          </a:xfrm>
        </p:grpSpPr>
        <p:pic>
          <p:nvPicPr>
            <p:cNvPr id="13" name="図 12"/>
            <p:cNvPicPr>
              <a:picLocks noChangeAspect="1"/>
            </p:cNvPicPr>
            <p:nvPr/>
          </p:nvPicPr>
          <p:blipFill>
            <a:blip r:embed="rId7"/>
            <a:stretch>
              <a:fillRect/>
            </a:stretch>
          </p:blipFill>
          <p:spPr>
            <a:xfrm>
              <a:off x="4939765" y="4975543"/>
              <a:ext cx="2234479" cy="1675859"/>
            </a:xfrm>
            <a:prstGeom prst="rect">
              <a:avLst/>
            </a:prstGeom>
          </p:spPr>
        </p:pic>
        <p:sp>
          <p:nvSpPr>
            <p:cNvPr id="27" name="正方形/長方形 26">
              <a:extLst>
                <a:ext uri="{FF2B5EF4-FFF2-40B4-BE49-F238E27FC236}">
                  <a16:creationId xmlns:a16="http://schemas.microsoft.com/office/drawing/2014/main" id="{F8C7AFBE-4A67-46FE-9D59-92A21B15779F}"/>
                </a:ext>
              </a:extLst>
            </p:cNvPr>
            <p:cNvSpPr/>
            <p:nvPr/>
          </p:nvSpPr>
          <p:spPr>
            <a:xfrm>
              <a:off x="5711388" y="6431672"/>
              <a:ext cx="1707746" cy="27169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あべの橋</a:t>
              </a:r>
              <a:r>
                <a:rPr kumimoji="1" lang="ja-JP" altLang="en-US" sz="1050" b="1" i="0" u="none" strike="noStrike" kern="1200" cap="none" spc="0" normalizeH="0" baseline="0" noProof="0" dirty="0" smtClean="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停留所上屋</a:t>
              </a:r>
              <a:endPar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p:txBody>
        </p:sp>
      </p:grpSp>
      <p:sp>
        <p:nvSpPr>
          <p:cNvPr id="28" name="テキスト ボックス 27"/>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2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61581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57">
            <a:extLst>
              <a:ext uri="{FF2B5EF4-FFF2-40B4-BE49-F238E27FC236}">
                <a16:creationId xmlns:a16="http://schemas.microsoft.com/office/drawing/2014/main" id="{3CA67624-B6CA-30E3-D691-A818095E2A73}"/>
              </a:ext>
            </a:extLst>
          </p:cNvPr>
          <p:cNvSpPr/>
          <p:nvPr/>
        </p:nvSpPr>
        <p:spPr>
          <a:xfrm>
            <a:off x="251520" y="986531"/>
            <a:ext cx="3285212" cy="468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8" name="Picture 178" descr="https://citybus-osaka.co.jp/wprs/wp-content/uploads/2020/12/IMG_0268-scaled.jpg">
            <a:extLst>
              <a:ext uri="{FF2B5EF4-FFF2-40B4-BE49-F238E27FC236}">
                <a16:creationId xmlns:a16="http://schemas.microsoft.com/office/drawing/2014/main" id="{24AF20BE-505E-4C2F-8F26-1E182CEF13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5722" y="1735491"/>
            <a:ext cx="111782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76" descr="https://citybus-osaka.co.jp/wprs/wp-content/uploads/2020/12/IMG_5120-rotated.jpg">
            <a:extLst>
              <a:ext uri="{FF2B5EF4-FFF2-40B4-BE49-F238E27FC236}">
                <a16:creationId xmlns:a16="http://schemas.microsoft.com/office/drawing/2014/main" id="{75115263-AA9B-425B-86CE-2D423D67DC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3508" y="1752423"/>
            <a:ext cx="1160751" cy="14400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グループ化 46">
            <a:extLst>
              <a:ext uri="{FF2B5EF4-FFF2-40B4-BE49-F238E27FC236}">
                <a16:creationId xmlns:a16="http://schemas.microsoft.com/office/drawing/2014/main" id="{55F8CBEC-3C68-4514-B937-0A532CE13C46}"/>
              </a:ext>
            </a:extLst>
          </p:cNvPr>
          <p:cNvGrpSpPr/>
          <p:nvPr/>
        </p:nvGrpSpPr>
        <p:grpSpPr>
          <a:xfrm>
            <a:off x="118472" y="1735491"/>
            <a:ext cx="5328592" cy="883741"/>
            <a:chOff x="248801" y="335156"/>
            <a:chExt cx="7238842" cy="883741"/>
          </a:xfrm>
        </p:grpSpPr>
        <p:sp>
          <p:nvSpPr>
            <p:cNvPr id="48" name="正方形/長方形 47">
              <a:extLst>
                <a:ext uri="{FF2B5EF4-FFF2-40B4-BE49-F238E27FC236}">
                  <a16:creationId xmlns:a16="http://schemas.microsoft.com/office/drawing/2014/main" id="{675243F2-A3ED-44F1-BA2A-5DB9D6A7BCF6}"/>
                </a:ext>
              </a:extLst>
            </p:cNvPr>
            <p:cNvSpPr/>
            <p:nvPr/>
          </p:nvSpPr>
          <p:spPr>
            <a:xfrm>
              <a:off x="395536" y="335156"/>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事故防止の啓発</a:t>
              </a:r>
            </a:p>
          </p:txBody>
        </p:sp>
        <p:sp>
          <p:nvSpPr>
            <p:cNvPr id="49" name="正方形/長方形 48">
              <a:extLst>
                <a:ext uri="{FF2B5EF4-FFF2-40B4-BE49-F238E27FC236}">
                  <a16:creationId xmlns:a16="http://schemas.microsoft.com/office/drawing/2014/main" id="{3D09446A-C2E8-469C-93EE-FE096F465056}"/>
                </a:ext>
              </a:extLst>
            </p:cNvPr>
            <p:cNvSpPr/>
            <p:nvPr/>
          </p:nvSpPr>
          <p:spPr>
            <a:xfrm>
              <a:off x="248801" y="570825"/>
              <a:ext cx="723884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ボランティアによる、お客さまに対する声掛け・乗降時のサポートを行って頂く「安全・安心バス乗車サポーター制度」を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月、以後毎年度実施）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年度は新型コロナ影響により見送り</a:t>
              </a:r>
            </a:p>
          </p:txBody>
        </p:sp>
      </p:grpSp>
      <p:grpSp>
        <p:nvGrpSpPr>
          <p:cNvPr id="54" name="グループ化 53">
            <a:extLst>
              <a:ext uri="{FF2B5EF4-FFF2-40B4-BE49-F238E27FC236}">
                <a16:creationId xmlns:a16="http://schemas.microsoft.com/office/drawing/2014/main" id="{0AC60D64-68E0-424D-AC49-27A1CB0E319E}"/>
              </a:ext>
            </a:extLst>
          </p:cNvPr>
          <p:cNvGrpSpPr/>
          <p:nvPr/>
        </p:nvGrpSpPr>
        <p:grpSpPr>
          <a:xfrm>
            <a:off x="93613" y="3148233"/>
            <a:ext cx="4651391" cy="873173"/>
            <a:chOff x="198915" y="773578"/>
            <a:chExt cx="6065302" cy="873173"/>
          </a:xfrm>
        </p:grpSpPr>
        <p:sp>
          <p:nvSpPr>
            <p:cNvPr id="55" name="正方形/長方形 54">
              <a:extLst>
                <a:ext uri="{FF2B5EF4-FFF2-40B4-BE49-F238E27FC236}">
                  <a16:creationId xmlns:a16="http://schemas.microsoft.com/office/drawing/2014/main" id="{610C8AC9-EEC9-4E70-9F78-0C18EFBD897D}"/>
                </a:ext>
              </a:extLst>
            </p:cNvPr>
            <p:cNvSpPr/>
            <p:nvPr/>
          </p:nvSpPr>
          <p:spPr>
            <a:xfrm>
              <a:off x="248477" y="773578"/>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安全・安心の</a:t>
              </a:r>
              <a:r>
                <a:rPr kumimoji="1" lang="ja-JP" altLang="en-US" sz="1600" b="1" i="0" u="none" strike="noStrike" kern="1200" cap="none" spc="0" normalizeH="0" baseline="0" noProof="0" dirty="0" smtClean="0">
                  <a:ln>
                    <a:noFill/>
                  </a:ln>
                  <a:solidFill>
                    <a:srgbClr val="32328C"/>
                  </a:solidFill>
                  <a:effectLst/>
                  <a:uLnTx/>
                  <a:uFillTx/>
                  <a:latin typeface="Meiryo UI" panose="020B0604030504040204" pitchFamily="50" charset="-128"/>
                  <a:ea typeface="Meiryo UI" panose="020B0604030504040204" pitchFamily="50" charset="-128"/>
                  <a:cs typeface="+mn-cs"/>
                </a:rPr>
                <a:t>取組</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a:extLst>
                <a:ext uri="{FF2B5EF4-FFF2-40B4-BE49-F238E27FC236}">
                  <a16:creationId xmlns:a16="http://schemas.microsoft.com/office/drawing/2014/main" id="{A9EDF017-171E-403E-BB17-D9B724F4CA92}"/>
                </a:ext>
              </a:extLst>
            </p:cNvPr>
            <p:cNvSpPr/>
            <p:nvPr/>
          </p:nvSpPr>
          <p:spPr>
            <a:xfrm>
              <a:off x="198915" y="998679"/>
              <a:ext cx="606530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事業継続計画（</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BCP</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制定。（</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異常時対応訓練の</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57" name="グループ化 56">
            <a:extLst>
              <a:ext uri="{FF2B5EF4-FFF2-40B4-BE49-F238E27FC236}">
                <a16:creationId xmlns:a16="http://schemas.microsoft.com/office/drawing/2014/main" id="{D633CD37-C2E5-4394-A251-9A41C8F9C0C7}"/>
              </a:ext>
            </a:extLst>
          </p:cNvPr>
          <p:cNvGrpSpPr/>
          <p:nvPr/>
        </p:nvGrpSpPr>
        <p:grpSpPr>
          <a:xfrm>
            <a:off x="94089" y="4153849"/>
            <a:ext cx="5112567" cy="602528"/>
            <a:chOff x="67732" y="-2501"/>
            <a:chExt cx="6945374" cy="602528"/>
          </a:xfrm>
        </p:grpSpPr>
        <p:sp>
          <p:nvSpPr>
            <p:cNvPr id="58" name="正方形/長方形 57">
              <a:extLst>
                <a:ext uri="{FF2B5EF4-FFF2-40B4-BE49-F238E27FC236}">
                  <a16:creationId xmlns:a16="http://schemas.microsoft.com/office/drawing/2014/main" id="{3E80AA66-72B4-4132-ACAF-1236075C8B41}"/>
                </a:ext>
              </a:extLst>
            </p:cNvPr>
            <p:cNvSpPr/>
            <p:nvPr/>
          </p:nvSpPr>
          <p:spPr>
            <a:xfrm>
              <a:off x="248476" y="-2501"/>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環境・社会貢献への</a:t>
              </a:r>
              <a:r>
                <a:rPr kumimoji="1" lang="ja-JP" altLang="en-US" sz="1600" b="1" i="0" u="none" strike="noStrike" kern="1200" cap="none" spc="0" normalizeH="0" baseline="0" noProof="0" dirty="0" smtClean="0">
                  <a:ln>
                    <a:noFill/>
                  </a:ln>
                  <a:solidFill>
                    <a:srgbClr val="32328C"/>
                  </a:solidFill>
                  <a:effectLst/>
                  <a:uLnTx/>
                  <a:uFillTx/>
                  <a:latin typeface="Meiryo UI" panose="020B0604030504040204" pitchFamily="50" charset="-128"/>
                  <a:ea typeface="Meiryo UI" panose="020B0604030504040204" pitchFamily="50" charset="-128"/>
                  <a:cs typeface="+mn-cs"/>
                </a:rPr>
                <a:t>取組</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endParaRPr>
            </a:p>
          </p:txBody>
        </p:sp>
        <p:sp>
          <p:nvSpPr>
            <p:cNvPr id="59" name="正方形/長方形 58">
              <a:extLst>
                <a:ext uri="{FF2B5EF4-FFF2-40B4-BE49-F238E27FC236}">
                  <a16:creationId xmlns:a16="http://schemas.microsoft.com/office/drawing/2014/main" id="{4EDFCEB0-50B7-4B8E-9499-CEC6136EE21B}"/>
                </a:ext>
              </a:extLst>
            </p:cNvPr>
            <p:cNvSpPr/>
            <p:nvPr/>
          </p:nvSpPr>
          <p:spPr>
            <a:xfrm>
              <a:off x="67732" y="250704"/>
              <a:ext cx="6945374" cy="34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二酸化炭素、</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NO</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ｘ・ＰＭを排出しない燃料電池バスを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両）</a:t>
              </a:r>
            </a:p>
          </p:txBody>
        </p:sp>
      </p:grpSp>
      <p:sp>
        <p:nvSpPr>
          <p:cNvPr id="71" name="正方形/長方形 70">
            <a:extLst>
              <a:ext uri="{FF2B5EF4-FFF2-40B4-BE49-F238E27FC236}">
                <a16:creationId xmlns:a16="http://schemas.microsoft.com/office/drawing/2014/main" id="{0F3CB88F-E588-44B5-87D9-5CA1D9AA6EF4}"/>
              </a:ext>
            </a:extLst>
          </p:cNvPr>
          <p:cNvSpPr/>
          <p:nvPr/>
        </p:nvSpPr>
        <p:spPr>
          <a:xfrm>
            <a:off x="6361853" y="3116797"/>
            <a:ext cx="2242198" cy="40570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安全・安心バス乗車サポーター制度</a:t>
            </a:r>
          </a:p>
        </p:txBody>
      </p:sp>
      <p:grpSp>
        <p:nvGrpSpPr>
          <p:cNvPr id="37" name="グループ化 36">
            <a:extLst>
              <a:ext uri="{FF2B5EF4-FFF2-40B4-BE49-F238E27FC236}">
                <a16:creationId xmlns:a16="http://schemas.microsoft.com/office/drawing/2014/main" id="{FE7A23B4-EB33-40B2-A0CC-3DDECD935BF4}"/>
              </a:ext>
            </a:extLst>
          </p:cNvPr>
          <p:cNvGrpSpPr/>
          <p:nvPr/>
        </p:nvGrpSpPr>
        <p:grpSpPr>
          <a:xfrm>
            <a:off x="149552" y="5175772"/>
            <a:ext cx="5095949" cy="695697"/>
            <a:chOff x="75053" y="4028439"/>
            <a:chExt cx="6115818" cy="695697"/>
          </a:xfrm>
        </p:grpSpPr>
        <p:sp>
          <p:nvSpPr>
            <p:cNvPr id="40" name="正方形/長方形 39">
              <a:extLst>
                <a:ext uri="{FF2B5EF4-FFF2-40B4-BE49-F238E27FC236}">
                  <a16:creationId xmlns:a16="http://schemas.microsoft.com/office/drawing/2014/main" id="{06BCF273-E12D-452E-A068-5CC3B302F998}"/>
                </a:ext>
              </a:extLst>
            </p:cNvPr>
            <p:cNvSpPr/>
            <p:nvPr/>
          </p:nvSpPr>
          <p:spPr>
            <a:xfrm>
              <a:off x="287385" y="4028439"/>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cs typeface="+mn-cs"/>
                </a:rPr>
                <a:t>サービス介助士資格取得の推進</a:t>
              </a:r>
            </a:p>
          </p:txBody>
        </p:sp>
        <p:sp>
          <p:nvSpPr>
            <p:cNvPr id="42" name="正方形/長方形 41">
              <a:extLst>
                <a:ext uri="{FF2B5EF4-FFF2-40B4-BE49-F238E27FC236}">
                  <a16:creationId xmlns:a16="http://schemas.microsoft.com/office/drawing/2014/main" id="{59523768-F808-4DD0-8229-A3C86FEE414D}"/>
                </a:ext>
              </a:extLst>
            </p:cNvPr>
            <p:cNvSpPr/>
            <p:nvPr/>
          </p:nvSpPr>
          <p:spPr>
            <a:xfrm>
              <a:off x="75053" y="4313495"/>
              <a:ext cx="6115818" cy="410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運転士及び運行管理者のサービス介助士資格取得率</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％を目指し</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年度末：取得率</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99.4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9405" y="3869508"/>
            <a:ext cx="2273206" cy="1704905"/>
          </a:xfrm>
          <a:prstGeom prst="rect">
            <a:avLst/>
          </a:prstGeom>
        </p:spPr>
      </p:pic>
      <p:sp>
        <p:nvSpPr>
          <p:cNvPr id="73" name="正方形/長方形 72">
            <a:extLst>
              <a:ext uri="{FF2B5EF4-FFF2-40B4-BE49-F238E27FC236}">
                <a16:creationId xmlns:a16="http://schemas.microsoft.com/office/drawing/2014/main" id="{0F3CB88F-E588-44B5-87D9-5CA1D9AA6EF4}"/>
              </a:ext>
            </a:extLst>
          </p:cNvPr>
          <p:cNvSpPr/>
          <p:nvPr/>
        </p:nvSpPr>
        <p:spPr>
          <a:xfrm>
            <a:off x="6775794" y="5451815"/>
            <a:ext cx="1656180" cy="654752"/>
          </a:xfrm>
          <a:prstGeom prst="rect">
            <a:avLst/>
          </a:prstGeom>
          <a:noFill/>
          <a:ln w="50800" algn="ctr">
            <a:noFill/>
            <a:miter lim="800000"/>
            <a:headEnd/>
            <a:tailEnd/>
          </a:ln>
        </p:spPr>
        <p:txBody>
          <a:bodyPr wrap="none" lIns="36000" tIns="10800" rIns="36000" bIns="10800" rtlCol="0" anchor="ctr">
            <a:noAutofit/>
          </a:bodyPr>
          <a:lstStyle/>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異常時対応訓練の実施</a:t>
            </a:r>
            <a:endParaRPr kumimoji="1" lang="en-US" altLang="ja-JP"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endParaRPr>
          </a:p>
          <a:p>
            <a:pPr marL="185738" marR="0" lvl="0" indent="-185738" algn="ctr" defTabSz="914400" rtl="0" eaLnBrk="1" fontAlgn="auto" latinLnBrk="0" hangingPunct="1">
              <a:lnSpc>
                <a:spcPct val="100000"/>
              </a:lnSpc>
              <a:spcBef>
                <a:spcPts val="0"/>
              </a:spcBef>
              <a:spcAft>
                <a:spcPts val="0"/>
              </a:spcAft>
              <a:buClr>
                <a:srgbClr val="969696"/>
              </a:buClr>
              <a:buSzPct val="80000"/>
              <a:buFontTx/>
              <a:buNone/>
              <a:tabLst/>
              <a:defRPr/>
            </a:pPr>
            <a:r>
              <a:rPr kumimoji="1" lang="ja-JP" altLang="en-US" sz="1050" b="1" i="0" u="none" strike="noStrike" kern="1200" cap="none" spc="0" normalizeH="0" baseline="0" noProof="0" dirty="0">
                <a:ln>
                  <a:noFill/>
                </a:ln>
                <a:solidFill>
                  <a:srgbClr val="000000"/>
                </a:solidFill>
                <a:effectLst>
                  <a:glow rad="101600">
                    <a:prstClr val="white"/>
                  </a:glow>
                </a:effectLst>
                <a:uLnTx/>
                <a:uFillTx/>
                <a:latin typeface="ＭＳ Ｐゴシック" panose="020B0600070205080204" pitchFamily="50" charset="-128"/>
                <a:ea typeface="ＭＳ Ｐゴシック" panose="020B0600070205080204" pitchFamily="50" charset="-128"/>
                <a:cs typeface="+mn-cs"/>
              </a:rPr>
              <a:t>（対浸水バス車両退避訓練）</a:t>
            </a:r>
          </a:p>
        </p:txBody>
      </p:sp>
      <p:sp>
        <p:nvSpPr>
          <p:cNvPr id="2" name="タイトル正方形/長方形 1">
            <a:extLst>
              <a:ext uri="{FF2B5EF4-FFF2-40B4-BE49-F238E27FC236}">
                <a16:creationId xmlns:a16="http://schemas.microsoft.com/office/drawing/2014/main" id="{962AA425-C01A-CE63-79C5-8BCDF93FA4B0}"/>
              </a:ext>
            </a:extLst>
          </p:cNvPr>
          <p:cNvSpPr/>
          <p:nvPr/>
        </p:nvSpPr>
        <p:spPr>
          <a:xfrm>
            <a:off x="347967" y="1016697"/>
            <a:ext cx="3188765"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誠実</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信頼</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される企業を目指して</a:t>
            </a:r>
          </a:p>
        </p:txBody>
      </p:sp>
      <p:sp>
        <p:nvSpPr>
          <p:cNvPr id="6" name="テキスト ボックス 5">
            <a:extLst>
              <a:ext uri="{FF2B5EF4-FFF2-40B4-BE49-F238E27FC236}">
                <a16:creationId xmlns:a16="http://schemas.microsoft.com/office/drawing/2014/main" id="{1DC6C8F8-2CCE-119D-1AC0-57CC31368FDC}"/>
              </a:ext>
            </a:extLst>
          </p:cNvPr>
          <p:cNvSpPr txBox="1"/>
          <p:nvPr/>
        </p:nvSpPr>
        <p:spPr>
          <a:xfrm>
            <a:off x="2486476" y="15025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バ　ス</a:t>
            </a:r>
          </a:p>
        </p:txBody>
      </p:sp>
      <p:cxnSp>
        <p:nvCxnSpPr>
          <p:cNvPr id="7" name="直線コネクタ 6">
            <a:extLst>
              <a:ext uri="{FF2B5EF4-FFF2-40B4-BE49-F238E27FC236}">
                <a16:creationId xmlns:a16="http://schemas.microsoft.com/office/drawing/2014/main" id="{5984D62A-EEFA-B3EC-1C08-89F360605A16}"/>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3060" y="578333"/>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1764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7">
            <a:extLst>
              <a:ext uri="{FF2B5EF4-FFF2-40B4-BE49-F238E27FC236}">
                <a16:creationId xmlns:a16="http://schemas.microsoft.com/office/drawing/2014/main" id="{B428A175-D751-CAEC-9672-80FCADADAADB}"/>
              </a:ext>
            </a:extLst>
          </p:cNvPr>
          <p:cNvSpPr/>
          <p:nvPr/>
        </p:nvSpPr>
        <p:spPr>
          <a:xfrm>
            <a:off x="251520" y="986531"/>
            <a:ext cx="2536650" cy="468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9366F601-FD8A-426C-A1D1-68A3AE8EF57E}"/>
              </a:ext>
            </a:extLst>
          </p:cNvPr>
          <p:cNvGrpSpPr/>
          <p:nvPr/>
        </p:nvGrpSpPr>
        <p:grpSpPr>
          <a:xfrm>
            <a:off x="226268" y="4645501"/>
            <a:ext cx="6005664" cy="1091841"/>
            <a:chOff x="349019" y="1267000"/>
            <a:chExt cx="5184576" cy="1091841"/>
          </a:xfrm>
        </p:grpSpPr>
        <p:sp>
          <p:nvSpPr>
            <p:cNvPr id="34" name="正方形/長方形 33">
              <a:extLst>
                <a:ext uri="{FF2B5EF4-FFF2-40B4-BE49-F238E27FC236}">
                  <a16:creationId xmlns:a16="http://schemas.microsoft.com/office/drawing/2014/main" id="{0733A1AF-2584-4823-9E7F-FF6607A25F3D}"/>
                </a:ext>
              </a:extLst>
            </p:cNvPr>
            <p:cNvSpPr/>
            <p:nvPr/>
          </p:nvSpPr>
          <p:spPr>
            <a:xfrm>
              <a:off x="349019" y="1267000"/>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32328C"/>
                  </a:solidFill>
                  <a:latin typeface="Meiryo UI" panose="020B0604030504040204" pitchFamily="50" charset="-128"/>
                  <a:ea typeface="Meiryo UI" panose="020B0604030504040204" pitchFamily="50" charset="-128"/>
                </a:rPr>
                <a:t>深夜バス（実証実験）</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2C67D198-810F-48E7-999C-E1A93B89C3D8}"/>
                </a:ext>
              </a:extLst>
            </p:cNvPr>
            <p:cNvSpPr/>
            <p:nvPr/>
          </p:nvSpPr>
          <p:spPr>
            <a:xfrm>
              <a:off x="349019" y="1483024"/>
              <a:ext cx="5184576" cy="875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Arial" panose="020B0604020202020204" pitchFamily="34" charset="0"/>
                <a:buChar char="•"/>
                <a:defRPr/>
              </a:pPr>
              <a:r>
                <a:rPr lang="ja-JP" altLang="en-US" sz="1600" dirty="0">
                  <a:solidFill>
                    <a:prstClr val="black"/>
                  </a:solidFill>
                  <a:latin typeface="Meiryo UI" panose="020B0604030504040204" pitchFamily="50" charset="-128"/>
                  <a:ea typeface="Meiryo UI" panose="020B0604030504040204" pitchFamily="50" charset="-128"/>
                </a:rPr>
                <a:t>年末年始の宴会シーズンの需要を踏まえ、週末の金曜日に最もお客さまのご利用が多い</a:t>
              </a:r>
              <a:r>
                <a:rPr lang="en-US" altLang="ja-JP" sz="1600" dirty="0">
                  <a:solidFill>
                    <a:prstClr val="black"/>
                  </a:solidFill>
                  <a:latin typeface="Meiryo UI" panose="020B0604030504040204" pitchFamily="50" charset="-128"/>
                  <a:ea typeface="Meiryo UI" panose="020B0604030504040204" pitchFamily="50" charset="-128"/>
                </a:rPr>
                <a:t>34</a:t>
              </a:r>
              <a:r>
                <a:rPr lang="ja-JP" altLang="en-US" sz="1600" dirty="0">
                  <a:solidFill>
                    <a:prstClr val="black"/>
                  </a:solidFill>
                  <a:latin typeface="Meiryo UI" panose="020B0604030504040204" pitchFamily="50" charset="-128"/>
                  <a:ea typeface="Meiryo UI" panose="020B0604030504040204" pitchFamily="50" charset="-128"/>
                </a:rPr>
                <a:t>号系統の最終便の後に同経路を</a:t>
              </a:r>
              <a:r>
                <a:rPr lang="ja-JP" altLang="en-US" sz="1600" dirty="0" smtClean="0">
                  <a:solidFill>
                    <a:prstClr val="black"/>
                  </a:solidFill>
                  <a:latin typeface="Meiryo UI" panose="020B0604030504040204" pitchFamily="50" charset="-128"/>
                  <a:ea typeface="Meiryo UI" panose="020B0604030504040204" pitchFamily="50" charset="-128"/>
                </a:rPr>
                <a:t>運行。（</a:t>
              </a:r>
              <a:r>
                <a:rPr lang="en-US" altLang="ja-JP" sz="1600" dirty="0">
                  <a:solidFill>
                    <a:prstClr val="black"/>
                  </a:solidFill>
                  <a:latin typeface="Meiryo UI" panose="020B0604030504040204" pitchFamily="50" charset="-128"/>
                  <a:ea typeface="Meiryo UI" panose="020B0604030504040204" pitchFamily="50" charset="-128"/>
                </a:rPr>
                <a:t>2019</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12</a:t>
              </a:r>
              <a:r>
                <a:rPr lang="ja-JP" altLang="en-US" sz="1600" dirty="0">
                  <a:solidFill>
                    <a:prstClr val="black"/>
                  </a:solidFill>
                  <a:latin typeface="Meiryo UI" panose="020B0604030504040204" pitchFamily="50" charset="-128"/>
                  <a:ea typeface="Meiryo UI" panose="020B0604030504040204" pitchFamily="50" charset="-128"/>
                </a:rPr>
                <a:t>月～</a:t>
              </a:r>
              <a:r>
                <a:rPr lang="en-US" altLang="ja-JP" sz="1600" dirty="0">
                  <a:solidFill>
                    <a:prstClr val="black"/>
                  </a:solidFill>
                  <a:latin typeface="Meiryo UI" panose="020B0604030504040204" pitchFamily="50" charset="-128"/>
                  <a:ea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月）</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37" name="グループ化 36">
            <a:extLst>
              <a:ext uri="{FF2B5EF4-FFF2-40B4-BE49-F238E27FC236}">
                <a16:creationId xmlns:a16="http://schemas.microsoft.com/office/drawing/2014/main" id="{CDAEE25A-19ED-4BE0-9232-8CA3305F39DB}"/>
              </a:ext>
            </a:extLst>
          </p:cNvPr>
          <p:cNvGrpSpPr/>
          <p:nvPr/>
        </p:nvGrpSpPr>
        <p:grpSpPr>
          <a:xfrm>
            <a:off x="277777" y="1571727"/>
            <a:ext cx="5001470" cy="1129450"/>
            <a:chOff x="350825" y="2835009"/>
            <a:chExt cx="5237600" cy="811036"/>
          </a:xfrm>
        </p:grpSpPr>
        <p:sp>
          <p:nvSpPr>
            <p:cNvPr id="38" name="正方形/長方形 37">
              <a:extLst>
                <a:ext uri="{FF2B5EF4-FFF2-40B4-BE49-F238E27FC236}">
                  <a16:creationId xmlns:a16="http://schemas.microsoft.com/office/drawing/2014/main" id="{B252CCDB-C020-4933-B42A-54210ED916EF}"/>
                </a:ext>
              </a:extLst>
            </p:cNvPr>
            <p:cNvSpPr/>
            <p:nvPr/>
          </p:nvSpPr>
          <p:spPr>
            <a:xfrm>
              <a:off x="350825" y="2835009"/>
              <a:ext cx="518457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b="1" dirty="0">
                  <a:solidFill>
                    <a:srgbClr val="32328C"/>
                  </a:solidFill>
                  <a:latin typeface="Meiryo UI" panose="020B0604030504040204" pitchFamily="50" charset="-128"/>
                  <a:ea typeface="Meiryo UI" panose="020B0604030504040204" pitchFamily="50" charset="-128"/>
                </a:rPr>
                <a:t>貸切バス、旅行業</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29A9C839-2B59-4339-93A3-E8EF8ED44C88}"/>
                </a:ext>
              </a:extLst>
            </p:cNvPr>
            <p:cNvSpPr/>
            <p:nvPr/>
          </p:nvSpPr>
          <p:spPr>
            <a:xfrm>
              <a:off x="403849" y="2997973"/>
              <a:ext cx="518457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大型</a:t>
              </a:r>
              <a:r>
                <a:rPr lang="ja-JP" altLang="en-US" sz="1600" dirty="0">
                  <a:solidFill>
                    <a:prstClr val="black"/>
                  </a:solidFill>
                  <a:latin typeface="Meiryo UI" panose="020B0604030504040204" pitchFamily="50" charset="-128"/>
                  <a:ea typeface="Meiryo UI" panose="020B0604030504040204" pitchFamily="50" charset="-128"/>
                </a:rPr>
                <a:t>観光バス</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を順次導入し、観光や企業送迎需要に対応するため貸切バスの営業活動を</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強化。（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solidFill>
                    <a:prstClr val="black"/>
                  </a:solidFill>
                  <a:latin typeface="Meiryo UI" panose="020B0604030504040204" pitchFamily="50" charset="-128"/>
                  <a:ea typeface="Meiryo UI" panose="020B0604030504040204" pitchFamily="50" charset="-128"/>
                </a:rPr>
                <a:t>旅行業登録（第三種</a:t>
              </a:r>
              <a:r>
                <a:rPr lang="ja-JP" altLang="en-US"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2019</a:t>
              </a:r>
              <a:r>
                <a:rPr lang="ja-JP" altLang="en-US" sz="1600" dirty="0">
                  <a:solidFill>
                    <a:prstClr val="black"/>
                  </a:solidFill>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月）</a:t>
              </a:r>
              <a:endParaRPr lang="en-US" altLang="ja-JP" sz="16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募集型企画旅行</a:t>
              </a:r>
              <a:r>
                <a:rPr lang="ja-JP" altLang="en-US" sz="1600" dirty="0">
                  <a:solidFill>
                    <a:prstClr val="black"/>
                  </a:solidFill>
                  <a:latin typeface="Meiryo UI" panose="020B0604030504040204" pitchFamily="50" charset="-128"/>
                  <a:ea typeface="Meiryo UI" panose="020B0604030504040204" pitchFamily="50" charset="-128"/>
                </a:rPr>
                <a:t>として、</a:t>
              </a:r>
              <a:r>
                <a:rPr lang="ja-JP" altLang="en-US" sz="1600" dirty="0">
                  <a:solidFill>
                    <a:schemeClr val="tx1"/>
                  </a:solidFill>
                  <a:latin typeface="Meiryo UI" panose="020B0604030504040204" pitchFamily="50" charset="-128"/>
                  <a:ea typeface="Meiryo UI" panose="020B0604030504040204" pitchFamily="50" charset="-128"/>
                </a:rPr>
                <a:t>初の主催旅行</a:t>
              </a:r>
              <a:r>
                <a:rPr lang="en-US" altLang="ja-JP" sz="1600" dirty="0">
                  <a:solidFill>
                    <a:schemeClr val="tx1"/>
                  </a:solidFill>
                  <a:latin typeface="Meiryo UI" panose="020B0604030504040204" pitchFamily="50" charset="-128"/>
                  <a:ea typeface="Meiryo UI" panose="020B0604030504040204" pitchFamily="50" charset="-128"/>
                </a:rPr>
                <a:t>『Bright</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Osaka</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2021』</a:t>
              </a:r>
              <a:r>
                <a:rPr lang="ja-JP" altLang="en-US" sz="1600" dirty="0">
                  <a:solidFill>
                    <a:schemeClr val="tx1"/>
                  </a:solidFill>
                  <a:latin typeface="Meiryo UI" panose="020B0604030504040204" pitchFamily="50" charset="-128"/>
                  <a:ea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rPr>
                <a:t>実施。（</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42" name="グループ化 41">
            <a:extLst>
              <a:ext uri="{FF2B5EF4-FFF2-40B4-BE49-F238E27FC236}">
                <a16:creationId xmlns:a16="http://schemas.microsoft.com/office/drawing/2014/main" id="{3E949D10-CE57-4D2B-B5C2-8246A592A638}"/>
              </a:ext>
            </a:extLst>
          </p:cNvPr>
          <p:cNvGrpSpPr/>
          <p:nvPr/>
        </p:nvGrpSpPr>
        <p:grpSpPr>
          <a:xfrm>
            <a:off x="241317" y="3450565"/>
            <a:ext cx="5743760" cy="1490524"/>
            <a:chOff x="318473" y="1265275"/>
            <a:chExt cx="5184577" cy="1490524"/>
          </a:xfrm>
        </p:grpSpPr>
        <p:sp>
          <p:nvSpPr>
            <p:cNvPr id="46" name="正方形/長方形 45">
              <a:extLst>
                <a:ext uri="{FF2B5EF4-FFF2-40B4-BE49-F238E27FC236}">
                  <a16:creationId xmlns:a16="http://schemas.microsoft.com/office/drawing/2014/main" id="{DF54D101-C718-4DDD-B171-F1211C2C0917}"/>
                </a:ext>
              </a:extLst>
            </p:cNvPr>
            <p:cNvSpPr/>
            <p:nvPr/>
          </p:nvSpPr>
          <p:spPr>
            <a:xfrm>
              <a:off x="318474" y="1265275"/>
              <a:ext cx="51845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rgbClr val="32328C"/>
                  </a:solidFill>
                  <a:latin typeface="Meiryo UI" panose="020B0604030504040204" pitchFamily="50" charset="-128"/>
                  <a:ea typeface="Meiryo UI" panose="020B0604030504040204" pitchFamily="50" charset="-128"/>
                </a:rPr>
                <a:t>空港リムジンバス</a:t>
              </a:r>
              <a:endParaRPr kumimoji="1" lang="ja-JP" altLang="en-US" sz="1600" b="1" i="0" u="none" strike="noStrike" kern="1200" cap="none" spc="0" normalizeH="0" baseline="0" noProof="0" dirty="0">
                <a:ln>
                  <a:noFill/>
                </a:ln>
                <a:solidFill>
                  <a:srgbClr val="32328C"/>
                </a:solidFill>
                <a:effectLst/>
                <a:uLnTx/>
                <a:uFillTx/>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8297C7DB-C523-4BFE-8E6F-8217BDDDC302}"/>
                </a:ext>
              </a:extLst>
            </p:cNvPr>
            <p:cNvSpPr/>
            <p:nvPr/>
          </p:nvSpPr>
          <p:spPr>
            <a:xfrm>
              <a:off x="318473" y="1475416"/>
              <a:ext cx="5184576" cy="1280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関西空港交通㈱、京阪バス㈱との三社共同運行により運行</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開始。（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新型コロナウィルス感染症による大幅な空港利用減少により</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運行休止。（</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月～</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pic>
        <p:nvPicPr>
          <p:cNvPr id="4" name="図 3" descr="夜の道路を走るバス&#10;&#10;自動的に生成された説明">
            <a:extLst>
              <a:ext uri="{FF2B5EF4-FFF2-40B4-BE49-F238E27FC236}">
                <a16:creationId xmlns:a16="http://schemas.microsoft.com/office/drawing/2014/main" id="{56F20F08-5DEE-F8C7-7BAF-2279E7BAA86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532952" y="4846052"/>
            <a:ext cx="1727612" cy="1108111"/>
          </a:xfrm>
          <a:prstGeom prst="rect">
            <a:avLst/>
          </a:prstGeom>
        </p:spPr>
      </p:pic>
      <p:pic>
        <p:nvPicPr>
          <p:cNvPr id="5" name="図 4">
            <a:extLst>
              <a:ext uri="{FF2B5EF4-FFF2-40B4-BE49-F238E27FC236}">
                <a16:creationId xmlns:a16="http://schemas.microsoft.com/office/drawing/2014/main" id="{8E6978F9-6B83-4EBC-9EBC-1FAF5F2F3F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3338" y="1779873"/>
            <a:ext cx="1816051" cy="1220270"/>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42F0F97A-A5B8-EC25-6D61-C59C7D6207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95374" y="3437448"/>
            <a:ext cx="1816051" cy="1108110"/>
          </a:xfrm>
          <a:prstGeom prst="rect">
            <a:avLst/>
          </a:prstGeom>
        </p:spPr>
      </p:pic>
      <p:pic>
        <p:nvPicPr>
          <p:cNvPr id="3" name="図 2">
            <a:extLst>
              <a:ext uri="{FF2B5EF4-FFF2-40B4-BE49-F238E27FC236}">
                <a16:creationId xmlns:a16="http://schemas.microsoft.com/office/drawing/2014/main" id="{2C1DFF55-8416-4A72-99C8-C5D2884B4D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2044" y="1772992"/>
            <a:ext cx="1725651" cy="1220276"/>
          </a:xfrm>
          <a:prstGeom prst="rect">
            <a:avLst/>
          </a:prstGeom>
          <a:ln>
            <a:solidFill>
              <a:schemeClr val="bg1">
                <a:lumMod val="65000"/>
              </a:schemeClr>
            </a:solidFill>
          </a:ln>
        </p:spPr>
      </p:pic>
      <p:sp>
        <p:nvSpPr>
          <p:cNvPr id="40" name="正方形/長方形 39">
            <a:extLst>
              <a:ext uri="{FF2B5EF4-FFF2-40B4-BE49-F238E27FC236}">
                <a16:creationId xmlns:a16="http://schemas.microsoft.com/office/drawing/2014/main" id="{8198B4FE-58E3-4A57-814C-4142AFD4840F}"/>
              </a:ext>
            </a:extLst>
          </p:cNvPr>
          <p:cNvSpPr/>
          <p:nvPr/>
        </p:nvSpPr>
        <p:spPr>
          <a:xfrm>
            <a:off x="6295399" y="5940623"/>
            <a:ext cx="2414735"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50" b="1" dirty="0">
                <a:solidFill>
                  <a:srgbClr val="000000"/>
                </a:solidFill>
                <a:effectLst>
                  <a:glow rad="101600">
                    <a:schemeClr val="bg1"/>
                  </a:glow>
                </a:effectLst>
                <a:latin typeface="+mn-ea"/>
              </a:rPr>
              <a:t>深夜バス実証実験</a:t>
            </a:r>
          </a:p>
        </p:txBody>
      </p:sp>
      <p:sp>
        <p:nvSpPr>
          <p:cNvPr id="43" name="正方形/長方形 42">
            <a:extLst>
              <a:ext uri="{FF2B5EF4-FFF2-40B4-BE49-F238E27FC236}">
                <a16:creationId xmlns:a16="http://schemas.microsoft.com/office/drawing/2014/main" id="{CE426E31-6FB3-456D-93E9-26F4A787E2E8}"/>
              </a:ext>
            </a:extLst>
          </p:cNvPr>
          <p:cNvSpPr/>
          <p:nvPr/>
        </p:nvSpPr>
        <p:spPr>
          <a:xfrm>
            <a:off x="6151812" y="4354875"/>
            <a:ext cx="2414735"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50" b="1" dirty="0">
                <a:solidFill>
                  <a:srgbClr val="000000"/>
                </a:solidFill>
                <a:effectLst>
                  <a:glow rad="101600">
                    <a:schemeClr val="bg1"/>
                  </a:glow>
                </a:effectLst>
                <a:latin typeface="+mn-ea"/>
              </a:rPr>
              <a:t>空港リムジンバス</a:t>
            </a:r>
          </a:p>
        </p:txBody>
      </p:sp>
      <p:sp>
        <p:nvSpPr>
          <p:cNvPr id="44" name="正方形/長方形 43">
            <a:extLst>
              <a:ext uri="{FF2B5EF4-FFF2-40B4-BE49-F238E27FC236}">
                <a16:creationId xmlns:a16="http://schemas.microsoft.com/office/drawing/2014/main" id="{0E5A286F-479B-42D4-870D-484E3BBE040D}"/>
              </a:ext>
            </a:extLst>
          </p:cNvPr>
          <p:cNvSpPr/>
          <p:nvPr/>
        </p:nvSpPr>
        <p:spPr>
          <a:xfrm>
            <a:off x="4643472" y="2882605"/>
            <a:ext cx="2414735"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50" b="1" dirty="0">
                <a:solidFill>
                  <a:srgbClr val="000000"/>
                </a:solidFill>
                <a:effectLst>
                  <a:glow rad="101600">
                    <a:schemeClr val="bg1"/>
                  </a:glow>
                </a:effectLst>
                <a:latin typeface="+mn-ea"/>
              </a:rPr>
              <a:t>大型観光バス</a:t>
            </a:r>
          </a:p>
        </p:txBody>
      </p:sp>
      <p:sp>
        <p:nvSpPr>
          <p:cNvPr id="45" name="正方形/長方形 44">
            <a:extLst>
              <a:ext uri="{FF2B5EF4-FFF2-40B4-BE49-F238E27FC236}">
                <a16:creationId xmlns:a16="http://schemas.microsoft.com/office/drawing/2014/main" id="{33A6C56A-A881-435E-9714-EB8003A1D3D4}"/>
              </a:ext>
            </a:extLst>
          </p:cNvPr>
          <p:cNvSpPr/>
          <p:nvPr/>
        </p:nvSpPr>
        <p:spPr>
          <a:xfrm>
            <a:off x="6596797" y="2842086"/>
            <a:ext cx="2414735" cy="405702"/>
          </a:xfrm>
          <a:prstGeom prst="rect">
            <a:avLst/>
          </a:prstGeom>
          <a:noFill/>
          <a:ln w="50800" algn="ctr">
            <a:noFill/>
            <a:miter lim="800000"/>
            <a:headEnd/>
            <a:tailEnd/>
          </a:ln>
        </p:spPr>
        <p:txBody>
          <a:bodyPr wrap="none" lIns="36000" tIns="10800" rIns="36000" bIns="10800" rtlCol="0" anchor="ctr">
            <a:noAutofit/>
          </a:bodyPr>
          <a:lstStyle/>
          <a:p>
            <a:pPr marL="185738" indent="-185738" algn="r">
              <a:buClr>
                <a:srgbClr val="969696"/>
              </a:buClr>
              <a:buSzPct val="80000"/>
            </a:pPr>
            <a:r>
              <a:rPr lang="ja-JP" altLang="en-US" sz="1000" b="1" dirty="0">
                <a:solidFill>
                  <a:srgbClr val="000000"/>
                </a:solidFill>
                <a:effectLst>
                  <a:glow rad="101600">
                    <a:schemeClr val="bg1"/>
                  </a:glow>
                </a:effectLst>
                <a:latin typeface="+mn-ea"/>
              </a:rPr>
              <a:t>貸切バス事業者</a:t>
            </a:r>
            <a:endParaRPr lang="en-US" altLang="ja-JP" sz="1000" b="1" dirty="0">
              <a:solidFill>
                <a:srgbClr val="000000"/>
              </a:solidFill>
              <a:effectLst>
                <a:glow rad="101600">
                  <a:schemeClr val="bg1"/>
                </a:glow>
              </a:effectLst>
              <a:latin typeface="+mn-ea"/>
            </a:endParaRPr>
          </a:p>
          <a:p>
            <a:pPr marL="185738" indent="-185738" algn="r">
              <a:buClr>
                <a:srgbClr val="969696"/>
              </a:buClr>
              <a:buSzPct val="80000"/>
            </a:pPr>
            <a:r>
              <a:rPr lang="ja-JP" altLang="en-US" sz="1000" b="1" dirty="0">
                <a:solidFill>
                  <a:srgbClr val="000000"/>
                </a:solidFill>
                <a:effectLst>
                  <a:glow rad="101600">
                    <a:schemeClr val="bg1"/>
                  </a:glow>
                </a:effectLst>
                <a:latin typeface="+mn-ea"/>
              </a:rPr>
              <a:t>安全性評価認定制度２ツ星</a:t>
            </a:r>
          </a:p>
        </p:txBody>
      </p:sp>
      <p:sp>
        <p:nvSpPr>
          <p:cNvPr id="2" name="正方形/長方形 1">
            <a:extLst>
              <a:ext uri="{FF2B5EF4-FFF2-40B4-BE49-F238E27FC236}">
                <a16:creationId xmlns:a16="http://schemas.microsoft.com/office/drawing/2014/main" id="{51CC35B7-A119-9E06-0DF0-BC2F7B77B087}"/>
              </a:ext>
            </a:extLst>
          </p:cNvPr>
          <p:cNvSpPr/>
          <p:nvPr/>
        </p:nvSpPr>
        <p:spPr>
          <a:xfrm>
            <a:off x="251520" y="1036581"/>
            <a:ext cx="3188765" cy="338554"/>
          </a:xfrm>
          <a:prstGeom prst="rect">
            <a:avLst/>
          </a:prstGeom>
        </p:spPr>
        <p:txBody>
          <a:bodyPr wrap="square">
            <a:spAutoFit/>
          </a:bodyPr>
          <a:lstStyle/>
          <a:p>
            <a:pPr marL="177800" indent="-1778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挑戦</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への成長・発展</a:t>
            </a:r>
          </a:p>
        </p:txBody>
      </p:sp>
      <p:sp>
        <p:nvSpPr>
          <p:cNvPr id="8" name="テキスト ボックス 7">
            <a:extLst>
              <a:ext uri="{FF2B5EF4-FFF2-40B4-BE49-F238E27FC236}">
                <a16:creationId xmlns:a16="http://schemas.microsoft.com/office/drawing/2014/main" id="{E1D6849A-00EE-FA80-4128-40E915EED072}"/>
              </a:ext>
            </a:extLst>
          </p:cNvPr>
          <p:cNvSpPr txBox="1"/>
          <p:nvPr/>
        </p:nvSpPr>
        <p:spPr>
          <a:xfrm>
            <a:off x="2575558" y="149939"/>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バ　ス</a:t>
            </a:r>
          </a:p>
        </p:txBody>
      </p:sp>
      <p:cxnSp>
        <p:nvCxnSpPr>
          <p:cNvPr id="10" name="直線コネクタ 9">
            <a:extLst>
              <a:ext uri="{FF2B5EF4-FFF2-40B4-BE49-F238E27FC236}">
                <a16:creationId xmlns:a16="http://schemas.microsoft.com/office/drawing/2014/main" id="{BB04DDDB-4C90-9638-BD6D-28DF6A519DBC}"/>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83060" y="578333"/>
            <a:ext cx="2242922"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（民営化後の取組）</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9800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AD8BA6D-F555-4B21-AACB-2A56BEE20F14}"/>
              </a:ext>
            </a:extLst>
          </p:cNvPr>
          <p:cNvSpPr txBox="1"/>
          <p:nvPr/>
        </p:nvSpPr>
        <p:spPr>
          <a:xfrm>
            <a:off x="265620" y="1411026"/>
            <a:ext cx="871296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民営化後、順調に推移していたが、</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年度期末から新型コロナウイルス感染症の影響により</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経営環境が激変。この環境下、持続可能な事業体になるべく、経営の合理化・効率化を始めとする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引き締まった経営施策に取り組み、</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年度も感染症の影響を受けたものの、バスの運輸収入などが回復し、増収増益。今後もコスト削減をはじめとした経営施策に取り組み黒字化の達成を目指す。</a:t>
            </a:r>
          </a:p>
        </p:txBody>
      </p:sp>
      <p:grpSp>
        <p:nvGrpSpPr>
          <p:cNvPr id="14" name="グループ化 13"/>
          <p:cNvGrpSpPr/>
          <p:nvPr/>
        </p:nvGrpSpPr>
        <p:grpSpPr>
          <a:xfrm>
            <a:off x="347086" y="963749"/>
            <a:ext cx="3829615" cy="408079"/>
            <a:chOff x="347086" y="1001327"/>
            <a:chExt cx="3829615" cy="408079"/>
          </a:xfrm>
        </p:grpSpPr>
        <p:sp>
          <p:nvSpPr>
            <p:cNvPr id="3" name="角丸四角形 57">
              <a:extLst>
                <a:ext uri="{FF2B5EF4-FFF2-40B4-BE49-F238E27FC236}">
                  <a16:creationId xmlns:a16="http://schemas.microsoft.com/office/drawing/2014/main" id="{40C30C8C-D9A3-AE1F-7806-A0814BF5C7E6}"/>
                </a:ext>
              </a:extLst>
            </p:cNvPr>
            <p:cNvSpPr/>
            <p:nvPr/>
          </p:nvSpPr>
          <p:spPr>
            <a:xfrm>
              <a:off x="347086" y="1001327"/>
              <a:ext cx="3829615" cy="408079"/>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62820EF1-4420-BEA1-4AB0-B6014E8CAA09}"/>
                </a:ext>
              </a:extLst>
            </p:cNvPr>
            <p:cNvSpPr/>
            <p:nvPr/>
          </p:nvSpPr>
          <p:spPr>
            <a:xfrm>
              <a:off x="372139" y="1026380"/>
              <a:ext cx="3492307" cy="338554"/>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自立経営</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バスサービス</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の維持・発展</a:t>
              </a:r>
            </a:p>
          </p:txBody>
        </p:sp>
      </p:grpSp>
      <p:sp>
        <p:nvSpPr>
          <p:cNvPr id="5" name="テキスト ボックス 4">
            <a:extLst>
              <a:ext uri="{FF2B5EF4-FFF2-40B4-BE49-F238E27FC236}">
                <a16:creationId xmlns:a16="http://schemas.microsoft.com/office/drawing/2014/main" id="{AF933AE9-62FA-5520-B6BA-ABBFA94A304F}"/>
              </a:ext>
            </a:extLst>
          </p:cNvPr>
          <p:cNvSpPr txBox="1"/>
          <p:nvPr/>
        </p:nvSpPr>
        <p:spPr>
          <a:xfrm>
            <a:off x="2536322" y="7224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バ　ス</a:t>
            </a:r>
          </a:p>
        </p:txBody>
      </p:sp>
      <p:cxnSp>
        <p:nvCxnSpPr>
          <p:cNvPr id="11" name="直線コネクタ 10">
            <a:extLst>
              <a:ext uri="{FF2B5EF4-FFF2-40B4-BE49-F238E27FC236}">
                <a16:creationId xmlns:a16="http://schemas.microsoft.com/office/drawing/2014/main" id="{60D5F237-CDCE-E8B5-FB70-4E8D8F9BC794}"/>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3060" y="578333"/>
            <a:ext cx="22429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（民営化後の取組）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21" name="スライド番号プレースホルダー 3"/>
          <p:cNvSpPr txBox="1">
            <a:spLocks/>
          </p:cNvSpPr>
          <p:nvPr/>
        </p:nvSpPr>
        <p:spPr>
          <a:xfrm>
            <a:off x="6934749" y="634801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3"/>
          <a:stretch>
            <a:fillRect/>
          </a:stretch>
        </p:blipFill>
        <p:spPr>
          <a:xfrm>
            <a:off x="372139" y="2488244"/>
            <a:ext cx="8151058" cy="4224894"/>
          </a:xfrm>
          <a:prstGeom prst="rect">
            <a:avLst/>
          </a:prstGeom>
        </p:spPr>
      </p:pic>
    </p:spTree>
    <p:extLst>
      <p:ext uri="{BB962C8B-B14F-4D97-AF65-F5344CB8AC3E}">
        <p14:creationId xmlns:p14="http://schemas.microsoft.com/office/powerpoint/2010/main" val="1580616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F933AE9-62FA-5520-B6BA-ABBFA94A304F}"/>
              </a:ext>
            </a:extLst>
          </p:cNvPr>
          <p:cNvSpPr txBox="1"/>
          <p:nvPr/>
        </p:nvSpPr>
        <p:spPr>
          <a:xfrm>
            <a:off x="2536322" y="7224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バ　ス</a:t>
            </a:r>
          </a:p>
        </p:txBody>
      </p:sp>
      <p:cxnSp>
        <p:nvCxnSpPr>
          <p:cNvPr id="11" name="直線コネクタ 10">
            <a:extLst>
              <a:ext uri="{FF2B5EF4-FFF2-40B4-BE49-F238E27FC236}">
                <a16:creationId xmlns:a16="http://schemas.microsoft.com/office/drawing/2014/main" id="{60D5F237-CDCE-E8B5-FB70-4E8D8F9BC794}"/>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3060" y="578333"/>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12" name="正方形/長方形 11"/>
          <p:cNvSpPr/>
          <p:nvPr/>
        </p:nvSpPr>
        <p:spPr>
          <a:xfrm>
            <a:off x="1532624" y="669796"/>
            <a:ext cx="3730508" cy="43088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上段：民営化前（</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）の経常損益</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下段：民営化後（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～）の当期純利益（前頁の再掲）</a:t>
            </a:r>
          </a:p>
        </p:txBody>
      </p:sp>
      <p:sp>
        <p:nvSpPr>
          <p:cNvPr id="13" name="正方形/長方形 12"/>
          <p:cNvSpPr/>
          <p:nvPr/>
        </p:nvSpPr>
        <p:spPr>
          <a:xfrm>
            <a:off x="4636997" y="4614561"/>
            <a:ext cx="3638282" cy="120668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年１月～３月にかけて新型コロナウイルス感染症拡大の影響により、一般路線バス事業収入の減等による当期純利益の減</a:t>
            </a:r>
            <a:endPar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は、新型コロナウイルス感染症拡大により、営業収益が大幅に悪化し、当期純損失を計上</a:t>
            </a:r>
            <a:endPar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は、前年度に比べ乗車人員等が回復したことや、営業費用の削減をしたものの、新型コロナウイルス感染症による影響を受け、当期純損失を計上</a:t>
            </a: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93106" y="1134173"/>
            <a:ext cx="8449788" cy="2920237"/>
          </a:xfrm>
          <a:prstGeom prst="rect">
            <a:avLst/>
          </a:prstGeom>
        </p:spPr>
      </p:pic>
      <p:pic>
        <p:nvPicPr>
          <p:cNvPr id="3" name="図 2"/>
          <p:cNvPicPr>
            <a:picLocks noChangeAspect="1"/>
          </p:cNvPicPr>
          <p:nvPr/>
        </p:nvPicPr>
        <p:blipFill>
          <a:blip r:embed="rId4"/>
          <a:stretch>
            <a:fillRect/>
          </a:stretch>
        </p:blipFill>
        <p:spPr>
          <a:xfrm>
            <a:off x="410125" y="3923054"/>
            <a:ext cx="3907875" cy="2920237"/>
          </a:xfrm>
          <a:prstGeom prst="rect">
            <a:avLst/>
          </a:prstGeom>
        </p:spPr>
      </p:pic>
    </p:spTree>
    <p:extLst>
      <p:ext uri="{BB962C8B-B14F-4D97-AF65-F5344CB8AC3E}">
        <p14:creationId xmlns:p14="http://schemas.microsoft.com/office/powerpoint/2010/main" val="2512088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F933AE9-62FA-5520-B6BA-ABBFA94A304F}"/>
              </a:ext>
            </a:extLst>
          </p:cNvPr>
          <p:cNvSpPr txBox="1"/>
          <p:nvPr/>
        </p:nvSpPr>
        <p:spPr>
          <a:xfrm>
            <a:off x="2536322" y="7224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バ　ス</a:t>
            </a:r>
          </a:p>
        </p:txBody>
      </p:sp>
      <p:cxnSp>
        <p:nvCxnSpPr>
          <p:cNvPr id="11" name="直線コネクタ 10">
            <a:extLst>
              <a:ext uri="{FF2B5EF4-FFF2-40B4-BE49-F238E27FC236}">
                <a16:creationId xmlns:a16="http://schemas.microsoft.com/office/drawing/2014/main" id="{60D5F237-CDCE-E8B5-FB70-4E8D8F9BC794}"/>
              </a:ext>
            </a:extLst>
          </p:cNvPr>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3060" y="578333"/>
            <a:ext cx="15696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（参考資料）</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20" name="テキスト ボックス 19"/>
          <p:cNvSpPr txBox="1"/>
          <p:nvPr/>
        </p:nvSpPr>
        <p:spPr>
          <a:xfrm>
            <a:off x="-115906" y="952214"/>
            <a:ext cx="23245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乗車人員の推移</a:t>
            </a:r>
          </a:p>
        </p:txBody>
      </p:sp>
      <p:sp>
        <p:nvSpPr>
          <p:cNvPr id="9" name="正方形/長方形 8"/>
          <p:cNvSpPr/>
          <p:nvPr/>
        </p:nvSpPr>
        <p:spPr>
          <a:xfrm>
            <a:off x="1694204" y="965570"/>
            <a:ext cx="3852337" cy="446276"/>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年以前は、民営化前（大阪市交通局）の数字）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3"/>
          <p:cNvSpPr txBox="1">
            <a:spLocks/>
          </p:cNvSpPr>
          <p:nvPr/>
        </p:nvSpPr>
        <p:spPr>
          <a:xfrm>
            <a:off x="7032128" y="64169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54473" y="1288201"/>
            <a:ext cx="9035055" cy="5438103"/>
          </a:xfrm>
          <a:prstGeom prst="rect">
            <a:avLst/>
          </a:prstGeom>
        </p:spPr>
      </p:pic>
    </p:spTree>
    <p:extLst>
      <p:ext uri="{BB962C8B-B14F-4D97-AF65-F5344CB8AC3E}">
        <p14:creationId xmlns:p14="http://schemas.microsoft.com/office/powerpoint/2010/main" val="385305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水　道</a:t>
            </a: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○水道事業が抱える管路耐震化の迅速化や広域連携の拡大などの課題に対応する必要がある。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19865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859977"/>
            <a:ext cx="264411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コンセッションの導入</a:t>
            </a: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38999" y="2774093"/>
            <a:ext cx="2526049" cy="181588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切迫する南海トラフ巨大地震時の広域断水を回避するための路線等を対象として、ＰＦＩ手法を採用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した官民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連携プラン（基幹管路耐震化ＰＦＩ事業）の検討を実施中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212147" y="2942284"/>
            <a:ext cx="2828037" cy="451406"/>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●「民営化基本方針（案）」を策定（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226678" y="3452563"/>
            <a:ext cx="2828037" cy="630942"/>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●「公共施設等運営権制度の活用について（実施プラン案）」等を策定（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226677" y="4142378"/>
            <a:ext cx="2828037" cy="630942"/>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●コンセッションの活用に関する条例改正案を提出⇒市会で審議未了により廃案（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226677" y="4899563"/>
            <a:ext cx="2828037" cy="271869"/>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●水道法改正案が国会で審議</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8767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529668" y="1324372"/>
          <a:ext cx="8235220" cy="4459328"/>
        </p:xfrm>
        <a:graphic>
          <a:graphicData uri="http://schemas.openxmlformats.org/drawingml/2006/table">
            <a:tbl>
              <a:tblPr>
                <a:tableStyleId>{5940675A-B579-460E-94D1-54222C63F5DA}</a:tableStyleId>
              </a:tblPr>
              <a:tblGrid>
                <a:gridCol w="1548880">
                  <a:extLst>
                    <a:ext uri="{9D8B030D-6E8A-4147-A177-3AD203B41FA5}">
                      <a16:colId xmlns:a16="http://schemas.microsoft.com/office/drawing/2014/main" val="20000"/>
                    </a:ext>
                  </a:extLst>
                </a:gridCol>
                <a:gridCol w="71256">
                  <a:extLst>
                    <a:ext uri="{9D8B030D-6E8A-4147-A177-3AD203B41FA5}">
                      <a16:colId xmlns:a16="http://schemas.microsoft.com/office/drawing/2014/main" val="20001"/>
                    </a:ext>
                  </a:extLst>
                </a:gridCol>
                <a:gridCol w="1027475">
                  <a:extLst>
                    <a:ext uri="{9D8B030D-6E8A-4147-A177-3AD203B41FA5}">
                      <a16:colId xmlns:a16="http://schemas.microsoft.com/office/drawing/2014/main" val="20002"/>
                    </a:ext>
                  </a:extLst>
                </a:gridCol>
                <a:gridCol w="1284343">
                  <a:extLst>
                    <a:ext uri="{9D8B030D-6E8A-4147-A177-3AD203B41FA5}">
                      <a16:colId xmlns:a16="http://schemas.microsoft.com/office/drawing/2014/main" val="20003"/>
                    </a:ext>
                  </a:extLst>
                </a:gridCol>
                <a:gridCol w="1284343">
                  <a:extLst>
                    <a:ext uri="{9D8B030D-6E8A-4147-A177-3AD203B41FA5}">
                      <a16:colId xmlns:a16="http://schemas.microsoft.com/office/drawing/2014/main" val="20004"/>
                    </a:ext>
                  </a:extLst>
                </a:gridCol>
                <a:gridCol w="1193684">
                  <a:extLst>
                    <a:ext uri="{9D8B030D-6E8A-4147-A177-3AD203B41FA5}">
                      <a16:colId xmlns:a16="http://schemas.microsoft.com/office/drawing/2014/main" val="20005"/>
                    </a:ext>
                  </a:extLst>
                </a:gridCol>
                <a:gridCol w="1100738">
                  <a:extLst>
                    <a:ext uri="{9D8B030D-6E8A-4147-A177-3AD203B41FA5}">
                      <a16:colId xmlns:a16="http://schemas.microsoft.com/office/drawing/2014/main" val="20006"/>
                    </a:ext>
                  </a:extLst>
                </a:gridCol>
                <a:gridCol w="724501">
                  <a:extLst>
                    <a:ext uri="{9D8B030D-6E8A-4147-A177-3AD203B41FA5}">
                      <a16:colId xmlns:a16="http://schemas.microsoft.com/office/drawing/2014/main" val="20007"/>
                    </a:ext>
                  </a:extLst>
                </a:gridCol>
              </a:tblGrid>
              <a:tr h="6688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3790519">
                <a:tc>
                  <a:txBody>
                    <a:bodyPr/>
                    <a:lstStyle/>
                    <a:p>
                      <a:pPr marL="0" algn="l" defTabSz="914400" rtl="0" eaLnBrk="1" fontAlgn="ctr" latinLnBrk="0" hangingPunct="1"/>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cxnSp>
        <p:nvCxnSpPr>
          <p:cNvPr id="27" name="直線コネクタ 2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 水　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grpSp>
        <p:nvGrpSpPr>
          <p:cNvPr id="3" name="グループ化 2"/>
          <p:cNvGrpSpPr/>
          <p:nvPr/>
        </p:nvGrpSpPr>
        <p:grpSpPr>
          <a:xfrm>
            <a:off x="592272" y="1473033"/>
            <a:ext cx="7921309" cy="3517776"/>
            <a:chOff x="554645" y="1201840"/>
            <a:chExt cx="7921309" cy="3517776"/>
          </a:xfrm>
        </p:grpSpPr>
        <p:grpSp>
          <p:nvGrpSpPr>
            <p:cNvPr id="2" name="グループ化 1"/>
            <p:cNvGrpSpPr/>
            <p:nvPr/>
          </p:nvGrpSpPr>
          <p:grpSpPr>
            <a:xfrm>
              <a:off x="554645" y="1201840"/>
              <a:ext cx="7921309" cy="3517776"/>
              <a:chOff x="554645" y="1201840"/>
              <a:chExt cx="7921309" cy="3517776"/>
            </a:xfrm>
          </p:grpSpPr>
          <p:sp>
            <p:nvSpPr>
              <p:cNvPr id="31" name="ホームベース 30"/>
              <p:cNvSpPr/>
              <p:nvPr/>
            </p:nvSpPr>
            <p:spPr>
              <a:xfrm>
                <a:off x="2446921" y="2479320"/>
                <a:ext cx="6029033" cy="2240296"/>
              </a:xfrm>
              <a:prstGeom prst="homePlate">
                <a:avLst>
                  <a:gd name="adj" fmla="val 1574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0" name="正方形/長方形 9"/>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grpSp>
        <p:sp>
          <p:nvSpPr>
            <p:cNvPr id="13" name="正方形/長方形 12"/>
            <p:cNvSpPr/>
            <p:nvPr/>
          </p:nvSpPr>
          <p:spPr>
            <a:xfrm>
              <a:off x="2653558" y="2479320"/>
              <a:ext cx="157541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●市戦略会議（</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正方形/長方形 13"/>
            <p:cNvSpPr/>
            <p:nvPr/>
          </p:nvSpPr>
          <p:spPr>
            <a:xfrm>
              <a:off x="3110957" y="2881811"/>
              <a:ext cx="15000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●民営化基本方針（案）</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の策定（４月）</a:t>
              </a:r>
            </a:p>
          </p:txBody>
        </p:sp>
        <p:sp>
          <p:nvSpPr>
            <p:cNvPr id="18" name="正方形/長方形 17"/>
            <p:cNvSpPr/>
            <p:nvPr/>
          </p:nvSpPr>
          <p:spPr>
            <a:xfrm>
              <a:off x="4096570" y="4096010"/>
              <a:ext cx="12817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●条例改正案の提出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⇒市会で否決（３月）</a:t>
              </a:r>
            </a:p>
          </p:txBody>
        </p:sp>
        <p:sp>
          <p:nvSpPr>
            <p:cNvPr id="19" name="正方形/長方形 18"/>
            <p:cNvSpPr/>
            <p:nvPr/>
          </p:nvSpPr>
          <p:spPr>
            <a:xfrm>
              <a:off x="4932624" y="3210738"/>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●実施プラン（案）修正版の策定（８月）</a:t>
              </a:r>
            </a:p>
          </p:txBody>
        </p:sp>
        <p:sp>
          <p:nvSpPr>
            <p:cNvPr id="20" name="正方形/長方形 19"/>
            <p:cNvSpPr/>
            <p:nvPr/>
          </p:nvSpPr>
          <p:spPr>
            <a:xfrm>
              <a:off x="3731206" y="3362124"/>
              <a:ext cx="1270389"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●実施プラン（案）・実施方針（案）の策定（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1" name="正方形/長方形 20"/>
            <p:cNvSpPr/>
            <p:nvPr/>
          </p:nvSpPr>
          <p:spPr>
            <a:xfrm>
              <a:off x="5266670" y="3462653"/>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●実施方針（案）修正版の策定（２月）</a:t>
              </a:r>
            </a:p>
          </p:txBody>
        </p:sp>
        <p:sp>
          <p:nvSpPr>
            <p:cNvPr id="22" name="正方形/長方形 21"/>
            <p:cNvSpPr/>
            <p:nvPr/>
          </p:nvSpPr>
          <p:spPr>
            <a:xfrm>
              <a:off x="5393743" y="4096010"/>
              <a:ext cx="123796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●条例改正案の提出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⇒市会で継続審査（３月）</a:t>
              </a:r>
            </a:p>
          </p:txBody>
        </p:sp>
        <p:sp>
          <p:nvSpPr>
            <p:cNvPr id="23" name="正方形/長方形 22"/>
            <p:cNvSpPr/>
            <p:nvPr/>
          </p:nvSpPr>
          <p:spPr>
            <a:xfrm>
              <a:off x="6631707" y="4030315"/>
              <a:ext cx="15333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●条例改正案の市会審議</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⇒審議未了により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廃案（３月）</a:t>
              </a:r>
            </a:p>
          </p:txBody>
        </p:sp>
      </p:grpSp>
      <p:sp>
        <p:nvSpPr>
          <p:cNvPr id="25" name="正方形/長方形 24"/>
          <p:cNvSpPr/>
          <p:nvPr/>
        </p:nvSpPr>
        <p:spPr>
          <a:xfrm>
            <a:off x="7898912" y="4450574"/>
            <a:ext cx="852700" cy="422292"/>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水道法改正</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の動きあり</a:t>
            </a: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499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55859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619249" y="1323374"/>
          <a:ext cx="6409980" cy="4459328"/>
        </p:xfrm>
        <a:graphic>
          <a:graphicData uri="http://schemas.openxmlformats.org/drawingml/2006/table">
            <a:tbl>
              <a:tblPr>
                <a:tableStyleId>{5940675A-B579-460E-94D1-54222C63F5DA}</a:tableStyleId>
              </a:tblPr>
              <a:tblGrid>
                <a:gridCol w="1290340">
                  <a:extLst>
                    <a:ext uri="{9D8B030D-6E8A-4147-A177-3AD203B41FA5}">
                      <a16:colId xmlns:a16="http://schemas.microsoft.com/office/drawing/2014/main" val="20000"/>
                    </a:ext>
                  </a:extLst>
                </a:gridCol>
                <a:gridCol w="59362">
                  <a:extLst>
                    <a:ext uri="{9D8B030D-6E8A-4147-A177-3AD203B41FA5}">
                      <a16:colId xmlns:a16="http://schemas.microsoft.com/office/drawing/2014/main" val="20001"/>
                    </a:ext>
                  </a:extLst>
                </a:gridCol>
                <a:gridCol w="855968">
                  <a:extLst>
                    <a:ext uri="{9D8B030D-6E8A-4147-A177-3AD203B41FA5}">
                      <a16:colId xmlns:a16="http://schemas.microsoft.com/office/drawing/2014/main" val="20002"/>
                    </a:ext>
                  </a:extLst>
                </a:gridCol>
                <a:gridCol w="1069959">
                  <a:extLst>
                    <a:ext uri="{9D8B030D-6E8A-4147-A177-3AD203B41FA5}">
                      <a16:colId xmlns:a16="http://schemas.microsoft.com/office/drawing/2014/main" val="20003"/>
                    </a:ext>
                  </a:extLst>
                </a:gridCol>
                <a:gridCol w="1069959">
                  <a:extLst>
                    <a:ext uri="{9D8B030D-6E8A-4147-A177-3AD203B41FA5}">
                      <a16:colId xmlns:a16="http://schemas.microsoft.com/office/drawing/2014/main" val="20004"/>
                    </a:ext>
                  </a:extLst>
                </a:gridCol>
                <a:gridCol w="1069959">
                  <a:extLst>
                    <a:ext uri="{9D8B030D-6E8A-4147-A177-3AD203B41FA5}">
                      <a16:colId xmlns:a16="http://schemas.microsoft.com/office/drawing/2014/main" val="847897035"/>
                    </a:ext>
                  </a:extLst>
                </a:gridCol>
                <a:gridCol w="994433">
                  <a:extLst>
                    <a:ext uri="{9D8B030D-6E8A-4147-A177-3AD203B41FA5}">
                      <a16:colId xmlns:a16="http://schemas.microsoft.com/office/drawing/2014/main" val="20005"/>
                    </a:ext>
                  </a:extLst>
                </a:gridCol>
              </a:tblGrid>
              <a:tr h="6688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3790519">
                <a:tc>
                  <a:txBody>
                    <a:bodyPr/>
                    <a:lstStyle/>
                    <a:p>
                      <a:pPr marL="0" algn="l" defTabSz="914400" rtl="0" eaLnBrk="1" fontAlgn="ctr" latinLnBrk="0" hangingPunct="1"/>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管路耐震化</a:t>
                      </a: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cxnSp>
        <p:nvCxnSpPr>
          <p:cNvPr id="27" name="直線コネクタ 2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36322" y="7224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 水　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grpSp>
        <p:nvGrpSpPr>
          <p:cNvPr id="3" name="グループ化 2"/>
          <p:cNvGrpSpPr/>
          <p:nvPr/>
        </p:nvGrpSpPr>
        <p:grpSpPr>
          <a:xfrm>
            <a:off x="592272" y="1473033"/>
            <a:ext cx="7306640" cy="3028296"/>
            <a:chOff x="554645" y="1201840"/>
            <a:chExt cx="7306640" cy="3028296"/>
          </a:xfrm>
        </p:grpSpPr>
        <p:grpSp>
          <p:nvGrpSpPr>
            <p:cNvPr id="2" name="グループ化 1"/>
            <p:cNvGrpSpPr/>
            <p:nvPr/>
          </p:nvGrpSpPr>
          <p:grpSpPr>
            <a:xfrm>
              <a:off x="554645" y="1201840"/>
              <a:ext cx="1468682" cy="306742"/>
              <a:chOff x="554645" y="1201840"/>
              <a:chExt cx="1468682" cy="306742"/>
            </a:xfrm>
          </p:grpSpPr>
          <p:sp>
            <p:nvSpPr>
              <p:cNvPr id="9" name="正方形/長方形 8"/>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0" name="正方形/長方形 9"/>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項目</a:t>
                </a:r>
              </a:p>
            </p:txBody>
          </p:sp>
        </p:grpSp>
        <p:sp>
          <p:nvSpPr>
            <p:cNvPr id="13" name="正方形/長方形 12"/>
            <p:cNvSpPr/>
            <p:nvPr/>
          </p:nvSpPr>
          <p:spPr>
            <a:xfrm>
              <a:off x="3802894" y="2654015"/>
              <a:ext cx="1690329" cy="633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●大阪市水道ＰＦＩ管路更新事業等の実施について、運営権制度を導入すること等を市</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会議で決定（</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13"/>
            <p:cNvSpPr/>
            <p:nvPr/>
          </p:nvSpPr>
          <p:spPr>
            <a:xfrm>
              <a:off x="2023327" y="2452956"/>
              <a:ext cx="1568152" cy="6762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●「大阪市水道経営戦略」において、新たな官民連携手法の導入の検討を行うことを記載（</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867294" y="3843545"/>
              <a:ext cx="1251857" cy="3865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●応募者の辞退により</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公募終了（</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265478" y="3263574"/>
              <a:ext cx="1270389"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●「事業に係る実施方針条例」可決</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正方形/長方形 20"/>
            <p:cNvSpPr/>
            <p:nvPr/>
          </p:nvSpPr>
          <p:spPr>
            <a:xfrm>
              <a:off x="6121919" y="3443557"/>
              <a:ext cx="1739366" cy="4114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6" name="正方形/長方形 25"/>
          <p:cNvSpPr/>
          <p:nvPr/>
        </p:nvSpPr>
        <p:spPr>
          <a:xfrm>
            <a:off x="145066" y="682824"/>
            <a:ext cx="273353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（主な改革取組経過）</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530849" y="4895084"/>
            <a:ext cx="1752091" cy="5408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●「ＰＦＩ管路更新事業の総括及び今後の基本的方向性について」を公表（</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ホームベース 27"/>
          <p:cNvSpPr/>
          <p:nvPr/>
        </p:nvSpPr>
        <p:spPr>
          <a:xfrm>
            <a:off x="2060954" y="2432890"/>
            <a:ext cx="4235763" cy="2240296"/>
          </a:xfrm>
          <a:prstGeom prst="homePlate">
            <a:avLst>
              <a:gd name="adj" fmla="val 1574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正方形/長方形 22"/>
          <p:cNvSpPr/>
          <p:nvPr/>
        </p:nvSpPr>
        <p:spPr>
          <a:xfrm>
            <a:off x="6787604" y="5425660"/>
            <a:ext cx="1752091" cy="5408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●「大阪市水道基幹管路耐震化ＰＦＩ事業（案）について」を策定し、公表（</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0712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3708066"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民営化総論（地下鉄・バス）</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706293"/>
            <a:ext cx="8575021" cy="1342650"/>
            <a:chOff x="586711" y="834885"/>
            <a:chExt cx="8575021" cy="1641495"/>
          </a:xfrm>
        </p:grpSpPr>
        <p:sp>
          <p:nvSpPr>
            <p:cNvPr id="5" name="角丸四角形 4"/>
            <p:cNvSpPr/>
            <p:nvPr/>
          </p:nvSpPr>
          <p:spPr>
            <a:xfrm>
              <a:off x="586711" y="854764"/>
              <a:ext cx="8575021" cy="16216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6906" y="1152940"/>
              <a:ext cx="8466189" cy="131698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地下鉄</a:t>
              </a:r>
              <a:r>
                <a:rPr lang="ja-JP" altLang="en-US" sz="1600" dirty="0">
                  <a:latin typeface="Meiryo UI" panose="020B0604030504040204" pitchFamily="50" charset="-128"/>
                  <a:ea typeface="Meiryo UI" panose="020B0604030504040204" pitchFamily="50" charset="-128"/>
                </a:rPr>
                <a:t>事業は</a:t>
              </a:r>
              <a:r>
                <a:rPr lang="en-US" altLang="ja-JP" sz="1600" dirty="0">
                  <a:latin typeface="Meiryo UI" panose="020B0604030504040204" pitchFamily="50" charset="-128"/>
                  <a:ea typeface="Meiryo UI" panose="020B0604030504040204" pitchFamily="50" charset="-128"/>
                </a:rPr>
                <a:t>2003</a:t>
              </a:r>
              <a:r>
                <a:rPr lang="ja-JP" altLang="en-US" sz="1600" dirty="0">
                  <a:latin typeface="Meiryo UI" panose="020B0604030504040204" pitchFamily="50" charset="-128"/>
                  <a:ea typeface="Meiryo UI" panose="020B0604030504040204" pitchFamily="50" charset="-128"/>
                </a:rPr>
                <a:t>年以降黒字を計上し、累積欠損金も解消するなど経営の健全性を高めていたが、一方バス事業は赤字が続いており、大阪市及び地下鉄事業からの財政支援も行われていた。両事業とも長期的には人口減少などの経営環境の変化が予想され、その中で事業の持続性が求められる中、高コスト体質などの課題がある両事業にとって、公営企業のままでの改善には限界があった。</a:t>
              </a:r>
              <a:endParaRPr lang="en-US" altLang="ja-JP" sz="1600" dirty="0">
                <a:latin typeface="Meiryo UI" panose="020B0604030504040204" pitchFamily="50" charset="-128"/>
                <a:ea typeface="Meiryo UI" panose="020B0604030504040204" pitchFamily="50" charset="-128"/>
              </a:endParaRPr>
            </a:p>
          </p:txBody>
        </p:sp>
        <p:sp>
          <p:nvSpPr>
            <p:cNvPr id="7" name="角丸四角形 6"/>
            <p:cNvSpPr/>
            <p:nvPr/>
          </p:nvSpPr>
          <p:spPr>
            <a:xfrm>
              <a:off x="586711" y="834885"/>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改革前の状況</a:t>
              </a:r>
            </a:p>
          </p:txBody>
        </p:sp>
      </p:grpSp>
      <p:sp>
        <p:nvSpPr>
          <p:cNvPr id="10" name="下矢印 9"/>
          <p:cNvSpPr/>
          <p:nvPr/>
        </p:nvSpPr>
        <p:spPr>
          <a:xfrm>
            <a:off x="4108175" y="2104619"/>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316218" y="2450413"/>
            <a:ext cx="8560182" cy="2008416"/>
          </a:xfrm>
          <a:prstGeom prst="roundRect">
            <a:avLst>
              <a:gd name="adj" fmla="val 72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34542" y="2804962"/>
            <a:ext cx="8595912" cy="1569660"/>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この</a:t>
            </a:r>
            <a:r>
              <a:rPr lang="ja-JP" altLang="en-US" sz="1600" dirty="0">
                <a:latin typeface="Meiryo UI" panose="020B0604030504040204" pitchFamily="50" charset="-128"/>
                <a:ea typeface="Meiryo UI" panose="020B0604030504040204" pitchFamily="50" charset="-128"/>
              </a:rPr>
              <a:t>ような中、</a:t>
            </a:r>
            <a:r>
              <a:rPr lang="en-US" altLang="ja-JP" sz="1600" dirty="0">
                <a:latin typeface="Meiryo UI" panose="020B0604030504040204" pitchFamily="50" charset="-128"/>
                <a:ea typeface="Meiryo UI" panose="020B0604030504040204" pitchFamily="50" charset="-128"/>
              </a:rPr>
              <a:t>2011</a:t>
            </a:r>
            <a:r>
              <a:rPr lang="ja-JP" altLang="en-US" sz="1600" dirty="0">
                <a:latin typeface="Meiryo UI" panose="020B0604030504040204" pitchFamily="50" charset="-128"/>
                <a:ea typeface="Meiryo UI" panose="020B0604030504040204" pitchFamily="50" charset="-128"/>
              </a:rPr>
              <a:t>年の橋下市長の就任以降、地下鉄事業は上下一体で民営化し、バス事業については地下鉄事業とは完全分離してかつ民営化する方向性</a:t>
            </a:r>
            <a:r>
              <a:rPr lang="ja-JP" altLang="en-US" sz="1600" dirty="0" smtClean="0">
                <a:latin typeface="Meiryo UI" panose="020B0604030504040204" pitchFamily="50" charset="-128"/>
                <a:ea typeface="Meiryo UI" panose="020B0604030504040204" pitchFamily="50" charset="-128"/>
              </a:rPr>
              <a:t>が打ち出され</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rPr>
              <a:t>、民営化</a:t>
            </a:r>
            <a:r>
              <a:rPr lang="ja-JP" altLang="en-US" sz="1600" dirty="0">
                <a:latin typeface="Meiryo UI" panose="020B0604030504040204" pitchFamily="50" charset="-128"/>
                <a:ea typeface="Meiryo UI" panose="020B0604030504040204" pitchFamily="50" charset="-128"/>
              </a:rPr>
              <a:t>に関する条例案が議会に上程された。地下鉄は民営化されると、全国の公営地下鉄の中でも最初の民営化のケースとなるものであった。条例案は議会で審議され</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月に可決された。なお、バス事業については公募による民間事業者への事業譲渡を前提とする当初の方針ではなく、市が出資する大阪シティバス（株）に一括事業譲渡する内容への変更になった。　</a:t>
            </a:r>
            <a:endParaRPr lang="en-US" altLang="ja-JP"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316217" y="2450001"/>
            <a:ext cx="1864941" cy="39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312096" y="4863782"/>
            <a:ext cx="8613597" cy="1985653"/>
            <a:chOff x="530440" y="846007"/>
            <a:chExt cx="8613597" cy="1569843"/>
          </a:xfrm>
        </p:grpSpPr>
        <p:sp>
          <p:nvSpPr>
            <p:cNvPr id="17" name="角丸四角形 16"/>
            <p:cNvSpPr/>
            <p:nvPr/>
          </p:nvSpPr>
          <p:spPr>
            <a:xfrm>
              <a:off x="534561" y="854764"/>
              <a:ext cx="8609476" cy="1538241"/>
            </a:xfrm>
            <a:prstGeom prst="roundRect">
              <a:avLst>
                <a:gd name="adj" fmla="val 79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5999" y="1174888"/>
              <a:ext cx="8535389" cy="124096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月から、地下鉄事業は、大阪市高速電気軌道株式会社（</a:t>
              </a:r>
              <a:r>
                <a:rPr lang="en-US" altLang="ja-JP" sz="1600" dirty="0">
                  <a:latin typeface="Meiryo UI" panose="020B0604030504040204" pitchFamily="50" charset="-128"/>
                  <a:ea typeface="Meiryo UI" panose="020B0604030504040204" pitchFamily="50" charset="-128"/>
                </a:rPr>
                <a:t>Osaka Metro</a:t>
              </a:r>
              <a:r>
                <a:rPr lang="ja-JP" altLang="en-US" sz="1600" dirty="0">
                  <a:latin typeface="Meiryo UI" panose="020B0604030504040204" pitchFamily="50" charset="-128"/>
                  <a:ea typeface="Meiryo UI" panose="020B0604030504040204" pitchFamily="50" charset="-128"/>
                </a:rPr>
                <a:t>）、バス事業は大阪シティバス株式会社による事業</a:t>
              </a:r>
              <a:r>
                <a:rPr lang="ja-JP" altLang="en-US" sz="1600" dirty="0" smtClean="0">
                  <a:latin typeface="Meiryo UI" panose="020B0604030504040204" pitchFamily="50" charset="-128"/>
                  <a:ea typeface="Meiryo UI" panose="020B0604030504040204" pitchFamily="50" charset="-128"/>
                </a:rPr>
                <a:t>運営がスタート</a:t>
              </a:r>
              <a:r>
                <a:rPr lang="ja-JP" altLang="en-US" sz="1600" dirty="0">
                  <a:latin typeface="Meiryo UI" panose="020B0604030504040204" pitchFamily="50" charset="-128"/>
                  <a:ea typeface="Meiryo UI" panose="020B0604030504040204" pitchFamily="50" charset="-128"/>
                </a:rPr>
                <a:t>した。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民営化後</a:t>
              </a:r>
              <a:r>
                <a:rPr lang="ja-JP" altLang="en-US" sz="1600" dirty="0">
                  <a:latin typeface="Meiryo UI" panose="020B0604030504040204" pitchFamily="50" charset="-128"/>
                  <a:ea typeface="Meiryo UI" panose="020B0604030504040204" pitchFamily="50" charset="-128"/>
                </a:rPr>
                <a:t>、安全対策、サービス向上策はもとより、新たな</a:t>
              </a:r>
              <a:r>
                <a:rPr lang="ja-JP" altLang="en-US" sz="1600" dirty="0" smtClean="0">
                  <a:latin typeface="Meiryo UI" panose="020B0604030504040204" pitchFamily="50" charset="-128"/>
                  <a:ea typeface="Meiryo UI" panose="020B0604030504040204" pitchFamily="50" charset="-128"/>
                </a:rPr>
                <a:t>取組も</a:t>
              </a:r>
              <a:r>
                <a:rPr lang="ja-JP" altLang="en-US" sz="1600" dirty="0">
                  <a:latin typeface="Meiryo UI" panose="020B0604030504040204" pitchFamily="50" charset="-128"/>
                  <a:ea typeface="Meiryo UI" panose="020B0604030504040204" pitchFamily="50" charset="-128"/>
                </a:rPr>
                <a:t>拡充・加速させながら、順調に進捗していたが</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年度期末から新型コロナウイルス感染症の影響を大きく受けることとなった。感染症が収束に向かう中、</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年度以降は、乗車人員の回復や引き締まった経営施策の推進により、業績は順調に回復している</a:t>
              </a:r>
              <a:r>
                <a:rPr lang="ja-JP" altLang="en-US" sz="1600" dirty="0" smtClean="0">
                  <a:latin typeface="Meiryo UI" panose="020B0604030504040204" pitchFamily="50" charset="-128"/>
                  <a:ea typeface="Meiryo UI" panose="020B0604030504040204" pitchFamily="50" charset="-128"/>
                </a:rPr>
                <a:t>。</a:t>
              </a:r>
              <a:endParaRPr lang="en-US" altLang="ja-JP" sz="1600" strike="dblStrike" dirty="0">
                <a:latin typeface="Meiryo UI" panose="020B0604030504040204" pitchFamily="50" charset="-128"/>
                <a:ea typeface="Meiryo UI" panose="020B0604030504040204" pitchFamily="50" charset="-128"/>
              </a:endParaRPr>
            </a:p>
          </p:txBody>
        </p:sp>
        <p:sp>
          <p:nvSpPr>
            <p:cNvPr id="19" name="角丸四角形 18"/>
            <p:cNvSpPr/>
            <p:nvPr/>
          </p:nvSpPr>
          <p:spPr>
            <a:xfrm>
              <a:off x="530440" y="846007"/>
              <a:ext cx="2290426"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成果・民営化後の取組</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1" name="下矢印 20"/>
          <p:cNvSpPr/>
          <p:nvPr/>
        </p:nvSpPr>
        <p:spPr>
          <a:xfrm>
            <a:off x="4147931" y="4516214"/>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7852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 水　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36" name="角丸四角形 35"/>
          <p:cNvSpPr/>
          <p:nvPr/>
        </p:nvSpPr>
        <p:spPr>
          <a:xfrm>
            <a:off x="243160" y="980728"/>
            <a:ext cx="8726028" cy="904422"/>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○法定耐用年数超過管路率については、大都市</a:t>
            </a:r>
            <a:r>
              <a:rPr kumimoji="1" lang="en-US" altLang="ja-JP" sz="1600" b="1" i="0" u="none" strike="noStrike" kern="1200" cap="none" spc="0" normalizeH="0" baseline="3000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平均と比較して高く、経年化が進んでいる。</a:t>
            </a:r>
            <a:endPar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○基幹管路</a:t>
            </a:r>
            <a:r>
              <a:rPr kumimoji="1" lang="en-US" altLang="ja-JP" sz="1600" b="1" i="0" u="none" strike="noStrike" kern="1200" cap="none" spc="0" normalizeH="0" baseline="3000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の耐震適合率</a:t>
            </a:r>
            <a:r>
              <a:rPr kumimoji="1" lang="en-US" altLang="ja-JP" sz="1600" b="1" i="0" u="none" strike="noStrike" kern="1200" cap="none" spc="0" normalizeH="0" baseline="3000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については、大都市平均より高い水準にあるものの、管路の耐震管率については、大都市平均と同等レベルで</a:t>
            </a:r>
            <a:r>
              <a:rPr kumimoji="1" lang="en-US" altLang="ja-JP" sz="16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％程度となっている。</a:t>
            </a:r>
            <a:endPar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45066" y="620688"/>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　　組）</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スライド番号プレースホルダー 3"/>
          <p:cNvSpPr txBox="1">
            <a:spLocks/>
          </p:cNvSpPr>
          <p:nvPr/>
        </p:nvSpPr>
        <p:spPr>
          <a:xfrm>
            <a:off x="7122399" y="653398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2"/>
          <a:stretch>
            <a:fillRect/>
          </a:stretch>
        </p:blipFill>
        <p:spPr>
          <a:xfrm>
            <a:off x="173998" y="1897175"/>
            <a:ext cx="8864352" cy="4986960"/>
          </a:xfrm>
          <a:prstGeom prst="rect">
            <a:avLst/>
          </a:prstGeom>
        </p:spPr>
      </p:pic>
    </p:spTree>
    <p:extLst>
      <p:ext uri="{BB962C8B-B14F-4D97-AF65-F5344CB8AC3E}">
        <p14:creationId xmlns:p14="http://schemas.microsoft.com/office/powerpoint/2010/main" val="3862053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 水　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具体的な取組と成果 （民営化）</a:t>
            </a:r>
          </a:p>
        </p:txBody>
      </p:sp>
      <p:sp>
        <p:nvSpPr>
          <p:cNvPr id="36" name="角丸四角形 35"/>
          <p:cNvSpPr/>
          <p:nvPr/>
        </p:nvSpPr>
        <p:spPr>
          <a:xfrm>
            <a:off x="243160" y="1063685"/>
            <a:ext cx="8680433" cy="713867"/>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○切迫する南海トラフ巨大地震時の広域断水を回避するための路線等を対象として、ＰＦＩ手法を採用した新たな官民連携プラン（基幹管路耐震化ＰＦＩ事業）の検討を実施中。</a:t>
            </a:r>
          </a:p>
        </p:txBody>
      </p:sp>
      <p:sp>
        <p:nvSpPr>
          <p:cNvPr id="3" name="Rectangle 1"/>
          <p:cNvSpPr>
            <a:spLocks noChangeArrowheads="1"/>
          </p:cNvSpPr>
          <p:nvPr/>
        </p:nvSpPr>
        <p:spPr bwMode="auto">
          <a:xfrm>
            <a:off x="243160" y="1866977"/>
            <a:ext cx="82407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基幹管路耐震化ＰＦＩ事業の概要</a:t>
            </a:r>
            <a:r>
              <a:rPr kumimoji="0" lang="ja-JP"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45066" y="682824"/>
            <a:ext cx="166325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（取　　組）</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166609368"/>
              </p:ext>
            </p:extLst>
          </p:nvPr>
        </p:nvGraphicFramePr>
        <p:xfrm>
          <a:off x="508538" y="2237130"/>
          <a:ext cx="7975384" cy="4253062"/>
        </p:xfrm>
        <a:graphic>
          <a:graphicData uri="http://schemas.openxmlformats.org/drawingml/2006/table">
            <a:tbl>
              <a:tblPr firstRow="1" bandRow="1">
                <a:tableStyleId>{5940675A-B579-460E-94D1-54222C63F5DA}</a:tableStyleId>
              </a:tblPr>
              <a:tblGrid>
                <a:gridCol w="1661538">
                  <a:extLst>
                    <a:ext uri="{9D8B030D-6E8A-4147-A177-3AD203B41FA5}">
                      <a16:colId xmlns:a16="http://schemas.microsoft.com/office/drawing/2014/main" val="2071544854"/>
                    </a:ext>
                  </a:extLst>
                </a:gridCol>
                <a:gridCol w="6313846">
                  <a:extLst>
                    <a:ext uri="{9D8B030D-6E8A-4147-A177-3AD203B41FA5}">
                      <a16:colId xmlns:a16="http://schemas.microsoft.com/office/drawing/2014/main" val="3366712638"/>
                    </a:ext>
                  </a:extLst>
                </a:gridCol>
              </a:tblGrid>
              <a:tr h="1226151">
                <a:tc>
                  <a:txBody>
                    <a:bodyPr/>
                    <a:lstStyle/>
                    <a:p>
                      <a:pPr algn="l">
                        <a:spcBef>
                          <a:spcPts val="0"/>
                        </a:spcBef>
                        <a:spcAft>
                          <a:spcPts val="600"/>
                        </a:spcAft>
                      </a:pPr>
                      <a:r>
                        <a:rPr kumimoji="1" lang="ja-JP" altLang="en-US" sz="1500" b="1" dirty="0">
                          <a:solidFill>
                            <a:schemeClr val="bg1"/>
                          </a:solidFill>
                          <a:latin typeface="+mn-ea"/>
                          <a:ea typeface="+mn-ea"/>
                        </a:rPr>
                        <a:t>事業目的</a:t>
                      </a:r>
                      <a:endParaRPr kumimoji="1" lang="en-US" altLang="ja-JP" sz="1500" b="1" dirty="0">
                        <a:solidFill>
                          <a:schemeClr val="bg1"/>
                        </a:solidFill>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ts val="2400"/>
                        </a:lnSpc>
                        <a:spcBef>
                          <a:spcPts val="0"/>
                        </a:spcBef>
                        <a:spcAft>
                          <a:spcPts val="0"/>
                        </a:spcAft>
                        <a:buClrTx/>
                        <a:buSzTx/>
                        <a:buFont typeface="Wingdings" panose="05000000000000000000" pitchFamily="2" charset="2"/>
                        <a:buChar char="l"/>
                        <a:tabLst/>
                        <a:defRPr/>
                      </a:pPr>
                      <a:r>
                        <a:rPr lang="ja-JP" altLang="en-US" sz="1500" b="1" u="none" cap="none" spc="0" dirty="0">
                          <a:ln w="0"/>
                          <a:solidFill>
                            <a:schemeClr val="tx1"/>
                          </a:solidFill>
                          <a:effectLst/>
                          <a:latin typeface="+mn-ea"/>
                          <a:ea typeface="+mn-ea"/>
                        </a:rPr>
                        <a:t>切迫性が指摘される南海トラフ巨大地震対策に</a:t>
                      </a:r>
                      <a:r>
                        <a:rPr lang="ja-JP" altLang="en-US" sz="1500" b="1" u="none" cap="none" spc="0" dirty="0" smtClean="0">
                          <a:ln w="0"/>
                          <a:solidFill>
                            <a:schemeClr val="tx1"/>
                          </a:solidFill>
                          <a:effectLst/>
                          <a:latin typeface="+mn-ea"/>
                          <a:ea typeface="+mn-ea"/>
                        </a:rPr>
                        <a:t>一定のメド</a:t>
                      </a:r>
                      <a:r>
                        <a:rPr lang="ja-JP" altLang="en-US" sz="1500" b="1" u="none" cap="none" spc="0" dirty="0">
                          <a:ln w="0"/>
                          <a:solidFill>
                            <a:schemeClr val="tx1"/>
                          </a:solidFill>
                          <a:effectLst/>
                          <a:latin typeface="+mn-ea"/>
                          <a:ea typeface="+mn-ea"/>
                        </a:rPr>
                        <a:t>を</a:t>
                      </a:r>
                      <a:r>
                        <a:rPr lang="ja-JP" altLang="en-US" sz="1500" b="1" u="none" cap="none" spc="0" dirty="0" smtClean="0">
                          <a:ln w="0"/>
                          <a:solidFill>
                            <a:schemeClr val="tx1"/>
                          </a:solidFill>
                          <a:effectLst/>
                          <a:latin typeface="+mn-ea"/>
                          <a:ea typeface="+mn-ea"/>
                        </a:rPr>
                        <a:t>つけるとともに、</a:t>
                      </a:r>
                      <a:r>
                        <a:rPr kumimoji="1" lang="ja-JP" altLang="en-US" sz="1500" b="1" u="none" cap="none" spc="0" dirty="0" smtClean="0">
                          <a:ln w="0"/>
                          <a:solidFill>
                            <a:schemeClr val="tx1"/>
                          </a:solidFill>
                          <a:effectLst/>
                          <a:latin typeface="+mn-ea"/>
                          <a:ea typeface="+mn-ea"/>
                        </a:rPr>
                        <a:t>上町断層帯地震への耐震性を有するものとするための基幹管路の更新を効果的・効率的に推進</a:t>
                      </a: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3104926"/>
                  </a:ext>
                </a:extLst>
              </a:tr>
              <a:tr h="1142263">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1" lang="ja-JP" altLang="en-US" sz="1500" b="1" u="none" strike="noStrike" kern="1200" cap="none" spc="0" normalizeH="0" baseline="0" noProof="0" dirty="0">
                          <a:ln>
                            <a:noFill/>
                          </a:ln>
                          <a:solidFill>
                            <a:schemeClr val="bg1"/>
                          </a:solidFill>
                          <a:effectLst/>
                          <a:uLnTx/>
                          <a:uFillTx/>
                          <a:latin typeface="+mn-ea"/>
                          <a:ea typeface="+mn-ea"/>
                        </a:rPr>
                        <a:t>事業対象</a:t>
                      </a:r>
                      <a:endParaRPr kumimoji="1" lang="en-US" altLang="ja-JP" sz="1500" b="1" u="none" strike="noStrike" kern="1200" cap="none" spc="0" normalizeH="0" baseline="0" noProof="0" dirty="0">
                        <a:ln>
                          <a:noFill/>
                        </a:ln>
                        <a:solidFill>
                          <a:schemeClr val="bg1"/>
                        </a:solidFill>
                        <a:effectLst/>
                        <a:uLnTx/>
                        <a:uFillTx/>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lvl="0" indent="-285750">
                        <a:spcBef>
                          <a:spcPts val="0"/>
                        </a:spcBef>
                        <a:spcAft>
                          <a:spcPts val="600"/>
                        </a:spcAft>
                        <a:buFont typeface="Wingdings" panose="05000000000000000000" pitchFamily="2" charset="2"/>
                        <a:buChar char="l"/>
                      </a:pPr>
                      <a:r>
                        <a:rPr kumimoji="1" lang="ja-JP" altLang="en-US" sz="1500" b="1" u="none" cap="none" spc="0" dirty="0">
                          <a:ln w="0">
                            <a:noFill/>
                          </a:ln>
                          <a:solidFill>
                            <a:schemeClr val="tx1"/>
                          </a:solidFill>
                          <a:effectLst/>
                          <a:latin typeface="+mn-ea"/>
                          <a:ea typeface="+mn-ea"/>
                        </a:rPr>
                        <a:t>基幹管路（送水管・配水本管）のうち、</a:t>
                      </a:r>
                      <a:endParaRPr kumimoji="1" lang="en-US" altLang="ja-JP" sz="1500" b="1" u="none" cap="none" spc="0" dirty="0">
                        <a:ln w="0">
                          <a:noFill/>
                        </a:ln>
                        <a:solidFill>
                          <a:schemeClr val="tx1"/>
                        </a:solidFill>
                        <a:effectLst/>
                        <a:latin typeface="+mn-ea"/>
                        <a:ea typeface="+mn-ea"/>
                      </a:endParaRPr>
                    </a:p>
                    <a:p>
                      <a:pPr marL="0" lvl="0" indent="0">
                        <a:spcBef>
                          <a:spcPts val="0"/>
                        </a:spcBef>
                        <a:spcAft>
                          <a:spcPts val="600"/>
                        </a:spcAft>
                        <a:buFont typeface="Wingdings" panose="05000000000000000000" pitchFamily="2" charset="2"/>
                        <a:buNone/>
                      </a:pPr>
                      <a:r>
                        <a:rPr kumimoji="1" lang="ja-JP" altLang="en-US" sz="1500" b="1" u="none" cap="none" spc="0" dirty="0">
                          <a:ln w="0">
                            <a:noFill/>
                          </a:ln>
                          <a:solidFill>
                            <a:schemeClr val="tx1"/>
                          </a:solidFill>
                          <a:effectLst/>
                          <a:latin typeface="+mn-ea"/>
                          <a:ea typeface="+mn-ea"/>
                        </a:rPr>
                        <a:t>　</a:t>
                      </a:r>
                      <a:r>
                        <a:rPr kumimoji="1" lang="ja-JP" altLang="en-US" sz="1500" b="1" u="none" cap="none" spc="0" dirty="0" smtClean="0">
                          <a:ln w="0">
                            <a:noFill/>
                          </a:ln>
                          <a:solidFill>
                            <a:schemeClr val="tx1"/>
                          </a:solidFill>
                          <a:effectLst/>
                          <a:latin typeface="+mn-ea"/>
                          <a:ea typeface="+mn-ea"/>
                        </a:rPr>
                        <a:t>・鋳鉄管</a:t>
                      </a:r>
                      <a:r>
                        <a:rPr kumimoji="1" lang="en-US" altLang="ja-JP" sz="1500" b="1" u="none" cap="none" spc="0" dirty="0" smtClean="0">
                          <a:ln w="0">
                            <a:noFill/>
                          </a:ln>
                          <a:solidFill>
                            <a:schemeClr val="tx1"/>
                          </a:solidFill>
                          <a:effectLst/>
                          <a:latin typeface="+mn-ea"/>
                          <a:ea typeface="+mn-ea"/>
                        </a:rPr>
                        <a:t>【</a:t>
                      </a:r>
                      <a:r>
                        <a:rPr kumimoji="1" lang="ja-JP" altLang="en-US" sz="1500" b="1" u="none" cap="none" spc="0" dirty="0">
                          <a:ln w="0">
                            <a:noFill/>
                          </a:ln>
                          <a:solidFill>
                            <a:schemeClr val="tx1"/>
                          </a:solidFill>
                          <a:effectLst/>
                          <a:latin typeface="+mn-ea"/>
                          <a:ea typeface="+mn-ea"/>
                        </a:rPr>
                        <a:t>南海トラフ巨大地震対策</a:t>
                      </a:r>
                      <a:r>
                        <a:rPr kumimoji="1" lang="en-US" altLang="ja-JP" sz="1500" b="1" u="none" cap="none" spc="0" dirty="0">
                          <a:ln w="0">
                            <a:noFill/>
                          </a:ln>
                          <a:solidFill>
                            <a:schemeClr val="tx1"/>
                          </a:solidFill>
                          <a:effectLst/>
                          <a:latin typeface="+mn-ea"/>
                          <a:ea typeface="+mn-ea"/>
                        </a:rPr>
                        <a:t>】</a:t>
                      </a:r>
                    </a:p>
                    <a:p>
                      <a:pPr marL="0" lvl="0" indent="0">
                        <a:spcBef>
                          <a:spcPts val="0"/>
                        </a:spcBef>
                        <a:spcAft>
                          <a:spcPts val="600"/>
                        </a:spcAft>
                        <a:buFont typeface="Wingdings" panose="05000000000000000000" pitchFamily="2" charset="2"/>
                        <a:buNone/>
                      </a:pPr>
                      <a:r>
                        <a:rPr kumimoji="1" lang="ja-JP" altLang="en-US" sz="1500" b="1" u="none" cap="none" spc="0" dirty="0">
                          <a:ln w="0">
                            <a:noFill/>
                          </a:ln>
                          <a:solidFill>
                            <a:schemeClr val="tx1"/>
                          </a:solidFill>
                          <a:effectLst/>
                          <a:latin typeface="+mn-ea"/>
                          <a:ea typeface="+mn-ea"/>
                        </a:rPr>
                        <a:t>　・非耐震ダクタイル鋳鉄管</a:t>
                      </a:r>
                      <a:r>
                        <a:rPr kumimoji="1" lang="en-US" altLang="ja-JP" sz="1500" b="1" u="none" cap="none" spc="0" dirty="0">
                          <a:ln w="0">
                            <a:noFill/>
                          </a:ln>
                          <a:solidFill>
                            <a:schemeClr val="tx1"/>
                          </a:solidFill>
                          <a:effectLst/>
                          <a:latin typeface="+mn-ea"/>
                          <a:ea typeface="+mn-ea"/>
                        </a:rPr>
                        <a:t>【</a:t>
                      </a:r>
                      <a:r>
                        <a:rPr kumimoji="1" lang="ja-JP" altLang="en-US" sz="1500" b="1" u="none" cap="none" spc="0" dirty="0">
                          <a:ln w="0">
                            <a:noFill/>
                          </a:ln>
                          <a:solidFill>
                            <a:schemeClr val="tx1"/>
                          </a:solidFill>
                          <a:effectLst/>
                          <a:latin typeface="+mn-ea"/>
                          <a:ea typeface="+mn-ea"/>
                        </a:rPr>
                        <a:t>南海トラフ巨大地震及び上町断層帯地震対策</a:t>
                      </a:r>
                      <a:r>
                        <a:rPr kumimoji="1" lang="en-US" altLang="ja-JP" sz="1500" b="1" u="none" cap="none" spc="0" dirty="0">
                          <a:ln w="0">
                            <a:noFill/>
                          </a:ln>
                          <a:solidFill>
                            <a:schemeClr val="tx1"/>
                          </a:solidFill>
                          <a:effectLst/>
                          <a:latin typeface="+mn-ea"/>
                          <a:ea typeface="+mn-ea"/>
                        </a:rPr>
                        <a:t>】</a:t>
                      </a: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201335"/>
                  </a:ext>
                </a:extLst>
              </a:tr>
              <a:tr h="471162">
                <a:tc>
                  <a:txBody>
                    <a:bodyPr/>
                    <a:lstStyle/>
                    <a:p>
                      <a:pPr algn="l">
                        <a:spcBef>
                          <a:spcPts val="0"/>
                        </a:spcBef>
                        <a:spcAft>
                          <a:spcPts val="600"/>
                        </a:spcAft>
                      </a:pPr>
                      <a:r>
                        <a:rPr kumimoji="1" lang="ja-JP" altLang="en-US" sz="1500" b="1" dirty="0">
                          <a:solidFill>
                            <a:schemeClr val="bg1"/>
                          </a:solidFill>
                          <a:latin typeface="+mn-ea"/>
                          <a:ea typeface="+mn-ea"/>
                        </a:rPr>
                        <a:t>事業量</a:t>
                      </a:r>
                      <a:endParaRPr kumimoji="1" lang="en-US" altLang="ja-JP" sz="1500" b="1" dirty="0">
                        <a:solidFill>
                          <a:schemeClr val="bg1"/>
                        </a:solidFill>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6858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ja-JP" altLang="en-US" sz="1500" b="1" u="none" strike="noStrike" kern="1200" cap="none" spc="0" normalizeH="0" baseline="0" noProof="0" dirty="0">
                          <a:ln w="0"/>
                          <a:solidFill>
                            <a:schemeClr val="tx1"/>
                          </a:solidFill>
                          <a:effectLst/>
                          <a:uLnTx/>
                          <a:uFillTx/>
                          <a:latin typeface="+mn-ea"/>
                          <a:ea typeface="+mn-ea"/>
                        </a:rPr>
                        <a:t>約</a:t>
                      </a:r>
                      <a:r>
                        <a:rPr kumimoji="1" lang="en-US" altLang="ja-JP" sz="1500" b="1" u="none" strike="noStrike" kern="1200" cap="none" spc="0" normalizeH="0" baseline="0" noProof="0" dirty="0" smtClean="0">
                          <a:ln w="0"/>
                          <a:solidFill>
                            <a:schemeClr val="tx1"/>
                          </a:solidFill>
                          <a:effectLst/>
                          <a:uLnTx/>
                          <a:uFillTx/>
                          <a:latin typeface="+mn-ea"/>
                          <a:ea typeface="+mn-ea"/>
                        </a:rPr>
                        <a:t>40km</a:t>
                      </a:r>
                      <a:endParaRPr kumimoji="1" lang="en-US" altLang="ja-JP" sz="1500" b="1" u="none" strike="noStrike" kern="1200" cap="none" spc="0" normalizeH="0" baseline="0" noProof="0" dirty="0">
                        <a:ln w="0"/>
                        <a:solidFill>
                          <a:srgbClr val="FF0000"/>
                        </a:solidFill>
                        <a:effectLst/>
                        <a:uLnTx/>
                        <a:uFillTx/>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5355844"/>
                  </a:ext>
                </a:extLst>
              </a:tr>
              <a:tr h="471162">
                <a:tc>
                  <a:txBody>
                    <a:bodyPr/>
                    <a:lstStyle/>
                    <a:p>
                      <a:pPr algn="l">
                        <a:spcBef>
                          <a:spcPts val="0"/>
                        </a:spcBef>
                        <a:spcAft>
                          <a:spcPts val="600"/>
                        </a:spcAft>
                      </a:pPr>
                      <a:r>
                        <a:rPr kumimoji="1" lang="ja-JP" altLang="en-US" sz="1500" b="1" dirty="0">
                          <a:solidFill>
                            <a:schemeClr val="bg1"/>
                          </a:solidFill>
                          <a:latin typeface="+mn-ea"/>
                          <a:ea typeface="+mn-ea"/>
                        </a:rPr>
                        <a:t>想定事業費</a:t>
                      </a:r>
                      <a:r>
                        <a:rPr kumimoji="1" lang="en-US" altLang="ja-JP" sz="1500" b="1" baseline="30000" dirty="0">
                          <a:solidFill>
                            <a:schemeClr val="bg1"/>
                          </a:solidFill>
                          <a:latin typeface="+mn-ea"/>
                          <a:ea typeface="+mn-ea"/>
                        </a:rPr>
                        <a:t>※</a:t>
                      </a: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6858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en-US" altLang="ja-JP" sz="1500" b="1" u="none" strike="noStrike" kern="1200" cap="none" spc="0" normalizeH="0" baseline="0" noProof="0" dirty="0" smtClean="0">
                          <a:ln w="0"/>
                          <a:solidFill>
                            <a:schemeClr val="tx1"/>
                          </a:solidFill>
                          <a:effectLst/>
                          <a:uLnTx/>
                          <a:uFillTx/>
                          <a:latin typeface="+mn-ea"/>
                          <a:ea typeface="+mn-ea"/>
                        </a:rPr>
                        <a:t>575</a:t>
                      </a:r>
                      <a:r>
                        <a:rPr kumimoji="1" lang="ja-JP" altLang="en-US" sz="1500" b="1" u="none" strike="noStrike" kern="1200" cap="none" spc="0" normalizeH="0" baseline="0" noProof="0" dirty="0" smtClean="0">
                          <a:ln w="0"/>
                          <a:solidFill>
                            <a:schemeClr val="tx1"/>
                          </a:solidFill>
                          <a:effectLst/>
                          <a:uLnTx/>
                          <a:uFillTx/>
                          <a:latin typeface="+mn-ea"/>
                          <a:ea typeface="+mn-ea"/>
                        </a:rPr>
                        <a:t>億円</a:t>
                      </a:r>
                      <a:r>
                        <a:rPr kumimoji="1" lang="ja-JP" altLang="en-US" sz="1500" b="1" u="none" strike="noStrike" kern="1200" cap="none" spc="0" normalizeH="0" baseline="0" noProof="0" dirty="0">
                          <a:ln w="0"/>
                          <a:solidFill>
                            <a:schemeClr val="tx1"/>
                          </a:solidFill>
                          <a:effectLst/>
                          <a:uLnTx/>
                          <a:uFillTx/>
                          <a:latin typeface="+mn-ea"/>
                          <a:ea typeface="+mn-ea"/>
                        </a:rPr>
                        <a:t>（税込</a:t>
                      </a:r>
                      <a:r>
                        <a:rPr kumimoji="1" lang="ja-JP" altLang="en-US" sz="1500" b="1" u="none" strike="noStrike" kern="1200" cap="none" spc="0" normalizeH="0" baseline="0" noProof="0" dirty="0" smtClean="0">
                          <a:ln w="0"/>
                          <a:solidFill>
                            <a:schemeClr val="tx1"/>
                          </a:solidFill>
                          <a:effectLst/>
                          <a:uLnTx/>
                          <a:uFillTx/>
                          <a:latin typeface="+mn-ea"/>
                          <a:ea typeface="+mn-ea"/>
                        </a:rPr>
                        <a:t>）　</a:t>
                      </a:r>
                      <a:r>
                        <a:rPr kumimoji="1" lang="en-US" altLang="ja-JP" sz="1500" b="1" u="none" strike="noStrike" kern="1200" cap="none" spc="0" normalizeH="0" baseline="0" noProof="0" dirty="0" smtClean="0">
                          <a:ln w="0"/>
                          <a:solidFill>
                            <a:schemeClr val="tx1"/>
                          </a:solidFill>
                          <a:effectLst/>
                          <a:uLnTx/>
                          <a:uFillTx/>
                          <a:latin typeface="+mn-ea"/>
                          <a:ea typeface="+mn-ea"/>
                        </a:rPr>
                        <a:t>※</a:t>
                      </a:r>
                      <a:r>
                        <a:rPr kumimoji="1" lang="ja-JP" altLang="en-US" sz="1500" b="1" u="none" strike="noStrike" kern="1200" cap="none" spc="0" normalizeH="0" baseline="0" noProof="0" dirty="0" smtClean="0">
                          <a:ln w="0"/>
                          <a:solidFill>
                            <a:schemeClr val="tx1"/>
                          </a:solidFill>
                          <a:effectLst/>
                          <a:uLnTx/>
                          <a:uFillTx/>
                          <a:latin typeface="+mn-ea"/>
                          <a:ea typeface="+mn-ea"/>
                        </a:rPr>
                        <a:t>債務負担行為設定額</a:t>
                      </a:r>
                      <a:endParaRPr kumimoji="1" lang="ja-JP" altLang="en-US" sz="1300" b="0" u="none" strike="noStrike" kern="1200" cap="none" spc="0" normalizeH="0" baseline="0" noProof="0" dirty="0">
                        <a:ln w="0"/>
                        <a:solidFill>
                          <a:schemeClr val="tx1"/>
                        </a:solidFill>
                        <a:effectLst/>
                        <a:uLnTx/>
                        <a:uFillTx/>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4811532"/>
                  </a:ext>
                </a:extLst>
              </a:tr>
              <a:tr h="471162">
                <a:tc>
                  <a:txBody>
                    <a:bodyPr/>
                    <a:lstStyle/>
                    <a:p>
                      <a:pPr algn="l">
                        <a:spcBef>
                          <a:spcPts val="0"/>
                        </a:spcBef>
                        <a:spcAft>
                          <a:spcPts val="600"/>
                        </a:spcAft>
                      </a:pPr>
                      <a:r>
                        <a:rPr kumimoji="1" lang="ja-JP" altLang="en-US" sz="1500" b="1" dirty="0">
                          <a:solidFill>
                            <a:schemeClr val="bg1"/>
                          </a:solidFill>
                          <a:latin typeface="+mn-ea"/>
                          <a:ea typeface="+mn-ea"/>
                        </a:rPr>
                        <a:t>事業期間</a:t>
                      </a:r>
                      <a:endParaRPr kumimoji="1" lang="en-US" altLang="ja-JP" sz="1500" b="1" dirty="0">
                        <a:solidFill>
                          <a:schemeClr val="bg1"/>
                        </a:solidFill>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6858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ja-JP" altLang="en-US" sz="1500" b="1" u="none" strike="noStrike" kern="1200" cap="none" spc="0" normalizeH="0" baseline="0" noProof="0" dirty="0" smtClean="0">
                          <a:ln w="0"/>
                          <a:solidFill>
                            <a:schemeClr val="tx1"/>
                          </a:solidFill>
                          <a:effectLst/>
                          <a:uLnTx/>
                          <a:uFillTx/>
                          <a:latin typeface="+mn-ea"/>
                          <a:ea typeface="+mn-ea"/>
                        </a:rPr>
                        <a:t>令和６年度～令和</a:t>
                      </a:r>
                      <a:r>
                        <a:rPr kumimoji="1" lang="en-US" altLang="ja-JP" sz="1500" b="1" u="none" strike="noStrike" kern="1200" cap="none" spc="0" normalizeH="0" baseline="0" noProof="0" dirty="0">
                          <a:ln w="0"/>
                          <a:solidFill>
                            <a:schemeClr val="tx1"/>
                          </a:solidFill>
                          <a:effectLst/>
                          <a:uLnTx/>
                          <a:uFillTx/>
                          <a:latin typeface="+mn-ea"/>
                          <a:ea typeface="+mn-ea"/>
                        </a:rPr>
                        <a:t>13</a:t>
                      </a:r>
                      <a:r>
                        <a:rPr kumimoji="1" lang="ja-JP" altLang="en-US" sz="1500" b="1" u="none" strike="noStrike" kern="1200" cap="none" spc="0" normalizeH="0" baseline="0" noProof="0" dirty="0" smtClean="0">
                          <a:ln w="0"/>
                          <a:solidFill>
                            <a:schemeClr val="tx1"/>
                          </a:solidFill>
                          <a:effectLst/>
                          <a:uLnTx/>
                          <a:uFillTx/>
                          <a:latin typeface="+mn-ea"/>
                          <a:ea typeface="+mn-ea"/>
                        </a:rPr>
                        <a:t>年度（８年間）</a:t>
                      </a:r>
                      <a:endParaRPr kumimoji="1" lang="en-US" altLang="ja-JP" sz="1500" b="1" u="none" strike="noStrike" kern="1200" cap="none" spc="0" normalizeH="0" baseline="0" noProof="0" dirty="0">
                        <a:ln w="0"/>
                        <a:solidFill>
                          <a:schemeClr val="tx1"/>
                        </a:solidFill>
                        <a:effectLst/>
                        <a:uLnTx/>
                        <a:uFillTx/>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1550189"/>
                  </a:ext>
                </a:extLst>
              </a:tr>
              <a:tr h="471162">
                <a:tc>
                  <a:txBody>
                    <a:bodyPr/>
                    <a:lstStyle/>
                    <a:p>
                      <a:pPr algn="l">
                        <a:spcBef>
                          <a:spcPts val="0"/>
                        </a:spcBef>
                        <a:spcAft>
                          <a:spcPts val="600"/>
                        </a:spcAft>
                      </a:pPr>
                      <a:r>
                        <a:rPr kumimoji="1" lang="ja-JP" altLang="en-US" sz="1500" b="1" dirty="0">
                          <a:solidFill>
                            <a:schemeClr val="bg1"/>
                          </a:solidFill>
                          <a:latin typeface="+mn-ea"/>
                          <a:ea typeface="+mn-ea"/>
                        </a:rPr>
                        <a:t>事業手法</a:t>
                      </a:r>
                      <a:endParaRPr kumimoji="1" lang="en-US" altLang="ja-JP" sz="1500" b="1" dirty="0">
                        <a:solidFill>
                          <a:schemeClr val="bg1"/>
                        </a:solidFill>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685800" rtl="0" eaLnBrk="1" fontAlgn="auto" latinLnBrk="0" hangingPunct="1">
                        <a:lnSpc>
                          <a:spcPct val="100000"/>
                        </a:lnSpc>
                        <a:spcBef>
                          <a:spcPts val="0"/>
                        </a:spcBef>
                        <a:spcAft>
                          <a:spcPts val="600"/>
                        </a:spcAft>
                        <a:buClrTx/>
                        <a:buSzTx/>
                        <a:buFont typeface="Wingdings" panose="05000000000000000000" pitchFamily="2" charset="2"/>
                        <a:buChar char="l"/>
                        <a:tabLst/>
                        <a:defRPr/>
                      </a:pPr>
                      <a:r>
                        <a:rPr kumimoji="1" lang="ja-JP" altLang="en-US" sz="1500" b="1" u="none" strike="noStrike" kern="1200" cap="none" spc="0" normalizeH="0" baseline="0" noProof="0" dirty="0">
                          <a:ln w="0"/>
                          <a:solidFill>
                            <a:schemeClr val="tx1"/>
                          </a:solidFill>
                          <a:effectLst/>
                          <a:uLnTx/>
                          <a:uFillTx/>
                          <a:latin typeface="+mn-ea"/>
                          <a:ea typeface="+mn-ea"/>
                        </a:rPr>
                        <a:t>ＰＦＩ手法を採用</a:t>
                      </a:r>
                      <a:endParaRPr kumimoji="1" lang="en-US" altLang="ja-JP" sz="1500" b="1" u="none" strike="noStrike" kern="1200" cap="none" spc="0" normalizeH="0" baseline="0" noProof="0" dirty="0">
                        <a:ln w="0"/>
                        <a:solidFill>
                          <a:schemeClr val="tx1"/>
                        </a:solidFill>
                        <a:effectLst/>
                        <a:uLnTx/>
                        <a:uFillTx/>
                        <a:latin typeface="+mn-ea"/>
                        <a:ea typeface="+mn-ea"/>
                      </a:endParaRPr>
                    </a:p>
                  </a:txBody>
                  <a:tcPr marL="99692" marR="99692" marT="99692" marB="99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1298754"/>
                  </a:ext>
                </a:extLst>
              </a:tr>
            </a:tbl>
          </a:graphicData>
        </a:graphic>
      </p:graphicFrame>
      <p:sp>
        <p:nvSpPr>
          <p:cNvPr id="1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93958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下水道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smtClean="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300244" y="2099310"/>
            <a:ext cx="2727619" cy="424521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6070303" y="2099310"/>
            <a:ext cx="2814391" cy="424521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331472" y="1097857"/>
            <a:ext cx="8648755"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○使用水量減少による減収と、老朽施設の改築・更新の増加等から、経営環境は厳しさを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13306" y="2235786"/>
            <a:ext cx="198898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151627" y="2931877"/>
            <a:ext cx="2828037" cy="2811026"/>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一財</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都市技術センターに運転維持管理業務を包括委託（西部方面）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Bef>
                <a:spcPts val="600"/>
              </a:spcBef>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●委託範囲を市内全域に拡大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Bef>
                <a:spcPts val="600"/>
              </a:spcBef>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（株）を設立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2016.7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Bef>
                <a:spcPts val="600"/>
              </a:spcBef>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●同社へ運転維持管理に携わる職員を転籍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末）</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Bef>
                <a:spcPts val="600"/>
              </a:spcBef>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●同社に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年間にわたる運転維持管理業務を包括委託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Bef>
                <a:spcPts val="600"/>
              </a:spcBef>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●同社に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年間にわたる運転維持管理業務を包括委託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2022.4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ホームベース 45"/>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073938" y="2732210"/>
            <a:ext cx="2810756" cy="3519801"/>
          </a:xfrm>
          <a:prstGeom prst="rect">
            <a:avLst/>
          </a:prstGeom>
          <a:noFill/>
        </p:spPr>
        <p:txBody>
          <a:bodyPr wrap="square" lIns="90000" tIns="36000" rIns="90000" bIns="36000"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に運転維持管理業務を包括委託し、コスト縮減を拡大するとともに、国内外への事業展開に向けて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取組中。コンセッション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導入に係る課題がある中で、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早期に民間活用の効果を発現できる手法等を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導入し、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年度より、更なる効率化や民間企業との連携の促進のため、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年の長期委託を実施。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また、汚泥処理炉において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手法による事業実施を行うため、締結に向けた手続きを実施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9337" y="2692550"/>
            <a:ext cx="2644114" cy="280076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民サービスの維持・向上を目的として、民間の経営手法の導入による収益性の向上と大阪市の技術・ノウハウを活かした国内外事業展開をはかるため、まずは新組織を設立し、上下分離方式で新組織による下水道施設の運転維持管理の包括委託を実施、最終的にコンセッションの導入をめざ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2199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下水道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nvPr>
        </p:nvGraphicFramePr>
        <p:xfrm>
          <a:off x="838200" y="1119326"/>
          <a:ext cx="7315200" cy="4802357"/>
        </p:xfrm>
        <a:graphic>
          <a:graphicData uri="http://schemas.openxmlformats.org/drawingml/2006/table">
            <a:tbl>
              <a:tblPr>
                <a:tableStyleId>{5940675A-B579-460E-94D1-54222C63F5DA}</a:tableStyleId>
              </a:tblPr>
              <a:tblGrid>
                <a:gridCol w="44126">
                  <a:extLst>
                    <a:ext uri="{9D8B030D-6E8A-4147-A177-3AD203B41FA5}">
                      <a16:colId xmlns:a16="http://schemas.microsoft.com/office/drawing/2014/main" val="20000"/>
                    </a:ext>
                  </a:extLst>
                </a:gridCol>
                <a:gridCol w="1102418">
                  <a:extLst>
                    <a:ext uri="{9D8B030D-6E8A-4147-A177-3AD203B41FA5}">
                      <a16:colId xmlns:a16="http://schemas.microsoft.com/office/drawing/2014/main" val="20001"/>
                    </a:ext>
                  </a:extLst>
                </a:gridCol>
                <a:gridCol w="64334">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468000">
                  <a:extLst>
                    <a:ext uri="{9D8B030D-6E8A-4147-A177-3AD203B41FA5}">
                      <a16:colId xmlns:a16="http://schemas.microsoft.com/office/drawing/2014/main" val="20009"/>
                    </a:ext>
                  </a:extLst>
                </a:gridCol>
                <a:gridCol w="468000">
                  <a:extLst>
                    <a:ext uri="{9D8B030D-6E8A-4147-A177-3AD203B41FA5}">
                      <a16:colId xmlns:a16="http://schemas.microsoft.com/office/drawing/2014/main" val="1546387140"/>
                    </a:ext>
                  </a:extLst>
                </a:gridCol>
                <a:gridCol w="468000">
                  <a:extLst>
                    <a:ext uri="{9D8B030D-6E8A-4147-A177-3AD203B41FA5}">
                      <a16:colId xmlns:a16="http://schemas.microsoft.com/office/drawing/2014/main" val="194004364"/>
                    </a:ext>
                  </a:extLst>
                </a:gridCol>
                <a:gridCol w="468000">
                  <a:extLst>
                    <a:ext uri="{9D8B030D-6E8A-4147-A177-3AD203B41FA5}">
                      <a16:colId xmlns:a16="http://schemas.microsoft.com/office/drawing/2014/main" val="1710844048"/>
                    </a:ext>
                  </a:extLst>
                </a:gridCol>
                <a:gridCol w="1424322">
                  <a:extLst>
                    <a:ext uri="{9D8B030D-6E8A-4147-A177-3AD203B41FA5}">
                      <a16:colId xmlns:a16="http://schemas.microsoft.com/office/drawing/2014/main" val="2447150791"/>
                    </a:ext>
                  </a:extLst>
                </a:gridCol>
              </a:tblGrid>
              <a:tr h="44741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endParaRPr kumimoji="1" lang="ja-JP" altLang="en-US"/>
                    </a:p>
                  </a:txBody>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ja-JP" altLang="en-US"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p>
                  </a:txBody>
                  <a:tcPr marL="9363" marR="9363" marT="9363" marB="0" anchor="ctr">
                    <a:solidFill>
                      <a:schemeClr val="accent4">
                        <a:lumMod val="40000"/>
                        <a:lumOff val="60000"/>
                      </a:schemeClr>
                    </a:solidFill>
                  </a:tcPr>
                </a:tc>
                <a:tc>
                  <a:txBody>
                    <a:bodyPr/>
                    <a:lstStyle/>
                    <a:p>
                      <a:pPr algn="ctr"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611622">
                <a:tc gridSpan="2">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no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21907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Ⅰ.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包括委託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の実施</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5525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 PPP/PFI</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による民活導入</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bl>
          </a:graphicData>
        </a:graphic>
      </p:graphicFrame>
      <p:grpSp>
        <p:nvGrpSpPr>
          <p:cNvPr id="20" name="グループ化 19"/>
          <p:cNvGrpSpPr/>
          <p:nvPr/>
        </p:nvGrpSpPr>
        <p:grpSpPr>
          <a:xfrm>
            <a:off x="2578298" y="2279083"/>
            <a:ext cx="1818472" cy="2018450"/>
            <a:chOff x="-7505451" y="1702607"/>
            <a:chExt cx="1708513" cy="1406525"/>
          </a:xfrm>
        </p:grpSpPr>
        <p:sp>
          <p:nvSpPr>
            <p:cNvPr id="23" name="フリーフォーム 22"/>
            <p:cNvSpPr/>
            <p:nvPr/>
          </p:nvSpPr>
          <p:spPr>
            <a:xfrm>
              <a:off x="-7505451" y="1702607"/>
              <a:ext cx="1708513" cy="1406525"/>
            </a:xfrm>
            <a:custGeom>
              <a:avLst/>
              <a:gdLst>
                <a:gd name="connsiteX0" fmla="*/ 0 w 3885187"/>
                <a:gd name="connsiteY0" fmla="*/ 0 h 1668652"/>
                <a:gd name="connsiteX1" fmla="*/ 3560868 w 3885187"/>
                <a:gd name="connsiteY1" fmla="*/ 0 h 1668652"/>
                <a:gd name="connsiteX2" fmla="*/ 3885187 w 3885187"/>
                <a:gd name="connsiteY2" fmla="*/ 834326 h 1668652"/>
                <a:gd name="connsiteX3" fmla="*/ 3560868 w 3885187"/>
                <a:gd name="connsiteY3" fmla="*/ 1668652 h 1668652"/>
                <a:gd name="connsiteX4" fmla="*/ 899986 w 3885187"/>
                <a:gd name="connsiteY4" fmla="*/ 1668652 h 1668652"/>
                <a:gd name="connsiteX5" fmla="*/ 899986 w 3885187"/>
                <a:gd name="connsiteY5" fmla="*/ 543421 h 1668652"/>
                <a:gd name="connsiteX6" fmla="*/ 0 w 3885187"/>
                <a:gd name="connsiteY6" fmla="*/ 543421 h 166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5187" h="1668652">
                  <a:moveTo>
                    <a:pt x="0" y="0"/>
                  </a:moveTo>
                  <a:lnTo>
                    <a:pt x="3560868" y="0"/>
                  </a:lnTo>
                  <a:lnTo>
                    <a:pt x="3885187" y="834326"/>
                  </a:lnTo>
                  <a:lnTo>
                    <a:pt x="3560868" y="1668652"/>
                  </a:lnTo>
                  <a:lnTo>
                    <a:pt x="899986" y="1668652"/>
                  </a:lnTo>
                  <a:lnTo>
                    <a:pt x="899986" y="543421"/>
                  </a:lnTo>
                  <a:lnTo>
                    <a:pt x="0" y="543421"/>
                  </a:lnTo>
                  <a:close/>
                </a:path>
              </a:pathLst>
            </a:cu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4" name="正方形/長方形 23"/>
            <p:cNvSpPr/>
            <p:nvPr/>
          </p:nvSpPr>
          <p:spPr>
            <a:xfrm>
              <a:off x="-7505451" y="1764481"/>
              <a:ext cx="1161716" cy="3408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都市技術センター</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に運転維持管理業務を</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西部方面</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7100488" y="2131099"/>
              <a:ext cx="839417" cy="3736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●委託範囲を市内</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全域に拡大</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単年契約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pSp>
      <p:sp>
        <p:nvSpPr>
          <p:cNvPr id="29" name="正方形/長方形 28"/>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277438" y="3477299"/>
            <a:ext cx="1369533" cy="445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●大阪市下水道事業</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経営計画 ～基本方針</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と実施計画</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198424" y="3878615"/>
            <a:ext cx="1071374" cy="445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●大阪市下水道事業</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経営形態見直し基本</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方針（案）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548052" y="1728094"/>
            <a:ext cx="1800000" cy="36135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外郭財団法人の暫定活用</a:t>
            </a:r>
          </a:p>
        </p:txBody>
      </p:sp>
      <p:sp>
        <p:nvSpPr>
          <p:cNvPr id="10" name="正方形/長方形 9"/>
          <p:cNvSpPr/>
          <p:nvPr/>
        </p:nvSpPr>
        <p:spPr>
          <a:xfrm>
            <a:off x="4433848" y="1728538"/>
            <a:ext cx="2268000" cy="36091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株式会社による包括委託の実施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685943" y="1122774"/>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7" name="正方形/長方形 26"/>
          <p:cNvSpPr/>
          <p:nvPr/>
        </p:nvSpPr>
        <p:spPr>
          <a:xfrm>
            <a:off x="917094" y="122760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12" name="ホームベース 11"/>
          <p:cNvSpPr/>
          <p:nvPr/>
        </p:nvSpPr>
        <p:spPr>
          <a:xfrm>
            <a:off x="4452706" y="2282462"/>
            <a:ext cx="2218125" cy="2015071"/>
          </a:xfrm>
          <a:prstGeom prst="homePlate">
            <a:avLst>
              <a:gd name="adj" fmla="val 12075"/>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p:cNvSpPr/>
          <p:nvPr/>
        </p:nvSpPr>
        <p:spPr>
          <a:xfrm>
            <a:off x="4005126" y="3524924"/>
            <a:ext cx="1480140" cy="3804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設立</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507820" y="2292274"/>
            <a:ext cx="1736214" cy="7395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に運転維持管理業務を</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５年契約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正方形/長方形 36"/>
          <p:cNvSpPr/>
          <p:nvPr/>
        </p:nvSpPr>
        <p:spPr>
          <a:xfrm>
            <a:off x="6771587" y="1728517"/>
            <a:ext cx="1369803" cy="36093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長期委託の実施</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更なる民活拡大</a:t>
            </a:r>
          </a:p>
        </p:txBody>
      </p:sp>
      <p:sp>
        <p:nvSpPr>
          <p:cNvPr id="50" name="正方形/長方形 49"/>
          <p:cNvSpPr/>
          <p:nvPr/>
        </p:nvSpPr>
        <p:spPr>
          <a:xfrm>
            <a:off x="5816032" y="3841490"/>
            <a:ext cx="710679" cy="4574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関する市場</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p>
        </p:txBody>
      </p:sp>
      <p:sp>
        <p:nvSpPr>
          <p:cNvPr id="35" name="ホームベース 34"/>
          <p:cNvSpPr/>
          <p:nvPr/>
        </p:nvSpPr>
        <p:spPr>
          <a:xfrm>
            <a:off x="6857921" y="2279954"/>
            <a:ext cx="1283469" cy="2017579"/>
          </a:xfrm>
          <a:prstGeom prst="homePlate">
            <a:avLst>
              <a:gd name="adj" fmla="val 12075"/>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正方形/長方形 30"/>
          <p:cNvSpPr/>
          <p:nvPr/>
        </p:nvSpPr>
        <p:spPr>
          <a:xfrm>
            <a:off x="6948305" y="2292228"/>
            <a:ext cx="947905" cy="10949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●クリアウォーター</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年間の長期的</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な包括委託を実施</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2043</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年契約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正方形/長方形 21"/>
          <p:cNvSpPr/>
          <p:nvPr/>
        </p:nvSpPr>
        <p:spPr>
          <a:xfrm>
            <a:off x="4379757" y="3987761"/>
            <a:ext cx="1172026" cy="32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●包括委託による</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業務の実施状況の点検</a:t>
            </a:r>
          </a:p>
        </p:txBody>
      </p:sp>
      <p:sp>
        <p:nvSpPr>
          <p:cNvPr id="39" name="ホームベース 38"/>
          <p:cNvSpPr/>
          <p:nvPr/>
        </p:nvSpPr>
        <p:spPr>
          <a:xfrm>
            <a:off x="2102219" y="4509004"/>
            <a:ext cx="5793992" cy="166995"/>
          </a:xfrm>
          <a:prstGeom prst="homePlate">
            <a:avLst>
              <a:gd name="adj" fmla="val 3845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正方形/長方形 44"/>
          <p:cNvSpPr/>
          <p:nvPr/>
        </p:nvSpPr>
        <p:spPr>
          <a:xfrm>
            <a:off x="2102218" y="4499301"/>
            <a:ext cx="2818224" cy="2265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●津守下水処理場消化ガス発電ＰＦＩ（</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年度より）</a:t>
            </a:r>
          </a:p>
        </p:txBody>
      </p:sp>
      <p:sp>
        <p:nvSpPr>
          <p:cNvPr id="46" name="ホームベース 45"/>
          <p:cNvSpPr/>
          <p:nvPr/>
        </p:nvSpPr>
        <p:spPr>
          <a:xfrm>
            <a:off x="3009324" y="4768761"/>
            <a:ext cx="5089859" cy="193866"/>
          </a:xfrm>
          <a:prstGeom prst="homePlate">
            <a:avLst>
              <a:gd name="adj" fmla="val 3845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正方形/長方形 46"/>
          <p:cNvSpPr/>
          <p:nvPr/>
        </p:nvSpPr>
        <p:spPr>
          <a:xfrm>
            <a:off x="3009324" y="4753521"/>
            <a:ext cx="2542459" cy="2265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●平野下水処理場汚泥固形燃料化事業ＰＦＩ</a:t>
            </a:r>
          </a:p>
        </p:txBody>
      </p:sp>
      <p:sp>
        <p:nvSpPr>
          <p:cNvPr id="48" name="ホームベース 47"/>
          <p:cNvSpPr/>
          <p:nvPr/>
        </p:nvSpPr>
        <p:spPr>
          <a:xfrm>
            <a:off x="2545655" y="5032342"/>
            <a:ext cx="2763407" cy="193866"/>
          </a:xfrm>
          <a:prstGeom prst="homePlate">
            <a:avLst>
              <a:gd name="adj" fmla="val 3845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正方形/長方形 48"/>
          <p:cNvSpPr/>
          <p:nvPr/>
        </p:nvSpPr>
        <p:spPr>
          <a:xfrm>
            <a:off x="2545655" y="5019818"/>
            <a:ext cx="2626247" cy="2265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●平野下水処理場</a:t>
            </a:r>
            <a:r>
              <a:rPr lang="zh-TW"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脱水分離液処理施設整備事業</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ＤＢＯ</a:t>
            </a:r>
          </a:p>
        </p:txBody>
      </p:sp>
      <p:sp>
        <p:nvSpPr>
          <p:cNvPr id="51" name="ホームベース 50"/>
          <p:cNvSpPr/>
          <p:nvPr/>
        </p:nvSpPr>
        <p:spPr>
          <a:xfrm>
            <a:off x="4429191" y="5289926"/>
            <a:ext cx="3467019" cy="186250"/>
          </a:xfrm>
          <a:prstGeom prst="homePlate">
            <a:avLst>
              <a:gd name="adj" fmla="val 3845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正方形/長方形 51"/>
          <p:cNvSpPr/>
          <p:nvPr/>
        </p:nvSpPr>
        <p:spPr>
          <a:xfrm>
            <a:off x="4426930" y="5272500"/>
            <a:ext cx="2450987" cy="2265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●海老江下水処理場改築更新事業ＰＦＩ</a:t>
            </a:r>
          </a:p>
        </p:txBody>
      </p:sp>
      <p:sp>
        <p:nvSpPr>
          <p:cNvPr id="53" name="ホームベース 52"/>
          <p:cNvSpPr/>
          <p:nvPr/>
        </p:nvSpPr>
        <p:spPr>
          <a:xfrm>
            <a:off x="5816031" y="5596376"/>
            <a:ext cx="1382791" cy="193866"/>
          </a:xfrm>
          <a:prstGeom prst="homePlate">
            <a:avLst>
              <a:gd name="adj" fmla="val 3845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正方形/長方形 53"/>
          <p:cNvSpPr/>
          <p:nvPr/>
        </p:nvSpPr>
        <p:spPr>
          <a:xfrm>
            <a:off x="5816031" y="5528758"/>
            <a:ext cx="1250996" cy="32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●民活導入に向けた</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市場調査や検討業務実施</a:t>
            </a:r>
          </a:p>
        </p:txBody>
      </p:sp>
      <p:sp>
        <p:nvSpPr>
          <p:cNvPr id="55" name="ホームベース 54"/>
          <p:cNvSpPr/>
          <p:nvPr/>
        </p:nvSpPr>
        <p:spPr>
          <a:xfrm>
            <a:off x="7226917" y="5596376"/>
            <a:ext cx="872266" cy="193866"/>
          </a:xfrm>
          <a:prstGeom prst="homePlate">
            <a:avLst>
              <a:gd name="adj" fmla="val 3845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正方形/長方形 55"/>
          <p:cNvSpPr/>
          <p:nvPr/>
        </p:nvSpPr>
        <p:spPr>
          <a:xfrm>
            <a:off x="7235801" y="5528758"/>
            <a:ext cx="888393" cy="3291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●汚泥処理炉における</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PFI</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事業の実施</a:t>
            </a:r>
          </a:p>
        </p:txBody>
      </p:sp>
      <p:sp>
        <p:nvSpPr>
          <p:cNvPr id="3" name="下カーブ矢印 2"/>
          <p:cNvSpPr/>
          <p:nvPr/>
        </p:nvSpPr>
        <p:spPr>
          <a:xfrm>
            <a:off x="4185778" y="1482873"/>
            <a:ext cx="482303" cy="3080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下カーブ矢印 56"/>
          <p:cNvSpPr/>
          <p:nvPr/>
        </p:nvSpPr>
        <p:spPr>
          <a:xfrm>
            <a:off x="6526711" y="1482873"/>
            <a:ext cx="482303" cy="3080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p:nvSpPr>
        <p:spPr>
          <a:xfrm>
            <a:off x="6553983" y="3571219"/>
            <a:ext cx="955197" cy="7021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●コンセッションの導入に係る課題がある中で、早期に民間活用の効果を発現できる手法等を導入</a:t>
            </a:r>
          </a:p>
        </p:txBody>
      </p:sp>
      <p:sp>
        <p:nvSpPr>
          <p:cNvPr id="4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81447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下水道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243161" y="1465475"/>
            <a:ext cx="8470534" cy="1598005"/>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〇クリアウォーター</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株式会社を設立し、</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月から同社に運転維持管理業務を包括委託（５年契約）。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月からは、前契約の課題を踏まえ、</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年の長期契約として、民間事業者との連携による新技術導入の促進など、技術力の向上とさらなる効率化によるコスト縮減を図り、効率化と市民サービスの確保を行う。</a:t>
            </a:r>
          </a:p>
        </p:txBody>
      </p:sp>
      <p:sp>
        <p:nvSpPr>
          <p:cNvPr id="9" name="正方形/長方形 8"/>
          <p:cNvSpPr/>
          <p:nvPr/>
        </p:nvSpPr>
        <p:spPr>
          <a:xfrm>
            <a:off x="145066" y="108461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矢印 34"/>
          <p:cNvSpPr/>
          <p:nvPr/>
        </p:nvSpPr>
        <p:spPr>
          <a:xfrm rot="5400000">
            <a:off x="6429880" y="4371251"/>
            <a:ext cx="1192907" cy="711200"/>
          </a:xfrm>
          <a:prstGeom prst="rightArrow">
            <a:avLst>
              <a:gd name="adj1" fmla="val 50000"/>
              <a:gd name="adj2" fmla="val 29018"/>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角丸四角形 35"/>
          <p:cNvSpPr/>
          <p:nvPr/>
        </p:nvSpPr>
        <p:spPr>
          <a:xfrm>
            <a:off x="360003" y="4815599"/>
            <a:ext cx="4548665" cy="1815212"/>
          </a:xfrm>
          <a:prstGeom prst="roundRect">
            <a:avLst>
              <a:gd name="adj" fmla="val 7658"/>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37" name="テキスト ボックス 36"/>
          <p:cNvSpPr txBox="1"/>
          <p:nvPr/>
        </p:nvSpPr>
        <p:spPr>
          <a:xfrm>
            <a:off x="326254" y="3578188"/>
            <a:ext cx="3677874" cy="783913"/>
          </a:xfrm>
          <a:prstGeom prst="rect">
            <a:avLst/>
          </a:prstGeom>
          <a:noFill/>
        </p:spPr>
        <p:txBody>
          <a:bodyPr wrap="square" rtlCol="0">
            <a:noAutofit/>
          </a:bodyPr>
          <a:lstStyle/>
          <a:p>
            <a:r>
              <a:rPr lang="ja-JP" altLang="en-US" sz="1400" dirty="0">
                <a:latin typeface="Meiryo UI" panose="020B0604030504040204" pitchFamily="50" charset="-128"/>
                <a:ea typeface="Meiryo UI" panose="020B0604030504040204" pitchFamily="50" charset="-128"/>
              </a:rPr>
              <a:t>設 　立　：　</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資本金　：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億円（大阪市</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社員数　：　約</a:t>
            </a:r>
            <a:r>
              <a:rPr lang="en-US" altLang="ja-JP" sz="1400" dirty="0">
                <a:latin typeface="Meiryo UI" panose="020B0604030504040204" pitchFamily="50" charset="-128"/>
                <a:ea typeface="Meiryo UI" panose="020B0604030504040204" pitchFamily="50" charset="-128"/>
              </a:rPr>
              <a:t>1,000</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p:txBody>
      </p:sp>
      <p:sp>
        <p:nvSpPr>
          <p:cNvPr id="38" name="角丸四角形 37"/>
          <p:cNvSpPr/>
          <p:nvPr/>
        </p:nvSpPr>
        <p:spPr>
          <a:xfrm>
            <a:off x="232084" y="3309578"/>
            <a:ext cx="4298356" cy="228263"/>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a:latin typeface="Meiryo UI" panose="020B0604030504040204" pitchFamily="50" charset="-128"/>
                <a:ea typeface="Meiryo UI" panose="020B0604030504040204" pitchFamily="50" charset="-128"/>
              </a:rPr>
              <a:t>＜クリアウォーター</a:t>
            </a:r>
            <a:r>
              <a:rPr lang="en-US" altLang="ja-JP" sz="1600" dirty="0">
                <a:latin typeface="Meiryo UI" panose="020B0604030504040204" pitchFamily="50" charset="-128"/>
                <a:ea typeface="Meiryo UI" panose="020B0604030504040204" pitchFamily="50" charset="-128"/>
              </a:rPr>
              <a:t>OSAKA</a:t>
            </a:r>
            <a:r>
              <a:rPr lang="ja-JP" altLang="en-US" sz="1600" dirty="0">
                <a:latin typeface="Meiryo UI" panose="020B0604030504040204" pitchFamily="50" charset="-128"/>
                <a:ea typeface="Meiryo UI" panose="020B0604030504040204" pitchFamily="50" charset="-128"/>
              </a:rPr>
              <a:t>株式会社　企業概要＞</a:t>
            </a:r>
          </a:p>
        </p:txBody>
      </p:sp>
      <p:sp>
        <p:nvSpPr>
          <p:cNvPr id="39" name="角丸四角形 38"/>
          <p:cNvSpPr/>
          <p:nvPr/>
        </p:nvSpPr>
        <p:spPr>
          <a:xfrm>
            <a:off x="610184" y="4836072"/>
            <a:ext cx="2837831" cy="421872"/>
          </a:xfrm>
          <a:prstGeom prst="roundRect">
            <a:avLst>
              <a:gd name="adj" fmla="val 7372"/>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大阪市（施設の保有）</a:t>
            </a:r>
          </a:p>
        </p:txBody>
      </p:sp>
      <p:pic>
        <p:nvPicPr>
          <p:cNvPr id="40" name="図 39"/>
          <p:cNvPicPr>
            <a:picLocks noChangeAspect="1"/>
          </p:cNvPicPr>
          <p:nvPr/>
        </p:nvPicPr>
        <p:blipFill>
          <a:blip r:embed="rId3"/>
          <a:stretch>
            <a:fillRect/>
          </a:stretch>
        </p:blipFill>
        <p:spPr>
          <a:xfrm>
            <a:off x="1282078" y="6212905"/>
            <a:ext cx="2593236" cy="239376"/>
          </a:xfrm>
          <a:prstGeom prst="rect">
            <a:avLst/>
          </a:prstGeom>
        </p:spPr>
      </p:pic>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54" y="4913051"/>
            <a:ext cx="366672" cy="366672"/>
          </a:xfrm>
          <a:prstGeom prst="rect">
            <a:avLst/>
          </a:prstGeom>
        </p:spPr>
      </p:pic>
      <p:pic>
        <p:nvPicPr>
          <p:cNvPr id="42" name="図 41"/>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598" y="6019630"/>
            <a:ext cx="424389" cy="517265"/>
          </a:xfrm>
          <a:prstGeom prst="rect">
            <a:avLst/>
          </a:prstGeom>
        </p:spPr>
      </p:pic>
      <p:pic>
        <p:nvPicPr>
          <p:cNvPr id="43" name="図 4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74698" flipV="1">
            <a:off x="216020" y="5470876"/>
            <a:ext cx="859276" cy="563376"/>
          </a:xfrm>
          <a:prstGeom prst="rect">
            <a:avLst/>
          </a:prstGeom>
        </p:spPr>
      </p:pic>
      <p:sp>
        <p:nvSpPr>
          <p:cNvPr id="45" name="角丸四角形 44"/>
          <p:cNvSpPr/>
          <p:nvPr/>
        </p:nvSpPr>
        <p:spPr>
          <a:xfrm>
            <a:off x="693670" y="5273824"/>
            <a:ext cx="582429" cy="338231"/>
          </a:xfrm>
          <a:prstGeom prst="roundRect">
            <a:avLst>
              <a:gd name="adj" fmla="val 7372"/>
            </a:avLst>
          </a:prstGeom>
          <a:ln w="6350">
            <a:prstDash val="sysDash"/>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latin typeface="Meiryo UI" panose="020B0604030504040204" pitchFamily="50" charset="-128"/>
                <a:ea typeface="Meiryo UI" panose="020B0604030504040204" pitchFamily="50" charset="-128"/>
              </a:rPr>
              <a:t>・資本金</a:t>
            </a:r>
            <a:endParaRPr lang="en-US" altLang="ja-JP" sz="11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・人材</a:t>
            </a:r>
          </a:p>
        </p:txBody>
      </p:sp>
      <p:sp>
        <p:nvSpPr>
          <p:cNvPr id="46" name="角丸四角形 45"/>
          <p:cNvSpPr/>
          <p:nvPr/>
        </p:nvSpPr>
        <p:spPr>
          <a:xfrm>
            <a:off x="5041434" y="3653153"/>
            <a:ext cx="1414704" cy="60493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大阪市</a:t>
            </a:r>
            <a:endParaRPr lang="en-US" altLang="ja-JP"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en-US" altLang="ja-JP"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100%</a:t>
            </a: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出資</a:t>
            </a:r>
          </a:p>
        </p:txBody>
      </p:sp>
      <p:sp>
        <p:nvSpPr>
          <p:cNvPr id="47" name="角丸四角形 46"/>
          <p:cNvSpPr/>
          <p:nvPr/>
        </p:nvSpPr>
        <p:spPr>
          <a:xfrm>
            <a:off x="5041434" y="4384033"/>
            <a:ext cx="1414704" cy="60493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蓄積されている</a:t>
            </a:r>
            <a:endParaRPr lang="en-US" altLang="ja-JP"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技術・ノウハウ</a:t>
            </a:r>
          </a:p>
        </p:txBody>
      </p:sp>
      <p:sp>
        <p:nvSpPr>
          <p:cNvPr id="48" name="角丸四角形 47"/>
          <p:cNvSpPr/>
          <p:nvPr/>
        </p:nvSpPr>
        <p:spPr>
          <a:xfrm>
            <a:off x="6456878" y="3653153"/>
            <a:ext cx="2515672" cy="604933"/>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・下水道事業への貢献が目的</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9" name="角丸四角形 48"/>
          <p:cNvSpPr/>
          <p:nvPr/>
        </p:nvSpPr>
        <p:spPr>
          <a:xfrm>
            <a:off x="6463228" y="4384033"/>
            <a:ext cx="2509322" cy="604933"/>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・長年に渡る運転・保全管理経験</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⇒下水道事業の安定経営</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5069292" y="5681747"/>
            <a:ext cx="3987220" cy="880367"/>
          </a:xfrm>
          <a:prstGeom prst="roundRect">
            <a:avLst>
              <a:gd name="adj" fmla="val 11252"/>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これまで大阪市が築いてきた都市環境の技術を継承、発展させ、下水道トータルシステムとして培ってきた経営資源を活かし、府内市町村をはじめとして、国内外に貢献</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する。</a:t>
            </a:r>
            <a:endPar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1" name="角丸四角形 50"/>
          <p:cNvSpPr/>
          <p:nvPr/>
        </p:nvSpPr>
        <p:spPr>
          <a:xfrm>
            <a:off x="232084" y="4488048"/>
            <a:ext cx="4457668" cy="290837"/>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a:latin typeface="Meiryo UI" panose="020B0604030504040204" pitchFamily="50" charset="-128"/>
                <a:ea typeface="Meiryo UI" panose="020B0604030504040204" pitchFamily="50" charset="-128"/>
              </a:rPr>
              <a:t>＜下水道事業の上下分離（大阪市包括業務）＞</a:t>
            </a:r>
          </a:p>
        </p:txBody>
      </p:sp>
      <p:sp>
        <p:nvSpPr>
          <p:cNvPr id="52" name="角丸四角形 51"/>
          <p:cNvSpPr/>
          <p:nvPr/>
        </p:nvSpPr>
        <p:spPr>
          <a:xfrm>
            <a:off x="3654639" y="6119559"/>
            <a:ext cx="2136813" cy="421872"/>
          </a:xfrm>
          <a:prstGeom prst="roundRect">
            <a:avLst>
              <a:gd name="adj" fmla="val 7372"/>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（施設の運営）</a:t>
            </a:r>
          </a:p>
        </p:txBody>
      </p:sp>
      <p:sp>
        <p:nvSpPr>
          <p:cNvPr id="53" name="角丸四角形 52"/>
          <p:cNvSpPr/>
          <p:nvPr/>
        </p:nvSpPr>
        <p:spPr>
          <a:xfrm>
            <a:off x="4908668" y="3342673"/>
            <a:ext cx="4235332" cy="178479"/>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a:latin typeface="Meiryo UI" panose="020B0604030504040204" pitchFamily="50" charset="-128"/>
                <a:ea typeface="Meiryo UI" panose="020B0604030504040204" pitchFamily="50" charset="-128"/>
              </a:rPr>
              <a:t>＜クリアウォーター</a:t>
            </a:r>
            <a:r>
              <a:rPr lang="en-US" altLang="ja-JP" sz="1600" dirty="0">
                <a:latin typeface="Meiryo UI" panose="020B0604030504040204" pitchFamily="50" charset="-128"/>
                <a:ea typeface="Meiryo UI" panose="020B0604030504040204" pitchFamily="50" charset="-128"/>
              </a:rPr>
              <a:t>OSAKA</a:t>
            </a:r>
            <a:r>
              <a:rPr lang="ja-JP" altLang="en-US" sz="1600" dirty="0">
                <a:latin typeface="Meiryo UI" panose="020B0604030504040204" pitchFamily="50" charset="-128"/>
                <a:ea typeface="Meiryo UI" panose="020B0604030504040204" pitchFamily="50" charset="-128"/>
              </a:rPr>
              <a:t>株式会社の特長＞</a:t>
            </a:r>
          </a:p>
        </p:txBody>
      </p:sp>
      <p:sp>
        <p:nvSpPr>
          <p:cNvPr id="54" name="角丸四角形 53"/>
          <p:cNvSpPr/>
          <p:nvPr/>
        </p:nvSpPr>
        <p:spPr>
          <a:xfrm>
            <a:off x="4869970" y="5323305"/>
            <a:ext cx="4274030" cy="290837"/>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a:latin typeface="Meiryo UI" panose="020B0604030504040204" pitchFamily="50" charset="-128"/>
                <a:ea typeface="Meiryo UI" panose="020B0604030504040204" pitchFamily="50" charset="-128"/>
              </a:rPr>
              <a:t>＜特長を活かして（大阪市域外業務）＞</a:t>
            </a:r>
          </a:p>
        </p:txBody>
      </p:sp>
      <p:sp>
        <p:nvSpPr>
          <p:cNvPr id="3" name="正方形/長方形 2"/>
          <p:cNvSpPr/>
          <p:nvPr/>
        </p:nvSpPr>
        <p:spPr>
          <a:xfrm>
            <a:off x="243161" y="639076"/>
            <a:ext cx="3027625" cy="380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Ⅰ. </a:t>
            </a:r>
            <a:r>
              <a:rPr lang="ja-JP" altLang="en-US" dirty="0">
                <a:latin typeface="Meiryo UI" panose="020B0604030504040204" pitchFamily="50" charset="-128"/>
                <a:ea typeface="Meiryo UI" panose="020B0604030504040204" pitchFamily="50" charset="-128"/>
              </a:rPr>
              <a:t>包括委託の実施</a:t>
            </a:r>
          </a:p>
        </p:txBody>
      </p:sp>
      <p:sp>
        <p:nvSpPr>
          <p:cNvPr id="29" name="角丸四角形 28"/>
          <p:cNvSpPr/>
          <p:nvPr/>
        </p:nvSpPr>
        <p:spPr>
          <a:xfrm>
            <a:off x="1402703" y="5293742"/>
            <a:ext cx="3402472" cy="843055"/>
          </a:xfrm>
          <a:prstGeom prst="roundRect">
            <a:avLst>
              <a:gd name="adj" fmla="val 7372"/>
            </a:avLst>
          </a:prstGeom>
          <a:ln w="6350">
            <a:prstDash val="sysDash"/>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400" b="1" dirty="0">
                <a:latin typeface="Meiryo UI" panose="020B0604030504040204" pitchFamily="50" charset="-128"/>
                <a:ea typeface="Meiryo UI" panose="020B0604030504040204" pitchFamily="50" charset="-128"/>
              </a:rPr>
              <a:t>・大阪市内一円包括業務委託</a:t>
            </a:r>
            <a:endParaRPr lang="en-US" altLang="ja-JP" sz="1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当初：５年間（</a:t>
            </a:r>
            <a:r>
              <a:rPr lang="en-US" altLang="ja-JP" sz="1200" dirty="0">
                <a:latin typeface="Meiryo UI" panose="020B0604030504040204" pitchFamily="50" charset="-128"/>
                <a:ea typeface="Meiryo UI" panose="020B0604030504040204" pitchFamily="50" charset="-128"/>
              </a:rPr>
              <a:t>2017.4.1</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2022.3.31</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次期：</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年間（</a:t>
            </a:r>
            <a:r>
              <a:rPr lang="en-US" altLang="zh-TW" sz="1200" dirty="0">
                <a:latin typeface="Meiryo UI" panose="020B0604030504040204" pitchFamily="50" charset="-128"/>
                <a:ea typeface="Meiryo UI" panose="020B0604030504040204" pitchFamily="50" charset="-128"/>
              </a:rPr>
              <a:t>2022.4.1</a:t>
            </a:r>
            <a:r>
              <a:rPr lang="zh-TW" altLang="en-US" sz="1200" dirty="0">
                <a:latin typeface="Meiryo UI" panose="020B0604030504040204" pitchFamily="50" charset="-128"/>
                <a:ea typeface="Meiryo UI" panose="020B0604030504040204" pitchFamily="50" charset="-128"/>
              </a:rPr>
              <a:t>～</a:t>
            </a:r>
            <a:r>
              <a:rPr lang="en-US" altLang="zh-TW" sz="1200" dirty="0">
                <a:latin typeface="Meiryo UI" panose="020B0604030504040204" pitchFamily="50" charset="-128"/>
                <a:ea typeface="Meiryo UI" panose="020B0604030504040204" pitchFamily="50" charset="-128"/>
              </a:rPr>
              <a:t>2042.3.31</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市内の管路・ポンプ場・処理場の運転・保全管理</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5335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下水道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43161" y="1412175"/>
            <a:ext cx="8470534" cy="1053930"/>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gn="r">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〇包括委託の実施による効果として、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年度からの</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億円の人件費相当額を縮減。</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（上下分離実施前との比較）</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〇さらに、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年度からは長期契約に見直すことで、</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億円のコスト縮減を実現。</a:t>
            </a:r>
          </a:p>
        </p:txBody>
      </p:sp>
      <p:sp>
        <p:nvSpPr>
          <p:cNvPr id="8" name="正方形/長方形 7"/>
          <p:cNvSpPr/>
          <p:nvPr/>
        </p:nvSpPr>
        <p:spPr>
          <a:xfrm>
            <a:off x="145066" y="1031314"/>
            <a:ext cx="2667407"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　①）</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43161" y="639076"/>
            <a:ext cx="3027625" cy="380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Ⅰ. </a:t>
            </a:r>
            <a:r>
              <a:rPr lang="ja-JP" altLang="en-US" dirty="0">
                <a:latin typeface="Meiryo UI" panose="020B0604030504040204" pitchFamily="50" charset="-128"/>
                <a:ea typeface="Meiryo UI" panose="020B0604030504040204" pitchFamily="50" charset="-128"/>
              </a:rPr>
              <a:t>包括委託の実施</a:t>
            </a:r>
          </a:p>
        </p:txBody>
      </p:sp>
      <p:sp>
        <p:nvSpPr>
          <p:cNvPr id="16" name="テキスト ボックス 15"/>
          <p:cNvSpPr txBox="1"/>
          <p:nvPr/>
        </p:nvSpPr>
        <p:spPr>
          <a:xfrm>
            <a:off x="664064" y="6233541"/>
            <a:ext cx="4897664" cy="504641"/>
          </a:xfrm>
          <a:prstGeom prst="rect">
            <a:avLst/>
          </a:prstGeom>
          <a:noFill/>
        </p:spPr>
        <p:txBody>
          <a:bodyPr wrap="square" rtlCol="0">
            <a:noAutofit/>
          </a:bodyPr>
          <a:lstStyle/>
          <a:p>
            <a:r>
              <a:rPr lang="ja-JP" altLang="en-US" sz="1400" dirty="0">
                <a:latin typeface="Meiryo UI" panose="020B0604030504040204" pitchFamily="50" charset="-128"/>
                <a:ea typeface="Meiryo UI" panose="020B0604030504040204" pitchFamily="50" charset="-128"/>
              </a:rPr>
              <a:t>・中長期的な視点に立った人材育成による技術力の</a:t>
            </a:r>
            <a:r>
              <a:rPr lang="ja-JP" altLang="en-US" sz="1400" dirty="0" smtClean="0">
                <a:latin typeface="Meiryo UI" panose="020B0604030504040204" pitchFamily="50" charset="-128"/>
                <a:ea typeface="Meiryo UI" panose="020B0604030504040204" pitchFamily="50" charset="-128"/>
              </a:rPr>
              <a:t>向上。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・民間事業者との連携による技術開発の</a:t>
            </a:r>
            <a:r>
              <a:rPr lang="ja-JP" altLang="en-US" sz="1400" dirty="0" smtClean="0">
                <a:latin typeface="Meiryo UI" panose="020B0604030504040204" pitchFamily="50" charset="-128"/>
                <a:ea typeface="Meiryo UI" panose="020B0604030504040204" pitchFamily="50" charset="-128"/>
              </a:rPr>
              <a:t>促進。</a:t>
            </a:r>
            <a:endParaRPr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377906" y="6210724"/>
            <a:ext cx="3844718" cy="504641"/>
          </a:xfrm>
          <a:prstGeom prst="rect">
            <a:avLst/>
          </a:prstGeom>
          <a:noFill/>
        </p:spPr>
        <p:txBody>
          <a:bodyPr wrap="square" rtlCol="0">
            <a:noAutofit/>
          </a:bodyPr>
          <a:lstStyle/>
          <a:p>
            <a:pPr marL="285750" indent="-2857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将来にわたる安定した事業を継続</a:t>
            </a:r>
            <a:r>
              <a:rPr lang="ja-JP" altLang="en-US" sz="1400" dirty="0" smtClean="0">
                <a:latin typeface="Meiryo UI" panose="020B0604030504040204" pitchFamily="50" charset="-128"/>
                <a:ea typeface="Meiryo UI" panose="020B0604030504040204" pitchFamily="50" charset="-128"/>
              </a:rPr>
              <a:t>実施。</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320</a:t>
            </a:r>
            <a:r>
              <a:rPr lang="ja-JP" altLang="en-US" sz="1400" dirty="0">
                <a:latin typeface="Meiryo UI" panose="020B0604030504040204" pitchFamily="50" charset="-128"/>
                <a:ea typeface="Meiryo UI" panose="020B0604030504040204" pitchFamily="50" charset="-128"/>
              </a:rPr>
              <a:t>億円／</a:t>
            </a:r>
            <a:r>
              <a:rPr lang="en-US" altLang="ja-JP" sz="1400" dirty="0">
                <a:latin typeface="Meiryo UI" panose="020B0604030504040204" pitchFamily="50" charset="-128"/>
                <a:ea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rPr>
              <a:t>年のコスト削減</a:t>
            </a:r>
            <a:r>
              <a:rPr lang="ja-JP" altLang="en-US" sz="1400" dirty="0" smtClean="0">
                <a:latin typeface="Meiryo UI" panose="020B0604030504040204" pitchFamily="50" charset="-128"/>
                <a:ea typeface="Meiryo UI" panose="020B0604030504040204" pitchFamily="50" charset="-128"/>
              </a:rPr>
              <a:t>効果。</a:t>
            </a:r>
            <a:endParaRPr lang="ja-JP" altLang="en-US" sz="1400" dirty="0">
              <a:latin typeface="Meiryo UI" panose="020B0604030504040204" pitchFamily="50" charset="-128"/>
              <a:ea typeface="Meiryo UI" panose="020B0604030504040204" pitchFamily="50" charset="-128"/>
            </a:endParaRPr>
          </a:p>
        </p:txBody>
      </p:sp>
      <p:sp>
        <p:nvSpPr>
          <p:cNvPr id="21" name="下矢印 20"/>
          <p:cNvSpPr/>
          <p:nvPr/>
        </p:nvSpPr>
        <p:spPr>
          <a:xfrm rot="16200000">
            <a:off x="4944014" y="6288511"/>
            <a:ext cx="484632" cy="414710"/>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77990" y="5550563"/>
            <a:ext cx="4027355" cy="317974"/>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pPr marL="171450" indent="-171450">
              <a:buFont typeface="Wingdings" panose="05000000000000000000" pitchFamily="2" charset="2"/>
              <a:buChar char="l"/>
            </a:pPr>
            <a:r>
              <a:rPr lang="en-US" altLang="ja-JP" sz="1400" dirty="0"/>
              <a:t>2008</a:t>
            </a:r>
            <a:r>
              <a:rPr lang="ja-JP" altLang="en-US" sz="1400" dirty="0"/>
              <a:t>年度→</a:t>
            </a:r>
            <a:r>
              <a:rPr lang="en-US" altLang="ja-JP" sz="1400" dirty="0"/>
              <a:t>2021</a:t>
            </a:r>
            <a:r>
              <a:rPr lang="ja-JP" altLang="en-US" sz="1400" dirty="0"/>
              <a:t>年度　職員数　約</a:t>
            </a:r>
            <a:r>
              <a:rPr lang="en-US" altLang="ja-JP" sz="1400" dirty="0"/>
              <a:t>9</a:t>
            </a:r>
            <a:r>
              <a:rPr lang="ja-JP" altLang="en-US" sz="1400" dirty="0"/>
              <a:t>割減</a:t>
            </a:r>
            <a:endParaRPr lang="en-US" altLang="ja-JP" sz="1400" dirty="0"/>
          </a:p>
        </p:txBody>
      </p:sp>
      <p:sp>
        <p:nvSpPr>
          <p:cNvPr id="27" name="テキスト ボックス 26"/>
          <p:cNvSpPr txBox="1"/>
          <p:nvPr/>
        </p:nvSpPr>
        <p:spPr>
          <a:xfrm>
            <a:off x="453071" y="5964793"/>
            <a:ext cx="5164348"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r>
              <a:rPr lang="ja-JP" altLang="en-US" sz="1400" dirty="0"/>
              <a:t>＜民間事業者ヒアリングを踏まえた契約内容の見直し＞</a:t>
            </a:r>
          </a:p>
        </p:txBody>
      </p:sp>
      <p:sp>
        <p:nvSpPr>
          <p:cNvPr id="45" name="テキスト ボックス 44"/>
          <p:cNvSpPr txBox="1"/>
          <p:nvPr/>
        </p:nvSpPr>
        <p:spPr>
          <a:xfrm>
            <a:off x="4143819" y="5550563"/>
            <a:ext cx="4999041" cy="317974"/>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pPr marL="171450" indent="-171450">
              <a:buFont typeface="Wingdings" panose="05000000000000000000" pitchFamily="2" charset="2"/>
              <a:buChar char="l"/>
            </a:pPr>
            <a:r>
              <a:rPr lang="en-US" altLang="ja-JP" sz="1400" dirty="0"/>
              <a:t>2012</a:t>
            </a:r>
            <a:r>
              <a:rPr lang="ja-JP" altLang="en-US" sz="1400" dirty="0"/>
              <a:t>年度→</a:t>
            </a:r>
            <a:r>
              <a:rPr lang="en-US" altLang="ja-JP" sz="1400" dirty="0"/>
              <a:t>2021</a:t>
            </a:r>
            <a:r>
              <a:rPr lang="ja-JP" altLang="en-US" sz="1400" dirty="0"/>
              <a:t>年度　コスト削減効果　約</a:t>
            </a:r>
            <a:r>
              <a:rPr lang="en-US" altLang="ja-JP" sz="1400" dirty="0"/>
              <a:t>80</a:t>
            </a:r>
            <a:r>
              <a:rPr lang="ja-JP" altLang="en-US" sz="1400" dirty="0"/>
              <a:t>億円（累積）</a:t>
            </a:r>
            <a:endParaRPr lang="en-US" altLang="ja-JP" sz="1400" dirty="0"/>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46531" y="2502491"/>
            <a:ext cx="8157155" cy="3011685"/>
          </a:xfrm>
          <a:prstGeom prst="rect">
            <a:avLst/>
          </a:prstGeom>
        </p:spPr>
      </p:pic>
    </p:spTree>
    <p:extLst>
      <p:ext uri="{BB962C8B-B14F-4D97-AF65-F5344CB8AC3E}">
        <p14:creationId xmlns:p14="http://schemas.microsoft.com/office/powerpoint/2010/main" val="4106358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下水道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具体的な取組と成果 （民営化）</a:t>
            </a: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70457" y="1450143"/>
            <a:ext cx="8327633" cy="641330"/>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CWO</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の強みを生かし、様々な民間企業と連携し「自治体、民間企業に頼られるパートナー」として業務受注。</a:t>
            </a:r>
            <a:r>
              <a:rPr lang="en-US" altLang="ja-JP" sz="14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lang="en-US" altLang="ja-JP" sz="1600" b="1"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2362" y="1056525"/>
            <a:ext cx="2345036"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　②）</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79659" y="2172012"/>
            <a:ext cx="8421182" cy="553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日本下水道事業団と自治体支援に係る連携協定を締結（</a:t>
            </a:r>
            <a:r>
              <a:rPr lang="en-US" altLang="ja-JP" sz="1400" dirty="0">
                <a:solidFill>
                  <a:schemeClr val="tx1"/>
                </a:solidFill>
                <a:latin typeface="Meiryo UI" panose="020B0604030504040204" pitchFamily="50" charset="-128"/>
                <a:ea typeface="Meiryo UI" panose="020B0604030504040204" pitchFamily="50" charset="-128"/>
              </a:rPr>
              <a:t>2017</a:t>
            </a:r>
            <a:r>
              <a:rPr lang="ja-JP" altLang="en-US" sz="1400" dirty="0">
                <a:solidFill>
                  <a:schemeClr val="tx1"/>
                </a:solidFill>
                <a:latin typeface="Meiryo UI" panose="020B0604030504040204" pitchFamily="50" charset="-128"/>
                <a:ea typeface="Meiryo UI" panose="020B0604030504040204" pitchFamily="50" charset="-128"/>
              </a:rPr>
              <a:t>年）</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solidFill>
                  <a:schemeClr val="tx1"/>
                </a:solidFill>
                <a:latin typeface="Meiryo UI" panose="020B0604030504040204" pitchFamily="50" charset="-128"/>
                <a:ea typeface="Meiryo UI" panose="020B0604030504040204" pitchFamily="50" charset="-128"/>
              </a:rPr>
              <a:t>包括的維持管理業務、行政支援業務等の受注（</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年度見込み</a:t>
            </a:r>
            <a:r>
              <a:rPr kumimoji="1" lang="en-US" altLang="ja-JP" sz="1400" dirty="0">
                <a:solidFill>
                  <a:schemeClr val="tx1"/>
                </a:solidFill>
                <a:latin typeface="Meiryo UI" panose="020B0604030504040204" pitchFamily="50" charset="-128"/>
                <a:ea typeface="Meiryo UI" panose="020B0604030504040204" pitchFamily="50" charset="-128"/>
              </a:rPr>
              <a:t>4.7</a:t>
            </a:r>
            <a:r>
              <a:rPr lang="ja-JP" altLang="en-US" sz="1400" dirty="0">
                <a:solidFill>
                  <a:schemeClr val="tx1"/>
                </a:solidFill>
                <a:latin typeface="Meiryo UI" panose="020B0604030504040204" pitchFamily="50" charset="-128"/>
                <a:ea typeface="Meiryo UI" panose="020B0604030504040204" pitchFamily="50" charset="-128"/>
              </a:rPr>
              <a:t>億円</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baseline="-25000" dirty="0">
                <a:solidFill>
                  <a:schemeClr val="tx1"/>
                </a:solidFill>
                <a:latin typeface="Meiryo UI" panose="020B0604030504040204" pitchFamily="50" charset="-128"/>
                <a:ea typeface="Meiryo UI" panose="020B0604030504040204" pitchFamily="50" charset="-128"/>
              </a:rPr>
              <a:t>※</a:t>
            </a:r>
            <a:r>
              <a:rPr kumimoji="1" lang="ja-JP" altLang="en-US" sz="1400" baseline="-25000" dirty="0">
                <a:solidFill>
                  <a:schemeClr val="tx1"/>
                </a:solidFill>
                <a:latin typeface="Meiryo UI" panose="020B0604030504040204" pitchFamily="50" charset="-128"/>
                <a:ea typeface="Meiryo UI" panose="020B0604030504040204" pitchFamily="50" charset="-128"/>
              </a:rPr>
              <a:t>１</a:t>
            </a:r>
            <a:endParaRPr kumimoji="1" lang="ja-JP" altLang="en-US" sz="1600" baseline="-250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492126" y="6320074"/>
            <a:ext cx="796468" cy="524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aseline="-25000" dirty="0">
                <a:solidFill>
                  <a:schemeClr val="tx1"/>
                </a:solidFill>
              </a:rPr>
              <a:t>※2</a:t>
            </a:r>
            <a:endParaRPr kumimoji="1" lang="ja-JP" altLang="en-US" sz="1400" baseline="-25000" dirty="0">
              <a:solidFill>
                <a:schemeClr val="tx1"/>
              </a:solidFill>
            </a:endParaRPr>
          </a:p>
        </p:txBody>
      </p:sp>
      <p:sp>
        <p:nvSpPr>
          <p:cNvPr id="11" name="正方形/長方形 10"/>
          <p:cNvSpPr/>
          <p:nvPr/>
        </p:nvSpPr>
        <p:spPr>
          <a:xfrm>
            <a:off x="243161" y="6403672"/>
            <a:ext cx="274145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CWO</a:t>
            </a:r>
            <a:r>
              <a:rPr kumimoji="1" lang="ja-JP" altLang="en-US" sz="1000" dirty="0">
                <a:solidFill>
                  <a:schemeClr val="tx1"/>
                </a:solidFill>
                <a:latin typeface="Meiryo UI" panose="020B0604030504040204" pitchFamily="50" charset="-128"/>
                <a:ea typeface="Meiryo UI" panose="020B0604030504040204" pitchFamily="50" charset="-128"/>
              </a:rPr>
              <a:t>中期経営計画</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2022</a:t>
            </a:r>
            <a:r>
              <a:rPr lang="ja-JP" altLang="en-US" sz="1000" dirty="0">
                <a:solidFill>
                  <a:schemeClr val="tx1"/>
                </a:solidFill>
                <a:latin typeface="Meiryo UI" panose="020B0604030504040204" pitchFamily="50" charset="-128"/>
                <a:ea typeface="Meiryo UI" panose="020B0604030504040204" pitchFamily="50" charset="-128"/>
              </a:rPr>
              <a:t>年</a:t>
            </a:r>
            <a:r>
              <a:rPr lang="en-US" altLang="ja-JP" sz="1000" dirty="0">
                <a:solidFill>
                  <a:schemeClr val="tx1"/>
                </a:solidFill>
                <a:latin typeface="Meiryo UI" panose="020B0604030504040204" pitchFamily="50" charset="-128"/>
                <a:ea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rPr>
              <a:t>月</a:t>
            </a:r>
            <a:r>
              <a:rPr kumimoji="1" lang="ja-JP" altLang="en-US" sz="1000" dirty="0">
                <a:solidFill>
                  <a:schemeClr val="tx1"/>
                </a:solidFill>
                <a:latin typeface="Meiryo UI" panose="020B0604030504040204" pitchFamily="50" charset="-128"/>
                <a:ea typeface="Meiryo UI" panose="020B0604030504040204" pitchFamily="50" charset="-128"/>
              </a:rPr>
              <a:t>）より</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CWO</a:t>
            </a:r>
            <a:r>
              <a:rPr lang="ja-JP" altLang="en-US" sz="1000" dirty="0" smtClean="0">
                <a:solidFill>
                  <a:schemeClr val="tx1"/>
                </a:solidFill>
                <a:latin typeface="Meiryo UI" panose="020B0604030504040204" pitchFamily="50" charset="-128"/>
                <a:ea typeface="Meiryo UI" panose="020B0604030504040204" pitchFamily="50" charset="-128"/>
              </a:rPr>
              <a:t>業務概要資料（</a:t>
            </a:r>
            <a:r>
              <a:rPr lang="en-US" altLang="ja-JP" sz="1000" dirty="0" smtClean="0">
                <a:solidFill>
                  <a:schemeClr val="tx1"/>
                </a:solidFill>
                <a:latin typeface="Meiryo UI" panose="020B0604030504040204" pitchFamily="50" charset="-128"/>
                <a:ea typeface="Meiryo UI" panose="020B0604030504040204" pitchFamily="50" charset="-128"/>
              </a:rPr>
              <a:t>2022</a:t>
            </a:r>
            <a:r>
              <a:rPr lang="ja-JP" altLang="en-US" sz="1000" dirty="0" smtClean="0">
                <a:solidFill>
                  <a:schemeClr val="tx1"/>
                </a:solidFill>
                <a:latin typeface="Meiryo UI" panose="020B0604030504040204" pitchFamily="50" charset="-128"/>
                <a:ea typeface="Meiryo UI" panose="020B0604030504040204" pitchFamily="50" charset="-128"/>
              </a:rPr>
              <a:t>年８月）より</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243161" y="639076"/>
            <a:ext cx="3027625" cy="380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Ⅰ. </a:t>
            </a:r>
            <a:r>
              <a:rPr lang="ja-JP" altLang="en-US" dirty="0">
                <a:latin typeface="Meiryo UI" panose="020B0604030504040204" pitchFamily="50" charset="-128"/>
                <a:ea typeface="Meiryo UI" panose="020B0604030504040204" pitchFamily="50" charset="-128"/>
              </a:rPr>
              <a:t>包括委託の実施</a:t>
            </a:r>
          </a:p>
        </p:txBody>
      </p:sp>
      <p:sp>
        <p:nvSpPr>
          <p:cNvPr id="19" name="角丸四角形 18"/>
          <p:cNvSpPr/>
          <p:nvPr/>
        </p:nvSpPr>
        <p:spPr>
          <a:xfrm>
            <a:off x="270457" y="2870564"/>
            <a:ext cx="3524946" cy="193772"/>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smtClean="0">
                <a:latin typeface="Meiryo UI" panose="020B0604030504040204" pitchFamily="50" charset="-128"/>
                <a:ea typeface="Meiryo UI" panose="020B0604030504040204" pitchFamily="50" charset="-128"/>
              </a:rPr>
              <a:t>＜主な業務受注実績（大阪市以外）＞</a:t>
            </a:r>
            <a:endParaRPr lang="ja-JP" altLang="en-US" sz="16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3"/>
          <a:stretch>
            <a:fillRect/>
          </a:stretch>
        </p:blipFill>
        <p:spPr>
          <a:xfrm>
            <a:off x="3131608" y="3898584"/>
            <a:ext cx="5624142" cy="2672962"/>
          </a:xfrm>
          <a:prstGeom prst="rect">
            <a:avLst/>
          </a:prstGeom>
        </p:spPr>
      </p:pic>
      <p:sp>
        <p:nvSpPr>
          <p:cNvPr id="22" name="テキスト ボックス 21"/>
          <p:cNvSpPr txBox="1"/>
          <p:nvPr/>
        </p:nvSpPr>
        <p:spPr>
          <a:xfrm>
            <a:off x="427429" y="3105437"/>
            <a:ext cx="8328321" cy="523220"/>
          </a:xfrm>
          <a:prstGeom prst="rect">
            <a:avLst/>
          </a:prstGeom>
          <a:noFill/>
        </p:spPr>
        <p:txBody>
          <a:bodyPr wrap="square" rtlCol="0">
            <a:spAutoFit/>
          </a:bodyPr>
          <a:lstStyle/>
          <a:p>
            <a:pPr marL="285750" indent="-285750">
              <a:buFont typeface="Arial" panose="020B0604020202020204" pitchFamily="34" charset="0"/>
              <a:buChar char="•"/>
            </a:pPr>
            <a:r>
              <a:rPr lang="zh-TW" altLang="en-US" sz="1400" dirty="0" smtClean="0">
                <a:latin typeface="Meiryo UI" panose="020B0604030504040204" pitchFamily="50" charset="-128"/>
                <a:ea typeface="Meiryo UI" panose="020B0604030504040204" pitchFamily="50" charset="-128"/>
              </a:rPr>
              <a:t>河内長野市</a:t>
            </a:r>
            <a:r>
              <a:rPr lang="ja-JP" altLang="en-US" sz="1400" dirty="0" err="1" smtClean="0">
                <a:latin typeface="Meiryo UI" panose="020B0604030504040204" pitchFamily="50" charset="-128"/>
                <a:ea typeface="Meiryo UI" panose="020B0604030504040204" pitchFamily="50" charset="-128"/>
              </a:rPr>
              <a:t>や堺</a:t>
            </a:r>
            <a:r>
              <a:rPr lang="ja-JP" altLang="en-US" sz="1400" dirty="0" smtClean="0">
                <a:latin typeface="Meiryo UI" panose="020B0604030504040204" pitchFamily="50" charset="-128"/>
                <a:ea typeface="Meiryo UI" panose="020B0604030504040204" pitchFamily="50" charset="-128"/>
              </a:rPr>
              <a:t>市（南部）の</a:t>
            </a:r>
            <a:r>
              <a:rPr lang="zh-TW" altLang="en-US" sz="1400" dirty="0" smtClean="0">
                <a:latin typeface="Meiryo UI" panose="020B0604030504040204" pitchFamily="50" charset="-128"/>
                <a:ea typeface="Meiryo UI" panose="020B0604030504040204" pitchFamily="50" charset="-128"/>
              </a:rPr>
              <a:t>下水道施設</a:t>
            </a:r>
            <a:r>
              <a:rPr lang="ja-JP" altLang="en-US" sz="1400" dirty="0" smtClean="0">
                <a:latin typeface="Meiryo UI" panose="020B0604030504040204" pitchFamily="50" charset="-128"/>
                <a:ea typeface="Meiryo UI" panose="020B0604030504040204" pitchFamily="50" charset="-128"/>
              </a:rPr>
              <a:t>の</a:t>
            </a:r>
            <a:r>
              <a:rPr lang="zh-TW" altLang="en-US" sz="1400" dirty="0" smtClean="0">
                <a:latin typeface="Meiryo UI" panose="020B0604030504040204" pitchFamily="50" charset="-128"/>
                <a:ea typeface="Meiryo UI" panose="020B0604030504040204" pitchFamily="50" charset="-128"/>
              </a:rPr>
              <a:t>包括的</a:t>
            </a:r>
            <a:r>
              <a:rPr lang="ja-JP" altLang="en-US" sz="1400" dirty="0">
                <a:latin typeface="Meiryo UI" panose="020B0604030504040204" pitchFamily="50" charset="-128"/>
                <a:ea typeface="Meiryo UI" panose="020B0604030504040204" pitchFamily="50" charset="-128"/>
              </a:rPr>
              <a:t>維持</a:t>
            </a:r>
            <a:r>
              <a:rPr lang="zh-TW" altLang="en-US" sz="1400" dirty="0" smtClean="0">
                <a:latin typeface="Meiryo UI" panose="020B0604030504040204" pitchFamily="50" charset="-128"/>
                <a:ea typeface="Meiryo UI" panose="020B0604030504040204" pitchFamily="50" charset="-128"/>
              </a:rPr>
              <a:t>管理業務</a:t>
            </a:r>
            <a:r>
              <a:rPr lang="ja-JP" altLang="en-US" sz="1400" dirty="0" smtClean="0">
                <a:latin typeface="Meiryo UI" panose="020B0604030504040204" pitchFamily="50" charset="-128"/>
                <a:ea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rPr>
              <a:t>地元企業等と連携</a:t>
            </a:r>
            <a:r>
              <a:rPr lang="ja-JP" altLang="en-US" sz="1400" dirty="0" smtClean="0">
                <a:latin typeface="Meiryo UI" panose="020B0604030504040204" pitchFamily="50" charset="-128"/>
                <a:ea typeface="Meiryo UI" panose="020B0604030504040204" pitchFamily="50" charset="-128"/>
              </a:rPr>
              <a:t>して、共同企業体（</a:t>
            </a:r>
            <a:r>
              <a:rPr lang="en-US" altLang="ja-JP" sz="1400" dirty="0" smtClean="0">
                <a:latin typeface="Meiryo UI" panose="020B0604030504040204" pitchFamily="50" charset="-128"/>
                <a:ea typeface="Meiryo UI" panose="020B0604030504040204" pitchFamily="50" charset="-128"/>
              </a:rPr>
              <a:t>JV)</a:t>
            </a:r>
            <a:r>
              <a:rPr lang="ja-JP" altLang="en-US" sz="1400" dirty="0" smtClean="0">
                <a:latin typeface="Meiryo UI" panose="020B0604030504040204" pitchFamily="50" charset="-128"/>
                <a:ea typeface="Meiryo UI" panose="020B0604030504040204" pitchFamily="50" charset="-128"/>
              </a:rPr>
              <a:t>の代表企業や構成企業と</a:t>
            </a:r>
            <a:r>
              <a:rPr lang="ja-JP" altLang="en-US" sz="1400" dirty="0">
                <a:latin typeface="Meiryo UI" panose="020B0604030504040204" pitchFamily="50" charset="-128"/>
                <a:ea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rPr>
              <a:t>受注。</a:t>
            </a:r>
            <a:endParaRPr kumimoji="1" lang="ja-JP" altLang="en-US" sz="1400" dirty="0"/>
          </a:p>
        </p:txBody>
      </p:sp>
      <p:sp>
        <p:nvSpPr>
          <p:cNvPr id="20" name="角丸四角形 19"/>
          <p:cNvSpPr/>
          <p:nvPr/>
        </p:nvSpPr>
        <p:spPr>
          <a:xfrm>
            <a:off x="3462238" y="6432946"/>
            <a:ext cx="4962881" cy="398255"/>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400" dirty="0" smtClean="0">
                <a:latin typeface="Meiryo UI" panose="020B0604030504040204" pitchFamily="50" charset="-128"/>
                <a:ea typeface="Meiryo UI" panose="020B0604030504040204" pitchFamily="50" charset="-128"/>
              </a:rPr>
              <a:t>包括的維持管理業務（業務のパッケージ化）のイメージ図</a:t>
            </a:r>
            <a:endParaRPr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27647" y="4383684"/>
            <a:ext cx="2448677"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rPr>
              <a:t>施設の運転管理や点検・修繕などのメンテナンスだけでなく、行政的視点によるモニタリング業務や行政事務の補助といった行政補完組織としての役割も</a:t>
            </a:r>
            <a:r>
              <a:rPr lang="ja-JP" altLang="en-US" sz="1400" dirty="0" smtClean="0">
                <a:latin typeface="Meiryo UI" panose="020B0604030504040204" pitchFamily="50" charset="-128"/>
                <a:ea typeface="Meiryo UI" panose="020B0604030504040204" pitchFamily="50" charset="-128"/>
              </a:rPr>
              <a:t>果たす。</a:t>
            </a:r>
            <a:endParaRPr kumimoji="1" lang="ja-JP" altLang="en-US" sz="1400" dirty="0"/>
          </a:p>
        </p:txBody>
      </p:sp>
      <p:sp>
        <p:nvSpPr>
          <p:cNvPr id="23" name="下矢印 22"/>
          <p:cNvSpPr/>
          <p:nvPr/>
        </p:nvSpPr>
        <p:spPr>
          <a:xfrm>
            <a:off x="1380714" y="3784739"/>
            <a:ext cx="484632" cy="442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84764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④ 下水道</a:t>
            </a: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243161" y="1446440"/>
            <a:ext cx="8470534" cy="713867"/>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〇実現可能性が高い事業領域において検討を進め、民間活用手法の導入を拡大し、コスト削減や事業の効率化を行い、下水道事業の安定的な事業の継続と質の高い市民サービスを提供。</a:t>
            </a:r>
          </a:p>
        </p:txBody>
      </p:sp>
      <p:sp>
        <p:nvSpPr>
          <p:cNvPr id="7" name="正方形/長方形 6"/>
          <p:cNvSpPr/>
          <p:nvPr/>
        </p:nvSpPr>
        <p:spPr>
          <a:xfrm>
            <a:off x="145066" y="1065579"/>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24790" y="2255452"/>
            <a:ext cx="8648755" cy="584775"/>
          </a:xfrm>
          <a:prstGeom prst="rect">
            <a:avLst/>
          </a:prstGeom>
        </p:spPr>
        <p:txBody>
          <a:bodyPr wrap="square">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民間活用手法の導入に向けた詳細な検討を行った結果、「汚泥処理炉」の改築更新と維持管理業務について、ＰＦＩ手法による事業実施を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17055" y="2866080"/>
            <a:ext cx="8603088"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（スケジュール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民間活用手法の導入に向けた詳細な検討を実施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事業実施方針の公表、及び意見募集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⇒ＰＦＩ手法による事業実施の決定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３月）、入札手続きの開始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47910" y="6157790"/>
            <a:ext cx="7795879" cy="52322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＜事業期間＞</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2048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月（予定）（建設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年＋維持管理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47910" y="5492819"/>
            <a:ext cx="8296640" cy="783913"/>
          </a:xfrm>
          <a:prstGeom prst="rect">
            <a:avLst/>
          </a:prstGeom>
          <a:noFill/>
        </p:spPr>
        <p:txBody>
          <a:bodyPr wrap="square" rtlCol="0">
            <a:noAutofit/>
          </a:bodyPr>
          <a:lstStyle/>
          <a:p>
            <a:r>
              <a:rPr lang="ja-JP" altLang="en-US" sz="1400" b="1" dirty="0">
                <a:latin typeface="Meiryo UI" panose="020B0604030504040204" pitchFamily="50" charset="-128"/>
                <a:ea typeface="Meiryo UI" panose="020B0604030504040204" pitchFamily="50" charset="-128"/>
              </a:rPr>
              <a:t>＜事業概要＞</a:t>
            </a:r>
          </a:p>
          <a:p>
            <a:r>
              <a:rPr lang="ja-JP" altLang="en-US" sz="1400" dirty="0">
                <a:latin typeface="Meiryo UI" panose="020B0604030504040204" pitchFamily="50" charset="-128"/>
                <a:ea typeface="Meiryo UI" panose="020B0604030504040204" pitchFamily="50" charset="-128"/>
              </a:rPr>
              <a:t>舞洲スラッジセンター及び平野下水処理場において、老朽化が著しく、交換部品の調達も困難となっている「汚泥処理炉」の改築更新及び維持管理を実施</a:t>
            </a:r>
            <a:r>
              <a:rPr lang="ja-JP" altLang="en-US" sz="1400" dirty="0" smtClean="0">
                <a:latin typeface="Meiryo UI" panose="020B0604030504040204" pitchFamily="50" charset="-128"/>
                <a:ea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endParaRPr>
          </a:p>
        </p:txBody>
      </p:sp>
      <p:sp>
        <p:nvSpPr>
          <p:cNvPr id="17" name="角丸四角形 16"/>
          <p:cNvSpPr/>
          <p:nvPr/>
        </p:nvSpPr>
        <p:spPr>
          <a:xfrm>
            <a:off x="322885" y="4485740"/>
            <a:ext cx="8470534" cy="706289"/>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〇令和４年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大阪市汚泥処理施設整備運営事業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の事業者決定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600"/>
              </a:spcAft>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活用による事業効果として、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VFM</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zh-TW"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zh-TW"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a:t>
            </a:r>
            <a:r>
              <a:rPr lang="zh-TW"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正方形/長方形 17"/>
          <p:cNvSpPr/>
          <p:nvPr/>
        </p:nvSpPr>
        <p:spPr>
          <a:xfrm>
            <a:off x="224790" y="4104879"/>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131760" y="5266029"/>
            <a:ext cx="6661659" cy="30777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VFM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方式が従来方式と比べて総事業費をどれだけ削減できるかを示す指標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24790" y="649499"/>
            <a:ext cx="3027626" cy="3806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latin typeface="Meiryo UI" panose="020B0604030504040204" pitchFamily="50" charset="-128"/>
                <a:ea typeface="Meiryo UI" panose="020B0604030504040204" pitchFamily="50" charset="-128"/>
              </a:rPr>
              <a:t>Ⅱ. PPP/PFI</a:t>
            </a:r>
            <a:r>
              <a:rPr lang="ja-JP" altLang="en-US" dirty="0">
                <a:latin typeface="Meiryo UI" panose="020B0604030504040204" pitchFamily="50" charset="-128"/>
                <a:ea typeface="Meiryo UI" panose="020B0604030504040204" pitchFamily="50" charset="-128"/>
              </a:rPr>
              <a:t>による民活導入</a:t>
            </a: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6905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6143121" y="1927502"/>
            <a:ext cx="2741573" cy="4372806"/>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⑤ 幼稚園</a:t>
            </a: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3" name="角丸四角形 2"/>
          <p:cNvSpPr/>
          <p:nvPr/>
        </p:nvSpPr>
        <p:spPr>
          <a:xfrm>
            <a:off x="300244" y="1927501"/>
            <a:ext cx="2630713" cy="437280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○市内の幼稚園に通う園児の約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割が私立幼稚園に通っている。</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○私立に比べ、園児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人あたりの運営費が高く、市費負担額が高い。</a:t>
            </a:r>
          </a:p>
        </p:txBody>
      </p:sp>
      <p:sp>
        <p:nvSpPr>
          <p:cNvPr id="7" name="テキスト ボックス 6"/>
          <p:cNvSpPr txBox="1"/>
          <p:nvPr/>
        </p:nvSpPr>
        <p:spPr>
          <a:xfrm>
            <a:off x="213306" y="2063978"/>
            <a:ext cx="19277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130853" y="2062898"/>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現在の状況）</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520742"/>
            <a:ext cx="2531620" cy="2062103"/>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民間で成立している事業は民間に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任せる。（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民営化・再編等）</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ニーズに沿った運営によるサービス向上と効率化を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12834" y="4856968"/>
            <a:ext cx="2303047" cy="830997"/>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市立幼稚園数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大かっこ 7"/>
          <p:cNvSpPr/>
          <p:nvPr/>
        </p:nvSpPr>
        <p:spPr>
          <a:xfrm>
            <a:off x="500852" y="4827715"/>
            <a:ext cx="2152340" cy="865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6247567" y="2572931"/>
            <a:ext cx="2896433" cy="584775"/>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市立幼稚園数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か所（</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1972427"/>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926310" y="2745490"/>
            <a:ext cx="3208508" cy="3554819"/>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●「市立幼稚園民営化計画（案）の基本的な考え方」を公表（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●「市立幼稚園民営化計画（案）」を公表（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●「市立幼稚園民営化計画の見直し（案）」を公表（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●「新たな市立幼稚園民営化計画（案）」を公表（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●大阪市立学校設置条例一部改正案上程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園可決・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園否決（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2013.11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r>
            <a:br>
              <a:rPr lang="en-US" altLang="ja-JP" sz="1300" dirty="0">
                <a:latin typeface="Meiryo UI" panose="020B0604030504040204" pitchFamily="50" charset="-128"/>
                <a:ea typeface="Meiryo UI" panose="020B0604030504040204" pitchFamily="50" charset="-128"/>
                <a:cs typeface="Meiryo UI" panose="020B0604030504040204" pitchFamily="50" charset="-128"/>
              </a:rPr>
            </a:b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園否決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(2014.5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r>
            <a:br>
              <a:rPr lang="en-US" altLang="ja-JP" sz="1300" dirty="0">
                <a:latin typeface="Meiryo UI" panose="020B0604030504040204" pitchFamily="50" charset="-128"/>
                <a:ea typeface="Meiryo UI" panose="020B0604030504040204" pitchFamily="50" charset="-128"/>
                <a:cs typeface="Meiryo UI" panose="020B0604030504040204" pitchFamily="50" charset="-128"/>
              </a:rPr>
            </a:b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園可決</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園否決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園可決は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年度に民間移管</a:t>
            </a:r>
          </a:p>
        </p:txBody>
      </p:sp>
      <p:sp>
        <p:nvSpPr>
          <p:cNvPr id="28" name="テキスト ボックス 27"/>
          <p:cNvSpPr txBox="1"/>
          <p:nvPr/>
        </p:nvSpPr>
        <p:spPr>
          <a:xfrm>
            <a:off x="6247567" y="3909335"/>
            <a:ext cx="2689478"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＜今後の市立幼稚園について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の園の状況や地域ニーズを踏まえて今後の進め方を検討し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509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20821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21"/>
          <p:cNvSpPr/>
          <p:nvPr/>
        </p:nvSpPr>
        <p:spPr>
          <a:xfrm>
            <a:off x="1576690" y="1626174"/>
            <a:ext cx="6738337" cy="146079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ホームベース 22"/>
          <p:cNvSpPr/>
          <p:nvPr/>
        </p:nvSpPr>
        <p:spPr>
          <a:xfrm>
            <a:off x="2023327" y="3264164"/>
            <a:ext cx="5956851" cy="146079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ホームベース 23"/>
          <p:cNvSpPr/>
          <p:nvPr/>
        </p:nvSpPr>
        <p:spPr>
          <a:xfrm>
            <a:off x="3170903" y="4892387"/>
            <a:ext cx="4794955" cy="129899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1" name="表 100"/>
          <p:cNvGraphicFramePr>
            <a:graphicFrameLocks noGrp="1"/>
          </p:cNvGraphicFramePr>
          <p:nvPr>
            <p:extLst/>
          </p:nvPr>
        </p:nvGraphicFramePr>
        <p:xfrm>
          <a:off x="777963" y="1222361"/>
          <a:ext cx="8188198" cy="5095782"/>
        </p:xfrm>
        <a:graphic>
          <a:graphicData uri="http://schemas.openxmlformats.org/drawingml/2006/table">
            <a:tbl>
              <a:tblPr>
                <a:tableStyleId>{5940675A-B579-460E-94D1-54222C63F5DA}</a:tableStyleId>
              </a:tblPr>
              <a:tblGrid>
                <a:gridCol w="954658">
                  <a:extLst>
                    <a:ext uri="{9D8B030D-6E8A-4147-A177-3AD203B41FA5}">
                      <a16:colId xmlns:a16="http://schemas.microsoft.com/office/drawing/2014/main" val="20000"/>
                    </a:ext>
                  </a:extLst>
                </a:gridCol>
                <a:gridCol w="44126">
                  <a:extLst>
                    <a:ext uri="{9D8B030D-6E8A-4147-A177-3AD203B41FA5}">
                      <a16:colId xmlns:a16="http://schemas.microsoft.com/office/drawing/2014/main" val="20001"/>
                    </a:ext>
                  </a:extLst>
                </a:gridCol>
                <a:gridCol w="710287">
                  <a:extLst>
                    <a:ext uri="{9D8B030D-6E8A-4147-A177-3AD203B41FA5}">
                      <a16:colId xmlns:a16="http://schemas.microsoft.com/office/drawing/2014/main" val="20002"/>
                    </a:ext>
                  </a:extLst>
                </a:gridCol>
                <a:gridCol w="662914">
                  <a:extLst>
                    <a:ext uri="{9D8B030D-6E8A-4147-A177-3AD203B41FA5}">
                      <a16:colId xmlns:a16="http://schemas.microsoft.com/office/drawing/2014/main" val="20003"/>
                    </a:ext>
                  </a:extLst>
                </a:gridCol>
                <a:gridCol w="686601">
                  <a:extLst>
                    <a:ext uri="{9D8B030D-6E8A-4147-A177-3AD203B41FA5}">
                      <a16:colId xmlns:a16="http://schemas.microsoft.com/office/drawing/2014/main" val="20004"/>
                    </a:ext>
                  </a:extLst>
                </a:gridCol>
                <a:gridCol w="686601">
                  <a:extLst>
                    <a:ext uri="{9D8B030D-6E8A-4147-A177-3AD203B41FA5}">
                      <a16:colId xmlns:a16="http://schemas.microsoft.com/office/drawing/2014/main" val="20005"/>
                    </a:ext>
                  </a:extLst>
                </a:gridCol>
                <a:gridCol w="686601">
                  <a:extLst>
                    <a:ext uri="{9D8B030D-6E8A-4147-A177-3AD203B41FA5}">
                      <a16:colId xmlns:a16="http://schemas.microsoft.com/office/drawing/2014/main" val="20006"/>
                    </a:ext>
                  </a:extLst>
                </a:gridCol>
                <a:gridCol w="795530">
                  <a:extLst>
                    <a:ext uri="{9D8B030D-6E8A-4147-A177-3AD203B41FA5}">
                      <a16:colId xmlns:a16="http://schemas.microsoft.com/office/drawing/2014/main" val="20007"/>
                    </a:ext>
                  </a:extLst>
                </a:gridCol>
                <a:gridCol w="592176">
                  <a:extLst>
                    <a:ext uri="{9D8B030D-6E8A-4147-A177-3AD203B41FA5}">
                      <a16:colId xmlns:a16="http://schemas.microsoft.com/office/drawing/2014/main" val="20008"/>
                    </a:ext>
                  </a:extLst>
                </a:gridCol>
                <a:gridCol w="592176">
                  <a:extLst>
                    <a:ext uri="{9D8B030D-6E8A-4147-A177-3AD203B41FA5}">
                      <a16:colId xmlns:a16="http://schemas.microsoft.com/office/drawing/2014/main" val="3267132034"/>
                    </a:ext>
                  </a:extLst>
                </a:gridCol>
                <a:gridCol w="592176">
                  <a:extLst>
                    <a:ext uri="{9D8B030D-6E8A-4147-A177-3AD203B41FA5}">
                      <a16:colId xmlns:a16="http://schemas.microsoft.com/office/drawing/2014/main" val="726134656"/>
                    </a:ext>
                  </a:extLst>
                </a:gridCol>
                <a:gridCol w="592176">
                  <a:extLst>
                    <a:ext uri="{9D8B030D-6E8A-4147-A177-3AD203B41FA5}">
                      <a16:colId xmlns:a16="http://schemas.microsoft.com/office/drawing/2014/main" val="3747544583"/>
                    </a:ext>
                  </a:extLst>
                </a:gridCol>
                <a:gridCol w="592176">
                  <a:extLst>
                    <a:ext uri="{9D8B030D-6E8A-4147-A177-3AD203B41FA5}">
                      <a16:colId xmlns:a16="http://schemas.microsoft.com/office/drawing/2014/main" val="1328497555"/>
                    </a:ext>
                  </a:extLst>
                </a:gridCol>
              </a:tblGrid>
              <a:tr h="3106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a16="http://schemas.microsoft.com/office/drawing/2014/main" val="10000"/>
                  </a:ext>
                </a:extLst>
              </a:tr>
              <a:tr h="1714688">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計画の策定状況</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15872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議案の可決状況</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r h="148318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民営移管等の状況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a16="http://schemas.microsoft.com/office/drawing/2014/main" val="10003"/>
                  </a:ext>
                </a:extLst>
              </a:tr>
            </a:tbl>
          </a:graphicData>
        </a:graphic>
      </p:graphicFrame>
      <p:sp>
        <p:nvSpPr>
          <p:cNvPr id="165" name="正方形/長方形 164"/>
          <p:cNvSpPr/>
          <p:nvPr/>
        </p:nvSpPr>
        <p:spPr>
          <a:xfrm>
            <a:off x="1769441" y="1609684"/>
            <a:ext cx="431373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●「市立幼稚園民営化計画（案）の 基本的な考え方」の公表（２月）</a:t>
            </a:r>
          </a:p>
        </p:txBody>
      </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353371" y="1201839"/>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35" name="正方形/長方形 34"/>
          <p:cNvSpPr/>
          <p:nvPr/>
        </p:nvSpPr>
        <p:spPr>
          <a:xfrm>
            <a:off x="777963" y="1306665"/>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36" name="正方形/長方形 35"/>
          <p:cNvSpPr/>
          <p:nvPr/>
        </p:nvSpPr>
        <p:spPr>
          <a:xfrm>
            <a:off x="2305711" y="1912138"/>
            <a:ext cx="302234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●「市立幼稚園民営化計画（案）」の公表（８月）</a:t>
            </a:r>
          </a:p>
        </p:txBody>
      </p:sp>
      <p:sp>
        <p:nvSpPr>
          <p:cNvPr id="37" name="正方形/長方形 36"/>
          <p:cNvSpPr/>
          <p:nvPr/>
        </p:nvSpPr>
        <p:spPr>
          <a:xfrm>
            <a:off x="2721213" y="2255120"/>
            <a:ext cx="370157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●「市立幼稚園民営化計画の見直し（案）」の公表（４月）</a:t>
            </a:r>
          </a:p>
        </p:txBody>
      </p:sp>
      <p:sp>
        <p:nvSpPr>
          <p:cNvPr id="38" name="正方形/長方形 37"/>
          <p:cNvSpPr/>
          <p:nvPr/>
        </p:nvSpPr>
        <p:spPr>
          <a:xfrm>
            <a:off x="3532048" y="2634827"/>
            <a:ext cx="34007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●「新たな市立幼稚園民営化計画（案）」の公表（７月）</a:t>
            </a:r>
          </a:p>
        </p:txBody>
      </p:sp>
      <p:sp>
        <p:nvSpPr>
          <p:cNvPr id="39" name="正方形/長方形 38"/>
          <p:cNvSpPr/>
          <p:nvPr/>
        </p:nvSpPr>
        <p:spPr>
          <a:xfrm>
            <a:off x="2348205" y="3250871"/>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●可決５園・否決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0" name="正方形/長方形 39"/>
          <p:cNvSpPr/>
          <p:nvPr/>
        </p:nvSpPr>
        <p:spPr>
          <a:xfrm>
            <a:off x="2854023" y="3559271"/>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●再度否決</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園（５月）</a:t>
            </a:r>
          </a:p>
        </p:txBody>
      </p:sp>
      <p:sp>
        <p:nvSpPr>
          <p:cNvPr id="41" name="正方形/長方形 40"/>
          <p:cNvSpPr/>
          <p:nvPr/>
        </p:nvSpPr>
        <p:spPr>
          <a:xfrm>
            <a:off x="3304937" y="4821845"/>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●廃園１園（３月）</a:t>
            </a:r>
          </a:p>
        </p:txBody>
      </p:sp>
      <p:sp>
        <p:nvSpPr>
          <p:cNvPr id="42" name="正方形/長方形 41"/>
          <p:cNvSpPr/>
          <p:nvPr/>
        </p:nvSpPr>
        <p:spPr>
          <a:xfrm>
            <a:off x="3721444" y="3840262"/>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●否決７園（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44" name="正方形/長方形 43"/>
          <p:cNvSpPr/>
          <p:nvPr/>
        </p:nvSpPr>
        <p:spPr>
          <a:xfrm>
            <a:off x="3938081" y="5114444"/>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●廃園３園（３月）</a:t>
            </a:r>
          </a:p>
        </p:txBody>
      </p:sp>
      <p:sp>
        <p:nvSpPr>
          <p:cNvPr id="45" name="正方形/長方形 44"/>
          <p:cNvSpPr/>
          <p:nvPr/>
        </p:nvSpPr>
        <p:spPr>
          <a:xfrm>
            <a:off x="4055580" y="5411236"/>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●民間移管１園（４月）</a:t>
            </a:r>
          </a:p>
        </p:txBody>
      </p:sp>
      <p:sp>
        <p:nvSpPr>
          <p:cNvPr id="20" name="テキスト ボックス 19"/>
          <p:cNvSpPr txBox="1"/>
          <p:nvPr/>
        </p:nvSpPr>
        <p:spPr>
          <a:xfrm>
            <a:off x="2985950" y="167399"/>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⑤ 幼稚園</a:t>
            </a:r>
          </a:p>
        </p:txBody>
      </p:sp>
      <p:sp>
        <p:nvSpPr>
          <p:cNvPr id="21" name="テキスト ボックス 20"/>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sp>
        <p:nvSpPr>
          <p:cNvPr id="25" name="正方形/長方形 24"/>
          <p:cNvSpPr/>
          <p:nvPr/>
        </p:nvSpPr>
        <p:spPr>
          <a:xfrm>
            <a:off x="3921274" y="4190558"/>
            <a:ext cx="278589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●可決１園（１月）</a:t>
            </a:r>
          </a:p>
        </p:txBody>
      </p:sp>
      <p:sp>
        <p:nvSpPr>
          <p:cNvPr id="27" name="正方形/長方形 26"/>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6070753" y="5797479"/>
            <a:ext cx="3340898" cy="420660"/>
          </a:xfrm>
          <a:prstGeom prst="rect">
            <a:avLst/>
          </a:prstGeom>
        </p:spPr>
      </p:pic>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1238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247281" y="2017366"/>
            <a:ext cx="6469039" cy="4181728"/>
          </a:xfrm>
          <a:prstGeom prst="rect">
            <a:avLst/>
          </a:prstGeom>
          <a:gradFill flip="none" rotWithShape="1">
            <a:gsLst>
              <a:gs pos="0">
                <a:schemeClr val="accent1">
                  <a:lumMod val="10000"/>
                  <a:lumOff val="90000"/>
                </a:schemeClr>
              </a:gs>
              <a:gs pos="100000">
                <a:schemeClr val="accent1">
                  <a:lumMod val="9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nvPr>
        </p:nvGraphicFramePr>
        <p:xfrm>
          <a:off x="247650" y="1146771"/>
          <a:ext cx="8429790" cy="5065770"/>
        </p:xfrm>
        <a:graphic>
          <a:graphicData uri="http://schemas.openxmlformats.org/drawingml/2006/table">
            <a:tbl>
              <a:tblPr firstRow="1" bandRow="1">
                <a:tableStyleId>{5940675A-B579-460E-94D1-54222C63F5DA}</a:tableStyleId>
              </a:tblPr>
              <a:tblGrid>
                <a:gridCol w="348108">
                  <a:extLst>
                    <a:ext uri="{9D8B030D-6E8A-4147-A177-3AD203B41FA5}">
                      <a16:colId xmlns:a16="http://schemas.microsoft.com/office/drawing/2014/main" val="20000"/>
                    </a:ext>
                  </a:extLst>
                </a:gridCol>
                <a:gridCol w="1587606">
                  <a:extLst>
                    <a:ext uri="{9D8B030D-6E8A-4147-A177-3AD203B41FA5}">
                      <a16:colId xmlns:a16="http://schemas.microsoft.com/office/drawing/2014/main" val="20001"/>
                    </a:ext>
                  </a:extLst>
                </a:gridCol>
                <a:gridCol w="1623519">
                  <a:extLst>
                    <a:ext uri="{9D8B030D-6E8A-4147-A177-3AD203B41FA5}">
                      <a16:colId xmlns:a16="http://schemas.microsoft.com/office/drawing/2014/main" val="20002"/>
                    </a:ext>
                  </a:extLst>
                </a:gridCol>
                <a:gridCol w="1623519">
                  <a:extLst>
                    <a:ext uri="{9D8B030D-6E8A-4147-A177-3AD203B41FA5}">
                      <a16:colId xmlns:a16="http://schemas.microsoft.com/office/drawing/2014/main" val="20003"/>
                    </a:ext>
                  </a:extLst>
                </a:gridCol>
                <a:gridCol w="1623519">
                  <a:extLst>
                    <a:ext uri="{9D8B030D-6E8A-4147-A177-3AD203B41FA5}">
                      <a16:colId xmlns:a16="http://schemas.microsoft.com/office/drawing/2014/main" val="20004"/>
                    </a:ext>
                  </a:extLst>
                </a:gridCol>
                <a:gridCol w="1623519">
                  <a:extLst>
                    <a:ext uri="{9D8B030D-6E8A-4147-A177-3AD203B41FA5}">
                      <a16:colId xmlns:a16="http://schemas.microsoft.com/office/drawing/2014/main" val="20005"/>
                    </a:ext>
                  </a:extLst>
                </a:gridCol>
              </a:tblGrid>
              <a:tr h="303738">
                <a:tc rowSpan="2"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tcPr>
                </a:tc>
                <a:tc rowSpan="2" hMerge="1">
                  <a:txBody>
                    <a:bodyPr/>
                    <a:lstStyle/>
                    <a:p>
                      <a:endParaRPr kumimoji="1" lang="ja-JP" altLang="en-US" dirty="0"/>
                    </a:p>
                  </a:txBody>
                  <a:tcPr/>
                </a:tc>
                <a:tc gridSpan="4">
                  <a:txBody>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主たる担い手</a:t>
                      </a:r>
                    </a:p>
                  </a:txBody>
                  <a:tcPr>
                    <a:lnL w="12700" cap="flat" cmpd="sng" algn="ctr">
                      <a:solidFill>
                        <a:schemeClr val="tx1"/>
                      </a:solidFill>
                      <a:prstDash val="solid"/>
                      <a:round/>
                      <a:headEnd type="none" w="med" len="med"/>
                      <a:tailEnd type="none" w="med" len="med"/>
                    </a:lnL>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extLst>
                  <a:ext uri="{0D108BD9-81ED-4DB2-BD59-A6C34878D82A}">
                    <a16:rowId xmlns:a16="http://schemas.microsoft.com/office/drawing/2014/main" val="10000"/>
                  </a:ext>
                </a:extLst>
              </a:tr>
              <a:tr h="545819">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a:t>
                      </a: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a:t>
                      </a:r>
                      <a:endParaRPr kumimoji="1" lang="en-US" altLang="ja-JP"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行政法人</a:t>
                      </a: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出資法人</a:t>
                      </a:r>
                    </a:p>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（外郭団体）</a:t>
                      </a: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民間会社</a:t>
                      </a:r>
                      <a:endParaRPr kumimoji="1" lang="en-US" altLang="ja-JP"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00630">
                <a:tc rowSpan="6">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事 業 手 法</a:t>
                      </a:r>
                    </a:p>
                  </a:txBody>
                  <a:tcPr vert="eaVert"/>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直接実施</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（一部委託を含む）</a:t>
                      </a:r>
                    </a:p>
                  </a:txBody>
                  <a:tcPr marR="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359649">
                <a:tc vMerge="1">
                  <a:txBody>
                    <a:bodyPr/>
                    <a:lstStyle/>
                    <a:p>
                      <a:endParaRPr kumimoji="1" lang="ja-JP" altLang="en-US" dirty="0"/>
                    </a:p>
                  </a:txBody>
                  <a:tcPr/>
                </a:tc>
                <a:tc>
                  <a:txBody>
                    <a:bodyPr/>
                    <a:lstStyle/>
                    <a:p>
                      <a:pPr algn="l"/>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地方独立行政法人化</a:t>
                      </a: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別掲</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585559">
                <a:tc vMerge="1">
                  <a:txBody>
                    <a:bodyPr/>
                    <a:lstStyle/>
                    <a:p>
                      <a:endParaRPr kumimoji="1" lang="ja-JP" altLang="en-US"/>
                    </a:p>
                  </a:txBody>
                  <a:tcPr/>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包括委託</a:t>
                      </a: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4"/>
                  </a:ext>
                </a:extLst>
              </a:tr>
              <a:tr h="585559">
                <a:tc vMerge="1">
                  <a:txBody>
                    <a:bodyPr/>
                    <a:lstStyle/>
                    <a:p>
                      <a:endParaRPr kumimoji="1" lang="ja-JP" altLang="en-US" dirty="0"/>
                    </a:p>
                  </a:txBody>
                  <a:tcPr/>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指定管理者制度</a:t>
                      </a: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5"/>
                  </a:ext>
                </a:extLst>
              </a:tr>
              <a:tr h="585559">
                <a:tc vMerge="1">
                  <a:txBody>
                    <a:bodyPr/>
                    <a:lstStyle/>
                    <a:p>
                      <a:endParaRPr kumimoji="1" lang="ja-JP" altLang="en-US" dirty="0"/>
                    </a:p>
                  </a:txBody>
                  <a:tcPr vert="eaVert"/>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998195">
                <a:tc vMerge="1">
                  <a:txBody>
                    <a:bodyPr/>
                    <a:lstStyle/>
                    <a:p>
                      <a:endParaRPr kumimoji="1" lang="ja-JP" altLang="en-US" dirty="0"/>
                    </a:p>
                  </a:txBody>
                  <a:tcPr vert="eaVert"/>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事業譲渡</a:t>
                      </a:r>
                    </a:p>
                  </a:txBody>
                  <a:tcPr marR="0" anchor="ctr">
                    <a:lnT w="12700" cap="flat" cmpd="sng" algn="ctr">
                      <a:solidFill>
                        <a:schemeClr val="tx1"/>
                      </a:solidFill>
                      <a:prstDash val="sysDot"/>
                      <a:round/>
                      <a:headEnd type="none" w="med" len="med"/>
                      <a:tailEnd type="none" w="med" len="med"/>
                    </a:lnT>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　民営化の取組の現状</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584628" y="6459496"/>
            <a:ext cx="2191801" cy="307777"/>
          </a:xfrm>
          <a:prstGeom prst="rect">
            <a:avLst/>
          </a:prstGeom>
          <a:noFill/>
        </p:spPr>
        <p:txBody>
          <a:bodyPr wrap="squar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民間活用レベルが高い</a:t>
            </a:r>
          </a:p>
        </p:txBody>
      </p:sp>
      <p:sp>
        <p:nvSpPr>
          <p:cNvPr id="39" name="テキスト ボックス 38"/>
          <p:cNvSpPr txBox="1"/>
          <p:nvPr/>
        </p:nvSpPr>
        <p:spPr>
          <a:xfrm>
            <a:off x="309548" y="726041"/>
            <a:ext cx="290456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＜改革の現状</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8" name="角丸四角形 67"/>
          <p:cNvSpPr/>
          <p:nvPr/>
        </p:nvSpPr>
        <p:spPr>
          <a:xfrm>
            <a:off x="6379127" y="691598"/>
            <a:ext cx="608945" cy="3089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rPr>
              <a:t>実現済</a:t>
            </a:r>
          </a:p>
        </p:txBody>
      </p:sp>
      <p:sp>
        <p:nvSpPr>
          <p:cNvPr id="71" name="角丸四角形 70"/>
          <p:cNvSpPr/>
          <p:nvPr/>
        </p:nvSpPr>
        <p:spPr>
          <a:xfrm>
            <a:off x="7046436" y="691598"/>
            <a:ext cx="608945" cy="308904"/>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取組中</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36" name="直線矢印コネクタ 35"/>
          <p:cNvCxnSpPr/>
          <p:nvPr/>
        </p:nvCxnSpPr>
        <p:spPr>
          <a:xfrm flipV="1">
            <a:off x="2200437" y="6377977"/>
            <a:ext cx="6562725" cy="27233"/>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8969188" y="2017366"/>
            <a:ext cx="1" cy="4195175"/>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786931" y="711495"/>
            <a:ext cx="153076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flipH="1">
            <a:off x="3981450" y="3570084"/>
            <a:ext cx="122170" cy="32940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421790" y="4750530"/>
            <a:ext cx="728010" cy="307777"/>
          </a:xfrm>
          <a:prstGeom prst="rect">
            <a:avLst/>
          </a:prstGeom>
          <a:noFill/>
          <a:ln w="25400">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民営化</a:t>
            </a:r>
          </a:p>
        </p:txBody>
      </p:sp>
      <p:sp>
        <p:nvSpPr>
          <p:cNvPr id="50" name="テキスト ボックス 49"/>
          <p:cNvSpPr txBox="1"/>
          <p:nvPr/>
        </p:nvSpPr>
        <p:spPr>
          <a:xfrm>
            <a:off x="3480450" y="3924596"/>
            <a:ext cx="1871010" cy="307777"/>
          </a:xfrm>
          <a:prstGeom prst="rect">
            <a:avLst/>
          </a:prstGeom>
          <a:noFill/>
          <a:ln w="25400">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地方独立行政法人化</a:t>
            </a:r>
          </a:p>
        </p:txBody>
      </p:sp>
      <p:cxnSp>
        <p:nvCxnSpPr>
          <p:cNvPr id="51" name="直線コネクタ 50"/>
          <p:cNvCxnSpPr/>
          <p:nvPr/>
        </p:nvCxnSpPr>
        <p:spPr>
          <a:xfrm flipH="1">
            <a:off x="5164827" y="4540810"/>
            <a:ext cx="320013" cy="2354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7799056" y="691669"/>
            <a:ext cx="376518" cy="278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府</a:t>
            </a:r>
          </a:p>
        </p:txBody>
      </p:sp>
      <p:sp>
        <p:nvSpPr>
          <p:cNvPr id="53" name="正方形/長方形 52"/>
          <p:cNvSpPr/>
          <p:nvPr/>
        </p:nvSpPr>
        <p:spPr>
          <a:xfrm>
            <a:off x="8265421" y="681892"/>
            <a:ext cx="331354" cy="27921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市</a:t>
            </a:r>
            <a:endParaRPr kumimoji="1" lang="ja-JP" altLang="en-US" sz="1200" dirty="0">
              <a:solidFill>
                <a:schemeClr val="tx1"/>
              </a:solidFill>
              <a:latin typeface="+mn-ea"/>
            </a:endParaRPr>
          </a:p>
        </p:txBody>
      </p:sp>
      <p:sp>
        <p:nvSpPr>
          <p:cNvPr id="54" name="円/楕円 53"/>
          <p:cNvSpPr/>
          <p:nvPr/>
        </p:nvSpPr>
        <p:spPr>
          <a:xfrm>
            <a:off x="7181503" y="4375130"/>
            <a:ext cx="768329" cy="3032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市場</a:t>
            </a:r>
          </a:p>
        </p:txBody>
      </p:sp>
      <p:sp>
        <p:nvSpPr>
          <p:cNvPr id="55" name="円/楕円 54"/>
          <p:cNvSpPr/>
          <p:nvPr/>
        </p:nvSpPr>
        <p:spPr>
          <a:xfrm>
            <a:off x="7887362" y="5555644"/>
            <a:ext cx="836169" cy="57884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bg1"/>
                </a:solidFill>
              </a:rPr>
              <a:t>高速道路（府公社）⇒</a:t>
            </a:r>
            <a:r>
              <a:rPr lang="ja-JP" altLang="en-US" sz="800" dirty="0">
                <a:solidFill>
                  <a:schemeClr val="bg1"/>
                </a:solidFill>
              </a:rPr>
              <a:t>西日本高速</a:t>
            </a:r>
            <a:endParaRPr kumimoji="1" lang="ja-JP" altLang="en-US" sz="800" dirty="0">
              <a:solidFill>
                <a:schemeClr val="bg1"/>
              </a:solidFill>
            </a:endParaRPr>
          </a:p>
        </p:txBody>
      </p:sp>
      <p:sp>
        <p:nvSpPr>
          <p:cNvPr id="58" name="正方形/長方形 57"/>
          <p:cNvSpPr/>
          <p:nvPr/>
        </p:nvSpPr>
        <p:spPr>
          <a:xfrm>
            <a:off x="6377779" y="4983888"/>
            <a:ext cx="649625" cy="301570"/>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下水道</a:t>
            </a:r>
            <a:endParaRPr kumimoji="1" lang="ja-JP" altLang="en-US" sz="1200" dirty="0">
              <a:solidFill>
                <a:schemeClr val="tx1"/>
              </a:solidFill>
              <a:latin typeface="+mn-ea"/>
            </a:endParaRPr>
          </a:p>
        </p:txBody>
      </p:sp>
      <p:sp>
        <p:nvSpPr>
          <p:cNvPr id="59" name="正方形/長方形 58"/>
          <p:cNvSpPr/>
          <p:nvPr/>
        </p:nvSpPr>
        <p:spPr>
          <a:xfrm>
            <a:off x="7208793" y="5500396"/>
            <a:ext cx="648012" cy="30295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地下鉄</a:t>
            </a:r>
            <a:endParaRPr kumimoji="1" lang="ja-JP" altLang="en-US" sz="1200" dirty="0">
              <a:solidFill>
                <a:schemeClr val="tx1"/>
              </a:solidFill>
              <a:latin typeface="+mn-ea"/>
            </a:endParaRPr>
          </a:p>
        </p:txBody>
      </p:sp>
      <p:sp>
        <p:nvSpPr>
          <p:cNvPr id="60" name="正方形/長方形 59"/>
          <p:cNvSpPr/>
          <p:nvPr/>
        </p:nvSpPr>
        <p:spPr>
          <a:xfrm>
            <a:off x="7200515" y="5845066"/>
            <a:ext cx="635802" cy="2499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バス</a:t>
            </a:r>
            <a:endParaRPr kumimoji="1" lang="ja-JP" altLang="en-US" sz="1200" dirty="0">
              <a:solidFill>
                <a:schemeClr val="tx1"/>
              </a:solidFill>
              <a:latin typeface="+mn-ea"/>
            </a:endParaRPr>
          </a:p>
        </p:txBody>
      </p:sp>
      <p:sp>
        <p:nvSpPr>
          <p:cNvPr id="61" name="正方形/長方形 60"/>
          <p:cNvSpPr/>
          <p:nvPr/>
        </p:nvSpPr>
        <p:spPr>
          <a:xfrm>
            <a:off x="8001442" y="4374808"/>
            <a:ext cx="663268" cy="303284"/>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市場</a:t>
            </a:r>
          </a:p>
        </p:txBody>
      </p:sp>
      <p:sp>
        <p:nvSpPr>
          <p:cNvPr id="65" name="正方形/長方形 64"/>
          <p:cNvSpPr/>
          <p:nvPr/>
        </p:nvSpPr>
        <p:spPr>
          <a:xfrm>
            <a:off x="7203234" y="2080176"/>
            <a:ext cx="1461475" cy="276778"/>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一般廃棄物</a:t>
            </a:r>
            <a:endParaRPr kumimoji="1" lang="ja-JP" altLang="en-US" sz="1200" dirty="0">
              <a:solidFill>
                <a:schemeClr val="tx1"/>
              </a:solidFill>
              <a:latin typeface="+mn-ea"/>
            </a:endParaRPr>
          </a:p>
        </p:txBody>
      </p:sp>
      <p:sp>
        <p:nvSpPr>
          <p:cNvPr id="66" name="正方形/長方形 65"/>
          <p:cNvSpPr/>
          <p:nvPr/>
        </p:nvSpPr>
        <p:spPr>
          <a:xfrm>
            <a:off x="7203234" y="2398718"/>
            <a:ext cx="693146" cy="271360"/>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幼稚園</a:t>
            </a:r>
            <a:endParaRPr kumimoji="1" lang="ja-JP" altLang="en-US" sz="1200" dirty="0">
              <a:solidFill>
                <a:schemeClr val="tx1"/>
              </a:solidFill>
              <a:latin typeface="+mn-ea"/>
            </a:endParaRPr>
          </a:p>
        </p:txBody>
      </p:sp>
      <p:sp>
        <p:nvSpPr>
          <p:cNvPr id="74" name="正方形/長方形 73"/>
          <p:cNvSpPr/>
          <p:nvPr/>
        </p:nvSpPr>
        <p:spPr>
          <a:xfrm>
            <a:off x="7971563" y="2398718"/>
            <a:ext cx="693146" cy="271360"/>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保育所</a:t>
            </a:r>
            <a:endParaRPr kumimoji="1" lang="ja-JP" altLang="en-US" sz="1200" dirty="0">
              <a:solidFill>
                <a:schemeClr val="tx1"/>
              </a:solidFill>
              <a:latin typeface="+mn-ea"/>
            </a:endParaRPr>
          </a:p>
        </p:txBody>
      </p:sp>
      <p:sp>
        <p:nvSpPr>
          <p:cNvPr id="78" name="正方形/長方形 77"/>
          <p:cNvSpPr/>
          <p:nvPr/>
        </p:nvSpPr>
        <p:spPr>
          <a:xfrm>
            <a:off x="5678170" y="5436000"/>
            <a:ext cx="1253041" cy="32494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mn-ea"/>
              </a:rPr>
              <a:t>地下鉄</a:t>
            </a:r>
            <a:endParaRPr lang="en-US" altLang="ja-JP" sz="1200" dirty="0">
              <a:solidFill>
                <a:schemeClr val="bg1"/>
              </a:solidFill>
              <a:latin typeface="+mn-ea"/>
            </a:endParaRPr>
          </a:p>
          <a:p>
            <a:pPr algn="ctr"/>
            <a:r>
              <a:rPr kumimoji="1" lang="ja-JP" altLang="en-US" sz="1000" dirty="0">
                <a:solidFill>
                  <a:schemeClr val="bg1"/>
                </a:solidFill>
                <a:latin typeface="+mn-ea"/>
              </a:rPr>
              <a:t>（</a:t>
            </a:r>
            <a:r>
              <a:rPr lang="en-US" altLang="ja-JP" sz="1000" dirty="0">
                <a:solidFill>
                  <a:schemeClr val="bg1"/>
                </a:solidFill>
                <a:latin typeface="+mn-ea"/>
              </a:rPr>
              <a:t>Osaka Metro)</a:t>
            </a:r>
            <a:endParaRPr kumimoji="1" lang="ja-JP" altLang="en-US" sz="1000" dirty="0">
              <a:solidFill>
                <a:schemeClr val="bg1"/>
              </a:solidFill>
              <a:latin typeface="+mn-ea"/>
            </a:endParaRPr>
          </a:p>
        </p:txBody>
      </p:sp>
      <p:sp>
        <p:nvSpPr>
          <p:cNvPr id="79" name="正方形/長方形 78"/>
          <p:cNvSpPr/>
          <p:nvPr/>
        </p:nvSpPr>
        <p:spPr>
          <a:xfrm>
            <a:off x="5675323" y="5809452"/>
            <a:ext cx="1249383" cy="34113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mn-ea"/>
              </a:rPr>
              <a:t>バス</a:t>
            </a:r>
            <a:endParaRPr lang="en-US" altLang="ja-JP" sz="1200" dirty="0">
              <a:solidFill>
                <a:schemeClr val="bg1"/>
              </a:solidFill>
              <a:latin typeface="+mn-ea"/>
            </a:endParaRPr>
          </a:p>
          <a:p>
            <a:pPr algn="ctr"/>
            <a:r>
              <a:rPr kumimoji="1" lang="ja-JP" altLang="en-US" sz="1000" dirty="0">
                <a:solidFill>
                  <a:schemeClr val="bg1"/>
                </a:solidFill>
                <a:latin typeface="+mn-ea"/>
              </a:rPr>
              <a:t>（大阪シティバス）</a:t>
            </a:r>
          </a:p>
        </p:txBody>
      </p:sp>
      <p:sp>
        <p:nvSpPr>
          <p:cNvPr id="4" name="上矢印 3"/>
          <p:cNvSpPr/>
          <p:nvPr/>
        </p:nvSpPr>
        <p:spPr>
          <a:xfrm>
            <a:off x="6584628" y="4070252"/>
            <a:ext cx="245790" cy="865125"/>
          </a:xfrm>
          <a:prstGeom prst="up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6945633" y="5564084"/>
            <a:ext cx="173700" cy="443754"/>
          </a:xfrm>
          <a:prstGeom prst="left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851866" y="3081448"/>
            <a:ext cx="1629933" cy="4201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別掲</a:t>
            </a:r>
          </a:p>
        </p:txBody>
      </p:sp>
      <p:sp>
        <p:nvSpPr>
          <p:cNvPr id="37" name="正方形/長方形 36"/>
          <p:cNvSpPr/>
          <p:nvPr/>
        </p:nvSpPr>
        <p:spPr>
          <a:xfrm>
            <a:off x="5682802" y="3663983"/>
            <a:ext cx="1262831" cy="375429"/>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bg1"/>
                </a:solidFill>
                <a:latin typeface="+mn-ea"/>
              </a:rPr>
              <a:t>下水道</a:t>
            </a:r>
            <a:endParaRPr lang="en-US" altLang="ja-JP" sz="1050" dirty="0">
              <a:solidFill>
                <a:schemeClr val="bg1"/>
              </a:solidFill>
              <a:latin typeface="+mn-ea"/>
            </a:endParaRPr>
          </a:p>
          <a:p>
            <a:pPr algn="ctr"/>
            <a:r>
              <a:rPr kumimoji="1" lang="ja-JP" altLang="en-US" sz="700" dirty="0">
                <a:solidFill>
                  <a:schemeClr val="bg1"/>
                </a:solidFill>
                <a:latin typeface="+mn-ea"/>
              </a:rPr>
              <a:t>（</a:t>
            </a:r>
            <a:r>
              <a:rPr lang="ja-JP" altLang="en-US" sz="700" dirty="0">
                <a:solidFill>
                  <a:schemeClr val="bg1"/>
                </a:solidFill>
                <a:latin typeface="+mn-ea"/>
              </a:rPr>
              <a:t>クリアウォーター</a:t>
            </a:r>
            <a:r>
              <a:rPr lang="en-US" altLang="ja-JP" sz="700" dirty="0">
                <a:solidFill>
                  <a:schemeClr val="bg1"/>
                </a:solidFill>
                <a:latin typeface="+mn-ea"/>
              </a:rPr>
              <a:t>OSAKA</a:t>
            </a:r>
            <a:r>
              <a:rPr lang="en-US" altLang="ja-JP" sz="900" dirty="0">
                <a:solidFill>
                  <a:schemeClr val="bg1"/>
                </a:solidFill>
                <a:latin typeface="+mn-ea"/>
              </a:rPr>
              <a:t>)</a:t>
            </a:r>
            <a:endParaRPr kumimoji="1" lang="ja-JP" altLang="en-US" sz="900" dirty="0">
              <a:solidFill>
                <a:schemeClr val="bg1"/>
              </a:solidFill>
              <a:latin typeface="+mn-ea"/>
            </a:endParaRPr>
          </a:p>
        </p:txBody>
      </p:sp>
      <p:sp>
        <p:nvSpPr>
          <p:cNvPr id="38" name="正方形/長方形 37"/>
          <p:cNvSpPr/>
          <p:nvPr/>
        </p:nvSpPr>
        <p:spPr>
          <a:xfrm>
            <a:off x="7990124" y="2747167"/>
            <a:ext cx="663268" cy="303284"/>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市場</a:t>
            </a:r>
          </a:p>
        </p:txBody>
      </p:sp>
      <p:sp>
        <p:nvSpPr>
          <p:cNvPr id="41" name="上矢印 40"/>
          <p:cNvSpPr/>
          <p:nvPr/>
        </p:nvSpPr>
        <p:spPr>
          <a:xfrm>
            <a:off x="8057751" y="3083830"/>
            <a:ext cx="207671" cy="1265870"/>
          </a:xfrm>
          <a:prstGeom prst="up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82247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⑤ 幼稚園</a:t>
            </a:r>
          </a:p>
        </p:txBody>
      </p:sp>
      <p:sp>
        <p:nvSpPr>
          <p:cNvPr id="10" name="テキスト ボックス 9"/>
          <p:cNvSpPr txBox="1"/>
          <p:nvPr/>
        </p:nvSpPr>
        <p:spPr>
          <a:xfrm>
            <a:off x="11603" y="14928"/>
            <a:ext cx="2505795" cy="257369"/>
          </a:xfrm>
          <a:prstGeom prst="rect">
            <a:avLst/>
          </a:prstGeom>
          <a:noFill/>
        </p:spPr>
        <p:txBody>
          <a:bodyPr wrap="square" lIns="36000" tIns="36000" rIns="36000" bIns="36000" rtlCol="0">
            <a:noAutofit/>
          </a:bodyPr>
          <a:lstStyle/>
          <a:p>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　具体的な取組と成果 （民営化）</a:t>
            </a:r>
          </a:p>
        </p:txBody>
      </p:sp>
      <p:grpSp>
        <p:nvGrpSpPr>
          <p:cNvPr id="13" name="グループ化 12"/>
          <p:cNvGrpSpPr/>
          <p:nvPr/>
        </p:nvGrpSpPr>
        <p:grpSpPr>
          <a:xfrm>
            <a:off x="270457" y="1042993"/>
            <a:ext cx="8603088" cy="402756"/>
            <a:chOff x="270457" y="719513"/>
            <a:chExt cx="8603088" cy="674680"/>
          </a:xfrm>
        </p:grpSpPr>
        <p:sp>
          <p:nvSpPr>
            <p:cNvPr id="15" name="角丸四角形 14"/>
            <p:cNvSpPr/>
            <p:nvPr/>
          </p:nvSpPr>
          <p:spPr>
            <a:xfrm>
              <a:off x="270457" y="719513"/>
              <a:ext cx="8603088" cy="674680"/>
            </a:xfrm>
            <a:prstGeom prst="roundRect">
              <a:avLst>
                <a:gd name="adj" fmla="val 965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293372" y="777323"/>
              <a:ext cx="8474109" cy="338554"/>
            </a:xfrm>
            <a:prstGeom prst="rect">
              <a:avLst/>
            </a:prstGeom>
          </p:spPr>
          <p:txBody>
            <a:bodyPr wrap="square">
              <a:spAutoFit/>
            </a:bodyPr>
            <a:lstStyle/>
            <a:p>
              <a:pPr marL="177800" indent="-177800">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９年度までに市立幼稚園の廃園（４園）、民間移管（２園）を実施。</a:t>
              </a:r>
            </a:p>
          </p:txBody>
        </p:sp>
      </p:grpSp>
      <p:graphicFrame>
        <p:nvGraphicFramePr>
          <p:cNvPr id="4" name="表 3"/>
          <p:cNvGraphicFramePr>
            <a:graphicFrameLocks noGrp="1"/>
          </p:cNvGraphicFramePr>
          <p:nvPr/>
        </p:nvGraphicFramePr>
        <p:xfrm>
          <a:off x="335676" y="2134761"/>
          <a:ext cx="4401291" cy="4104640"/>
        </p:xfrm>
        <a:graphic>
          <a:graphicData uri="http://schemas.openxmlformats.org/drawingml/2006/table">
            <a:tbl>
              <a:tblPr firstRow="1" bandRow="1">
                <a:tableStyleId>{5C22544A-7EE6-4342-B048-85BDC9FD1C3A}</a:tableStyleId>
              </a:tblPr>
              <a:tblGrid>
                <a:gridCol w="1483571">
                  <a:extLst>
                    <a:ext uri="{9D8B030D-6E8A-4147-A177-3AD203B41FA5}">
                      <a16:colId xmlns:a16="http://schemas.microsoft.com/office/drawing/2014/main" val="20000"/>
                    </a:ext>
                  </a:extLst>
                </a:gridCol>
                <a:gridCol w="2917720">
                  <a:extLst>
                    <a:ext uri="{9D8B030D-6E8A-4147-A177-3AD203B41FA5}">
                      <a16:colId xmlns:a16="http://schemas.microsoft.com/office/drawing/2014/main" val="20001"/>
                    </a:ext>
                  </a:extLst>
                </a:gridCol>
              </a:tblGrid>
              <a:tr h="370840">
                <a:tc>
                  <a:txBody>
                    <a:bodyPr/>
                    <a:lstStyle/>
                    <a:p>
                      <a:pPr algn="ctr"/>
                      <a:r>
                        <a:rPr kumimoji="1" lang="ja-JP" altLang="en-US" sz="1300" dirty="0">
                          <a:solidFill>
                            <a:schemeClr val="tx1"/>
                          </a:solidFill>
                        </a:rPr>
                        <a:t>計　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3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zh-TW"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「市立幼稚園民営化計画（案）</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の基本的考え方</a:t>
                      </a:r>
                      <a:r>
                        <a:rPr kumimoji="1" lang="zh-TW" altLang="en-US" sz="13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を公表</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廃園又は民間移管の考え方など民営化計画（案）の基本的な考え方を示す。</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3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zh-TW"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「市立幼稚園民営化計画（案）」</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を公表</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年度及び</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年度に民営化に着手する市立幼稚園の民営化計画（案）を策定。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「市立幼稚園民営化計画の見直し（案）」を公表</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月に公表した「市立幼稚園民営化計画（案）」の見直し。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「新たな市立幼稚園民営化計画（案）」を公表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新たに廃園又は民間移管を検討する市立幼稚園を示す。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7" name="正方形/長方形 16"/>
          <p:cNvSpPr/>
          <p:nvPr/>
        </p:nvSpPr>
        <p:spPr>
          <a:xfrm>
            <a:off x="7053169" y="6261015"/>
            <a:ext cx="1776506" cy="36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各年度</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p>
        </p:txBody>
      </p:sp>
      <p:sp>
        <p:nvSpPr>
          <p:cNvPr id="19" name="正方形/長方形 18"/>
          <p:cNvSpPr/>
          <p:nvPr/>
        </p:nvSpPr>
        <p:spPr>
          <a:xfrm>
            <a:off x="145066" y="682824"/>
            <a:ext cx="166325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4949866" y="1922868"/>
            <a:ext cx="4206605" cy="4560203"/>
          </a:xfrm>
          <a:prstGeom prst="rect">
            <a:avLst/>
          </a:prstGeom>
        </p:spPr>
      </p:pic>
    </p:spTree>
    <p:extLst>
      <p:ext uri="{BB962C8B-B14F-4D97-AF65-F5344CB8AC3E}">
        <p14:creationId xmlns:p14="http://schemas.microsoft.com/office/powerpoint/2010/main" val="200825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21313"/>
            <a:ext cx="5863054"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　民営化の取組の現状</a:t>
            </a:r>
          </a:p>
        </p:txBody>
      </p:sp>
      <p:cxnSp>
        <p:nvCxnSpPr>
          <p:cNvPr id="3" name="直線コネクタ 2"/>
          <p:cNvCxnSpPr/>
          <p:nvPr/>
        </p:nvCxnSpPr>
        <p:spPr>
          <a:xfrm>
            <a:off x="247650" y="384847"/>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156747" y="531912"/>
          <a:ext cx="8716798" cy="6169680"/>
        </p:xfrm>
        <a:graphic>
          <a:graphicData uri="http://schemas.openxmlformats.org/drawingml/2006/table">
            <a:tbl>
              <a:tblPr firstRow="1" bandRow="1">
                <a:tableStyleId>{5C22544A-7EE6-4342-B048-85BDC9FD1C3A}</a:tableStyleId>
              </a:tblPr>
              <a:tblGrid>
                <a:gridCol w="1352532">
                  <a:extLst>
                    <a:ext uri="{9D8B030D-6E8A-4147-A177-3AD203B41FA5}">
                      <a16:colId xmlns:a16="http://schemas.microsoft.com/office/drawing/2014/main" val="20000"/>
                    </a:ext>
                  </a:extLst>
                </a:gridCol>
                <a:gridCol w="2318625">
                  <a:extLst>
                    <a:ext uri="{9D8B030D-6E8A-4147-A177-3AD203B41FA5}">
                      <a16:colId xmlns:a16="http://schemas.microsoft.com/office/drawing/2014/main" val="20001"/>
                    </a:ext>
                  </a:extLst>
                </a:gridCol>
                <a:gridCol w="5045641">
                  <a:extLst>
                    <a:ext uri="{9D8B030D-6E8A-4147-A177-3AD203B41FA5}">
                      <a16:colId xmlns:a16="http://schemas.microsoft.com/office/drawing/2014/main" val="20002"/>
                    </a:ext>
                  </a:extLst>
                </a:gridCol>
              </a:tblGrid>
              <a:tr h="293393">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当初の方向性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現状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0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民営化（事業譲渡）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年４月から、</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Metro</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％出資会社）による事業運営</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0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民営化（事業譲渡）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年４月から、大阪シティバス（株）（市出資会社）による事業運営</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7003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コンセッションの導入</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月に水道事業全般にコンセッションを活用することに関する条例改正案は廃案。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月にコンセッション活用によるＰＦＩ管路更新事業が全ての応募者の辞退により取組終了。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なお、現在は南海トラフ巨大地震時の広域断水を回避するための基幹管路等を対象とした従来型ＰＦＩを検討中。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コンセッションの導入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月から、都市技術センターへ市職員を派遣し、包括委託を開始。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月からは、クリアウォーター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％出資会社）へ市職員を転籍させたうえで、包括委託を開始。コンセッションの導入に係る課題がある中で、早期に民間活用の効果を発現できる手法等を導入。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2273">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民営化（民間移管・廃園）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までに、</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園あった公立幼稚園の</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の民間移管・廃園を</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800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民営化（民間移管・廃止）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あった公立保育所のうち</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年４月までに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か所の民間移管・休廃止を実施。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800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民間化</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一部事務組合化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民間委託の拡大・推進を図るとともに、徹底した効率化等を行い、経費削減等を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実施中。</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　　　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一部事務組合（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大阪広域環境施設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組合）を設立し、運営</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する。焼却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工場は一部ＤＢＯ方式で事業を進めるなど民間活用を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8000">
                <a:tc>
                  <a:txBody>
                    <a:bodyPr/>
                    <a:lstStyle/>
                    <a:p>
                      <a:pPr algn="l"/>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指定管理者制度の導入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府の中央卸売市場では、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年度から指定管理者制度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市の中央卸売市場（本場・東部市場）では、民間活力の活用により、指定管理者制度導入とほぼ同等の効果額が得られたため、業務委託化を引き続き進めることで経営の効率化を図る。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8000">
                <a:tc>
                  <a:txBody>
                    <a:bodyPr/>
                    <a:lstStyle/>
                    <a:p>
                      <a:pPr algn="l"/>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高速道路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民営化（事業譲渡）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府道路公社管理道路の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西日本への移管を推進中（</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月～堺泉北有料道路・南阪奈有料道路、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月予定 第二阪奈有料道路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2022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民営化の取組項目と主な経過</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2" name="表 41"/>
          <p:cNvGraphicFramePr>
            <a:graphicFrameLocks noGrp="1"/>
          </p:cNvGraphicFramePr>
          <p:nvPr>
            <p:extLst/>
          </p:nvPr>
        </p:nvGraphicFramePr>
        <p:xfrm>
          <a:off x="313885" y="626852"/>
          <a:ext cx="8658666" cy="5839848"/>
        </p:xfrm>
        <a:graphic>
          <a:graphicData uri="http://schemas.openxmlformats.org/drawingml/2006/table">
            <a:tbl>
              <a:tblPr>
                <a:tableStyleId>{5940675A-B579-460E-94D1-54222C63F5DA}</a:tableStyleId>
              </a:tblPr>
              <a:tblGrid>
                <a:gridCol w="743901">
                  <a:extLst>
                    <a:ext uri="{9D8B030D-6E8A-4147-A177-3AD203B41FA5}">
                      <a16:colId xmlns:a16="http://schemas.microsoft.com/office/drawing/2014/main" val="20000"/>
                    </a:ext>
                  </a:extLst>
                </a:gridCol>
                <a:gridCol w="527651">
                  <a:extLst>
                    <a:ext uri="{9D8B030D-6E8A-4147-A177-3AD203B41FA5}">
                      <a16:colId xmlns:a16="http://schemas.microsoft.com/office/drawing/2014/main" val="20001"/>
                    </a:ext>
                  </a:extLst>
                </a:gridCol>
                <a:gridCol w="527651">
                  <a:extLst>
                    <a:ext uri="{9D8B030D-6E8A-4147-A177-3AD203B41FA5}">
                      <a16:colId xmlns:a16="http://schemas.microsoft.com/office/drawing/2014/main" val="20002"/>
                    </a:ext>
                  </a:extLst>
                </a:gridCol>
                <a:gridCol w="527651">
                  <a:extLst>
                    <a:ext uri="{9D8B030D-6E8A-4147-A177-3AD203B41FA5}">
                      <a16:colId xmlns:a16="http://schemas.microsoft.com/office/drawing/2014/main" val="20003"/>
                    </a:ext>
                  </a:extLst>
                </a:gridCol>
                <a:gridCol w="527651">
                  <a:extLst>
                    <a:ext uri="{9D8B030D-6E8A-4147-A177-3AD203B41FA5}">
                      <a16:colId xmlns:a16="http://schemas.microsoft.com/office/drawing/2014/main" val="20004"/>
                    </a:ext>
                  </a:extLst>
                </a:gridCol>
                <a:gridCol w="527651">
                  <a:extLst>
                    <a:ext uri="{9D8B030D-6E8A-4147-A177-3AD203B41FA5}">
                      <a16:colId xmlns:a16="http://schemas.microsoft.com/office/drawing/2014/main" val="20005"/>
                    </a:ext>
                  </a:extLst>
                </a:gridCol>
                <a:gridCol w="527651">
                  <a:extLst>
                    <a:ext uri="{9D8B030D-6E8A-4147-A177-3AD203B41FA5}">
                      <a16:colId xmlns:a16="http://schemas.microsoft.com/office/drawing/2014/main" val="20006"/>
                    </a:ext>
                  </a:extLst>
                </a:gridCol>
                <a:gridCol w="527651">
                  <a:extLst>
                    <a:ext uri="{9D8B030D-6E8A-4147-A177-3AD203B41FA5}">
                      <a16:colId xmlns:a16="http://schemas.microsoft.com/office/drawing/2014/main" val="20007"/>
                    </a:ext>
                  </a:extLst>
                </a:gridCol>
                <a:gridCol w="527651">
                  <a:extLst>
                    <a:ext uri="{9D8B030D-6E8A-4147-A177-3AD203B41FA5}">
                      <a16:colId xmlns:a16="http://schemas.microsoft.com/office/drawing/2014/main" val="20008"/>
                    </a:ext>
                  </a:extLst>
                </a:gridCol>
                <a:gridCol w="527651">
                  <a:extLst>
                    <a:ext uri="{9D8B030D-6E8A-4147-A177-3AD203B41FA5}">
                      <a16:colId xmlns:a16="http://schemas.microsoft.com/office/drawing/2014/main" val="20009"/>
                    </a:ext>
                  </a:extLst>
                </a:gridCol>
                <a:gridCol w="527651">
                  <a:extLst>
                    <a:ext uri="{9D8B030D-6E8A-4147-A177-3AD203B41FA5}">
                      <a16:colId xmlns:a16="http://schemas.microsoft.com/office/drawing/2014/main" val="20010"/>
                    </a:ext>
                  </a:extLst>
                </a:gridCol>
                <a:gridCol w="527651">
                  <a:extLst>
                    <a:ext uri="{9D8B030D-6E8A-4147-A177-3AD203B41FA5}">
                      <a16:colId xmlns:a16="http://schemas.microsoft.com/office/drawing/2014/main" val="20011"/>
                    </a:ext>
                  </a:extLst>
                </a:gridCol>
                <a:gridCol w="527651">
                  <a:extLst>
                    <a:ext uri="{9D8B030D-6E8A-4147-A177-3AD203B41FA5}">
                      <a16:colId xmlns:a16="http://schemas.microsoft.com/office/drawing/2014/main" val="2795015525"/>
                    </a:ext>
                  </a:extLst>
                </a:gridCol>
                <a:gridCol w="527651">
                  <a:extLst>
                    <a:ext uri="{9D8B030D-6E8A-4147-A177-3AD203B41FA5}">
                      <a16:colId xmlns:a16="http://schemas.microsoft.com/office/drawing/2014/main" val="3899888028"/>
                    </a:ext>
                  </a:extLst>
                </a:gridCol>
                <a:gridCol w="527651">
                  <a:extLst>
                    <a:ext uri="{9D8B030D-6E8A-4147-A177-3AD203B41FA5}">
                      <a16:colId xmlns:a16="http://schemas.microsoft.com/office/drawing/2014/main" val="1135306467"/>
                    </a:ext>
                  </a:extLst>
                </a:gridCol>
                <a:gridCol w="527651">
                  <a:extLst>
                    <a:ext uri="{9D8B030D-6E8A-4147-A177-3AD203B41FA5}">
                      <a16:colId xmlns:a16="http://schemas.microsoft.com/office/drawing/2014/main" val="1547364054"/>
                    </a:ext>
                  </a:extLst>
                </a:gridCol>
              </a:tblGrid>
              <a:tr h="2525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612000">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2000">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水道</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2000">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下水道</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2000">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幼稚園</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1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保育所</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12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（収集輸送／焼却）</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9129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12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
        <p:nvSpPr>
          <p:cNvPr id="43" name="ホームベース 42"/>
          <p:cNvSpPr/>
          <p:nvPr/>
        </p:nvSpPr>
        <p:spPr>
          <a:xfrm>
            <a:off x="3081469" y="953149"/>
            <a:ext cx="3274455" cy="497454"/>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 name="正方形/長方形 43"/>
          <p:cNvSpPr/>
          <p:nvPr/>
        </p:nvSpPr>
        <p:spPr>
          <a:xfrm>
            <a:off x="4096627" y="1008147"/>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民営化に向けた取組</a:t>
            </a:r>
          </a:p>
        </p:txBody>
      </p:sp>
      <p:sp>
        <p:nvSpPr>
          <p:cNvPr id="47" name="正方形/長方形 46"/>
          <p:cNvSpPr/>
          <p:nvPr/>
        </p:nvSpPr>
        <p:spPr>
          <a:xfrm>
            <a:off x="745588" y="610889"/>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48" name="正方形/長方形 47"/>
          <p:cNvSpPr/>
          <p:nvPr/>
        </p:nvSpPr>
        <p:spPr>
          <a:xfrm>
            <a:off x="298951" y="862619"/>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項目</a:t>
            </a:r>
          </a:p>
        </p:txBody>
      </p:sp>
      <p:sp>
        <p:nvSpPr>
          <p:cNvPr id="49" name="ホームベース 48"/>
          <p:cNvSpPr/>
          <p:nvPr/>
        </p:nvSpPr>
        <p:spPr>
          <a:xfrm>
            <a:off x="1072634" y="955825"/>
            <a:ext cx="1991266" cy="471567"/>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0" name="正方形/長方形 49"/>
          <p:cNvSpPr/>
          <p:nvPr/>
        </p:nvSpPr>
        <p:spPr>
          <a:xfrm>
            <a:off x="1233167" y="1043373"/>
            <a:ext cx="1648466" cy="3094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改革型公営企業として取組</a:t>
            </a:r>
          </a:p>
        </p:txBody>
      </p:sp>
      <p:sp>
        <p:nvSpPr>
          <p:cNvPr id="52" name="ホームベース 51"/>
          <p:cNvSpPr/>
          <p:nvPr/>
        </p:nvSpPr>
        <p:spPr>
          <a:xfrm>
            <a:off x="1072634" y="1570442"/>
            <a:ext cx="2008835" cy="452699"/>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ホームベース 52"/>
          <p:cNvSpPr/>
          <p:nvPr/>
        </p:nvSpPr>
        <p:spPr>
          <a:xfrm>
            <a:off x="3067161" y="1570207"/>
            <a:ext cx="3289771" cy="4656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 name="ホームベース 55"/>
          <p:cNvSpPr/>
          <p:nvPr/>
        </p:nvSpPr>
        <p:spPr>
          <a:xfrm>
            <a:off x="6350884" y="949555"/>
            <a:ext cx="2603928" cy="485576"/>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6595974" y="1054699"/>
            <a:ext cx="1831595" cy="2867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Metro</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による事業運営開始</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ホームベース 57"/>
          <p:cNvSpPr/>
          <p:nvPr/>
        </p:nvSpPr>
        <p:spPr>
          <a:xfrm>
            <a:off x="6343894" y="1551182"/>
            <a:ext cx="2604356" cy="485576"/>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正方形/長方形 58"/>
          <p:cNvSpPr/>
          <p:nvPr/>
        </p:nvSpPr>
        <p:spPr>
          <a:xfrm>
            <a:off x="6594562" y="1602472"/>
            <a:ext cx="1808447" cy="3989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大阪シティバスによる事業運営開始</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1233863" y="1630045"/>
            <a:ext cx="1648466" cy="337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改革型公営企業として取組</a:t>
            </a:r>
          </a:p>
        </p:txBody>
      </p:sp>
      <p:sp>
        <p:nvSpPr>
          <p:cNvPr id="61" name="ホームベース 60"/>
          <p:cNvSpPr/>
          <p:nvPr/>
        </p:nvSpPr>
        <p:spPr>
          <a:xfrm>
            <a:off x="4000226" y="2198130"/>
            <a:ext cx="1761782" cy="43887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正方形/長方形 61"/>
          <p:cNvSpPr/>
          <p:nvPr/>
        </p:nvSpPr>
        <p:spPr>
          <a:xfrm>
            <a:off x="4032409" y="2301553"/>
            <a:ext cx="1615843" cy="1989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コンセッション導入に向けた取組</a:t>
            </a:r>
          </a:p>
        </p:txBody>
      </p:sp>
      <p:sp>
        <p:nvSpPr>
          <p:cNvPr id="65" name="ホームベース 64"/>
          <p:cNvSpPr/>
          <p:nvPr/>
        </p:nvSpPr>
        <p:spPr>
          <a:xfrm>
            <a:off x="3708075" y="2732616"/>
            <a:ext cx="2119109" cy="349583"/>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ホームベース 65"/>
          <p:cNvSpPr/>
          <p:nvPr/>
        </p:nvSpPr>
        <p:spPr>
          <a:xfrm>
            <a:off x="3071285" y="3407714"/>
            <a:ext cx="5923587" cy="4399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7" name="ホームベース 66"/>
          <p:cNvSpPr/>
          <p:nvPr/>
        </p:nvSpPr>
        <p:spPr>
          <a:xfrm>
            <a:off x="5827184" y="2747124"/>
            <a:ext cx="3147999" cy="35256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正方形/長方形 67"/>
          <p:cNvSpPr/>
          <p:nvPr/>
        </p:nvSpPr>
        <p:spPr>
          <a:xfrm>
            <a:off x="3680973" y="2737740"/>
            <a:ext cx="2442957" cy="360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都市技術センターに包括委託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西部方面のみ→</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～市内全域）</a:t>
            </a:r>
          </a:p>
        </p:txBody>
      </p:sp>
      <p:sp>
        <p:nvSpPr>
          <p:cNvPr id="69" name="正方形/長方形 68"/>
          <p:cNvSpPr/>
          <p:nvPr/>
        </p:nvSpPr>
        <p:spPr>
          <a:xfrm>
            <a:off x="5910478" y="2748680"/>
            <a:ext cx="3195897" cy="360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クリアウォーター</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に包括委託（市内全域）</a:t>
            </a:r>
          </a:p>
        </p:txBody>
      </p:sp>
      <p:sp>
        <p:nvSpPr>
          <p:cNvPr id="70" name="ホームベース 69"/>
          <p:cNvSpPr/>
          <p:nvPr/>
        </p:nvSpPr>
        <p:spPr>
          <a:xfrm>
            <a:off x="3063900" y="3140146"/>
            <a:ext cx="5903873" cy="13717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正方形/長方形 70"/>
          <p:cNvSpPr/>
          <p:nvPr/>
        </p:nvSpPr>
        <p:spPr>
          <a:xfrm>
            <a:off x="3112069" y="3118616"/>
            <a:ext cx="1615843" cy="1989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コンセッション導入に向けた取組</a:t>
            </a:r>
          </a:p>
        </p:txBody>
      </p:sp>
      <p:sp>
        <p:nvSpPr>
          <p:cNvPr id="72" name="正方形/長方形 71"/>
          <p:cNvSpPr/>
          <p:nvPr/>
        </p:nvSpPr>
        <p:spPr>
          <a:xfrm>
            <a:off x="4096627" y="1600823"/>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民営化に向けた取組</a:t>
            </a:r>
          </a:p>
        </p:txBody>
      </p:sp>
      <p:sp>
        <p:nvSpPr>
          <p:cNvPr id="73" name="正方形/長方形 72"/>
          <p:cNvSpPr/>
          <p:nvPr/>
        </p:nvSpPr>
        <p:spPr>
          <a:xfrm>
            <a:off x="3882187" y="3617523"/>
            <a:ext cx="165971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●５園可決</a:t>
            </a:r>
          </a:p>
        </p:txBody>
      </p:sp>
      <p:sp>
        <p:nvSpPr>
          <p:cNvPr id="74" name="ホームベース 73"/>
          <p:cNvSpPr/>
          <p:nvPr/>
        </p:nvSpPr>
        <p:spPr>
          <a:xfrm>
            <a:off x="1101352" y="4009860"/>
            <a:ext cx="3663949" cy="4399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5" name="正方形/長方形 74"/>
          <p:cNvSpPr/>
          <p:nvPr/>
        </p:nvSpPr>
        <p:spPr>
          <a:xfrm>
            <a:off x="1419386" y="4044672"/>
            <a:ext cx="1276027"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民間委託・統廃合を実施</a:t>
            </a:r>
          </a:p>
        </p:txBody>
      </p:sp>
      <p:sp>
        <p:nvSpPr>
          <p:cNvPr id="76" name="ホームベース 75"/>
          <p:cNvSpPr/>
          <p:nvPr/>
        </p:nvSpPr>
        <p:spPr>
          <a:xfrm>
            <a:off x="4762584" y="4006344"/>
            <a:ext cx="4212685" cy="4399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ホームベース 77"/>
          <p:cNvSpPr/>
          <p:nvPr/>
        </p:nvSpPr>
        <p:spPr>
          <a:xfrm>
            <a:off x="3084033" y="4623593"/>
            <a:ext cx="1643879" cy="448788"/>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ホームベース 78"/>
          <p:cNvSpPr/>
          <p:nvPr/>
        </p:nvSpPr>
        <p:spPr>
          <a:xfrm>
            <a:off x="1667963" y="4626830"/>
            <a:ext cx="1407284" cy="33568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正方形/長方形 79"/>
          <p:cNvSpPr/>
          <p:nvPr/>
        </p:nvSpPr>
        <p:spPr>
          <a:xfrm>
            <a:off x="1687677" y="4668706"/>
            <a:ext cx="1788837" cy="238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業務効率化・粗大ごみ</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委託開始（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81" name="正方形/長方形 80"/>
          <p:cNvSpPr/>
          <p:nvPr/>
        </p:nvSpPr>
        <p:spPr>
          <a:xfrm>
            <a:off x="3075247" y="4763972"/>
            <a:ext cx="3527968"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民間化＋非公務員化の検討</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一部事務組合化の取組</a:t>
            </a:r>
          </a:p>
        </p:txBody>
      </p:sp>
      <p:sp>
        <p:nvSpPr>
          <p:cNvPr id="82" name="ホームベース 81"/>
          <p:cNvSpPr/>
          <p:nvPr/>
        </p:nvSpPr>
        <p:spPr>
          <a:xfrm>
            <a:off x="5867277" y="4635817"/>
            <a:ext cx="3085560" cy="18146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ホームベース 82"/>
          <p:cNvSpPr/>
          <p:nvPr/>
        </p:nvSpPr>
        <p:spPr>
          <a:xfrm>
            <a:off x="4762584" y="4631549"/>
            <a:ext cx="1124698" cy="227831"/>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ホームベース 83"/>
          <p:cNvSpPr/>
          <p:nvPr/>
        </p:nvSpPr>
        <p:spPr>
          <a:xfrm>
            <a:off x="3276600" y="5194180"/>
            <a:ext cx="5698584" cy="257676"/>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5" name="正方形/長方形 84"/>
          <p:cNvSpPr/>
          <p:nvPr/>
        </p:nvSpPr>
        <p:spPr>
          <a:xfrm>
            <a:off x="4812893" y="4638477"/>
            <a:ext cx="1495965"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民間委託範囲拡大</a:t>
            </a:r>
          </a:p>
        </p:txBody>
      </p:sp>
      <p:sp>
        <p:nvSpPr>
          <p:cNvPr id="86" name="ホームベース 85"/>
          <p:cNvSpPr/>
          <p:nvPr/>
        </p:nvSpPr>
        <p:spPr>
          <a:xfrm>
            <a:off x="1072634" y="2200936"/>
            <a:ext cx="958849" cy="451981"/>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w="31750">
                <a:solidFill>
                  <a:prstClr val="white"/>
                </a:solidFill>
              </a:ln>
              <a:solidFill>
                <a:prstClr val="white"/>
              </a:solidFill>
              <a:effectLst/>
              <a:uLnTx/>
              <a:uFillTx/>
              <a:latin typeface="Calibri" panose="020F0502020204030204"/>
              <a:ea typeface="ＭＳ Ｐゴシック" panose="020B0600070205080204" pitchFamily="50" charset="-128"/>
              <a:cs typeface="+mn-cs"/>
            </a:endParaRPr>
          </a:p>
        </p:txBody>
      </p:sp>
      <p:sp>
        <p:nvSpPr>
          <p:cNvPr id="87" name="正方形/長方形 86"/>
          <p:cNvSpPr/>
          <p:nvPr/>
        </p:nvSpPr>
        <p:spPr>
          <a:xfrm>
            <a:off x="1098551" y="2355083"/>
            <a:ext cx="771004" cy="1581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府市統合協議</a:t>
            </a:r>
          </a:p>
        </p:txBody>
      </p:sp>
      <p:sp>
        <p:nvSpPr>
          <p:cNvPr id="89" name="ホームベース 88"/>
          <p:cNvSpPr/>
          <p:nvPr/>
        </p:nvSpPr>
        <p:spPr>
          <a:xfrm>
            <a:off x="4762584" y="4903576"/>
            <a:ext cx="4190253" cy="19694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正方形/長方形 89"/>
          <p:cNvSpPr/>
          <p:nvPr/>
        </p:nvSpPr>
        <p:spPr>
          <a:xfrm>
            <a:off x="4736698" y="4920293"/>
            <a:ext cx="2754767" cy="1525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焼却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大阪市･八尾市･松原市環境施設組合の事業開始</a:t>
            </a:r>
          </a:p>
        </p:txBody>
      </p:sp>
      <p:sp>
        <p:nvSpPr>
          <p:cNvPr id="91" name="正方形/長方形 90"/>
          <p:cNvSpPr/>
          <p:nvPr/>
        </p:nvSpPr>
        <p:spPr>
          <a:xfrm>
            <a:off x="4141557" y="5242507"/>
            <a:ext cx="1869151" cy="161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指定管理者制度導入</a:t>
            </a:r>
          </a:p>
        </p:txBody>
      </p:sp>
      <p:sp>
        <p:nvSpPr>
          <p:cNvPr id="92" name="ホームベース 91"/>
          <p:cNvSpPr/>
          <p:nvPr/>
        </p:nvSpPr>
        <p:spPr>
          <a:xfrm>
            <a:off x="3276600" y="5537471"/>
            <a:ext cx="5537345" cy="246208"/>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5" name="正方形/長方形 94"/>
          <p:cNvSpPr/>
          <p:nvPr/>
        </p:nvSpPr>
        <p:spPr>
          <a:xfrm>
            <a:off x="3268660" y="5506650"/>
            <a:ext cx="3164703" cy="3176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指定管理者</a:t>
            </a:r>
            <a:r>
              <a:rPr kumimoji="1" lang="ja-JP" altLang="en-US" sz="95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制度</a:t>
            </a:r>
            <a:r>
              <a:rPr kumimoji="1" lang="ja-JP" altLang="en-US" sz="9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導入の検討</a:t>
            </a:r>
          </a:p>
        </p:txBody>
      </p:sp>
      <p:sp>
        <p:nvSpPr>
          <p:cNvPr id="96" name="正方形/長方形 95"/>
          <p:cNvSpPr/>
          <p:nvPr/>
        </p:nvSpPr>
        <p:spPr>
          <a:xfrm>
            <a:off x="4532102" y="5529884"/>
            <a:ext cx="165971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●条例案否決（２回）</a:t>
            </a:r>
          </a:p>
        </p:txBody>
      </p:sp>
      <p:sp>
        <p:nvSpPr>
          <p:cNvPr id="97" name="ホームベース 96"/>
          <p:cNvSpPr/>
          <p:nvPr/>
        </p:nvSpPr>
        <p:spPr>
          <a:xfrm>
            <a:off x="5982563" y="6521739"/>
            <a:ext cx="612000" cy="216302"/>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正方形/長方形 97"/>
          <p:cNvSpPr/>
          <p:nvPr/>
        </p:nvSpPr>
        <p:spPr>
          <a:xfrm>
            <a:off x="6033079" y="6549246"/>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99" name="ホームベース 98"/>
          <p:cNvSpPr/>
          <p:nvPr/>
        </p:nvSpPr>
        <p:spPr>
          <a:xfrm>
            <a:off x="6858597" y="6519551"/>
            <a:ext cx="612000" cy="2160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0" name="正方形/長方形 99"/>
          <p:cNvSpPr/>
          <p:nvPr/>
        </p:nvSpPr>
        <p:spPr>
          <a:xfrm>
            <a:off x="6890348" y="6558387"/>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101" name="ホームベース 100"/>
          <p:cNvSpPr/>
          <p:nvPr/>
        </p:nvSpPr>
        <p:spPr>
          <a:xfrm>
            <a:off x="7709635" y="6517480"/>
            <a:ext cx="876000" cy="216000"/>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2" name="正方形/長方形 101"/>
          <p:cNvSpPr/>
          <p:nvPr/>
        </p:nvSpPr>
        <p:spPr>
          <a:xfrm>
            <a:off x="7772412" y="6549246"/>
            <a:ext cx="641531"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a:t>
            </a:r>
          </a:p>
        </p:txBody>
      </p:sp>
      <p:sp>
        <p:nvSpPr>
          <p:cNvPr id="103" name="正方形/長方形 102"/>
          <p:cNvSpPr/>
          <p:nvPr/>
        </p:nvSpPr>
        <p:spPr>
          <a:xfrm>
            <a:off x="5047484" y="3618670"/>
            <a:ext cx="165971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●１園可決</a:t>
            </a:r>
          </a:p>
        </p:txBody>
      </p:sp>
      <p:sp>
        <p:nvSpPr>
          <p:cNvPr id="104" name="正方形/長方形 103"/>
          <p:cNvSpPr/>
          <p:nvPr/>
        </p:nvSpPr>
        <p:spPr>
          <a:xfrm>
            <a:off x="3186096" y="3370975"/>
            <a:ext cx="1043958" cy="553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民営化に向けた取組</a:t>
            </a:r>
          </a:p>
        </p:txBody>
      </p:sp>
      <p:sp>
        <p:nvSpPr>
          <p:cNvPr id="105" name="テキスト ボックス 104"/>
          <p:cNvSpPr txBox="1"/>
          <p:nvPr/>
        </p:nvSpPr>
        <p:spPr>
          <a:xfrm>
            <a:off x="5258013" y="6497459"/>
            <a:ext cx="7173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凡例：</a:t>
            </a:r>
          </a:p>
        </p:txBody>
      </p:sp>
      <p:sp>
        <p:nvSpPr>
          <p:cNvPr id="107" name="正方形/長方形 106"/>
          <p:cNvSpPr/>
          <p:nvPr/>
        </p:nvSpPr>
        <p:spPr>
          <a:xfrm>
            <a:off x="6000900" y="4644977"/>
            <a:ext cx="1251109"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事業改革プランの実行</a:t>
            </a:r>
          </a:p>
        </p:txBody>
      </p:sp>
      <p:sp>
        <p:nvSpPr>
          <p:cNvPr id="108" name="ホームベース 107"/>
          <p:cNvSpPr/>
          <p:nvPr/>
        </p:nvSpPr>
        <p:spPr>
          <a:xfrm>
            <a:off x="5363407" y="5907187"/>
            <a:ext cx="3564986" cy="475630"/>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0" name="正方形/長方形 109"/>
          <p:cNvSpPr/>
          <p:nvPr/>
        </p:nvSpPr>
        <p:spPr>
          <a:xfrm>
            <a:off x="6384961" y="5923888"/>
            <a:ext cx="661386" cy="3590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先行して</a:t>
            </a:r>
            <a:endParaRPr kumimoji="1" lang="en-US" altLang="ja-JP" sz="8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２路線移管</a:t>
            </a:r>
          </a:p>
        </p:txBody>
      </p:sp>
      <p:sp>
        <p:nvSpPr>
          <p:cNvPr id="112" name="正方形/長方形 111"/>
          <p:cNvSpPr/>
          <p:nvPr/>
        </p:nvSpPr>
        <p:spPr>
          <a:xfrm>
            <a:off x="5361961" y="5987352"/>
            <a:ext cx="1407288"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路線移管に向けた取組</a:t>
            </a:r>
          </a:p>
        </p:txBody>
      </p:sp>
      <p:sp>
        <p:nvSpPr>
          <p:cNvPr id="106" name="ホームベース 105"/>
          <p:cNvSpPr/>
          <p:nvPr/>
        </p:nvSpPr>
        <p:spPr>
          <a:xfrm>
            <a:off x="3073661" y="2197269"/>
            <a:ext cx="910757" cy="452699"/>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9" name="正方形/長方形 108"/>
          <p:cNvSpPr/>
          <p:nvPr/>
        </p:nvSpPr>
        <p:spPr>
          <a:xfrm>
            <a:off x="3085632" y="2283877"/>
            <a:ext cx="877758" cy="2711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市町村の企業団と統合協議</a:t>
            </a:r>
          </a:p>
        </p:txBody>
      </p:sp>
      <p:sp>
        <p:nvSpPr>
          <p:cNvPr id="111" name="ホームベース 110"/>
          <p:cNvSpPr/>
          <p:nvPr/>
        </p:nvSpPr>
        <p:spPr>
          <a:xfrm>
            <a:off x="5819047" y="2205384"/>
            <a:ext cx="2467983" cy="43887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4" name="正方形/長方形 113"/>
          <p:cNvSpPr/>
          <p:nvPr/>
        </p:nvSpPr>
        <p:spPr>
          <a:xfrm>
            <a:off x="5880252" y="2246485"/>
            <a:ext cx="1360056" cy="382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コンセッション活用によるＰＦＩ管路更新事業の取組</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5143918" y="2354197"/>
            <a:ext cx="873345" cy="3745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条例改正案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審議未了で廃案</a:t>
            </a:r>
          </a:p>
        </p:txBody>
      </p:sp>
      <p:sp>
        <p:nvSpPr>
          <p:cNvPr id="117" name="正方形/長方形 116"/>
          <p:cNvSpPr/>
          <p:nvPr/>
        </p:nvSpPr>
        <p:spPr>
          <a:xfrm>
            <a:off x="5017249" y="4024053"/>
            <a:ext cx="283222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民間移管・統廃合を実施（補完的に民間委託実施）</a:t>
            </a:r>
          </a:p>
        </p:txBody>
      </p:sp>
      <p:sp>
        <p:nvSpPr>
          <p:cNvPr id="77" name="正方形/長方形 76"/>
          <p:cNvSpPr/>
          <p:nvPr/>
        </p:nvSpPr>
        <p:spPr>
          <a:xfrm>
            <a:off x="7670438" y="2374288"/>
            <a:ext cx="873345" cy="3745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応募者辞退により終了</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8115300" y="5483622"/>
            <a:ext cx="998736" cy="4281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業務委託化</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よる経営の効率化の方針</a:t>
            </a:r>
            <a:endPar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7200816" y="4945747"/>
            <a:ext cx="2172428" cy="1407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～大阪広域環境施設組合へ名称変更</a:t>
            </a:r>
            <a:endPar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4159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62424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2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地方独立行政法人化総論（病院・博物館・動物園）</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298524" y="706293"/>
            <a:ext cx="8575021" cy="1295427"/>
            <a:chOff x="586711" y="834885"/>
            <a:chExt cx="8575021" cy="1641495"/>
          </a:xfrm>
        </p:grpSpPr>
        <p:sp>
          <p:nvSpPr>
            <p:cNvPr id="5" name="角丸四角形 4"/>
            <p:cNvSpPr/>
            <p:nvPr/>
          </p:nvSpPr>
          <p:spPr>
            <a:xfrm>
              <a:off x="586711" y="854764"/>
              <a:ext cx="8575021" cy="16216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656906" y="1152940"/>
              <a:ext cx="8466189" cy="1247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的サービスを提供する事業として行政が担ってきた病院・博物館・動物園などの事業については、それぞれの経営形態（病院：地方公営企業法全部適用、博物館：指定管理者制度による運営、動物園：直営）により経営改善の取組を進めてきたものの、それぞれの制度上の制約などにより、自主自律性・効率性・組織運営の柔軟性、迅速性などが発揮しづらいという状態が継続してい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角丸四角形 6"/>
            <p:cNvSpPr/>
            <p:nvPr/>
          </p:nvSpPr>
          <p:spPr>
            <a:xfrm>
              <a:off x="586711" y="834885"/>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0" name="下矢印 9"/>
          <p:cNvSpPr/>
          <p:nvPr/>
        </p:nvSpPr>
        <p:spPr>
          <a:xfrm>
            <a:off x="4105138" y="2094820"/>
            <a:ext cx="848140" cy="238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 name="角丸四角形 11"/>
          <p:cNvSpPr/>
          <p:nvPr/>
        </p:nvSpPr>
        <p:spPr>
          <a:xfrm>
            <a:off x="249117" y="4364324"/>
            <a:ext cx="8560182" cy="2359437"/>
          </a:xfrm>
          <a:prstGeom prst="roundRect">
            <a:avLst>
              <a:gd name="adj" fmla="val 725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303857" y="4718100"/>
            <a:ext cx="859591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①病院</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経営効率を高め、公費負担を着実に削減。人事給与制度を再構築したほか、迅速・機動的な設備投資を実施。</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②博物館</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事業の継続性を確実にし、自立的、安定的な法人運営を実現。専門人材を安定的に確保し、ガバナンスの利いた事業展開や外部資金の確保などにより法人の基盤整備を充実。</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運営にＰＦＩ手法を導入した中之島美術館を開館。（</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③動物園</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動物福祉等の専門知識を有する人材の採用や園の実情に即応した組織体制の構築。柔軟な発注方法による獣舎整備。これらにより「国際社会に貢献し、世界に誇れる動物園」を目指し</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取組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進んでいる。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角丸四角形 13"/>
          <p:cNvSpPr/>
          <p:nvPr/>
        </p:nvSpPr>
        <p:spPr>
          <a:xfrm>
            <a:off x="298524" y="4326561"/>
            <a:ext cx="1080244" cy="397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6" name="グループ化 15"/>
          <p:cNvGrpSpPr/>
          <p:nvPr/>
        </p:nvGrpSpPr>
        <p:grpSpPr>
          <a:xfrm>
            <a:off x="298524" y="2237033"/>
            <a:ext cx="8630377" cy="1923946"/>
            <a:chOff x="586068" y="750121"/>
            <a:chExt cx="8630377" cy="1852539"/>
          </a:xfrm>
        </p:grpSpPr>
        <p:sp>
          <p:nvSpPr>
            <p:cNvPr id="17" name="角丸四角形 16"/>
            <p:cNvSpPr/>
            <p:nvPr/>
          </p:nvSpPr>
          <p:spPr>
            <a:xfrm>
              <a:off x="586711" y="854764"/>
              <a:ext cx="8557326" cy="17115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テキスト ボックス 17"/>
            <p:cNvSpPr txBox="1"/>
            <p:nvPr/>
          </p:nvSpPr>
          <p:spPr>
            <a:xfrm>
              <a:off x="656263" y="1031986"/>
              <a:ext cx="8560182" cy="15706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のような中、効率的・効果的な事業運営を目指して、各々経営形態の見直し検討を進めてきたが、地方独立行政法人制度（行政が事業の安定的な運営を担保しながら、予算面や人材面において柔軟で戦略的な経営が可能）を活用するためには、博物館、動物園については、法施行令の改正が必要であり、国への改正要望に取り組んでいく必要があった。</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取組の結果、法施行令の改正は</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2013</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年に実現し、その後病院事業は市民病院機構（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月）、博物館事業は大阪市博物館機構（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月）、動物園事業は地方独立行政法人天王寺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動物園（</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して地方独立行政法人化された。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角丸四角形 18"/>
            <p:cNvSpPr/>
            <p:nvPr/>
          </p:nvSpPr>
          <p:spPr>
            <a:xfrm>
              <a:off x="586068" y="750121"/>
              <a:ext cx="2061222" cy="344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取組内容・手法</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1" name="下矢印 20"/>
          <p:cNvSpPr/>
          <p:nvPr/>
        </p:nvSpPr>
        <p:spPr>
          <a:xfrm>
            <a:off x="4123003" y="4184817"/>
            <a:ext cx="848140" cy="155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469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1378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地方独立行政法人化の取組の現状</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722468" y="912211"/>
          <a:ext cx="8000112" cy="3534328"/>
        </p:xfrm>
        <a:graphic>
          <a:graphicData uri="http://schemas.openxmlformats.org/drawingml/2006/table">
            <a:tbl>
              <a:tblPr firstRow="1" bandRow="1">
                <a:tableStyleId>{5C22544A-7EE6-4342-B048-85BDC9FD1C3A}</a:tableStyleId>
              </a:tblPr>
              <a:tblGrid>
                <a:gridCol w="1501822">
                  <a:extLst>
                    <a:ext uri="{9D8B030D-6E8A-4147-A177-3AD203B41FA5}">
                      <a16:colId xmlns:a16="http://schemas.microsoft.com/office/drawing/2014/main" val="20000"/>
                    </a:ext>
                  </a:extLst>
                </a:gridCol>
                <a:gridCol w="2568388">
                  <a:extLst>
                    <a:ext uri="{9D8B030D-6E8A-4147-A177-3AD203B41FA5}">
                      <a16:colId xmlns:a16="http://schemas.microsoft.com/office/drawing/2014/main" val="20001"/>
                    </a:ext>
                  </a:extLst>
                </a:gridCol>
                <a:gridCol w="3929902">
                  <a:extLst>
                    <a:ext uri="{9D8B030D-6E8A-4147-A177-3AD203B41FA5}">
                      <a16:colId xmlns:a16="http://schemas.microsoft.com/office/drawing/2014/main" val="20002"/>
                    </a:ext>
                  </a:extLst>
                </a:gridCol>
              </a:tblGrid>
              <a:tr h="46800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当初の方向性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現状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0039">
                <a:tc>
                  <a:txBody>
                    <a:bodyPr/>
                    <a:lstStyle/>
                    <a:p>
                      <a:pPr algn="l"/>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市は病院事業を地独法人化</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その後、法人統合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月に（地独）大阪府立病院機構を設立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38175">
                <a:tc>
                  <a:txBody>
                    <a:bodyPr/>
                    <a:lstStyle/>
                    <a:p>
                      <a:pPr algn="l"/>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病院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l"/>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月に（地独）大阪市民病院機構を設立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003610"/>
                  </a:ext>
                </a:extLst>
              </a:tr>
              <a:tr h="588914">
                <a:tc>
                  <a:txBody>
                    <a:bodyPr/>
                    <a:lstStyle/>
                    <a:p>
                      <a:pPr algn="l"/>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農業系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地独法人化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年４月に（地独）大阪府立環境農林水産総合研究所を設立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19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博物館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地独法人化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に（地独）大阪市博物館機構を設立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00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動物園</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経営形態の検討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に（地独）天王寺動物園を設立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5323678"/>
                  </a:ext>
                </a:extLst>
              </a:tr>
            </a:tbl>
          </a:graphicData>
        </a:graphic>
      </p:graphicFrame>
      <p:sp>
        <p:nvSpPr>
          <p:cNvPr id="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470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25513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D17576A3-032A-47B0-954B-BA0AA1E17513}">
  <ds:schemaRefs>
    <ds:schemaRef ds:uri="http://schemas.microsoft.com/sharepoint/v3/contenttype/forms"/>
  </ds:schemaRefs>
</ds:datastoreItem>
</file>

<file path=customXml/itemProps2.xml><?xml version="1.0" encoding="utf-8"?>
<ds:datastoreItem xmlns:ds="http://schemas.openxmlformats.org/officeDocument/2006/customXml" ds:itemID="{5C9C6842-4221-4DBD-B63A-560E5277E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35353F-FADD-4002-8C8E-F164B335C0AF}">
  <ds:schemaRefs>
    <ds:schemaRef ds:uri="http://schemas.microsoft.com/office/2006/metadata/properties"/>
    <ds:schemaRef ds:uri="http://schemas.microsoft.com/office/infopath/2007/PartnerControls"/>
    <ds:schemaRef ds:uri="2be2acaf-88a6-4029-b366-c28176c79890"/>
  </ds:schemaRefs>
</ds:datastoreItem>
</file>

<file path=docProps/app.xml><?xml version="1.0" encoding="utf-8"?>
<Properties xmlns="http://schemas.openxmlformats.org/officeDocument/2006/extended-properties" xmlns:vt="http://schemas.openxmlformats.org/officeDocument/2006/docPropsVTypes">
  <TotalTime>0</TotalTime>
  <Words>11774</Words>
  <Application>Microsoft Office PowerPoint</Application>
  <PresentationFormat>画面に合わせる (4:3)</PresentationFormat>
  <Paragraphs>1396</Paragraphs>
  <Slides>50</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50</vt:i4>
      </vt:variant>
    </vt:vector>
  </HeadingPairs>
  <TitlesOfParts>
    <vt:vector size="60" baseType="lpstr">
      <vt:lpstr>BIZ UDゴシック</vt:lpstr>
      <vt:lpstr>Meiryo UI</vt:lpstr>
      <vt:lpstr>ＭＳ Ｐゴシック</vt:lpstr>
      <vt:lpstr>游ゴシック</vt:lpstr>
      <vt:lpstr>Arial</vt:lpstr>
      <vt:lpstr>Calibri</vt:lpstr>
      <vt:lpstr>Times New Roman</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2023-06-01T05:35:17Z</dcterms:created>
  <dcterms:modified xsi:type="dcterms:W3CDTF">2023-06-16T02:01:10Z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