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37" removePersonalInfoOnSave="1" saveSubsetFonts="1">
  <p:sldMasterIdLst>
    <p:sldMasterId id="2147483648" r:id="rId1"/>
  </p:sldMasterIdLst>
  <p:notesMasterIdLst>
    <p:notesMasterId r:id="rId27"/>
  </p:notesMasterIdLst>
  <p:handoutMasterIdLst>
    <p:handoutMasterId r:id="rId28"/>
  </p:handoutMasterIdLst>
  <p:sldIdLst>
    <p:sldId id="2774" r:id="rId2"/>
    <p:sldId id="2775" r:id="rId3"/>
    <p:sldId id="2776" r:id="rId4"/>
    <p:sldId id="2777" r:id="rId5"/>
    <p:sldId id="2778" r:id="rId6"/>
    <p:sldId id="2779" r:id="rId7"/>
    <p:sldId id="2780" r:id="rId8"/>
    <p:sldId id="2781" r:id="rId9"/>
    <p:sldId id="2782" r:id="rId10"/>
    <p:sldId id="2783" r:id="rId11"/>
    <p:sldId id="2784" r:id="rId12"/>
    <p:sldId id="2785" r:id="rId13"/>
    <p:sldId id="2786" r:id="rId14"/>
    <p:sldId id="2787" r:id="rId15"/>
    <p:sldId id="2788" r:id="rId16"/>
    <p:sldId id="2789" r:id="rId17"/>
    <p:sldId id="2790" r:id="rId18"/>
    <p:sldId id="2791" r:id="rId19"/>
    <p:sldId id="2792" r:id="rId20"/>
    <p:sldId id="2793" r:id="rId21"/>
    <p:sldId id="2794" r:id="rId22"/>
    <p:sldId id="2795" r:id="rId23"/>
    <p:sldId id="2796" r:id="rId24"/>
    <p:sldId id="2797" r:id="rId25"/>
    <p:sldId id="2798"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144064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44997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418693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99790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528579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2111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40674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96129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82684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125393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59619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89037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147441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20226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png"/><Relationship Id="rId7"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10" Type="http://schemas.openxmlformats.org/officeDocument/2006/relationships/image" Target="../media/image31.jpeg"/><Relationship Id="rId4" Type="http://schemas.openxmlformats.org/officeDocument/2006/relationships/image" Target="../media/image27.png"/><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847698"/>
            <a:ext cx="9143999" cy="546970"/>
          </a:xfrm>
          <a:prstGeom prst="rect">
            <a:avLst/>
          </a:prstGeom>
          <a:noFill/>
        </p:spPr>
        <p:txBody>
          <a:bodyPr wrap="square" lIns="27000" tIns="27000" rIns="27000" bIns="27000" rtlCol="0" anchor="ctr" anchorCtr="0">
            <a:spAutoFit/>
          </a:bodyPr>
          <a:lstStyle/>
          <a:p>
            <a:pPr algn="ctr"/>
            <a:r>
              <a:rPr lang="en-US" altLang="ja-JP" sz="3200" dirty="0">
                <a:latin typeface="Meiryo UI" panose="020B0604030504040204" pitchFamily="50" charset="-128"/>
                <a:ea typeface="Meiryo UI" panose="020B0604030504040204" pitchFamily="50" charset="-128"/>
              </a:rPr>
              <a:t>13</a:t>
            </a:r>
            <a:r>
              <a:rPr lang="ja-JP" altLang="en-US" sz="3200" dirty="0" err="1">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危機管理・防災</a:t>
            </a:r>
            <a:endParaRPr lang="en-US" altLang="ja-JP" sz="3200" dirty="0">
              <a:latin typeface="Meiryo UI" panose="020B0604030504040204" pitchFamily="50" charset="-128"/>
              <a:ea typeface="Meiryo UI" panose="020B0604030504040204" pitchFamily="50" charset="-128"/>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437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0504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571679835"/>
              </p:ext>
            </p:extLst>
          </p:nvPr>
        </p:nvGraphicFramePr>
        <p:xfrm>
          <a:off x="1269243" y="1012253"/>
          <a:ext cx="6796585" cy="5606912"/>
        </p:xfrm>
        <a:graphic>
          <a:graphicData uri="http://schemas.openxmlformats.org/drawingml/2006/table">
            <a:tbl>
              <a:tblPr firstRow="1" bandRow="1">
                <a:tableStyleId>{5940675A-B579-460E-94D1-54222C63F5DA}</a:tableStyleId>
              </a:tblPr>
              <a:tblGrid>
                <a:gridCol w="457676">
                  <a:extLst>
                    <a:ext uri="{9D8B030D-6E8A-4147-A177-3AD203B41FA5}">
                      <a16:colId xmlns:a16="http://schemas.microsoft.com/office/drawing/2014/main" val="20000"/>
                    </a:ext>
                  </a:extLst>
                </a:gridCol>
                <a:gridCol w="1301985">
                  <a:extLst>
                    <a:ext uri="{9D8B030D-6E8A-4147-A177-3AD203B41FA5}">
                      <a16:colId xmlns:a16="http://schemas.microsoft.com/office/drawing/2014/main" val="20002"/>
                    </a:ext>
                  </a:extLst>
                </a:gridCol>
                <a:gridCol w="1259231">
                  <a:extLst>
                    <a:ext uri="{9D8B030D-6E8A-4147-A177-3AD203B41FA5}">
                      <a16:colId xmlns:a16="http://schemas.microsoft.com/office/drawing/2014/main" val="20003"/>
                    </a:ext>
                  </a:extLst>
                </a:gridCol>
                <a:gridCol w="1259231">
                  <a:extLst>
                    <a:ext uri="{9D8B030D-6E8A-4147-A177-3AD203B41FA5}">
                      <a16:colId xmlns:a16="http://schemas.microsoft.com/office/drawing/2014/main" val="20004"/>
                    </a:ext>
                  </a:extLst>
                </a:gridCol>
                <a:gridCol w="1259231">
                  <a:extLst>
                    <a:ext uri="{9D8B030D-6E8A-4147-A177-3AD203B41FA5}">
                      <a16:colId xmlns:a16="http://schemas.microsoft.com/office/drawing/2014/main" val="20005"/>
                    </a:ext>
                  </a:extLst>
                </a:gridCol>
                <a:gridCol w="1259231">
                  <a:extLst>
                    <a:ext uri="{9D8B030D-6E8A-4147-A177-3AD203B41FA5}">
                      <a16:colId xmlns:a16="http://schemas.microsoft.com/office/drawing/2014/main" val="20006"/>
                    </a:ext>
                  </a:extLst>
                </a:gridCol>
              </a:tblGrid>
              <a:tr h="359889">
                <a:tc>
                  <a:txBody>
                    <a:bodyPr/>
                    <a:lstStyle/>
                    <a:p>
                      <a:pPr algn="ctr"/>
                      <a:endParaRPr kumimoji="1" lang="ja-JP" altLang="en-US" sz="1600" dirty="0">
                        <a:ea typeface="Meiryo UI" panose="020B0604030504040204" pitchFamily="50" charset="-128"/>
                      </a:endParaRPr>
                    </a:p>
                  </a:txBody>
                  <a:tcPr marT="38957" marB="38957" vert="eaVert" anchor="ctr"/>
                </a:tc>
                <a:tc>
                  <a:txBody>
                    <a:bodyPr/>
                    <a:lstStyle/>
                    <a:p>
                      <a:pPr algn="ctr"/>
                      <a:r>
                        <a:rPr kumimoji="1" lang="en-US" altLang="ja-JP" sz="1300" dirty="0">
                          <a:solidFill>
                            <a:schemeClr val="bg1"/>
                          </a:solidFill>
                          <a:ea typeface="Meiryo UI" panose="020B0604030504040204" pitchFamily="50" charset="-128"/>
                        </a:rPr>
                        <a:t>2018</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a:solidFill>
                            <a:schemeClr val="bg1"/>
                          </a:solidFill>
                          <a:ea typeface="Meiryo UI" panose="020B0604030504040204" pitchFamily="50" charset="-128"/>
                        </a:rPr>
                        <a:t>2019</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a:solidFill>
                            <a:schemeClr val="bg1"/>
                          </a:solidFill>
                          <a:ea typeface="Meiryo UI" panose="020B0604030504040204" pitchFamily="50" charset="-128"/>
                        </a:rPr>
                        <a:t>2020</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a:solidFill>
                            <a:schemeClr val="bg1"/>
                          </a:solidFill>
                          <a:ea typeface="Meiryo UI" panose="020B0604030504040204" pitchFamily="50" charset="-128"/>
                        </a:rPr>
                        <a:t>2021</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a:solidFill>
                            <a:schemeClr val="bg1"/>
                          </a:solidFill>
                          <a:ea typeface="Meiryo UI" panose="020B0604030504040204" pitchFamily="50" charset="-128"/>
                        </a:rPr>
                        <a:t>2022</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extLst>
                  <a:ext uri="{0D108BD9-81ED-4DB2-BD59-A6C34878D82A}">
                    <a16:rowId xmlns:a16="http://schemas.microsoft.com/office/drawing/2014/main" val="10000"/>
                  </a:ext>
                </a:extLst>
              </a:tr>
              <a:tr h="893194">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a:t>リスク把握</a:t>
                      </a:r>
                      <a:r>
                        <a:rPr kumimoji="1" lang="en-US" altLang="ja-JP" sz="1100" dirty="0"/>
                        <a:t>(1)</a:t>
                      </a: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230563771"/>
                  </a:ext>
                </a:extLst>
              </a:tr>
              <a:tr h="2275554">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a:t>事前予防対策</a:t>
                      </a:r>
                      <a:endParaRPr kumimoji="1" lang="en-US" altLang="ja-JP" sz="1100" dirty="0"/>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100" dirty="0"/>
                        <a:t>(</a:t>
                      </a:r>
                      <a:r>
                        <a:rPr kumimoji="1" lang="ja-JP" altLang="en-US" sz="1100" dirty="0"/>
                        <a:t>２</a:t>
                      </a:r>
                      <a:r>
                        <a:rPr kumimoji="1" lang="en-US" altLang="ja-JP" sz="1100" dirty="0"/>
                        <a:t>)</a:t>
                      </a:r>
                      <a:endParaRPr kumimoji="1" lang="ja-JP" altLang="en-US" sz="1100" dirty="0"/>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10001"/>
                  </a:ext>
                </a:extLst>
              </a:tr>
              <a:tr h="1013006">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発災後の応急対策</a:t>
                      </a:r>
                      <a:endParaRPr kumimoji="1" lang="en-US" altLang="ja-JP" sz="800" dirty="0">
                        <a:solidFill>
                          <a:schemeClr val="tx1"/>
                        </a:solidFill>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a:t>（３</a:t>
                      </a:r>
                      <a:r>
                        <a:rPr kumimoji="1" lang="en-US" altLang="ja-JP" sz="1100" dirty="0"/>
                        <a:t>)</a:t>
                      </a: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3318792473"/>
                  </a:ext>
                </a:extLst>
              </a:tr>
              <a:tr h="1065269">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a:t>復旧・復興</a:t>
                      </a:r>
                      <a:endParaRPr kumimoji="1" lang="en-US" altLang="ja-JP" sz="1100" dirty="0"/>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a:t>（４）</a:t>
                      </a:r>
                      <a:endParaRPr kumimoji="1" lang="en-US" altLang="ja-JP" sz="1100" dirty="0"/>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3458501914"/>
                  </a:ext>
                </a:extLst>
              </a:tr>
            </a:tbl>
          </a:graphicData>
        </a:graphic>
      </p:graphicFrame>
      <p:cxnSp>
        <p:nvCxnSpPr>
          <p:cNvPr id="35" name="直線矢印コネクタ 34"/>
          <p:cNvCxnSpPr/>
          <p:nvPr/>
        </p:nvCxnSpPr>
        <p:spPr>
          <a:xfrm>
            <a:off x="1876897" y="2824944"/>
            <a:ext cx="6188931" cy="0"/>
          </a:xfrm>
          <a:prstGeom prst="straightConnector1">
            <a:avLst/>
          </a:prstGeom>
          <a:ln w="28575">
            <a:solidFill>
              <a:schemeClr val="tx1"/>
            </a:solidFill>
            <a:headEnd w="lg" len="lg"/>
            <a:tailEnd type="triangle" w="lg" len="lg"/>
          </a:ln>
        </p:spPr>
        <p:style>
          <a:lnRef idx="3">
            <a:schemeClr val="dk1"/>
          </a:lnRef>
          <a:fillRef idx="0">
            <a:schemeClr val="dk1"/>
          </a:fillRef>
          <a:effectRef idx="2">
            <a:schemeClr val="dk1"/>
          </a:effectRef>
          <a:fontRef idx="minor">
            <a:schemeClr val="tx1"/>
          </a:fontRef>
        </p:style>
      </p:cxnSp>
      <p:sp>
        <p:nvSpPr>
          <p:cNvPr id="2" name="テキスト ボックス 1"/>
          <p:cNvSpPr txBox="1"/>
          <p:nvPr/>
        </p:nvSpPr>
        <p:spPr>
          <a:xfrm>
            <a:off x="260730" y="397316"/>
            <a:ext cx="5336047"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主な改革取組経過：大阪の災害対策</a:t>
            </a:r>
            <a:endParaRPr kumimoji="1" lang="ja-JP" altLang="en-US" sz="1662"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79" name="直線コネクタ 78"/>
          <p:cNvCxnSpPr/>
          <p:nvPr/>
        </p:nvCxnSpPr>
        <p:spPr>
          <a:xfrm>
            <a:off x="308928" y="76664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大かっこ 6"/>
          <p:cNvSpPr/>
          <p:nvPr/>
        </p:nvSpPr>
        <p:spPr>
          <a:xfrm>
            <a:off x="1909349" y="2317006"/>
            <a:ext cx="1000699" cy="42573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新・大阪府地震防災</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アクションプラン</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及び</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地震防災アクション</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プログラム　</a:t>
            </a:r>
            <a:r>
              <a:rPr lang="ja-JP" altLang="en-US" sz="738" noProof="0" dirty="0">
                <a:solidFill>
                  <a:prstClr val="black"/>
                </a:solidFill>
                <a:latin typeface="Meiryo UI"/>
                <a:ea typeface="Meiryo UI"/>
              </a:rPr>
              <a:t>改定</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 name="大かっこ 7"/>
          <p:cNvSpPr/>
          <p:nvPr/>
        </p:nvSpPr>
        <p:spPr>
          <a:xfrm>
            <a:off x="4449141" y="2383585"/>
            <a:ext cx="1014354" cy="29257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「大阪府密集市街地</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整備方針」改定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大かっこ 8"/>
          <p:cNvSpPr/>
          <p:nvPr/>
        </p:nvSpPr>
        <p:spPr>
          <a:xfrm>
            <a:off x="1909349" y="2964205"/>
            <a:ext cx="1038107" cy="29257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「住宅建築物耐震</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ヵ年戦略・大阪」改定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大かっこ 9"/>
          <p:cNvSpPr/>
          <p:nvPr/>
        </p:nvSpPr>
        <p:spPr>
          <a:xfrm>
            <a:off x="4425388" y="2930156"/>
            <a:ext cx="1038107" cy="29257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「住宅建築物耐震</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ヵ年戦略・大阪」改定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大かっこ 10"/>
          <p:cNvSpPr/>
          <p:nvPr/>
        </p:nvSpPr>
        <p:spPr>
          <a:xfrm>
            <a:off x="5722428" y="3206659"/>
            <a:ext cx="1038107" cy="489308"/>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a:solidFill>
                  <a:prstClr val="black"/>
                </a:solidFill>
                <a:latin typeface="Meiryo UI" panose="020B0604030504040204" pitchFamily="50" charset="-128"/>
                <a:ea typeface="Meiryo UI" panose="020B0604030504040204" pitchFamily="50" charset="-128"/>
              </a:rPr>
              <a:t>倒壊の恐れがあるブロック塀の撤去完了</a:t>
            </a:r>
            <a:endParaRPr lang="en-US" altLang="ja-JP" sz="738" dirty="0">
              <a:solidFill>
                <a:prstClr val="black"/>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（府立学校）</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大かっこ 11"/>
          <p:cNvSpPr/>
          <p:nvPr/>
        </p:nvSpPr>
        <p:spPr>
          <a:xfrm>
            <a:off x="1890646" y="4566622"/>
            <a:ext cx="990600" cy="418707"/>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a:solidFill>
                  <a:prstClr val="black"/>
                </a:solidFill>
                <a:latin typeface="Meiryo UI"/>
                <a:ea typeface="Meiryo UI"/>
              </a:rPr>
              <a:t>帰宅困難者対策マニュアル策定（</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帰宅困難者支援に関する協議会）</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大かっこ 13"/>
          <p:cNvSpPr/>
          <p:nvPr/>
        </p:nvSpPr>
        <p:spPr>
          <a:xfrm>
            <a:off x="6894128" y="4921642"/>
            <a:ext cx="990600" cy="37062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a:solidFill>
                  <a:schemeClr val="tx1"/>
                </a:solidFill>
                <a:latin typeface="Meiryo UI"/>
                <a:ea typeface="Meiryo UI"/>
              </a:rPr>
              <a:t>府内市町村で</a:t>
            </a:r>
            <a:r>
              <a:rPr lang="en-US" altLang="ja-JP" sz="738" dirty="0">
                <a:solidFill>
                  <a:schemeClr val="tx1"/>
                </a:solidFill>
                <a:latin typeface="Meiryo UI"/>
                <a:ea typeface="Meiryo UI"/>
              </a:rPr>
              <a:t>158</a:t>
            </a:r>
            <a:r>
              <a:rPr lang="ja-JP" altLang="en-US" sz="738" dirty="0">
                <a:solidFill>
                  <a:schemeClr val="tx1"/>
                </a:solidFill>
                <a:latin typeface="Meiryo UI"/>
                <a:ea typeface="Meiryo UI"/>
              </a:rPr>
              <a:t>の</a:t>
            </a:r>
            <a:endParaRPr lang="en-US" altLang="ja-JP" sz="738" dirty="0">
              <a:solidFill>
                <a:schemeClr val="tx1"/>
              </a:solidFill>
              <a:latin typeface="Meiryo UI"/>
              <a:ea typeface="Meiryo UI"/>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a:solidFill>
                  <a:schemeClr val="tx1"/>
                </a:solidFill>
                <a:latin typeface="Meiryo UI"/>
                <a:ea typeface="Meiryo UI"/>
              </a:rPr>
              <a:t>一次滞在施設を確保</a:t>
            </a:r>
            <a:endParaRPr kumimoji="1" lang="en-US" altLang="ja-JP" sz="738" b="0" i="0" u="none" strike="noStrike" kern="1200" cap="none" spc="0" normalizeH="0" baseline="0" noProof="0" dirty="0">
              <a:ln>
                <a:noFill/>
              </a:ln>
              <a:solidFill>
                <a:schemeClr val="tx1"/>
              </a:solidFill>
              <a:effectLst/>
              <a:uLnTx/>
              <a:uFillTx/>
              <a:latin typeface="Meiryo UI"/>
              <a:ea typeface="Meiryo UI"/>
            </a:endParaRPr>
          </a:p>
        </p:txBody>
      </p:sp>
      <p:sp>
        <p:nvSpPr>
          <p:cNvPr id="16" name="大かっこ 15"/>
          <p:cNvSpPr/>
          <p:nvPr/>
        </p:nvSpPr>
        <p:spPr>
          <a:xfrm>
            <a:off x="6894128" y="3890662"/>
            <a:ext cx="990600" cy="37062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三大水門のうち木津川水門の工事開始</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21" name="直線矢印コネクタ 20"/>
          <p:cNvCxnSpPr/>
          <p:nvPr/>
        </p:nvCxnSpPr>
        <p:spPr>
          <a:xfrm>
            <a:off x="1830974" y="3815709"/>
            <a:ext cx="6188931"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31" name="直線矢印コネクタ 30"/>
          <p:cNvCxnSpPr/>
          <p:nvPr/>
        </p:nvCxnSpPr>
        <p:spPr>
          <a:xfrm>
            <a:off x="1830974" y="1777359"/>
            <a:ext cx="6188931"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32" name="直線矢印コネクタ 31"/>
          <p:cNvCxnSpPr/>
          <p:nvPr/>
        </p:nvCxnSpPr>
        <p:spPr>
          <a:xfrm>
            <a:off x="1830974" y="5420372"/>
            <a:ext cx="6188931"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33" name="直線矢印コネクタ 32"/>
          <p:cNvCxnSpPr/>
          <p:nvPr/>
        </p:nvCxnSpPr>
        <p:spPr>
          <a:xfrm>
            <a:off x="1830974" y="6161580"/>
            <a:ext cx="6188931"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34" name="フローチャート: 結合子 50"/>
          <p:cNvSpPr>
            <a:spLocks noChangeAspect="1"/>
          </p:cNvSpPr>
          <p:nvPr/>
        </p:nvSpPr>
        <p:spPr>
          <a:xfrm>
            <a:off x="2331946" y="2792486"/>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7" name="フローチャート: 結合子 50"/>
          <p:cNvSpPr>
            <a:spLocks noChangeAspect="1"/>
          </p:cNvSpPr>
          <p:nvPr/>
        </p:nvSpPr>
        <p:spPr>
          <a:xfrm>
            <a:off x="2355698" y="5377652"/>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8" name="フローチャート: 結合子 50"/>
          <p:cNvSpPr>
            <a:spLocks noChangeAspect="1"/>
          </p:cNvSpPr>
          <p:nvPr/>
        </p:nvSpPr>
        <p:spPr>
          <a:xfrm>
            <a:off x="7340809" y="5370526"/>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9" name="フローチャート: 結合子 50"/>
          <p:cNvSpPr>
            <a:spLocks noChangeAspect="1"/>
          </p:cNvSpPr>
          <p:nvPr/>
        </p:nvSpPr>
        <p:spPr>
          <a:xfrm>
            <a:off x="4883767" y="2767959"/>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50" name="フローチャート: 結合子 50"/>
          <p:cNvSpPr>
            <a:spLocks noChangeAspect="1"/>
          </p:cNvSpPr>
          <p:nvPr/>
        </p:nvSpPr>
        <p:spPr>
          <a:xfrm>
            <a:off x="6163728" y="3765538"/>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51" name="フローチャート: 結合子 50"/>
          <p:cNvSpPr>
            <a:spLocks noChangeAspect="1"/>
          </p:cNvSpPr>
          <p:nvPr/>
        </p:nvSpPr>
        <p:spPr>
          <a:xfrm>
            <a:off x="7340809" y="3773167"/>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27" name="大かっこ 26"/>
          <p:cNvSpPr/>
          <p:nvPr/>
        </p:nvSpPr>
        <p:spPr>
          <a:xfrm>
            <a:off x="6894128" y="4583899"/>
            <a:ext cx="990600" cy="307072"/>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schemeClr val="tx1"/>
                </a:solidFill>
                <a:effectLst/>
                <a:uLnTx/>
                <a:uFillTx/>
                <a:latin typeface="Meiryo UI"/>
                <a:ea typeface="Meiryo UI"/>
                <a:cs typeface="+mn-cs"/>
              </a:rPr>
              <a:t>「社員と会社を守る防災ガイド」策定</a:t>
            </a:r>
            <a:endParaRPr kumimoji="1" lang="en-US" altLang="ja-JP" sz="738"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28" name="大かっこ 27"/>
          <p:cNvSpPr/>
          <p:nvPr/>
        </p:nvSpPr>
        <p:spPr>
          <a:xfrm>
            <a:off x="1890646" y="5030391"/>
            <a:ext cx="990600" cy="323230"/>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事業所における</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「一斉帰宅の抑制」</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対策ガイドライン　改訂</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正方形/長方形 28"/>
          <p:cNvSpPr/>
          <p:nvPr/>
        </p:nvSpPr>
        <p:spPr>
          <a:xfrm>
            <a:off x="6879825" y="455088"/>
            <a:ext cx="1092358" cy="3742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（年度）</a:t>
            </a:r>
          </a:p>
        </p:txBody>
      </p:sp>
      <p:sp>
        <p:nvSpPr>
          <p:cNvPr id="3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446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81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6001568" cy="660437"/>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主な改革取組：大阪の災害対策</a:t>
            </a:r>
            <a:r>
              <a:rPr kumimoji="1" lang="ja-JP" altLang="en-US" sz="1662" b="0" i="0" u="none" strike="noStrike" kern="1200" cap="none" spc="0" normalizeH="0" baseline="0" noProof="0" dirty="0">
                <a:ln>
                  <a:noFill/>
                </a:ln>
                <a:effectLst/>
                <a:uLnTx/>
                <a:uFillTx/>
                <a:latin typeface="Meiryo UI"/>
                <a:ea typeface="Meiryo UI"/>
                <a:cs typeface="+mn-cs"/>
              </a:rPr>
              <a:t>（１）リスク把握</a:t>
            </a:r>
            <a:endParaRPr kumimoji="1" lang="en-US" altLang="ja-JP" sz="1662"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386009" y="951301"/>
            <a:ext cx="8486284" cy="52797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477" noProof="0" dirty="0">
                <a:solidFill>
                  <a:schemeClr val="tx1"/>
                </a:solidFill>
                <a:latin typeface="Meiryo UI"/>
                <a:ea typeface="Meiryo UI"/>
              </a:rPr>
              <a:t>○</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大阪における災害リスクを再点検し、最新の知見を有する学識経験者の参画のもと、</a:t>
            </a: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府独自のより精緻な</a:t>
            </a:r>
            <a:endParaRPr kumimoji="1" lang="en-US" altLang="ja-JP" sz="1477"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477" b="1" dirty="0">
                <a:solidFill>
                  <a:schemeClr val="tx1"/>
                </a:solidFill>
                <a:latin typeface="Meiryo UI"/>
                <a:ea typeface="Meiryo UI"/>
              </a:rPr>
              <a:t>   </a:t>
            </a: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被害想定を公表。</a:t>
            </a:r>
            <a:r>
              <a:rPr lang="en-US" altLang="ja-JP" sz="1477" b="1" dirty="0">
                <a:solidFill>
                  <a:schemeClr val="tx1"/>
                </a:solidFill>
                <a:latin typeface="Meiryo UI"/>
                <a:ea typeface="Meiryo UI"/>
              </a:rPr>
              <a:t>(※2023</a:t>
            </a:r>
            <a:r>
              <a:rPr lang="ja-JP" altLang="en-US" sz="1477" b="1" dirty="0">
                <a:solidFill>
                  <a:schemeClr val="tx1"/>
                </a:solidFill>
                <a:latin typeface="Meiryo UI"/>
                <a:ea typeface="Meiryo UI"/>
              </a:rPr>
              <a:t>年以降、地震津波被害想定の見直しに着手。）</a:t>
            </a:r>
            <a:endParaRPr lang="en-US" altLang="ja-JP" sz="1477" b="1" dirty="0">
              <a:solidFill>
                <a:schemeClr val="tx1"/>
              </a:solidFill>
              <a:latin typeface="Meiryo UI"/>
              <a:ea typeface="Meiryo UI"/>
            </a:endParaRPr>
          </a:p>
        </p:txBody>
      </p:sp>
      <p:pic>
        <p:nvPicPr>
          <p:cNvPr id="17" name="図 16"/>
          <p:cNvPicPr>
            <a:picLocks noChangeAspect="1"/>
          </p:cNvPicPr>
          <p:nvPr/>
        </p:nvPicPr>
        <p:blipFill>
          <a:blip r:embed="rId3"/>
          <a:stretch>
            <a:fillRect/>
          </a:stretch>
        </p:blipFill>
        <p:spPr>
          <a:xfrm>
            <a:off x="406044" y="1564105"/>
            <a:ext cx="8467501" cy="3248234"/>
          </a:xfrm>
          <a:prstGeom prst="rect">
            <a:avLst/>
          </a:prstGeom>
        </p:spPr>
      </p:pic>
      <p:pic>
        <p:nvPicPr>
          <p:cNvPr id="6" name="図 5"/>
          <p:cNvPicPr>
            <a:picLocks noChangeAspect="1"/>
          </p:cNvPicPr>
          <p:nvPr/>
        </p:nvPicPr>
        <p:blipFill>
          <a:blip r:embed="rId4"/>
          <a:stretch>
            <a:fillRect/>
          </a:stretch>
        </p:blipFill>
        <p:spPr>
          <a:xfrm>
            <a:off x="460624" y="4812339"/>
            <a:ext cx="8358340" cy="1810669"/>
          </a:xfrm>
          <a:prstGeom prst="rect">
            <a:avLst/>
          </a:prstGeom>
        </p:spPr>
      </p:pic>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447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4709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520926"/>
            <a:ext cx="7884476"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主な改革取組：大阪の災害対策</a:t>
            </a:r>
            <a:r>
              <a:rPr kumimoji="1" lang="ja-JP" altLang="en-US" sz="1662" b="0" i="0" u="none" strike="noStrike" kern="1200" cap="none" spc="0" normalizeH="0" baseline="0" noProof="0" dirty="0">
                <a:ln>
                  <a:noFill/>
                </a:ln>
                <a:effectLst/>
                <a:uLnTx/>
                <a:uFillTx/>
                <a:latin typeface="Meiryo UI"/>
                <a:ea typeface="Meiryo UI"/>
                <a:cs typeface="+mn-cs"/>
              </a:rPr>
              <a:t>（２）事前予防対策（政策目標の設定）</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89727" y="1848014"/>
            <a:ext cx="4256096" cy="1106778"/>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00" dirty="0">
                <a:latin typeface="Meiryo UI"/>
                <a:ea typeface="Meiryo UI"/>
              </a:rPr>
              <a:t>■</a:t>
            </a:r>
            <a:r>
              <a:rPr kumimoji="1" lang="ja-JP" altLang="en-US" sz="1200" b="1" i="0" u="sng" strike="noStrike" kern="1200" cap="none" spc="0" normalizeH="0" baseline="0" noProof="0" dirty="0">
                <a:ln>
                  <a:noFill/>
                </a:ln>
                <a:effectLst/>
                <a:uLnTx/>
                <a:uFillTx/>
                <a:latin typeface="Meiryo UI"/>
                <a:ea typeface="Meiryo UI"/>
              </a:rPr>
              <a:t>「新・大阪府地震防災アクションプラン」策定（</a:t>
            </a:r>
            <a:r>
              <a:rPr kumimoji="1" lang="en-US" altLang="ja-JP" sz="1200" b="1" i="0" u="sng" strike="noStrike" kern="1200" cap="none" spc="0" normalizeH="0" baseline="0" noProof="0" dirty="0">
                <a:ln>
                  <a:noFill/>
                </a:ln>
                <a:effectLst/>
                <a:uLnTx/>
                <a:uFillTx/>
                <a:latin typeface="Meiryo UI"/>
                <a:ea typeface="Meiryo UI"/>
              </a:rPr>
              <a:t>2015</a:t>
            </a:r>
            <a:r>
              <a:rPr kumimoji="1" lang="ja-JP" altLang="en-US" sz="1200" b="1" i="0" u="sng" strike="noStrike" kern="1200" cap="none" spc="0" normalizeH="0" baseline="0" noProof="0" dirty="0">
                <a:ln>
                  <a:noFill/>
                </a:ln>
                <a:effectLst/>
                <a:uLnTx/>
                <a:uFillTx/>
                <a:latin typeface="Meiryo UI"/>
                <a:ea typeface="Meiryo UI"/>
              </a:rPr>
              <a:t>年）</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effectLst/>
                <a:uLnTx/>
                <a:uFillTx/>
                <a:latin typeface="Meiryo UI"/>
                <a:ea typeface="Meiryo UI"/>
                <a:cs typeface="+mn-cs"/>
              </a:rPr>
              <a:t>　</a:t>
            </a:r>
            <a:r>
              <a:rPr kumimoji="1" lang="en-US" altLang="ja-JP" sz="1100" b="1" i="0" u="none" strike="noStrike" kern="1200" cap="none" spc="0" normalizeH="0" baseline="0" noProof="0" dirty="0">
                <a:ln>
                  <a:noFill/>
                </a:ln>
                <a:effectLst/>
                <a:uLnTx/>
                <a:uFillTx/>
                <a:latin typeface="Meiryo UI"/>
                <a:ea typeface="Meiryo UI"/>
                <a:cs typeface="+mn-cs"/>
              </a:rPr>
              <a:t>【</a:t>
            </a:r>
            <a:r>
              <a:rPr kumimoji="1" lang="ja-JP" altLang="en-US" sz="1100" b="1" i="0" u="none" strike="noStrike" kern="1200" cap="none" spc="0" normalizeH="0" baseline="0" noProof="0" dirty="0">
                <a:ln>
                  <a:noFill/>
                </a:ln>
                <a:effectLst/>
                <a:uLnTx/>
                <a:uFillTx/>
                <a:latin typeface="Meiryo UI"/>
                <a:ea typeface="Meiryo UI"/>
                <a:cs typeface="+mn-cs"/>
              </a:rPr>
              <a:t>従来</a:t>
            </a:r>
            <a:r>
              <a:rPr kumimoji="1" lang="en-US" altLang="ja-JP" sz="1100" b="1" i="0" u="none" strike="noStrike" kern="1200" cap="none" spc="0" normalizeH="0" baseline="0" noProof="0" dirty="0">
                <a:ln>
                  <a:noFill/>
                </a:ln>
                <a:effectLst/>
                <a:uLnTx/>
                <a:uFillTx/>
                <a:latin typeface="Meiryo UI"/>
                <a:ea typeface="Meiryo UI"/>
                <a:cs typeface="+mn-cs"/>
              </a:rPr>
              <a:t>】</a:t>
            </a:r>
            <a:r>
              <a:rPr kumimoji="1" lang="ja-JP" altLang="en-US" sz="1100" b="1" i="0" u="none" strike="noStrike" kern="1200" cap="none" spc="0" normalizeH="0" baseline="0" noProof="0" dirty="0">
                <a:ln>
                  <a:noFill/>
                </a:ln>
                <a:effectLst/>
                <a:uLnTx/>
                <a:uFillTx/>
                <a:latin typeface="Meiryo UI"/>
                <a:ea typeface="Meiryo UI"/>
                <a:cs typeface="+mn-cs"/>
              </a:rPr>
              <a:t>人的被害　半減。</a:t>
            </a:r>
            <a:endParaRPr kumimoji="1" lang="en-US" altLang="ja-JP" sz="1100" b="1"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Meiryo UI"/>
                <a:ea typeface="Meiryo UI"/>
                <a:cs typeface="+mn-cs"/>
              </a:rPr>
              <a:t>　　→</a:t>
            </a:r>
            <a:r>
              <a:rPr kumimoji="1" lang="en-US" altLang="ja-JP" sz="1100" b="1" i="0" u="none" strike="noStrike" kern="1200" cap="none" spc="0" normalizeH="0" baseline="0" noProof="0" dirty="0">
                <a:ln>
                  <a:noFill/>
                </a:ln>
                <a:effectLst/>
                <a:uLnTx/>
                <a:uFillTx/>
                <a:latin typeface="Meiryo UI"/>
                <a:ea typeface="Meiryo UI"/>
                <a:cs typeface="+mn-cs"/>
              </a:rPr>
              <a:t>【</a:t>
            </a:r>
            <a:r>
              <a:rPr kumimoji="1" lang="ja-JP" altLang="en-US" sz="1100" b="1" i="0" u="none" strike="noStrike" kern="1200" cap="none" spc="0" normalizeH="0" baseline="0" noProof="0" dirty="0">
                <a:ln>
                  <a:noFill/>
                </a:ln>
                <a:effectLst/>
                <a:uLnTx/>
                <a:uFillTx/>
                <a:latin typeface="Meiryo UI"/>
                <a:ea typeface="Meiryo UI"/>
                <a:cs typeface="+mn-cs"/>
              </a:rPr>
              <a:t>現在</a:t>
            </a:r>
            <a:r>
              <a:rPr kumimoji="1" lang="en-US" altLang="ja-JP" sz="1100" b="1" i="0" u="none" strike="noStrike" kern="1200" cap="none" spc="0" normalizeH="0" baseline="0" noProof="0" dirty="0">
                <a:ln>
                  <a:noFill/>
                </a:ln>
                <a:effectLst/>
                <a:uLnTx/>
                <a:uFillTx/>
                <a:latin typeface="Meiryo UI"/>
                <a:ea typeface="Meiryo UI"/>
                <a:cs typeface="+mn-cs"/>
              </a:rPr>
              <a:t>】</a:t>
            </a:r>
            <a:r>
              <a:rPr kumimoji="1" lang="ja-JP" altLang="en-US" sz="1100" b="1" i="0" u="none" strike="noStrike" kern="1200" cap="none" spc="0" normalizeH="0" baseline="0" noProof="0" dirty="0">
                <a:ln>
                  <a:noFill/>
                </a:ln>
                <a:effectLst/>
                <a:uLnTx/>
                <a:uFillTx/>
                <a:latin typeface="Meiryo UI"/>
                <a:ea typeface="Meiryo UI"/>
                <a:cs typeface="+mn-cs"/>
              </a:rPr>
              <a:t>人的被害　限りなくゼロに近づける。</a:t>
            </a:r>
            <a:endParaRPr kumimoji="1" lang="en-US" altLang="ja-JP" sz="1100" b="1"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000" dirty="0">
                <a:latin typeface="Meiryo UI"/>
                <a:ea typeface="Meiryo UI"/>
              </a:rPr>
              <a:t>　　　　</a:t>
            </a:r>
            <a:r>
              <a:rPr kumimoji="1" lang="ja-JP" altLang="en-US" sz="1000" b="0" i="0" u="none" strike="noStrike" kern="1200" cap="none" spc="0" normalizeH="0" baseline="0" noProof="0" dirty="0">
                <a:ln>
                  <a:noFill/>
                </a:ln>
                <a:effectLst/>
                <a:uLnTx/>
                <a:uFillTx/>
                <a:latin typeface="Meiryo UI"/>
                <a:ea typeface="Meiryo UI"/>
                <a:cs typeface="+mn-cs"/>
              </a:rPr>
              <a:t>南海トラフ巨大地震の被害想定を踏まえて修正した「大阪府地域防災</a:t>
            </a:r>
            <a:endParaRPr kumimoji="1" lang="en-US"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　　　　計画」（</a:t>
            </a:r>
            <a:r>
              <a:rPr kumimoji="1" lang="en-US" altLang="ja-JP" sz="1000" b="0" i="0" u="none" strike="noStrike" kern="1200" cap="none" spc="0" normalizeH="0" baseline="0" noProof="0" dirty="0">
                <a:ln>
                  <a:noFill/>
                </a:ln>
                <a:effectLst/>
                <a:uLnTx/>
                <a:uFillTx/>
                <a:latin typeface="Meiryo UI"/>
                <a:ea typeface="Meiryo UI"/>
                <a:cs typeface="+mn-cs"/>
              </a:rPr>
              <a:t>2014 </a:t>
            </a:r>
            <a:r>
              <a:rPr kumimoji="1" lang="ja-JP" altLang="en-US" sz="1000" b="0" i="0" u="none" strike="noStrike" kern="1200" cap="none" spc="0" normalizeH="0" baseline="0" noProof="0" dirty="0">
                <a:ln>
                  <a:noFill/>
                </a:ln>
                <a:effectLst/>
                <a:uLnTx/>
                <a:uFillTx/>
                <a:latin typeface="Meiryo UI"/>
                <a:ea typeface="Meiryo UI"/>
                <a:cs typeface="+mn-cs"/>
              </a:rPr>
              <a:t>年３月）に基づき、</a:t>
            </a:r>
            <a:r>
              <a:rPr kumimoji="1" lang="ja-JP" altLang="en-US" sz="1000" b="1" i="0" u="none" strike="noStrike" kern="1200" cap="none" spc="0" normalizeH="0" baseline="0" noProof="0" dirty="0">
                <a:ln>
                  <a:noFill/>
                </a:ln>
                <a:effectLst/>
                <a:uLnTx/>
                <a:uFillTx/>
                <a:latin typeface="Meiryo UI"/>
                <a:ea typeface="Meiryo UI"/>
                <a:cs typeface="+mn-cs"/>
              </a:rPr>
              <a:t>地震津波対策を強化</a:t>
            </a:r>
            <a:r>
              <a:rPr kumimoji="1" lang="ja-JP" altLang="en-US" sz="1000" b="0" i="0" u="none" strike="noStrike" kern="1200" cap="none" spc="0" normalizeH="0" baseline="0" noProof="0" dirty="0">
                <a:ln>
                  <a:noFill/>
                </a:ln>
                <a:effectLst/>
                <a:uLnTx/>
                <a:uFillTx/>
                <a:latin typeface="Meiryo UI"/>
                <a:ea typeface="Meiryo UI"/>
                <a:cs typeface="+mn-cs"/>
              </a:rPr>
              <a:t>。人的被害・</a:t>
            </a:r>
            <a:endParaRPr kumimoji="1" lang="en-US"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　　　　経済被害の大幅な削減に向け、</a:t>
            </a:r>
            <a:r>
              <a:rPr kumimoji="1" lang="en-US" altLang="ja-JP" sz="1000" b="0" i="0" u="none" strike="noStrike" kern="1200" cap="none" spc="0" normalizeH="0" baseline="0" noProof="0" dirty="0">
                <a:ln>
                  <a:noFill/>
                </a:ln>
                <a:effectLst/>
                <a:uLnTx/>
                <a:uFillTx/>
                <a:latin typeface="Meiryo UI"/>
                <a:ea typeface="Meiryo UI"/>
                <a:cs typeface="+mn-cs"/>
              </a:rPr>
              <a:t>3</a:t>
            </a:r>
            <a:r>
              <a:rPr kumimoji="1" lang="ja-JP" altLang="en-US" sz="1000" b="0" i="0" u="none" strike="noStrike" kern="1200" cap="none" spc="0" normalizeH="0" baseline="0" noProof="0" dirty="0" err="1">
                <a:ln>
                  <a:noFill/>
                </a:ln>
                <a:effectLst/>
                <a:uLnTx/>
                <a:uFillTx/>
                <a:latin typeface="Meiryo UI"/>
                <a:ea typeface="Meiryo UI"/>
                <a:cs typeface="+mn-cs"/>
              </a:rPr>
              <a:t>つの</a:t>
            </a:r>
            <a:r>
              <a:rPr kumimoji="1" lang="ja-JP" altLang="en-US" sz="1000" b="0" i="0" u="none" strike="noStrike" kern="1200" cap="none" spc="0" normalizeH="0" baseline="0" noProof="0" dirty="0">
                <a:ln>
                  <a:noFill/>
                </a:ln>
                <a:effectLst/>
                <a:uLnTx/>
                <a:uFillTx/>
                <a:latin typeface="Meiryo UI"/>
                <a:ea typeface="Meiryo UI"/>
                <a:cs typeface="+mn-cs"/>
              </a:rPr>
              <a:t>ミッション</a:t>
            </a:r>
            <a:r>
              <a:rPr kumimoji="1" lang="en-US" altLang="ja-JP" sz="1000" b="0" i="0" u="none" strike="noStrike" kern="1200" cap="none" spc="0" normalizeH="0" baseline="0" noProof="0" dirty="0">
                <a:ln>
                  <a:noFill/>
                </a:ln>
                <a:effectLst/>
                <a:uLnTx/>
                <a:uFillTx/>
                <a:latin typeface="Meiryo UI"/>
                <a:ea typeface="Meiryo UI"/>
                <a:cs typeface="+mn-cs"/>
              </a:rPr>
              <a:t>(100</a:t>
            </a:r>
            <a:r>
              <a:rPr kumimoji="1" lang="ja-JP" altLang="en-US" sz="1000" b="0" i="0" u="none" strike="noStrike" kern="1200" cap="none" spc="0" normalizeH="0" baseline="0" noProof="0" dirty="0">
                <a:ln>
                  <a:noFill/>
                </a:ln>
                <a:effectLst/>
                <a:uLnTx/>
                <a:uFillTx/>
                <a:latin typeface="Meiryo UI"/>
                <a:ea typeface="Meiryo UI"/>
                <a:cs typeface="+mn-cs"/>
              </a:rPr>
              <a:t>のアクション</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を推進。</a:t>
            </a:r>
            <a:endParaRPr kumimoji="1" lang="en-US" altLang="ja-JP" sz="1000" b="0" i="0" u="none" strike="noStrike" kern="1200" cap="none" spc="0" normalizeH="0" baseline="0" noProof="0" dirty="0">
              <a:ln>
                <a:noFill/>
              </a:ln>
              <a:effectLst/>
              <a:uLnTx/>
              <a:uFillTx/>
              <a:latin typeface="Meiryo UI"/>
              <a:ea typeface="Meiryo UI"/>
              <a:cs typeface="+mn-cs"/>
            </a:endParaRPr>
          </a:p>
        </p:txBody>
      </p:sp>
      <p:sp>
        <p:nvSpPr>
          <p:cNvPr id="6" name="正方形/長方形 5"/>
          <p:cNvSpPr/>
          <p:nvPr/>
        </p:nvSpPr>
        <p:spPr>
          <a:xfrm>
            <a:off x="317200" y="4296139"/>
            <a:ext cx="3895495" cy="923330"/>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00" dirty="0">
                <a:latin typeface="Meiryo UI"/>
                <a:ea typeface="Meiryo UI"/>
              </a:rPr>
              <a:t>■</a:t>
            </a:r>
            <a:r>
              <a:rPr kumimoji="1" lang="ja-JP" altLang="en-US" sz="1200" b="1" i="0" u="sng" strike="noStrike" kern="1200" cap="none" spc="0" normalizeH="0" baseline="0" noProof="0" dirty="0">
                <a:ln>
                  <a:noFill/>
                </a:ln>
                <a:effectLst/>
                <a:uLnTx/>
                <a:uFillTx/>
                <a:latin typeface="Meiryo UI"/>
                <a:ea typeface="Meiryo UI"/>
                <a:cs typeface="+mn-cs"/>
              </a:rPr>
              <a:t>「今後の治水対策の進め方」策定（</a:t>
            </a:r>
            <a:r>
              <a:rPr kumimoji="1" lang="en-US" altLang="ja-JP" sz="1200" b="1" i="0" u="sng" strike="noStrike" kern="1200" cap="none" spc="0" normalizeH="0" baseline="0" noProof="0" dirty="0">
                <a:ln>
                  <a:noFill/>
                </a:ln>
                <a:effectLst/>
                <a:uLnTx/>
                <a:uFillTx/>
                <a:latin typeface="Meiryo UI"/>
                <a:ea typeface="Meiryo UI"/>
                <a:cs typeface="+mn-cs"/>
              </a:rPr>
              <a:t>2010</a:t>
            </a:r>
            <a:r>
              <a:rPr kumimoji="1" lang="ja-JP" altLang="en-US" sz="1200" b="1" i="0" u="sng" strike="noStrike" kern="1200" cap="none" spc="0" normalizeH="0" baseline="0" noProof="0" dirty="0">
                <a:ln>
                  <a:noFill/>
                </a:ln>
                <a:effectLst/>
                <a:uLnTx/>
                <a:uFillTx/>
                <a:latin typeface="Meiryo UI"/>
                <a:ea typeface="Meiryo UI"/>
                <a:cs typeface="+mn-cs"/>
              </a:rPr>
              <a:t>年）</a:t>
            </a:r>
          </a:p>
          <a:p>
            <a:pPr marL="574445" marR="0" lvl="0" indent="-574445"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effectLst/>
                <a:uLnTx/>
                <a:uFillTx/>
                <a:latin typeface="Meiryo UI"/>
                <a:ea typeface="Meiryo UI"/>
                <a:cs typeface="+mn-cs"/>
              </a:rPr>
              <a:t>　</a:t>
            </a:r>
            <a:r>
              <a:rPr kumimoji="1" lang="ja-JP" altLang="en-US"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従来</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ハード対策がメインで、施設整備に長期間・高コストが必要。</a:t>
            </a:r>
            <a:endParaRPr kumimoji="1" lang="en-US" altLang="ja-JP" sz="1000" b="0" i="0" u="none" strike="noStrike" kern="1200" cap="none" spc="0" normalizeH="0" baseline="0" noProof="0" dirty="0">
              <a:ln>
                <a:noFill/>
              </a:ln>
              <a:effectLst/>
              <a:uLnTx/>
              <a:uFillTx/>
              <a:latin typeface="Meiryo UI"/>
              <a:ea typeface="Meiryo UI"/>
              <a:cs typeface="+mn-cs"/>
            </a:endParaRPr>
          </a:p>
          <a:p>
            <a:pPr marL="574445" marR="0" lvl="0" indent="-574445"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rPr>
              <a:t>(50</a:t>
            </a:r>
            <a:r>
              <a:rPr kumimoji="1" lang="ja-JP" altLang="en-US" sz="1000" b="0" i="0" u="none" strike="noStrike" kern="1200" cap="none" spc="0" normalizeH="0" baseline="0" noProof="0" dirty="0">
                <a:ln>
                  <a:noFill/>
                </a:ln>
                <a:effectLst/>
                <a:uLnTx/>
                <a:uFillTx/>
                <a:latin typeface="Meiryo UI"/>
                <a:ea typeface="Meiryo UI"/>
                <a:cs typeface="+mn-cs"/>
              </a:rPr>
              <a:t>年、</a:t>
            </a:r>
            <a:r>
              <a:rPr kumimoji="1" lang="en-US" altLang="ja-JP" sz="1000" b="0" i="0" u="none" strike="noStrike" kern="1200" cap="none" spc="0" normalizeH="0" baseline="0" noProof="0" dirty="0">
                <a:ln>
                  <a:noFill/>
                </a:ln>
                <a:effectLst/>
                <a:uLnTx/>
                <a:uFillTx/>
                <a:latin typeface="Meiryo UI"/>
                <a:ea typeface="Meiryo UI"/>
                <a:cs typeface="+mn-cs"/>
              </a:rPr>
              <a:t>1</a:t>
            </a:r>
            <a:r>
              <a:rPr kumimoji="1" lang="ja-JP" altLang="en-US" sz="1000" b="0" i="0" u="none" strike="noStrike" kern="1200" cap="none" spc="0" normalizeH="0" baseline="0" noProof="0" dirty="0">
                <a:ln>
                  <a:noFill/>
                </a:ln>
                <a:effectLst/>
                <a:uLnTx/>
                <a:uFillTx/>
                <a:latin typeface="Meiryo UI"/>
                <a:ea typeface="Meiryo UI"/>
                <a:cs typeface="+mn-cs"/>
              </a:rPr>
              <a:t>兆</a:t>
            </a:r>
            <a:r>
              <a:rPr kumimoji="1" lang="en-US" altLang="ja-JP" sz="1000" b="0" i="0" u="none" strike="noStrike" kern="1200" cap="none" spc="0" normalizeH="0" baseline="0" noProof="0" dirty="0">
                <a:ln>
                  <a:noFill/>
                </a:ln>
                <a:effectLst/>
                <a:uLnTx/>
                <a:uFillTx/>
                <a:latin typeface="Meiryo UI"/>
                <a:ea typeface="Meiryo UI"/>
                <a:cs typeface="+mn-cs"/>
              </a:rPr>
              <a:t>400</a:t>
            </a:r>
            <a:r>
              <a:rPr kumimoji="1" lang="ja-JP" altLang="en-US" sz="1000" b="0" i="0" u="none" strike="noStrike" kern="1200" cap="none" spc="0" normalizeH="0" baseline="0" noProof="0" dirty="0">
                <a:ln>
                  <a:noFill/>
                </a:ln>
                <a:effectLst/>
                <a:uLnTx/>
                <a:uFillTx/>
                <a:latin typeface="Meiryo UI"/>
                <a:ea typeface="Meiryo UI"/>
                <a:cs typeface="+mn-cs"/>
              </a:rPr>
              <a:t>億円</a:t>
            </a:r>
            <a:r>
              <a:rPr kumimoji="1" lang="en-US" altLang="ja-JP" sz="1000" b="0" i="0" u="none" strike="noStrike" kern="1200" cap="none" spc="0" normalizeH="0" baseline="0" noProof="0" dirty="0">
                <a:ln>
                  <a:noFill/>
                </a:ln>
                <a:effectLst/>
                <a:uLnTx/>
                <a:uFillTx/>
                <a:latin typeface="Meiryo UI"/>
                <a:ea typeface="Meiryo UI"/>
                <a:cs typeface="+mn-cs"/>
              </a:rPr>
              <a:t>)</a:t>
            </a:r>
          </a:p>
          <a:p>
            <a:pPr marL="492382" marR="0" lvl="0" indent="-492382"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現在</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1" i="0" u="none" strike="noStrike" kern="1200" cap="none" spc="0" normalizeH="0" baseline="0" noProof="0" dirty="0">
                <a:ln>
                  <a:noFill/>
                </a:ln>
                <a:effectLst/>
                <a:uLnTx/>
                <a:uFillTx/>
                <a:latin typeface="Meiryo UI"/>
                <a:ea typeface="Meiryo UI"/>
                <a:cs typeface="+mn-cs"/>
              </a:rPr>
              <a:t>リスクを府民にわかりやすく示す</a:t>
            </a:r>
            <a:r>
              <a:rPr kumimoji="1" lang="ja-JP" altLang="en-US" sz="1000" b="0" i="0" u="none" strike="noStrike" kern="1200" cap="none" spc="0" normalizeH="0" baseline="0" noProof="0" dirty="0">
                <a:ln>
                  <a:noFill/>
                </a:ln>
                <a:effectLst/>
                <a:uLnTx/>
                <a:uFillTx/>
                <a:latin typeface="Meiryo UI"/>
                <a:ea typeface="Meiryo UI"/>
                <a:cs typeface="+mn-cs"/>
              </a:rPr>
              <a:t>とともに、</a:t>
            </a:r>
            <a:r>
              <a:rPr kumimoji="1" lang="ja-JP" altLang="en-US" sz="1000" b="1" i="0" u="none" strike="noStrike" kern="1200" cap="none" spc="0" normalizeH="0" baseline="0" noProof="0" dirty="0">
                <a:ln>
                  <a:noFill/>
                </a:ln>
                <a:effectLst/>
                <a:uLnTx/>
                <a:uFillTx/>
                <a:latin typeface="Meiryo UI"/>
                <a:ea typeface="Meiryo UI"/>
                <a:cs typeface="+mn-cs"/>
              </a:rPr>
              <a:t>ソフト対策を強化</a:t>
            </a:r>
            <a:endParaRPr kumimoji="1" lang="en-US" altLang="ja-JP" sz="1000" b="0" i="0" u="none" strike="noStrike" kern="1200" cap="none" spc="0" normalizeH="0" baseline="0" noProof="0" dirty="0">
              <a:ln>
                <a:noFill/>
              </a:ln>
              <a:effectLst/>
              <a:uLnTx/>
              <a:uFillTx/>
              <a:latin typeface="Meiryo UI"/>
              <a:ea typeface="Meiryo UI"/>
              <a:cs typeface="+mn-cs"/>
            </a:endParaRPr>
          </a:p>
          <a:p>
            <a:pPr marL="492382" marR="0" lvl="0" indent="-492382"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　　　　　 　　</a:t>
            </a:r>
            <a:r>
              <a:rPr kumimoji="1" lang="ja-JP" altLang="en-US" sz="1000" b="0" i="0" u="none" strike="noStrike" kern="1200" cap="none" spc="0" normalizeH="0" noProof="0" dirty="0">
                <a:ln>
                  <a:noFill/>
                </a:ln>
                <a:effectLst/>
                <a:uLnTx/>
                <a:uFillTx/>
                <a:latin typeface="Meiryo UI"/>
                <a:ea typeface="Meiryo UI"/>
                <a:cs typeface="+mn-cs"/>
              </a:rPr>
              <a:t> </a:t>
            </a:r>
            <a:r>
              <a:rPr kumimoji="1" lang="ja-JP" altLang="en-US" sz="1000" b="0" i="0" u="none" strike="noStrike" kern="1200" cap="none" spc="0" normalizeH="0" baseline="0" noProof="0" dirty="0">
                <a:ln>
                  <a:noFill/>
                </a:ln>
                <a:effectLst/>
                <a:uLnTx/>
                <a:uFillTx/>
                <a:latin typeface="Meiryo UI"/>
                <a:ea typeface="Meiryo UI"/>
                <a:cs typeface="+mn-cs"/>
              </a:rPr>
              <a:t>ハードは着実に実施。</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治水施設整備等</a:t>
            </a:r>
            <a:r>
              <a:rPr kumimoji="1" lang="en-US" altLang="ja-JP" sz="1000" b="0" i="0" u="none" strike="noStrike" kern="1200" cap="none" spc="0" normalizeH="0" baseline="0" noProof="0" dirty="0">
                <a:ln>
                  <a:noFill/>
                </a:ln>
                <a:effectLst/>
                <a:uLnTx/>
                <a:uFillTx/>
                <a:latin typeface="Meiryo UI"/>
                <a:ea typeface="Meiryo UI"/>
                <a:cs typeface="+mn-cs"/>
              </a:rPr>
              <a:t>)</a:t>
            </a:r>
          </a:p>
        </p:txBody>
      </p:sp>
      <p:sp>
        <p:nvSpPr>
          <p:cNvPr id="7" name="テキスト ボックス 6"/>
          <p:cNvSpPr txBox="1"/>
          <p:nvPr/>
        </p:nvSpPr>
        <p:spPr>
          <a:xfrm>
            <a:off x="578213" y="2954792"/>
            <a:ext cx="3816000" cy="1029513"/>
          </a:xfrm>
          <a:prstGeom prst="rect">
            <a:avLst/>
          </a:prstGeom>
          <a:solidFill>
            <a:schemeClr val="bg1">
              <a:lumMod val="85000"/>
            </a:schemeClr>
          </a:solidFill>
          <a:ln>
            <a:noFill/>
            <a:prstDash val="solid"/>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200" cap="none" spc="0" normalizeH="0" baseline="0" noProof="0" dirty="0">
                <a:ln>
                  <a:noFill/>
                </a:ln>
                <a:effectLst/>
                <a:uLnTx/>
                <a:uFillTx/>
                <a:latin typeface="Meiryo UI"/>
                <a:ea typeface="Meiryo UI"/>
                <a:cs typeface="+mn-cs"/>
              </a:rPr>
              <a:t>【取組</a:t>
            </a:r>
            <a:r>
              <a:rPr kumimoji="1" lang="ja-JP" altLang="en-US" sz="1000" b="0" i="0" u="none" strike="noStrike" kern="1200" cap="none" spc="0" normalizeH="0" baseline="0" noProof="0" dirty="0">
                <a:ln>
                  <a:noFill/>
                </a:ln>
                <a:effectLst/>
                <a:uLnTx/>
                <a:uFillTx/>
                <a:latin typeface="Meiryo UI"/>
                <a:ea typeface="Meiryo UI"/>
                <a:cs typeface="+mn-cs"/>
              </a:rPr>
              <a:t>期間・目標</a:t>
            </a:r>
            <a:r>
              <a:rPr kumimoji="1" lang="ja-JP" altLang="ja-JP" sz="1000" b="0" i="0" u="none" strike="noStrike" kern="1200" cap="none" spc="0" normalizeH="0" baseline="0" noProof="0" dirty="0">
                <a:ln>
                  <a:noFill/>
                </a:ln>
                <a:effectLst/>
                <a:uLnTx/>
                <a:uFillTx/>
                <a:latin typeface="Meiryo UI"/>
                <a:ea typeface="Meiryo UI"/>
                <a:cs typeface="+mn-cs"/>
              </a:rPr>
              <a:t>】</a:t>
            </a:r>
            <a:endParaRPr kumimoji="1" lang="en-US"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a:t>
            </a:r>
            <a:r>
              <a:rPr kumimoji="1" lang="zh-TW" altLang="en-US" sz="1000" b="0" i="0" u="none" strike="noStrike" kern="1200" cap="none" spc="0" normalizeH="0" baseline="0" noProof="0" dirty="0">
                <a:ln>
                  <a:noFill/>
                </a:ln>
                <a:effectLst/>
                <a:uLnTx/>
                <a:uFillTx/>
                <a:latin typeface="Meiryo UI"/>
                <a:ea typeface="Meiryo UI"/>
                <a:cs typeface="+mn-cs"/>
              </a:rPr>
              <a:t>取組期間：</a:t>
            </a:r>
            <a:r>
              <a:rPr kumimoji="1" lang="en-US" altLang="zh-TW" sz="1000" b="0" i="0" u="none" strike="noStrike" kern="1200" cap="none" spc="0" normalizeH="0" baseline="0" noProof="0" dirty="0">
                <a:ln>
                  <a:noFill/>
                </a:ln>
                <a:effectLst/>
                <a:uLnTx/>
                <a:uFillTx/>
                <a:latin typeface="Meiryo UI"/>
                <a:ea typeface="Meiryo UI"/>
                <a:cs typeface="+mn-cs"/>
              </a:rPr>
              <a:t>10 </a:t>
            </a:r>
            <a:r>
              <a:rPr kumimoji="1" lang="zh-TW" altLang="en-US" sz="1000" b="0" i="0" u="none" strike="noStrike" kern="1200" cap="none" spc="0" normalizeH="0" baseline="0" noProof="0" dirty="0">
                <a:ln>
                  <a:noFill/>
                </a:ln>
                <a:effectLst/>
                <a:uLnTx/>
                <a:uFillTx/>
                <a:latin typeface="Meiryo UI"/>
                <a:ea typeface="Meiryo UI"/>
                <a:cs typeface="+mn-cs"/>
              </a:rPr>
              <a:t>年間（</a:t>
            </a:r>
            <a:r>
              <a:rPr kumimoji="1" lang="en-US" altLang="zh-TW" sz="1000" b="0" i="0" u="none" strike="noStrike" kern="1200" cap="none" spc="0" normalizeH="0" baseline="0" noProof="0" dirty="0">
                <a:ln>
                  <a:noFill/>
                </a:ln>
                <a:effectLst/>
                <a:uLnTx/>
                <a:uFillTx/>
                <a:latin typeface="Meiryo UI"/>
                <a:ea typeface="Meiryo UI"/>
                <a:cs typeface="+mn-cs"/>
              </a:rPr>
              <a:t>2015 </a:t>
            </a:r>
            <a:r>
              <a:rPr kumimoji="1" lang="zh-TW" altLang="en-US" sz="1000" b="0" i="0" u="none" strike="noStrike" kern="1200" cap="none" spc="0" normalizeH="0" baseline="0" noProof="0" dirty="0">
                <a:ln>
                  <a:noFill/>
                </a:ln>
                <a:effectLst/>
                <a:uLnTx/>
                <a:uFillTx/>
                <a:latin typeface="Meiryo UI"/>
                <a:ea typeface="Meiryo UI"/>
                <a:cs typeface="+mn-cs"/>
              </a:rPr>
              <a:t>年度～</a:t>
            </a:r>
            <a:r>
              <a:rPr kumimoji="1" lang="en-US" altLang="zh-TW" sz="1000" b="0" i="0" u="none" strike="noStrike" kern="1200" cap="none" spc="0" normalizeH="0" baseline="0" noProof="0" dirty="0">
                <a:ln>
                  <a:noFill/>
                </a:ln>
                <a:effectLst/>
                <a:uLnTx/>
                <a:uFillTx/>
                <a:latin typeface="Meiryo UI"/>
                <a:ea typeface="Meiryo UI"/>
                <a:cs typeface="+mn-cs"/>
              </a:rPr>
              <a:t>2024 </a:t>
            </a:r>
            <a:r>
              <a:rPr kumimoji="1" lang="zh-TW" altLang="en-US" sz="1000" b="0" i="0" u="none" strike="noStrike" kern="1200" cap="none" spc="0" normalizeH="0" baseline="0" noProof="0" dirty="0">
                <a:ln>
                  <a:noFill/>
                </a:ln>
                <a:effectLst/>
                <a:uLnTx/>
                <a:uFillTx/>
                <a:latin typeface="Meiryo UI"/>
                <a:ea typeface="Meiryo UI"/>
                <a:cs typeface="+mn-cs"/>
              </a:rPr>
              <a:t>年度）</a:t>
            </a:r>
            <a:endParaRPr kumimoji="1" lang="en-US" altLang="zh-TW"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zh-TW"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取組期間のうち、最初の</a:t>
            </a:r>
            <a:r>
              <a:rPr kumimoji="1" lang="en-US" altLang="ja-JP" sz="1000" b="0" i="0" u="none" strike="noStrike" kern="1200" cap="none" spc="0" normalizeH="0" baseline="0" noProof="0" dirty="0">
                <a:ln>
                  <a:noFill/>
                </a:ln>
                <a:effectLst/>
                <a:uLnTx/>
                <a:uFillTx/>
                <a:latin typeface="Meiryo UI"/>
                <a:ea typeface="Meiryo UI"/>
                <a:cs typeface="+mn-cs"/>
              </a:rPr>
              <a:t>3</a:t>
            </a:r>
            <a:r>
              <a:rPr kumimoji="1" lang="ja-JP" altLang="en-US" sz="1000" b="0" i="0" u="none" strike="noStrike" kern="1200" cap="none" spc="0" normalizeH="0" baseline="0" noProof="0" dirty="0">
                <a:ln>
                  <a:noFill/>
                </a:ln>
                <a:effectLst/>
                <a:uLnTx/>
                <a:uFillTx/>
                <a:latin typeface="Meiryo UI"/>
                <a:ea typeface="Meiryo UI"/>
                <a:cs typeface="+mn-cs"/>
              </a:rPr>
              <a:t>年間</a:t>
            </a:r>
            <a:r>
              <a:rPr kumimoji="1" lang="en-US" altLang="ja-JP" sz="1000" b="0" i="0" u="none" strike="noStrike" kern="1200" cap="none" spc="0" normalizeH="0" baseline="0" noProof="0" dirty="0">
                <a:ln>
                  <a:noFill/>
                </a:ln>
                <a:effectLst/>
                <a:uLnTx/>
                <a:uFillTx/>
                <a:latin typeface="Meiryo UI"/>
                <a:ea typeface="Meiryo UI"/>
                <a:cs typeface="+mn-cs"/>
              </a:rPr>
              <a:t>(2015</a:t>
            </a:r>
            <a:r>
              <a:rPr kumimoji="1" lang="ja-JP" altLang="en-US" sz="1000" b="0" i="0" u="none" strike="noStrike" kern="1200" cap="none" spc="0" normalizeH="0" baseline="0" noProof="0" dirty="0">
                <a:ln>
                  <a:noFill/>
                </a:ln>
                <a:effectLst/>
                <a:uLnTx/>
                <a:uFillTx/>
                <a:latin typeface="Meiryo UI"/>
                <a:ea typeface="Meiryo UI"/>
                <a:cs typeface="+mn-cs"/>
              </a:rPr>
              <a:t>～</a:t>
            </a:r>
            <a:r>
              <a:rPr kumimoji="1" lang="en-US" altLang="ja-JP" sz="1000" b="0" i="0" u="none" strike="noStrike" kern="1200" cap="none" spc="0" normalizeH="0" baseline="0" noProof="0" dirty="0">
                <a:ln>
                  <a:noFill/>
                </a:ln>
                <a:effectLst/>
                <a:uLnTx/>
                <a:uFillTx/>
                <a:latin typeface="Meiryo UI"/>
                <a:ea typeface="Meiryo UI"/>
                <a:cs typeface="+mn-cs"/>
              </a:rPr>
              <a:t>2017)</a:t>
            </a:r>
            <a:r>
              <a:rPr kumimoji="1" lang="ja-JP" altLang="en-US" sz="1000" b="0" i="0" u="none" strike="noStrike" kern="1200" cap="none" spc="0" normalizeH="0" baseline="0" noProof="0" dirty="0">
                <a:ln>
                  <a:noFill/>
                </a:ln>
                <a:effectLst/>
                <a:uLnTx/>
                <a:uFillTx/>
                <a:latin typeface="Meiryo UI"/>
                <a:ea typeface="Meiryo UI"/>
                <a:cs typeface="+mn-cs"/>
              </a:rPr>
              <a:t>は、集中取組期間</a:t>
            </a:r>
            <a:endParaRPr kumimoji="1" lang="en-US" altLang="zh-TW"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・基本目標：</a:t>
            </a:r>
            <a:r>
              <a:rPr kumimoji="1" lang="ja-JP" altLang="en-US" sz="1000" b="1" i="0" u="none" strike="noStrike" kern="1200" cap="none" spc="0" normalizeH="0" baseline="0" noProof="0" dirty="0">
                <a:ln>
                  <a:noFill/>
                </a:ln>
                <a:effectLst/>
                <a:uLnTx/>
                <a:uFillTx/>
                <a:latin typeface="Meiryo UI"/>
                <a:ea typeface="Meiryo UI"/>
                <a:cs typeface="+mn-cs"/>
              </a:rPr>
              <a:t>発災による死者</a:t>
            </a:r>
            <a:r>
              <a:rPr kumimoji="1" lang="en-US" altLang="ja-JP" sz="1000" b="1" i="0" u="none" strike="noStrike" kern="1200" cap="none" spc="0" normalizeH="0" baseline="0" noProof="0" dirty="0">
                <a:ln>
                  <a:noFill/>
                </a:ln>
                <a:effectLst/>
                <a:uLnTx/>
                <a:uFillTx/>
                <a:latin typeface="Meiryo UI"/>
                <a:ea typeface="Meiryo UI"/>
                <a:cs typeface="+mn-cs"/>
              </a:rPr>
              <a:t>(</a:t>
            </a:r>
            <a:r>
              <a:rPr kumimoji="1" lang="ja-JP" altLang="en-US" sz="1000" b="1" i="0" u="none" strike="noStrike" kern="1200" cap="none" spc="0" normalizeH="0" baseline="0" noProof="0" dirty="0">
                <a:ln>
                  <a:noFill/>
                </a:ln>
                <a:effectLst/>
                <a:uLnTx/>
                <a:uFillTx/>
                <a:latin typeface="Meiryo UI"/>
                <a:ea typeface="Meiryo UI"/>
                <a:cs typeface="+mn-cs"/>
              </a:rPr>
              <a:t>犠牲者</a:t>
            </a:r>
            <a:r>
              <a:rPr kumimoji="1" lang="en-US" altLang="ja-JP" sz="1000" b="1" i="0" u="none" strike="noStrike" kern="1200" cap="none" spc="0" normalizeH="0" baseline="0" noProof="0" dirty="0">
                <a:ln>
                  <a:noFill/>
                </a:ln>
                <a:effectLst/>
                <a:uLnTx/>
                <a:uFillTx/>
                <a:latin typeface="Meiryo UI"/>
                <a:ea typeface="Meiryo UI"/>
                <a:cs typeface="+mn-cs"/>
              </a:rPr>
              <a:t>)</a:t>
            </a:r>
            <a:r>
              <a:rPr kumimoji="1" lang="ja-JP" altLang="en-US" sz="1000" b="1" i="0" u="none" strike="noStrike" kern="1200" cap="none" spc="0" normalizeH="0" baseline="0" noProof="0" dirty="0">
                <a:ln>
                  <a:noFill/>
                </a:ln>
                <a:effectLst/>
                <a:uLnTx/>
                <a:uFillTx/>
                <a:latin typeface="Meiryo UI"/>
                <a:ea typeface="Meiryo UI"/>
                <a:cs typeface="+mn-cs"/>
              </a:rPr>
              <a:t>数を限りなくゼロに近づける</a:t>
            </a:r>
            <a:r>
              <a:rPr kumimoji="1" lang="ja-JP" altLang="en-US" sz="1000" b="0" i="0" u="none" strike="noStrike" kern="1200" cap="none" spc="0" normalizeH="0" baseline="0" noProof="0" dirty="0">
                <a:ln>
                  <a:noFill/>
                </a:ln>
                <a:effectLst/>
                <a:uLnTx/>
                <a:uFillTx/>
                <a:latin typeface="Meiryo UI"/>
                <a:ea typeface="Meiryo UI"/>
                <a:cs typeface="+mn-cs"/>
              </a:rPr>
              <a:t>。</a:t>
            </a:r>
            <a:endParaRPr kumimoji="1" lang="en-US"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　　　　　　　　経済被害についても最小限に抑える。</a:t>
            </a:r>
            <a:endParaRPr kumimoji="1" lang="en-US"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・被害軽減目標：人的被害</a:t>
            </a:r>
            <a:r>
              <a:rPr kumimoji="1" lang="en-US" altLang="ja-JP" sz="1000" b="0" i="0" u="none" strike="noStrike" kern="1200" cap="none" spc="0" normalizeH="0" baseline="0" noProof="0" dirty="0">
                <a:ln>
                  <a:noFill/>
                </a:ln>
                <a:effectLst/>
                <a:uLnTx/>
                <a:uFillTx/>
                <a:latin typeface="Meiryo UI"/>
                <a:ea typeface="Meiryo UI"/>
                <a:cs typeface="+mn-cs"/>
              </a:rPr>
              <a:t>9</a:t>
            </a:r>
            <a:r>
              <a:rPr kumimoji="1" lang="ja-JP" altLang="en-US" sz="1000" b="0" i="0" u="none" strike="noStrike" kern="1200" cap="none" spc="0" normalizeH="0" baseline="0" noProof="0" dirty="0">
                <a:ln>
                  <a:noFill/>
                </a:ln>
                <a:effectLst/>
                <a:uLnTx/>
                <a:uFillTx/>
                <a:latin typeface="Meiryo UI"/>
                <a:ea typeface="Meiryo UI"/>
                <a:cs typeface="+mn-cs"/>
              </a:rPr>
              <a:t>割減、経済被害</a:t>
            </a:r>
            <a:r>
              <a:rPr kumimoji="1" lang="en-US" altLang="ja-JP" sz="1000" b="0" i="0" u="none" strike="noStrike" kern="1200" cap="none" spc="0" normalizeH="0" baseline="0" noProof="0" dirty="0">
                <a:ln>
                  <a:noFill/>
                </a:ln>
                <a:effectLst/>
                <a:uLnTx/>
                <a:uFillTx/>
                <a:latin typeface="Meiryo UI"/>
                <a:ea typeface="Meiryo UI"/>
                <a:cs typeface="+mn-cs"/>
              </a:rPr>
              <a:t>5</a:t>
            </a:r>
            <a:r>
              <a:rPr kumimoji="1" lang="ja-JP" altLang="en-US" sz="1000" b="0" i="0" u="none" strike="noStrike" kern="1200" cap="none" spc="0" normalizeH="0" baseline="0" noProof="0" dirty="0">
                <a:ln>
                  <a:noFill/>
                </a:ln>
                <a:effectLst/>
                <a:uLnTx/>
                <a:uFillTx/>
                <a:latin typeface="Meiryo UI"/>
                <a:ea typeface="Meiryo UI"/>
                <a:cs typeface="+mn-cs"/>
              </a:rPr>
              <a:t>割減。</a:t>
            </a:r>
            <a:endParaRPr kumimoji="1" lang="ja-JP" altLang="ja-JP" sz="1000" b="0" i="0" u="none" strike="noStrike" kern="1200" cap="none" spc="0" normalizeH="0" baseline="0" noProof="0" dirty="0">
              <a:ln>
                <a:noFill/>
              </a:ln>
              <a:effectLst/>
              <a:uLnTx/>
              <a:uFillTx/>
              <a:latin typeface="Meiryo UI"/>
              <a:ea typeface="Meiryo UI"/>
              <a:cs typeface="+mn-cs"/>
            </a:endParaRPr>
          </a:p>
        </p:txBody>
      </p:sp>
      <p:pic>
        <p:nvPicPr>
          <p:cNvPr id="4" name="図 3" descr="http://www.pref.osaka.lg.jp/attach/31242/00266793/shin_actionplan_0_summary.pdf -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60348" y="2212030"/>
            <a:ext cx="4116675" cy="1824572"/>
          </a:xfrm>
          <a:prstGeom prst="rect">
            <a:avLst/>
          </a:prstGeom>
        </p:spPr>
      </p:pic>
      <p:sp>
        <p:nvSpPr>
          <p:cNvPr id="12" name="テキスト ボックス 11"/>
          <p:cNvSpPr txBox="1"/>
          <p:nvPr/>
        </p:nvSpPr>
        <p:spPr>
          <a:xfrm>
            <a:off x="601073" y="5219469"/>
            <a:ext cx="3816000" cy="1498102"/>
          </a:xfrm>
          <a:prstGeom prst="rect">
            <a:avLst/>
          </a:prstGeom>
          <a:solidFill>
            <a:schemeClr val="bg1">
              <a:lumMod val="85000"/>
            </a:schemeClr>
          </a:solidFill>
          <a:ln>
            <a:noFill/>
            <a:prstDash val="sysDot"/>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200" cap="none" spc="0" normalizeH="0" baseline="0" noProof="0" dirty="0">
                <a:ln>
                  <a:noFill/>
                </a:ln>
                <a:effectLst/>
                <a:uLnTx/>
                <a:uFillTx/>
                <a:latin typeface="Meiryo UI"/>
                <a:ea typeface="Meiryo UI"/>
                <a:cs typeface="+mn-cs"/>
              </a:rPr>
              <a:t>【取組方針】</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rPr>
              <a:t>1.</a:t>
            </a:r>
            <a:r>
              <a:rPr kumimoji="1" lang="ja-JP" altLang="ja-JP" sz="1000" b="0" i="0" u="none" strike="noStrike" kern="1200" cap="none" spc="0" normalizeH="0" baseline="0" noProof="0" dirty="0">
                <a:ln>
                  <a:noFill/>
                </a:ln>
                <a:effectLst/>
                <a:uLnTx/>
                <a:uFillTx/>
                <a:latin typeface="Meiryo UI"/>
                <a:ea typeface="Meiryo UI"/>
                <a:cs typeface="+mn-cs"/>
              </a:rPr>
              <a:t>現状での河川氾濫・浸水の危険性</a:t>
            </a:r>
            <a:r>
              <a:rPr kumimoji="1" lang="ja-JP" altLang="en-US" sz="1000" b="0" i="0" u="none" strike="noStrike" kern="1200" cap="none" spc="0" normalizeH="0" baseline="0" noProof="0" dirty="0">
                <a:ln>
                  <a:noFill/>
                </a:ln>
                <a:effectLst/>
                <a:uLnTx/>
                <a:uFillTx/>
                <a:latin typeface="Meiryo UI"/>
                <a:ea typeface="Meiryo UI"/>
                <a:cs typeface="+mn-cs"/>
              </a:rPr>
              <a:t>に対する</a:t>
            </a:r>
            <a:r>
              <a:rPr kumimoji="1" lang="ja-JP" altLang="ja-JP" sz="1000" b="1" i="0" u="none" strike="noStrike" kern="1200" cap="none" spc="0" normalizeH="0" baseline="0" noProof="0" dirty="0">
                <a:ln>
                  <a:noFill/>
                </a:ln>
                <a:effectLst/>
                <a:uLnTx/>
                <a:uFillTx/>
                <a:latin typeface="Meiryo UI"/>
                <a:ea typeface="Meiryo UI"/>
                <a:cs typeface="+mn-cs"/>
              </a:rPr>
              <a:t>府民理解の促進</a:t>
            </a:r>
            <a:r>
              <a:rPr kumimoji="1" lang="ja-JP" altLang="en-US" sz="1000" b="1" i="0" u="none" strike="noStrike" kern="1200" cap="none" spc="0" normalizeH="0" baseline="0" noProof="0" dirty="0">
                <a:ln>
                  <a:noFill/>
                </a:ln>
                <a:effectLst/>
                <a:uLnTx/>
                <a:uFillTx/>
                <a:latin typeface="Meiryo UI"/>
                <a:ea typeface="Meiryo UI"/>
                <a:cs typeface="+mn-cs"/>
              </a:rPr>
              <a:t>。</a:t>
            </a:r>
            <a:endParaRPr kumimoji="1" lang="ja-JP" altLang="ja-JP" sz="1000" b="1"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rPr>
              <a:t>2.</a:t>
            </a:r>
            <a:r>
              <a:rPr kumimoji="1" lang="ja-JP" altLang="ja-JP" sz="1000" b="1" i="0" u="none" strike="noStrike" kern="1200" cap="none" spc="0" normalizeH="0" baseline="0" noProof="0" dirty="0">
                <a:ln>
                  <a:noFill/>
                </a:ln>
                <a:effectLst/>
                <a:uLnTx/>
                <a:uFillTx/>
                <a:latin typeface="Meiryo UI"/>
                <a:ea typeface="Meiryo UI"/>
                <a:cs typeface="+mn-cs"/>
              </a:rPr>
              <a:t>「逃げる・凌ぐ」施策を強化</a:t>
            </a:r>
            <a:r>
              <a:rPr kumimoji="1" lang="ja-JP" altLang="ja-JP" sz="1000" b="0" i="0" u="none" strike="noStrike" kern="1200" cap="none" spc="0" normalizeH="0" baseline="0" noProof="0" dirty="0">
                <a:ln>
                  <a:noFill/>
                </a:ln>
                <a:effectLst/>
                <a:uLnTx/>
                <a:uFillTx/>
                <a:latin typeface="Meiryo UI"/>
                <a:ea typeface="Meiryo UI"/>
                <a:cs typeface="+mn-cs"/>
              </a:rPr>
              <a:t>するとともに、</a:t>
            </a:r>
            <a:r>
              <a:rPr kumimoji="1" lang="ja-JP" altLang="en-US" sz="1000" b="0" i="0" u="none" strike="noStrike" kern="1200" cap="none" spc="0" normalizeH="0" baseline="0" noProof="0" dirty="0">
                <a:ln>
                  <a:noFill/>
                </a:ln>
                <a:effectLst/>
                <a:uLnTx/>
                <a:uFillTx/>
                <a:latin typeface="Meiryo UI"/>
                <a:ea typeface="Meiryo UI"/>
                <a:cs typeface="+mn-cs"/>
              </a:rPr>
              <a:t>　</a:t>
            </a:r>
            <a:r>
              <a:rPr kumimoji="1" lang="ja-JP" altLang="ja-JP" sz="1000" b="0" i="0" u="none" strike="noStrike" kern="1200" cap="none" spc="0" normalizeH="0" baseline="0" noProof="0" dirty="0">
                <a:ln>
                  <a:noFill/>
                </a:ln>
                <a:effectLst/>
                <a:uLnTx/>
                <a:uFillTx/>
                <a:latin typeface="Meiryo UI"/>
                <a:ea typeface="Meiryo UI"/>
                <a:cs typeface="+mn-cs"/>
              </a:rPr>
              <a:t>「防ぐ」施策を着実に実施</a:t>
            </a:r>
            <a:r>
              <a:rPr kumimoji="1" lang="ja-JP" altLang="en-US" sz="1000" b="0" i="0" u="none" strike="noStrike" kern="1200" cap="none" spc="0" normalizeH="0" baseline="0" noProof="0" dirty="0">
                <a:ln>
                  <a:noFill/>
                </a:ln>
                <a:effectLst/>
                <a:uLnTx/>
                <a:uFillTx/>
                <a:latin typeface="Meiryo UI"/>
                <a:ea typeface="Meiryo UI"/>
                <a:cs typeface="+mn-cs"/>
              </a:rPr>
              <a:t>。</a:t>
            </a:r>
            <a:endParaRPr kumimoji="1" lang="ja-JP"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rPr>
              <a:t>3.</a:t>
            </a:r>
            <a:r>
              <a:rPr kumimoji="1" lang="ja-JP" altLang="ja-JP" sz="1000" b="1" i="0" u="none" strike="noStrike" kern="1200" cap="none" spc="0" normalizeH="0" baseline="0" noProof="0" dirty="0">
                <a:ln>
                  <a:noFill/>
                </a:ln>
                <a:effectLst/>
                <a:uLnTx/>
                <a:uFillTx/>
                <a:latin typeface="Meiryo UI"/>
                <a:ea typeface="Meiryo UI"/>
                <a:cs typeface="+mn-cs"/>
              </a:rPr>
              <a:t>府民が対策の効果を実感できる期間</a:t>
            </a:r>
            <a:r>
              <a:rPr kumimoji="1" lang="ja-JP" altLang="ja-JP" sz="1000" b="0" i="0" u="none" strike="noStrike" kern="1200" cap="none" spc="0" normalizeH="0" baseline="0" noProof="0" dirty="0">
                <a:ln>
                  <a:noFill/>
                </a:ln>
                <a:effectLst/>
                <a:uLnTx/>
                <a:uFillTx/>
                <a:latin typeface="Meiryo UI"/>
                <a:ea typeface="Meiryo UI"/>
                <a:cs typeface="+mn-cs"/>
              </a:rPr>
              <a:t>（概ね</a:t>
            </a:r>
            <a:r>
              <a:rPr kumimoji="1" lang="en-US" altLang="ja-JP" sz="1000" b="0" i="0" u="none" strike="noStrike" kern="1200" cap="none" spc="0" normalizeH="0" baseline="0" noProof="0" dirty="0">
                <a:ln>
                  <a:noFill/>
                </a:ln>
                <a:effectLst/>
                <a:uLnTx/>
                <a:uFillTx/>
                <a:latin typeface="Meiryo UI"/>
                <a:ea typeface="Meiryo UI"/>
                <a:cs typeface="+mn-cs"/>
              </a:rPr>
              <a:t>10</a:t>
            </a:r>
            <a:r>
              <a:rPr kumimoji="1" lang="ja-JP" altLang="ja-JP" sz="1000" b="0" i="0" u="none" strike="noStrike" kern="1200" cap="none" spc="0" normalizeH="0" baseline="0" noProof="0" dirty="0">
                <a:ln>
                  <a:noFill/>
                </a:ln>
                <a:effectLst/>
                <a:uLnTx/>
                <a:uFillTx/>
                <a:latin typeface="Meiryo UI"/>
                <a:ea typeface="Meiryo UI"/>
                <a:cs typeface="+mn-cs"/>
              </a:rPr>
              <a:t>年）で</a:t>
            </a:r>
            <a:r>
              <a:rPr kumimoji="1" lang="ja-JP" altLang="en-US" sz="1000" b="0" i="0" u="none" strike="noStrike" kern="1200" cap="none" spc="0" normalizeH="0" baseline="0" noProof="0" dirty="0">
                <a:ln>
                  <a:noFill/>
                </a:ln>
                <a:effectLst/>
                <a:uLnTx/>
                <a:uFillTx/>
                <a:latin typeface="Meiryo UI"/>
                <a:ea typeface="Meiryo UI"/>
                <a:cs typeface="+mn-cs"/>
              </a:rPr>
              <a:t>の</a:t>
            </a:r>
            <a:r>
              <a:rPr kumimoji="1" lang="ja-JP" altLang="ja-JP" sz="1000" b="0" i="0" u="none" strike="noStrike" kern="1200" cap="none" spc="0" normalizeH="0" baseline="0" noProof="0" dirty="0">
                <a:ln>
                  <a:noFill/>
                </a:ln>
                <a:effectLst/>
                <a:uLnTx/>
                <a:uFillTx/>
                <a:latin typeface="Meiryo UI"/>
                <a:ea typeface="Meiryo UI"/>
                <a:cs typeface="+mn-cs"/>
              </a:rPr>
              <a:t>実現可能</a:t>
            </a:r>
            <a:endParaRPr kumimoji="1" lang="en-US"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　　</a:t>
            </a:r>
            <a:r>
              <a:rPr kumimoji="1" lang="ja-JP" altLang="ja-JP" sz="1000" b="0" i="0" u="none" strike="noStrike" kern="1200" cap="none" spc="0" normalizeH="0" baseline="0" noProof="0" dirty="0">
                <a:ln>
                  <a:noFill/>
                </a:ln>
                <a:effectLst/>
                <a:uLnTx/>
                <a:uFillTx/>
                <a:latin typeface="Meiryo UI"/>
                <a:ea typeface="Meiryo UI"/>
                <a:cs typeface="+mn-cs"/>
              </a:rPr>
              <a:t>な対策</a:t>
            </a:r>
            <a:r>
              <a:rPr kumimoji="1" lang="ja-JP" altLang="en-US" sz="1000" b="0" i="0" u="none" strike="noStrike" kern="1200" cap="none" spc="0" normalizeH="0" baseline="0" noProof="0" dirty="0">
                <a:ln>
                  <a:noFill/>
                </a:ln>
                <a:effectLst/>
                <a:uLnTx/>
                <a:uFillTx/>
                <a:latin typeface="Meiryo UI"/>
                <a:ea typeface="Meiryo UI"/>
                <a:cs typeface="+mn-cs"/>
              </a:rPr>
              <a:t>及び実施後の河川氾濫・浸水の危険性をわかりやすく提示。</a:t>
            </a:r>
            <a:endParaRPr kumimoji="1" lang="en-US"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今後</a:t>
            </a:r>
            <a:r>
              <a:rPr kumimoji="1" lang="en-US" altLang="ja-JP" sz="1000" b="0" i="0" u="none" strike="noStrike" kern="1200" cap="none" spc="0" normalizeH="0" baseline="0" noProof="0" dirty="0">
                <a:ln>
                  <a:noFill/>
                </a:ln>
                <a:effectLst/>
                <a:uLnTx/>
                <a:uFillTx/>
                <a:latin typeface="Meiryo UI"/>
                <a:ea typeface="Meiryo UI"/>
                <a:cs typeface="+mn-cs"/>
              </a:rPr>
              <a:t>20</a:t>
            </a:r>
            <a:r>
              <a:rPr kumimoji="1" lang="ja-JP" altLang="en-US" sz="1000" b="0" i="0" u="none" strike="noStrike" kern="1200" cap="none" spc="0" normalizeH="0" baseline="0" noProof="0" dirty="0">
                <a:ln>
                  <a:noFill/>
                </a:ln>
                <a:effectLst/>
                <a:uLnTx/>
                <a:uFillTx/>
                <a:latin typeface="Meiryo UI"/>
                <a:ea typeface="Meiryo UI"/>
                <a:cs typeface="+mn-cs"/>
              </a:rPr>
              <a:t>～</a:t>
            </a:r>
            <a:r>
              <a:rPr kumimoji="1" lang="en-US" altLang="ja-JP" sz="1000" b="0" i="0" u="none" strike="noStrike" kern="1200" cap="none" spc="0" normalizeH="0" baseline="0" noProof="0" dirty="0">
                <a:ln>
                  <a:noFill/>
                </a:ln>
                <a:effectLst/>
                <a:uLnTx/>
                <a:uFillTx/>
                <a:latin typeface="Meiryo UI"/>
                <a:ea typeface="Meiryo UI"/>
                <a:cs typeface="+mn-cs"/>
              </a:rPr>
              <a:t>30</a:t>
            </a:r>
            <a:r>
              <a:rPr kumimoji="1" lang="ja-JP" altLang="en-US" sz="1000" b="0" i="0" u="none" strike="noStrike" kern="1200" cap="none" spc="0" normalizeH="0" baseline="0" noProof="0" dirty="0">
                <a:ln>
                  <a:noFill/>
                </a:ln>
                <a:effectLst/>
                <a:uLnTx/>
                <a:uFillTx/>
                <a:latin typeface="Meiryo UI"/>
                <a:ea typeface="Meiryo UI"/>
                <a:cs typeface="+mn-cs"/>
              </a:rPr>
              <a:t>年の当面の治水目標</a:t>
            </a:r>
            <a:r>
              <a:rPr kumimoji="1" lang="en-US" altLang="ja-JP" sz="1000" b="0" i="0" u="none" strike="noStrike" kern="1200" cap="none" spc="0" normalizeH="0" baseline="0" noProof="0" dirty="0">
                <a:ln>
                  <a:noFill/>
                </a:ln>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　・時間雨量</a:t>
            </a:r>
            <a:r>
              <a:rPr kumimoji="1" lang="en-US" altLang="ja-JP" sz="1000" b="0" i="0" u="none" strike="noStrike" kern="1200" cap="none" spc="0" normalizeH="0" baseline="0" noProof="0" dirty="0">
                <a:ln>
                  <a:noFill/>
                </a:ln>
                <a:effectLst/>
                <a:uLnTx/>
                <a:uFillTx/>
                <a:latin typeface="Meiryo UI"/>
                <a:ea typeface="Meiryo UI"/>
                <a:cs typeface="+mn-cs"/>
              </a:rPr>
              <a:t>50mm</a:t>
            </a:r>
            <a:r>
              <a:rPr kumimoji="1" lang="ja-JP" altLang="en-US" sz="1000" b="0" i="0" u="none" strike="noStrike" kern="1200" cap="none" spc="0" normalizeH="0" baseline="0" noProof="0" dirty="0">
                <a:ln>
                  <a:noFill/>
                </a:ln>
                <a:effectLst/>
                <a:uLnTx/>
                <a:uFillTx/>
                <a:latin typeface="Meiryo UI"/>
                <a:ea typeface="Meiryo UI"/>
                <a:cs typeface="+mn-cs"/>
              </a:rPr>
              <a:t>で床下浸水を発生させない。</a:t>
            </a:r>
            <a:endParaRPr kumimoji="1" lang="en-US"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　・少なくとも</a:t>
            </a:r>
            <a:r>
              <a:rPr kumimoji="1" lang="en-US" altLang="ja-JP" sz="1000" b="0" i="0" u="none" strike="noStrike" kern="1200" cap="none" spc="0" normalizeH="0" baseline="0" noProof="0" dirty="0">
                <a:ln>
                  <a:noFill/>
                </a:ln>
                <a:effectLst/>
                <a:uLnTx/>
                <a:uFillTx/>
                <a:latin typeface="Meiryo UI"/>
                <a:ea typeface="Meiryo UI"/>
                <a:cs typeface="+mn-cs"/>
              </a:rPr>
              <a:t>65</a:t>
            </a:r>
            <a:r>
              <a:rPr kumimoji="1" lang="ja-JP" altLang="en-US" sz="1000" b="0" i="0" u="none" strike="noStrike" kern="1200" cap="none" spc="0" normalizeH="0" baseline="0" noProof="0" dirty="0">
                <a:ln>
                  <a:noFill/>
                </a:ln>
                <a:effectLst/>
                <a:uLnTx/>
                <a:uFillTx/>
                <a:latin typeface="Meiryo UI"/>
                <a:ea typeface="Meiryo UI"/>
                <a:cs typeface="+mn-cs"/>
              </a:rPr>
              <a:t>ｍｍで床上浸水を発生させない。</a:t>
            </a:r>
            <a:endParaRPr kumimoji="1" lang="ja-JP"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→総事業費は</a:t>
            </a:r>
            <a:r>
              <a:rPr kumimoji="1" lang="en-US" altLang="ja-JP" sz="1000" b="0" i="0" u="none" strike="noStrike" kern="1200" cap="none" spc="0" normalizeH="0" baseline="0" noProof="0" dirty="0">
                <a:ln>
                  <a:noFill/>
                </a:ln>
                <a:effectLst/>
                <a:uLnTx/>
                <a:uFillTx/>
                <a:latin typeface="Meiryo UI"/>
                <a:ea typeface="Meiryo UI"/>
                <a:cs typeface="+mn-cs"/>
              </a:rPr>
              <a:t>4</a:t>
            </a:r>
            <a:r>
              <a:rPr kumimoji="1" lang="ja-JP" altLang="en-US" sz="1000" b="0" i="0" u="none" strike="noStrike" kern="1200" cap="none" spc="0" normalizeH="0" baseline="0" noProof="0" dirty="0">
                <a:ln>
                  <a:noFill/>
                </a:ln>
                <a:effectLst/>
                <a:uLnTx/>
                <a:uFillTx/>
                <a:latin typeface="Meiryo UI"/>
                <a:ea typeface="Meiryo UI"/>
                <a:cs typeface="+mn-cs"/>
              </a:rPr>
              <a:t>～</a:t>
            </a:r>
            <a:r>
              <a:rPr kumimoji="1" lang="en-US" altLang="ja-JP" sz="1000" b="0" i="0" u="none" strike="noStrike" kern="1200" cap="none" spc="0" normalizeH="0" baseline="0" noProof="0" dirty="0">
                <a:ln>
                  <a:noFill/>
                </a:ln>
                <a:effectLst/>
                <a:uLnTx/>
                <a:uFillTx/>
                <a:latin typeface="Meiryo UI"/>
                <a:ea typeface="Meiryo UI"/>
                <a:cs typeface="+mn-cs"/>
              </a:rPr>
              <a:t>5</a:t>
            </a:r>
            <a:r>
              <a:rPr kumimoji="1" lang="ja-JP" altLang="en-US" sz="1000" b="0" i="0" u="none" strike="noStrike" kern="1200" cap="none" spc="0" normalizeH="0" baseline="0" noProof="0" dirty="0">
                <a:ln>
                  <a:noFill/>
                </a:ln>
                <a:effectLst/>
                <a:uLnTx/>
                <a:uFillTx/>
                <a:latin typeface="Meiryo UI"/>
                <a:ea typeface="Meiryo UI"/>
                <a:cs typeface="+mn-cs"/>
              </a:rPr>
              <a:t>千</a:t>
            </a:r>
            <a:r>
              <a:rPr kumimoji="1" lang="ja-JP" altLang="ja-JP" sz="1000" b="0" i="0" u="none" strike="noStrike" kern="1200" cap="none" spc="0" normalizeH="0" baseline="0" noProof="0" dirty="0">
                <a:ln>
                  <a:noFill/>
                </a:ln>
                <a:effectLst/>
                <a:uLnTx/>
                <a:uFillTx/>
                <a:latin typeface="Meiryo UI"/>
                <a:ea typeface="Meiryo UI"/>
                <a:cs typeface="+mn-cs"/>
              </a:rPr>
              <a:t>億円</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ja-JP" sz="1000" b="0" i="0" u="none" strike="noStrike" kern="1200" cap="none" spc="0" normalizeH="0" baseline="0" noProof="0" dirty="0">
                <a:ln>
                  <a:noFill/>
                </a:ln>
                <a:effectLst/>
                <a:uLnTx/>
                <a:uFillTx/>
                <a:latin typeface="Meiryo UI"/>
                <a:ea typeface="Meiryo UI"/>
                <a:cs typeface="+mn-cs"/>
              </a:rPr>
              <a:t>粗い試算</a:t>
            </a:r>
            <a:r>
              <a:rPr kumimoji="1" lang="en-US" altLang="ja-JP" sz="1000" b="0" i="0" u="none" strike="noStrike" kern="1200" cap="none" spc="0" normalizeH="0" baseline="0" noProof="0" dirty="0">
                <a:ln>
                  <a:noFill/>
                </a:ln>
                <a:effectLst/>
                <a:uLnTx/>
                <a:uFillTx/>
                <a:latin typeface="Meiryo UI"/>
                <a:ea typeface="Meiryo UI"/>
                <a:cs typeface="+mn-cs"/>
              </a:rPr>
              <a:t>)</a:t>
            </a:r>
          </a:p>
        </p:txBody>
      </p:sp>
      <p:sp>
        <p:nvSpPr>
          <p:cNvPr id="13" name="角丸四角形 12"/>
          <p:cNvSpPr/>
          <p:nvPr/>
        </p:nvSpPr>
        <p:spPr>
          <a:xfrm>
            <a:off x="350467" y="946804"/>
            <a:ext cx="7992000" cy="85171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a:ea typeface="Meiryo UI"/>
              </a:rPr>
              <a:t>○</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府独自の精緻な被害想定に対応した対策を計画等に位置付け</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a:ea typeface="Meiryo UI"/>
                <a:cs typeface="+mn-cs"/>
              </a:rPr>
              <a:t>　</a:t>
            </a:r>
            <a:r>
              <a:rPr kumimoji="1" lang="ja-JP" altLang="en-US" sz="1400" b="1" i="0" u="none" strike="noStrike" kern="1200" cap="none" spc="0" normalizeH="0" noProof="0" dirty="0">
                <a:ln>
                  <a:noFill/>
                </a:ln>
                <a:solidFill>
                  <a:schemeClr val="tx1"/>
                </a:solidFill>
                <a:effectLst/>
                <a:uLnTx/>
                <a:uFillTx/>
                <a:latin typeface="Meiryo UI"/>
                <a:ea typeface="Meiryo UI"/>
                <a:cs typeface="+mn-cs"/>
              </a:rPr>
              <a:t> </a:t>
            </a: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・地震による人的被害の軽減目標については、従来より上方修正</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して取組を推進。</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　　・治水対策においては、</a:t>
            </a: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府民が早期に治水効果を実感できる目標</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を設定。</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　　・土砂災害対策について、人命を守ることを最優先に</a:t>
            </a: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「府内での土砂災害による犠牲者ゼロ」</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を目標として設定。</a:t>
            </a:r>
          </a:p>
        </p:txBody>
      </p:sp>
      <p:sp>
        <p:nvSpPr>
          <p:cNvPr id="18" name="正方形/長方形 17"/>
          <p:cNvSpPr/>
          <p:nvPr/>
        </p:nvSpPr>
        <p:spPr>
          <a:xfrm>
            <a:off x="4560348" y="4281043"/>
            <a:ext cx="4116675" cy="755271"/>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00" dirty="0">
                <a:latin typeface="Meiryo UI"/>
                <a:ea typeface="Meiryo UI"/>
              </a:rPr>
              <a:t>■</a:t>
            </a:r>
            <a:r>
              <a:rPr kumimoji="1" lang="ja-JP" altLang="en-US" sz="1200" b="1" i="0" u="sng" strike="noStrike" kern="1200" cap="none" spc="0" normalizeH="0" baseline="0" noProof="0" dirty="0">
                <a:ln>
                  <a:noFill/>
                </a:ln>
                <a:effectLst/>
                <a:uLnTx/>
                <a:uFillTx/>
                <a:latin typeface="Meiryo UI"/>
                <a:ea typeface="Meiryo UI"/>
              </a:rPr>
              <a:t>「今後の土砂災害対策の進め方」策定（</a:t>
            </a:r>
            <a:r>
              <a:rPr kumimoji="1" lang="en-US" altLang="ja-JP" sz="1200" b="1" i="0" u="sng" strike="noStrike" kern="1200" cap="none" spc="0" normalizeH="0" baseline="0" noProof="0" dirty="0">
                <a:ln>
                  <a:noFill/>
                </a:ln>
                <a:effectLst/>
                <a:uLnTx/>
                <a:uFillTx/>
                <a:latin typeface="Meiryo UI"/>
                <a:ea typeface="Meiryo UI"/>
              </a:rPr>
              <a:t>2012</a:t>
            </a:r>
            <a:r>
              <a:rPr kumimoji="1" lang="ja-JP" altLang="en-US" sz="1200" b="1" i="0" u="sng" strike="noStrike" kern="1200" cap="none" spc="0" normalizeH="0" baseline="0" noProof="0" dirty="0">
                <a:ln>
                  <a:noFill/>
                </a:ln>
                <a:effectLst/>
                <a:uLnTx/>
                <a:uFillTx/>
                <a:latin typeface="Meiryo UI"/>
                <a:ea typeface="Meiryo UI"/>
              </a:rPr>
              <a:t>年）</a:t>
            </a: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effectLst/>
                <a:uLnTx/>
                <a:uFillTx/>
                <a:latin typeface="Meiryo UI"/>
                <a:ea typeface="Meiryo UI"/>
                <a:cs typeface="+mn-cs"/>
              </a:rPr>
              <a:t>　</a:t>
            </a:r>
            <a:r>
              <a:rPr kumimoji="1" lang="ja-JP" altLang="en-US"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従来</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ハード対策がメインで、</a:t>
            </a:r>
            <a:r>
              <a:rPr kumimoji="1" lang="ja-JP" altLang="en-US" sz="1000" b="1" i="0" u="none" strike="noStrike" kern="1200" cap="none" spc="0" normalizeH="0" baseline="0" noProof="0" dirty="0">
                <a:ln>
                  <a:noFill/>
                </a:ln>
                <a:effectLst/>
                <a:uLnTx/>
                <a:uFillTx/>
                <a:latin typeface="Meiryo UI"/>
                <a:ea typeface="Meiryo UI"/>
                <a:cs typeface="+mn-cs"/>
              </a:rPr>
              <a:t>施設整備</a:t>
            </a:r>
            <a:r>
              <a:rPr kumimoji="1" lang="ja-JP" altLang="en-US" sz="1000" b="0" i="0" u="none" strike="noStrike" kern="1200" cap="none" spc="0" normalizeH="0" baseline="0" noProof="0" dirty="0">
                <a:ln>
                  <a:noFill/>
                </a:ln>
                <a:effectLst/>
                <a:uLnTx/>
                <a:uFillTx/>
                <a:latin typeface="Meiryo UI"/>
                <a:ea typeface="Meiryo UI"/>
                <a:cs typeface="+mn-cs"/>
              </a:rPr>
              <a:t>に長期間が必要。</a:t>
            </a:r>
            <a:endParaRPr kumimoji="1" lang="en-US" altLang="ja-JP" sz="1000" b="0" i="0" u="none" strike="noStrike" kern="1200" cap="none" spc="0" normalizeH="0" baseline="0" noProof="0" dirty="0">
              <a:ln>
                <a:noFill/>
              </a:ln>
              <a:effectLst/>
              <a:uLnTx/>
              <a:uFillTx/>
              <a:latin typeface="Meiryo UI"/>
              <a:ea typeface="Meiryo UI"/>
              <a:cs typeface="+mn-cs"/>
            </a:endParaRPr>
          </a:p>
          <a:p>
            <a:pPr marL="408853" marR="0" lvl="0" indent="-408853"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現在</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土砂災害防止法に基づく区域指定を基軸として、</a:t>
            </a:r>
            <a:r>
              <a:rPr kumimoji="1" lang="ja-JP" altLang="en-US" sz="1000" b="1" i="0" u="none" strike="noStrike" kern="1200" cap="none" spc="0" normalizeH="0" baseline="0" noProof="0" dirty="0">
                <a:ln>
                  <a:noFill/>
                </a:ln>
                <a:effectLst/>
                <a:uLnTx/>
                <a:uFillTx/>
                <a:latin typeface="Meiryo UI"/>
                <a:ea typeface="Meiryo UI"/>
                <a:cs typeface="+mn-cs"/>
              </a:rPr>
              <a:t>ソフト対策と</a:t>
            </a:r>
            <a:endParaRPr kumimoji="1" lang="en-US" altLang="ja-JP" sz="1000" b="1" i="0" u="none" strike="noStrike" kern="1200" cap="none" spc="0" normalizeH="0" baseline="0" noProof="0" dirty="0">
              <a:ln>
                <a:noFill/>
              </a:ln>
              <a:effectLst/>
              <a:uLnTx/>
              <a:uFillTx/>
              <a:latin typeface="Meiryo UI"/>
              <a:ea typeface="Meiryo UI"/>
              <a:cs typeface="+mn-cs"/>
            </a:endParaRPr>
          </a:p>
          <a:p>
            <a:pPr marL="408853" marR="0" lvl="0" indent="-408853" algn="l" defTabSz="957700" rtl="0" eaLnBrk="1" fontAlgn="auto" latinLnBrk="0" hangingPunct="1">
              <a:lnSpc>
                <a:spcPct val="100000"/>
              </a:lnSpc>
              <a:spcBef>
                <a:spcPts val="0"/>
              </a:spcBef>
              <a:spcAft>
                <a:spcPts val="0"/>
              </a:spcAft>
              <a:buClrTx/>
              <a:buSzTx/>
              <a:buFontTx/>
              <a:buNone/>
              <a:tabLst/>
              <a:defRPr/>
            </a:pPr>
            <a:r>
              <a:rPr lang="en-US" altLang="ja-JP" sz="1000" b="1" dirty="0">
                <a:latin typeface="Meiryo UI"/>
                <a:ea typeface="Meiryo UI"/>
              </a:rPr>
              <a:t>            </a:t>
            </a:r>
            <a:r>
              <a:rPr lang="ja-JP" altLang="en-US" sz="1000" b="1" dirty="0">
                <a:latin typeface="Meiryo UI"/>
                <a:ea typeface="Meiryo UI"/>
              </a:rPr>
              <a:t>　　</a:t>
            </a:r>
            <a:r>
              <a:rPr kumimoji="1" lang="ja-JP" altLang="en-US" sz="1000" b="1" i="0" u="none" strike="noStrike" kern="1200" cap="none" spc="0" normalizeH="0" baseline="0" noProof="0" dirty="0">
                <a:ln>
                  <a:noFill/>
                </a:ln>
                <a:effectLst/>
                <a:uLnTx/>
                <a:uFillTx/>
                <a:latin typeface="Meiryo UI"/>
                <a:ea typeface="Meiryo UI"/>
                <a:cs typeface="+mn-cs"/>
              </a:rPr>
              <a:t>ハード対策を組み合わせ</a:t>
            </a:r>
            <a:r>
              <a:rPr kumimoji="1" lang="ja-JP" altLang="en-US" sz="1000" b="0" i="0" u="none" strike="noStrike" kern="1200" cap="none" spc="0" normalizeH="0" baseline="0" noProof="0" dirty="0">
                <a:ln>
                  <a:noFill/>
                </a:ln>
                <a:effectLst/>
                <a:uLnTx/>
                <a:uFillTx/>
                <a:latin typeface="Meiryo UI"/>
                <a:ea typeface="Meiryo UI"/>
                <a:cs typeface="+mn-cs"/>
              </a:rPr>
              <a:t>た総合的・効率的な施策を実施。</a:t>
            </a:r>
            <a:endParaRPr kumimoji="1" lang="en-US" altLang="ja-JP" sz="1000" b="0" i="0" u="none" strike="noStrike" kern="1200" cap="none" spc="0" normalizeH="0" baseline="0" noProof="0" dirty="0">
              <a:ln>
                <a:noFill/>
              </a:ln>
              <a:effectLst/>
              <a:uLnTx/>
              <a:uFillTx/>
              <a:latin typeface="Meiryo UI"/>
              <a:ea typeface="Meiryo UI"/>
              <a:cs typeface="+mn-cs"/>
            </a:endParaRPr>
          </a:p>
        </p:txBody>
      </p:sp>
      <p:sp>
        <p:nvSpPr>
          <p:cNvPr id="19" name="テキスト ボックス 18"/>
          <p:cNvSpPr txBox="1"/>
          <p:nvPr/>
        </p:nvSpPr>
        <p:spPr>
          <a:xfrm>
            <a:off x="4714403" y="5198109"/>
            <a:ext cx="3852000" cy="1477328"/>
          </a:xfrm>
          <a:prstGeom prst="rect">
            <a:avLst/>
          </a:prstGeom>
          <a:solidFill>
            <a:schemeClr val="bg1">
              <a:lumMod val="85000"/>
            </a:schemeClr>
          </a:solidFill>
          <a:ln>
            <a:noFill/>
            <a:prstDash val="sysDot"/>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200" cap="none" spc="0" normalizeH="0" baseline="0" noProof="0" dirty="0">
                <a:ln>
                  <a:noFill/>
                </a:ln>
                <a:effectLst/>
                <a:uLnTx/>
                <a:uFillTx/>
                <a:latin typeface="Meiryo UI"/>
                <a:ea typeface="Meiryo UI"/>
                <a:cs typeface="+mn-cs"/>
              </a:rPr>
              <a:t>【取組方針】</a:t>
            </a:r>
            <a:r>
              <a:rPr kumimoji="1" lang="ja-JP" altLang="en-US" sz="1000" b="0" i="0" u="none" strike="noStrike" kern="1200" cap="none" spc="0" normalizeH="0" baseline="0" noProof="0" dirty="0">
                <a:ln>
                  <a:noFill/>
                </a:ln>
                <a:effectLst/>
                <a:uLnTx/>
                <a:uFillTx/>
                <a:latin typeface="Meiryo UI"/>
                <a:ea typeface="Meiryo UI"/>
                <a:cs typeface="+mn-cs"/>
              </a:rPr>
              <a:t>１．逃げる、２．凌ぐ、３．防ぐ施策を実施。</a:t>
            </a:r>
            <a:endParaRPr kumimoji="1" lang="ja-JP"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effectLst/>
                <a:uLnTx/>
                <a:uFillTx/>
                <a:latin typeface="Meiryo UI"/>
                <a:ea typeface="Meiryo UI"/>
                <a:cs typeface="+mn-cs"/>
              </a:rPr>
              <a:t>1.</a:t>
            </a:r>
            <a:r>
              <a:rPr kumimoji="1" lang="ja-JP" altLang="en-US" sz="1000" b="0" i="0" u="none" strike="noStrike" kern="1200" cap="none" spc="0" normalizeH="0" baseline="0" noProof="0" dirty="0">
                <a:ln>
                  <a:noFill/>
                </a:ln>
                <a:effectLst/>
                <a:uLnTx/>
                <a:uFillTx/>
                <a:latin typeface="Meiryo UI"/>
                <a:ea typeface="Meiryo UI"/>
                <a:cs typeface="+mn-cs"/>
              </a:rPr>
              <a:t>施策の根幹をなす区域指定に基づいた</a:t>
            </a:r>
            <a:r>
              <a:rPr kumimoji="1" lang="ja-JP" altLang="en-US" sz="1000" b="1" i="0" u="none" strike="noStrike" kern="1200" cap="none" spc="0" normalizeH="0" baseline="0" noProof="0" dirty="0">
                <a:ln>
                  <a:noFill/>
                </a:ln>
                <a:effectLst/>
                <a:uLnTx/>
                <a:uFillTx/>
                <a:latin typeface="Meiryo UI"/>
                <a:ea typeface="Meiryo UI"/>
                <a:cs typeface="+mn-cs"/>
              </a:rPr>
              <a:t>「地区単位のハザードマップ」</a:t>
            </a:r>
            <a:r>
              <a:rPr kumimoji="1" lang="ja-JP" altLang="en-US" sz="1000" b="0" i="0" u="none" strike="noStrike" kern="1200" cap="none" spc="0" normalizeH="0" baseline="0" noProof="0" dirty="0">
                <a:ln>
                  <a:noFill/>
                </a:ln>
                <a:effectLst/>
                <a:uLnTx/>
                <a:uFillTx/>
                <a:latin typeface="Meiryo UI"/>
                <a:ea typeface="Meiryo UI"/>
                <a:cs typeface="+mn-cs"/>
              </a:rPr>
              <a:t>の</a:t>
            </a:r>
            <a:endParaRPr kumimoji="1" lang="en-US"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000" dirty="0">
                <a:latin typeface="Meiryo UI"/>
                <a:ea typeface="Meiryo UI"/>
              </a:rPr>
              <a:t>   </a:t>
            </a:r>
            <a:r>
              <a:rPr kumimoji="1" lang="ja-JP" altLang="en-US" sz="1000" b="0" i="0" u="none" strike="noStrike" kern="1200" cap="none" spc="0" normalizeH="0" baseline="0" noProof="0" dirty="0">
                <a:ln>
                  <a:noFill/>
                </a:ln>
                <a:effectLst/>
                <a:uLnTx/>
                <a:uFillTx/>
                <a:latin typeface="Meiryo UI"/>
                <a:ea typeface="Meiryo UI"/>
                <a:cs typeface="+mn-cs"/>
              </a:rPr>
              <a:t>早期作成。</a:t>
            </a:r>
            <a:endParaRPr kumimoji="1" lang="en-US"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effectLst/>
                <a:uLnTx/>
                <a:uFillTx/>
                <a:latin typeface="Meiryo UI"/>
                <a:ea typeface="Meiryo UI"/>
                <a:cs typeface="+mn-cs"/>
              </a:rPr>
              <a:t>2.</a:t>
            </a:r>
            <a:r>
              <a:rPr kumimoji="1" lang="ja-JP" altLang="en-US" sz="1000" b="0" i="0" u="none" strike="noStrike" kern="1200" cap="none" spc="0" normalizeH="0" baseline="0" noProof="0" dirty="0">
                <a:ln>
                  <a:noFill/>
                </a:ln>
                <a:effectLst/>
                <a:uLnTx/>
                <a:uFillTx/>
                <a:latin typeface="Meiryo UI"/>
                <a:ea typeface="Meiryo UI"/>
                <a:cs typeface="+mn-cs"/>
              </a:rPr>
              <a:t>区域指定の効果発現と</a:t>
            </a:r>
            <a:r>
              <a:rPr kumimoji="1" lang="ja-JP" altLang="en-US" sz="1000" b="1" i="0" u="none" strike="noStrike" kern="1200" cap="none" spc="0" normalizeH="0" baseline="0" noProof="0" dirty="0">
                <a:ln>
                  <a:noFill/>
                </a:ln>
                <a:effectLst/>
                <a:uLnTx/>
                <a:uFillTx/>
                <a:latin typeface="Meiryo UI"/>
                <a:ea typeface="Meiryo UI"/>
                <a:cs typeface="+mn-cs"/>
              </a:rPr>
              <a:t>既存家屋への支援。</a:t>
            </a:r>
            <a:r>
              <a:rPr kumimoji="1" lang="en-US" altLang="ja-JP" sz="1000" b="1" i="0" u="none" strike="noStrike" kern="1200" cap="none" spc="0" normalizeH="0" baseline="0" noProof="0" dirty="0">
                <a:ln>
                  <a:noFill/>
                </a:ln>
                <a:effectLst/>
                <a:uLnTx/>
                <a:uFillTx/>
                <a:latin typeface="Meiryo UI"/>
                <a:ea typeface="Meiryo UI"/>
                <a:cs typeface="+mn-cs"/>
              </a:rPr>
              <a:t>(</a:t>
            </a:r>
            <a:r>
              <a:rPr kumimoji="1" lang="ja-JP" altLang="en-US" sz="1000" b="1" i="0" u="none" strike="noStrike" kern="1200" cap="none" spc="0" normalizeH="0" baseline="0" noProof="0" dirty="0">
                <a:ln>
                  <a:noFill/>
                </a:ln>
                <a:effectLst/>
                <a:uLnTx/>
                <a:uFillTx/>
                <a:latin typeface="Meiryo UI"/>
                <a:ea typeface="Meiryo UI"/>
                <a:cs typeface="+mn-cs"/>
              </a:rPr>
              <a:t>家屋移転支援など</a:t>
            </a:r>
            <a:r>
              <a:rPr kumimoji="1" lang="en-US" altLang="ja-JP" sz="1000" b="1" i="0" u="none" strike="noStrike" kern="1200" cap="none" spc="0" normalizeH="0" baseline="0" noProof="0" dirty="0">
                <a:ln>
                  <a:noFill/>
                </a:ln>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effectLst/>
                <a:uLnTx/>
                <a:uFillTx/>
                <a:latin typeface="Meiryo UI"/>
                <a:ea typeface="Meiryo UI"/>
                <a:cs typeface="+mn-cs"/>
              </a:rPr>
              <a:t>3.</a:t>
            </a:r>
            <a:r>
              <a:rPr kumimoji="1" lang="ja-JP" altLang="en-US" sz="1000" b="0" i="0" u="none" strike="noStrike" kern="1200" cap="none" spc="0" normalizeH="0" baseline="0" noProof="0" dirty="0">
                <a:ln>
                  <a:noFill/>
                </a:ln>
                <a:effectLst/>
                <a:uLnTx/>
                <a:uFillTx/>
                <a:latin typeface="Meiryo UI"/>
                <a:ea typeface="Meiryo UI"/>
                <a:cs typeface="+mn-cs"/>
              </a:rPr>
              <a:t>区域指定の基礎調査結果に基づく</a:t>
            </a:r>
            <a:r>
              <a:rPr kumimoji="1" lang="ja-JP" altLang="en-US" sz="1000" b="1" i="0" u="none" strike="noStrike" kern="1200" cap="none" spc="0" normalizeH="0" baseline="0" noProof="0" dirty="0">
                <a:ln>
                  <a:noFill/>
                </a:ln>
                <a:effectLst/>
                <a:uLnTx/>
                <a:uFillTx/>
                <a:latin typeface="Meiryo UI"/>
                <a:ea typeface="Meiryo UI"/>
                <a:cs typeface="+mn-cs"/>
              </a:rPr>
              <a:t>対策実施箇所の重点化。</a:t>
            </a:r>
            <a:endParaRPr kumimoji="1" lang="en-US" altLang="ja-JP" sz="1000" b="1"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　</a:t>
            </a:r>
            <a:endParaRPr kumimoji="1" lang="ja-JP"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今後の目標</a:t>
            </a:r>
            <a:r>
              <a:rPr kumimoji="1" lang="en-US" altLang="ja-JP" sz="1000" b="0" i="0" u="none" strike="noStrike" kern="1200" cap="none" spc="0" normalizeH="0" baseline="0" noProof="0" dirty="0">
                <a:ln>
                  <a:noFill/>
                </a:ln>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　・府内での土砂災害による犠牲者ゼロ。</a:t>
            </a:r>
            <a:endParaRPr kumimoji="1" lang="en-US" altLang="ja-JP" sz="10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ja-JP" sz="1000" b="0" i="0" u="none" strike="sngStrike" kern="1200" cap="none" spc="0" normalizeH="0" baseline="0" noProof="0" dirty="0">
              <a:ln>
                <a:noFill/>
              </a:ln>
              <a:effectLst/>
              <a:uLnTx/>
              <a:uFillTx/>
              <a:latin typeface="Meiryo UI"/>
              <a:ea typeface="Meiryo UI"/>
              <a:cs typeface="+mn-cs"/>
            </a:endParaRPr>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448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32274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553451" y="2422051"/>
            <a:ext cx="5651538" cy="2232000"/>
          </a:xfrm>
          <a:prstGeom prst="roundRect">
            <a:avLst>
              <a:gd name="adj" fmla="val 3354"/>
            </a:avLst>
          </a:prstGeom>
          <a:solidFill>
            <a:schemeClr val="bg1">
              <a:lumMod val="85000"/>
            </a:schemeClr>
          </a:solidFill>
          <a:ln w="9525">
            <a:noFill/>
            <a:prstDash val="dash"/>
          </a:ln>
        </p:spPr>
        <p:style>
          <a:lnRef idx="1">
            <a:schemeClr val="accent5"/>
          </a:lnRef>
          <a:fillRef idx="2">
            <a:schemeClr val="accent5"/>
          </a:fillRef>
          <a:effectRef idx="1">
            <a:schemeClr val="accent5"/>
          </a:effectRef>
          <a:fontRef idx="minor">
            <a:schemeClr val="dk1"/>
          </a:fontRef>
        </p:style>
        <p:txBody>
          <a:bodyPr rtlCol="0" anchor="ctr"/>
          <a:lstStyle/>
          <a:p>
            <a:endParaRPr kumimoji="1" lang="ja-JP" altLang="en-US" sz="1400" dirty="0">
              <a:latin typeface="Meiryo UI" panose="020B0604030504040204" pitchFamily="50" charset="-128"/>
              <a:ea typeface="Meiryo UI" panose="020B0604030504040204" pitchFamily="50" charset="-128"/>
            </a:endParaRPr>
          </a:p>
        </p:txBody>
      </p:sp>
      <p:sp>
        <p:nvSpPr>
          <p:cNvPr id="6" name="正方形/長方形 5"/>
          <p:cNvSpPr/>
          <p:nvPr/>
        </p:nvSpPr>
        <p:spPr>
          <a:xfrm>
            <a:off x="283328" y="1163623"/>
            <a:ext cx="8595346" cy="104488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defTabSz="957700">
              <a:defRPr/>
            </a:pPr>
            <a:r>
              <a:rPr kumimoji="1" lang="ja-JP" altLang="en-US" sz="1600" b="1" i="0" u="none" strike="noStrike" kern="1200" cap="none" spc="0" normalizeH="0" baseline="0" noProof="0" dirty="0">
                <a:ln>
                  <a:noFill/>
                </a:ln>
                <a:solidFill>
                  <a:schemeClr val="tx1"/>
                </a:solidFill>
                <a:effectLst/>
                <a:uLnTx/>
                <a:uFillTx/>
                <a:latin typeface="Meiryo UI"/>
                <a:ea typeface="Meiryo UI"/>
              </a:rPr>
              <a:t>＜取組＞</a:t>
            </a:r>
            <a:endParaRPr kumimoji="1" lang="en-US" altLang="ja-JP" sz="1600" b="1" i="0" u="none" strike="noStrike" kern="1200" cap="none" spc="0" normalizeH="0" baseline="0" noProof="0" dirty="0">
              <a:ln>
                <a:noFill/>
              </a:ln>
              <a:solidFill>
                <a:schemeClr val="tx1"/>
              </a:solidFill>
              <a:effectLst/>
              <a:uLnTx/>
              <a:uFillTx/>
              <a:latin typeface="Meiryo UI"/>
              <a:ea typeface="Meiryo UI"/>
            </a:endParaRPr>
          </a:p>
          <a:p>
            <a:pPr defTabSz="957700">
              <a:defRPr/>
            </a:pPr>
            <a:r>
              <a:rPr lang="ja-JP" altLang="en-US" sz="1400" dirty="0">
                <a:solidFill>
                  <a:schemeClr val="tx1"/>
                </a:solidFill>
                <a:latin typeface="Meiryo UI"/>
                <a:ea typeface="Meiryo UI"/>
              </a:rPr>
              <a:t>　■大阪府域において、南海トラフ巨大地震（</a:t>
            </a:r>
            <a:r>
              <a:rPr lang="en-US" altLang="ja-JP" sz="1400" dirty="0">
                <a:solidFill>
                  <a:schemeClr val="tx1"/>
                </a:solidFill>
                <a:latin typeface="Meiryo UI"/>
                <a:ea typeface="Meiryo UI"/>
              </a:rPr>
              <a:t>30</a:t>
            </a:r>
            <a:r>
              <a:rPr lang="ja-JP" altLang="en-US" sz="1400" dirty="0">
                <a:solidFill>
                  <a:schemeClr val="tx1"/>
                </a:solidFill>
                <a:latin typeface="Meiryo UI"/>
                <a:ea typeface="Meiryo UI"/>
              </a:rPr>
              <a:t>年以内に発生する確率が</a:t>
            </a:r>
            <a:r>
              <a:rPr lang="en-US" altLang="ja-JP" sz="1400" dirty="0">
                <a:solidFill>
                  <a:schemeClr val="tx1"/>
                </a:solidFill>
                <a:latin typeface="Meiryo UI"/>
                <a:ea typeface="Meiryo UI"/>
              </a:rPr>
              <a:t>70</a:t>
            </a:r>
            <a:r>
              <a:rPr lang="ja-JP" altLang="en-US" sz="1400" dirty="0">
                <a:solidFill>
                  <a:schemeClr val="tx1"/>
                </a:solidFill>
                <a:latin typeface="Meiryo UI"/>
                <a:ea typeface="Meiryo UI"/>
              </a:rPr>
              <a:t>～</a:t>
            </a:r>
            <a:r>
              <a:rPr lang="en-US" altLang="ja-JP" sz="1400" dirty="0">
                <a:solidFill>
                  <a:schemeClr val="tx1"/>
                </a:solidFill>
                <a:latin typeface="Meiryo UI"/>
                <a:ea typeface="Meiryo UI"/>
              </a:rPr>
              <a:t>80%</a:t>
            </a:r>
            <a:r>
              <a:rPr lang="ja-JP" altLang="en-US" sz="1400" dirty="0">
                <a:solidFill>
                  <a:schemeClr val="tx1"/>
                </a:solidFill>
                <a:latin typeface="Meiryo UI"/>
                <a:ea typeface="Meiryo UI"/>
              </a:rPr>
              <a:t>）による甚大な津波浸水被害が　</a:t>
            </a:r>
            <a:endParaRPr lang="en-US" altLang="ja-JP" sz="14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想定されることから、府市が連携して、防潮堤耐震化・液状化対策を実施。（</a:t>
            </a:r>
            <a:r>
              <a:rPr lang="en-US" altLang="ja-JP" sz="1400" dirty="0">
                <a:solidFill>
                  <a:schemeClr val="tx1"/>
                </a:solidFill>
                <a:latin typeface="Meiryo UI"/>
                <a:ea typeface="Meiryo UI"/>
              </a:rPr>
              <a:t>2014</a:t>
            </a:r>
            <a:r>
              <a:rPr lang="ja-JP" altLang="en-US" sz="1400" dirty="0">
                <a:solidFill>
                  <a:schemeClr val="tx1"/>
                </a:solidFill>
                <a:latin typeface="Meiryo UI"/>
                <a:ea typeface="Meiryo UI"/>
              </a:rPr>
              <a:t>年から</a:t>
            </a:r>
            <a:r>
              <a:rPr lang="en-US" altLang="ja-JP" sz="1400" dirty="0">
                <a:solidFill>
                  <a:schemeClr val="tx1"/>
                </a:solidFill>
                <a:latin typeface="Meiryo UI"/>
                <a:ea typeface="Meiryo UI"/>
              </a:rPr>
              <a:t>10</a:t>
            </a:r>
            <a:r>
              <a:rPr lang="ja-JP" altLang="en-US" sz="1400" dirty="0">
                <a:solidFill>
                  <a:schemeClr val="tx1"/>
                </a:solidFill>
                <a:latin typeface="Meiryo UI"/>
                <a:ea typeface="Meiryo UI"/>
              </a:rPr>
              <a:t>年計画）</a:t>
            </a:r>
            <a:endParaRPr lang="en-US" altLang="ja-JP" sz="14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　</a:t>
            </a:r>
            <a:r>
              <a:rPr lang="ja-JP" altLang="en-US" sz="1400" b="1" u="sng" dirty="0">
                <a:solidFill>
                  <a:schemeClr val="tx1"/>
                </a:solidFill>
                <a:latin typeface="Meiryo UI"/>
                <a:ea typeface="Meiryo UI"/>
              </a:rPr>
              <a:t>府市全体進捗率　</a:t>
            </a:r>
            <a:r>
              <a:rPr lang="en-US" altLang="ja-JP" sz="1400" b="1" u="sng" dirty="0">
                <a:solidFill>
                  <a:schemeClr val="tx1"/>
                </a:solidFill>
                <a:latin typeface="Meiryo UI"/>
                <a:ea typeface="Meiryo UI"/>
              </a:rPr>
              <a:t>88.5</a:t>
            </a:r>
            <a:r>
              <a:rPr lang="ja-JP" altLang="en-US" sz="1400" b="1" u="sng" dirty="0">
                <a:solidFill>
                  <a:schemeClr val="tx1"/>
                </a:solidFill>
                <a:latin typeface="Meiryo UI"/>
                <a:ea typeface="Meiryo UI"/>
              </a:rPr>
              <a:t>％（</a:t>
            </a:r>
            <a:r>
              <a:rPr lang="en-US" altLang="ja-JP" sz="1400" b="1" u="sng" dirty="0">
                <a:solidFill>
                  <a:schemeClr val="tx1"/>
                </a:solidFill>
                <a:latin typeface="Meiryo UI"/>
                <a:ea typeface="Meiryo UI"/>
              </a:rPr>
              <a:t>2021</a:t>
            </a:r>
            <a:r>
              <a:rPr lang="ja-JP" altLang="en-US" sz="1400" b="1" u="sng" dirty="0">
                <a:solidFill>
                  <a:schemeClr val="tx1"/>
                </a:solidFill>
                <a:latin typeface="Meiryo UI"/>
                <a:ea typeface="Meiryo UI"/>
              </a:rPr>
              <a:t>年度末時点）</a:t>
            </a:r>
          </a:p>
        </p:txBody>
      </p:sp>
      <p:sp>
        <p:nvSpPr>
          <p:cNvPr id="22" name="テキスト ボックス 21"/>
          <p:cNvSpPr txBox="1"/>
          <p:nvPr/>
        </p:nvSpPr>
        <p:spPr>
          <a:xfrm>
            <a:off x="186894" y="316746"/>
            <a:ext cx="8603087" cy="660437"/>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主な改革取組：大阪の災害対策</a:t>
            </a:r>
            <a:r>
              <a:rPr kumimoji="1" lang="ja-JP" altLang="en-US" sz="1662" b="0" i="0" u="none" strike="noStrike" kern="1200" cap="none" spc="0" normalizeH="0" baseline="0" noProof="0" dirty="0">
                <a:ln>
                  <a:noFill/>
                </a:ln>
                <a:effectLst/>
                <a:uLnTx/>
                <a:uFillTx/>
                <a:latin typeface="Meiryo UI"/>
                <a:ea typeface="Meiryo UI"/>
                <a:cs typeface="+mn-cs"/>
              </a:rPr>
              <a:t>（２）事前予防対策（ハード対策）</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28" name="直線コネクタ 27"/>
          <p:cNvCxnSpPr/>
          <p:nvPr/>
        </p:nvCxnSpPr>
        <p:spPr>
          <a:xfrm>
            <a:off x="192700" y="70453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44008" y="799785"/>
            <a:ext cx="8653683" cy="354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メイリオ" panose="020B0604030504040204" pitchFamily="50" charset="-128"/>
                <a:ea typeface="メイリオ" panose="020B0604030504040204" pitchFamily="50" charset="-128"/>
              </a:rPr>
              <a:t>○府市による防潮堤耐震化・液状化対策</a:t>
            </a:r>
          </a:p>
        </p:txBody>
      </p:sp>
      <p:grpSp>
        <p:nvGrpSpPr>
          <p:cNvPr id="2" name="グループ化 1"/>
          <p:cNvGrpSpPr/>
          <p:nvPr/>
        </p:nvGrpSpPr>
        <p:grpSpPr>
          <a:xfrm>
            <a:off x="6370299" y="2470682"/>
            <a:ext cx="2487384" cy="2127531"/>
            <a:chOff x="5598543" y="3969650"/>
            <a:chExt cx="2487384" cy="2127531"/>
          </a:xfrm>
        </p:grpSpPr>
        <p:pic>
          <p:nvPicPr>
            <p:cNvPr id="8" name="図 7"/>
            <p:cNvPicPr>
              <a:picLocks noChangeAspect="1"/>
            </p:cNvPicPr>
            <p:nvPr/>
          </p:nvPicPr>
          <p:blipFill>
            <a:blip r:embed="rId3"/>
            <a:stretch>
              <a:fillRect/>
            </a:stretch>
          </p:blipFill>
          <p:spPr>
            <a:xfrm>
              <a:off x="5598543" y="4140195"/>
              <a:ext cx="2487384" cy="1956986"/>
            </a:xfrm>
            <a:prstGeom prst="rect">
              <a:avLst/>
            </a:prstGeom>
          </p:spPr>
        </p:pic>
        <p:sp>
          <p:nvSpPr>
            <p:cNvPr id="9" name="テキスト ボックス 8"/>
            <p:cNvSpPr txBox="1"/>
            <p:nvPr/>
          </p:nvSpPr>
          <p:spPr>
            <a:xfrm>
              <a:off x="5954255" y="3969650"/>
              <a:ext cx="2035160" cy="276999"/>
            </a:xfrm>
            <a:prstGeom prst="rect">
              <a:avLst/>
            </a:prstGeom>
            <a:noFill/>
            <a:ln w="28575">
              <a:solidFill>
                <a:schemeClr val="tx1"/>
              </a:solidFill>
            </a:ln>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府市の防潮堤対策の推移</a:t>
              </a:r>
            </a:p>
          </p:txBody>
        </p:sp>
        <p:sp>
          <p:nvSpPr>
            <p:cNvPr id="10" name="テキスト ボックス 9"/>
            <p:cNvSpPr txBox="1"/>
            <p:nvPr/>
          </p:nvSpPr>
          <p:spPr>
            <a:xfrm>
              <a:off x="5954255" y="4268822"/>
              <a:ext cx="2017033" cy="261610"/>
            </a:xfrm>
            <a:prstGeom prst="rect">
              <a:avLst/>
            </a:prstGeom>
            <a:noFill/>
            <a:ln>
              <a:noFill/>
            </a:ln>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防潮堤整備目標　約</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50</a:t>
              </a:r>
              <a: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flipV="1">
              <a:off x="5999374" y="4502328"/>
              <a:ext cx="1926793" cy="80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5" name="図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930508" y="4894374"/>
            <a:ext cx="1446587" cy="1813356"/>
          </a:xfrm>
          <a:prstGeom prst="rect">
            <a:avLst/>
          </a:prstGeom>
        </p:spPr>
      </p:pic>
      <p:pic>
        <p:nvPicPr>
          <p:cNvPr id="16" name="図 15"/>
          <p:cNvPicPr>
            <a:picLocks noChangeAspect="1"/>
          </p:cNvPicPr>
          <p:nvPr/>
        </p:nvPicPr>
        <p:blipFill rotWithShape="1">
          <a:blip r:embed="rId5" cstate="print">
            <a:extLst>
              <a:ext uri="{28A0092B-C50C-407E-A947-70E740481C1C}">
                <a14:useLocalDpi xmlns:a14="http://schemas.microsoft.com/office/drawing/2010/main" val="0"/>
              </a:ext>
            </a:extLst>
          </a:blip>
          <a:srcRect t="7623"/>
          <a:stretch/>
        </p:blipFill>
        <p:spPr>
          <a:xfrm>
            <a:off x="4873531" y="4899609"/>
            <a:ext cx="1384614" cy="1742664"/>
          </a:xfrm>
          <a:prstGeom prst="rect">
            <a:avLst/>
          </a:prstGeom>
        </p:spPr>
      </p:pic>
      <p:sp>
        <p:nvSpPr>
          <p:cNvPr id="17" name="テキスト ボックス 16"/>
          <p:cNvSpPr txBox="1"/>
          <p:nvPr/>
        </p:nvSpPr>
        <p:spPr>
          <a:xfrm>
            <a:off x="7323785" y="6541434"/>
            <a:ext cx="1772103" cy="2343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対策後の浸水想定</a:t>
            </a:r>
            <a:endPar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5606302" y="5952647"/>
            <a:ext cx="2269178" cy="550091"/>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南海トラフ巨大地震の津波により想定される浸水面積の減少。</a:t>
            </a:r>
          </a:p>
        </p:txBody>
      </p:sp>
      <p:sp>
        <p:nvSpPr>
          <p:cNvPr id="23" name="テキスト ボックス 22"/>
          <p:cNvSpPr txBox="1"/>
          <p:nvPr/>
        </p:nvSpPr>
        <p:spPr>
          <a:xfrm>
            <a:off x="4878482" y="6533095"/>
            <a:ext cx="1772103" cy="2343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対策前の浸水想定</a:t>
            </a:r>
            <a:endPar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83328" y="4545277"/>
            <a:ext cx="8595346" cy="21578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defTabSz="957700">
              <a:defRPr/>
            </a:pPr>
            <a:endParaRPr lang="en-US" altLang="ja-JP" sz="1400" dirty="0">
              <a:solidFill>
                <a:schemeClr val="tx1"/>
              </a:solidFill>
              <a:latin typeface="Meiryo UI"/>
              <a:ea typeface="Meiryo UI"/>
            </a:endParaRPr>
          </a:p>
        </p:txBody>
      </p:sp>
      <p:sp>
        <p:nvSpPr>
          <p:cNvPr id="29" name="二等辺三角形 28"/>
          <p:cNvSpPr/>
          <p:nvPr/>
        </p:nvSpPr>
        <p:spPr>
          <a:xfrm rot="5400000">
            <a:off x="1853803" y="5763654"/>
            <a:ext cx="838237" cy="19244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descr="F:\DCIM\100OLYMP\P608263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6246" y="5337093"/>
            <a:ext cx="1515306" cy="1078858"/>
          </a:xfrm>
          <a:prstGeom prst="rect">
            <a:avLst/>
          </a:prstGeom>
          <a:noFill/>
          <a:ln>
            <a:noFill/>
          </a:ln>
        </p:spPr>
      </p:pic>
      <p:sp>
        <p:nvSpPr>
          <p:cNvPr id="40" name="テキスト ボックス 39"/>
          <p:cNvSpPr txBox="1"/>
          <p:nvPr/>
        </p:nvSpPr>
        <p:spPr>
          <a:xfrm>
            <a:off x="2655294" y="5121649"/>
            <a:ext cx="1167453" cy="246221"/>
          </a:xfrm>
          <a:prstGeom prst="rect">
            <a:avLst/>
          </a:prstGeom>
          <a:noFill/>
        </p:spPr>
        <p:txBody>
          <a:bodyPr wrap="square" rtlCol="0">
            <a:spAutoFit/>
          </a:bodyPr>
          <a:lstStyle/>
          <a:p>
            <a:pPr lvl="0" algn="ctr" defTabSz="957700">
              <a:defRPr/>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対策後</a:t>
            </a:r>
            <a:r>
              <a:rPr lang="en-US" altLang="zh-TW"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43" name="図 42"/>
          <p:cNvPicPr/>
          <p:nvPr/>
        </p:nvPicPr>
        <p:blipFill rotWithShape="1">
          <a:blip r:embed="rId7" cstate="print">
            <a:extLst>
              <a:ext uri="{28A0092B-C50C-407E-A947-70E740481C1C}">
                <a14:useLocalDpi xmlns:a14="http://schemas.microsoft.com/office/drawing/2010/main" val="0"/>
              </a:ext>
            </a:extLst>
          </a:blip>
          <a:srcRect/>
          <a:stretch/>
        </p:blipFill>
        <p:spPr bwMode="auto">
          <a:xfrm>
            <a:off x="553451" y="5304677"/>
            <a:ext cx="1483287" cy="1093195"/>
          </a:xfrm>
          <a:prstGeom prst="rect">
            <a:avLst/>
          </a:prstGeom>
          <a:ln>
            <a:noFill/>
          </a:ln>
          <a:extLst>
            <a:ext uri="{53640926-AAD7-44D8-BBD7-CCE9431645EC}">
              <a14:shadowObscured xmlns:a14="http://schemas.microsoft.com/office/drawing/2010/main"/>
            </a:ext>
          </a:extLst>
        </p:spPr>
      </p:pic>
      <p:sp>
        <p:nvSpPr>
          <p:cNvPr id="44" name="テキスト ボックス 43"/>
          <p:cNvSpPr txBox="1"/>
          <p:nvPr/>
        </p:nvSpPr>
        <p:spPr>
          <a:xfrm>
            <a:off x="296377" y="6483015"/>
            <a:ext cx="2153390" cy="233397"/>
          </a:xfrm>
          <a:prstGeom prst="rect">
            <a:avLst/>
          </a:prstGeom>
          <a:noFill/>
        </p:spPr>
        <p:txBody>
          <a:bodyPr wrap="square" rtlCol="0">
            <a:spAutoFit/>
          </a:bodyPr>
          <a:lstStyle/>
          <a:p>
            <a:pPr algn="ctr">
              <a:lnSpc>
                <a:spcPts val="1100"/>
              </a:lnSpc>
            </a:pPr>
            <a:r>
              <a:rPr lang="ja-JP"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一級河川　六軒家川　防潮堤補強</a:t>
            </a:r>
          </a:p>
        </p:txBody>
      </p:sp>
      <p:sp>
        <p:nvSpPr>
          <p:cNvPr id="45" name="二等辺三角形 44"/>
          <p:cNvSpPr/>
          <p:nvPr/>
        </p:nvSpPr>
        <p:spPr>
          <a:xfrm rot="5400000">
            <a:off x="6212941" y="5394309"/>
            <a:ext cx="686793" cy="1201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526666" y="2430529"/>
            <a:ext cx="5756994" cy="216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defTabSz="957700">
              <a:defRPr/>
            </a:pPr>
            <a:r>
              <a:rPr lang="ja-JP" altLang="en-US" sz="1400" b="1" dirty="0">
                <a:solidFill>
                  <a:schemeClr val="tx1"/>
                </a:solidFill>
                <a:latin typeface="Meiryo UI"/>
                <a:ea typeface="Meiryo UI"/>
              </a:rPr>
              <a:t>（進捗状況）</a:t>
            </a:r>
            <a:endParaRPr lang="en-US" altLang="ja-JP" sz="1400" b="1"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満潮時に地震直後から浸水が始まる危険性のある防潮堤</a:t>
            </a:r>
            <a:endParaRPr lang="en-US" altLang="ja-JP" sz="14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➡約</a:t>
            </a:r>
            <a:r>
              <a:rPr lang="en-US" altLang="ja-JP" sz="1400" dirty="0">
                <a:solidFill>
                  <a:schemeClr val="tx1"/>
                </a:solidFill>
                <a:latin typeface="Meiryo UI"/>
                <a:ea typeface="Meiryo UI"/>
              </a:rPr>
              <a:t>8km(</a:t>
            </a:r>
            <a:r>
              <a:rPr lang="ja-JP" altLang="en-US" sz="1400" dirty="0">
                <a:solidFill>
                  <a:schemeClr val="tx1"/>
                </a:solidFill>
                <a:latin typeface="Meiryo UI"/>
                <a:ea typeface="Meiryo UI"/>
              </a:rPr>
              <a:t>府</a:t>
            </a:r>
            <a:r>
              <a:rPr lang="en-US" altLang="ja-JP" sz="1400" dirty="0">
                <a:solidFill>
                  <a:schemeClr val="tx1"/>
                </a:solidFill>
                <a:latin typeface="Meiryo UI"/>
                <a:ea typeface="Meiryo UI"/>
              </a:rPr>
              <a:t>8.1km)</a:t>
            </a:r>
            <a:r>
              <a:rPr lang="ja-JP" altLang="en-US" sz="1400" dirty="0">
                <a:solidFill>
                  <a:schemeClr val="tx1"/>
                </a:solidFill>
                <a:latin typeface="Meiryo UI"/>
                <a:ea typeface="Meiryo UI"/>
              </a:rPr>
              <a:t>完了</a:t>
            </a:r>
            <a:r>
              <a:rPr lang="en-US" altLang="ja-JP" sz="1400" dirty="0">
                <a:solidFill>
                  <a:schemeClr val="tx1"/>
                </a:solidFill>
                <a:latin typeface="Meiryo UI"/>
                <a:ea typeface="Meiryo UI"/>
              </a:rPr>
              <a:t>(2016</a:t>
            </a:r>
            <a:r>
              <a:rPr lang="ja-JP" altLang="en-US" sz="1400" dirty="0">
                <a:solidFill>
                  <a:schemeClr val="tx1"/>
                </a:solidFill>
                <a:latin typeface="Meiryo UI"/>
                <a:ea typeface="Meiryo UI"/>
              </a:rPr>
              <a:t>年度）</a:t>
            </a:r>
            <a:endParaRPr lang="en-US" altLang="ja-JP" sz="1400" dirty="0">
              <a:solidFill>
                <a:schemeClr val="tx1"/>
              </a:solidFill>
              <a:latin typeface="Meiryo UI"/>
              <a:ea typeface="Meiryo UI"/>
            </a:endParaRPr>
          </a:p>
          <a:p>
            <a:pPr defTabSz="957700">
              <a:lnSpc>
                <a:spcPts val="600"/>
              </a:lnSpc>
              <a:defRPr/>
            </a:pPr>
            <a:endParaRPr lang="ja-JP" altLang="en-US" sz="14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津波により浸水が始まる危険性のある水門外の防潮堤</a:t>
            </a:r>
            <a:endParaRPr lang="en-US" altLang="ja-JP" sz="14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および水門内で満潮時に地震直後から浸水が始まる危険性のある防潮堤</a:t>
            </a:r>
            <a:endParaRPr lang="en-US" altLang="ja-JP" sz="14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➡約</a:t>
            </a:r>
            <a:r>
              <a:rPr lang="en-US" altLang="ja-JP" sz="1400" dirty="0">
                <a:solidFill>
                  <a:schemeClr val="tx1"/>
                </a:solidFill>
                <a:latin typeface="Meiryo UI"/>
                <a:ea typeface="Meiryo UI"/>
              </a:rPr>
              <a:t>23km(</a:t>
            </a:r>
            <a:r>
              <a:rPr lang="ja-JP" altLang="en-US" sz="1400" dirty="0">
                <a:solidFill>
                  <a:schemeClr val="tx1"/>
                </a:solidFill>
                <a:latin typeface="Meiryo UI"/>
                <a:ea typeface="Meiryo UI"/>
              </a:rPr>
              <a:t>府</a:t>
            </a:r>
            <a:r>
              <a:rPr lang="en-US" altLang="ja-JP" sz="1400" dirty="0">
                <a:solidFill>
                  <a:schemeClr val="tx1"/>
                </a:solidFill>
                <a:latin typeface="Meiryo UI"/>
                <a:ea typeface="Meiryo UI"/>
              </a:rPr>
              <a:t>16.5km</a:t>
            </a:r>
            <a:r>
              <a:rPr lang="ja-JP" altLang="en-US" sz="1400" dirty="0" err="1">
                <a:solidFill>
                  <a:schemeClr val="tx1"/>
                </a:solidFill>
                <a:latin typeface="Meiryo UI"/>
                <a:ea typeface="Meiryo UI"/>
              </a:rPr>
              <a:t>、</a:t>
            </a:r>
            <a:r>
              <a:rPr lang="ja-JP" altLang="en-US" sz="1400" dirty="0">
                <a:solidFill>
                  <a:schemeClr val="tx1"/>
                </a:solidFill>
                <a:latin typeface="Meiryo UI"/>
                <a:ea typeface="Meiryo UI"/>
              </a:rPr>
              <a:t>市</a:t>
            </a:r>
            <a:r>
              <a:rPr lang="en-US" altLang="ja-JP" sz="1400" dirty="0">
                <a:solidFill>
                  <a:schemeClr val="tx1"/>
                </a:solidFill>
                <a:latin typeface="Meiryo UI"/>
                <a:ea typeface="Meiryo UI"/>
              </a:rPr>
              <a:t>5.6km)</a:t>
            </a:r>
            <a:r>
              <a:rPr lang="ja-JP" altLang="en-US" sz="1400" dirty="0">
                <a:solidFill>
                  <a:schemeClr val="tx1"/>
                </a:solidFill>
                <a:latin typeface="Meiryo UI"/>
                <a:ea typeface="Meiryo UI"/>
              </a:rPr>
              <a:t>完了</a:t>
            </a:r>
            <a:r>
              <a:rPr lang="en-US" altLang="ja-JP" sz="1400" dirty="0">
                <a:solidFill>
                  <a:schemeClr val="tx1"/>
                </a:solidFill>
                <a:latin typeface="Meiryo UI"/>
                <a:ea typeface="Meiryo UI"/>
              </a:rPr>
              <a:t>(2018</a:t>
            </a:r>
            <a:r>
              <a:rPr lang="ja-JP" altLang="en-US" sz="1400" dirty="0">
                <a:solidFill>
                  <a:schemeClr val="tx1"/>
                </a:solidFill>
                <a:latin typeface="Meiryo UI"/>
                <a:ea typeface="Meiryo UI"/>
              </a:rPr>
              <a:t>年度）</a:t>
            </a:r>
            <a:endParaRPr lang="en-US" altLang="ja-JP" sz="1400" dirty="0">
              <a:solidFill>
                <a:schemeClr val="tx1"/>
              </a:solidFill>
              <a:latin typeface="Meiryo UI"/>
              <a:ea typeface="Meiryo UI"/>
            </a:endParaRPr>
          </a:p>
          <a:p>
            <a:pPr defTabSz="957700">
              <a:lnSpc>
                <a:spcPts val="600"/>
              </a:lnSpc>
              <a:defRPr/>
            </a:pPr>
            <a:endParaRPr lang="ja-JP" altLang="en-US" sz="14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水門の内側等にある防潮堤</a:t>
            </a:r>
            <a:endParaRPr lang="en-US" altLang="ja-JP" sz="14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➡約</a:t>
            </a:r>
            <a:r>
              <a:rPr lang="en-US" altLang="ja-JP" sz="1400" dirty="0">
                <a:solidFill>
                  <a:schemeClr val="tx1"/>
                </a:solidFill>
                <a:latin typeface="Meiryo UI"/>
                <a:ea typeface="Meiryo UI"/>
              </a:rPr>
              <a:t>20km(</a:t>
            </a:r>
            <a:r>
              <a:rPr lang="ja-JP" altLang="en-US" sz="1400" dirty="0">
                <a:solidFill>
                  <a:schemeClr val="tx1"/>
                </a:solidFill>
                <a:latin typeface="Meiryo UI"/>
                <a:ea typeface="Meiryo UI"/>
              </a:rPr>
              <a:t>府</a:t>
            </a:r>
            <a:r>
              <a:rPr lang="en-US" altLang="ja-JP" sz="1400" dirty="0">
                <a:solidFill>
                  <a:schemeClr val="tx1"/>
                </a:solidFill>
                <a:latin typeface="Meiryo UI"/>
                <a:ea typeface="Meiryo UI"/>
              </a:rPr>
              <a:t>9.4km</a:t>
            </a:r>
            <a:r>
              <a:rPr lang="ja-JP" altLang="en-US" sz="1400" dirty="0" err="1">
                <a:solidFill>
                  <a:schemeClr val="tx1"/>
                </a:solidFill>
                <a:latin typeface="Meiryo UI"/>
                <a:ea typeface="Meiryo UI"/>
              </a:rPr>
              <a:t>、</a:t>
            </a:r>
            <a:r>
              <a:rPr lang="ja-JP" altLang="en-US" sz="1400" dirty="0">
                <a:solidFill>
                  <a:schemeClr val="tx1"/>
                </a:solidFill>
                <a:latin typeface="Meiryo UI"/>
                <a:ea typeface="Meiryo UI"/>
              </a:rPr>
              <a:t>市</a:t>
            </a:r>
            <a:r>
              <a:rPr lang="en-US" altLang="ja-JP" sz="1400" dirty="0">
                <a:solidFill>
                  <a:schemeClr val="tx1"/>
                </a:solidFill>
                <a:latin typeface="Meiryo UI"/>
                <a:ea typeface="Meiryo UI"/>
              </a:rPr>
              <a:t>10.0km)</a:t>
            </a:r>
            <a:r>
              <a:rPr lang="ja-JP" altLang="en-US" sz="1400" dirty="0">
                <a:solidFill>
                  <a:schemeClr val="tx1"/>
                </a:solidFill>
                <a:latin typeface="Meiryo UI"/>
                <a:ea typeface="Meiryo UI"/>
              </a:rPr>
              <a:t>　のうち、</a:t>
            </a:r>
            <a:endParaRPr lang="en-US" altLang="ja-JP" sz="14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約</a:t>
            </a:r>
            <a:r>
              <a:rPr lang="en-US" altLang="ja-JP" sz="1400" dirty="0">
                <a:solidFill>
                  <a:schemeClr val="tx1"/>
                </a:solidFill>
                <a:latin typeface="Meiryo UI"/>
                <a:ea typeface="Meiryo UI"/>
              </a:rPr>
              <a:t>14km(</a:t>
            </a:r>
            <a:r>
              <a:rPr lang="ja-JP" altLang="en-US" sz="1400" dirty="0">
                <a:solidFill>
                  <a:schemeClr val="tx1"/>
                </a:solidFill>
                <a:latin typeface="Meiryo UI"/>
                <a:ea typeface="Meiryo UI"/>
              </a:rPr>
              <a:t>府</a:t>
            </a:r>
            <a:r>
              <a:rPr lang="en-US" altLang="ja-JP" sz="1400" dirty="0">
                <a:solidFill>
                  <a:schemeClr val="tx1"/>
                </a:solidFill>
                <a:latin typeface="Meiryo UI"/>
                <a:ea typeface="Meiryo UI"/>
              </a:rPr>
              <a:t>8.8km</a:t>
            </a:r>
            <a:r>
              <a:rPr lang="ja-JP" altLang="en-US" sz="1400" dirty="0" err="1">
                <a:solidFill>
                  <a:schemeClr val="tx1"/>
                </a:solidFill>
                <a:latin typeface="Meiryo UI"/>
                <a:ea typeface="Meiryo UI"/>
              </a:rPr>
              <a:t>、</a:t>
            </a:r>
            <a:r>
              <a:rPr lang="ja-JP" altLang="en-US" sz="1400" dirty="0">
                <a:solidFill>
                  <a:schemeClr val="tx1"/>
                </a:solidFill>
                <a:latin typeface="Meiryo UI"/>
                <a:ea typeface="Meiryo UI"/>
              </a:rPr>
              <a:t>市</a:t>
            </a:r>
            <a:r>
              <a:rPr lang="en-US" altLang="ja-JP" sz="1400" dirty="0">
                <a:solidFill>
                  <a:schemeClr val="tx1"/>
                </a:solidFill>
                <a:latin typeface="Meiryo UI"/>
                <a:ea typeface="Meiryo UI"/>
              </a:rPr>
              <a:t>4.9km)</a:t>
            </a:r>
            <a:r>
              <a:rPr lang="ja-JP" altLang="en-US" sz="1400" dirty="0">
                <a:solidFill>
                  <a:schemeClr val="tx1"/>
                </a:solidFill>
                <a:latin typeface="Meiryo UI"/>
                <a:ea typeface="Meiryo UI"/>
              </a:rPr>
              <a:t>完了（</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年度末）</a:t>
            </a:r>
          </a:p>
        </p:txBody>
      </p:sp>
      <p:sp>
        <p:nvSpPr>
          <p:cNvPr id="5" name="正方形/長方形 4"/>
          <p:cNvSpPr/>
          <p:nvPr/>
        </p:nvSpPr>
        <p:spPr>
          <a:xfrm>
            <a:off x="186894" y="4879915"/>
            <a:ext cx="1620957" cy="338554"/>
          </a:xfrm>
          <a:prstGeom prst="rect">
            <a:avLst/>
          </a:prstGeom>
        </p:spPr>
        <p:txBody>
          <a:bodyPr wrap="none">
            <a:spAutoFit/>
          </a:bodyPr>
          <a:lstStyle/>
          <a:p>
            <a:r>
              <a:rPr lang="ja-JP" altLang="en-US" sz="1600" b="1" dirty="0">
                <a:latin typeface="メイリオ" panose="020B0604030504040204" pitchFamily="50" charset="-128"/>
                <a:ea typeface="メイリオ" panose="020B0604030504040204" pitchFamily="50" charset="-128"/>
              </a:rPr>
              <a:t>＜改革の結果＞</a:t>
            </a:r>
          </a:p>
        </p:txBody>
      </p:sp>
      <p:sp>
        <p:nvSpPr>
          <p:cNvPr id="49" name="テキスト ボックス 48"/>
          <p:cNvSpPr txBox="1"/>
          <p:nvPr/>
        </p:nvSpPr>
        <p:spPr>
          <a:xfrm>
            <a:off x="681637" y="5121649"/>
            <a:ext cx="1167453" cy="246221"/>
          </a:xfrm>
          <a:prstGeom prst="rect">
            <a:avLst/>
          </a:prstGeom>
          <a:noFill/>
        </p:spPr>
        <p:txBody>
          <a:bodyPr wrap="square" rtlCol="0">
            <a:spAutoFit/>
          </a:bodyPr>
          <a:lstStyle/>
          <a:p>
            <a:pPr lvl="0" algn="ctr" defTabSz="957700">
              <a:defRPr/>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前</a:t>
            </a:r>
            <a:r>
              <a:rPr lang="en-US" altLang="zh-TW"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449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正方形/長方形 29"/>
          <p:cNvSpPr/>
          <p:nvPr/>
        </p:nvSpPr>
        <p:spPr>
          <a:xfrm>
            <a:off x="8604000" y="453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（年度）</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6228000" y="2420888"/>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rPr>
              <a:t>km</a:t>
            </a:r>
            <a:r>
              <a:rPr lang="ja-JP" altLang="en-US" sz="700" dirty="0">
                <a:solidFill>
                  <a:schemeClr val="tx1"/>
                </a:solidFill>
                <a:latin typeface="Meiryo UI" panose="020B0604030504040204" pitchFamily="50" charset="-128"/>
                <a:ea typeface="Meiryo UI" panose="020B0604030504040204" pitchFamily="50" charset="-128"/>
              </a:rPr>
              <a:t>）</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033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4620533" y="3092262"/>
            <a:ext cx="4169448" cy="35751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45640" y="3092155"/>
            <a:ext cx="3984565" cy="3575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41174" y="1158252"/>
            <a:ext cx="8748000" cy="139965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defTabSz="957700">
              <a:lnSpc>
                <a:spcPts val="2000"/>
              </a:lnSpc>
              <a:defRPr/>
            </a:pPr>
            <a:r>
              <a:rPr kumimoji="1" lang="ja-JP" altLang="en-US" sz="1600" b="1" i="0" u="none" strike="noStrike" kern="1200" cap="none" spc="0" normalizeH="0" baseline="0" noProof="0" dirty="0">
                <a:ln>
                  <a:noFill/>
                </a:ln>
                <a:solidFill>
                  <a:schemeClr val="tx1"/>
                </a:solidFill>
                <a:effectLst/>
                <a:uLnTx/>
                <a:uFillTx/>
                <a:latin typeface="Meiryo UI"/>
                <a:ea typeface="Meiryo UI"/>
              </a:rPr>
              <a:t>＜取組＞</a:t>
            </a:r>
            <a:endParaRPr kumimoji="1" lang="en-US" altLang="ja-JP" sz="1600" b="1" i="0" u="none" strike="noStrike" kern="1200" cap="none" spc="0" normalizeH="0" baseline="0" noProof="0" dirty="0">
              <a:ln>
                <a:noFill/>
              </a:ln>
              <a:solidFill>
                <a:schemeClr val="tx1"/>
              </a:solidFill>
              <a:effectLst/>
              <a:uLnTx/>
              <a:uFillTx/>
              <a:latin typeface="Meiryo UI"/>
              <a:ea typeface="Meiryo UI"/>
            </a:endParaRPr>
          </a:p>
          <a:p>
            <a:pPr defTabSz="957700">
              <a:lnSpc>
                <a:spcPts val="2000"/>
              </a:lnSpc>
              <a:defRPr/>
            </a:pPr>
            <a:r>
              <a:rPr lang="ja-JP" altLang="en-US" sz="1400" dirty="0">
                <a:solidFill>
                  <a:schemeClr val="tx1"/>
                </a:solidFill>
                <a:latin typeface="Meiryo UI"/>
                <a:ea typeface="Meiryo UI"/>
              </a:rPr>
              <a:t>　■観測史上最高の潮位を記録した</a:t>
            </a:r>
            <a:r>
              <a:rPr lang="en-US" altLang="ja-JP" sz="1400" dirty="0">
                <a:solidFill>
                  <a:schemeClr val="tx1"/>
                </a:solidFill>
                <a:latin typeface="Meiryo UI"/>
                <a:ea typeface="Meiryo UI"/>
              </a:rPr>
              <a:t>2018</a:t>
            </a:r>
            <a:r>
              <a:rPr lang="ja-JP" altLang="en-US" sz="1400" dirty="0">
                <a:solidFill>
                  <a:schemeClr val="tx1"/>
                </a:solidFill>
                <a:latin typeface="Meiryo UI"/>
                <a:ea typeface="Meiryo UI"/>
              </a:rPr>
              <a:t>年台風第</a:t>
            </a:r>
            <a:r>
              <a:rPr lang="en-US" altLang="ja-JP" sz="1400" dirty="0">
                <a:solidFill>
                  <a:schemeClr val="tx1"/>
                </a:solidFill>
                <a:latin typeface="Meiryo UI"/>
                <a:ea typeface="Meiryo UI"/>
              </a:rPr>
              <a:t>21</a:t>
            </a:r>
            <a:r>
              <a:rPr lang="ja-JP" altLang="en-US" sz="1400" dirty="0">
                <a:solidFill>
                  <a:schemeClr val="tx1"/>
                </a:solidFill>
                <a:latin typeface="Meiryo UI"/>
                <a:ea typeface="Meiryo UI"/>
              </a:rPr>
              <a:t>号において、市街地の高潮被害（直接的な被害軽減額のみの</a:t>
            </a:r>
            <a:endParaRPr lang="en-US" altLang="ja-JP" sz="1400" dirty="0">
              <a:solidFill>
                <a:schemeClr val="tx1"/>
              </a:solidFill>
              <a:latin typeface="Meiryo UI"/>
              <a:ea typeface="Meiryo UI"/>
            </a:endParaRPr>
          </a:p>
          <a:p>
            <a:pPr defTabSz="957700">
              <a:lnSpc>
                <a:spcPts val="2000"/>
              </a:lnSpc>
              <a:defRPr/>
            </a:pPr>
            <a:r>
              <a:rPr lang="ja-JP" altLang="en-US" sz="1400" dirty="0">
                <a:solidFill>
                  <a:schemeClr val="tx1"/>
                </a:solidFill>
                <a:latin typeface="Meiryo UI"/>
                <a:ea typeface="Meiryo UI"/>
              </a:rPr>
              <a:t>　　 試算で約</a:t>
            </a:r>
            <a:r>
              <a:rPr lang="en-US" altLang="ja-JP" sz="1400" dirty="0">
                <a:solidFill>
                  <a:schemeClr val="tx1"/>
                </a:solidFill>
                <a:latin typeface="Meiryo UI"/>
                <a:ea typeface="Meiryo UI"/>
              </a:rPr>
              <a:t>17</a:t>
            </a:r>
            <a:r>
              <a:rPr lang="ja-JP" altLang="en-US" sz="1400" dirty="0">
                <a:solidFill>
                  <a:schemeClr val="tx1"/>
                </a:solidFill>
                <a:latin typeface="Meiryo UI"/>
                <a:ea typeface="Meiryo UI"/>
              </a:rPr>
              <a:t>兆円）を防いだ三大水門を順次更新し、南海トラフ巨大地震等により想定される津波に備える。</a:t>
            </a:r>
            <a:endParaRPr lang="en-US" altLang="ja-JP" sz="1400" dirty="0">
              <a:solidFill>
                <a:schemeClr val="tx1"/>
              </a:solidFill>
              <a:latin typeface="Meiryo UI"/>
              <a:ea typeface="Meiryo UI"/>
            </a:endParaRPr>
          </a:p>
          <a:p>
            <a:pPr defTabSz="957700">
              <a:lnSpc>
                <a:spcPts val="2000"/>
              </a:lnSpc>
              <a:defRPr/>
            </a:pPr>
            <a:r>
              <a:rPr lang="ja-JP" altLang="en-US" sz="1400" dirty="0">
                <a:solidFill>
                  <a:schemeClr val="tx1"/>
                </a:solidFill>
                <a:latin typeface="Meiryo UI"/>
                <a:ea typeface="Meiryo UI"/>
              </a:rPr>
              <a:t>　■また、台風の高波等による浸水被害の最小化を図るため、過去最大規模の台風（伊勢湾台風）を想定した埋立地の</a:t>
            </a:r>
            <a:endParaRPr lang="en-US" altLang="ja-JP" sz="1400" dirty="0">
              <a:solidFill>
                <a:schemeClr val="tx1"/>
              </a:solidFill>
              <a:latin typeface="Meiryo UI"/>
              <a:ea typeface="Meiryo UI"/>
            </a:endParaRPr>
          </a:p>
          <a:p>
            <a:pPr defTabSz="957700">
              <a:lnSpc>
                <a:spcPts val="2000"/>
              </a:lnSpc>
              <a:defRPr/>
            </a:pPr>
            <a:r>
              <a:rPr lang="ja-JP" altLang="en-US" sz="1400" dirty="0">
                <a:solidFill>
                  <a:schemeClr val="tx1"/>
                </a:solidFill>
                <a:latin typeface="Meiryo UI"/>
                <a:ea typeface="Meiryo UI"/>
              </a:rPr>
              <a:t>　　 浸水対策を実施。</a:t>
            </a:r>
            <a:endParaRPr lang="en-US" altLang="ja-JP" sz="1400" dirty="0">
              <a:solidFill>
                <a:schemeClr val="tx1"/>
              </a:solidFill>
              <a:latin typeface="Meiryo UI"/>
              <a:ea typeface="Meiryo UI"/>
            </a:endParaRPr>
          </a:p>
        </p:txBody>
      </p:sp>
      <p:sp>
        <p:nvSpPr>
          <p:cNvPr id="22" name="テキスト ボックス 21"/>
          <p:cNvSpPr txBox="1"/>
          <p:nvPr/>
        </p:nvSpPr>
        <p:spPr>
          <a:xfrm>
            <a:off x="186894" y="316746"/>
            <a:ext cx="8603087" cy="660437"/>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主な改革取組：大阪の災害対策</a:t>
            </a:r>
            <a:r>
              <a:rPr kumimoji="1" lang="ja-JP" altLang="en-US" sz="1662" b="0" i="0" u="none" strike="noStrike" kern="1200" cap="none" spc="0" normalizeH="0" baseline="0" noProof="0" dirty="0">
                <a:ln>
                  <a:noFill/>
                </a:ln>
                <a:effectLst/>
                <a:uLnTx/>
                <a:uFillTx/>
                <a:latin typeface="Meiryo UI"/>
                <a:ea typeface="Meiryo UI"/>
                <a:cs typeface="+mn-cs"/>
              </a:rPr>
              <a:t>（２）事前予防対策（ハード対策）</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28" name="直線コネクタ 27"/>
          <p:cNvCxnSpPr/>
          <p:nvPr/>
        </p:nvCxnSpPr>
        <p:spPr>
          <a:xfrm>
            <a:off x="192700" y="70453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44008" y="799785"/>
            <a:ext cx="8653683" cy="354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府市による津波・高潮の浸水対策</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21" name="正方形/長方形 20"/>
          <p:cNvSpPr/>
          <p:nvPr/>
        </p:nvSpPr>
        <p:spPr>
          <a:xfrm>
            <a:off x="484459" y="3122312"/>
            <a:ext cx="3960000" cy="304449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54000" tIns="72000" rIns="0" bIns="0" rtlCol="0" anchor="t" anchorCtr="0"/>
          <a:lstStyle/>
          <a:p>
            <a:pPr defTabSz="957700">
              <a:defRPr/>
            </a:pPr>
            <a:r>
              <a:rPr lang="en-US" altLang="ja-JP" sz="1400" dirty="0">
                <a:solidFill>
                  <a:schemeClr val="tx1"/>
                </a:solidFill>
                <a:latin typeface="Meiryo UI"/>
                <a:ea typeface="Meiryo UI"/>
              </a:rPr>
              <a:t>‣</a:t>
            </a:r>
            <a:r>
              <a:rPr lang="ja-JP" altLang="en-US" sz="1200" dirty="0">
                <a:solidFill>
                  <a:schemeClr val="tx1"/>
                </a:solidFill>
                <a:latin typeface="Meiryo UI"/>
                <a:ea typeface="Meiryo UI"/>
              </a:rPr>
              <a:t>西大阪地域を流れる安治川、尻無川、木津川の河</a:t>
            </a:r>
            <a:endParaRPr lang="en-US" altLang="ja-JP" sz="1200" dirty="0">
              <a:solidFill>
                <a:schemeClr val="tx1"/>
              </a:solidFill>
              <a:latin typeface="Meiryo UI"/>
              <a:ea typeface="Meiryo UI"/>
            </a:endParaRPr>
          </a:p>
          <a:p>
            <a:pPr defTabSz="957700">
              <a:defRPr/>
            </a:pPr>
            <a:r>
              <a:rPr lang="ja-JP" altLang="en-US" sz="1200" dirty="0">
                <a:solidFill>
                  <a:schemeClr val="tx1"/>
                </a:solidFill>
                <a:latin typeface="Meiryo UI"/>
                <a:ea typeface="Meiryo UI"/>
              </a:rPr>
              <a:t>　 口部に、高潮による被害から市街地を守るため設置</a:t>
            </a:r>
            <a:endParaRPr lang="en-US" altLang="ja-JP" sz="1200" dirty="0">
              <a:solidFill>
                <a:schemeClr val="tx1"/>
              </a:solidFill>
              <a:latin typeface="Meiryo UI"/>
              <a:ea typeface="Meiryo UI"/>
            </a:endParaRPr>
          </a:p>
          <a:p>
            <a:pPr defTabSz="957700">
              <a:defRPr/>
            </a:pPr>
            <a:r>
              <a:rPr lang="en-US" altLang="ja-JP" sz="1200" dirty="0">
                <a:solidFill>
                  <a:schemeClr val="tx1"/>
                </a:solidFill>
                <a:latin typeface="Meiryo UI"/>
                <a:ea typeface="Meiryo UI"/>
              </a:rPr>
              <a:t>   </a:t>
            </a:r>
            <a:r>
              <a:rPr lang="ja-JP" altLang="en-US" sz="1200" dirty="0">
                <a:solidFill>
                  <a:schemeClr val="tx1"/>
                </a:solidFill>
                <a:latin typeface="Meiryo UI"/>
                <a:ea typeface="Meiryo UI"/>
              </a:rPr>
              <a:t>した防潮水門の更新。　</a:t>
            </a:r>
            <a:endParaRPr lang="en-US" altLang="ja-JP" sz="12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木津川水門</a:t>
            </a:r>
            <a:r>
              <a:rPr lang="ja-JP" altLang="en-US" sz="1400" dirty="0">
                <a:solidFill>
                  <a:schemeClr val="tx1"/>
                </a:solidFill>
                <a:latin typeface="Meiryo UI"/>
                <a:ea typeface="Meiryo UI"/>
              </a:rPr>
              <a:t>｜</a:t>
            </a:r>
            <a:r>
              <a:rPr lang="en-US" altLang="ja-JP" sz="1400" dirty="0">
                <a:solidFill>
                  <a:schemeClr val="tx1"/>
                </a:solidFill>
                <a:latin typeface="Meiryo UI"/>
                <a:ea typeface="Meiryo UI"/>
              </a:rPr>
              <a:t>2022</a:t>
            </a:r>
            <a:r>
              <a:rPr lang="ja-JP" altLang="en-US" sz="1400" dirty="0">
                <a:solidFill>
                  <a:schemeClr val="tx1"/>
                </a:solidFill>
                <a:latin typeface="Meiryo UI"/>
                <a:ea typeface="Meiryo UI"/>
              </a:rPr>
              <a:t>年度～　新水門築造工事</a:t>
            </a:r>
          </a:p>
          <a:p>
            <a:pPr defTabSz="957700">
              <a:defRPr/>
            </a:pPr>
            <a:r>
              <a:rPr lang="ja-JP" altLang="en-US" sz="1400" dirty="0">
                <a:solidFill>
                  <a:schemeClr val="tx1"/>
                </a:solidFill>
                <a:latin typeface="Meiryo UI"/>
                <a:ea typeface="Meiryo UI"/>
              </a:rPr>
              <a:t>　　　　　　　　　　　（</a:t>
            </a:r>
            <a:r>
              <a:rPr lang="en-US" altLang="ja-JP" sz="1400" dirty="0">
                <a:solidFill>
                  <a:schemeClr val="tx1"/>
                </a:solidFill>
                <a:latin typeface="Meiryo UI"/>
                <a:ea typeface="Meiryo UI"/>
              </a:rPr>
              <a:t>2031</a:t>
            </a:r>
            <a:r>
              <a:rPr lang="ja-JP" altLang="en-US" sz="1400" dirty="0">
                <a:solidFill>
                  <a:schemeClr val="tx1"/>
                </a:solidFill>
                <a:latin typeface="Meiryo UI"/>
                <a:ea typeface="Meiryo UI"/>
              </a:rPr>
              <a:t>年までに完成）</a:t>
            </a:r>
          </a:p>
          <a:p>
            <a:pPr defTabSz="957700">
              <a:defRPr/>
            </a:pPr>
            <a:r>
              <a:rPr lang="ja-JP" altLang="en-US" sz="1400" dirty="0">
                <a:solidFill>
                  <a:schemeClr val="tx1"/>
                </a:solidFill>
                <a:latin typeface="Meiryo UI"/>
                <a:ea typeface="Meiryo UI"/>
              </a:rPr>
              <a:t>　 </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安治川水門</a:t>
            </a:r>
            <a:r>
              <a:rPr lang="ja-JP" altLang="en-US" sz="1400" dirty="0">
                <a:solidFill>
                  <a:schemeClr val="tx1"/>
                </a:solidFill>
                <a:latin typeface="Meiryo UI"/>
                <a:ea typeface="Meiryo UI"/>
              </a:rPr>
              <a:t>｜</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年度～  詳細設計</a:t>
            </a:r>
          </a:p>
          <a:p>
            <a:pPr defTabSz="957700">
              <a:defRPr/>
            </a:pPr>
            <a:r>
              <a:rPr lang="ja-JP" altLang="en-US" sz="1400" dirty="0">
                <a:solidFill>
                  <a:schemeClr val="tx1"/>
                </a:solidFill>
                <a:latin typeface="Meiryo UI"/>
                <a:ea typeface="Meiryo UI"/>
              </a:rPr>
              <a:t>　　　　　　　　　　　（</a:t>
            </a:r>
            <a:r>
              <a:rPr lang="en-US" altLang="ja-JP" sz="1400" dirty="0">
                <a:solidFill>
                  <a:schemeClr val="tx1"/>
                </a:solidFill>
                <a:latin typeface="Meiryo UI"/>
                <a:ea typeface="Meiryo UI"/>
              </a:rPr>
              <a:t>2034</a:t>
            </a:r>
            <a:r>
              <a:rPr lang="ja-JP" altLang="en-US" sz="1400" dirty="0">
                <a:solidFill>
                  <a:schemeClr val="tx1"/>
                </a:solidFill>
                <a:latin typeface="Meiryo UI"/>
                <a:ea typeface="Meiryo UI"/>
              </a:rPr>
              <a:t>年までに完成）</a:t>
            </a:r>
          </a:p>
          <a:p>
            <a:pPr defTabSz="957700">
              <a:defRPr/>
            </a:pPr>
            <a:r>
              <a:rPr lang="ja-JP" altLang="en-US" sz="1400" dirty="0">
                <a:solidFill>
                  <a:schemeClr val="tx1"/>
                </a:solidFill>
                <a:latin typeface="Meiryo UI"/>
                <a:ea typeface="Meiryo UI"/>
              </a:rPr>
              <a:t>　 </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尻無川水門</a:t>
            </a:r>
            <a:r>
              <a:rPr lang="ja-JP" altLang="en-US" sz="1400" dirty="0">
                <a:solidFill>
                  <a:schemeClr val="tx1"/>
                </a:solidFill>
                <a:latin typeface="Meiryo UI"/>
                <a:ea typeface="Meiryo UI"/>
              </a:rPr>
              <a:t>｜（</a:t>
            </a:r>
            <a:r>
              <a:rPr lang="en-US" altLang="ja-JP" sz="1400" dirty="0">
                <a:solidFill>
                  <a:schemeClr val="tx1"/>
                </a:solidFill>
                <a:latin typeface="Meiryo UI"/>
                <a:ea typeface="Meiryo UI"/>
              </a:rPr>
              <a:t>2041</a:t>
            </a:r>
            <a:r>
              <a:rPr lang="ja-JP" altLang="en-US" sz="1400" dirty="0">
                <a:solidFill>
                  <a:schemeClr val="tx1"/>
                </a:solidFill>
                <a:latin typeface="Meiryo UI"/>
                <a:ea typeface="Meiryo UI"/>
              </a:rPr>
              <a:t>年までに完成）</a:t>
            </a:r>
          </a:p>
          <a:p>
            <a:pPr defTabSz="957700">
              <a:defRPr/>
            </a:pPr>
            <a:endParaRPr lang="en-US" altLang="ja-JP" sz="1400" dirty="0">
              <a:solidFill>
                <a:schemeClr val="tx1"/>
              </a:solidFill>
              <a:latin typeface="Meiryo UI"/>
              <a:ea typeface="Meiryo UI"/>
            </a:endParaRPr>
          </a:p>
          <a:p>
            <a:pPr defTabSz="957700">
              <a:lnSpc>
                <a:spcPts val="500"/>
              </a:lnSpc>
              <a:defRPr/>
            </a:pPr>
            <a:endParaRPr lang="ja-JP" altLang="en-US" sz="14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a:t>
            </a:r>
            <a:endParaRPr lang="ja-JP" altLang="en-US" sz="1200" dirty="0">
              <a:solidFill>
                <a:schemeClr val="tx1"/>
              </a:solidFill>
              <a:latin typeface="Meiryo UI"/>
              <a:ea typeface="Meiryo UI"/>
            </a:endParaRPr>
          </a:p>
        </p:txBody>
      </p:sp>
      <p:sp>
        <p:nvSpPr>
          <p:cNvPr id="23" name="正方形/長方形 22"/>
          <p:cNvSpPr/>
          <p:nvPr/>
        </p:nvSpPr>
        <p:spPr>
          <a:xfrm>
            <a:off x="4639232" y="3107287"/>
            <a:ext cx="3986990" cy="29447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54000" tIns="72000" rIns="0" bIns="0" rtlCol="0" anchor="t" anchorCtr="0"/>
          <a:lstStyle/>
          <a:p>
            <a:pPr defTabSz="957700">
              <a:defRPr/>
            </a:pPr>
            <a:r>
              <a:rPr lang="en-US" altLang="ja-JP" sz="1200" dirty="0">
                <a:solidFill>
                  <a:schemeClr val="tx1"/>
                </a:solidFill>
                <a:latin typeface="Meiryo UI"/>
                <a:ea typeface="Meiryo UI"/>
              </a:rPr>
              <a:t>‣2018</a:t>
            </a:r>
            <a:r>
              <a:rPr lang="ja-JP" altLang="en-US" sz="1200" dirty="0">
                <a:solidFill>
                  <a:schemeClr val="tx1"/>
                </a:solidFill>
                <a:latin typeface="Meiryo UI"/>
                <a:ea typeface="Meiryo UI"/>
              </a:rPr>
              <a:t>年台風第</a:t>
            </a:r>
            <a:r>
              <a:rPr lang="en-US" altLang="ja-JP" sz="1200" dirty="0">
                <a:solidFill>
                  <a:schemeClr val="tx1"/>
                </a:solidFill>
                <a:latin typeface="Meiryo UI"/>
                <a:ea typeface="Meiryo UI"/>
              </a:rPr>
              <a:t>21</a:t>
            </a:r>
            <a:r>
              <a:rPr lang="ja-JP" altLang="en-US" sz="1200" dirty="0">
                <a:solidFill>
                  <a:schemeClr val="tx1"/>
                </a:solidFill>
                <a:latin typeface="Meiryo UI"/>
                <a:ea typeface="Meiryo UI"/>
              </a:rPr>
              <a:t>号の高波等により、防潮堤内側での浸水</a:t>
            </a:r>
            <a:endParaRPr lang="en-US" altLang="ja-JP" sz="1200" dirty="0">
              <a:solidFill>
                <a:schemeClr val="tx1"/>
              </a:solidFill>
              <a:latin typeface="Meiryo UI"/>
              <a:ea typeface="Meiryo UI"/>
            </a:endParaRPr>
          </a:p>
          <a:p>
            <a:pPr defTabSz="957700">
              <a:defRPr/>
            </a:pPr>
            <a:r>
              <a:rPr lang="ja-JP" altLang="en-US" sz="1200" dirty="0">
                <a:solidFill>
                  <a:schemeClr val="tx1"/>
                </a:solidFill>
                <a:latin typeface="Meiryo UI"/>
                <a:ea typeface="Meiryo UI"/>
              </a:rPr>
              <a:t>　 被害はなかった。</a:t>
            </a:r>
            <a:endParaRPr lang="en-US" altLang="ja-JP" sz="1200" dirty="0">
              <a:solidFill>
                <a:schemeClr val="tx1"/>
              </a:solidFill>
              <a:latin typeface="Meiryo UI"/>
              <a:ea typeface="Meiryo UI"/>
            </a:endParaRPr>
          </a:p>
          <a:p>
            <a:pPr defTabSz="957700">
              <a:defRPr/>
            </a:pPr>
            <a:r>
              <a:rPr lang="en-US" altLang="ja-JP" sz="1200" dirty="0">
                <a:solidFill>
                  <a:schemeClr val="tx1"/>
                </a:solidFill>
                <a:latin typeface="Meiryo UI"/>
                <a:ea typeface="Meiryo UI"/>
              </a:rPr>
              <a:t>‣</a:t>
            </a:r>
            <a:r>
              <a:rPr lang="ja-JP" altLang="en-US" sz="1200" dirty="0">
                <a:solidFill>
                  <a:schemeClr val="tx1"/>
                </a:solidFill>
                <a:latin typeface="Meiryo UI"/>
                <a:ea typeface="Meiryo UI"/>
              </a:rPr>
              <a:t>しかし、埋立地（咲洲・舞洲・夢洲）では一部で浸水被害。</a:t>
            </a:r>
            <a:endParaRPr lang="en-US" altLang="ja-JP" sz="1200" dirty="0">
              <a:solidFill>
                <a:schemeClr val="tx1"/>
              </a:solidFill>
              <a:latin typeface="Meiryo UI"/>
              <a:ea typeface="Meiryo UI"/>
            </a:endParaRPr>
          </a:p>
          <a:p>
            <a:pPr defTabSz="957700">
              <a:lnSpc>
                <a:spcPts val="600"/>
              </a:lnSpc>
              <a:defRPr/>
            </a:pPr>
            <a:endParaRPr lang="en-US" altLang="ja-JP" sz="12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a:t>
            </a:r>
            <a:r>
              <a:rPr lang="ja-JP" altLang="en-US" sz="1400" b="1" dirty="0">
                <a:solidFill>
                  <a:schemeClr val="tx1"/>
                </a:solidFill>
                <a:latin typeface="Meiryo UI"/>
                <a:ea typeface="Meiryo UI"/>
              </a:rPr>
              <a:t>護岸嵩上げ</a:t>
            </a:r>
            <a:r>
              <a:rPr lang="ja-JP" altLang="en-US" sz="1400" dirty="0">
                <a:solidFill>
                  <a:schemeClr val="tx1"/>
                </a:solidFill>
                <a:latin typeface="Meiryo UI"/>
                <a:ea typeface="Meiryo UI"/>
              </a:rPr>
              <a:t>等の浸水対策を推進</a:t>
            </a:r>
            <a:endParaRPr lang="en-US" altLang="ja-JP" sz="1400" dirty="0">
              <a:solidFill>
                <a:schemeClr val="tx1"/>
              </a:solidFill>
              <a:latin typeface="Meiryo UI"/>
              <a:ea typeface="Meiryo UI"/>
            </a:endParaRPr>
          </a:p>
          <a:p>
            <a:pPr defTabSz="957700">
              <a:defRPr/>
            </a:pPr>
            <a:endParaRPr lang="en-US" altLang="ja-JP" sz="1400" dirty="0">
              <a:solidFill>
                <a:schemeClr val="tx1"/>
              </a:solidFill>
              <a:latin typeface="Meiryo UI"/>
              <a:ea typeface="Meiryo UI"/>
            </a:endParaRPr>
          </a:p>
          <a:p>
            <a:pPr defTabSz="957700">
              <a:defRPr/>
            </a:pPr>
            <a:endParaRPr lang="en-US" altLang="ja-JP" sz="1400" dirty="0">
              <a:solidFill>
                <a:schemeClr val="tx1"/>
              </a:solidFill>
              <a:latin typeface="Meiryo UI"/>
              <a:ea typeface="Meiryo UI"/>
            </a:endParaRPr>
          </a:p>
          <a:p>
            <a:pPr defTabSz="957700">
              <a:defRPr/>
            </a:pPr>
            <a:endParaRPr lang="en-US" altLang="ja-JP" sz="1400" dirty="0">
              <a:solidFill>
                <a:schemeClr val="tx1"/>
              </a:solidFill>
              <a:latin typeface="Meiryo UI"/>
              <a:ea typeface="Meiryo UI"/>
            </a:endParaRPr>
          </a:p>
          <a:p>
            <a:pPr defTabSz="957700">
              <a:defRPr/>
            </a:pPr>
            <a:r>
              <a:rPr lang="ja-JP" altLang="en-US" sz="1200" dirty="0">
                <a:solidFill>
                  <a:schemeClr val="tx1"/>
                </a:solidFill>
                <a:latin typeface="Meiryo UI"/>
                <a:ea typeface="Meiryo UI"/>
              </a:rPr>
              <a:t>　</a:t>
            </a:r>
            <a:r>
              <a:rPr lang="ja-JP" altLang="en-US" sz="1400" dirty="0">
                <a:solidFill>
                  <a:schemeClr val="tx1"/>
                </a:solidFill>
                <a:latin typeface="Meiryo UI"/>
                <a:ea typeface="Meiryo UI"/>
              </a:rPr>
              <a:t>　</a:t>
            </a:r>
            <a:endParaRPr lang="ja-JP" altLang="en-US" sz="1400" dirty="0">
              <a:solidFill>
                <a:srgbClr val="FF0000"/>
              </a:solidFill>
              <a:latin typeface="Meiryo UI"/>
              <a:ea typeface="Meiryo UI"/>
            </a:endParaRPr>
          </a:p>
        </p:txBody>
      </p:sp>
      <p:pic>
        <p:nvPicPr>
          <p:cNvPr id="49" name="図 48"/>
          <p:cNvPicPr>
            <a:picLocks noChangeAspect="1"/>
          </p:cNvPicPr>
          <p:nvPr/>
        </p:nvPicPr>
        <p:blipFill rotWithShape="1">
          <a:blip r:embed="rId3" cstate="print">
            <a:extLst>
              <a:ext uri="{28A0092B-C50C-407E-A947-70E740481C1C}">
                <a14:useLocalDpi xmlns:a14="http://schemas.microsoft.com/office/drawing/2010/main" val="0"/>
              </a:ext>
            </a:extLst>
          </a:blip>
          <a:srcRect l="6407" r="9719"/>
          <a:stretch/>
        </p:blipFill>
        <p:spPr>
          <a:xfrm>
            <a:off x="2957636" y="5583681"/>
            <a:ext cx="1168589" cy="736894"/>
          </a:xfrm>
          <a:prstGeom prst="rect">
            <a:avLst/>
          </a:prstGeom>
        </p:spPr>
      </p:pic>
      <p:sp>
        <p:nvSpPr>
          <p:cNvPr id="50" name="テキスト ボックス 17"/>
          <p:cNvSpPr txBox="1"/>
          <p:nvPr/>
        </p:nvSpPr>
        <p:spPr>
          <a:xfrm>
            <a:off x="2814614" y="6296286"/>
            <a:ext cx="2100200" cy="203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just" defTabSz="913881">
              <a:lnSpc>
                <a:spcPts val="1300"/>
              </a:lnSpc>
              <a:defRPr/>
            </a:pPr>
            <a:r>
              <a:rPr kumimoji="1" lang="ja-JP" altLang="en-US"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lang="ja-JP" altLang="en-US" sz="8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整備後の木津川水門のイメージ</a:t>
            </a:r>
          </a:p>
        </p:txBody>
      </p:sp>
      <p:sp>
        <p:nvSpPr>
          <p:cNvPr id="7" name="テキスト ボックス 6"/>
          <p:cNvSpPr txBox="1"/>
          <p:nvPr/>
        </p:nvSpPr>
        <p:spPr>
          <a:xfrm>
            <a:off x="279870" y="2768733"/>
            <a:ext cx="2632921"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◆三大水門の更新</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府</a:t>
            </a:r>
            <a:r>
              <a:rPr lang="en-US" altLang="ja-JP" sz="1600" b="1" dirty="0">
                <a:latin typeface="メイリオ" panose="020B0604030504040204" pitchFamily="50" charset="-128"/>
                <a:ea typeface="メイリオ" panose="020B0604030504040204" pitchFamily="50" charset="-128"/>
              </a:rPr>
              <a:t>》</a:t>
            </a:r>
            <a:endParaRPr kumimoji="1" lang="ja-JP" altLang="en-US" sz="1600" b="1"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4"/>
          <a:stretch>
            <a:fillRect/>
          </a:stretch>
        </p:blipFill>
        <p:spPr>
          <a:xfrm>
            <a:off x="642828" y="4903725"/>
            <a:ext cx="2219476" cy="1596273"/>
          </a:xfrm>
          <a:prstGeom prst="rect">
            <a:avLst/>
          </a:prstGeom>
        </p:spPr>
      </p:pic>
      <p:pic>
        <p:nvPicPr>
          <p:cNvPr id="11" name="図 10"/>
          <p:cNvPicPr>
            <a:picLocks noChangeAspect="1"/>
          </p:cNvPicPr>
          <p:nvPr/>
        </p:nvPicPr>
        <p:blipFill>
          <a:blip r:embed="rId5"/>
          <a:stretch>
            <a:fillRect/>
          </a:stretch>
        </p:blipFill>
        <p:spPr>
          <a:xfrm>
            <a:off x="4914814" y="4784410"/>
            <a:ext cx="3738484" cy="1708465"/>
          </a:xfrm>
          <a:prstGeom prst="rect">
            <a:avLst/>
          </a:prstGeom>
        </p:spPr>
      </p:pic>
      <p:sp>
        <p:nvSpPr>
          <p:cNvPr id="12" name="正方形/長方形 11"/>
          <p:cNvSpPr/>
          <p:nvPr/>
        </p:nvSpPr>
        <p:spPr>
          <a:xfrm>
            <a:off x="6032500" y="6499998"/>
            <a:ext cx="2941314" cy="215444"/>
          </a:xfrm>
          <a:prstGeom prst="rect">
            <a:avLst/>
          </a:prstGeom>
        </p:spPr>
        <p:txBody>
          <a:bodyPr wrap="square">
            <a:spAutoFit/>
          </a:bodyPr>
          <a:lstStyle/>
          <a:p>
            <a:r>
              <a:rPr lang="ja-JP" altLang="en-US" sz="800" dirty="0"/>
              <a:t>「大阪港における高潮対策検討会　最終とりまとめ」（</a:t>
            </a:r>
            <a:r>
              <a:rPr lang="en-US" altLang="ja-JP" sz="800" dirty="0"/>
              <a:t>2020.2</a:t>
            </a:r>
            <a:r>
              <a:rPr lang="ja-JP" altLang="en-US" sz="800" dirty="0"/>
              <a:t>）</a:t>
            </a:r>
          </a:p>
        </p:txBody>
      </p:sp>
      <p:sp>
        <p:nvSpPr>
          <p:cNvPr id="24" name="正方形/長方形 23"/>
          <p:cNvSpPr/>
          <p:nvPr/>
        </p:nvSpPr>
        <p:spPr>
          <a:xfrm>
            <a:off x="4444458" y="2780053"/>
            <a:ext cx="3499027" cy="338554"/>
          </a:xfrm>
          <a:prstGeom prst="rect">
            <a:avLst/>
          </a:prstGeom>
        </p:spPr>
        <p:txBody>
          <a:bodyPr wrap="square">
            <a:spAutoFit/>
          </a:bodyPr>
          <a:lstStyle/>
          <a:p>
            <a:r>
              <a:rPr lang="ja-JP" altLang="en-US" sz="1600" b="1" dirty="0">
                <a:latin typeface="メイリオ" panose="020B0604030504040204" pitchFamily="50" charset="-128"/>
                <a:ea typeface="メイリオ" panose="020B0604030504040204" pitchFamily="50" charset="-128"/>
              </a:rPr>
              <a:t>◆護岸のかさ上げ等</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市</a:t>
            </a:r>
            <a:r>
              <a:rPr lang="en-US" altLang="ja-JP" sz="1600" b="1" dirty="0">
                <a:latin typeface="メイリオ" panose="020B0604030504040204" pitchFamily="50" charset="-128"/>
                <a:ea typeface="メイリオ" panose="020B0604030504040204" pitchFamily="50" charset="-128"/>
              </a:rPr>
              <a:t>》</a:t>
            </a:r>
            <a:endParaRPr lang="ja-JP" altLang="en-US" sz="1600" b="1"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705787" y="4064128"/>
            <a:ext cx="4084194" cy="738664"/>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進捗状況</a:t>
            </a:r>
            <a:r>
              <a:rPr lang="en-US" altLang="ja-JP" sz="1400" b="1" dirty="0">
                <a:latin typeface="メイリオ" panose="020B0604030504040204" pitchFamily="50" charset="-128"/>
                <a:ea typeface="メイリオ" panose="020B0604030504040204" pitchFamily="50" charset="-128"/>
              </a:rPr>
              <a:t>》</a:t>
            </a:r>
          </a:p>
          <a:p>
            <a:r>
              <a:rPr kumimoji="1" lang="ja-JP" altLang="en-US" sz="1400" dirty="0">
                <a:latin typeface="メイリオ" panose="020B0604030504040204" pitchFamily="50" charset="-128"/>
                <a:ea typeface="メイリオ" panose="020B0604030504040204" pitchFamily="50" charset="-128"/>
              </a:rPr>
              <a:t>　目標：</a:t>
            </a:r>
            <a:r>
              <a:rPr kumimoji="1" lang="en-US" altLang="ja-JP" sz="1400" dirty="0">
                <a:latin typeface="メイリオ" panose="020B0604030504040204" pitchFamily="50" charset="-128"/>
                <a:ea typeface="メイリオ" panose="020B0604030504040204" pitchFamily="50" charset="-128"/>
              </a:rPr>
              <a:t>21</a:t>
            </a:r>
            <a:r>
              <a:rPr kumimoji="1"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2027</a:t>
            </a:r>
            <a:r>
              <a:rPr lang="ja-JP" altLang="en-US" sz="1400" dirty="0">
                <a:latin typeface="メイリオ" panose="020B0604030504040204" pitchFamily="50" charset="-128"/>
                <a:ea typeface="メイリオ" panose="020B0604030504040204" pitchFamily="50" charset="-128"/>
              </a:rPr>
              <a:t>年度</a:t>
            </a:r>
            <a:r>
              <a:rPr kumimoji="1" lang="ja-JP" altLang="en-US" sz="1400" dirty="0">
                <a:latin typeface="メイリオ" panose="020B0604030504040204" pitchFamily="50" charset="-128"/>
                <a:ea typeface="メイリオ" panose="020B0604030504040204" pitchFamily="50" charset="-128"/>
              </a:rPr>
              <a:t>）</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進捗：</a:t>
            </a:r>
            <a:r>
              <a:rPr lang="en-US" altLang="ja-JP" sz="1400" dirty="0">
                <a:latin typeface="メイリオ" panose="020B0604030504040204" pitchFamily="50" charset="-128"/>
                <a:ea typeface="メイリオ" panose="020B0604030504040204" pitchFamily="50" charset="-128"/>
              </a:rPr>
              <a:t>6.0</a:t>
            </a:r>
            <a:r>
              <a:rPr kumimoji="1"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2022</a:t>
            </a:r>
            <a:r>
              <a:rPr lang="ja-JP" altLang="en-US" sz="1400" dirty="0">
                <a:latin typeface="メイリオ" panose="020B0604030504040204" pitchFamily="50" charset="-128"/>
                <a:ea typeface="メイリオ" panose="020B0604030504040204" pitchFamily="50" charset="-128"/>
              </a:rPr>
              <a:t>年度末まで）</a:t>
            </a:r>
            <a:endParaRPr kumimoji="1" lang="en-US" altLang="ja-JP" sz="1400" dirty="0">
              <a:latin typeface="メイリオ" panose="020B0604030504040204" pitchFamily="50" charset="-128"/>
              <a:ea typeface="メイリオ" panose="020B0604030504040204" pitchFamily="50" charset="-128"/>
            </a:endParaRPr>
          </a:p>
        </p:txBody>
      </p:sp>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450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97839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4056348" y="2479972"/>
            <a:ext cx="4935252" cy="4244086"/>
          </a:xfrm>
          <a:prstGeom prst="roundRect">
            <a:avLst>
              <a:gd name="adj" fmla="val 0"/>
            </a:avLst>
          </a:prstGeom>
          <a:noFill/>
          <a:ln w="9525">
            <a:noFill/>
            <a:prstDash val="dash"/>
          </a:ln>
        </p:spPr>
        <p:style>
          <a:lnRef idx="1">
            <a:schemeClr val="accent5"/>
          </a:lnRef>
          <a:fillRef idx="2">
            <a:schemeClr val="accent5"/>
          </a:fillRef>
          <a:effectRef idx="1">
            <a:schemeClr val="accent5"/>
          </a:effectRef>
          <a:fontRef idx="minor">
            <a:schemeClr val="dk1"/>
          </a:fontRef>
        </p:style>
        <p:txBody>
          <a:bodyPr rtlCol="0" anchor="ctr"/>
          <a:lstStyle/>
          <a:p>
            <a:endParaRPr kumimoji="1" lang="ja-JP" altLang="en-US" sz="1400" dirty="0">
              <a:latin typeface="Meiryo UI" panose="020B0604030504040204" pitchFamily="50" charset="-128"/>
              <a:ea typeface="Meiryo UI" panose="020B0604030504040204" pitchFamily="50" charset="-128"/>
            </a:endParaRPr>
          </a:p>
        </p:txBody>
      </p:sp>
      <p:sp>
        <p:nvSpPr>
          <p:cNvPr id="6" name="正方形/長方形 5"/>
          <p:cNvSpPr/>
          <p:nvPr/>
        </p:nvSpPr>
        <p:spPr>
          <a:xfrm>
            <a:off x="263676" y="1086933"/>
            <a:ext cx="8641289" cy="112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defTabSz="957700">
              <a:defRPr/>
            </a:pPr>
            <a:r>
              <a:rPr kumimoji="1" lang="ja-JP" altLang="en-US" sz="1600" b="1" i="0" u="none" strike="noStrike" kern="1200" cap="none" spc="0" normalizeH="0" baseline="0" noProof="0" dirty="0">
                <a:ln>
                  <a:noFill/>
                </a:ln>
                <a:solidFill>
                  <a:schemeClr val="tx1"/>
                </a:solidFill>
                <a:effectLst/>
                <a:uLnTx/>
                <a:uFillTx/>
                <a:latin typeface="Meiryo UI"/>
                <a:ea typeface="Meiryo UI"/>
              </a:rPr>
              <a:t>＜取組＞</a:t>
            </a:r>
            <a:endParaRPr kumimoji="1" lang="en-US" altLang="ja-JP" sz="1600" b="1" i="0" u="none" strike="noStrike" kern="1200" cap="none" spc="0" normalizeH="0" baseline="0" noProof="0" dirty="0">
              <a:ln>
                <a:noFill/>
              </a:ln>
              <a:solidFill>
                <a:schemeClr val="tx1"/>
              </a:solidFill>
              <a:effectLst/>
              <a:uLnTx/>
              <a:uFillTx/>
              <a:latin typeface="Meiryo UI"/>
              <a:ea typeface="Meiryo UI"/>
            </a:endParaRPr>
          </a:p>
          <a:p>
            <a:pPr defTabSz="957700">
              <a:defRPr/>
            </a:pPr>
            <a:r>
              <a:rPr lang="ja-JP" altLang="en-US" sz="1400" dirty="0">
                <a:solidFill>
                  <a:schemeClr val="tx1"/>
                </a:solidFill>
                <a:latin typeface="Meiryo UI"/>
                <a:ea typeface="Meiryo UI"/>
              </a:rPr>
              <a:t>　■地震時等に大きな被害が発生するおそれがある「地震時等に著しく危険な密集市街地」（危険密集）の解消が必要。</a:t>
            </a:r>
            <a:endParaRPr lang="en-US" altLang="ja-JP" sz="14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■「大阪府密集市街地整備方針」</a:t>
            </a:r>
            <a:r>
              <a:rPr lang="ja-JP" altLang="en-US" sz="1100" dirty="0">
                <a:solidFill>
                  <a:schemeClr val="tx1"/>
                </a:solidFill>
                <a:latin typeface="Meiryo UI"/>
                <a:ea typeface="Meiryo UI"/>
              </a:rPr>
              <a:t>（</a:t>
            </a:r>
            <a:r>
              <a:rPr lang="en-US" altLang="ja-JP" sz="1100" dirty="0">
                <a:solidFill>
                  <a:schemeClr val="tx1"/>
                </a:solidFill>
                <a:latin typeface="Meiryo UI"/>
                <a:ea typeface="Meiryo UI"/>
              </a:rPr>
              <a:t>2021</a:t>
            </a:r>
            <a:r>
              <a:rPr lang="ja-JP" altLang="en-US" sz="1100" dirty="0">
                <a:solidFill>
                  <a:schemeClr val="tx1"/>
                </a:solidFill>
                <a:latin typeface="Meiryo UI"/>
                <a:ea typeface="Meiryo UI"/>
              </a:rPr>
              <a:t>年</a:t>
            </a:r>
            <a:r>
              <a:rPr lang="en-US" altLang="ja-JP" sz="1100" dirty="0">
                <a:solidFill>
                  <a:schemeClr val="tx1"/>
                </a:solidFill>
                <a:latin typeface="Meiryo UI"/>
                <a:ea typeface="Meiryo UI"/>
              </a:rPr>
              <a:t>3</a:t>
            </a:r>
            <a:r>
              <a:rPr lang="ja-JP" altLang="en-US" sz="1100" dirty="0">
                <a:solidFill>
                  <a:schemeClr val="tx1"/>
                </a:solidFill>
                <a:latin typeface="Meiryo UI"/>
                <a:ea typeface="Meiryo UI"/>
              </a:rPr>
              <a:t>月改定）</a:t>
            </a:r>
            <a:r>
              <a:rPr lang="ja-JP" altLang="en-US" sz="1400" dirty="0">
                <a:solidFill>
                  <a:schemeClr val="tx1"/>
                </a:solidFill>
                <a:latin typeface="Meiryo UI"/>
                <a:ea typeface="Meiryo UI"/>
              </a:rPr>
              <a:t>及び「大阪市密集住宅市街地整備プログラム」</a:t>
            </a:r>
            <a:r>
              <a:rPr lang="ja-JP" altLang="en-US" sz="1100" dirty="0">
                <a:solidFill>
                  <a:schemeClr val="tx1"/>
                </a:solidFill>
                <a:latin typeface="Meiryo UI"/>
                <a:ea typeface="Meiryo UI"/>
              </a:rPr>
              <a:t>（</a:t>
            </a:r>
            <a:r>
              <a:rPr lang="en-US" altLang="ja-JP" sz="1100" dirty="0">
                <a:solidFill>
                  <a:schemeClr val="tx1"/>
                </a:solidFill>
                <a:latin typeface="Meiryo UI"/>
                <a:ea typeface="Meiryo UI"/>
              </a:rPr>
              <a:t>2021</a:t>
            </a:r>
            <a:r>
              <a:rPr lang="ja-JP" altLang="en-US" sz="1100" dirty="0">
                <a:solidFill>
                  <a:schemeClr val="tx1"/>
                </a:solidFill>
                <a:latin typeface="Meiryo UI"/>
                <a:ea typeface="Meiryo UI"/>
              </a:rPr>
              <a:t>年</a:t>
            </a:r>
            <a:r>
              <a:rPr lang="en-US" altLang="ja-JP" sz="1100" dirty="0">
                <a:solidFill>
                  <a:schemeClr val="tx1"/>
                </a:solidFill>
                <a:latin typeface="Meiryo UI"/>
                <a:ea typeface="Meiryo UI"/>
              </a:rPr>
              <a:t>3</a:t>
            </a:r>
            <a:r>
              <a:rPr lang="ja-JP" altLang="en-US" sz="1100" dirty="0">
                <a:solidFill>
                  <a:schemeClr val="tx1"/>
                </a:solidFill>
                <a:latin typeface="Meiryo UI"/>
                <a:ea typeface="Meiryo UI"/>
              </a:rPr>
              <a:t>月改定）</a:t>
            </a:r>
            <a:endParaRPr lang="en-US" altLang="ja-JP" sz="1100" dirty="0">
              <a:solidFill>
                <a:schemeClr val="tx1"/>
              </a:solidFill>
              <a:latin typeface="Meiryo UI"/>
              <a:ea typeface="Meiryo UI"/>
            </a:endParaRPr>
          </a:p>
          <a:p>
            <a:pPr defTabSz="957700">
              <a:defRPr/>
            </a:pPr>
            <a:r>
              <a:rPr lang="ja-JP" altLang="en-US" sz="1100" dirty="0">
                <a:solidFill>
                  <a:schemeClr val="tx1"/>
                </a:solidFill>
                <a:latin typeface="Meiryo UI"/>
                <a:ea typeface="Meiryo UI"/>
              </a:rPr>
              <a:t>　　　</a:t>
            </a:r>
            <a:r>
              <a:rPr lang="ja-JP" altLang="en-US" sz="1400" dirty="0">
                <a:solidFill>
                  <a:schemeClr val="tx1"/>
                </a:solidFill>
                <a:latin typeface="Meiryo UI"/>
                <a:ea typeface="Meiryo UI"/>
              </a:rPr>
              <a:t>に基づき、府・市・都整センターなどが連携し、取組を推進。</a:t>
            </a:r>
            <a:endParaRPr lang="en-US" altLang="ja-JP" sz="14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 </a:t>
            </a:r>
            <a:r>
              <a:rPr lang="ja-JP" altLang="en-US" sz="1400" b="1" u="sng" dirty="0">
                <a:solidFill>
                  <a:schemeClr val="tx1"/>
                </a:solidFill>
                <a:latin typeface="Meiryo UI"/>
                <a:ea typeface="Meiryo UI"/>
              </a:rPr>
              <a:t>危険密集</a:t>
            </a:r>
            <a:r>
              <a:rPr lang="en-US" altLang="ja-JP" sz="1400" b="1" u="sng" dirty="0">
                <a:solidFill>
                  <a:schemeClr val="tx1"/>
                </a:solidFill>
                <a:latin typeface="Meiryo UI"/>
                <a:ea typeface="Meiryo UI"/>
              </a:rPr>
              <a:t>2,248ha</a:t>
            </a:r>
            <a:r>
              <a:rPr lang="ja-JP" altLang="en-US" sz="1400" b="1" u="sng" dirty="0">
                <a:solidFill>
                  <a:schemeClr val="tx1"/>
                </a:solidFill>
                <a:latin typeface="Meiryo UI"/>
                <a:ea typeface="Meiryo UI"/>
              </a:rPr>
              <a:t>（</a:t>
            </a:r>
            <a:r>
              <a:rPr lang="en-US" altLang="ja-JP" sz="1400" b="1" u="sng" dirty="0">
                <a:solidFill>
                  <a:schemeClr val="tx1"/>
                </a:solidFill>
                <a:latin typeface="Meiryo UI"/>
                <a:ea typeface="Meiryo UI"/>
              </a:rPr>
              <a:t>2012</a:t>
            </a:r>
            <a:r>
              <a:rPr lang="ja-JP" altLang="en-US" sz="1400" b="1" u="sng" dirty="0">
                <a:solidFill>
                  <a:schemeClr val="tx1"/>
                </a:solidFill>
                <a:latin typeface="Meiryo UI"/>
                <a:ea typeface="Meiryo UI"/>
              </a:rPr>
              <a:t>年度）のうち、</a:t>
            </a:r>
            <a:r>
              <a:rPr lang="en-US" altLang="ja-JP" sz="1400" b="1" u="sng" dirty="0">
                <a:solidFill>
                  <a:schemeClr val="tx1"/>
                </a:solidFill>
                <a:latin typeface="Meiryo UI"/>
                <a:ea typeface="Meiryo UI"/>
              </a:rPr>
              <a:t>1,266ha</a:t>
            </a:r>
            <a:r>
              <a:rPr lang="ja-JP" altLang="en-US" sz="1400" b="1" u="sng" dirty="0">
                <a:solidFill>
                  <a:schemeClr val="tx1"/>
                </a:solidFill>
                <a:latin typeface="Meiryo UI"/>
                <a:ea typeface="Meiryo UI"/>
              </a:rPr>
              <a:t>解消。（</a:t>
            </a:r>
            <a:r>
              <a:rPr lang="en-US" altLang="ja-JP" sz="1400" b="1" u="sng" dirty="0">
                <a:solidFill>
                  <a:schemeClr val="tx1"/>
                </a:solidFill>
                <a:latin typeface="Meiryo UI"/>
                <a:ea typeface="Meiryo UI"/>
              </a:rPr>
              <a:t>2021</a:t>
            </a:r>
            <a:r>
              <a:rPr lang="ja-JP" altLang="en-US" sz="1400" b="1" u="sng" dirty="0">
                <a:solidFill>
                  <a:schemeClr val="tx1"/>
                </a:solidFill>
                <a:latin typeface="Meiryo UI"/>
                <a:ea typeface="Meiryo UI"/>
              </a:rPr>
              <a:t>年度末時点）</a:t>
            </a:r>
          </a:p>
        </p:txBody>
      </p:sp>
      <p:sp>
        <p:nvSpPr>
          <p:cNvPr id="22" name="テキスト ボックス 21"/>
          <p:cNvSpPr txBox="1"/>
          <p:nvPr/>
        </p:nvSpPr>
        <p:spPr>
          <a:xfrm>
            <a:off x="186894" y="316746"/>
            <a:ext cx="8603087" cy="660437"/>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主な改革取組：大阪の災害対策</a:t>
            </a:r>
            <a:r>
              <a:rPr kumimoji="1" lang="ja-JP" altLang="en-US" sz="1662" b="0" i="0" u="none" strike="noStrike" kern="1200" cap="none" spc="0" normalizeH="0" baseline="0" noProof="0" dirty="0">
                <a:ln>
                  <a:noFill/>
                </a:ln>
                <a:effectLst/>
                <a:uLnTx/>
                <a:uFillTx/>
                <a:latin typeface="Meiryo UI"/>
                <a:ea typeface="Meiryo UI"/>
                <a:cs typeface="+mn-cs"/>
              </a:rPr>
              <a:t>（２）事前予防対策（ハード対策）</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28" name="直線コネクタ 27"/>
          <p:cNvCxnSpPr/>
          <p:nvPr/>
        </p:nvCxnSpPr>
        <p:spPr>
          <a:xfrm>
            <a:off x="192700" y="70453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86894" y="798711"/>
            <a:ext cx="8653683" cy="354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府市による密集市街地の整備の取組</a:t>
            </a:r>
          </a:p>
        </p:txBody>
      </p:sp>
      <p:graphicFrame>
        <p:nvGraphicFramePr>
          <p:cNvPr id="18" name="表 17"/>
          <p:cNvGraphicFramePr>
            <a:graphicFrameLocks noGrp="1"/>
          </p:cNvGraphicFramePr>
          <p:nvPr/>
        </p:nvGraphicFramePr>
        <p:xfrm>
          <a:off x="575673" y="5230538"/>
          <a:ext cx="3521123" cy="1490481"/>
        </p:xfrm>
        <a:graphic>
          <a:graphicData uri="http://schemas.openxmlformats.org/drawingml/2006/table">
            <a:tbl>
              <a:tblPr>
                <a:tableStyleId>{5C22544A-7EE6-4342-B048-85BDC9FD1C3A}</a:tableStyleId>
              </a:tblPr>
              <a:tblGrid>
                <a:gridCol w="777923">
                  <a:extLst>
                    <a:ext uri="{9D8B030D-6E8A-4147-A177-3AD203B41FA5}">
                      <a16:colId xmlns:a16="http://schemas.microsoft.com/office/drawing/2014/main" val="1276941167"/>
                    </a:ext>
                  </a:extLst>
                </a:gridCol>
                <a:gridCol w="955343">
                  <a:extLst>
                    <a:ext uri="{9D8B030D-6E8A-4147-A177-3AD203B41FA5}">
                      <a16:colId xmlns:a16="http://schemas.microsoft.com/office/drawing/2014/main" val="1676820223"/>
                    </a:ext>
                  </a:extLst>
                </a:gridCol>
                <a:gridCol w="901604">
                  <a:extLst>
                    <a:ext uri="{9D8B030D-6E8A-4147-A177-3AD203B41FA5}">
                      <a16:colId xmlns:a16="http://schemas.microsoft.com/office/drawing/2014/main" val="1383888150"/>
                    </a:ext>
                  </a:extLst>
                </a:gridCol>
                <a:gridCol w="886253">
                  <a:extLst>
                    <a:ext uri="{9D8B030D-6E8A-4147-A177-3AD203B41FA5}">
                      <a16:colId xmlns:a16="http://schemas.microsoft.com/office/drawing/2014/main" val="1704229019"/>
                    </a:ext>
                  </a:extLst>
                </a:gridCol>
              </a:tblGrid>
              <a:tr h="135551">
                <a:tc rowSpan="2">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2012</a:t>
                      </a:r>
                      <a:r>
                        <a:rPr lang="ja-JP" altLang="en-US" sz="900" u="none" strike="noStrike" dirty="0">
                          <a:effectLst/>
                          <a:latin typeface="Meiryo UI" panose="020B0604030504040204" pitchFamily="50" charset="-128"/>
                          <a:ea typeface="Meiryo UI" panose="020B0604030504040204" pitchFamily="50" charset="-128"/>
                        </a:rPr>
                        <a:t>年度</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年度末</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2362159"/>
                  </a:ext>
                </a:extLst>
              </a:tr>
              <a:tr h="135551">
                <a:tc v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解消</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未解消</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8529548"/>
                  </a:ext>
                </a:extLst>
              </a:tr>
              <a:tr h="135551">
                <a:tc>
                  <a:txBody>
                    <a:bodyPr/>
                    <a:lstStyle/>
                    <a:p>
                      <a:pPr algn="ctr" fontAlgn="ctr"/>
                      <a:r>
                        <a:rPr lang="ja-JP" altLang="en-US" sz="900" b="1" u="none" strike="noStrike" dirty="0">
                          <a:effectLst/>
                          <a:latin typeface="Meiryo UI" panose="020B0604030504040204" pitchFamily="50" charset="-128"/>
                          <a:ea typeface="Meiryo UI" panose="020B0604030504040204" pitchFamily="50" charset="-128"/>
                        </a:rPr>
                        <a:t>大阪市</a:t>
                      </a: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b="1" u="none" strike="noStrike" dirty="0">
                          <a:effectLst/>
                          <a:latin typeface="Meiryo UI" panose="020B0604030504040204" pitchFamily="50" charset="-128"/>
                          <a:ea typeface="Meiryo UI" panose="020B0604030504040204" pitchFamily="50" charset="-128"/>
                        </a:rPr>
                        <a:t>1,333</a:t>
                      </a:r>
                      <a:r>
                        <a:rPr lang="ja-JP" altLang="en-US" sz="900" u="none" strike="noStrike" baseline="0" dirty="0">
                          <a:effectLst/>
                          <a:latin typeface="Meiryo UI" panose="020B0604030504040204" pitchFamily="50" charset="-128"/>
                          <a:ea typeface="Meiryo UI" panose="020B0604030504040204" pitchFamily="50" charset="-128"/>
                        </a:rPr>
                        <a:t> </a:t>
                      </a:r>
                      <a:r>
                        <a:rPr lang="en-US" altLang="ja-JP" sz="900" b="1" u="none" strike="noStrike" dirty="0">
                          <a:effectLst/>
                          <a:latin typeface="Meiryo UI" panose="020B0604030504040204" pitchFamily="50" charset="-128"/>
                          <a:ea typeface="Meiryo UI" panose="020B0604030504040204" pitchFamily="50" charset="-128"/>
                        </a:rPr>
                        <a:t>ha</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b="1" u="none" strike="noStrike" dirty="0">
                          <a:effectLst/>
                          <a:latin typeface="Meiryo UI" panose="020B0604030504040204" pitchFamily="50" charset="-128"/>
                          <a:ea typeface="Meiryo UI" panose="020B0604030504040204" pitchFamily="50" charset="-128"/>
                        </a:rPr>
                        <a:t>692</a:t>
                      </a:r>
                      <a:r>
                        <a:rPr lang="en-US" altLang="ja-JP" sz="900" u="none" strike="noStrike" dirty="0">
                          <a:effectLst/>
                          <a:latin typeface="Meiryo UI" panose="020B0604030504040204" pitchFamily="50" charset="-128"/>
                          <a:ea typeface="Meiryo UI" panose="020B0604030504040204" pitchFamily="50" charset="-128"/>
                        </a:rPr>
                        <a:t> </a:t>
                      </a:r>
                      <a:r>
                        <a:rPr lang="en-US" altLang="ja-JP" sz="900" b="1" u="none" strike="noStrike" dirty="0">
                          <a:effectLst/>
                          <a:latin typeface="Meiryo UI" panose="020B0604030504040204" pitchFamily="50" charset="-128"/>
                          <a:ea typeface="Meiryo UI" panose="020B0604030504040204" pitchFamily="50" charset="-128"/>
                        </a:rPr>
                        <a:t>ha</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b="1" u="none" strike="noStrike" dirty="0">
                          <a:effectLst/>
                          <a:latin typeface="Meiryo UI" panose="020B0604030504040204" pitchFamily="50" charset="-128"/>
                          <a:ea typeface="Meiryo UI" panose="020B0604030504040204" pitchFamily="50" charset="-128"/>
                        </a:rPr>
                        <a:t>641</a:t>
                      </a:r>
                      <a:r>
                        <a:rPr lang="en-US" altLang="ja-JP" sz="900" u="none" strike="noStrike" dirty="0">
                          <a:effectLst/>
                          <a:latin typeface="Meiryo UI" panose="020B0604030504040204" pitchFamily="50" charset="-128"/>
                          <a:ea typeface="Meiryo UI" panose="020B0604030504040204" pitchFamily="50" charset="-128"/>
                        </a:rPr>
                        <a:t> </a:t>
                      </a:r>
                      <a:r>
                        <a:rPr lang="en-US" altLang="ja-JP" sz="900" b="1" u="none" strike="noStrike" dirty="0">
                          <a:effectLst/>
                          <a:latin typeface="Meiryo UI" panose="020B0604030504040204" pitchFamily="50" charset="-128"/>
                          <a:ea typeface="Meiryo UI" panose="020B0604030504040204" pitchFamily="50" charset="-128"/>
                        </a:rPr>
                        <a:t>ha</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6852813"/>
                  </a:ext>
                </a:extLst>
              </a:tr>
              <a:tr h="13555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堺市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54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36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18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5487756"/>
                  </a:ext>
                </a:extLst>
              </a:tr>
              <a:tr h="13555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豊中市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246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125 ha</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121 ha</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0308748"/>
                  </a:ext>
                </a:extLst>
              </a:tr>
              <a:tr h="13555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守口市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213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213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0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24207345"/>
                  </a:ext>
                </a:extLst>
              </a:tr>
              <a:tr h="13555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門真市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137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29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108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2813499"/>
                  </a:ext>
                </a:extLst>
              </a:tr>
              <a:tr h="13555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寝屋川市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216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160 ha</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56 ha</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5699602"/>
                  </a:ext>
                </a:extLst>
              </a:tr>
              <a:tr h="135551">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東大阪市</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49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11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38 ha</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84503085"/>
                  </a:ext>
                </a:extLst>
              </a:tr>
              <a:tr h="256041">
                <a:tc>
                  <a:txBody>
                    <a:bodyPr/>
                    <a:lstStyle/>
                    <a:p>
                      <a:pPr algn="ctr" fontAlgn="ctr"/>
                      <a:r>
                        <a:rPr lang="ja-JP" altLang="en-US" sz="900" b="1" u="none" strike="noStrike" dirty="0">
                          <a:effectLst/>
                          <a:latin typeface="Meiryo UI" panose="020B0604030504040204" pitchFamily="50" charset="-128"/>
                          <a:ea typeface="Meiryo UI" panose="020B0604030504040204" pitchFamily="50" charset="-128"/>
                        </a:rPr>
                        <a:t>合計</a:t>
                      </a: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b="1" u="none" strike="noStrike" dirty="0">
                          <a:effectLst/>
                          <a:latin typeface="Meiryo UI" panose="020B0604030504040204" pitchFamily="50" charset="-128"/>
                          <a:ea typeface="Meiryo UI" panose="020B0604030504040204" pitchFamily="50" charset="-128"/>
                        </a:rPr>
                        <a:t>2,248 ha</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b="1" u="none" strike="noStrike" dirty="0">
                          <a:effectLst/>
                          <a:latin typeface="Meiryo UI" panose="020B0604030504040204" pitchFamily="50" charset="-128"/>
                          <a:ea typeface="Meiryo UI" panose="020B0604030504040204" pitchFamily="50" charset="-128"/>
                        </a:rPr>
                        <a:t>1,266 ha</a:t>
                      </a:r>
                    </a:p>
                    <a:p>
                      <a:pPr marL="0" marR="0" lvl="0" indent="0" algn="r" defTabSz="1280160" rtl="0" eaLnBrk="1" fontAlgn="ctr" latinLnBrk="0" hangingPunct="1">
                        <a:lnSpc>
                          <a:spcPct val="100000"/>
                        </a:lnSpc>
                        <a:spcBef>
                          <a:spcPts val="0"/>
                        </a:spcBef>
                        <a:spcAft>
                          <a:spcPts val="0"/>
                        </a:spcAft>
                        <a:buClrTx/>
                        <a:buSzTx/>
                        <a:buFontTx/>
                        <a:buNone/>
                        <a:tabLst/>
                        <a:defRPr/>
                      </a:pP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年度</a:t>
                      </a: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32ha)</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900" b="1" u="none" strike="noStrike" dirty="0">
                          <a:effectLst/>
                          <a:latin typeface="Meiryo UI" panose="020B0604030504040204" pitchFamily="50" charset="-128"/>
                          <a:ea typeface="Meiryo UI" panose="020B0604030504040204" pitchFamily="50" charset="-128"/>
                        </a:rPr>
                        <a:t>982ha</a:t>
                      </a:r>
                    </a:p>
                  </a:txBody>
                  <a:tcPr marL="51861" marR="51861"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13851829"/>
                  </a:ext>
                </a:extLst>
              </a:tr>
            </a:tbl>
          </a:graphicData>
        </a:graphic>
      </p:graphicFrame>
      <p:sp>
        <p:nvSpPr>
          <p:cNvPr id="20" name="フレーム 19"/>
          <p:cNvSpPr/>
          <p:nvPr/>
        </p:nvSpPr>
        <p:spPr>
          <a:xfrm>
            <a:off x="2283583" y="6462913"/>
            <a:ext cx="944011" cy="286181"/>
          </a:xfrm>
          <a:prstGeom prst="frame">
            <a:avLst>
              <a:gd name="adj1" fmla="val 89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1" name="グループ化 20"/>
          <p:cNvGrpSpPr/>
          <p:nvPr/>
        </p:nvGrpSpPr>
        <p:grpSpPr>
          <a:xfrm>
            <a:off x="575673" y="2479972"/>
            <a:ext cx="3525777" cy="2692530"/>
            <a:chOff x="1" y="68240"/>
            <a:chExt cx="5985832" cy="6360191"/>
          </a:xfrm>
        </p:grpSpPr>
        <p:pic>
          <p:nvPicPr>
            <p:cNvPr id="23" name="図 2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 y="68240"/>
              <a:ext cx="5906771" cy="6360191"/>
            </a:xfrm>
            <a:prstGeom prst="rect">
              <a:avLst/>
            </a:prstGeom>
            <a:noFill/>
            <a:ln w="6350">
              <a:solidFill>
                <a:schemeClr val="tx1">
                  <a:lumMod val="85000"/>
                  <a:lumOff val="15000"/>
                </a:schemeClr>
              </a:solidFill>
            </a:ln>
            <a:extLst>
              <a:ext uri="{53640926-AAD7-44D8-BBD7-CCE9431645EC}">
                <a14:shadowObscured xmlns:a14="http://schemas.microsoft.com/office/drawing/2010/main"/>
              </a:ext>
            </a:extLst>
          </p:spPr>
        </p:pic>
        <p:cxnSp>
          <p:nvCxnSpPr>
            <p:cNvPr id="24" name="直線コネクタ 23"/>
            <p:cNvCxnSpPr>
              <a:stCxn id="67" idx="3"/>
            </p:cNvCxnSpPr>
            <p:nvPr/>
          </p:nvCxnSpPr>
          <p:spPr>
            <a:xfrm>
              <a:off x="3322775" y="1238936"/>
              <a:ext cx="456044" cy="68229"/>
            </a:xfrm>
            <a:prstGeom prst="line">
              <a:avLst/>
            </a:prstGeom>
            <a:noFill/>
            <a:ln w="3175" cap="flat" cmpd="sng" algn="ctr">
              <a:solidFill>
                <a:sysClr val="windowText" lastClr="000000"/>
              </a:solidFill>
              <a:prstDash val="solid"/>
              <a:headEnd type="none" w="sm" len="sm"/>
              <a:tailEnd type="oval" w="sm" len="sm"/>
            </a:ln>
            <a:effectLst/>
          </p:spPr>
        </p:cxnSp>
        <p:cxnSp>
          <p:nvCxnSpPr>
            <p:cNvPr id="25" name="直線コネクタ 24"/>
            <p:cNvCxnSpPr>
              <a:stCxn id="68" idx="2"/>
            </p:cNvCxnSpPr>
            <p:nvPr/>
          </p:nvCxnSpPr>
          <p:spPr>
            <a:xfrm>
              <a:off x="3958370" y="717737"/>
              <a:ext cx="109082" cy="389939"/>
            </a:xfrm>
            <a:prstGeom prst="line">
              <a:avLst/>
            </a:prstGeom>
            <a:noFill/>
            <a:ln w="3175" cap="flat" cmpd="sng" algn="ctr">
              <a:solidFill>
                <a:sysClr val="windowText" lastClr="000000"/>
              </a:solidFill>
              <a:prstDash val="solid"/>
              <a:headEnd type="none" w="sm" len="sm"/>
              <a:tailEnd type="oval" w="sm" len="sm"/>
            </a:ln>
            <a:effectLst/>
          </p:spPr>
        </p:cxnSp>
        <p:cxnSp>
          <p:nvCxnSpPr>
            <p:cNvPr id="26" name="直線コネクタ 25"/>
            <p:cNvCxnSpPr>
              <a:stCxn id="67" idx="3"/>
            </p:cNvCxnSpPr>
            <p:nvPr/>
          </p:nvCxnSpPr>
          <p:spPr>
            <a:xfrm flipV="1">
              <a:off x="3322775" y="1098287"/>
              <a:ext cx="456044" cy="140649"/>
            </a:xfrm>
            <a:prstGeom prst="line">
              <a:avLst/>
            </a:prstGeom>
            <a:noFill/>
            <a:ln w="3175" cap="flat" cmpd="sng" algn="ctr">
              <a:solidFill>
                <a:sysClr val="windowText" lastClr="000000"/>
              </a:solidFill>
              <a:prstDash val="solid"/>
              <a:headEnd type="none" w="sm" len="sm"/>
              <a:tailEnd type="oval" w="sm" len="sm"/>
            </a:ln>
            <a:effectLst/>
          </p:spPr>
        </p:cxnSp>
        <p:sp>
          <p:nvSpPr>
            <p:cNvPr id="27" name="正方形/長方形 26"/>
            <p:cNvSpPr/>
            <p:nvPr/>
          </p:nvSpPr>
          <p:spPr>
            <a:xfrm>
              <a:off x="4020207" y="5070135"/>
              <a:ext cx="1826193" cy="981963"/>
            </a:xfrm>
            <a:prstGeom prst="rect">
              <a:avLst/>
            </a:prstGeom>
            <a:solidFill>
              <a:sysClr val="window" lastClr="FFFFFF"/>
            </a:solidFill>
            <a:ln w="25400" cap="flat" cmpd="sng" algn="ctr">
              <a:noFill/>
              <a:prstDash val="solid"/>
            </a:ln>
            <a:effectLst/>
          </p:spPr>
          <p:txBody>
            <a:bodyPr rtlCol="0" anchor="ctr"/>
            <a:lstStyle/>
            <a:p>
              <a:endParaRPr lang="ja-JP" altLang="en-US" sz="1429">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4083269" y="5152548"/>
              <a:ext cx="287655" cy="215900"/>
            </a:xfrm>
            <a:prstGeom prst="rect">
              <a:avLst/>
            </a:prstGeom>
            <a:solidFill>
              <a:srgbClr val="FFFF00"/>
            </a:solidFill>
            <a:ln w="3175" cap="flat" cmpd="sng" algn="ctr">
              <a:solidFill>
                <a:sysClr val="window" lastClr="FFFFFF">
                  <a:lumMod val="50000"/>
                </a:sysClr>
              </a:solidFill>
              <a:prstDash val="solid"/>
            </a:ln>
            <a:effectLst/>
          </p:spPr>
          <p:txBody>
            <a:bodyPr rtlCol="0" anchor="ctr"/>
            <a:lstStyle/>
            <a:p>
              <a:endParaRPr lang="ja-JP" altLang="en-US" sz="1429">
                <a:latin typeface="BIZ UDPゴシック" panose="020B0400000000000000" pitchFamily="50" charset="-128"/>
                <a:ea typeface="BIZ UDPゴシック" panose="020B0400000000000000" pitchFamily="50" charset="-128"/>
              </a:endParaRPr>
            </a:p>
          </p:txBody>
        </p:sp>
        <p:sp>
          <p:nvSpPr>
            <p:cNvPr id="33" name="正方形/長方形 32"/>
            <p:cNvSpPr/>
            <p:nvPr/>
          </p:nvSpPr>
          <p:spPr>
            <a:xfrm>
              <a:off x="4083269" y="5770179"/>
              <a:ext cx="287655" cy="215900"/>
            </a:xfrm>
            <a:prstGeom prst="rect">
              <a:avLst/>
            </a:prstGeom>
            <a:pattFill prst="ltUpDiag">
              <a:fgClr>
                <a:sysClr val="windowText" lastClr="000000"/>
              </a:fgClr>
              <a:bgClr>
                <a:srgbClr val="FF3399"/>
              </a:bgClr>
            </a:pattFill>
            <a:ln w="3175" cap="flat" cmpd="sng" algn="ctr">
              <a:solidFill>
                <a:sysClr val="window" lastClr="FFFFFF">
                  <a:lumMod val="50000"/>
                </a:sysClr>
              </a:solidFill>
              <a:prstDash val="solid"/>
            </a:ln>
            <a:effectLst/>
          </p:spPr>
          <p:txBody>
            <a:bodyPr rtlCol="0" anchor="ctr"/>
            <a:lstStyle/>
            <a:p>
              <a:endParaRPr lang="ja-JP" altLang="en-US" sz="1429">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4414345" y="5770179"/>
              <a:ext cx="575945" cy="215900"/>
            </a:xfrm>
            <a:prstGeom prst="rect">
              <a:avLst/>
            </a:prstGeom>
            <a:solidFill>
              <a:sysClr val="window" lastClr="FFFFFF"/>
            </a:solidFill>
            <a:ln w="317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algn="ctr" fontAlgn="base"/>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未解消</a:t>
              </a:r>
              <a:endParaRPr lang="ja-JP" altLang="en-US" sz="714"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6" name="正方形/長方形 35"/>
            <p:cNvSpPr/>
            <p:nvPr/>
          </p:nvSpPr>
          <p:spPr>
            <a:xfrm>
              <a:off x="4920422" y="5155438"/>
              <a:ext cx="898304" cy="230136"/>
            </a:xfrm>
            <a:prstGeom prst="rect">
              <a:avLst/>
            </a:prstGeom>
            <a:noFill/>
            <a:ln w="3175" cap="flat" cmpd="sng" algn="ctr">
              <a:noFill/>
              <a:prstDash val="dash"/>
            </a:ln>
            <a:effectLst/>
          </p:spPr>
          <p:txBody>
            <a:bodyPr rot="0" spcFirstLastPara="0" vert="horz" wrap="square" lIns="0" tIns="0" rIns="0" bIns="0" numCol="1" spcCol="0" rtlCol="0" fromWordArt="0" anchor="ctr" anchorCtr="0" forceAA="0" compatLnSpc="1">
              <a:prstTxWarp prst="textNoShape">
                <a:avLst/>
              </a:prstTxWarp>
              <a:noAutofit/>
            </a:bodyPr>
            <a:lstStyle/>
            <a:p>
              <a:pPr algn="r" fontAlgn="base">
                <a:lnSpc>
                  <a:spcPts val="714"/>
                </a:lnSpc>
                <a:tabLst>
                  <a:tab pos="1928624" algn="ctr"/>
                  <a:tab pos="3857249" algn="r"/>
                </a:tabLst>
              </a:pPr>
              <a:r>
                <a:rPr lang="en-US" sz="500" kern="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1,266ha</a:t>
              </a:r>
              <a:endParaRPr lang="ja-JP" altLang="en-US" sz="64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7" name="正方形/長方形 36"/>
            <p:cNvSpPr/>
            <p:nvPr/>
          </p:nvSpPr>
          <p:spPr>
            <a:xfrm>
              <a:off x="5065077" y="5770178"/>
              <a:ext cx="752419" cy="215901"/>
            </a:xfrm>
            <a:prstGeom prst="rect">
              <a:avLst/>
            </a:prstGeom>
            <a:noFill/>
            <a:ln w="3175"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r" fontAlgn="base">
                <a:lnSpc>
                  <a:spcPts val="714"/>
                </a:lnSpc>
                <a:tabLst>
                  <a:tab pos="1928624" algn="ctr"/>
                  <a:tab pos="3857249" algn="r"/>
                </a:tabLst>
              </a:pPr>
              <a:r>
                <a:rPr 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982ha</a:t>
              </a:r>
              <a:endParaRPr lang="ja-JP" altLang="en-US" sz="64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38" name="直線コネクタ 37"/>
            <p:cNvCxnSpPr>
              <a:stCxn id="65" idx="1"/>
            </p:cNvCxnSpPr>
            <p:nvPr/>
          </p:nvCxnSpPr>
          <p:spPr>
            <a:xfrm flipH="1">
              <a:off x="5241229" y="465128"/>
              <a:ext cx="266224" cy="42516"/>
            </a:xfrm>
            <a:prstGeom prst="line">
              <a:avLst/>
            </a:prstGeom>
            <a:noFill/>
            <a:ln w="3175" cap="flat" cmpd="sng" algn="ctr">
              <a:solidFill>
                <a:sysClr val="windowText" lastClr="000000"/>
              </a:solidFill>
              <a:prstDash val="solid"/>
              <a:headEnd type="none" w="sm" len="sm"/>
              <a:tailEnd type="oval" w="sm" len="sm"/>
            </a:ln>
            <a:effectLst/>
          </p:spPr>
        </p:cxnSp>
        <p:cxnSp>
          <p:nvCxnSpPr>
            <p:cNvPr id="39" name="直線コネクタ 38"/>
            <p:cNvCxnSpPr/>
            <p:nvPr/>
          </p:nvCxnSpPr>
          <p:spPr>
            <a:xfrm flipH="1" flipV="1">
              <a:off x="4945713" y="807641"/>
              <a:ext cx="489415" cy="163630"/>
            </a:xfrm>
            <a:prstGeom prst="line">
              <a:avLst/>
            </a:prstGeom>
            <a:noFill/>
            <a:ln w="3175" cap="flat" cmpd="sng" algn="ctr">
              <a:solidFill>
                <a:sysClr val="windowText" lastClr="000000"/>
              </a:solidFill>
              <a:prstDash val="solid"/>
              <a:headEnd type="none" w="sm" len="sm"/>
              <a:tailEnd type="oval" w="sm" len="sm"/>
            </a:ln>
            <a:effectLst/>
          </p:spPr>
        </p:cxnSp>
        <p:cxnSp>
          <p:nvCxnSpPr>
            <p:cNvPr id="40" name="直線コネクタ 39"/>
            <p:cNvCxnSpPr/>
            <p:nvPr/>
          </p:nvCxnSpPr>
          <p:spPr>
            <a:xfrm flipH="1" flipV="1">
              <a:off x="5004732" y="1357235"/>
              <a:ext cx="548601" cy="57901"/>
            </a:xfrm>
            <a:prstGeom prst="line">
              <a:avLst/>
            </a:prstGeom>
            <a:noFill/>
            <a:ln w="3175" cap="flat" cmpd="sng" algn="ctr">
              <a:solidFill>
                <a:sysClr val="windowText" lastClr="000000"/>
              </a:solidFill>
              <a:prstDash val="solid"/>
              <a:headEnd type="none" w="sm" len="sm"/>
              <a:tailEnd type="oval" w="sm" len="sm"/>
            </a:ln>
            <a:effectLst/>
          </p:spPr>
        </p:cxnSp>
        <p:cxnSp>
          <p:nvCxnSpPr>
            <p:cNvPr id="41" name="直線コネクタ 40"/>
            <p:cNvCxnSpPr>
              <a:stCxn id="66" idx="0"/>
            </p:cNvCxnSpPr>
            <p:nvPr/>
          </p:nvCxnSpPr>
          <p:spPr>
            <a:xfrm flipV="1">
              <a:off x="4596026" y="1466192"/>
              <a:ext cx="173481" cy="416245"/>
            </a:xfrm>
            <a:prstGeom prst="line">
              <a:avLst/>
            </a:prstGeom>
            <a:noFill/>
            <a:ln w="3175" cap="flat" cmpd="sng" algn="ctr">
              <a:solidFill>
                <a:sysClr val="windowText" lastClr="000000"/>
              </a:solidFill>
              <a:prstDash val="solid"/>
              <a:headEnd type="none" w="sm" len="sm"/>
              <a:tailEnd type="oval" w="sm" len="sm"/>
            </a:ln>
            <a:effectLst/>
          </p:spPr>
        </p:cxnSp>
        <p:cxnSp>
          <p:nvCxnSpPr>
            <p:cNvPr id="42" name="直線コネクタ 41"/>
            <p:cNvCxnSpPr>
              <a:stCxn id="66" idx="0"/>
            </p:cNvCxnSpPr>
            <p:nvPr/>
          </p:nvCxnSpPr>
          <p:spPr>
            <a:xfrm flipH="1" flipV="1">
              <a:off x="4514405" y="1545023"/>
              <a:ext cx="81621" cy="337414"/>
            </a:xfrm>
            <a:prstGeom prst="line">
              <a:avLst/>
            </a:prstGeom>
            <a:noFill/>
            <a:ln w="3175" cap="flat" cmpd="sng" algn="ctr">
              <a:solidFill>
                <a:sysClr val="windowText" lastClr="000000"/>
              </a:solidFill>
              <a:prstDash val="solid"/>
              <a:headEnd type="none" w="sm" len="sm"/>
              <a:tailEnd type="oval" w="sm" len="sm"/>
            </a:ln>
            <a:effectLst/>
          </p:spPr>
        </p:cxnSp>
        <p:cxnSp>
          <p:nvCxnSpPr>
            <p:cNvPr id="43" name="直線コネクタ 42"/>
            <p:cNvCxnSpPr>
              <a:stCxn id="66" idx="0"/>
            </p:cNvCxnSpPr>
            <p:nvPr/>
          </p:nvCxnSpPr>
          <p:spPr>
            <a:xfrm flipH="1" flipV="1">
              <a:off x="4193631" y="1513490"/>
              <a:ext cx="402395" cy="368947"/>
            </a:xfrm>
            <a:prstGeom prst="line">
              <a:avLst/>
            </a:prstGeom>
            <a:noFill/>
            <a:ln w="3175" cap="flat" cmpd="sng" algn="ctr">
              <a:solidFill>
                <a:sysClr val="windowText" lastClr="000000"/>
              </a:solidFill>
              <a:prstDash val="solid"/>
              <a:headEnd type="none" w="sm" len="sm"/>
              <a:tailEnd type="oval" w="sm" len="sm"/>
            </a:ln>
            <a:effectLst/>
          </p:spPr>
        </p:cxnSp>
        <p:cxnSp>
          <p:nvCxnSpPr>
            <p:cNvPr id="44" name="直線コネクタ 43"/>
            <p:cNvCxnSpPr>
              <a:stCxn id="66" idx="0"/>
            </p:cNvCxnSpPr>
            <p:nvPr/>
          </p:nvCxnSpPr>
          <p:spPr>
            <a:xfrm flipH="1" flipV="1">
              <a:off x="3831023" y="1671144"/>
              <a:ext cx="765003" cy="211293"/>
            </a:xfrm>
            <a:prstGeom prst="line">
              <a:avLst/>
            </a:prstGeom>
            <a:noFill/>
            <a:ln w="3175" cap="flat" cmpd="sng" algn="ctr">
              <a:solidFill>
                <a:sysClr val="windowText" lastClr="000000"/>
              </a:solidFill>
              <a:prstDash val="solid"/>
              <a:headEnd type="none" w="sm" len="sm"/>
              <a:tailEnd type="oval" w="sm" len="sm"/>
            </a:ln>
            <a:effectLst/>
          </p:spPr>
        </p:cxnSp>
        <p:cxnSp>
          <p:nvCxnSpPr>
            <p:cNvPr id="45" name="直線コネクタ 44"/>
            <p:cNvCxnSpPr>
              <a:stCxn id="69" idx="0"/>
            </p:cNvCxnSpPr>
            <p:nvPr/>
          </p:nvCxnSpPr>
          <p:spPr>
            <a:xfrm flipH="1" flipV="1">
              <a:off x="4678286" y="3754739"/>
              <a:ext cx="283843" cy="352263"/>
            </a:xfrm>
            <a:prstGeom prst="line">
              <a:avLst/>
            </a:prstGeom>
            <a:noFill/>
            <a:ln w="3175" cap="flat" cmpd="sng" algn="ctr">
              <a:solidFill>
                <a:sysClr val="windowText" lastClr="000000"/>
              </a:solidFill>
              <a:prstDash val="solid"/>
              <a:headEnd type="none" w="sm" len="sm"/>
              <a:tailEnd type="oval" w="sm" len="sm"/>
            </a:ln>
            <a:effectLst/>
          </p:spPr>
        </p:cxnSp>
        <p:cxnSp>
          <p:nvCxnSpPr>
            <p:cNvPr id="46" name="直線コネクタ 45"/>
            <p:cNvCxnSpPr>
              <a:stCxn id="62" idx="1"/>
            </p:cNvCxnSpPr>
            <p:nvPr/>
          </p:nvCxnSpPr>
          <p:spPr>
            <a:xfrm flipH="1" flipV="1">
              <a:off x="878697" y="2831097"/>
              <a:ext cx="446788" cy="345698"/>
            </a:xfrm>
            <a:prstGeom prst="line">
              <a:avLst/>
            </a:prstGeom>
            <a:noFill/>
            <a:ln w="3175" cap="flat" cmpd="sng" algn="ctr">
              <a:solidFill>
                <a:sysClr val="windowText" lastClr="000000"/>
              </a:solidFill>
              <a:prstDash val="solid"/>
              <a:headEnd type="none" w="sm" len="sm"/>
              <a:tailEnd type="oval" w="sm" len="sm"/>
            </a:ln>
            <a:effectLst/>
          </p:spPr>
        </p:cxnSp>
        <p:cxnSp>
          <p:nvCxnSpPr>
            <p:cNvPr id="51" name="直線コネクタ 50"/>
            <p:cNvCxnSpPr>
              <a:stCxn id="62" idx="0"/>
            </p:cNvCxnSpPr>
            <p:nvPr/>
          </p:nvCxnSpPr>
          <p:spPr>
            <a:xfrm flipV="1">
              <a:off x="1701354" y="2659878"/>
              <a:ext cx="1114940" cy="414396"/>
            </a:xfrm>
            <a:prstGeom prst="line">
              <a:avLst/>
            </a:prstGeom>
            <a:noFill/>
            <a:ln w="3175" cap="flat" cmpd="sng" algn="ctr">
              <a:solidFill>
                <a:sysClr val="windowText" lastClr="000000"/>
              </a:solidFill>
              <a:prstDash val="solid"/>
              <a:headEnd type="none" w="sm" len="sm"/>
              <a:tailEnd type="oval" w="sm" len="sm"/>
            </a:ln>
            <a:effectLst/>
          </p:spPr>
        </p:cxnSp>
        <p:cxnSp>
          <p:nvCxnSpPr>
            <p:cNvPr id="52" name="直線コネクタ 51"/>
            <p:cNvCxnSpPr/>
            <p:nvPr/>
          </p:nvCxnSpPr>
          <p:spPr>
            <a:xfrm>
              <a:off x="1652281" y="3279315"/>
              <a:ext cx="291305" cy="790816"/>
            </a:xfrm>
            <a:prstGeom prst="line">
              <a:avLst/>
            </a:prstGeom>
            <a:noFill/>
            <a:ln w="3175" cap="flat" cmpd="sng" algn="ctr">
              <a:solidFill>
                <a:sysClr val="windowText" lastClr="000000"/>
              </a:solidFill>
              <a:prstDash val="solid"/>
              <a:headEnd type="none" w="sm" len="sm"/>
              <a:tailEnd type="oval" w="sm" len="sm"/>
            </a:ln>
            <a:effectLst/>
          </p:spPr>
        </p:cxnSp>
        <p:sp>
          <p:nvSpPr>
            <p:cNvPr id="53" name="正方形/長方形 52"/>
            <p:cNvSpPr/>
            <p:nvPr/>
          </p:nvSpPr>
          <p:spPr>
            <a:xfrm>
              <a:off x="220718" y="677915"/>
              <a:ext cx="478380"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algn="ctr" fontAlgn="base">
                <a:tabLst>
                  <a:tab pos="1928624" algn="ctr"/>
                  <a:tab pos="3857249" algn="r"/>
                </a:tabLst>
              </a:pPr>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庄内</a:t>
              </a:r>
              <a:endPar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4" name="正方形/長方形 53"/>
            <p:cNvSpPr/>
            <p:nvPr/>
          </p:nvSpPr>
          <p:spPr>
            <a:xfrm>
              <a:off x="1325483" y="677915"/>
              <a:ext cx="615060"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algn="ctr" fontAlgn="base">
                <a:tabLst>
                  <a:tab pos="1928624" algn="ctr"/>
                  <a:tab pos="3857249" algn="r"/>
                </a:tabLst>
              </a:pPr>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豊南町</a:t>
              </a:r>
              <a:endParaRPr lang="ja-JP" altLang="en-US" sz="64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55" name="直線コネクタ 54"/>
            <p:cNvCxnSpPr/>
            <p:nvPr/>
          </p:nvCxnSpPr>
          <p:spPr>
            <a:xfrm>
              <a:off x="378373" y="851338"/>
              <a:ext cx="314034" cy="517283"/>
            </a:xfrm>
            <a:prstGeom prst="line">
              <a:avLst/>
            </a:prstGeom>
            <a:noFill/>
            <a:ln w="3175" cap="flat" cmpd="sng" algn="ctr">
              <a:solidFill>
                <a:sysClr val="windowText" lastClr="000000"/>
              </a:solidFill>
              <a:prstDash val="solid"/>
              <a:headEnd type="none" w="sm" len="sm"/>
              <a:tailEnd type="oval" w="sm" len="sm"/>
            </a:ln>
            <a:effectLst/>
          </p:spPr>
        </p:cxnSp>
        <p:cxnSp>
          <p:nvCxnSpPr>
            <p:cNvPr id="56" name="直線コネクタ 55"/>
            <p:cNvCxnSpPr/>
            <p:nvPr/>
          </p:nvCxnSpPr>
          <p:spPr>
            <a:xfrm flipH="1">
              <a:off x="1198180" y="851338"/>
              <a:ext cx="381000" cy="400050"/>
            </a:xfrm>
            <a:prstGeom prst="line">
              <a:avLst/>
            </a:prstGeom>
            <a:noFill/>
            <a:ln w="3175" cap="flat" cmpd="sng" algn="ctr">
              <a:solidFill>
                <a:sysClr val="windowText" lastClr="000000"/>
              </a:solidFill>
              <a:prstDash val="solid"/>
              <a:headEnd type="none" w="sm" len="sm"/>
              <a:tailEnd type="oval" w="sm" len="sm"/>
            </a:ln>
            <a:effectLst/>
          </p:spPr>
        </p:cxnSp>
        <p:sp>
          <p:nvSpPr>
            <p:cNvPr id="57" name="正方形/長方形 56"/>
            <p:cNvSpPr/>
            <p:nvPr/>
          </p:nvSpPr>
          <p:spPr>
            <a:xfrm>
              <a:off x="315308" y="5549461"/>
              <a:ext cx="478380"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algn="ctr" fontAlgn="base">
                <a:lnSpc>
                  <a:spcPts val="714"/>
                </a:lnSpc>
                <a:tabLst>
                  <a:tab pos="1928624" algn="ctr"/>
                  <a:tab pos="3857249" algn="r"/>
                </a:tabLst>
              </a:pPr>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新湊</a:t>
              </a:r>
              <a:endParaRPr lang="ja-JP" altLang="en-US" sz="64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58" name="直線コネクタ 57"/>
            <p:cNvCxnSpPr>
              <a:stCxn id="57" idx="2"/>
            </p:cNvCxnSpPr>
            <p:nvPr/>
          </p:nvCxnSpPr>
          <p:spPr>
            <a:xfrm>
              <a:off x="554498" y="5754502"/>
              <a:ext cx="116561" cy="464785"/>
            </a:xfrm>
            <a:prstGeom prst="line">
              <a:avLst/>
            </a:prstGeom>
            <a:noFill/>
            <a:ln w="3175" cap="flat" cmpd="sng" algn="ctr">
              <a:solidFill>
                <a:sysClr val="windowText" lastClr="000000"/>
              </a:solidFill>
              <a:prstDash val="solid"/>
              <a:headEnd type="none" w="sm" len="sm"/>
              <a:tailEnd type="oval" w="sm" len="sm"/>
            </a:ln>
            <a:effectLst/>
          </p:spPr>
        </p:cxnSp>
        <p:sp>
          <p:nvSpPr>
            <p:cNvPr id="59" name="正方形/長方形 58"/>
            <p:cNvSpPr/>
            <p:nvPr/>
          </p:nvSpPr>
          <p:spPr>
            <a:xfrm>
              <a:off x="4085241" y="5446777"/>
              <a:ext cx="287654" cy="215901"/>
            </a:xfrm>
            <a:prstGeom prst="rect">
              <a:avLst/>
            </a:prstGeom>
            <a:pattFill prst="narHorz">
              <a:fgClr>
                <a:schemeClr val="tx1"/>
              </a:fgClr>
              <a:bgClr>
                <a:srgbClr val="FFFF00"/>
              </a:bgClr>
            </a:pattFill>
            <a:ln w="3175" cap="flat" cmpd="sng" algn="ctr">
              <a:solidFill>
                <a:sysClr val="window" lastClr="FFFFFF">
                  <a:lumMod val="50000"/>
                </a:sysClr>
              </a:solidFill>
              <a:prstDash val="solid"/>
            </a:ln>
            <a:effectLst/>
          </p:spPr>
          <p:txBody>
            <a:bodyPr rtlCol="0" anchor="ctr"/>
            <a:lstStyle/>
            <a:p>
              <a:endParaRPr lang="ja-JP" altLang="en-US" sz="1429">
                <a:latin typeface="BIZ UDPゴシック" panose="020B0400000000000000" pitchFamily="50" charset="-128"/>
                <a:ea typeface="BIZ UDPゴシック" panose="020B0400000000000000" pitchFamily="50" charset="-128"/>
              </a:endParaRPr>
            </a:p>
          </p:txBody>
        </p:sp>
        <p:sp>
          <p:nvSpPr>
            <p:cNvPr id="60" name="正方形/長方形 59"/>
            <p:cNvSpPr/>
            <p:nvPr/>
          </p:nvSpPr>
          <p:spPr>
            <a:xfrm>
              <a:off x="4387836" y="5451594"/>
              <a:ext cx="1461266" cy="224019"/>
            </a:xfrm>
            <a:prstGeom prst="rect">
              <a:avLst/>
            </a:prstGeom>
            <a:noFill/>
            <a:ln w="3175" cap="flat" cmpd="sng" algn="ctr">
              <a:noFill/>
              <a:prstDash val="dash"/>
            </a:ln>
            <a:effectLst/>
          </p:spPr>
          <p:txBody>
            <a:bodyPr rot="0" spcFirstLastPara="0" vert="horz" wrap="square" lIns="0" tIns="0" rIns="0" bIns="0" numCol="1" spcCol="0" rtlCol="0" fromWordArt="0" anchor="ctr" anchorCtr="1" forceAA="0" compatLnSpc="1">
              <a:prstTxWarp prst="textNoShape">
                <a:avLst/>
              </a:prstTxWarp>
              <a:noAutofit/>
            </a:bodyPr>
            <a:lstStyle/>
            <a:p>
              <a:pPr algn="r" fontAlgn="base">
                <a:lnSpc>
                  <a:spcPts val="714"/>
                </a:lnSpc>
                <a:tabLst>
                  <a:tab pos="1928624" algn="ctr"/>
                  <a:tab pos="3857249" algn="r"/>
                </a:tabLst>
              </a:pPr>
              <a:r>
                <a:rPr lang="ja-JP" altLang="en-US" sz="500" kern="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うち</a:t>
              </a:r>
              <a:r>
                <a:rPr lang="en-US" altLang="ja-JP" sz="500" kern="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500" kern="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解消</a:t>
              </a:r>
              <a:r>
                <a:rPr lang="en-US" sz="500" kern="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32ha</a:t>
              </a:r>
              <a:endParaRPr lang="ja-JP" altLang="en-US" sz="5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1" name="正方形/長方形 60"/>
            <p:cNvSpPr/>
            <p:nvPr/>
          </p:nvSpPr>
          <p:spPr>
            <a:xfrm>
              <a:off x="4414346" y="5159621"/>
              <a:ext cx="575944" cy="215901"/>
            </a:xfrm>
            <a:prstGeom prst="rect">
              <a:avLst/>
            </a:prstGeom>
            <a:solidFill>
              <a:sysClr val="window" lastClr="FFFFFF"/>
            </a:solidFill>
            <a:ln w="317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algn="ctr" fontAlgn="base"/>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解</a:t>
              </a:r>
              <a:r>
                <a:rPr lang="en-US" altLang="ja-JP"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消</a:t>
              </a:r>
              <a:endParaRPr lang="ja-JP" altLang="en-US" sz="714"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62" name="正方形/長方形 61"/>
            <p:cNvSpPr/>
            <p:nvPr/>
          </p:nvSpPr>
          <p:spPr>
            <a:xfrm>
              <a:off x="1325485" y="3074274"/>
              <a:ext cx="751739"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algn="ctr" fontAlgn="base">
                <a:tabLst>
                  <a:tab pos="1928624" algn="ctr"/>
                  <a:tab pos="3857249" algn="r"/>
                </a:tabLst>
              </a:pPr>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優先地区</a:t>
              </a:r>
              <a:endParaRPr lang="ja-JP" altLang="en-US" sz="64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3" name="正方形/長方形 62"/>
            <p:cNvSpPr/>
            <p:nvPr/>
          </p:nvSpPr>
          <p:spPr>
            <a:xfrm>
              <a:off x="5110832" y="812424"/>
              <a:ext cx="820079"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algn="ctr" fontAlgn="base">
                <a:tabLst>
                  <a:tab pos="1928624" algn="ctr"/>
                  <a:tab pos="3857249" algn="r"/>
                </a:tabLst>
              </a:pPr>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池田･大利</a:t>
              </a:r>
              <a:endParaRPr lang="ja-JP" altLang="en-US" sz="64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4" name="正方形/長方形 63"/>
            <p:cNvSpPr/>
            <p:nvPr/>
          </p:nvSpPr>
          <p:spPr>
            <a:xfrm>
              <a:off x="5249917" y="1308538"/>
              <a:ext cx="615060"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algn="ctr" fontAlgn="base">
                <a:tabLst>
                  <a:tab pos="1928624" algn="ctr"/>
                  <a:tab pos="3857249" algn="r"/>
                </a:tabLst>
              </a:pPr>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萱島東</a:t>
              </a:r>
              <a:endParaRPr lang="ja-JP" altLang="en-US" sz="64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5" name="正方形/長方形 64"/>
            <p:cNvSpPr/>
            <p:nvPr/>
          </p:nvSpPr>
          <p:spPr>
            <a:xfrm>
              <a:off x="5507453" y="362607"/>
              <a:ext cx="478380" cy="205041"/>
            </a:xfrm>
            <a:prstGeom prst="rect">
              <a:avLst/>
            </a:prstGeom>
            <a:solidFill>
              <a:sysClr val="window" lastClr="FFFFFF"/>
            </a:solidFill>
            <a:ln w="2540" cap="flat" cmpd="sng" algn="ctr">
              <a:solidFill>
                <a:sysClr val="windowText" lastClr="000000"/>
              </a:solidFill>
              <a:prstDash val="dash"/>
            </a:ln>
            <a:effectLst/>
          </p:spPr>
          <p:txBody>
            <a:bodyPr rot="0" spcFirstLastPara="0" vert="horz" wrap="square" lIns="0" tIns="0" rIns="0" bIns="0" numCol="1" spcCol="0" rtlCol="0" fromWordArt="0" anchor="ctr" anchorCtr="1" forceAA="0" compatLnSpc="1">
              <a:prstTxWarp prst="textNoShape">
                <a:avLst/>
              </a:prstTxWarp>
              <a:noAutofit/>
            </a:bodyPr>
            <a:lstStyle/>
            <a:p>
              <a:pPr algn="ctr" fontAlgn="base"/>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香里</a:t>
              </a:r>
              <a:endParaRPr lang="ja-JP" altLang="en-US" sz="714"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66" name="正方形/長方形 65"/>
            <p:cNvSpPr/>
            <p:nvPr/>
          </p:nvSpPr>
          <p:spPr>
            <a:xfrm>
              <a:off x="4151816" y="1882437"/>
              <a:ext cx="888419" cy="205041"/>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algn="ctr" fontAlgn="base">
                <a:tabLst>
                  <a:tab pos="1928624" algn="ctr"/>
                  <a:tab pos="3857249" algn="r"/>
                </a:tabLst>
              </a:pPr>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門真北部</a:t>
              </a:r>
              <a:endParaRPr lang="ja-JP" altLang="en-US" sz="64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7" name="正方形/長方形 66"/>
            <p:cNvSpPr/>
            <p:nvPr/>
          </p:nvSpPr>
          <p:spPr>
            <a:xfrm>
              <a:off x="2024316" y="1136416"/>
              <a:ext cx="1298459" cy="205041"/>
            </a:xfrm>
            <a:prstGeom prst="rect">
              <a:avLst/>
            </a:prstGeom>
            <a:solidFill>
              <a:sysClr val="window" lastClr="FFFFFF"/>
            </a:solidFill>
            <a:ln w="2540" cap="flat" cmpd="sng" algn="ctr">
              <a:solidFill>
                <a:sysClr val="windowText" lastClr="000000"/>
              </a:solidFill>
              <a:prstDash val="dash"/>
            </a:ln>
            <a:effectLst/>
          </p:spPr>
          <p:txBody>
            <a:bodyPr rot="0" spcFirstLastPara="0" vert="horz" wrap="square" lIns="0" tIns="0" rIns="0" bIns="0" numCol="1" spcCol="0" rtlCol="0" fromWordArt="0" anchor="ctr" anchorCtr="1" forceAA="0" compatLnSpc="1">
              <a:prstTxWarp prst="textNoShape">
                <a:avLst/>
              </a:prstTxWarp>
              <a:noAutofit/>
            </a:bodyPr>
            <a:lstStyle/>
            <a:p>
              <a:pPr algn="ctr" fontAlgn="base">
                <a:tabLst>
                  <a:tab pos="1928624" algn="ctr"/>
                  <a:tab pos="3857249" algn="r"/>
                </a:tabLst>
              </a:pPr>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大日・八雲東町</a:t>
              </a:r>
              <a:endParaRPr lang="ja-JP" altLang="en-US" sz="64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8" name="正方形/長方形 67"/>
            <p:cNvSpPr/>
            <p:nvPr/>
          </p:nvSpPr>
          <p:spPr>
            <a:xfrm>
              <a:off x="3548331" y="512695"/>
              <a:ext cx="820079" cy="205041"/>
            </a:xfrm>
            <a:prstGeom prst="rect">
              <a:avLst/>
            </a:prstGeom>
            <a:solidFill>
              <a:sysClr val="window" lastClr="FFFFFF"/>
            </a:solidFill>
            <a:ln w="2540" cap="flat" cmpd="sng" algn="ctr">
              <a:solidFill>
                <a:sysClr val="windowText" lastClr="000000"/>
              </a:solidFill>
              <a:prstDash val="dash"/>
            </a:ln>
            <a:effectLst/>
          </p:spPr>
          <p:txBody>
            <a:bodyPr rot="0" spcFirstLastPara="0" vert="horz" wrap="square" lIns="0" tIns="0" rIns="0" bIns="0" numCol="1" spcCol="0" rtlCol="0" fromWordArt="0" anchor="ctr" anchorCtr="1" forceAA="0" compatLnSpc="1">
              <a:prstTxWarp prst="textNoShape">
                <a:avLst/>
              </a:prstTxWarp>
              <a:noAutofit/>
            </a:bodyPr>
            <a:lstStyle/>
            <a:p>
              <a:pPr algn="ctr" fontAlgn="base">
                <a:tabLst>
                  <a:tab pos="1928624" algn="ctr"/>
                  <a:tab pos="3857249" algn="r"/>
                </a:tabLst>
              </a:pPr>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守口東部</a:t>
              </a:r>
              <a:endParaRPr lang="ja-JP" altLang="en-US" sz="64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9" name="正方形/長方形 68"/>
            <p:cNvSpPr/>
            <p:nvPr/>
          </p:nvSpPr>
          <p:spPr>
            <a:xfrm>
              <a:off x="4370927" y="4107002"/>
              <a:ext cx="1182409" cy="290789"/>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0" tIns="0" rIns="0" bIns="0" numCol="1" spcCol="0" rtlCol="0" fromWordArt="0" anchor="ctr" anchorCtr="1" forceAA="0" compatLnSpc="1">
              <a:prstTxWarp prst="textNoShape">
                <a:avLst/>
              </a:prstTxWarp>
              <a:noAutofit/>
            </a:bodyPr>
            <a:lstStyle/>
            <a:p>
              <a:pPr algn="ctr" fontAlgn="base">
                <a:tabLst>
                  <a:tab pos="1928624" algn="ctr"/>
                  <a:tab pos="3857249" algn="r"/>
                </a:tabLst>
              </a:pPr>
              <a:r>
                <a:rPr lang="ja-JP" altLang="en-US" sz="5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若江・岩田・瓜生堂</a:t>
              </a:r>
              <a:endParaRPr lang="ja-JP" altLang="en-US" sz="643"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70" name="正方形/長方形 69"/>
          <p:cNvSpPr/>
          <p:nvPr/>
        </p:nvSpPr>
        <p:spPr>
          <a:xfrm>
            <a:off x="584884" y="2481496"/>
            <a:ext cx="827800" cy="2078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進捗状況</a:t>
            </a:r>
            <a:endParaRPr kumimoji="1" lang="ja-JP" altLang="en-US" sz="1200" b="1" dirty="0">
              <a:latin typeface="Meiryo UI" panose="020B0604030504040204" pitchFamily="50" charset="-128"/>
              <a:ea typeface="Meiryo UI" panose="020B0604030504040204" pitchFamily="50" charset="-128"/>
            </a:endParaRPr>
          </a:p>
        </p:txBody>
      </p:sp>
      <p:sp>
        <p:nvSpPr>
          <p:cNvPr id="73" name="正方形/長方形 72"/>
          <p:cNvSpPr/>
          <p:nvPr/>
        </p:nvSpPr>
        <p:spPr>
          <a:xfrm>
            <a:off x="4199299" y="2491431"/>
            <a:ext cx="4465290" cy="109741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defTabSz="957700">
              <a:lnSpc>
                <a:spcPts val="2000"/>
              </a:lnSpc>
              <a:defRPr/>
            </a:pPr>
            <a:r>
              <a:rPr lang="ja-JP" altLang="en-US" sz="1400" b="1" dirty="0">
                <a:solidFill>
                  <a:schemeClr val="tx1"/>
                </a:solidFill>
                <a:latin typeface="Meiryo UI"/>
                <a:ea typeface="Meiryo UI"/>
              </a:rPr>
              <a:t>「大阪府密集市街地整備方針」（</a:t>
            </a:r>
            <a:r>
              <a:rPr lang="en-US" altLang="ja-JP" sz="1400" b="1" dirty="0">
                <a:solidFill>
                  <a:schemeClr val="tx1"/>
                </a:solidFill>
                <a:latin typeface="Meiryo UI"/>
                <a:ea typeface="Meiryo UI"/>
              </a:rPr>
              <a:t>2021</a:t>
            </a:r>
            <a:r>
              <a:rPr lang="ja-JP" altLang="en-US" sz="1400" b="1" dirty="0">
                <a:solidFill>
                  <a:schemeClr val="tx1"/>
                </a:solidFill>
                <a:latin typeface="Meiryo UI"/>
                <a:ea typeface="Meiryo UI"/>
              </a:rPr>
              <a:t>年</a:t>
            </a:r>
            <a:r>
              <a:rPr lang="en-US" altLang="ja-JP" sz="1400" b="1" dirty="0">
                <a:solidFill>
                  <a:schemeClr val="tx1"/>
                </a:solidFill>
                <a:latin typeface="Meiryo UI"/>
                <a:ea typeface="Meiryo UI"/>
              </a:rPr>
              <a:t>3</a:t>
            </a:r>
            <a:r>
              <a:rPr lang="ja-JP" altLang="en-US" sz="1400" b="1" dirty="0">
                <a:solidFill>
                  <a:schemeClr val="tx1"/>
                </a:solidFill>
                <a:latin typeface="Meiryo UI"/>
                <a:ea typeface="Meiryo UI"/>
              </a:rPr>
              <a:t>月改定）</a:t>
            </a:r>
            <a:endParaRPr lang="en-US" altLang="ja-JP" sz="1400" dirty="0">
              <a:solidFill>
                <a:schemeClr val="tx1"/>
              </a:solidFill>
              <a:latin typeface="Meiryo UI"/>
              <a:ea typeface="Meiryo UI"/>
            </a:endParaRPr>
          </a:p>
          <a:p>
            <a:pPr defTabSz="957700">
              <a:lnSpc>
                <a:spcPts val="2000"/>
              </a:lnSpc>
              <a:defRPr/>
            </a:pP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目　標</a:t>
            </a:r>
            <a:r>
              <a:rPr lang="en-US" altLang="ja-JP" sz="1400" dirty="0">
                <a:solidFill>
                  <a:schemeClr val="tx1"/>
                </a:solidFill>
                <a:latin typeface="Meiryo UI"/>
                <a:ea typeface="Meiryo UI"/>
              </a:rPr>
              <a:t>】</a:t>
            </a:r>
          </a:p>
          <a:p>
            <a:pPr defTabSz="957700">
              <a:lnSpc>
                <a:spcPts val="2000"/>
              </a:lnSpc>
              <a:defRPr/>
            </a:pPr>
            <a:r>
              <a:rPr lang="ja-JP" altLang="en-US" sz="1400" dirty="0">
                <a:solidFill>
                  <a:schemeClr val="tx1"/>
                </a:solidFill>
                <a:latin typeface="Meiryo UI"/>
                <a:ea typeface="Meiryo UI"/>
              </a:rPr>
              <a:t>　　●</a:t>
            </a:r>
            <a:r>
              <a:rPr lang="en-US" altLang="ja-JP" sz="1400" dirty="0">
                <a:solidFill>
                  <a:schemeClr val="tx1"/>
                </a:solidFill>
                <a:latin typeface="Meiryo UI"/>
                <a:ea typeface="Meiryo UI"/>
              </a:rPr>
              <a:t>2025</a:t>
            </a:r>
            <a:r>
              <a:rPr lang="ja-JP" altLang="en-US" sz="1400" dirty="0">
                <a:solidFill>
                  <a:schemeClr val="tx1"/>
                </a:solidFill>
                <a:latin typeface="Meiryo UI"/>
                <a:ea typeface="Meiryo UI"/>
              </a:rPr>
              <a:t>年度末までに９割以上</a:t>
            </a:r>
            <a:endParaRPr lang="en-US" altLang="ja-JP" sz="1400" dirty="0">
              <a:solidFill>
                <a:schemeClr val="tx1"/>
              </a:solidFill>
              <a:latin typeface="Meiryo UI"/>
              <a:ea typeface="Meiryo UI"/>
            </a:endParaRPr>
          </a:p>
          <a:p>
            <a:pPr defTabSz="957700">
              <a:lnSpc>
                <a:spcPts val="2000"/>
              </a:lnSpc>
              <a:defRPr/>
            </a:pPr>
            <a:r>
              <a:rPr lang="ja-JP" altLang="en-US" sz="1400" dirty="0">
                <a:solidFill>
                  <a:schemeClr val="tx1"/>
                </a:solidFill>
                <a:latin typeface="Meiryo UI"/>
                <a:ea typeface="Meiryo UI"/>
              </a:rPr>
              <a:t>　　●</a:t>
            </a:r>
            <a:r>
              <a:rPr lang="en-US" altLang="ja-JP" sz="1400" dirty="0">
                <a:solidFill>
                  <a:schemeClr val="tx1"/>
                </a:solidFill>
                <a:latin typeface="Meiryo UI"/>
                <a:ea typeface="Meiryo UI"/>
              </a:rPr>
              <a:t>2030</a:t>
            </a:r>
            <a:r>
              <a:rPr lang="ja-JP" altLang="en-US" sz="1400" dirty="0">
                <a:solidFill>
                  <a:schemeClr val="tx1"/>
                </a:solidFill>
                <a:latin typeface="Meiryo UI"/>
                <a:ea typeface="Meiryo UI"/>
              </a:rPr>
              <a:t>年度末までに全域を解消</a:t>
            </a:r>
            <a:endParaRPr lang="en-US" altLang="ja-JP" sz="1400" dirty="0">
              <a:solidFill>
                <a:schemeClr val="tx1"/>
              </a:solidFill>
              <a:latin typeface="Meiryo UI"/>
              <a:ea typeface="Meiryo UI"/>
            </a:endParaRPr>
          </a:p>
        </p:txBody>
      </p:sp>
      <p:sp>
        <p:nvSpPr>
          <p:cNvPr id="74" name="正方形/長方形 73"/>
          <p:cNvSpPr/>
          <p:nvPr/>
        </p:nvSpPr>
        <p:spPr>
          <a:xfrm>
            <a:off x="4242222" y="3607536"/>
            <a:ext cx="4598355" cy="903820"/>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lIns="54000" tIns="72000" rIns="0" bIns="0" rtlCol="0" anchor="t" anchorCtr="0"/>
          <a:lstStyle/>
          <a:p>
            <a:pPr defTabSz="957700">
              <a:defRPr/>
            </a:pPr>
            <a:r>
              <a:rPr lang="ja-JP" altLang="en-US" sz="1400" b="1" u="sng" dirty="0">
                <a:solidFill>
                  <a:schemeClr val="tx1"/>
                </a:solidFill>
                <a:latin typeface="Meiryo UI"/>
                <a:ea typeface="Meiryo UI"/>
              </a:rPr>
              <a:t>➤まちの防災性の向上</a:t>
            </a:r>
            <a:endParaRPr lang="en-US" altLang="ja-JP" sz="1400" b="1" u="sng" dirty="0">
              <a:solidFill>
                <a:schemeClr val="tx1"/>
              </a:solidFill>
              <a:latin typeface="Meiryo UI"/>
              <a:ea typeface="Meiryo UI"/>
            </a:endParaRPr>
          </a:p>
          <a:p>
            <a:pPr defTabSz="957700">
              <a:defRPr/>
            </a:pPr>
            <a:r>
              <a:rPr lang="ja-JP" altLang="en-US" sz="1100" dirty="0">
                <a:solidFill>
                  <a:schemeClr val="tx1"/>
                </a:solidFill>
                <a:latin typeface="Meiryo UI"/>
                <a:ea typeface="Meiryo UI"/>
              </a:rPr>
              <a:t>●</a:t>
            </a:r>
            <a:r>
              <a:rPr lang="en-US" altLang="ja-JP" sz="1100" dirty="0">
                <a:solidFill>
                  <a:schemeClr val="tx1"/>
                </a:solidFill>
                <a:latin typeface="Meiryo UI"/>
                <a:ea typeface="Meiryo UI"/>
              </a:rPr>
              <a:t>GIS</a:t>
            </a:r>
            <a:r>
              <a:rPr lang="ja-JP" altLang="en-US" sz="1100" dirty="0">
                <a:solidFill>
                  <a:schemeClr val="tx1"/>
                </a:solidFill>
                <a:latin typeface="Meiryo UI"/>
                <a:ea typeface="Meiryo UI"/>
              </a:rPr>
              <a:t>を用いて、延焼危険性を効果的に低減できる箇所を特定。</a:t>
            </a:r>
            <a:endParaRPr lang="en-US" altLang="ja-JP" sz="1100" dirty="0">
              <a:solidFill>
                <a:schemeClr val="tx1"/>
              </a:solidFill>
              <a:latin typeface="Meiryo UI"/>
              <a:ea typeface="Meiryo UI"/>
            </a:endParaRPr>
          </a:p>
          <a:p>
            <a:pPr defTabSz="957700">
              <a:defRPr/>
            </a:pPr>
            <a:r>
              <a:rPr lang="ja-JP" altLang="en-US" sz="1100" dirty="0">
                <a:solidFill>
                  <a:schemeClr val="tx1"/>
                </a:solidFill>
                <a:latin typeface="Meiryo UI"/>
                <a:ea typeface="Meiryo UI"/>
              </a:rPr>
              <a:t>●積極的な用地買収による道路等の重点整備や老朽建築物の重点除却。</a:t>
            </a:r>
            <a:endParaRPr lang="en-US" altLang="ja-JP" sz="1100" dirty="0">
              <a:solidFill>
                <a:schemeClr val="tx1"/>
              </a:solidFill>
              <a:latin typeface="Meiryo UI"/>
              <a:ea typeface="Meiryo UI"/>
            </a:endParaRPr>
          </a:p>
          <a:p>
            <a:pPr defTabSz="957700">
              <a:defRPr/>
            </a:pPr>
            <a:r>
              <a:rPr lang="ja-JP" altLang="en-US" sz="1100" dirty="0">
                <a:solidFill>
                  <a:schemeClr val="tx1"/>
                </a:solidFill>
                <a:latin typeface="Meiryo UI"/>
                <a:ea typeface="Meiryo UI"/>
              </a:rPr>
              <a:t>●あわせて、建物の不燃化や、延焼遮断帯、避難路等の整備。</a:t>
            </a:r>
            <a:endParaRPr lang="en-US" altLang="ja-JP" sz="1100" dirty="0">
              <a:solidFill>
                <a:schemeClr val="tx1"/>
              </a:solidFill>
              <a:latin typeface="Meiryo UI"/>
              <a:ea typeface="Meiryo UI"/>
            </a:endParaRPr>
          </a:p>
        </p:txBody>
      </p:sp>
      <p:sp>
        <p:nvSpPr>
          <p:cNvPr id="78" name="正方形/長方形 77"/>
          <p:cNvSpPr/>
          <p:nvPr/>
        </p:nvSpPr>
        <p:spPr>
          <a:xfrm>
            <a:off x="4242222" y="4645297"/>
            <a:ext cx="4598356" cy="1255987"/>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lIns="54000" tIns="72000" rIns="0" bIns="0" rtlCol="0" anchor="t" anchorCtr="0"/>
          <a:lstStyle/>
          <a:p>
            <a:pPr defTabSz="957700">
              <a:defRPr/>
            </a:pPr>
            <a:r>
              <a:rPr lang="ja-JP" altLang="en-US" sz="1400" b="1" u="sng" dirty="0">
                <a:solidFill>
                  <a:schemeClr val="tx1"/>
                </a:solidFill>
                <a:latin typeface="Meiryo UI"/>
                <a:ea typeface="Meiryo UI"/>
              </a:rPr>
              <a:t>➤地域防災力のさらなる向上</a:t>
            </a:r>
          </a:p>
          <a:p>
            <a:pPr defTabSz="957700">
              <a:defRPr/>
            </a:pPr>
            <a:r>
              <a:rPr lang="ja-JP" altLang="en-US" sz="1100" dirty="0">
                <a:solidFill>
                  <a:schemeClr val="tx1"/>
                </a:solidFill>
                <a:latin typeface="Meiryo UI"/>
                <a:ea typeface="Meiryo UI"/>
              </a:rPr>
              <a:t>●防災活動が円滑に実施されるよう</a:t>
            </a:r>
            <a:r>
              <a:rPr lang="en-US" altLang="ja-JP" sz="1100" dirty="0">
                <a:solidFill>
                  <a:schemeClr val="tx1"/>
                </a:solidFill>
                <a:latin typeface="Meiryo UI"/>
                <a:ea typeface="Meiryo UI"/>
              </a:rPr>
              <a:t>GIS</a:t>
            </a:r>
            <a:r>
              <a:rPr lang="ja-JP" altLang="en-US" sz="1100" dirty="0">
                <a:solidFill>
                  <a:schemeClr val="tx1"/>
                </a:solidFill>
                <a:latin typeface="Meiryo UI"/>
                <a:ea typeface="Meiryo UI"/>
              </a:rPr>
              <a:t>を用いて危険性を見える化。</a:t>
            </a:r>
            <a:endParaRPr lang="en-US" altLang="ja-JP" sz="1100" dirty="0">
              <a:solidFill>
                <a:schemeClr val="tx1"/>
              </a:solidFill>
              <a:latin typeface="Meiryo UI"/>
              <a:ea typeface="Meiryo UI"/>
            </a:endParaRPr>
          </a:p>
          <a:p>
            <a:pPr defTabSz="957700">
              <a:defRPr/>
            </a:pPr>
            <a:r>
              <a:rPr lang="ja-JP" altLang="en-US" sz="1100" dirty="0">
                <a:solidFill>
                  <a:schemeClr val="tx1"/>
                </a:solidFill>
                <a:latin typeface="Meiryo UI"/>
                <a:ea typeface="Meiryo UI"/>
              </a:rPr>
              <a:t>●３つの観点から地域防災力を一層向上させるため、地域への支援を強化。</a:t>
            </a:r>
            <a:endParaRPr lang="en-US" altLang="ja-JP" sz="1100" dirty="0">
              <a:solidFill>
                <a:schemeClr val="tx1"/>
              </a:solidFill>
              <a:latin typeface="Meiryo UI"/>
              <a:ea typeface="Meiryo UI"/>
            </a:endParaRPr>
          </a:p>
          <a:p>
            <a:pPr defTabSz="957700">
              <a:defRPr/>
            </a:pPr>
            <a:r>
              <a:rPr lang="ja-JP" altLang="en-US" sz="1100" dirty="0">
                <a:solidFill>
                  <a:schemeClr val="tx1"/>
                </a:solidFill>
                <a:latin typeface="Meiryo UI"/>
                <a:ea typeface="Meiryo UI"/>
              </a:rPr>
              <a:t>　</a:t>
            </a:r>
            <a:r>
              <a:rPr lang="en-US" altLang="ja-JP" sz="1100" dirty="0">
                <a:solidFill>
                  <a:schemeClr val="tx1"/>
                </a:solidFill>
                <a:latin typeface="Meiryo UI"/>
                <a:ea typeface="Meiryo UI"/>
              </a:rPr>
              <a:t>-</a:t>
            </a:r>
            <a:r>
              <a:rPr lang="ja-JP" altLang="en-US" sz="1100" dirty="0">
                <a:solidFill>
                  <a:schemeClr val="tx1"/>
                </a:solidFill>
                <a:latin typeface="Meiryo UI"/>
                <a:ea typeface="Meiryo UI"/>
              </a:rPr>
              <a:t> 家庭単位で備える。（感震ブレーカー設置、住宅用消火器の設置など）</a:t>
            </a:r>
            <a:endParaRPr lang="en-US" altLang="ja-JP" sz="1100" dirty="0">
              <a:solidFill>
                <a:schemeClr val="tx1"/>
              </a:solidFill>
              <a:latin typeface="Meiryo UI"/>
              <a:ea typeface="Meiryo UI"/>
            </a:endParaRPr>
          </a:p>
          <a:p>
            <a:pPr defTabSz="957700">
              <a:defRPr/>
            </a:pPr>
            <a:r>
              <a:rPr lang="ja-JP" altLang="en-US" sz="1100" dirty="0">
                <a:solidFill>
                  <a:schemeClr val="tx1"/>
                </a:solidFill>
                <a:latin typeface="Meiryo UI"/>
                <a:ea typeface="Meiryo UI"/>
              </a:rPr>
              <a:t>　</a:t>
            </a:r>
            <a:r>
              <a:rPr lang="en-US" altLang="ja-JP" sz="1100" dirty="0">
                <a:solidFill>
                  <a:schemeClr val="tx1"/>
                </a:solidFill>
                <a:latin typeface="Meiryo UI"/>
                <a:ea typeface="Meiryo UI"/>
              </a:rPr>
              <a:t>-</a:t>
            </a:r>
            <a:r>
              <a:rPr lang="ja-JP" altLang="en-US" sz="1100" dirty="0">
                <a:solidFill>
                  <a:schemeClr val="tx1"/>
                </a:solidFill>
                <a:latin typeface="Meiryo UI"/>
                <a:ea typeface="Meiryo UI"/>
              </a:rPr>
              <a:t> 地域単位で備える。（消防水利・消防機器の充実、防災備蓄倉庫など）</a:t>
            </a:r>
            <a:endParaRPr lang="en-US" altLang="ja-JP" sz="1100" dirty="0">
              <a:solidFill>
                <a:schemeClr val="tx1"/>
              </a:solidFill>
              <a:latin typeface="Meiryo UI"/>
              <a:ea typeface="Meiryo UI"/>
            </a:endParaRPr>
          </a:p>
          <a:p>
            <a:pPr defTabSz="957700">
              <a:defRPr/>
            </a:pPr>
            <a:r>
              <a:rPr lang="ja-JP" altLang="en-US" sz="1100" dirty="0">
                <a:solidFill>
                  <a:schemeClr val="tx1"/>
                </a:solidFill>
                <a:latin typeface="Meiryo UI"/>
                <a:ea typeface="Meiryo UI"/>
              </a:rPr>
              <a:t>　</a:t>
            </a:r>
            <a:r>
              <a:rPr lang="en-US" altLang="ja-JP" sz="1100" dirty="0">
                <a:solidFill>
                  <a:schemeClr val="tx1"/>
                </a:solidFill>
                <a:latin typeface="Meiryo UI"/>
                <a:ea typeface="Meiryo UI"/>
              </a:rPr>
              <a:t>-</a:t>
            </a:r>
            <a:r>
              <a:rPr lang="ja-JP" altLang="en-US" sz="1100" dirty="0">
                <a:solidFill>
                  <a:schemeClr val="tx1"/>
                </a:solidFill>
                <a:latin typeface="Meiryo UI"/>
                <a:ea typeface="Meiryo UI"/>
              </a:rPr>
              <a:t> 地域防災力の実効性を高める。（防犯訓練の実施等）</a:t>
            </a:r>
            <a:endParaRPr lang="en-US" altLang="ja-JP" sz="1100" dirty="0">
              <a:solidFill>
                <a:schemeClr val="tx1"/>
              </a:solidFill>
              <a:latin typeface="Meiryo UI"/>
              <a:ea typeface="Meiryo UI"/>
            </a:endParaRPr>
          </a:p>
          <a:p>
            <a:pPr defTabSz="957700">
              <a:defRPr/>
            </a:pPr>
            <a:endParaRPr lang="en-US" altLang="ja-JP" sz="1200" dirty="0">
              <a:solidFill>
                <a:schemeClr val="tx1"/>
              </a:solidFill>
              <a:latin typeface="Meiryo UI"/>
              <a:ea typeface="Meiryo UI"/>
            </a:endParaRPr>
          </a:p>
          <a:p>
            <a:pPr defTabSz="957700">
              <a:defRPr/>
            </a:pPr>
            <a:endParaRPr lang="ja-JP" altLang="en-US" sz="1200" dirty="0">
              <a:solidFill>
                <a:schemeClr val="tx1"/>
              </a:solidFill>
              <a:latin typeface="Meiryo UI"/>
              <a:ea typeface="Meiryo UI"/>
            </a:endParaRPr>
          </a:p>
        </p:txBody>
      </p:sp>
      <p:sp>
        <p:nvSpPr>
          <p:cNvPr id="79" name="正方形/長方形 78"/>
          <p:cNvSpPr/>
          <p:nvPr/>
        </p:nvSpPr>
        <p:spPr>
          <a:xfrm>
            <a:off x="4253850" y="5977298"/>
            <a:ext cx="4586727" cy="765446"/>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lIns="54000" tIns="72000" rIns="0" bIns="0" rtlCol="0" anchor="t" anchorCtr="0"/>
          <a:lstStyle/>
          <a:p>
            <a:pPr defTabSz="957700">
              <a:defRPr/>
            </a:pPr>
            <a:r>
              <a:rPr lang="ja-JP" altLang="en-US" sz="1400" b="1" u="sng" dirty="0">
                <a:solidFill>
                  <a:schemeClr val="tx1"/>
                </a:solidFill>
                <a:latin typeface="Meiryo UI"/>
                <a:ea typeface="Meiryo UI"/>
              </a:rPr>
              <a:t>➤魅力あるまちづくり</a:t>
            </a:r>
            <a:endParaRPr lang="en-US" altLang="ja-JP" sz="1400" b="1" u="sng" dirty="0">
              <a:solidFill>
                <a:schemeClr val="tx1"/>
              </a:solidFill>
              <a:latin typeface="Meiryo UI"/>
              <a:ea typeface="Meiryo UI"/>
            </a:endParaRPr>
          </a:p>
          <a:p>
            <a:pPr defTabSz="957700">
              <a:defRPr/>
            </a:pPr>
            <a:r>
              <a:rPr lang="ja-JP" altLang="en-US" sz="1200" dirty="0">
                <a:solidFill>
                  <a:schemeClr val="tx1"/>
                </a:solidFill>
                <a:latin typeface="Meiryo UI"/>
                <a:ea typeface="Meiryo UI"/>
              </a:rPr>
              <a:t>●民間主体による建替等が進む環境の整備。</a:t>
            </a:r>
            <a:r>
              <a:rPr lang="en-US" altLang="ja-JP" sz="1200" dirty="0">
                <a:solidFill>
                  <a:schemeClr val="tx1"/>
                </a:solidFill>
                <a:latin typeface="Meiryo UI"/>
                <a:ea typeface="Meiryo UI"/>
              </a:rPr>
              <a:t>(</a:t>
            </a:r>
            <a:r>
              <a:rPr lang="ja-JP" altLang="en-US" sz="1200" dirty="0">
                <a:solidFill>
                  <a:schemeClr val="tx1"/>
                </a:solidFill>
                <a:latin typeface="Meiryo UI"/>
                <a:ea typeface="Meiryo UI"/>
              </a:rPr>
              <a:t>空き家、空地の活用など）</a:t>
            </a:r>
            <a:endParaRPr lang="en-US" altLang="ja-JP" sz="1200" dirty="0">
              <a:solidFill>
                <a:schemeClr val="tx1"/>
              </a:solidFill>
              <a:latin typeface="Meiryo UI"/>
              <a:ea typeface="Meiryo UI"/>
            </a:endParaRPr>
          </a:p>
          <a:p>
            <a:pPr defTabSz="957700">
              <a:defRPr/>
            </a:pPr>
            <a:r>
              <a:rPr lang="ja-JP" altLang="en-US" sz="1200" dirty="0">
                <a:solidFill>
                  <a:schemeClr val="tx1"/>
                </a:solidFill>
                <a:latin typeface="Meiryo UI"/>
                <a:ea typeface="Meiryo UI"/>
              </a:rPr>
              <a:t>●地域ニーズに応じた空地の柔軟な活用によるみどりの創出等。</a:t>
            </a:r>
            <a:endParaRPr lang="en-US" altLang="ja-JP" sz="1200" dirty="0">
              <a:solidFill>
                <a:schemeClr val="tx1"/>
              </a:solidFill>
              <a:latin typeface="Meiryo UI"/>
              <a:ea typeface="Meiryo UI"/>
            </a:endParaRPr>
          </a:p>
        </p:txBody>
      </p:sp>
      <p:sp>
        <p:nvSpPr>
          <p:cNvPr id="7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451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5763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0153" y="1071590"/>
            <a:ext cx="8656567" cy="9433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defTabSz="957700">
              <a:defRPr/>
            </a:pPr>
            <a:r>
              <a:rPr kumimoji="1" lang="ja-JP" altLang="en-US" sz="1600" b="1" i="0" u="none" strike="noStrike" kern="1200" cap="none" spc="0" normalizeH="0" baseline="0" noProof="0" dirty="0">
                <a:ln>
                  <a:noFill/>
                </a:ln>
                <a:solidFill>
                  <a:schemeClr val="tx1"/>
                </a:solidFill>
                <a:effectLst/>
                <a:uLnTx/>
                <a:uFillTx/>
                <a:latin typeface="Meiryo UI"/>
                <a:ea typeface="Meiryo UI"/>
              </a:rPr>
              <a:t>＜取組＞</a:t>
            </a:r>
            <a:endParaRPr kumimoji="1" lang="en-US" altLang="ja-JP" sz="1600" b="1" i="0" u="none" strike="noStrike" kern="1200" cap="none" spc="0" normalizeH="0" baseline="0" noProof="0" dirty="0">
              <a:ln>
                <a:noFill/>
              </a:ln>
              <a:solidFill>
                <a:schemeClr val="tx1"/>
              </a:solidFill>
              <a:effectLst/>
              <a:uLnTx/>
              <a:uFillTx/>
              <a:latin typeface="Meiryo UI"/>
              <a:ea typeface="Meiryo UI"/>
            </a:endParaRPr>
          </a:p>
          <a:p>
            <a:pPr defTabSz="957700">
              <a:defRPr/>
            </a:pPr>
            <a:r>
              <a:rPr lang="ja-JP" altLang="en-US" sz="1400" dirty="0">
                <a:solidFill>
                  <a:schemeClr val="tx1"/>
                </a:solidFill>
                <a:latin typeface="Meiryo UI"/>
                <a:ea typeface="Meiryo UI"/>
              </a:rPr>
              <a:t>　■大規模地震発生時に、府内に防災拠点や周辺府県との連絡を確保し、救命救助活動や支援物資の輸送を担う</a:t>
            </a:r>
            <a:endParaRPr lang="en-US" altLang="ja-JP" sz="1400" dirty="0">
              <a:solidFill>
                <a:schemeClr val="tx1"/>
              </a:solidFill>
              <a:latin typeface="Meiryo UI"/>
              <a:ea typeface="Meiryo UI"/>
            </a:endParaRPr>
          </a:p>
          <a:p>
            <a:pPr defTabSz="957700">
              <a:defRPr/>
            </a:pPr>
            <a:r>
              <a:rPr lang="ja-JP" altLang="en-US" sz="1400" dirty="0">
                <a:solidFill>
                  <a:schemeClr val="tx1"/>
                </a:solidFill>
                <a:latin typeface="Meiryo UI"/>
                <a:ea typeface="Meiryo UI"/>
              </a:rPr>
              <a:t>　　 広域緊急交通路等の通行機能を確保するため、橋梁等の耐震化を実施。</a:t>
            </a:r>
            <a:endParaRPr lang="en-US" altLang="ja-JP" sz="1400" dirty="0">
              <a:solidFill>
                <a:schemeClr val="tx1"/>
              </a:solidFill>
              <a:latin typeface="Meiryo UI"/>
              <a:ea typeface="Meiryo UI"/>
            </a:endParaRPr>
          </a:p>
        </p:txBody>
      </p:sp>
      <p:sp>
        <p:nvSpPr>
          <p:cNvPr id="22" name="テキスト ボックス 21"/>
          <p:cNvSpPr txBox="1"/>
          <p:nvPr/>
        </p:nvSpPr>
        <p:spPr>
          <a:xfrm>
            <a:off x="186894" y="316746"/>
            <a:ext cx="8603087" cy="660437"/>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主な改革取組：大阪の災害対策</a:t>
            </a:r>
            <a:r>
              <a:rPr kumimoji="1" lang="ja-JP" altLang="en-US" sz="1662" b="0" i="0" u="none" strike="noStrike" kern="1200" cap="none" spc="0" normalizeH="0" baseline="0" noProof="0" dirty="0">
                <a:ln>
                  <a:noFill/>
                </a:ln>
                <a:effectLst/>
                <a:uLnTx/>
                <a:uFillTx/>
                <a:latin typeface="Meiryo UI"/>
                <a:ea typeface="Meiryo UI"/>
                <a:cs typeface="+mn-cs"/>
              </a:rPr>
              <a:t>（２）事前予防対策（ハード対策）</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28" name="直線コネクタ 27"/>
          <p:cNvCxnSpPr/>
          <p:nvPr/>
        </p:nvCxnSpPr>
        <p:spPr>
          <a:xfrm>
            <a:off x="192700" y="70453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44008" y="799785"/>
            <a:ext cx="8653683" cy="354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○府市による橋梁耐震化</a:t>
            </a:r>
            <a:r>
              <a:rPr kumimoji="1" lang="ja-JP" altLang="en-US" sz="1600" b="1" dirty="0">
                <a:solidFill>
                  <a:schemeClr val="tx1"/>
                </a:solidFill>
                <a:latin typeface="メイリオ" panose="020B0604030504040204" pitchFamily="50" charset="-128"/>
                <a:ea typeface="メイリオ" panose="020B0604030504040204" pitchFamily="50" charset="-128"/>
              </a:rPr>
              <a:t>の取組</a:t>
            </a:r>
          </a:p>
        </p:txBody>
      </p:sp>
      <p:sp>
        <p:nvSpPr>
          <p:cNvPr id="26" name="正方形/長方形 25"/>
          <p:cNvSpPr/>
          <p:nvPr/>
        </p:nvSpPr>
        <p:spPr>
          <a:xfrm>
            <a:off x="582362" y="3864752"/>
            <a:ext cx="4068000" cy="2880000"/>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lIns="54000" tIns="72000" rIns="0" bIns="0" rtlCol="0" anchor="t" anchorCtr="0"/>
          <a:lstStyle/>
          <a:p>
            <a:pPr defTabSz="957700">
              <a:lnSpc>
                <a:spcPts val="2200"/>
              </a:lnSpc>
              <a:defRPr/>
            </a:pPr>
            <a:r>
              <a:rPr lang="ja-JP" altLang="en-US" sz="1400" b="1" dirty="0">
                <a:solidFill>
                  <a:schemeClr val="tx1"/>
                </a:solidFill>
                <a:latin typeface="Meiryo UI"/>
                <a:ea typeface="Meiryo UI"/>
              </a:rPr>
              <a:t>（大阪府）</a:t>
            </a:r>
            <a:endParaRPr lang="en-US" altLang="ja-JP" sz="1400" b="1" dirty="0">
              <a:solidFill>
                <a:schemeClr val="tx1"/>
              </a:solidFill>
              <a:latin typeface="Meiryo UI"/>
              <a:ea typeface="Meiryo UI"/>
            </a:endParaRPr>
          </a:p>
          <a:p>
            <a:pPr defTabSz="957700">
              <a:lnSpc>
                <a:spcPts val="1800"/>
              </a:lnSpc>
              <a:defRPr/>
            </a:pPr>
            <a:r>
              <a:rPr lang="en-US" altLang="ja-JP" sz="1300" dirty="0">
                <a:solidFill>
                  <a:schemeClr val="tx1"/>
                </a:solidFill>
                <a:latin typeface="Meiryo UI"/>
                <a:ea typeface="Meiryo UI"/>
              </a:rPr>
              <a:t> </a:t>
            </a:r>
            <a:r>
              <a:rPr lang="ja-JP" altLang="en-US" sz="1300" dirty="0">
                <a:solidFill>
                  <a:schemeClr val="tx1"/>
                </a:solidFill>
                <a:latin typeface="Meiryo UI"/>
                <a:ea typeface="Meiryo UI"/>
              </a:rPr>
              <a:t>　</a:t>
            </a:r>
            <a:r>
              <a:rPr lang="en-US" altLang="ja-JP" sz="1300" dirty="0">
                <a:solidFill>
                  <a:schemeClr val="tx1"/>
                </a:solidFill>
                <a:latin typeface="Meiryo UI"/>
                <a:ea typeface="Meiryo UI"/>
              </a:rPr>
              <a:t>-</a:t>
            </a:r>
            <a:r>
              <a:rPr lang="ja-JP" altLang="en-US" sz="1300" dirty="0">
                <a:solidFill>
                  <a:schemeClr val="tx1"/>
                </a:solidFill>
                <a:latin typeface="Meiryo UI"/>
                <a:ea typeface="Meiryo UI"/>
              </a:rPr>
              <a:t>広域緊急交通路の橋長</a:t>
            </a:r>
            <a:r>
              <a:rPr lang="en-US" altLang="ja-JP" sz="1300" dirty="0">
                <a:solidFill>
                  <a:schemeClr val="tx1"/>
                </a:solidFill>
                <a:latin typeface="Meiryo UI"/>
                <a:ea typeface="Meiryo UI"/>
              </a:rPr>
              <a:t>15m</a:t>
            </a:r>
            <a:r>
              <a:rPr lang="ja-JP" altLang="en-US" sz="1300" dirty="0">
                <a:solidFill>
                  <a:schemeClr val="tx1"/>
                </a:solidFill>
                <a:latin typeface="Meiryo UI"/>
                <a:ea typeface="Meiryo UI"/>
              </a:rPr>
              <a:t>以上の橋梁等の耐震</a:t>
            </a:r>
            <a:endParaRPr lang="en-US" altLang="ja-JP" sz="1300" dirty="0">
              <a:solidFill>
                <a:schemeClr val="tx1"/>
              </a:solidFill>
              <a:latin typeface="Meiryo UI"/>
              <a:ea typeface="Meiryo UI"/>
            </a:endParaRPr>
          </a:p>
          <a:p>
            <a:pPr defTabSz="957700">
              <a:lnSpc>
                <a:spcPts val="1800"/>
              </a:lnSpc>
              <a:defRPr/>
            </a:pPr>
            <a:r>
              <a:rPr lang="ja-JP" altLang="en-US" sz="1300" dirty="0">
                <a:solidFill>
                  <a:schemeClr val="tx1"/>
                </a:solidFill>
                <a:latin typeface="Meiryo UI"/>
                <a:ea typeface="Meiryo UI"/>
              </a:rPr>
              <a:t>　　対策完了。</a:t>
            </a:r>
            <a:r>
              <a:rPr lang="en-US" altLang="ja-JP" sz="1300" dirty="0">
                <a:solidFill>
                  <a:schemeClr val="tx1"/>
                </a:solidFill>
                <a:latin typeface="Meiryo UI"/>
                <a:ea typeface="Meiryo UI"/>
              </a:rPr>
              <a:t>(2020</a:t>
            </a:r>
            <a:r>
              <a:rPr lang="ja-JP" altLang="en-US" sz="1300" dirty="0">
                <a:solidFill>
                  <a:schemeClr val="tx1"/>
                </a:solidFill>
                <a:latin typeface="Meiryo UI"/>
                <a:ea typeface="Meiryo UI"/>
              </a:rPr>
              <a:t>年度末 全</a:t>
            </a:r>
            <a:r>
              <a:rPr lang="en-US" altLang="ja-JP" sz="1300" dirty="0">
                <a:solidFill>
                  <a:schemeClr val="tx1"/>
                </a:solidFill>
                <a:latin typeface="Meiryo UI"/>
                <a:ea typeface="Meiryo UI"/>
              </a:rPr>
              <a:t>397</a:t>
            </a:r>
            <a:r>
              <a:rPr lang="ja-JP" altLang="en-US" sz="1300" dirty="0">
                <a:solidFill>
                  <a:schemeClr val="tx1"/>
                </a:solidFill>
                <a:latin typeface="Meiryo UI"/>
                <a:ea typeface="Meiryo UI"/>
              </a:rPr>
              <a:t>橋</a:t>
            </a:r>
            <a:r>
              <a:rPr lang="en-US" altLang="ja-JP" sz="1300" dirty="0">
                <a:solidFill>
                  <a:schemeClr val="tx1"/>
                </a:solidFill>
                <a:latin typeface="Meiryo UI"/>
                <a:ea typeface="Meiryo UI"/>
              </a:rPr>
              <a:t>)</a:t>
            </a:r>
          </a:p>
          <a:p>
            <a:pPr defTabSz="957700">
              <a:lnSpc>
                <a:spcPts val="1800"/>
              </a:lnSpc>
              <a:defRPr/>
            </a:pPr>
            <a:r>
              <a:rPr lang="ja-JP" altLang="en-US" sz="1300" dirty="0">
                <a:solidFill>
                  <a:schemeClr val="tx1"/>
                </a:solidFill>
                <a:latin typeface="Meiryo UI"/>
                <a:ea typeface="Meiryo UI"/>
              </a:rPr>
              <a:t> 　</a:t>
            </a:r>
            <a:r>
              <a:rPr lang="en-US" altLang="ja-JP" sz="1300" dirty="0">
                <a:solidFill>
                  <a:schemeClr val="tx1"/>
                </a:solidFill>
                <a:latin typeface="Meiryo UI"/>
                <a:ea typeface="Meiryo UI"/>
              </a:rPr>
              <a:t>-</a:t>
            </a:r>
            <a:r>
              <a:rPr lang="ja-JP" altLang="en-US" sz="1300" dirty="0">
                <a:solidFill>
                  <a:schemeClr val="tx1"/>
                </a:solidFill>
                <a:latin typeface="Meiryo UI"/>
                <a:ea typeface="Meiryo UI"/>
              </a:rPr>
              <a:t>広域緊急交通路を跨ぐ橋梁や広域緊急交通路の</a:t>
            </a:r>
            <a:endParaRPr lang="en-US" altLang="ja-JP" sz="1300" dirty="0">
              <a:solidFill>
                <a:schemeClr val="tx1"/>
              </a:solidFill>
              <a:latin typeface="Meiryo UI"/>
              <a:ea typeface="Meiryo UI"/>
            </a:endParaRPr>
          </a:p>
          <a:p>
            <a:pPr defTabSz="957700">
              <a:lnSpc>
                <a:spcPts val="1800"/>
              </a:lnSpc>
              <a:defRPr/>
            </a:pPr>
            <a:r>
              <a:rPr lang="ja-JP" altLang="en-US" sz="1300" dirty="0">
                <a:solidFill>
                  <a:schemeClr val="tx1"/>
                </a:solidFill>
                <a:latin typeface="Meiryo UI"/>
                <a:ea typeface="Meiryo UI"/>
              </a:rPr>
              <a:t>　　橋長</a:t>
            </a:r>
            <a:r>
              <a:rPr lang="en-US" altLang="ja-JP" sz="1300" dirty="0">
                <a:solidFill>
                  <a:schemeClr val="tx1"/>
                </a:solidFill>
                <a:latin typeface="Meiryo UI"/>
                <a:ea typeface="Meiryo UI"/>
              </a:rPr>
              <a:t>15m</a:t>
            </a:r>
            <a:r>
              <a:rPr lang="ja-JP" altLang="en-US" sz="1300" dirty="0">
                <a:solidFill>
                  <a:schemeClr val="tx1"/>
                </a:solidFill>
                <a:latin typeface="Meiryo UI"/>
                <a:ea typeface="Meiryo UI"/>
              </a:rPr>
              <a:t>未満の橋梁等の耐震対策を推進。</a:t>
            </a:r>
            <a:endParaRPr lang="en-US" altLang="ja-JP" sz="1300" dirty="0">
              <a:solidFill>
                <a:schemeClr val="tx1"/>
              </a:solidFill>
              <a:latin typeface="Meiryo UI"/>
              <a:ea typeface="Meiryo UI"/>
            </a:endParaRPr>
          </a:p>
          <a:p>
            <a:pPr defTabSz="957700">
              <a:lnSpc>
                <a:spcPts val="1800"/>
              </a:lnSpc>
              <a:defRPr/>
            </a:pPr>
            <a:r>
              <a:rPr lang="ja-JP" altLang="en-US" sz="1300" dirty="0">
                <a:solidFill>
                  <a:schemeClr val="tx1"/>
                </a:solidFill>
                <a:latin typeface="Meiryo UI"/>
                <a:ea typeface="Meiryo UI"/>
              </a:rPr>
              <a:t>　 （</a:t>
            </a:r>
            <a:r>
              <a:rPr lang="en-US" altLang="ja-JP" sz="1300" dirty="0">
                <a:solidFill>
                  <a:schemeClr val="tx1"/>
                </a:solidFill>
                <a:latin typeface="Meiryo UI"/>
                <a:ea typeface="Meiryo UI"/>
              </a:rPr>
              <a:t>2022</a:t>
            </a:r>
            <a:r>
              <a:rPr lang="ja-JP" altLang="en-US" sz="1300" dirty="0">
                <a:solidFill>
                  <a:schemeClr val="tx1"/>
                </a:solidFill>
                <a:latin typeface="Meiryo UI"/>
                <a:ea typeface="Meiryo UI"/>
              </a:rPr>
              <a:t>年度末実績 </a:t>
            </a:r>
            <a:r>
              <a:rPr lang="en-US" altLang="ja-JP" sz="1300" dirty="0">
                <a:solidFill>
                  <a:schemeClr val="tx1"/>
                </a:solidFill>
                <a:latin typeface="Meiryo UI"/>
                <a:ea typeface="Meiryo UI"/>
              </a:rPr>
              <a:t>22</a:t>
            </a:r>
            <a:r>
              <a:rPr lang="ja-JP" altLang="en-US" sz="1300" dirty="0">
                <a:solidFill>
                  <a:schemeClr val="tx1"/>
                </a:solidFill>
                <a:latin typeface="Meiryo UI"/>
                <a:ea typeface="Meiryo UI"/>
              </a:rPr>
              <a:t>橋）</a:t>
            </a:r>
            <a:endParaRPr lang="en-US" altLang="ja-JP" sz="1300" dirty="0">
              <a:solidFill>
                <a:schemeClr val="tx1"/>
              </a:solidFill>
              <a:latin typeface="Meiryo UI"/>
              <a:ea typeface="Meiryo UI"/>
            </a:endParaRPr>
          </a:p>
          <a:p>
            <a:pPr defTabSz="957700">
              <a:lnSpc>
                <a:spcPts val="1000"/>
              </a:lnSpc>
              <a:defRPr/>
            </a:pPr>
            <a:endParaRPr lang="en-US" altLang="ja-JP" sz="1400" b="1" dirty="0">
              <a:solidFill>
                <a:schemeClr val="tx1"/>
              </a:solidFill>
              <a:latin typeface="Meiryo UI"/>
              <a:ea typeface="Meiryo UI"/>
            </a:endParaRPr>
          </a:p>
          <a:p>
            <a:pPr defTabSz="957700">
              <a:lnSpc>
                <a:spcPts val="2200"/>
              </a:lnSpc>
              <a:defRPr/>
            </a:pPr>
            <a:r>
              <a:rPr lang="ja-JP" altLang="en-US" sz="1400" b="1" dirty="0">
                <a:solidFill>
                  <a:schemeClr val="tx1"/>
                </a:solidFill>
                <a:latin typeface="Meiryo UI"/>
                <a:ea typeface="Meiryo UI"/>
              </a:rPr>
              <a:t>（大阪市）　 　</a:t>
            </a:r>
            <a:endParaRPr lang="en-US" altLang="ja-JP" sz="1400" b="1" dirty="0">
              <a:solidFill>
                <a:schemeClr val="tx1"/>
              </a:solidFill>
              <a:latin typeface="Meiryo UI"/>
              <a:ea typeface="Meiryo UI"/>
            </a:endParaRPr>
          </a:p>
          <a:p>
            <a:pPr defTabSz="957700">
              <a:lnSpc>
                <a:spcPts val="1800"/>
              </a:lnSpc>
              <a:defRPr/>
            </a:pPr>
            <a:r>
              <a:rPr lang="ja-JP" altLang="en-US" sz="1300" dirty="0">
                <a:solidFill>
                  <a:schemeClr val="tx1"/>
                </a:solidFill>
                <a:latin typeface="Meiryo UI"/>
                <a:ea typeface="Meiryo UI"/>
              </a:rPr>
              <a:t> 　</a:t>
            </a:r>
            <a:r>
              <a:rPr lang="en-US" altLang="ja-JP" sz="1300" dirty="0">
                <a:solidFill>
                  <a:schemeClr val="tx1"/>
                </a:solidFill>
                <a:latin typeface="Meiryo UI"/>
                <a:ea typeface="Meiryo UI"/>
              </a:rPr>
              <a:t>-</a:t>
            </a:r>
            <a:r>
              <a:rPr lang="ja-JP" altLang="en-US" sz="1300" dirty="0">
                <a:solidFill>
                  <a:schemeClr val="tx1"/>
                </a:solidFill>
                <a:latin typeface="Meiryo UI" panose="020B0604030504040204" pitchFamily="50" charset="-128"/>
                <a:ea typeface="Meiryo UI" panose="020B0604030504040204" pitchFamily="50" charset="-128"/>
              </a:rPr>
              <a:t>津波浸水エリア内および津波遡上河川の渡河橋梁の</a:t>
            </a:r>
            <a:endParaRPr lang="en-US" altLang="ja-JP" sz="1300" dirty="0">
              <a:solidFill>
                <a:schemeClr val="tx1"/>
              </a:solidFill>
              <a:latin typeface="Meiryo UI" panose="020B0604030504040204" pitchFamily="50" charset="-128"/>
              <a:ea typeface="Meiryo UI" panose="020B0604030504040204" pitchFamily="50" charset="-128"/>
            </a:endParaRPr>
          </a:p>
          <a:p>
            <a:pPr defTabSz="957700">
              <a:lnSpc>
                <a:spcPts val="1800"/>
              </a:lnSpc>
              <a:defRPr/>
            </a:pPr>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300" dirty="0">
                <a:solidFill>
                  <a:schemeClr val="tx1"/>
                </a:solidFill>
                <a:latin typeface="Meiryo UI"/>
                <a:ea typeface="Meiryo UI"/>
              </a:rPr>
              <a:t>津波対策工事完了。</a:t>
            </a:r>
            <a:r>
              <a:rPr lang="en-US" altLang="ja-JP" sz="1300" dirty="0">
                <a:solidFill>
                  <a:schemeClr val="tx1"/>
                </a:solidFill>
                <a:latin typeface="Meiryo UI"/>
                <a:ea typeface="Meiryo UI"/>
              </a:rPr>
              <a:t>(</a:t>
            </a:r>
            <a:r>
              <a:rPr lang="ja-JP" altLang="en-US" sz="1300" dirty="0">
                <a:solidFill>
                  <a:schemeClr val="tx1"/>
                </a:solidFill>
                <a:latin typeface="Meiryo UI"/>
                <a:ea typeface="Meiryo UI"/>
              </a:rPr>
              <a:t>全</a:t>
            </a:r>
            <a:r>
              <a:rPr lang="en-US" altLang="ja-JP" sz="1300" dirty="0">
                <a:solidFill>
                  <a:schemeClr val="tx1"/>
                </a:solidFill>
                <a:latin typeface="Meiryo UI"/>
                <a:ea typeface="Meiryo UI"/>
              </a:rPr>
              <a:t>5</a:t>
            </a:r>
            <a:r>
              <a:rPr lang="ja-JP" altLang="en-US" sz="1300" dirty="0">
                <a:solidFill>
                  <a:schemeClr val="tx1"/>
                </a:solidFill>
                <a:latin typeface="Meiryo UI"/>
                <a:ea typeface="Meiryo UI"/>
              </a:rPr>
              <a:t>橋</a:t>
            </a:r>
            <a:r>
              <a:rPr lang="en-US" altLang="ja-JP" sz="1300" dirty="0">
                <a:solidFill>
                  <a:schemeClr val="tx1"/>
                </a:solidFill>
                <a:latin typeface="Meiryo UI"/>
                <a:ea typeface="Meiryo UI"/>
              </a:rPr>
              <a:t>)(2016.4</a:t>
            </a:r>
            <a:r>
              <a:rPr lang="ja-JP" altLang="en-US" sz="1300" dirty="0">
                <a:solidFill>
                  <a:schemeClr val="tx1"/>
                </a:solidFill>
                <a:latin typeface="Meiryo UI"/>
                <a:ea typeface="Meiryo UI"/>
              </a:rPr>
              <a:t>～</a:t>
            </a:r>
            <a:r>
              <a:rPr lang="en-US" altLang="ja-JP" sz="1300" dirty="0">
                <a:solidFill>
                  <a:schemeClr val="tx1"/>
                </a:solidFill>
                <a:latin typeface="Meiryo UI"/>
                <a:ea typeface="Meiryo UI"/>
              </a:rPr>
              <a:t>2021.6</a:t>
            </a:r>
            <a:r>
              <a:rPr lang="ja-JP" altLang="en-US" sz="1300" dirty="0">
                <a:solidFill>
                  <a:schemeClr val="tx1"/>
                </a:solidFill>
                <a:latin typeface="Meiryo UI"/>
                <a:ea typeface="Meiryo UI"/>
              </a:rPr>
              <a:t>）</a:t>
            </a:r>
            <a:endParaRPr lang="en-US" altLang="ja-JP" sz="1300" dirty="0">
              <a:solidFill>
                <a:schemeClr val="tx1"/>
              </a:solidFill>
              <a:latin typeface="Meiryo UI"/>
              <a:ea typeface="Meiryo UI"/>
            </a:endParaRPr>
          </a:p>
          <a:p>
            <a:pPr defTabSz="957700">
              <a:lnSpc>
                <a:spcPts val="1800"/>
              </a:lnSpc>
              <a:defRPr/>
            </a:pPr>
            <a:r>
              <a:rPr lang="en-US" altLang="ja-JP" sz="1300" dirty="0">
                <a:solidFill>
                  <a:schemeClr val="tx1"/>
                </a:solidFill>
                <a:latin typeface="Meiryo UI"/>
                <a:ea typeface="Meiryo UI"/>
              </a:rPr>
              <a:t> </a:t>
            </a:r>
            <a:r>
              <a:rPr lang="ja-JP" altLang="en-US" sz="1300" dirty="0">
                <a:solidFill>
                  <a:schemeClr val="tx1"/>
                </a:solidFill>
                <a:latin typeface="Meiryo UI"/>
                <a:ea typeface="Meiryo UI"/>
              </a:rPr>
              <a:t>　</a:t>
            </a:r>
            <a:r>
              <a:rPr lang="en-US" altLang="ja-JP" sz="1300" dirty="0">
                <a:solidFill>
                  <a:schemeClr val="tx1"/>
                </a:solidFill>
                <a:latin typeface="Meiryo UI"/>
                <a:ea typeface="Meiryo UI"/>
              </a:rPr>
              <a:t>-</a:t>
            </a:r>
            <a:r>
              <a:rPr lang="ja-JP" altLang="en-US" sz="1300" dirty="0">
                <a:solidFill>
                  <a:schemeClr val="tx1"/>
                </a:solidFill>
                <a:latin typeface="Meiryo UI"/>
                <a:ea typeface="Meiryo UI"/>
              </a:rPr>
              <a:t>緊急交通路等に架かる橋梁の地震動対策工事の着手。</a:t>
            </a:r>
            <a:endParaRPr lang="en-US" altLang="ja-JP" sz="1300" dirty="0">
              <a:solidFill>
                <a:schemeClr val="tx1"/>
              </a:solidFill>
              <a:latin typeface="Meiryo UI"/>
              <a:ea typeface="Meiryo UI"/>
            </a:endParaRPr>
          </a:p>
          <a:p>
            <a:pPr defTabSz="957700">
              <a:lnSpc>
                <a:spcPts val="1800"/>
              </a:lnSpc>
              <a:defRPr/>
            </a:pPr>
            <a:r>
              <a:rPr lang="ja-JP" altLang="en-US" sz="1300" dirty="0">
                <a:solidFill>
                  <a:schemeClr val="tx1"/>
                </a:solidFill>
                <a:latin typeface="Meiryo UI"/>
                <a:ea typeface="Meiryo UI"/>
              </a:rPr>
              <a:t>　　 </a:t>
            </a:r>
            <a:r>
              <a:rPr lang="en-US" altLang="ja-JP" sz="1300" dirty="0">
                <a:solidFill>
                  <a:schemeClr val="tx1"/>
                </a:solidFill>
                <a:latin typeface="Meiryo UI"/>
                <a:ea typeface="Meiryo UI"/>
              </a:rPr>
              <a:t>(</a:t>
            </a:r>
            <a:r>
              <a:rPr lang="ja-JP" altLang="en-US" sz="1300" dirty="0">
                <a:solidFill>
                  <a:schemeClr val="tx1"/>
                </a:solidFill>
                <a:latin typeface="Meiryo UI"/>
                <a:ea typeface="Meiryo UI"/>
              </a:rPr>
              <a:t>全</a:t>
            </a:r>
            <a:r>
              <a:rPr lang="en-US" altLang="ja-JP" sz="1300" dirty="0">
                <a:solidFill>
                  <a:schemeClr val="tx1"/>
                </a:solidFill>
                <a:latin typeface="Meiryo UI"/>
                <a:ea typeface="Meiryo UI"/>
              </a:rPr>
              <a:t>1</a:t>
            </a:r>
            <a:r>
              <a:rPr lang="ja-JP" altLang="en-US" sz="1300" dirty="0">
                <a:solidFill>
                  <a:schemeClr val="tx1"/>
                </a:solidFill>
                <a:latin typeface="Meiryo UI"/>
                <a:ea typeface="Meiryo UI"/>
              </a:rPr>
              <a:t>橋</a:t>
            </a:r>
            <a:r>
              <a:rPr lang="en-US" altLang="ja-JP" sz="1300" dirty="0">
                <a:solidFill>
                  <a:schemeClr val="tx1"/>
                </a:solidFill>
                <a:latin typeface="Meiryo UI"/>
                <a:ea typeface="Meiryo UI"/>
              </a:rPr>
              <a:t>)(2019.4</a:t>
            </a:r>
            <a:r>
              <a:rPr lang="ja-JP" altLang="en-US" sz="1300" dirty="0">
                <a:solidFill>
                  <a:schemeClr val="tx1"/>
                </a:solidFill>
                <a:latin typeface="Meiryo UI"/>
                <a:ea typeface="Meiryo UI"/>
              </a:rPr>
              <a:t>～</a:t>
            </a:r>
            <a:r>
              <a:rPr lang="en-US" altLang="ja-JP" sz="1300" dirty="0">
                <a:solidFill>
                  <a:schemeClr val="tx1"/>
                </a:solidFill>
                <a:latin typeface="Meiryo UI"/>
                <a:ea typeface="Meiryo UI"/>
              </a:rPr>
              <a:t>)</a:t>
            </a:r>
          </a:p>
          <a:p>
            <a:pPr defTabSz="957700">
              <a:lnSpc>
                <a:spcPts val="2200"/>
              </a:lnSpc>
              <a:defRPr/>
            </a:pPr>
            <a:endParaRPr lang="en-US" altLang="ja-JP" sz="1200" b="1" dirty="0">
              <a:solidFill>
                <a:schemeClr val="tx1"/>
              </a:solidFill>
              <a:latin typeface="Meiryo UI"/>
              <a:ea typeface="Meiryo UI"/>
            </a:endParaRPr>
          </a:p>
        </p:txBody>
      </p:sp>
      <p:sp>
        <p:nvSpPr>
          <p:cNvPr id="5" name="正方形/長方形 4"/>
          <p:cNvSpPr/>
          <p:nvPr/>
        </p:nvSpPr>
        <p:spPr>
          <a:xfrm>
            <a:off x="258664" y="3482129"/>
            <a:ext cx="3842181" cy="338554"/>
          </a:xfrm>
          <a:prstGeom prst="rect">
            <a:avLst/>
          </a:prstGeom>
        </p:spPr>
        <p:txBody>
          <a:bodyPr wrap="square">
            <a:spAutoFit/>
          </a:bodyPr>
          <a:lstStyle/>
          <a:p>
            <a:pPr defTabSz="957700">
              <a:defRPr/>
            </a:pPr>
            <a:r>
              <a:rPr lang="ja-JP" altLang="en-US" sz="1600" b="1" dirty="0">
                <a:latin typeface="Meiryo UI"/>
                <a:ea typeface="Meiryo UI"/>
              </a:rPr>
              <a:t>■橋梁の耐震化</a:t>
            </a:r>
            <a:endParaRPr lang="en-US" altLang="ja-JP" sz="1600" b="1" dirty="0">
              <a:latin typeface="Meiryo UI"/>
              <a:ea typeface="Meiryo UI"/>
            </a:endParaRPr>
          </a:p>
        </p:txBody>
      </p:sp>
      <p:pic>
        <p:nvPicPr>
          <p:cNvPr id="9" name="図 8"/>
          <p:cNvPicPr>
            <a:picLocks noChangeAspect="1"/>
          </p:cNvPicPr>
          <p:nvPr/>
        </p:nvPicPr>
        <p:blipFill>
          <a:blip r:embed="rId3"/>
          <a:stretch>
            <a:fillRect/>
          </a:stretch>
        </p:blipFill>
        <p:spPr>
          <a:xfrm>
            <a:off x="6329742" y="3492300"/>
            <a:ext cx="2033615" cy="1678696"/>
          </a:xfrm>
          <a:prstGeom prst="rect">
            <a:avLst/>
          </a:prstGeom>
        </p:spPr>
      </p:pic>
      <p:pic>
        <p:nvPicPr>
          <p:cNvPr id="12" name="図 11"/>
          <p:cNvPicPr>
            <a:picLocks noChangeAspect="1"/>
          </p:cNvPicPr>
          <p:nvPr/>
        </p:nvPicPr>
        <p:blipFill>
          <a:blip r:embed="rId4"/>
          <a:stretch>
            <a:fillRect/>
          </a:stretch>
        </p:blipFill>
        <p:spPr>
          <a:xfrm>
            <a:off x="4746784" y="5145533"/>
            <a:ext cx="3614724" cy="1615464"/>
          </a:xfrm>
          <a:prstGeom prst="rect">
            <a:avLst/>
          </a:prstGeom>
        </p:spPr>
      </p:pic>
      <p:sp>
        <p:nvSpPr>
          <p:cNvPr id="50" name="正方形/長方形 49"/>
          <p:cNvSpPr/>
          <p:nvPr/>
        </p:nvSpPr>
        <p:spPr>
          <a:xfrm>
            <a:off x="4892324" y="3556838"/>
            <a:ext cx="1274748" cy="39380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defTabSz="957700">
              <a:defRPr/>
            </a:pPr>
            <a:r>
              <a:rPr lang="ja-JP" altLang="en-US" sz="1000" dirty="0">
                <a:solidFill>
                  <a:schemeClr val="tx1"/>
                </a:solidFill>
                <a:latin typeface="Meiryo UI"/>
                <a:ea typeface="Meiryo UI"/>
              </a:rPr>
              <a:t>（市内）対象橋梁</a:t>
            </a:r>
            <a:endParaRPr lang="en-US" altLang="ja-JP" sz="1000" dirty="0">
              <a:solidFill>
                <a:schemeClr val="tx1"/>
              </a:solidFill>
              <a:latin typeface="Meiryo UI"/>
              <a:ea typeface="Meiryo UI"/>
            </a:endParaRPr>
          </a:p>
        </p:txBody>
      </p:sp>
      <p:sp>
        <p:nvSpPr>
          <p:cNvPr id="25" name="正方形/長方形 24"/>
          <p:cNvSpPr/>
          <p:nvPr/>
        </p:nvSpPr>
        <p:spPr>
          <a:xfrm>
            <a:off x="582362" y="1854633"/>
            <a:ext cx="8033604" cy="1502976"/>
          </a:xfrm>
          <a:prstGeom prst="rect">
            <a:avLst/>
          </a:prstGeom>
          <a:noFill/>
        </p:spPr>
        <p:txBody>
          <a:bodyPr wrap="square">
            <a:spAutoFit/>
          </a:bodyPr>
          <a:lstStyle/>
          <a:p>
            <a:pPr>
              <a:lnSpc>
                <a:spcPts val="1600"/>
              </a:lnSpc>
            </a:pPr>
            <a:r>
              <a:rPr lang="ja-JP" altLang="en-US" sz="1400" b="1" dirty="0">
                <a:latin typeface="メイリオ" panose="020B0604030504040204" pitchFamily="50" charset="-128"/>
                <a:ea typeface="メイリオ" panose="020B0604030504040204" pitchFamily="50" charset="-128"/>
              </a:rPr>
              <a:t>（経過）</a:t>
            </a:r>
            <a:endParaRPr lang="en-US" altLang="ja-JP" sz="1400" b="1" dirty="0">
              <a:latin typeface="メイリオ" panose="020B0604030504040204" pitchFamily="50" charset="-128"/>
              <a:ea typeface="メイリオ" panose="020B0604030504040204" pitchFamily="50" charset="-128"/>
            </a:endParaRPr>
          </a:p>
          <a:p>
            <a:pPr>
              <a:lnSpc>
                <a:spcPts val="1400"/>
              </a:lnSpc>
            </a:pP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2012</a:t>
            </a:r>
            <a:r>
              <a:rPr lang="ja-JP" altLang="en-US" sz="1400" b="1" dirty="0">
                <a:latin typeface="メイリオ" panose="020B0604030504040204" pitchFamily="50" charset="-128"/>
                <a:ea typeface="メイリオ" panose="020B0604030504040204" pitchFamily="50" charset="-128"/>
              </a:rPr>
              <a:t>年度～</a:t>
            </a:r>
            <a:endParaRPr lang="en-US" altLang="ja-JP" sz="1400" b="1" dirty="0">
              <a:latin typeface="メイリオ" panose="020B0604030504040204" pitchFamily="50" charset="-128"/>
              <a:ea typeface="メイリオ" panose="020B0604030504040204" pitchFamily="50" charset="-128"/>
            </a:endParaRPr>
          </a:p>
          <a:p>
            <a:pPr>
              <a:lnSpc>
                <a:spcPts val="1400"/>
              </a:lnSpc>
            </a:pPr>
            <a:r>
              <a:rPr lang="ja-JP" altLang="en-US" sz="1400" dirty="0">
                <a:latin typeface="メイリオ" panose="020B0604030504040204" pitchFamily="50" charset="-128"/>
                <a:ea typeface="メイリオ" panose="020B0604030504040204" pitchFamily="50" charset="-128"/>
              </a:rPr>
              <a:t>　南海トラフ巨大地震土木構造物耐震対策検討部会において地震動、津波、液状化に対する</a:t>
            </a:r>
            <a:endParaRPr lang="en-US" altLang="ja-JP" sz="1400" dirty="0">
              <a:latin typeface="メイリオ" panose="020B0604030504040204" pitchFamily="50" charset="-128"/>
              <a:ea typeface="メイリオ" panose="020B0604030504040204" pitchFamily="50" charset="-128"/>
            </a:endParaRPr>
          </a:p>
          <a:p>
            <a:pPr>
              <a:lnSpc>
                <a:spcPts val="1400"/>
              </a:lnSpc>
            </a:pPr>
            <a:r>
              <a:rPr lang="ja-JP" altLang="en-US" sz="1400" b="1" dirty="0">
                <a:latin typeface="メイリオ" panose="020B0604030504040204" pitchFamily="50" charset="-128"/>
                <a:ea typeface="メイリオ" panose="020B0604030504040204" pitchFamily="50" charset="-128"/>
              </a:rPr>
              <a:t>　安全性検証、方向性検討を府市共同で実施。</a:t>
            </a:r>
            <a:endParaRPr lang="en-US" altLang="ja-JP" sz="1400" b="1" dirty="0">
              <a:latin typeface="メイリオ" panose="020B0604030504040204" pitchFamily="50" charset="-128"/>
              <a:ea typeface="メイリオ" panose="020B0604030504040204" pitchFamily="50" charset="-128"/>
            </a:endParaRPr>
          </a:p>
          <a:p>
            <a:pPr>
              <a:lnSpc>
                <a:spcPts val="1000"/>
              </a:lnSpc>
            </a:pPr>
            <a:endParaRPr lang="en-US" altLang="ja-JP" sz="1400" b="1" dirty="0">
              <a:latin typeface="メイリオ" panose="020B0604030504040204" pitchFamily="50" charset="-128"/>
              <a:ea typeface="メイリオ" panose="020B0604030504040204" pitchFamily="50" charset="-128"/>
            </a:endParaRPr>
          </a:p>
          <a:p>
            <a:pPr>
              <a:lnSpc>
                <a:spcPts val="1400"/>
              </a:lnSpc>
            </a:pP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2014</a:t>
            </a:r>
            <a:r>
              <a:rPr lang="ja-JP" altLang="en-US" sz="1400" b="1" dirty="0">
                <a:latin typeface="メイリオ" panose="020B0604030504040204" pitchFamily="50" charset="-128"/>
                <a:ea typeface="メイリオ" panose="020B0604030504040204" pitchFamily="50" charset="-128"/>
              </a:rPr>
              <a:t>年度 </a:t>
            </a:r>
            <a:endParaRPr lang="en-US" altLang="ja-JP" sz="1400" b="1" dirty="0">
              <a:latin typeface="メイリオ" panose="020B0604030504040204" pitchFamily="50" charset="-128"/>
              <a:ea typeface="メイリオ" panose="020B0604030504040204" pitchFamily="50" charset="-128"/>
            </a:endParaRPr>
          </a:p>
          <a:p>
            <a:pPr>
              <a:lnSpc>
                <a:spcPts val="1400"/>
              </a:lnSpc>
            </a:pPr>
            <a:r>
              <a:rPr lang="ja-JP" altLang="en-US" sz="1400" dirty="0">
                <a:latin typeface="メイリオ" panose="020B0604030504040204" pitchFamily="50" charset="-128"/>
                <a:ea typeface="メイリオ" panose="020B0604030504040204" pitchFamily="50" charset="-128"/>
              </a:rPr>
              <a:t>　南海トラフ巨大地震による地震動、津波、液状化の影響に対する</a:t>
            </a:r>
            <a:r>
              <a:rPr lang="ja-JP" altLang="en-US" sz="1400" b="1" dirty="0">
                <a:latin typeface="メイリオ" panose="020B0604030504040204" pitchFamily="50" charset="-128"/>
                <a:ea typeface="メイリオ" panose="020B0604030504040204" pitchFamily="50" charset="-128"/>
              </a:rPr>
              <a:t>緊急交通路・避難路等</a:t>
            </a:r>
            <a:endParaRPr lang="en-US" altLang="ja-JP" sz="1400" b="1" dirty="0">
              <a:latin typeface="メイリオ" panose="020B0604030504040204" pitchFamily="50" charset="-128"/>
              <a:ea typeface="メイリオ" panose="020B0604030504040204" pitchFamily="50" charset="-128"/>
            </a:endParaRPr>
          </a:p>
          <a:p>
            <a:pPr>
              <a:lnSpc>
                <a:spcPts val="1400"/>
              </a:lnSpc>
            </a:pPr>
            <a:r>
              <a:rPr lang="ja-JP" altLang="en-US" sz="1400" b="1" dirty="0">
                <a:latin typeface="メイリオ" panose="020B0604030504040204" pitchFamily="50" charset="-128"/>
                <a:ea typeface="メイリオ" panose="020B0604030504040204" pitchFamily="50" charset="-128"/>
              </a:rPr>
              <a:t>　にかかる既存橋梁</a:t>
            </a:r>
            <a:r>
              <a:rPr lang="ja-JP" altLang="en-US" sz="1400" dirty="0">
                <a:latin typeface="メイリオ" panose="020B0604030504040204" pitchFamily="50" charset="-128"/>
                <a:ea typeface="メイリオ" panose="020B0604030504040204" pitchFamily="50" charset="-128"/>
              </a:rPr>
              <a:t>の安全性確認。</a:t>
            </a:r>
            <a:endParaRPr lang="en-US" altLang="ja-JP" sz="1400" dirty="0">
              <a:latin typeface="メイリオ" panose="020B0604030504040204" pitchFamily="50" charset="-128"/>
              <a:ea typeface="メイリオ"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452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79157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4095" y="926226"/>
            <a:ext cx="8576482" cy="5616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defTabSz="957700">
              <a:defRPr/>
            </a:pPr>
            <a:r>
              <a:rPr kumimoji="1" lang="ja-JP" altLang="en-US" sz="1600" b="1" i="0" u="none" strike="noStrike" kern="1200" cap="none" spc="0" normalizeH="0" baseline="0" noProof="0" dirty="0">
                <a:ln>
                  <a:noFill/>
                </a:ln>
                <a:solidFill>
                  <a:schemeClr val="tx1"/>
                </a:solidFill>
                <a:effectLst/>
                <a:uLnTx/>
                <a:uFillTx/>
                <a:latin typeface="Meiryo UI"/>
                <a:ea typeface="Meiryo UI"/>
              </a:rPr>
              <a:t>＜取組＞</a:t>
            </a:r>
            <a:endParaRPr kumimoji="1" lang="en-US" altLang="ja-JP" sz="1600" b="1" i="0" u="none" strike="noStrike" kern="1200" cap="none" spc="0" normalizeH="0" baseline="0" noProof="0" dirty="0">
              <a:ln>
                <a:noFill/>
              </a:ln>
              <a:solidFill>
                <a:schemeClr val="tx1"/>
              </a:solidFill>
              <a:effectLst/>
              <a:uLnTx/>
              <a:uFillTx/>
              <a:latin typeface="Meiryo UI"/>
              <a:ea typeface="Meiryo UI"/>
            </a:endParaRPr>
          </a:p>
          <a:p>
            <a:pPr defTabSz="957700">
              <a:defRPr/>
            </a:pPr>
            <a:r>
              <a:rPr lang="ja-JP" altLang="en-US" sz="1400" dirty="0">
                <a:solidFill>
                  <a:schemeClr val="tx1"/>
                </a:solidFill>
                <a:latin typeface="Meiryo UI"/>
                <a:ea typeface="Meiryo UI"/>
              </a:rPr>
              <a:t>　■大阪北部地震では、ブロック塀等の転倒や倒壊による死傷者→</a:t>
            </a:r>
            <a:r>
              <a:rPr lang="ja-JP" altLang="en-US" sz="1400" b="1" dirty="0">
                <a:solidFill>
                  <a:schemeClr val="tx1"/>
                </a:solidFill>
                <a:latin typeface="Meiryo UI"/>
                <a:ea typeface="Meiryo UI"/>
              </a:rPr>
              <a:t>ブロック塀等の安全対策を推進。</a:t>
            </a:r>
            <a:endParaRPr lang="en-US" altLang="ja-JP" sz="1400" b="1" dirty="0">
              <a:solidFill>
                <a:schemeClr val="tx1"/>
              </a:solidFill>
              <a:latin typeface="Meiryo UI"/>
              <a:ea typeface="Meiryo UI"/>
            </a:endParaRPr>
          </a:p>
        </p:txBody>
      </p:sp>
      <p:sp>
        <p:nvSpPr>
          <p:cNvPr id="22" name="テキスト ボックス 21"/>
          <p:cNvSpPr txBox="1"/>
          <p:nvPr/>
        </p:nvSpPr>
        <p:spPr>
          <a:xfrm>
            <a:off x="186894" y="316746"/>
            <a:ext cx="8603087" cy="660437"/>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主な改革取組：大阪の災害対策</a:t>
            </a:r>
            <a:r>
              <a:rPr kumimoji="1" lang="ja-JP" altLang="en-US" sz="1662" b="0" i="0" u="none" strike="noStrike" kern="1200" cap="none" spc="0" normalizeH="0" baseline="0" noProof="0" dirty="0">
                <a:ln>
                  <a:noFill/>
                </a:ln>
                <a:effectLst/>
                <a:uLnTx/>
                <a:uFillTx/>
                <a:latin typeface="Meiryo UI"/>
                <a:ea typeface="Meiryo UI"/>
                <a:cs typeface="+mn-cs"/>
              </a:rPr>
              <a:t>（２）事前予防対策（ハード対策）</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28" name="直線コネクタ 27"/>
          <p:cNvCxnSpPr/>
          <p:nvPr/>
        </p:nvCxnSpPr>
        <p:spPr>
          <a:xfrm>
            <a:off x="192700" y="70453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36298" y="704534"/>
            <a:ext cx="8653683" cy="354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メイリオ" panose="020B0604030504040204" pitchFamily="50" charset="-128"/>
                <a:ea typeface="メイリオ" panose="020B0604030504040204" pitchFamily="50" charset="-128"/>
              </a:rPr>
              <a:t>○府市による</a:t>
            </a:r>
            <a:r>
              <a:rPr lang="ja-JP" altLang="en-US" sz="1600" b="1" dirty="0">
                <a:solidFill>
                  <a:schemeClr val="tx1"/>
                </a:solidFill>
                <a:latin typeface="メイリオ" panose="020B0604030504040204" pitchFamily="50" charset="-128"/>
                <a:ea typeface="メイリオ" panose="020B0604030504040204" pitchFamily="50" charset="-128"/>
              </a:rPr>
              <a:t>ブロック塀の安全対策の取組</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530319" y="1492065"/>
            <a:ext cx="8532000" cy="4788000"/>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lIns="72000" tIns="72000" rIns="3600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sng" strike="noStrike" kern="1200" cap="none" spc="0" normalizeH="0" baseline="0" noProof="0" dirty="0">
                <a:ln>
                  <a:noFill/>
                </a:ln>
                <a:solidFill>
                  <a:schemeClr val="tx1"/>
                </a:solidFill>
                <a:effectLst/>
                <a:uLnTx/>
                <a:uFillTx/>
                <a:latin typeface="Meiryo UI"/>
                <a:ea typeface="Meiryo UI"/>
                <a:cs typeface="+mn-cs"/>
              </a:rPr>
              <a:t>■</a:t>
            </a:r>
            <a:r>
              <a:rPr kumimoji="1" lang="ja-JP" altLang="en-US" sz="1477" b="1" i="0" u="sng" strike="noStrike" kern="1200" cap="none" spc="0" normalizeH="0" baseline="0" noProof="0" dirty="0">
                <a:ln>
                  <a:noFill/>
                </a:ln>
                <a:solidFill>
                  <a:schemeClr val="tx1"/>
                </a:solidFill>
                <a:effectLst/>
                <a:uLnTx/>
                <a:uFillTx/>
                <a:latin typeface="Meiryo UI"/>
                <a:ea typeface="Meiryo UI"/>
                <a:cs typeface="+mn-cs"/>
              </a:rPr>
              <a:t>ブロック塀等の安全対策</a:t>
            </a:r>
            <a:endParaRPr kumimoji="1" lang="en-US" altLang="ja-JP" sz="1477" b="1" i="0" u="sng"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a:ea typeface="Meiryo UI"/>
              </a:rPr>
              <a:t>　○大阪北部地震</a:t>
            </a:r>
            <a:r>
              <a:rPr lang="ja-JP" altLang="en-US" sz="1050" dirty="0">
                <a:solidFill>
                  <a:schemeClr val="tx1"/>
                </a:solidFill>
                <a:latin typeface="Meiryo UI"/>
                <a:ea typeface="Meiryo UI"/>
              </a:rPr>
              <a:t>（</a:t>
            </a:r>
            <a:r>
              <a:rPr lang="en-US" altLang="ja-JP" sz="1050" dirty="0">
                <a:solidFill>
                  <a:schemeClr val="tx1"/>
                </a:solidFill>
                <a:latin typeface="Meiryo UI"/>
                <a:ea typeface="Meiryo UI"/>
              </a:rPr>
              <a:t>2018</a:t>
            </a:r>
            <a:r>
              <a:rPr lang="ja-JP" altLang="en-US" sz="1050" dirty="0">
                <a:solidFill>
                  <a:schemeClr val="tx1"/>
                </a:solidFill>
                <a:latin typeface="Meiryo UI"/>
                <a:ea typeface="Meiryo UI"/>
              </a:rPr>
              <a:t>年</a:t>
            </a:r>
            <a:r>
              <a:rPr lang="en-US" altLang="ja-JP" sz="1050" dirty="0">
                <a:solidFill>
                  <a:schemeClr val="tx1"/>
                </a:solidFill>
                <a:latin typeface="Meiryo UI"/>
                <a:ea typeface="Meiryo UI"/>
              </a:rPr>
              <a:t>6</a:t>
            </a:r>
            <a:r>
              <a:rPr lang="ja-JP" altLang="en-US" sz="1050" dirty="0">
                <a:solidFill>
                  <a:schemeClr val="tx1"/>
                </a:solidFill>
                <a:latin typeface="Meiryo UI"/>
                <a:ea typeface="Meiryo UI"/>
              </a:rPr>
              <a:t>月）</a:t>
            </a:r>
            <a:r>
              <a:rPr lang="ja-JP" altLang="en-US" sz="1200" dirty="0">
                <a:solidFill>
                  <a:schemeClr val="tx1"/>
                </a:solidFill>
                <a:latin typeface="Meiryo UI"/>
                <a:ea typeface="Meiryo UI"/>
              </a:rPr>
              <a:t>では、ブロック塀等の転倒や倒壊による死傷者がでたため、ブロック塀等の安全対策を推進。</a:t>
            </a:r>
            <a:endParaRPr lang="en-US" altLang="ja-JP" sz="1200" dirty="0">
              <a:solidFill>
                <a:schemeClr val="tx1"/>
              </a:solidFill>
              <a:latin typeface="Meiryo UI"/>
              <a:ea typeface="Meiryo UI"/>
            </a:endParaRPr>
          </a:p>
          <a:p>
            <a:pPr lvl="0" defTabSz="957700">
              <a:defRPr/>
            </a:pPr>
            <a:r>
              <a:rPr lang="ja-JP" altLang="en-US" sz="1200" dirty="0">
                <a:solidFill>
                  <a:schemeClr val="tx1"/>
                </a:solidFill>
                <a:latin typeface="Meiryo UI"/>
                <a:ea typeface="Meiryo UI"/>
              </a:rPr>
              <a:t>　○民間のブロック塀等の危険性や安全対策等について、所有者等への確実な普及啓発の強化や負担軽減等の支援などを実施。</a:t>
            </a:r>
            <a:endParaRPr lang="en-US" altLang="ja-JP" sz="1200" dirty="0">
              <a:solidFill>
                <a:schemeClr val="tx1"/>
              </a:solidFill>
              <a:latin typeface="Meiryo UI"/>
              <a:ea typeface="Meiryo UI"/>
            </a:endParaRPr>
          </a:p>
          <a:p>
            <a:pPr lvl="0" defTabSz="957700">
              <a:defRPr/>
            </a:pPr>
            <a:r>
              <a:rPr lang="ja-JP" altLang="en-US" sz="1200" dirty="0">
                <a:solidFill>
                  <a:schemeClr val="tx1"/>
                </a:solidFill>
                <a:latin typeface="Meiryo UI"/>
                <a:ea typeface="Meiryo UI"/>
              </a:rPr>
              <a:t>　○府立学校のブロック塀では、調査結果を踏まえ、不適合のあったブロック塀について優先順位付けを行い、順次撤去を行った。</a:t>
            </a:r>
            <a:endParaRPr lang="en-US" altLang="ja-JP" sz="1200" strike="sngStrike" dirty="0">
              <a:solidFill>
                <a:schemeClr val="tx1"/>
              </a:solidFill>
              <a:latin typeface="Meiryo UI"/>
              <a:ea typeface="Meiryo UI"/>
            </a:endParaRPr>
          </a:p>
          <a:p>
            <a:pPr marL="0" marR="0" lvl="0" indent="0" algn="l" defTabSz="957700" rtl="0" eaLnBrk="1" fontAlgn="auto" latinLnBrk="0" hangingPunct="1">
              <a:lnSpc>
                <a:spcPts val="600"/>
              </a:lnSpc>
              <a:spcBef>
                <a:spcPts val="0"/>
              </a:spcBef>
              <a:spcAft>
                <a:spcPts val="0"/>
              </a:spcAft>
              <a:buClrTx/>
              <a:buSzTx/>
              <a:buFontTx/>
              <a:buNone/>
              <a:tabLst/>
              <a:defRPr/>
            </a:pPr>
            <a:r>
              <a:rPr kumimoji="1" lang="ja-JP" altLang="en-US" sz="1200" b="1" i="0" u="none" strike="noStrike" kern="1200" cap="none" spc="0" normalizeH="0" dirty="0">
                <a:ln>
                  <a:noFill/>
                </a:ln>
                <a:solidFill>
                  <a:schemeClr val="tx1"/>
                </a:solidFill>
                <a:effectLst/>
                <a:uLnTx/>
                <a:uFillTx/>
                <a:latin typeface="Meiryo UI"/>
                <a:ea typeface="Meiryo UI"/>
              </a:rPr>
              <a:t>　</a:t>
            </a:r>
            <a:endParaRPr kumimoji="1" lang="en-US" altLang="ja-JP" sz="1200" b="1" i="0" u="none" strike="noStrike" kern="1200" cap="none" spc="0" normalizeH="0" dirty="0">
              <a:ln>
                <a:noFill/>
              </a:ln>
              <a:solidFill>
                <a:schemeClr val="tx1"/>
              </a:solidFill>
              <a:effectLst/>
              <a:uLnTx/>
              <a:uFillTx/>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dirty="0">
                <a:ln>
                  <a:noFill/>
                </a:ln>
                <a:solidFill>
                  <a:schemeClr val="tx1"/>
                </a:solidFill>
                <a:effectLst/>
                <a:uLnTx/>
                <a:uFillTx/>
                <a:latin typeface="Meiryo UI"/>
                <a:ea typeface="Meiryo UI"/>
              </a:rPr>
              <a:t>　</a:t>
            </a:r>
            <a:r>
              <a:rPr kumimoji="1" lang="en-US" altLang="ja-JP" sz="1200" b="1" i="0" u="none" strike="noStrike" kern="1200" cap="none" spc="0" normalizeH="0" dirty="0">
                <a:ln>
                  <a:noFill/>
                </a:ln>
                <a:solidFill>
                  <a:schemeClr val="tx1"/>
                </a:solidFill>
                <a:effectLst/>
                <a:uLnTx/>
                <a:uFillTx/>
                <a:latin typeface="Meiryo UI"/>
                <a:ea typeface="Meiryo UI"/>
              </a:rPr>
              <a:t>【</a:t>
            </a:r>
            <a:r>
              <a:rPr kumimoji="1" lang="ja-JP" altLang="en-US" sz="1200" b="1" i="0" u="none" strike="noStrike" kern="1200" cap="none" spc="0" normalizeH="0" dirty="0">
                <a:ln>
                  <a:noFill/>
                </a:ln>
                <a:solidFill>
                  <a:schemeClr val="tx1"/>
                </a:solidFill>
                <a:effectLst/>
                <a:uLnTx/>
                <a:uFillTx/>
                <a:latin typeface="Meiryo UI"/>
                <a:ea typeface="Meiryo UI"/>
              </a:rPr>
              <a:t>主な取組</a:t>
            </a:r>
            <a:r>
              <a:rPr kumimoji="1" lang="en-US" altLang="ja-JP" sz="1200" b="1" i="0" u="none" strike="noStrike" kern="1200" cap="none" spc="0" normalizeH="0" dirty="0">
                <a:ln>
                  <a:noFill/>
                </a:ln>
                <a:solidFill>
                  <a:schemeClr val="tx1"/>
                </a:solidFill>
                <a:effectLst/>
                <a:uLnTx/>
                <a:uFillTx/>
                <a:latin typeface="Meiryo UI"/>
                <a:ea typeface="Meiryo UI"/>
              </a:rPr>
              <a:t>】</a:t>
            </a:r>
            <a:endParaRPr lang="en-US" altLang="ja-JP" sz="1200" dirty="0">
              <a:solidFill>
                <a:schemeClr val="tx1"/>
              </a:solidFill>
              <a:latin typeface="Meiryo UI"/>
              <a:ea typeface="Meiryo UI"/>
            </a:endParaRPr>
          </a:p>
          <a:p>
            <a:pPr lvl="0" defTabSz="957700">
              <a:defRPr/>
            </a:pPr>
            <a:r>
              <a:rPr kumimoji="1" lang="ja-JP" altLang="en-US" sz="1200" i="0" u="none" strike="noStrike" kern="1200" cap="none" spc="0" normalizeH="0" dirty="0">
                <a:ln>
                  <a:noFill/>
                </a:ln>
                <a:solidFill>
                  <a:schemeClr val="tx1"/>
                </a:solidFill>
                <a:effectLst/>
                <a:uLnTx/>
                <a:uFillTx/>
                <a:latin typeface="Meiryo UI"/>
                <a:ea typeface="Meiryo UI"/>
              </a:rPr>
              <a:t>　　</a:t>
            </a:r>
            <a:r>
              <a:rPr lang="ja-JP" altLang="en-US" sz="1200" u="sng" dirty="0">
                <a:solidFill>
                  <a:schemeClr val="tx1"/>
                </a:solidFill>
                <a:latin typeface="Meiryo UI"/>
                <a:ea typeface="Meiryo UI"/>
              </a:rPr>
              <a:t>・</a:t>
            </a:r>
            <a:r>
              <a:rPr lang="ja-JP" altLang="en-US" sz="1200" b="1" u="sng" dirty="0">
                <a:solidFill>
                  <a:schemeClr val="tx1"/>
                </a:solidFill>
                <a:latin typeface="Meiryo UI"/>
                <a:ea typeface="Meiryo UI"/>
              </a:rPr>
              <a:t>府立学校のブロック塀について、</a:t>
            </a:r>
            <a:r>
              <a:rPr lang="en-US" altLang="ja-JP" sz="1200" b="1" u="sng" dirty="0">
                <a:solidFill>
                  <a:schemeClr val="tx1"/>
                </a:solidFill>
                <a:latin typeface="Meiryo UI"/>
                <a:ea typeface="Meiryo UI"/>
              </a:rPr>
              <a:t> 2018</a:t>
            </a:r>
            <a:r>
              <a:rPr lang="ja-JP" altLang="en-US" sz="1200" b="1" u="sng" dirty="0">
                <a:solidFill>
                  <a:schemeClr val="tx1"/>
                </a:solidFill>
                <a:latin typeface="Meiryo UI"/>
                <a:ea typeface="Meiryo UI"/>
              </a:rPr>
              <a:t>年度の調査時に定めた方針に基づき、不適合のあった全ブロック塀</a:t>
            </a:r>
            <a:r>
              <a:rPr lang="ja-JP" altLang="en-US" sz="900" b="1" u="sng" dirty="0">
                <a:solidFill>
                  <a:schemeClr val="tx1"/>
                </a:solidFill>
                <a:latin typeface="Meiryo UI"/>
                <a:ea typeface="Meiryo UI"/>
              </a:rPr>
              <a:t>（</a:t>
            </a:r>
            <a:r>
              <a:rPr lang="en-US" altLang="ja-JP" sz="900" b="1" u="sng" dirty="0">
                <a:solidFill>
                  <a:schemeClr val="tx1"/>
                </a:solidFill>
                <a:latin typeface="Meiryo UI"/>
                <a:ea typeface="Meiryo UI"/>
              </a:rPr>
              <a:t>131</a:t>
            </a:r>
            <a:r>
              <a:rPr lang="ja-JP" altLang="en-US" sz="900" b="1" u="sng" dirty="0">
                <a:solidFill>
                  <a:schemeClr val="tx1"/>
                </a:solidFill>
                <a:latin typeface="Meiryo UI"/>
                <a:ea typeface="Meiryo UI"/>
              </a:rPr>
              <a:t>校）</a:t>
            </a:r>
            <a:r>
              <a:rPr lang="ja-JP" altLang="en-US" sz="1200" b="1" u="sng" dirty="0">
                <a:solidFill>
                  <a:schemeClr val="tx1"/>
                </a:solidFill>
                <a:latin typeface="Meiryo UI"/>
                <a:ea typeface="Meiryo UI"/>
              </a:rPr>
              <a:t>の撤去が完了。</a:t>
            </a:r>
            <a:endParaRPr lang="en-US" altLang="ja-JP" sz="1200" b="1" u="sng" dirty="0">
              <a:solidFill>
                <a:schemeClr val="tx1"/>
              </a:solidFill>
              <a:latin typeface="Meiryo UI"/>
              <a:ea typeface="Meiryo UI"/>
            </a:endParaRPr>
          </a:p>
          <a:p>
            <a:pPr lvl="0" defTabSz="957700">
              <a:defRPr/>
            </a:pPr>
            <a:r>
              <a:rPr lang="ja-JP" altLang="en-US" sz="1200" dirty="0">
                <a:solidFill>
                  <a:schemeClr val="tx1"/>
                </a:solidFill>
                <a:latin typeface="Meiryo UI"/>
                <a:ea typeface="Meiryo UI"/>
              </a:rPr>
              <a:t>　　・市町村と連携し、所有者に対して個別訪問等による普及啓発。</a:t>
            </a:r>
            <a:endParaRPr lang="en-US" altLang="ja-JP" sz="1200" dirty="0">
              <a:solidFill>
                <a:schemeClr val="tx1"/>
              </a:solidFill>
              <a:latin typeface="Meiryo UI"/>
              <a:ea typeface="Meiryo UI"/>
            </a:endParaRPr>
          </a:p>
          <a:p>
            <a:pPr lvl="0" defTabSz="957700">
              <a:defRPr/>
            </a:pPr>
            <a:r>
              <a:rPr lang="ja-JP" altLang="en-US" sz="1200" dirty="0">
                <a:solidFill>
                  <a:schemeClr val="tx1"/>
                </a:solidFill>
                <a:latin typeface="Meiryo UI"/>
                <a:ea typeface="Meiryo UI"/>
              </a:rPr>
              <a:t>　　・所有者への改善指導。（</a:t>
            </a:r>
            <a:r>
              <a:rPr lang="en-US" altLang="ja-JP" sz="1200" dirty="0">
                <a:solidFill>
                  <a:schemeClr val="tx1"/>
                </a:solidFill>
                <a:latin typeface="Meiryo UI"/>
                <a:ea typeface="Meiryo UI"/>
              </a:rPr>
              <a:t>2021</a:t>
            </a:r>
            <a:r>
              <a:rPr lang="ja-JP" altLang="en-US" sz="1200" dirty="0">
                <a:solidFill>
                  <a:schemeClr val="tx1"/>
                </a:solidFill>
                <a:latin typeface="Meiryo UI"/>
                <a:ea typeface="Meiryo UI"/>
              </a:rPr>
              <a:t>年度実績 </a:t>
            </a:r>
            <a:r>
              <a:rPr lang="en-US" altLang="ja-JP" sz="1200" dirty="0">
                <a:solidFill>
                  <a:schemeClr val="tx1"/>
                </a:solidFill>
                <a:latin typeface="Meiryo UI"/>
                <a:ea typeface="Meiryo UI"/>
              </a:rPr>
              <a:t>98</a:t>
            </a:r>
            <a:r>
              <a:rPr lang="ja-JP" altLang="en-US" sz="1200" dirty="0">
                <a:solidFill>
                  <a:schemeClr val="tx1"/>
                </a:solidFill>
                <a:latin typeface="Meiryo UI"/>
                <a:ea typeface="Meiryo UI"/>
              </a:rPr>
              <a:t>件（府））</a:t>
            </a:r>
            <a:endParaRPr lang="en-US" altLang="ja-JP" sz="1200" dirty="0">
              <a:solidFill>
                <a:schemeClr val="tx1"/>
              </a:solidFill>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lang="en-US" altLang="ja-JP" sz="1292" dirty="0">
              <a:solidFill>
                <a:schemeClr val="tx1"/>
              </a:solidFill>
              <a:latin typeface="Meiryo UI"/>
              <a:ea typeface="Meiryo UI"/>
            </a:endParaRPr>
          </a:p>
          <a:p>
            <a:pPr marL="0" marR="0" lvl="0" indent="0" algn="l" defTabSz="957700" rtl="0" eaLnBrk="1" fontAlgn="auto" latinLnBrk="0" hangingPunct="1">
              <a:lnSpc>
                <a:spcPts val="1800"/>
              </a:lnSpc>
              <a:spcBef>
                <a:spcPts val="0"/>
              </a:spcBef>
              <a:spcAft>
                <a:spcPts val="0"/>
              </a:spcAft>
              <a:buClrTx/>
              <a:buSzTx/>
              <a:buFontTx/>
              <a:buNone/>
              <a:tabLst/>
              <a:defRPr/>
            </a:pPr>
            <a:r>
              <a:rPr lang="ja-JP" altLang="en-US" sz="1292" dirty="0">
                <a:solidFill>
                  <a:schemeClr val="tx1"/>
                </a:solidFill>
                <a:latin typeface="Meiryo UI"/>
                <a:ea typeface="Meiryo UI"/>
              </a:rPr>
              <a:t>　　</a:t>
            </a:r>
            <a:endParaRPr lang="en-US" altLang="ja-JP" sz="1292" dirty="0">
              <a:solidFill>
                <a:schemeClr val="tx1"/>
              </a:solidFill>
              <a:latin typeface="Meiryo UI"/>
              <a:ea typeface="Meiryo UI"/>
            </a:endParaRPr>
          </a:p>
        </p:txBody>
      </p:sp>
      <p:sp>
        <p:nvSpPr>
          <p:cNvPr id="2" name="正方形/長方形 1"/>
          <p:cNvSpPr/>
          <p:nvPr/>
        </p:nvSpPr>
        <p:spPr>
          <a:xfrm>
            <a:off x="581089" y="6254357"/>
            <a:ext cx="8546256" cy="646331"/>
          </a:xfrm>
          <a:prstGeom prst="rect">
            <a:avLst/>
          </a:prstGeom>
        </p:spPr>
        <p:txBody>
          <a:bodyPr wrap="square">
            <a:spAutoFit/>
          </a:bodyPr>
          <a:lstStyle/>
          <a:p>
            <a:pPr lvl="0" defTabSz="957700">
              <a:defRPr/>
            </a:pPr>
            <a:r>
              <a:rPr lang="ja-JP" altLang="en-US" sz="1200" b="1" dirty="0">
                <a:latin typeface="Meiryo UI"/>
                <a:ea typeface="Meiryo UI"/>
              </a:rPr>
              <a:t>➤今後の取組</a:t>
            </a:r>
            <a:endParaRPr lang="en-US" altLang="ja-JP" sz="1200" b="1" dirty="0">
              <a:latin typeface="Meiryo UI"/>
              <a:ea typeface="Meiryo UI"/>
            </a:endParaRPr>
          </a:p>
          <a:p>
            <a:pPr lvl="0" defTabSz="957700">
              <a:defRPr/>
            </a:pPr>
            <a:r>
              <a:rPr lang="ja-JP" altLang="en-US" sz="1200" dirty="0">
                <a:latin typeface="Meiryo UI"/>
                <a:ea typeface="Meiryo UI"/>
              </a:rPr>
              <a:t>　・改善されないブロック塀の危険度の優先順位付けを行い、勧告を視野に指導を強化。</a:t>
            </a:r>
            <a:endParaRPr lang="en-US" altLang="ja-JP" sz="1200" dirty="0">
              <a:latin typeface="Meiryo UI"/>
              <a:ea typeface="Meiryo UI"/>
            </a:endParaRPr>
          </a:p>
          <a:p>
            <a:pPr lvl="0" defTabSz="957700">
              <a:defRPr/>
            </a:pPr>
            <a:r>
              <a:rPr lang="ja-JP" altLang="en-US" sz="1200" dirty="0">
                <a:latin typeface="Meiryo UI"/>
                <a:ea typeface="Meiryo UI"/>
              </a:rPr>
              <a:t>　・旧市立高校（</a:t>
            </a:r>
            <a:r>
              <a:rPr lang="en-US" altLang="ja-JP" sz="1200" dirty="0">
                <a:latin typeface="Meiryo UI"/>
                <a:ea typeface="Meiryo UI"/>
              </a:rPr>
              <a:t>2022.4</a:t>
            </a:r>
            <a:r>
              <a:rPr lang="ja-JP" altLang="en-US" sz="1200" dirty="0">
                <a:latin typeface="Meiryo UI"/>
                <a:ea typeface="Meiryo UI"/>
              </a:rPr>
              <a:t>大阪市から府へ移管）について、改めて調査を行い、</a:t>
            </a:r>
            <a:r>
              <a:rPr lang="en-US" altLang="ja-JP" sz="1200" dirty="0">
                <a:latin typeface="Meiryo UI"/>
                <a:ea typeface="Meiryo UI"/>
              </a:rPr>
              <a:t>2023</a:t>
            </a:r>
            <a:r>
              <a:rPr lang="ja-JP" altLang="en-US" sz="1200" dirty="0">
                <a:latin typeface="Meiryo UI"/>
                <a:ea typeface="Meiryo UI"/>
              </a:rPr>
              <a:t>年度以降に必要な対策を実施。</a:t>
            </a:r>
            <a:endParaRPr lang="en-US" altLang="ja-JP" sz="1200" dirty="0">
              <a:latin typeface="Meiryo UI"/>
              <a:ea typeface="Meiryo UI"/>
            </a:endParaRPr>
          </a:p>
        </p:txBody>
      </p:sp>
      <p:pic>
        <p:nvPicPr>
          <p:cNvPr id="7" name="図 6"/>
          <p:cNvPicPr>
            <a:picLocks noChangeAspect="1"/>
          </p:cNvPicPr>
          <p:nvPr/>
        </p:nvPicPr>
        <p:blipFill>
          <a:blip r:embed="rId3"/>
          <a:stretch>
            <a:fillRect/>
          </a:stretch>
        </p:blipFill>
        <p:spPr>
          <a:xfrm>
            <a:off x="996246" y="3413042"/>
            <a:ext cx="3270960" cy="2792562"/>
          </a:xfrm>
          <a:prstGeom prst="rect">
            <a:avLst/>
          </a:prstGeom>
        </p:spPr>
      </p:pic>
      <p:sp>
        <p:nvSpPr>
          <p:cNvPr id="26" name="テキスト ボックス 25"/>
          <p:cNvSpPr txBox="1"/>
          <p:nvPr/>
        </p:nvSpPr>
        <p:spPr>
          <a:xfrm>
            <a:off x="872925" y="3200839"/>
            <a:ext cx="1059906" cy="2308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900" noProof="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府</a:t>
            </a:r>
            <a:r>
              <a:rPr lang="ja-JP" altLang="en-US" sz="900" noProof="0" dirty="0">
                <a:solidFill>
                  <a:prstClr val="black"/>
                </a:solidFill>
                <a:latin typeface="Meiryo UI" panose="020B0604030504040204" pitchFamily="50" charset="-128"/>
                <a:ea typeface="Meiryo UI" panose="020B0604030504040204" pitchFamily="50" charset="-128"/>
              </a:rPr>
              <a:t>のチェックリスト</a:t>
            </a:r>
            <a:r>
              <a:rPr lang="en-US" altLang="ja-JP" sz="900" noProof="0" dirty="0">
                <a:solidFill>
                  <a:prstClr val="black"/>
                </a:solidFill>
                <a:latin typeface="Meiryo UI" panose="020B0604030504040204" pitchFamily="50" charset="-128"/>
                <a:ea typeface="Meiryo UI"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4"/>
          <a:stretch>
            <a:fillRect/>
          </a:stretch>
        </p:blipFill>
        <p:spPr>
          <a:xfrm>
            <a:off x="4992734" y="3341847"/>
            <a:ext cx="1591482" cy="1079045"/>
          </a:xfrm>
          <a:prstGeom prst="rect">
            <a:avLst/>
          </a:prstGeom>
        </p:spPr>
      </p:pic>
      <p:pic>
        <p:nvPicPr>
          <p:cNvPr id="23" name="図 22"/>
          <p:cNvPicPr>
            <a:picLocks noChangeAspect="1"/>
          </p:cNvPicPr>
          <p:nvPr/>
        </p:nvPicPr>
        <p:blipFill>
          <a:blip r:embed="rId5"/>
          <a:stretch>
            <a:fillRect/>
          </a:stretch>
        </p:blipFill>
        <p:spPr>
          <a:xfrm>
            <a:off x="6803141" y="3362314"/>
            <a:ext cx="1430768" cy="1025409"/>
          </a:xfrm>
          <a:prstGeom prst="rect">
            <a:avLst/>
          </a:prstGeom>
        </p:spPr>
      </p:pic>
      <p:sp>
        <p:nvSpPr>
          <p:cNvPr id="24" name="テキスト ボックス 23"/>
          <p:cNvSpPr txBox="1"/>
          <p:nvPr/>
        </p:nvSpPr>
        <p:spPr>
          <a:xfrm>
            <a:off x="5449428" y="4366543"/>
            <a:ext cx="761747" cy="2308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Meiryo UI" panose="020B0604030504040204" pitchFamily="50" charset="-128"/>
                <a:ea typeface="Meiryo UI" panose="020B0604030504040204" pitchFamily="50" charset="-128"/>
              </a:rPr>
              <a:t>（改修前）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176183" y="4378773"/>
            <a:ext cx="761747" cy="2308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Meiryo UI" panose="020B0604030504040204" pitchFamily="50" charset="-128"/>
                <a:ea typeface="Meiryo UI" panose="020B0604030504040204" pitchFamily="50" charset="-128"/>
              </a:rPr>
              <a:t>（改修後）</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6"/>
          <a:stretch>
            <a:fillRect/>
          </a:stretch>
        </p:blipFill>
        <p:spPr>
          <a:xfrm>
            <a:off x="4989871" y="4733463"/>
            <a:ext cx="3248729" cy="1512627"/>
          </a:xfrm>
          <a:prstGeom prst="rect">
            <a:avLst/>
          </a:prstGeom>
        </p:spPr>
      </p:pic>
      <p:sp>
        <p:nvSpPr>
          <p:cNvPr id="30" name="テキスト ボックス 29"/>
          <p:cNvSpPr txBox="1"/>
          <p:nvPr/>
        </p:nvSpPr>
        <p:spPr>
          <a:xfrm>
            <a:off x="4949997" y="4554506"/>
            <a:ext cx="1202573" cy="2308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900" noProof="0" dirty="0">
                <a:latin typeface="Meiryo UI" panose="020B0604030504040204" pitchFamily="50" charset="-128"/>
                <a:ea typeface="Meiryo UI" panose="020B0604030504040204" pitchFamily="50" charset="-128"/>
              </a:rPr>
              <a:t>《</a:t>
            </a:r>
            <a:r>
              <a:rPr lang="ja-JP" altLang="en-US" sz="900" noProof="0" dirty="0">
                <a:latin typeface="Meiryo UI" panose="020B0604030504040204" pitchFamily="50" charset="-128"/>
                <a:ea typeface="Meiryo UI" panose="020B0604030504040204" pitchFamily="50" charset="-128"/>
              </a:rPr>
              <a:t>大阪市の補助概要</a:t>
            </a:r>
            <a:r>
              <a:rPr lang="en-US" altLang="ja-JP" sz="900" noProof="0" dirty="0">
                <a:latin typeface="Meiryo UI" panose="020B0604030504040204" pitchFamily="50" charset="-128"/>
                <a:ea typeface="Meiryo UI" panose="020B0604030504040204" pitchFamily="50" charset="-128"/>
              </a:rPr>
              <a:t>》</a:t>
            </a:r>
            <a:endPar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981747" y="3096310"/>
            <a:ext cx="1202573" cy="2308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900" noProof="0" dirty="0">
                <a:latin typeface="Meiryo UI" panose="020B0604030504040204" pitchFamily="50" charset="-128"/>
                <a:ea typeface="Meiryo UI" panose="020B0604030504040204" pitchFamily="50" charset="-128"/>
              </a:rPr>
              <a:t>《</a:t>
            </a:r>
            <a:r>
              <a:rPr lang="ja-JP" altLang="en-US" sz="900" noProof="0" dirty="0">
                <a:latin typeface="Meiryo UI" panose="020B0604030504040204" pitchFamily="50" charset="-128"/>
                <a:ea typeface="Meiryo UI" panose="020B0604030504040204" pitchFamily="50" charset="-128"/>
              </a:rPr>
              <a:t>府立学校の改修例</a:t>
            </a:r>
            <a:r>
              <a:rPr lang="en-US" altLang="ja-JP" sz="900" noProof="0" dirty="0">
                <a:latin typeface="Meiryo UI" panose="020B0604030504040204" pitchFamily="50" charset="-128"/>
                <a:ea typeface="Meiryo UI" panose="020B0604030504040204" pitchFamily="50" charset="-128"/>
              </a:rPr>
              <a:t>》</a:t>
            </a:r>
            <a:endPar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453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5298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70457" y="836711"/>
            <a:ext cx="4374166" cy="5937067"/>
          </a:xfrm>
          <a:prstGeom prst="rect">
            <a:avLst/>
          </a:prstGeom>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lvl="0" defTabSz="957700">
              <a:defRPr/>
            </a:pPr>
            <a:r>
              <a:rPr kumimoji="1" lang="ja-JP" altLang="en-US" sz="1477" b="0" i="0" u="sng" strike="noStrike" kern="1200" cap="none" spc="0" normalizeH="0" baseline="0" noProof="0" dirty="0">
                <a:ln>
                  <a:noFill/>
                </a:ln>
                <a:solidFill>
                  <a:schemeClr val="tx1"/>
                </a:solidFill>
                <a:effectLst/>
                <a:uLnTx/>
                <a:uFillTx/>
                <a:latin typeface="Meiryo UI"/>
                <a:ea typeface="Meiryo UI"/>
                <a:cs typeface="+mn-cs"/>
              </a:rPr>
              <a:t>■</a:t>
            </a:r>
            <a:r>
              <a:rPr lang="ja-JP" altLang="en-US" sz="1477" b="1" u="sng" dirty="0">
                <a:solidFill>
                  <a:schemeClr val="tx1"/>
                </a:solidFill>
                <a:latin typeface="Meiryo UI"/>
                <a:ea typeface="Meiryo UI"/>
              </a:rPr>
              <a:t>寝屋川流域の総合治水対策</a:t>
            </a:r>
            <a:r>
              <a:rPr lang="en-US" altLang="ja-JP" sz="1477" b="1" u="sng" dirty="0">
                <a:solidFill>
                  <a:schemeClr val="tx1"/>
                </a:solidFill>
                <a:latin typeface="Meiryo UI"/>
                <a:ea typeface="Meiryo UI"/>
              </a:rPr>
              <a:t>《</a:t>
            </a:r>
            <a:r>
              <a:rPr lang="ja-JP" altLang="en-US" sz="1477" b="1" u="sng" dirty="0">
                <a:solidFill>
                  <a:schemeClr val="tx1"/>
                </a:solidFill>
                <a:latin typeface="Meiryo UI"/>
                <a:ea typeface="Meiryo UI"/>
              </a:rPr>
              <a:t>府</a:t>
            </a:r>
            <a:r>
              <a:rPr lang="en-US" altLang="ja-JP" sz="1477" b="1" u="sng" dirty="0">
                <a:solidFill>
                  <a:schemeClr val="tx1"/>
                </a:solidFill>
                <a:latin typeface="Meiryo UI"/>
                <a:ea typeface="Meiryo UI"/>
              </a:rPr>
              <a:t>》</a:t>
            </a:r>
            <a:r>
              <a:rPr kumimoji="1" lang="ja-JP" altLang="en-US" sz="1477" b="0" i="0" u="sng" strike="noStrike" kern="1200" cap="none" spc="0" normalizeH="0" baseline="0" noProof="0" dirty="0">
                <a:ln>
                  <a:noFill/>
                </a:ln>
                <a:solidFill>
                  <a:schemeClr val="tx1"/>
                </a:solidFill>
                <a:effectLst/>
                <a:uLnTx/>
                <a:uFillTx/>
                <a:latin typeface="Meiryo UI"/>
                <a:ea typeface="Meiryo UI"/>
                <a:cs typeface="+mn-cs"/>
              </a:rPr>
              <a:t>　</a:t>
            </a:r>
            <a:endParaRPr kumimoji="1" lang="en-US" altLang="ja-JP" sz="1108" b="0" i="0" u="sng" strike="noStrike" kern="1200" cap="none" spc="0" normalizeH="0" baseline="0" noProof="0" dirty="0">
              <a:ln>
                <a:noFill/>
              </a:ln>
              <a:solidFill>
                <a:schemeClr val="tx1"/>
              </a:solidFill>
              <a:effectLst/>
              <a:uLnTx/>
              <a:uFillTx/>
              <a:latin typeface="Meiryo UI"/>
              <a:ea typeface="Meiryo UI"/>
              <a:cs typeface="+mn-cs"/>
            </a:endParaRPr>
          </a:p>
          <a:p>
            <a:pPr lvl="0" defTabSz="957700">
              <a:defRPr/>
            </a:pPr>
            <a:r>
              <a:rPr lang="ja-JP" altLang="en-US" sz="1200" dirty="0">
                <a:solidFill>
                  <a:schemeClr val="tx1"/>
                </a:solidFill>
                <a:latin typeface="Meiryo UI"/>
                <a:ea typeface="Meiryo UI"/>
              </a:rPr>
              <a:t>　人口・資産が集中する寝屋川流域を水害から守るため、河川改修に</a:t>
            </a:r>
            <a:endParaRPr lang="en-US" altLang="ja-JP" sz="1200" dirty="0">
              <a:solidFill>
                <a:schemeClr val="tx1"/>
              </a:solidFill>
              <a:latin typeface="Meiryo UI"/>
              <a:ea typeface="Meiryo UI"/>
            </a:endParaRPr>
          </a:p>
          <a:p>
            <a:pPr lvl="0" defTabSz="957700">
              <a:defRPr/>
            </a:pPr>
            <a:r>
              <a:rPr lang="ja-JP" altLang="en-US" sz="1200" dirty="0">
                <a:solidFill>
                  <a:schemeClr val="tx1"/>
                </a:solidFill>
                <a:latin typeface="Meiryo UI"/>
                <a:ea typeface="Meiryo UI"/>
              </a:rPr>
              <a:t>　加え、放流施設である地下河川、分水路、貯留施設である流域調節</a:t>
            </a:r>
            <a:endParaRPr lang="en-US" altLang="ja-JP" sz="1200" dirty="0">
              <a:solidFill>
                <a:schemeClr val="tx1"/>
              </a:solidFill>
              <a:latin typeface="Meiryo UI"/>
              <a:ea typeface="Meiryo UI"/>
            </a:endParaRPr>
          </a:p>
          <a:p>
            <a:pPr lvl="0" defTabSz="957700">
              <a:defRPr/>
            </a:pPr>
            <a:r>
              <a:rPr lang="ja-JP" altLang="en-US" sz="1200" dirty="0">
                <a:solidFill>
                  <a:schemeClr val="tx1"/>
                </a:solidFill>
                <a:latin typeface="Meiryo UI"/>
                <a:ea typeface="Meiryo UI"/>
              </a:rPr>
              <a:t>　池、遊水地などを整備。</a:t>
            </a:r>
            <a:endParaRPr lang="en-US" altLang="ja-JP" sz="1200" dirty="0">
              <a:solidFill>
                <a:schemeClr val="tx1"/>
              </a:solidFill>
              <a:latin typeface="Meiryo UI"/>
              <a:ea typeface="Meiryo UI"/>
            </a:endParaRPr>
          </a:p>
          <a:p>
            <a:pPr lvl="0" defTabSz="957700">
              <a:defRPr/>
            </a:pP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dirty="0">
                <a:solidFill>
                  <a:schemeClr val="tx1"/>
                </a:solidFill>
                <a:latin typeface="Meiryo UI"/>
                <a:ea typeface="Meiryo UI"/>
              </a:rPr>
              <a:t>　</a:t>
            </a:r>
            <a:r>
              <a:rPr lang="en-US" altLang="ja-JP" sz="1292" b="1" dirty="0">
                <a:solidFill>
                  <a:schemeClr val="tx1"/>
                </a:solidFill>
                <a:latin typeface="Meiryo UI"/>
                <a:ea typeface="Meiryo UI"/>
              </a:rPr>
              <a:t>【</a:t>
            </a:r>
            <a:r>
              <a:rPr lang="ja-JP" altLang="en-US" sz="1292" b="1" dirty="0">
                <a:solidFill>
                  <a:schemeClr val="tx1"/>
                </a:solidFill>
                <a:latin typeface="Meiryo UI"/>
                <a:ea typeface="Meiryo UI"/>
              </a:rPr>
              <a:t>主な取組</a:t>
            </a:r>
            <a:r>
              <a:rPr lang="en-US" altLang="ja-JP" sz="1292" b="1" dirty="0">
                <a:solidFill>
                  <a:schemeClr val="tx1"/>
                </a:solidFill>
                <a:latin typeface="Meiryo UI"/>
                <a:ea typeface="Meiryo UI"/>
              </a:rPr>
              <a:t>】</a:t>
            </a:r>
          </a:p>
          <a:p>
            <a:pPr lvl="0" defTabSz="957700">
              <a:defRPr/>
            </a:pPr>
            <a:r>
              <a:rPr lang="ja-JP" altLang="en-US" sz="1100" dirty="0">
                <a:solidFill>
                  <a:schemeClr val="tx1"/>
                </a:solidFill>
                <a:latin typeface="Meiryo UI"/>
                <a:ea typeface="Meiryo UI"/>
              </a:rPr>
              <a:t>　　○寝屋川北部地下河川の整備。</a:t>
            </a:r>
            <a:endParaRPr lang="en-US" altLang="ja-JP" sz="1100" dirty="0">
              <a:solidFill>
                <a:schemeClr val="tx1"/>
              </a:solidFill>
              <a:latin typeface="Meiryo UI"/>
              <a:ea typeface="Meiryo UI"/>
            </a:endParaRPr>
          </a:p>
          <a:p>
            <a:pPr lvl="0" defTabSz="957700">
              <a:defRPr/>
            </a:pPr>
            <a:r>
              <a:rPr lang="ja-JP" altLang="en-US" sz="1100" dirty="0">
                <a:solidFill>
                  <a:schemeClr val="tx1"/>
                </a:solidFill>
                <a:latin typeface="Meiryo UI"/>
                <a:ea typeface="Meiryo UI"/>
              </a:rPr>
              <a:t>　　○恩智川（法善寺）多目的遊水地や布施公園調節池の整備。</a:t>
            </a:r>
            <a:endParaRPr lang="en-US" altLang="ja-JP" sz="1100" dirty="0">
              <a:solidFill>
                <a:schemeClr val="tx1"/>
              </a:solidFill>
              <a:latin typeface="Meiryo UI"/>
              <a:ea typeface="Meiryo UI"/>
            </a:endParaRPr>
          </a:p>
          <a:p>
            <a:pPr lvl="0" defTabSz="957700">
              <a:defRPr/>
            </a:pPr>
            <a:endParaRPr lang="en-US" altLang="ja-JP" sz="1200" dirty="0">
              <a:solidFill>
                <a:schemeClr val="tx1"/>
              </a:solidFill>
              <a:latin typeface="Meiryo UI"/>
              <a:ea typeface="Meiryo UI"/>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1" i="0" u="sng"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6" name="正方形/長方形 5"/>
          <p:cNvSpPr/>
          <p:nvPr/>
        </p:nvSpPr>
        <p:spPr>
          <a:xfrm>
            <a:off x="4724818" y="836711"/>
            <a:ext cx="4148726" cy="5937067"/>
          </a:xfrm>
          <a:prstGeom prst="rect">
            <a:avLst/>
          </a:prstGeom>
          <a:noFill/>
          <a:ln/>
        </p:spPr>
        <p:style>
          <a:lnRef idx="2">
            <a:schemeClr val="accent1"/>
          </a:lnRef>
          <a:fillRef idx="1">
            <a:schemeClr val="lt1"/>
          </a:fillRef>
          <a:effectRef idx="0">
            <a:schemeClr val="accent1"/>
          </a:effectRef>
          <a:fontRef idx="minor">
            <a:schemeClr val="dk1"/>
          </a:fontRef>
        </p:style>
        <p:txBody>
          <a:bodyPr lIns="72000" tIns="72000" rIns="0" bIns="0" rtlCol="0" anchor="t" anchorCtr="0"/>
          <a:lstStyle/>
          <a:p>
            <a:pPr lvl="0" defTabSz="957700">
              <a:defRPr/>
            </a:pPr>
            <a:r>
              <a:rPr kumimoji="1" lang="ja-JP" altLang="en-US" sz="1477" b="0" i="0" u="sng" strike="noStrike" kern="1200" cap="none" spc="0" normalizeH="0" baseline="0" noProof="0" dirty="0">
                <a:ln>
                  <a:noFill/>
                </a:ln>
                <a:solidFill>
                  <a:schemeClr val="tx1"/>
                </a:solidFill>
                <a:effectLst/>
                <a:uLnTx/>
                <a:uFillTx/>
                <a:latin typeface="Meiryo UI"/>
                <a:ea typeface="Meiryo UI"/>
                <a:cs typeface="+mn-cs"/>
              </a:rPr>
              <a:t>■</a:t>
            </a:r>
            <a:r>
              <a:rPr lang="ja-JP" altLang="en-US" sz="1477" b="1" u="sng" noProof="0" dirty="0">
                <a:solidFill>
                  <a:schemeClr val="tx1"/>
                </a:solidFill>
                <a:latin typeface="Meiryo UI"/>
                <a:ea typeface="Meiryo UI"/>
              </a:rPr>
              <a:t>中小河川の改修やダム建設</a:t>
            </a:r>
            <a:r>
              <a:rPr lang="en-US" altLang="ja-JP" sz="1477" b="1" u="sng" noProof="0" dirty="0">
                <a:solidFill>
                  <a:schemeClr val="tx1"/>
                </a:solidFill>
                <a:latin typeface="Meiryo UI"/>
                <a:ea typeface="Meiryo UI"/>
              </a:rPr>
              <a:t>《</a:t>
            </a:r>
            <a:r>
              <a:rPr lang="ja-JP" altLang="en-US" sz="1477" b="1" u="sng" noProof="0" dirty="0">
                <a:solidFill>
                  <a:schemeClr val="tx1"/>
                </a:solidFill>
                <a:latin typeface="Meiryo UI"/>
                <a:ea typeface="Meiryo UI"/>
              </a:rPr>
              <a:t>府</a:t>
            </a:r>
            <a:r>
              <a:rPr lang="en-US" altLang="ja-JP" sz="1477" b="1" u="sng" noProof="0" dirty="0">
                <a:solidFill>
                  <a:schemeClr val="tx1"/>
                </a:solidFill>
                <a:latin typeface="Meiryo UI"/>
                <a:ea typeface="Meiryo UI"/>
              </a:rPr>
              <a:t>》</a:t>
            </a:r>
            <a:endParaRPr lang="en-US" altLang="ja-JP" sz="1477" b="1" u="sng" dirty="0">
              <a:solidFill>
                <a:schemeClr val="tx1"/>
              </a:solidFill>
              <a:latin typeface="Meiryo UI"/>
              <a:ea typeface="Meiryo UI"/>
            </a:endParaRPr>
          </a:p>
          <a:p>
            <a:pPr lvl="0" defTabSz="957700">
              <a:defRPr/>
            </a:pPr>
            <a:r>
              <a:rPr lang="ja-JP" altLang="en-US" sz="1200" dirty="0">
                <a:solidFill>
                  <a:schemeClr val="tx1"/>
                </a:solidFill>
                <a:latin typeface="Meiryo UI"/>
                <a:ea typeface="Meiryo UI"/>
              </a:rPr>
              <a:t> 河川整備計画に基づき、時間雨量</a:t>
            </a:r>
            <a:r>
              <a:rPr lang="en-US" altLang="ja-JP" sz="1200" dirty="0">
                <a:solidFill>
                  <a:schemeClr val="tx1"/>
                </a:solidFill>
                <a:latin typeface="Meiryo UI"/>
                <a:ea typeface="Meiryo UI"/>
              </a:rPr>
              <a:t>50</a:t>
            </a:r>
            <a:r>
              <a:rPr lang="ja-JP" altLang="en-US" sz="1200" dirty="0">
                <a:solidFill>
                  <a:schemeClr val="tx1"/>
                </a:solidFill>
                <a:latin typeface="Meiryo UI"/>
                <a:ea typeface="Meiryo UI"/>
              </a:rPr>
              <a:t>ミリ程度で床下浸水を発生</a:t>
            </a:r>
            <a:endParaRPr lang="en-US" altLang="ja-JP" sz="1200" dirty="0">
              <a:solidFill>
                <a:schemeClr val="tx1"/>
              </a:solidFill>
              <a:latin typeface="Meiryo UI"/>
              <a:ea typeface="Meiryo UI"/>
            </a:endParaRPr>
          </a:p>
          <a:p>
            <a:pPr lvl="0" defTabSz="957700">
              <a:defRPr/>
            </a:pPr>
            <a:r>
              <a:rPr lang="ja-JP" altLang="en-US" sz="1200" dirty="0">
                <a:solidFill>
                  <a:schemeClr val="tx1"/>
                </a:solidFill>
                <a:latin typeface="Meiryo UI"/>
                <a:ea typeface="Meiryo UI"/>
              </a:rPr>
              <a:t> させない、かつ少なくとも</a:t>
            </a:r>
            <a:r>
              <a:rPr lang="en-US" altLang="ja-JP" sz="1200" dirty="0">
                <a:solidFill>
                  <a:schemeClr val="tx1"/>
                </a:solidFill>
                <a:latin typeface="Meiryo UI"/>
                <a:ea typeface="Meiryo UI"/>
              </a:rPr>
              <a:t>65</a:t>
            </a:r>
            <a:r>
              <a:rPr lang="ja-JP" altLang="en-US" sz="1200" dirty="0">
                <a:solidFill>
                  <a:schemeClr val="tx1"/>
                </a:solidFill>
                <a:latin typeface="Meiryo UI"/>
                <a:ea typeface="Meiryo UI"/>
              </a:rPr>
              <a:t>ミリ程度で床上浸水を発生させないこと</a:t>
            </a:r>
            <a:endParaRPr lang="en-US" altLang="ja-JP" sz="1200" dirty="0">
              <a:solidFill>
                <a:schemeClr val="tx1"/>
              </a:solidFill>
              <a:latin typeface="Meiryo UI"/>
              <a:ea typeface="Meiryo UI"/>
            </a:endParaRPr>
          </a:p>
          <a:p>
            <a:pPr lvl="0" defTabSz="957700">
              <a:defRPr/>
            </a:pPr>
            <a:r>
              <a:rPr lang="ja-JP" altLang="en-US" sz="1200" dirty="0">
                <a:solidFill>
                  <a:schemeClr val="tx1"/>
                </a:solidFill>
                <a:latin typeface="Meiryo UI"/>
                <a:ea typeface="Meiryo UI"/>
              </a:rPr>
              <a:t> を当面の目標として、河川整備を推進。</a:t>
            </a:r>
            <a:endParaRPr lang="en-US" altLang="ja-JP" sz="1200" dirty="0">
              <a:solidFill>
                <a:schemeClr val="tx1"/>
              </a:solidFill>
              <a:latin typeface="Meiryo UI"/>
              <a:ea typeface="Meiryo UI"/>
            </a:endParaRPr>
          </a:p>
          <a:p>
            <a:pPr lvl="0" defTabSz="957700">
              <a:defRPr/>
            </a:pPr>
            <a:endParaRPr lang="ja-JP" altLang="en-US" sz="1200" dirty="0">
              <a:solidFill>
                <a:schemeClr val="tx1"/>
              </a:solidFill>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dirty="0">
                <a:ln>
                  <a:noFill/>
                </a:ln>
                <a:solidFill>
                  <a:schemeClr val="tx1"/>
                </a:solidFill>
                <a:effectLst/>
                <a:uLnTx/>
                <a:uFillTx/>
                <a:latin typeface="Meiryo UI"/>
                <a:ea typeface="Meiryo UI"/>
              </a:rPr>
              <a:t>【</a:t>
            </a:r>
            <a:r>
              <a:rPr kumimoji="1" lang="ja-JP" altLang="en-US" sz="1200" b="1" i="0" u="none" strike="noStrike" kern="1200" cap="none" spc="0" normalizeH="0" dirty="0">
                <a:ln>
                  <a:noFill/>
                </a:ln>
                <a:solidFill>
                  <a:schemeClr val="tx1"/>
                </a:solidFill>
                <a:effectLst/>
                <a:uLnTx/>
                <a:uFillTx/>
                <a:latin typeface="Meiryo UI"/>
                <a:ea typeface="Meiryo UI"/>
              </a:rPr>
              <a:t>主な取組</a:t>
            </a:r>
            <a:r>
              <a:rPr kumimoji="1" lang="en-US" altLang="ja-JP" sz="1200" b="1" i="0" u="none" strike="noStrike" kern="1200" cap="none" spc="0" normalizeH="0" dirty="0">
                <a:ln>
                  <a:noFill/>
                </a:ln>
                <a:solidFill>
                  <a:schemeClr val="tx1"/>
                </a:solidFill>
                <a:effectLst/>
                <a:uLnTx/>
                <a:uFillTx/>
                <a:latin typeface="Meiryo UI"/>
                <a:ea typeface="Meiryo UI"/>
              </a:rPr>
              <a:t>】</a:t>
            </a:r>
          </a:p>
          <a:p>
            <a:pPr lvl="0" defTabSz="957700">
              <a:defRPr/>
            </a:pPr>
            <a:r>
              <a:rPr lang="ja-JP" altLang="en-US" sz="1100" dirty="0">
                <a:solidFill>
                  <a:schemeClr val="tx1"/>
                </a:solidFill>
                <a:latin typeface="Meiryo UI"/>
                <a:ea typeface="Meiryo UI"/>
              </a:rPr>
              <a:t>　○安威川ダム建設事業</a:t>
            </a:r>
            <a:endParaRPr lang="en-US" altLang="ja-JP" sz="1100" dirty="0">
              <a:solidFill>
                <a:schemeClr val="tx1"/>
              </a:solidFill>
              <a:latin typeface="Meiryo UI"/>
              <a:ea typeface="Meiryo UI"/>
            </a:endParaRPr>
          </a:p>
          <a:p>
            <a:pPr lvl="0" defTabSz="957700">
              <a:defRPr/>
            </a:pPr>
            <a:r>
              <a:rPr lang="ja-JP" altLang="en-US" sz="1100" dirty="0">
                <a:solidFill>
                  <a:schemeClr val="tx1"/>
                </a:solidFill>
                <a:latin typeface="Meiryo UI"/>
                <a:ea typeface="Meiryo UI"/>
              </a:rPr>
              <a:t>　○時間雨量</a:t>
            </a:r>
            <a:r>
              <a:rPr lang="en-US" altLang="ja-JP" sz="1100" dirty="0">
                <a:solidFill>
                  <a:schemeClr val="tx1"/>
                </a:solidFill>
                <a:latin typeface="Meiryo UI"/>
                <a:ea typeface="Meiryo UI"/>
              </a:rPr>
              <a:t>50mm</a:t>
            </a:r>
            <a:r>
              <a:rPr lang="ja-JP" altLang="en-US" sz="1100" dirty="0">
                <a:solidFill>
                  <a:schemeClr val="tx1"/>
                </a:solidFill>
                <a:latin typeface="Meiryo UI"/>
                <a:ea typeface="Meiryo UI"/>
              </a:rPr>
              <a:t>で建物の</a:t>
            </a:r>
            <a:r>
              <a:rPr lang="en-US" altLang="ja-JP" sz="1100" dirty="0">
                <a:solidFill>
                  <a:schemeClr val="tx1"/>
                </a:solidFill>
                <a:latin typeface="Meiryo UI"/>
                <a:ea typeface="Meiryo UI"/>
              </a:rPr>
              <a:t>1</a:t>
            </a:r>
            <a:r>
              <a:rPr lang="ja-JP" altLang="en-US" sz="1100" dirty="0">
                <a:solidFill>
                  <a:schemeClr val="tx1"/>
                </a:solidFill>
                <a:latin typeface="Meiryo UI"/>
                <a:ea typeface="Meiryo UI"/>
              </a:rPr>
              <a:t>階相当が水没するリスクの高い河川や</a:t>
            </a:r>
            <a:endParaRPr lang="en-US" altLang="ja-JP" sz="1100" dirty="0">
              <a:solidFill>
                <a:schemeClr val="tx1"/>
              </a:solidFill>
              <a:latin typeface="Meiryo UI"/>
              <a:ea typeface="Meiryo UI"/>
            </a:endParaRPr>
          </a:p>
          <a:p>
            <a:pPr lvl="0" defTabSz="957700">
              <a:defRPr/>
            </a:pPr>
            <a:r>
              <a:rPr lang="ja-JP" altLang="en-US" sz="1100" dirty="0">
                <a:solidFill>
                  <a:schemeClr val="tx1"/>
                </a:solidFill>
                <a:latin typeface="Meiryo UI"/>
                <a:ea typeface="Meiryo UI"/>
              </a:rPr>
              <a:t>　　 近年浸水被害が発生している河川等の改修を推進。</a:t>
            </a:r>
            <a:endParaRPr lang="en-US" altLang="ja-JP" sz="1100" dirty="0">
              <a:solidFill>
                <a:schemeClr val="tx1"/>
              </a:solidFill>
              <a:latin typeface="Meiryo UI"/>
              <a:ea typeface="Meiryo UI"/>
            </a:endParaRPr>
          </a:p>
          <a:p>
            <a:pPr lvl="0" defTabSz="957700">
              <a:defRPr/>
            </a:pPr>
            <a:endParaRPr lang="ja-JP" altLang="en-US" sz="1200" dirty="0">
              <a:solidFill>
                <a:schemeClr val="tx1"/>
              </a:solidFill>
              <a:latin typeface="Meiryo UI"/>
              <a:ea typeface="Meiryo UI"/>
            </a:endParaRPr>
          </a:p>
          <a:p>
            <a:pPr lvl="0" defTabSz="957700">
              <a:defRPr/>
            </a:pPr>
            <a:endParaRPr lang="ja-JP" altLang="en-US" sz="1200" dirty="0">
              <a:solidFill>
                <a:schemeClr val="tx1"/>
              </a:solidFill>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lang="en-US" altLang="ja-JP" sz="1000" dirty="0">
              <a:solidFill>
                <a:schemeClr val="tx1"/>
              </a:solidFill>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i="0" u="none" strike="noStrike" kern="1200" cap="none" spc="0" normalizeH="0" dirty="0">
              <a:ln>
                <a:noFill/>
              </a:ln>
              <a:solidFill>
                <a:schemeClr val="tx1"/>
              </a:solidFill>
              <a:effectLst/>
              <a:uLnTx/>
              <a:uFillTx/>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a:ea typeface="Meiryo UI"/>
              </a:rPr>
              <a:t>　</a:t>
            </a:r>
            <a:endParaRPr lang="en-US" altLang="ja-JP" sz="1292" dirty="0">
              <a:solidFill>
                <a:schemeClr val="tx1"/>
              </a:solidFill>
              <a:latin typeface="Meiryo UI"/>
              <a:ea typeface="Meiryo UI"/>
            </a:endParaRPr>
          </a:p>
          <a:p>
            <a:pPr marL="0" marR="0" lvl="0" indent="0" algn="l" defTabSz="957700" rtl="0" eaLnBrk="1" fontAlgn="auto" latinLnBrk="0" hangingPunct="1">
              <a:lnSpc>
                <a:spcPts val="1800"/>
              </a:lnSpc>
              <a:spcBef>
                <a:spcPts val="0"/>
              </a:spcBef>
              <a:spcAft>
                <a:spcPts val="0"/>
              </a:spcAft>
              <a:buClrTx/>
              <a:buSzTx/>
              <a:buFontTx/>
              <a:buNone/>
              <a:tabLst/>
              <a:defRPr/>
            </a:pPr>
            <a:r>
              <a:rPr lang="ja-JP" altLang="en-US" sz="1292" dirty="0">
                <a:solidFill>
                  <a:schemeClr val="tx1"/>
                </a:solidFill>
                <a:latin typeface="Meiryo UI"/>
                <a:ea typeface="Meiryo UI"/>
              </a:rPr>
              <a:t>　　</a:t>
            </a:r>
            <a:endParaRPr lang="en-US" altLang="ja-JP" sz="1292" dirty="0">
              <a:solidFill>
                <a:schemeClr val="tx1"/>
              </a:solidFill>
              <a:latin typeface="Meiryo UI"/>
              <a:ea typeface="Meiryo UI"/>
            </a:endParaRPr>
          </a:p>
          <a:p>
            <a:pPr marL="0" marR="0" lvl="0" indent="0" algn="l" defTabSz="957700" rtl="0" eaLnBrk="1" fontAlgn="auto" latinLnBrk="0" hangingPunct="1">
              <a:lnSpc>
                <a:spcPts val="1800"/>
              </a:lnSpc>
              <a:spcBef>
                <a:spcPts val="0"/>
              </a:spcBef>
              <a:spcAft>
                <a:spcPts val="0"/>
              </a:spcAft>
              <a:buClrTx/>
              <a:buSzTx/>
              <a:buFontTx/>
              <a:buNone/>
              <a:tabLst/>
              <a:defRPr/>
            </a:pPr>
            <a:endParaRPr lang="en-US" altLang="ja-JP" sz="1292" dirty="0">
              <a:solidFill>
                <a:schemeClr val="tx1"/>
              </a:solidFill>
              <a:latin typeface="Meiryo UI"/>
              <a:ea typeface="Meiryo UI"/>
            </a:endParaRPr>
          </a:p>
          <a:p>
            <a:pPr marL="0" marR="0" lvl="0" indent="0" algn="l" defTabSz="957700" rtl="0" eaLnBrk="1" fontAlgn="auto" latinLnBrk="0" hangingPunct="1">
              <a:lnSpc>
                <a:spcPts val="1800"/>
              </a:lnSpc>
              <a:spcBef>
                <a:spcPts val="0"/>
              </a:spcBef>
              <a:spcAft>
                <a:spcPts val="0"/>
              </a:spcAft>
              <a:buClrTx/>
              <a:buSzTx/>
              <a:buFontTx/>
              <a:buNone/>
              <a:tabLst/>
              <a:defRPr/>
            </a:pPr>
            <a:endParaRPr lang="en-US" altLang="ja-JP" sz="1292" dirty="0">
              <a:solidFill>
                <a:schemeClr val="tx1"/>
              </a:solidFill>
              <a:latin typeface="Meiryo UI"/>
              <a:ea typeface="Meiryo UI"/>
            </a:endParaRPr>
          </a:p>
          <a:p>
            <a:pPr marL="0" marR="0" lvl="0" indent="0" algn="l" defTabSz="957700" rtl="0" eaLnBrk="1" fontAlgn="auto" latinLnBrk="0" hangingPunct="1">
              <a:lnSpc>
                <a:spcPts val="1800"/>
              </a:lnSpc>
              <a:spcBef>
                <a:spcPts val="0"/>
              </a:spcBef>
              <a:spcAft>
                <a:spcPts val="0"/>
              </a:spcAft>
              <a:buClrTx/>
              <a:buSzTx/>
              <a:buFontTx/>
              <a:buNone/>
              <a:tabLst/>
              <a:defRPr/>
            </a:pPr>
            <a:endParaRPr lang="en-US" altLang="ja-JP" sz="1292" dirty="0">
              <a:solidFill>
                <a:schemeClr val="tx1"/>
              </a:solidFill>
              <a:latin typeface="Meiryo UI"/>
              <a:ea typeface="Meiryo UI"/>
            </a:endParaRPr>
          </a:p>
          <a:p>
            <a:pPr marL="0" marR="0" lvl="0" indent="0" algn="l" defTabSz="957700" rtl="0" eaLnBrk="1" fontAlgn="auto" latinLnBrk="0" hangingPunct="1">
              <a:lnSpc>
                <a:spcPts val="1800"/>
              </a:lnSpc>
              <a:spcBef>
                <a:spcPts val="0"/>
              </a:spcBef>
              <a:spcAft>
                <a:spcPts val="0"/>
              </a:spcAft>
              <a:buClrTx/>
              <a:buSzTx/>
              <a:buFontTx/>
              <a:buNone/>
              <a:tabLst/>
              <a:defRPr/>
            </a:pPr>
            <a:endParaRPr lang="en-US" altLang="ja-JP" sz="1292" dirty="0">
              <a:solidFill>
                <a:schemeClr val="tx1"/>
              </a:solidFill>
              <a:latin typeface="Meiryo UI"/>
              <a:ea typeface="Meiryo UI"/>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1" i="0" u="sng"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ts val="18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30" name="正方形/長方形 29"/>
          <p:cNvSpPr/>
          <p:nvPr/>
        </p:nvSpPr>
        <p:spPr>
          <a:xfrm>
            <a:off x="414064" y="4084479"/>
            <a:ext cx="4157690" cy="2665721"/>
          </a:xfrm>
          <a:prstGeom prst="rect">
            <a:avLst/>
          </a:prstGeom>
          <a:solidFill>
            <a:schemeClr val="accent5">
              <a:lumMod val="20000"/>
              <a:lumOff val="80000"/>
            </a:schemeClr>
          </a:solidFill>
        </p:spPr>
        <p:txBody>
          <a:bodyPr wrap="square" tIns="72000" bIns="0">
            <a:spAutoFit/>
          </a:bodyPr>
          <a:lstStyle/>
          <a:p>
            <a:r>
              <a:rPr lang="en-US" altLang="ja-JP" sz="1250" b="1" dirty="0">
                <a:latin typeface="Meiryo UI" panose="020B0604030504040204" pitchFamily="50" charset="-128"/>
                <a:ea typeface="Meiryo UI" panose="020B0604030504040204" pitchFamily="50" charset="-128"/>
              </a:rPr>
              <a:t>【</a:t>
            </a:r>
            <a:r>
              <a:rPr lang="ja-JP" altLang="en-US" sz="1250" b="1" dirty="0">
                <a:latin typeface="Meiryo UI" panose="020B0604030504040204" pitchFamily="50" charset="-128"/>
                <a:ea typeface="Meiryo UI" panose="020B0604030504040204" pitchFamily="50" charset="-128"/>
              </a:rPr>
              <a:t>効果</a:t>
            </a:r>
            <a:r>
              <a:rPr lang="en-US" altLang="ja-JP" sz="1250" b="1" dirty="0">
                <a:latin typeface="Meiryo UI" panose="020B0604030504040204" pitchFamily="50" charset="-128"/>
                <a:ea typeface="Meiryo UI" panose="020B0604030504040204" pitchFamily="50" charset="-128"/>
              </a:rPr>
              <a:t>】</a:t>
            </a:r>
          </a:p>
          <a:p>
            <a:r>
              <a:rPr lang="en-US" altLang="ja-JP" sz="1200" b="1" dirty="0">
                <a:latin typeface="Meiryo UI" panose="020B0604030504040204" pitchFamily="50" charset="-128"/>
                <a:ea typeface="Meiryo UI" panose="020B0604030504040204" pitchFamily="50" charset="-128"/>
              </a:rPr>
              <a:t>2021</a:t>
            </a:r>
            <a:r>
              <a:rPr lang="ja-JP" altLang="en-US" sz="1200" b="1" dirty="0">
                <a:latin typeface="Meiryo UI" panose="020B0604030504040204" pitchFamily="50" charset="-128"/>
                <a:ea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rPr>
              <a:t>5</a:t>
            </a:r>
            <a:r>
              <a:rPr lang="ja-JP" altLang="en-US" sz="1200" b="1" dirty="0">
                <a:latin typeface="Meiryo UI" panose="020B0604030504040204" pitchFamily="50" charset="-128"/>
                <a:ea typeface="Meiryo UI" panose="020B0604030504040204" pitchFamily="50" charset="-128"/>
              </a:rPr>
              <a:t>月</a:t>
            </a:r>
            <a:r>
              <a:rPr lang="en-US" altLang="ja-JP" sz="1200" b="1" dirty="0">
                <a:latin typeface="Meiryo UI" panose="020B0604030504040204" pitchFamily="50" charset="-128"/>
                <a:ea typeface="Meiryo UI" panose="020B0604030504040204" pitchFamily="50" charset="-128"/>
              </a:rPr>
              <a:t>20</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21</a:t>
            </a:r>
            <a:r>
              <a:rPr lang="ja-JP" altLang="en-US" sz="1200" b="1" dirty="0">
                <a:latin typeface="Meiryo UI" panose="020B0604030504040204" pitchFamily="50" charset="-128"/>
                <a:ea typeface="Meiryo UI" panose="020B0604030504040204" pitchFamily="50" charset="-128"/>
              </a:rPr>
              <a:t>日豪雨において、</a:t>
            </a:r>
            <a:r>
              <a:rPr lang="ja-JP" altLang="en-US" sz="1200" dirty="0">
                <a:latin typeface="Meiryo UI" panose="020B0604030504040204" pitchFamily="50" charset="-128"/>
                <a:ea typeface="Meiryo UI" panose="020B0604030504040204" pitchFamily="50" charset="-128"/>
              </a:rPr>
              <a:t>寝屋川流域では、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枚方地点で時間雨量</a:t>
            </a:r>
            <a:r>
              <a:rPr lang="en-US" altLang="ja-JP" sz="1200" dirty="0">
                <a:latin typeface="Meiryo UI" panose="020B0604030504040204" pitchFamily="50" charset="-128"/>
                <a:ea typeface="Meiryo UI" panose="020B0604030504040204" pitchFamily="50" charset="-128"/>
              </a:rPr>
              <a:t>32mm</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日雨量</a:t>
            </a:r>
            <a:r>
              <a:rPr lang="en-US" altLang="ja-JP" sz="1200" dirty="0">
                <a:latin typeface="Meiryo UI" panose="020B0604030504040204" pitchFamily="50" charset="-128"/>
                <a:ea typeface="Meiryo UI" panose="020B0604030504040204" pitchFamily="50" charset="-128"/>
              </a:rPr>
              <a:t>171mm</a:t>
            </a:r>
            <a:r>
              <a:rPr lang="ja-JP" altLang="en-US" sz="1200" dirty="0">
                <a:latin typeface="Meiryo UI" panose="020B0604030504040204" pitchFamily="50" charset="-128"/>
                <a:ea typeface="Meiryo UI" panose="020B0604030504040204" pitchFamily="50" charset="-128"/>
              </a:rPr>
              <a:t>を観測するも、</a:t>
            </a:r>
          </a:p>
          <a:p>
            <a:r>
              <a:rPr lang="ja-JP" altLang="en-US" sz="1200" dirty="0">
                <a:latin typeface="Meiryo UI" panose="020B0604030504040204" pitchFamily="50" charset="-128"/>
                <a:ea typeface="Meiryo UI" panose="020B0604030504040204" pitchFamily="50" charset="-128"/>
              </a:rPr>
              <a:t>貯留施設（地下河川、調節池、遊水地）で約</a:t>
            </a:r>
            <a:r>
              <a:rPr lang="en-US" altLang="ja-JP" sz="1200" dirty="0">
                <a:latin typeface="Meiryo UI" panose="020B0604030504040204" pitchFamily="50" charset="-128"/>
                <a:ea typeface="Meiryo UI" panose="020B0604030504040204" pitchFamily="50" charset="-128"/>
              </a:rPr>
              <a:t>148.3</a:t>
            </a:r>
            <a:r>
              <a:rPr lang="ja-JP" altLang="en-US" sz="1200" dirty="0">
                <a:latin typeface="Meiryo UI" panose="020B0604030504040204" pitchFamily="50" charset="-128"/>
                <a:ea typeface="Meiryo UI" panose="020B0604030504040204" pitchFamily="50" charset="-128"/>
              </a:rPr>
              <a:t>万㎥を</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貯留するなど、</a:t>
            </a:r>
            <a:r>
              <a:rPr lang="ja-JP" altLang="en-US" sz="1200" b="1" dirty="0">
                <a:latin typeface="Meiryo UI" panose="020B0604030504040204" pitchFamily="50" charset="-128"/>
                <a:ea typeface="Meiryo UI" panose="020B0604030504040204" pitchFamily="50" charset="-128"/>
              </a:rPr>
              <a:t>これまでの施設整備により浸水被害を大幅に軽減。</a:t>
            </a: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p:txBody>
      </p:sp>
      <p:sp>
        <p:nvSpPr>
          <p:cNvPr id="29" name="正方形/長方形 28"/>
          <p:cNvSpPr/>
          <p:nvPr/>
        </p:nvSpPr>
        <p:spPr>
          <a:xfrm>
            <a:off x="1413114" y="6576546"/>
            <a:ext cx="2966729" cy="123111"/>
          </a:xfrm>
          <a:prstGeom prst="rect">
            <a:avLst/>
          </a:prstGeom>
        </p:spPr>
        <p:txBody>
          <a:bodyPr wrap="square" lIns="0" tIns="0" rIns="0" bIns="0">
            <a:spAutoFit/>
          </a:bodyPr>
          <a:lstStyle/>
          <a:p>
            <a:r>
              <a:rPr lang="ja-JP" altLang="en-US" sz="800" dirty="0">
                <a:latin typeface="Meiryo UI" panose="020B0604030504040204" pitchFamily="50" charset="-128"/>
                <a:ea typeface="Meiryo UI" panose="020B0604030504040204" pitchFamily="50" charset="-128"/>
              </a:rPr>
              <a:t>寝屋川流域内での降雨と被害（</a:t>
            </a:r>
            <a:r>
              <a:rPr lang="en-US" altLang="ja-JP" sz="800" dirty="0">
                <a:latin typeface="Meiryo UI" panose="020B0604030504040204" pitchFamily="50" charset="-128"/>
                <a:ea typeface="Meiryo UI" panose="020B0604030504040204" pitchFamily="50" charset="-128"/>
              </a:rPr>
              <a:t>2021.5.24</a:t>
            </a:r>
            <a:r>
              <a:rPr lang="ja-JP" altLang="en-US" sz="800" dirty="0">
                <a:latin typeface="Meiryo UI" panose="020B0604030504040204" pitchFamily="50" charset="-128"/>
                <a:ea typeface="Meiryo UI" panose="020B0604030504040204" pitchFamily="50" charset="-128"/>
              </a:rPr>
              <a:t>時点）</a:t>
            </a:r>
          </a:p>
        </p:txBody>
      </p:sp>
      <p:pic>
        <p:nvPicPr>
          <p:cNvPr id="59" name="図 58"/>
          <p:cNvPicPr>
            <a:picLocks noChangeAspect="1"/>
          </p:cNvPicPr>
          <p:nvPr/>
        </p:nvPicPr>
        <p:blipFill rotWithShape="1">
          <a:blip r:embed="rId2"/>
          <a:srcRect l="9978"/>
          <a:stretch/>
        </p:blipFill>
        <p:spPr>
          <a:xfrm>
            <a:off x="2570345" y="5150529"/>
            <a:ext cx="1977831" cy="1370744"/>
          </a:xfrm>
          <a:prstGeom prst="rect">
            <a:avLst/>
          </a:prstGeom>
          <a:solidFill>
            <a:srgbClr val="FFFFFF"/>
          </a:solidFill>
        </p:spPr>
      </p:pic>
      <p:pic>
        <p:nvPicPr>
          <p:cNvPr id="60" name="図 59"/>
          <p:cNvPicPr>
            <a:picLocks noChangeAspect="1"/>
          </p:cNvPicPr>
          <p:nvPr/>
        </p:nvPicPr>
        <p:blipFill rotWithShape="1">
          <a:blip r:embed="rId3"/>
          <a:srcRect l="2154" r="3470"/>
          <a:stretch/>
        </p:blipFill>
        <p:spPr>
          <a:xfrm>
            <a:off x="460233" y="5150529"/>
            <a:ext cx="2052000" cy="1374815"/>
          </a:xfrm>
          <a:prstGeom prst="rect">
            <a:avLst/>
          </a:prstGeom>
          <a:solidFill>
            <a:srgbClr val="FFFFFF"/>
          </a:solidFill>
        </p:spPr>
      </p:pic>
      <p:pic>
        <p:nvPicPr>
          <p:cNvPr id="61" name="図 60"/>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8011" r="3919" b="17491"/>
          <a:stretch/>
        </p:blipFill>
        <p:spPr>
          <a:xfrm>
            <a:off x="7110663" y="5137086"/>
            <a:ext cx="1682686" cy="1182322"/>
          </a:xfrm>
          <a:prstGeom prst="rect">
            <a:avLst/>
          </a:prstGeom>
          <a:ln>
            <a:noFill/>
          </a:ln>
        </p:spPr>
      </p:pic>
      <p:sp>
        <p:nvSpPr>
          <p:cNvPr id="62" name="テキスト ボックス 61"/>
          <p:cNvSpPr txBox="1"/>
          <p:nvPr/>
        </p:nvSpPr>
        <p:spPr>
          <a:xfrm>
            <a:off x="5618879" y="6334704"/>
            <a:ext cx="2440757" cy="215444"/>
          </a:xfrm>
          <a:prstGeom prst="rect">
            <a:avLst/>
          </a:prstGeom>
          <a:noFill/>
          <a:ln>
            <a:noFill/>
          </a:ln>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梅川の改修（河南町）</a:t>
            </a:r>
          </a:p>
        </p:txBody>
      </p:sp>
      <p:sp>
        <p:nvSpPr>
          <p:cNvPr id="63" name="テキスト ボックス 62"/>
          <p:cNvSpPr txBox="1"/>
          <p:nvPr/>
        </p:nvSpPr>
        <p:spPr>
          <a:xfrm>
            <a:off x="7069733" y="5180843"/>
            <a:ext cx="540000" cy="215444"/>
          </a:xfrm>
          <a:prstGeom prst="rect">
            <a:avLst/>
          </a:prstGeom>
          <a:noFill/>
        </p:spPr>
        <p:txBody>
          <a:bodyPr wrap="square" rtlCol="0">
            <a:spAutoFit/>
          </a:bodyPr>
          <a:lstStyle/>
          <a:p>
            <a:pPr algn="r"/>
            <a:r>
              <a:rPr lang="ja-JP" altLang="en-US" sz="800" b="1" dirty="0">
                <a:latin typeface="Meiryo UI" panose="020B0604030504040204" pitchFamily="50" charset="-128"/>
                <a:ea typeface="Meiryo UI" panose="020B0604030504040204" pitchFamily="50" charset="-128"/>
              </a:rPr>
              <a:t>改修後</a:t>
            </a:r>
            <a:endParaRPr kumimoji="1" lang="ja-JP" altLang="en-US" sz="800" b="1" dirty="0">
              <a:latin typeface="Meiryo UI" panose="020B0604030504040204" pitchFamily="50" charset="-128"/>
              <a:ea typeface="Meiryo UI" panose="020B0604030504040204" pitchFamily="50" charset="-128"/>
            </a:endParaRPr>
          </a:p>
        </p:txBody>
      </p:sp>
      <p:pic>
        <p:nvPicPr>
          <p:cNvPr id="65" name="図 64"/>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1370" r="1862" b="16234"/>
          <a:stretch/>
        </p:blipFill>
        <p:spPr>
          <a:xfrm>
            <a:off x="4884446" y="5159301"/>
            <a:ext cx="1750449" cy="1136455"/>
          </a:xfrm>
          <a:prstGeom prst="rect">
            <a:avLst/>
          </a:prstGeom>
          <a:ln>
            <a:noFill/>
          </a:ln>
        </p:spPr>
      </p:pic>
      <p:sp>
        <p:nvSpPr>
          <p:cNvPr id="66" name="テキスト ボックス 65"/>
          <p:cNvSpPr txBox="1"/>
          <p:nvPr/>
        </p:nvSpPr>
        <p:spPr>
          <a:xfrm>
            <a:off x="4837501" y="5150529"/>
            <a:ext cx="540000" cy="215444"/>
          </a:xfrm>
          <a:prstGeom prst="rect">
            <a:avLst/>
          </a:prstGeom>
          <a:noFill/>
        </p:spPr>
        <p:txBody>
          <a:bodyPr wrap="square" rtlCol="0">
            <a:spAutoFit/>
          </a:bodyPr>
          <a:lstStyle/>
          <a:p>
            <a:pPr algn="r"/>
            <a:r>
              <a:rPr lang="ja-JP" altLang="en-US" sz="800" b="1" dirty="0">
                <a:latin typeface="Meiryo UI" panose="020B0604030504040204" pitchFamily="50" charset="-128"/>
                <a:ea typeface="Meiryo UI" panose="020B0604030504040204" pitchFamily="50" charset="-128"/>
              </a:rPr>
              <a:t>改修前</a:t>
            </a:r>
            <a:endParaRPr kumimoji="1" lang="ja-JP" altLang="en-US" sz="800" b="1" dirty="0">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5636443" y="4836678"/>
            <a:ext cx="2440757" cy="215444"/>
          </a:xfrm>
          <a:prstGeom prst="rect">
            <a:avLst/>
          </a:prstGeom>
          <a:noFill/>
          <a:ln>
            <a:noFill/>
          </a:ln>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安威川ダム建設事業</a:t>
            </a: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（茨木市）</a:t>
            </a:r>
          </a:p>
        </p:txBody>
      </p:sp>
      <p:sp>
        <p:nvSpPr>
          <p:cNvPr id="45" name="右矢印 44"/>
          <p:cNvSpPr/>
          <p:nvPr/>
        </p:nvSpPr>
        <p:spPr>
          <a:xfrm>
            <a:off x="6679641" y="5597065"/>
            <a:ext cx="428625" cy="390525"/>
          </a:xfrm>
          <a:prstGeom prst="rightArrow">
            <a:avLst/>
          </a:prstGeom>
          <a:solidFill>
            <a:schemeClr val="accent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cxnSp>
        <p:nvCxnSpPr>
          <p:cNvPr id="46" name="直線コネクタ 45"/>
          <p:cNvCxnSpPr/>
          <p:nvPr/>
        </p:nvCxnSpPr>
        <p:spPr>
          <a:xfrm>
            <a:off x="270456" y="6926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49377" y="6277391"/>
            <a:ext cx="627311" cy="103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500" dirty="0">
                <a:solidFill>
                  <a:sysClr val="windowText" lastClr="000000"/>
                </a:solidFill>
                <a:latin typeface="Meiryo UI" panose="020B0604030504040204" pitchFamily="50" charset="-128"/>
                <a:ea typeface="Meiryo UI" panose="020B0604030504040204" pitchFamily="50" charset="-128"/>
              </a:rPr>
              <a:t>1995</a:t>
            </a:r>
            <a:r>
              <a:rPr kumimoji="1" lang="ja-JP" altLang="en-US" sz="500" dirty="0">
                <a:solidFill>
                  <a:sysClr val="windowText" lastClr="000000"/>
                </a:solidFill>
                <a:latin typeface="Meiryo UI" panose="020B0604030504040204" pitchFamily="50" charset="-128"/>
                <a:ea typeface="Meiryo UI" panose="020B0604030504040204" pitchFamily="50" charset="-128"/>
              </a:rPr>
              <a:t>年梅雨前線</a:t>
            </a:r>
          </a:p>
        </p:txBody>
      </p:sp>
      <p:sp>
        <p:nvSpPr>
          <p:cNvPr id="32" name="正方形/長方形 31"/>
          <p:cNvSpPr/>
          <p:nvPr/>
        </p:nvSpPr>
        <p:spPr>
          <a:xfrm>
            <a:off x="2973743" y="6189686"/>
            <a:ext cx="603750" cy="114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500" dirty="0">
                <a:solidFill>
                  <a:sysClr val="windowText" lastClr="000000"/>
                </a:solidFill>
                <a:latin typeface="Meiryo UI" panose="020B0604030504040204" pitchFamily="50" charset="-128"/>
                <a:ea typeface="Meiryo UI" panose="020B0604030504040204" pitchFamily="50" charset="-128"/>
              </a:rPr>
              <a:t>1995</a:t>
            </a:r>
            <a:r>
              <a:rPr kumimoji="1" lang="ja-JP" altLang="en-US" sz="500" dirty="0">
                <a:solidFill>
                  <a:sysClr val="windowText" lastClr="000000"/>
                </a:solidFill>
                <a:latin typeface="Meiryo UI" panose="020B0604030504040204" pitchFamily="50" charset="-128"/>
                <a:ea typeface="Meiryo UI" panose="020B0604030504040204" pitchFamily="50" charset="-128"/>
              </a:rPr>
              <a:t>年梅雨前線</a:t>
            </a:r>
          </a:p>
        </p:txBody>
      </p:sp>
      <p:sp>
        <p:nvSpPr>
          <p:cNvPr id="33" name="正方形/長方形 32"/>
          <p:cNvSpPr/>
          <p:nvPr/>
        </p:nvSpPr>
        <p:spPr>
          <a:xfrm>
            <a:off x="1739596" y="6271577"/>
            <a:ext cx="686488" cy="128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500" dirty="0">
                <a:solidFill>
                  <a:sysClr val="windowText" lastClr="000000"/>
                </a:solidFill>
                <a:latin typeface="Meiryo UI" panose="020B0604030504040204" pitchFamily="50" charset="-128"/>
                <a:ea typeface="Meiryo UI" panose="020B0604030504040204" pitchFamily="50" charset="-128"/>
              </a:rPr>
              <a:t>2021</a:t>
            </a:r>
            <a:r>
              <a:rPr lang="ja-JP" altLang="en-US" sz="500" dirty="0">
                <a:solidFill>
                  <a:sysClr val="windowText" lastClr="000000"/>
                </a:solidFill>
                <a:latin typeface="Meiryo UI" panose="020B0604030504040204" pitchFamily="50" charset="-128"/>
                <a:ea typeface="Meiryo UI" panose="020B0604030504040204" pitchFamily="50" charset="-128"/>
              </a:rPr>
              <a:t>年</a:t>
            </a:r>
            <a:r>
              <a:rPr lang="en-US" altLang="ja-JP" sz="500" dirty="0">
                <a:solidFill>
                  <a:sysClr val="windowText" lastClr="000000"/>
                </a:solidFill>
                <a:latin typeface="Meiryo UI" panose="020B0604030504040204" pitchFamily="50" charset="-128"/>
                <a:ea typeface="Meiryo UI" panose="020B0604030504040204" pitchFamily="50" charset="-128"/>
              </a:rPr>
              <a:t>5</a:t>
            </a:r>
            <a:r>
              <a:rPr lang="ja-JP" altLang="en-US" sz="500" dirty="0">
                <a:solidFill>
                  <a:sysClr val="windowText" lastClr="000000"/>
                </a:solidFill>
                <a:latin typeface="Meiryo UI" panose="020B0604030504040204" pitchFamily="50" charset="-128"/>
                <a:ea typeface="Meiryo UI" panose="020B0604030504040204" pitchFamily="50" charset="-128"/>
              </a:rPr>
              <a:t>月</a:t>
            </a:r>
            <a:r>
              <a:rPr lang="en-US" altLang="ja-JP" sz="500" dirty="0">
                <a:solidFill>
                  <a:sysClr val="windowText" lastClr="000000"/>
                </a:solidFill>
                <a:latin typeface="Meiryo UI" panose="020B0604030504040204" pitchFamily="50" charset="-128"/>
                <a:ea typeface="Meiryo UI" panose="020B0604030504040204" pitchFamily="50" charset="-128"/>
              </a:rPr>
              <a:t>20</a:t>
            </a:r>
            <a:r>
              <a:rPr lang="ja-JP" altLang="en-US" sz="500" dirty="0">
                <a:solidFill>
                  <a:sysClr val="windowText" lastClr="000000"/>
                </a:solidFill>
                <a:latin typeface="Meiryo UI" panose="020B0604030504040204" pitchFamily="50" charset="-128"/>
                <a:ea typeface="Meiryo UI" panose="020B0604030504040204" pitchFamily="50" charset="-128"/>
              </a:rPr>
              <a:t>～</a:t>
            </a:r>
            <a:r>
              <a:rPr lang="en-US" altLang="ja-JP" sz="500" dirty="0">
                <a:solidFill>
                  <a:sysClr val="windowText" lastClr="000000"/>
                </a:solidFill>
                <a:latin typeface="Meiryo UI" panose="020B0604030504040204" pitchFamily="50" charset="-128"/>
                <a:ea typeface="Meiryo UI" panose="020B0604030504040204" pitchFamily="50" charset="-128"/>
              </a:rPr>
              <a:t>21</a:t>
            </a:r>
            <a:r>
              <a:rPr lang="ja-JP" altLang="en-US" sz="500" dirty="0">
                <a:solidFill>
                  <a:sysClr val="windowText" lastClr="000000"/>
                </a:solidFill>
                <a:latin typeface="Meiryo UI" panose="020B0604030504040204" pitchFamily="50" charset="-128"/>
                <a:ea typeface="Meiryo UI" panose="020B0604030504040204" pitchFamily="50" charset="-128"/>
              </a:rPr>
              <a:t>日</a:t>
            </a:r>
            <a:endParaRPr kumimoji="1" lang="ja-JP" altLang="en-US" sz="500" dirty="0">
              <a:solidFill>
                <a:sysClr val="windowText" lastClr="000000"/>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3739647" y="6182783"/>
            <a:ext cx="709961" cy="12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500" dirty="0">
                <a:solidFill>
                  <a:sysClr val="windowText" lastClr="000000"/>
                </a:solidFill>
                <a:latin typeface="Meiryo UI" panose="020B0604030504040204" pitchFamily="50" charset="-128"/>
                <a:ea typeface="Meiryo UI" panose="020B0604030504040204" pitchFamily="50" charset="-128"/>
              </a:rPr>
              <a:t>2021</a:t>
            </a:r>
            <a:r>
              <a:rPr lang="ja-JP" altLang="en-US" sz="500" dirty="0">
                <a:solidFill>
                  <a:sysClr val="windowText" lastClr="000000"/>
                </a:solidFill>
                <a:latin typeface="Meiryo UI" panose="020B0604030504040204" pitchFamily="50" charset="-128"/>
                <a:ea typeface="Meiryo UI" panose="020B0604030504040204" pitchFamily="50" charset="-128"/>
              </a:rPr>
              <a:t>年</a:t>
            </a:r>
            <a:r>
              <a:rPr lang="en-US" altLang="ja-JP" sz="500" dirty="0">
                <a:solidFill>
                  <a:sysClr val="windowText" lastClr="000000"/>
                </a:solidFill>
                <a:latin typeface="Meiryo UI" panose="020B0604030504040204" pitchFamily="50" charset="-128"/>
                <a:ea typeface="Meiryo UI" panose="020B0604030504040204" pitchFamily="50" charset="-128"/>
              </a:rPr>
              <a:t>5</a:t>
            </a:r>
            <a:r>
              <a:rPr lang="ja-JP" altLang="en-US" sz="500" dirty="0">
                <a:solidFill>
                  <a:sysClr val="windowText" lastClr="000000"/>
                </a:solidFill>
                <a:latin typeface="Meiryo UI" panose="020B0604030504040204" pitchFamily="50" charset="-128"/>
                <a:ea typeface="Meiryo UI" panose="020B0604030504040204" pitchFamily="50" charset="-128"/>
              </a:rPr>
              <a:t>月</a:t>
            </a:r>
            <a:r>
              <a:rPr lang="en-US" altLang="ja-JP" sz="500" dirty="0">
                <a:solidFill>
                  <a:sysClr val="windowText" lastClr="000000"/>
                </a:solidFill>
                <a:latin typeface="Meiryo UI" panose="020B0604030504040204" pitchFamily="50" charset="-128"/>
                <a:ea typeface="Meiryo UI" panose="020B0604030504040204" pitchFamily="50" charset="-128"/>
              </a:rPr>
              <a:t>20</a:t>
            </a:r>
            <a:r>
              <a:rPr lang="ja-JP" altLang="en-US" sz="500" dirty="0">
                <a:solidFill>
                  <a:sysClr val="windowText" lastClr="000000"/>
                </a:solidFill>
                <a:latin typeface="Meiryo UI" panose="020B0604030504040204" pitchFamily="50" charset="-128"/>
                <a:ea typeface="Meiryo UI" panose="020B0604030504040204" pitchFamily="50" charset="-128"/>
              </a:rPr>
              <a:t>～</a:t>
            </a:r>
            <a:r>
              <a:rPr lang="en-US" altLang="ja-JP" sz="500" dirty="0">
                <a:solidFill>
                  <a:sysClr val="windowText" lastClr="000000"/>
                </a:solidFill>
                <a:latin typeface="Meiryo UI" panose="020B0604030504040204" pitchFamily="50" charset="-128"/>
                <a:ea typeface="Meiryo UI" panose="020B0604030504040204" pitchFamily="50" charset="-128"/>
              </a:rPr>
              <a:t>21</a:t>
            </a:r>
            <a:r>
              <a:rPr lang="ja-JP" altLang="en-US" sz="500" dirty="0">
                <a:solidFill>
                  <a:sysClr val="windowText" lastClr="000000"/>
                </a:solidFill>
                <a:latin typeface="Meiryo UI" panose="020B0604030504040204" pitchFamily="50" charset="-128"/>
                <a:ea typeface="Meiryo UI" panose="020B0604030504040204" pitchFamily="50" charset="-128"/>
              </a:rPr>
              <a:t>日</a:t>
            </a:r>
            <a:endParaRPr kumimoji="1" lang="ja-JP" altLang="en-US" sz="500" dirty="0">
              <a:solidFill>
                <a:sysClr val="windowText" lastClr="000000"/>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4012" y="2652265"/>
            <a:ext cx="3799209" cy="2137055"/>
          </a:xfrm>
          <a:prstGeom prst="rect">
            <a:avLst/>
          </a:prstGeom>
        </p:spPr>
      </p:pic>
      <p:sp>
        <p:nvSpPr>
          <p:cNvPr id="35" name="テキスト ボックス 34"/>
          <p:cNvSpPr txBox="1"/>
          <p:nvPr/>
        </p:nvSpPr>
        <p:spPr>
          <a:xfrm>
            <a:off x="135229" y="219897"/>
            <a:ext cx="8873542"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主な改革取組：大阪の災害対策</a:t>
            </a:r>
            <a:r>
              <a:rPr kumimoji="1" lang="ja-JP" altLang="en-US" sz="1662" b="0" i="0" u="none" strike="noStrike" kern="1200" cap="none" spc="0" normalizeH="0" baseline="0" noProof="0" dirty="0">
                <a:ln>
                  <a:noFill/>
                </a:ln>
                <a:effectLst/>
                <a:uLnTx/>
                <a:uFillTx/>
                <a:latin typeface="Meiryo UI"/>
                <a:ea typeface="Meiryo UI"/>
                <a:cs typeface="+mn-cs"/>
              </a:rPr>
              <a:t>（２）事前予防対策（ハード対策）</a:t>
            </a:r>
          </a:p>
        </p:txBody>
      </p:sp>
      <p:grpSp>
        <p:nvGrpSpPr>
          <p:cNvPr id="36" name="グループ化 35"/>
          <p:cNvGrpSpPr/>
          <p:nvPr/>
        </p:nvGrpSpPr>
        <p:grpSpPr>
          <a:xfrm>
            <a:off x="326947" y="2520623"/>
            <a:ext cx="2086469" cy="1439076"/>
            <a:chOff x="335412" y="2520623"/>
            <a:chExt cx="2086469" cy="1439076"/>
          </a:xfrm>
        </p:grpSpPr>
        <p:pic>
          <p:nvPicPr>
            <p:cNvPr id="37" name="図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646" y="2520623"/>
              <a:ext cx="1890000" cy="1260000"/>
            </a:xfrm>
            <a:prstGeom prst="rect">
              <a:avLst/>
            </a:prstGeom>
          </p:spPr>
        </p:pic>
        <p:sp>
          <p:nvSpPr>
            <p:cNvPr id="38" name="Text Box 630"/>
            <p:cNvSpPr txBox="1">
              <a:spLocks noChangeArrowheads="1"/>
            </p:cNvSpPr>
            <p:nvPr/>
          </p:nvSpPr>
          <p:spPr bwMode="auto">
            <a:xfrm>
              <a:off x="335412" y="3806003"/>
              <a:ext cx="2086469" cy="153696"/>
            </a:xfrm>
            <a:prstGeom prst="rect">
              <a:avLst/>
            </a:prstGeom>
            <a:noFill/>
            <a:ln w="9525">
              <a:noFill/>
              <a:miter lim="800000"/>
              <a:headEnd/>
              <a:tailEnd/>
            </a:ln>
          </p:spPr>
          <p:txBody>
            <a:bodyPr rot="0" vert="horz" wrap="none" lIns="74295" tIns="8890" rIns="74295" bIns="8890" anchor="ctr" anchorCtr="1" upright="1">
              <a:spAutoFit/>
            </a:bodyPr>
            <a:lstStyle/>
            <a:p>
              <a:pPr algn="l">
                <a:lnSpc>
                  <a:spcPts val="1200"/>
                </a:lnSpc>
                <a:spcAft>
                  <a:spcPts val="0"/>
                </a:spcAft>
              </a:pP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寝屋川北部地下河川</a:t>
              </a:r>
              <a:r>
                <a:rPr lang="en-US" altLang="ja-JP" sz="8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effectLst/>
                  <a:latin typeface="Meiryo UI" panose="020B0604030504040204" pitchFamily="50" charset="-128"/>
                  <a:ea typeface="Meiryo UI" panose="020B0604030504040204" pitchFamily="50" charset="-128"/>
                  <a:cs typeface="Meiryo UI" panose="020B0604030504040204" pitchFamily="50" charset="-128"/>
                </a:rPr>
                <a:t>城北立坑</a:t>
              </a:r>
              <a:r>
                <a:rPr lang="en-US" altLang="ja-JP" sz="8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effectLst/>
                  <a:latin typeface="Meiryo UI" panose="020B0604030504040204" pitchFamily="50" charset="-128"/>
                  <a:ea typeface="Meiryo UI" panose="020B0604030504040204" pitchFamily="50" charset="-128"/>
                  <a:cs typeface="Meiryo UI" panose="020B0604030504040204" pitchFamily="50" charset="-128"/>
                </a:rPr>
                <a:t>（大阪市）</a:t>
              </a:r>
              <a:endParaRPr lang="ja-JP" sz="8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9" name="グループ化 38"/>
          <p:cNvGrpSpPr/>
          <p:nvPr/>
        </p:nvGrpSpPr>
        <p:grpSpPr>
          <a:xfrm>
            <a:off x="2391574" y="2520623"/>
            <a:ext cx="2180180" cy="1439076"/>
            <a:chOff x="2405939" y="2520623"/>
            <a:chExt cx="2180180" cy="1439076"/>
          </a:xfrm>
        </p:grpSpPr>
        <p:sp>
          <p:nvSpPr>
            <p:cNvPr id="40" name="Text Box 630"/>
            <p:cNvSpPr txBox="1">
              <a:spLocks noChangeArrowheads="1"/>
            </p:cNvSpPr>
            <p:nvPr/>
          </p:nvSpPr>
          <p:spPr bwMode="auto">
            <a:xfrm>
              <a:off x="2504091" y="3806003"/>
              <a:ext cx="1983876" cy="153696"/>
            </a:xfrm>
            <a:prstGeom prst="rect">
              <a:avLst/>
            </a:prstGeom>
            <a:noFill/>
            <a:ln w="9525">
              <a:noFill/>
              <a:miter lim="800000"/>
              <a:headEnd/>
              <a:tailEnd/>
            </a:ln>
          </p:spPr>
          <p:txBody>
            <a:bodyPr rot="0" vert="horz" wrap="none" lIns="74295" tIns="8890" rIns="74295" bIns="8890" anchor="ctr" anchorCtr="1" upright="1">
              <a:spAutoFit/>
            </a:bodyPr>
            <a:lstStyle/>
            <a:p>
              <a:pPr algn="l">
                <a:lnSpc>
                  <a:spcPts val="1200"/>
                </a:lnSpc>
                <a:spcAft>
                  <a:spcPts val="0"/>
                </a:spcAft>
              </a:pPr>
              <a:r>
                <a:rPr lang="ja-JP" altLang="en-US" sz="800" kern="100" dirty="0">
                  <a:latin typeface="Meiryo UI" panose="020B0604030504040204" pitchFamily="50" charset="-128"/>
                  <a:ea typeface="Meiryo UI" panose="020B0604030504040204" pitchFamily="50" charset="-128"/>
                  <a:cs typeface="Meiryo UI" panose="020B0604030504040204" pitchFamily="50" charset="-128"/>
                </a:rPr>
                <a:t>恩智川</a:t>
              </a:r>
              <a:r>
                <a:rPr lang="en-US" altLang="ja-JP" sz="8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latin typeface="Meiryo UI" panose="020B0604030504040204" pitchFamily="50" charset="-128"/>
                  <a:ea typeface="Meiryo UI" panose="020B0604030504040204" pitchFamily="50" charset="-128"/>
                  <a:cs typeface="Meiryo UI" panose="020B0604030504040204" pitchFamily="50" charset="-128"/>
                </a:rPr>
                <a:t>法善寺</a:t>
              </a:r>
              <a:r>
                <a:rPr lang="en-US" altLang="ja-JP" sz="8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latin typeface="Meiryo UI" panose="020B0604030504040204" pitchFamily="50" charset="-128"/>
                  <a:ea typeface="Meiryo UI" panose="020B0604030504040204" pitchFamily="50" charset="-128"/>
                  <a:cs typeface="Meiryo UI" panose="020B0604030504040204" pitchFamily="50" charset="-128"/>
                </a:rPr>
                <a:t>多目的遊水地（柏原市）</a:t>
              </a:r>
              <a:endParaRPr lang="ja-JP" sz="8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2405939" y="2520623"/>
              <a:ext cx="2180180" cy="1260000"/>
              <a:chOff x="2275557" y="3995411"/>
              <a:chExt cx="2180180" cy="1260000"/>
            </a:xfrm>
          </p:grpSpPr>
          <p:grpSp>
            <p:nvGrpSpPr>
              <p:cNvPr id="43" name="グループ化 42"/>
              <p:cNvGrpSpPr>
                <a:grpSpLocks noChangeAspect="1"/>
              </p:cNvGrpSpPr>
              <p:nvPr/>
            </p:nvGrpSpPr>
            <p:grpSpPr>
              <a:xfrm>
                <a:off x="2275557" y="3995411"/>
                <a:ext cx="2180180" cy="1260000"/>
                <a:chOff x="0" y="0"/>
                <a:chExt cx="4922854" cy="2768709"/>
              </a:xfrm>
            </p:grpSpPr>
            <p:pic>
              <p:nvPicPr>
                <p:cNvPr id="48" name="図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4922854" cy="2768709"/>
                </a:xfrm>
                <a:prstGeom prst="rect">
                  <a:avLst/>
                </a:prstGeom>
              </p:spPr>
            </p:pic>
            <p:sp>
              <p:nvSpPr>
                <p:cNvPr id="49" name="テキスト ボックス 13"/>
                <p:cNvSpPr txBox="1"/>
                <p:nvPr/>
              </p:nvSpPr>
              <p:spPr>
                <a:xfrm rot="1141921">
                  <a:off x="1354965" y="749551"/>
                  <a:ext cx="781831" cy="304336"/>
                </a:xfrm>
                <a:prstGeom prst="rect">
                  <a:avLst/>
                </a:prstGeom>
                <a:solidFill>
                  <a:srgbClr val="FFFFFF">
                    <a:alpha val="60000"/>
                  </a:srgbClr>
                </a:solidFill>
                <a:ln w="6350">
                  <a:noFill/>
                </a:ln>
              </p:spPr>
              <p:txBody>
                <a:bodyPr rot="0" spcFirstLastPara="0" vert="horz" wrap="none" lIns="0" tIns="0" rIns="0" bIns="0" numCol="1" spcCol="0" rtlCol="0" fromWordArt="0" anchor="t" anchorCtr="0" forceAA="0" compatLnSpc="1">
                  <a:prstTxWarp prst="textNoShape">
                    <a:avLst/>
                  </a:prstTxWarp>
                  <a:spAutoFit/>
                </a:bodyPr>
                <a:lstStyle/>
                <a:p>
                  <a:pPr algn="just">
                    <a:spcAft>
                      <a:spcPts val="0"/>
                    </a:spcAft>
                  </a:pPr>
                  <a:r>
                    <a:rPr lang="ja-JP" sz="900" kern="100" dirty="0">
                      <a:latin typeface="Meiryo UI" panose="020B0604030504040204" pitchFamily="50" charset="-128"/>
                      <a:ea typeface="Meiryo UI" panose="020B0604030504040204" pitchFamily="50" charset="-128"/>
                      <a:cs typeface="Times New Roman" panose="02020603050405020304" pitchFamily="18" charset="0"/>
                    </a:rPr>
                    <a:t>恩智川</a:t>
                  </a:r>
                </a:p>
              </p:txBody>
            </p:sp>
            <p:cxnSp>
              <p:nvCxnSpPr>
                <p:cNvPr id="50" name="直線矢印コネクタ 49"/>
                <p:cNvCxnSpPr/>
                <p:nvPr/>
              </p:nvCxnSpPr>
              <p:spPr>
                <a:xfrm>
                  <a:off x="2070560" y="1092721"/>
                  <a:ext cx="361950" cy="14287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pSp>
          <p:sp>
            <p:nvSpPr>
              <p:cNvPr id="47" name="テキスト ボックス 46"/>
              <p:cNvSpPr txBox="1"/>
              <p:nvPr/>
            </p:nvSpPr>
            <p:spPr>
              <a:xfrm>
                <a:off x="2416218" y="4870774"/>
                <a:ext cx="346249" cy="138499"/>
              </a:xfrm>
              <a:prstGeom prst="rect">
                <a:avLst/>
              </a:prstGeom>
              <a:solidFill>
                <a:srgbClr val="FFFFFF">
                  <a:alpha val="69804"/>
                </a:srgbClr>
              </a:solidFill>
            </p:spPr>
            <p:txBody>
              <a:bodyPr wrap="none" lIns="0" tIns="0" rIns="0" bIns="0" rtlCol="0">
                <a:spAutoFit/>
              </a:bodyPr>
              <a:lstStyle/>
              <a:p>
                <a:pPr algn="ctr"/>
                <a:r>
                  <a:rPr kumimoji="1" lang="ja-JP" altLang="en-US" sz="900" dirty="0">
                    <a:latin typeface="Meiryo UI" panose="020B0604030504040204" pitchFamily="50" charset="-128"/>
                    <a:ea typeface="Meiryo UI" panose="020B0604030504040204" pitchFamily="50" charset="-128"/>
                  </a:rPr>
                  <a:t>遊水地</a:t>
                </a:r>
              </a:p>
            </p:txBody>
          </p:sp>
        </p:grpSp>
      </p:grpSp>
      <p:sp>
        <p:nvSpPr>
          <p:cNvPr id="4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454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30261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40842864"/>
              </p:ext>
            </p:extLst>
          </p:nvPr>
        </p:nvGraphicFramePr>
        <p:xfrm>
          <a:off x="251520" y="1254781"/>
          <a:ext cx="8672065" cy="5536543"/>
        </p:xfrm>
        <a:graphic>
          <a:graphicData uri="http://schemas.openxmlformats.org/drawingml/2006/table">
            <a:tbl>
              <a:tblPr firstRow="1" bandRow="1">
                <a:tableStyleId>{5C22544A-7EE6-4342-B048-85BDC9FD1C3A}</a:tableStyleId>
              </a:tblPr>
              <a:tblGrid>
                <a:gridCol w="440566">
                  <a:extLst>
                    <a:ext uri="{9D8B030D-6E8A-4147-A177-3AD203B41FA5}">
                      <a16:colId xmlns:a16="http://schemas.microsoft.com/office/drawing/2014/main" val="1866091962"/>
                    </a:ext>
                  </a:extLst>
                </a:gridCol>
                <a:gridCol w="8231499">
                  <a:extLst>
                    <a:ext uri="{9D8B030D-6E8A-4147-A177-3AD203B41FA5}">
                      <a16:colId xmlns:a16="http://schemas.microsoft.com/office/drawing/2014/main" val="109332795"/>
                    </a:ext>
                  </a:extLst>
                </a:gridCol>
              </a:tblGrid>
              <a:tr h="296784">
                <a:tc>
                  <a:txBody>
                    <a:bodyPr/>
                    <a:lstStyle/>
                    <a:p>
                      <a:pPr algn="ctr"/>
                      <a:endParaRPr kumimoji="1" lang="ja-JP" altLang="en-US" sz="1300" dirty="0">
                        <a:solidFill>
                          <a:schemeClr val="tx1"/>
                        </a:solidFill>
                      </a:endParaRPr>
                    </a:p>
                  </a:txBody>
                  <a:tcPr marL="84406" marR="84406" marT="42203" marB="42203"/>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対策内容</a:t>
                      </a:r>
                    </a:p>
                  </a:txBody>
                  <a:tcPr marL="84406" marR="84406" marT="42203" marB="42203"/>
                </a:tc>
                <a:extLst>
                  <a:ext uri="{0D108BD9-81ED-4DB2-BD59-A6C34878D82A}">
                    <a16:rowId xmlns:a16="http://schemas.microsoft.com/office/drawing/2014/main" val="1744014692"/>
                  </a:ext>
                </a:extLst>
              </a:tr>
              <a:tr h="5239759">
                <a:tc>
                  <a:txBody>
                    <a:bodyPr/>
                    <a:lstStyle/>
                    <a:p>
                      <a:pPr algn="ctr"/>
                      <a:r>
                        <a:rPr kumimoji="1" lang="ja-JP" altLang="en-US" sz="1500" dirty="0">
                          <a:solidFill>
                            <a:schemeClr val="tx1"/>
                          </a:solidFill>
                          <a:latin typeface="Meiryo UI" panose="020B0604030504040204" pitchFamily="50" charset="-128"/>
                          <a:ea typeface="Meiryo UI" panose="020B0604030504040204" pitchFamily="50" charset="-128"/>
                        </a:rPr>
                        <a:t>府</a:t>
                      </a:r>
                      <a:endParaRPr kumimoji="1" lang="en-US" altLang="ja-JP" sz="1500" dirty="0">
                        <a:solidFill>
                          <a:schemeClr val="tx1"/>
                        </a:solidFill>
                        <a:latin typeface="Meiryo UI" panose="020B0604030504040204" pitchFamily="50" charset="-128"/>
                        <a:ea typeface="Meiryo UI" panose="020B0604030504040204" pitchFamily="50" charset="-128"/>
                      </a:endParaRPr>
                    </a:p>
                    <a:p>
                      <a:pPr algn="ctr"/>
                      <a:r>
                        <a:rPr kumimoji="1" lang="ja-JP" altLang="en-US" sz="1500" dirty="0">
                          <a:solidFill>
                            <a:schemeClr val="tx1"/>
                          </a:solidFill>
                          <a:latin typeface="Meiryo UI" panose="020B0604030504040204" pitchFamily="50" charset="-128"/>
                          <a:ea typeface="Meiryo UI" panose="020B0604030504040204" pitchFamily="50" charset="-128"/>
                        </a:rPr>
                        <a:t>民</a:t>
                      </a:r>
                      <a:endParaRPr kumimoji="1" lang="en-US" altLang="ja-JP" sz="1500" dirty="0">
                        <a:solidFill>
                          <a:schemeClr val="tx1"/>
                        </a:solidFill>
                        <a:latin typeface="Meiryo UI" panose="020B0604030504040204" pitchFamily="50" charset="-128"/>
                        <a:ea typeface="Meiryo UI" panose="020B0604030504040204" pitchFamily="50" charset="-128"/>
                      </a:endParaRPr>
                    </a:p>
                    <a:p>
                      <a:pPr algn="ctr"/>
                      <a:r>
                        <a:rPr kumimoji="1" lang="ja-JP" altLang="en-US" sz="1500" dirty="0">
                          <a:solidFill>
                            <a:schemeClr val="tx1"/>
                          </a:solidFill>
                          <a:latin typeface="Meiryo UI" panose="020B0604030504040204" pitchFamily="50" charset="-128"/>
                          <a:ea typeface="Meiryo UI" panose="020B0604030504040204" pitchFamily="50" charset="-128"/>
                        </a:rPr>
                        <a:t>へ</a:t>
                      </a:r>
                      <a:endParaRPr kumimoji="1" lang="en-US" altLang="ja-JP" sz="1500" dirty="0">
                        <a:solidFill>
                          <a:schemeClr val="tx1"/>
                        </a:solidFill>
                        <a:latin typeface="Meiryo UI" panose="020B0604030504040204" pitchFamily="50" charset="-128"/>
                        <a:ea typeface="Meiryo UI" panose="020B0604030504040204" pitchFamily="50" charset="-128"/>
                      </a:endParaRPr>
                    </a:p>
                    <a:p>
                      <a:pPr algn="ctr"/>
                      <a:r>
                        <a:rPr kumimoji="1" lang="ja-JP" altLang="en-US" sz="1500" dirty="0">
                          <a:solidFill>
                            <a:schemeClr val="tx1"/>
                          </a:solidFill>
                          <a:latin typeface="Meiryo UI" panose="020B0604030504040204" pitchFamily="50" charset="-128"/>
                          <a:ea typeface="Meiryo UI" panose="020B0604030504040204" pitchFamily="50" charset="-128"/>
                        </a:rPr>
                        <a:t>の</a:t>
                      </a:r>
                      <a:endParaRPr kumimoji="1" lang="en-US" altLang="ja-JP" sz="1500" dirty="0">
                        <a:solidFill>
                          <a:schemeClr val="tx1"/>
                        </a:solidFill>
                        <a:latin typeface="Meiryo UI" panose="020B0604030504040204" pitchFamily="50" charset="-128"/>
                        <a:ea typeface="Meiryo UI" panose="020B0604030504040204" pitchFamily="50" charset="-128"/>
                      </a:endParaRPr>
                    </a:p>
                    <a:p>
                      <a:pPr algn="ctr"/>
                      <a:r>
                        <a:rPr kumimoji="1" lang="ja-JP" altLang="en-US" sz="1500" dirty="0">
                          <a:solidFill>
                            <a:schemeClr val="tx1"/>
                          </a:solidFill>
                          <a:latin typeface="Meiryo UI" panose="020B0604030504040204" pitchFamily="50" charset="-128"/>
                          <a:ea typeface="Meiryo UI" panose="020B0604030504040204" pitchFamily="50" charset="-128"/>
                        </a:rPr>
                        <a:t>啓</a:t>
                      </a:r>
                      <a:endParaRPr kumimoji="1" lang="en-US" altLang="ja-JP" sz="1500" dirty="0">
                        <a:solidFill>
                          <a:schemeClr val="tx1"/>
                        </a:solidFill>
                        <a:latin typeface="Meiryo UI" panose="020B0604030504040204" pitchFamily="50" charset="-128"/>
                        <a:ea typeface="Meiryo UI" panose="020B0604030504040204" pitchFamily="50" charset="-128"/>
                      </a:endParaRPr>
                    </a:p>
                    <a:p>
                      <a:pPr algn="ctr"/>
                      <a:r>
                        <a:rPr kumimoji="1" lang="ja-JP" altLang="en-US" sz="1500" dirty="0">
                          <a:solidFill>
                            <a:schemeClr val="tx1"/>
                          </a:solidFill>
                          <a:latin typeface="Meiryo UI" panose="020B0604030504040204" pitchFamily="50" charset="-128"/>
                          <a:ea typeface="Meiryo UI" panose="020B0604030504040204" pitchFamily="50" charset="-128"/>
                        </a:rPr>
                        <a:t>発</a:t>
                      </a:r>
                      <a:endParaRPr kumimoji="1" lang="en-US" altLang="ja-JP" sz="1500" dirty="0">
                        <a:solidFill>
                          <a:schemeClr val="tx1"/>
                        </a:solidFill>
                        <a:latin typeface="Meiryo UI" panose="020B0604030504040204" pitchFamily="50" charset="-128"/>
                        <a:ea typeface="Meiryo UI" panose="020B0604030504040204" pitchFamily="50" charset="-128"/>
                      </a:endParaRPr>
                    </a:p>
                    <a:p>
                      <a:pPr algn="ctr"/>
                      <a:r>
                        <a:rPr kumimoji="1" lang="ja-JP" altLang="en-US" sz="1500" dirty="0">
                          <a:solidFill>
                            <a:schemeClr val="tx1"/>
                          </a:solidFill>
                          <a:latin typeface="Meiryo UI" panose="020B0604030504040204" pitchFamily="50" charset="-128"/>
                          <a:ea typeface="Meiryo UI" panose="020B0604030504040204" pitchFamily="50" charset="-128"/>
                        </a:rPr>
                        <a:t>等</a:t>
                      </a:r>
                    </a:p>
                  </a:txBody>
                  <a:tcPr marL="84406" marR="84406" marT="42203" marB="42203"/>
                </a:tc>
                <a:tc>
                  <a:txBody>
                    <a:bodyPr/>
                    <a:lstStyle/>
                    <a:p>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200" u="sng" dirty="0">
                          <a:solidFill>
                            <a:schemeClr val="tx1"/>
                          </a:solidFill>
                          <a:latin typeface="Meiryo UI" panose="020B0604030504040204" pitchFamily="50" charset="-128"/>
                          <a:ea typeface="Meiryo UI" panose="020B0604030504040204" pitchFamily="50" charset="-128"/>
                        </a:rPr>
                        <a:t>・</a:t>
                      </a:r>
                      <a:r>
                        <a:rPr lang="en-US" altLang="ja-JP" sz="1200" b="1" u="sng" dirty="0">
                          <a:solidFill>
                            <a:schemeClr val="tx1"/>
                          </a:solidFill>
                          <a:latin typeface="Meiryo UI" panose="020B0604030504040204" pitchFamily="50" charset="-128"/>
                          <a:ea typeface="Meiryo UI" panose="020B0604030504040204" pitchFamily="50" charset="-128"/>
                        </a:rPr>
                        <a:t>880</a:t>
                      </a:r>
                      <a:r>
                        <a:rPr lang="ja-JP" altLang="en-US" sz="1200" b="1" u="sng" dirty="0">
                          <a:solidFill>
                            <a:schemeClr val="tx1"/>
                          </a:solidFill>
                          <a:latin typeface="Meiryo UI" panose="020B0604030504040204" pitchFamily="50" charset="-128"/>
                          <a:ea typeface="Meiryo UI" panose="020B0604030504040204" pitchFamily="50" charset="-128"/>
                        </a:rPr>
                        <a:t>万人訓練</a:t>
                      </a:r>
                      <a:endParaRPr lang="en-US" altLang="ja-JP" sz="1200" b="1" u="sng" dirty="0">
                        <a:solidFill>
                          <a:schemeClr val="tx1"/>
                        </a:solidFill>
                        <a:latin typeface="Meiryo UI" panose="020B0604030504040204" pitchFamily="50" charset="-128"/>
                        <a:ea typeface="Meiryo UI" panose="020B0604030504040204" pitchFamily="50" charset="-128"/>
                      </a:endParaRPr>
                    </a:p>
                    <a:p>
                      <a:r>
                        <a:rPr lang="en-US" altLang="ja-JP" sz="1000" dirty="0">
                          <a:solidFill>
                            <a:schemeClr val="tx1"/>
                          </a:solidFill>
                          <a:latin typeface="Meiryo UI" panose="020B0604030504040204" pitchFamily="50" charset="-128"/>
                          <a:ea typeface="Meiryo UI" panose="020B0604030504040204" pitchFamily="50" charset="-128"/>
                        </a:rPr>
                        <a:t>   </a:t>
                      </a:r>
                      <a:r>
                        <a:rPr lang="ja-JP" altLang="ja-JP" sz="1000" dirty="0">
                          <a:solidFill>
                            <a:schemeClr val="tx1"/>
                          </a:solidFill>
                          <a:latin typeface="Meiryo UI" panose="020B0604030504040204" pitchFamily="50" charset="-128"/>
                          <a:ea typeface="Meiryo UI" panose="020B0604030504040204" pitchFamily="50" charset="-128"/>
                        </a:rPr>
                        <a:t>全国で初めての都道府県単位、府民全員参加を</a:t>
                      </a:r>
                      <a:r>
                        <a:rPr lang="ja-JP" altLang="en-US" sz="1000" dirty="0">
                          <a:solidFill>
                            <a:schemeClr val="tx1"/>
                          </a:solidFill>
                          <a:latin typeface="Meiryo UI" panose="020B0604030504040204" pitchFamily="50" charset="-128"/>
                          <a:ea typeface="Meiryo UI" panose="020B0604030504040204" pitchFamily="50" charset="-128"/>
                        </a:rPr>
                        <a:t>めざ</a:t>
                      </a:r>
                      <a:r>
                        <a:rPr lang="ja-JP" altLang="ja-JP" sz="1000" dirty="0">
                          <a:solidFill>
                            <a:schemeClr val="tx1"/>
                          </a:solidFill>
                          <a:latin typeface="Meiryo UI" panose="020B0604030504040204" pitchFamily="50" charset="-128"/>
                          <a:ea typeface="Meiryo UI" panose="020B0604030504040204" pitchFamily="50" charset="-128"/>
                        </a:rPr>
                        <a:t>した訓練</a:t>
                      </a:r>
                      <a:r>
                        <a:rPr lang="ja-JP" altLang="en-US" sz="1000" dirty="0">
                          <a:solidFill>
                            <a:schemeClr val="tx1"/>
                          </a:solidFill>
                          <a:latin typeface="Meiryo UI" panose="020B0604030504040204" pitchFamily="50" charset="-128"/>
                          <a:ea typeface="Meiryo UI" panose="020B0604030504040204" pitchFamily="50" charset="-128"/>
                        </a:rPr>
                        <a:t>。</a:t>
                      </a:r>
                      <a:r>
                        <a:rPr lang="ja-JP" altLang="ja-JP" sz="1000" dirty="0">
                          <a:solidFill>
                            <a:schemeClr val="tx1"/>
                          </a:solidFill>
                          <a:latin typeface="Meiryo UI" panose="020B0604030504040204" pitchFamily="50" charset="-128"/>
                          <a:ea typeface="Meiryo UI" panose="020B0604030504040204" pitchFamily="50" charset="-128"/>
                        </a:rPr>
                        <a:t>携帯電話のエリアメール機能を使い、</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000" baseline="0" dirty="0">
                          <a:solidFill>
                            <a:schemeClr val="tx1"/>
                          </a:solidFill>
                          <a:latin typeface="Meiryo UI" panose="020B0604030504040204" pitchFamily="50" charset="-128"/>
                          <a:ea typeface="Meiryo UI" panose="020B0604030504040204" pitchFamily="50" charset="-128"/>
                        </a:rPr>
                        <a:t> </a:t>
                      </a:r>
                      <a:r>
                        <a:rPr lang="ja-JP" altLang="ja-JP" sz="1000" dirty="0">
                          <a:solidFill>
                            <a:schemeClr val="tx1"/>
                          </a:solidFill>
                          <a:latin typeface="Meiryo UI" panose="020B0604030504040204" pitchFamily="50" charset="-128"/>
                          <a:ea typeface="Meiryo UI" panose="020B0604030504040204" pitchFamily="50" charset="-128"/>
                        </a:rPr>
                        <a:t>府内一斉に緊急速報メールを配信。府民に身を守る行動や避難経路の確認などを促す</a:t>
                      </a:r>
                      <a:r>
                        <a:rPr lang="ja-JP" altLang="en-US" sz="1000" dirty="0">
                          <a:solidFill>
                            <a:schemeClr val="tx1"/>
                          </a:solidFill>
                          <a:latin typeface="Meiryo UI" panose="020B0604030504040204" pitchFamily="50" charset="-128"/>
                          <a:ea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u="none" dirty="0">
                        <a:solidFill>
                          <a:schemeClr val="tx1"/>
                        </a:solidFill>
                        <a:latin typeface="Meiryo UI" panose="020B0604030504040204" pitchFamily="50" charset="-128"/>
                        <a:ea typeface="Meiryo UI" panose="020B0604030504040204" pitchFamily="50" charset="-128"/>
                      </a:endParaRPr>
                    </a:p>
                    <a:p>
                      <a:pPr>
                        <a:lnSpc>
                          <a:spcPts val="500"/>
                        </a:lnSpc>
                      </a:pPr>
                      <a:endParaRPr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00" b="1" u="sng" dirty="0">
                          <a:solidFill>
                            <a:schemeClr val="tx1"/>
                          </a:solidFill>
                          <a:latin typeface="Meiryo UI" panose="020B0604030504040204" pitchFamily="50" charset="-128"/>
                          <a:ea typeface="Meiryo UI" panose="020B0604030504040204" pitchFamily="50" charset="-128"/>
                        </a:rPr>
                        <a:t>・自主防災組織の活動支援</a:t>
                      </a:r>
                      <a:endParaRPr lang="en-US" altLang="ja-JP" sz="1200" b="1" u="sng" dirty="0">
                        <a:solidFill>
                          <a:schemeClr val="tx1"/>
                        </a:solidFill>
                        <a:latin typeface="Meiryo UI" panose="020B0604030504040204" pitchFamily="50" charset="-128"/>
                        <a:ea typeface="Meiryo UI" panose="020B0604030504040204" pitchFamily="50" charset="-128"/>
                      </a:endParaRPr>
                    </a:p>
                    <a:p>
                      <a:r>
                        <a:rPr lang="ja-JP" altLang="en-US" sz="1000" u="none" dirty="0">
                          <a:solidFill>
                            <a:schemeClr val="tx1"/>
                          </a:solidFill>
                          <a:effectLst/>
                          <a:latin typeface="Meiryo UI" panose="020B0604030504040204" pitchFamily="50" charset="-128"/>
                          <a:ea typeface="Meiryo UI" panose="020B0604030504040204" pitchFamily="50" charset="-128"/>
                        </a:rPr>
                        <a:t>　</a:t>
                      </a:r>
                      <a:r>
                        <a:rPr lang="ja-JP" altLang="en-US" sz="1000" u="none" baseline="0" dirty="0">
                          <a:solidFill>
                            <a:schemeClr val="tx1"/>
                          </a:solidFill>
                          <a:effectLst/>
                          <a:uFill>
                            <a:solidFill>
                              <a:srgbClr val="FF00FF"/>
                            </a:solidFill>
                          </a:uFill>
                          <a:latin typeface="Meiryo UI" panose="020B0604030504040204" pitchFamily="50" charset="-128"/>
                          <a:ea typeface="Meiryo UI" panose="020B0604030504040204" pitchFamily="50" charset="-128"/>
                        </a:rPr>
                        <a:t>校区や町内会単位などで</a:t>
                      </a:r>
                      <a:r>
                        <a:rPr lang="ja-JP" altLang="en-US" sz="1000" u="none" dirty="0">
                          <a:solidFill>
                            <a:schemeClr val="tx1"/>
                          </a:solidFill>
                          <a:effectLst/>
                          <a:latin typeface="Meiryo UI" panose="020B0604030504040204" pitchFamily="50" charset="-128"/>
                          <a:ea typeface="Meiryo UI" panose="020B0604030504040204" pitchFamily="50" charset="-128"/>
                        </a:rPr>
                        <a:t>自主的に結成し、災害による被害を予防・軽減するための活動を行う</a:t>
                      </a:r>
                      <a:endParaRPr lang="en-US" altLang="ja-JP" sz="1000" u="none" dirty="0">
                        <a:solidFill>
                          <a:schemeClr val="tx1"/>
                        </a:solidFill>
                        <a:effectLst/>
                        <a:latin typeface="Meiryo UI" panose="020B0604030504040204" pitchFamily="50" charset="-128"/>
                        <a:ea typeface="Meiryo UI" panose="020B0604030504040204" pitchFamily="50" charset="-128"/>
                      </a:endParaRPr>
                    </a:p>
                    <a:p>
                      <a:r>
                        <a:rPr lang="ja-JP" altLang="en-US" sz="1000" u="none" dirty="0">
                          <a:solidFill>
                            <a:schemeClr val="tx1"/>
                          </a:solidFill>
                          <a:effectLst/>
                          <a:latin typeface="Meiryo UI" panose="020B0604030504040204" pitchFamily="50" charset="-128"/>
                          <a:ea typeface="Meiryo UI" panose="020B0604030504040204" pitchFamily="50" charset="-128"/>
                        </a:rPr>
                        <a:t>　自主防災組織の中核となる人材の育成</a:t>
                      </a:r>
                      <a:r>
                        <a:rPr lang="ja-JP" altLang="en-US" sz="1000" u="none" strike="noStrike" dirty="0">
                          <a:solidFill>
                            <a:schemeClr val="tx1"/>
                          </a:solidFill>
                          <a:effectLst/>
                          <a:latin typeface="Meiryo UI" panose="020B0604030504040204" pitchFamily="50" charset="-128"/>
                          <a:ea typeface="Meiryo UI" panose="020B0604030504040204" pitchFamily="50" charset="-128"/>
                        </a:rPr>
                        <a:t>及び資質向上を図るためのリーダー育成研修</a:t>
                      </a:r>
                      <a:r>
                        <a:rPr lang="ja-JP" altLang="en-US" sz="1000" u="none" dirty="0">
                          <a:solidFill>
                            <a:schemeClr val="tx1"/>
                          </a:solidFill>
                          <a:effectLst/>
                          <a:latin typeface="Meiryo UI" panose="020B0604030504040204" pitchFamily="50" charset="-128"/>
                          <a:ea typeface="Meiryo UI" panose="020B0604030504040204" pitchFamily="50" charset="-128"/>
                        </a:rPr>
                        <a:t>を実施。</a:t>
                      </a:r>
                      <a:endParaRPr lang="en-US" altLang="ja-JP" sz="1000" u="none" dirty="0">
                        <a:solidFill>
                          <a:schemeClr val="tx1"/>
                        </a:solidFill>
                        <a:effectLst/>
                        <a:latin typeface="Meiryo UI" panose="020B0604030504040204" pitchFamily="50" charset="-128"/>
                        <a:ea typeface="Meiryo UI" panose="020B0604030504040204" pitchFamily="50" charset="-128"/>
                      </a:endParaRPr>
                    </a:p>
                    <a:p>
                      <a:endParaRPr lang="en-US" altLang="ja-JP" sz="1000" b="0" u="none" dirty="0">
                        <a:solidFill>
                          <a:schemeClr val="tx1"/>
                        </a:solidFill>
                        <a:effectLst/>
                        <a:latin typeface="Meiryo UI" panose="020B0604030504040204" pitchFamily="50" charset="-128"/>
                        <a:ea typeface="Meiryo UI" panose="020B0604030504040204" pitchFamily="50" charset="-128"/>
                      </a:endParaRPr>
                    </a:p>
                    <a:p>
                      <a:endParaRPr lang="en-US" altLang="ja-JP" sz="1000" b="1" u="none"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00" b="1" u="sng" dirty="0">
                          <a:solidFill>
                            <a:schemeClr val="tx1"/>
                          </a:solidFill>
                          <a:latin typeface="Meiryo UI" panose="020B0604030504040204" pitchFamily="50" charset="-128"/>
                          <a:ea typeface="Meiryo UI" panose="020B0604030504040204" pitchFamily="50" charset="-128"/>
                        </a:rPr>
                        <a:t>・ハザードマップ作成</a:t>
                      </a:r>
                      <a:endParaRPr lang="en-US" altLang="ja-JP" sz="1200" b="1" u="sng" dirty="0">
                        <a:solidFill>
                          <a:schemeClr val="tx1"/>
                        </a:solidFill>
                        <a:latin typeface="Meiryo UI" panose="020B0604030504040204" pitchFamily="50" charset="-128"/>
                        <a:ea typeface="Meiryo UI" panose="020B0604030504040204" pitchFamily="50" charset="-128"/>
                      </a:endParaRPr>
                    </a:p>
                    <a:p>
                      <a:r>
                        <a:rPr lang="ja-JP" altLang="en-US" sz="1000" u="none" dirty="0">
                          <a:solidFill>
                            <a:schemeClr val="tx1"/>
                          </a:solidFill>
                          <a:latin typeface="Meiryo UI" panose="020B0604030504040204" pitchFamily="50" charset="-128"/>
                          <a:ea typeface="Meiryo UI" panose="020B0604030504040204" pitchFamily="50" charset="-128"/>
                        </a:rPr>
                        <a:t>　地震発生時に起こりうる建物倒壊や火災延焼の危険性等について、住民が正確な知識・情報を持ち、</a:t>
                      </a:r>
                      <a:endParaRPr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u="none" dirty="0">
                          <a:solidFill>
                            <a:schemeClr val="tx1"/>
                          </a:solidFill>
                          <a:latin typeface="Meiryo UI" panose="020B0604030504040204" pitchFamily="50" charset="-128"/>
                          <a:ea typeface="Meiryo UI" panose="020B0604030504040204" pitchFamily="50" charset="-128"/>
                        </a:rPr>
                        <a:t>　的確な避難行動につなげるため、地震や津波ハザードマップの作成・改訂の技術的支援を実施。</a:t>
                      </a:r>
                      <a:endParaRPr lang="en-US" altLang="ja-JP" sz="1000" u="none" dirty="0">
                        <a:solidFill>
                          <a:schemeClr val="tx1"/>
                        </a:solidFill>
                        <a:latin typeface="Meiryo UI" panose="020B0604030504040204" pitchFamily="50" charset="-128"/>
                        <a:ea typeface="Meiryo UI" panose="020B0604030504040204" pitchFamily="50" charset="-128"/>
                      </a:endParaRPr>
                    </a:p>
                    <a:p>
                      <a:endParaRPr lang="en-US" altLang="ja-JP" sz="1000" u="none" dirty="0">
                        <a:solidFill>
                          <a:schemeClr val="tx1"/>
                        </a:solidFill>
                        <a:latin typeface="Meiryo UI" panose="020B0604030504040204" pitchFamily="50" charset="-128"/>
                        <a:ea typeface="Meiryo UI" panose="020B0604030504040204" pitchFamily="50" charset="-128"/>
                      </a:endParaRPr>
                    </a:p>
                    <a:p>
                      <a:endParaRPr lang="en-US" altLang="ja-JP" sz="1000" u="none" dirty="0">
                        <a:solidFill>
                          <a:schemeClr val="tx1"/>
                        </a:solidFill>
                        <a:latin typeface="Meiryo UI" panose="020B0604030504040204" pitchFamily="50" charset="-128"/>
                        <a:ea typeface="Meiryo UI" panose="020B0604030504040204" pitchFamily="50" charset="-128"/>
                      </a:endParaRPr>
                    </a:p>
                    <a:p>
                      <a:endParaRPr lang="en-US" altLang="ja-JP" sz="1000" u="none" dirty="0">
                        <a:solidFill>
                          <a:schemeClr val="tx1"/>
                        </a:solidFill>
                        <a:latin typeface="Meiryo UI" panose="020B0604030504040204" pitchFamily="50" charset="-128"/>
                        <a:ea typeface="Meiryo UI" panose="020B0604030504040204" pitchFamily="50" charset="-128"/>
                      </a:endParaRPr>
                    </a:p>
                    <a:p>
                      <a:endParaRPr lang="en-US" altLang="ja-JP" sz="1000" b="0" u="none" dirty="0">
                        <a:solidFill>
                          <a:schemeClr val="tx1"/>
                        </a:solidFill>
                        <a:latin typeface="Meiryo UI" panose="020B0604030504040204" pitchFamily="50" charset="-128"/>
                        <a:ea typeface="Meiryo UI" panose="020B0604030504040204" pitchFamily="50" charset="-128"/>
                      </a:endParaRPr>
                    </a:p>
                    <a:p>
                      <a:r>
                        <a:rPr lang="ja-JP" altLang="en-US" sz="1000" b="0" u="none" dirty="0">
                          <a:solidFill>
                            <a:schemeClr val="tx1"/>
                          </a:solidFill>
                          <a:latin typeface="Meiryo UI" panose="020B0604030504040204" pitchFamily="50" charset="-128"/>
                          <a:ea typeface="Meiryo UI" panose="020B0604030504040204" pitchFamily="50" charset="-128"/>
                        </a:rPr>
                        <a:t>・</a:t>
                      </a:r>
                      <a:r>
                        <a:rPr lang="ja-JP" altLang="en-US" sz="1200" b="1" u="sng" dirty="0">
                          <a:solidFill>
                            <a:schemeClr val="tx1"/>
                          </a:solidFill>
                          <a:latin typeface="Meiryo UI" panose="020B0604030504040204" pitchFamily="50" charset="-128"/>
                          <a:ea typeface="Meiryo UI" panose="020B0604030504040204" pitchFamily="50" charset="-128"/>
                        </a:rPr>
                        <a:t>水害ハザードマップを活用した防災知識の周知・啓発事業</a:t>
                      </a:r>
                    </a:p>
                    <a:p>
                      <a:r>
                        <a:rPr lang="ja-JP" altLang="en-US" sz="1000" u="none" dirty="0">
                          <a:solidFill>
                            <a:schemeClr val="tx1"/>
                          </a:solidFill>
                          <a:latin typeface="Meiryo UI" panose="020B0604030504040204" pitchFamily="50" charset="-128"/>
                          <a:ea typeface="Meiryo UI" panose="020B0604030504040204" pitchFamily="50" charset="-128"/>
                        </a:rPr>
                        <a:t>　水害ハザードマップを視覚的に分かり易い内容となるよう更新し、</a:t>
                      </a:r>
                      <a:r>
                        <a:rPr lang="en-US" altLang="ja-JP" sz="1000" u="none" dirty="0">
                          <a:solidFill>
                            <a:schemeClr val="tx1"/>
                          </a:solidFill>
                          <a:latin typeface="Meiryo UI" panose="020B0604030504040204" pitchFamily="50" charset="-128"/>
                          <a:ea typeface="Meiryo UI" panose="020B0604030504040204" pitchFamily="50" charset="-128"/>
                        </a:rPr>
                        <a:t>2021</a:t>
                      </a:r>
                      <a:r>
                        <a:rPr lang="ja-JP" altLang="en-US" sz="1000" u="none" dirty="0">
                          <a:solidFill>
                            <a:schemeClr val="tx1"/>
                          </a:solidFill>
                          <a:latin typeface="Meiryo UI" panose="020B0604030504040204" pitchFamily="50" charset="-128"/>
                          <a:ea typeface="Meiryo UI" panose="020B0604030504040204" pitchFamily="50" charset="-128"/>
                        </a:rPr>
                        <a:t>年度に全戸（大阪市内）配布。</a:t>
                      </a: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200" u="sng" dirty="0">
                          <a:solidFill>
                            <a:schemeClr val="tx1"/>
                          </a:solidFill>
                          <a:latin typeface="Meiryo UI" panose="020B0604030504040204" pitchFamily="50" charset="-128"/>
                          <a:ea typeface="Meiryo UI" panose="020B0604030504040204" pitchFamily="50" charset="-128"/>
                        </a:rPr>
                        <a:t>・</a:t>
                      </a:r>
                      <a:r>
                        <a:rPr lang="ja-JP" altLang="en-US" sz="1200" b="1" u="sng" dirty="0">
                          <a:solidFill>
                            <a:schemeClr val="tx1"/>
                          </a:solidFill>
                          <a:latin typeface="Meiryo UI" panose="020B0604030504040204" pitchFamily="50" charset="-128"/>
                          <a:ea typeface="Meiryo UI" panose="020B0604030504040204" pitchFamily="50" charset="-128"/>
                        </a:rPr>
                        <a:t>タイムライン作成</a:t>
                      </a:r>
                      <a:endParaRPr lang="en-US" altLang="ja-JP" sz="1200" b="1" u="sng"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Meiryo UI" panose="020B0604030504040204" pitchFamily="50" charset="-128"/>
                          <a:ea typeface="Meiryo UI" panose="020B0604030504040204" pitchFamily="50" charset="-128"/>
                          <a:cs typeface="+mn-cs"/>
                        </a:rPr>
                        <a:t>　洪水や土砂災害等に対し、行政、関係機関、地域住民、民間団体等の各行動主体が取るべき行動を時系列で整理した防災行動計画。	</a:t>
                      </a:r>
                      <a:endParaRPr kumimoji="1" lang="en-US" altLang="ja-JP" sz="1000" b="0" i="0" u="none" strike="noStrike" kern="1200" baseline="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effectLst/>
                          <a:latin typeface="Meiryo UI" panose="020B0604030504040204" pitchFamily="50" charset="-128"/>
                          <a:ea typeface="Meiryo UI" panose="020B0604030504040204" pitchFamily="50" charset="-128"/>
                        </a:rPr>
                        <a:t>　</a:t>
                      </a:r>
                      <a:endParaRPr lang="en-US" altLang="ja-JP" sz="1000" dirty="0">
                        <a:solidFill>
                          <a:schemeClr val="tx1"/>
                        </a:solidFill>
                        <a:effectLst/>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effectLst/>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effectLst/>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effectLst/>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effectLst/>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effectLst/>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effectLst/>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effectLst/>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a:t>
                      </a:r>
                    </a:p>
                  </a:txBody>
                  <a:tcPr marL="84406" marR="84406" marT="42203" marB="42203"/>
                </a:tc>
                <a:extLst>
                  <a:ext uri="{0D108BD9-81ED-4DB2-BD59-A6C34878D82A}">
                    <a16:rowId xmlns:a16="http://schemas.microsoft.com/office/drawing/2014/main" val="3534880399"/>
                  </a:ext>
                </a:extLst>
              </a:tr>
            </a:tbl>
          </a:graphicData>
        </a:graphic>
      </p:graphicFrame>
      <p:sp>
        <p:nvSpPr>
          <p:cNvPr id="14" name="角丸四角形 13"/>
          <p:cNvSpPr/>
          <p:nvPr/>
        </p:nvSpPr>
        <p:spPr>
          <a:xfrm>
            <a:off x="368126" y="716937"/>
            <a:ext cx="8505418" cy="45351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477" dirty="0">
                <a:solidFill>
                  <a:prstClr val="black"/>
                </a:solidFill>
                <a:latin typeface="Meiryo UI"/>
                <a:ea typeface="Meiryo UI"/>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府民</a:t>
            </a: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が迅速・安全に避難するために重要となる地域・コミュニティにおける「逃げる」対策</a:t>
            </a:r>
            <a:r>
              <a:rPr lang="ja-JP" altLang="en-US" sz="1477" b="1" dirty="0">
                <a:solidFill>
                  <a:schemeClr val="tx1"/>
                </a:solidFill>
                <a:latin typeface="Meiryo UI"/>
                <a:ea typeface="Meiryo UI"/>
              </a:rPr>
              <a:t>や、帰宅困難者対策</a:t>
            </a:r>
            <a:endParaRPr lang="en-US" altLang="ja-JP" sz="1477" b="1" dirty="0">
              <a:solidFill>
                <a:schemeClr val="tx1"/>
              </a:solidFill>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477" b="1" dirty="0">
                <a:solidFill>
                  <a:schemeClr val="tx1"/>
                </a:solidFill>
                <a:latin typeface="Meiryo UI"/>
                <a:ea typeface="Meiryo UI"/>
              </a:rPr>
              <a:t>　　 などの</a:t>
            </a: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ソフト対策を実施。</a:t>
            </a:r>
            <a:endParaRPr kumimoji="1" lang="ja-JP" altLang="en-US" sz="1477" b="0" i="0" u="none" strike="noStrike" kern="1200" cap="none" spc="0" normalizeH="0" baseline="0" noProof="0" dirty="0">
              <a:ln>
                <a:noFill/>
              </a:ln>
              <a:solidFill>
                <a:schemeClr val="tx1"/>
              </a:solidFill>
              <a:effectLst/>
              <a:uLnTx/>
              <a:uFillTx/>
              <a:latin typeface="Meiryo UI"/>
              <a:ea typeface="Meiryo UI"/>
              <a:cs typeface="+mn-cs"/>
            </a:endParaRPr>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3117" y="5346946"/>
            <a:ext cx="1135347" cy="112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descr="Y:\_11主要個別課題(一般)\○改革評価プロジェクト\各担当作業フォルダ\田中作業フォルダ\テーマ編\危機管理★\ネタ\避難訓練等.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2898" y="1556598"/>
            <a:ext cx="2215662" cy="1210441"/>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7272182" y="2766180"/>
            <a:ext cx="1476282" cy="2343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ハザードマップの作成等</a:t>
            </a:r>
            <a:endPar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7397262" y="6543982"/>
            <a:ext cx="1476282" cy="2343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タイムラインの策定</a:t>
            </a:r>
            <a:endPar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270456" y="6926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05797" y="256217"/>
            <a:ext cx="7066385"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主な改革取組：大阪の災害対策</a:t>
            </a:r>
            <a:r>
              <a:rPr kumimoji="1" lang="ja-JP" altLang="en-US" sz="1662" b="0" i="0" u="none" strike="noStrike" kern="1200" cap="none" spc="0" normalizeH="0" baseline="0" noProof="0" dirty="0">
                <a:ln>
                  <a:noFill/>
                </a:ln>
                <a:effectLst/>
                <a:uLnTx/>
                <a:uFillTx/>
                <a:latin typeface="Meiryo UI"/>
                <a:ea typeface="Meiryo UI"/>
                <a:cs typeface="+mn-cs"/>
              </a:rPr>
              <a:t>（２）事前予防対策</a:t>
            </a: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ソフト対策</a:t>
            </a:r>
            <a:r>
              <a:rPr kumimoji="1" lang="en-US" altLang="ja-JP" sz="1662" b="0" i="0" u="none" strike="noStrike" kern="1200" cap="none" spc="0" normalizeH="0" baseline="0" noProof="0" dirty="0">
                <a:ln>
                  <a:noFill/>
                </a:ln>
                <a:effectLst/>
                <a:uLnTx/>
                <a:uFillTx/>
                <a:latin typeface="Meiryo UI"/>
                <a:ea typeface="Meiryo UI"/>
                <a:cs typeface="+mn-cs"/>
              </a:rPr>
              <a:t>)</a:t>
            </a:r>
            <a:endParaRPr kumimoji="1" lang="ja-JP" altLang="en-US" sz="1662" b="0" i="0" u="none" strike="noStrike" kern="1200" cap="none" spc="0" normalizeH="0" baseline="0" noProof="0" dirty="0">
              <a:ln>
                <a:noFill/>
              </a:ln>
              <a:effectLst/>
              <a:uLnTx/>
              <a:uFillTx/>
              <a:latin typeface="Meiryo UI"/>
              <a:ea typeface="Meiryo UI"/>
              <a:cs typeface="+mn-cs"/>
            </a:endParaRPr>
          </a:p>
        </p:txBody>
      </p:sp>
      <p:sp>
        <p:nvSpPr>
          <p:cNvPr id="3" name="正方形/長方形 2"/>
          <p:cNvSpPr/>
          <p:nvPr/>
        </p:nvSpPr>
        <p:spPr>
          <a:xfrm>
            <a:off x="830307" y="5399876"/>
            <a:ext cx="6607689" cy="1061829"/>
          </a:xfrm>
          <a:prstGeom prst="rect">
            <a:avLst/>
          </a:prstGeom>
          <a:solidFill>
            <a:schemeClr val="bg1"/>
          </a:solidFill>
        </p:spPr>
        <p:txBody>
          <a:bodyPr wrap="square">
            <a:spAutoFit/>
          </a:bodyPr>
          <a:lstStyle/>
          <a:p>
            <a:r>
              <a:rPr lang="ja-JP" altLang="en-US" sz="900" dirty="0">
                <a:latin typeface="メイリオ" panose="020B0604030504040204" pitchFamily="50" charset="-128"/>
                <a:ea typeface="メイリオ" panose="020B0604030504040204" pitchFamily="50" charset="-128"/>
              </a:rPr>
              <a:t>（進捗状況）</a:t>
            </a:r>
          </a:p>
          <a:p>
            <a:r>
              <a:rPr lang="ja-JP" altLang="en-US" sz="900" dirty="0">
                <a:latin typeface="メイリオ" panose="020B0604030504040204" pitchFamily="50" charset="-128"/>
                <a:ea typeface="メイリオ" panose="020B0604030504040204" pitchFamily="50" charset="-128"/>
              </a:rPr>
              <a:t>寝屋川流域大規模水害タイムライン　</a:t>
            </a:r>
            <a:r>
              <a:rPr lang="en-US" altLang="ja-JP" sz="900" dirty="0">
                <a:latin typeface="メイリオ" panose="020B0604030504040204" pitchFamily="50" charset="-128"/>
                <a:ea typeface="メイリオ" panose="020B0604030504040204" pitchFamily="50" charset="-128"/>
              </a:rPr>
              <a:t>2018.8</a:t>
            </a:r>
            <a:r>
              <a:rPr lang="ja-JP" altLang="en-US" sz="900" dirty="0">
                <a:latin typeface="メイリオ" panose="020B0604030504040204" pitchFamily="50" charset="-128"/>
                <a:ea typeface="メイリオ" panose="020B0604030504040204" pitchFamily="50" charset="-128"/>
              </a:rPr>
              <a:t>運用開始　（リーディングプロジェクト）</a:t>
            </a:r>
          </a:p>
          <a:p>
            <a:r>
              <a:rPr lang="ja-JP" altLang="en-US" sz="900" dirty="0">
                <a:latin typeface="メイリオ" panose="020B0604030504040204" pitchFamily="50" charset="-128"/>
                <a:ea typeface="メイリオ" panose="020B0604030504040204" pitchFamily="50" charset="-128"/>
              </a:rPr>
              <a:t>安威川流域（安威川）洪水タイムライン　</a:t>
            </a:r>
            <a:r>
              <a:rPr lang="en-US" altLang="ja-JP" sz="900" dirty="0">
                <a:latin typeface="メイリオ" panose="020B0604030504040204" pitchFamily="50" charset="-128"/>
                <a:ea typeface="メイリオ" panose="020B0604030504040204" pitchFamily="50" charset="-128"/>
              </a:rPr>
              <a:t>2019.9</a:t>
            </a:r>
            <a:r>
              <a:rPr lang="ja-JP" altLang="en-US" sz="900" dirty="0">
                <a:latin typeface="メイリオ" panose="020B0604030504040204" pitchFamily="50" charset="-128"/>
                <a:ea typeface="メイリオ" panose="020B0604030504040204" pitchFamily="50" charset="-128"/>
              </a:rPr>
              <a:t>運用開始　</a:t>
            </a:r>
          </a:p>
          <a:p>
            <a:r>
              <a:rPr lang="ja-JP" altLang="en-US" sz="900" dirty="0">
                <a:latin typeface="メイリオ" panose="020B0604030504040204" pitchFamily="50" charset="-128"/>
                <a:ea typeface="メイリオ" panose="020B0604030504040204" pitchFamily="50" charset="-128"/>
              </a:rPr>
              <a:t>南河内地域広域タイムライン（石川流域・西除川流域・東除川流域）（土砂災害）　</a:t>
            </a:r>
            <a:r>
              <a:rPr lang="en-US" altLang="ja-JP" sz="900" dirty="0">
                <a:latin typeface="メイリオ" panose="020B0604030504040204" pitchFamily="50" charset="-128"/>
                <a:ea typeface="メイリオ" panose="020B0604030504040204" pitchFamily="50" charset="-128"/>
              </a:rPr>
              <a:t>2020.3</a:t>
            </a:r>
            <a:r>
              <a:rPr lang="ja-JP" altLang="en-US" sz="900" dirty="0">
                <a:latin typeface="メイリオ" panose="020B0604030504040204" pitchFamily="50" charset="-128"/>
                <a:ea typeface="メイリオ" panose="020B0604030504040204" pitchFamily="50" charset="-128"/>
              </a:rPr>
              <a:t>運用開始（試行版運用）</a:t>
            </a:r>
          </a:p>
          <a:p>
            <a:r>
              <a:rPr lang="ja-JP" altLang="en-US" sz="900" dirty="0">
                <a:latin typeface="メイリオ" panose="020B0604030504040204" pitchFamily="50" charset="-128"/>
                <a:ea typeface="メイリオ" panose="020B0604030504040204" pitchFamily="50" charset="-128"/>
              </a:rPr>
              <a:t>大阪湾沿岸（泉州）高潮広域タイムライン　</a:t>
            </a:r>
            <a:r>
              <a:rPr lang="en-US" altLang="ja-JP" sz="900" dirty="0">
                <a:latin typeface="メイリオ" panose="020B0604030504040204" pitchFamily="50" charset="-128"/>
                <a:ea typeface="メイリオ" panose="020B0604030504040204" pitchFamily="50" charset="-128"/>
              </a:rPr>
              <a:t>2020.8</a:t>
            </a:r>
            <a:r>
              <a:rPr lang="ja-JP" altLang="en-US" sz="900" dirty="0">
                <a:latin typeface="メイリオ" panose="020B0604030504040204" pitchFamily="50" charset="-128"/>
                <a:ea typeface="メイリオ" panose="020B0604030504040204" pitchFamily="50" charset="-128"/>
              </a:rPr>
              <a:t>運用開始</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大津川流域広域タイムライン　</a:t>
            </a:r>
            <a:r>
              <a:rPr lang="en-US" altLang="ja-JP" sz="900" dirty="0">
                <a:latin typeface="メイリオ" panose="020B0604030504040204" pitchFamily="50" charset="-128"/>
                <a:ea typeface="メイリオ" panose="020B0604030504040204" pitchFamily="50" charset="-128"/>
              </a:rPr>
              <a:t>2021.3</a:t>
            </a:r>
            <a:r>
              <a:rPr lang="ja-JP" altLang="en-US" sz="900" dirty="0">
                <a:latin typeface="メイリオ" panose="020B0604030504040204" pitchFamily="50" charset="-128"/>
                <a:ea typeface="メイリオ" panose="020B0604030504040204" pitchFamily="50" charset="-128"/>
              </a:rPr>
              <a:t>運用開始（試行版運用）</a:t>
            </a:r>
          </a:p>
          <a:p>
            <a:r>
              <a:rPr lang="ja-JP" altLang="en-US" sz="900" dirty="0">
                <a:latin typeface="メイリオ" panose="020B0604030504040204" pitchFamily="50" charset="-128"/>
                <a:ea typeface="メイリオ" panose="020B0604030504040204" pitchFamily="50" charset="-128"/>
              </a:rPr>
              <a:t>神崎川流域洪水タイムライン　</a:t>
            </a:r>
            <a:r>
              <a:rPr lang="en-US" altLang="ja-JP" sz="900" dirty="0">
                <a:latin typeface="メイリオ" panose="020B0604030504040204" pitchFamily="50" charset="-128"/>
                <a:ea typeface="メイリオ" panose="020B0604030504040204" pitchFamily="50" charset="-128"/>
              </a:rPr>
              <a:t>2021.9</a:t>
            </a:r>
            <a:r>
              <a:rPr lang="ja-JP" altLang="en-US" sz="900" dirty="0">
                <a:latin typeface="メイリオ" panose="020B0604030504040204" pitchFamily="50" charset="-128"/>
                <a:ea typeface="メイリオ" panose="020B0604030504040204" pitchFamily="50" charset="-128"/>
              </a:rPr>
              <a:t>運用開始</a:t>
            </a:r>
          </a:p>
        </p:txBody>
      </p:sp>
      <p:sp>
        <p:nvSpPr>
          <p:cNvPr id="5" name="正方形/長方形 4"/>
          <p:cNvSpPr/>
          <p:nvPr/>
        </p:nvSpPr>
        <p:spPr>
          <a:xfrm>
            <a:off x="830308" y="3802907"/>
            <a:ext cx="5672590" cy="400110"/>
          </a:xfrm>
          <a:prstGeom prst="rect">
            <a:avLst/>
          </a:prstGeom>
          <a:solidFill>
            <a:schemeClr val="bg1"/>
          </a:solidFill>
        </p:spPr>
        <p:txBody>
          <a:bodyPr wrap="square">
            <a:spAutoFit/>
          </a:bodyPr>
          <a:lstStyle/>
          <a:p>
            <a:r>
              <a:rPr lang="ja-JP" altLang="en-US" sz="1000" dirty="0">
                <a:latin typeface="メイリオ" panose="020B0604030504040204" pitchFamily="50" charset="-128"/>
                <a:ea typeface="メイリオ" panose="020B0604030504040204" pitchFamily="50" charset="-128"/>
              </a:rPr>
              <a:t>（進捗状況） 地震</a:t>
            </a:r>
            <a:r>
              <a:rPr lang="ja-JP" altLang="ja-JP" sz="1000" dirty="0">
                <a:latin typeface="メイリオ" panose="020B0604030504040204" pitchFamily="50" charset="-128"/>
                <a:ea typeface="メイリオ" panose="020B0604030504040204" pitchFamily="50" charset="-128"/>
              </a:rPr>
              <a:t>ハザードマップ作成地区数</a:t>
            </a: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2016</a:t>
            </a:r>
            <a:r>
              <a:rPr lang="ja-JP" altLang="ja-JP" sz="1000" dirty="0">
                <a:latin typeface="メイリオ" panose="020B0604030504040204" pitchFamily="50" charset="-128"/>
                <a:ea typeface="メイリオ" panose="020B0604030504040204" pitchFamily="50" charset="-128"/>
              </a:rPr>
              <a:t>年</a:t>
            </a:r>
            <a:r>
              <a:rPr lang="ja-JP" altLang="en-US" sz="1000" dirty="0">
                <a:latin typeface="メイリオ" panose="020B0604030504040204" pitchFamily="50" charset="-128"/>
                <a:ea typeface="メイリオ" panose="020B0604030504040204" pitchFamily="50" charset="-128"/>
              </a:rPr>
              <a:t>度：全</a:t>
            </a:r>
            <a:r>
              <a:rPr lang="en-US" altLang="ja-JP" sz="1000" dirty="0">
                <a:latin typeface="メイリオ" panose="020B0604030504040204" pitchFamily="50" charset="-128"/>
                <a:ea typeface="メイリオ" panose="020B0604030504040204" pitchFamily="50" charset="-128"/>
              </a:rPr>
              <a:t>43</a:t>
            </a:r>
            <a:r>
              <a:rPr lang="ja-JP" altLang="en-US" sz="1000" dirty="0">
                <a:latin typeface="メイリオ" panose="020B0604030504040204" pitchFamily="50" charset="-128"/>
                <a:ea typeface="メイリオ" panose="020B0604030504040204" pitchFamily="50" charset="-128"/>
              </a:rPr>
              <a:t>地区完了</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津波ハザードマップ作成地区数　</a:t>
            </a:r>
            <a:r>
              <a:rPr lang="en-US" altLang="ja-JP" sz="1000" dirty="0">
                <a:latin typeface="メイリオ" panose="020B0604030504040204" pitchFamily="50" charset="-128"/>
                <a:ea typeface="メイリオ" panose="020B0604030504040204" pitchFamily="50" charset="-128"/>
              </a:rPr>
              <a:t>2015</a:t>
            </a:r>
            <a:r>
              <a:rPr lang="ja-JP" altLang="en-US" sz="1000" dirty="0">
                <a:latin typeface="メイリオ" panose="020B0604030504040204" pitchFamily="50" charset="-128"/>
                <a:ea typeface="メイリオ" panose="020B0604030504040204" pitchFamily="50" charset="-128"/>
              </a:rPr>
              <a:t>年度：全</a:t>
            </a:r>
            <a:r>
              <a:rPr lang="en-US" altLang="ja-JP" sz="1000" dirty="0">
                <a:latin typeface="メイリオ" panose="020B0604030504040204" pitchFamily="50" charset="-128"/>
                <a:ea typeface="メイリオ" panose="020B0604030504040204" pitchFamily="50" charset="-128"/>
              </a:rPr>
              <a:t>14</a:t>
            </a:r>
            <a:r>
              <a:rPr lang="ja-JP" altLang="en-US" sz="1000" dirty="0">
                <a:latin typeface="メイリオ" panose="020B0604030504040204" pitchFamily="50" charset="-128"/>
                <a:ea typeface="メイリオ" panose="020B0604030504040204" pitchFamily="50" charset="-128"/>
              </a:rPr>
              <a:t>地区完了</a:t>
            </a:r>
            <a:endParaRPr lang="en-US" altLang="ja-JP" sz="1000"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5"/>
          <a:stretch>
            <a:fillRect/>
          </a:stretch>
        </p:blipFill>
        <p:spPr>
          <a:xfrm>
            <a:off x="6710272" y="3067881"/>
            <a:ext cx="1470518" cy="1925293"/>
          </a:xfrm>
          <a:prstGeom prst="rect">
            <a:avLst/>
          </a:prstGeom>
        </p:spPr>
      </p:pic>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455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8406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053494"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661686" y="976723"/>
            <a:ext cx="8093877" cy="1401225"/>
            <a:chOff x="586711" y="629763"/>
            <a:chExt cx="8575021" cy="1338037"/>
          </a:xfrm>
        </p:grpSpPr>
        <p:sp>
          <p:nvSpPr>
            <p:cNvPr id="22" name="角丸四角形 21"/>
            <p:cNvSpPr/>
            <p:nvPr/>
          </p:nvSpPr>
          <p:spPr>
            <a:xfrm>
              <a:off x="586711" y="635725"/>
              <a:ext cx="8575021" cy="13320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23" name="テキスト ボックス 5"/>
            <p:cNvSpPr txBox="1"/>
            <p:nvPr/>
          </p:nvSpPr>
          <p:spPr>
            <a:xfrm>
              <a:off x="644028" y="1152940"/>
              <a:ext cx="8517704" cy="33114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角丸四角形 23"/>
            <p:cNvSpPr/>
            <p:nvPr/>
          </p:nvSpPr>
          <p:spPr>
            <a:xfrm>
              <a:off x="586711" y="629763"/>
              <a:ext cx="3263928" cy="357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改革前の状況</a:t>
              </a:r>
            </a:p>
          </p:txBody>
        </p:sp>
      </p:grpSp>
      <p:sp>
        <p:nvSpPr>
          <p:cNvPr id="25" name="下矢印 24"/>
          <p:cNvSpPr/>
          <p:nvPr/>
        </p:nvSpPr>
        <p:spPr>
          <a:xfrm>
            <a:off x="4207849" y="2405721"/>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grpSp>
        <p:nvGrpSpPr>
          <p:cNvPr id="26" name="グループ化 25"/>
          <p:cNvGrpSpPr/>
          <p:nvPr/>
        </p:nvGrpSpPr>
        <p:grpSpPr>
          <a:xfrm>
            <a:off x="610606" y="2784848"/>
            <a:ext cx="8144957" cy="1477756"/>
            <a:chOff x="560034" y="164099"/>
            <a:chExt cx="8601698" cy="1593412"/>
          </a:xfrm>
        </p:grpSpPr>
        <p:sp>
          <p:nvSpPr>
            <p:cNvPr id="27" name="角丸四角形 26"/>
            <p:cNvSpPr/>
            <p:nvPr/>
          </p:nvSpPr>
          <p:spPr>
            <a:xfrm>
              <a:off x="586711" y="168556"/>
              <a:ext cx="8575021" cy="15889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29" name="角丸四角形 28"/>
            <p:cNvSpPr/>
            <p:nvPr/>
          </p:nvSpPr>
          <p:spPr>
            <a:xfrm>
              <a:off x="560034" y="164099"/>
              <a:ext cx="3263928"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改革取組</a:t>
              </a:r>
            </a:p>
          </p:txBody>
        </p:sp>
      </p:grpSp>
      <p:grpSp>
        <p:nvGrpSpPr>
          <p:cNvPr id="30" name="グループ化 29"/>
          <p:cNvGrpSpPr/>
          <p:nvPr/>
        </p:nvGrpSpPr>
        <p:grpSpPr>
          <a:xfrm>
            <a:off x="592376" y="4750748"/>
            <a:ext cx="8163188" cy="1662704"/>
            <a:chOff x="586711" y="846190"/>
            <a:chExt cx="8575021" cy="1377466"/>
          </a:xfrm>
        </p:grpSpPr>
        <p:sp>
          <p:nvSpPr>
            <p:cNvPr id="31" name="角丸四角形 30"/>
            <p:cNvSpPr/>
            <p:nvPr/>
          </p:nvSpPr>
          <p:spPr>
            <a:xfrm>
              <a:off x="586711" y="854763"/>
              <a:ext cx="8575021" cy="13688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32" name="テキスト ボックス 5"/>
            <p:cNvSpPr txBox="1"/>
            <p:nvPr/>
          </p:nvSpPr>
          <p:spPr>
            <a:xfrm>
              <a:off x="644028" y="1152940"/>
              <a:ext cx="8517704" cy="26480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586711" y="846190"/>
              <a:ext cx="3265689" cy="2929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成果</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4" name="下矢印 33"/>
          <p:cNvSpPr/>
          <p:nvPr/>
        </p:nvSpPr>
        <p:spPr>
          <a:xfrm>
            <a:off x="4180552" y="4296729"/>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0" name="正方形/長方形 39"/>
          <p:cNvSpPr/>
          <p:nvPr/>
        </p:nvSpPr>
        <p:spPr>
          <a:xfrm>
            <a:off x="641599" y="4964535"/>
            <a:ext cx="8113965"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27534" y="2904180"/>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2" name="正方形/長方形 41"/>
          <p:cNvSpPr/>
          <p:nvPr/>
        </p:nvSpPr>
        <p:spPr>
          <a:xfrm>
            <a:off x="773525" y="1322364"/>
            <a:ext cx="7829693" cy="94448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南海トラフ地震の発生予測や集中豪雨の発生など</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近年の自然災害リスクの高まり</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と、大阪の</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地域特性・都市構造による脆弱性</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が、大阪に</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甚大な自然災害被害</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846"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もたらす恐れ。</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727533" y="3093149"/>
            <a:ext cx="7829693" cy="94448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大阪では、従来よりハード・ソフト両面から災害対策を推進。さらに、災害対策における各段階ごと</a:t>
            </a:r>
            <a:r>
              <a:rPr kumimoji="1" lang="ja-JP" altLang="en-US" sz="1846"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（リスク把握→事前予防→発災後の応急対策→復旧・復興）</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に、近年の災害リスクに対応した取組を実施。</a:t>
            </a:r>
          </a:p>
        </p:txBody>
      </p:sp>
      <p:sp>
        <p:nvSpPr>
          <p:cNvPr id="36" name="正方形/長方形 35"/>
          <p:cNvSpPr/>
          <p:nvPr/>
        </p:nvSpPr>
        <p:spPr>
          <a:xfrm>
            <a:off x="727533" y="5156885"/>
            <a:ext cx="7829693" cy="1512594"/>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これまでの災害対策の結果、今後想定される</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南海トラフ地震に対し、大幅に被害を軽減できる見込み</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となった。</a:t>
            </a:r>
            <a:r>
              <a:rPr lang="en-US" altLang="ja-JP" sz="1846" b="1"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846" b="1"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豪雨や台風第</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号では、過去の同規模の災害と比べ、被害の拡大を防止</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。大阪での災害被害を最小化するため、</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引き続き、対策の充実・強化を図っていく。</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438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7900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65087916"/>
              </p:ext>
            </p:extLst>
          </p:nvPr>
        </p:nvGraphicFramePr>
        <p:xfrm>
          <a:off x="257692" y="786997"/>
          <a:ext cx="8674985" cy="6048000"/>
        </p:xfrm>
        <a:graphic>
          <a:graphicData uri="http://schemas.openxmlformats.org/drawingml/2006/table">
            <a:tbl>
              <a:tblPr firstRow="1" bandRow="1">
                <a:tableStyleId>{5C22544A-7EE6-4342-B048-85BDC9FD1C3A}</a:tableStyleId>
              </a:tblPr>
              <a:tblGrid>
                <a:gridCol w="443486">
                  <a:extLst>
                    <a:ext uri="{9D8B030D-6E8A-4147-A177-3AD203B41FA5}">
                      <a16:colId xmlns:a16="http://schemas.microsoft.com/office/drawing/2014/main" val="1866091962"/>
                    </a:ext>
                  </a:extLst>
                </a:gridCol>
                <a:gridCol w="8231499">
                  <a:extLst>
                    <a:ext uri="{9D8B030D-6E8A-4147-A177-3AD203B41FA5}">
                      <a16:colId xmlns:a16="http://schemas.microsoft.com/office/drawing/2014/main" val="109332795"/>
                    </a:ext>
                  </a:extLst>
                </a:gridCol>
              </a:tblGrid>
              <a:tr h="235979">
                <a:tc>
                  <a:txBody>
                    <a:bodyPr/>
                    <a:lstStyle/>
                    <a:p>
                      <a:pPr algn="ctr"/>
                      <a:endParaRPr kumimoji="1" lang="ja-JP" altLang="en-US" sz="1300" dirty="0">
                        <a:solidFill>
                          <a:schemeClr val="tx1"/>
                        </a:solidFill>
                      </a:endParaRPr>
                    </a:p>
                  </a:txBody>
                  <a:tcPr marL="84406" marR="84406" marT="36000" marB="0"/>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対策内容</a:t>
                      </a:r>
                    </a:p>
                  </a:txBody>
                  <a:tcPr marL="84406" marR="84406" marT="36000" marB="0"/>
                </a:tc>
                <a:extLst>
                  <a:ext uri="{0D108BD9-81ED-4DB2-BD59-A6C34878D82A}">
                    <a16:rowId xmlns:a16="http://schemas.microsoft.com/office/drawing/2014/main" val="1744014692"/>
                  </a:ext>
                </a:extLst>
              </a:tr>
              <a:tr h="5812021">
                <a:tc>
                  <a:txBody>
                    <a:bodyPr/>
                    <a:lstStyle/>
                    <a:p>
                      <a:pPr algn="ctr"/>
                      <a:r>
                        <a:rPr kumimoji="1" lang="ja-JP" altLang="en-US" sz="1500" dirty="0">
                          <a:solidFill>
                            <a:schemeClr val="tx1"/>
                          </a:solidFill>
                          <a:latin typeface="Meiryo UI" panose="020B0604030504040204" pitchFamily="50" charset="-128"/>
                          <a:ea typeface="Meiryo UI" panose="020B0604030504040204" pitchFamily="50" charset="-128"/>
                        </a:rPr>
                        <a:t>府</a:t>
                      </a:r>
                      <a:endParaRPr kumimoji="1" lang="en-US" altLang="ja-JP" sz="1500" dirty="0">
                        <a:solidFill>
                          <a:schemeClr val="tx1"/>
                        </a:solidFill>
                        <a:latin typeface="Meiryo UI" panose="020B0604030504040204" pitchFamily="50" charset="-128"/>
                        <a:ea typeface="Meiryo UI" panose="020B0604030504040204" pitchFamily="50" charset="-128"/>
                      </a:endParaRPr>
                    </a:p>
                    <a:p>
                      <a:pPr algn="ctr"/>
                      <a:r>
                        <a:rPr kumimoji="1" lang="ja-JP" altLang="en-US" sz="1500" dirty="0">
                          <a:solidFill>
                            <a:schemeClr val="tx1"/>
                          </a:solidFill>
                          <a:latin typeface="Meiryo UI" panose="020B0604030504040204" pitchFamily="50" charset="-128"/>
                          <a:ea typeface="Meiryo UI" panose="020B0604030504040204" pitchFamily="50" charset="-128"/>
                        </a:rPr>
                        <a:t>民</a:t>
                      </a:r>
                      <a:endParaRPr kumimoji="1" lang="en-US" altLang="ja-JP" sz="1500" dirty="0">
                        <a:solidFill>
                          <a:schemeClr val="tx1"/>
                        </a:solidFill>
                        <a:latin typeface="Meiryo UI" panose="020B0604030504040204" pitchFamily="50" charset="-128"/>
                        <a:ea typeface="Meiryo UI" panose="020B0604030504040204" pitchFamily="50" charset="-128"/>
                      </a:endParaRPr>
                    </a:p>
                    <a:p>
                      <a:pPr algn="ctr"/>
                      <a:r>
                        <a:rPr kumimoji="1" lang="ja-JP" altLang="en-US" sz="1500" dirty="0">
                          <a:solidFill>
                            <a:schemeClr val="tx1"/>
                          </a:solidFill>
                          <a:latin typeface="Meiryo UI" panose="020B0604030504040204" pitchFamily="50" charset="-128"/>
                          <a:ea typeface="Meiryo UI" panose="020B0604030504040204" pitchFamily="50" charset="-128"/>
                        </a:rPr>
                        <a:t>へ</a:t>
                      </a:r>
                      <a:endParaRPr kumimoji="1" lang="en-US" altLang="ja-JP" sz="1500" dirty="0">
                        <a:solidFill>
                          <a:schemeClr val="tx1"/>
                        </a:solidFill>
                        <a:latin typeface="Meiryo UI" panose="020B0604030504040204" pitchFamily="50" charset="-128"/>
                        <a:ea typeface="Meiryo UI" panose="020B0604030504040204" pitchFamily="50" charset="-128"/>
                      </a:endParaRPr>
                    </a:p>
                    <a:p>
                      <a:pPr algn="ctr"/>
                      <a:r>
                        <a:rPr kumimoji="1" lang="ja-JP" altLang="en-US" sz="1500" dirty="0">
                          <a:solidFill>
                            <a:schemeClr val="tx1"/>
                          </a:solidFill>
                          <a:latin typeface="Meiryo UI" panose="020B0604030504040204" pitchFamily="50" charset="-128"/>
                          <a:ea typeface="Meiryo UI" panose="020B0604030504040204" pitchFamily="50" charset="-128"/>
                        </a:rPr>
                        <a:t>の</a:t>
                      </a:r>
                      <a:endParaRPr kumimoji="1" lang="en-US" altLang="ja-JP" sz="1500" dirty="0">
                        <a:solidFill>
                          <a:schemeClr val="tx1"/>
                        </a:solidFill>
                        <a:latin typeface="Meiryo UI" panose="020B0604030504040204" pitchFamily="50" charset="-128"/>
                        <a:ea typeface="Meiryo UI" panose="020B0604030504040204" pitchFamily="50" charset="-128"/>
                      </a:endParaRPr>
                    </a:p>
                    <a:p>
                      <a:pPr algn="ctr"/>
                      <a:r>
                        <a:rPr kumimoji="1" lang="ja-JP" altLang="en-US" sz="1500" dirty="0">
                          <a:solidFill>
                            <a:schemeClr val="tx1"/>
                          </a:solidFill>
                          <a:latin typeface="Meiryo UI" panose="020B0604030504040204" pitchFamily="50" charset="-128"/>
                          <a:ea typeface="Meiryo UI" panose="020B0604030504040204" pitchFamily="50" charset="-128"/>
                        </a:rPr>
                        <a:t>啓</a:t>
                      </a:r>
                      <a:endParaRPr kumimoji="1" lang="en-US" altLang="ja-JP" sz="1500" dirty="0">
                        <a:solidFill>
                          <a:schemeClr val="tx1"/>
                        </a:solidFill>
                        <a:latin typeface="Meiryo UI" panose="020B0604030504040204" pitchFamily="50" charset="-128"/>
                        <a:ea typeface="Meiryo UI" panose="020B0604030504040204" pitchFamily="50" charset="-128"/>
                      </a:endParaRPr>
                    </a:p>
                    <a:p>
                      <a:pPr algn="ctr"/>
                      <a:r>
                        <a:rPr kumimoji="1" lang="ja-JP" altLang="en-US" sz="1500" dirty="0">
                          <a:solidFill>
                            <a:schemeClr val="tx1"/>
                          </a:solidFill>
                          <a:latin typeface="Meiryo UI" panose="020B0604030504040204" pitchFamily="50" charset="-128"/>
                          <a:ea typeface="Meiryo UI" panose="020B0604030504040204" pitchFamily="50" charset="-128"/>
                        </a:rPr>
                        <a:t>発</a:t>
                      </a:r>
                      <a:endParaRPr kumimoji="1" lang="en-US" altLang="ja-JP" sz="1500" dirty="0">
                        <a:solidFill>
                          <a:schemeClr val="tx1"/>
                        </a:solidFill>
                        <a:latin typeface="Meiryo UI" panose="020B0604030504040204" pitchFamily="50" charset="-128"/>
                        <a:ea typeface="Meiryo UI" panose="020B0604030504040204" pitchFamily="50" charset="-128"/>
                      </a:endParaRPr>
                    </a:p>
                    <a:p>
                      <a:pPr algn="ctr"/>
                      <a:r>
                        <a:rPr kumimoji="1" lang="ja-JP" altLang="en-US" sz="1500" dirty="0">
                          <a:solidFill>
                            <a:schemeClr val="tx1"/>
                          </a:solidFill>
                          <a:latin typeface="Meiryo UI" panose="020B0604030504040204" pitchFamily="50" charset="-128"/>
                          <a:ea typeface="Meiryo UI" panose="020B0604030504040204" pitchFamily="50" charset="-128"/>
                        </a:rPr>
                        <a:t>等</a:t>
                      </a:r>
                    </a:p>
                  </a:txBody>
                  <a:tcPr marL="84406" marR="84406" marT="36000" marB="0"/>
                </a:tc>
                <a:tc>
                  <a:txBody>
                    <a:bodyPr/>
                    <a:lstStyle/>
                    <a:p>
                      <a:r>
                        <a:rPr lang="ja-JP" altLang="en-US" sz="1200" b="1" u="sng" dirty="0">
                          <a:solidFill>
                            <a:schemeClr val="tx1"/>
                          </a:solidFill>
                          <a:latin typeface="Meiryo UI" panose="020B0604030504040204" pitchFamily="50" charset="-128"/>
                          <a:ea typeface="Meiryo UI" panose="020B0604030504040204" pitchFamily="50" charset="-128"/>
                        </a:rPr>
                        <a:t>・災害モード宣言</a:t>
                      </a:r>
                      <a:endParaRPr lang="en-US" altLang="ja-JP" sz="1200" b="1" u="sng"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Meiryo UI" panose="020B0604030504040204" pitchFamily="50" charset="-128"/>
                          <a:ea typeface="Meiryo UI" panose="020B0604030504040204" pitchFamily="50" charset="-128"/>
                          <a:cs typeface="+mn-cs"/>
                        </a:rPr>
                        <a:t>　　府民や事業者等に大阪府に広域的な大規模災害が発生もしくは迫っていることを知らせ、学校や仕事などの日常生活の状態（モード）から、災害時の</a:t>
                      </a:r>
                      <a:endParaRPr kumimoji="1" lang="en-US" altLang="ja-JP" sz="1000" b="0" i="0" u="none" strike="noStrike" kern="1200" baseline="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Meiryo UI" panose="020B0604030504040204" pitchFamily="50" charset="-128"/>
                          <a:ea typeface="Meiryo UI" panose="020B0604030504040204" pitchFamily="50" charset="-128"/>
                          <a:cs typeface="+mn-cs"/>
                        </a:rPr>
                        <a:t>　　状態（モード）への意識の切り替えを呼びかけるため導入。（</a:t>
                      </a:r>
                      <a:r>
                        <a:rPr kumimoji="1" lang="en-US" altLang="ja-JP" sz="1000" b="0" i="0" u="none" strike="noStrike" kern="1200" baseline="0" dirty="0">
                          <a:solidFill>
                            <a:schemeClr val="tx1"/>
                          </a:solidFill>
                          <a:latin typeface="Meiryo UI" panose="020B0604030504040204" pitchFamily="50" charset="-128"/>
                          <a:ea typeface="Meiryo UI" panose="020B0604030504040204" pitchFamily="50" charset="-128"/>
                          <a:cs typeface="+mn-cs"/>
                        </a:rPr>
                        <a:t>2019.8</a:t>
                      </a:r>
                      <a:r>
                        <a:rPr kumimoji="1" lang="ja-JP" altLang="en-US" sz="1000" b="0" i="0" u="none" strike="noStrike" kern="1200" baseline="0" dirty="0">
                          <a:solidFill>
                            <a:schemeClr val="tx1"/>
                          </a:solidFill>
                          <a:latin typeface="Meiryo UI" panose="020B0604030504040204" pitchFamily="50" charset="-128"/>
                          <a:ea typeface="Meiryo UI" panose="020B0604030504040204" pitchFamily="50" charset="-128"/>
                          <a:cs typeface="+mn-cs"/>
                        </a:rPr>
                        <a:t>～）</a:t>
                      </a:r>
                      <a:endParaRPr kumimoji="1" lang="en-US" altLang="ja-JP" sz="1000" b="0" i="0" u="none" strike="noStrike" kern="1200" baseline="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Meiryo UI" panose="020B0604030504040204" pitchFamily="50" charset="-128"/>
                          <a:ea typeface="Meiryo UI" panose="020B0604030504040204" pitchFamily="50" charset="-128"/>
                          <a:cs typeface="+mn-cs"/>
                        </a:rPr>
                        <a:t>　（発信の目安）非常に強い台風（府域の陸上で最大風速</a:t>
                      </a:r>
                      <a:r>
                        <a:rPr kumimoji="1" lang="en-US" altLang="ja-JP" sz="1000" b="0" i="0" u="none" strike="noStrike" kern="1200" baseline="0" dirty="0">
                          <a:solidFill>
                            <a:schemeClr val="tx1"/>
                          </a:solidFill>
                          <a:latin typeface="Meiryo UI" panose="020B0604030504040204" pitchFamily="50" charset="-128"/>
                          <a:ea typeface="Meiryo UI" panose="020B0604030504040204" pitchFamily="50" charset="-128"/>
                          <a:cs typeface="+mn-cs"/>
                        </a:rPr>
                        <a:t>30m</a:t>
                      </a:r>
                      <a:r>
                        <a:rPr kumimoji="1" lang="ja-JP" altLang="en-US" sz="1000" b="0" i="0" u="none" strike="noStrike" kern="1200" baseline="0" dirty="0">
                          <a:solidFill>
                            <a:schemeClr val="tx1"/>
                          </a:solidFill>
                          <a:latin typeface="Meiryo UI" panose="020B0604030504040204" pitchFamily="50" charset="-128"/>
                          <a:ea typeface="Meiryo UI" panose="020B0604030504040204" pitchFamily="50" charset="-128"/>
                          <a:cs typeface="+mn-cs"/>
                        </a:rPr>
                        <a:t>以上見込まれる場合）の接近や、震度６弱以上の地震が発生した場合など。</a:t>
                      </a:r>
                      <a:endParaRPr kumimoji="1" lang="en-US" altLang="ja-JP" sz="1000" b="0" i="0" u="none" strike="noStrike" kern="1200" baseline="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Meiryo UI" panose="020B0604030504040204" pitchFamily="50" charset="-128"/>
                          <a:ea typeface="Meiryo UI" panose="020B0604030504040204" pitchFamily="50" charset="-128"/>
                          <a:cs typeface="+mn-cs"/>
                        </a:rPr>
                        <a:t>　（発信の内容）自分の身の安全確保、 近所での助け合い（地震の場合）、出勤・通学の抑制促進。</a:t>
                      </a:r>
                      <a:endParaRPr kumimoji="1" lang="en-US" altLang="ja-JP" sz="1000" b="0" i="0" u="none" strike="noStrike" kern="1200" baseline="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ts val="800"/>
                        </a:lnSpc>
                        <a:spcBef>
                          <a:spcPts val="0"/>
                        </a:spcBef>
                        <a:spcAft>
                          <a:spcPts val="0"/>
                        </a:spcAft>
                        <a:buClrTx/>
                        <a:buSzTx/>
                        <a:buFontTx/>
                        <a:buNone/>
                        <a:tabLst/>
                        <a:defRPr/>
                      </a:pP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1" u="sng" dirty="0">
                          <a:solidFill>
                            <a:schemeClr val="tx1"/>
                          </a:solidFill>
                          <a:latin typeface="Meiryo UI" panose="020B0604030504040204" pitchFamily="50" charset="-128"/>
                          <a:ea typeface="Meiryo UI" panose="020B0604030504040204" pitchFamily="50" charset="-128"/>
                        </a:rPr>
                        <a:t>・救援物資の備蓄</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府と府内市町村は、大阪府域救援物資対策協議会において、南海トラフ巨大地震をはじめとした大規模災害時に必要な備蓄物資の品目や量を定めた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今後の備蓄方針を公表。（</a:t>
                      </a:r>
                      <a:r>
                        <a:rPr kumimoji="1" lang="en-US" altLang="ja-JP" sz="1000" dirty="0">
                          <a:solidFill>
                            <a:schemeClr val="tx1"/>
                          </a:solidFill>
                          <a:latin typeface="Meiryo UI" panose="020B0604030504040204" pitchFamily="50" charset="-128"/>
                          <a:ea typeface="Meiryo UI" panose="020B0604030504040204" pitchFamily="50" charset="-128"/>
                        </a:rPr>
                        <a:t>2015.12</a:t>
                      </a:r>
                      <a:r>
                        <a:rPr kumimoji="1" lang="ja-JP" altLang="en-US" sz="1000" dirty="0">
                          <a:solidFill>
                            <a:schemeClr val="tx1"/>
                          </a:solidFill>
                          <a:latin typeface="Meiryo UI" panose="020B0604030504040204" pitchFamily="50" charset="-128"/>
                          <a:ea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（方針）府域内で対応する期間</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南海トラフ巨大地震 </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日間、直下型地震 </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日間と設定</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必要数量は府１：市町村１を基本に役割分担。</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ts val="800"/>
                        </a:lnSpc>
                        <a:spcBef>
                          <a:spcPts val="0"/>
                        </a:spcBef>
                        <a:spcAft>
                          <a:spcPts val="0"/>
                        </a:spcAft>
                        <a:buClrTx/>
                        <a:buSzTx/>
                        <a:buFontTx/>
                        <a:buNone/>
                        <a:tabLst/>
                        <a:defRPr/>
                      </a:pP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ts val="8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00" u="sng"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00" u="sng"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00" u="sng"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u="sng" dirty="0">
                          <a:solidFill>
                            <a:schemeClr val="tx1"/>
                          </a:solidFill>
                          <a:latin typeface="Meiryo UI" panose="020B0604030504040204" pitchFamily="50" charset="-128"/>
                          <a:ea typeface="Meiryo UI" panose="020B0604030504040204" pitchFamily="50" charset="-128"/>
                        </a:rPr>
                        <a:t>・</a:t>
                      </a:r>
                      <a:r>
                        <a:rPr kumimoji="1" lang="ja-JP" altLang="en-US" sz="1200" b="1" u="sng" dirty="0">
                          <a:solidFill>
                            <a:schemeClr val="tx1"/>
                          </a:solidFill>
                          <a:latin typeface="Meiryo UI" panose="020B0604030504040204" pitchFamily="50" charset="-128"/>
                          <a:ea typeface="Meiryo UI" panose="020B0604030504040204" pitchFamily="50" charset="-128"/>
                        </a:rPr>
                        <a:t>帰宅困難者対策</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大規模地震等により公共交通機関等が停止した場合、帰宅困難者が一斉に徒歩移動を開始すれば混雑による集団転倒や建物からの落下物等の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二次災害により死傷する危険性があるとともに、救助・救急活動や緊急輸送活動など応急対策活動の妨げとなるおそれがある。</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このため、府では、市町村や関西広域連合等と連携して、帰宅困難者支援体制の整備に取り組む。</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（主な取組）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1" u="sng" dirty="0">
                          <a:solidFill>
                            <a:schemeClr val="tx1"/>
                          </a:solidFill>
                          <a:latin typeface="Meiryo UI" panose="020B0604030504040204" pitchFamily="50" charset="-128"/>
                          <a:ea typeface="Meiryo UI" panose="020B0604030504040204" pitchFamily="50" charset="-128"/>
                        </a:rPr>
                        <a:t>・「おおさか防災ネット」のリニューアル</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府民への情報提供を行う「おおさか防災ネット」と、</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府と市町村の職員が情報収集を行う「大阪府防災情報システム」を統合し、新たに運用開始。（</a:t>
                      </a:r>
                      <a:r>
                        <a:rPr kumimoji="1" lang="en-US" altLang="ja-JP" sz="1000" dirty="0">
                          <a:solidFill>
                            <a:schemeClr val="tx1"/>
                          </a:solidFill>
                          <a:latin typeface="Meiryo UI" panose="020B0604030504040204" pitchFamily="50" charset="-128"/>
                          <a:ea typeface="Meiryo UI" panose="020B0604030504040204" pitchFamily="50" charset="-128"/>
                        </a:rPr>
                        <a:t>2022.3</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府民向けホームページにおいて、気象・避難情報等を地図でも閲覧できるようビジュアル化、</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より分かりやすく表示し、府民が迅速に避難行動できるように情報発信を行う。</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また、</a:t>
                      </a:r>
                      <a:r>
                        <a:rPr kumimoji="1" lang="en-US" altLang="ja-JP" sz="1000" dirty="0">
                          <a:solidFill>
                            <a:schemeClr val="tx1"/>
                          </a:solidFill>
                          <a:latin typeface="Meiryo UI" panose="020B0604030504040204" pitchFamily="50" charset="-128"/>
                          <a:ea typeface="Meiryo UI" panose="020B0604030504040204" pitchFamily="50" charset="-128"/>
                        </a:rPr>
                        <a:t>ICT</a:t>
                      </a:r>
                      <a:r>
                        <a:rPr kumimoji="1" lang="ja-JP" altLang="en-US" sz="1000" dirty="0">
                          <a:solidFill>
                            <a:schemeClr val="tx1"/>
                          </a:solidFill>
                          <a:latin typeface="Meiryo UI" panose="020B0604030504040204" pitchFamily="50" charset="-128"/>
                          <a:ea typeface="Meiryo UI" panose="020B0604030504040204" pitchFamily="50" charset="-128"/>
                        </a:rPr>
                        <a:t>を活用して業務のデジタル化を進め、府・市町村の災害対応業務の迅速化・効率化を図る。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2023</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ja-JP" altLang="en-US" sz="1000" b="1" dirty="0">
                          <a:solidFill>
                            <a:schemeClr val="tx1"/>
                          </a:solidFill>
                          <a:latin typeface="Meiryo UI" panose="020B0604030504040204" pitchFamily="50" charset="-128"/>
                          <a:ea typeface="Meiryo UI" panose="020B0604030504040204" pitchFamily="50" charset="-128"/>
                        </a:rPr>
                        <a:t>「大阪府防災アプリ」</a:t>
                      </a:r>
                      <a:r>
                        <a:rPr kumimoji="1" lang="ja-JP" altLang="en-US" sz="1000" dirty="0">
                          <a:solidFill>
                            <a:schemeClr val="tx1"/>
                          </a:solidFill>
                          <a:latin typeface="Meiryo UI" panose="020B0604030504040204" pitchFamily="50" charset="-128"/>
                          <a:ea typeface="Meiryo UI" panose="020B0604030504040204" pitchFamily="50" charset="-128"/>
                        </a:rPr>
                        <a:t>の導入検討。</a:t>
                      </a:r>
                    </a:p>
                  </a:txBody>
                  <a:tcPr marL="84406" marR="84406" marT="36000" marB="0"/>
                </a:tc>
                <a:extLst>
                  <a:ext uri="{0D108BD9-81ED-4DB2-BD59-A6C34878D82A}">
                    <a16:rowId xmlns:a16="http://schemas.microsoft.com/office/drawing/2014/main" val="3534880399"/>
                  </a:ext>
                </a:extLst>
              </a:tr>
            </a:tbl>
          </a:graphicData>
        </a:graphic>
      </p:graphicFrame>
      <p:grpSp>
        <p:nvGrpSpPr>
          <p:cNvPr id="2" name="グループ化 1"/>
          <p:cNvGrpSpPr/>
          <p:nvPr/>
        </p:nvGrpSpPr>
        <p:grpSpPr>
          <a:xfrm>
            <a:off x="7020212" y="5610256"/>
            <a:ext cx="1403731" cy="902842"/>
            <a:chOff x="6445800" y="5022646"/>
            <a:chExt cx="2081032" cy="1734589"/>
          </a:xfrm>
        </p:grpSpPr>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259" y="5139817"/>
              <a:ext cx="1963573" cy="1617418"/>
            </a:xfrm>
            <a:prstGeom prst="rect">
              <a:avLst/>
            </a:prstGeom>
          </p:spPr>
        </p:pic>
        <p:sp>
          <p:nvSpPr>
            <p:cNvPr id="20" name="フリーフォーム 19"/>
            <p:cNvSpPr/>
            <p:nvPr/>
          </p:nvSpPr>
          <p:spPr>
            <a:xfrm>
              <a:off x="7175671" y="5277127"/>
              <a:ext cx="1351161" cy="1340761"/>
            </a:xfrm>
            <a:custGeom>
              <a:avLst/>
              <a:gdLst>
                <a:gd name="connsiteX0" fmla="*/ 3943350 w 5924550"/>
                <a:gd name="connsiteY0" fmla="*/ 1457325 h 3990975"/>
                <a:gd name="connsiteX1" fmla="*/ 4162425 w 5924550"/>
                <a:gd name="connsiteY1" fmla="*/ 1533525 h 3990975"/>
                <a:gd name="connsiteX2" fmla="*/ 4438650 w 5924550"/>
                <a:gd name="connsiteY2" fmla="*/ 1295400 h 3990975"/>
                <a:gd name="connsiteX3" fmla="*/ 4695825 w 5924550"/>
                <a:gd name="connsiteY3" fmla="*/ 1219200 h 3990975"/>
                <a:gd name="connsiteX4" fmla="*/ 4572000 w 5924550"/>
                <a:gd name="connsiteY4" fmla="*/ 781050 h 3990975"/>
                <a:gd name="connsiteX5" fmla="*/ 4267200 w 5924550"/>
                <a:gd name="connsiteY5" fmla="*/ 371475 h 3990975"/>
                <a:gd name="connsiteX6" fmla="*/ 4848225 w 5924550"/>
                <a:gd name="connsiteY6" fmla="*/ 0 h 3990975"/>
                <a:gd name="connsiteX7" fmla="*/ 5915025 w 5924550"/>
                <a:gd name="connsiteY7" fmla="*/ 0 h 3990975"/>
                <a:gd name="connsiteX8" fmla="*/ 5924550 w 5924550"/>
                <a:gd name="connsiteY8" fmla="*/ 733425 h 3990975"/>
                <a:gd name="connsiteX9" fmla="*/ 5429250 w 5924550"/>
                <a:gd name="connsiteY9" fmla="*/ 1047750 h 3990975"/>
                <a:gd name="connsiteX10" fmla="*/ 4867275 w 5924550"/>
                <a:gd name="connsiteY10" fmla="*/ 1990725 h 3990975"/>
                <a:gd name="connsiteX11" fmla="*/ 4391025 w 5924550"/>
                <a:gd name="connsiteY11" fmla="*/ 2647950 h 3990975"/>
                <a:gd name="connsiteX12" fmla="*/ 4476750 w 5924550"/>
                <a:gd name="connsiteY12" fmla="*/ 2943225 h 3990975"/>
                <a:gd name="connsiteX13" fmla="*/ 5591175 w 5924550"/>
                <a:gd name="connsiteY13" fmla="*/ 2657475 h 3990975"/>
                <a:gd name="connsiteX14" fmla="*/ 5715000 w 5924550"/>
                <a:gd name="connsiteY14" fmla="*/ 3381375 h 3990975"/>
                <a:gd name="connsiteX15" fmla="*/ 4886325 w 5924550"/>
                <a:gd name="connsiteY15" fmla="*/ 3990975 h 3990975"/>
                <a:gd name="connsiteX16" fmla="*/ 866775 w 5924550"/>
                <a:gd name="connsiteY16" fmla="*/ 3981450 h 3990975"/>
                <a:gd name="connsiteX17" fmla="*/ 666750 w 5924550"/>
                <a:gd name="connsiteY17" fmla="*/ 3495675 h 3990975"/>
                <a:gd name="connsiteX18" fmla="*/ 0 w 5924550"/>
                <a:gd name="connsiteY18" fmla="*/ 3019425 h 3990975"/>
                <a:gd name="connsiteX19" fmla="*/ 457200 w 5924550"/>
                <a:gd name="connsiteY19" fmla="*/ 2333625 h 3990975"/>
                <a:gd name="connsiteX20" fmla="*/ 1409700 w 5924550"/>
                <a:gd name="connsiteY20" fmla="*/ 2971800 h 3990975"/>
                <a:gd name="connsiteX21" fmla="*/ 2809875 w 5924550"/>
                <a:gd name="connsiteY21" fmla="*/ 2038350 h 3990975"/>
                <a:gd name="connsiteX22" fmla="*/ 2085975 w 5924550"/>
                <a:gd name="connsiteY22" fmla="*/ 1285875 h 3990975"/>
                <a:gd name="connsiteX23" fmla="*/ 2305050 w 5924550"/>
                <a:gd name="connsiteY23" fmla="*/ 952500 h 3990975"/>
                <a:gd name="connsiteX24" fmla="*/ 2876550 w 5924550"/>
                <a:gd name="connsiteY24" fmla="*/ 1000125 h 3990975"/>
                <a:gd name="connsiteX25" fmla="*/ 3486150 w 5924550"/>
                <a:gd name="connsiteY25" fmla="*/ 1352550 h 3990975"/>
                <a:gd name="connsiteX26" fmla="*/ 3552825 w 5924550"/>
                <a:gd name="connsiteY26" fmla="*/ 1647825 h 3990975"/>
                <a:gd name="connsiteX27" fmla="*/ 3943350 w 5924550"/>
                <a:gd name="connsiteY27" fmla="*/ 1457325 h 399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24550" h="3990975">
                  <a:moveTo>
                    <a:pt x="3943350" y="1457325"/>
                  </a:moveTo>
                  <a:lnTo>
                    <a:pt x="4162425" y="1533525"/>
                  </a:lnTo>
                  <a:lnTo>
                    <a:pt x="4438650" y="1295400"/>
                  </a:lnTo>
                  <a:lnTo>
                    <a:pt x="4695825" y="1219200"/>
                  </a:lnTo>
                  <a:lnTo>
                    <a:pt x="4572000" y="781050"/>
                  </a:lnTo>
                  <a:lnTo>
                    <a:pt x="4267200" y="371475"/>
                  </a:lnTo>
                  <a:lnTo>
                    <a:pt x="4848225" y="0"/>
                  </a:lnTo>
                  <a:lnTo>
                    <a:pt x="5915025" y="0"/>
                  </a:lnTo>
                  <a:lnTo>
                    <a:pt x="5924550" y="733425"/>
                  </a:lnTo>
                  <a:lnTo>
                    <a:pt x="5429250" y="1047750"/>
                  </a:lnTo>
                  <a:lnTo>
                    <a:pt x="4867275" y="1990725"/>
                  </a:lnTo>
                  <a:lnTo>
                    <a:pt x="4391025" y="2647950"/>
                  </a:lnTo>
                  <a:lnTo>
                    <a:pt x="4476750" y="2943225"/>
                  </a:lnTo>
                  <a:lnTo>
                    <a:pt x="5591175" y="2657475"/>
                  </a:lnTo>
                  <a:lnTo>
                    <a:pt x="5715000" y="3381375"/>
                  </a:lnTo>
                  <a:lnTo>
                    <a:pt x="4886325" y="3990975"/>
                  </a:lnTo>
                  <a:lnTo>
                    <a:pt x="866775" y="3981450"/>
                  </a:lnTo>
                  <a:lnTo>
                    <a:pt x="666750" y="3495675"/>
                  </a:lnTo>
                  <a:lnTo>
                    <a:pt x="0" y="3019425"/>
                  </a:lnTo>
                  <a:lnTo>
                    <a:pt x="457200" y="2333625"/>
                  </a:lnTo>
                  <a:lnTo>
                    <a:pt x="1409700" y="2971800"/>
                  </a:lnTo>
                  <a:lnTo>
                    <a:pt x="2809875" y="2038350"/>
                  </a:lnTo>
                  <a:lnTo>
                    <a:pt x="2085975" y="1285875"/>
                  </a:lnTo>
                  <a:lnTo>
                    <a:pt x="2305050" y="952500"/>
                  </a:lnTo>
                  <a:lnTo>
                    <a:pt x="2876550" y="1000125"/>
                  </a:lnTo>
                  <a:lnTo>
                    <a:pt x="3486150" y="1352550"/>
                  </a:lnTo>
                  <a:lnTo>
                    <a:pt x="3552825" y="1647825"/>
                  </a:lnTo>
                  <a:lnTo>
                    <a:pt x="3943350" y="1457325"/>
                  </a:lnTo>
                  <a:close/>
                </a:path>
              </a:pathLst>
            </a:custGeom>
            <a:solidFill>
              <a:srgbClr val="CC00FF">
                <a:alpha val="25000"/>
              </a:srgbClr>
            </a:solidFill>
            <a:ln w="635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5" dirty="0"/>
            </a:p>
          </p:txBody>
        </p:sp>
        <p:pic>
          <p:nvPicPr>
            <p:cNvPr id="28" name="図 27">
              <a:extLst>
                <a:ext uri="{FF2B5EF4-FFF2-40B4-BE49-F238E27FC236}">
                  <a16:creationId xmlns:a16="http://schemas.microsoft.com/office/drawing/2014/main" id="{D8E4BE93-60A1-4DD9-B503-8E23C939E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003" y="5403359"/>
              <a:ext cx="636876" cy="627332"/>
            </a:xfrm>
            <a:prstGeom prst="rect">
              <a:avLst/>
            </a:prstGeom>
          </p:spPr>
        </p:pic>
        <p:sp>
          <p:nvSpPr>
            <p:cNvPr id="21" name="テキスト ボックス 20"/>
            <p:cNvSpPr txBox="1"/>
            <p:nvPr/>
          </p:nvSpPr>
          <p:spPr>
            <a:xfrm>
              <a:off x="7380117" y="6173789"/>
              <a:ext cx="936443" cy="215444"/>
            </a:xfrm>
            <a:prstGeom prst="rect">
              <a:avLst/>
            </a:prstGeom>
            <a:solidFill>
              <a:schemeClr val="accent2">
                <a:lumMod val="60000"/>
                <a:lumOff val="40000"/>
              </a:schemeClr>
            </a:solidFill>
            <a:ln w="19050">
              <a:noFill/>
              <a:prstDash val="dash"/>
            </a:ln>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避難指示エリア</a:t>
              </a:r>
            </a:p>
          </p:txBody>
        </p:sp>
        <p:pic>
          <p:nvPicPr>
            <p:cNvPr id="29" name="図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800" y="5716812"/>
              <a:ext cx="719313" cy="728985"/>
            </a:xfrm>
            <a:prstGeom prst="rect">
              <a:avLst/>
            </a:prstGeom>
          </p:spPr>
        </p:pic>
        <p:pic>
          <p:nvPicPr>
            <p:cNvPr id="30" name="図 29">
              <a:extLst>
                <a:ext uri="{FF2B5EF4-FFF2-40B4-BE49-F238E27FC236}">
                  <a16:creationId xmlns:a16="http://schemas.microsoft.com/office/drawing/2014/main" id="{CC178A59-D738-4F43-A49F-F0DB6E93C1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3354" y="5022646"/>
              <a:ext cx="644300" cy="634645"/>
            </a:xfrm>
            <a:prstGeom prst="rect">
              <a:avLst/>
            </a:prstGeom>
          </p:spPr>
        </p:pic>
      </p:grpSp>
      <p:sp>
        <p:nvSpPr>
          <p:cNvPr id="32" name="テキスト ボックス 31"/>
          <p:cNvSpPr txBox="1"/>
          <p:nvPr/>
        </p:nvSpPr>
        <p:spPr>
          <a:xfrm>
            <a:off x="7447463" y="6551100"/>
            <a:ext cx="992579" cy="2308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避難所検索画面</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4" name="表 13"/>
          <p:cNvGraphicFramePr>
            <a:graphicFrameLocks noGrp="1"/>
          </p:cNvGraphicFramePr>
          <p:nvPr/>
        </p:nvGraphicFramePr>
        <p:xfrm>
          <a:off x="1024713" y="4610326"/>
          <a:ext cx="7344817" cy="956148"/>
        </p:xfrm>
        <a:graphic>
          <a:graphicData uri="http://schemas.openxmlformats.org/drawingml/2006/table">
            <a:tbl>
              <a:tblPr firstRow="1" bandRow="1">
                <a:tableStyleId>{5940675A-B579-460E-94D1-54222C63F5DA}</a:tableStyleId>
              </a:tblPr>
              <a:tblGrid>
                <a:gridCol w="2232249">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202548">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①発災直後の「一斉帰宅の抑制」の周知　</a:t>
                      </a:r>
                    </a:p>
                  </a:txBody>
                  <a:tcPr marL="72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「むやみに移動を開始しない」という基本原則を広報。（啓発ポスター・動画等）　　</a:t>
                      </a:r>
                    </a:p>
                  </a:txBody>
                  <a:tcPr marL="72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9989">
                <a:tc>
                  <a:txBody>
                    <a:bodyPr/>
                    <a:lstStyle/>
                    <a:p>
                      <a:pPr marL="0" indent="0" algn="l">
                        <a:buFont typeface="Wingdings" panose="05000000000000000000" pitchFamily="2" charset="2"/>
                        <a:buNone/>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②発災直後の「ターミナルでの混乱防止」策の促進</a:t>
                      </a:r>
                    </a:p>
                  </a:txBody>
                  <a:tcPr marL="72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事業所に対して、従業員や観光客等の待機や、その際に必要となる備蓄等を促す。</a:t>
                      </a:r>
                    </a:p>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公共交通機関が再開するまでの間に帰宅困難者を受入れる「一時滞在施設」を市町村が確保できるよう、府として、広域団体を通じた呼びかけ、府立施設との調整等を実施。</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（確保状況：府内</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(2022.9</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p>
                  </a:txBody>
                  <a:tcPr marL="72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6188">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③災害が落ち着いた段階での「帰宅支援」策の検討 </a:t>
                      </a:r>
                    </a:p>
                  </a:txBody>
                  <a:tcPr marL="72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「災害時帰宅支援ステーション」（災害時の徒歩帰宅者を支援するため、関西広域連合と協定締結したコンビニ・外食事業者等）において、水道水、トイレ、沿道情報、休憩の場を提供。</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（登録店舗数：</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12,242</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店舗（</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2022.4</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2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5" name="テキスト ボックス 14"/>
          <p:cNvSpPr txBox="1"/>
          <p:nvPr/>
        </p:nvSpPr>
        <p:spPr>
          <a:xfrm>
            <a:off x="1026035" y="2598700"/>
            <a:ext cx="3304238" cy="230832"/>
          </a:xfrm>
          <a:prstGeom prst="rect">
            <a:avLst/>
          </a:prstGeom>
          <a:noFill/>
        </p:spPr>
        <p:txBody>
          <a:bodyPr wrap="square" rtlCol="0">
            <a:spAutoFit/>
          </a:bodyPr>
          <a:lstStyle/>
          <a:p>
            <a:pPr defTabSz="957700">
              <a:defRPr/>
            </a:pP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大阪府の主な備蓄物資（</a:t>
            </a:r>
            <a:r>
              <a:rPr lang="en-US" altLang="ja-JP" sz="900" dirty="0">
                <a:latin typeface="Meiryo UI" panose="020B0604030504040204" pitchFamily="50" charset="-128"/>
                <a:ea typeface="Meiryo UI" panose="020B0604030504040204" pitchFamily="50" charset="-128"/>
              </a:rPr>
              <a:t>2022</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月末現在）</a:t>
            </a:r>
            <a:r>
              <a:rPr lang="en-US" altLang="ja-JP" sz="900" dirty="0">
                <a:latin typeface="Meiryo UI" panose="020B0604030504040204" pitchFamily="50" charset="-128"/>
                <a:ea typeface="Meiryo UI" panose="020B0604030504040204" pitchFamily="50" charset="-128"/>
              </a:rPr>
              <a:t>】</a:t>
            </a:r>
            <a:endPar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634293896"/>
              </p:ext>
            </p:extLst>
          </p:nvPr>
        </p:nvGraphicFramePr>
        <p:xfrm>
          <a:off x="1147017" y="2795578"/>
          <a:ext cx="5301136" cy="374217"/>
        </p:xfrm>
        <a:graphic>
          <a:graphicData uri="http://schemas.openxmlformats.org/drawingml/2006/table">
            <a:tbl>
              <a:tblPr/>
              <a:tblGrid>
                <a:gridCol w="500298">
                  <a:extLst>
                    <a:ext uri="{9D8B030D-6E8A-4147-A177-3AD203B41FA5}">
                      <a16:colId xmlns:a16="http://schemas.microsoft.com/office/drawing/2014/main" val="20000"/>
                    </a:ext>
                  </a:extLst>
                </a:gridCol>
                <a:gridCol w="1066295">
                  <a:extLst>
                    <a:ext uri="{9D8B030D-6E8A-4147-A177-3AD203B41FA5}">
                      <a16:colId xmlns:a16="http://schemas.microsoft.com/office/drawing/2014/main" val="20001"/>
                    </a:ext>
                  </a:extLst>
                </a:gridCol>
                <a:gridCol w="792088">
                  <a:extLst>
                    <a:ext uri="{9D8B030D-6E8A-4147-A177-3AD203B41FA5}">
                      <a16:colId xmlns:a16="http://schemas.microsoft.com/office/drawing/2014/main" val="20004"/>
                    </a:ext>
                  </a:extLst>
                </a:gridCol>
                <a:gridCol w="1440160">
                  <a:extLst>
                    <a:ext uri="{9D8B030D-6E8A-4147-A177-3AD203B41FA5}">
                      <a16:colId xmlns:a16="http://schemas.microsoft.com/office/drawing/2014/main" val="722256771"/>
                    </a:ext>
                  </a:extLst>
                </a:gridCol>
                <a:gridCol w="1502295">
                  <a:extLst>
                    <a:ext uri="{9D8B030D-6E8A-4147-A177-3AD203B41FA5}">
                      <a16:colId xmlns:a16="http://schemas.microsoft.com/office/drawing/2014/main" val="2078475981"/>
                    </a:ext>
                  </a:extLst>
                </a:gridCol>
              </a:tblGrid>
              <a:tr h="133998">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品名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煮炊不要食品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毛布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パーテーション（感染症対策物資）</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簡易ベッド（感染症対策物資）</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40219">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数量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約</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110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万食</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約</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88</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万枚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700" b="0" i="0" u="none" strike="noStrike" baseline="0" dirty="0">
                          <a:solidFill>
                            <a:schemeClr val="tx1"/>
                          </a:solidFill>
                          <a:effectLst/>
                          <a:latin typeface="Meiryo UI" panose="020B0604030504040204" pitchFamily="50" charset="-128"/>
                          <a:ea typeface="Meiryo UI" panose="020B0604030504040204" pitchFamily="50" charset="-128"/>
                        </a:rPr>
                        <a:t>2,557</a:t>
                      </a:r>
                      <a:r>
                        <a:rPr lang="ja-JP" altLang="en-US" sz="700" b="0" i="0" u="none" strike="noStrike" baseline="0" dirty="0">
                          <a:solidFill>
                            <a:schemeClr val="tx1"/>
                          </a:solidFill>
                          <a:effectLst/>
                          <a:latin typeface="Meiryo UI" panose="020B0604030504040204" pitchFamily="50" charset="-128"/>
                          <a:ea typeface="Meiryo UI" panose="020B0604030504040204" pitchFamily="50" charset="-128"/>
                        </a:rPr>
                        <a:t>張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700" b="0" i="0" u="none" strike="noStrike" baseline="0" dirty="0">
                          <a:solidFill>
                            <a:schemeClr val="tx1"/>
                          </a:solidFill>
                          <a:effectLst/>
                          <a:latin typeface="Meiryo UI" panose="020B0604030504040204" pitchFamily="50" charset="-128"/>
                          <a:ea typeface="Meiryo UI" panose="020B0604030504040204" pitchFamily="50" charset="-128"/>
                        </a:rPr>
                        <a:t>2,,557</a:t>
                      </a:r>
                      <a:r>
                        <a:rPr lang="ja-JP" altLang="en-US" sz="700" b="0" i="0" u="none" strike="noStrike" baseline="0" dirty="0">
                          <a:solidFill>
                            <a:schemeClr val="tx1"/>
                          </a:solidFill>
                          <a:effectLst/>
                          <a:latin typeface="Meiryo UI" panose="020B0604030504040204" pitchFamily="50" charset="-128"/>
                          <a:ea typeface="Meiryo UI" panose="020B0604030504040204" pitchFamily="50" charset="-128"/>
                        </a:rPr>
                        <a:t>台</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cxnSp>
        <p:nvCxnSpPr>
          <p:cNvPr id="17" name="直線コネクタ 16"/>
          <p:cNvCxnSpPr/>
          <p:nvPr/>
        </p:nvCxnSpPr>
        <p:spPr>
          <a:xfrm>
            <a:off x="270456" y="6926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0215" y="277590"/>
            <a:ext cx="9314285" cy="376385"/>
          </a:xfrm>
          <a:prstGeom prst="rect">
            <a:avLst/>
          </a:prstGeom>
          <a:noFill/>
        </p:spPr>
        <p:txBody>
          <a:bodyPr wrap="square" rtlCol="0">
            <a:spAutoFit/>
          </a:bodyPr>
          <a:lstStyle/>
          <a:p>
            <a:pPr lvl="0" defTabSz="957700">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主な改革取組：大阪の災害対策</a:t>
            </a:r>
            <a:r>
              <a:rPr kumimoji="1" lang="ja-JP" altLang="en-US" sz="1662" b="0" i="0" u="none" strike="noStrike" kern="1200" cap="none" spc="0" normalizeH="0" baseline="0" noProof="0" dirty="0">
                <a:ln>
                  <a:noFill/>
                </a:ln>
                <a:effectLst/>
                <a:uLnTx/>
                <a:uFillTx/>
                <a:latin typeface="Meiryo UI"/>
                <a:ea typeface="Meiryo UI"/>
                <a:cs typeface="+mn-cs"/>
              </a:rPr>
              <a:t>（２）事前予防対策</a:t>
            </a: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ソフト</a:t>
            </a:r>
            <a:r>
              <a:rPr lang="ja-JP" altLang="en-US" sz="1662" dirty="0">
                <a:latin typeface="Meiryo UI"/>
                <a:ea typeface="Meiryo UI"/>
              </a:rPr>
              <a:t>対策・発災後の応急対策</a:t>
            </a:r>
            <a:r>
              <a:rPr kumimoji="1" lang="en-US" altLang="ja-JP" sz="1662" b="0" i="0" u="none" strike="noStrike" kern="1200" cap="none" spc="0" normalizeH="0" baseline="0" noProof="0" dirty="0">
                <a:ln>
                  <a:noFill/>
                </a:ln>
                <a:effectLst/>
                <a:uLnTx/>
                <a:uFillTx/>
                <a:latin typeface="Meiryo UI"/>
                <a:ea typeface="Meiryo UI"/>
                <a:cs typeface="+mn-cs"/>
              </a:rPr>
              <a:t>)</a:t>
            </a:r>
            <a:endParaRPr kumimoji="1" lang="ja-JP" altLang="en-US" sz="1662" b="0" i="0" u="none" strike="noStrike" kern="1200" cap="none" spc="0" normalizeH="0" baseline="0" noProof="0" dirty="0">
              <a:ln>
                <a:noFill/>
              </a:ln>
              <a:effectLst/>
              <a:uLnTx/>
              <a:uFillTx/>
              <a:latin typeface="Meiryo UI"/>
              <a:ea typeface="Meiryo UI"/>
              <a:cs typeface="+mn-cs"/>
            </a:endParaRPr>
          </a:p>
        </p:txBody>
      </p:sp>
      <p:pic>
        <p:nvPicPr>
          <p:cNvPr id="3" name="図 2"/>
          <p:cNvPicPr>
            <a:picLocks noChangeAspect="1"/>
          </p:cNvPicPr>
          <p:nvPr/>
        </p:nvPicPr>
        <p:blipFill>
          <a:blip r:embed="rId7"/>
          <a:stretch>
            <a:fillRect/>
          </a:stretch>
        </p:blipFill>
        <p:spPr>
          <a:xfrm>
            <a:off x="1147017" y="3345585"/>
            <a:ext cx="5301136" cy="398036"/>
          </a:xfrm>
          <a:prstGeom prst="rect">
            <a:avLst/>
          </a:prstGeom>
        </p:spPr>
      </p:pic>
      <p:sp>
        <p:nvSpPr>
          <p:cNvPr id="19" name="テキスト ボックス 18"/>
          <p:cNvSpPr txBox="1"/>
          <p:nvPr/>
        </p:nvSpPr>
        <p:spPr>
          <a:xfrm>
            <a:off x="1048069" y="3149891"/>
            <a:ext cx="3304238" cy="230832"/>
          </a:xfrm>
          <a:prstGeom prst="rect">
            <a:avLst/>
          </a:prstGeom>
          <a:noFill/>
        </p:spPr>
        <p:txBody>
          <a:bodyPr wrap="square" rtlCol="0">
            <a:spAutoFit/>
          </a:bodyPr>
          <a:lstStyle/>
          <a:p>
            <a:pPr defTabSz="957700">
              <a:defRPr/>
            </a:pP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大阪市の主な備蓄物資（</a:t>
            </a:r>
            <a:r>
              <a:rPr lang="en-US" altLang="ja-JP" sz="900" dirty="0">
                <a:latin typeface="Meiryo UI" panose="020B0604030504040204" pitchFamily="50" charset="-128"/>
                <a:ea typeface="Meiryo UI" panose="020B0604030504040204" pitchFamily="50" charset="-128"/>
              </a:rPr>
              <a:t>2022</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月末現在）</a:t>
            </a:r>
            <a:r>
              <a:rPr lang="en-US" altLang="ja-JP" sz="900" dirty="0">
                <a:latin typeface="Meiryo UI" panose="020B0604030504040204" pitchFamily="50" charset="-128"/>
                <a:ea typeface="Meiryo UI" panose="020B0604030504040204" pitchFamily="50" charset="-128"/>
              </a:rPr>
              <a:t>】</a:t>
            </a:r>
            <a:endPar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456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55449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79789" y="1306312"/>
            <a:ext cx="3026295" cy="2208297"/>
          </a:xfrm>
          <a:prstGeom prst="rect">
            <a:avLst/>
          </a:prstGeom>
          <a:noFill/>
        </p:spPr>
        <p:txBody>
          <a:bodyPr wrap="square" rtlCol="0">
            <a:spAutoFit/>
          </a:bodyPr>
          <a:lstStyle/>
          <a:p>
            <a:pPr marL="171450" indent="-171450">
              <a:lnSpc>
                <a:spcPts val="1500"/>
              </a:lnSpc>
              <a:buFont typeface="Wingdings" panose="05000000000000000000" pitchFamily="2" charset="2"/>
              <a:buChar char="n"/>
            </a:pPr>
            <a:r>
              <a:rPr lang="ja-JP" altLang="en-US" sz="1200" dirty="0">
                <a:latin typeface="Meiryo UI" panose="020B0604030504040204" pitchFamily="50" charset="-128"/>
                <a:ea typeface="Meiryo UI" panose="020B0604030504040204" pitchFamily="50" charset="-128"/>
              </a:rPr>
              <a:t>大規模災害はもとより、地政学的リスクの高まりなど、世界情勢は大きく変化。</a:t>
            </a:r>
            <a:endParaRPr lang="en-US" altLang="ja-JP" sz="12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こうした中、大阪がその</a:t>
            </a:r>
            <a:r>
              <a:rPr lang="ja-JP" altLang="en-US" sz="1200" dirty="0">
                <a:latin typeface="Meiryo UI" panose="020B0604030504040204" pitchFamily="50" charset="-128"/>
                <a:ea typeface="Meiryo UI" panose="020B0604030504040204" pitchFamily="50" charset="-128"/>
              </a:rPr>
              <a:t>ポテンシャルを最大限生かして、非常時に対応したバックアップ機能を副首都として備えていく重要性が増している。</a:t>
            </a:r>
            <a:endParaRPr lang="en-US" altLang="ja-JP" sz="1200" dirty="0">
              <a:latin typeface="Meiryo UI" panose="020B0604030504040204" pitchFamily="50" charset="-128"/>
              <a:ea typeface="Meiryo UI" panose="020B0604030504040204" pitchFamily="50" charset="-128"/>
            </a:endParaRPr>
          </a:p>
          <a:p>
            <a:pPr>
              <a:lnSpc>
                <a:spcPts val="1500"/>
              </a:lnSpc>
            </a:pPr>
            <a:endParaRPr lang="en-US" altLang="ja-JP" sz="12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平時にも</a:t>
            </a:r>
            <a:r>
              <a:rPr lang="ja-JP" altLang="en-US" sz="1200" dirty="0">
                <a:latin typeface="Meiryo UI" panose="020B0604030504040204" pitchFamily="50" charset="-128"/>
                <a:ea typeface="Meiryo UI" panose="020B0604030504040204" pitchFamily="50" charset="-128"/>
              </a:rPr>
              <a:t>非常時</a:t>
            </a:r>
            <a:r>
              <a:rPr kumimoji="1" lang="ja-JP" altLang="en-US" sz="1200" dirty="0">
                <a:latin typeface="Meiryo UI" panose="020B0604030504040204" pitchFamily="50" charset="-128"/>
                <a:ea typeface="Meiryo UI" panose="020B0604030504040204" pitchFamily="50" charset="-128"/>
              </a:rPr>
              <a:t>にも日本を支える拠点となるべく、首都圏に本社・本部機能がある企業の新たな拠点整備等に伴う経済面のバックアップ機能の強化等を実施。</a:t>
            </a:r>
          </a:p>
        </p:txBody>
      </p:sp>
      <p:sp>
        <p:nvSpPr>
          <p:cNvPr id="3" name="正方形/長方形 2"/>
          <p:cNvSpPr/>
          <p:nvPr/>
        </p:nvSpPr>
        <p:spPr>
          <a:xfrm>
            <a:off x="316176" y="966686"/>
            <a:ext cx="2962671" cy="338554"/>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rPr>
              <a:t>○首都機能のバックアップの取組</a:t>
            </a:r>
          </a:p>
        </p:txBody>
      </p:sp>
      <p:pic>
        <p:nvPicPr>
          <p:cNvPr id="4" name="図 3"/>
          <p:cNvPicPr>
            <a:picLocks noChangeAspect="1"/>
          </p:cNvPicPr>
          <p:nvPr/>
        </p:nvPicPr>
        <p:blipFill>
          <a:blip r:embed="rId2"/>
          <a:stretch>
            <a:fillRect/>
          </a:stretch>
        </p:blipFill>
        <p:spPr>
          <a:xfrm>
            <a:off x="4090717" y="1173000"/>
            <a:ext cx="4518454" cy="2086550"/>
          </a:xfrm>
          <a:prstGeom prst="rect">
            <a:avLst/>
          </a:prstGeom>
        </p:spPr>
      </p:pic>
      <p:sp>
        <p:nvSpPr>
          <p:cNvPr id="6" name="テキスト ボックス 5"/>
          <p:cNvSpPr txBox="1"/>
          <p:nvPr/>
        </p:nvSpPr>
        <p:spPr>
          <a:xfrm>
            <a:off x="1983750" y="3360693"/>
            <a:ext cx="6649765" cy="230832"/>
          </a:xfrm>
          <a:prstGeom prst="rect">
            <a:avLst/>
          </a:prstGeom>
          <a:noFill/>
        </p:spPr>
        <p:txBody>
          <a:bodyPr wrap="square" rtlCol="0">
            <a:spAutoFit/>
          </a:bodyPr>
          <a:lstStyle/>
          <a:p>
            <a:pPr algn="r"/>
            <a:r>
              <a:rPr kumimoji="1" lang="ja-JP" altLang="en-US" sz="900" dirty="0">
                <a:latin typeface="メイリオ" panose="020B0604030504040204" pitchFamily="50" charset="-128"/>
                <a:ea typeface="メイリオ" panose="020B0604030504040204" pitchFamily="50" charset="-128"/>
              </a:rPr>
              <a:t>出展：副首都推進局「副首都ビジョン改定版」（</a:t>
            </a:r>
            <a:r>
              <a:rPr kumimoji="1" lang="en-US" altLang="ja-JP" sz="900" dirty="0">
                <a:latin typeface="メイリオ" panose="020B0604030504040204" pitchFamily="50" charset="-128"/>
                <a:ea typeface="メイリオ" panose="020B0604030504040204" pitchFamily="50" charset="-128"/>
              </a:rPr>
              <a:t>2023</a:t>
            </a:r>
            <a:r>
              <a:rPr lang="en-US" altLang="ja-JP" sz="900" dirty="0">
                <a:latin typeface="メイリオ" panose="020B0604030504040204" pitchFamily="50" charset="-128"/>
                <a:ea typeface="メイリオ" panose="020B0604030504040204" pitchFamily="50" charset="-128"/>
              </a:rPr>
              <a:t>.3</a:t>
            </a:r>
            <a:r>
              <a:rPr lang="ja-JP" altLang="en-US"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をもとに作成。</a:t>
            </a:r>
          </a:p>
        </p:txBody>
      </p:sp>
      <p:pic>
        <p:nvPicPr>
          <p:cNvPr id="7" name="図 6"/>
          <p:cNvPicPr>
            <a:picLocks noChangeAspect="1"/>
          </p:cNvPicPr>
          <p:nvPr/>
        </p:nvPicPr>
        <p:blipFill>
          <a:blip r:embed="rId3"/>
          <a:stretch>
            <a:fillRect/>
          </a:stretch>
        </p:blipFill>
        <p:spPr>
          <a:xfrm>
            <a:off x="811369" y="3893617"/>
            <a:ext cx="7374892" cy="2900223"/>
          </a:xfrm>
          <a:prstGeom prst="rect">
            <a:avLst/>
          </a:prstGeom>
        </p:spPr>
      </p:pic>
      <p:sp>
        <p:nvSpPr>
          <p:cNvPr id="11" name="正方形/長方形 10"/>
          <p:cNvSpPr/>
          <p:nvPr/>
        </p:nvSpPr>
        <p:spPr>
          <a:xfrm>
            <a:off x="559172" y="3597270"/>
            <a:ext cx="3355406"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➤バックアップ機能を構築している企業の例</a:t>
            </a:r>
          </a:p>
        </p:txBody>
      </p:sp>
      <p:sp>
        <p:nvSpPr>
          <p:cNvPr id="12" name="テキスト ボックス 11"/>
          <p:cNvSpPr txBox="1"/>
          <p:nvPr/>
        </p:nvSpPr>
        <p:spPr>
          <a:xfrm>
            <a:off x="137160" y="453369"/>
            <a:ext cx="9314285" cy="376385"/>
          </a:xfrm>
          <a:prstGeom prst="rect">
            <a:avLst/>
          </a:prstGeom>
          <a:noFill/>
        </p:spPr>
        <p:txBody>
          <a:bodyPr wrap="square" rtlCol="0">
            <a:spAutoFit/>
          </a:bodyPr>
          <a:lstStyle/>
          <a:p>
            <a:pPr lvl="0" defTabSz="957700">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主な改革取組：大阪の災害対策</a:t>
            </a:r>
            <a:r>
              <a:rPr kumimoji="1" lang="ja-JP" altLang="en-US" sz="1662" b="0" i="0" u="none" strike="noStrike" kern="1200" cap="none" spc="0" normalizeH="0" baseline="0" noProof="0" dirty="0">
                <a:ln>
                  <a:noFill/>
                </a:ln>
                <a:effectLst/>
                <a:uLnTx/>
                <a:uFillTx/>
                <a:latin typeface="Meiryo UI"/>
                <a:ea typeface="Meiryo UI"/>
                <a:cs typeface="+mn-cs"/>
              </a:rPr>
              <a:t>（その他）</a:t>
            </a:r>
          </a:p>
        </p:txBody>
      </p:sp>
      <p:sp>
        <p:nvSpPr>
          <p:cNvPr id="8" name="二等辺三角形 7"/>
          <p:cNvSpPr/>
          <p:nvPr/>
        </p:nvSpPr>
        <p:spPr>
          <a:xfrm rot="10800000">
            <a:off x="1726665" y="2477189"/>
            <a:ext cx="684000" cy="11637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301378" y="6562923"/>
            <a:ext cx="4307793" cy="307777"/>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出展：</a:t>
            </a:r>
            <a:r>
              <a:rPr lang="ja-JP" altLang="en-US" sz="700" dirty="0">
                <a:latin typeface="メイリオ" panose="020B0604030504040204" pitchFamily="50" charset="-128"/>
                <a:ea typeface="メイリオ" panose="020B0604030504040204" pitchFamily="50" charset="-128"/>
              </a:rPr>
              <a:t>副首都推進局</a:t>
            </a:r>
            <a:r>
              <a:rPr lang="en-US" altLang="ja-JP" sz="700" dirty="0">
                <a:latin typeface="メイリオ" panose="020B0604030504040204" pitchFamily="50" charset="-128"/>
                <a:ea typeface="メイリオ" panose="020B0604030504040204" pitchFamily="50" charset="-128"/>
              </a:rPr>
              <a:t>HP</a:t>
            </a:r>
            <a:r>
              <a:rPr lang="ja-JP" altLang="en-US" sz="700" dirty="0">
                <a:latin typeface="メイリオ" panose="020B0604030504040204" pitchFamily="50" charset="-128"/>
                <a:ea typeface="メイリオ" panose="020B0604030504040204" pitchFamily="50" charset="-128"/>
              </a:rPr>
              <a:t>　</a:t>
            </a:r>
            <a:r>
              <a:rPr lang="en-US" altLang="ja-JP" sz="700" dirty="0">
                <a:latin typeface="メイリオ" panose="020B0604030504040204" pitchFamily="50" charset="-128"/>
                <a:ea typeface="メイリオ" panose="020B0604030504040204" pitchFamily="50" charset="-128"/>
              </a:rPr>
              <a:t>PR</a:t>
            </a:r>
            <a:r>
              <a:rPr lang="ja-JP" altLang="en-US" sz="700" dirty="0">
                <a:latin typeface="メイリオ" panose="020B0604030504040204" pitchFamily="50" charset="-128"/>
                <a:ea typeface="メイリオ" panose="020B0604030504040204" pitchFamily="50" charset="-128"/>
              </a:rPr>
              <a:t>チラシ</a:t>
            </a:r>
            <a:endParaRPr lang="en-US" altLang="ja-JP" sz="7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　　　「重要業務の継続は大阪でー本社の被災に備えた業務継続の</a:t>
            </a:r>
            <a:r>
              <a:rPr lang="ja-JP" altLang="en-US" sz="700" dirty="0">
                <a:latin typeface="メイリオ" panose="020B0604030504040204" pitchFamily="50" charset="-128"/>
                <a:ea typeface="メイリオ" panose="020B0604030504040204" pitchFamily="50" charset="-128"/>
              </a:rPr>
              <a:t>仕組み</a:t>
            </a:r>
            <a:r>
              <a:rPr kumimoji="1" lang="ja-JP" altLang="en-US" sz="700" dirty="0">
                <a:latin typeface="メイリオ" panose="020B0604030504040204" pitchFamily="50" charset="-128"/>
                <a:ea typeface="メイリオ" panose="020B0604030504040204" pitchFamily="50" charset="-128"/>
              </a:rPr>
              <a:t>が必要ですー」をもとに作成。</a:t>
            </a:r>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457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7038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58861" y="1335888"/>
            <a:ext cx="8367453" cy="226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70458" y="520926"/>
            <a:ext cx="596028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846" dirty="0">
                <a:latin typeface="Meiryo UI" panose="020B0604030504040204" pitchFamily="50" charset="-128"/>
                <a:ea typeface="Meiryo UI" panose="020B0604030504040204" pitchFamily="50" charset="-128"/>
              </a:rPr>
              <a:t>4</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今後の取組の方向性（地震津波被害想定の見直し）</a:t>
            </a:r>
          </a:p>
        </p:txBody>
      </p:sp>
      <p:cxnSp>
        <p:nvCxnSpPr>
          <p:cNvPr id="25" name="直線コネクタ 2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341045" y="979827"/>
            <a:ext cx="8603088" cy="30090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latin typeface="Meiryo UI"/>
                <a:ea typeface="Meiryo UI"/>
              </a:rPr>
              <a:t>■地震津波の被害想定の見直し</a:t>
            </a:r>
            <a:endParaRPr kumimoji="1" lang="ja-JP" altLang="en-US" sz="1600" b="1" i="0" u="none" strike="noStrike" kern="1200" cap="none" spc="0" normalizeH="0" baseline="0" noProof="0" dirty="0">
              <a:ln>
                <a:noFill/>
              </a:ln>
              <a:solidFill>
                <a:schemeClr val="tx1"/>
              </a:solidFill>
              <a:effectLst/>
              <a:uLnTx/>
              <a:uFillTx/>
              <a:latin typeface="Meiryo UI"/>
              <a:ea typeface="Meiryo UI"/>
            </a:endParaRPr>
          </a:p>
        </p:txBody>
      </p:sp>
      <p:sp>
        <p:nvSpPr>
          <p:cNvPr id="30" name="テキスト ボックス 29"/>
          <p:cNvSpPr txBox="1"/>
          <p:nvPr/>
        </p:nvSpPr>
        <p:spPr>
          <a:xfrm>
            <a:off x="548794" y="1355148"/>
            <a:ext cx="8399551" cy="2246769"/>
          </a:xfrm>
          <a:prstGeom prst="rect">
            <a:avLst/>
          </a:prstGeom>
          <a:noFill/>
        </p:spPr>
        <p:txBody>
          <a:bodyPr wrap="square" rtlCol="0">
            <a:spAutoFit/>
          </a:bodyPr>
          <a:lstStyle/>
          <a:p>
            <a:pPr marL="0" marR="0" lvl="0" indent="0" algn="l" defTabSz="957700" rtl="0" eaLnBrk="1" fontAlgn="auto" latinLnBrk="0" hangingPunct="1">
              <a:lnSpc>
                <a:spcPts val="2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○被害想定の公表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2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・上町断層帯等の直下型地震（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2006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2000"/>
              </a:lnSpc>
              <a:spcBef>
                <a:spcPts val="0"/>
              </a:spcBef>
              <a:spcAft>
                <a:spcPts val="0"/>
              </a:spcAft>
              <a:buClrTx/>
              <a:buSzTx/>
              <a:buFontTx/>
              <a:buNone/>
              <a:tabLst/>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・南海トラフ巨大地震（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400"/>
              </a:lnSpc>
              <a:spcBef>
                <a:spcPts val="0"/>
              </a:spcBef>
              <a:spcAft>
                <a:spcPts val="0"/>
              </a:spcAft>
              <a:buClrTx/>
              <a:buSzTx/>
              <a:buFontTx/>
              <a:buNone/>
              <a:tabLs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2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年間の府の取組をまとめた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2000"/>
              </a:lnSpc>
              <a:spcBef>
                <a:spcPts val="0"/>
              </a:spcBef>
              <a:spcAft>
                <a:spcPts val="0"/>
              </a:spcAft>
              <a:buClrTx/>
              <a:buSzTx/>
              <a:buFontTx/>
              <a:buNone/>
              <a:tabLst/>
              <a:defRPr/>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「新・大阪地震対策アクションプラン」を策定。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400"/>
              </a:lnSpc>
              <a:spcBef>
                <a:spcPts val="0"/>
              </a:spcBef>
              <a:spcAft>
                <a:spcPts val="0"/>
              </a:spcAft>
              <a:buClrTx/>
              <a:buSzTx/>
              <a:buFontTx/>
              <a:buNone/>
              <a:tabLst/>
              <a:defRPr/>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defTabSz="957700">
              <a:lnSpc>
                <a:spcPts val="2000"/>
              </a:lnSpc>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これまでの防潮堤の液状化対策や密集市街地対策の進捗、人口構造等の社会環境の変化を踏まえ、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defTabSz="957700">
              <a:lnSpc>
                <a:spcPts val="2000"/>
              </a:lnSpc>
              <a:defRPr/>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地震・津波被害想定の見直しを実施。</a:t>
            </a:r>
          </a:p>
        </p:txBody>
      </p:sp>
      <p:sp>
        <p:nvSpPr>
          <p:cNvPr id="31" name="角丸四角形 30"/>
          <p:cNvSpPr/>
          <p:nvPr/>
        </p:nvSpPr>
        <p:spPr>
          <a:xfrm>
            <a:off x="396187" y="4206986"/>
            <a:ext cx="8603088" cy="30090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latin typeface="Meiryo UI"/>
                <a:ea typeface="Meiryo UI"/>
              </a:rPr>
              <a:t>■見直しの概要</a:t>
            </a:r>
            <a:endParaRPr kumimoji="1" lang="ja-JP" altLang="en-US" sz="1600" b="1"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7" name="正方形/長方形 6"/>
          <p:cNvSpPr/>
          <p:nvPr/>
        </p:nvSpPr>
        <p:spPr>
          <a:xfrm>
            <a:off x="457281" y="3677602"/>
            <a:ext cx="8450589" cy="323165"/>
          </a:xfrm>
          <a:prstGeom prst="rect">
            <a:avLst/>
          </a:prstGeom>
        </p:spPr>
        <p:txBody>
          <a:bodyPr wrap="square">
            <a:spAutoFit/>
          </a:bodyPr>
          <a:lstStyle/>
          <a:p>
            <a:pPr lvl="0" defTabSz="957700">
              <a:lnSpc>
                <a:spcPts val="1800"/>
              </a:lnSpc>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年度中に被害想定の見直しを完了し、次期アクションプランに反映。</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2"/>
          <a:stretch>
            <a:fillRect/>
          </a:stretch>
        </p:blipFill>
        <p:spPr>
          <a:xfrm>
            <a:off x="490522" y="4543059"/>
            <a:ext cx="4046735" cy="2293675"/>
          </a:xfrm>
          <a:prstGeom prst="rect">
            <a:avLst/>
          </a:prstGeom>
        </p:spPr>
      </p:pic>
      <p:sp>
        <p:nvSpPr>
          <p:cNvPr id="11" name="二等辺三角形 10"/>
          <p:cNvSpPr/>
          <p:nvPr/>
        </p:nvSpPr>
        <p:spPr>
          <a:xfrm rot="5400000">
            <a:off x="4222538" y="5094371"/>
            <a:ext cx="900752" cy="1411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4782860" y="4513619"/>
            <a:ext cx="4161274" cy="1226369"/>
          </a:xfrm>
          <a:prstGeom prst="roundRect">
            <a:avLst>
              <a:gd name="adj" fmla="val 0"/>
            </a:avLst>
          </a:prstGeom>
          <a:solidFill>
            <a:schemeClr val="accent1">
              <a:lumMod val="20000"/>
              <a:lumOff val="80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anose="020B0604030504040204" pitchFamily="50" charset="-128"/>
                <a:ea typeface="Meiryo UI" panose="020B0604030504040204" pitchFamily="50" charset="-128"/>
              </a:rPr>
              <a:t>地震・津波の</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　浸水想定図等の作成</a:t>
            </a:r>
            <a:r>
              <a:rPr lang="ja-JP" altLang="en-US" sz="1400" dirty="0">
                <a:solidFill>
                  <a:schemeClr val="tx1"/>
                </a:solidFill>
                <a:latin typeface="Meiryo UI" panose="020B0604030504040204" pitchFamily="50" charset="-128"/>
                <a:ea typeface="Meiryo UI" panose="020B0604030504040204" pitchFamily="50" charset="-128"/>
              </a:rPr>
              <a:t>（津波浸水、延焼範囲）</a:t>
            </a:r>
            <a:r>
              <a:rPr lang="ja-JP" altLang="en-US" sz="1600" b="1" dirty="0">
                <a:solidFill>
                  <a:schemeClr val="tx1"/>
                </a:solidFill>
                <a:latin typeface="Meiryo UI" panose="020B0604030504040204" pitchFamily="50" charset="-128"/>
                <a:ea typeface="Meiryo UI" panose="020B0604030504040204" pitchFamily="50" charset="-128"/>
              </a:rPr>
              <a:t>　　</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　被害想定の見直し</a:t>
            </a:r>
            <a:r>
              <a:rPr lang="ja-JP" altLang="en-US" sz="1400" dirty="0">
                <a:solidFill>
                  <a:schemeClr val="tx1"/>
                </a:solidFill>
                <a:latin typeface="Meiryo UI" panose="020B0604030504040204" pitchFamily="50" charset="-128"/>
                <a:ea typeface="Meiryo UI" panose="020B0604030504040204" pitchFamily="50" charset="-128"/>
              </a:rPr>
              <a:t>（建物被害、人的被害）　</a:t>
            </a:r>
            <a:r>
              <a:rPr lang="ja-JP" altLang="en-US" sz="1600" b="1" dirty="0">
                <a:solidFill>
                  <a:schemeClr val="tx1"/>
                </a:solidFill>
                <a:latin typeface="Meiryo UI" panose="020B0604030504040204" pitchFamily="50" charset="-128"/>
                <a:ea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rPr>
              <a:t>2023</a:t>
            </a:r>
            <a:r>
              <a:rPr lang="ja-JP" altLang="en-US" sz="1600" b="1" dirty="0">
                <a:solidFill>
                  <a:schemeClr val="tx1"/>
                </a:solidFill>
                <a:latin typeface="Meiryo UI" panose="020B0604030504040204" pitchFamily="50" charset="-128"/>
                <a:ea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rPr>
              <a:t>2024</a:t>
            </a:r>
            <a:r>
              <a:rPr lang="ja-JP" altLang="en-US" sz="1600" b="1" dirty="0">
                <a:solidFill>
                  <a:schemeClr val="tx1"/>
                </a:solidFill>
                <a:latin typeface="Meiryo UI" panose="020B0604030504040204" pitchFamily="50" charset="-128"/>
                <a:ea typeface="Meiryo UI" panose="020B0604030504040204" pitchFamily="50" charset="-128"/>
              </a:rPr>
              <a:t>年度）</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19" name="角丸四角形 18"/>
          <p:cNvSpPr/>
          <p:nvPr/>
        </p:nvSpPr>
        <p:spPr>
          <a:xfrm>
            <a:off x="5216435" y="6053173"/>
            <a:ext cx="3049664" cy="759164"/>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次期アクションプランに反映</a:t>
            </a:r>
            <a:endParaRPr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（現計画期間は</a:t>
            </a:r>
            <a:r>
              <a:rPr lang="en-US" altLang="ja-JP" sz="1400" b="1" dirty="0">
                <a:solidFill>
                  <a:schemeClr val="tx1"/>
                </a:solidFill>
                <a:latin typeface="Meiryo UI" panose="020B0604030504040204" pitchFamily="50" charset="-128"/>
                <a:ea typeface="Meiryo UI" panose="020B0604030504040204" pitchFamily="50" charset="-128"/>
              </a:rPr>
              <a:t>2024</a:t>
            </a:r>
            <a:r>
              <a:rPr lang="ja-JP" altLang="en-US" sz="1400" b="1" dirty="0">
                <a:solidFill>
                  <a:schemeClr val="tx1"/>
                </a:solidFill>
                <a:latin typeface="Meiryo UI" panose="020B0604030504040204" pitchFamily="50" charset="-128"/>
                <a:ea typeface="Meiryo UI" panose="020B0604030504040204" pitchFamily="50" charset="-128"/>
              </a:rPr>
              <a:t>年度まで）</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21" name="二等辺三角形 20"/>
          <p:cNvSpPr/>
          <p:nvPr/>
        </p:nvSpPr>
        <p:spPr>
          <a:xfrm rot="10800000">
            <a:off x="6294828" y="5856833"/>
            <a:ext cx="900752" cy="1411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782861" y="6098780"/>
            <a:ext cx="3965306" cy="6284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458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0614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305564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846" dirty="0">
                <a:solidFill>
                  <a:prstClr val="black"/>
                </a:solidFill>
                <a:latin typeface="Meiryo UI" panose="020B0604030504040204" pitchFamily="50" charset="-128"/>
                <a:ea typeface="Meiryo UI" panose="020B0604030504040204" pitchFamily="50" charset="-128"/>
              </a:rPr>
              <a:t>5</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成果（現時点の到達点）</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49835" y="1720194"/>
            <a:ext cx="3512723"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■津波による浸水面積</a:t>
            </a:r>
          </a:p>
        </p:txBody>
      </p:sp>
      <p:grpSp>
        <p:nvGrpSpPr>
          <p:cNvPr id="12" name="グループ化 11"/>
          <p:cNvGrpSpPr/>
          <p:nvPr/>
        </p:nvGrpSpPr>
        <p:grpSpPr>
          <a:xfrm>
            <a:off x="5173977" y="1903587"/>
            <a:ext cx="2068881" cy="1771307"/>
            <a:chOff x="10505" y="4462083"/>
            <a:chExt cx="2241288" cy="1918916"/>
          </a:xfrm>
        </p:grpSpPr>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28" y="4462083"/>
              <a:ext cx="1498146" cy="191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28"/>
            <p:cNvSpPr txBox="1">
              <a:spLocks noChangeArrowheads="1"/>
            </p:cNvSpPr>
            <p:nvPr/>
          </p:nvSpPr>
          <p:spPr bwMode="auto">
            <a:xfrm>
              <a:off x="142172" y="5005213"/>
              <a:ext cx="1169698" cy="4846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3152" tIns="31577" rIns="63152" bIns="31577" anchor="ctr">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・対策区間の防潮堤</a:t>
              </a:r>
              <a:endParaRPr kumimoji="1" lang="en-US" altLang="ja-JP"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  </a:t>
              </a:r>
              <a:r>
                <a:rPr kumimoji="1" lang="ja-JP" altLang="en-US"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の沈下はなし</a:t>
              </a:r>
              <a:endParaRPr kumimoji="1" lang="en-US" altLang="ja-JP"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・水門・鉄扉は閉鎖</a:t>
              </a:r>
            </a:p>
          </p:txBody>
        </p:sp>
        <p:sp>
          <p:nvSpPr>
            <p:cNvPr id="15" name="テキスト ボックス 55"/>
            <p:cNvSpPr txBox="1"/>
            <p:nvPr/>
          </p:nvSpPr>
          <p:spPr>
            <a:xfrm>
              <a:off x="172148" y="5646674"/>
              <a:ext cx="1166225" cy="438492"/>
            </a:xfrm>
            <a:prstGeom prst="rect">
              <a:avLst/>
            </a:prstGeom>
            <a:noFill/>
          </p:spPr>
          <p:txBody>
            <a:bodyPr wrap="none" lIns="63152" tIns="31577" rIns="63152" bIns="31577">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浸水面積</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184200" algn="l" defTabSz="913765"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5,400ha</a:t>
              </a:r>
              <a:endPar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84"/>
            <p:cNvSpPr txBox="1">
              <a:spLocks noChangeArrowheads="1"/>
            </p:cNvSpPr>
            <p:nvPr/>
          </p:nvSpPr>
          <p:spPr bwMode="auto">
            <a:xfrm>
              <a:off x="10505" y="4462083"/>
              <a:ext cx="2241288" cy="25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152" tIns="31577" rIns="63152" bIns="31577">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ct val="0"/>
                </a:spcBef>
                <a:spcAft>
                  <a:spcPts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2018</a:t>
              </a:r>
              <a:r>
                <a:rPr kumimoji="1" lang="ja-JP" altLang="en-US"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年度末見込み </a:t>
              </a:r>
              <a:r>
                <a:rPr kumimoji="1" lang="en-US" altLang="ja-JP"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grpSp>
        <p:nvGrpSpPr>
          <p:cNvPr id="17" name="グループ化 16"/>
          <p:cNvGrpSpPr/>
          <p:nvPr/>
        </p:nvGrpSpPr>
        <p:grpSpPr>
          <a:xfrm>
            <a:off x="1564494" y="1933227"/>
            <a:ext cx="2205973" cy="1670964"/>
            <a:chOff x="-27149" y="2114706"/>
            <a:chExt cx="2389804" cy="1810211"/>
          </a:xfrm>
        </p:grpSpPr>
        <p:pic>
          <p:nvPicPr>
            <p:cNvPr id="18"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767" y="2114707"/>
              <a:ext cx="1446888" cy="181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
            <p:cNvSpPr txBox="1">
              <a:spLocks noChangeArrowheads="1"/>
            </p:cNvSpPr>
            <p:nvPr/>
          </p:nvSpPr>
          <p:spPr bwMode="auto">
            <a:xfrm>
              <a:off x="72691" y="2607546"/>
              <a:ext cx="1628157" cy="3461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3152" tIns="31577" rIns="63152" bIns="31577" anchor="ctr">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・全ての防潮堤の沈下を考慮</a:t>
              </a:r>
              <a:endParaRPr kumimoji="1" lang="en-US" altLang="ja-JP"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・水門・鉄扉は開放</a:t>
              </a:r>
            </a:p>
          </p:txBody>
        </p:sp>
        <p:sp>
          <p:nvSpPr>
            <p:cNvPr id="20" name="テキスト ボックス 4"/>
            <p:cNvSpPr txBox="1"/>
            <p:nvPr/>
          </p:nvSpPr>
          <p:spPr>
            <a:xfrm>
              <a:off x="116537" y="3093470"/>
              <a:ext cx="1270420" cy="438492"/>
            </a:xfrm>
            <a:prstGeom prst="rect">
              <a:avLst/>
            </a:prstGeom>
            <a:noFill/>
          </p:spPr>
          <p:txBody>
            <a:bodyPr wrap="none" lIns="63152" tIns="31577" rIns="63152" bIns="31577">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浸水面積</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184200" algn="l" defTabSz="913765"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11,000ha</a:t>
              </a:r>
              <a:endPar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a:spLocks noChangeArrowheads="1"/>
            </p:cNvSpPr>
            <p:nvPr/>
          </p:nvSpPr>
          <p:spPr bwMode="auto">
            <a:xfrm>
              <a:off x="-27149" y="2114706"/>
              <a:ext cx="1885832" cy="26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152" tIns="31577" rIns="63152" bIns="31577">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2013</a:t>
              </a:r>
              <a:r>
                <a:rPr kumimoji="1" lang="ja-JP" altLang="en-US"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8</a:t>
              </a:r>
              <a:r>
                <a:rPr kumimoji="1" lang="ja-JP" altLang="en-US"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a:t>
              </a:r>
              <a:r>
                <a:rPr kumimoji="1" lang="ja-JP" altLang="en-US"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公表</a:t>
              </a:r>
              <a:r>
                <a:rPr kumimoji="1" lang="ja-JP" altLang="en-US"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sp>
        <p:nvSpPr>
          <p:cNvPr id="22" name="右矢印 21"/>
          <p:cNvSpPr/>
          <p:nvPr/>
        </p:nvSpPr>
        <p:spPr>
          <a:xfrm rot="10800000" flipH="1">
            <a:off x="4058721" y="2302731"/>
            <a:ext cx="689391" cy="809790"/>
          </a:xfrm>
          <a:prstGeom prst="rightArrow">
            <a:avLst>
              <a:gd name="adj1" fmla="val 50000"/>
              <a:gd name="adj2" fmla="val 74489"/>
            </a:avLst>
          </a:prstGeom>
          <a:solidFill>
            <a:schemeClr val="tx2">
              <a:lumMod val="40000"/>
              <a:lumOff val="60000"/>
            </a:schemeClr>
          </a:solidFill>
          <a:ln cmpd="sng">
            <a:noFill/>
          </a:ln>
        </p:spPr>
        <p:style>
          <a:lnRef idx="2">
            <a:schemeClr val="accent1">
              <a:shade val="50000"/>
            </a:schemeClr>
          </a:lnRef>
          <a:fillRef idx="1">
            <a:schemeClr val="accent1"/>
          </a:fillRef>
          <a:effectRef idx="0">
            <a:schemeClr val="accent1"/>
          </a:effectRef>
          <a:fontRef idx="minor">
            <a:schemeClr val="lt1"/>
          </a:fontRef>
        </p:style>
        <p:txBody>
          <a:bodyPr lIns="63152" tIns="31577" rIns="63152" bIns="31577" anchor="ctr"/>
          <a:lstStyle>
            <a:defPPr>
              <a:defRPr lang="ja-JP"/>
            </a:defPPr>
            <a:lvl1pPr marL="0" algn="l" defTabSz="913765" rtl="0" eaLnBrk="1" latinLnBrk="0" hangingPunct="1">
              <a:defRPr kumimoji="1" sz="1800" kern="1200">
                <a:solidFill>
                  <a:schemeClr val="lt1"/>
                </a:solidFill>
                <a:latin typeface="+mn-lt"/>
                <a:ea typeface="+mn-ea"/>
                <a:cs typeface="+mn-cs"/>
              </a:defRPr>
            </a:lvl1pPr>
            <a:lvl2pPr marL="457200" algn="l" defTabSz="913765" rtl="0" eaLnBrk="1" latinLnBrk="0" hangingPunct="1">
              <a:defRPr kumimoji="1" sz="1800" kern="1200">
                <a:solidFill>
                  <a:schemeClr val="lt1"/>
                </a:solidFill>
                <a:latin typeface="+mn-lt"/>
                <a:ea typeface="+mn-ea"/>
                <a:cs typeface="+mn-cs"/>
              </a:defRPr>
            </a:lvl2pPr>
            <a:lvl3pPr marL="914400" algn="l" defTabSz="913765" rtl="0" eaLnBrk="1" latinLnBrk="0" hangingPunct="1">
              <a:defRPr kumimoji="1" sz="1800" kern="1200">
                <a:solidFill>
                  <a:schemeClr val="lt1"/>
                </a:solidFill>
                <a:latin typeface="+mn-lt"/>
                <a:ea typeface="+mn-ea"/>
                <a:cs typeface="+mn-cs"/>
              </a:defRPr>
            </a:lvl3pPr>
            <a:lvl4pPr marL="1371600" algn="l" defTabSz="913765" rtl="0" eaLnBrk="1" latinLnBrk="0" hangingPunct="1">
              <a:defRPr kumimoji="1" sz="1800" kern="1200">
                <a:solidFill>
                  <a:schemeClr val="lt1"/>
                </a:solidFill>
                <a:latin typeface="+mn-lt"/>
                <a:ea typeface="+mn-ea"/>
                <a:cs typeface="+mn-cs"/>
              </a:defRPr>
            </a:lvl4pPr>
            <a:lvl5pPr marL="1828165" algn="l" defTabSz="913765" rtl="0" eaLnBrk="1" latinLnBrk="0" hangingPunct="1">
              <a:defRPr kumimoji="1" sz="1800" kern="1200">
                <a:solidFill>
                  <a:schemeClr val="lt1"/>
                </a:solidFill>
                <a:latin typeface="+mn-lt"/>
                <a:ea typeface="+mn-ea"/>
                <a:cs typeface="+mn-cs"/>
              </a:defRPr>
            </a:lvl5pPr>
            <a:lvl6pPr marL="2285365" algn="l" defTabSz="913765" rtl="0" eaLnBrk="1" latinLnBrk="0" hangingPunct="1">
              <a:defRPr kumimoji="1" sz="1800" kern="1200">
                <a:solidFill>
                  <a:schemeClr val="lt1"/>
                </a:solidFill>
                <a:latin typeface="+mn-lt"/>
                <a:ea typeface="+mn-ea"/>
                <a:cs typeface="+mn-cs"/>
              </a:defRPr>
            </a:lvl6pPr>
            <a:lvl7pPr marL="2742565" algn="l" defTabSz="913765" rtl="0" eaLnBrk="1" latinLnBrk="0" hangingPunct="1">
              <a:defRPr kumimoji="1" sz="1800" kern="1200">
                <a:solidFill>
                  <a:schemeClr val="lt1"/>
                </a:solidFill>
                <a:latin typeface="+mn-lt"/>
                <a:ea typeface="+mn-ea"/>
                <a:cs typeface="+mn-cs"/>
              </a:defRPr>
            </a:lvl7pPr>
            <a:lvl8pPr marL="3199765" algn="l" defTabSz="913765" rtl="0" eaLnBrk="1" latinLnBrk="0" hangingPunct="1">
              <a:defRPr kumimoji="1" sz="1800" kern="1200">
                <a:solidFill>
                  <a:schemeClr val="lt1"/>
                </a:solidFill>
                <a:latin typeface="+mn-lt"/>
                <a:ea typeface="+mn-ea"/>
                <a:cs typeface="+mn-cs"/>
              </a:defRPr>
            </a:lvl8pPr>
            <a:lvl9pPr marL="3656965" algn="l" defTabSz="913765" rtl="0" eaLnBrk="1" latinLnBrk="0" hangingPunct="1">
              <a:defRPr kumimoji="1" sz="18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Meiryo UI"/>
              <a:ea typeface="Meiryo UI"/>
              <a:cs typeface="+mn-cs"/>
            </a:endParaRPr>
          </a:p>
        </p:txBody>
      </p:sp>
      <p:sp>
        <p:nvSpPr>
          <p:cNvPr id="59" name="正方形/長方形 58"/>
          <p:cNvSpPr/>
          <p:nvPr/>
        </p:nvSpPr>
        <p:spPr>
          <a:xfrm>
            <a:off x="449835" y="1714369"/>
            <a:ext cx="8423710" cy="1988924"/>
          </a:xfrm>
          <a:prstGeom prst="rect">
            <a:avLst/>
          </a:prstGeom>
          <a:noFill/>
          <a:ln>
            <a:solidFill>
              <a:schemeClr val="tx1"/>
            </a:solidFill>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258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2" name="角丸四角形 61"/>
          <p:cNvSpPr/>
          <p:nvPr/>
        </p:nvSpPr>
        <p:spPr>
          <a:xfrm>
            <a:off x="343376" y="800429"/>
            <a:ext cx="8603088" cy="95419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defTabSz="957700">
              <a:defRPr/>
            </a:pPr>
            <a:r>
              <a:rPr lang="ja-JP" altLang="en-US" sz="1477" dirty="0">
                <a:solidFill>
                  <a:schemeClr val="tx1"/>
                </a:solidFill>
                <a:latin typeface="Meiryo UI"/>
                <a:ea typeface="Meiryo UI"/>
              </a:rPr>
              <a:t>○南海トラフ巨大地震による被害は、これまでの災害対策の効果により、被害軽減が見込める。</a:t>
            </a:r>
            <a:endParaRPr lang="en-US" altLang="ja-JP" sz="1477" dirty="0">
              <a:solidFill>
                <a:schemeClr val="tx1"/>
              </a:solidFill>
              <a:latin typeface="Meiryo UI"/>
              <a:ea typeface="Meiryo UI"/>
            </a:endParaRPr>
          </a:p>
          <a:p>
            <a:pPr lvl="0" defTabSz="957700">
              <a:lnSpc>
                <a:spcPts val="400"/>
              </a:lnSpc>
              <a:defRPr/>
            </a:pPr>
            <a:endParaRPr lang="ja-JP" altLang="en-US" sz="1477" dirty="0">
              <a:solidFill>
                <a:schemeClr val="tx1"/>
              </a:solidFill>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rPr>
              <a:t>　　</a:t>
            </a:r>
            <a:r>
              <a:rPr kumimoji="1" lang="en-US" altLang="ja-JP" sz="1100" b="0" i="0" u="none" strike="noStrike" kern="1200" cap="none" spc="0" normalizeH="0" baseline="0" noProof="0" dirty="0">
                <a:ln>
                  <a:noFill/>
                </a:ln>
                <a:solidFill>
                  <a:schemeClr val="tx1"/>
                </a:solidFill>
                <a:effectLst/>
                <a:uLnTx/>
                <a:uFillTx/>
                <a:latin typeface="Meiryo UI"/>
                <a:ea typeface="Meiryo UI"/>
              </a:rPr>
              <a:t>※</a:t>
            </a:r>
            <a:r>
              <a:rPr kumimoji="1" lang="ja-JP" altLang="en-US" sz="1100" b="0" i="0" u="none" strike="noStrike" kern="1200" cap="none" spc="0" normalizeH="0" baseline="0" noProof="0" dirty="0">
                <a:ln>
                  <a:noFill/>
                </a:ln>
                <a:solidFill>
                  <a:schemeClr val="tx1"/>
                </a:solidFill>
                <a:effectLst/>
                <a:uLnTx/>
                <a:uFillTx/>
                <a:latin typeface="Meiryo UI"/>
                <a:ea typeface="Meiryo UI"/>
              </a:rPr>
              <a:t>防潮堤の液状化対策のうち重点区間</a:t>
            </a:r>
            <a:r>
              <a:rPr kumimoji="1" lang="en-US" altLang="ja-JP" sz="1100" b="0" i="0" u="none" strike="noStrike" kern="1200" cap="none" spc="0" normalizeH="0" baseline="0" noProof="0" dirty="0">
                <a:ln>
                  <a:noFill/>
                </a:ln>
                <a:solidFill>
                  <a:schemeClr val="tx1"/>
                </a:solidFill>
                <a:effectLst/>
                <a:uLnTx/>
                <a:uFillTx/>
                <a:latin typeface="Meiryo UI"/>
                <a:ea typeface="Meiryo UI"/>
              </a:rPr>
              <a:t>(</a:t>
            </a:r>
            <a:r>
              <a:rPr kumimoji="1" lang="ja-JP" altLang="en-US" sz="1100" b="0" i="0" u="none" strike="noStrike" kern="1200" cap="none" spc="0" normalizeH="0" baseline="0" noProof="0" dirty="0">
                <a:ln>
                  <a:noFill/>
                </a:ln>
                <a:solidFill>
                  <a:schemeClr val="tx1"/>
                </a:solidFill>
                <a:effectLst/>
                <a:uLnTx/>
                <a:uFillTx/>
                <a:latin typeface="Meiryo UI"/>
                <a:ea typeface="Meiryo UI"/>
              </a:rPr>
              <a:t>水門より外側の第一線防潮ライン</a:t>
            </a:r>
            <a:r>
              <a:rPr kumimoji="1" lang="en-US" altLang="ja-JP" sz="1100" b="0" i="0" u="none" strike="noStrike" kern="1200" cap="none" spc="0" normalizeH="0" baseline="0" noProof="0" dirty="0">
                <a:ln>
                  <a:noFill/>
                </a:ln>
                <a:solidFill>
                  <a:schemeClr val="tx1"/>
                </a:solidFill>
                <a:effectLst/>
                <a:uLnTx/>
                <a:uFillTx/>
                <a:latin typeface="Meiryo UI"/>
                <a:ea typeface="Meiryo UI"/>
              </a:rPr>
              <a:t>)</a:t>
            </a:r>
            <a:r>
              <a:rPr kumimoji="1" lang="ja-JP" altLang="en-US" sz="1100" b="0" i="0" u="none" strike="noStrike" kern="1200" cap="none" spc="0" normalizeH="0" baseline="0" noProof="0" dirty="0">
                <a:ln>
                  <a:noFill/>
                </a:ln>
                <a:solidFill>
                  <a:schemeClr val="tx1"/>
                </a:solidFill>
                <a:effectLst/>
                <a:uLnTx/>
                <a:uFillTx/>
                <a:latin typeface="Meiryo UI"/>
                <a:ea typeface="Meiryo UI"/>
              </a:rPr>
              <a:t>が</a:t>
            </a:r>
            <a:r>
              <a:rPr kumimoji="1" lang="en-US" altLang="ja-JP" sz="1100" b="0" i="0" u="none" strike="noStrike" kern="1200" cap="none" spc="0" normalizeH="0" baseline="0" noProof="0" dirty="0">
                <a:ln>
                  <a:noFill/>
                </a:ln>
                <a:solidFill>
                  <a:schemeClr val="tx1"/>
                </a:solidFill>
                <a:effectLst/>
                <a:uLnTx/>
                <a:uFillTx/>
                <a:latin typeface="Meiryo UI"/>
                <a:ea typeface="Meiryo UI"/>
              </a:rPr>
              <a:t>2018</a:t>
            </a:r>
            <a:r>
              <a:rPr kumimoji="1" lang="ja-JP" altLang="en-US" sz="1100" b="0" i="0" u="none" strike="noStrike" kern="1200" cap="none" spc="0" normalizeH="0" baseline="0" noProof="0" dirty="0">
                <a:ln>
                  <a:noFill/>
                </a:ln>
                <a:solidFill>
                  <a:schemeClr val="tx1"/>
                </a:solidFill>
                <a:effectLst/>
                <a:uLnTx/>
                <a:uFillTx/>
                <a:latin typeface="Meiryo UI"/>
                <a:ea typeface="Meiryo UI"/>
              </a:rPr>
              <a:t>年度末</a:t>
            </a:r>
            <a:r>
              <a:rPr lang="ja-JP" altLang="en-US" sz="1100" dirty="0">
                <a:solidFill>
                  <a:schemeClr val="tx1"/>
                </a:solidFill>
                <a:latin typeface="Meiryo UI"/>
                <a:ea typeface="Meiryo UI"/>
              </a:rPr>
              <a:t>の完了にあわせて</a:t>
            </a:r>
            <a:r>
              <a:rPr kumimoji="1" lang="ja-JP" altLang="en-US" sz="1100" b="0" i="0" u="none" strike="noStrike" kern="1200" cap="none" spc="0" normalizeH="0" baseline="0" noProof="0" dirty="0" err="1">
                <a:ln>
                  <a:noFill/>
                </a:ln>
                <a:solidFill>
                  <a:schemeClr val="tx1"/>
                </a:solidFill>
                <a:effectLst/>
                <a:uLnTx/>
                <a:uFillTx/>
                <a:latin typeface="Meiryo UI"/>
                <a:ea typeface="Meiryo UI"/>
              </a:rPr>
              <a:t>、</a:t>
            </a:r>
            <a:r>
              <a:rPr kumimoji="1" lang="ja-JP" altLang="en-US" sz="1100" b="0" i="0" u="none" strike="noStrike" kern="1200" cap="none" spc="0" normalizeH="0" baseline="0" noProof="0" dirty="0">
                <a:ln>
                  <a:noFill/>
                </a:ln>
                <a:solidFill>
                  <a:schemeClr val="tx1"/>
                </a:solidFill>
                <a:effectLst/>
                <a:uLnTx/>
                <a:uFillTx/>
                <a:latin typeface="Meiryo UI"/>
                <a:ea typeface="Meiryo UI"/>
              </a:rPr>
              <a:t>取組効果を検証するため</a:t>
            </a:r>
            <a:r>
              <a:rPr kumimoji="1" lang="en-US" altLang="ja-JP" sz="1100" b="0" i="0" u="none" strike="noStrike" kern="1200" cap="none" spc="0" normalizeH="0" baseline="0" noProof="0" dirty="0">
                <a:ln>
                  <a:noFill/>
                </a:ln>
                <a:solidFill>
                  <a:schemeClr val="tx1"/>
                </a:solidFill>
                <a:effectLst/>
                <a:uLnTx/>
                <a:uFillTx/>
                <a:latin typeface="Meiryo UI"/>
                <a:ea typeface="Meiryo UI"/>
              </a:rPr>
              <a:t>2018</a:t>
            </a:r>
            <a:r>
              <a:rPr kumimoji="1" lang="ja-JP" altLang="en-US" sz="1100" b="0" i="0" u="none" strike="noStrike" kern="1200" cap="none" spc="0" normalizeH="0" baseline="0" noProof="0" dirty="0">
                <a:ln>
                  <a:noFill/>
                </a:ln>
                <a:solidFill>
                  <a:schemeClr val="tx1"/>
                </a:solidFill>
                <a:effectLst/>
                <a:uLnTx/>
                <a:uFillTx/>
                <a:latin typeface="Meiryo UI"/>
                <a:ea typeface="Meiryo UI"/>
              </a:rPr>
              <a:t>年に</a:t>
            </a:r>
            <a:endParaRPr kumimoji="1" lang="en-US" altLang="ja-JP" sz="1100" b="0" i="0" u="none" strike="noStrike" kern="1200" cap="none" spc="0" normalizeH="0" baseline="0" noProof="0" dirty="0">
              <a:ln>
                <a:noFill/>
              </a:ln>
              <a:solidFill>
                <a:schemeClr val="tx1"/>
              </a:solidFill>
              <a:effectLst/>
              <a:uLnTx/>
              <a:uFillTx/>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rPr>
              <a:t>　　　 シミュレーションを実施したところ、以下のとおり浸水面積等が</a:t>
            </a:r>
            <a:r>
              <a:rPr kumimoji="1" lang="en-US" altLang="ja-JP" sz="1100" b="0" i="0" u="none" strike="noStrike" kern="1200" cap="none" spc="0" normalizeH="0" baseline="0" noProof="0" dirty="0">
                <a:ln>
                  <a:noFill/>
                </a:ln>
                <a:solidFill>
                  <a:schemeClr val="tx1"/>
                </a:solidFill>
                <a:effectLst/>
                <a:uLnTx/>
                <a:uFillTx/>
                <a:latin typeface="Meiryo UI"/>
                <a:ea typeface="Meiryo UI"/>
              </a:rPr>
              <a:t>2013</a:t>
            </a:r>
            <a:r>
              <a:rPr kumimoji="1" lang="ja-JP" altLang="en-US" sz="1100" b="0" i="0" u="none" strike="noStrike" kern="1200" cap="none" spc="0" normalizeH="0" baseline="0" noProof="0" dirty="0">
                <a:ln>
                  <a:noFill/>
                </a:ln>
                <a:solidFill>
                  <a:schemeClr val="tx1"/>
                </a:solidFill>
                <a:effectLst/>
                <a:uLnTx/>
                <a:uFillTx/>
                <a:latin typeface="Meiryo UI"/>
                <a:ea typeface="Meiryo UI"/>
              </a:rPr>
              <a:t>年公表時より縮減。</a:t>
            </a:r>
          </a:p>
        </p:txBody>
      </p:sp>
      <p:sp>
        <p:nvSpPr>
          <p:cNvPr id="4" name="楕円 3"/>
          <p:cNvSpPr/>
          <p:nvPr/>
        </p:nvSpPr>
        <p:spPr>
          <a:xfrm rot="861610">
            <a:off x="3186948" y="2182715"/>
            <a:ext cx="278315" cy="79782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3" name="楕円 62"/>
          <p:cNvSpPr/>
          <p:nvPr/>
        </p:nvSpPr>
        <p:spPr>
          <a:xfrm rot="861610">
            <a:off x="6654621" y="2367043"/>
            <a:ext cx="221322" cy="602862"/>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5" name="図 4"/>
          <p:cNvPicPr>
            <a:picLocks noChangeAspect="1"/>
          </p:cNvPicPr>
          <p:nvPr/>
        </p:nvPicPr>
        <p:blipFill>
          <a:blip r:embed="rId5"/>
          <a:stretch>
            <a:fillRect/>
          </a:stretch>
        </p:blipFill>
        <p:spPr>
          <a:xfrm>
            <a:off x="343376" y="3807145"/>
            <a:ext cx="4669941" cy="2847079"/>
          </a:xfrm>
          <a:prstGeom prst="rect">
            <a:avLst/>
          </a:prstGeom>
        </p:spPr>
      </p:pic>
      <p:pic>
        <p:nvPicPr>
          <p:cNvPr id="8" name="図 7"/>
          <p:cNvPicPr>
            <a:picLocks noChangeAspect="1"/>
          </p:cNvPicPr>
          <p:nvPr/>
        </p:nvPicPr>
        <p:blipFill>
          <a:blip r:embed="rId6"/>
          <a:stretch>
            <a:fillRect/>
          </a:stretch>
        </p:blipFill>
        <p:spPr>
          <a:xfrm>
            <a:off x="5117844" y="3807144"/>
            <a:ext cx="3828620" cy="2847079"/>
          </a:xfrm>
          <a:prstGeom prst="rect">
            <a:avLst/>
          </a:prstGeom>
        </p:spPr>
      </p:pic>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459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96016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804658" y="1602971"/>
            <a:ext cx="3996000" cy="16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70458" y="520926"/>
            <a:ext cx="305564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846" dirty="0">
                <a:solidFill>
                  <a:prstClr val="black"/>
                </a:solidFill>
                <a:latin typeface="Meiryo UI" panose="020B0604030504040204" pitchFamily="50" charset="-128"/>
                <a:ea typeface="Meiryo UI" panose="020B0604030504040204" pitchFamily="50" charset="-128"/>
              </a:rPr>
              <a:t>5</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成果（現時点の到達点）</a:t>
            </a:r>
          </a:p>
        </p:txBody>
      </p:sp>
      <p:cxnSp>
        <p:nvCxnSpPr>
          <p:cNvPr id="4" name="直線コネクタ 3"/>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365223" y="1258032"/>
            <a:ext cx="3396126"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➢大阪府北部地震</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月</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35" name="テキスト ボックス 34"/>
          <p:cNvSpPr txBox="1"/>
          <p:nvPr/>
        </p:nvSpPr>
        <p:spPr bwMode="auto">
          <a:xfrm>
            <a:off x="446301" y="1612069"/>
            <a:ext cx="4176000" cy="1620000"/>
          </a:xfrm>
          <a:prstGeom prst="rect">
            <a:avLst/>
          </a:prstGeom>
          <a:solidFill>
            <a:schemeClr val="bg1">
              <a:lumMod val="85000"/>
            </a:schemeClr>
          </a:solidFill>
          <a:ln w="12700">
            <a:noFill/>
            <a:prstDash val="sysDot"/>
            <a:headEnd/>
            <a:tailEnd/>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57700" rtl="0" eaLnBrk="1" fontAlgn="auto" latinLnBrk="0" hangingPunct="1">
              <a:lnSpc>
                <a:spcPts val="1108"/>
              </a:lnSpc>
              <a:spcBef>
                <a:spcPct val="500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発生日時</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日午前</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分発生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108"/>
              </a:lnSpc>
              <a:spcBef>
                <a:spcPct val="500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地震の規模</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M6.1</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暫定値）</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108"/>
              </a:lnSpc>
              <a:spcBef>
                <a:spcPct val="500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最大震度</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弱</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108"/>
              </a:lnSpc>
              <a:spcBef>
                <a:spcPct val="500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震源地</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大阪府北部、震源の深さ</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（暫定値）</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108"/>
              </a:lnSpc>
              <a:spcBef>
                <a:spcPct val="500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被害状況</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死者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名、負傷者</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369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108"/>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家屋被害　全壊</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棟、半壊</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512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108"/>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一部損壊</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55,081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棟、公共土木施設被害</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箇所</a:t>
            </a:r>
            <a:endParaRPr kumimoji="1" lang="en-US" altLang="ja-JP" sz="1200" b="0" i="0" u="none" strike="noStrike" kern="1200" cap="none" spc="0" normalizeH="0" baseline="0" noProof="0" dirty="0">
              <a:ln>
                <a:noFill/>
              </a:ln>
              <a:solidFill>
                <a:srgbClr val="FF00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339036" y="922078"/>
            <a:ext cx="8758781" cy="27308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477" noProof="0" dirty="0">
                <a:solidFill>
                  <a:schemeClr val="tx1"/>
                </a:solidFill>
                <a:latin typeface="Meiryo UI"/>
                <a:ea typeface="Meiryo UI"/>
              </a:rPr>
              <a:t>○</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これまでの災害対策の結果、</a:t>
            </a: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直近の地震・豪雨では過去の同規模の災害と比べて被害の拡大を防止。</a:t>
            </a:r>
            <a:endParaRPr kumimoji="1" lang="ja-JP" altLang="en-US" sz="1477"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13" name="テキスト ボックス 12"/>
          <p:cNvSpPr txBox="1"/>
          <p:nvPr/>
        </p:nvSpPr>
        <p:spPr>
          <a:xfrm>
            <a:off x="4729136" y="1271414"/>
            <a:ext cx="4178699"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7</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月豪雨</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a:stretch>
            <a:fillRect/>
          </a:stretch>
        </p:blipFill>
        <p:spPr>
          <a:xfrm>
            <a:off x="446300" y="4496604"/>
            <a:ext cx="4018885" cy="2178833"/>
          </a:xfrm>
          <a:prstGeom prst="rect">
            <a:avLst/>
          </a:prstGeom>
        </p:spPr>
      </p:pic>
      <p:pic>
        <p:nvPicPr>
          <p:cNvPr id="6" name="図 5"/>
          <p:cNvPicPr>
            <a:picLocks noChangeAspect="1"/>
          </p:cNvPicPr>
          <p:nvPr/>
        </p:nvPicPr>
        <p:blipFill>
          <a:blip r:embed="rId4"/>
          <a:stretch>
            <a:fillRect/>
          </a:stretch>
        </p:blipFill>
        <p:spPr>
          <a:xfrm>
            <a:off x="4914499" y="4516797"/>
            <a:ext cx="3758097" cy="2138446"/>
          </a:xfrm>
          <a:prstGeom prst="rect">
            <a:avLst/>
          </a:prstGeom>
        </p:spPr>
      </p:pic>
      <p:sp>
        <p:nvSpPr>
          <p:cNvPr id="7" name="正方形/長方形 6"/>
          <p:cNvSpPr/>
          <p:nvPr/>
        </p:nvSpPr>
        <p:spPr>
          <a:xfrm>
            <a:off x="434869" y="3649355"/>
            <a:ext cx="4176000" cy="646331"/>
          </a:xfrm>
          <a:prstGeom prst="rect">
            <a:avLst/>
          </a:prstGeom>
        </p:spPr>
        <p:txBody>
          <a:bodyPr wrap="square">
            <a:spAutoFit/>
          </a:bodyPr>
          <a:lstStyle/>
          <a:p>
            <a:pPr marL="171450" indent="-1714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rPr>
              <a:t>北部地震では、大規模な公共土木施設被害は発生しなかった。これまで着実に取り組んできた橋梁等の耐震化が一定の効果を発揮。</a:t>
            </a:r>
          </a:p>
        </p:txBody>
      </p:sp>
      <p:sp>
        <p:nvSpPr>
          <p:cNvPr id="8" name="正方形/長方形 7"/>
          <p:cNvSpPr/>
          <p:nvPr/>
        </p:nvSpPr>
        <p:spPr>
          <a:xfrm>
            <a:off x="4800198" y="3627035"/>
            <a:ext cx="4068000" cy="830997"/>
          </a:xfrm>
          <a:prstGeom prst="rect">
            <a:avLst/>
          </a:prstGeom>
        </p:spPr>
        <p:txBody>
          <a:bodyPr wrap="square">
            <a:spAutoFit/>
          </a:bodyPr>
          <a:lstStyle/>
          <a:p>
            <a:pPr marL="171450" indent="-1714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rPr>
              <a:t>寝屋川流域では、浸水被害のあった</a:t>
            </a:r>
            <a:r>
              <a:rPr lang="en-US" altLang="ja-JP" sz="1200" dirty="0">
                <a:latin typeface="Meiryo UI" panose="020B0604030504040204" pitchFamily="50" charset="-128"/>
                <a:ea typeface="Meiryo UI" panose="020B0604030504040204" pitchFamily="50" charset="-128"/>
              </a:rPr>
              <a:t>1995</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月梅雨前線に伴う豪雨と同等の雨量が観測されたが、地下河川・治水緑地・下水道増補幹線等に約</a:t>
            </a:r>
            <a:r>
              <a:rPr lang="en-US" altLang="ja-JP" sz="1200" dirty="0">
                <a:latin typeface="Meiryo UI" panose="020B0604030504040204" pitchFamily="50" charset="-128"/>
                <a:ea typeface="Meiryo UI" panose="020B0604030504040204" pitchFamily="50" charset="-128"/>
              </a:rPr>
              <a:t>208.9</a:t>
            </a:r>
            <a:r>
              <a:rPr lang="ja-JP" altLang="en-US" sz="1200" dirty="0">
                <a:latin typeface="Meiryo UI" panose="020B0604030504040204" pitchFamily="50" charset="-128"/>
                <a:ea typeface="Meiryo UI" panose="020B0604030504040204" pitchFamily="50" charset="-128"/>
              </a:rPr>
              <a:t>万㎥の水を貯留し、浸水被害の防止を図ることができた。</a:t>
            </a:r>
          </a:p>
        </p:txBody>
      </p:sp>
      <p:sp>
        <p:nvSpPr>
          <p:cNvPr id="9" name="正方形/長方形 8"/>
          <p:cNvSpPr/>
          <p:nvPr/>
        </p:nvSpPr>
        <p:spPr>
          <a:xfrm>
            <a:off x="4850973" y="1746079"/>
            <a:ext cx="4032000" cy="1323439"/>
          </a:xfrm>
          <a:prstGeom prst="rect">
            <a:avLst/>
          </a:prstGeom>
          <a:noFill/>
        </p:spPr>
        <p:txBody>
          <a:bodyPr wrap="square">
            <a:spAutoFit/>
          </a:bodyPr>
          <a:lstStyle/>
          <a:p>
            <a:pPr marL="171450" indent="-171450">
              <a:lnSpc>
                <a:spcPts val="2400"/>
              </a:lnSpc>
              <a:buFont typeface="Wingdings" panose="05000000000000000000" pitchFamily="2" charset="2"/>
              <a:buChar char="n"/>
            </a:pPr>
            <a:r>
              <a:rPr lang="ja-JP" altLang="en-US" sz="1250" dirty="0">
                <a:latin typeface="Meiryo UI" panose="020B0604030504040204" pitchFamily="50" charset="-128"/>
                <a:ea typeface="Meiryo UI" panose="020B0604030504040204" pitchFamily="50" charset="-128"/>
              </a:rPr>
              <a:t>西日本を中心に大規模な被害が発生し、大阪府の年間降水量の約半分を超える総雨量を記録。</a:t>
            </a:r>
            <a:endParaRPr lang="en-US" altLang="ja-JP" sz="1250" dirty="0">
              <a:latin typeface="Meiryo UI" panose="020B0604030504040204" pitchFamily="50" charset="-128"/>
              <a:ea typeface="Meiryo UI" panose="020B0604030504040204" pitchFamily="50" charset="-128"/>
            </a:endParaRPr>
          </a:p>
          <a:p>
            <a:pPr marL="171450" indent="-171450">
              <a:lnSpc>
                <a:spcPts val="2400"/>
              </a:lnSpc>
              <a:buFont typeface="Wingdings" panose="05000000000000000000" pitchFamily="2" charset="2"/>
              <a:buChar char="n"/>
            </a:pPr>
            <a:r>
              <a:rPr lang="ja-JP" altLang="en-US" sz="1250" dirty="0">
                <a:latin typeface="Meiryo UI" panose="020B0604030504040204" pitchFamily="50" charset="-128"/>
                <a:ea typeface="Meiryo UI" panose="020B0604030504040204" pitchFamily="50" charset="-128"/>
              </a:rPr>
              <a:t>豊能町高山では、</a:t>
            </a:r>
            <a:r>
              <a:rPr lang="en-US" altLang="ja-JP" sz="1250" dirty="0">
                <a:latin typeface="Meiryo UI" panose="020B0604030504040204" pitchFamily="50" charset="-128"/>
                <a:ea typeface="Meiryo UI" panose="020B0604030504040204" pitchFamily="50" charset="-128"/>
              </a:rPr>
              <a:t>732</a:t>
            </a:r>
            <a:r>
              <a:rPr lang="ja-JP" altLang="en-US" sz="1250" dirty="0">
                <a:latin typeface="Meiryo UI" panose="020B0604030504040204" pitchFamily="50" charset="-128"/>
                <a:ea typeface="Meiryo UI" panose="020B0604030504040204" pitchFamily="50" charset="-128"/>
              </a:rPr>
              <a:t>ミリ</a:t>
            </a:r>
            <a:r>
              <a:rPr lang="en-US" altLang="ja-JP" sz="1250" dirty="0">
                <a:latin typeface="Meiryo UI" panose="020B0604030504040204" pitchFamily="50" charset="-128"/>
                <a:ea typeface="Meiryo UI" panose="020B0604030504040204" pitchFamily="50" charset="-128"/>
              </a:rPr>
              <a:t>(7</a:t>
            </a:r>
            <a:r>
              <a:rPr lang="ja-JP" altLang="en-US" sz="1250" dirty="0">
                <a:latin typeface="Meiryo UI" panose="020B0604030504040204" pitchFamily="50" charset="-128"/>
                <a:ea typeface="Meiryo UI" panose="020B0604030504040204" pitchFamily="50" charset="-128"/>
              </a:rPr>
              <a:t>月</a:t>
            </a:r>
            <a:r>
              <a:rPr lang="en-US" altLang="ja-JP" sz="1250" dirty="0">
                <a:latin typeface="Meiryo UI" panose="020B0604030504040204" pitchFamily="50" charset="-128"/>
                <a:ea typeface="Meiryo UI" panose="020B0604030504040204" pitchFamily="50" charset="-128"/>
              </a:rPr>
              <a:t>4</a:t>
            </a:r>
            <a:r>
              <a:rPr lang="ja-JP" altLang="en-US" sz="1250" dirty="0">
                <a:latin typeface="Meiryo UI" panose="020B0604030504040204" pitchFamily="50" charset="-128"/>
                <a:ea typeface="Meiryo UI" panose="020B0604030504040204" pitchFamily="50" charset="-128"/>
              </a:rPr>
              <a:t>日</a:t>
            </a:r>
            <a:r>
              <a:rPr lang="en-US" altLang="ja-JP" sz="1250" dirty="0">
                <a:latin typeface="Meiryo UI" panose="020B0604030504040204" pitchFamily="50" charset="-128"/>
                <a:ea typeface="Meiryo UI" panose="020B0604030504040204" pitchFamily="50" charset="-128"/>
              </a:rPr>
              <a:t>23</a:t>
            </a:r>
            <a:r>
              <a:rPr lang="ja-JP" altLang="en-US" sz="1250" dirty="0">
                <a:latin typeface="Meiryo UI" panose="020B0604030504040204" pitchFamily="50" charset="-128"/>
                <a:ea typeface="Meiryo UI" panose="020B0604030504040204" pitchFamily="50" charset="-128"/>
              </a:rPr>
              <a:t>時～</a:t>
            </a:r>
            <a:r>
              <a:rPr lang="en-US" altLang="ja-JP" sz="1250" dirty="0">
                <a:latin typeface="Meiryo UI" panose="020B0604030504040204" pitchFamily="50" charset="-128"/>
                <a:ea typeface="Meiryo UI" panose="020B0604030504040204" pitchFamily="50" charset="-128"/>
              </a:rPr>
              <a:t>9</a:t>
            </a:r>
            <a:r>
              <a:rPr lang="ja-JP" altLang="en-US" sz="1250" dirty="0">
                <a:latin typeface="Meiryo UI" panose="020B0604030504040204" pitchFamily="50" charset="-128"/>
                <a:ea typeface="Meiryo UI" panose="020B0604030504040204" pitchFamily="50" charset="-128"/>
              </a:rPr>
              <a:t>日</a:t>
            </a:r>
            <a:r>
              <a:rPr lang="en-US" altLang="ja-JP" sz="1250" dirty="0">
                <a:latin typeface="Meiryo UI" panose="020B0604030504040204" pitchFamily="50" charset="-128"/>
                <a:ea typeface="Meiryo UI" panose="020B0604030504040204" pitchFamily="50" charset="-128"/>
              </a:rPr>
              <a:t>9</a:t>
            </a:r>
            <a:r>
              <a:rPr lang="ja-JP" altLang="en-US" sz="1250" dirty="0">
                <a:latin typeface="Meiryo UI" panose="020B0604030504040204" pitchFamily="50" charset="-128"/>
                <a:ea typeface="Meiryo UI" panose="020B0604030504040204" pitchFamily="50" charset="-128"/>
              </a:rPr>
              <a:t>時）を記録。</a:t>
            </a:r>
            <a:endParaRPr lang="en-US" altLang="ja-JP" sz="1250" dirty="0">
              <a:latin typeface="Meiryo UI" panose="020B0604030504040204" pitchFamily="50" charset="-128"/>
              <a:ea typeface="Meiryo UI" panose="020B0604030504040204" pitchFamily="50" charset="-128"/>
            </a:endParaRPr>
          </a:p>
        </p:txBody>
      </p:sp>
      <p:sp>
        <p:nvSpPr>
          <p:cNvPr id="15" name="二等辺三角形 14"/>
          <p:cNvSpPr/>
          <p:nvPr/>
        </p:nvSpPr>
        <p:spPr>
          <a:xfrm rot="10800000">
            <a:off x="1944080" y="3351405"/>
            <a:ext cx="1163480" cy="150075"/>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10800000">
            <a:off x="6246097" y="3328545"/>
            <a:ext cx="1163480" cy="150075"/>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460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88308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424910" y="2096110"/>
            <a:ext cx="2855085" cy="4354718"/>
          </a:xfrm>
          <a:prstGeom prst="rect">
            <a:avLst/>
          </a:prstGeom>
          <a:noFill/>
          <a:ln>
            <a:noFill/>
            <a:prstDash val="sysDot"/>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■第二室戸台風</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(1961</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時の</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　高潮被害の状況</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浸水範囲及び浸水深</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大阪府内の浸水被害</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浸水面積 約</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3,100ha</a:t>
            </a:r>
            <a:r>
              <a:rPr kumimoji="1" lang="ja-JP" altLang="en-US" sz="1108" b="0" i="0" u="none" strike="noStrike" kern="1200" cap="none" spc="0" normalizeH="0" baseline="0" noProof="0" dirty="0" err="1">
                <a:ln>
                  <a:noFill/>
                </a:ln>
                <a:solidFill>
                  <a:prstClr val="black"/>
                </a:solidFill>
                <a:effectLst/>
                <a:uLnTx/>
                <a:uFillTx/>
                <a:latin typeface="Meiryo UI"/>
                <a:ea typeface="Meiryo UI"/>
                <a:cs typeface="+mn-cs"/>
              </a:rPr>
              <a:t>、</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浸水戸数 約</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12</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万戸</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（床上約</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61,000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戸、床下約</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60,000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戸）</a:t>
            </a:r>
          </a:p>
        </p:txBody>
      </p:sp>
      <p:sp>
        <p:nvSpPr>
          <p:cNvPr id="14" name="角丸四角形 13"/>
          <p:cNvSpPr/>
          <p:nvPr/>
        </p:nvSpPr>
        <p:spPr>
          <a:xfrm>
            <a:off x="327607" y="922078"/>
            <a:ext cx="8603088" cy="27308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477" dirty="0">
                <a:solidFill>
                  <a:prstClr val="black"/>
                </a:solidFill>
                <a:latin typeface="Meiryo UI"/>
                <a:ea typeface="Meiryo UI"/>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台風</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号（</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9</a:t>
            </a:r>
            <a:r>
              <a:rPr kumimoji="1" lang="ja-JP" altLang="en-US" sz="1477" b="1" i="0" u="none" strike="noStrike" kern="1200" cap="none" spc="0" normalizeH="0" baseline="0" noProof="0">
                <a:ln>
                  <a:noFill/>
                </a:ln>
                <a:solidFill>
                  <a:prstClr val="black"/>
                </a:solidFill>
                <a:effectLst/>
                <a:uLnTx/>
                <a:uFillTx/>
                <a:latin typeface="Meiryo UI"/>
                <a:ea typeface="Meiryo UI"/>
                <a:cs typeface="+mn-cs"/>
              </a:rPr>
              <a:t>月）</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についても、過去の同規模の台風と比べて被害の拡大を防止。</a:t>
            </a: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テキスト ボックス 14"/>
          <p:cNvSpPr txBox="1"/>
          <p:nvPr/>
        </p:nvSpPr>
        <p:spPr>
          <a:xfrm>
            <a:off x="270458" y="520926"/>
            <a:ext cx="305564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846" dirty="0">
                <a:solidFill>
                  <a:prstClr val="black"/>
                </a:solidFill>
                <a:latin typeface="Meiryo UI" panose="020B0604030504040204" pitchFamily="50" charset="-128"/>
                <a:ea typeface="Meiryo UI" panose="020B0604030504040204" pitchFamily="50" charset="-128"/>
              </a:rPr>
              <a:t>5</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成果（現時点の到達点）</a:t>
            </a:r>
          </a:p>
        </p:txBody>
      </p:sp>
      <p:cxnSp>
        <p:nvCxnSpPr>
          <p:cNvPr id="16" name="直線コネクタ 15"/>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グループ化 61"/>
          <p:cNvGrpSpPr/>
          <p:nvPr/>
        </p:nvGrpSpPr>
        <p:grpSpPr>
          <a:xfrm>
            <a:off x="4205375" y="4689737"/>
            <a:ext cx="4242206" cy="1602715"/>
            <a:chOff x="6847390" y="4572603"/>
            <a:chExt cx="2716142" cy="1736274"/>
          </a:xfrm>
        </p:grpSpPr>
        <p:sp>
          <p:nvSpPr>
            <p:cNvPr id="21" name="正方形/長方形 20"/>
            <p:cNvSpPr/>
            <p:nvPr/>
          </p:nvSpPr>
          <p:spPr>
            <a:xfrm>
              <a:off x="7084964" y="4585832"/>
              <a:ext cx="792000" cy="1080000"/>
            </a:xfrm>
            <a:prstGeom prst="rect">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srgbClr val="99FF99"/>
                </a:solidFill>
                <a:effectLst/>
                <a:uLnTx/>
                <a:uFillTx/>
                <a:latin typeface="Meiryo UI"/>
                <a:ea typeface="Meiryo UI"/>
                <a:cs typeface="+mn-cs"/>
              </a:endParaRPr>
            </a:p>
          </p:txBody>
        </p:sp>
        <p:sp>
          <p:nvSpPr>
            <p:cNvPr id="34" name="テキスト ボックス 33"/>
            <p:cNvSpPr txBox="1"/>
            <p:nvPr/>
          </p:nvSpPr>
          <p:spPr>
            <a:xfrm>
              <a:off x="6904907" y="5633750"/>
              <a:ext cx="1152128" cy="423172"/>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未整備の場合</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の想定被害額</a:t>
              </a:r>
              <a:r>
                <a:rPr kumimoji="1" lang="en-US" altLang="ja-JP" sz="554"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554" b="0" i="0" u="none" strike="noStrike" kern="1200" cap="none" spc="0" normalizeH="0" baseline="0" noProof="0" dirty="0">
                  <a:ln>
                    <a:noFill/>
                  </a:ln>
                  <a:solidFill>
                    <a:prstClr val="black"/>
                  </a:solidFill>
                  <a:effectLst/>
                  <a:uLnTx/>
                  <a:uFillTx/>
                  <a:latin typeface="Meiryo UI"/>
                  <a:ea typeface="Meiryo UI"/>
                  <a:cs typeface="+mn-cs"/>
                </a:rPr>
                <a:t>１</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5" name="テキスト ボックス 34"/>
            <p:cNvSpPr txBox="1"/>
            <p:nvPr/>
          </p:nvSpPr>
          <p:spPr>
            <a:xfrm>
              <a:off x="7978540" y="5633750"/>
              <a:ext cx="1584992" cy="423172"/>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海岸・河川堤防等の</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整備費</a:t>
              </a:r>
              <a:r>
                <a:rPr kumimoji="1" lang="en-US" altLang="ja-JP" sz="554"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と維持管理費</a:t>
              </a:r>
              <a:r>
                <a:rPr kumimoji="1" lang="en-US" altLang="ja-JP" sz="462" b="0" i="0" u="none" strike="noStrike" kern="1200" cap="none" spc="0" normalizeH="0" baseline="0" noProof="0" dirty="0">
                  <a:ln>
                    <a:noFill/>
                  </a:ln>
                  <a:solidFill>
                    <a:prstClr val="black"/>
                  </a:solidFill>
                  <a:effectLst/>
                  <a:uLnTx/>
                  <a:uFillTx/>
                  <a:latin typeface="Meiryo UI"/>
                  <a:ea typeface="Meiryo UI"/>
                  <a:cs typeface="+mn-cs"/>
                </a:rPr>
                <a:t>※3</a:t>
              </a:r>
            </a:p>
          </p:txBody>
        </p:sp>
        <p:cxnSp>
          <p:nvCxnSpPr>
            <p:cNvPr id="36" name="直線コネクタ 35"/>
            <p:cNvCxnSpPr/>
            <p:nvPr/>
          </p:nvCxnSpPr>
          <p:spPr>
            <a:xfrm>
              <a:off x="6924229" y="5650336"/>
              <a:ext cx="2448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924229" y="4572603"/>
              <a:ext cx="2448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下矢印 37"/>
            <p:cNvSpPr/>
            <p:nvPr/>
          </p:nvSpPr>
          <p:spPr>
            <a:xfrm>
              <a:off x="8499753" y="4594027"/>
              <a:ext cx="432048" cy="725949"/>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39" name="正方形/長方形 38"/>
            <p:cNvSpPr/>
            <p:nvPr/>
          </p:nvSpPr>
          <p:spPr>
            <a:xfrm>
              <a:off x="8274383" y="5487597"/>
              <a:ext cx="1008000" cy="147529"/>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FF"/>
                  </a:solidFill>
                  <a:effectLst/>
                  <a:uLnTx/>
                  <a:uFillTx/>
                  <a:latin typeface="Meiryo UI"/>
                  <a:ea typeface="Meiryo UI"/>
                  <a:cs typeface="+mn-cs"/>
                </a:rPr>
                <a:t>整備費　約</a:t>
              </a:r>
              <a:r>
                <a:rPr kumimoji="1" lang="en-US" altLang="ja-JP" sz="646" b="0" i="0" u="none" strike="noStrike" kern="1200" cap="none" spc="0" normalizeH="0" baseline="0" noProof="0" dirty="0">
                  <a:ln>
                    <a:noFill/>
                  </a:ln>
                  <a:solidFill>
                    <a:srgbClr val="0000FF"/>
                  </a:solidFill>
                  <a:effectLst/>
                  <a:uLnTx/>
                  <a:uFillTx/>
                  <a:latin typeface="Meiryo UI"/>
                  <a:ea typeface="Meiryo UI"/>
                  <a:cs typeface="+mn-cs"/>
                </a:rPr>
                <a:t>1300</a:t>
              </a:r>
              <a:r>
                <a:rPr kumimoji="1" lang="ja-JP" altLang="en-US" sz="646" b="0" i="0" u="none" strike="noStrike" kern="1200" cap="none" spc="0" normalizeH="0" baseline="0" noProof="0" dirty="0">
                  <a:ln>
                    <a:noFill/>
                  </a:ln>
                  <a:solidFill>
                    <a:srgbClr val="0000FF"/>
                  </a:solidFill>
                  <a:effectLst/>
                  <a:uLnTx/>
                  <a:uFillTx/>
                  <a:latin typeface="Meiryo UI"/>
                  <a:ea typeface="Meiryo UI"/>
                  <a:cs typeface="+mn-cs"/>
                </a:rPr>
                <a:t>億円</a:t>
              </a:r>
            </a:p>
          </p:txBody>
        </p:sp>
        <p:sp>
          <p:nvSpPr>
            <p:cNvPr id="40" name="テキスト ボックス 39"/>
            <p:cNvSpPr txBox="1"/>
            <p:nvPr/>
          </p:nvSpPr>
          <p:spPr>
            <a:xfrm>
              <a:off x="7980814" y="4723653"/>
              <a:ext cx="1410493" cy="323144"/>
            </a:xfrm>
            <a:prstGeom prst="rect">
              <a:avLst/>
            </a:prstGeom>
            <a:solidFill>
              <a:schemeClr val="bg1"/>
            </a:solidFill>
            <a:ln>
              <a:noFill/>
            </a:ln>
          </p:spPr>
          <p:txBody>
            <a:bodyPr wrap="square" lIns="0" tIns="0" rIns="0" bIns="0"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effectLst/>
                  <a:uLnTx/>
                  <a:uFillTx/>
                  <a:latin typeface="Meiryo UI"/>
                  <a:ea typeface="Meiryo UI"/>
                  <a:cs typeface="+mn-cs"/>
                </a:rPr>
                <a:t>高潮対策による</a:t>
              </a:r>
              <a:endParaRPr kumimoji="1" lang="en-US" altLang="ja-JP" sz="969" b="1" i="0" u="none" strike="noStrike" kern="1200" cap="none" spc="0" normalizeH="0" baseline="0" noProof="0" dirty="0">
                <a:ln>
                  <a:noFill/>
                </a:ln>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1" i="0" u="sng" strike="noStrike" kern="1200" cap="none" spc="0" normalizeH="0" baseline="0" noProof="0" dirty="0">
                  <a:ln>
                    <a:noFill/>
                  </a:ln>
                  <a:effectLst/>
                  <a:uLnTx/>
                  <a:uFillTx/>
                  <a:latin typeface="Meiryo UI"/>
                  <a:ea typeface="Meiryo UI"/>
                  <a:cs typeface="+mn-cs"/>
                </a:rPr>
                <a:t>整備効果約</a:t>
              </a:r>
              <a:r>
                <a:rPr kumimoji="1" lang="en-US" altLang="ja-JP" sz="969" b="1" i="0" u="sng" strike="noStrike" kern="1200" cap="none" spc="0" normalizeH="0" baseline="0" noProof="0" dirty="0">
                  <a:ln>
                    <a:noFill/>
                  </a:ln>
                  <a:effectLst/>
                  <a:uLnTx/>
                  <a:uFillTx/>
                  <a:latin typeface="Meiryo UI"/>
                  <a:ea typeface="Meiryo UI"/>
                  <a:cs typeface="+mn-cs"/>
                </a:rPr>
                <a:t>17</a:t>
              </a:r>
              <a:r>
                <a:rPr kumimoji="1" lang="ja-JP" altLang="en-US" sz="969" b="1" i="0" u="sng" strike="noStrike" kern="1200" cap="none" spc="0" normalizeH="0" baseline="0" noProof="0" dirty="0">
                  <a:ln>
                    <a:noFill/>
                  </a:ln>
                  <a:effectLst/>
                  <a:uLnTx/>
                  <a:uFillTx/>
                  <a:latin typeface="Meiryo UI"/>
                  <a:ea typeface="Meiryo UI"/>
                  <a:cs typeface="+mn-cs"/>
                </a:rPr>
                <a:t>兆円</a:t>
              </a:r>
            </a:p>
          </p:txBody>
        </p:sp>
        <p:sp>
          <p:nvSpPr>
            <p:cNvPr id="41" name="テキスト ボックス 40"/>
            <p:cNvSpPr txBox="1"/>
            <p:nvPr/>
          </p:nvSpPr>
          <p:spPr>
            <a:xfrm>
              <a:off x="6847390" y="5977744"/>
              <a:ext cx="2716142" cy="331133"/>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462"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462" b="0" i="0" u="none" strike="noStrike" kern="1200" cap="none" spc="0" normalizeH="0" baseline="0" noProof="0" dirty="0">
                  <a:ln>
                    <a:noFill/>
                  </a:ln>
                  <a:solidFill>
                    <a:prstClr val="black"/>
                  </a:solidFill>
                  <a:effectLst/>
                  <a:uLnTx/>
                  <a:uFillTx/>
                  <a:latin typeface="Meiryo UI"/>
                  <a:ea typeface="Meiryo UI"/>
                  <a:cs typeface="+mn-cs"/>
                </a:rPr>
                <a:t>　第二室戸台風当時の整備レベルで浸水した場合の推定値（概略）</a:t>
              </a:r>
              <a:endParaRPr kumimoji="1" lang="en-US" altLang="ja-JP" sz="4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462"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462" b="0" i="0" u="none" strike="noStrike" kern="1200" cap="none" spc="0" normalizeH="0" baseline="0" noProof="0" dirty="0">
                  <a:ln>
                    <a:noFill/>
                  </a:ln>
                  <a:solidFill>
                    <a:prstClr val="black"/>
                  </a:solidFill>
                  <a:effectLst/>
                  <a:uLnTx/>
                  <a:uFillTx/>
                  <a:latin typeface="Meiryo UI"/>
                  <a:ea typeface="Meiryo UI"/>
                  <a:cs typeface="+mn-cs"/>
                </a:rPr>
                <a:t>　関連する直轄および大阪府、大阪市の河川・海岸堤防、水門等の整備費を集計</a:t>
              </a:r>
              <a:endParaRPr kumimoji="1" lang="en-US" altLang="ja-JP" sz="4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462"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462" b="0" i="0" u="none" strike="noStrike" kern="1200" cap="none" spc="0" normalizeH="0" baseline="0" noProof="0" dirty="0">
                  <a:ln>
                    <a:noFill/>
                  </a:ln>
                  <a:solidFill>
                    <a:prstClr val="black"/>
                  </a:solidFill>
                  <a:effectLst/>
                  <a:uLnTx/>
                  <a:uFillTx/>
                  <a:latin typeface="Meiryo UI"/>
                  <a:ea typeface="Meiryo UI"/>
                  <a:cs typeface="+mn-cs"/>
                </a:rPr>
                <a:t>　関連する直轄および大阪府、大阪市で管理する河川・海岸堤防、水門等の維持管理費を</a:t>
              </a:r>
              <a:r>
                <a:rPr lang="en-US" altLang="ja-JP" sz="462" dirty="0">
                  <a:solidFill>
                    <a:prstClr val="black"/>
                  </a:solidFill>
                  <a:latin typeface="Meiryo UI"/>
                  <a:ea typeface="Meiryo UI"/>
                </a:rPr>
                <a:t>1965</a:t>
              </a:r>
              <a:r>
                <a:rPr kumimoji="1" lang="ja-JP" altLang="en-US" sz="462" b="0" i="0" u="none" strike="noStrike" kern="1200" cap="none" spc="0" normalizeH="0" baseline="0" noProof="0" dirty="0">
                  <a:ln>
                    <a:noFill/>
                  </a:ln>
                  <a:solidFill>
                    <a:prstClr val="black"/>
                  </a:solidFill>
                  <a:effectLst/>
                  <a:uLnTx/>
                  <a:uFillTx/>
                  <a:latin typeface="Meiryo UI"/>
                  <a:ea typeface="Meiryo UI"/>
                  <a:cs typeface="+mn-cs"/>
                </a:rPr>
                <a:t>年以降で集計</a:t>
              </a:r>
            </a:p>
          </p:txBody>
        </p:sp>
        <p:sp>
          <p:nvSpPr>
            <p:cNvPr id="43" name="テキスト ボックス 6"/>
            <p:cNvSpPr txBox="1"/>
            <p:nvPr/>
          </p:nvSpPr>
          <p:spPr>
            <a:xfrm>
              <a:off x="7039386" y="4746787"/>
              <a:ext cx="897490" cy="46943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被害額</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17</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兆円</a:t>
              </a:r>
            </a:p>
          </p:txBody>
        </p:sp>
        <p:sp>
          <p:nvSpPr>
            <p:cNvPr id="44" name="正方形/長方形 43"/>
            <p:cNvSpPr/>
            <p:nvPr/>
          </p:nvSpPr>
          <p:spPr>
            <a:xfrm>
              <a:off x="8274383" y="5324481"/>
              <a:ext cx="1008000" cy="14752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B050"/>
                  </a:solidFill>
                  <a:effectLst/>
                  <a:uLnTx/>
                  <a:uFillTx/>
                  <a:latin typeface="Meiryo UI"/>
                  <a:ea typeface="Meiryo UI"/>
                  <a:cs typeface="+mn-cs"/>
                </a:rPr>
                <a:t>維持費　約</a:t>
              </a:r>
              <a:r>
                <a:rPr kumimoji="1" lang="en-US" altLang="ja-JP" sz="646" b="0" i="0" u="none" strike="noStrike" kern="1200" cap="none" spc="0" normalizeH="0" baseline="0" noProof="0" dirty="0">
                  <a:ln>
                    <a:noFill/>
                  </a:ln>
                  <a:solidFill>
                    <a:srgbClr val="00B050"/>
                  </a:solidFill>
                  <a:effectLst/>
                  <a:uLnTx/>
                  <a:uFillTx/>
                  <a:latin typeface="Meiryo UI"/>
                  <a:ea typeface="Meiryo UI"/>
                  <a:cs typeface="+mn-cs"/>
                </a:rPr>
                <a:t>200</a:t>
              </a:r>
              <a:r>
                <a:rPr kumimoji="1" lang="ja-JP" altLang="en-US" sz="646" b="0" i="0" u="none" strike="noStrike" kern="1200" cap="none" spc="0" normalizeH="0" baseline="0" noProof="0" dirty="0">
                  <a:ln>
                    <a:noFill/>
                  </a:ln>
                  <a:solidFill>
                    <a:srgbClr val="00B050"/>
                  </a:solidFill>
                  <a:effectLst/>
                  <a:uLnTx/>
                  <a:uFillTx/>
                  <a:latin typeface="Meiryo UI"/>
                  <a:ea typeface="Meiryo UI"/>
                  <a:cs typeface="+mn-cs"/>
                </a:rPr>
                <a:t>億円</a:t>
              </a:r>
            </a:p>
          </p:txBody>
        </p:sp>
        <p:sp>
          <p:nvSpPr>
            <p:cNvPr id="45" name="フリーフォーム 44"/>
            <p:cNvSpPr/>
            <p:nvPr/>
          </p:nvSpPr>
          <p:spPr>
            <a:xfrm>
              <a:off x="7084964" y="5259219"/>
              <a:ext cx="785503" cy="45719"/>
            </a:xfrm>
            <a:custGeom>
              <a:avLst/>
              <a:gdLst>
                <a:gd name="connsiteX0" fmla="*/ 0 w 749300"/>
                <a:gd name="connsiteY0" fmla="*/ 88202 h 175161"/>
                <a:gd name="connsiteX1" fmla="*/ 190500 w 749300"/>
                <a:gd name="connsiteY1" fmla="*/ 2477 h 175161"/>
                <a:gd name="connsiteX2" fmla="*/ 549275 w 749300"/>
                <a:gd name="connsiteY2" fmla="*/ 173927 h 175161"/>
                <a:gd name="connsiteX3" fmla="*/ 749300 w 749300"/>
                <a:gd name="connsiteY3" fmla="*/ 65977 h 175161"/>
              </a:gdLst>
              <a:ahLst/>
              <a:cxnLst>
                <a:cxn ang="0">
                  <a:pos x="connsiteX0" y="connsiteY0"/>
                </a:cxn>
                <a:cxn ang="0">
                  <a:pos x="connsiteX1" y="connsiteY1"/>
                </a:cxn>
                <a:cxn ang="0">
                  <a:pos x="connsiteX2" y="connsiteY2"/>
                </a:cxn>
                <a:cxn ang="0">
                  <a:pos x="connsiteX3" y="connsiteY3"/>
                </a:cxn>
              </a:cxnLst>
              <a:rect l="l" t="t" r="r" b="b"/>
              <a:pathLst>
                <a:path w="749300" h="175161">
                  <a:moveTo>
                    <a:pt x="0" y="88202"/>
                  </a:moveTo>
                  <a:cubicBezTo>
                    <a:pt x="49477" y="38196"/>
                    <a:pt x="98954" y="-11810"/>
                    <a:pt x="190500" y="2477"/>
                  </a:cubicBezTo>
                  <a:cubicBezTo>
                    <a:pt x="282046" y="16764"/>
                    <a:pt x="456142" y="163344"/>
                    <a:pt x="549275" y="173927"/>
                  </a:cubicBezTo>
                  <a:cubicBezTo>
                    <a:pt x="642408" y="184510"/>
                    <a:pt x="695854" y="125243"/>
                    <a:pt x="749300" y="6597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46" name="フリーフォーム 45"/>
            <p:cNvSpPr/>
            <p:nvPr/>
          </p:nvSpPr>
          <p:spPr>
            <a:xfrm>
              <a:off x="7074558" y="5302076"/>
              <a:ext cx="785503" cy="45719"/>
            </a:xfrm>
            <a:custGeom>
              <a:avLst/>
              <a:gdLst>
                <a:gd name="connsiteX0" fmla="*/ 0 w 749300"/>
                <a:gd name="connsiteY0" fmla="*/ 88202 h 175161"/>
                <a:gd name="connsiteX1" fmla="*/ 190500 w 749300"/>
                <a:gd name="connsiteY1" fmla="*/ 2477 h 175161"/>
                <a:gd name="connsiteX2" fmla="*/ 549275 w 749300"/>
                <a:gd name="connsiteY2" fmla="*/ 173927 h 175161"/>
                <a:gd name="connsiteX3" fmla="*/ 749300 w 749300"/>
                <a:gd name="connsiteY3" fmla="*/ 65977 h 175161"/>
              </a:gdLst>
              <a:ahLst/>
              <a:cxnLst>
                <a:cxn ang="0">
                  <a:pos x="connsiteX0" y="connsiteY0"/>
                </a:cxn>
                <a:cxn ang="0">
                  <a:pos x="connsiteX1" y="connsiteY1"/>
                </a:cxn>
                <a:cxn ang="0">
                  <a:pos x="connsiteX2" y="connsiteY2"/>
                </a:cxn>
                <a:cxn ang="0">
                  <a:pos x="connsiteX3" y="connsiteY3"/>
                </a:cxn>
              </a:cxnLst>
              <a:rect l="l" t="t" r="r" b="b"/>
              <a:pathLst>
                <a:path w="749300" h="175161">
                  <a:moveTo>
                    <a:pt x="0" y="88202"/>
                  </a:moveTo>
                  <a:cubicBezTo>
                    <a:pt x="49477" y="38196"/>
                    <a:pt x="98954" y="-11810"/>
                    <a:pt x="190500" y="2477"/>
                  </a:cubicBezTo>
                  <a:cubicBezTo>
                    <a:pt x="282046" y="16764"/>
                    <a:pt x="456142" y="163344"/>
                    <a:pt x="549275" y="173927"/>
                  </a:cubicBezTo>
                  <a:cubicBezTo>
                    <a:pt x="642408" y="184510"/>
                    <a:pt x="695854" y="125243"/>
                    <a:pt x="749300" y="6597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sp>
        <p:nvSpPr>
          <p:cNvPr id="49" name="正方形/長方形 48"/>
          <p:cNvSpPr/>
          <p:nvPr/>
        </p:nvSpPr>
        <p:spPr>
          <a:xfrm>
            <a:off x="375888" y="1293829"/>
            <a:ext cx="8603088" cy="660502"/>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➢台風</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号</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9</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月</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・台風</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では、過去の台風と比較して最高潮位を記録するも、三大水門をはじめ、防潮鉄扉などの閉鎖や防潮堤により、</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高潮による浸水を防いだ。</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被害軽減額は、約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兆円と推定。</a:t>
            </a:r>
          </a:p>
        </p:txBody>
      </p:sp>
      <p:pic>
        <p:nvPicPr>
          <p:cNvPr id="50" name="図 49"/>
          <p:cNvPicPr>
            <a:picLocks noChangeAspect="1"/>
          </p:cNvPicPr>
          <p:nvPr/>
        </p:nvPicPr>
        <p:blipFill rotWithShape="1">
          <a:blip r:embed="rId2"/>
          <a:srcRect l="2869" r="4189" b="6144"/>
          <a:stretch/>
        </p:blipFill>
        <p:spPr>
          <a:xfrm>
            <a:off x="525047" y="2723142"/>
            <a:ext cx="2717954" cy="2772966"/>
          </a:xfrm>
          <a:prstGeom prst="rect">
            <a:avLst/>
          </a:prstGeom>
        </p:spPr>
      </p:pic>
      <p:sp>
        <p:nvSpPr>
          <p:cNvPr id="51" name="正方形/長方形 50"/>
          <p:cNvSpPr/>
          <p:nvPr/>
        </p:nvSpPr>
        <p:spPr>
          <a:xfrm>
            <a:off x="479133" y="5481694"/>
            <a:ext cx="2708060" cy="149143"/>
          </a:xfrm>
          <a:prstGeom prst="rect">
            <a:avLst/>
          </a:prstGeom>
          <a:solidFill>
            <a:schemeClr val="bg1"/>
          </a:solidFill>
        </p:spPr>
        <p:txBody>
          <a:bodyPr wrap="square" tIns="0" bIns="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969" b="0" i="0" u="none" strike="noStrike" kern="1200" cap="none" spc="0" normalizeH="0" baseline="0" noProof="0" dirty="0">
              <a:ln>
                <a:noFill/>
              </a:ln>
              <a:solidFill>
                <a:srgbClr val="FFC000"/>
              </a:solidFill>
              <a:effectLst/>
              <a:uLnTx/>
              <a:uFillTx/>
              <a:latin typeface="Meiryo UI"/>
              <a:ea typeface="Meiryo UI"/>
              <a:cs typeface="+mn-cs"/>
            </a:endParaRPr>
          </a:p>
        </p:txBody>
      </p:sp>
      <p:sp>
        <p:nvSpPr>
          <p:cNvPr id="59" name="テキスト ボックス 58"/>
          <p:cNvSpPr txBox="1"/>
          <p:nvPr/>
        </p:nvSpPr>
        <p:spPr>
          <a:xfrm>
            <a:off x="3900520" y="2037160"/>
            <a:ext cx="4973025" cy="43332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■台風</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号</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では、第二室戸台風を上回る最高潮位を記録したが、</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　 完全な浸水被害を防止。</a:t>
            </a:r>
          </a:p>
        </p:txBody>
      </p:sp>
      <p:sp>
        <p:nvSpPr>
          <p:cNvPr id="60" name="テキスト ボックス 59"/>
          <p:cNvSpPr txBox="1"/>
          <p:nvPr/>
        </p:nvSpPr>
        <p:spPr>
          <a:xfrm>
            <a:off x="4068978" y="6278564"/>
            <a:ext cx="4378602" cy="23436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出典：国土交通省「</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H30</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台風</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号大阪府における高潮対策の効果」に基づき修正。</a:t>
            </a:r>
          </a:p>
        </p:txBody>
      </p:sp>
      <p:sp>
        <p:nvSpPr>
          <p:cNvPr id="63" name="テキスト ボックス 62"/>
          <p:cNvSpPr txBox="1"/>
          <p:nvPr/>
        </p:nvSpPr>
        <p:spPr>
          <a:xfrm>
            <a:off x="5429371" y="4402404"/>
            <a:ext cx="1900560" cy="262829"/>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sng" strike="noStrike" kern="1200" cap="none" spc="0" normalizeH="0" baseline="0" noProof="0" dirty="0">
                <a:ln>
                  <a:noFill/>
                </a:ln>
                <a:solidFill>
                  <a:prstClr val="black"/>
                </a:solidFill>
                <a:effectLst/>
                <a:uLnTx/>
                <a:uFillTx/>
                <a:latin typeface="Meiryo UI"/>
                <a:ea typeface="Meiryo UI"/>
                <a:cs typeface="+mn-cs"/>
              </a:rPr>
              <a:t>経済被害に関する整備効果</a:t>
            </a:r>
          </a:p>
        </p:txBody>
      </p:sp>
      <p:sp>
        <p:nvSpPr>
          <p:cNvPr id="53" name="テキスト ボックス 52"/>
          <p:cNvSpPr txBox="1"/>
          <p:nvPr/>
        </p:nvSpPr>
        <p:spPr>
          <a:xfrm>
            <a:off x="7139122" y="4418310"/>
            <a:ext cx="2710998" cy="31944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「直接被害額</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家屋等</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「間接被害額</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営業停止損失等</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」を計上</a:t>
            </a:r>
          </a:p>
        </p:txBody>
      </p:sp>
      <p:pic>
        <p:nvPicPr>
          <p:cNvPr id="2" name="図 1"/>
          <p:cNvPicPr>
            <a:picLocks noChangeAspect="1"/>
          </p:cNvPicPr>
          <p:nvPr/>
        </p:nvPicPr>
        <p:blipFill>
          <a:blip r:embed="rId3"/>
          <a:stretch>
            <a:fillRect/>
          </a:stretch>
        </p:blipFill>
        <p:spPr>
          <a:xfrm>
            <a:off x="6443862" y="2391687"/>
            <a:ext cx="2286198" cy="1950889"/>
          </a:xfrm>
          <a:prstGeom prst="rect">
            <a:avLst/>
          </a:prstGeom>
        </p:spPr>
      </p:pic>
      <p:pic>
        <p:nvPicPr>
          <p:cNvPr id="4" name="図 3"/>
          <p:cNvPicPr>
            <a:picLocks noChangeAspect="1"/>
          </p:cNvPicPr>
          <p:nvPr/>
        </p:nvPicPr>
        <p:blipFill>
          <a:blip r:embed="rId4"/>
          <a:stretch>
            <a:fillRect/>
          </a:stretch>
        </p:blipFill>
        <p:spPr>
          <a:xfrm>
            <a:off x="4005761" y="2414091"/>
            <a:ext cx="2231329" cy="1956986"/>
          </a:xfrm>
          <a:prstGeom prst="rect">
            <a:avLst/>
          </a:prstGeom>
        </p:spPr>
      </p:pic>
      <p:sp>
        <p:nvSpPr>
          <p:cNvPr id="5" name="二等辺三角形 4"/>
          <p:cNvSpPr/>
          <p:nvPr/>
        </p:nvSpPr>
        <p:spPr>
          <a:xfrm rot="5400000">
            <a:off x="2864867" y="4109144"/>
            <a:ext cx="1547887" cy="190448"/>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461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4842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95919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152829" y="1762722"/>
            <a:ext cx="6243021" cy="490134"/>
          </a:xfrm>
          <a:prstGeom prst="rect">
            <a:avLst/>
          </a:prstGeom>
          <a:ln w="28575">
            <a:solidFill>
              <a:schemeClr val="tx2">
                <a:lumMod val="60000"/>
                <a:lumOff val="40000"/>
              </a:schemeClr>
            </a:solidFill>
            <a:prstDash val="sysDot"/>
          </a:ln>
        </p:spPr>
        <p:txBody>
          <a:bodyPr wrap="square">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近年の</a:t>
            </a:r>
            <a:r>
              <a:rPr kumimoji="1" lang="ja-JP" altLang="en-US" sz="2585" b="1" i="0" strike="noStrike" kern="1200" cap="none" spc="0" normalizeH="0" baseline="0" noProof="0" dirty="0">
                <a:ln>
                  <a:noFill/>
                </a:ln>
                <a:solidFill>
                  <a:prstClr val="black"/>
                </a:solidFill>
                <a:effectLst/>
                <a:uLnTx/>
                <a:uFillTx/>
                <a:latin typeface="Meiryo UI"/>
                <a:ea typeface="Meiryo UI"/>
                <a:cs typeface="+mn-cs"/>
              </a:rPr>
              <a:t>自然災害リスク</a:t>
            </a:r>
            <a:r>
              <a:rPr kumimoji="1" lang="ja-JP" altLang="en-US" sz="2000" i="0" u="none" strike="noStrike" kern="1200" cap="none" spc="0" normalizeH="0" baseline="0" noProof="0" dirty="0">
                <a:ln>
                  <a:noFill/>
                </a:ln>
                <a:solidFill>
                  <a:prstClr val="black"/>
                </a:solidFill>
                <a:effectLst/>
                <a:uLnTx/>
                <a:uFillTx/>
                <a:latin typeface="Meiryo UI"/>
                <a:ea typeface="Meiryo UI"/>
                <a:cs typeface="+mn-cs"/>
              </a:rPr>
              <a:t>の高まり</a:t>
            </a:r>
            <a:endParaRPr kumimoji="1" lang="en-US" altLang="ja-JP" sz="200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p:cNvSpPr/>
          <p:nvPr/>
        </p:nvSpPr>
        <p:spPr>
          <a:xfrm>
            <a:off x="547266" y="5618289"/>
            <a:ext cx="8197489" cy="88793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effectLst/>
                <a:uLnTx/>
                <a:uFillTx/>
                <a:latin typeface="Meiryo UI"/>
                <a:ea typeface="Meiryo UI"/>
                <a:cs typeface="+mn-cs"/>
              </a:rPr>
              <a:t>上記リスクを踏まえ、被害を最小化するため、</a:t>
            </a:r>
            <a:r>
              <a:rPr kumimoji="1" lang="ja-JP" altLang="en-US" sz="2585" b="1" i="0" u="sng" strike="noStrike" kern="1200" cap="none" spc="0" normalizeH="0" baseline="0" noProof="0" dirty="0">
                <a:ln>
                  <a:noFill/>
                </a:ln>
                <a:effectLst/>
                <a:uLnTx/>
                <a:uFillTx/>
                <a:latin typeface="Meiryo UI"/>
                <a:ea typeface="Meiryo UI"/>
                <a:cs typeface="+mn-cs"/>
              </a:rPr>
              <a:t>府域</a:t>
            </a:r>
            <a:r>
              <a:rPr lang="ja-JP" altLang="en-US" sz="2585" b="1" u="sng" dirty="0">
                <a:latin typeface="Meiryo UI"/>
                <a:ea typeface="Meiryo UI"/>
              </a:rPr>
              <a:t>全域</a:t>
            </a:r>
            <a:r>
              <a:rPr kumimoji="1" lang="ja-JP" altLang="en-US" sz="2585" b="1" i="0" u="sng" strike="noStrike" kern="1200" cap="none" spc="0" normalizeH="0" baseline="0" noProof="0" dirty="0">
                <a:ln>
                  <a:noFill/>
                </a:ln>
                <a:effectLst/>
                <a:uLnTx/>
                <a:uFillTx/>
                <a:latin typeface="Meiryo UI"/>
                <a:ea typeface="Meiryo UI"/>
                <a:cs typeface="+mn-cs"/>
              </a:rPr>
              <a:t>で災害対応力の強化</a:t>
            </a:r>
            <a:r>
              <a:rPr kumimoji="1" lang="ja-JP" altLang="en-US" sz="2000" i="0" strike="noStrike" kern="1200" cap="none" spc="0" normalizeH="0" baseline="0" noProof="0" dirty="0">
                <a:ln>
                  <a:noFill/>
                </a:ln>
                <a:effectLst/>
                <a:uLnTx/>
                <a:uFillTx/>
                <a:latin typeface="Meiryo UI"/>
                <a:ea typeface="Meiryo UI"/>
                <a:cs typeface="+mn-cs"/>
              </a:rPr>
              <a:t>の取組を推進。</a:t>
            </a:r>
            <a:endParaRPr kumimoji="1" lang="en-US" altLang="ja-JP" sz="2000" i="0" strike="noStrike" kern="1200" cap="none" spc="0" normalizeH="0" baseline="0" noProof="0" dirty="0">
              <a:ln>
                <a:noFill/>
              </a:ln>
              <a:effectLst/>
              <a:uLnTx/>
              <a:uFillTx/>
              <a:latin typeface="Meiryo UI"/>
              <a:ea typeface="Meiryo UI"/>
              <a:cs typeface="+mn-cs"/>
            </a:endParaRPr>
          </a:p>
        </p:txBody>
      </p:sp>
      <p:sp>
        <p:nvSpPr>
          <p:cNvPr id="9" name="下矢印 8"/>
          <p:cNvSpPr/>
          <p:nvPr/>
        </p:nvSpPr>
        <p:spPr>
          <a:xfrm>
            <a:off x="3715060" y="4901710"/>
            <a:ext cx="1070824" cy="566907"/>
          </a:xfrm>
          <a:prstGeom prst="downArrow">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正方形/長方形 10"/>
          <p:cNvSpPr/>
          <p:nvPr/>
        </p:nvSpPr>
        <p:spPr>
          <a:xfrm>
            <a:off x="361863" y="4134473"/>
            <a:ext cx="8657238" cy="490134"/>
          </a:xfrm>
          <a:prstGeom prst="rect">
            <a:avLst/>
          </a:prstGeom>
          <a:ln w="57150">
            <a:solidFill>
              <a:schemeClr val="tx2">
                <a:lumMod val="60000"/>
                <a:lumOff val="40000"/>
              </a:schemeClr>
            </a:solidFill>
            <a:prstDash val="dash"/>
          </a:ln>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585" b="1" i="0" u="sng" strike="noStrike" kern="1200" cap="none" spc="0" normalizeH="0" baseline="0" noProof="0" dirty="0">
                <a:ln>
                  <a:noFill/>
                </a:ln>
                <a:effectLst/>
                <a:uLnTx/>
                <a:uFillTx/>
                <a:latin typeface="Meiryo UI"/>
                <a:ea typeface="Meiryo UI"/>
                <a:cs typeface="+mn-cs"/>
              </a:rPr>
              <a:t>大阪特有の状況が被害を拡大</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させ、</a:t>
            </a:r>
            <a:r>
              <a:rPr kumimoji="1" lang="ja-JP" altLang="en-US" sz="2000" i="0" u="none" strike="noStrike" kern="1200" cap="none" spc="0" normalizeH="0" baseline="0" noProof="0" dirty="0">
                <a:ln>
                  <a:noFill/>
                </a:ln>
                <a:solidFill>
                  <a:prstClr val="black"/>
                </a:solidFill>
                <a:effectLst/>
                <a:uLnTx/>
                <a:uFillTx/>
                <a:latin typeface="Meiryo UI"/>
                <a:ea typeface="Meiryo UI"/>
                <a:cs typeface="+mn-cs"/>
              </a:rPr>
              <a:t>甚大な被害</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をもたらす恐れ</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1152829" y="2912457"/>
            <a:ext cx="6243021" cy="490134"/>
          </a:xfrm>
          <a:prstGeom prst="rect">
            <a:avLst/>
          </a:prstGeom>
          <a:ln w="28575">
            <a:solidFill>
              <a:schemeClr val="tx2">
                <a:lumMod val="60000"/>
                <a:lumOff val="40000"/>
              </a:schemeClr>
            </a:solidFill>
            <a:prstDash val="sysDot"/>
          </a:ln>
        </p:spPr>
        <p:txBody>
          <a:bodyPr wrap="square">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2585" b="1" i="0" strike="noStrike" kern="1200" cap="none" spc="0" normalizeH="0" baseline="0" noProof="0" dirty="0">
                <a:ln>
                  <a:noFill/>
                </a:ln>
                <a:solidFill>
                  <a:prstClr val="black"/>
                </a:solidFill>
                <a:effectLst/>
                <a:uLnTx/>
                <a:uFillTx/>
                <a:latin typeface="Meiryo UI"/>
                <a:ea typeface="Meiryo UI"/>
                <a:cs typeface="+mn-cs"/>
              </a:rPr>
              <a:t>大阪の</a:t>
            </a:r>
            <a:r>
              <a:rPr kumimoji="1" lang="ja-JP" altLang="en-US" sz="2000" b="0" i="0" strike="noStrike" kern="1200" cap="none" spc="0" normalizeH="0" baseline="0" noProof="0" dirty="0">
                <a:ln>
                  <a:noFill/>
                </a:ln>
                <a:solidFill>
                  <a:prstClr val="black"/>
                </a:solidFill>
                <a:effectLst/>
                <a:uLnTx/>
                <a:uFillTx/>
                <a:latin typeface="Meiryo UI"/>
                <a:ea typeface="Meiryo UI"/>
                <a:cs typeface="+mn-cs"/>
              </a:rPr>
              <a:t>地域特性・都市構造による</a:t>
            </a:r>
            <a:r>
              <a:rPr kumimoji="1" lang="ja-JP" altLang="en-US" sz="2585" b="1" i="0" strike="noStrike" kern="1200" cap="none" spc="0" normalizeH="0" baseline="0" noProof="0" dirty="0">
                <a:ln>
                  <a:noFill/>
                </a:ln>
                <a:solidFill>
                  <a:prstClr val="black"/>
                </a:solidFill>
                <a:effectLst/>
                <a:uLnTx/>
                <a:uFillTx/>
                <a:latin typeface="Meiryo UI"/>
                <a:ea typeface="Meiryo UI"/>
                <a:cs typeface="+mn-cs"/>
              </a:rPr>
              <a:t>脆弱性</a:t>
            </a:r>
            <a:endParaRPr kumimoji="1" lang="en-US" altLang="ja-JP" sz="2585" b="1" i="0" strike="noStrike" kern="1200" cap="none" spc="0" normalizeH="0" baseline="0" noProof="0" dirty="0">
              <a:ln>
                <a:noFill/>
              </a:ln>
              <a:solidFill>
                <a:prstClr val="black"/>
              </a:solidFill>
              <a:effectLst/>
              <a:uLnTx/>
              <a:uFillTx/>
              <a:latin typeface="Meiryo UI"/>
              <a:ea typeface="Meiryo UI"/>
              <a:cs typeface="+mn-cs"/>
            </a:endParaRPr>
          </a:p>
        </p:txBody>
      </p:sp>
      <p:sp>
        <p:nvSpPr>
          <p:cNvPr id="3" name="乗算 2"/>
          <p:cNvSpPr/>
          <p:nvPr/>
        </p:nvSpPr>
        <p:spPr>
          <a:xfrm>
            <a:off x="3715060" y="2267414"/>
            <a:ext cx="844062" cy="513776"/>
          </a:xfrm>
          <a:prstGeom prst="mathMultiply">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等号 5"/>
          <p:cNvSpPr/>
          <p:nvPr/>
        </p:nvSpPr>
        <p:spPr>
          <a:xfrm rot="5400000">
            <a:off x="3869385" y="3457592"/>
            <a:ext cx="535411" cy="477818"/>
          </a:xfrm>
          <a:prstGeom prst="mathEqual">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角丸四角形 12"/>
          <p:cNvSpPr/>
          <p:nvPr/>
        </p:nvSpPr>
        <p:spPr>
          <a:xfrm>
            <a:off x="272067" y="961897"/>
            <a:ext cx="8603088" cy="66227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rPr>
              <a:t>○</a:t>
            </a:r>
            <a:r>
              <a:rPr kumimoji="1" lang="ja-JP" altLang="en-US" sz="1600" b="1" i="0" u="none" strike="noStrike" kern="1200" cap="none" spc="0" normalizeH="0" baseline="0" noProof="0" dirty="0">
                <a:ln>
                  <a:noFill/>
                </a:ln>
                <a:solidFill>
                  <a:prstClr val="black"/>
                </a:solidFill>
                <a:effectLst/>
                <a:uLnTx/>
                <a:uFillTx/>
                <a:latin typeface="Meiryo UI"/>
                <a:ea typeface="Meiryo UI"/>
              </a:rPr>
              <a:t>近年の自然災害リスクの高まりと、大阪の地域特性や都市構造による脆弱性</a:t>
            </a:r>
            <a:r>
              <a:rPr kumimoji="1" lang="ja-JP" altLang="en-US" sz="1600" b="0" i="0" u="none" strike="noStrike" kern="1200" cap="none" spc="0" normalizeH="0" baseline="0" noProof="0" dirty="0">
                <a:ln>
                  <a:noFill/>
                </a:ln>
                <a:solidFill>
                  <a:prstClr val="black"/>
                </a:solidFill>
                <a:effectLst/>
                <a:uLnTx/>
                <a:uFillTx/>
                <a:latin typeface="Meiryo UI"/>
                <a:ea typeface="Meiryo UI"/>
              </a:rPr>
              <a:t>が相まって、</a:t>
            </a:r>
            <a:endParaRPr kumimoji="1" lang="en-US" altLang="ja-JP" sz="1600" b="0" i="0" u="none" strike="noStrike" kern="1200" cap="none" spc="0" normalizeH="0" baseline="0" noProof="0" dirty="0">
              <a:ln>
                <a:noFill/>
              </a:ln>
              <a:solidFill>
                <a:prstClr val="black"/>
              </a:solidFill>
              <a:effectLst/>
              <a:uLnTx/>
              <a:uFillTx/>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a:ea typeface="Meiryo UI"/>
              </a:rPr>
              <a:t>　 </a:t>
            </a:r>
            <a:r>
              <a:rPr kumimoji="1" lang="ja-JP" altLang="en-US" sz="1600" b="1" i="0" u="none" strike="noStrike" kern="1200" cap="none" spc="0" normalizeH="0" baseline="0" noProof="0" dirty="0">
                <a:ln>
                  <a:noFill/>
                </a:ln>
                <a:solidFill>
                  <a:prstClr val="black"/>
                </a:solidFill>
                <a:effectLst/>
                <a:uLnTx/>
                <a:uFillTx/>
                <a:latin typeface="Meiryo UI"/>
                <a:ea typeface="Meiryo UI"/>
              </a:rPr>
              <a:t>甚大な被害</a:t>
            </a:r>
            <a:r>
              <a:rPr kumimoji="1" lang="ja-JP" altLang="en-US" sz="1600" b="0" i="0" u="none" strike="noStrike" kern="1200" cap="none" spc="0" normalizeH="0" baseline="0" noProof="0" dirty="0">
                <a:ln>
                  <a:noFill/>
                </a:ln>
                <a:solidFill>
                  <a:prstClr val="black"/>
                </a:solidFill>
                <a:effectLst/>
                <a:uLnTx/>
                <a:uFillTx/>
                <a:latin typeface="Meiryo UI"/>
                <a:ea typeface="Meiryo UI"/>
              </a:rPr>
              <a:t>をもたらす恐れがある。そのため、大阪では</a:t>
            </a:r>
            <a:r>
              <a:rPr kumimoji="1" lang="ja-JP" altLang="en-US" sz="1600" b="1" i="0" u="none" strike="noStrike" kern="1200" cap="none" spc="0" normalizeH="0" baseline="0" noProof="0" dirty="0">
                <a:ln>
                  <a:noFill/>
                </a:ln>
                <a:solidFill>
                  <a:prstClr val="black"/>
                </a:solidFill>
                <a:effectLst/>
                <a:uLnTx/>
                <a:uFillTx/>
                <a:latin typeface="Meiryo UI"/>
                <a:ea typeface="Meiryo UI"/>
              </a:rPr>
              <a:t>被害を最小化するための対策を推進</a:t>
            </a:r>
            <a:r>
              <a:rPr kumimoji="1" lang="ja-JP" altLang="en-US" sz="1600" b="0" i="0" u="none" strike="noStrike" kern="1200" cap="none" spc="0" normalizeH="0" baseline="0" noProof="0" dirty="0">
                <a:ln>
                  <a:noFill/>
                </a:ln>
                <a:solidFill>
                  <a:prstClr val="black"/>
                </a:solidFill>
                <a:effectLst/>
                <a:uLnTx/>
                <a:uFillTx/>
                <a:latin typeface="Meiryo UI"/>
                <a:ea typeface="Meiryo UI"/>
              </a:rPr>
              <a:t>。</a:t>
            </a:r>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439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68477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543129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改革前の状況：課題（近年の自然災害の状況）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605181" y="2725050"/>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正方形/長方形 5"/>
          <p:cNvSpPr/>
          <p:nvPr/>
        </p:nvSpPr>
        <p:spPr>
          <a:xfrm>
            <a:off x="484286" y="4530843"/>
            <a:ext cx="7839399" cy="291170"/>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豪雨</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：近年、時間雨量</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50mm</a:t>
            </a:r>
            <a:r>
              <a:rPr kumimoji="1" lang="ja-JP" altLang="en-US" sz="1292" b="0" i="0" u="none" strike="noStrike" kern="1200" cap="none" spc="0" normalizeH="0" baseline="0" noProof="0" dirty="0" err="1">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80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ｍｍ以上の雨量の観測頻度が増加。</a:t>
            </a:r>
          </a:p>
        </p:txBody>
      </p:sp>
      <p:pic>
        <p:nvPicPr>
          <p:cNvPr id="10" name="図 9" descr="http://www.pref.osaka.lg.jp/attach/4127/00195550/04_h27bukai3_siryo2-2.pdf - Internet Explore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05429" y="4845272"/>
            <a:ext cx="6148746" cy="1948669"/>
          </a:xfrm>
          <a:prstGeom prst="rect">
            <a:avLst/>
          </a:prstGeom>
        </p:spPr>
      </p:pic>
      <p:sp>
        <p:nvSpPr>
          <p:cNvPr id="11" name="テキスト ボックス 10"/>
          <p:cNvSpPr txBox="1"/>
          <p:nvPr/>
        </p:nvSpPr>
        <p:spPr>
          <a:xfrm>
            <a:off x="6934295" y="6360159"/>
            <a:ext cx="2049813" cy="39062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a:t>
            </a:r>
            <a:r>
              <a:rPr kumimoji="1" lang="zh-TW" altLang="en-US" sz="969" b="0" i="0" u="none" strike="noStrike" kern="1200" cap="none" spc="0" normalizeH="0" baseline="0" noProof="0" dirty="0">
                <a:ln>
                  <a:noFill/>
                </a:ln>
                <a:solidFill>
                  <a:prstClr val="black"/>
                </a:solidFill>
                <a:effectLst/>
                <a:uLnTx/>
                <a:uFillTx/>
                <a:latin typeface="Meiryo UI"/>
                <a:ea typeface="Meiryo UI"/>
                <a:cs typeface="+mn-cs"/>
              </a:rPr>
              <a:t>大阪府河川整備審議会</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治水専門部会、</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2015</a:t>
            </a:r>
            <a:endParaRPr kumimoji="1" lang="ja-JP" altLang="en-US"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正方形/長方形 12"/>
          <p:cNvSpPr/>
          <p:nvPr/>
        </p:nvSpPr>
        <p:spPr>
          <a:xfrm>
            <a:off x="4724615" y="1377535"/>
            <a:ext cx="4459119" cy="49000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津波</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2011</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月に発生した東日本大震災では、</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dirty="0">
                <a:solidFill>
                  <a:prstClr val="black"/>
                </a:solidFill>
                <a:latin typeface="Meiryo UI"/>
                <a:ea typeface="Meiryo UI"/>
              </a:rPr>
              <a:t>　　　　　　</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これまでの知見を超える甚大な被害が発生。</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7" name="図 6" descr="東日本大震災　地震と津波の被害状況：農林水産省 -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34295" y="1966073"/>
            <a:ext cx="1715200" cy="2288876"/>
          </a:xfrm>
          <a:prstGeom prst="rect">
            <a:avLst/>
          </a:prstGeom>
        </p:spPr>
      </p:pic>
      <p:sp>
        <p:nvSpPr>
          <p:cNvPr id="14" name="正方形/長方形 13"/>
          <p:cNvSpPr/>
          <p:nvPr/>
        </p:nvSpPr>
        <p:spPr>
          <a:xfrm>
            <a:off x="5001776" y="1979158"/>
            <a:ext cx="2084824" cy="111530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（東日本大震災の被害状況）</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死者</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:14,517</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人</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行方不明者：</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11,432</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人</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負傷者：</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5,314</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人</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建物被害・全壊：</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76,800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戸</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(2011.4.27</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時点</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16" name="正方形/長方形 15"/>
          <p:cNvSpPr/>
          <p:nvPr/>
        </p:nvSpPr>
        <p:spPr>
          <a:xfrm>
            <a:off x="7272868" y="4188598"/>
            <a:ext cx="1684863" cy="24147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出典：農林水産省</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HP</a:t>
            </a:r>
          </a:p>
        </p:txBody>
      </p:sp>
      <p:sp>
        <p:nvSpPr>
          <p:cNvPr id="15" name="正方形/長方形 14"/>
          <p:cNvSpPr/>
          <p:nvPr/>
        </p:nvSpPr>
        <p:spPr>
          <a:xfrm>
            <a:off x="484286" y="1350701"/>
            <a:ext cx="4509698" cy="49000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地震</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今後</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30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年以内の南海トラフ地震の発生確率が</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70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80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％と予測。</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テキスト ボックス 16"/>
          <p:cNvSpPr txBox="1"/>
          <p:nvPr/>
        </p:nvSpPr>
        <p:spPr>
          <a:xfrm>
            <a:off x="752344" y="4119822"/>
            <a:ext cx="5471932" cy="31944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出典：</a:t>
            </a:r>
            <a:r>
              <a:rPr kumimoji="1" lang="zh-TW" altLang="en-US" sz="738" b="0" i="0" u="none" strike="noStrike" kern="1200" cap="none" spc="0" normalizeH="0" baseline="0" noProof="0" dirty="0">
                <a:ln>
                  <a:noFill/>
                </a:ln>
                <a:solidFill>
                  <a:prstClr val="black"/>
                </a:solidFill>
                <a:effectLst/>
                <a:uLnTx/>
                <a:uFillTx/>
                <a:latin typeface="Meiryo UI"/>
                <a:ea typeface="Meiryo UI"/>
                <a:cs typeface="+mn-cs"/>
              </a:rPr>
              <a:t>地震調査研究推進本部事務局</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「南海トラフの地震活動の長期評価（第二版）概要資料」</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(2013</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zh-TW" altLang="en-US" sz="738" b="0" i="0" u="none" strike="noStrike" kern="1200" cap="none" spc="0" normalizeH="0" baseline="0" noProof="0" dirty="0">
                <a:ln>
                  <a:noFill/>
                </a:ln>
                <a:solidFill>
                  <a:prstClr val="black"/>
                </a:solidFill>
                <a:effectLst/>
                <a:uLnTx/>
                <a:uFillTx/>
                <a:latin typeface="Meiryo UI"/>
                <a:ea typeface="Meiryo UI"/>
                <a:cs typeface="+mn-cs"/>
              </a:rPr>
              <a:t>地震調査研究推進本部地震調査委員会</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「長期評価による地震発生確率値の更新について」（</a:t>
            </a:r>
            <a:r>
              <a:rPr lang="en-US" altLang="ja-JP" sz="738" dirty="0">
                <a:solidFill>
                  <a:prstClr val="black"/>
                </a:solidFill>
                <a:latin typeface="Meiryo UI"/>
                <a:ea typeface="Meiryo UI"/>
              </a:rPr>
              <a:t>2018</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年２月</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9</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日）に基づき修正。</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 name="角丸四角形 8"/>
          <p:cNvSpPr/>
          <p:nvPr/>
        </p:nvSpPr>
        <p:spPr>
          <a:xfrm>
            <a:off x="292822" y="999551"/>
            <a:ext cx="8021816" cy="26636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○南海トラフ地震の発生予測や集中豪雨の発生など、</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近年、自然災害リスクが高まりつつ</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ある。</a:t>
            </a:r>
          </a:p>
        </p:txBody>
      </p:sp>
      <p:sp>
        <p:nvSpPr>
          <p:cNvPr id="8" name="テキスト ボックス 7"/>
          <p:cNvSpPr txBox="1"/>
          <p:nvPr/>
        </p:nvSpPr>
        <p:spPr>
          <a:xfrm>
            <a:off x="3940316" y="3619477"/>
            <a:ext cx="363414" cy="85280"/>
          </a:xfrm>
          <a:prstGeom prst="rect">
            <a:avLst/>
          </a:prstGeom>
          <a:solidFill>
            <a:schemeClr val="bg1"/>
          </a:solidFill>
        </p:spPr>
        <p:txBody>
          <a:bodyPr wrap="square" lIns="0" tIns="0" rIns="0" bIns="0"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554" b="0" i="0" u="none" strike="noStrike" kern="1200" cap="none" spc="0" normalizeH="0" baseline="0" noProof="0" dirty="0">
                <a:ln>
                  <a:noFill/>
                </a:ln>
                <a:solidFill>
                  <a:prstClr val="black"/>
                </a:solidFill>
                <a:effectLst/>
                <a:uLnTx/>
                <a:uFillTx/>
                <a:latin typeface="Meiryo UI"/>
                <a:ea typeface="Meiryo UI"/>
                <a:cs typeface="+mn-cs"/>
              </a:rPr>
              <a:t>70</a:t>
            </a:r>
            <a:r>
              <a:rPr kumimoji="1" lang="ja-JP" altLang="en-US" sz="554"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554" b="0" i="0" u="none" strike="noStrike" kern="1200" cap="none" spc="0" normalizeH="0" baseline="0" noProof="0" dirty="0">
                <a:ln>
                  <a:noFill/>
                </a:ln>
                <a:solidFill>
                  <a:prstClr val="black"/>
                </a:solidFill>
                <a:effectLst/>
                <a:uLnTx/>
                <a:uFillTx/>
                <a:latin typeface="Meiryo UI"/>
                <a:ea typeface="Meiryo UI"/>
                <a:cs typeface="+mn-cs"/>
              </a:rPr>
              <a:t>80</a:t>
            </a:r>
            <a:r>
              <a:rPr kumimoji="1" lang="ja-JP" altLang="en-US" sz="554" b="0" i="0" u="none" strike="noStrike" kern="1200" cap="none" spc="0" normalizeH="0" baseline="0" noProof="0" dirty="0">
                <a:ln>
                  <a:noFill/>
                </a:ln>
                <a:solidFill>
                  <a:prstClr val="black"/>
                </a:solidFill>
                <a:effectLst/>
                <a:uLnTx/>
                <a:uFillTx/>
                <a:latin typeface="Meiryo UI"/>
                <a:ea typeface="Meiryo UI"/>
                <a:cs typeface="+mn-cs"/>
              </a:rPr>
              <a:t>％</a:t>
            </a: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344" y="1837456"/>
            <a:ext cx="4162556" cy="2278804"/>
          </a:xfrm>
          <a:prstGeom prst="rect">
            <a:avLst/>
          </a:prstGeom>
        </p:spPr>
      </p:pic>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440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8603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428835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改革前の状況：課題（大阪の特性）</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9334" y="4342835"/>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正方形/長方形 5"/>
          <p:cNvSpPr/>
          <p:nvPr/>
        </p:nvSpPr>
        <p:spPr>
          <a:xfrm>
            <a:off x="270457" y="1473260"/>
            <a:ext cx="4530310" cy="114345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477" dirty="0">
                <a:solidFill>
                  <a:prstClr val="black"/>
                </a:solidFill>
                <a:latin typeface="Meiryo UI"/>
                <a:ea typeface="Meiryo UI"/>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大阪の地域特性</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・地盤高が低く、水害を受けやすい地形。（寝屋川流域）</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・広大な海抜ゼロメートル地帯が</a:t>
            </a:r>
            <a:r>
              <a:rPr kumimoji="1" lang="ja-JP"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4,100ha</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存在。</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・縦横に走る断層帯が存在。</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（上町断層帯、有⾺</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槻断層帯、⽣駒断層帯</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正方形/長方形 6"/>
          <p:cNvSpPr/>
          <p:nvPr/>
        </p:nvSpPr>
        <p:spPr>
          <a:xfrm>
            <a:off x="4463722" y="1446946"/>
            <a:ext cx="4680277" cy="1313821"/>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477" dirty="0">
                <a:solidFill>
                  <a:prstClr val="black"/>
                </a:solidFill>
                <a:latin typeface="Meiryo UI"/>
                <a:ea typeface="Meiryo UI"/>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都市構造上の特徴</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都心から概ね</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ｋｍ圏内というコンパクトなエリアに人口が集中。</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・大阪市内を中心に地下街が発達。</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大阪市域内面積</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22.5</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地震時等に著しく危険な密集市街地は約</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1,980ha</a:t>
            </a:r>
            <a:r>
              <a:rPr kumimoji="1" lang="ja-JP" altLang="en-US" sz="1292"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92"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3,422ha</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の約</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割が大阪府内</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月国土交通省公表時点</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・密集市街地面積は全国ワースト１。</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1" name="図 10" descr="http://www.pref.osaka.lg.jp/attach/4127/00211137/09_h27shingikai7_shiryou3-5.pdf -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5420" y="3131502"/>
            <a:ext cx="4343390" cy="3164523"/>
          </a:xfrm>
          <a:prstGeom prst="rect">
            <a:avLst/>
          </a:prstGeom>
        </p:spPr>
      </p:pic>
      <p:sp>
        <p:nvSpPr>
          <p:cNvPr id="13" name="テキスト ボックス 12"/>
          <p:cNvSpPr txBox="1"/>
          <p:nvPr/>
        </p:nvSpPr>
        <p:spPr>
          <a:xfrm>
            <a:off x="270457" y="2883884"/>
            <a:ext cx="1700720"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■大阪の地勢</a:t>
            </a:r>
          </a:p>
        </p:txBody>
      </p:sp>
      <p:sp>
        <p:nvSpPr>
          <p:cNvPr id="14" name="テキスト ボックス 13"/>
          <p:cNvSpPr txBox="1"/>
          <p:nvPr/>
        </p:nvSpPr>
        <p:spPr>
          <a:xfrm>
            <a:off x="2159740" y="6296025"/>
            <a:ext cx="2184440"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a:t>
            </a:r>
            <a:r>
              <a:rPr kumimoji="1" lang="zh-TW" altLang="en-US" sz="969" b="0" i="0" u="none" strike="noStrike" kern="1200" cap="none" spc="0" normalizeH="0" baseline="0" noProof="0" dirty="0">
                <a:ln>
                  <a:noFill/>
                </a:ln>
                <a:solidFill>
                  <a:prstClr val="black"/>
                </a:solidFill>
                <a:effectLst/>
                <a:uLnTx/>
                <a:uFillTx/>
                <a:latin typeface="Meiryo UI"/>
                <a:ea typeface="Meiryo UI"/>
                <a:cs typeface="+mn-cs"/>
              </a:rPr>
              <a:t>大阪府河川整備審議会</a:t>
            </a:r>
            <a:r>
              <a:rPr kumimoji="1" lang="ja-JP" altLang="en-US" sz="969" b="0" i="0" u="none" strike="noStrike" kern="1200" cap="none" spc="0" normalizeH="0" baseline="0" noProof="0" dirty="0" err="1">
                <a:ln>
                  <a:noFill/>
                </a:ln>
                <a:solidFill>
                  <a:prstClr val="black"/>
                </a:solidFill>
                <a:effectLst/>
                <a:uLnTx/>
                <a:uFillTx/>
                <a:latin typeface="Meiryo UI"/>
                <a:ea typeface="Meiryo UI"/>
                <a:cs typeface="+mn-cs"/>
              </a:rPr>
              <a:t>、</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2015</a:t>
            </a:r>
            <a:endParaRPr kumimoji="1" lang="ja-JP" altLang="en-US"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9" name="テキスト ボックス 18"/>
          <p:cNvSpPr txBox="1"/>
          <p:nvPr/>
        </p:nvSpPr>
        <p:spPr>
          <a:xfrm>
            <a:off x="4787576" y="2883884"/>
            <a:ext cx="1700720"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■都市計画の区域</a:t>
            </a:r>
          </a:p>
        </p:txBody>
      </p:sp>
      <p:sp>
        <p:nvSpPr>
          <p:cNvPr id="20" name="テキスト ボックス 19"/>
          <p:cNvSpPr txBox="1"/>
          <p:nvPr/>
        </p:nvSpPr>
        <p:spPr>
          <a:xfrm>
            <a:off x="6959560" y="6322138"/>
            <a:ext cx="2184440"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a:t>
            </a:r>
            <a:r>
              <a:rPr kumimoji="1" lang="zh-TW" altLang="en-US" sz="969" b="0" i="0" u="none" strike="noStrike" kern="1200" cap="none" spc="0" normalizeH="0" baseline="0" noProof="0" dirty="0">
                <a:ln>
                  <a:noFill/>
                </a:ln>
                <a:solidFill>
                  <a:prstClr val="black"/>
                </a:solidFill>
                <a:effectLst/>
                <a:uLnTx/>
                <a:uFillTx/>
                <a:latin typeface="Meiryo UI"/>
                <a:ea typeface="Meiryo UI"/>
                <a:cs typeface="+mn-cs"/>
              </a:rPr>
              <a:t>大阪府河川整備審議会</a:t>
            </a:r>
            <a:r>
              <a:rPr kumimoji="1" lang="ja-JP" altLang="en-US" sz="969" b="0" i="0" u="none" strike="noStrike" kern="1200" cap="none" spc="0" normalizeH="0" baseline="0" noProof="0" dirty="0" err="1">
                <a:ln>
                  <a:noFill/>
                </a:ln>
                <a:solidFill>
                  <a:prstClr val="black"/>
                </a:solidFill>
                <a:effectLst/>
                <a:uLnTx/>
                <a:uFillTx/>
                <a:latin typeface="Meiryo UI"/>
                <a:ea typeface="Meiryo UI"/>
                <a:cs typeface="+mn-cs"/>
              </a:rPr>
              <a:t>、</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2015</a:t>
            </a:r>
            <a:endParaRPr kumimoji="1" lang="ja-JP" altLang="en-US"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角丸四角形 20"/>
          <p:cNvSpPr/>
          <p:nvPr/>
        </p:nvSpPr>
        <p:spPr>
          <a:xfrm>
            <a:off x="270457" y="988652"/>
            <a:ext cx="8603088" cy="30090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○大阪は</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災害被害を受けやすい地域特性と都市構造</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という防災上の課題を抱える地域でもある。</a:t>
            </a:r>
          </a:p>
        </p:txBody>
      </p:sp>
      <p:cxnSp>
        <p:nvCxnSpPr>
          <p:cNvPr id="8" name="直線コネクタ 7"/>
          <p:cNvCxnSpPr/>
          <p:nvPr/>
        </p:nvCxnSpPr>
        <p:spPr>
          <a:xfrm>
            <a:off x="4787576" y="3135913"/>
            <a:ext cx="4268051" cy="0"/>
          </a:xfrm>
          <a:prstGeom prst="line">
            <a:avLst/>
          </a:prstGeom>
        </p:spPr>
        <p:style>
          <a:lnRef idx="1">
            <a:schemeClr val="dk1"/>
          </a:lnRef>
          <a:fillRef idx="0">
            <a:schemeClr val="dk1"/>
          </a:fillRef>
          <a:effectRef idx="0">
            <a:schemeClr val="dk1"/>
          </a:effectRef>
          <a:fontRef idx="minor">
            <a:schemeClr val="tx1"/>
          </a:fontRef>
        </p:style>
      </p:cxn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441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9" name="図 8"/>
          <p:cNvPicPr>
            <a:picLocks noChangeAspect="1"/>
          </p:cNvPicPr>
          <p:nvPr/>
        </p:nvPicPr>
        <p:blipFill>
          <a:blip r:embed="rId3"/>
          <a:stretch>
            <a:fillRect/>
          </a:stretch>
        </p:blipFill>
        <p:spPr>
          <a:xfrm>
            <a:off x="4819817" y="3165517"/>
            <a:ext cx="4316342" cy="2975106"/>
          </a:xfrm>
          <a:prstGeom prst="rect">
            <a:avLst/>
          </a:prstGeom>
        </p:spPr>
      </p:pic>
    </p:spTree>
    <p:extLst>
      <p:ext uri="{BB962C8B-B14F-4D97-AF65-F5344CB8AC3E}">
        <p14:creationId xmlns:p14="http://schemas.microsoft.com/office/powerpoint/2010/main" val="82130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8" y="520926"/>
            <a:ext cx="2784737"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　　大阪の災害の歴史</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nvGraphicFramePr>
        <p:xfrm>
          <a:off x="495030" y="3787292"/>
          <a:ext cx="8477520" cy="1329378"/>
        </p:xfrm>
        <a:graphic>
          <a:graphicData uri="http://schemas.openxmlformats.org/drawingml/2006/table">
            <a:tbl>
              <a:tblPr bandRow="1">
                <a:tableStyleId>{5C22544A-7EE6-4342-B048-85BDC9FD1C3A}</a:tableStyleId>
              </a:tblPr>
              <a:tblGrid>
                <a:gridCol w="771277">
                  <a:extLst>
                    <a:ext uri="{9D8B030D-6E8A-4147-A177-3AD203B41FA5}">
                      <a16:colId xmlns:a16="http://schemas.microsoft.com/office/drawing/2014/main" val="2756453298"/>
                    </a:ext>
                  </a:extLst>
                </a:gridCol>
                <a:gridCol w="882722">
                  <a:extLst>
                    <a:ext uri="{9D8B030D-6E8A-4147-A177-3AD203B41FA5}">
                      <a16:colId xmlns:a16="http://schemas.microsoft.com/office/drawing/2014/main" val="3038745926"/>
                    </a:ext>
                  </a:extLst>
                </a:gridCol>
                <a:gridCol w="972167">
                  <a:extLst>
                    <a:ext uri="{9D8B030D-6E8A-4147-A177-3AD203B41FA5}">
                      <a16:colId xmlns:a16="http://schemas.microsoft.com/office/drawing/2014/main" val="633039244"/>
                    </a:ext>
                  </a:extLst>
                </a:gridCol>
                <a:gridCol w="747822">
                  <a:extLst>
                    <a:ext uri="{9D8B030D-6E8A-4147-A177-3AD203B41FA5}">
                      <a16:colId xmlns:a16="http://schemas.microsoft.com/office/drawing/2014/main" val="3772218993"/>
                    </a:ext>
                  </a:extLst>
                </a:gridCol>
                <a:gridCol w="1395933">
                  <a:extLst>
                    <a:ext uri="{9D8B030D-6E8A-4147-A177-3AD203B41FA5}">
                      <a16:colId xmlns:a16="http://schemas.microsoft.com/office/drawing/2014/main" val="1096703465"/>
                    </a:ext>
                  </a:extLst>
                </a:gridCol>
                <a:gridCol w="3707599">
                  <a:extLst>
                    <a:ext uri="{9D8B030D-6E8A-4147-A177-3AD203B41FA5}">
                      <a16:colId xmlns:a16="http://schemas.microsoft.com/office/drawing/2014/main" val="226638732"/>
                    </a:ext>
                  </a:extLst>
                </a:gridCol>
              </a:tblGrid>
              <a:tr h="239151">
                <a:tc>
                  <a:txBody>
                    <a:bodyPr/>
                    <a:lstStyle/>
                    <a:p>
                      <a:endParaRPr kumimoji="1" lang="ja-JP" altLang="en-US" sz="1000" dirty="0"/>
                    </a:p>
                  </a:txBody>
                  <a:tcPr marL="84406" marR="84406" marT="42203" marB="42203"/>
                </a:tc>
                <a:tc>
                  <a:txBody>
                    <a:bodyPr/>
                    <a:lstStyle/>
                    <a:p>
                      <a:endParaRPr kumimoji="1" lang="ja-JP" altLang="en-US" sz="1000" dirty="0"/>
                    </a:p>
                  </a:txBody>
                  <a:tcPr marL="84406" marR="84406" marT="42203" marB="42203"/>
                </a:tc>
                <a:tc>
                  <a:txBody>
                    <a:bodyPr/>
                    <a:lstStyle/>
                    <a:p>
                      <a:r>
                        <a:rPr kumimoji="1" lang="ja-JP" altLang="en-US" sz="1000" dirty="0"/>
                        <a:t>最大瞬間風速</a:t>
                      </a:r>
                    </a:p>
                  </a:txBody>
                  <a:tcPr marL="84406" marR="84406" marT="42203" marB="42203"/>
                </a:tc>
                <a:tc>
                  <a:txBody>
                    <a:bodyPr/>
                    <a:lstStyle/>
                    <a:p>
                      <a:r>
                        <a:rPr kumimoji="1" lang="ja-JP" altLang="en-US" sz="1000" dirty="0"/>
                        <a:t>死傷者</a:t>
                      </a:r>
                    </a:p>
                  </a:txBody>
                  <a:tcPr marL="84406" marR="84406" marT="42203" marB="42203"/>
                </a:tc>
                <a:tc>
                  <a:txBody>
                    <a:bodyPr/>
                    <a:lstStyle/>
                    <a:p>
                      <a:r>
                        <a:rPr kumimoji="1" lang="ja-JP" altLang="en-US" sz="1000" dirty="0"/>
                        <a:t>床上・床下浸水（戸）</a:t>
                      </a:r>
                    </a:p>
                  </a:txBody>
                  <a:tcPr marL="84406" marR="84406" marT="42203" marB="42203"/>
                </a:tc>
                <a:tc>
                  <a:txBody>
                    <a:bodyPr/>
                    <a:lstStyle/>
                    <a:p>
                      <a:endParaRPr kumimoji="1" lang="ja-JP" altLang="en-US" sz="1000" dirty="0"/>
                    </a:p>
                  </a:txBody>
                  <a:tcPr marL="84406" marR="84406" marT="42203" marB="42203"/>
                </a:tc>
                <a:extLst>
                  <a:ext uri="{0D108BD9-81ED-4DB2-BD59-A6C34878D82A}">
                    <a16:rowId xmlns:a16="http://schemas.microsoft.com/office/drawing/2014/main" val="1054677472"/>
                  </a:ext>
                </a:extLst>
              </a:tr>
              <a:tr h="302437">
                <a:tc>
                  <a:txBody>
                    <a:bodyPr/>
                    <a:lstStyle/>
                    <a:p>
                      <a:r>
                        <a:rPr kumimoji="1" lang="en-US" altLang="ja-JP" sz="1000" dirty="0"/>
                        <a:t>1934</a:t>
                      </a:r>
                      <a:r>
                        <a:rPr kumimoji="1" lang="ja-JP" altLang="en-US" sz="1000" dirty="0"/>
                        <a:t>年</a:t>
                      </a:r>
                    </a:p>
                  </a:txBody>
                  <a:tcPr marL="84406" marR="84406" marT="42203" marB="42203"/>
                </a:tc>
                <a:tc>
                  <a:txBody>
                    <a:bodyPr/>
                    <a:lstStyle/>
                    <a:p>
                      <a:r>
                        <a:rPr kumimoji="1" lang="ja-JP" altLang="en-US" sz="1000" dirty="0"/>
                        <a:t>室戸台風</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a:t>60.0m/s</a:t>
                      </a:r>
                      <a:endParaRPr kumimoji="1" lang="ja-JP" altLang="en-US" sz="1000" dirty="0"/>
                    </a:p>
                  </a:txBody>
                  <a:tcPr marL="84406" marR="84406" marT="42203" marB="42203"/>
                </a:tc>
                <a:tc>
                  <a:txBody>
                    <a:bodyPr/>
                    <a:lstStyle/>
                    <a:p>
                      <a:r>
                        <a:rPr kumimoji="1" lang="en-US" altLang="ja-JP" sz="1000" dirty="0"/>
                        <a:t>17,898</a:t>
                      </a:r>
                      <a:r>
                        <a:rPr kumimoji="1" lang="ja-JP" altLang="en-US" sz="1000" dirty="0"/>
                        <a:t>人</a:t>
                      </a:r>
                    </a:p>
                  </a:txBody>
                  <a:tcPr marL="84406" marR="84406" marT="42203" marB="42203"/>
                </a:tc>
                <a:tc>
                  <a:txBody>
                    <a:bodyPr/>
                    <a:lstStyle/>
                    <a:p>
                      <a:r>
                        <a:rPr kumimoji="1" lang="en-US" altLang="ja-JP" sz="1000" dirty="0"/>
                        <a:t>166,720</a:t>
                      </a:r>
                      <a:endParaRPr kumimoji="1" lang="ja-JP" altLang="en-US" sz="1000" dirty="0"/>
                    </a:p>
                  </a:txBody>
                  <a:tcPr marL="84406" marR="84406" marT="42203" marB="42203"/>
                </a:tc>
                <a:tc>
                  <a:txBody>
                    <a:bodyPr/>
                    <a:lstStyle/>
                    <a:p>
                      <a:endParaRPr kumimoji="1" lang="ja-JP" altLang="en-US" sz="1000" dirty="0"/>
                    </a:p>
                  </a:txBody>
                  <a:tcPr marL="84406" marR="84406" marT="42203" marB="42203"/>
                </a:tc>
                <a:extLst>
                  <a:ext uri="{0D108BD9-81ED-4DB2-BD59-A6C34878D82A}">
                    <a16:rowId xmlns:a16="http://schemas.microsoft.com/office/drawing/2014/main" val="73374055"/>
                  </a:ext>
                </a:extLst>
              </a:tr>
              <a:tr h="393895">
                <a:tc>
                  <a:txBody>
                    <a:bodyPr/>
                    <a:lstStyle/>
                    <a:p>
                      <a:r>
                        <a:rPr kumimoji="1" lang="en-US" altLang="ja-JP" sz="1000" dirty="0"/>
                        <a:t>1950</a:t>
                      </a:r>
                      <a:r>
                        <a:rPr kumimoji="1" lang="ja-JP" altLang="en-US" sz="1000" dirty="0"/>
                        <a:t>年</a:t>
                      </a:r>
                    </a:p>
                  </a:txBody>
                  <a:tcPr marL="84406" marR="84406" marT="42203" marB="42203"/>
                </a:tc>
                <a:tc>
                  <a:txBody>
                    <a:bodyPr/>
                    <a:lstStyle/>
                    <a:p>
                      <a:r>
                        <a:rPr kumimoji="1" lang="ja-JP" altLang="en-US" sz="1000" dirty="0"/>
                        <a:t>ジェーン台風</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a:t>44.7m/s</a:t>
                      </a:r>
                      <a:endParaRPr kumimoji="1" lang="ja-JP" altLang="en-US" sz="1000" dirty="0"/>
                    </a:p>
                  </a:txBody>
                  <a:tcPr marL="84406" marR="84406" marT="42203" marB="42203"/>
                </a:tc>
                <a:tc>
                  <a:txBody>
                    <a:bodyPr/>
                    <a:lstStyle/>
                    <a:p>
                      <a:r>
                        <a:rPr kumimoji="1" lang="en-US" altLang="ja-JP" sz="1000" dirty="0"/>
                        <a:t>21,465</a:t>
                      </a:r>
                      <a:r>
                        <a:rPr kumimoji="1" lang="ja-JP" altLang="en-US" sz="1000" dirty="0"/>
                        <a:t>人</a:t>
                      </a:r>
                    </a:p>
                  </a:txBody>
                  <a:tcPr marL="84406" marR="84406" marT="42203" marB="42203"/>
                </a:tc>
                <a:tc>
                  <a:txBody>
                    <a:bodyPr/>
                    <a:lstStyle/>
                    <a:p>
                      <a:r>
                        <a:rPr kumimoji="1" lang="en-US" altLang="ja-JP" sz="1000" dirty="0"/>
                        <a:t>45,406</a:t>
                      </a:r>
                      <a:r>
                        <a:rPr kumimoji="1" lang="ja-JP" altLang="en-US" sz="1000" dirty="0"/>
                        <a:t>戸・</a:t>
                      </a:r>
                      <a:r>
                        <a:rPr kumimoji="1" lang="en-US" altLang="ja-JP" sz="1000" dirty="0"/>
                        <a:t>35,406</a:t>
                      </a:r>
                      <a:r>
                        <a:rPr kumimoji="1" lang="ja-JP" altLang="en-US" sz="1000" dirty="0"/>
                        <a:t>戸</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t>・高潮・越波によって大阪市域の</a:t>
                      </a:r>
                      <a:r>
                        <a:rPr kumimoji="1" lang="en-US" altLang="ja-JP" sz="1000" dirty="0"/>
                        <a:t>30</a:t>
                      </a:r>
                      <a:r>
                        <a:rPr kumimoji="1" lang="ja-JP" altLang="en-US" sz="1000" dirty="0"/>
                        <a:t>％地域</a:t>
                      </a:r>
                      <a:r>
                        <a:rPr kumimoji="1" lang="en-US" altLang="ja-JP" sz="1000" dirty="0"/>
                        <a:t>(56</a:t>
                      </a:r>
                      <a:r>
                        <a:rPr kumimoji="1" lang="ja-JP" altLang="en-US" sz="1000" dirty="0"/>
                        <a:t>㎢</a:t>
                      </a:r>
                      <a:r>
                        <a:rPr kumimoji="1" lang="en-US" altLang="ja-JP" sz="1000" dirty="0"/>
                        <a:t>)</a:t>
                      </a:r>
                      <a:r>
                        <a:rPr kumimoji="1" lang="ja-JP" altLang="en-US" sz="1000" dirty="0"/>
                        <a:t>が浸水</a:t>
                      </a:r>
                    </a:p>
                    <a:p>
                      <a:r>
                        <a:rPr kumimoji="1" lang="ja-JP" altLang="en-US" sz="1000" dirty="0"/>
                        <a:t>・強風による影響で、家屋倒壊や港内船舶の被害が大きかった</a:t>
                      </a:r>
                    </a:p>
                  </a:txBody>
                  <a:tcPr marL="84406" marR="84406" marT="42203" marB="42203"/>
                </a:tc>
                <a:extLst>
                  <a:ext uri="{0D108BD9-81ED-4DB2-BD59-A6C34878D82A}">
                    <a16:rowId xmlns:a16="http://schemas.microsoft.com/office/drawing/2014/main" val="2779724004"/>
                  </a:ext>
                </a:extLst>
              </a:tr>
              <a:tr h="393895">
                <a:tc>
                  <a:txBody>
                    <a:bodyPr/>
                    <a:lstStyle/>
                    <a:p>
                      <a:r>
                        <a:rPr kumimoji="1" lang="en-US" altLang="ja-JP" sz="1000" dirty="0"/>
                        <a:t>1961</a:t>
                      </a:r>
                      <a:r>
                        <a:rPr kumimoji="1" lang="ja-JP" altLang="en-US" sz="1000" dirty="0"/>
                        <a:t>年</a:t>
                      </a:r>
                    </a:p>
                  </a:txBody>
                  <a:tcPr marL="84406" marR="84406" marT="42203" marB="42203"/>
                </a:tc>
                <a:tc>
                  <a:txBody>
                    <a:bodyPr/>
                    <a:lstStyle/>
                    <a:p>
                      <a:r>
                        <a:rPr kumimoji="1" lang="ja-JP" altLang="en-US" sz="1000" dirty="0"/>
                        <a:t>第</a:t>
                      </a:r>
                      <a:r>
                        <a:rPr kumimoji="1" lang="en-US" altLang="ja-JP" sz="1000" dirty="0"/>
                        <a:t>2</a:t>
                      </a:r>
                      <a:r>
                        <a:rPr kumimoji="1" lang="ja-JP" altLang="en-US" sz="1000" dirty="0"/>
                        <a:t>室戸台風</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a:t>50.6m/s</a:t>
                      </a:r>
                      <a:endParaRPr kumimoji="1" lang="ja-JP" altLang="en-US" sz="1000" dirty="0"/>
                    </a:p>
                  </a:txBody>
                  <a:tcPr marL="84406" marR="84406" marT="42203" marB="42203"/>
                </a:tc>
                <a:tc>
                  <a:txBody>
                    <a:bodyPr/>
                    <a:lstStyle/>
                    <a:p>
                      <a:r>
                        <a:rPr kumimoji="1" lang="en-US" altLang="ja-JP" sz="1000" dirty="0"/>
                        <a:t>2,165</a:t>
                      </a:r>
                      <a:r>
                        <a:rPr kumimoji="1" lang="ja-JP" altLang="en-US" sz="1000" dirty="0"/>
                        <a:t>人</a:t>
                      </a:r>
                    </a:p>
                  </a:txBody>
                  <a:tcPr marL="84406" marR="84406" marT="42203" marB="42203"/>
                </a:tc>
                <a:tc>
                  <a:txBody>
                    <a:bodyPr/>
                    <a:lstStyle/>
                    <a:p>
                      <a:r>
                        <a:rPr kumimoji="1" lang="en-US" altLang="ja-JP" sz="1000" dirty="0"/>
                        <a:t>59,198</a:t>
                      </a:r>
                      <a:r>
                        <a:rPr kumimoji="1" lang="ja-JP" altLang="en-US" sz="1000" dirty="0"/>
                        <a:t>戸・</a:t>
                      </a:r>
                      <a:r>
                        <a:rPr kumimoji="1" lang="en-US" altLang="ja-JP" sz="1000" dirty="0"/>
                        <a:t>67,782</a:t>
                      </a:r>
                      <a:r>
                        <a:rPr kumimoji="1" lang="ja-JP" altLang="en-US" sz="1000" dirty="0"/>
                        <a:t>戸</a:t>
                      </a:r>
                    </a:p>
                  </a:txBody>
                  <a:tcPr marL="84406" marR="84406" marT="42203" marB="42203"/>
                </a:tc>
                <a:tc>
                  <a:txBody>
                    <a:bodyPr/>
                    <a:lstStyle/>
                    <a:p>
                      <a:r>
                        <a:rPr kumimoji="1" lang="ja-JP" altLang="en-US" sz="1000" dirty="0"/>
                        <a:t>・大阪湾沿岸では、地盤沈下により機能低下した防潮堤を越波、溢流</a:t>
                      </a:r>
                    </a:p>
                  </a:txBody>
                  <a:tcPr marL="84406" marR="84406" marT="42203" marB="42203"/>
                </a:tc>
                <a:extLst>
                  <a:ext uri="{0D108BD9-81ED-4DB2-BD59-A6C34878D82A}">
                    <a16:rowId xmlns:a16="http://schemas.microsoft.com/office/drawing/2014/main" val="4021432326"/>
                  </a:ext>
                </a:extLst>
              </a:tr>
            </a:tbl>
          </a:graphicData>
        </a:graphic>
      </p:graphicFrame>
      <p:sp>
        <p:nvSpPr>
          <p:cNvPr id="9" name="正方形/長方形 8"/>
          <p:cNvSpPr/>
          <p:nvPr/>
        </p:nvSpPr>
        <p:spPr>
          <a:xfrm>
            <a:off x="372068" y="1182644"/>
            <a:ext cx="2951243" cy="291170"/>
          </a:xfrm>
          <a:prstGeom prst="rect">
            <a:avLst/>
          </a:prstGeom>
        </p:spPr>
        <p:txBody>
          <a:bodyPr wrap="square">
            <a:spAutoFit/>
          </a:bodyPr>
          <a:lstStyle/>
          <a:p>
            <a:pPr marL="285750" marR="0" lvl="0" indent="-285750" algn="l" defTabSz="9577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主な地震・津波の被害状況等</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3326" y="3336309"/>
            <a:ext cx="2765846" cy="291170"/>
          </a:xfrm>
          <a:prstGeom prst="rect">
            <a:avLst/>
          </a:prstGeom>
        </p:spPr>
        <p:txBody>
          <a:bodyPr wrap="square">
            <a:spAutoFit/>
          </a:bodyPr>
          <a:lstStyle/>
          <a:p>
            <a:pPr marL="263776" marR="0" lvl="0" indent="-263776" algn="l" defTabSz="9577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主な風水害の被害状況等</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6091" y="3544787"/>
            <a:ext cx="1676596" cy="26282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①台風</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26091" y="5151328"/>
            <a:ext cx="1676596" cy="26282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②豪雨</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nvGraphicFramePr>
        <p:xfrm>
          <a:off x="495030" y="1440052"/>
          <a:ext cx="8477519" cy="1863867"/>
        </p:xfrm>
        <a:graphic>
          <a:graphicData uri="http://schemas.openxmlformats.org/drawingml/2006/table">
            <a:tbl>
              <a:tblPr bandRow="1">
                <a:tableStyleId>{5C22544A-7EE6-4342-B048-85BDC9FD1C3A}</a:tableStyleId>
              </a:tblPr>
              <a:tblGrid>
                <a:gridCol w="752700">
                  <a:extLst>
                    <a:ext uri="{9D8B030D-6E8A-4147-A177-3AD203B41FA5}">
                      <a16:colId xmlns:a16="http://schemas.microsoft.com/office/drawing/2014/main" val="2756453298"/>
                    </a:ext>
                  </a:extLst>
                </a:gridCol>
                <a:gridCol w="1186732">
                  <a:extLst>
                    <a:ext uri="{9D8B030D-6E8A-4147-A177-3AD203B41FA5}">
                      <a16:colId xmlns:a16="http://schemas.microsoft.com/office/drawing/2014/main" val="3038745926"/>
                    </a:ext>
                  </a:extLst>
                </a:gridCol>
                <a:gridCol w="1859849">
                  <a:extLst>
                    <a:ext uri="{9D8B030D-6E8A-4147-A177-3AD203B41FA5}">
                      <a16:colId xmlns:a16="http://schemas.microsoft.com/office/drawing/2014/main" val="633039244"/>
                    </a:ext>
                  </a:extLst>
                </a:gridCol>
                <a:gridCol w="1474655">
                  <a:extLst>
                    <a:ext uri="{9D8B030D-6E8A-4147-A177-3AD203B41FA5}">
                      <a16:colId xmlns:a16="http://schemas.microsoft.com/office/drawing/2014/main" val="3197868667"/>
                    </a:ext>
                  </a:extLst>
                </a:gridCol>
                <a:gridCol w="3203583">
                  <a:extLst>
                    <a:ext uri="{9D8B030D-6E8A-4147-A177-3AD203B41FA5}">
                      <a16:colId xmlns:a16="http://schemas.microsoft.com/office/drawing/2014/main" val="2257835023"/>
                    </a:ext>
                  </a:extLst>
                </a:gridCol>
              </a:tblGrid>
              <a:tr h="269810">
                <a:tc>
                  <a:txBody>
                    <a:bodyPr/>
                    <a:lstStyle/>
                    <a:p>
                      <a:endParaRPr kumimoji="1" lang="ja-JP" altLang="en-US" sz="1000" dirty="0"/>
                    </a:p>
                  </a:txBody>
                  <a:tcPr marL="84406" marR="84406" marT="42203" marB="42203"/>
                </a:tc>
                <a:tc>
                  <a:txBody>
                    <a:bodyPr/>
                    <a:lstStyle/>
                    <a:p>
                      <a:endParaRPr kumimoji="1" lang="ja-JP" altLang="en-US" sz="1000" dirty="0"/>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t>死傷者</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t>倒壊家屋</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p>
                  </a:txBody>
                  <a:tcPr marL="84406" marR="84406" marT="42203" marB="42203"/>
                </a:tc>
                <a:extLst>
                  <a:ext uri="{0D108BD9-81ED-4DB2-BD59-A6C34878D82A}">
                    <a16:rowId xmlns:a16="http://schemas.microsoft.com/office/drawing/2014/main" val="3762944716"/>
                  </a:ext>
                </a:extLst>
              </a:tr>
              <a:tr h="393895">
                <a:tc>
                  <a:txBody>
                    <a:bodyPr/>
                    <a:lstStyle/>
                    <a:p>
                      <a:r>
                        <a:rPr kumimoji="1" lang="en-US" altLang="ja-JP" sz="1000" dirty="0"/>
                        <a:t>1707</a:t>
                      </a:r>
                      <a:r>
                        <a:rPr kumimoji="1" lang="ja-JP" altLang="en-US" sz="1000" dirty="0"/>
                        <a:t>年</a:t>
                      </a:r>
                    </a:p>
                  </a:txBody>
                  <a:tcPr marL="84406" marR="84406" marT="42203" marB="42203"/>
                </a:tc>
                <a:tc>
                  <a:txBody>
                    <a:bodyPr/>
                    <a:lstStyle/>
                    <a:p>
                      <a:r>
                        <a:rPr kumimoji="1" lang="ja-JP" altLang="en-US" sz="1000" dirty="0"/>
                        <a:t>宝永地震</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a:t>4,900</a:t>
                      </a:r>
                      <a:r>
                        <a:rPr kumimoji="1" lang="ja-JP" altLang="en-US" sz="1000" dirty="0"/>
                        <a:t>人</a:t>
                      </a:r>
                      <a:r>
                        <a:rPr kumimoji="1" lang="en-US" altLang="ja-JP" sz="1000" dirty="0"/>
                        <a:t>(</a:t>
                      </a:r>
                      <a:r>
                        <a:rPr kumimoji="1" lang="ja-JP" altLang="en-US" sz="1000" dirty="0"/>
                        <a:t>死者数</a:t>
                      </a:r>
                      <a:r>
                        <a:rPr kumimoji="1" lang="en-US" altLang="ja-JP" sz="1000" dirty="0"/>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a:t>※</a:t>
                      </a:r>
                      <a:r>
                        <a:rPr kumimoji="1" lang="ja-JP" altLang="en-US" sz="1000" dirty="0"/>
                        <a:t>推定</a:t>
                      </a:r>
                      <a:endParaRPr kumimoji="1" lang="en-US" altLang="ja-JP" sz="1000" dirty="0"/>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a:t>2.9</a:t>
                      </a:r>
                      <a:r>
                        <a:rPr kumimoji="1" lang="ja-JP" altLang="en-US" sz="1000" dirty="0"/>
                        <a:t>万余戸</a:t>
                      </a:r>
                      <a:endParaRPr kumimoji="1" lang="en-US" altLang="ja-JP" sz="1000" dirty="0"/>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a:t>※</a:t>
                      </a:r>
                      <a:r>
                        <a:rPr kumimoji="1" lang="ja-JP" altLang="en-US" sz="1000" dirty="0"/>
                        <a:t>推定</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t>・海溝型地震</a:t>
                      </a:r>
                      <a:endParaRPr kumimoji="1" lang="en-US" altLang="ja-JP" sz="1000" dirty="0"/>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t>・遠州灘から四国までの沖合が震源</a:t>
                      </a:r>
                      <a:endParaRPr kumimoji="1" lang="en-US" altLang="ja-JP" sz="1000" dirty="0"/>
                    </a:p>
                  </a:txBody>
                  <a:tcPr marL="84406" marR="84406" marT="42203" marB="42203"/>
                </a:tc>
                <a:extLst>
                  <a:ext uri="{0D108BD9-81ED-4DB2-BD59-A6C34878D82A}">
                    <a16:rowId xmlns:a16="http://schemas.microsoft.com/office/drawing/2014/main" val="73374055"/>
                  </a:ext>
                </a:extLst>
              </a:tr>
              <a:tr h="412372">
                <a:tc>
                  <a:txBody>
                    <a:bodyPr/>
                    <a:lstStyle/>
                    <a:p>
                      <a:r>
                        <a:rPr kumimoji="1" lang="en-US" altLang="ja-JP" sz="1000" dirty="0"/>
                        <a:t>1854</a:t>
                      </a:r>
                      <a:r>
                        <a:rPr kumimoji="1" lang="ja-JP" altLang="en-US" sz="1000" dirty="0"/>
                        <a:t>年</a:t>
                      </a:r>
                    </a:p>
                  </a:txBody>
                  <a:tcPr marL="84406" marR="84406" marT="42203" marB="42203"/>
                </a:tc>
                <a:tc>
                  <a:txBody>
                    <a:bodyPr/>
                    <a:lstStyle/>
                    <a:p>
                      <a:r>
                        <a:rPr kumimoji="1" lang="ja-JP" altLang="en-US" sz="1000" dirty="0"/>
                        <a:t>安政南海地震</a:t>
                      </a:r>
                    </a:p>
                  </a:txBody>
                  <a:tcPr marL="84406" marR="84406" marT="42203" marB="42203"/>
                </a:tc>
                <a:tc>
                  <a:txBody>
                    <a:bodyPr/>
                    <a:lstStyle/>
                    <a:p>
                      <a:r>
                        <a:rPr kumimoji="1" lang="en-US" altLang="ja-JP" sz="1000" dirty="0"/>
                        <a:t>30,000</a:t>
                      </a:r>
                      <a:r>
                        <a:rPr kumimoji="1" lang="ja-JP" altLang="en-US" sz="1000" dirty="0"/>
                        <a:t>人</a:t>
                      </a:r>
                      <a:r>
                        <a:rPr kumimoji="1" lang="en-US" altLang="ja-JP" sz="1000" dirty="0"/>
                        <a:t>(</a:t>
                      </a:r>
                      <a:r>
                        <a:rPr kumimoji="1" lang="ja-JP" altLang="en-US" sz="1000" dirty="0"/>
                        <a:t>死者数</a:t>
                      </a:r>
                      <a:r>
                        <a:rPr kumimoji="1" lang="en-US" altLang="ja-JP" sz="1000" dirty="0"/>
                        <a:t>)</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t>全壊：</a:t>
                      </a:r>
                      <a:r>
                        <a:rPr kumimoji="1" lang="en-US" altLang="ja-JP" sz="1000" dirty="0"/>
                        <a:t>2</a:t>
                      </a:r>
                      <a:r>
                        <a:rPr kumimoji="1" lang="ja-JP" altLang="en-US" sz="1000" dirty="0"/>
                        <a:t>万余戸</a:t>
                      </a:r>
                      <a:endParaRPr kumimoji="1" lang="en-US" altLang="ja-JP" sz="1000" dirty="0"/>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t>半壊：</a:t>
                      </a:r>
                      <a:r>
                        <a:rPr kumimoji="1" lang="en-US" altLang="ja-JP" sz="1000" dirty="0"/>
                        <a:t>4</a:t>
                      </a:r>
                      <a:r>
                        <a:rPr kumimoji="1" lang="ja-JP" altLang="en-US" sz="1000" dirty="0"/>
                        <a:t>万余戸</a:t>
                      </a:r>
                      <a:endParaRPr kumimoji="1" lang="en-US" altLang="ja-JP" sz="1000" dirty="0"/>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t>・海溝型地震</a:t>
                      </a:r>
                      <a:endParaRPr kumimoji="1" lang="en-US" altLang="ja-JP" sz="1000" dirty="0"/>
                    </a:p>
                    <a:p>
                      <a:r>
                        <a:rPr kumimoji="1" lang="ja-JP" altLang="en-US" sz="1000" dirty="0"/>
                        <a:t>・紀伊水道から四国にかけての南方海域が震源</a:t>
                      </a:r>
                      <a:endParaRPr kumimoji="1" lang="en-US" altLang="ja-JP" sz="1000" dirty="0"/>
                    </a:p>
                  </a:txBody>
                  <a:tcPr marL="84406" marR="84406" marT="42203" marB="42203"/>
                </a:tc>
                <a:extLst>
                  <a:ext uri="{0D108BD9-81ED-4DB2-BD59-A6C34878D82A}">
                    <a16:rowId xmlns:a16="http://schemas.microsoft.com/office/drawing/2014/main" val="2779724004"/>
                  </a:ext>
                </a:extLst>
              </a:tr>
              <a:tr h="393895">
                <a:tc>
                  <a:txBody>
                    <a:bodyPr/>
                    <a:lstStyle/>
                    <a:p>
                      <a:r>
                        <a:rPr kumimoji="1" lang="en-US" altLang="ja-JP" sz="1000" dirty="0"/>
                        <a:t>1995</a:t>
                      </a:r>
                      <a:r>
                        <a:rPr kumimoji="1" lang="ja-JP" altLang="en-US" sz="1000" dirty="0"/>
                        <a:t>年</a:t>
                      </a:r>
                    </a:p>
                  </a:txBody>
                  <a:tcPr marL="84406" marR="84406" marT="42203" marB="42203"/>
                </a:tc>
                <a:tc>
                  <a:txBody>
                    <a:bodyPr/>
                    <a:lstStyle/>
                    <a:p>
                      <a:r>
                        <a:rPr kumimoji="1" lang="ja-JP" altLang="en-US" sz="1000" dirty="0"/>
                        <a:t>阪神・淡路</a:t>
                      </a:r>
                      <a:endParaRPr kumimoji="1" lang="en-US" altLang="ja-JP" sz="1000" dirty="0"/>
                    </a:p>
                    <a:p>
                      <a:r>
                        <a:rPr kumimoji="1" lang="ja-JP" altLang="en-US" sz="1000" dirty="0"/>
                        <a:t>大震災</a:t>
                      </a:r>
                    </a:p>
                  </a:txBody>
                  <a:tcPr marL="84406" marR="84406" marT="42203" marB="42203"/>
                </a:tc>
                <a:tc>
                  <a:txBody>
                    <a:bodyPr/>
                    <a:lstStyle/>
                    <a:p>
                      <a:r>
                        <a:rPr kumimoji="1" lang="en-US" altLang="ja-JP" sz="1000" dirty="0"/>
                        <a:t>6,434</a:t>
                      </a:r>
                      <a:r>
                        <a:rPr kumimoji="1" lang="ja-JP" altLang="en-US" sz="1000" dirty="0"/>
                        <a:t>人</a:t>
                      </a:r>
                      <a:r>
                        <a:rPr kumimoji="1" lang="en-US" altLang="ja-JP" sz="1000" dirty="0"/>
                        <a:t>(</a:t>
                      </a:r>
                      <a:r>
                        <a:rPr kumimoji="1" lang="ja-JP" altLang="en-US" sz="1000" dirty="0"/>
                        <a:t>死者数</a:t>
                      </a:r>
                      <a:r>
                        <a:rPr kumimoji="1" lang="en-US" altLang="ja-JP" sz="1000" dirty="0"/>
                        <a:t>)</a:t>
                      </a:r>
                    </a:p>
                    <a:p>
                      <a:r>
                        <a:rPr kumimoji="1" lang="en-US" altLang="ja-JP" sz="1000" dirty="0"/>
                        <a:t>43,792</a:t>
                      </a:r>
                      <a:r>
                        <a:rPr kumimoji="1" lang="ja-JP" altLang="en-US" sz="1000" dirty="0"/>
                        <a:t>人</a:t>
                      </a:r>
                      <a:r>
                        <a:rPr kumimoji="1" lang="en-US" altLang="ja-JP" sz="1000" dirty="0"/>
                        <a:t>(</a:t>
                      </a:r>
                      <a:r>
                        <a:rPr kumimoji="1" lang="ja-JP" altLang="en-US" sz="1000" dirty="0"/>
                        <a:t>負傷者数</a:t>
                      </a:r>
                      <a:r>
                        <a:rPr kumimoji="1" lang="en-US" altLang="ja-JP" sz="1000" dirty="0"/>
                        <a:t>)</a:t>
                      </a:r>
                    </a:p>
                  </a:txBody>
                  <a:tcPr marL="84406" marR="84406" marT="42203" marB="42203"/>
                </a:tc>
                <a:tc>
                  <a:txBody>
                    <a:bodyPr/>
                    <a:lstStyle/>
                    <a:p>
                      <a:endParaRPr kumimoji="1" lang="en-US" altLang="ja-JP" sz="1000" dirty="0"/>
                    </a:p>
                  </a:txBody>
                  <a:tcPr marL="84406" marR="84406" marT="42203" marB="42203"/>
                </a:tc>
                <a:tc>
                  <a:txBody>
                    <a:bodyPr/>
                    <a:lstStyle/>
                    <a:p>
                      <a:r>
                        <a:rPr kumimoji="1" lang="ja-JP" altLang="en-US" sz="1000" dirty="0"/>
                        <a:t>・都市直下型地震、震度</a:t>
                      </a:r>
                      <a:r>
                        <a:rPr kumimoji="1" lang="en-US" altLang="ja-JP" sz="1000" dirty="0"/>
                        <a:t>7</a:t>
                      </a:r>
                    </a:p>
                    <a:p>
                      <a:r>
                        <a:rPr kumimoji="1" lang="ja-JP" altLang="en-US" sz="1000" dirty="0"/>
                        <a:t>・死因の</a:t>
                      </a:r>
                      <a:r>
                        <a:rPr kumimoji="1" lang="en-US" altLang="ja-JP" sz="1000" dirty="0"/>
                        <a:t>9</a:t>
                      </a:r>
                      <a:r>
                        <a:rPr kumimoji="1" lang="ja-JP" altLang="en-US" sz="1000" dirty="0"/>
                        <a:t>割は、家屋、家具等の倒壊による圧死</a:t>
                      </a:r>
                      <a:endParaRPr kumimoji="1" lang="en-US" altLang="ja-JP" sz="1000" dirty="0"/>
                    </a:p>
                  </a:txBody>
                  <a:tcPr marL="84406" marR="84406" marT="42203" marB="42203"/>
                </a:tc>
                <a:extLst>
                  <a:ext uri="{0D108BD9-81ED-4DB2-BD59-A6C34878D82A}">
                    <a16:rowId xmlns:a16="http://schemas.microsoft.com/office/drawing/2014/main" val="4021432326"/>
                  </a:ext>
                </a:extLst>
              </a:tr>
              <a:tr h="393895">
                <a:tc>
                  <a:txBody>
                    <a:bodyPr/>
                    <a:lstStyle/>
                    <a:p>
                      <a:r>
                        <a:rPr kumimoji="1" lang="en-US" altLang="ja-JP" sz="1000" dirty="0"/>
                        <a:t>2018</a:t>
                      </a:r>
                      <a:r>
                        <a:rPr kumimoji="1" lang="ja-JP" altLang="en-US" sz="1000" dirty="0"/>
                        <a:t>年</a:t>
                      </a:r>
                    </a:p>
                  </a:txBody>
                  <a:tcPr marL="84406" marR="84406" marT="42203" marB="42203"/>
                </a:tc>
                <a:tc>
                  <a:txBody>
                    <a:bodyPr/>
                    <a:lstStyle/>
                    <a:p>
                      <a:r>
                        <a:rPr kumimoji="1" lang="ja-JP" altLang="en-US" sz="1000" dirty="0"/>
                        <a:t>大阪府北部を震源とする地震</a:t>
                      </a:r>
                    </a:p>
                  </a:txBody>
                  <a:tcPr marL="84406" marR="84406" marT="42203" marB="42203"/>
                </a:tc>
                <a:tc>
                  <a:txBody>
                    <a:bodyPr/>
                    <a:lstStyle/>
                    <a:p>
                      <a:r>
                        <a:rPr kumimoji="1" lang="ja-JP" altLang="en-US" sz="1000" dirty="0"/>
                        <a:t>６人（死者数）</a:t>
                      </a:r>
                      <a:endParaRPr kumimoji="1" lang="en-US" altLang="ja-JP" sz="1000" dirty="0"/>
                    </a:p>
                    <a:p>
                      <a:r>
                        <a:rPr kumimoji="1" lang="en-US" altLang="ja-JP" sz="1000" dirty="0"/>
                        <a:t>369</a:t>
                      </a:r>
                      <a:r>
                        <a:rPr kumimoji="1" lang="ja-JP" altLang="en-US" sz="1000" dirty="0"/>
                        <a:t>人（負傷者数）</a:t>
                      </a:r>
                      <a:endParaRPr kumimoji="1" lang="en-US" altLang="ja-JP" sz="1000" dirty="0"/>
                    </a:p>
                  </a:txBody>
                  <a:tcPr marL="84406" marR="84406" marT="42203" marB="42203"/>
                </a:tc>
                <a:tc>
                  <a:txBody>
                    <a:bodyPr/>
                    <a:lstStyle/>
                    <a:p>
                      <a:r>
                        <a:rPr kumimoji="1" lang="ja-JP" altLang="en-US" sz="1000" dirty="0"/>
                        <a:t>全壊：</a:t>
                      </a:r>
                      <a:r>
                        <a:rPr kumimoji="1" lang="en-US" altLang="ja-JP" sz="1000" dirty="0"/>
                        <a:t>18</a:t>
                      </a:r>
                      <a:r>
                        <a:rPr kumimoji="1" lang="ja-JP" altLang="en-US" sz="1000" dirty="0"/>
                        <a:t>棟</a:t>
                      </a:r>
                      <a:endParaRPr kumimoji="1" lang="en-US" altLang="ja-JP" sz="1000" dirty="0"/>
                    </a:p>
                    <a:p>
                      <a:r>
                        <a:rPr kumimoji="1" lang="ja-JP" altLang="en-US" sz="1000" dirty="0"/>
                        <a:t>半壊：</a:t>
                      </a:r>
                      <a:r>
                        <a:rPr kumimoji="1" lang="en-US" altLang="ja-JP" sz="1000" dirty="0"/>
                        <a:t>512</a:t>
                      </a:r>
                      <a:r>
                        <a:rPr kumimoji="1" lang="ja-JP" altLang="en-US" sz="1000" dirty="0"/>
                        <a:t>棟</a:t>
                      </a:r>
                      <a:endParaRPr kumimoji="1" lang="en-US" altLang="ja-JP" sz="1000" dirty="0"/>
                    </a:p>
                  </a:txBody>
                  <a:tcPr marL="84406" marR="84406" marT="42203" marB="42203"/>
                </a:tc>
                <a:tc>
                  <a:txBody>
                    <a:bodyPr/>
                    <a:lstStyle/>
                    <a:p>
                      <a:r>
                        <a:rPr kumimoji="1" lang="ja-JP" altLang="en-US" sz="1000" dirty="0"/>
                        <a:t>・大阪府北部を震源とする直下型地震（震度６弱）</a:t>
                      </a:r>
                      <a:endParaRPr kumimoji="1" lang="en-US" altLang="ja-JP" sz="1000" dirty="0"/>
                    </a:p>
                  </a:txBody>
                  <a:tcPr marL="84406" marR="84406" marT="42203" marB="42203"/>
                </a:tc>
                <a:extLst>
                  <a:ext uri="{0D108BD9-81ED-4DB2-BD59-A6C34878D82A}">
                    <a16:rowId xmlns:a16="http://schemas.microsoft.com/office/drawing/2014/main" val="4073816732"/>
                  </a:ext>
                </a:extLst>
              </a:tr>
            </a:tbl>
          </a:graphicData>
        </a:graphic>
      </p:graphicFrame>
      <p:sp>
        <p:nvSpPr>
          <p:cNvPr id="15" name="正方形/長方形 14"/>
          <p:cNvSpPr/>
          <p:nvPr/>
        </p:nvSpPr>
        <p:spPr>
          <a:xfrm>
            <a:off x="6251177" y="1190819"/>
            <a:ext cx="3652047" cy="26282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出典：「大阪府強靭化地域計画」（</a:t>
            </a:r>
            <a:r>
              <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2020.3</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270456" y="907159"/>
            <a:ext cx="8603088" cy="30090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過去にも</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、大阪の地域特性や都市構造上の課題から、</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大きな災害による被害</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が発生してきた。</a:t>
            </a:r>
          </a:p>
        </p:txBody>
      </p:sp>
      <p:graphicFrame>
        <p:nvGraphicFramePr>
          <p:cNvPr id="16" name="表 15"/>
          <p:cNvGraphicFramePr>
            <a:graphicFrameLocks noGrp="1"/>
          </p:cNvGraphicFramePr>
          <p:nvPr/>
        </p:nvGraphicFramePr>
        <p:xfrm>
          <a:off x="495031" y="5373509"/>
          <a:ext cx="8477519" cy="1443672"/>
        </p:xfrm>
        <a:graphic>
          <a:graphicData uri="http://schemas.openxmlformats.org/drawingml/2006/table">
            <a:tbl>
              <a:tblPr bandRow="1">
                <a:tableStyleId>{5C22544A-7EE6-4342-B048-85BDC9FD1C3A}</a:tableStyleId>
              </a:tblPr>
              <a:tblGrid>
                <a:gridCol w="752744">
                  <a:extLst>
                    <a:ext uri="{9D8B030D-6E8A-4147-A177-3AD203B41FA5}">
                      <a16:colId xmlns:a16="http://schemas.microsoft.com/office/drawing/2014/main" val="2756453298"/>
                    </a:ext>
                  </a:extLst>
                </a:gridCol>
                <a:gridCol w="1561425">
                  <a:extLst>
                    <a:ext uri="{9D8B030D-6E8A-4147-A177-3AD203B41FA5}">
                      <a16:colId xmlns:a16="http://schemas.microsoft.com/office/drawing/2014/main" val="3038745926"/>
                    </a:ext>
                  </a:extLst>
                </a:gridCol>
                <a:gridCol w="2410500">
                  <a:extLst>
                    <a:ext uri="{9D8B030D-6E8A-4147-A177-3AD203B41FA5}">
                      <a16:colId xmlns:a16="http://schemas.microsoft.com/office/drawing/2014/main" val="1938532869"/>
                    </a:ext>
                  </a:extLst>
                </a:gridCol>
                <a:gridCol w="1114425">
                  <a:extLst>
                    <a:ext uri="{9D8B030D-6E8A-4147-A177-3AD203B41FA5}">
                      <a16:colId xmlns:a16="http://schemas.microsoft.com/office/drawing/2014/main" val="3491061501"/>
                    </a:ext>
                  </a:extLst>
                </a:gridCol>
                <a:gridCol w="1095375">
                  <a:extLst>
                    <a:ext uri="{9D8B030D-6E8A-4147-A177-3AD203B41FA5}">
                      <a16:colId xmlns:a16="http://schemas.microsoft.com/office/drawing/2014/main" val="1382836938"/>
                    </a:ext>
                  </a:extLst>
                </a:gridCol>
                <a:gridCol w="1543050">
                  <a:extLst>
                    <a:ext uri="{9D8B030D-6E8A-4147-A177-3AD203B41FA5}">
                      <a16:colId xmlns:a16="http://schemas.microsoft.com/office/drawing/2014/main" val="1103611283"/>
                    </a:ext>
                  </a:extLst>
                </a:gridCol>
              </a:tblGrid>
              <a:tr h="239151">
                <a:tc>
                  <a:txBody>
                    <a:bodyPr/>
                    <a:lstStyle/>
                    <a:p>
                      <a:endParaRPr kumimoji="1" lang="ja-JP" altLang="en-US" sz="1000" dirty="0">
                        <a:solidFill>
                          <a:schemeClr val="tx1"/>
                        </a:solidFill>
                      </a:endParaRP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lang="ja-JP" altLang="en-US" sz="1000" dirty="0">
                        <a:solidFill>
                          <a:schemeClr val="tx1"/>
                        </a:solidFill>
                      </a:endParaRPr>
                    </a:p>
                  </a:txBody>
                  <a:tcPr marL="84406" marR="84406" marT="42203" marB="42203"/>
                </a:tc>
                <a:tc>
                  <a:txBody>
                    <a:bodyPr/>
                    <a:lstStyle/>
                    <a:p>
                      <a:endParaRPr kumimoji="1" lang="ja-JP" altLang="en-US" sz="1000" dirty="0">
                        <a:solidFill>
                          <a:schemeClr val="tx1"/>
                        </a:solidFill>
                      </a:endParaRP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死傷者</a:t>
                      </a:r>
                    </a:p>
                  </a:txBody>
                  <a:tcPr marL="84406" marR="84406" marT="42203" marB="42203"/>
                </a:tc>
                <a:tc>
                  <a:txBody>
                    <a:bodyPr/>
                    <a:lstStyle/>
                    <a:p>
                      <a:r>
                        <a:rPr kumimoji="1" lang="ja-JP" altLang="en-US" sz="1000" dirty="0">
                          <a:solidFill>
                            <a:schemeClr val="tx1"/>
                          </a:solidFill>
                        </a:rPr>
                        <a:t>全半壊家屋</a:t>
                      </a:r>
                    </a:p>
                  </a:txBody>
                  <a:tcPr marL="84406" marR="84406" marT="42203" marB="42203"/>
                </a:tc>
                <a:tc>
                  <a:txBody>
                    <a:bodyPr/>
                    <a:lstStyle/>
                    <a:p>
                      <a:r>
                        <a:rPr kumimoji="1" lang="ja-JP" altLang="en-US" sz="1000" dirty="0">
                          <a:solidFill>
                            <a:schemeClr val="tx1"/>
                          </a:solidFill>
                        </a:rPr>
                        <a:t>床上・床下浸水</a:t>
                      </a:r>
                    </a:p>
                  </a:txBody>
                  <a:tcPr marL="84406" marR="84406" marT="42203" marB="42203"/>
                </a:tc>
                <a:extLst>
                  <a:ext uri="{0D108BD9-81ED-4DB2-BD59-A6C34878D82A}">
                    <a16:rowId xmlns:a16="http://schemas.microsoft.com/office/drawing/2014/main" val="1496382890"/>
                  </a:ext>
                </a:extLst>
              </a:tr>
              <a:tr h="394540">
                <a:tc>
                  <a:txBody>
                    <a:bodyPr/>
                    <a:lstStyle/>
                    <a:p>
                      <a:r>
                        <a:rPr kumimoji="1" lang="en-US" altLang="ja-JP" sz="1000" dirty="0">
                          <a:solidFill>
                            <a:schemeClr val="tx1"/>
                          </a:solidFill>
                        </a:rPr>
                        <a:t>1957</a:t>
                      </a:r>
                      <a:r>
                        <a:rPr kumimoji="1" lang="ja-JP" altLang="en-US" sz="1000" dirty="0">
                          <a:solidFill>
                            <a:schemeClr val="tx1"/>
                          </a:solidFill>
                        </a:rPr>
                        <a:t>年</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東部における水害</a:t>
                      </a:r>
                      <a:endParaRPr kumimoji="1" lang="en-US" altLang="ja-JP" sz="1000" dirty="0">
                        <a:solidFill>
                          <a:schemeClr val="tx1"/>
                        </a:solidFill>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000" dirty="0">
                          <a:solidFill>
                            <a:schemeClr val="tx1"/>
                          </a:solidFill>
                        </a:rPr>
                        <a:t>※</a:t>
                      </a:r>
                      <a:r>
                        <a:rPr lang="ja-JP" altLang="en-US" sz="1000" dirty="0">
                          <a:solidFill>
                            <a:schemeClr val="tx1"/>
                          </a:solidFill>
                        </a:rPr>
                        <a:t>寝屋川流域</a:t>
                      </a:r>
                    </a:p>
                  </a:txBody>
                  <a:tcPr marL="84406" marR="84406" marT="42203" marB="42203"/>
                </a:tc>
                <a:tc>
                  <a:txBody>
                    <a:bodyPr/>
                    <a:lstStyle/>
                    <a:p>
                      <a:r>
                        <a:rPr kumimoji="1" lang="ja-JP" altLang="en-US" sz="1000" dirty="0">
                          <a:solidFill>
                            <a:schemeClr val="tx1"/>
                          </a:solidFill>
                        </a:rPr>
                        <a:t>・</a:t>
                      </a:r>
                      <a:r>
                        <a:rPr kumimoji="1" lang="en-US" altLang="ja-JP" sz="1000" dirty="0">
                          <a:solidFill>
                            <a:schemeClr val="tx1"/>
                          </a:solidFill>
                        </a:rPr>
                        <a:t>24</a:t>
                      </a:r>
                      <a:r>
                        <a:rPr kumimoji="1" lang="ja-JP" altLang="en-US" sz="1000" dirty="0">
                          <a:solidFill>
                            <a:schemeClr val="tx1"/>
                          </a:solidFill>
                        </a:rPr>
                        <a:t>時間雨量</a:t>
                      </a:r>
                      <a:r>
                        <a:rPr kumimoji="1" lang="en-US" altLang="ja-JP" sz="1000" dirty="0">
                          <a:solidFill>
                            <a:schemeClr val="tx1"/>
                          </a:solidFill>
                        </a:rPr>
                        <a:t>311.2mm(</a:t>
                      </a:r>
                      <a:r>
                        <a:rPr kumimoji="1" lang="ja-JP" altLang="en-US" sz="1000" dirty="0">
                          <a:solidFill>
                            <a:schemeClr val="tx1"/>
                          </a:solidFill>
                        </a:rPr>
                        <a:t>八尾</a:t>
                      </a:r>
                      <a:r>
                        <a:rPr kumimoji="1" lang="en-US" altLang="ja-JP" sz="1000" dirty="0">
                          <a:solidFill>
                            <a:schemeClr val="tx1"/>
                          </a:solidFill>
                        </a:rPr>
                        <a:t>)</a:t>
                      </a:r>
                    </a:p>
                    <a:p>
                      <a:r>
                        <a:rPr kumimoji="1" lang="ja-JP" altLang="en-US" sz="1000" dirty="0">
                          <a:solidFill>
                            <a:schemeClr val="tx1"/>
                          </a:solidFill>
                        </a:rPr>
                        <a:t>・最大時間雨</a:t>
                      </a:r>
                      <a:r>
                        <a:rPr kumimoji="1" lang="en-US" altLang="ja-JP" sz="1000" dirty="0">
                          <a:solidFill>
                            <a:schemeClr val="tx1"/>
                          </a:solidFill>
                        </a:rPr>
                        <a:t>62.9mm/h(</a:t>
                      </a:r>
                      <a:r>
                        <a:rPr kumimoji="1" lang="ja-JP" altLang="en-US" sz="1000" dirty="0">
                          <a:solidFill>
                            <a:schemeClr val="tx1"/>
                          </a:solidFill>
                        </a:rPr>
                        <a:t>八尾</a:t>
                      </a:r>
                      <a:r>
                        <a:rPr kumimoji="1" lang="en-US" altLang="ja-JP" sz="1000" dirty="0">
                          <a:solidFill>
                            <a:schemeClr val="tx1"/>
                          </a:solidFill>
                        </a:rPr>
                        <a:t>)</a:t>
                      </a:r>
                      <a:endParaRPr kumimoji="1" lang="ja-JP" altLang="en-US" sz="1000" dirty="0">
                        <a:solidFill>
                          <a:schemeClr val="tx1"/>
                        </a:solidFill>
                      </a:endParaRPr>
                    </a:p>
                  </a:txBody>
                  <a:tcPr marL="84406" marR="84406" marT="42203" marB="42203"/>
                </a:tc>
                <a:tc>
                  <a:txBody>
                    <a:bodyPr/>
                    <a:lstStyle/>
                    <a:p>
                      <a:r>
                        <a:rPr kumimoji="1" lang="ja-JP" altLang="en-US" sz="1000" dirty="0">
                          <a:solidFill>
                            <a:schemeClr val="tx1"/>
                          </a:solidFill>
                        </a:rPr>
                        <a:t>不明</a:t>
                      </a:r>
                    </a:p>
                  </a:txBody>
                  <a:tcPr marL="84406" marR="84406" marT="42203" marB="42203"/>
                </a:tc>
                <a:tc>
                  <a:txBody>
                    <a:bodyPr/>
                    <a:lstStyle/>
                    <a:p>
                      <a:r>
                        <a:rPr kumimoji="1" lang="ja-JP" altLang="en-US" sz="1000" dirty="0">
                          <a:solidFill>
                            <a:schemeClr val="tx1"/>
                          </a:solidFill>
                        </a:rPr>
                        <a:t>不明</a:t>
                      </a:r>
                    </a:p>
                  </a:txBody>
                  <a:tcPr marL="84406" marR="84406" marT="42203" marB="42203"/>
                </a:tc>
                <a:tc>
                  <a:txBody>
                    <a:bodyPr/>
                    <a:lstStyle/>
                    <a:p>
                      <a:r>
                        <a:rPr kumimoji="1" lang="ja-JP" altLang="en-US" sz="1000" dirty="0">
                          <a:solidFill>
                            <a:schemeClr val="tx1"/>
                          </a:solidFill>
                        </a:rPr>
                        <a:t>不明</a:t>
                      </a:r>
                    </a:p>
                  </a:txBody>
                  <a:tcPr marL="84406" marR="84406" marT="42203" marB="42203"/>
                </a:tc>
                <a:extLst>
                  <a:ext uri="{0D108BD9-81ED-4DB2-BD59-A6C34878D82A}">
                    <a16:rowId xmlns:a16="http://schemas.microsoft.com/office/drawing/2014/main" val="73374055"/>
                  </a:ext>
                </a:extLst>
              </a:tr>
              <a:tr h="416086">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1967</a:t>
                      </a:r>
                      <a:r>
                        <a:rPr kumimoji="1" lang="ja-JP" altLang="en-US" sz="1000" dirty="0">
                          <a:solidFill>
                            <a:schemeClr val="tx1"/>
                          </a:solidFill>
                        </a:rPr>
                        <a:t>年</a:t>
                      </a:r>
                    </a:p>
                  </a:txBody>
                  <a:tcPr marL="84406" marR="84406" marT="42203" marB="42203"/>
                </a:tc>
                <a:tc>
                  <a:txBody>
                    <a:bodyPr/>
                    <a:lstStyle/>
                    <a:p>
                      <a:r>
                        <a:rPr lang="ja-JP" altLang="en-US" sz="1000" dirty="0">
                          <a:solidFill>
                            <a:schemeClr val="tx1"/>
                          </a:solidFill>
                        </a:rPr>
                        <a:t>北摂豪雨</a:t>
                      </a:r>
                      <a:endParaRPr kumimoji="1" lang="ja-JP" altLang="en-US" sz="1000" dirty="0">
                        <a:solidFill>
                          <a:schemeClr val="tx1"/>
                        </a:solidFill>
                      </a:endParaRPr>
                    </a:p>
                  </a:txBody>
                  <a:tcPr marL="84406" marR="84406" marT="42203" marB="42203"/>
                </a:tc>
                <a:tc>
                  <a:txBody>
                    <a:bodyPr/>
                    <a:lstStyle/>
                    <a:p>
                      <a:r>
                        <a:rPr kumimoji="1" lang="ja-JP" altLang="en-US" sz="1000" dirty="0">
                          <a:solidFill>
                            <a:schemeClr val="tx1"/>
                          </a:solidFill>
                        </a:rPr>
                        <a:t>・総雨量</a:t>
                      </a:r>
                      <a:r>
                        <a:rPr kumimoji="1" lang="en-US" altLang="ja-JP" sz="1000" dirty="0">
                          <a:solidFill>
                            <a:schemeClr val="tx1"/>
                          </a:solidFill>
                        </a:rPr>
                        <a:t>215.5mm(</a:t>
                      </a:r>
                      <a:r>
                        <a:rPr kumimoji="1" lang="ja-JP" altLang="en-US" sz="1000" dirty="0">
                          <a:solidFill>
                            <a:schemeClr val="tx1"/>
                          </a:solidFill>
                        </a:rPr>
                        <a:t>茨木</a:t>
                      </a:r>
                      <a:r>
                        <a:rPr kumimoji="1" lang="en-US" altLang="ja-JP" sz="1000" dirty="0">
                          <a:solidFill>
                            <a:schemeClr val="tx1"/>
                          </a:solidFill>
                        </a:rPr>
                        <a:t>)</a:t>
                      </a:r>
                    </a:p>
                    <a:p>
                      <a:r>
                        <a:rPr kumimoji="1" lang="ja-JP" altLang="en-US" sz="1000" dirty="0">
                          <a:solidFill>
                            <a:schemeClr val="tx1"/>
                          </a:solidFill>
                        </a:rPr>
                        <a:t>・最大時間雨</a:t>
                      </a:r>
                      <a:r>
                        <a:rPr kumimoji="1" lang="en-US" altLang="ja-JP" sz="1000" dirty="0">
                          <a:solidFill>
                            <a:schemeClr val="tx1"/>
                          </a:solidFill>
                        </a:rPr>
                        <a:t>48mm/h(</a:t>
                      </a:r>
                      <a:r>
                        <a:rPr kumimoji="1" lang="ja-JP" altLang="en-US" sz="1000" dirty="0">
                          <a:solidFill>
                            <a:schemeClr val="tx1"/>
                          </a:solidFill>
                        </a:rPr>
                        <a:t>茨木</a:t>
                      </a:r>
                      <a:r>
                        <a:rPr kumimoji="1" lang="en-US" altLang="ja-JP" sz="1000" dirty="0">
                          <a:solidFill>
                            <a:schemeClr val="tx1"/>
                          </a:solidFill>
                        </a:rPr>
                        <a:t>)</a:t>
                      </a:r>
                    </a:p>
                  </a:txBody>
                  <a:tcPr marL="84406" marR="84406" marT="42203" marB="42203"/>
                </a:tc>
                <a:tc>
                  <a:txBody>
                    <a:bodyPr/>
                    <a:lstStyle/>
                    <a:p>
                      <a:r>
                        <a:rPr kumimoji="1" lang="en-US" altLang="ja-JP" sz="1000" dirty="0">
                          <a:solidFill>
                            <a:schemeClr val="tx1"/>
                          </a:solidFill>
                        </a:rPr>
                        <a:t>61</a:t>
                      </a:r>
                      <a:r>
                        <a:rPr kumimoji="1" lang="ja-JP" altLang="en-US" sz="1000" dirty="0">
                          <a:solidFill>
                            <a:schemeClr val="tx1"/>
                          </a:solidFill>
                        </a:rPr>
                        <a:t>人</a:t>
                      </a:r>
                    </a:p>
                  </a:txBody>
                  <a:tcPr marL="84406" marR="84406" marT="42203" marB="42203"/>
                </a:tc>
                <a:tc>
                  <a:txBody>
                    <a:bodyPr/>
                    <a:lstStyle/>
                    <a:p>
                      <a:r>
                        <a:rPr kumimoji="1" lang="en-US" altLang="ja-JP" sz="1000" dirty="0">
                          <a:solidFill>
                            <a:schemeClr val="tx1"/>
                          </a:solidFill>
                        </a:rPr>
                        <a:t>41</a:t>
                      </a:r>
                      <a:r>
                        <a:rPr kumimoji="1" lang="ja-JP" altLang="en-US" sz="1000" dirty="0">
                          <a:solidFill>
                            <a:schemeClr val="tx1"/>
                          </a:solidFill>
                        </a:rPr>
                        <a:t>戸</a:t>
                      </a:r>
                    </a:p>
                  </a:txBody>
                  <a:tcPr marL="84406" marR="84406" marT="42203" marB="42203"/>
                </a:tc>
                <a:tc>
                  <a:txBody>
                    <a:bodyPr/>
                    <a:lstStyle/>
                    <a:p>
                      <a:r>
                        <a:rPr kumimoji="1" lang="en-US" altLang="ja-JP" sz="1000" dirty="0">
                          <a:solidFill>
                            <a:schemeClr val="tx1"/>
                          </a:solidFill>
                        </a:rPr>
                        <a:t>2.5</a:t>
                      </a:r>
                      <a:r>
                        <a:rPr kumimoji="1" lang="ja-JP" altLang="en-US" sz="1000" dirty="0">
                          <a:solidFill>
                            <a:schemeClr val="tx1"/>
                          </a:solidFill>
                        </a:rPr>
                        <a:t>万戸</a:t>
                      </a:r>
                    </a:p>
                  </a:txBody>
                  <a:tcPr marL="84406" marR="84406" marT="42203" marB="42203"/>
                </a:tc>
                <a:extLst>
                  <a:ext uri="{0D108BD9-81ED-4DB2-BD59-A6C34878D82A}">
                    <a16:rowId xmlns:a16="http://schemas.microsoft.com/office/drawing/2014/main" val="2779724004"/>
                  </a:ext>
                </a:extLst>
              </a:tr>
              <a:tr h="393895">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1982</a:t>
                      </a:r>
                      <a:r>
                        <a:rPr kumimoji="1" lang="ja-JP" altLang="en-US" sz="1000" dirty="0">
                          <a:solidFill>
                            <a:schemeClr val="tx1"/>
                          </a:solidFill>
                        </a:rPr>
                        <a:t>年</a:t>
                      </a:r>
                    </a:p>
                  </a:txBody>
                  <a:tcPr marL="84406" marR="84406" marT="42203" marB="42203"/>
                </a:tc>
                <a:tc>
                  <a:txBody>
                    <a:bodyPr/>
                    <a:lstStyle/>
                    <a:p>
                      <a:r>
                        <a:rPr lang="ja-JP" altLang="en-US" sz="1000" dirty="0">
                          <a:solidFill>
                            <a:schemeClr val="tx1"/>
                          </a:solidFill>
                        </a:rPr>
                        <a:t>台風</a:t>
                      </a:r>
                      <a:r>
                        <a:rPr lang="en-US" altLang="ja-JP" sz="1000" dirty="0">
                          <a:solidFill>
                            <a:schemeClr val="tx1"/>
                          </a:solidFill>
                        </a:rPr>
                        <a:t>10</a:t>
                      </a:r>
                      <a:r>
                        <a:rPr lang="ja-JP" altLang="en-US" sz="1000" dirty="0">
                          <a:solidFill>
                            <a:schemeClr val="tx1"/>
                          </a:solidFill>
                        </a:rPr>
                        <a:t>号</a:t>
                      </a:r>
                      <a:endParaRPr kumimoji="1" lang="ja-JP" altLang="en-US" sz="1000" dirty="0">
                        <a:solidFill>
                          <a:schemeClr val="tx1"/>
                        </a:solidFill>
                      </a:endParaRPr>
                    </a:p>
                  </a:txBody>
                  <a:tcPr marL="84406" marR="84406" marT="42203" marB="42203"/>
                </a:tc>
                <a:tc>
                  <a:txBody>
                    <a:bodyPr/>
                    <a:lstStyle/>
                    <a:p>
                      <a:r>
                        <a:rPr kumimoji="1" lang="ja-JP" altLang="en-US" sz="1000" dirty="0">
                          <a:solidFill>
                            <a:schemeClr val="tx1"/>
                          </a:solidFill>
                        </a:rPr>
                        <a:t>・総雨量</a:t>
                      </a:r>
                      <a:r>
                        <a:rPr kumimoji="1" lang="en-US" altLang="ja-JP" sz="1000" dirty="0">
                          <a:solidFill>
                            <a:schemeClr val="tx1"/>
                          </a:solidFill>
                        </a:rPr>
                        <a:t>404mm(</a:t>
                      </a:r>
                      <a:r>
                        <a:rPr kumimoji="1" lang="ja-JP" altLang="en-US" sz="1000" dirty="0">
                          <a:solidFill>
                            <a:schemeClr val="tx1"/>
                          </a:solidFill>
                        </a:rPr>
                        <a:t>千早</a:t>
                      </a:r>
                      <a:r>
                        <a:rPr kumimoji="1" lang="en-US" altLang="ja-JP" sz="1000" dirty="0">
                          <a:solidFill>
                            <a:schemeClr val="tx1"/>
                          </a:solidFill>
                        </a:rPr>
                        <a:t>)</a:t>
                      </a:r>
                    </a:p>
                    <a:p>
                      <a:r>
                        <a:rPr kumimoji="1" lang="ja-JP" altLang="en-US" sz="1000" dirty="0">
                          <a:solidFill>
                            <a:schemeClr val="tx1"/>
                          </a:solidFill>
                        </a:rPr>
                        <a:t>・最大時間雨</a:t>
                      </a:r>
                      <a:r>
                        <a:rPr kumimoji="1" lang="en-US" altLang="ja-JP" sz="1000" dirty="0">
                          <a:solidFill>
                            <a:schemeClr val="tx1"/>
                          </a:solidFill>
                        </a:rPr>
                        <a:t>49.5mm/h(</a:t>
                      </a:r>
                      <a:r>
                        <a:rPr kumimoji="1" lang="ja-JP" altLang="en-US" sz="1000" dirty="0">
                          <a:solidFill>
                            <a:schemeClr val="tx1"/>
                          </a:solidFill>
                        </a:rPr>
                        <a:t>尾崎</a:t>
                      </a:r>
                      <a:r>
                        <a:rPr kumimoji="1" lang="en-US" altLang="ja-JP" sz="1000" dirty="0">
                          <a:solidFill>
                            <a:schemeClr val="tx1"/>
                          </a:solidFill>
                        </a:rPr>
                        <a:t>)</a:t>
                      </a:r>
                    </a:p>
                  </a:txBody>
                  <a:tcPr marL="84406" marR="84406" marT="42203" marB="42203"/>
                </a:tc>
                <a:tc>
                  <a:txBody>
                    <a:bodyPr/>
                    <a:lstStyle/>
                    <a:p>
                      <a:r>
                        <a:rPr kumimoji="1" lang="en-US" altLang="ja-JP" sz="1000" dirty="0">
                          <a:solidFill>
                            <a:schemeClr val="tx1"/>
                          </a:solidFill>
                        </a:rPr>
                        <a:t>12</a:t>
                      </a:r>
                      <a:r>
                        <a:rPr kumimoji="1" lang="ja-JP" altLang="en-US" sz="1000" dirty="0">
                          <a:solidFill>
                            <a:schemeClr val="tx1"/>
                          </a:solidFill>
                        </a:rPr>
                        <a:t>人</a:t>
                      </a:r>
                      <a:endParaRPr kumimoji="1" lang="en-US" altLang="ja-JP" sz="1000" dirty="0">
                        <a:solidFill>
                          <a:schemeClr val="tx1"/>
                        </a:solidFill>
                      </a:endParaRPr>
                    </a:p>
                  </a:txBody>
                  <a:tcPr marL="84406" marR="84406" marT="42203" marB="42203"/>
                </a:tc>
                <a:tc>
                  <a:txBody>
                    <a:bodyPr/>
                    <a:lstStyle/>
                    <a:p>
                      <a:r>
                        <a:rPr kumimoji="1" lang="en-US" altLang="ja-JP" sz="1000" dirty="0">
                          <a:solidFill>
                            <a:schemeClr val="tx1"/>
                          </a:solidFill>
                        </a:rPr>
                        <a:t>169</a:t>
                      </a:r>
                      <a:r>
                        <a:rPr kumimoji="1" lang="ja-JP" altLang="en-US" sz="1000" dirty="0">
                          <a:solidFill>
                            <a:schemeClr val="tx1"/>
                          </a:solidFill>
                        </a:rPr>
                        <a:t>戸</a:t>
                      </a:r>
                      <a:endParaRPr kumimoji="1" lang="en-US" altLang="ja-JP" sz="1000" dirty="0">
                        <a:solidFill>
                          <a:schemeClr val="tx1"/>
                        </a:solidFill>
                      </a:endParaRPr>
                    </a:p>
                  </a:txBody>
                  <a:tcPr marL="84406" marR="84406" marT="42203" marB="42203"/>
                </a:tc>
                <a:tc>
                  <a:txBody>
                    <a:bodyPr/>
                    <a:lstStyle/>
                    <a:p>
                      <a:r>
                        <a:rPr kumimoji="1" lang="en-US" altLang="ja-JP" sz="1000" dirty="0">
                          <a:solidFill>
                            <a:schemeClr val="tx1"/>
                          </a:solidFill>
                        </a:rPr>
                        <a:t>7.4</a:t>
                      </a:r>
                      <a:r>
                        <a:rPr kumimoji="1" lang="ja-JP" altLang="en-US" sz="1000" dirty="0">
                          <a:solidFill>
                            <a:schemeClr val="tx1"/>
                          </a:solidFill>
                        </a:rPr>
                        <a:t>万戸</a:t>
                      </a:r>
                      <a:endParaRPr kumimoji="1" lang="en-US" altLang="ja-JP" sz="1000" dirty="0">
                        <a:solidFill>
                          <a:schemeClr val="tx1"/>
                        </a:solidFill>
                      </a:endParaRPr>
                    </a:p>
                  </a:txBody>
                  <a:tcPr marL="84406" marR="84406" marT="42203" marB="42203"/>
                </a:tc>
                <a:extLst>
                  <a:ext uri="{0D108BD9-81ED-4DB2-BD59-A6C34878D82A}">
                    <a16:rowId xmlns:a16="http://schemas.microsoft.com/office/drawing/2014/main" val="4021432326"/>
                  </a:ext>
                </a:extLst>
              </a:tr>
            </a:tbl>
          </a:graphicData>
        </a:graphic>
      </p:graphicFrame>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442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27739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489285" y="2751709"/>
            <a:ext cx="8296021" cy="39923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70457" y="520926"/>
            <a:ext cx="4846198"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r>
              <a:rPr lang="ja-JP" altLang="en-US" sz="1846" dirty="0">
                <a:solidFill>
                  <a:prstClr val="black"/>
                </a:solidFill>
                <a:latin typeface="Meiryo UI" panose="020B0604030504040204" pitchFamily="50" charset="-128"/>
                <a:ea typeface="Meiryo UI" panose="020B0604030504040204" pitchFamily="50" charset="-128"/>
              </a:rPr>
              <a:t>災害対応力を強化する意義</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88962" y="1215201"/>
            <a:ext cx="8366077" cy="1477328"/>
          </a:xfrm>
          <a:prstGeom prst="rect">
            <a:avLst/>
          </a:prstGeom>
          <a:noFill/>
        </p:spPr>
        <p:txBody>
          <a:bodyPr wrap="square" rtlCol="0">
            <a:spAutoFit/>
          </a:bodyPr>
          <a:lstStyle/>
          <a:p>
            <a:pPr>
              <a:lnSpc>
                <a:spcPts val="1800"/>
              </a:lnSpc>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自然災害のリスク</a:t>
            </a:r>
            <a:r>
              <a:rPr lang="en-US" altLang="ja-JP" sz="1400" b="1" dirty="0">
                <a:latin typeface="Meiryo UI" panose="020B0604030504040204" pitchFamily="50" charset="-128"/>
                <a:ea typeface="Meiryo UI" panose="020B0604030504040204" pitchFamily="50" charset="-128"/>
              </a:rPr>
              <a:t>》</a:t>
            </a:r>
          </a:p>
          <a:p>
            <a:pPr>
              <a:lnSpc>
                <a:spcPts val="1800"/>
              </a:lnSpc>
            </a:pPr>
            <a:r>
              <a:rPr lang="ja-JP" altLang="en-US" sz="1400" b="1"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これまでの知見をはるかに超える被害が発生した東日本大震災により、</a:t>
            </a:r>
            <a:r>
              <a:rPr lang="ja-JP" altLang="en-US" sz="1200" dirty="0">
                <a:latin typeface="Meiryo UI" panose="020B0604030504040204" pitchFamily="50" charset="-128"/>
                <a:ea typeface="Meiryo UI" panose="020B0604030504040204" pitchFamily="50" charset="-128"/>
              </a:rPr>
              <a:t>我が国の社会システムの脆弱性が明らかに。</a:t>
            </a:r>
            <a:endParaRPr lang="en-US" altLang="ja-JP" sz="1200" dirty="0">
              <a:latin typeface="Meiryo UI" panose="020B0604030504040204" pitchFamily="50" charset="-128"/>
              <a:ea typeface="Meiryo UI" panose="020B0604030504040204" pitchFamily="50" charset="-128"/>
            </a:endParaRPr>
          </a:p>
          <a:p>
            <a:pPr>
              <a:lnSpc>
                <a:spcPts val="18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近年は、全国的に１時間に</a:t>
            </a:r>
            <a:r>
              <a:rPr lang="en-US" altLang="ja-JP" sz="1200" dirty="0">
                <a:latin typeface="Meiryo UI" panose="020B0604030504040204" pitchFamily="50" charset="-128"/>
                <a:ea typeface="Meiryo UI" panose="020B0604030504040204" pitchFamily="50" charset="-128"/>
              </a:rPr>
              <a:t>80</a:t>
            </a:r>
            <a:r>
              <a:rPr lang="ja-JP" altLang="en-US" sz="1200" dirty="0">
                <a:latin typeface="Meiryo UI" panose="020B0604030504040204" pitchFamily="50" charset="-128"/>
                <a:ea typeface="Meiryo UI" panose="020B0604030504040204" pitchFamily="50" charset="-128"/>
              </a:rPr>
              <a:t>ミリを超える猛烈な雨の観測頻度も増加するなど災害リスクは高まっている。</a:t>
            </a:r>
            <a:endParaRPr lang="en-US" altLang="ja-JP" sz="1200" dirty="0">
              <a:latin typeface="Meiryo UI" panose="020B0604030504040204" pitchFamily="50" charset="-128"/>
              <a:ea typeface="Meiryo UI" panose="020B0604030504040204" pitchFamily="50" charset="-128"/>
            </a:endParaRPr>
          </a:p>
          <a:p>
            <a:pPr>
              <a:lnSpc>
                <a:spcPts val="1800"/>
              </a:lnSpc>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国の動き</a:t>
            </a:r>
            <a:r>
              <a:rPr lang="en-US" altLang="ja-JP" sz="1400" b="1" dirty="0">
                <a:latin typeface="Meiryo UI" panose="020B0604030504040204" pitchFamily="50" charset="-128"/>
                <a:ea typeface="Meiryo UI" panose="020B0604030504040204" pitchFamily="50" charset="-128"/>
              </a:rPr>
              <a:t>》</a:t>
            </a:r>
          </a:p>
          <a:p>
            <a:pPr>
              <a:lnSpc>
                <a:spcPts val="1800"/>
              </a:lnSpc>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自然の猛威に正面から向き合い、住民の生命、身体、財産を保護し、生活・経済を守ることが求められている。</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国でも国土強靭化法の制定など対応を進めている。</a:t>
            </a:r>
            <a:endParaRPr lang="en-US" altLang="ja-JP" sz="12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70456" y="930450"/>
            <a:ext cx="4230806"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○災害対応力の強化に取り組む意義</a:t>
            </a:r>
          </a:p>
        </p:txBody>
      </p:sp>
      <p:sp>
        <p:nvSpPr>
          <p:cNvPr id="8" name="テキスト ボックス 7"/>
          <p:cNvSpPr txBox="1"/>
          <p:nvPr/>
        </p:nvSpPr>
        <p:spPr>
          <a:xfrm>
            <a:off x="647573" y="3315787"/>
            <a:ext cx="4203442" cy="1246495"/>
          </a:xfrm>
          <a:prstGeom prst="rect">
            <a:avLst/>
          </a:prstGeom>
          <a:noFill/>
        </p:spPr>
        <p:txBody>
          <a:bodyPr wrap="square" rtlCol="0">
            <a:spAutoFit/>
          </a:bodyPr>
          <a:lstStyle/>
          <a:p>
            <a:pPr>
              <a:lnSpc>
                <a:spcPts val="1800"/>
              </a:lnSpc>
            </a:pPr>
            <a:r>
              <a:rPr kumimoji="1" lang="ja-JP" altLang="en-US" sz="1400" b="1" dirty="0">
                <a:latin typeface="Meiryo UI" panose="020B0604030504040204" pitchFamily="50" charset="-128"/>
                <a:ea typeface="Meiryo UI" panose="020B0604030504040204" pitchFamily="50" charset="-128"/>
              </a:rPr>
              <a:t>◆副首都・大阪の実現</a:t>
            </a:r>
            <a:endParaRPr lang="en-US" altLang="ja-JP" sz="1400" dirty="0">
              <a:latin typeface="Meiryo UI" panose="020B0604030504040204" pitchFamily="50" charset="-128"/>
              <a:ea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災害リスクを抱える我が国において、</a:t>
            </a:r>
            <a:r>
              <a:rPr lang="ja-JP" altLang="en-US" sz="1400" b="1" dirty="0">
                <a:latin typeface="Meiryo UI" panose="020B0604030504040204" pitchFamily="50" charset="-128"/>
                <a:ea typeface="Meiryo UI" panose="020B0604030504040204" pitchFamily="50" charset="-128"/>
              </a:rPr>
              <a:t>東京一極集中は</a:t>
            </a:r>
            <a:endParaRPr lang="en-US" altLang="ja-JP" sz="1400" b="1" dirty="0">
              <a:latin typeface="Meiryo UI" panose="020B0604030504040204" pitchFamily="50" charset="-128"/>
              <a:ea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rPr>
              <a:t>　 大きなリスク</a:t>
            </a:r>
            <a:r>
              <a:rPr lang="ja-JP" altLang="en-US" sz="1400" dirty="0">
                <a:latin typeface="Meiryo UI" panose="020B0604030504040204" pitchFamily="50" charset="-128"/>
                <a:ea typeface="Meiryo UI" panose="020B0604030504040204" pitchFamily="50" charset="-128"/>
              </a:rPr>
              <a:t>要因。</a:t>
            </a:r>
            <a:endParaRPr lang="en-US" altLang="ja-JP" sz="1400" dirty="0">
              <a:latin typeface="Meiryo UI" panose="020B0604030504040204" pitchFamily="50" charset="-128"/>
              <a:ea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東京以外</a:t>
            </a:r>
            <a:r>
              <a:rPr kumimoji="1" lang="ja-JP" altLang="en-US" sz="1400" dirty="0">
                <a:latin typeface="Meiryo UI" panose="020B0604030504040204" pitchFamily="50" charset="-128"/>
                <a:ea typeface="Meiryo UI" panose="020B0604030504040204" pitchFamily="50" charset="-128"/>
              </a:rPr>
              <a:t>でも日本を支える</a:t>
            </a:r>
            <a:r>
              <a:rPr kumimoji="1" lang="ja-JP" altLang="en-US" sz="1400" b="1" dirty="0">
                <a:latin typeface="Meiryo UI" panose="020B0604030504040204" pitchFamily="50" charset="-128"/>
                <a:ea typeface="Meiryo UI" panose="020B0604030504040204" pitchFamily="50" charset="-128"/>
              </a:rPr>
              <a:t>拠点都市</a:t>
            </a:r>
            <a:r>
              <a:rPr kumimoji="1" lang="ja-JP" altLang="en-US" sz="1400" dirty="0">
                <a:latin typeface="Meiryo UI" panose="020B0604030504040204" pitchFamily="50" charset="-128"/>
                <a:ea typeface="Meiryo UI" panose="020B0604030504040204" pitchFamily="50" charset="-128"/>
              </a:rPr>
              <a:t>を戦略的に確立</a:t>
            </a:r>
            <a:endParaRPr kumimoji="1" lang="en-US" altLang="ja-JP" sz="1400" dirty="0">
              <a:latin typeface="Meiryo UI" panose="020B0604030504040204" pitchFamily="50" charset="-128"/>
              <a:ea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することが必要。</a:t>
            </a:r>
            <a:endParaRPr kumimoji="1" lang="en-US" altLang="ja-JP" sz="14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5669177" y="2830902"/>
            <a:ext cx="2980095" cy="2761412"/>
          </a:xfrm>
          <a:prstGeom prst="rect">
            <a:avLst/>
          </a:prstGeom>
        </p:spPr>
      </p:pic>
      <p:sp>
        <p:nvSpPr>
          <p:cNvPr id="10" name="正方形/長方形 9"/>
          <p:cNvSpPr/>
          <p:nvPr/>
        </p:nvSpPr>
        <p:spPr>
          <a:xfrm>
            <a:off x="762348" y="4511522"/>
            <a:ext cx="4548135" cy="1246495"/>
          </a:xfrm>
          <a:prstGeom prst="rect">
            <a:avLst/>
          </a:prstGeom>
        </p:spPr>
        <p:txBody>
          <a:bodyPr wrap="square">
            <a:spAutoFit/>
          </a:bodyPr>
          <a:lstStyle/>
          <a:p>
            <a:pPr>
              <a:lnSpc>
                <a:spcPts val="1800"/>
              </a:lnSpc>
            </a:pPr>
            <a:r>
              <a:rPr lang="ja-JP" altLang="en-US" sz="1400" b="1" u="sng" dirty="0">
                <a:latin typeface="メイリオ" panose="020B0604030504040204" pitchFamily="50" charset="-128"/>
                <a:ea typeface="メイリオ" panose="020B0604030504040204" pitchFamily="50" charset="-128"/>
              </a:rPr>
              <a:t>➡府市「副首都ビジョン」策定（</a:t>
            </a:r>
            <a:r>
              <a:rPr lang="en-US" altLang="ja-JP" sz="1400" b="1" u="sng" dirty="0">
                <a:latin typeface="メイリオ" panose="020B0604030504040204" pitchFamily="50" charset="-128"/>
                <a:ea typeface="メイリオ" panose="020B0604030504040204" pitchFamily="50" charset="-128"/>
              </a:rPr>
              <a:t>2017.3</a:t>
            </a:r>
            <a:r>
              <a:rPr lang="ja-JP" altLang="en-US" sz="1400" b="1" u="sng" dirty="0">
                <a:latin typeface="メイリオ" panose="020B0604030504040204" pitchFamily="50" charset="-128"/>
                <a:ea typeface="メイリオ" panose="020B0604030504040204" pitchFamily="50" charset="-128"/>
              </a:rPr>
              <a:t>）</a:t>
            </a:r>
            <a:endParaRPr lang="en-US" altLang="ja-JP" sz="1400" b="1" u="sng" dirty="0">
              <a:latin typeface="メイリオ" panose="020B0604030504040204" pitchFamily="50" charset="-128"/>
              <a:ea typeface="メイリオ" panose="020B0604030504040204" pitchFamily="50" charset="-128"/>
            </a:endParaRPr>
          </a:p>
          <a:p>
            <a:pPr>
              <a:lnSpc>
                <a:spcPts val="1800"/>
              </a:lnSpc>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副首都・大阪が果たすべき役割として</a:t>
            </a:r>
            <a:r>
              <a:rPr lang="ja-JP" altLang="en-US" sz="1400" b="1" dirty="0">
                <a:latin typeface="メイリオ" panose="020B0604030504040204" pitchFamily="50" charset="-128"/>
                <a:ea typeface="メイリオ" panose="020B0604030504040204" pitchFamily="50" charset="-128"/>
              </a:rPr>
              <a:t>「首都機能の</a:t>
            </a:r>
            <a:endParaRPr lang="en-US" altLang="ja-JP" sz="1400" b="1" dirty="0">
              <a:latin typeface="メイリオ" panose="020B0604030504040204" pitchFamily="50" charset="-128"/>
              <a:ea typeface="メイリオ" panose="020B0604030504040204" pitchFamily="50" charset="-128"/>
            </a:endParaRPr>
          </a:p>
          <a:p>
            <a:pPr>
              <a:lnSpc>
                <a:spcPts val="1800"/>
              </a:lnSpc>
            </a:pPr>
            <a:r>
              <a:rPr lang="ja-JP" altLang="en-US" sz="1400" b="1" dirty="0">
                <a:latin typeface="メイリオ" panose="020B0604030504040204" pitchFamily="50" charset="-128"/>
                <a:ea typeface="メイリオ" panose="020B0604030504040204" pitchFamily="50" charset="-128"/>
              </a:rPr>
              <a:t>   バックアップ」</a:t>
            </a:r>
            <a:r>
              <a:rPr lang="ja-JP" altLang="en-US" sz="1400" dirty="0">
                <a:latin typeface="メイリオ" panose="020B0604030504040204" pitchFamily="50" charset="-128"/>
                <a:ea typeface="メイリオ" panose="020B0604030504040204" pitchFamily="50" charset="-128"/>
              </a:rPr>
              <a:t>など４つの役割を位置づけ。</a:t>
            </a:r>
            <a:endParaRPr lang="en-US" altLang="ja-JP" sz="1400" dirty="0">
              <a:latin typeface="メイリオ" panose="020B0604030504040204" pitchFamily="50" charset="-128"/>
              <a:ea typeface="メイリオ" panose="020B0604030504040204" pitchFamily="50" charset="-128"/>
            </a:endParaRPr>
          </a:p>
          <a:p>
            <a:pPr>
              <a:lnSpc>
                <a:spcPts val="1800"/>
              </a:lnSpc>
            </a:pP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平時にも非常時にも、</a:t>
            </a:r>
            <a:r>
              <a:rPr lang="ja-JP" altLang="en-US" sz="1400" b="1" dirty="0">
                <a:latin typeface="メイリオ" panose="020B0604030504040204" pitchFamily="50" charset="-128"/>
                <a:ea typeface="メイリオ" panose="020B0604030504040204" pitchFamily="50" charset="-128"/>
              </a:rPr>
              <a:t>大阪・関西が日本を支える</a:t>
            </a:r>
            <a:endParaRPr lang="en-US" altLang="ja-JP" sz="1400" b="1" dirty="0">
              <a:latin typeface="メイリオ" panose="020B0604030504040204" pitchFamily="50" charset="-128"/>
              <a:ea typeface="メイリオ" panose="020B0604030504040204" pitchFamily="50" charset="-128"/>
            </a:endParaRPr>
          </a:p>
          <a:p>
            <a:pPr>
              <a:lnSpc>
                <a:spcPts val="1800"/>
              </a:lnSpc>
            </a:pPr>
            <a:r>
              <a:rPr lang="ja-JP" altLang="en-US" sz="1400" b="1" dirty="0">
                <a:latin typeface="メイリオ" panose="020B0604030504040204" pitchFamily="50" charset="-128"/>
                <a:ea typeface="メイリオ" panose="020B0604030504040204" pitchFamily="50" charset="-128"/>
              </a:rPr>
              <a:t>   体制</a:t>
            </a:r>
            <a:r>
              <a:rPr lang="ja-JP" altLang="en-US" sz="1400" dirty="0">
                <a:latin typeface="メイリオ" panose="020B0604030504040204" pitchFamily="50" charset="-128"/>
                <a:ea typeface="メイリオ" panose="020B0604030504040204" pitchFamily="50" charset="-128"/>
              </a:rPr>
              <a:t>を整えることをめざす。</a:t>
            </a:r>
          </a:p>
        </p:txBody>
      </p:sp>
      <p:sp>
        <p:nvSpPr>
          <p:cNvPr id="13" name="テキスト ボックス 12"/>
          <p:cNvSpPr txBox="1"/>
          <p:nvPr/>
        </p:nvSpPr>
        <p:spPr>
          <a:xfrm>
            <a:off x="489285" y="2830902"/>
            <a:ext cx="8023953" cy="523220"/>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意義</a:t>
            </a:r>
            <a:r>
              <a:rPr kumimoji="1" lang="en-US" altLang="ja-JP" sz="1400" b="1" dirty="0">
                <a:latin typeface="メイリオ" panose="020B0604030504040204" pitchFamily="50" charset="-128"/>
                <a:ea typeface="メイリオ" panose="020B0604030504040204" pitchFamily="50" charset="-128"/>
              </a:rPr>
              <a:t>]</a:t>
            </a:r>
          </a:p>
          <a:p>
            <a:r>
              <a:rPr lang="ja-JP" altLang="en-US" sz="1400" dirty="0">
                <a:latin typeface="メイリオ" panose="020B0604030504040204" pitchFamily="50" charset="-128"/>
                <a:ea typeface="メイリオ" panose="020B0604030504040204" pitchFamily="50" charset="-128"/>
              </a:rPr>
              <a:t>　</a:t>
            </a:r>
            <a:r>
              <a:rPr kumimoji="1" lang="ja-JP" altLang="en-US" sz="1400" b="1" u="sng" dirty="0">
                <a:latin typeface="メイリオ" panose="020B0604030504040204" pitchFamily="50" charset="-128"/>
                <a:ea typeface="メイリオ" panose="020B0604030504040204" pitchFamily="50" charset="-128"/>
              </a:rPr>
              <a:t>副首都・大阪の実現</a:t>
            </a:r>
            <a:r>
              <a:rPr kumimoji="1" lang="ja-JP" altLang="en-US" sz="1400" dirty="0">
                <a:latin typeface="メイリオ" panose="020B0604030504040204" pitchFamily="50" charset="-128"/>
                <a:ea typeface="メイリオ" panose="020B0604030504040204" pitchFamily="50" charset="-128"/>
              </a:rPr>
              <a:t>に向けて災害対策を進める</a:t>
            </a:r>
            <a:r>
              <a:rPr lang="ja-JP" altLang="en-US" sz="1400" dirty="0">
                <a:latin typeface="メイリオ" panose="020B0604030504040204" pitchFamily="50" charset="-128"/>
                <a:ea typeface="メイリオ" panose="020B0604030504040204" pitchFamily="50" charset="-128"/>
              </a:rPr>
              <a:t>意義が大きい。</a:t>
            </a:r>
            <a:endParaRPr kumimoji="1" lang="en-US" altLang="ja-JP" sz="14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851015" y="5650295"/>
            <a:ext cx="4113638"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「副首都ビジョン～副首都・大阪に向けた中長期的な取組み方向～」パンフレット</a:t>
            </a:r>
          </a:p>
        </p:txBody>
      </p:sp>
      <p:sp>
        <p:nvSpPr>
          <p:cNvPr id="14" name="テキスト ボックス 13"/>
          <p:cNvSpPr txBox="1"/>
          <p:nvPr/>
        </p:nvSpPr>
        <p:spPr>
          <a:xfrm>
            <a:off x="591835" y="6005413"/>
            <a:ext cx="8023953" cy="738664"/>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2025</a:t>
            </a:r>
            <a:r>
              <a:rPr kumimoji="1" lang="ja-JP" altLang="en-US" sz="1400" b="1" dirty="0">
                <a:latin typeface="メイリオ" panose="020B0604030504040204" pitchFamily="50" charset="-128"/>
                <a:ea typeface="メイリオ" panose="020B0604030504040204" pitchFamily="50" charset="-128"/>
              </a:rPr>
              <a:t>年大阪・関西万博</a:t>
            </a:r>
            <a:r>
              <a:rPr lang="ja-JP" altLang="en-US" sz="1400" b="1" dirty="0">
                <a:latin typeface="メイリオ" panose="020B0604030504040204" pitchFamily="50" charset="-128"/>
                <a:ea typeface="メイリオ" panose="020B0604030504040204" pitchFamily="50" charset="-128"/>
              </a:rPr>
              <a:t>の開催</a:t>
            </a:r>
            <a:endParaRPr lang="en-US" altLang="ja-JP" sz="1400" b="1"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会場周辺での治水対策や耐震対策、万一災害が発生した場合の避難対策等の万全を期し、来場者</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の安全を確保し、安心して楽しんでいただくことが必要。</a:t>
            </a:r>
            <a:endParaRPr kumimoji="1" lang="en-US" altLang="ja-JP" sz="1400" dirty="0">
              <a:latin typeface="メイリオ" panose="020B0604030504040204" pitchFamily="50" charset="-128"/>
              <a:ea typeface="メイリオ" panose="020B0604030504040204" pitchFamily="50" charset="-128"/>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443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6709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520926"/>
            <a:ext cx="4484818"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主な改革取組：大阪の災害対策　</a:t>
            </a:r>
            <a:endParaRPr kumimoji="1" lang="ja-JP" altLang="en-US" sz="1662"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4263083648"/>
              </p:ext>
            </p:extLst>
          </p:nvPr>
        </p:nvGraphicFramePr>
        <p:xfrm>
          <a:off x="167909" y="1212384"/>
          <a:ext cx="8873544" cy="5701929"/>
        </p:xfrm>
        <a:graphic>
          <a:graphicData uri="http://schemas.openxmlformats.org/drawingml/2006/table">
            <a:tbl>
              <a:tblPr firstRow="1" bandRow="1">
                <a:tableStyleId>{5C22544A-7EE6-4342-B048-85BDC9FD1C3A}</a:tableStyleId>
              </a:tblPr>
              <a:tblGrid>
                <a:gridCol w="323910">
                  <a:extLst>
                    <a:ext uri="{9D8B030D-6E8A-4147-A177-3AD203B41FA5}">
                      <a16:colId xmlns:a16="http://schemas.microsoft.com/office/drawing/2014/main" val="4133663948"/>
                    </a:ext>
                  </a:extLst>
                </a:gridCol>
                <a:gridCol w="323910">
                  <a:extLst>
                    <a:ext uri="{9D8B030D-6E8A-4147-A177-3AD203B41FA5}">
                      <a16:colId xmlns:a16="http://schemas.microsoft.com/office/drawing/2014/main" val="20000"/>
                    </a:ext>
                  </a:extLst>
                </a:gridCol>
                <a:gridCol w="1107852">
                  <a:extLst>
                    <a:ext uri="{9D8B030D-6E8A-4147-A177-3AD203B41FA5}">
                      <a16:colId xmlns:a16="http://schemas.microsoft.com/office/drawing/2014/main" val="20001"/>
                    </a:ext>
                  </a:extLst>
                </a:gridCol>
                <a:gridCol w="1821202">
                  <a:extLst>
                    <a:ext uri="{9D8B030D-6E8A-4147-A177-3AD203B41FA5}">
                      <a16:colId xmlns:a16="http://schemas.microsoft.com/office/drawing/2014/main" val="20002"/>
                    </a:ext>
                  </a:extLst>
                </a:gridCol>
                <a:gridCol w="1889928">
                  <a:extLst>
                    <a:ext uri="{9D8B030D-6E8A-4147-A177-3AD203B41FA5}">
                      <a16:colId xmlns:a16="http://schemas.microsoft.com/office/drawing/2014/main" val="20003"/>
                    </a:ext>
                  </a:extLst>
                </a:gridCol>
                <a:gridCol w="1851810">
                  <a:extLst>
                    <a:ext uri="{9D8B030D-6E8A-4147-A177-3AD203B41FA5}">
                      <a16:colId xmlns:a16="http://schemas.microsoft.com/office/drawing/2014/main" val="20004"/>
                    </a:ext>
                  </a:extLst>
                </a:gridCol>
                <a:gridCol w="1554932">
                  <a:extLst>
                    <a:ext uri="{9D8B030D-6E8A-4147-A177-3AD203B41FA5}">
                      <a16:colId xmlns:a16="http://schemas.microsoft.com/office/drawing/2014/main" val="20005"/>
                    </a:ext>
                  </a:extLst>
                </a:gridCol>
              </a:tblGrid>
              <a:tr h="478302">
                <a:tc gridSpan="2">
                  <a:txBody>
                    <a:bodyPr/>
                    <a:lstStyle/>
                    <a:p>
                      <a:endParaRPr kumimoji="1" lang="ja-JP" altLang="en-US" sz="1500" dirty="0">
                        <a:latin typeface="Meiryo UI" panose="020B0604030504040204" pitchFamily="50" charset="-128"/>
                        <a:ea typeface="Meiryo UI" panose="020B0604030504040204" pitchFamily="50" charset="-128"/>
                      </a:endParaRPr>
                    </a:p>
                  </a:txBody>
                  <a:tcPr marL="84406" marR="84406" marT="42203" marB="42203" anchor="ctr"/>
                </a:tc>
                <a:tc hMerge="1">
                  <a:txBody>
                    <a:bodyPr/>
                    <a:lstStyle/>
                    <a:p>
                      <a:endParaRPr kumimoji="1" lang="ja-JP" altLang="en-US" sz="1600" dirty="0"/>
                    </a:p>
                  </a:txBody>
                  <a:tcPr anchor="ctr"/>
                </a:tc>
                <a:tc>
                  <a:txBody>
                    <a:bodyPr/>
                    <a:lstStyle/>
                    <a:p>
                      <a:pPr algn="ctr"/>
                      <a:r>
                        <a:rPr kumimoji="1" lang="en-US" altLang="ja-JP" sz="1300" dirty="0">
                          <a:latin typeface="Meiryo UI" panose="020B0604030504040204" pitchFamily="50" charset="-128"/>
                          <a:ea typeface="Meiryo UI" panose="020B0604030504040204" pitchFamily="50" charset="-128"/>
                        </a:rPr>
                        <a:t>(1)</a:t>
                      </a:r>
                      <a:r>
                        <a:rPr kumimoji="1" lang="ja-JP" altLang="en-US" sz="1300" dirty="0">
                          <a:latin typeface="Meiryo UI" panose="020B0604030504040204" pitchFamily="50" charset="-128"/>
                          <a:ea typeface="Meiryo UI" panose="020B0604030504040204" pitchFamily="50" charset="-128"/>
                        </a:rPr>
                        <a:t>リスク</a:t>
                      </a:r>
                      <a:endParaRPr kumimoji="1" lang="en-US" altLang="ja-JP" sz="1300" dirty="0">
                        <a:latin typeface="Meiryo UI" panose="020B0604030504040204" pitchFamily="50" charset="-128"/>
                        <a:ea typeface="Meiryo UI" panose="020B0604030504040204" pitchFamily="50" charset="-128"/>
                      </a:endParaRPr>
                    </a:p>
                    <a:p>
                      <a:pPr algn="ctr"/>
                      <a:r>
                        <a:rPr kumimoji="1" lang="ja-JP" altLang="en-US" sz="1300" dirty="0">
                          <a:latin typeface="Meiryo UI" panose="020B0604030504040204" pitchFamily="50" charset="-128"/>
                          <a:ea typeface="Meiryo UI" panose="020B0604030504040204" pitchFamily="50" charset="-128"/>
                        </a:rPr>
                        <a:t>把握</a:t>
                      </a:r>
                    </a:p>
                  </a:txBody>
                  <a:tcPr marL="84406" marR="84406" marT="42203" marB="42203" anchor="ctr"/>
                </a:tc>
                <a:tc gridSpan="2">
                  <a:txBody>
                    <a:bodyPr/>
                    <a:lstStyle/>
                    <a:p>
                      <a:pPr algn="ctr"/>
                      <a:r>
                        <a:rPr kumimoji="1" lang="en-US" altLang="ja-JP" sz="1300" dirty="0">
                          <a:latin typeface="Meiryo UI" panose="020B0604030504040204" pitchFamily="50" charset="-128"/>
                          <a:ea typeface="Meiryo UI" panose="020B0604030504040204" pitchFamily="50" charset="-128"/>
                        </a:rPr>
                        <a:t>(2)</a:t>
                      </a:r>
                      <a:r>
                        <a:rPr kumimoji="1" lang="ja-JP" altLang="en-US" sz="1300" dirty="0">
                          <a:latin typeface="Meiryo UI" panose="020B0604030504040204" pitchFamily="50" charset="-128"/>
                          <a:ea typeface="Meiryo UI" panose="020B0604030504040204" pitchFamily="50" charset="-128"/>
                        </a:rPr>
                        <a:t>事前予防対策</a:t>
                      </a:r>
                    </a:p>
                  </a:txBody>
                  <a:tcPr marL="84406" marR="84406" marT="42203" marB="42203" anchor="ctr"/>
                </a:tc>
                <a:tc hMerge="1">
                  <a:txBody>
                    <a:bodyPr/>
                    <a:lstStyle/>
                    <a:p>
                      <a:endParaRPr kumimoji="1" lang="ja-JP" altLang="en-US"/>
                    </a:p>
                  </a:txBody>
                  <a:tcPr/>
                </a:tc>
                <a:tc>
                  <a:txBody>
                    <a:bodyPr/>
                    <a:lstStyle/>
                    <a:p>
                      <a:pPr algn="ctr"/>
                      <a:r>
                        <a:rPr kumimoji="1" lang="en-US" altLang="ja-JP" sz="1300" dirty="0">
                          <a:latin typeface="Meiryo UI" panose="020B0604030504040204" pitchFamily="50" charset="-128"/>
                          <a:ea typeface="Meiryo UI" panose="020B0604030504040204" pitchFamily="50" charset="-128"/>
                        </a:rPr>
                        <a:t>(3)</a:t>
                      </a:r>
                      <a:r>
                        <a:rPr kumimoji="1" lang="ja-JP" altLang="en-US" sz="1300" dirty="0">
                          <a:latin typeface="Meiryo UI" panose="020B0604030504040204" pitchFamily="50" charset="-128"/>
                          <a:ea typeface="Meiryo UI" panose="020B0604030504040204" pitchFamily="50" charset="-128"/>
                        </a:rPr>
                        <a:t>発災後の</a:t>
                      </a:r>
                      <a:endParaRPr kumimoji="1" lang="en-US" altLang="ja-JP" sz="1300" dirty="0">
                        <a:latin typeface="Meiryo UI" panose="020B0604030504040204" pitchFamily="50" charset="-128"/>
                        <a:ea typeface="Meiryo UI" panose="020B0604030504040204" pitchFamily="50" charset="-128"/>
                      </a:endParaRPr>
                    </a:p>
                    <a:p>
                      <a:pPr algn="ctr"/>
                      <a:r>
                        <a:rPr kumimoji="1" lang="ja-JP" altLang="en-US" sz="1300" dirty="0">
                          <a:solidFill>
                            <a:schemeClr val="bg1"/>
                          </a:solidFill>
                          <a:latin typeface="Meiryo UI" panose="020B0604030504040204" pitchFamily="50" charset="-128"/>
                          <a:ea typeface="Meiryo UI" panose="020B0604030504040204" pitchFamily="50" charset="-128"/>
                        </a:rPr>
                        <a:t>応急対策</a:t>
                      </a:r>
                    </a:p>
                  </a:txBody>
                  <a:tcPr marL="84406" marR="84406" marT="42203" marB="42203" anchor="ctr"/>
                </a:tc>
                <a:tc>
                  <a:txBody>
                    <a:bodyPr/>
                    <a:lstStyle/>
                    <a:p>
                      <a:pPr algn="ctr"/>
                      <a:r>
                        <a:rPr kumimoji="1" lang="en-US" altLang="ja-JP" sz="1300" dirty="0">
                          <a:latin typeface="Meiryo UI" panose="020B0604030504040204" pitchFamily="50" charset="-128"/>
                          <a:ea typeface="Meiryo UI" panose="020B0604030504040204" pitchFamily="50" charset="-128"/>
                        </a:rPr>
                        <a:t>(4)</a:t>
                      </a:r>
                      <a:r>
                        <a:rPr kumimoji="1" lang="ja-JP" altLang="en-US" sz="1300" dirty="0">
                          <a:latin typeface="Meiryo UI" panose="020B0604030504040204" pitchFamily="50" charset="-128"/>
                          <a:ea typeface="Meiryo UI" panose="020B0604030504040204" pitchFamily="50" charset="-128"/>
                        </a:rPr>
                        <a:t>復旧・復興</a:t>
                      </a:r>
                    </a:p>
                  </a:txBody>
                  <a:tcPr marL="84406" marR="84406" marT="42203" marB="42203" anchor="ctr"/>
                </a:tc>
                <a:extLst>
                  <a:ext uri="{0D108BD9-81ED-4DB2-BD59-A6C34878D82A}">
                    <a16:rowId xmlns:a16="http://schemas.microsoft.com/office/drawing/2014/main" val="10000"/>
                  </a:ext>
                </a:extLst>
              </a:tr>
              <a:tr h="786587">
                <a:tc gridSpan="2">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　充実・</a:t>
                      </a:r>
                      <a:endParaRPr kumimoji="1" lang="en-US" altLang="ja-JP" sz="1100" b="0" dirty="0">
                        <a:solidFill>
                          <a:schemeClr val="bg1"/>
                        </a:solidFill>
                        <a:latin typeface="Meiryo UI" panose="020B0604030504040204" pitchFamily="50" charset="-128"/>
                        <a:ea typeface="Meiryo UI" panose="020B0604030504040204" pitchFamily="50" charset="-128"/>
                      </a:endParaRPr>
                    </a:p>
                    <a:p>
                      <a:pPr algn="ctr"/>
                      <a:r>
                        <a:rPr kumimoji="1" lang="ja-JP" altLang="en-US" sz="1100" b="0" dirty="0">
                          <a:solidFill>
                            <a:schemeClr val="bg1"/>
                          </a:solidFill>
                          <a:latin typeface="Meiryo UI" panose="020B0604030504040204" pitchFamily="50" charset="-128"/>
                          <a:ea typeface="Meiryo UI" panose="020B0604030504040204" pitchFamily="50" charset="-128"/>
                        </a:rPr>
                        <a:t>強化の</a:t>
                      </a:r>
                      <a:endParaRPr kumimoji="1" lang="en-US" altLang="ja-JP" sz="1100" b="0" dirty="0">
                        <a:solidFill>
                          <a:schemeClr val="bg1"/>
                        </a:solidFill>
                        <a:latin typeface="Meiryo UI" panose="020B0604030504040204" pitchFamily="50" charset="-128"/>
                        <a:ea typeface="Meiryo UI" panose="020B0604030504040204" pitchFamily="50" charset="-128"/>
                      </a:endParaRPr>
                    </a:p>
                    <a:p>
                      <a:pPr algn="ctr"/>
                      <a:r>
                        <a:rPr kumimoji="1" lang="ja-JP" altLang="en-US" sz="1100" b="0" dirty="0">
                          <a:solidFill>
                            <a:schemeClr val="bg1"/>
                          </a:solidFill>
                          <a:latin typeface="Meiryo UI" panose="020B0604030504040204" pitchFamily="50" charset="-128"/>
                          <a:ea typeface="Meiryo UI" panose="020B0604030504040204" pitchFamily="50" charset="-128"/>
                        </a:rPr>
                        <a:t>方向性</a:t>
                      </a:r>
                      <a:endParaRPr kumimoji="1" lang="en-US" altLang="ja-JP" sz="1100" b="0" dirty="0">
                        <a:solidFill>
                          <a:schemeClr val="bg1"/>
                        </a:solidFill>
                        <a:latin typeface="Meiryo UI" panose="020B0604030504040204" pitchFamily="50" charset="-128"/>
                        <a:ea typeface="Meiryo UI" panose="020B0604030504040204" pitchFamily="50" charset="-128"/>
                      </a:endParaRPr>
                    </a:p>
                  </a:txBody>
                  <a:tcPr marL="84406" marR="84406" marT="42203" marB="42203" vert="eaVert" anchor="ctr">
                    <a:solidFill>
                      <a:schemeClr val="accent1"/>
                    </a:solidFill>
                  </a:tcPr>
                </a:tc>
                <a:tc hMerge="1">
                  <a:txBody>
                    <a:bodyPr/>
                    <a:lstStyle/>
                    <a:p>
                      <a:endParaRPr kumimoji="1" lang="ja-JP" altLang="en-US" sz="1400" dirty="0"/>
                    </a:p>
                  </a:txBody>
                  <a:tcPr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災害リスクを再点検し、</a:t>
                      </a:r>
                      <a:r>
                        <a:rPr kumimoji="1" lang="ja-JP" altLang="en-US" sz="1100" b="1" dirty="0">
                          <a:solidFill>
                            <a:schemeClr val="tx1"/>
                          </a:solidFill>
                          <a:latin typeface="Meiryo UI" panose="020B0604030504040204" pitchFamily="50" charset="-128"/>
                          <a:ea typeface="Meiryo UI" panose="020B0604030504040204" pitchFamily="50" charset="-128"/>
                        </a:rPr>
                        <a:t>精緻な被害想定を府民に見える化</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gridSpan="2">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被害軽減目標を従来より上方修正</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　　「人的被害</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半減」⇒「人的被害</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限りなくゼロに近づける」</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とりわけ地震津波対策を強化</a:t>
                      </a:r>
                    </a:p>
                  </a:txBody>
                  <a:tcPr marL="84406" marR="84406" marT="42203" marB="42203" anchor="ctr"/>
                </a:tc>
                <a:tc hMerge="1">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1400" b="1" dirty="0"/>
                    </a:p>
                  </a:txBody>
                  <a:tcPr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rPr>
                        <a:t>南海トラフ地震を想定</a:t>
                      </a:r>
                      <a:r>
                        <a:rPr kumimoji="1" lang="ja-JP" altLang="en-US" sz="1100" dirty="0">
                          <a:solidFill>
                            <a:schemeClr val="tx1"/>
                          </a:solidFill>
                          <a:latin typeface="Meiryo UI" panose="020B0604030504040204" pitchFamily="50" charset="-128"/>
                          <a:ea typeface="Meiryo UI" panose="020B0604030504040204" pitchFamily="50" charset="-128"/>
                        </a:rPr>
                        <a:t>し、発災後の災害応急対策を強化</a:t>
                      </a:r>
                    </a:p>
                    <a:p>
                      <a:pPr algn="l"/>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rPr>
                        <a:t>いかに早く日常活動を復旧させる</a:t>
                      </a:r>
                      <a:r>
                        <a:rPr kumimoji="1" lang="ja-JP" altLang="en-US" sz="1100" dirty="0">
                          <a:solidFill>
                            <a:schemeClr val="tx1"/>
                          </a:solidFill>
                          <a:latin typeface="Meiryo UI" panose="020B0604030504040204" pitchFamily="50" charset="-128"/>
                          <a:ea typeface="Meiryo UI" panose="020B0604030504040204" pitchFamily="50" charset="-128"/>
                        </a:rPr>
                        <a:t>か、といった視点から復旧への対応を強化</a:t>
                      </a:r>
                    </a:p>
                  </a:txBody>
                  <a:tcPr marL="84406" marR="84406" marT="42203" marB="42203" anchor="ctr"/>
                </a:tc>
                <a:extLst>
                  <a:ext uri="{0D108BD9-81ED-4DB2-BD59-A6C34878D82A}">
                    <a16:rowId xmlns:a16="http://schemas.microsoft.com/office/drawing/2014/main" val="1139657147"/>
                  </a:ext>
                </a:extLst>
              </a:tr>
              <a:tr h="182880">
                <a:tc gridSpan="2">
                  <a:txBody>
                    <a:bodyPr/>
                    <a:lstStyle/>
                    <a:p>
                      <a:endParaRPr kumimoji="1" lang="ja-JP" altLang="en-US" sz="600" b="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bg1"/>
                    </a:solidFill>
                  </a:tcPr>
                </a:tc>
                <a:tc hMerge="1">
                  <a:txBody>
                    <a:bodyPr/>
                    <a:lstStyle/>
                    <a:p>
                      <a:endParaRPr kumimoji="1" lang="ja-JP" altLang="en-US"/>
                    </a:p>
                  </a:txBody>
                  <a:tcPr/>
                </a:tc>
                <a:tc>
                  <a:txBody>
                    <a:bodyPr/>
                    <a:lstStyle/>
                    <a:p>
                      <a:endParaRPr kumimoji="1" lang="ja-JP" altLang="en-US" sz="600" dirty="0">
                        <a:latin typeface="Meiryo UI" panose="020B0604030504040204" pitchFamily="50" charset="-128"/>
                        <a:ea typeface="Meiryo UI" panose="020B0604030504040204" pitchFamily="50" charset="-128"/>
                      </a:endParaRPr>
                    </a:p>
                  </a:txBody>
                  <a:tcPr marL="84406" marR="84406" marT="42203" marB="42203" anchor="ctr">
                    <a:solidFill>
                      <a:schemeClr val="bg1"/>
                    </a:solidFill>
                  </a:tcPr>
                </a:tc>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600" b="1" dirty="0">
                        <a:latin typeface="Meiryo UI" panose="020B0604030504040204" pitchFamily="50" charset="-128"/>
                        <a:ea typeface="Meiryo UI" panose="020B0604030504040204" pitchFamily="50" charset="-128"/>
                      </a:endParaRPr>
                    </a:p>
                  </a:txBody>
                  <a:tcPr marL="84406" marR="84406" marT="42203" marB="42203" anchor="ctr">
                    <a:solidFill>
                      <a:schemeClr val="bg1"/>
                    </a:solidFill>
                  </a:tcPr>
                </a:tc>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600" b="1" dirty="0">
                        <a:latin typeface="Meiryo UI" panose="020B0604030504040204" pitchFamily="50" charset="-128"/>
                        <a:ea typeface="Meiryo UI" panose="020B0604030504040204" pitchFamily="50" charset="-128"/>
                      </a:endParaRPr>
                    </a:p>
                  </a:txBody>
                  <a:tcPr marL="84406" marR="84406" marT="42203" marB="42203" anchor="ctr">
                    <a:solidFill>
                      <a:schemeClr val="bg1"/>
                    </a:solidFill>
                  </a:tcPr>
                </a:tc>
                <a:tc>
                  <a:txBody>
                    <a:bodyPr/>
                    <a:lstStyle/>
                    <a:p>
                      <a:endParaRPr kumimoji="1" lang="ja-JP" altLang="en-US" sz="600" dirty="0">
                        <a:latin typeface="Meiryo UI" panose="020B0604030504040204" pitchFamily="50" charset="-128"/>
                        <a:ea typeface="Meiryo UI" panose="020B0604030504040204" pitchFamily="50" charset="-128"/>
                      </a:endParaRPr>
                    </a:p>
                  </a:txBody>
                  <a:tcPr marL="84406" marR="84406" marT="42203" marB="42203" anchor="ctr">
                    <a:solidFill>
                      <a:schemeClr val="bg1"/>
                    </a:solidFill>
                  </a:tcPr>
                </a:tc>
                <a:tc>
                  <a:txBody>
                    <a:bodyPr/>
                    <a:lstStyle/>
                    <a:p>
                      <a:endParaRPr kumimoji="1" lang="ja-JP" altLang="en-US" sz="600" dirty="0">
                        <a:latin typeface="Meiryo UI" panose="020B0604030504040204" pitchFamily="50" charset="-128"/>
                        <a:ea typeface="Meiryo UI" panose="020B0604030504040204" pitchFamily="50" charset="-128"/>
                      </a:endParaRPr>
                    </a:p>
                  </a:txBody>
                  <a:tcPr marL="84406" marR="84406" marT="42203" marB="42203" anchor="ctr">
                    <a:solidFill>
                      <a:schemeClr val="bg1"/>
                    </a:solidFill>
                  </a:tcPr>
                </a:tc>
                <a:extLst>
                  <a:ext uri="{0D108BD9-81ED-4DB2-BD59-A6C34878D82A}">
                    <a16:rowId xmlns:a16="http://schemas.microsoft.com/office/drawing/2014/main" val="97442403"/>
                  </a:ext>
                </a:extLst>
              </a:tr>
              <a:tr h="357410">
                <a:tc gridSpan="2">
                  <a:txBody>
                    <a:bodyPr/>
                    <a:lstStyle/>
                    <a:p>
                      <a:endParaRPr kumimoji="1" lang="ja-JP" altLang="en-US" sz="1100" b="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hMerge="1">
                  <a:txBody>
                    <a:bodyPr/>
                    <a:lstStyle/>
                    <a:p>
                      <a:endParaRPr kumimoji="1" lang="ja-JP" altLang="en-US" sz="1400" dirty="0">
                        <a:solidFill>
                          <a:schemeClr val="bg1"/>
                        </a:solidFill>
                      </a:endParaRPr>
                    </a:p>
                  </a:txBody>
                  <a:tcPr anchor="ctr">
                    <a:solidFill>
                      <a:schemeClr val="accent1"/>
                    </a:solidFil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300" b="1" dirty="0">
                          <a:latin typeface="Meiryo UI" panose="020B0604030504040204" pitchFamily="50" charset="-128"/>
                          <a:ea typeface="Meiryo UI" panose="020B0604030504040204" pitchFamily="50" charset="-128"/>
                        </a:rPr>
                        <a:t>ハード対策</a:t>
                      </a:r>
                      <a:endParaRPr kumimoji="1" lang="en-US" altLang="ja-JP" sz="1300" b="1" dirty="0">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300" b="1" dirty="0">
                          <a:latin typeface="Meiryo UI" panose="020B0604030504040204" pitchFamily="50" charset="-128"/>
                          <a:ea typeface="Meiryo UI" panose="020B0604030504040204" pitchFamily="50" charset="-128"/>
                        </a:rPr>
                        <a:t>ソフト対策</a:t>
                      </a:r>
                      <a:endParaRPr kumimoji="1" lang="en-US" altLang="ja-JP" sz="1300" b="1" dirty="0">
                        <a:latin typeface="Meiryo UI" panose="020B0604030504040204" pitchFamily="50" charset="-128"/>
                        <a:ea typeface="Meiryo UI" panose="020B0604030504040204" pitchFamily="50" charset="-128"/>
                      </a:endParaRPr>
                    </a:p>
                  </a:txBody>
                  <a:tcPr marL="84406" marR="84406" marT="42203" marB="42203" anchor="ct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4237332208"/>
                  </a:ext>
                </a:extLst>
              </a:tr>
              <a:tr h="3334043">
                <a:tc>
                  <a:txBody>
                    <a:bodyPr/>
                    <a:lstStyle/>
                    <a:p>
                      <a:r>
                        <a:rPr kumimoji="1" lang="ja-JP" altLang="en-US" sz="1100" b="0" dirty="0">
                          <a:solidFill>
                            <a:schemeClr val="bg1"/>
                          </a:solidFill>
                          <a:latin typeface="Meiryo UI" panose="020B0604030504040204" pitchFamily="50" charset="-128"/>
                          <a:ea typeface="Meiryo UI" panose="020B0604030504040204" pitchFamily="50" charset="-128"/>
                        </a:rPr>
                        <a:t>具体的な取組</a:t>
                      </a:r>
                    </a:p>
                  </a:txBody>
                  <a:tcPr marL="84406" marR="84406" marT="42203" marB="42203" anchor="ctr">
                    <a:solidFill>
                      <a:schemeClr val="accent1"/>
                    </a:solidFill>
                  </a:tcPr>
                </a:tc>
                <a:tc>
                  <a:txBody>
                    <a:bodyPr/>
                    <a:lstStyle/>
                    <a:p>
                      <a:r>
                        <a:rPr kumimoji="1" lang="ja-JP" altLang="en-US" sz="1100" b="0" dirty="0">
                          <a:solidFill>
                            <a:schemeClr val="bg1"/>
                          </a:solidFill>
                          <a:latin typeface="Meiryo UI" panose="020B0604030504040204" pitchFamily="50" charset="-128"/>
                          <a:ea typeface="Meiryo UI" panose="020B0604030504040204" pitchFamily="50" charset="-128"/>
                        </a:rPr>
                        <a:t>地震・</a:t>
                      </a:r>
                      <a:endParaRPr kumimoji="1" lang="en-US" altLang="ja-JP" sz="1100" b="0" dirty="0">
                        <a:solidFill>
                          <a:schemeClr val="bg1"/>
                        </a:solidFill>
                        <a:latin typeface="Meiryo UI" panose="020B0604030504040204" pitchFamily="50" charset="-128"/>
                        <a:ea typeface="Meiryo UI" panose="020B0604030504040204" pitchFamily="50" charset="-128"/>
                      </a:endParaRPr>
                    </a:p>
                    <a:p>
                      <a:r>
                        <a:rPr kumimoji="1" lang="ja-JP" altLang="en-US" sz="1100" b="0" dirty="0">
                          <a:solidFill>
                            <a:schemeClr val="bg1"/>
                          </a:solidFill>
                          <a:latin typeface="Meiryo UI" panose="020B0604030504040204" pitchFamily="50" charset="-128"/>
                          <a:ea typeface="Meiryo UI" panose="020B0604030504040204" pitchFamily="50" charset="-128"/>
                        </a:rPr>
                        <a:t>津波</a:t>
                      </a:r>
                      <a:endParaRPr kumimoji="1" lang="en-US" altLang="ja-JP" sz="1100" b="0" dirty="0">
                        <a:solidFill>
                          <a:schemeClr val="bg1"/>
                        </a:solidFill>
                        <a:latin typeface="Meiryo UI" panose="020B0604030504040204" pitchFamily="50" charset="-128"/>
                        <a:ea typeface="Meiryo UI" panose="020B0604030504040204" pitchFamily="50" charset="-128"/>
                      </a:endParaRPr>
                    </a:p>
                    <a:p>
                      <a:r>
                        <a:rPr kumimoji="1" lang="ja-JP" altLang="en-US" sz="1100" b="0" dirty="0">
                          <a:solidFill>
                            <a:schemeClr val="bg1"/>
                          </a:solidFill>
                          <a:latin typeface="Meiryo UI" panose="020B0604030504040204" pitchFamily="50" charset="-128"/>
                          <a:ea typeface="Meiryo UI" panose="020B0604030504040204" pitchFamily="50" charset="-128"/>
                        </a:rPr>
                        <a:t>・風水害</a:t>
                      </a:r>
                    </a:p>
                  </a:txBody>
                  <a:tcPr marL="84406" marR="84406" marT="42203" marB="42203" anchor="ctr">
                    <a:solidFill>
                      <a:schemeClr val="accent1"/>
                    </a:solidFill>
                  </a:tcPr>
                </a:tc>
                <a:tc>
                  <a:txBody>
                    <a:bodyPr/>
                    <a:lstStyle/>
                    <a:p>
                      <a:pPr algn="l"/>
                      <a:r>
                        <a:rPr kumimoji="1" lang="ja-JP" altLang="en-US" sz="1000"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専門家の視点から被害想定</a:t>
                      </a:r>
                      <a:endParaRPr kumimoji="1" lang="en-US" altLang="ja-JP" sz="1000" b="1" dirty="0">
                        <a:latin typeface="Meiryo UI" panose="020B0604030504040204" pitchFamily="50" charset="-128"/>
                        <a:ea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rPr>
                        <a:t>・津波浸水</a:t>
                      </a:r>
                      <a:endParaRPr kumimoji="1" lang="en-US" altLang="ja-JP" sz="1000" dirty="0">
                        <a:latin typeface="Meiryo UI" panose="020B0604030504040204" pitchFamily="50" charset="-128"/>
                        <a:ea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rPr>
                        <a:t>・建物被害</a:t>
                      </a:r>
                      <a:endParaRPr kumimoji="1" lang="en-US" altLang="ja-JP" sz="1000" dirty="0">
                        <a:latin typeface="Meiryo UI" panose="020B0604030504040204" pitchFamily="50" charset="-128"/>
                        <a:ea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rPr>
                        <a:t>・人的被害</a:t>
                      </a:r>
                      <a:endParaRPr kumimoji="1" lang="en-US" altLang="ja-JP" sz="1000" dirty="0">
                        <a:latin typeface="Meiryo UI" panose="020B0604030504040204" pitchFamily="50" charset="-128"/>
                        <a:ea typeface="Meiryo UI" panose="020B0604030504040204" pitchFamily="50" charset="-128"/>
                      </a:endParaRPr>
                    </a:p>
                    <a:p>
                      <a:pPr algn="l"/>
                      <a:endParaRPr kumimoji="1" lang="en-US" altLang="ja-JP" sz="1000" dirty="0">
                        <a:latin typeface="Meiryo UI" panose="020B0604030504040204" pitchFamily="50" charset="-128"/>
                        <a:ea typeface="Meiryo UI" panose="020B0604030504040204" pitchFamily="50" charset="-128"/>
                      </a:endParaRPr>
                    </a:p>
                    <a:p>
                      <a:pPr algn="l"/>
                      <a:r>
                        <a:rPr kumimoji="1" lang="ja-JP" altLang="en-US" sz="1000" b="1" dirty="0">
                          <a:latin typeface="Meiryo UI" panose="020B0604030504040204" pitchFamily="50" charset="-128"/>
                          <a:ea typeface="Meiryo UI" panose="020B0604030504040204" pitchFamily="50" charset="-128"/>
                        </a:rPr>
                        <a:t>■全河川のリスク検証</a:t>
                      </a:r>
                      <a:endParaRPr kumimoji="1" lang="en-US" altLang="ja-JP" sz="1000" b="1" dirty="0">
                        <a:latin typeface="Meiryo UI" panose="020B0604030504040204" pitchFamily="50" charset="-128"/>
                        <a:ea typeface="Meiryo UI" panose="020B0604030504040204" pitchFamily="50" charset="-128"/>
                      </a:endParaRPr>
                    </a:p>
                    <a:p>
                      <a:pPr algn="l"/>
                      <a:r>
                        <a:rPr kumimoji="1" lang="ja-JP" altLang="en-US" sz="1000" b="0" dirty="0">
                          <a:latin typeface="Meiryo UI" panose="020B0604030504040204" pitchFamily="50" charset="-128"/>
                          <a:ea typeface="Meiryo UI" panose="020B0604030504040204" pitchFamily="50" charset="-128"/>
                        </a:rPr>
                        <a:t>・河川毎の危険度</a:t>
                      </a:r>
                      <a:endParaRPr kumimoji="1" lang="en-US" altLang="ja-JP" sz="1000" b="0" dirty="0">
                        <a:latin typeface="Meiryo UI" panose="020B0604030504040204" pitchFamily="50" charset="-128"/>
                        <a:ea typeface="Meiryo UI" panose="020B0604030504040204" pitchFamily="50" charset="-128"/>
                      </a:endParaRPr>
                    </a:p>
                    <a:p>
                      <a:pPr algn="l"/>
                      <a:r>
                        <a:rPr kumimoji="1" lang="ja-JP" altLang="en-US" sz="1000" b="0" dirty="0">
                          <a:latin typeface="Meiryo UI" panose="020B0604030504040204" pitchFamily="50" charset="-128"/>
                          <a:ea typeface="Meiryo UI" panose="020B0604030504040204" pitchFamily="50" charset="-128"/>
                        </a:rPr>
                        <a:t>　評価</a:t>
                      </a:r>
                      <a:endParaRPr kumimoji="1" lang="en-US" altLang="ja-JP" sz="1000" b="0" dirty="0">
                        <a:latin typeface="Meiryo UI" panose="020B0604030504040204" pitchFamily="50" charset="-128"/>
                        <a:ea typeface="Meiryo UI" panose="020B0604030504040204" pitchFamily="50" charset="-128"/>
                      </a:endParaRPr>
                    </a:p>
                    <a:p>
                      <a:pPr algn="l"/>
                      <a:r>
                        <a:rPr kumimoji="1" lang="ja-JP" altLang="en-US" sz="1000" b="0" dirty="0">
                          <a:latin typeface="Meiryo UI" panose="020B0604030504040204" pitchFamily="50" charset="-128"/>
                          <a:ea typeface="Meiryo UI" panose="020B0604030504040204" pitchFamily="50" charset="-128"/>
                        </a:rPr>
                        <a:t>・府内全</a:t>
                      </a:r>
                      <a:r>
                        <a:rPr kumimoji="1" lang="en-US" altLang="ja-JP" sz="1000" b="0" dirty="0">
                          <a:latin typeface="Meiryo UI" panose="020B0604030504040204" pitchFamily="50" charset="-128"/>
                          <a:ea typeface="Meiryo UI" panose="020B0604030504040204" pitchFamily="50" charset="-128"/>
                        </a:rPr>
                        <a:t>154</a:t>
                      </a:r>
                      <a:r>
                        <a:rPr kumimoji="1" lang="ja-JP" altLang="en-US" sz="1000" b="0" dirty="0">
                          <a:latin typeface="Meiryo UI" panose="020B0604030504040204" pitchFamily="50" charset="-128"/>
                          <a:ea typeface="Meiryo UI" panose="020B0604030504040204" pitchFamily="50" charset="-128"/>
                        </a:rPr>
                        <a:t>河川</a:t>
                      </a:r>
                      <a:endParaRPr kumimoji="1" lang="en-US" altLang="ja-JP" sz="1000" b="0" dirty="0">
                        <a:latin typeface="Meiryo UI" panose="020B0604030504040204" pitchFamily="50" charset="-128"/>
                        <a:ea typeface="Meiryo UI" panose="020B0604030504040204" pitchFamily="50" charset="-128"/>
                      </a:endParaRPr>
                    </a:p>
                    <a:p>
                      <a:pPr algn="l"/>
                      <a:r>
                        <a:rPr kumimoji="1" lang="ja-JP" altLang="en-US" sz="1000" b="0" dirty="0">
                          <a:latin typeface="Meiryo UI" panose="020B0604030504040204" pitchFamily="50" charset="-128"/>
                          <a:ea typeface="Meiryo UI" panose="020B0604030504040204" pitchFamily="50" charset="-128"/>
                        </a:rPr>
                        <a:t>　の洪水リスクの</a:t>
                      </a:r>
                      <a:endParaRPr kumimoji="1" lang="en-US" altLang="ja-JP" sz="1000" b="0" dirty="0">
                        <a:latin typeface="Meiryo UI" panose="020B0604030504040204" pitchFamily="50" charset="-128"/>
                        <a:ea typeface="Meiryo UI" panose="020B0604030504040204" pitchFamily="50" charset="-128"/>
                      </a:endParaRPr>
                    </a:p>
                    <a:p>
                      <a:pPr algn="l"/>
                      <a:r>
                        <a:rPr kumimoji="1" lang="ja-JP" altLang="en-US" sz="1000" b="0" dirty="0">
                          <a:latin typeface="Meiryo UI" panose="020B0604030504040204" pitchFamily="50" charset="-128"/>
                          <a:ea typeface="Meiryo UI" panose="020B0604030504040204" pitchFamily="50" charset="-128"/>
                        </a:rPr>
                        <a:t>　開示</a:t>
                      </a:r>
                      <a:endParaRPr kumimoji="1" lang="en-US" altLang="ja-JP" sz="1000" b="0" dirty="0">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000"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防潮堤の液状化対策</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r>
                        <a:rPr kumimoji="1" lang="ja-JP" altLang="en-US" sz="1000" u="none" dirty="0">
                          <a:solidFill>
                            <a:schemeClr val="tx1"/>
                          </a:solidFill>
                          <a:latin typeface="Meiryo UI" panose="020B0604030504040204" pitchFamily="50" charset="-128"/>
                          <a:ea typeface="Meiryo UI" panose="020B0604030504040204" pitchFamily="50" charset="-128"/>
                        </a:rPr>
                        <a:t>・防潮堤の津波浸水対策</a:t>
                      </a:r>
                      <a:endParaRPr kumimoji="1" lang="en-US" altLang="ja-JP" sz="1000" u="none" dirty="0">
                        <a:solidFill>
                          <a:schemeClr val="tx1"/>
                        </a:solidFill>
                        <a:latin typeface="Meiryo UI" panose="020B0604030504040204" pitchFamily="50" charset="-128"/>
                        <a:ea typeface="Meiryo UI" panose="020B0604030504040204" pitchFamily="50" charset="-128"/>
                      </a:endParaRPr>
                    </a:p>
                    <a:p>
                      <a:endParaRPr kumimoji="1" lang="en-US" altLang="ja-JP" sz="1000" u="none" dirty="0">
                        <a:solidFill>
                          <a:schemeClr val="tx1"/>
                        </a:solidFill>
                        <a:latin typeface="Meiryo UI" panose="020B0604030504040204" pitchFamily="50" charset="-128"/>
                        <a:ea typeface="Meiryo UI" panose="020B0604030504040204" pitchFamily="50" charset="-128"/>
                      </a:endParaRPr>
                    </a:p>
                    <a:p>
                      <a:r>
                        <a:rPr kumimoji="1" lang="ja-JP" altLang="en-US" sz="1000" b="1" u="none" dirty="0">
                          <a:solidFill>
                            <a:schemeClr val="tx1"/>
                          </a:solidFill>
                          <a:latin typeface="Meiryo UI" panose="020B0604030504040204" pitchFamily="50" charset="-128"/>
                          <a:ea typeface="Meiryo UI" panose="020B0604030504040204" pitchFamily="50" charset="-128"/>
                        </a:rPr>
                        <a:t>■津波・高潮浸水対策</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r>
                        <a:rPr kumimoji="1" lang="ja-JP" altLang="en-US" sz="1000" u="none" dirty="0">
                          <a:solidFill>
                            <a:schemeClr val="tx1"/>
                          </a:solidFill>
                          <a:latin typeface="Meiryo UI" panose="020B0604030504040204" pitchFamily="50" charset="-128"/>
                          <a:ea typeface="Meiryo UI" panose="020B0604030504040204" pitchFamily="50" charset="-128"/>
                        </a:rPr>
                        <a:t>・三大水門の更新</a:t>
                      </a:r>
                      <a:endParaRPr kumimoji="1" lang="en-US" altLang="ja-JP" sz="1000" u="none" dirty="0">
                        <a:solidFill>
                          <a:schemeClr val="tx1"/>
                        </a:solidFill>
                        <a:latin typeface="Meiryo UI" panose="020B0604030504040204" pitchFamily="50" charset="-128"/>
                        <a:ea typeface="Meiryo UI" panose="020B0604030504040204" pitchFamily="50" charset="-128"/>
                      </a:endParaRPr>
                    </a:p>
                    <a:p>
                      <a:r>
                        <a:rPr kumimoji="1" lang="ja-JP" altLang="en-US" sz="1000" u="none" dirty="0">
                          <a:solidFill>
                            <a:schemeClr val="tx1"/>
                          </a:solidFill>
                          <a:latin typeface="Meiryo UI" panose="020B0604030504040204" pitchFamily="50" charset="-128"/>
                          <a:ea typeface="Meiryo UI" panose="020B0604030504040204" pitchFamily="50" charset="-128"/>
                        </a:rPr>
                        <a:t>・護岸のかさ上げ等</a:t>
                      </a:r>
                      <a:endParaRPr kumimoji="1" lang="en-US" altLang="ja-JP" sz="1000" u="none" dirty="0">
                        <a:solidFill>
                          <a:schemeClr val="tx1"/>
                        </a:solidFill>
                        <a:latin typeface="Meiryo UI" panose="020B0604030504040204" pitchFamily="50" charset="-128"/>
                        <a:ea typeface="Meiryo UI" panose="020B0604030504040204" pitchFamily="50" charset="-128"/>
                      </a:endParaRPr>
                    </a:p>
                    <a:p>
                      <a:endParaRPr kumimoji="1"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密集市街地対策</a:t>
                      </a:r>
                      <a:endParaRPr kumimoji="1" lang="en-US" altLang="ja-JP" sz="1000" b="0" u="none"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u="none" dirty="0">
                          <a:solidFill>
                            <a:schemeClr val="tx1"/>
                          </a:solidFill>
                          <a:latin typeface="Meiryo UI" panose="020B0604030504040204" pitchFamily="50" charset="-128"/>
                          <a:ea typeface="Meiryo UI" panose="020B0604030504040204" pitchFamily="50" charset="-128"/>
                        </a:rPr>
                        <a:t>・まちの不燃化等</a:t>
                      </a:r>
                      <a:endParaRPr kumimoji="1"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建築物の耐震化</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u="none" dirty="0">
                          <a:solidFill>
                            <a:schemeClr val="tx1"/>
                          </a:solidFill>
                          <a:latin typeface="Meiryo UI" panose="020B0604030504040204" pitchFamily="50" charset="-128"/>
                          <a:ea typeface="Meiryo UI" panose="020B0604030504040204" pitchFamily="50" charset="-128"/>
                        </a:rPr>
                        <a:t>・府有建築物、学校、病院・</a:t>
                      </a:r>
                      <a:endParaRPr kumimoji="1"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u="none" baseline="0" dirty="0">
                          <a:solidFill>
                            <a:schemeClr val="tx1"/>
                          </a:solidFill>
                          <a:latin typeface="Meiryo UI" panose="020B0604030504040204" pitchFamily="50" charset="-128"/>
                          <a:ea typeface="Meiryo UI" panose="020B0604030504040204" pitchFamily="50" charset="-128"/>
                        </a:rPr>
                        <a:t> </a:t>
                      </a:r>
                      <a:r>
                        <a:rPr kumimoji="1" lang="ja-JP" altLang="en-US" sz="1000" u="none" dirty="0">
                          <a:solidFill>
                            <a:schemeClr val="tx1"/>
                          </a:solidFill>
                          <a:latin typeface="Meiryo UI" panose="020B0604030504040204" pitchFamily="50" charset="-128"/>
                          <a:ea typeface="Meiryo UI" panose="020B0604030504040204" pitchFamily="50" charset="-128"/>
                        </a:rPr>
                        <a:t>社会福祉施設等の耐震化</a:t>
                      </a:r>
                      <a:endParaRPr kumimoji="1"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u="none" dirty="0">
                          <a:solidFill>
                            <a:schemeClr val="tx1"/>
                          </a:solidFill>
                          <a:latin typeface="Meiryo UI" panose="020B0604030504040204" pitchFamily="50" charset="-128"/>
                          <a:ea typeface="Meiryo UI" panose="020B0604030504040204" pitchFamily="50" charset="-128"/>
                        </a:rPr>
                        <a:t>・府立学校のブロック塀撤去</a:t>
                      </a:r>
                      <a:endParaRPr kumimoji="1" lang="en-US" altLang="ja-JP" sz="1000" u="none" dirty="0">
                        <a:solidFill>
                          <a:schemeClr val="tx1"/>
                        </a:solidFill>
                        <a:latin typeface="Meiryo UI" panose="020B0604030504040204" pitchFamily="50" charset="-128"/>
                        <a:ea typeface="Meiryo UI" panose="020B0604030504040204" pitchFamily="50" charset="-128"/>
                      </a:endParaRPr>
                    </a:p>
                    <a:p>
                      <a:endParaRPr kumimoji="1" lang="ja-JP" altLang="en-US" sz="1000" u="none"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治水対策</a:t>
                      </a:r>
                      <a:r>
                        <a:rPr kumimoji="1" lang="ja-JP" altLang="en-US" sz="700" b="1" u="none" dirty="0">
                          <a:solidFill>
                            <a:schemeClr val="tx1"/>
                          </a:solidFill>
                          <a:latin typeface="Meiryo UI" panose="020B0604030504040204" pitchFamily="50" charset="-128"/>
                          <a:ea typeface="Meiryo UI" panose="020B0604030504040204" pitchFamily="50" charset="-128"/>
                        </a:rPr>
                        <a:t>（河川・下水道・ため池）</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u="none" strike="noStrike" baseline="0" dirty="0">
                          <a:solidFill>
                            <a:schemeClr val="tx1"/>
                          </a:solidFill>
                          <a:latin typeface="Meiryo UI" panose="020B0604030504040204" pitchFamily="50" charset="-128"/>
                          <a:ea typeface="Meiryo UI" panose="020B0604030504040204" pitchFamily="50" charset="-128"/>
                        </a:rPr>
                        <a:t>【</a:t>
                      </a:r>
                      <a:r>
                        <a:rPr kumimoji="1" lang="ja-JP" altLang="en-US" sz="1000" u="none" strike="noStrike" baseline="0" dirty="0">
                          <a:solidFill>
                            <a:schemeClr val="tx1"/>
                          </a:solidFill>
                          <a:latin typeface="Meiryo UI" panose="020B0604030504040204" pitchFamily="50" charset="-128"/>
                          <a:ea typeface="Meiryo UI" panose="020B0604030504040204" pitchFamily="50" charset="-128"/>
                        </a:rPr>
                        <a:t>河川・下水道</a:t>
                      </a:r>
                      <a:r>
                        <a:rPr kumimoji="1" lang="en-US" altLang="ja-JP" sz="1000" u="none" strike="noStrike" baseline="0" dirty="0">
                          <a:solidFill>
                            <a:schemeClr val="tx1"/>
                          </a:solidFill>
                          <a:latin typeface="Meiryo UI" panose="020B0604030504040204" pitchFamily="50" charset="-128"/>
                          <a:ea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u="none" strike="noStrike" baseline="0" dirty="0">
                          <a:solidFill>
                            <a:schemeClr val="tx1"/>
                          </a:solidFill>
                          <a:latin typeface="Meiryo UI" panose="020B0604030504040204" pitchFamily="50" charset="-128"/>
                          <a:ea typeface="Meiryo UI" panose="020B0604030504040204" pitchFamily="50" charset="-128"/>
                        </a:rPr>
                        <a:t>・</a:t>
                      </a:r>
                      <a:r>
                        <a:rPr kumimoji="1" lang="zh-CN" altLang="en-US" sz="1000" u="none" strike="noStrike" baseline="0" dirty="0">
                          <a:solidFill>
                            <a:schemeClr val="tx1"/>
                          </a:solidFill>
                          <a:latin typeface="Meiryo UI" panose="020B0604030504040204" pitchFamily="50" charset="-128"/>
                          <a:ea typeface="Meiryo UI" panose="020B0604030504040204" pitchFamily="50" charset="-128"/>
                        </a:rPr>
                        <a:t>寝屋川流域総合治水対策</a:t>
                      </a:r>
                      <a:endParaRPr kumimoji="1" lang="en-US" altLang="ja-JP" sz="1000" u="none" strike="noStrike" baseline="0" dirty="0">
                        <a:solidFill>
                          <a:schemeClr val="tx1"/>
                        </a:solidFill>
                        <a:latin typeface="Meiryo UI" panose="020B0604030504040204" pitchFamily="50" charset="-128"/>
                        <a:ea typeface="Meiryo UI" panose="020B0604030504040204" pitchFamily="50" charset="-128"/>
                      </a:endParaRPr>
                    </a:p>
                    <a:p>
                      <a:r>
                        <a:rPr kumimoji="1" lang="ja-JP" altLang="en-US" sz="1000" u="none" dirty="0">
                          <a:solidFill>
                            <a:schemeClr val="tx1"/>
                          </a:solidFill>
                          <a:latin typeface="Meiryo UI" panose="020B0604030504040204" pitchFamily="50" charset="-128"/>
                          <a:ea typeface="Meiryo UI" panose="020B0604030504040204" pitchFamily="50" charset="-128"/>
                        </a:rPr>
                        <a:t>・河川改修</a:t>
                      </a:r>
                      <a:endParaRPr kumimoji="1" lang="en-US" altLang="ja-JP" sz="1000" u="none" dirty="0">
                        <a:solidFill>
                          <a:schemeClr val="tx1"/>
                        </a:solidFill>
                        <a:latin typeface="Meiryo UI" panose="020B0604030504040204" pitchFamily="50" charset="-128"/>
                        <a:ea typeface="Meiryo UI" panose="020B0604030504040204" pitchFamily="50" charset="-128"/>
                      </a:endParaRPr>
                    </a:p>
                    <a:p>
                      <a:r>
                        <a:rPr kumimoji="1" lang="ja-JP" altLang="en-US" sz="1000" u="none" dirty="0">
                          <a:solidFill>
                            <a:schemeClr val="tx1"/>
                          </a:solidFill>
                          <a:latin typeface="Meiryo UI" panose="020B0604030504040204" pitchFamily="50" charset="-128"/>
                          <a:ea typeface="Meiryo UI" panose="020B0604030504040204" pitchFamily="50" charset="-128"/>
                        </a:rPr>
                        <a:t>・護岸等の老朽化対策</a:t>
                      </a:r>
                      <a:endParaRPr kumimoji="1" lang="en-US" altLang="ja-JP" sz="1000" u="none" dirty="0">
                        <a:solidFill>
                          <a:schemeClr val="tx1"/>
                        </a:solidFill>
                        <a:latin typeface="Meiryo UI" panose="020B0604030504040204" pitchFamily="50" charset="-128"/>
                        <a:ea typeface="Meiryo UI" panose="020B0604030504040204" pitchFamily="50" charset="-128"/>
                      </a:endParaRPr>
                    </a:p>
                    <a:p>
                      <a:r>
                        <a:rPr kumimoji="1" lang="ja-JP" altLang="en-US" sz="1000" u="none" dirty="0">
                          <a:solidFill>
                            <a:schemeClr val="tx1"/>
                          </a:solidFill>
                          <a:latin typeface="Meiryo UI" panose="020B0604030504040204" pitchFamily="50" charset="-128"/>
                          <a:ea typeface="Meiryo UI" panose="020B0604030504040204" pitchFamily="50" charset="-128"/>
                        </a:rPr>
                        <a:t>・河床低下対策</a:t>
                      </a:r>
                      <a:endParaRPr kumimoji="1" lang="en-US" altLang="ja-JP" sz="1000" u="none" dirty="0">
                        <a:solidFill>
                          <a:schemeClr val="tx1"/>
                        </a:solidFill>
                        <a:latin typeface="Meiryo UI" panose="020B0604030504040204" pitchFamily="50" charset="-128"/>
                        <a:ea typeface="Meiryo UI" panose="020B0604030504040204" pitchFamily="50" charset="-128"/>
                      </a:endParaRPr>
                    </a:p>
                    <a:p>
                      <a:r>
                        <a:rPr kumimoji="1" lang="ja-JP" altLang="en-US" sz="1000" u="none" dirty="0">
                          <a:solidFill>
                            <a:schemeClr val="tx1"/>
                          </a:solidFill>
                          <a:latin typeface="Meiryo UI" panose="020B0604030504040204" pitchFamily="50" charset="-128"/>
                          <a:ea typeface="Meiryo UI" panose="020B0604030504040204" pitchFamily="50" charset="-128"/>
                        </a:rPr>
                        <a:t>・</a:t>
                      </a:r>
                      <a:r>
                        <a:rPr lang="ja-JP" altLang="en-US" sz="1000" u="none" dirty="0">
                          <a:solidFill>
                            <a:schemeClr val="tx1"/>
                          </a:solidFill>
                          <a:latin typeface="Meiryo UI" panose="020B0604030504040204" pitchFamily="50" charset="-128"/>
                          <a:ea typeface="Meiryo UI" panose="020B0604030504040204" pitchFamily="50" charset="-128"/>
                        </a:rPr>
                        <a:t>浚渫</a:t>
                      </a:r>
                      <a:endParaRPr kumimoji="1" lang="en-US" altLang="ja-JP" sz="1000" u="none" dirty="0">
                        <a:solidFill>
                          <a:schemeClr val="tx1"/>
                        </a:solidFill>
                        <a:latin typeface="Meiryo UI" panose="020B0604030504040204" pitchFamily="50" charset="-128"/>
                        <a:ea typeface="Meiryo UI" panose="020B0604030504040204" pitchFamily="50" charset="-128"/>
                      </a:endParaRPr>
                    </a:p>
                    <a:p>
                      <a:r>
                        <a:rPr kumimoji="1" lang="ja-JP" altLang="en-US" sz="1000" u="none" dirty="0">
                          <a:solidFill>
                            <a:schemeClr val="tx1"/>
                          </a:solidFill>
                          <a:latin typeface="Meiryo UI" panose="020B0604030504040204" pitchFamily="50" charset="-128"/>
                          <a:ea typeface="Meiryo UI" panose="020B0604030504040204" pitchFamily="50" charset="-128"/>
                        </a:rPr>
                        <a:t>・雨水ポンプ等の老朽化対策</a:t>
                      </a:r>
                    </a:p>
                    <a:p>
                      <a:r>
                        <a:rPr kumimoji="1" lang="en-US" altLang="ja-JP" sz="1000" u="none" dirty="0">
                          <a:solidFill>
                            <a:schemeClr val="tx1"/>
                          </a:solidFill>
                          <a:latin typeface="Meiryo UI" panose="020B0604030504040204" pitchFamily="50" charset="-128"/>
                          <a:ea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rPr>
                        <a:t>ため池</a:t>
                      </a:r>
                      <a:r>
                        <a:rPr kumimoji="1" lang="en-US" altLang="ja-JP" sz="1000" u="none" dirty="0">
                          <a:solidFill>
                            <a:schemeClr val="tx1"/>
                          </a:solidFill>
                          <a:latin typeface="Meiryo UI" panose="020B0604030504040204" pitchFamily="50" charset="-128"/>
                          <a:ea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000" u="none" dirty="0">
                          <a:solidFill>
                            <a:schemeClr val="tx1"/>
                          </a:solidFill>
                          <a:latin typeface="Meiryo UI" panose="020B0604030504040204" pitchFamily="50" charset="-128"/>
                          <a:ea typeface="Meiryo UI" panose="020B0604030504040204" pitchFamily="50" charset="-128"/>
                        </a:rPr>
                        <a:t>・農業用ため池の耐震対策</a:t>
                      </a:r>
                      <a:endParaRPr lang="en-US" altLang="ja-JP" sz="1000" u="none"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000"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府民への啓発</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r>
                        <a:rPr kumimoji="1" lang="ja-JP" altLang="en-US" sz="1000" b="0" u="none" dirty="0">
                          <a:solidFill>
                            <a:schemeClr val="tx1"/>
                          </a:solidFill>
                          <a:latin typeface="Meiryo UI" panose="020B0604030504040204" pitchFamily="50" charset="-128"/>
                          <a:ea typeface="Meiryo UI" panose="020B0604030504040204" pitchFamily="50" charset="-128"/>
                        </a:rPr>
                        <a:t>・</a:t>
                      </a:r>
                      <a:r>
                        <a:rPr kumimoji="1" lang="en-US" altLang="ja-JP" sz="1000" b="0" u="none" dirty="0">
                          <a:solidFill>
                            <a:schemeClr val="tx1"/>
                          </a:solidFill>
                          <a:latin typeface="Meiryo UI" panose="020B0604030504040204" pitchFamily="50" charset="-128"/>
                          <a:ea typeface="Meiryo UI" panose="020B0604030504040204" pitchFamily="50" charset="-128"/>
                        </a:rPr>
                        <a:t>880</a:t>
                      </a:r>
                      <a:r>
                        <a:rPr kumimoji="1" lang="ja-JP" altLang="en-US" sz="1000" b="0" u="none" dirty="0">
                          <a:solidFill>
                            <a:schemeClr val="tx1"/>
                          </a:solidFill>
                          <a:latin typeface="Meiryo UI" panose="020B0604030504040204" pitchFamily="50" charset="-128"/>
                          <a:ea typeface="Meiryo UI" panose="020B0604030504040204" pitchFamily="50" charset="-128"/>
                        </a:rPr>
                        <a:t>万人訓練</a:t>
                      </a:r>
                      <a:endParaRPr kumimoji="1" lang="en-US" altLang="ja-JP" sz="1000" b="0" u="none" dirty="0">
                        <a:solidFill>
                          <a:schemeClr val="tx1"/>
                        </a:solidFill>
                        <a:latin typeface="Meiryo UI" panose="020B0604030504040204" pitchFamily="50" charset="-128"/>
                        <a:ea typeface="Meiryo UI" panose="020B0604030504040204" pitchFamily="50" charset="-128"/>
                      </a:endParaRPr>
                    </a:p>
                    <a:p>
                      <a:r>
                        <a:rPr kumimoji="1" lang="ja-JP" altLang="en-US" sz="1000" u="none" dirty="0">
                          <a:solidFill>
                            <a:schemeClr val="tx1"/>
                          </a:solidFill>
                          <a:latin typeface="Meiryo UI" panose="020B0604030504040204" pitchFamily="50" charset="-128"/>
                          <a:ea typeface="Meiryo UI" panose="020B0604030504040204" pitchFamily="50" charset="-128"/>
                        </a:rPr>
                        <a:t>・自主防災組織の活動支援</a:t>
                      </a:r>
                      <a:endParaRPr kumimoji="1"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u="none" dirty="0">
                          <a:solidFill>
                            <a:schemeClr val="tx1"/>
                          </a:solidFill>
                          <a:latin typeface="Meiryo UI" panose="020B0604030504040204" pitchFamily="50" charset="-128"/>
                          <a:ea typeface="Meiryo UI" panose="020B0604030504040204" pitchFamily="50" charset="-128"/>
                        </a:rPr>
                        <a:t>・ハザードマップ作成</a:t>
                      </a:r>
                      <a:endParaRPr kumimoji="1" lang="en-US" altLang="ja-JP" sz="1000" u="none" dirty="0">
                        <a:solidFill>
                          <a:schemeClr val="tx1"/>
                        </a:solidFill>
                        <a:latin typeface="Meiryo UI" panose="020B0604030504040204" pitchFamily="50" charset="-128"/>
                        <a:ea typeface="Meiryo UI" panose="020B0604030504040204" pitchFamily="50" charset="-128"/>
                      </a:endParaRPr>
                    </a:p>
                    <a:p>
                      <a:r>
                        <a:rPr kumimoji="1" lang="ja-JP" altLang="en-US" sz="1000" u="none" dirty="0">
                          <a:solidFill>
                            <a:schemeClr val="tx1"/>
                          </a:solidFill>
                          <a:latin typeface="Meiryo UI" panose="020B0604030504040204" pitchFamily="50" charset="-128"/>
                          <a:ea typeface="Meiryo UI" panose="020B0604030504040204" pitchFamily="50" charset="-128"/>
                        </a:rPr>
                        <a:t>・タイムライン作成</a:t>
                      </a:r>
                      <a:endParaRPr kumimoji="1" lang="en-US" altLang="ja-JP" sz="1000" u="none" dirty="0">
                        <a:solidFill>
                          <a:schemeClr val="tx1"/>
                        </a:solidFill>
                        <a:latin typeface="Meiryo UI" panose="020B0604030504040204" pitchFamily="50" charset="-128"/>
                        <a:ea typeface="Meiryo UI" panose="020B0604030504040204" pitchFamily="50" charset="-128"/>
                      </a:endParaRPr>
                    </a:p>
                    <a:p>
                      <a:r>
                        <a:rPr kumimoji="1" lang="ja-JP" altLang="en-US" sz="1000" u="none" dirty="0">
                          <a:solidFill>
                            <a:schemeClr val="tx1"/>
                          </a:solidFill>
                          <a:latin typeface="Meiryo UI" panose="020B0604030504040204" pitchFamily="50" charset="-128"/>
                          <a:ea typeface="Meiryo UI" panose="020B0604030504040204" pitchFamily="50" charset="-128"/>
                        </a:rPr>
                        <a:t>・災害モード宣言</a:t>
                      </a:r>
                      <a:endParaRPr kumimoji="1" lang="en-US" altLang="ja-JP" sz="1000" u="none" dirty="0">
                        <a:solidFill>
                          <a:schemeClr val="tx1"/>
                        </a:solidFill>
                        <a:latin typeface="Meiryo UI" panose="020B0604030504040204" pitchFamily="50" charset="-128"/>
                        <a:ea typeface="Meiryo UI" panose="020B0604030504040204" pitchFamily="50" charset="-128"/>
                      </a:endParaRPr>
                    </a:p>
                    <a:p>
                      <a:r>
                        <a:rPr kumimoji="1" lang="ja-JP" altLang="en-US" sz="1000" u="none" dirty="0">
                          <a:solidFill>
                            <a:schemeClr val="tx1"/>
                          </a:solidFill>
                          <a:latin typeface="Meiryo UI" panose="020B0604030504040204" pitchFamily="50" charset="-128"/>
                          <a:ea typeface="Meiryo UI" panose="020B0604030504040204" pitchFamily="50" charset="-128"/>
                        </a:rPr>
                        <a:t>・救援物資の備蓄</a:t>
                      </a:r>
                      <a:endParaRPr kumimoji="1" lang="en-US" altLang="ja-JP" sz="1000" u="none" dirty="0">
                        <a:solidFill>
                          <a:schemeClr val="tx1"/>
                        </a:solidFill>
                        <a:latin typeface="Meiryo UI" panose="020B0604030504040204" pitchFamily="50" charset="-128"/>
                        <a:ea typeface="Meiryo UI" panose="020B0604030504040204" pitchFamily="50" charset="-128"/>
                      </a:endParaRPr>
                    </a:p>
                    <a:p>
                      <a:endParaRPr kumimoji="1" lang="en-US" altLang="ja-JP" sz="1000" u="none" dirty="0">
                        <a:solidFill>
                          <a:schemeClr val="tx1"/>
                        </a:solidFill>
                        <a:latin typeface="Meiryo UI" panose="020B0604030504040204" pitchFamily="50" charset="-128"/>
                        <a:ea typeface="Meiryo UI" panose="020B0604030504040204" pitchFamily="50" charset="-128"/>
                      </a:endParaRPr>
                    </a:p>
                    <a:p>
                      <a:r>
                        <a:rPr kumimoji="1" lang="ja-JP" altLang="en-US" sz="1000"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行政による土地利用規制</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r>
                        <a:rPr lang="ja-JP" altLang="en-US" sz="1000" u="none" dirty="0">
                          <a:solidFill>
                            <a:schemeClr val="tx1"/>
                          </a:solidFill>
                          <a:latin typeface="Meiryo UI" panose="020B0604030504040204" pitchFamily="50" charset="-128"/>
                          <a:ea typeface="Meiryo UI" panose="020B0604030504040204" pitchFamily="50" charset="-128"/>
                        </a:rPr>
                        <a:t>・都市計画による土地の利用</a:t>
                      </a:r>
                      <a:endParaRPr lang="en-US" altLang="ja-JP" sz="1000" u="none" dirty="0">
                        <a:solidFill>
                          <a:schemeClr val="tx1"/>
                        </a:solidFill>
                        <a:latin typeface="Meiryo UI" panose="020B0604030504040204" pitchFamily="50" charset="-128"/>
                        <a:ea typeface="Meiryo UI" panose="020B0604030504040204" pitchFamily="50" charset="-128"/>
                      </a:endParaRPr>
                    </a:p>
                    <a:p>
                      <a:r>
                        <a:rPr lang="ja-JP" altLang="en-US" sz="1000" u="none" baseline="0" dirty="0">
                          <a:solidFill>
                            <a:schemeClr val="tx1"/>
                          </a:solidFill>
                          <a:latin typeface="Meiryo UI" panose="020B0604030504040204" pitchFamily="50" charset="-128"/>
                          <a:ea typeface="Meiryo UI" panose="020B0604030504040204" pitchFamily="50" charset="-128"/>
                        </a:rPr>
                        <a:t> </a:t>
                      </a:r>
                      <a:r>
                        <a:rPr lang="ja-JP" altLang="en-US" sz="1000" u="none" dirty="0">
                          <a:solidFill>
                            <a:schemeClr val="tx1"/>
                          </a:solidFill>
                          <a:latin typeface="Meiryo UI" panose="020B0604030504040204" pitchFamily="50" charset="-128"/>
                          <a:ea typeface="Meiryo UI" panose="020B0604030504040204" pitchFamily="50" charset="-128"/>
                        </a:rPr>
                        <a:t>規制・誘導</a:t>
                      </a:r>
                      <a:endParaRPr lang="en-US" altLang="ja-JP" sz="1000" u="none" dirty="0">
                        <a:solidFill>
                          <a:schemeClr val="tx1"/>
                        </a:solidFill>
                        <a:latin typeface="Meiryo UI" panose="020B0604030504040204" pitchFamily="50" charset="-128"/>
                        <a:ea typeface="Meiryo UI" panose="020B0604030504040204" pitchFamily="50" charset="-128"/>
                      </a:endParaRPr>
                    </a:p>
                    <a:p>
                      <a:r>
                        <a:rPr lang="ja-JP" altLang="en-US" sz="1000" u="none" dirty="0">
                          <a:solidFill>
                            <a:schemeClr val="tx1"/>
                          </a:solidFill>
                          <a:latin typeface="Meiryo UI" panose="020B0604030504040204" pitchFamily="50" charset="-128"/>
                          <a:ea typeface="Meiryo UI" panose="020B0604030504040204" pitchFamily="50" charset="-128"/>
                        </a:rPr>
                        <a:t>・土砂災害警戒区域指定</a:t>
                      </a:r>
                      <a:endParaRPr lang="en-US" altLang="ja-JP" sz="1000" u="none" dirty="0">
                        <a:solidFill>
                          <a:schemeClr val="tx1"/>
                        </a:solidFill>
                        <a:latin typeface="Meiryo UI" panose="020B0604030504040204" pitchFamily="50" charset="-128"/>
                        <a:ea typeface="Meiryo UI" panose="020B0604030504040204" pitchFamily="50" charset="-128"/>
                      </a:endParaRPr>
                    </a:p>
                    <a:p>
                      <a:endParaRPr kumimoji="1" lang="en-US" altLang="ja-JP" sz="1000" u="none"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rPr>
                        <a:t>■災害体制の確立</a:t>
                      </a:r>
                      <a:endParaRPr kumimoji="1" lang="en-US" altLang="ja-JP" sz="1000" b="1" dirty="0">
                        <a:solidFill>
                          <a:schemeClr val="tx1"/>
                        </a:solidFill>
                        <a:latin typeface="Meiryo UI" panose="020B0604030504040204" pitchFamily="50" charset="-128"/>
                        <a:ea typeface="Meiryo UI" panose="020B0604030504040204" pitchFamily="50" charset="-128"/>
                      </a:endParaRPr>
                    </a:p>
                    <a:p>
                      <a:r>
                        <a:rPr kumimoji="1" lang="ja-JP" altLang="en-US" sz="1000" b="0" dirty="0">
                          <a:solidFill>
                            <a:schemeClr val="tx1"/>
                          </a:solidFill>
                          <a:latin typeface="Meiryo UI" panose="020B0604030504040204" pitchFamily="50" charset="-128"/>
                          <a:ea typeface="Meiryo UI" panose="020B0604030504040204" pitchFamily="50" charset="-128"/>
                        </a:rPr>
                        <a:t>・初動体制の確保</a:t>
                      </a:r>
                      <a:endParaRPr kumimoji="1" lang="en-US" altLang="ja-JP" sz="1000" b="0" dirty="0">
                        <a:solidFill>
                          <a:schemeClr val="tx1"/>
                        </a:solidFill>
                        <a:latin typeface="Meiryo UI" panose="020B0604030504040204" pitchFamily="50" charset="-128"/>
                        <a:ea typeface="Meiryo UI" panose="020B0604030504040204" pitchFamily="50" charset="-128"/>
                      </a:endParaRPr>
                    </a:p>
                    <a:p>
                      <a:r>
                        <a:rPr kumimoji="1" lang="ja-JP" altLang="en-US" sz="1000" b="0" dirty="0">
                          <a:solidFill>
                            <a:schemeClr val="tx1"/>
                          </a:solidFill>
                          <a:latin typeface="Meiryo UI" panose="020B0604030504040204" pitchFamily="50" charset="-128"/>
                          <a:ea typeface="Meiryo UI" panose="020B0604030504040204" pitchFamily="50" charset="-128"/>
                        </a:rPr>
                        <a:t>・災害対策本部の設置・運営</a:t>
                      </a:r>
                      <a:endParaRPr kumimoji="1" lang="en-US" altLang="ja-JP" sz="1000" b="0" dirty="0">
                        <a:solidFill>
                          <a:schemeClr val="tx1"/>
                        </a:solidFill>
                        <a:latin typeface="Meiryo UI" panose="020B0604030504040204" pitchFamily="50" charset="-128"/>
                        <a:ea typeface="Meiryo UI" panose="020B0604030504040204" pitchFamily="50" charset="-128"/>
                      </a:endParaRPr>
                    </a:p>
                    <a:p>
                      <a:endParaRPr kumimoji="1" lang="ja-JP" altLang="en-US" sz="1000" b="0" dirty="0">
                        <a:solidFill>
                          <a:schemeClr val="tx1"/>
                        </a:solidFill>
                        <a:latin typeface="Meiryo UI" panose="020B0604030504040204" pitchFamily="50" charset="-128"/>
                        <a:ea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rPr>
                        <a:t>■応急対策業務</a:t>
                      </a:r>
                    </a:p>
                    <a:p>
                      <a:r>
                        <a:rPr kumimoji="1" lang="ja-JP" altLang="en-US" sz="1000" b="0" dirty="0">
                          <a:solidFill>
                            <a:schemeClr val="tx1"/>
                          </a:solidFill>
                          <a:latin typeface="Meiryo UI" panose="020B0604030504040204" pitchFamily="50" charset="-128"/>
                          <a:ea typeface="Meiryo UI" panose="020B0604030504040204" pitchFamily="50" charset="-128"/>
                        </a:rPr>
                        <a:t>・応急危険度判定</a:t>
                      </a:r>
                      <a:endParaRPr kumimoji="1" lang="en-US" altLang="ja-JP" sz="1000" b="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rPr>
                        <a:t>■帰宅困難者対策</a:t>
                      </a:r>
                      <a:endParaRPr kumimoji="1" lang="en-US" altLang="ja-JP" sz="1000" b="1"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・一斉帰宅の抑制</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・主要ターミナル周辺の混乱防止</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・外国人旅行者の安全確保</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・在住外国人への情報発信充実</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rPr>
                        <a:t>■インフラ、</a:t>
                      </a:r>
                      <a:endParaRPr kumimoji="1" lang="en-US" altLang="ja-JP" sz="1000" b="1" dirty="0">
                        <a:solidFill>
                          <a:schemeClr val="tx1"/>
                        </a:solidFill>
                        <a:latin typeface="Meiryo UI" panose="020B0604030504040204" pitchFamily="50" charset="-128"/>
                        <a:ea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rPr>
                        <a:t>ライフラインの復旧</a:t>
                      </a:r>
                      <a:endParaRPr kumimoji="1" lang="en-US" altLang="ja-JP" sz="1000" b="1"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・水道の早期復旧及び</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　飲用水の確保</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・下水道機能の早期確保</a:t>
                      </a:r>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rPr>
                        <a:t>■生活再建支援</a:t>
                      </a:r>
                      <a:endParaRPr kumimoji="1" lang="en-US" altLang="ja-JP" sz="1000" b="1" dirty="0">
                        <a:solidFill>
                          <a:schemeClr val="tx1"/>
                        </a:solidFill>
                        <a:latin typeface="Meiryo UI" panose="020B0604030504040204" pitchFamily="50" charset="-128"/>
                        <a:ea typeface="Meiryo UI" panose="020B0604030504040204" pitchFamily="50" charset="-128"/>
                      </a:endParaRPr>
                    </a:p>
                    <a:p>
                      <a:r>
                        <a:rPr kumimoji="1" lang="ja-JP" altLang="en-US" sz="1000" strike="noStrike" dirty="0">
                          <a:solidFill>
                            <a:schemeClr val="tx1"/>
                          </a:solidFill>
                          <a:latin typeface="Meiryo UI" panose="020B0604030504040204" pitchFamily="50" charset="-128"/>
                          <a:ea typeface="Meiryo UI" panose="020B0604030504040204" pitchFamily="50" charset="-128"/>
                        </a:rPr>
                        <a:t>・被災者生活再建支援金</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p>
                      <a:r>
                        <a:rPr kumimoji="1" lang="ja-JP" altLang="en-US" sz="1000" strike="noStrike" dirty="0">
                          <a:solidFill>
                            <a:schemeClr val="tx1"/>
                          </a:solidFill>
                          <a:latin typeface="Meiryo UI" panose="020B0604030504040204" pitchFamily="50" charset="-128"/>
                          <a:ea typeface="Meiryo UI" panose="020B0604030504040204" pitchFamily="50" charset="-128"/>
                        </a:rPr>
                        <a:t>　の支給</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・中小企業に対する金融</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　支援措置</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・被災農林漁業者への</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　経営支援</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・応急修理</a:t>
                      </a:r>
                    </a:p>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0001"/>
                  </a:ext>
                </a:extLst>
              </a:tr>
            </a:tbl>
          </a:graphicData>
        </a:graphic>
      </p:graphicFrame>
      <p:sp>
        <p:nvSpPr>
          <p:cNvPr id="8" name="角丸四角形 7"/>
          <p:cNvSpPr/>
          <p:nvPr/>
        </p:nvSpPr>
        <p:spPr>
          <a:xfrm>
            <a:off x="154548" y="918652"/>
            <a:ext cx="8603088" cy="3629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477" i="0" u="none" strike="noStrike" kern="1200" cap="none" spc="0" normalizeH="0" baseline="0" noProof="0" dirty="0">
                <a:ln>
                  <a:noFill/>
                </a:ln>
                <a:solidFill>
                  <a:schemeClr val="tx1"/>
                </a:solidFill>
                <a:effectLst/>
                <a:uLnTx/>
                <a:uFillTx/>
                <a:latin typeface="Meiryo UI"/>
                <a:ea typeface="Meiryo UI"/>
                <a:cs typeface="+mn-cs"/>
              </a:rPr>
              <a:t>災害対策における各段階ごとに、近年の自然災害リスクに対応した取組を</a:t>
            </a:r>
            <a:r>
              <a:rPr lang="ja-JP" altLang="en-US" sz="1477" b="1" noProof="0" dirty="0">
                <a:solidFill>
                  <a:schemeClr val="tx1"/>
                </a:solidFill>
                <a:latin typeface="Meiryo UI"/>
                <a:ea typeface="Meiryo UI"/>
              </a:rPr>
              <a:t>府域全域で</a:t>
            </a: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充実、強化</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a:t>
            </a:r>
          </a:p>
        </p:txBody>
      </p:sp>
      <p:sp>
        <p:nvSpPr>
          <p:cNvPr id="6" name="二等辺三角形 5"/>
          <p:cNvSpPr/>
          <p:nvPr/>
        </p:nvSpPr>
        <p:spPr>
          <a:xfrm rot="10800000">
            <a:off x="1388910" y="2448177"/>
            <a:ext cx="7007049" cy="227763"/>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444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1408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直線矢印コネクタ 89"/>
          <p:cNvCxnSpPr/>
          <p:nvPr/>
        </p:nvCxnSpPr>
        <p:spPr>
          <a:xfrm>
            <a:off x="818796" y="4629909"/>
            <a:ext cx="8190960" cy="8332"/>
          </a:xfrm>
          <a:prstGeom prst="straightConnector1">
            <a:avLst/>
          </a:prstGeom>
          <a:ln w="28575">
            <a:solidFill>
              <a:srgbClr val="FF0000"/>
            </a:solidFill>
            <a:headEnd w="lg" len="lg"/>
            <a:tailEnd type="triangle" w="lg" len="lg"/>
          </a:ln>
        </p:spPr>
        <p:style>
          <a:lnRef idx="3">
            <a:schemeClr val="dk1"/>
          </a:lnRef>
          <a:fillRef idx="0">
            <a:schemeClr val="dk1"/>
          </a:fillRef>
          <a:effectRef idx="2">
            <a:schemeClr val="dk1"/>
          </a:effectRef>
          <a:fontRef idx="minor">
            <a:schemeClr val="tx1"/>
          </a:fontRef>
        </p:style>
      </p:cxnSp>
      <p:sp>
        <p:nvSpPr>
          <p:cNvPr id="2" name="テキスト ボックス 1"/>
          <p:cNvSpPr txBox="1"/>
          <p:nvPr/>
        </p:nvSpPr>
        <p:spPr>
          <a:xfrm>
            <a:off x="260730" y="397316"/>
            <a:ext cx="5336047"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主な改革取組経過：大阪の災害対策</a:t>
            </a:r>
            <a:endParaRPr kumimoji="1" lang="ja-JP" altLang="en-US" sz="1662"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13" name="表 12"/>
          <p:cNvGraphicFramePr>
            <a:graphicFrameLocks noGrp="1"/>
          </p:cNvGraphicFramePr>
          <p:nvPr/>
        </p:nvGraphicFramePr>
        <p:xfrm>
          <a:off x="260738" y="1012253"/>
          <a:ext cx="8651283" cy="5535267"/>
        </p:xfrm>
        <a:graphic>
          <a:graphicData uri="http://schemas.openxmlformats.org/drawingml/2006/table">
            <a:tbl>
              <a:tblPr firstRow="1" bandRow="1">
                <a:tableStyleId>{5940675A-B579-460E-94D1-54222C63F5DA}</a:tableStyleId>
              </a:tblPr>
              <a:tblGrid>
                <a:gridCol w="425062">
                  <a:extLst>
                    <a:ext uri="{9D8B030D-6E8A-4147-A177-3AD203B41FA5}">
                      <a16:colId xmlns:a16="http://schemas.microsoft.com/office/drawing/2014/main" val="20000"/>
                    </a:ext>
                  </a:extLst>
                </a:gridCol>
                <a:gridCol w="1209209">
                  <a:extLst>
                    <a:ext uri="{9D8B030D-6E8A-4147-A177-3AD203B41FA5}">
                      <a16:colId xmlns:a16="http://schemas.microsoft.com/office/drawing/2014/main" val="20002"/>
                    </a:ext>
                  </a:extLst>
                </a:gridCol>
                <a:gridCol w="1169502">
                  <a:extLst>
                    <a:ext uri="{9D8B030D-6E8A-4147-A177-3AD203B41FA5}">
                      <a16:colId xmlns:a16="http://schemas.microsoft.com/office/drawing/2014/main" val="20003"/>
                    </a:ext>
                  </a:extLst>
                </a:gridCol>
                <a:gridCol w="1169502">
                  <a:extLst>
                    <a:ext uri="{9D8B030D-6E8A-4147-A177-3AD203B41FA5}">
                      <a16:colId xmlns:a16="http://schemas.microsoft.com/office/drawing/2014/main" val="20004"/>
                    </a:ext>
                  </a:extLst>
                </a:gridCol>
                <a:gridCol w="1169502">
                  <a:extLst>
                    <a:ext uri="{9D8B030D-6E8A-4147-A177-3AD203B41FA5}">
                      <a16:colId xmlns:a16="http://schemas.microsoft.com/office/drawing/2014/main" val="20005"/>
                    </a:ext>
                  </a:extLst>
                </a:gridCol>
                <a:gridCol w="1169502">
                  <a:extLst>
                    <a:ext uri="{9D8B030D-6E8A-4147-A177-3AD203B41FA5}">
                      <a16:colId xmlns:a16="http://schemas.microsoft.com/office/drawing/2014/main" val="20006"/>
                    </a:ext>
                  </a:extLst>
                </a:gridCol>
                <a:gridCol w="1169502">
                  <a:extLst>
                    <a:ext uri="{9D8B030D-6E8A-4147-A177-3AD203B41FA5}">
                      <a16:colId xmlns:a16="http://schemas.microsoft.com/office/drawing/2014/main" val="20007"/>
                    </a:ext>
                  </a:extLst>
                </a:gridCol>
                <a:gridCol w="1169502">
                  <a:extLst>
                    <a:ext uri="{9D8B030D-6E8A-4147-A177-3AD203B41FA5}">
                      <a16:colId xmlns:a16="http://schemas.microsoft.com/office/drawing/2014/main" val="4003426339"/>
                    </a:ext>
                  </a:extLst>
                </a:gridCol>
              </a:tblGrid>
              <a:tr h="355290">
                <a:tc>
                  <a:txBody>
                    <a:bodyPr/>
                    <a:lstStyle/>
                    <a:p>
                      <a:pPr algn="ctr"/>
                      <a:endParaRPr kumimoji="1" lang="ja-JP" altLang="en-US" sz="1600" dirty="0">
                        <a:ea typeface="Meiryo UI" panose="020B0604030504040204" pitchFamily="50" charset="-128"/>
                      </a:endParaRPr>
                    </a:p>
                  </a:txBody>
                  <a:tcPr marT="38957" marB="38957" vert="eaVert" anchor="ctr"/>
                </a:tc>
                <a:tc>
                  <a:txBody>
                    <a:bodyPr/>
                    <a:lstStyle/>
                    <a:p>
                      <a:pPr algn="ctr"/>
                      <a:r>
                        <a:rPr kumimoji="1" lang="ja-JP" altLang="en-US" sz="1300" dirty="0">
                          <a:solidFill>
                            <a:schemeClr val="bg1"/>
                          </a:solidFill>
                          <a:ea typeface="Meiryo UI" panose="020B0604030504040204" pitchFamily="50" charset="-128"/>
                        </a:rPr>
                        <a:t>～</a:t>
                      </a:r>
                      <a:r>
                        <a:rPr kumimoji="1" lang="en-US" altLang="ja-JP" sz="1300" dirty="0">
                          <a:solidFill>
                            <a:schemeClr val="bg1"/>
                          </a:solidFill>
                          <a:ea typeface="Meiryo UI" panose="020B0604030504040204" pitchFamily="50" charset="-128"/>
                        </a:rPr>
                        <a:t>2012</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a:solidFill>
                            <a:schemeClr val="bg1"/>
                          </a:solidFill>
                          <a:ea typeface="Meiryo UI" panose="020B0604030504040204" pitchFamily="50" charset="-128"/>
                        </a:rPr>
                        <a:t>2013</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a:solidFill>
                            <a:schemeClr val="bg1"/>
                          </a:solidFill>
                          <a:ea typeface="Meiryo UI" panose="020B0604030504040204" pitchFamily="50" charset="-128"/>
                        </a:rPr>
                        <a:t>2014</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a:solidFill>
                            <a:schemeClr val="bg1"/>
                          </a:solidFill>
                          <a:ea typeface="Meiryo UI" panose="020B0604030504040204" pitchFamily="50" charset="-128"/>
                        </a:rPr>
                        <a:t>2015</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a:solidFill>
                            <a:schemeClr val="bg1"/>
                          </a:solidFill>
                          <a:ea typeface="Meiryo UI" panose="020B0604030504040204" pitchFamily="50" charset="-128"/>
                        </a:rPr>
                        <a:t>2016</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a:solidFill>
                            <a:schemeClr val="bg1"/>
                          </a:solidFill>
                          <a:ea typeface="Meiryo UI" panose="020B0604030504040204" pitchFamily="50" charset="-128"/>
                        </a:rPr>
                        <a:t>2017</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a:solidFill>
                            <a:schemeClr val="bg1"/>
                          </a:solidFill>
                          <a:ea typeface="Meiryo UI" panose="020B0604030504040204" pitchFamily="50" charset="-128"/>
                        </a:rPr>
                        <a:t>2018</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extLst>
                  <a:ext uri="{0D108BD9-81ED-4DB2-BD59-A6C34878D82A}">
                    <a16:rowId xmlns:a16="http://schemas.microsoft.com/office/drawing/2014/main" val="10000"/>
                  </a:ext>
                </a:extLst>
              </a:tr>
              <a:tr h="881781">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a:t>リスク把握</a:t>
                      </a:r>
                      <a:r>
                        <a:rPr kumimoji="1" lang="en-US" altLang="ja-JP" sz="1100" dirty="0"/>
                        <a:t>(1)</a:t>
                      </a: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230563771"/>
                  </a:ext>
                </a:extLst>
              </a:tr>
              <a:tr h="2246477">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a:t>事前予防対策</a:t>
                      </a:r>
                      <a:endParaRPr kumimoji="1" lang="en-US" altLang="ja-JP" sz="1100" dirty="0"/>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100" dirty="0"/>
                        <a:t>(</a:t>
                      </a:r>
                      <a:r>
                        <a:rPr kumimoji="1" lang="ja-JP" altLang="en-US" sz="1100" dirty="0"/>
                        <a:t>２</a:t>
                      </a:r>
                      <a:r>
                        <a:rPr kumimoji="1" lang="en-US" altLang="ja-JP" sz="1100" dirty="0"/>
                        <a:t>)</a:t>
                      </a:r>
                      <a:endParaRPr kumimoji="1" lang="ja-JP" altLang="en-US" sz="1100" dirty="0"/>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10001"/>
                  </a:ext>
                </a:extLst>
              </a:tr>
              <a:tr h="1000062">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発災後の応急対策</a:t>
                      </a:r>
                      <a:endParaRPr kumimoji="1" lang="en-US" altLang="ja-JP" sz="800" dirty="0">
                        <a:solidFill>
                          <a:schemeClr val="tx1"/>
                        </a:solidFill>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a:t>（３</a:t>
                      </a:r>
                      <a:r>
                        <a:rPr kumimoji="1" lang="en-US" altLang="ja-JP" sz="1100" dirty="0"/>
                        <a:t>)</a:t>
                      </a: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3318792473"/>
                  </a:ext>
                </a:extLst>
              </a:tr>
              <a:tr h="1051657">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a:t>復旧・復興</a:t>
                      </a:r>
                      <a:endParaRPr kumimoji="1" lang="en-US" altLang="ja-JP" sz="1100" dirty="0"/>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a:t>（４）</a:t>
                      </a:r>
                      <a:endParaRPr kumimoji="1" lang="en-US" altLang="ja-JP" sz="1100" dirty="0"/>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3458501914"/>
                  </a:ext>
                </a:extLst>
              </a:tr>
            </a:tbl>
          </a:graphicData>
        </a:graphic>
      </p:graphicFrame>
      <p:cxnSp>
        <p:nvCxnSpPr>
          <p:cNvPr id="14" name="直線矢印コネクタ 13"/>
          <p:cNvCxnSpPr/>
          <p:nvPr/>
        </p:nvCxnSpPr>
        <p:spPr>
          <a:xfrm>
            <a:off x="721056" y="1547051"/>
            <a:ext cx="8190960" cy="833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18" name="フローチャート: 結合子 50"/>
          <p:cNvSpPr>
            <a:spLocks noChangeAspect="1"/>
          </p:cNvSpPr>
          <p:nvPr/>
        </p:nvSpPr>
        <p:spPr>
          <a:xfrm>
            <a:off x="1199701" y="3203906"/>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9" name="大かっこ 18"/>
          <p:cNvSpPr/>
          <p:nvPr/>
        </p:nvSpPr>
        <p:spPr>
          <a:xfrm>
            <a:off x="5409820" y="2451415"/>
            <a:ext cx="1145341" cy="491620"/>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「満潮時に地震直後</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から浸水が始まる危険性のある防潮堤</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8km)</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」の対策完了</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大かっこ 20"/>
          <p:cNvSpPr/>
          <p:nvPr/>
        </p:nvSpPr>
        <p:spPr>
          <a:xfrm>
            <a:off x="3132526" y="2459904"/>
            <a:ext cx="990600" cy="260724"/>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防潮堤の液状化</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対策重点化</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フローチャート: 結合子 50"/>
          <p:cNvSpPr>
            <a:spLocks noChangeAspect="1"/>
          </p:cNvSpPr>
          <p:nvPr/>
        </p:nvSpPr>
        <p:spPr>
          <a:xfrm>
            <a:off x="2403052" y="1497205"/>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3" name="グループ化 22"/>
          <p:cNvGrpSpPr/>
          <p:nvPr/>
        </p:nvGrpSpPr>
        <p:grpSpPr>
          <a:xfrm>
            <a:off x="2096830" y="3347576"/>
            <a:ext cx="2146366" cy="346301"/>
            <a:chOff x="4720947" y="1811114"/>
            <a:chExt cx="2325230" cy="375159"/>
          </a:xfrm>
        </p:grpSpPr>
        <p:sp>
          <p:nvSpPr>
            <p:cNvPr id="24" name="角丸四角形吹き出し 23"/>
            <p:cNvSpPr/>
            <p:nvPr/>
          </p:nvSpPr>
          <p:spPr>
            <a:xfrm rot="10800000">
              <a:off x="4720947" y="1811114"/>
              <a:ext cx="1947691" cy="375159"/>
            </a:xfrm>
            <a:prstGeom prst="wedgeRoundRectCallout">
              <a:avLst>
                <a:gd name="adj1" fmla="val 64908"/>
                <a:gd name="adj2" fmla="val 23104"/>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テキスト ボックス 24"/>
            <p:cNvSpPr txBox="1"/>
            <p:nvPr/>
          </p:nvSpPr>
          <p:spPr>
            <a:xfrm>
              <a:off x="4889547" y="1850055"/>
              <a:ext cx="2156630" cy="31543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全国に先駆けて実施</a:t>
              </a:r>
            </a:p>
          </p:txBody>
        </p:sp>
      </p:grpSp>
      <p:sp>
        <p:nvSpPr>
          <p:cNvPr id="26" name="大かっこ 25"/>
          <p:cNvSpPr/>
          <p:nvPr/>
        </p:nvSpPr>
        <p:spPr>
          <a:xfrm>
            <a:off x="818796" y="2452742"/>
            <a:ext cx="1015315" cy="289287"/>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「今後の治水対策の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進め方」策定（</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1" name="フローチャート: 結合子 50"/>
          <p:cNvSpPr>
            <a:spLocks noChangeAspect="1"/>
          </p:cNvSpPr>
          <p:nvPr/>
        </p:nvSpPr>
        <p:spPr>
          <a:xfrm>
            <a:off x="1198237" y="2349531"/>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4" name="大かっこ 43"/>
          <p:cNvSpPr/>
          <p:nvPr/>
        </p:nvSpPr>
        <p:spPr>
          <a:xfrm>
            <a:off x="7813742" y="3367027"/>
            <a:ext cx="990600" cy="27206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「タイムライン策定の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手引き」作成</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大かっこ 44"/>
          <p:cNvSpPr/>
          <p:nvPr/>
        </p:nvSpPr>
        <p:spPr>
          <a:xfrm>
            <a:off x="4313652" y="2455831"/>
            <a:ext cx="1000699" cy="42573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新・大阪府地震防災</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アクションプラン</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及び</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地震防災アクション</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プログラム　策定</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3" name="大かっこ 52"/>
          <p:cNvSpPr/>
          <p:nvPr/>
        </p:nvSpPr>
        <p:spPr>
          <a:xfrm>
            <a:off x="811351" y="1640352"/>
            <a:ext cx="989774" cy="25324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府内全</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154</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河川の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洪水リスクの開示</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大かっこ 57"/>
          <p:cNvSpPr/>
          <p:nvPr/>
        </p:nvSpPr>
        <p:spPr>
          <a:xfrm>
            <a:off x="810524" y="3336874"/>
            <a:ext cx="990600" cy="21025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880</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万人訓練</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開始</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61" name="大かっこ 60"/>
          <p:cNvSpPr/>
          <p:nvPr/>
        </p:nvSpPr>
        <p:spPr>
          <a:xfrm>
            <a:off x="3128723" y="2786913"/>
            <a:ext cx="990600" cy="37548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安威川ダム建設工事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（本体工）に着手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大かっこ 61"/>
          <p:cNvSpPr/>
          <p:nvPr/>
        </p:nvSpPr>
        <p:spPr>
          <a:xfrm>
            <a:off x="4288479" y="3357569"/>
            <a:ext cx="990600" cy="30767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ハザードマップ</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作成推進</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フローチャート: 結合子 50"/>
          <p:cNvSpPr>
            <a:spLocks noChangeAspect="1"/>
          </p:cNvSpPr>
          <p:nvPr/>
        </p:nvSpPr>
        <p:spPr>
          <a:xfrm>
            <a:off x="1198237" y="1497205"/>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68" name="フローチャート: 結合子 50"/>
          <p:cNvSpPr>
            <a:spLocks noChangeAspect="1"/>
          </p:cNvSpPr>
          <p:nvPr/>
        </p:nvSpPr>
        <p:spPr>
          <a:xfrm>
            <a:off x="3581138" y="4555074"/>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0" name="フローチャート: 結合子 50"/>
          <p:cNvSpPr>
            <a:spLocks noChangeAspect="1"/>
          </p:cNvSpPr>
          <p:nvPr/>
        </p:nvSpPr>
        <p:spPr>
          <a:xfrm>
            <a:off x="4742593" y="4562460"/>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1" name="フローチャート: 結合子 50"/>
          <p:cNvSpPr>
            <a:spLocks noChangeAspect="1"/>
          </p:cNvSpPr>
          <p:nvPr/>
        </p:nvSpPr>
        <p:spPr>
          <a:xfrm>
            <a:off x="5945130" y="2352038"/>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2" name="フローチャート: 結合子 50"/>
          <p:cNvSpPr>
            <a:spLocks noChangeAspect="1"/>
          </p:cNvSpPr>
          <p:nvPr/>
        </p:nvSpPr>
        <p:spPr>
          <a:xfrm>
            <a:off x="3606114" y="2345478"/>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3" name="フローチャート: 結合子 50"/>
          <p:cNvSpPr>
            <a:spLocks noChangeAspect="1"/>
          </p:cNvSpPr>
          <p:nvPr/>
        </p:nvSpPr>
        <p:spPr>
          <a:xfrm>
            <a:off x="4692196" y="3218198"/>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54" name="大かっこ 53"/>
          <p:cNvSpPr/>
          <p:nvPr/>
        </p:nvSpPr>
        <p:spPr>
          <a:xfrm>
            <a:off x="4362197" y="4710868"/>
            <a:ext cx="990600" cy="323230"/>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事業所における</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「一斉帰宅の抑制」</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対策ガイドライン　策定</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6" name="フローチャート: 結合子 50"/>
          <p:cNvSpPr>
            <a:spLocks noChangeAspect="1"/>
          </p:cNvSpPr>
          <p:nvPr/>
        </p:nvSpPr>
        <p:spPr>
          <a:xfrm>
            <a:off x="8255042" y="3235610"/>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7" name="大かっこ 76"/>
          <p:cNvSpPr/>
          <p:nvPr/>
        </p:nvSpPr>
        <p:spPr>
          <a:xfrm>
            <a:off x="743011" y="4691903"/>
            <a:ext cx="1095702" cy="427386"/>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大阪市・大阪府</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帰宅困難者対策訓練</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結果報告書　作成</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(2012)</a:t>
            </a:r>
          </a:p>
        </p:txBody>
      </p:sp>
      <p:cxnSp>
        <p:nvCxnSpPr>
          <p:cNvPr id="79" name="直線コネクタ 78"/>
          <p:cNvCxnSpPr/>
          <p:nvPr/>
        </p:nvCxnSpPr>
        <p:spPr>
          <a:xfrm>
            <a:off x="308928" y="76664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大かっこ 56"/>
          <p:cNvSpPr/>
          <p:nvPr/>
        </p:nvSpPr>
        <p:spPr>
          <a:xfrm>
            <a:off x="1957998" y="1643489"/>
            <a:ext cx="1086369" cy="33091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南海トラフ巨大地震による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浸水面積の府独自試算を公表</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9" name="直線矢印コネクタ 68"/>
          <p:cNvCxnSpPr/>
          <p:nvPr/>
        </p:nvCxnSpPr>
        <p:spPr>
          <a:xfrm>
            <a:off x="727397" y="2379889"/>
            <a:ext cx="8190960" cy="833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81" name="フローチャート: 結合子 50"/>
          <p:cNvSpPr>
            <a:spLocks noChangeAspect="1"/>
          </p:cNvSpPr>
          <p:nvPr/>
        </p:nvSpPr>
        <p:spPr>
          <a:xfrm>
            <a:off x="4783779" y="2325377"/>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82" name="フローチャート: 結合子 50"/>
          <p:cNvSpPr>
            <a:spLocks noChangeAspect="1"/>
          </p:cNvSpPr>
          <p:nvPr/>
        </p:nvSpPr>
        <p:spPr>
          <a:xfrm>
            <a:off x="7130836" y="2339973"/>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84" name="グループ化 83"/>
          <p:cNvGrpSpPr/>
          <p:nvPr/>
        </p:nvGrpSpPr>
        <p:grpSpPr>
          <a:xfrm>
            <a:off x="754352" y="1932891"/>
            <a:ext cx="1998587" cy="291170"/>
            <a:chOff x="-270124" y="1700236"/>
            <a:chExt cx="1671101" cy="137798"/>
          </a:xfrm>
        </p:grpSpPr>
        <p:sp>
          <p:nvSpPr>
            <p:cNvPr id="85" name="角丸四角形吹き出し 84"/>
            <p:cNvSpPr/>
            <p:nvPr/>
          </p:nvSpPr>
          <p:spPr>
            <a:xfrm rot="10800000">
              <a:off x="-270124" y="1727675"/>
              <a:ext cx="1671101" cy="92899"/>
            </a:xfrm>
            <a:prstGeom prst="wedgeRoundRectCallout">
              <a:avLst>
                <a:gd name="adj1" fmla="val 22511"/>
                <a:gd name="adj2" fmla="val 74760"/>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6" name="テキスト ボックス 85"/>
            <p:cNvSpPr txBox="1"/>
            <p:nvPr/>
          </p:nvSpPr>
          <p:spPr>
            <a:xfrm>
              <a:off x="-127311" y="1700236"/>
              <a:ext cx="1326036" cy="137798"/>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全国に先駆けて実施</a:t>
              </a:r>
            </a:p>
          </p:txBody>
        </p:sp>
      </p:grpSp>
      <p:cxnSp>
        <p:nvCxnSpPr>
          <p:cNvPr id="87" name="直線矢印コネクタ 86"/>
          <p:cNvCxnSpPr/>
          <p:nvPr/>
        </p:nvCxnSpPr>
        <p:spPr>
          <a:xfrm>
            <a:off x="742299" y="3268088"/>
            <a:ext cx="8190960" cy="833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88" name="大かっこ 87"/>
          <p:cNvSpPr/>
          <p:nvPr/>
        </p:nvSpPr>
        <p:spPr>
          <a:xfrm>
            <a:off x="810348" y="3597655"/>
            <a:ext cx="990600" cy="21025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土砂災害警戒区域指定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開始</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(2005</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89" name="大かっこ 88"/>
          <p:cNvSpPr/>
          <p:nvPr/>
        </p:nvSpPr>
        <p:spPr>
          <a:xfrm>
            <a:off x="795562" y="3851059"/>
            <a:ext cx="990600" cy="21025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ため池耐震性診断</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開始</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91" name="大かっこ 90"/>
          <p:cNvSpPr/>
          <p:nvPr/>
        </p:nvSpPr>
        <p:spPr>
          <a:xfrm>
            <a:off x="3149169" y="4696096"/>
            <a:ext cx="990600" cy="323230"/>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帰宅困難者支援</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に関する協議会　設立</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2" name="フローチャート: 結合子 50"/>
          <p:cNvSpPr>
            <a:spLocks noChangeAspect="1"/>
          </p:cNvSpPr>
          <p:nvPr/>
        </p:nvSpPr>
        <p:spPr>
          <a:xfrm>
            <a:off x="1198237" y="4555074"/>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93" name="直線矢印コネクタ 92"/>
          <p:cNvCxnSpPr/>
          <p:nvPr/>
        </p:nvCxnSpPr>
        <p:spPr>
          <a:xfrm>
            <a:off x="713472" y="5490595"/>
            <a:ext cx="8190960" cy="833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94" name="大かっこ 93"/>
          <p:cNvSpPr/>
          <p:nvPr/>
        </p:nvSpPr>
        <p:spPr>
          <a:xfrm>
            <a:off x="7783794" y="5838549"/>
            <a:ext cx="990600" cy="230016"/>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大阪版みなし仮設</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住宅制度　開始</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5" name="大かっこ 54"/>
          <p:cNvSpPr/>
          <p:nvPr/>
        </p:nvSpPr>
        <p:spPr>
          <a:xfrm>
            <a:off x="7790607" y="6135518"/>
            <a:ext cx="990600" cy="230016"/>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大阪版被災農業者</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無利子融資事業　開始</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6" name="大かっこ 55"/>
          <p:cNvSpPr/>
          <p:nvPr/>
        </p:nvSpPr>
        <p:spPr>
          <a:xfrm>
            <a:off x="795562" y="2834623"/>
            <a:ext cx="990600" cy="35028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大阪府地震防災</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アクションプラン策定（</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2008</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9" name="大かっこ 58"/>
          <p:cNvSpPr/>
          <p:nvPr/>
        </p:nvSpPr>
        <p:spPr>
          <a:xfrm>
            <a:off x="807285" y="4105777"/>
            <a:ext cx="990600" cy="337894"/>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「今後の土砂災害対策の進め方」策定（</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大かっこ 59"/>
          <p:cNvSpPr/>
          <p:nvPr/>
        </p:nvSpPr>
        <p:spPr>
          <a:xfrm>
            <a:off x="5434540" y="3862147"/>
            <a:ext cx="1096615" cy="480602"/>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土砂災害防止法</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に基づいた区域指定を完了</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大かっこ 62"/>
          <p:cNvSpPr/>
          <p:nvPr/>
        </p:nvSpPr>
        <p:spPr>
          <a:xfrm>
            <a:off x="2003875" y="2459903"/>
            <a:ext cx="1014354" cy="29257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「大阪府密集市街地</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整備方針」策定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大かっこ 63"/>
          <p:cNvSpPr/>
          <p:nvPr/>
        </p:nvSpPr>
        <p:spPr>
          <a:xfrm>
            <a:off x="4288122" y="2916631"/>
            <a:ext cx="1038107" cy="29257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「住宅建築物耐震</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ヵ年戦略・大阪」策定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8" name="大かっこ 77"/>
          <p:cNvSpPr/>
          <p:nvPr/>
        </p:nvSpPr>
        <p:spPr>
          <a:xfrm>
            <a:off x="6650629" y="2828367"/>
            <a:ext cx="1014354" cy="29257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「大阪府密集市街地</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整備方針」改定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大かっこ 94"/>
          <p:cNvSpPr/>
          <p:nvPr/>
        </p:nvSpPr>
        <p:spPr>
          <a:xfrm>
            <a:off x="6626875" y="2459903"/>
            <a:ext cx="1038107" cy="29257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「住宅建築物耐震</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ヵ年戦略・大阪」一部改定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6" name="大かっこ 95"/>
          <p:cNvSpPr/>
          <p:nvPr/>
        </p:nvSpPr>
        <p:spPr>
          <a:xfrm>
            <a:off x="7790607" y="5544047"/>
            <a:ext cx="990600" cy="255694"/>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大阪版被災住宅無利子</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融資制度　開始</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97" name="グループ化 96"/>
          <p:cNvGrpSpPr/>
          <p:nvPr/>
        </p:nvGrpSpPr>
        <p:grpSpPr>
          <a:xfrm>
            <a:off x="5644241" y="5721677"/>
            <a:ext cx="2146366" cy="346301"/>
            <a:chOff x="4720947" y="1811114"/>
            <a:chExt cx="2325230" cy="375159"/>
          </a:xfrm>
        </p:grpSpPr>
        <p:sp>
          <p:nvSpPr>
            <p:cNvPr id="98" name="角丸四角形吹き出し 97"/>
            <p:cNvSpPr/>
            <p:nvPr/>
          </p:nvSpPr>
          <p:spPr>
            <a:xfrm rot="10800000">
              <a:off x="4720947" y="1811114"/>
              <a:ext cx="1947691" cy="375159"/>
            </a:xfrm>
            <a:prstGeom prst="wedgeRoundRectCallout">
              <a:avLst>
                <a:gd name="adj1" fmla="val -62324"/>
                <a:gd name="adj2" fmla="val 23951"/>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99" name="テキスト ボックス 98"/>
            <p:cNvSpPr txBox="1"/>
            <p:nvPr/>
          </p:nvSpPr>
          <p:spPr>
            <a:xfrm>
              <a:off x="4889547" y="1850055"/>
              <a:ext cx="2156630" cy="31543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大阪府独自の取組</a:t>
              </a:r>
            </a:p>
          </p:txBody>
        </p:sp>
      </p:grpSp>
      <p:sp>
        <p:nvSpPr>
          <p:cNvPr id="65" name="正方形/長方形 64"/>
          <p:cNvSpPr/>
          <p:nvPr/>
        </p:nvSpPr>
        <p:spPr>
          <a:xfrm>
            <a:off x="7774403" y="437074"/>
            <a:ext cx="1092358" cy="3742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（年度）</a:t>
            </a:r>
          </a:p>
        </p:txBody>
      </p:sp>
      <p:sp>
        <p:nvSpPr>
          <p:cNvPr id="6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445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895772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7799</Words>
  <Application>Microsoft Office PowerPoint</Application>
  <PresentationFormat>画面に合わせる (4:3)</PresentationFormat>
  <Paragraphs>920</Paragraphs>
  <Slides>25</Slides>
  <Notes>14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25</vt:i4>
      </vt:variant>
    </vt:vector>
  </HeadingPairs>
  <TitlesOfParts>
    <vt:vector size="37" baseType="lpstr">
      <vt:lpstr>BIZ UDPゴシック</vt:lpstr>
      <vt:lpstr>BIZ UDゴシック</vt:lpstr>
      <vt:lpstr>Meiryo UI</vt:lpstr>
      <vt:lpstr>ＭＳ Ｐゴシック</vt:lpstr>
      <vt:lpstr>ＭＳ 明朝</vt:lpstr>
      <vt:lpstr>メイリオ</vt:lpstr>
      <vt:lpstr>游ゴシック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2023-06-16T03:00:51Z</dcterms:created>
  <dcterms:modified xsi:type="dcterms:W3CDTF">2023-06-16T03:00:56Z</dcterms:modified>
</cp:coreProperties>
</file>