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17" removePersonalInfoOnSave="1" saveSubsetFonts="1">
  <p:sldMasterIdLst>
    <p:sldMasterId id="2147483648" r:id="rId1"/>
  </p:sldMasterIdLst>
  <p:notesMasterIdLst>
    <p:notesMasterId r:id="rId22"/>
  </p:notesMasterIdLst>
  <p:handoutMasterIdLst>
    <p:handoutMasterId r:id="rId23"/>
  </p:handoutMasterIdLst>
  <p:sldIdLst>
    <p:sldId id="2754" r:id="rId2"/>
    <p:sldId id="2755" r:id="rId3"/>
    <p:sldId id="2756" r:id="rId4"/>
    <p:sldId id="2757" r:id="rId5"/>
    <p:sldId id="2758" r:id="rId6"/>
    <p:sldId id="2759" r:id="rId7"/>
    <p:sldId id="2760" r:id="rId8"/>
    <p:sldId id="2761" r:id="rId9"/>
    <p:sldId id="2762" r:id="rId10"/>
    <p:sldId id="2763" r:id="rId11"/>
    <p:sldId id="2764" r:id="rId12"/>
    <p:sldId id="2765" r:id="rId13"/>
    <p:sldId id="2766" r:id="rId14"/>
    <p:sldId id="2767" r:id="rId15"/>
    <p:sldId id="2768" r:id="rId16"/>
    <p:sldId id="2769" r:id="rId17"/>
    <p:sldId id="2770" r:id="rId18"/>
    <p:sldId id="2771" r:id="rId19"/>
    <p:sldId id="2772" r:id="rId20"/>
    <p:sldId id="2773"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42"/>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6022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7491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223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9675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3130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中面_C_BASE">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0" y="0"/>
            <a:ext cx="9144323" cy="830114"/>
          </a:xfrm>
          <a:prstGeom prst="rect">
            <a:avLst/>
          </a:prstGeom>
          <a:solidFill>
            <a:srgbClr val="DEEBF7"/>
          </a:solidFill>
        </p:spPr>
        <p:txBody>
          <a:bodyPr lIns="288000" rIns="288000" bIns="72000" anchor="b" anchorCtr="0">
            <a:noAutofit/>
          </a:bodyPr>
          <a:lstStyle>
            <a:lvl1pPr fontAlgn="base">
              <a:defRPr sz="1663"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9" name="テキスト プレースホルダー 8">
            <a:extLst>
              <a:ext uri="{FF2B5EF4-FFF2-40B4-BE49-F238E27FC236}">
                <a16:creationId xmlns:a16="http://schemas.microsoft.com/office/drawing/2014/main" id="{90E6591C-3F10-47C9-BDFB-CE97F524BB3A}"/>
              </a:ext>
            </a:extLst>
          </p:cNvPr>
          <p:cNvSpPr>
            <a:spLocks noGrp="1"/>
          </p:cNvSpPr>
          <p:nvPr>
            <p:ph type="body" sz="quarter" idx="10"/>
          </p:nvPr>
        </p:nvSpPr>
        <p:spPr>
          <a:xfrm>
            <a:off x="265855" y="1010573"/>
            <a:ext cx="8612290" cy="810415"/>
          </a:xfrm>
        </p:spPr>
        <p:txBody>
          <a:bodyPr/>
          <a:lstStyle>
            <a:lvl1pPr>
              <a:buClr>
                <a:srgbClr val="2E75B6"/>
              </a:buClr>
              <a:defRPr/>
            </a:lvl1pPr>
            <a:lvl2pPr>
              <a:buClr>
                <a:srgbClr val="2E2E2E"/>
              </a:buClr>
              <a:defRPr>
                <a:solidFill>
                  <a:srgbClr val="2E2E2E"/>
                </a:solidFill>
              </a:defRPr>
            </a:lvl2pPr>
            <a:lvl3pPr>
              <a:buClr>
                <a:srgbClr val="2E75B6"/>
              </a:buClr>
              <a:defRPr/>
            </a:lvl3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0"/>
            <a:ext cx="1015938" cy="140616"/>
          </a:xfrm>
          <a:solidFill>
            <a:srgbClr val="2E75B6"/>
          </a:solidFill>
        </p:spPr>
        <p:txBody>
          <a:bodyPr wrap="none" lIns="180000" rIns="180000"/>
          <a:lstStyle>
            <a:lvl1pPr marL="0" indent="0">
              <a:buNone/>
              <a:defRPr sz="831" b="1">
                <a:solidFill>
                  <a:srgbClr val="FFFFFF"/>
                </a:solidFill>
              </a:defRPr>
            </a:lvl1pPr>
          </a:lstStyle>
          <a:p>
            <a:pPr lvl="0"/>
            <a:r>
              <a:rPr kumimoji="1" lang="ja-JP" altLang="en-US"/>
              <a:t>節 </a:t>
            </a:r>
            <a:r>
              <a:rPr kumimoji="1" lang="en-US" altLang="ja-JP"/>
              <a:t>SECTION</a:t>
            </a:r>
            <a:endParaRPr kumimoji="1" lang="ja-JP" altLang="en-US"/>
          </a:p>
        </p:txBody>
      </p:sp>
      <p:sp>
        <p:nvSpPr>
          <p:cNvPr id="2" name="スライド番号プレースホルダー 1">
            <a:extLst>
              <a:ext uri="{FF2B5EF4-FFF2-40B4-BE49-F238E27FC236}">
                <a16:creationId xmlns:a16="http://schemas.microsoft.com/office/drawing/2014/main" id="{B9ABD0CF-9584-44BF-ACAD-752A11BE1D98}"/>
              </a:ext>
            </a:extLst>
          </p:cNvPr>
          <p:cNvSpPr>
            <a:spLocks noGrp="1"/>
          </p:cNvSpPr>
          <p:nvPr>
            <p:ph type="sldNum" sz="quarter" idx="12"/>
          </p:nvPr>
        </p:nvSpPr>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2839500655"/>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中面_C_タイトルのみ">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A2426AA2-FB16-40F1-8E78-DC0F3336B323}"/>
              </a:ext>
            </a:extLst>
          </p:cNvPr>
          <p:cNvSpPr>
            <a:spLocks noGrp="1"/>
          </p:cNvSpPr>
          <p:nvPr>
            <p:ph type="title" hasCustomPrompt="1"/>
          </p:nvPr>
        </p:nvSpPr>
        <p:spPr>
          <a:xfrm>
            <a:off x="0" y="0"/>
            <a:ext cx="9144323" cy="830114"/>
          </a:xfrm>
          <a:prstGeom prst="rect">
            <a:avLst/>
          </a:prstGeom>
          <a:solidFill>
            <a:srgbClr val="DEEBF7"/>
          </a:solidFill>
        </p:spPr>
        <p:txBody>
          <a:bodyPr lIns="288000" rIns="288000" bIns="72000" anchor="b" anchorCtr="0">
            <a:noAutofit/>
          </a:bodyPr>
          <a:lstStyle>
            <a:lvl1pPr fontAlgn="base">
              <a:defRPr sz="1663" b="1"/>
            </a:lvl1pPr>
          </a:lstStyle>
          <a:p>
            <a:r>
              <a:rPr kumimoji="1" lang="ja-JP" altLang="en-US"/>
              <a:t>マスター タイトルの書式設定</a:t>
            </a:r>
            <a:r>
              <a:rPr kumimoji="1" lang="en-US" altLang="ja-JP"/>
              <a:t/>
            </a:r>
            <a:br>
              <a:rPr kumimoji="1" lang="en-US" altLang="ja-JP"/>
            </a:br>
            <a:r>
              <a:rPr kumimoji="1" lang="en-US" altLang="ja-JP"/>
              <a:t>2L</a:t>
            </a:r>
            <a:endParaRPr kumimoji="1" lang="ja-JP" altLang="en-US"/>
          </a:p>
        </p:txBody>
      </p:sp>
      <p:sp>
        <p:nvSpPr>
          <p:cNvPr id="5" name="テキスト プレースホルダー 4">
            <a:extLst>
              <a:ext uri="{FF2B5EF4-FFF2-40B4-BE49-F238E27FC236}">
                <a16:creationId xmlns:a16="http://schemas.microsoft.com/office/drawing/2014/main" id="{9FC58E10-775B-4AB3-8F83-30BF296EA960}"/>
              </a:ext>
            </a:extLst>
          </p:cNvPr>
          <p:cNvSpPr>
            <a:spLocks noGrp="1"/>
          </p:cNvSpPr>
          <p:nvPr>
            <p:ph type="body" sz="quarter" idx="11" hasCustomPrompt="1"/>
          </p:nvPr>
        </p:nvSpPr>
        <p:spPr>
          <a:xfrm>
            <a:off x="0" y="0"/>
            <a:ext cx="1015938" cy="140616"/>
          </a:xfrm>
          <a:solidFill>
            <a:srgbClr val="2E75B6"/>
          </a:solidFill>
        </p:spPr>
        <p:txBody>
          <a:bodyPr wrap="none" lIns="180000" rIns="180000"/>
          <a:lstStyle>
            <a:lvl1pPr marL="0" indent="0">
              <a:buNone/>
              <a:defRPr sz="831" b="1">
                <a:solidFill>
                  <a:srgbClr val="FFFFFF"/>
                </a:solidFill>
              </a:defRPr>
            </a:lvl1pPr>
          </a:lstStyle>
          <a:p>
            <a:pPr lvl="0"/>
            <a:r>
              <a:rPr kumimoji="1" lang="ja-JP" altLang="en-US"/>
              <a:t>節 </a:t>
            </a:r>
            <a:r>
              <a:rPr kumimoji="1" lang="en-US" altLang="ja-JP"/>
              <a:t>SECTION</a:t>
            </a:r>
            <a:endParaRPr kumimoji="1" lang="ja-JP" altLang="en-US"/>
          </a:p>
        </p:txBody>
      </p:sp>
      <p:sp>
        <p:nvSpPr>
          <p:cNvPr id="3" name="スライド番号プレースホルダー 2">
            <a:extLst>
              <a:ext uri="{FF2B5EF4-FFF2-40B4-BE49-F238E27FC236}">
                <a16:creationId xmlns:a16="http://schemas.microsoft.com/office/drawing/2014/main" id="{57FADD1A-47E1-43CB-A506-BD6147F56B80}"/>
              </a:ext>
            </a:extLst>
          </p:cNvPr>
          <p:cNvSpPr>
            <a:spLocks noGrp="1"/>
          </p:cNvSpPr>
          <p:nvPr>
            <p:ph type="sldNum" sz="quarter" idx="12"/>
          </p:nvPr>
        </p:nvSpPr>
        <p:spPr>
          <a:xfrm>
            <a:off x="7016190" y="6640910"/>
            <a:ext cx="1995125" cy="113749"/>
          </a:xfrm>
        </p:spPr>
        <p:txBody>
          <a:bodyPr/>
          <a:lstStyle/>
          <a:p>
            <a:fld id="{0638AFE9-EB24-4E85-A937-181894F314B4}" type="slidenum">
              <a:rPr kumimoji="1" lang="ja-JP" altLang="en-US" smtClean="0"/>
              <a:pPr/>
              <a:t>‹#›</a:t>
            </a:fld>
            <a:endParaRPr kumimoji="1" lang="ja-JP" altLang="en-US"/>
          </a:p>
        </p:txBody>
      </p:sp>
    </p:spTree>
    <p:extLst>
      <p:ext uri="{BB962C8B-B14F-4D97-AF65-F5344CB8AC3E}">
        <p14:creationId xmlns:p14="http://schemas.microsoft.com/office/powerpoint/2010/main" val="3616458049"/>
      </p:ext>
    </p:extLst>
  </p:cSld>
  <p:clrMapOvr>
    <a:masterClrMapping/>
  </p:clrMapOvr>
  <p:extLst>
    <p:ext uri="{DCECCB84-F9BA-43D5-87BE-67443E8EF086}">
      <p15:sldGuideLst xmlns:p15="http://schemas.microsoft.com/office/powerpoint/2012/main">
        <p15:guide id="1" orient="horz" pos="63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jpeg"/></Relationships>
</file>

<file path=ppt/slides/_rels/slide1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2.jpeg"/><Relationship Id="rId4" Type="http://schemas.openxmlformats.org/officeDocument/2006/relationships/image" Target="../media/image9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0" Type="http://schemas.openxmlformats.org/officeDocument/2006/relationships/image" Target="../media/image100.emf"/><Relationship Id="rId4" Type="http://schemas.openxmlformats.org/officeDocument/2006/relationships/image" Target="../media/image94.png"/><Relationship Id="rId9" Type="http://schemas.openxmlformats.org/officeDocument/2006/relationships/image" Target="../media/image99.jpeg"/></Relationships>
</file>

<file path=ppt/slides/_rels/slide19.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jpeg"/><Relationship Id="rId12" Type="http://schemas.openxmlformats.org/officeDocument/2006/relationships/image" Target="../media/image113.wmf"/><Relationship Id="rId2" Type="http://schemas.openxmlformats.org/officeDocument/2006/relationships/image" Target="../media/image103.png"/><Relationship Id="rId1" Type="http://schemas.openxmlformats.org/officeDocument/2006/relationships/slideLayout" Target="../slideLayouts/slideLayout13.xml"/><Relationship Id="rId6" Type="http://schemas.openxmlformats.org/officeDocument/2006/relationships/image" Target="../media/image107.png"/><Relationship Id="rId11" Type="http://schemas.openxmlformats.org/officeDocument/2006/relationships/image" Target="../media/image112.png"/><Relationship Id="rId5" Type="http://schemas.openxmlformats.org/officeDocument/2006/relationships/image" Target="../media/image106.png"/><Relationship Id="rId10" Type="http://schemas.openxmlformats.org/officeDocument/2006/relationships/image" Target="../media/image111.png"/><Relationship Id="rId4" Type="http://schemas.openxmlformats.org/officeDocument/2006/relationships/image" Target="../media/image105.png"/><Relationship Id="rId9" Type="http://schemas.openxmlformats.org/officeDocument/2006/relationships/image" Target="../media/image110.png"/></Relationships>
</file>

<file path=ppt/slides/_rels/slide2.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jpeg"/><Relationship Id="rId2" Type="http://schemas.openxmlformats.org/officeDocument/2006/relationships/image" Target="../media/image3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image" Target="../media/image48.jpg"/><Relationship Id="rId9"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emf"/></Relationships>
</file>

<file path=ppt/slides/_rels/slide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emf"/><Relationship Id="rId4" Type="http://schemas.openxmlformats.org/officeDocument/2006/relationships/image" Target="../media/image64.png"/><Relationship Id="rId9" Type="http://schemas.openxmlformats.org/officeDocument/2006/relationships/image" Target="../media/image69.png"/></Relationships>
</file>

<file path=ppt/slides/_rels/slide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9.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テキスト ボックス 87">
            <a:extLst>
              <a:ext uri="{FF2B5EF4-FFF2-40B4-BE49-F238E27FC236}">
                <a16:creationId xmlns:a16="http://schemas.microsoft.com/office/drawing/2014/main" id="{B3BF1302-8B95-4C74-B0BD-F1CAB520709E}"/>
              </a:ext>
            </a:extLst>
          </p:cNvPr>
          <p:cNvSpPr txBox="1"/>
          <p:nvPr/>
        </p:nvSpPr>
        <p:spPr>
          <a:xfrm>
            <a:off x="2603" y="885707"/>
            <a:ext cx="9144000"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大阪スマートシティパートナーズフォーラム</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【OSPF】</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（大阪府</a:t>
            </a:r>
            <a:r>
              <a:rPr kumimoji="0" lang="ja-JP" altLang="en-US" sz="1400" b="1" i="0" u="none" strike="noStrike" kern="1200" cap="none" spc="0" normalizeH="0" baseline="0" noProof="0" dirty="0" smtClean="0">
                <a:ln>
                  <a:noFill/>
                </a:ln>
                <a:solidFill>
                  <a:prstClr val="white"/>
                </a:solidFill>
                <a:effectLst/>
                <a:uLnTx/>
                <a:uFillTx/>
                <a:latin typeface="Meiryo UI"/>
                <a:ea typeface="Meiryo UI"/>
                <a:cs typeface="+mn-cs"/>
              </a:rPr>
              <a:t>）　プロジェクト</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の推進</a:t>
            </a:r>
          </a:p>
        </p:txBody>
      </p:sp>
      <p:sp>
        <p:nvSpPr>
          <p:cNvPr id="83" name="テキスト ボックス 82"/>
          <p:cNvSpPr txBox="1"/>
          <p:nvPr/>
        </p:nvSpPr>
        <p:spPr>
          <a:xfrm>
            <a:off x="102274" y="662224"/>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sp>
        <p:nvSpPr>
          <p:cNvPr id="77" name="テキスト ボックス 76"/>
          <p:cNvSpPr txBox="1"/>
          <p:nvPr/>
        </p:nvSpPr>
        <p:spPr>
          <a:xfrm>
            <a:off x="148386" y="135357"/>
            <a:ext cx="4846198"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６</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lang="ja-JP" altLang="en-US" sz="2215" dirty="0">
                <a:latin typeface="Meiryo UI" panose="020B0604030504040204" pitchFamily="50" charset="-128"/>
                <a:ea typeface="Meiryo UI" panose="020B0604030504040204" pitchFamily="50" charset="-128"/>
              </a:rPr>
              <a:t>具体的な</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a:t>
            </a:r>
            <a:r>
              <a:rPr kumimoji="1" lang="en-US" altLang="ja-JP"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スマートシティ</a:t>
            </a:r>
            <a:r>
              <a:rPr kumimoji="1" lang="en-US" altLang="ja-JP"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p>
        </p:txBody>
      </p:sp>
      <p:cxnSp>
        <p:nvCxnSpPr>
          <p:cNvPr id="92" name="直線コネクタ 91"/>
          <p:cNvCxnSpPr/>
          <p:nvPr/>
        </p:nvCxnSpPr>
        <p:spPr>
          <a:xfrm>
            <a:off x="270457" y="58498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グループ化 94"/>
          <p:cNvGrpSpPr/>
          <p:nvPr/>
        </p:nvGrpSpPr>
        <p:grpSpPr>
          <a:xfrm>
            <a:off x="94706" y="1249918"/>
            <a:ext cx="4707614" cy="3231160"/>
            <a:chOff x="9513376" y="-1609415"/>
            <a:chExt cx="4707614" cy="3231160"/>
          </a:xfrm>
        </p:grpSpPr>
        <p:grpSp>
          <p:nvGrpSpPr>
            <p:cNvPr id="96" name="グループ化 95"/>
            <p:cNvGrpSpPr/>
            <p:nvPr/>
          </p:nvGrpSpPr>
          <p:grpSpPr>
            <a:xfrm>
              <a:off x="9513376" y="-1609415"/>
              <a:ext cx="4707614" cy="3231160"/>
              <a:chOff x="-3588479" y="1019318"/>
              <a:chExt cx="4707614" cy="3231160"/>
            </a:xfrm>
          </p:grpSpPr>
          <p:grpSp>
            <p:nvGrpSpPr>
              <p:cNvPr id="101" name="グループ化 100"/>
              <p:cNvGrpSpPr/>
              <p:nvPr/>
            </p:nvGrpSpPr>
            <p:grpSpPr>
              <a:xfrm>
                <a:off x="-3588479" y="1019318"/>
                <a:ext cx="4707614" cy="3231160"/>
                <a:chOff x="595452" y="3693722"/>
                <a:chExt cx="4707614" cy="3231160"/>
              </a:xfrm>
            </p:grpSpPr>
            <p:pic>
              <p:nvPicPr>
                <p:cNvPr id="105" name="図 104">
                  <a:extLst>
                    <a:ext uri="{FF2B5EF4-FFF2-40B4-BE49-F238E27FC236}">
                      <a16:creationId xmlns:a16="http://schemas.microsoft.com/office/drawing/2014/main" id="{4DC4872A-77E1-4ABB-B9A8-607F7D511901}"/>
                    </a:ext>
                  </a:extLst>
                </p:cNvPr>
                <p:cNvPicPr>
                  <a:picLocks noChangeAspect="1"/>
                </p:cNvPicPr>
                <p:nvPr/>
              </p:nvPicPr>
              <p:blipFill>
                <a:blip r:embed="rId2"/>
                <a:stretch>
                  <a:fillRect/>
                </a:stretch>
              </p:blipFill>
              <p:spPr>
                <a:xfrm>
                  <a:off x="595452" y="3693722"/>
                  <a:ext cx="4707614" cy="3231160"/>
                </a:xfrm>
                <a:prstGeom prst="rect">
                  <a:avLst/>
                </a:prstGeom>
              </p:spPr>
            </p:pic>
            <p:sp>
              <p:nvSpPr>
                <p:cNvPr id="106" name="正方形/長方形 105">
                  <a:extLst>
                    <a:ext uri="{FF2B5EF4-FFF2-40B4-BE49-F238E27FC236}">
                      <a16:creationId xmlns:a16="http://schemas.microsoft.com/office/drawing/2014/main" id="{27459AD3-DDCB-48CD-8689-3D9BD7CC7B8D}"/>
                    </a:ext>
                  </a:extLst>
                </p:cNvPr>
                <p:cNvSpPr/>
                <p:nvPr/>
              </p:nvSpPr>
              <p:spPr>
                <a:xfrm>
                  <a:off x="1005143" y="5497068"/>
                  <a:ext cx="3809275" cy="1200329"/>
                </a:xfrm>
                <a:prstGeom prst="rect">
                  <a:avLst/>
                </a:prstGeom>
              </p:spPr>
              <p:txBody>
                <a:bodyPr wrap="square">
                  <a:spAutoFit/>
                </a:bodyPr>
                <a:lstStyle/>
                <a:p>
                  <a:pPr lvl="0" defTabSz="457200">
                    <a:defRPr/>
                  </a:pPr>
                  <a:r>
                    <a:rPr kumimoji="0" lang="ja-JP" altLang="en-US" sz="1200" dirty="0">
                      <a:solidFill>
                        <a:prstClr val="black"/>
                      </a:solidFill>
                      <a:latin typeface="メイリオ" panose="020B0604030504040204" pitchFamily="50" charset="-128"/>
                      <a:ea typeface="メイリオ" panose="020B0604030504040204" pitchFamily="50" charset="-128"/>
                    </a:rPr>
                    <a:t>買い物支援を通じたコミュニティの活性化や野菜摂取機会の増加などの食事改善を促す。さらに</a:t>
                  </a:r>
                  <a:r>
                    <a:rPr kumimoji="0" lang="en-US" altLang="ja-JP" sz="1200" dirty="0">
                      <a:solidFill>
                        <a:prstClr val="black"/>
                      </a:solidFill>
                      <a:latin typeface="メイリオ" panose="020B0604030504040204" pitchFamily="50" charset="-128"/>
                      <a:ea typeface="メイリオ" panose="020B0604030504040204" pitchFamily="50" charset="-128"/>
                    </a:rPr>
                    <a:t>ICT</a:t>
                  </a:r>
                  <a:r>
                    <a:rPr kumimoji="0" lang="ja-JP" altLang="en-US" sz="1200" dirty="0">
                      <a:solidFill>
                        <a:prstClr val="black"/>
                      </a:solidFill>
                      <a:latin typeface="メイリオ" panose="020B0604030504040204" pitchFamily="50" charset="-128"/>
                      <a:ea typeface="メイリオ" panose="020B0604030504040204" pitchFamily="50" charset="-128"/>
                    </a:rPr>
                    <a:t>機器活用により、生活習慣病の重症化予防や健康増進の取組を推進し、住民の健康寿命延伸と生涯現役社会の実現をめざす。</a:t>
                  </a:r>
                </a:p>
                <a:p>
                  <a:pPr lvl="0" defTabSz="457200">
                    <a:defRPr/>
                  </a:pPr>
                  <a:endParaRPr kumimoji="0" lang="ja-JP" altLang="en-US" sz="1200" dirty="0">
                    <a:solidFill>
                      <a:prstClr val="black"/>
                    </a:solidFill>
                    <a:latin typeface="メイリオ" panose="020B0604030504040204" pitchFamily="50" charset="-128"/>
                    <a:ea typeface="メイリオ" panose="020B0604030504040204" pitchFamily="50" charset="-128"/>
                  </a:endParaRPr>
                </a:p>
              </p:txBody>
            </p:sp>
            <p:grpSp>
              <p:nvGrpSpPr>
                <p:cNvPr id="107" name="グループ化 106">
                  <a:extLst>
                    <a:ext uri="{FF2B5EF4-FFF2-40B4-BE49-F238E27FC236}">
                      <a16:creationId xmlns:a16="http://schemas.microsoft.com/office/drawing/2014/main" id="{49093EC5-26C3-49A3-BEF7-24EED39EE54B}"/>
                    </a:ext>
                  </a:extLst>
                </p:cNvPr>
                <p:cNvGrpSpPr/>
                <p:nvPr/>
              </p:nvGrpSpPr>
              <p:grpSpPr>
                <a:xfrm>
                  <a:off x="2409956" y="5014236"/>
                  <a:ext cx="2087168" cy="309892"/>
                  <a:chOff x="672541" y="5038639"/>
                  <a:chExt cx="2087168" cy="309892"/>
                </a:xfrm>
              </p:grpSpPr>
              <p:sp>
                <p:nvSpPr>
                  <p:cNvPr id="109" name="角丸四角形 166">
                    <a:extLst>
                      <a:ext uri="{FF2B5EF4-FFF2-40B4-BE49-F238E27FC236}">
                        <a16:creationId xmlns:a16="http://schemas.microsoft.com/office/drawing/2014/main" id="{39047393-60BD-4554-98CE-A491070C09C6}"/>
                      </a:ext>
                    </a:extLst>
                  </p:cNvPr>
                  <p:cNvSpPr/>
                  <p:nvPr/>
                </p:nvSpPr>
                <p:spPr>
                  <a:xfrm>
                    <a:off x="672541" y="5038639"/>
                    <a:ext cx="2064972" cy="309892"/>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a:extLst>
                      <a:ext uri="{FF2B5EF4-FFF2-40B4-BE49-F238E27FC236}">
                        <a16:creationId xmlns:a16="http://schemas.microsoft.com/office/drawing/2014/main" id="{E280BF42-D641-4230-9879-EB1F22F7A225}"/>
                      </a:ext>
                    </a:extLst>
                  </p:cNvPr>
                  <p:cNvSpPr txBox="1"/>
                  <p:nvPr/>
                </p:nvSpPr>
                <p:spPr>
                  <a:xfrm>
                    <a:off x="913977" y="5091180"/>
                    <a:ext cx="1845732" cy="246221"/>
                  </a:xfrm>
                  <a:prstGeom prst="rect">
                    <a:avLst/>
                  </a:prstGeom>
                  <a:noFill/>
                </p:spPr>
                <p:txBody>
                  <a:bodyPr wrap="square" rtlCol="0">
                    <a:spAutoFit/>
                  </a:bodyPr>
                  <a:lstStyle/>
                  <a:p>
                    <a:pPr algn="ctr"/>
                    <a:r>
                      <a:rPr lang="ja-JP" altLang="en-US" sz="1000" b="1" dirty="0">
                        <a:solidFill>
                          <a:schemeClr val="bg1"/>
                        </a:solidFill>
                        <a:latin typeface="メイリオ" panose="020B0604030504040204" pitchFamily="50" charset="-128"/>
                        <a:ea typeface="メイリオ" panose="020B0604030504040204" pitchFamily="50" charset="-128"/>
                      </a:rPr>
                      <a:t>高齢者にやさしいまちづくり</a:t>
                    </a:r>
                  </a:p>
                </p:txBody>
              </p:sp>
            </p:grpSp>
            <p:sp>
              <p:nvSpPr>
                <p:cNvPr id="108" name="角丸四角形 74">
                  <a:extLst>
                    <a:ext uri="{FF2B5EF4-FFF2-40B4-BE49-F238E27FC236}">
                      <a16:creationId xmlns:a16="http://schemas.microsoft.com/office/drawing/2014/main" id="{A5A954BB-1522-4269-B6D9-2025A0E28426}"/>
                    </a:ext>
                  </a:extLst>
                </p:cNvPr>
                <p:cNvSpPr/>
                <p:nvPr/>
              </p:nvSpPr>
              <p:spPr>
                <a:xfrm>
                  <a:off x="2443363" y="5044985"/>
                  <a:ext cx="253469" cy="25346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 name="図 101"/>
              <p:cNvPicPr>
                <a:picLocks noChangeAspect="1"/>
              </p:cNvPicPr>
              <p:nvPr/>
            </p:nvPicPr>
            <p:blipFill rotWithShape="1">
              <a:blip r:embed="rId3"/>
              <a:srcRect b="52918"/>
              <a:stretch/>
            </p:blipFill>
            <p:spPr>
              <a:xfrm>
                <a:off x="-3307995" y="1292386"/>
                <a:ext cx="3981033" cy="223887"/>
              </a:xfrm>
              <a:prstGeom prst="rect">
                <a:avLst/>
              </a:prstGeom>
            </p:spPr>
          </p:pic>
          <p:sp>
            <p:nvSpPr>
              <p:cNvPr id="103" name="乗算記号 2">
                <a:extLst>
                  <a:ext uri="{FF2B5EF4-FFF2-40B4-BE49-F238E27FC236}">
                    <a16:creationId xmlns:a16="http://schemas.microsoft.com/office/drawing/2014/main" id="{341DBDD1-0D0A-435B-BDCA-AF18487CB578}"/>
                  </a:ext>
                </a:extLst>
              </p:cNvPr>
              <p:cNvSpPr/>
              <p:nvPr/>
            </p:nvSpPr>
            <p:spPr>
              <a:xfrm>
                <a:off x="-838263" y="1774959"/>
                <a:ext cx="344151" cy="344151"/>
              </a:xfrm>
              <a:prstGeom prst="mathMultiply">
                <a:avLst>
                  <a:gd name="adj1" fmla="val 0"/>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 name="図 103">
                <a:extLst>
                  <a:ext uri="{FF2B5EF4-FFF2-40B4-BE49-F238E27FC236}">
                    <a16:creationId xmlns:a16="http://schemas.microsoft.com/office/drawing/2014/main" id="{9103BFD0-E4E7-4B6A-8272-C8894C8459FD}"/>
                  </a:ext>
                </a:extLst>
              </p:cNvPr>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1719286" y="2394202"/>
                <a:ext cx="217388" cy="217388"/>
              </a:xfrm>
              <a:prstGeom prst="rect">
                <a:avLst/>
              </a:prstGeom>
            </p:spPr>
          </p:pic>
        </p:grpSp>
        <p:sp>
          <p:nvSpPr>
            <p:cNvPr id="97" name="テキスト ボックス 96">
              <a:extLst>
                <a:ext uri="{FF2B5EF4-FFF2-40B4-BE49-F238E27FC236}">
                  <a16:creationId xmlns:a16="http://schemas.microsoft.com/office/drawing/2014/main" id="{90720333-7D20-4240-8D60-0BF6D67EDF9E}"/>
                </a:ext>
              </a:extLst>
            </p:cNvPr>
            <p:cNvSpPr txBox="1"/>
            <p:nvPr/>
          </p:nvSpPr>
          <p:spPr>
            <a:xfrm>
              <a:off x="11568977" y="-562052"/>
              <a:ext cx="729098" cy="230832"/>
            </a:xfrm>
            <a:prstGeom prst="rect">
              <a:avLst/>
            </a:prstGeom>
            <a:noFill/>
          </p:spPr>
          <p:txBody>
            <a:bodyPr wrap="square" rtlCol="0">
              <a:spAutoFit/>
            </a:bodyPr>
            <a:lstStyle/>
            <a:p>
              <a:pPr algn="ctr" defTabSz="457200">
                <a:defRPr/>
              </a:pPr>
              <a:r>
                <a:rPr lang="ja-JP" altLang="en-US" sz="900" dirty="0">
                  <a:solidFill>
                    <a:srgbClr val="993333"/>
                  </a:solidFill>
                  <a:latin typeface="HGP創英角ｺﾞｼｯｸUB" panose="020B0900000000000000" pitchFamily="50" charset="-128"/>
                  <a:ea typeface="HGP創英角ｺﾞｼｯｸUB" panose="020B0900000000000000" pitchFamily="50" charset="-128"/>
                </a:rPr>
                <a:t>富田林市</a:t>
              </a:r>
            </a:p>
          </p:txBody>
        </p:sp>
        <p:pic>
          <p:nvPicPr>
            <p:cNvPr id="98" name="図 97"/>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2593216" y="-781006"/>
              <a:ext cx="1028540" cy="227403"/>
            </a:xfrm>
            <a:prstGeom prst="rect">
              <a:avLst/>
            </a:prstGeom>
          </p:spPr>
        </p:pic>
        <p:pic>
          <p:nvPicPr>
            <p:cNvPr id="99" name="図 98" descr="市章"/>
            <p:cNvPicPr/>
            <p:nvPr/>
          </p:nvPicPr>
          <p:blipFill>
            <a:blip r:embed="rId6" cstate="print">
              <a:extLst>
                <a:ext uri="{28A0092B-C50C-407E-A947-70E740481C1C}">
                  <a14:useLocalDpi xmlns:a14="http://schemas.microsoft.com/office/drawing/2010/main"/>
                </a:ext>
              </a:extLst>
            </a:blip>
            <a:srcRect/>
            <a:stretch>
              <a:fillRect/>
            </a:stretch>
          </p:blipFill>
          <p:spPr bwMode="auto">
            <a:xfrm>
              <a:off x="11722536" y="-998225"/>
              <a:ext cx="388620" cy="446405"/>
            </a:xfrm>
            <a:prstGeom prst="rect">
              <a:avLst/>
            </a:prstGeom>
            <a:noFill/>
          </p:spPr>
        </p:pic>
        <p:pic>
          <p:nvPicPr>
            <p:cNvPr id="100" name="図 99"/>
            <p:cNvPicPr>
              <a:picLocks noChangeAspect="1"/>
            </p:cNvPicPr>
            <p:nvPr/>
          </p:nvPicPr>
          <p:blipFill rotWithShape="1">
            <a:blip r:embed="rId7"/>
            <a:srcRect l="2747" r="23962"/>
            <a:stretch/>
          </p:blipFill>
          <p:spPr>
            <a:xfrm>
              <a:off x="10009382" y="-1022692"/>
              <a:ext cx="1175538" cy="1175538"/>
            </a:xfrm>
            <a:prstGeom prst="ellipse">
              <a:avLst/>
            </a:prstGeom>
            <a:effectLst>
              <a:outerShdw blurRad="127000" dist="38100" dir="2700000" algn="tl" rotWithShape="0">
                <a:prstClr val="black">
                  <a:alpha val="40000"/>
                </a:prstClr>
              </a:outerShdw>
            </a:effectLst>
          </p:spPr>
        </p:pic>
      </p:grpSp>
      <p:grpSp>
        <p:nvGrpSpPr>
          <p:cNvPr id="125" name="グループ化 124"/>
          <p:cNvGrpSpPr/>
          <p:nvPr/>
        </p:nvGrpSpPr>
        <p:grpSpPr>
          <a:xfrm>
            <a:off x="4547991" y="1256989"/>
            <a:ext cx="4707614" cy="3231160"/>
            <a:chOff x="-3576021" y="3693722"/>
            <a:chExt cx="4707614" cy="3231160"/>
          </a:xfrm>
        </p:grpSpPr>
        <p:grpSp>
          <p:nvGrpSpPr>
            <p:cNvPr id="126" name="グループ化 125"/>
            <p:cNvGrpSpPr/>
            <p:nvPr/>
          </p:nvGrpSpPr>
          <p:grpSpPr>
            <a:xfrm>
              <a:off x="-3576021" y="3693722"/>
              <a:ext cx="4707614" cy="3231160"/>
              <a:chOff x="595452" y="3693722"/>
              <a:chExt cx="4707614" cy="3231160"/>
            </a:xfrm>
          </p:grpSpPr>
          <p:pic>
            <p:nvPicPr>
              <p:cNvPr id="130" name="図 129">
                <a:extLst>
                  <a:ext uri="{FF2B5EF4-FFF2-40B4-BE49-F238E27FC236}">
                    <a16:creationId xmlns:a16="http://schemas.microsoft.com/office/drawing/2014/main" id="{4DC4872A-77E1-4ABB-B9A8-607F7D511901}"/>
                  </a:ext>
                </a:extLst>
              </p:cNvPr>
              <p:cNvPicPr>
                <a:picLocks noChangeAspect="1"/>
              </p:cNvPicPr>
              <p:nvPr/>
            </p:nvPicPr>
            <p:blipFill>
              <a:blip r:embed="rId2"/>
              <a:stretch>
                <a:fillRect/>
              </a:stretch>
            </p:blipFill>
            <p:spPr>
              <a:xfrm>
                <a:off x="595452" y="3693722"/>
                <a:ext cx="4707614" cy="3231160"/>
              </a:xfrm>
              <a:prstGeom prst="rect">
                <a:avLst/>
              </a:prstGeom>
            </p:spPr>
          </p:pic>
          <p:sp>
            <p:nvSpPr>
              <p:cNvPr id="131" name="正方形/長方形 130">
                <a:extLst>
                  <a:ext uri="{FF2B5EF4-FFF2-40B4-BE49-F238E27FC236}">
                    <a16:creationId xmlns:a16="http://schemas.microsoft.com/office/drawing/2014/main" id="{27459AD3-DDCB-48CD-8689-3D9BD7CC7B8D}"/>
                  </a:ext>
                </a:extLst>
              </p:cNvPr>
              <p:cNvSpPr/>
              <p:nvPr/>
            </p:nvSpPr>
            <p:spPr>
              <a:xfrm>
                <a:off x="951726" y="5542521"/>
                <a:ext cx="3760747" cy="830997"/>
              </a:xfrm>
              <a:prstGeom prst="rect">
                <a:avLst/>
              </a:prstGeom>
            </p:spPr>
            <p:txBody>
              <a:bodyPr wrap="square">
                <a:spAutoFit/>
              </a:bodyPr>
              <a:lstStyle/>
              <a:p>
                <a:pPr lvl="0" defTabSz="457200">
                  <a:defRPr/>
                </a:pPr>
                <a:r>
                  <a:rPr kumimoji="0" lang="ja-JP" altLang="en-US" sz="1200" dirty="0">
                    <a:solidFill>
                      <a:prstClr val="black"/>
                    </a:solidFill>
                    <a:latin typeface="メイリオ" panose="020B0604030504040204" pitchFamily="50" charset="-128"/>
                    <a:ea typeface="メイリオ" panose="020B0604030504040204" pitchFamily="50" charset="-128"/>
                  </a:rPr>
                  <a:t>毛髪健康チェックにより、老化の原因である糖化たんぱくの可視化に取り組む。さらに様々なギフトや特別な体験を提供することで、美と健康の維持・向上、健康未行動者の行動変容に繋げる。</a:t>
                </a:r>
              </a:p>
            </p:txBody>
          </p:sp>
          <p:grpSp>
            <p:nvGrpSpPr>
              <p:cNvPr id="132" name="グループ化 131">
                <a:extLst>
                  <a:ext uri="{FF2B5EF4-FFF2-40B4-BE49-F238E27FC236}">
                    <a16:creationId xmlns:a16="http://schemas.microsoft.com/office/drawing/2014/main" id="{49093EC5-26C3-49A3-BEF7-24EED39EE54B}"/>
                  </a:ext>
                </a:extLst>
              </p:cNvPr>
              <p:cNvGrpSpPr/>
              <p:nvPr/>
            </p:nvGrpSpPr>
            <p:grpSpPr>
              <a:xfrm>
                <a:off x="2409956" y="5014236"/>
                <a:ext cx="2064972" cy="309892"/>
                <a:chOff x="672541" y="5038639"/>
                <a:chExt cx="2064972" cy="309892"/>
              </a:xfrm>
            </p:grpSpPr>
            <p:sp>
              <p:nvSpPr>
                <p:cNvPr id="136" name="角丸四角形 166">
                  <a:extLst>
                    <a:ext uri="{FF2B5EF4-FFF2-40B4-BE49-F238E27FC236}">
                      <a16:creationId xmlns:a16="http://schemas.microsoft.com/office/drawing/2014/main" id="{39047393-60BD-4554-98CE-A491070C09C6}"/>
                    </a:ext>
                  </a:extLst>
                </p:cNvPr>
                <p:cNvSpPr/>
                <p:nvPr/>
              </p:nvSpPr>
              <p:spPr>
                <a:xfrm>
                  <a:off x="672541" y="5038639"/>
                  <a:ext cx="2064972" cy="309892"/>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テキスト ボックス 136">
                  <a:extLst>
                    <a:ext uri="{FF2B5EF4-FFF2-40B4-BE49-F238E27FC236}">
                      <a16:creationId xmlns:a16="http://schemas.microsoft.com/office/drawing/2014/main" id="{E280BF42-D641-4230-9879-EB1F22F7A225}"/>
                    </a:ext>
                  </a:extLst>
                </p:cNvPr>
                <p:cNvSpPr txBox="1"/>
                <p:nvPr/>
              </p:nvSpPr>
              <p:spPr>
                <a:xfrm>
                  <a:off x="939377" y="5078480"/>
                  <a:ext cx="1720165" cy="246221"/>
                </a:xfrm>
                <a:prstGeom prst="rect">
                  <a:avLst/>
                </a:prstGeom>
                <a:noFill/>
              </p:spPr>
              <p:txBody>
                <a:bodyPr wrap="square" rtlCol="0">
                  <a:spAutoFit/>
                </a:bodyPr>
                <a:lstStyle/>
                <a:p>
                  <a:pPr algn="ctr"/>
                  <a:r>
                    <a:rPr lang="ja-JP" altLang="en-US" sz="1000" b="1" dirty="0">
                      <a:solidFill>
                        <a:schemeClr val="bg1"/>
                      </a:solidFill>
                      <a:latin typeface="メイリオ" panose="020B0604030504040204" pitchFamily="50" charset="-128"/>
                      <a:ea typeface="メイリオ" panose="020B0604030504040204" pitchFamily="50" charset="-128"/>
                    </a:rPr>
                    <a:t>スマートヘルスシティ</a:t>
                  </a:r>
                </a:p>
              </p:txBody>
            </p:sp>
          </p:grpSp>
          <p:sp>
            <p:nvSpPr>
              <p:cNvPr id="133" name="角丸四角形 74">
                <a:extLst>
                  <a:ext uri="{FF2B5EF4-FFF2-40B4-BE49-F238E27FC236}">
                    <a16:creationId xmlns:a16="http://schemas.microsoft.com/office/drawing/2014/main" id="{A5A954BB-1522-4269-B6D9-2025A0E28426}"/>
                  </a:ext>
                </a:extLst>
              </p:cNvPr>
              <p:cNvSpPr/>
              <p:nvPr/>
            </p:nvSpPr>
            <p:spPr>
              <a:xfrm>
                <a:off x="2443363" y="5044985"/>
                <a:ext cx="253469" cy="253469"/>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4" name="図 133">
                <a:extLst>
                  <a:ext uri="{FF2B5EF4-FFF2-40B4-BE49-F238E27FC236}">
                    <a16:creationId xmlns:a16="http://schemas.microsoft.com/office/drawing/2014/main" id="{E454323F-F035-4958-8184-1EC9DD152970}"/>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2488027" y="5095672"/>
                <a:ext cx="163028" cy="163028"/>
              </a:xfrm>
              <a:prstGeom prst="rect">
                <a:avLst/>
              </a:prstGeom>
            </p:spPr>
          </p:pic>
          <p:pic>
            <p:nvPicPr>
              <p:cNvPr id="135" name="図 134">
                <a:extLst>
                  <a:ext uri="{FF2B5EF4-FFF2-40B4-BE49-F238E27FC236}">
                    <a16:creationId xmlns:a16="http://schemas.microsoft.com/office/drawing/2014/main" id="{B8C0E486-1289-41AA-9BD3-05C2A7753045}"/>
                  </a:ext>
                </a:extLst>
              </p:cNvPr>
              <p:cNvPicPr>
                <a:picLocks noChangeAspect="1"/>
              </p:cNvPicPr>
              <p:nvPr/>
            </p:nvPicPr>
            <p:blipFill rotWithShape="1">
              <a:blip r:embed="rId9"/>
              <a:srcRect t="1" b="51482"/>
              <a:stretch/>
            </p:blipFill>
            <p:spPr>
              <a:xfrm>
                <a:off x="864072" y="3959680"/>
                <a:ext cx="3974937" cy="230714"/>
              </a:xfrm>
              <a:prstGeom prst="rect">
                <a:avLst/>
              </a:prstGeom>
            </p:spPr>
          </p:pic>
        </p:grpSp>
        <p:pic>
          <p:nvPicPr>
            <p:cNvPr id="129" name="図 128"/>
            <p:cNvPicPr>
              <a:picLocks noChangeAspect="1"/>
            </p:cNvPicPr>
            <p:nvPr/>
          </p:nvPicPr>
          <p:blipFill rotWithShape="1">
            <a:blip r:embed="rId10"/>
            <a:srcRect l="30832" t="23404" r="35730" b="17122"/>
            <a:stretch/>
          </p:blipFill>
          <p:spPr>
            <a:xfrm>
              <a:off x="-3140527" y="4232235"/>
              <a:ext cx="1233012" cy="1233012"/>
            </a:xfrm>
            <a:prstGeom prst="ellipse">
              <a:avLst/>
            </a:prstGeom>
            <a:effectLst>
              <a:outerShdw blurRad="127000" dist="38100" dir="2700000" algn="tl" rotWithShape="0">
                <a:prstClr val="black">
                  <a:alpha val="40000"/>
                </a:prstClr>
              </a:outerShdw>
            </a:effectLst>
          </p:spPr>
        </p:pic>
      </p:grpSp>
      <p:sp>
        <p:nvSpPr>
          <p:cNvPr id="138" name="テキスト ボックス 137">
            <a:extLst>
              <a:ext uri="{FF2B5EF4-FFF2-40B4-BE49-F238E27FC236}">
                <a16:creationId xmlns:a16="http://schemas.microsoft.com/office/drawing/2014/main" id="{27147A57-D4CD-4950-B145-640904292073}"/>
              </a:ext>
            </a:extLst>
          </p:cNvPr>
          <p:cNvSpPr txBox="1"/>
          <p:nvPr/>
        </p:nvSpPr>
        <p:spPr>
          <a:xfrm>
            <a:off x="6518903" y="2341426"/>
            <a:ext cx="668262"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801B75"/>
                </a:solidFill>
                <a:effectLst/>
                <a:uLnTx/>
                <a:uFillTx/>
                <a:latin typeface="HGP創英角ｺﾞｼｯｸUB" panose="020B0900000000000000" pitchFamily="50" charset="-128"/>
                <a:ea typeface="HGP創英角ｺﾞｼｯｸUB" panose="020B0900000000000000" pitchFamily="50" charset="-128"/>
                <a:cs typeface="+mn-cs"/>
              </a:rPr>
              <a:t>藤井寺市</a:t>
            </a:r>
          </a:p>
        </p:txBody>
      </p:sp>
      <p:pic>
        <p:nvPicPr>
          <p:cNvPr id="139" name="図 138">
            <a:extLst>
              <a:ext uri="{FF2B5EF4-FFF2-40B4-BE49-F238E27FC236}">
                <a16:creationId xmlns:a16="http://schemas.microsoft.com/office/drawing/2014/main" id="{90CB33D7-E206-4D19-87CA-744FCFD94753}"/>
              </a:ext>
            </a:extLst>
          </p:cNvPr>
          <p:cNvPicPr>
            <a:picLocks noChangeAspect="1"/>
          </p:cNvPicPr>
          <p:nvPr/>
        </p:nvPicPr>
        <p:blipFill>
          <a:blip r:embed="rId11"/>
          <a:stretch>
            <a:fillRect/>
          </a:stretch>
        </p:blipFill>
        <p:spPr>
          <a:xfrm>
            <a:off x="6639458" y="1978949"/>
            <a:ext cx="421789" cy="421789"/>
          </a:xfrm>
          <a:prstGeom prst="rect">
            <a:avLst/>
          </a:prstGeom>
        </p:spPr>
      </p:pic>
      <p:sp>
        <p:nvSpPr>
          <p:cNvPr id="140" name="乗算記号 119">
            <a:extLst>
              <a:ext uri="{FF2B5EF4-FFF2-40B4-BE49-F238E27FC236}">
                <a16:creationId xmlns:a16="http://schemas.microsoft.com/office/drawing/2014/main" id="{87C0F679-4205-426F-A8AA-16BC55479352}"/>
              </a:ext>
            </a:extLst>
          </p:cNvPr>
          <p:cNvSpPr/>
          <p:nvPr/>
        </p:nvSpPr>
        <p:spPr>
          <a:xfrm>
            <a:off x="7150067" y="2009246"/>
            <a:ext cx="344151" cy="408301"/>
          </a:xfrm>
          <a:prstGeom prst="mathMultiply">
            <a:avLst>
              <a:gd name="adj1" fmla="val 0"/>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1" name="Picture 24" descr="TIS株式会社"/>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7535576" y="2002268"/>
            <a:ext cx="1041500" cy="406625"/>
          </a:xfrm>
          <a:prstGeom prst="rect">
            <a:avLst/>
          </a:prstGeom>
          <a:noFill/>
          <a:extLst>
            <a:ext uri="{909E8E84-426E-40DD-AFC4-6F175D3DCCD1}">
              <a14:hiddenFill xmlns:a14="http://schemas.microsoft.com/office/drawing/2010/main">
                <a:solidFill>
                  <a:srgbClr val="FFFFFF"/>
                </a:solidFill>
              </a14:hiddenFill>
            </a:ext>
          </a:extLst>
        </p:spPr>
      </p:pic>
      <p:grpSp>
        <p:nvGrpSpPr>
          <p:cNvPr id="142" name="グループ化 141"/>
          <p:cNvGrpSpPr/>
          <p:nvPr/>
        </p:nvGrpSpPr>
        <p:grpSpPr>
          <a:xfrm>
            <a:off x="102736" y="3932332"/>
            <a:ext cx="4707614" cy="3231160"/>
            <a:chOff x="4761970" y="1049771"/>
            <a:chExt cx="4707614" cy="3231160"/>
          </a:xfrm>
        </p:grpSpPr>
        <p:pic>
          <p:nvPicPr>
            <p:cNvPr id="143" name="図 142">
              <a:extLst>
                <a:ext uri="{FF2B5EF4-FFF2-40B4-BE49-F238E27FC236}">
                  <a16:creationId xmlns:a16="http://schemas.microsoft.com/office/drawing/2014/main" id="{3905BFCB-283A-45BD-B003-22D399C394B5}"/>
                </a:ext>
              </a:extLst>
            </p:cNvPr>
            <p:cNvPicPr>
              <a:picLocks noChangeAspect="1"/>
            </p:cNvPicPr>
            <p:nvPr/>
          </p:nvPicPr>
          <p:blipFill>
            <a:blip r:embed="rId2"/>
            <a:stretch>
              <a:fillRect/>
            </a:stretch>
          </p:blipFill>
          <p:spPr>
            <a:xfrm>
              <a:off x="4761970" y="1049771"/>
              <a:ext cx="4707614" cy="3231160"/>
            </a:xfrm>
            <a:prstGeom prst="rect">
              <a:avLst/>
            </a:prstGeom>
          </p:spPr>
        </p:pic>
        <p:sp>
          <p:nvSpPr>
            <p:cNvPr id="144" name="正方形/長方形 143">
              <a:extLst>
                <a:ext uri="{FF2B5EF4-FFF2-40B4-BE49-F238E27FC236}">
                  <a16:creationId xmlns:a16="http://schemas.microsoft.com/office/drawing/2014/main" id="{A9278672-404B-468A-9205-1B73DD631E88}"/>
                </a:ext>
              </a:extLst>
            </p:cNvPr>
            <p:cNvSpPr/>
            <p:nvPr/>
          </p:nvSpPr>
          <p:spPr>
            <a:xfrm>
              <a:off x="5118244" y="2821296"/>
              <a:ext cx="3760747" cy="830997"/>
            </a:xfrm>
            <a:prstGeom prst="rect">
              <a:avLst/>
            </a:prstGeom>
          </p:spPr>
          <p:txBody>
            <a:bodyPr wrap="square">
              <a:spAutoFit/>
            </a:bodyPr>
            <a:lstStyle/>
            <a:p>
              <a:pPr lvl="0" defTabSz="457200">
                <a:defRPr/>
              </a:pPr>
              <a:r>
                <a:rPr kumimoji="0" lang="ja-JP" altLang="en-US" sz="1200" dirty="0">
                  <a:solidFill>
                    <a:prstClr val="black"/>
                  </a:solidFill>
                  <a:latin typeface="メイリオ" panose="020B0604030504040204" pitchFamily="50" charset="-128"/>
                  <a:ea typeface="メイリオ" panose="020B0604030504040204" pitchFamily="50" charset="-128"/>
                </a:rPr>
                <a:t>地域移動・経済の活性化に向けて、パーソナルモビリティをはじめとした複数の移動サービスを結ぶ機能を持つモビリティポートをコミュニティ施設や商業拠点等に併設。</a:t>
              </a:r>
            </a:p>
          </p:txBody>
        </p:sp>
        <p:sp>
          <p:nvSpPr>
            <p:cNvPr id="145" name="テキスト ボックス 144">
              <a:extLst>
                <a:ext uri="{FF2B5EF4-FFF2-40B4-BE49-F238E27FC236}">
                  <a16:creationId xmlns:a16="http://schemas.microsoft.com/office/drawing/2014/main" id="{1B8160EB-F99E-4C29-91C5-88B9E81BE288}"/>
                </a:ext>
              </a:extLst>
            </p:cNvPr>
            <p:cNvSpPr txBox="1"/>
            <p:nvPr/>
          </p:nvSpPr>
          <p:spPr>
            <a:xfrm>
              <a:off x="6725704" y="2100356"/>
              <a:ext cx="668262"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E70012"/>
                  </a:solidFill>
                  <a:effectLst/>
                  <a:uLnTx/>
                  <a:uFillTx/>
                  <a:latin typeface="HGP創英角ｺﾞｼｯｸUB" panose="020B0900000000000000" pitchFamily="50" charset="-128"/>
                  <a:ea typeface="HGP創英角ｺﾞｼｯｸUB" panose="020B0900000000000000" pitchFamily="50" charset="-128"/>
                  <a:cs typeface="+mn-cs"/>
                </a:rPr>
                <a:t>岸和田市</a:t>
              </a:r>
            </a:p>
          </p:txBody>
        </p:sp>
        <p:sp>
          <p:nvSpPr>
            <p:cNvPr id="146" name="乗算記号 71">
              <a:extLst>
                <a:ext uri="{FF2B5EF4-FFF2-40B4-BE49-F238E27FC236}">
                  <a16:creationId xmlns:a16="http://schemas.microsoft.com/office/drawing/2014/main" id="{9E6E8E8A-5920-40A4-B890-C69DD93517A9}"/>
                </a:ext>
              </a:extLst>
            </p:cNvPr>
            <p:cNvSpPr/>
            <p:nvPr/>
          </p:nvSpPr>
          <p:spPr>
            <a:xfrm>
              <a:off x="7435664" y="1756205"/>
              <a:ext cx="344151" cy="344151"/>
            </a:xfrm>
            <a:prstGeom prst="mathMultiply">
              <a:avLst>
                <a:gd name="adj1" fmla="val 0"/>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7" name="グループ化 146">
              <a:extLst>
                <a:ext uri="{FF2B5EF4-FFF2-40B4-BE49-F238E27FC236}">
                  <a16:creationId xmlns:a16="http://schemas.microsoft.com/office/drawing/2014/main" id="{C7DE7DC2-A788-4E69-9473-35E1ACC4EC06}"/>
                </a:ext>
              </a:extLst>
            </p:cNvPr>
            <p:cNvGrpSpPr/>
            <p:nvPr/>
          </p:nvGrpSpPr>
          <p:grpSpPr>
            <a:xfrm>
              <a:off x="6576474" y="2405594"/>
              <a:ext cx="2087380" cy="309892"/>
              <a:chOff x="672541" y="5038639"/>
              <a:chExt cx="2087380" cy="309892"/>
            </a:xfrm>
          </p:grpSpPr>
          <p:sp>
            <p:nvSpPr>
              <p:cNvPr id="155" name="角丸四角形 166">
                <a:extLst>
                  <a:ext uri="{FF2B5EF4-FFF2-40B4-BE49-F238E27FC236}">
                    <a16:creationId xmlns:a16="http://schemas.microsoft.com/office/drawing/2014/main" id="{E766E1D7-8E8A-4E53-A7DC-4F725D858D31}"/>
                  </a:ext>
                </a:extLst>
              </p:cNvPr>
              <p:cNvSpPr/>
              <p:nvPr/>
            </p:nvSpPr>
            <p:spPr>
              <a:xfrm>
                <a:off x="672541" y="5038639"/>
                <a:ext cx="2064972" cy="309892"/>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テキスト ボックス 155">
                <a:extLst>
                  <a:ext uri="{FF2B5EF4-FFF2-40B4-BE49-F238E27FC236}">
                    <a16:creationId xmlns:a16="http://schemas.microsoft.com/office/drawing/2014/main" id="{F8E53C5E-F543-47F0-A792-2A30A88DF26F}"/>
                  </a:ext>
                </a:extLst>
              </p:cNvPr>
              <p:cNvSpPr txBox="1"/>
              <p:nvPr/>
            </p:nvSpPr>
            <p:spPr>
              <a:xfrm>
                <a:off x="924509" y="5085914"/>
                <a:ext cx="1835412" cy="246221"/>
              </a:xfrm>
              <a:prstGeom prst="rect">
                <a:avLst/>
              </a:prstGeom>
              <a:noFill/>
            </p:spPr>
            <p:txBody>
              <a:bodyPr wrap="square" rtlCol="0">
                <a:spAutoFit/>
              </a:bodyPr>
              <a:lstStyle/>
              <a:p>
                <a:r>
                  <a:rPr lang="ja-JP" altLang="en-US" sz="1000" b="1" dirty="0">
                    <a:solidFill>
                      <a:schemeClr val="bg1"/>
                    </a:solidFill>
                    <a:latin typeface="メイリオ" panose="020B0604030504040204" pitchFamily="50" charset="-128"/>
                    <a:ea typeface="メイリオ" panose="020B0604030504040204" pitchFamily="50" charset="-128"/>
                  </a:rPr>
                  <a:t>移動がスムーズなまちづくり</a:t>
                </a:r>
              </a:p>
            </p:txBody>
          </p:sp>
        </p:grpSp>
        <p:pic>
          <p:nvPicPr>
            <p:cNvPr id="148" name="図 147">
              <a:extLst>
                <a:ext uri="{FF2B5EF4-FFF2-40B4-BE49-F238E27FC236}">
                  <a16:creationId xmlns:a16="http://schemas.microsoft.com/office/drawing/2014/main" id="{26C0BDDD-7E9A-46F1-9DC7-FF6C892261EB}"/>
                </a:ext>
              </a:extLst>
            </p:cNvPr>
            <p:cNvPicPr>
              <a:picLocks noChangeAspect="1"/>
            </p:cNvPicPr>
            <p:nvPr/>
          </p:nvPicPr>
          <p:blipFill rotWithShape="1">
            <a:blip r:embed="rId13"/>
            <a:srcRect l="23817" t="36810" r="48183" b="13390"/>
            <a:stretch/>
          </p:blipFill>
          <p:spPr>
            <a:xfrm>
              <a:off x="5288624" y="1598517"/>
              <a:ext cx="1180599" cy="1180599"/>
            </a:xfrm>
            <a:prstGeom prst="ellipse">
              <a:avLst/>
            </a:prstGeom>
            <a:effectLst>
              <a:outerShdw blurRad="127000" dist="38100" dir="2700000" algn="tl" rotWithShape="0">
                <a:prstClr val="black">
                  <a:alpha val="40000"/>
                </a:prstClr>
              </a:outerShdw>
            </a:effectLst>
          </p:spPr>
        </p:pic>
        <p:sp>
          <p:nvSpPr>
            <p:cNvPr id="149" name="角丸四角形 177">
              <a:extLst>
                <a:ext uri="{FF2B5EF4-FFF2-40B4-BE49-F238E27FC236}">
                  <a16:creationId xmlns:a16="http://schemas.microsoft.com/office/drawing/2014/main" id="{0E7FB73A-1060-4B4E-B98C-83FA96D11CBE}"/>
                </a:ext>
              </a:extLst>
            </p:cNvPr>
            <p:cNvSpPr/>
            <p:nvPr/>
          </p:nvSpPr>
          <p:spPr>
            <a:xfrm>
              <a:off x="6607838" y="2432165"/>
              <a:ext cx="253469" cy="25346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0" name="図 149">
              <a:extLst>
                <a:ext uri="{FF2B5EF4-FFF2-40B4-BE49-F238E27FC236}">
                  <a16:creationId xmlns:a16="http://schemas.microsoft.com/office/drawing/2014/main" id="{46C7AB26-E428-4A64-BD83-81E6A137C6DF}"/>
                </a:ext>
              </a:extLst>
            </p:cNvPr>
            <p:cNvPicPr>
              <a:picLocks noChangeAspect="1"/>
            </p:cNvPicPr>
            <p:nvPr/>
          </p:nvPicPr>
          <p:blipFill>
            <a:blip r:embed="rId14" cstate="print">
              <a:biLevel thresh="25000"/>
              <a:extLst>
                <a:ext uri="{28A0092B-C50C-407E-A947-70E740481C1C}">
                  <a14:useLocalDpi xmlns:a14="http://schemas.microsoft.com/office/drawing/2010/main" val="0"/>
                </a:ext>
              </a:extLst>
            </a:blip>
            <a:stretch>
              <a:fillRect/>
            </a:stretch>
          </p:blipFill>
          <p:spPr>
            <a:xfrm>
              <a:off x="6638554" y="2471833"/>
              <a:ext cx="181416" cy="181416"/>
            </a:xfrm>
            <a:prstGeom prst="rect">
              <a:avLst/>
            </a:prstGeom>
          </p:spPr>
        </p:pic>
        <p:pic>
          <p:nvPicPr>
            <p:cNvPr id="151" name="図 2" descr="挿絵 が含まれている画像&#10;&#10;非常に高い精度で生成された説明">
              <a:extLst>
                <a:ext uri="{FF2B5EF4-FFF2-40B4-BE49-F238E27FC236}">
                  <a16:creationId xmlns:a16="http://schemas.microsoft.com/office/drawing/2014/main" id="{476AAB14-9202-4FDF-AF18-9AE54961099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7919780" y="2000926"/>
              <a:ext cx="744074" cy="252049"/>
            </a:xfrm>
            <a:prstGeom prst="rect">
              <a:avLst/>
            </a:prstGeom>
          </p:spPr>
        </p:pic>
        <p:pic>
          <p:nvPicPr>
            <p:cNvPr id="152" name="Picture 2" descr="Microsoft Customer Story-Azure を基盤にナレッジ マネジメント・プラットフォームを構築。Cosmos  DBを活用し、満足度の高いシステムをアジャイル開発">
              <a:extLst>
                <a:ext uri="{FF2B5EF4-FFF2-40B4-BE49-F238E27FC236}">
                  <a16:creationId xmlns:a16="http://schemas.microsoft.com/office/drawing/2014/main" id="{C289C752-2892-4A5D-8D85-49D3CB5F03F6}"/>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7773743" y="1619236"/>
              <a:ext cx="1080390" cy="329427"/>
            </a:xfrm>
            <a:prstGeom prst="rect">
              <a:avLst/>
            </a:prstGeom>
            <a:noFill/>
            <a:extLst>
              <a:ext uri="{909E8E84-426E-40DD-AFC4-6F175D3DCCD1}">
                <a14:hiddenFill xmlns:a14="http://schemas.microsoft.com/office/drawing/2010/main">
                  <a:solidFill>
                    <a:srgbClr val="FFFFFF"/>
                  </a:solidFill>
                </a14:hiddenFill>
              </a:ext>
            </a:extLst>
          </p:spPr>
        </p:pic>
        <p:pic>
          <p:nvPicPr>
            <p:cNvPr id="153" name="図 152">
              <a:extLst>
                <a:ext uri="{FF2B5EF4-FFF2-40B4-BE49-F238E27FC236}">
                  <a16:creationId xmlns:a16="http://schemas.microsoft.com/office/drawing/2014/main" id="{5580C66B-8EF5-4956-9C32-452A3B1ED0DB}"/>
                </a:ext>
              </a:extLst>
            </p:cNvPr>
            <p:cNvPicPr>
              <a:picLocks noChangeAspect="1"/>
            </p:cNvPicPr>
            <p:nvPr/>
          </p:nvPicPr>
          <p:blipFill>
            <a:blip r:embed="rId17"/>
            <a:stretch>
              <a:fillRect/>
            </a:stretch>
          </p:blipFill>
          <p:spPr>
            <a:xfrm>
              <a:off x="6870940" y="1656684"/>
              <a:ext cx="410660" cy="449670"/>
            </a:xfrm>
            <a:prstGeom prst="rect">
              <a:avLst/>
            </a:prstGeom>
          </p:spPr>
        </p:pic>
        <p:pic>
          <p:nvPicPr>
            <p:cNvPr id="154" name="図 153">
              <a:extLst>
                <a:ext uri="{FF2B5EF4-FFF2-40B4-BE49-F238E27FC236}">
                  <a16:creationId xmlns:a16="http://schemas.microsoft.com/office/drawing/2014/main" id="{DAFA4C75-3C13-4786-92C5-FF30D331D48C}"/>
                </a:ext>
              </a:extLst>
            </p:cNvPr>
            <p:cNvPicPr>
              <a:picLocks noChangeAspect="1"/>
            </p:cNvPicPr>
            <p:nvPr/>
          </p:nvPicPr>
          <p:blipFill rotWithShape="1">
            <a:blip r:embed="rId18"/>
            <a:srcRect t="54607"/>
            <a:stretch/>
          </p:blipFill>
          <p:spPr>
            <a:xfrm flipV="1">
              <a:off x="5030965" y="1306114"/>
              <a:ext cx="3974937" cy="215857"/>
            </a:xfrm>
            <a:prstGeom prst="rect">
              <a:avLst/>
            </a:prstGeom>
          </p:spPr>
        </p:pic>
      </p:grpSp>
      <p:grpSp>
        <p:nvGrpSpPr>
          <p:cNvPr id="157" name="グループ化 156"/>
          <p:cNvGrpSpPr/>
          <p:nvPr/>
        </p:nvGrpSpPr>
        <p:grpSpPr>
          <a:xfrm>
            <a:off x="4534433" y="3933402"/>
            <a:ext cx="4707614" cy="3231160"/>
            <a:chOff x="4761970" y="3693722"/>
            <a:chExt cx="4707614" cy="3231160"/>
          </a:xfrm>
        </p:grpSpPr>
        <p:pic>
          <p:nvPicPr>
            <p:cNvPr id="158" name="図 157">
              <a:extLst>
                <a:ext uri="{FF2B5EF4-FFF2-40B4-BE49-F238E27FC236}">
                  <a16:creationId xmlns:a16="http://schemas.microsoft.com/office/drawing/2014/main" id="{C91BAEA7-08DE-4111-A49B-91AEBC1E6F94}"/>
                </a:ext>
              </a:extLst>
            </p:cNvPr>
            <p:cNvPicPr>
              <a:picLocks noChangeAspect="1"/>
            </p:cNvPicPr>
            <p:nvPr/>
          </p:nvPicPr>
          <p:blipFill>
            <a:blip r:embed="rId2"/>
            <a:stretch>
              <a:fillRect/>
            </a:stretch>
          </p:blipFill>
          <p:spPr>
            <a:xfrm>
              <a:off x="4761970" y="3693722"/>
              <a:ext cx="4707614" cy="3231160"/>
            </a:xfrm>
            <a:prstGeom prst="rect">
              <a:avLst/>
            </a:prstGeom>
          </p:spPr>
        </p:pic>
        <p:sp>
          <p:nvSpPr>
            <p:cNvPr id="159" name="正方形/長方形 158">
              <a:extLst>
                <a:ext uri="{FF2B5EF4-FFF2-40B4-BE49-F238E27FC236}">
                  <a16:creationId xmlns:a16="http://schemas.microsoft.com/office/drawing/2014/main" id="{2923D8E3-EA53-4B68-B5AA-C4F4E803B374}"/>
                </a:ext>
              </a:extLst>
            </p:cNvPr>
            <p:cNvSpPr/>
            <p:nvPr/>
          </p:nvSpPr>
          <p:spPr>
            <a:xfrm>
              <a:off x="5118244" y="5465247"/>
              <a:ext cx="3760747" cy="830997"/>
            </a:xfrm>
            <a:prstGeom prst="rect">
              <a:avLst/>
            </a:prstGeom>
          </p:spPr>
          <p:txBody>
            <a:bodyPr wrap="square">
              <a:spAutoFit/>
            </a:bodyPr>
            <a:lstStyle/>
            <a:p>
              <a:pPr lvl="0" defTabSz="457200">
                <a:defRPr/>
              </a:pPr>
              <a:r>
                <a:rPr kumimoji="0" lang="ja-JP" altLang="en-US" sz="1200" dirty="0">
                  <a:solidFill>
                    <a:prstClr val="black"/>
                  </a:solidFill>
                  <a:latin typeface="メイリオ" panose="020B0604030504040204" pitchFamily="50" charset="-128"/>
                  <a:ea typeface="メイリオ" panose="020B0604030504040204" pitchFamily="50" charset="-128"/>
                </a:rPr>
                <a:t>シェアサイクルの位置情報を利用した情報発信など、観光客に、快適・便利・楽しい様々なサービスを提供し、得られた属性・行動データから観光の課題解決を図る。</a:t>
              </a:r>
            </a:p>
          </p:txBody>
        </p:sp>
        <p:sp>
          <p:nvSpPr>
            <p:cNvPr id="160" name="乗算記号 128">
              <a:extLst>
                <a:ext uri="{FF2B5EF4-FFF2-40B4-BE49-F238E27FC236}">
                  <a16:creationId xmlns:a16="http://schemas.microsoft.com/office/drawing/2014/main" id="{E889715B-35B1-43B6-A70E-17C3A83541F0}"/>
                </a:ext>
              </a:extLst>
            </p:cNvPr>
            <p:cNvSpPr/>
            <p:nvPr/>
          </p:nvSpPr>
          <p:spPr>
            <a:xfrm>
              <a:off x="7435664" y="4388350"/>
              <a:ext cx="344151" cy="344151"/>
            </a:xfrm>
            <a:prstGeom prst="mathMultiply">
              <a:avLst>
                <a:gd name="adj1" fmla="val 0"/>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1" name="グループ化 160">
              <a:extLst>
                <a:ext uri="{FF2B5EF4-FFF2-40B4-BE49-F238E27FC236}">
                  <a16:creationId xmlns:a16="http://schemas.microsoft.com/office/drawing/2014/main" id="{4E24CE0A-AD2B-41F6-B8AB-4C11986115B4}"/>
                </a:ext>
              </a:extLst>
            </p:cNvPr>
            <p:cNvGrpSpPr/>
            <p:nvPr/>
          </p:nvGrpSpPr>
          <p:grpSpPr>
            <a:xfrm>
              <a:off x="6576474" y="5037739"/>
              <a:ext cx="2087380" cy="309892"/>
              <a:chOff x="672541" y="5038639"/>
              <a:chExt cx="2087380" cy="309892"/>
            </a:xfrm>
          </p:grpSpPr>
          <p:sp>
            <p:nvSpPr>
              <p:cNvPr id="168" name="角丸四角形 166">
                <a:extLst>
                  <a:ext uri="{FF2B5EF4-FFF2-40B4-BE49-F238E27FC236}">
                    <a16:creationId xmlns:a16="http://schemas.microsoft.com/office/drawing/2014/main" id="{96E45F12-6AC2-4A8B-A72E-BA1FFF5476E2}"/>
                  </a:ext>
                </a:extLst>
              </p:cNvPr>
              <p:cNvSpPr/>
              <p:nvPr/>
            </p:nvSpPr>
            <p:spPr>
              <a:xfrm>
                <a:off x="672541" y="5038639"/>
                <a:ext cx="2064972" cy="309892"/>
              </a:xfrm>
              <a:prstGeom prst="roundRect">
                <a:avLst>
                  <a:gd name="adj" fmla="val 5000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テキスト ボックス 168">
                <a:extLst>
                  <a:ext uri="{FF2B5EF4-FFF2-40B4-BE49-F238E27FC236}">
                    <a16:creationId xmlns:a16="http://schemas.microsoft.com/office/drawing/2014/main" id="{A15951FF-1419-479A-912F-27911ED1FF58}"/>
                  </a:ext>
                </a:extLst>
              </p:cNvPr>
              <p:cNvSpPr txBox="1"/>
              <p:nvPr/>
            </p:nvSpPr>
            <p:spPr>
              <a:xfrm>
                <a:off x="924509" y="5085914"/>
                <a:ext cx="1835412" cy="246221"/>
              </a:xfrm>
              <a:prstGeom prst="rect">
                <a:avLst/>
              </a:prstGeom>
              <a:noFill/>
            </p:spPr>
            <p:txBody>
              <a:bodyPr wrap="square" rtlCol="0">
                <a:spAutoFit/>
              </a:bodyPr>
              <a:lstStyle/>
              <a:p>
                <a:r>
                  <a:rPr lang="ja-JP" altLang="en-US" sz="1000" b="1" dirty="0">
                    <a:solidFill>
                      <a:schemeClr val="bg1"/>
                    </a:solidFill>
                    <a:latin typeface="メイリオ" panose="020B0604030504040204" pitchFamily="50" charset="-128"/>
                    <a:ea typeface="メイリオ" panose="020B0604030504040204" pitchFamily="50" charset="-128"/>
                  </a:rPr>
                  <a:t>インバウンド・観光の再生</a:t>
                </a:r>
              </a:p>
            </p:txBody>
          </p:sp>
        </p:grpSp>
        <p:sp>
          <p:nvSpPr>
            <p:cNvPr id="162" name="角丸四角形 187">
              <a:extLst>
                <a:ext uri="{FF2B5EF4-FFF2-40B4-BE49-F238E27FC236}">
                  <a16:creationId xmlns:a16="http://schemas.microsoft.com/office/drawing/2014/main" id="{71E47249-165D-48FF-9B79-90B1D2374CE2}"/>
                </a:ext>
              </a:extLst>
            </p:cNvPr>
            <p:cNvSpPr/>
            <p:nvPr/>
          </p:nvSpPr>
          <p:spPr>
            <a:xfrm>
              <a:off x="6611558" y="5061910"/>
              <a:ext cx="253469" cy="253469"/>
            </a:xfrm>
            <a:prstGeom prst="roundRect">
              <a:avLst>
                <a:gd name="adj" fmla="val 50000"/>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3" name="図 162">
              <a:extLst>
                <a:ext uri="{FF2B5EF4-FFF2-40B4-BE49-F238E27FC236}">
                  <a16:creationId xmlns:a16="http://schemas.microsoft.com/office/drawing/2014/main" id="{6B316A58-556E-413B-81F5-12EAD539539A}"/>
                </a:ext>
              </a:extLst>
            </p:cNvPr>
            <p:cNvPicPr>
              <a:picLocks noChangeAspect="1"/>
            </p:cNvPicPr>
            <p:nvPr/>
          </p:nvPicPr>
          <p:blipFill>
            <a:blip r:embed="rId19" cstate="print">
              <a:biLevel thresh="25000"/>
              <a:extLst>
                <a:ext uri="{28A0092B-C50C-407E-A947-70E740481C1C}">
                  <a14:useLocalDpi xmlns:a14="http://schemas.microsoft.com/office/drawing/2010/main" val="0"/>
                </a:ext>
              </a:extLst>
            </a:blip>
            <a:stretch>
              <a:fillRect/>
            </a:stretch>
          </p:blipFill>
          <p:spPr>
            <a:xfrm>
              <a:off x="6641999" y="5085014"/>
              <a:ext cx="188185" cy="188185"/>
            </a:xfrm>
            <a:prstGeom prst="rect">
              <a:avLst/>
            </a:prstGeom>
          </p:spPr>
        </p:pic>
        <p:pic>
          <p:nvPicPr>
            <p:cNvPr id="164" name="図 163">
              <a:extLst>
                <a:ext uri="{FF2B5EF4-FFF2-40B4-BE49-F238E27FC236}">
                  <a16:creationId xmlns:a16="http://schemas.microsoft.com/office/drawing/2014/main" id="{93211BCA-5B1D-4199-9128-F7CEE5D61A82}"/>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7762" y="4393187"/>
              <a:ext cx="1016321" cy="421092"/>
            </a:xfrm>
            <a:prstGeom prst="rect">
              <a:avLst/>
            </a:prstGeom>
          </p:spPr>
        </p:pic>
        <p:pic>
          <p:nvPicPr>
            <p:cNvPr id="165" name="Picture 2" descr="泉佐野市 Izumisano City Official Web Site">
              <a:extLst>
                <a:ext uri="{FF2B5EF4-FFF2-40B4-BE49-F238E27FC236}">
                  <a16:creationId xmlns:a16="http://schemas.microsoft.com/office/drawing/2014/main" id="{C17784EE-8717-47C3-9C9F-E383B9DEA7BD}"/>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553196" y="4416706"/>
              <a:ext cx="775977" cy="279352"/>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4">
              <a:extLst>
                <a:ext uri="{FF2B5EF4-FFF2-40B4-BE49-F238E27FC236}">
                  <a16:creationId xmlns:a16="http://schemas.microsoft.com/office/drawing/2014/main" id="{C1092DB8-2F80-4254-8817-AB61939E7B5C}"/>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a:stretch/>
          </p:blipFill>
          <p:spPr bwMode="auto">
            <a:xfrm>
              <a:off x="5309237" y="4217629"/>
              <a:ext cx="1188096" cy="1188096"/>
            </a:xfrm>
            <a:prstGeom prst="ellipse">
              <a:avLst/>
            </a:prstGeom>
            <a:noFill/>
            <a:effectLst>
              <a:outerShdw blurRad="1270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7" name="図 166">
              <a:extLst>
                <a:ext uri="{FF2B5EF4-FFF2-40B4-BE49-F238E27FC236}">
                  <a16:creationId xmlns:a16="http://schemas.microsoft.com/office/drawing/2014/main" id="{D9C0DFEF-A263-45C3-819B-EED4474BDAA3}"/>
                </a:ext>
              </a:extLst>
            </p:cNvPr>
            <p:cNvPicPr>
              <a:picLocks noChangeAspect="1"/>
            </p:cNvPicPr>
            <p:nvPr/>
          </p:nvPicPr>
          <p:blipFill rotWithShape="1">
            <a:blip r:embed="rId23"/>
            <a:srcRect b="53434"/>
            <a:stretch/>
          </p:blipFill>
          <p:spPr>
            <a:xfrm>
              <a:off x="5030590" y="3953939"/>
              <a:ext cx="3978359" cy="221433"/>
            </a:xfrm>
            <a:prstGeom prst="rect">
              <a:avLst/>
            </a:prstGeom>
          </p:spPr>
        </p:pic>
      </p:grpSp>
      <p:sp>
        <p:nvSpPr>
          <p:cNvPr id="6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55870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17897" y="2203672"/>
            <a:ext cx="139653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共同調達の実績</a:t>
            </a:r>
            <a:endParaRPr kumimoji="1" lang="ja-JP" altLang="en-US" sz="1350" b="1" i="0" u="none" strike="sng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329404" y="2611207"/>
            <a:ext cx="4960562" cy="928772"/>
          </a:xfrm>
          <a:prstGeom prst="roundRect">
            <a:avLst>
              <a:gd name="adj" fmla="val 7189"/>
            </a:avLst>
          </a:prstGeom>
          <a:solidFill>
            <a:srgbClr val="DA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1" lang="ja-JP" altLang="en-US" sz="675"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4" name="テキスト ボックス 13"/>
          <p:cNvSpPr txBox="1"/>
          <p:nvPr/>
        </p:nvSpPr>
        <p:spPr>
          <a:xfrm>
            <a:off x="403365" y="2799386"/>
            <a:ext cx="4738552" cy="707886"/>
          </a:xfrm>
          <a:prstGeom prst="rect">
            <a:avLst/>
          </a:prstGeom>
          <a:noFill/>
        </p:spPr>
        <p:txBody>
          <a:bodyPr wrap="square" rtlCol="0">
            <a:spAutoFit/>
          </a:bodyPr>
          <a:lstStyle/>
          <a:p>
            <a:pPr lvl="0">
              <a:lnSpc>
                <a:spcPts val="1200"/>
              </a:lnSpc>
              <a:defRPr/>
            </a:pP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30</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市町村</a:t>
            </a: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が参加</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kumimoji="1" lang="en-US" altLang="ja-JP"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2023</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年度は</a:t>
            </a:r>
            <a:r>
              <a:rPr lang="en-US" altLang="ja-JP" sz="900" u="sng" dirty="0" smtClean="0">
                <a:latin typeface="Meiryo UI" panose="020B0604030504040204" pitchFamily="50" charset="-128"/>
                <a:ea typeface="Meiryo UI" panose="020B0604030504040204" pitchFamily="50" charset="-128"/>
              </a:rPr>
              <a:t>4</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市町村</a:t>
            </a: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が後乗り参加（</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計</a:t>
            </a:r>
            <a:r>
              <a:rPr lang="en-US" altLang="ja-JP" sz="900" u="sng" dirty="0" smtClean="0">
                <a:latin typeface="Meiryo UI" panose="020B0604030504040204" pitchFamily="50" charset="-128"/>
                <a:ea typeface="Meiryo UI" panose="020B0604030504040204" pitchFamily="50" charset="-128"/>
              </a:rPr>
              <a:t>34</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市町村</a:t>
            </a: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が</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参加）</a:t>
            </a:r>
            <a:r>
              <a:rPr lang="ja-JP" altLang="en-US" sz="900" u="sng" dirty="0" smtClean="0">
                <a:latin typeface="Meiryo UI" panose="020B0604030504040204" pitchFamily="50" charset="-128"/>
                <a:ea typeface="Meiryo UI" panose="020B0604030504040204" pitchFamily="50" charset="-128"/>
              </a:rPr>
              <a:t>予定。</a:t>
            </a:r>
            <a:endParaRPr kumimoji="1" lang="en-US" altLang="ja-JP"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自治体の利用に特化し、高いセキュリティを有する</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コミュニケーションツール。</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効果として、</a:t>
            </a: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在宅勤務を促進し、緊急災害時の連絡網</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に。</a:t>
            </a:r>
            <a:endParaRPr kumimoji="1" lang="en-US" altLang="ja-JP"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在宅勤務推進、窓口改革、災害対策などテーマ別トークルームで</a:t>
            </a: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全国の自治体とノウハウを</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共有。</a:t>
            </a:r>
            <a:endParaRPr kumimoji="1" lang="en-US" altLang="ja-JP"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5" name="角丸四角形 14"/>
          <p:cNvSpPr/>
          <p:nvPr/>
        </p:nvSpPr>
        <p:spPr>
          <a:xfrm>
            <a:off x="338629" y="2603072"/>
            <a:ext cx="3023331" cy="216836"/>
          </a:xfrm>
          <a:prstGeom prst="roundRect">
            <a:avLst/>
          </a:prstGeom>
          <a:solidFill>
            <a:srgbClr val="669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514337" rtl="0" eaLnBrk="1" fontAlgn="auto" latinLnBrk="0" hangingPunct="1">
              <a:lnSpc>
                <a:spcPts val="1688"/>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自治体専用チャットツール</a:t>
            </a:r>
          </a:p>
        </p:txBody>
      </p:sp>
      <p:sp>
        <p:nvSpPr>
          <p:cNvPr id="16" name="角丸四角形 15"/>
          <p:cNvSpPr/>
          <p:nvPr/>
        </p:nvSpPr>
        <p:spPr>
          <a:xfrm>
            <a:off x="329404" y="3912077"/>
            <a:ext cx="4960562" cy="1056998"/>
          </a:xfrm>
          <a:prstGeom prst="roundRect">
            <a:avLst>
              <a:gd name="adj" fmla="val 7189"/>
            </a:avLst>
          </a:prstGeom>
          <a:solidFill>
            <a:srgbClr val="DAE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1" lang="ja-JP" altLang="en-US" sz="675"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7" name="テキスト ボックス 16"/>
          <p:cNvSpPr txBox="1"/>
          <p:nvPr/>
        </p:nvSpPr>
        <p:spPr>
          <a:xfrm>
            <a:off x="466583" y="3973667"/>
            <a:ext cx="4393317" cy="861774"/>
          </a:xfrm>
          <a:prstGeom prst="rect">
            <a:avLst/>
          </a:prstGeom>
          <a:noFill/>
        </p:spPr>
        <p:txBody>
          <a:bodyPr wrap="square" rtlCol="0">
            <a:spAutoFit/>
          </a:bodyPr>
          <a:lstStyle/>
          <a:p>
            <a:pPr marL="0" marR="0" lvl="0" indent="0" algn="l" defTabSz="514337" rtl="0" eaLnBrk="1" fontAlgn="auto" latinLnBrk="0" hangingPunct="1">
              <a:lnSpc>
                <a:spcPts val="1200"/>
              </a:lnSpc>
              <a:spcBef>
                <a:spcPts val="0"/>
              </a:spcBef>
              <a:spcAft>
                <a:spcPts val="0"/>
              </a:spcAft>
              <a:buClrTx/>
              <a:buSzTx/>
              <a:buFontTx/>
              <a:buNone/>
              <a:tabLst/>
              <a:defRPr/>
            </a:pP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en-US" altLang="ja-JP"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25</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市町村</a:t>
            </a: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が参加</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kumimoji="1" lang="en-US" altLang="ja-JP"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2023</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年度は</a:t>
            </a:r>
            <a:r>
              <a:rPr lang="en-US" altLang="ja-JP" sz="900" u="sng" dirty="0" smtClean="0">
                <a:latin typeface="Meiryo UI" panose="020B0604030504040204" pitchFamily="50" charset="-128"/>
                <a:ea typeface="Meiryo UI" panose="020B0604030504040204" pitchFamily="50" charset="-128"/>
              </a:rPr>
              <a:t>11</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市町村</a:t>
            </a: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が後乗り</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参加（計</a:t>
            </a:r>
            <a:r>
              <a:rPr kumimoji="1" lang="en-US" altLang="ja-JP"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36</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市町村</a:t>
            </a: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が参加</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lang="ja-JP" altLang="en-US" sz="900" u="sng" dirty="0" smtClean="0">
                <a:latin typeface="Meiryo UI" panose="020B0604030504040204" pitchFamily="50" charset="-128"/>
                <a:ea typeface="Meiryo UI" panose="020B0604030504040204" pitchFamily="50" charset="-128"/>
              </a:rPr>
              <a:t>予定。</a:t>
            </a:r>
            <a:endParaRPr kumimoji="1" lang="en-US" altLang="ja-JP"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514337"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 </a:t>
            </a: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行政手続きを自宅からスマートフォン</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で。</a:t>
            </a:r>
            <a:endParaRPr kumimoji="1" lang="en-US" altLang="ja-JP"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府内では大阪市</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が</a:t>
            </a:r>
            <a:r>
              <a:rPr lang="en-US" altLang="ja-JP" sz="900" dirty="0" smtClean="0">
                <a:latin typeface="Meiryo UI" panose="020B0604030504040204" pitchFamily="50" charset="-128"/>
                <a:ea typeface="Meiryo UI" panose="020B0604030504040204" pitchFamily="50" charset="-128"/>
              </a:rPr>
              <a:t>2020</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年</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８月に、堺市</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が</a:t>
            </a:r>
            <a:r>
              <a:rPr kumimoji="1" lang="en-US" altLang="ja-JP"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2021</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年</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４月に</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マイナンバーカードを活用した公的個人認証や電子決済に対応したシステムを</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再構築。</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共同調達により横展開を一気に</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推進。</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8" name="角丸四角形 17"/>
          <p:cNvSpPr/>
          <p:nvPr/>
        </p:nvSpPr>
        <p:spPr>
          <a:xfrm>
            <a:off x="399856" y="3754373"/>
            <a:ext cx="3108173" cy="213492"/>
          </a:xfrm>
          <a:prstGeom prst="roundRect">
            <a:avLst/>
          </a:prstGeom>
          <a:solidFill>
            <a:srgbClr val="669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514337" rtl="0" eaLnBrk="1" fontAlgn="auto" latinLnBrk="0" hangingPunct="1">
              <a:lnSpc>
                <a:spcPts val="1688"/>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電子申請システム（</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プラン、</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プラン）</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角丸四角形 36">
            <a:extLst>
              <a:ext uri="{FF2B5EF4-FFF2-40B4-BE49-F238E27FC236}">
                <a16:creationId xmlns:a16="http://schemas.microsoft.com/office/drawing/2014/main" id="{A1EC251C-E831-4C19-95F7-9D35D631701B}"/>
              </a:ext>
            </a:extLst>
          </p:cNvPr>
          <p:cNvSpPr/>
          <p:nvPr/>
        </p:nvSpPr>
        <p:spPr>
          <a:xfrm>
            <a:off x="316209" y="5376515"/>
            <a:ext cx="4960562" cy="758386"/>
          </a:xfrm>
          <a:prstGeom prst="roundRect">
            <a:avLst>
              <a:gd name="adj" fmla="val 718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14337" rtl="0" eaLnBrk="1" fontAlgn="auto" latinLnBrk="0" hangingPunct="1">
              <a:lnSpc>
                <a:spcPct val="100000"/>
              </a:lnSpc>
              <a:spcBef>
                <a:spcPts val="0"/>
              </a:spcBef>
              <a:spcAft>
                <a:spcPts val="0"/>
              </a:spcAft>
              <a:buClrTx/>
              <a:buSzTx/>
              <a:buFontTx/>
              <a:buNone/>
              <a:tabLst/>
              <a:defRPr/>
            </a:pPr>
            <a:endParaRPr kumimoji="1" lang="ja-JP" altLang="en-US" sz="675"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0" name="テキスト ボックス 19">
            <a:extLst>
              <a:ext uri="{FF2B5EF4-FFF2-40B4-BE49-F238E27FC236}">
                <a16:creationId xmlns:a16="http://schemas.microsoft.com/office/drawing/2014/main" id="{695E4636-8B2C-4932-A623-B1EE0EF4A3BB}"/>
              </a:ext>
            </a:extLst>
          </p:cNvPr>
          <p:cNvSpPr txBox="1"/>
          <p:nvPr/>
        </p:nvSpPr>
        <p:spPr>
          <a:xfrm>
            <a:off x="453387" y="5432356"/>
            <a:ext cx="4823384" cy="553998"/>
          </a:xfrm>
          <a:prstGeom prst="rect">
            <a:avLst/>
          </a:prstGeom>
          <a:noFill/>
        </p:spPr>
        <p:txBody>
          <a:bodyPr wrap="square" rtlCol="0">
            <a:spAutoFit/>
          </a:bodyPr>
          <a:lstStyle/>
          <a:p>
            <a:pPr lvl="0">
              <a:lnSpc>
                <a:spcPts val="1200"/>
              </a:lnSpc>
              <a:defRPr/>
            </a:pPr>
            <a:r>
              <a:rPr kumimoji="1" lang="ja-JP" altLang="en-US"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●３市町村が</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参加＋</a:t>
            </a:r>
            <a:r>
              <a:rPr kumimoji="1" lang="en-US" altLang="ja-JP"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2023</a:t>
            </a:r>
            <a:r>
              <a:rPr kumimoji="1" lang="ja-JP" altLang="en-US" sz="900" b="0" i="0" u="sng"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年度</a:t>
            </a:r>
            <a:r>
              <a:rPr lang="ja-JP" altLang="en-US" sz="900" u="sng" dirty="0" smtClean="0">
                <a:latin typeface="Meiryo UI" panose="020B0604030504040204" pitchFamily="50" charset="-128"/>
                <a:ea typeface="Meiryo UI" panose="020B0604030504040204" pitchFamily="50" charset="-128"/>
              </a:rPr>
              <a:t>は</a:t>
            </a:r>
            <a:r>
              <a:rPr lang="en-US" altLang="ja-JP" sz="900" u="sng" dirty="0" smtClean="0">
                <a:latin typeface="Meiryo UI" panose="020B0604030504040204" pitchFamily="50" charset="-128"/>
                <a:ea typeface="Meiryo UI" panose="020B0604030504040204" pitchFamily="50" charset="-128"/>
              </a:rPr>
              <a:t>3</a:t>
            </a:r>
            <a:r>
              <a:rPr lang="ja-JP" altLang="en-US" sz="900" u="sng" dirty="0" smtClean="0">
                <a:latin typeface="Meiryo UI" panose="020B0604030504040204" pitchFamily="50" charset="-128"/>
                <a:ea typeface="Meiryo UI" panose="020B0604030504040204" pitchFamily="50" charset="-128"/>
              </a:rPr>
              <a:t>市町村が後乗り参加（計</a:t>
            </a:r>
            <a:r>
              <a:rPr lang="en-US" altLang="ja-JP" sz="900" u="sng" dirty="0" smtClean="0">
                <a:latin typeface="Meiryo UI" panose="020B0604030504040204" pitchFamily="50" charset="-128"/>
                <a:ea typeface="Meiryo UI" panose="020B0604030504040204" pitchFamily="50" charset="-128"/>
              </a:rPr>
              <a:t>6</a:t>
            </a:r>
            <a:r>
              <a:rPr lang="ja-JP" altLang="en-US" sz="900" u="sng" dirty="0" smtClean="0">
                <a:latin typeface="Meiryo UI" panose="020B0604030504040204" pitchFamily="50" charset="-128"/>
                <a:ea typeface="Meiryo UI" panose="020B0604030504040204" pitchFamily="50" charset="-128"/>
              </a:rPr>
              <a:t>団体が</a:t>
            </a:r>
            <a:r>
              <a:rPr lang="ja-JP" altLang="en-US" sz="900" u="sng" dirty="0">
                <a:latin typeface="Meiryo UI" panose="020B0604030504040204" pitchFamily="50" charset="-128"/>
                <a:ea typeface="Meiryo UI" panose="020B0604030504040204" pitchFamily="50" charset="-128"/>
              </a:rPr>
              <a:t>参加）</a:t>
            </a:r>
            <a:r>
              <a:rPr lang="ja-JP" altLang="en-US" sz="900" u="sng" dirty="0" smtClean="0">
                <a:latin typeface="Meiryo UI" panose="020B0604030504040204" pitchFamily="50" charset="-128"/>
                <a:ea typeface="Meiryo UI" panose="020B0604030504040204" pitchFamily="50" charset="-128"/>
              </a:rPr>
              <a:t>予定。</a:t>
            </a:r>
            <a:endParaRPr kumimoji="1" lang="en-US" altLang="ja-JP" sz="900" b="0" i="0" u="sng"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●公文書の作成から廃棄までを一体的に維持管理でき、オンラインで決裁（承認）ができる</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システム。</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●在宅勤務やペーパーレス・はんこレスの推進など</a:t>
            </a: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DX</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推進の基盤として幅広い効果を</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発揮。</a:t>
            </a:r>
            <a:endPar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1" name="角丸四角形 39">
            <a:extLst>
              <a:ext uri="{FF2B5EF4-FFF2-40B4-BE49-F238E27FC236}">
                <a16:creationId xmlns:a16="http://schemas.microsoft.com/office/drawing/2014/main" id="{3753203B-E416-45B9-9FF0-C4E2798AD201}"/>
              </a:ext>
            </a:extLst>
          </p:cNvPr>
          <p:cNvSpPr/>
          <p:nvPr/>
        </p:nvSpPr>
        <p:spPr>
          <a:xfrm>
            <a:off x="386661" y="5199210"/>
            <a:ext cx="3039373" cy="216836"/>
          </a:xfrm>
          <a:prstGeom prst="roundRect">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514337" rtl="0" eaLnBrk="1" fontAlgn="auto" latinLnBrk="0" hangingPunct="1">
              <a:lnSpc>
                <a:spcPts val="1688"/>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文書管理・電子決裁システム</a:t>
            </a:r>
          </a:p>
        </p:txBody>
      </p:sp>
      <p:sp>
        <p:nvSpPr>
          <p:cNvPr id="22" name="楕円 21">
            <a:extLst>
              <a:ext uri="{FF2B5EF4-FFF2-40B4-BE49-F238E27FC236}">
                <a16:creationId xmlns:a16="http://schemas.microsoft.com/office/drawing/2014/main" id="{0AD58702-25AD-4D8C-84A5-438E53F46778}"/>
              </a:ext>
            </a:extLst>
          </p:cNvPr>
          <p:cNvSpPr/>
          <p:nvPr/>
        </p:nvSpPr>
        <p:spPr>
          <a:xfrm>
            <a:off x="255315" y="2528504"/>
            <a:ext cx="307487" cy="287033"/>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prstClr val="black"/>
                </a:solidFill>
                <a:latin typeface="Calibri"/>
                <a:ea typeface="ＭＳ Ｐゴシック" panose="020B0600070205080204" pitchFamily="50" charset="-128"/>
              </a:rPr>
              <a:t>2021</a:t>
            </a:r>
            <a:endPar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23" name="楕円 22">
            <a:extLst>
              <a:ext uri="{FF2B5EF4-FFF2-40B4-BE49-F238E27FC236}">
                <a16:creationId xmlns:a16="http://schemas.microsoft.com/office/drawing/2014/main" id="{67847ED6-8189-4397-A0F3-C4DDDB2F4472}"/>
              </a:ext>
            </a:extLst>
          </p:cNvPr>
          <p:cNvSpPr/>
          <p:nvPr/>
        </p:nvSpPr>
        <p:spPr>
          <a:xfrm>
            <a:off x="267205" y="3636623"/>
            <a:ext cx="316679" cy="287033"/>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2021</a:t>
            </a:r>
            <a:endPar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4" name="楕円 23">
            <a:extLst>
              <a:ext uri="{FF2B5EF4-FFF2-40B4-BE49-F238E27FC236}">
                <a16:creationId xmlns:a16="http://schemas.microsoft.com/office/drawing/2014/main" id="{15246BA0-56D1-4E31-9333-49C6B939B443}"/>
              </a:ext>
            </a:extLst>
          </p:cNvPr>
          <p:cNvSpPr/>
          <p:nvPr/>
        </p:nvSpPr>
        <p:spPr>
          <a:xfrm>
            <a:off x="267205" y="5089482"/>
            <a:ext cx="307487" cy="287033"/>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800" b="1" dirty="0" smtClean="0">
                <a:solidFill>
                  <a:prstClr val="black"/>
                </a:solidFill>
                <a:latin typeface="Calibri"/>
                <a:ea typeface="ＭＳ Ｐゴシック" panose="020B0600070205080204" pitchFamily="50" charset="-128"/>
              </a:rPr>
              <a:t>2022</a:t>
            </a:r>
            <a:endParaRPr kumimoji="1" lang="ja-JP" altLang="en-US" sz="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3074EBF8-F2FA-4399-B774-4896A0A7930C}"/>
              </a:ext>
            </a:extLst>
          </p:cNvPr>
          <p:cNvSpPr txBox="1"/>
          <p:nvPr/>
        </p:nvSpPr>
        <p:spPr>
          <a:xfrm>
            <a:off x="255314" y="1367113"/>
            <a:ext cx="8633783" cy="73866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市町村のデジタル化を進めるにあたり、業務効率化及び財政負担の軽減をめざして、府と府内市町村で構成する“</a:t>
            </a:r>
            <a:r>
              <a:rPr kumimoji="1" lang="en-US" altLang="ja-JP" sz="1400" b="0" i="0" u="none" strike="noStrike" kern="1200" cap="none" spc="0" normalizeH="0" baseline="0" noProof="0" dirty="0" err="1">
                <a:ln>
                  <a:noFill/>
                </a:ln>
                <a:effectLst/>
                <a:uLnTx/>
                <a:uFillTx/>
                <a:latin typeface="ＭＳ Ｐゴシック" panose="020B0600070205080204" pitchFamily="50" charset="-128"/>
                <a:ea typeface="ＭＳ Ｐゴシック" panose="020B0600070205080204" pitchFamily="50" charset="-128"/>
                <a:cs typeface="+mn-cs"/>
              </a:rPr>
              <a:t>GovTech</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大阪”を中心に、システム共同調達等の</a:t>
            </a:r>
            <a:r>
              <a:rPr kumimoji="1"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取組を</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進め、スケールメリットによる標準価格から３割程度のコスト削減を実現。</a:t>
            </a:r>
            <a:endParaRPr kumimoji="1" lang="en-US" altLang="ja-JP" sz="1400" b="0" i="0" u="sng" strike="sng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28" name="正方形/長方形 27"/>
          <p:cNvSpPr/>
          <p:nvPr/>
        </p:nvSpPr>
        <p:spPr>
          <a:xfrm>
            <a:off x="5524649" y="3516547"/>
            <a:ext cx="419132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共同化の希望について</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lang="en-US" altLang="ja-JP" sz="1200" b="1" dirty="0" smtClean="0">
                <a:solidFill>
                  <a:prstClr val="black"/>
                </a:solidFill>
                <a:latin typeface="Meiryo UI" panose="020B0604030504040204" pitchFamily="50" charset="-128"/>
                <a:ea typeface="Meiryo UI" panose="020B0604030504040204" pitchFamily="50" charset="-128"/>
              </a:rPr>
              <a:t>2022</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.4.7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照会結果）</a:t>
            </a:r>
          </a:p>
        </p:txBody>
      </p:sp>
      <p:pic>
        <p:nvPicPr>
          <p:cNvPr id="2" name="図 1" descr="画面の領域"/>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8458" y="1917412"/>
            <a:ext cx="3053897" cy="1572848"/>
          </a:xfrm>
          <a:prstGeom prst="rect">
            <a:avLst/>
          </a:prstGeom>
        </p:spPr>
      </p:pic>
      <p:grpSp>
        <p:nvGrpSpPr>
          <p:cNvPr id="30" name="グループ化 29"/>
          <p:cNvGrpSpPr/>
          <p:nvPr/>
        </p:nvGrpSpPr>
        <p:grpSpPr>
          <a:xfrm>
            <a:off x="4811842" y="3945090"/>
            <a:ext cx="265289" cy="400148"/>
            <a:chOff x="1566793" y="5352758"/>
            <a:chExt cx="406885" cy="406885"/>
          </a:xfrm>
        </p:grpSpPr>
        <p:pic>
          <p:nvPicPr>
            <p:cNvPr id="31" name="図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6793" y="5352758"/>
              <a:ext cx="406885" cy="406885"/>
            </a:xfrm>
            <a:prstGeom prst="rect">
              <a:avLst/>
            </a:prstGeom>
          </p:spPr>
        </p:pic>
        <p:pic>
          <p:nvPicPr>
            <p:cNvPr id="32" name="図 3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48465" y="5461712"/>
              <a:ext cx="283458" cy="105201"/>
            </a:xfrm>
            <a:prstGeom prst="rect">
              <a:avLst/>
            </a:prstGeom>
          </p:spPr>
        </p:pic>
      </p:grpSp>
      <p:pic>
        <p:nvPicPr>
          <p:cNvPr id="33" name="図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24885" y="4175959"/>
            <a:ext cx="397574" cy="397574"/>
          </a:xfrm>
          <a:prstGeom prst="rect">
            <a:avLst/>
          </a:prstGeom>
        </p:spPr>
      </p:pic>
      <p:pic>
        <p:nvPicPr>
          <p:cNvPr id="34" name="図 3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72356" y="2732711"/>
            <a:ext cx="722594" cy="558520"/>
          </a:xfrm>
          <a:prstGeom prst="rect">
            <a:avLst/>
          </a:prstGeom>
        </p:spPr>
      </p:pic>
      <p:sp>
        <p:nvSpPr>
          <p:cNvPr id="38" name="テキスト ボックス 37">
            <a:extLst>
              <a:ext uri="{FF2B5EF4-FFF2-40B4-BE49-F238E27FC236}">
                <a16:creationId xmlns:a16="http://schemas.microsoft.com/office/drawing/2014/main" id="{4609BFC8-47B6-43E1-9D40-E229D36568EF}"/>
              </a:ext>
            </a:extLst>
          </p:cNvPr>
          <p:cNvSpPr txBox="1"/>
          <p:nvPr/>
        </p:nvSpPr>
        <p:spPr>
          <a:xfrm>
            <a:off x="0" y="663626"/>
            <a:ext cx="9144000"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市町村</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DX</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の推進</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共同調達</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（大阪府）</a:t>
            </a:r>
          </a:p>
        </p:txBody>
      </p:sp>
      <p:sp>
        <p:nvSpPr>
          <p:cNvPr id="35" name="テキスト ボックス 34"/>
          <p:cNvSpPr txBox="1"/>
          <p:nvPr/>
        </p:nvSpPr>
        <p:spPr>
          <a:xfrm>
            <a:off x="51689" y="637078"/>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sp>
        <p:nvSpPr>
          <p:cNvPr id="39" name="テキスト ボックス 38"/>
          <p:cNvSpPr txBox="1"/>
          <p:nvPr/>
        </p:nvSpPr>
        <p:spPr>
          <a:xfrm>
            <a:off x="4102231" y="2342921"/>
            <a:ext cx="117692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effectLst/>
                <a:uLnTx/>
                <a:uFillTx/>
                <a:latin typeface="Calibri"/>
                <a:ea typeface="ＭＳ Ｐゴシック" panose="020B0600070205080204" pitchFamily="50" charset="-128"/>
                <a:cs typeface="+mn-cs"/>
              </a:rPr>
              <a:t>（</a:t>
            </a:r>
            <a:r>
              <a:rPr lang="en-US" altLang="ja-JP" sz="1000" dirty="0" smtClean="0">
                <a:latin typeface="+mj-ea"/>
                <a:ea typeface="+mj-ea"/>
              </a:rPr>
              <a:t>2023</a:t>
            </a:r>
            <a:r>
              <a:rPr kumimoji="1" lang="ja-JP" altLang="en-US" sz="1000" b="0" i="0" u="none" strike="noStrike" kern="1200" cap="none" spc="0" normalizeH="0" baseline="0" noProof="0" dirty="0" smtClean="0">
                <a:ln>
                  <a:noFill/>
                </a:ln>
                <a:effectLst/>
                <a:uLnTx/>
                <a:uFillTx/>
                <a:latin typeface="+mj-ea"/>
                <a:ea typeface="+mj-ea"/>
              </a:rPr>
              <a:t>年</a:t>
            </a:r>
            <a:r>
              <a:rPr kumimoji="1" lang="ja-JP" altLang="en-US" sz="1000" b="0" i="0" u="none" strike="noStrike" kern="1200" cap="none" spc="0" normalizeH="0" baseline="0" noProof="0" dirty="0" smtClean="0">
                <a:ln>
                  <a:noFill/>
                </a:ln>
                <a:effectLst/>
                <a:uLnTx/>
                <a:uFillTx/>
                <a:latin typeface="ＭＳ Ｐゴシック 本文"/>
                <a:ea typeface="ＭＳ Ｐゴシック" panose="020B0600070205080204" pitchFamily="50" charset="-128"/>
                <a:cs typeface="+mn-cs"/>
              </a:rPr>
              <a:t>５</a:t>
            </a:r>
            <a:r>
              <a:rPr kumimoji="1" lang="ja-JP" altLang="en-US" sz="1000" b="0" i="0" u="none" strike="noStrike" kern="1200" cap="none" spc="0" normalizeH="0" baseline="0" noProof="0" dirty="0" smtClean="0">
                <a:ln>
                  <a:noFill/>
                </a:ln>
                <a:effectLst/>
                <a:uLnTx/>
                <a:uFillTx/>
                <a:latin typeface="Calibri"/>
                <a:ea typeface="ＭＳ Ｐゴシック" panose="020B0600070205080204" pitchFamily="50" charset="-128"/>
                <a:cs typeface="+mn-cs"/>
              </a:rPr>
              <a:t>月</a:t>
            </a:r>
            <a:r>
              <a:rPr kumimoji="1" lang="ja-JP" altLang="en-US" sz="1000" b="0" i="0" u="none" strike="noStrike" kern="1200" cap="none" spc="0" normalizeH="0" baseline="0" noProof="0" dirty="0">
                <a:ln>
                  <a:noFill/>
                </a:ln>
                <a:effectLst/>
                <a:uLnTx/>
                <a:uFillTx/>
                <a:latin typeface="Calibri"/>
                <a:ea typeface="ＭＳ Ｐゴシック" panose="020B0600070205080204" pitchFamily="50" charset="-128"/>
                <a:cs typeface="+mn-cs"/>
              </a:rPr>
              <a:t>時点）</a:t>
            </a:r>
          </a:p>
        </p:txBody>
      </p:sp>
      <p:sp>
        <p:nvSpPr>
          <p:cNvPr id="29" name="テキスト ボックス 28"/>
          <p:cNvSpPr txBox="1"/>
          <p:nvPr/>
        </p:nvSpPr>
        <p:spPr>
          <a:xfrm>
            <a:off x="148386" y="135357"/>
            <a:ext cx="516359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６</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lang="ja-JP" altLang="en-US" sz="2215" dirty="0">
                <a:latin typeface="Meiryo UI" panose="020B0604030504040204" pitchFamily="50" charset="-128"/>
                <a:ea typeface="Meiryo UI" panose="020B0604030504040204" pitchFamily="50" charset="-128"/>
              </a:rPr>
              <a:t>具体的な</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取組（スマートシティ）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36" name="直線コネクタ 35"/>
          <p:cNvCxnSpPr/>
          <p:nvPr/>
        </p:nvCxnSpPr>
        <p:spPr>
          <a:xfrm>
            <a:off x="270457" y="54888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8"/>
          <a:stretch>
            <a:fillRect/>
          </a:stretch>
        </p:blipFill>
        <p:spPr>
          <a:xfrm>
            <a:off x="5566710" y="3772219"/>
            <a:ext cx="3414056" cy="3036071"/>
          </a:xfrm>
          <a:prstGeom prst="rect">
            <a:avLst/>
          </a:prstGeom>
        </p:spPr>
      </p:pic>
      <p:sp>
        <p:nvSpPr>
          <p:cNvPr id="3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32013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1BD0C35-4E36-4765-AB73-4BFFEE8CD159}"/>
              </a:ext>
            </a:extLst>
          </p:cNvPr>
          <p:cNvCxnSpPr>
            <a:cxnSpLocks/>
          </p:cNvCxnSpPr>
          <p:nvPr/>
        </p:nvCxnSpPr>
        <p:spPr>
          <a:xfrm flipH="1">
            <a:off x="4222424" y="3415514"/>
            <a:ext cx="0" cy="351000"/>
          </a:xfrm>
          <a:prstGeom prst="line">
            <a:avLst/>
          </a:prstGeom>
          <a:ln w="38100"/>
        </p:spPr>
        <p:style>
          <a:lnRef idx="1">
            <a:schemeClr val="dk1"/>
          </a:lnRef>
          <a:fillRef idx="0">
            <a:schemeClr val="dk1"/>
          </a:fillRef>
          <a:effectRef idx="0">
            <a:schemeClr val="dk1"/>
          </a:effectRef>
          <a:fontRef idx="minor">
            <a:schemeClr val="tx1"/>
          </a:fontRef>
        </p:style>
      </p:cxnSp>
      <p:sp>
        <p:nvSpPr>
          <p:cNvPr id="6" name="角丸四角形 22">
            <a:extLst>
              <a:ext uri="{FF2B5EF4-FFF2-40B4-BE49-F238E27FC236}">
                <a16:creationId xmlns:a16="http://schemas.microsoft.com/office/drawing/2014/main" id="{1B2E078C-8494-4D03-A0A4-75D207A6B42A}"/>
              </a:ext>
            </a:extLst>
          </p:cNvPr>
          <p:cNvSpPr/>
          <p:nvPr/>
        </p:nvSpPr>
        <p:spPr>
          <a:xfrm>
            <a:off x="2525142" y="1973378"/>
            <a:ext cx="3514007" cy="1442136"/>
          </a:xfrm>
          <a:prstGeom prst="roundRect">
            <a:avLst>
              <a:gd name="adj" fmla="val 948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209816FF-B2EE-4107-AB7F-F44664A843FB}"/>
              </a:ext>
            </a:extLst>
          </p:cNvPr>
          <p:cNvSpPr txBox="1"/>
          <p:nvPr/>
        </p:nvSpPr>
        <p:spPr>
          <a:xfrm>
            <a:off x="2645750" y="2511223"/>
            <a:ext cx="1535823" cy="842538"/>
          </a:xfrm>
          <a:prstGeom prst="rect">
            <a:avLst/>
          </a:prstGeom>
          <a:noFill/>
        </p:spPr>
        <p:txBody>
          <a:bodyPr wrap="square" rtlCol="0">
            <a:spAutoFit/>
          </a:bodyPr>
          <a:lstStyle/>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知事</a:t>
            </a:r>
            <a:endParaRPr kumimoji="1" lang="en-US" altLang="ja-JP"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副知事</a:t>
            </a:r>
            <a:endParaRPr kumimoji="1" lang="en-US" altLang="ja-JP"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スマートシティ戦略部長</a:t>
            </a:r>
            <a:endParaRPr kumimoji="1" lang="en-US" altLang="ja-JP"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庁内関係部局</a:t>
            </a:r>
            <a:endParaRPr kumimoji="1" lang="en-US" altLang="ja-JP"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外部有識者　</a:t>
            </a:r>
            <a:endParaRPr kumimoji="1" lang="en-US" altLang="ja-JP" sz="97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389446CC-B49C-4A05-A1DA-D0CEC2DDA456}"/>
              </a:ext>
            </a:extLst>
          </p:cNvPr>
          <p:cNvSpPr/>
          <p:nvPr/>
        </p:nvSpPr>
        <p:spPr>
          <a:xfrm>
            <a:off x="3224117" y="2087180"/>
            <a:ext cx="1936813" cy="30008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イニシアティブ</a:t>
            </a:r>
            <a:r>
              <a:rPr kumimoji="1" lang="en-US" altLang="ja-JP"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3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正方形/長方形 14">
            <a:extLst>
              <a:ext uri="{FF2B5EF4-FFF2-40B4-BE49-F238E27FC236}">
                <a16:creationId xmlns:a16="http://schemas.microsoft.com/office/drawing/2014/main" id="{FB88F07C-8DE5-4917-92EF-03B1CC064E67}"/>
              </a:ext>
            </a:extLst>
          </p:cNvPr>
          <p:cNvSpPr/>
          <p:nvPr/>
        </p:nvSpPr>
        <p:spPr bwMode="auto">
          <a:xfrm>
            <a:off x="4192523" y="2498826"/>
            <a:ext cx="1673416" cy="821678"/>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54000" tIns="27000" rIns="54000" bIns="27000" numCol="1" spcCol="0" rtlCol="0" fromWordArt="0" anchor="t" anchorCtr="0" forceAA="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＜ミッション＞</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大阪におけるデジタル課題について</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　① 課題解決の手法を構築し</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　② これを実行するための推進</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　　　体制の方針を示す</a:t>
            </a:r>
          </a:p>
        </p:txBody>
      </p:sp>
      <p:cxnSp>
        <p:nvCxnSpPr>
          <p:cNvPr id="53" name="直線コネクタ 52">
            <a:extLst>
              <a:ext uri="{FF2B5EF4-FFF2-40B4-BE49-F238E27FC236}">
                <a16:creationId xmlns:a16="http://schemas.microsoft.com/office/drawing/2014/main" id="{72DD348C-0D47-4BE7-8140-1871501DFDD7}"/>
              </a:ext>
            </a:extLst>
          </p:cNvPr>
          <p:cNvCxnSpPr>
            <a:cxnSpLocks/>
          </p:cNvCxnSpPr>
          <p:nvPr/>
        </p:nvCxnSpPr>
        <p:spPr>
          <a:xfrm flipV="1">
            <a:off x="1162419" y="3765717"/>
            <a:ext cx="6045280" cy="797"/>
          </a:xfrm>
          <a:prstGeom prst="line">
            <a:avLst/>
          </a:prstGeom>
          <a:ln w="38100"/>
        </p:spPr>
        <p:style>
          <a:lnRef idx="1">
            <a:schemeClr val="dk1"/>
          </a:lnRef>
          <a:fillRef idx="0">
            <a:schemeClr val="dk1"/>
          </a:fillRef>
          <a:effectRef idx="0">
            <a:schemeClr val="dk1"/>
          </a:effectRef>
          <a:fontRef idx="minor">
            <a:schemeClr val="tx1"/>
          </a:fontRef>
        </p:style>
      </p:cxnSp>
      <p:sp>
        <p:nvSpPr>
          <p:cNvPr id="10" name="角丸四角形 30">
            <a:extLst>
              <a:ext uri="{FF2B5EF4-FFF2-40B4-BE49-F238E27FC236}">
                <a16:creationId xmlns:a16="http://schemas.microsoft.com/office/drawing/2014/main" id="{2E5B7250-6AAD-4364-9954-90C1CD3BAF1B}"/>
              </a:ext>
            </a:extLst>
          </p:cNvPr>
          <p:cNvSpPr/>
          <p:nvPr/>
        </p:nvSpPr>
        <p:spPr>
          <a:xfrm>
            <a:off x="4401909" y="4026954"/>
            <a:ext cx="1728000" cy="1501760"/>
          </a:xfrm>
          <a:prstGeom prst="roundRect">
            <a:avLst>
              <a:gd name="adj" fmla="val 944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正方形/長方形 10">
            <a:extLst>
              <a:ext uri="{FF2B5EF4-FFF2-40B4-BE49-F238E27FC236}">
                <a16:creationId xmlns:a16="http://schemas.microsoft.com/office/drawing/2014/main" id="{EE883DE5-01E8-4A61-95B6-DFD329C74B82}"/>
              </a:ext>
            </a:extLst>
          </p:cNvPr>
          <p:cNvSpPr/>
          <p:nvPr/>
        </p:nvSpPr>
        <p:spPr>
          <a:xfrm>
            <a:off x="4622980" y="4238890"/>
            <a:ext cx="1342034" cy="26545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府庁</a:t>
            </a:r>
            <a:r>
              <a:rPr kumimoji="1" lang="en-US" altLang="ja-JP"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検討チーム</a:t>
            </a:r>
          </a:p>
        </p:txBody>
      </p:sp>
      <p:sp>
        <p:nvSpPr>
          <p:cNvPr id="20" name="正方形/長方形 19">
            <a:extLst>
              <a:ext uri="{FF2B5EF4-FFF2-40B4-BE49-F238E27FC236}">
                <a16:creationId xmlns:a16="http://schemas.microsoft.com/office/drawing/2014/main" id="{201855C0-3D37-4A26-B0A7-F269C5C39148}"/>
              </a:ext>
            </a:extLst>
          </p:cNvPr>
          <p:cNvSpPr/>
          <p:nvPr/>
        </p:nvSpPr>
        <p:spPr bwMode="auto">
          <a:xfrm>
            <a:off x="4516034" y="4573909"/>
            <a:ext cx="1539000" cy="846088"/>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54000" tIns="27000" rIns="54000" bIns="27000" numCol="1" spcCol="0" rtlCol="0" fromWordArt="0" anchor="t" anchorCtr="0" forceAA="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＜チーム作業＞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endParaRPr kumimoji="1"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国内外事例調査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各部業務ヒアリング</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ハードウェアの集約</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ソフトウェアの最適化　など</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p:txBody>
      </p:sp>
      <p:sp>
        <p:nvSpPr>
          <p:cNvPr id="3" name="角丸四角形 2">
            <a:extLst>
              <a:ext uri="{FF2B5EF4-FFF2-40B4-BE49-F238E27FC236}">
                <a16:creationId xmlns:a16="http://schemas.microsoft.com/office/drawing/2014/main" id="{B3BBD725-AB01-4B0F-B111-E2C2A13FD3FE}"/>
              </a:ext>
            </a:extLst>
          </p:cNvPr>
          <p:cNvSpPr/>
          <p:nvPr/>
        </p:nvSpPr>
        <p:spPr>
          <a:xfrm>
            <a:off x="2295484" y="4026953"/>
            <a:ext cx="1728000" cy="1507071"/>
          </a:xfrm>
          <a:prstGeom prst="roundRect">
            <a:avLst>
              <a:gd name="adj" fmla="val 819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B6D9EA48-BADA-4EFA-8B45-3F3322B61FCD}"/>
              </a:ext>
            </a:extLst>
          </p:cNvPr>
          <p:cNvSpPr/>
          <p:nvPr/>
        </p:nvSpPr>
        <p:spPr>
          <a:xfrm>
            <a:off x="2467992" y="4238890"/>
            <a:ext cx="1486305" cy="26545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a:t>
            </a:r>
            <a:r>
              <a:rPr kumimoji="1" lang="en-US" altLang="ja-JP"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検討チーム</a:t>
            </a:r>
          </a:p>
        </p:txBody>
      </p:sp>
      <p:sp>
        <p:nvSpPr>
          <p:cNvPr id="25" name="正方形/長方形 24">
            <a:extLst>
              <a:ext uri="{FF2B5EF4-FFF2-40B4-BE49-F238E27FC236}">
                <a16:creationId xmlns:a16="http://schemas.microsoft.com/office/drawing/2014/main" id="{03F9C579-083D-4281-88B2-D674F4AFAF61}"/>
              </a:ext>
            </a:extLst>
          </p:cNvPr>
          <p:cNvSpPr/>
          <p:nvPr/>
        </p:nvSpPr>
        <p:spPr bwMode="auto">
          <a:xfrm>
            <a:off x="2397467" y="4573909"/>
            <a:ext cx="1539000" cy="846088"/>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54000" tIns="27000" rIns="54000" bIns="27000" numCol="1" spcCol="0" rtlCol="0" fromWordArt="0" anchor="t" anchorCtr="0" forceAA="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＜チーム作業＞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endParaRPr kumimoji="1"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先行団体調査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市町村ニーズ調査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共同化検討</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デジタル人材支援　など</a:t>
            </a:r>
          </a:p>
        </p:txBody>
      </p:sp>
      <p:sp>
        <p:nvSpPr>
          <p:cNvPr id="55" name="楕円 54">
            <a:extLst>
              <a:ext uri="{FF2B5EF4-FFF2-40B4-BE49-F238E27FC236}">
                <a16:creationId xmlns:a16="http://schemas.microsoft.com/office/drawing/2014/main" id="{35B74CBB-D2AE-48A9-9AAE-1C0B4FF3D7C4}"/>
              </a:ext>
            </a:extLst>
          </p:cNvPr>
          <p:cNvSpPr>
            <a:spLocks noChangeAspect="1"/>
          </p:cNvSpPr>
          <p:nvPr/>
        </p:nvSpPr>
        <p:spPr>
          <a:xfrm>
            <a:off x="2351157" y="3962169"/>
            <a:ext cx="243000" cy="23338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a:t>
            </a:r>
            <a:endParaRPr kumimoji="1" lang="ja-JP" altLang="en-US"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7" name="角丸四角形 27">
            <a:extLst>
              <a:ext uri="{FF2B5EF4-FFF2-40B4-BE49-F238E27FC236}">
                <a16:creationId xmlns:a16="http://schemas.microsoft.com/office/drawing/2014/main" id="{FB86A360-276B-41A3-90A6-D10C5670118C}"/>
              </a:ext>
            </a:extLst>
          </p:cNvPr>
          <p:cNvSpPr/>
          <p:nvPr/>
        </p:nvSpPr>
        <p:spPr>
          <a:xfrm>
            <a:off x="6393414" y="4015996"/>
            <a:ext cx="1728000" cy="1512718"/>
          </a:xfrm>
          <a:prstGeom prst="roundRect">
            <a:avLst>
              <a:gd name="adj" fmla="val 9446"/>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5" name="正方形/長方形 44">
            <a:extLst>
              <a:ext uri="{FF2B5EF4-FFF2-40B4-BE49-F238E27FC236}">
                <a16:creationId xmlns:a16="http://schemas.microsoft.com/office/drawing/2014/main" id="{B6D9EA48-BADA-4EFA-8B45-3F3322B61FCD}"/>
              </a:ext>
            </a:extLst>
          </p:cNvPr>
          <p:cNvSpPr/>
          <p:nvPr/>
        </p:nvSpPr>
        <p:spPr>
          <a:xfrm>
            <a:off x="6514176" y="4227933"/>
            <a:ext cx="1569661" cy="26545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制度・あり方検討チーム</a:t>
            </a:r>
          </a:p>
        </p:txBody>
      </p:sp>
      <p:sp>
        <p:nvSpPr>
          <p:cNvPr id="51" name="正方形/長方形 50">
            <a:extLst>
              <a:ext uri="{FF2B5EF4-FFF2-40B4-BE49-F238E27FC236}">
                <a16:creationId xmlns:a16="http://schemas.microsoft.com/office/drawing/2014/main" id="{03F9C579-083D-4281-88B2-D674F4AFAF61}"/>
              </a:ext>
            </a:extLst>
          </p:cNvPr>
          <p:cNvSpPr/>
          <p:nvPr/>
        </p:nvSpPr>
        <p:spPr bwMode="auto">
          <a:xfrm>
            <a:off x="6475075" y="4562953"/>
            <a:ext cx="1608761" cy="857044"/>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54000" tIns="27000" rIns="54000" bIns="27000" numCol="1" spcCol="0" rtlCol="0" fromWordArt="0" anchor="t" anchorCtr="0" forceAA="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＜チーム作業＞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1"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改革推進体制のあり方検討</a:t>
            </a: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デジタル人材のあり方検討</a:t>
            </a: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最適な調達のあり方検討</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データ連携基盤活用　など</a:t>
            </a: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endParaRPr kumimoji="1" lang="en-US" altLang="ja-JP"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p:txBody>
      </p:sp>
      <p:sp>
        <p:nvSpPr>
          <p:cNvPr id="38" name="楕円 37">
            <a:extLst>
              <a:ext uri="{FF2B5EF4-FFF2-40B4-BE49-F238E27FC236}">
                <a16:creationId xmlns:a16="http://schemas.microsoft.com/office/drawing/2014/main" id="{35B74CBB-D2AE-48A9-9AAE-1C0B4FF3D7C4}"/>
              </a:ext>
            </a:extLst>
          </p:cNvPr>
          <p:cNvSpPr>
            <a:spLocks noChangeAspect="1"/>
          </p:cNvSpPr>
          <p:nvPr/>
        </p:nvSpPr>
        <p:spPr>
          <a:xfrm>
            <a:off x="6324938" y="3983963"/>
            <a:ext cx="243000" cy="23338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４</a:t>
            </a:r>
          </a:p>
        </p:txBody>
      </p:sp>
      <p:sp>
        <p:nvSpPr>
          <p:cNvPr id="44" name="楕円 43">
            <a:extLst>
              <a:ext uri="{FF2B5EF4-FFF2-40B4-BE49-F238E27FC236}">
                <a16:creationId xmlns:a16="http://schemas.microsoft.com/office/drawing/2014/main" id="{35B74CBB-D2AE-48A9-9AAE-1C0B4FF3D7C4}"/>
              </a:ext>
            </a:extLst>
          </p:cNvPr>
          <p:cNvSpPr>
            <a:spLocks noChangeAspect="1"/>
          </p:cNvSpPr>
          <p:nvPr/>
        </p:nvSpPr>
        <p:spPr>
          <a:xfrm>
            <a:off x="4377639" y="3966993"/>
            <a:ext cx="243000" cy="23338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３</a:t>
            </a:r>
          </a:p>
        </p:txBody>
      </p:sp>
      <p:cxnSp>
        <p:nvCxnSpPr>
          <p:cNvPr id="35" name="直線コネクタ 34">
            <a:extLst>
              <a:ext uri="{FF2B5EF4-FFF2-40B4-BE49-F238E27FC236}">
                <a16:creationId xmlns:a16="http://schemas.microsoft.com/office/drawing/2014/main" id="{0CAC4D36-CA4B-4581-81B0-10B63790FC74}"/>
              </a:ext>
            </a:extLst>
          </p:cNvPr>
          <p:cNvCxnSpPr>
            <a:cxnSpLocks/>
          </p:cNvCxnSpPr>
          <p:nvPr/>
        </p:nvCxnSpPr>
        <p:spPr>
          <a:xfrm>
            <a:off x="3131381" y="3777471"/>
            <a:ext cx="0" cy="238526"/>
          </a:xfrm>
          <a:prstGeom prst="line">
            <a:avLst/>
          </a:prstGeom>
          <a:ln w="38100"/>
        </p:spPr>
        <p:style>
          <a:lnRef idx="1">
            <a:schemeClr val="dk1"/>
          </a:lnRef>
          <a:fillRef idx="0">
            <a:schemeClr val="dk1"/>
          </a:fillRef>
          <a:effectRef idx="0">
            <a:schemeClr val="dk1"/>
          </a:effectRef>
          <a:fontRef idx="minor">
            <a:schemeClr val="tx1"/>
          </a:fontRef>
        </p:style>
      </p:cxnSp>
      <p:sp>
        <p:nvSpPr>
          <p:cNvPr id="47" name="角丸四角形 30">
            <a:extLst>
              <a:ext uri="{FF2B5EF4-FFF2-40B4-BE49-F238E27FC236}">
                <a16:creationId xmlns:a16="http://schemas.microsoft.com/office/drawing/2014/main" id="{4ADEDE55-00E6-4096-834C-5128D1A3E3B5}"/>
              </a:ext>
            </a:extLst>
          </p:cNvPr>
          <p:cNvSpPr/>
          <p:nvPr/>
        </p:nvSpPr>
        <p:spPr>
          <a:xfrm>
            <a:off x="313808" y="4015997"/>
            <a:ext cx="1771268" cy="1518028"/>
          </a:xfrm>
          <a:prstGeom prst="roundRect">
            <a:avLst>
              <a:gd name="adj" fmla="val 944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正方形/長方形 38">
            <a:extLst>
              <a:ext uri="{FF2B5EF4-FFF2-40B4-BE49-F238E27FC236}">
                <a16:creationId xmlns:a16="http://schemas.microsoft.com/office/drawing/2014/main" id="{B6D9EA48-BADA-4EFA-8B45-3F3322B61FCD}"/>
              </a:ext>
            </a:extLst>
          </p:cNvPr>
          <p:cNvSpPr/>
          <p:nvPr/>
        </p:nvSpPr>
        <p:spPr>
          <a:xfrm>
            <a:off x="305422" y="4227933"/>
            <a:ext cx="1779654" cy="26545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25"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デジタルサービス検討チーム</a:t>
            </a:r>
          </a:p>
        </p:txBody>
      </p:sp>
      <p:sp>
        <p:nvSpPr>
          <p:cNvPr id="54" name="楕円 53">
            <a:extLst>
              <a:ext uri="{FF2B5EF4-FFF2-40B4-BE49-F238E27FC236}">
                <a16:creationId xmlns:a16="http://schemas.microsoft.com/office/drawing/2014/main" id="{EA15C421-6B12-46BB-A04D-52F43BAC9D9F}"/>
              </a:ext>
            </a:extLst>
          </p:cNvPr>
          <p:cNvSpPr>
            <a:spLocks noChangeAspect="1"/>
          </p:cNvSpPr>
          <p:nvPr/>
        </p:nvSpPr>
        <p:spPr>
          <a:xfrm>
            <a:off x="289873" y="3952420"/>
            <a:ext cx="243000" cy="243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1</a:t>
            </a:r>
            <a:endParaRPr kumimoji="1" lang="ja-JP" altLang="en-US" sz="135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3" name="正方形/長方形 42">
            <a:extLst>
              <a:ext uri="{FF2B5EF4-FFF2-40B4-BE49-F238E27FC236}">
                <a16:creationId xmlns:a16="http://schemas.microsoft.com/office/drawing/2014/main" id="{58AB7FE9-ABE9-4EB1-9D0C-B90DC134C31F}"/>
              </a:ext>
            </a:extLst>
          </p:cNvPr>
          <p:cNvSpPr/>
          <p:nvPr/>
        </p:nvSpPr>
        <p:spPr bwMode="auto">
          <a:xfrm>
            <a:off x="434225" y="4562953"/>
            <a:ext cx="1539000" cy="857044"/>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54000" tIns="27000" rIns="54000" bIns="27000" numCol="1" spcCol="0" rtlCol="0" fromWordArt="0" anchor="t" anchorCtr="0" forceAA="0" compatLnSpc="1">
            <a:prstTxWarp prst="textNoShape">
              <a:avLst/>
            </a:prstTxWarp>
            <a:no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＜チーム作業＞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1" lang="en-US" altLang="ja-JP" sz="4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部局／市町村の調査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先進事例調査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ワンストップサービス具体化</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endParaRPr>
          </a:p>
          <a:p>
            <a:pPr marL="171450" marR="0" lvl="0" indent="-171450" algn="l" defTabSz="914400" rtl="0" eaLnBrk="0" fontAlgn="auto" latinLnBrk="0" hangingPunct="0">
              <a:lnSpc>
                <a:spcPct val="100000"/>
              </a:lnSpc>
              <a:spcBef>
                <a:spcPts val="0"/>
              </a:spcBef>
              <a:spcAft>
                <a:spcPts val="0"/>
              </a:spcAft>
              <a:buClrTx/>
              <a:buSzTx/>
              <a:buFont typeface="+mj-ea"/>
              <a:buAutoNum type="circleNumDbPlain"/>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ahoma" pitchFamily="34" charset="0"/>
              </a:rPr>
              <a:t>デジタルサービスの検討</a:t>
            </a:r>
          </a:p>
        </p:txBody>
      </p:sp>
      <p:cxnSp>
        <p:nvCxnSpPr>
          <p:cNvPr id="48" name="直線コネクタ 47">
            <a:extLst>
              <a:ext uri="{FF2B5EF4-FFF2-40B4-BE49-F238E27FC236}">
                <a16:creationId xmlns:a16="http://schemas.microsoft.com/office/drawing/2014/main" id="{5A5EE48E-F248-4806-AD54-BA50B24CB2E6}"/>
              </a:ext>
            </a:extLst>
          </p:cNvPr>
          <p:cNvCxnSpPr>
            <a:cxnSpLocks/>
            <a:endCxn id="47" idx="0"/>
          </p:cNvCxnSpPr>
          <p:nvPr/>
        </p:nvCxnSpPr>
        <p:spPr>
          <a:xfrm>
            <a:off x="1177808" y="3765717"/>
            <a:ext cx="21634" cy="250280"/>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直線コネクタ 48">
            <a:extLst>
              <a:ext uri="{FF2B5EF4-FFF2-40B4-BE49-F238E27FC236}">
                <a16:creationId xmlns:a16="http://schemas.microsoft.com/office/drawing/2014/main" id="{0D671C28-6A0E-421C-82DF-0555B48BFBC9}"/>
              </a:ext>
            </a:extLst>
          </p:cNvPr>
          <p:cNvCxnSpPr>
            <a:cxnSpLocks/>
          </p:cNvCxnSpPr>
          <p:nvPr/>
        </p:nvCxnSpPr>
        <p:spPr>
          <a:xfrm flipH="1">
            <a:off x="5313475" y="3782550"/>
            <a:ext cx="0" cy="244404"/>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CA7CA548-F8E9-40F6-A04D-7575ABA50CD9}"/>
              </a:ext>
            </a:extLst>
          </p:cNvPr>
          <p:cNvCxnSpPr>
            <a:cxnSpLocks/>
          </p:cNvCxnSpPr>
          <p:nvPr/>
        </p:nvCxnSpPr>
        <p:spPr>
          <a:xfrm>
            <a:off x="7199192" y="3765717"/>
            <a:ext cx="0" cy="238526"/>
          </a:xfrm>
          <a:prstGeom prst="line">
            <a:avLst/>
          </a:prstGeom>
          <a:ln w="38100"/>
        </p:spPr>
        <p:style>
          <a:lnRef idx="1">
            <a:schemeClr val="dk1"/>
          </a:lnRef>
          <a:fillRef idx="0">
            <a:schemeClr val="dk1"/>
          </a:fillRef>
          <a:effectRef idx="0">
            <a:schemeClr val="dk1"/>
          </a:effectRef>
          <a:fontRef idx="minor">
            <a:schemeClr val="tx1"/>
          </a:fontRef>
        </p:style>
      </p:cxnSp>
      <p:sp>
        <p:nvSpPr>
          <p:cNvPr id="56" name="正方形/長方形 55">
            <a:extLst>
              <a:ext uri="{FF2B5EF4-FFF2-40B4-BE49-F238E27FC236}">
                <a16:creationId xmlns:a16="http://schemas.microsoft.com/office/drawing/2014/main" id="{C2AFC8BD-919F-4278-93B0-C681AE94C39C}"/>
              </a:ext>
            </a:extLst>
          </p:cNvPr>
          <p:cNvSpPr/>
          <p:nvPr/>
        </p:nvSpPr>
        <p:spPr>
          <a:xfrm>
            <a:off x="-2078" y="874490"/>
            <a:ext cx="9144000" cy="309958"/>
          </a:xfrm>
          <a:prstGeom prst="rect">
            <a:avLst/>
          </a:prstGeom>
          <a:solidFill>
            <a:srgbClr val="002060"/>
          </a:solidFill>
        </p:spPr>
        <p:txBody>
          <a:bodyPr wrap="square" tIns="46800" bIns="468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大阪</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DX</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イニシアティブの設置（大阪府）</a:t>
            </a:r>
          </a:p>
        </p:txBody>
      </p:sp>
      <p:sp>
        <p:nvSpPr>
          <p:cNvPr id="5" name="正方形/長方形 4"/>
          <p:cNvSpPr/>
          <p:nvPr/>
        </p:nvSpPr>
        <p:spPr>
          <a:xfrm>
            <a:off x="202888" y="1289207"/>
            <a:ext cx="867065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大阪府庁および市町村におけるデジタル改革を推進し、スマートシティの目的である住民サービスの向上を持続的に推進していくための仕組み作りの検討を行うため</a:t>
            </a:r>
            <a:r>
              <a:rPr kumimoji="1" lang="ja-JP" altLang="en-US" sz="15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lang="en-US" altLang="ja-JP" sz="1500" dirty="0" smtClean="0">
                <a:solidFill>
                  <a:prstClr val="black"/>
                </a:solidFill>
                <a:latin typeface="+mn-ea"/>
              </a:rPr>
              <a:t>2022</a:t>
            </a:r>
            <a:r>
              <a:rPr kumimoji="1" lang="ja-JP" altLang="en-US" sz="15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年</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４月に「大阪</a:t>
            </a:r>
            <a:r>
              <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DX</a:t>
            </a: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イニシアティブ」を設置。</a:t>
            </a:r>
            <a:endParaRPr kumimoji="1"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テキスト ボックス 30">
            <a:extLst>
              <a:ext uri="{FF2B5EF4-FFF2-40B4-BE49-F238E27FC236}">
                <a16:creationId xmlns:a16="http://schemas.microsoft.com/office/drawing/2014/main" id="{668AC0A7-CEEE-4196-A743-03A1057BDB8B}"/>
              </a:ext>
            </a:extLst>
          </p:cNvPr>
          <p:cNvSpPr txBox="1"/>
          <p:nvPr/>
        </p:nvSpPr>
        <p:spPr>
          <a:xfrm>
            <a:off x="2292289" y="5691627"/>
            <a:ext cx="6581256" cy="892552"/>
          </a:xfrm>
          <a:prstGeom prst="rect">
            <a:avLst/>
          </a:prstGeom>
          <a:noFill/>
          <a:ln>
            <a:solidFill>
              <a:schemeClr val="bg1">
                <a:lumMod val="50000"/>
              </a:schemeClr>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検討経過</a:t>
            </a:r>
            <a:r>
              <a:rPr kumimoji="1" lang="en-US" altLang="ja-JP" sz="9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２０２２年</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月５日　大阪スマートシティ推進本部会議で</a:t>
            </a: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a:t>
            </a:r>
            <a:r>
              <a:rPr kumimoji="1" lang="en-US" altLang="ja-JP"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DX</a:t>
            </a:r>
            <a:r>
              <a:rPr kumimoji="1" lang="ja-JP" altLang="en-US" sz="1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イニシアティブ」</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の設置を決定</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　 ・庁内部局アンケート調査、市町村アンケート調査、都道府県へのアンケート調査（</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47</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・市町村実地ヒアリング（</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43</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市町村）、庁内部局ヒアリング（</a:t>
            </a: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18</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システム）</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・先進自治体ヒアリング（鳥取県、岐阜県、京都府、東京都ほか）</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40" name="直線コネクタ 39"/>
          <p:cNvCxnSpPr/>
          <p:nvPr/>
        </p:nvCxnSpPr>
        <p:spPr>
          <a:xfrm>
            <a:off x="270457" y="59802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48386" y="152906"/>
            <a:ext cx="4923143" cy="433196"/>
          </a:xfrm>
          <a:prstGeom prst="rect">
            <a:avLst/>
          </a:prstGeom>
          <a:noFill/>
        </p:spPr>
        <p:txBody>
          <a:bodyPr wrap="none" rtlCol="0">
            <a:spAutoFit/>
          </a:bodyPr>
          <a:lstStyle/>
          <a:p>
            <a:pPr defTabSz="957700">
              <a:defRPr/>
            </a:pPr>
            <a:r>
              <a:rPr lang="ja-JP" altLang="en-US" sz="2215" noProof="0" dirty="0">
                <a:latin typeface="Meiryo UI" panose="020B0604030504040204" pitchFamily="50" charset="-128"/>
                <a:ea typeface="Meiryo UI" panose="020B0604030504040204" pitchFamily="50" charset="-128"/>
              </a:rPr>
              <a:t>７</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lang="ja-JP" altLang="en-US" sz="2215" dirty="0" smtClean="0">
                <a:latin typeface="Meiryo UI" panose="020B0604030504040204" pitchFamily="50" charset="-128"/>
                <a:ea typeface="Meiryo UI" panose="020B0604030504040204" pitchFamily="50" charset="-128"/>
              </a:rPr>
              <a:t>さら</a:t>
            </a:r>
            <a:r>
              <a:rPr lang="ja-JP" altLang="en-US" sz="2215" dirty="0">
                <a:latin typeface="Meiryo UI" panose="020B0604030504040204" pitchFamily="50" charset="-128"/>
                <a:ea typeface="Meiryo UI" panose="020B0604030504040204" pitchFamily="50" charset="-128"/>
              </a:rPr>
              <a:t>なる改革の</a:t>
            </a:r>
            <a:r>
              <a:rPr lang="ja-JP" altLang="en-US" sz="2215" dirty="0" smtClean="0">
                <a:latin typeface="Meiryo UI" panose="020B0604030504040204" pitchFamily="50" charset="-128"/>
                <a:ea typeface="Meiryo UI" panose="020B0604030504040204" pitchFamily="50" charset="-128"/>
              </a:rPr>
              <a:t>取組（スマートシティ）</a:t>
            </a:r>
            <a:endParaRPr lang="ja-JP" altLang="en-US" sz="2215" dirty="0">
              <a:latin typeface="Meiryo UI" panose="020B0604030504040204" pitchFamily="50" charset="-128"/>
              <a:ea typeface="Meiryo UI" panose="020B0604030504040204" pitchFamily="50" charset="-128"/>
            </a:endParaRPr>
          </a:p>
        </p:txBody>
      </p:sp>
      <p:sp>
        <p:nvSpPr>
          <p:cNvPr id="3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4582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487262"/>
            <a:ext cx="9144000" cy="309958"/>
          </a:xfrm>
          <a:prstGeom prst="rect">
            <a:avLst/>
          </a:prstGeom>
          <a:solidFill>
            <a:srgbClr val="002060"/>
          </a:solidFill>
        </p:spPr>
        <p:txBody>
          <a:bodyPr wrap="square" tIns="46800" bIns="46800">
            <a:spAutoFit/>
          </a:bodyPr>
          <a:lstStyle>
            <a:defPPr>
              <a:defRPr lang="ja-JP"/>
            </a:defPPr>
            <a:lvl1pPr defTabSz="457200">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今後の</a:t>
            </a:r>
            <a:r>
              <a:rPr kumimoji="0" lang="ja-JP" altLang="en-US" sz="1400" b="1" i="0" u="none" strike="noStrike" kern="1200" cap="none" spc="0" normalizeH="0" baseline="0" noProof="0" dirty="0" smtClean="0">
                <a:ln>
                  <a:noFill/>
                </a:ln>
                <a:solidFill>
                  <a:schemeClr val="bg1"/>
                </a:solidFill>
                <a:effectLst/>
                <a:uLnTx/>
                <a:uFillTx/>
                <a:latin typeface="Meiryo UI"/>
                <a:ea typeface="Meiryo UI"/>
                <a:cs typeface="+mn-cs"/>
              </a:rPr>
              <a:t>取組方針</a:t>
            </a:r>
            <a:r>
              <a:rPr kumimoji="0" lang="ja-JP" altLang="en-US" sz="1400" b="1" i="0" u="none" strike="noStrike" kern="1200" cap="none" spc="0" normalizeH="0" baseline="0" noProof="0" dirty="0">
                <a:ln>
                  <a:noFill/>
                </a:ln>
                <a:solidFill>
                  <a:schemeClr val="bg1"/>
                </a:solidFill>
                <a:effectLst/>
                <a:uLnTx/>
                <a:uFillTx/>
                <a:latin typeface="Meiryo UI"/>
                <a:ea typeface="Meiryo UI"/>
                <a:cs typeface="+mn-cs"/>
              </a:rPr>
              <a:t>（大阪スマートシティ戦略</a:t>
            </a:r>
            <a:r>
              <a:rPr kumimoji="0" lang="en-US" altLang="ja-JP" sz="1400" b="1" i="0" u="none" strike="noStrike" kern="1200" cap="none" spc="0" normalizeH="0" baseline="0" noProof="0" dirty="0">
                <a:ln>
                  <a:noFill/>
                </a:ln>
                <a:solidFill>
                  <a:schemeClr val="bg1"/>
                </a:solidFill>
                <a:effectLst/>
                <a:uLnTx/>
                <a:uFillTx/>
                <a:latin typeface="Meiryo UI"/>
                <a:ea typeface="Meiryo UI"/>
                <a:cs typeface="+mn-cs"/>
              </a:rPr>
              <a:t>ver.2.0</a:t>
            </a:r>
            <a:r>
              <a:rPr kumimoji="0" lang="ja-JP" altLang="en-US" sz="1400" b="1" i="0" u="none" strike="noStrike" kern="1200" cap="none" spc="0" normalizeH="0" baseline="0" noProof="0" dirty="0">
                <a:ln>
                  <a:noFill/>
                </a:ln>
                <a:solidFill>
                  <a:schemeClr val="bg1"/>
                </a:solidFill>
                <a:effectLst/>
                <a:uLnTx/>
                <a:uFillTx/>
                <a:latin typeface="Meiryo UI"/>
                <a:ea typeface="Meiryo UI"/>
                <a:cs typeface="+mn-cs"/>
              </a:rPr>
              <a:t>に示す</a:t>
            </a:r>
            <a:r>
              <a:rPr kumimoji="0" lang="ja-JP" altLang="en-US" sz="1400" b="1" i="0" u="none" strike="noStrike" kern="1200" cap="none" spc="0" normalizeH="0" baseline="0" noProof="0" dirty="0" smtClean="0">
                <a:ln>
                  <a:noFill/>
                </a:ln>
                <a:solidFill>
                  <a:schemeClr val="bg1"/>
                </a:solidFill>
                <a:effectLst/>
                <a:uLnTx/>
                <a:uFillTx/>
                <a:latin typeface="Meiryo UI"/>
                <a:ea typeface="Meiryo UI"/>
                <a:cs typeface="+mn-cs"/>
              </a:rPr>
              <a:t>取組）</a:t>
            </a:r>
            <a:r>
              <a:rPr kumimoji="0" lang="ja-JP" altLang="en-US" sz="1400" b="1" i="0" u="none" strike="noStrike" kern="1200" cap="none" spc="0" normalizeH="0" baseline="0" noProof="0" dirty="0">
                <a:ln>
                  <a:noFill/>
                </a:ln>
                <a:solidFill>
                  <a:schemeClr val="bg1"/>
                </a:solidFill>
                <a:effectLst/>
                <a:uLnTx/>
                <a:uFillTx/>
                <a:latin typeface="Meiryo UI"/>
                <a:ea typeface="Meiryo UI"/>
                <a:cs typeface="+mn-cs"/>
              </a:rPr>
              <a:t>（大阪市</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a:t>
            </a:r>
            <a:endParaRPr kumimoji="0" lang="en-US" altLang="ja-JP" sz="14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 name="テキスト ボックス 5">
            <a:extLst>
              <a:ext uri="{FF2B5EF4-FFF2-40B4-BE49-F238E27FC236}">
                <a16:creationId xmlns:a16="http://schemas.microsoft.com/office/drawing/2014/main" id="{4CB4D9DA-349F-4656-BF19-AB56A3169A13}"/>
              </a:ext>
            </a:extLst>
          </p:cNvPr>
          <p:cNvSpPr txBox="1"/>
          <p:nvPr/>
        </p:nvSpPr>
        <p:spPr>
          <a:xfrm>
            <a:off x="6153652" y="4012056"/>
            <a:ext cx="2844000" cy="2565693"/>
          </a:xfrm>
          <a:prstGeom prst="rect">
            <a:avLst/>
          </a:prstGeom>
          <a:solidFill>
            <a:srgbClr val="4472C4">
              <a:lumMod val="20000"/>
              <a:lumOff val="80000"/>
            </a:srgbClr>
          </a:solidFill>
          <a:ln>
            <a:noFill/>
          </a:ln>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a:ea typeface="Meiryo UI"/>
                <a:cs typeface="+mn-cs"/>
              </a:rPr>
              <a:t>市民の</a:t>
            </a:r>
            <a:r>
              <a:rPr kumimoji="0" lang="en-US" altLang="ja-JP" sz="1600" b="1" i="0" u="none" strike="noStrike" kern="0" cap="none" spc="0" normalizeH="0" baseline="0" noProof="0" dirty="0" err="1">
                <a:ln>
                  <a:noFill/>
                </a:ln>
                <a:solidFill>
                  <a:prstClr val="black"/>
                </a:solidFill>
                <a:effectLst/>
                <a:uLnTx/>
                <a:uFillTx/>
                <a:latin typeface="Meiryo UI"/>
                <a:ea typeface="Meiryo UI"/>
                <a:cs typeface="+mn-cs"/>
              </a:rPr>
              <a:t>QoL</a:t>
            </a:r>
            <a:r>
              <a:rPr kumimoji="0" lang="ja-JP" altLang="en-US" sz="1600" b="1" i="0" u="none" strike="noStrike" kern="0" cap="none" spc="0" normalizeH="0" baseline="0" noProof="0" dirty="0">
                <a:ln>
                  <a:noFill/>
                </a:ln>
                <a:solidFill>
                  <a:prstClr val="black"/>
                </a:solidFill>
                <a:effectLst/>
                <a:uLnTx/>
                <a:uFillTx/>
                <a:latin typeface="Meiryo UI"/>
                <a:ea typeface="Meiryo UI"/>
                <a:cs typeface="+mn-cs"/>
              </a:rPr>
              <a:t>と都市力の向上</a:t>
            </a:r>
            <a:endParaRPr kumimoji="0" lang="en-US" altLang="ja-JP" sz="1600" b="1"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Meiryo UI"/>
                <a:ea typeface="Meiryo UI"/>
                <a:cs typeface="+mn-cs"/>
              </a:rPr>
              <a:t>をめざし、</a:t>
            </a:r>
            <a:r>
              <a:rPr kumimoji="0" lang="en-US" altLang="ja-JP" sz="1600" b="1" i="0" u="none" strike="noStrike" kern="0" cap="none" spc="0" normalizeH="0" baseline="0" noProof="0" dirty="0">
                <a:ln>
                  <a:noFill/>
                </a:ln>
                <a:solidFill>
                  <a:prstClr val="black"/>
                </a:solidFill>
                <a:effectLst/>
                <a:uLnTx/>
                <a:uFillTx/>
                <a:latin typeface="Meiryo UI"/>
                <a:ea typeface="Meiryo UI"/>
                <a:cs typeface="+mn-cs"/>
              </a:rPr>
              <a:t>DX</a:t>
            </a:r>
            <a:r>
              <a:rPr kumimoji="0" lang="ja-JP" altLang="en-US" sz="1600" b="1" i="0" u="none" strike="noStrike" kern="0" cap="none" spc="0" normalizeH="0" baseline="0" noProof="0" dirty="0">
                <a:ln>
                  <a:noFill/>
                </a:ln>
                <a:solidFill>
                  <a:prstClr val="black"/>
                </a:solidFill>
                <a:effectLst/>
                <a:uLnTx/>
                <a:uFillTx/>
                <a:latin typeface="Meiryo UI"/>
                <a:ea typeface="Meiryo UI"/>
                <a:cs typeface="+mn-cs"/>
              </a:rPr>
              <a:t>を推進</a:t>
            </a:r>
            <a:endParaRPr kumimoji="0" lang="en-US" altLang="ja-JP" sz="1600" b="1" i="0" u="none" strike="noStrike" kern="0" cap="none" spc="0" normalizeH="0" baseline="0" noProof="0" dirty="0">
              <a:ln>
                <a:noFill/>
              </a:ln>
              <a:solidFill>
                <a:prstClr val="black"/>
              </a:solidFill>
              <a:effectLst/>
              <a:uLnTx/>
              <a:uFillTx/>
              <a:latin typeface="Meiryo UI"/>
              <a:ea typeface="Meiryo UI"/>
              <a:cs typeface="+mn-cs"/>
            </a:endParaRPr>
          </a:p>
          <a:p>
            <a:pPr marL="182563" marR="0" lvl="0" indent="-182563"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ja-JP" altLang="en-US" sz="1400" b="0" i="0" u="none" strike="noStrike" kern="0" cap="none" spc="0" normalizeH="0" baseline="0" noProof="0" dirty="0">
                <a:ln>
                  <a:noFill/>
                </a:ln>
                <a:solidFill>
                  <a:prstClr val="black"/>
                </a:solidFill>
                <a:effectLst/>
                <a:uLnTx/>
                <a:uFillTx/>
                <a:latin typeface="Meiryo UI"/>
                <a:ea typeface="Meiryo UI"/>
                <a:cs typeface="+mn-cs"/>
              </a:rPr>
              <a:t>「</a:t>
            </a:r>
            <a:r>
              <a:rPr kumimoji="0" lang="en-US" altLang="ja-JP" sz="14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400" b="0" i="0" u="none" strike="noStrike" kern="0" cap="none" spc="0" normalizeH="0" baseline="0" noProof="0" dirty="0">
                <a:ln>
                  <a:noFill/>
                </a:ln>
                <a:solidFill>
                  <a:prstClr val="black"/>
                </a:solidFill>
                <a:effectLst/>
                <a:uLnTx/>
                <a:uFillTx/>
                <a:latin typeface="Meiryo UI"/>
                <a:ea typeface="Meiryo UI"/>
                <a:cs typeface="+mn-cs"/>
              </a:rPr>
              <a:t>戦略室」を「デジタル統括室」に組織改編（</a:t>
            </a:r>
            <a:r>
              <a:rPr kumimoji="0" lang="en-US" altLang="ja-JP" sz="1400" b="0" i="0" u="none" strike="noStrike" kern="0" cap="none" spc="0" normalizeH="0" baseline="0" noProof="0" dirty="0">
                <a:ln>
                  <a:noFill/>
                </a:ln>
                <a:solidFill>
                  <a:prstClr val="black"/>
                </a:solidFill>
                <a:effectLst/>
                <a:uLnTx/>
                <a:uFillTx/>
                <a:latin typeface="Meiryo UI"/>
                <a:ea typeface="Meiryo UI"/>
                <a:cs typeface="+mn-cs"/>
              </a:rPr>
              <a:t>2022</a:t>
            </a:r>
            <a:r>
              <a:rPr kumimoji="0" lang="ja-JP" altLang="en-US" sz="1400" b="0" i="0" u="none" strike="noStrike" kern="0" cap="none" spc="0" normalizeH="0" baseline="0" noProof="0" dirty="0">
                <a:ln>
                  <a:noFill/>
                </a:ln>
                <a:solidFill>
                  <a:prstClr val="black"/>
                </a:solidFill>
                <a:effectLst/>
                <a:uLnTx/>
                <a:uFillTx/>
                <a:latin typeface="Meiryo UI"/>
                <a:ea typeface="Meiryo UI"/>
                <a:cs typeface="+mn-cs"/>
              </a:rPr>
              <a:t>年</a:t>
            </a:r>
            <a:r>
              <a:rPr kumimoji="0" lang="en-US" altLang="ja-JP" sz="1400" b="0" i="0" u="none" strike="noStrike" kern="0" cap="none" spc="0" normalizeH="0" baseline="0" noProof="0" dirty="0">
                <a:ln>
                  <a:noFill/>
                </a:ln>
                <a:solidFill>
                  <a:prstClr val="black"/>
                </a:solidFill>
                <a:effectLst/>
                <a:uLnTx/>
                <a:uFillTx/>
                <a:latin typeface="Meiryo UI"/>
                <a:ea typeface="Meiryo UI"/>
                <a:cs typeface="+mn-cs"/>
              </a:rPr>
              <a:t>4</a:t>
            </a:r>
            <a:r>
              <a:rPr kumimoji="0" lang="ja-JP" altLang="en-US" sz="1400" b="0" i="0" u="none" strike="noStrike" kern="0" cap="none" spc="0" normalizeH="0" baseline="0" noProof="0" dirty="0">
                <a:ln>
                  <a:noFill/>
                </a:ln>
                <a:solidFill>
                  <a:prstClr val="black"/>
                </a:solidFill>
                <a:effectLst/>
                <a:uLnTx/>
                <a:uFillTx/>
                <a:latin typeface="Meiryo UI"/>
                <a:ea typeface="Meiryo UI"/>
                <a:cs typeface="+mn-cs"/>
              </a:rPr>
              <a:t>月）</a:t>
            </a:r>
            <a:endParaRPr kumimoji="0" lang="en-US" altLang="ja-JP" sz="1400" b="0" i="0" u="none" strike="noStrike" kern="0" cap="none" spc="0" normalizeH="0" baseline="0" noProof="0" dirty="0">
              <a:ln>
                <a:noFill/>
              </a:ln>
              <a:solidFill>
                <a:prstClr val="black"/>
              </a:solidFill>
              <a:effectLst/>
              <a:uLnTx/>
              <a:uFillTx/>
              <a:latin typeface="Meiryo UI"/>
              <a:ea typeface="Meiryo UI"/>
              <a:cs typeface="+mn-cs"/>
            </a:endParaRPr>
          </a:p>
          <a:p>
            <a:pPr marL="182563" marR="0" lvl="0" indent="-182563"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en-US" altLang="ja-JP" sz="1400" b="0" i="0" u="none" strike="noStrike" kern="0" cap="none" spc="0" normalizeH="0" baseline="0" noProof="0" dirty="0">
                <a:ln>
                  <a:noFill/>
                </a:ln>
                <a:solidFill>
                  <a:prstClr val="black"/>
                </a:solidFill>
                <a:effectLst/>
                <a:uLnTx/>
                <a:uFillTx/>
                <a:latin typeface="Meiryo UI"/>
                <a:ea typeface="Meiryo UI"/>
                <a:cs typeface="+mn-cs"/>
              </a:rPr>
              <a:t>DX</a:t>
            </a:r>
            <a:r>
              <a:rPr kumimoji="0" lang="ja-JP" altLang="en-US" sz="1400" b="0" i="0" u="none" strike="noStrike" kern="0" cap="none" spc="0" normalizeH="0" baseline="0" noProof="0" dirty="0">
                <a:ln>
                  <a:noFill/>
                </a:ln>
                <a:solidFill>
                  <a:prstClr val="black"/>
                </a:solidFill>
                <a:effectLst/>
                <a:uLnTx/>
                <a:uFillTx/>
                <a:latin typeface="Meiryo UI"/>
                <a:ea typeface="Meiryo UI"/>
                <a:cs typeface="+mn-cs"/>
              </a:rPr>
              <a:t>推進の司令塔として各部局の業務について</a:t>
            </a:r>
            <a:r>
              <a:rPr kumimoji="0" lang="en-US" altLang="ja-JP" sz="1400" b="0" i="0" u="none" strike="noStrike" kern="0" cap="none" spc="0" normalizeH="0" baseline="0" noProof="0" dirty="0">
                <a:ln>
                  <a:noFill/>
                </a:ln>
                <a:solidFill>
                  <a:prstClr val="black"/>
                </a:solidFill>
                <a:effectLst/>
                <a:uLnTx/>
                <a:uFillTx/>
                <a:latin typeface="Meiryo UI"/>
                <a:ea typeface="Meiryo UI"/>
                <a:cs typeface="+mn-cs"/>
              </a:rPr>
              <a:t>DX</a:t>
            </a:r>
            <a:r>
              <a:rPr kumimoji="0" lang="ja-JP" altLang="en-US" sz="1400" b="0" i="0" u="none" strike="noStrike" kern="0" cap="none" spc="0" normalizeH="0" baseline="0" noProof="0" dirty="0">
                <a:ln>
                  <a:noFill/>
                </a:ln>
                <a:solidFill>
                  <a:prstClr val="black"/>
                </a:solidFill>
                <a:effectLst/>
                <a:uLnTx/>
                <a:uFillTx/>
                <a:latin typeface="Meiryo UI"/>
                <a:ea typeface="Meiryo UI"/>
                <a:cs typeface="+mn-cs"/>
              </a:rPr>
              <a:t>の視点から指導・総合調整を実施</a:t>
            </a:r>
            <a:endParaRPr kumimoji="0" lang="en-US" altLang="ja-JP" sz="14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sng" strike="noStrike" kern="0" cap="none" spc="0" normalizeH="0" baseline="0" noProof="0" dirty="0">
                <a:ln>
                  <a:noFill/>
                </a:ln>
                <a:solidFill>
                  <a:prstClr val="black"/>
                </a:solidFill>
                <a:effectLst/>
                <a:uLnTx/>
                <a:uFillTx/>
                <a:latin typeface="Meiryo UI"/>
                <a:ea typeface="Meiryo UI"/>
                <a:cs typeface="+mn-cs"/>
              </a:rPr>
              <a:t>全庁横断的な</a:t>
            </a:r>
            <a:r>
              <a:rPr kumimoji="0" lang="en-US" altLang="ja-JP" sz="1400" b="0" i="0" u="sng" strike="noStrike" kern="0" cap="none" spc="0" normalizeH="0" baseline="0" noProof="0" dirty="0">
                <a:ln>
                  <a:noFill/>
                </a:ln>
                <a:solidFill>
                  <a:prstClr val="black"/>
                </a:solidFill>
                <a:effectLst/>
                <a:uLnTx/>
                <a:uFillTx/>
                <a:latin typeface="Meiryo UI"/>
                <a:ea typeface="Meiryo UI"/>
                <a:cs typeface="+mn-cs"/>
              </a:rPr>
              <a:t>DX</a:t>
            </a:r>
            <a:r>
              <a:rPr kumimoji="0" lang="ja-JP" altLang="en-US" sz="1400" b="0" i="0" u="sng" strike="noStrike" kern="0" cap="none" spc="0" normalizeH="0" baseline="0" noProof="0" dirty="0">
                <a:ln>
                  <a:noFill/>
                </a:ln>
                <a:solidFill>
                  <a:prstClr val="black"/>
                </a:solidFill>
                <a:effectLst/>
                <a:uLnTx/>
                <a:uFillTx/>
                <a:latin typeface="Meiryo UI"/>
                <a:ea typeface="Meiryo UI"/>
                <a:cs typeface="+mn-cs"/>
              </a:rPr>
              <a:t>推進体制を構築し、取組を強力に推進</a:t>
            </a:r>
            <a:endParaRPr kumimoji="0" lang="en-US" altLang="ja-JP" sz="1400" b="0" i="0" u="sng" strike="noStrike" kern="0" cap="none" spc="0" normalizeH="0" baseline="0" noProof="0" dirty="0">
              <a:ln>
                <a:noFill/>
              </a:ln>
              <a:solidFill>
                <a:prstClr val="black"/>
              </a:solidFill>
              <a:effectLst/>
              <a:uLnTx/>
              <a:uFillTx/>
              <a:latin typeface="Meiryo UI"/>
              <a:ea typeface="Meiryo UI"/>
              <a:cs typeface="+mn-cs"/>
            </a:endParaRPr>
          </a:p>
        </p:txBody>
      </p:sp>
      <p:sp>
        <p:nvSpPr>
          <p:cNvPr id="9" name="テキスト ボックス 8">
            <a:extLst>
              <a:ext uri="{FF2B5EF4-FFF2-40B4-BE49-F238E27FC236}">
                <a16:creationId xmlns:a16="http://schemas.microsoft.com/office/drawing/2014/main" id="{83865E63-D719-4BA2-A96E-CEE17439637A}"/>
              </a:ext>
            </a:extLst>
          </p:cNvPr>
          <p:cNvSpPr txBox="1"/>
          <p:nvPr/>
        </p:nvSpPr>
        <p:spPr>
          <a:xfrm>
            <a:off x="180926" y="1304778"/>
            <a:ext cx="2844000" cy="276999"/>
          </a:xfrm>
          <a:prstGeom prst="rect">
            <a:avLst/>
          </a:prstGeom>
          <a:solidFill>
            <a:srgbClr val="002060"/>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１）まちのスマート化</a:t>
            </a:r>
          </a:p>
        </p:txBody>
      </p:sp>
      <p:sp>
        <p:nvSpPr>
          <p:cNvPr id="10" name="テキスト ボックス 9">
            <a:extLst>
              <a:ext uri="{FF2B5EF4-FFF2-40B4-BE49-F238E27FC236}">
                <a16:creationId xmlns:a16="http://schemas.microsoft.com/office/drawing/2014/main" id="{02C61B89-80C2-425F-9827-8F742DA61463}"/>
              </a:ext>
            </a:extLst>
          </p:cNvPr>
          <p:cNvSpPr txBox="1"/>
          <p:nvPr/>
        </p:nvSpPr>
        <p:spPr>
          <a:xfrm>
            <a:off x="6153652" y="1304778"/>
            <a:ext cx="2844000" cy="276999"/>
          </a:xfrm>
          <a:prstGeom prst="rect">
            <a:avLst/>
          </a:prstGeom>
          <a:solidFill>
            <a:srgbClr val="002060"/>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３）データ活用の推進</a:t>
            </a:r>
          </a:p>
        </p:txBody>
      </p:sp>
      <p:sp>
        <p:nvSpPr>
          <p:cNvPr id="11" name="テキスト ボックス 10">
            <a:extLst>
              <a:ext uri="{FF2B5EF4-FFF2-40B4-BE49-F238E27FC236}">
                <a16:creationId xmlns:a16="http://schemas.microsoft.com/office/drawing/2014/main" id="{340DC698-943B-40E0-95BC-04EF9BD3B015}"/>
              </a:ext>
            </a:extLst>
          </p:cNvPr>
          <p:cNvSpPr txBox="1"/>
          <p:nvPr/>
        </p:nvSpPr>
        <p:spPr>
          <a:xfrm>
            <a:off x="180926" y="4553205"/>
            <a:ext cx="2844000" cy="276999"/>
          </a:xfrm>
          <a:prstGeom prst="rect">
            <a:avLst/>
          </a:prstGeom>
          <a:solidFill>
            <a:srgbClr val="002060"/>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４）</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ICT </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を利用した行政サービスの強靭化</a:t>
            </a:r>
            <a:endParaRPr kumimoji="1" lang="en-US" altLang="ja-JP" sz="12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2" name="テキスト ボックス 11">
            <a:extLst>
              <a:ext uri="{FF2B5EF4-FFF2-40B4-BE49-F238E27FC236}">
                <a16:creationId xmlns:a16="http://schemas.microsoft.com/office/drawing/2014/main" id="{6CA67E97-A0CE-47E3-BFCC-F341F9A694CE}"/>
              </a:ext>
            </a:extLst>
          </p:cNvPr>
          <p:cNvSpPr txBox="1"/>
          <p:nvPr/>
        </p:nvSpPr>
        <p:spPr>
          <a:xfrm>
            <a:off x="3163643" y="4553205"/>
            <a:ext cx="2844000" cy="276999"/>
          </a:xfrm>
          <a:prstGeom prst="rect">
            <a:avLst/>
          </a:prstGeom>
          <a:solidFill>
            <a:srgbClr val="002060"/>
          </a:solidFill>
        </p:spPr>
        <p:txBody>
          <a:bodyPr wrap="square" lIns="36000" rIns="3600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５）情報システムの整備</a:t>
            </a:r>
          </a:p>
        </p:txBody>
      </p:sp>
      <p:sp>
        <p:nvSpPr>
          <p:cNvPr id="13" name="テキスト ボックス 12">
            <a:extLst>
              <a:ext uri="{FF2B5EF4-FFF2-40B4-BE49-F238E27FC236}">
                <a16:creationId xmlns:a16="http://schemas.microsoft.com/office/drawing/2014/main" id="{3397C62D-1963-4F3A-9F24-E9D03F29E875}"/>
              </a:ext>
            </a:extLst>
          </p:cNvPr>
          <p:cNvSpPr txBox="1"/>
          <p:nvPr/>
        </p:nvSpPr>
        <p:spPr>
          <a:xfrm>
            <a:off x="3163643" y="1304778"/>
            <a:ext cx="2844000" cy="276999"/>
          </a:xfrm>
          <a:prstGeom prst="rect">
            <a:avLst/>
          </a:prstGeom>
          <a:solidFill>
            <a:srgbClr val="002060"/>
          </a:solid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２）行政のデジタル化</a:t>
            </a:r>
          </a:p>
        </p:txBody>
      </p:sp>
      <p:sp>
        <p:nvSpPr>
          <p:cNvPr id="14" name="テキスト ボックス 13">
            <a:extLst>
              <a:ext uri="{FF2B5EF4-FFF2-40B4-BE49-F238E27FC236}">
                <a16:creationId xmlns:a16="http://schemas.microsoft.com/office/drawing/2014/main" id="{E60EC6DE-CF08-4EBF-9635-7EDFF4435E98}"/>
              </a:ext>
            </a:extLst>
          </p:cNvPr>
          <p:cNvSpPr txBox="1"/>
          <p:nvPr/>
        </p:nvSpPr>
        <p:spPr>
          <a:xfrm>
            <a:off x="185788" y="1569283"/>
            <a:ext cx="2880000"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便利・快適で、安全・安心できる市民生活の実現に向け、都市基盤施設の維持管理等の高度化を図るとともに、通信ネットワーク環境の充実を促進する。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また、シームレスな移動の享受をめざして、新たなモビリティサービスの導入検討するなど、最先端テクノロジーの実証実験等を積極的に受け入れ、</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を活用した最先端のまちづくりや地域固有の課題解決に寄与する。</a:t>
            </a:r>
          </a:p>
        </p:txBody>
      </p:sp>
      <p:sp>
        <p:nvSpPr>
          <p:cNvPr id="15" name="テキスト ボックス 14">
            <a:extLst>
              <a:ext uri="{FF2B5EF4-FFF2-40B4-BE49-F238E27FC236}">
                <a16:creationId xmlns:a16="http://schemas.microsoft.com/office/drawing/2014/main" id="{E60EC6DE-CF08-4EBF-9635-7EDFF4435E98}"/>
              </a:ext>
            </a:extLst>
          </p:cNvPr>
          <p:cNvSpPr txBox="1"/>
          <p:nvPr/>
        </p:nvSpPr>
        <p:spPr>
          <a:xfrm>
            <a:off x="3163643" y="1565918"/>
            <a:ext cx="2880000" cy="1569660"/>
          </a:xfrm>
          <a:prstGeom prst="rect">
            <a:avLst/>
          </a:prstGeom>
          <a:noFill/>
        </p:spPr>
        <p:txBody>
          <a:bodyPr wrap="square" lIns="54000" rIns="54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市民が、生活のあらゆる場面でいつでも容易に必要な情報を入手し、様々な手続きを行うことができる便利・快適なくらしを実現する。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庁内業務においては、場所や時間にとらわれない働き方を推進する環境の整備や</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を活用した作業の効率化を進めるとともに、業務フローを含めた見直しを行い、ムダのない効果的・効率的な業務執行の実現をめざす。</a:t>
            </a:r>
          </a:p>
        </p:txBody>
      </p:sp>
      <p:sp>
        <p:nvSpPr>
          <p:cNvPr id="16" name="テキスト ボックス 15">
            <a:extLst>
              <a:ext uri="{FF2B5EF4-FFF2-40B4-BE49-F238E27FC236}">
                <a16:creationId xmlns:a16="http://schemas.microsoft.com/office/drawing/2014/main" id="{E60EC6DE-CF08-4EBF-9635-7EDFF4435E98}"/>
              </a:ext>
            </a:extLst>
          </p:cNvPr>
          <p:cNvSpPr txBox="1"/>
          <p:nvPr/>
        </p:nvSpPr>
        <p:spPr>
          <a:xfrm>
            <a:off x="6153652" y="1591318"/>
            <a:ext cx="28800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市が公開するデータは、オープンデータであるという理念の下、データのオープン化を推進してきたが、さらなるデータセットの公開に取り組むとともに、データ一覧の整備を進める。</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また、全庁的なデータ活用を促進するため、データ標準化の検討を進める。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さらに、他機関とのデータ連携に取り組み、オープンデータの活用事例の創出をめざす。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テキスト ボックス 16">
            <a:extLst>
              <a:ext uri="{FF2B5EF4-FFF2-40B4-BE49-F238E27FC236}">
                <a16:creationId xmlns:a16="http://schemas.microsoft.com/office/drawing/2014/main" id="{E60EC6DE-CF08-4EBF-9635-7EDFF4435E98}"/>
              </a:ext>
            </a:extLst>
          </p:cNvPr>
          <p:cNvSpPr txBox="1"/>
          <p:nvPr/>
        </p:nvSpPr>
        <p:spPr>
          <a:xfrm>
            <a:off x="180926" y="4831910"/>
            <a:ext cx="28800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災害時対応に加え、平常時から</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を活用し防災情報の発信に努め、防災・減災を実現する安全・安心な都市をめざす。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また、クラウドサービスの活用等により</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ICT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インフラの耐災害性を向上させ</a:t>
            </a:r>
            <a:r>
              <a:rPr kumimoji="1" lang="ja-JP" altLang="en-US" sz="1200" b="0" i="0" u="none" strike="noStrike" kern="1200" cap="none" spc="0" normalizeH="0" baseline="0" noProof="0" dirty="0" err="1">
                <a:ln>
                  <a:noFill/>
                </a:ln>
                <a:solidFill>
                  <a:prstClr val="black"/>
                </a:solidFill>
                <a:effectLst/>
                <a:uLnTx/>
                <a:uFillTx/>
                <a:latin typeface="Meiryo UI"/>
                <a:ea typeface="Meiryo UI"/>
                <a:cs typeface="+mn-cs"/>
              </a:rPr>
              <a:t>ると</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ともに、時代に合わせた情報セキュリティ対策に取り組む。</a:t>
            </a:r>
          </a:p>
        </p:txBody>
      </p:sp>
      <p:sp>
        <p:nvSpPr>
          <p:cNvPr id="18" name="テキスト ボックス 17">
            <a:extLst>
              <a:ext uri="{FF2B5EF4-FFF2-40B4-BE49-F238E27FC236}">
                <a16:creationId xmlns:a16="http://schemas.microsoft.com/office/drawing/2014/main" id="{E60EC6DE-CF08-4EBF-9635-7EDFF4435E98}"/>
              </a:ext>
            </a:extLst>
          </p:cNvPr>
          <p:cNvSpPr txBox="1"/>
          <p:nvPr/>
        </p:nvSpPr>
        <p:spPr>
          <a:xfrm>
            <a:off x="3147017" y="4803145"/>
            <a:ext cx="2952000" cy="1200329"/>
          </a:xfrm>
          <a:prstGeom prst="rect">
            <a:avLst/>
          </a:prstGeom>
          <a:noFill/>
        </p:spPr>
        <p:txBody>
          <a:bodyPr wrap="square" lIns="36000" r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行政のデジタル化に最適な情報システムへと刷新するため、ガバメントクラウドや本市共通のクラウドサービスの利用し、自治体情報システムの標準化・共通化を進める。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また、安全で安定的なシステム運用を行うために、プロジェクトマネジメントの強化に取り組む。</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9" name="テキスト ボックス 18">
            <a:extLst>
              <a:ext uri="{FF2B5EF4-FFF2-40B4-BE49-F238E27FC236}">
                <a16:creationId xmlns:a16="http://schemas.microsoft.com/office/drawing/2014/main" id="{E60EC6DE-CF08-4EBF-9635-7EDFF4435E98}"/>
              </a:ext>
            </a:extLst>
          </p:cNvPr>
          <p:cNvSpPr txBox="1"/>
          <p:nvPr/>
        </p:nvSpPr>
        <p:spPr>
          <a:xfrm>
            <a:off x="190651" y="3367933"/>
            <a:ext cx="2834275" cy="1075097"/>
          </a:xfrm>
          <a:prstGeom prst="rect">
            <a:avLst/>
          </a:prstGeom>
          <a:solidFill>
            <a:srgbClr val="4472C4">
              <a:lumMod val="20000"/>
              <a:lumOff val="80000"/>
            </a:srgbClr>
          </a:solidFill>
          <a:ln>
            <a:solidFill>
              <a:sysClr val="windowText" lastClr="000000"/>
            </a:solidFill>
          </a:ln>
        </p:spPr>
        <p:txBody>
          <a:bodyPr wrap="square" lIns="36000" tIns="18000" rIns="36000" bIns="18000" rtlCol="0">
            <a:spAutoFit/>
          </a:bodyPr>
          <a:lstStyle/>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effectLst/>
                <a:uLnTx/>
                <a:uFillTx/>
                <a:latin typeface="Meiryo UI"/>
                <a:ea typeface="Meiryo UI"/>
                <a:cs typeface="+mn-cs"/>
              </a:rPr>
              <a:t>都市インフラのデジタル化の推進</a:t>
            </a:r>
            <a:endParaRPr kumimoji="0" lang="en-US" altLang="ja-JP" sz="1200" b="0" i="0" u="none" strike="noStrike" kern="0" cap="none" spc="0" normalizeH="0" baseline="0" noProof="0" dirty="0">
              <a:ln>
                <a:noFill/>
              </a:ln>
              <a:effectLst/>
              <a:uLnTx/>
              <a:uFillTx/>
              <a:latin typeface="Meiryo UI"/>
              <a:ea typeface="Meiryo UI"/>
              <a:cs typeface="+mn-cs"/>
            </a:endParaRPr>
          </a:p>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effectLst/>
                <a:uLnTx/>
                <a:uFillTx/>
                <a:latin typeface="Meiryo UI"/>
                <a:ea typeface="Meiryo UI"/>
                <a:cs typeface="+mn-cs"/>
              </a:rPr>
              <a:t>最先端テクノロジーの実証実験等の受け入れの推進</a:t>
            </a:r>
            <a:endParaRPr kumimoji="0" lang="en-US" altLang="ja-JP" sz="1200" b="0" i="0" u="none" strike="noStrike" kern="0" cap="none" spc="0" normalizeH="0" baseline="0" noProof="0" dirty="0">
              <a:ln>
                <a:noFill/>
              </a:ln>
              <a:effectLst/>
              <a:uLnTx/>
              <a:uFillTx/>
              <a:latin typeface="Meiryo UI"/>
              <a:ea typeface="Meiryo UI"/>
              <a:cs typeface="+mn-cs"/>
            </a:endParaRPr>
          </a:p>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effectLst/>
                <a:uLnTx/>
                <a:uFillTx/>
                <a:latin typeface="Meiryo UI"/>
                <a:ea typeface="Meiryo UI"/>
                <a:cs typeface="+mn-cs"/>
              </a:rPr>
              <a:t>地域特性に応じた</a:t>
            </a:r>
            <a:r>
              <a:rPr kumimoji="0" lang="ja-JP" altLang="en-US" sz="1200" b="0" i="0" u="none" strike="noStrike" kern="0" cap="none" spc="0" normalizeH="0" baseline="0" noProof="0" dirty="0" smtClean="0">
                <a:ln>
                  <a:noFill/>
                </a:ln>
                <a:effectLst/>
                <a:uLnTx/>
                <a:uFillTx/>
                <a:latin typeface="Meiryo UI"/>
                <a:ea typeface="Meiryo UI"/>
                <a:cs typeface="+mn-cs"/>
              </a:rPr>
              <a:t>取組の</a:t>
            </a:r>
            <a:r>
              <a:rPr kumimoji="0" lang="ja-JP" altLang="en-US" sz="1200" b="0" i="0" u="none" strike="noStrike" kern="0" cap="none" spc="0" normalizeH="0" baseline="0" noProof="0" dirty="0">
                <a:ln>
                  <a:noFill/>
                </a:ln>
                <a:effectLst/>
                <a:uLnTx/>
                <a:uFillTx/>
                <a:latin typeface="Meiryo UI"/>
                <a:ea typeface="Meiryo UI"/>
                <a:cs typeface="+mn-cs"/>
              </a:rPr>
              <a:t>推進</a:t>
            </a:r>
            <a:endParaRPr kumimoji="0" lang="en-US" altLang="ja-JP" sz="1200" b="0" i="0" u="none" strike="noStrike" kern="0" cap="none" spc="0" normalizeH="0" baseline="0" noProof="0" dirty="0">
              <a:ln>
                <a:noFill/>
              </a:ln>
              <a:effectLst/>
              <a:uLnTx/>
              <a:uFillTx/>
              <a:latin typeface="Meiryo UI"/>
              <a:ea typeface="Meiryo UI"/>
              <a:cs typeface="+mn-cs"/>
            </a:endParaRPr>
          </a:p>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effectLst/>
                <a:uLnTx/>
                <a:uFillTx/>
                <a:latin typeface="Meiryo UI"/>
                <a:ea typeface="Meiryo UI"/>
                <a:cs typeface="+mn-cs"/>
              </a:rPr>
              <a:t>都市インフラへの</a:t>
            </a:r>
            <a:r>
              <a:rPr kumimoji="0" lang="en-US" altLang="ja-JP" sz="1200" b="0" i="0" u="none" strike="noStrike" kern="0" cap="none" spc="0" normalizeH="0" baseline="0" noProof="0" dirty="0">
                <a:ln>
                  <a:noFill/>
                </a:ln>
                <a:effectLst/>
                <a:uLnTx/>
                <a:uFillTx/>
                <a:latin typeface="Meiryo UI"/>
                <a:ea typeface="Meiryo UI"/>
                <a:cs typeface="+mn-cs"/>
              </a:rPr>
              <a:t>ICT</a:t>
            </a:r>
            <a:r>
              <a:rPr kumimoji="0" lang="ja-JP" altLang="en-US" sz="1200" b="0" i="0" u="none" strike="noStrike" kern="0" cap="none" spc="0" normalizeH="0" baseline="0" noProof="0" dirty="0">
                <a:ln>
                  <a:noFill/>
                </a:ln>
                <a:effectLst/>
                <a:uLnTx/>
                <a:uFillTx/>
                <a:latin typeface="Meiryo UI"/>
                <a:ea typeface="Meiryo UI"/>
                <a:cs typeface="+mn-cs"/>
              </a:rPr>
              <a:t>活用</a:t>
            </a:r>
          </a:p>
        </p:txBody>
      </p:sp>
      <p:sp>
        <p:nvSpPr>
          <p:cNvPr id="20" name="テキスト ボックス 19">
            <a:extLst>
              <a:ext uri="{FF2B5EF4-FFF2-40B4-BE49-F238E27FC236}">
                <a16:creationId xmlns:a16="http://schemas.microsoft.com/office/drawing/2014/main" id="{795891F9-22C2-4B11-B09B-8B92017ACDAB}"/>
              </a:ext>
            </a:extLst>
          </p:cNvPr>
          <p:cNvSpPr txBox="1"/>
          <p:nvPr/>
        </p:nvSpPr>
        <p:spPr>
          <a:xfrm>
            <a:off x="190651" y="6070870"/>
            <a:ext cx="2834275" cy="574961"/>
          </a:xfrm>
          <a:prstGeom prst="rect">
            <a:avLst/>
          </a:prstGeom>
          <a:solidFill>
            <a:srgbClr val="4472C4">
              <a:lumMod val="20000"/>
              <a:lumOff val="80000"/>
            </a:srgbClr>
          </a:solidFill>
          <a:ln>
            <a:solidFill>
              <a:sysClr val="windowText" lastClr="000000"/>
            </a:solidFill>
          </a:ln>
        </p:spPr>
        <p:txBody>
          <a:bodyPr wrap="square" lIns="36000" tIns="18000" rIns="36000" bIns="18000" rtlCol="0" anchor="ctr" anchorCtr="0">
            <a:spAutoFit/>
          </a:bodyPr>
          <a:lstStyle/>
          <a:p>
            <a:pPr marL="228600" marR="0" lvl="0" indent="-228600" algn="l" defTabSz="457200" rtl="0" eaLnBrk="1" fontAlgn="auto" latinLnBrk="0" hangingPunct="1">
              <a:lnSpc>
                <a:spcPts val="14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防災・減災力の向上</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ts val="1400"/>
              </a:lnSpc>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災害に強い</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インフラの整備</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ts val="1400"/>
              </a:lnSpc>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時代に即した情報セキュリティ対策の実施</a:t>
            </a:r>
          </a:p>
        </p:txBody>
      </p:sp>
      <p:sp>
        <p:nvSpPr>
          <p:cNvPr id="21" name="テキスト ボックス 20">
            <a:extLst>
              <a:ext uri="{FF2B5EF4-FFF2-40B4-BE49-F238E27FC236}">
                <a16:creationId xmlns:a16="http://schemas.microsoft.com/office/drawing/2014/main" id="{0313E2ED-4242-41EA-B4FD-BC9900E6538A}"/>
              </a:ext>
            </a:extLst>
          </p:cNvPr>
          <p:cNvSpPr txBox="1"/>
          <p:nvPr/>
        </p:nvSpPr>
        <p:spPr>
          <a:xfrm>
            <a:off x="3163643" y="3114017"/>
            <a:ext cx="2844000" cy="1329013"/>
          </a:xfrm>
          <a:prstGeom prst="rect">
            <a:avLst/>
          </a:prstGeom>
          <a:solidFill>
            <a:srgbClr val="4472C4">
              <a:lumMod val="20000"/>
              <a:lumOff val="80000"/>
            </a:srgbClr>
          </a:solidFill>
          <a:ln>
            <a:solidFill>
              <a:sysClr val="windowText" lastClr="000000"/>
            </a:solidFill>
          </a:ln>
        </p:spPr>
        <p:txBody>
          <a:bodyPr wrap="square" lIns="36000" tIns="18000" rIns="36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① 行政手続きのオンライン化・</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　　行政サービスのリモート化の推進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② </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AI</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等の最先端テクノロジーの活用</a:t>
            </a:r>
            <a:endParaRPr kumimoji="0" lang="en-US" altLang="ja-JP" sz="1200" b="0" i="0" u="none" strike="dblStrike" kern="0" cap="none" spc="0" normalizeH="0" baseline="0" noProof="0" dirty="0">
              <a:ln>
                <a:noFill/>
              </a:ln>
              <a:solidFill>
                <a:srgbClr val="FF0000"/>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③ </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UI</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の向上</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④ </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を活用した</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BPR</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⑤ 教育分野への</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 </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の活用</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⑥ 区役所等における</a:t>
            </a: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ICT</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活用</a:t>
            </a:r>
          </a:p>
        </p:txBody>
      </p:sp>
      <p:sp>
        <p:nvSpPr>
          <p:cNvPr id="22" name="テキスト ボックス 21">
            <a:extLst>
              <a:ext uri="{FF2B5EF4-FFF2-40B4-BE49-F238E27FC236}">
                <a16:creationId xmlns:a16="http://schemas.microsoft.com/office/drawing/2014/main" id="{4F1C9951-47B8-48F3-8254-2324B45D693E}"/>
              </a:ext>
            </a:extLst>
          </p:cNvPr>
          <p:cNvSpPr txBox="1"/>
          <p:nvPr/>
        </p:nvSpPr>
        <p:spPr>
          <a:xfrm>
            <a:off x="6153652" y="3223153"/>
            <a:ext cx="2844000" cy="590349"/>
          </a:xfrm>
          <a:prstGeom prst="rect">
            <a:avLst/>
          </a:prstGeom>
          <a:solidFill>
            <a:srgbClr val="4472C4">
              <a:lumMod val="20000"/>
              <a:lumOff val="80000"/>
            </a:srgbClr>
          </a:solidFill>
          <a:ln>
            <a:solidFill>
              <a:sysClr val="windowText" lastClr="000000"/>
            </a:solidFill>
          </a:ln>
        </p:spPr>
        <p:txBody>
          <a:bodyPr wrap="square" lIns="36000" tIns="18000" rIns="36000" bIns="18000" rtlCol="0">
            <a:spAutoFit/>
          </a:bodyPr>
          <a:lstStyle/>
          <a:p>
            <a:pPr marL="228600" marR="0" lvl="0" indent="-228600" algn="l" defTabSz="457200" rtl="0" eaLnBrk="1" fontAlgn="auto" latinLnBrk="0" hangingPunct="1">
              <a:lnSpc>
                <a:spcPct val="1000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オープンデータの充実</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Aft>
                <a:spcPts val="0"/>
              </a:spcAft>
              <a:buClrTx/>
              <a:buSzTx/>
              <a:buFont typeface="+mj-ea"/>
              <a:buAutoNum type="circleNumDbPlain"/>
              <a:tabLst/>
              <a:defRPr/>
            </a:pPr>
            <a:r>
              <a:rPr kumimoji="0" lang="en-US" altLang="ja-JP" sz="1200" b="0" i="0" u="none" strike="noStrike" kern="0" cap="none" spc="0" normalizeH="0" baseline="0" noProof="0" dirty="0">
                <a:ln>
                  <a:noFill/>
                </a:ln>
                <a:solidFill>
                  <a:prstClr val="black"/>
                </a:solidFill>
                <a:effectLst/>
                <a:uLnTx/>
                <a:uFillTx/>
                <a:latin typeface="Meiryo UI"/>
                <a:ea typeface="Meiryo UI"/>
                <a:cs typeface="+mn-cs"/>
              </a:rPr>
              <a:t>EBPM</a:t>
            </a: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の推進</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ct val="100000"/>
              </a:lnSpc>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データ標準化の推進</a:t>
            </a:r>
          </a:p>
        </p:txBody>
      </p:sp>
      <p:sp>
        <p:nvSpPr>
          <p:cNvPr id="23" name="テキスト ボックス 22">
            <a:extLst>
              <a:ext uri="{FF2B5EF4-FFF2-40B4-BE49-F238E27FC236}">
                <a16:creationId xmlns:a16="http://schemas.microsoft.com/office/drawing/2014/main" id="{C7F74867-597B-4977-93BD-3DC121F43E4A}"/>
              </a:ext>
            </a:extLst>
          </p:cNvPr>
          <p:cNvSpPr txBox="1"/>
          <p:nvPr/>
        </p:nvSpPr>
        <p:spPr>
          <a:xfrm>
            <a:off x="3163643" y="5987752"/>
            <a:ext cx="2844000" cy="792969"/>
          </a:xfrm>
          <a:prstGeom prst="rect">
            <a:avLst/>
          </a:prstGeom>
          <a:solidFill>
            <a:srgbClr val="4472C4">
              <a:lumMod val="20000"/>
              <a:lumOff val="80000"/>
            </a:srgbClr>
          </a:solidFill>
          <a:ln>
            <a:solidFill>
              <a:sysClr val="windowText" lastClr="000000"/>
            </a:solidFill>
          </a:ln>
        </p:spPr>
        <p:txBody>
          <a:bodyPr wrap="square" lIns="36000" tIns="18000" rIns="36000" bIns="18000" rtlCol="0">
            <a:spAutoFit/>
          </a:bodyPr>
          <a:lstStyle/>
          <a:p>
            <a:pPr marL="228600" marR="0" lvl="0" indent="-228600" algn="l" defTabSz="457200" rtl="0" eaLnBrk="1" fontAlgn="auto" latinLnBrk="0" hangingPunct="1">
              <a:lnSpc>
                <a:spcPts val="1400"/>
              </a:lnSpc>
              <a:spcBef>
                <a:spcPts val="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情報システムの管理体制の強化</a:t>
            </a:r>
            <a:endParaRPr kumimoji="0" lang="en-US" altLang="ja-JP" sz="1200" b="0" i="0" u="none" strike="noStrike" kern="0" cap="none" spc="0" normalizeH="0" baseline="0" noProof="0" dirty="0">
              <a:ln>
                <a:noFill/>
              </a:ln>
              <a:solidFill>
                <a:prstClr val="black"/>
              </a:solidFill>
              <a:effectLst/>
              <a:uLnTx/>
              <a:uFillTx/>
              <a:latin typeface="Meiryo UI"/>
              <a:ea typeface="Meiryo UI"/>
              <a:cs typeface="+mn-cs"/>
            </a:endParaRPr>
          </a:p>
          <a:p>
            <a:pPr marL="228600" marR="0" lvl="0" indent="-228600" algn="l" defTabSz="457200" rtl="0" eaLnBrk="1" fontAlgn="auto" latinLnBrk="0" hangingPunct="1">
              <a:lnSpc>
                <a:spcPts val="1400"/>
              </a:lnSpc>
              <a:spcBef>
                <a:spcPts val="300"/>
              </a:spcBef>
              <a:spcAft>
                <a:spcPts val="0"/>
              </a:spcAft>
              <a:buClrTx/>
              <a:buSzTx/>
              <a:buFont typeface="+mj-ea"/>
              <a:buAutoNum type="circleNumDbPlain"/>
              <a:tabLst/>
              <a:defRPr/>
            </a:pPr>
            <a:r>
              <a:rPr kumimoji="0" lang="ja-JP" altLang="en-US" sz="1200" b="0" i="0" u="none" strike="noStrike" kern="0" cap="none" spc="0" normalizeH="0" baseline="0" noProof="0" dirty="0">
                <a:ln>
                  <a:noFill/>
                </a:ln>
                <a:solidFill>
                  <a:prstClr val="black"/>
                </a:solidFill>
                <a:effectLst/>
                <a:uLnTx/>
                <a:uFillTx/>
                <a:latin typeface="Meiryo UI"/>
                <a:ea typeface="Meiryo UI"/>
                <a:cs typeface="+mn-cs"/>
              </a:rPr>
              <a:t>クラウドサービスを基本とした情報システムへの転換（自治体情報システムの標準化・共通化）</a:t>
            </a:r>
          </a:p>
        </p:txBody>
      </p:sp>
      <p:sp>
        <p:nvSpPr>
          <p:cNvPr id="24" name="テキスト ボックス 23">
            <a:extLst>
              <a:ext uri="{FF2B5EF4-FFF2-40B4-BE49-F238E27FC236}">
                <a16:creationId xmlns:a16="http://schemas.microsoft.com/office/drawing/2014/main" id="{4CB4D9DA-349F-4656-BF19-AB56A3169A13}"/>
              </a:ext>
            </a:extLst>
          </p:cNvPr>
          <p:cNvSpPr txBox="1"/>
          <p:nvPr/>
        </p:nvSpPr>
        <p:spPr>
          <a:xfrm>
            <a:off x="62834" y="811536"/>
            <a:ext cx="9036000" cy="492443"/>
          </a:xfrm>
          <a:prstGeom prst="rect">
            <a:avLst/>
          </a:prstGeom>
          <a:noFill/>
        </p:spPr>
        <p:txBody>
          <a:bodyPr wrap="square" rtlCol="0">
            <a:spAutoFit/>
          </a:bodyPr>
          <a:lstStyle/>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eiryo UI"/>
                <a:ea typeface="Meiryo UI"/>
                <a:cs typeface="+mn-cs"/>
              </a:rPr>
              <a:t>■「大阪市</a:t>
            </a:r>
            <a:r>
              <a:rPr kumimoji="1" lang="en-US" altLang="ja-JP" sz="1300" b="0" i="0" u="none" strike="noStrike" kern="1200" cap="none" spc="0" normalizeH="0" baseline="0" noProof="0" dirty="0">
                <a:ln>
                  <a:noFill/>
                </a:ln>
                <a:effectLst/>
                <a:uLnTx/>
                <a:uFillTx/>
                <a:latin typeface="Meiryo UI"/>
                <a:ea typeface="Meiryo UI"/>
                <a:cs typeface="+mn-cs"/>
              </a:rPr>
              <a:t>ICT</a:t>
            </a:r>
            <a:r>
              <a:rPr kumimoji="1" lang="ja-JP" altLang="en-US" sz="1300" b="0" i="0" u="none" strike="noStrike" kern="1200" cap="none" spc="0" normalizeH="0" baseline="0" noProof="0" dirty="0">
                <a:ln>
                  <a:noFill/>
                </a:ln>
                <a:effectLst/>
                <a:uLnTx/>
                <a:uFillTx/>
                <a:latin typeface="Meiryo UI"/>
                <a:ea typeface="Meiryo UI"/>
                <a:cs typeface="+mn-cs"/>
              </a:rPr>
              <a:t>戦略」を、スマートシティ戦略の推進にかかる基本方針として位置づけて</a:t>
            </a:r>
            <a:r>
              <a:rPr kumimoji="1" lang="ja-JP" altLang="en-US" sz="1300" b="0" i="0" u="none" strike="noStrike" kern="1200" cap="none" spc="0" normalizeH="0" baseline="0" noProof="0" dirty="0" smtClean="0">
                <a:ln>
                  <a:noFill/>
                </a:ln>
                <a:effectLst/>
                <a:uLnTx/>
                <a:uFillTx/>
                <a:latin typeface="Meiryo UI"/>
                <a:ea typeface="Meiryo UI"/>
                <a:cs typeface="+mn-cs"/>
              </a:rPr>
              <a:t>取組を推進。</a:t>
            </a:r>
            <a:endParaRPr kumimoji="1" lang="ja-JP" altLang="en-US" sz="1300" b="0" i="0" u="none" strike="noStrike" kern="1200" cap="none" spc="0" normalizeH="0" baseline="0" noProof="0" dirty="0">
              <a:ln>
                <a:noFill/>
              </a:ln>
              <a:effectLst/>
              <a:uLnTx/>
              <a:uFillTx/>
              <a:latin typeface="Meiryo UI"/>
              <a:ea typeface="Meiryo UI"/>
              <a:cs typeface="+mn-cs"/>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effectLst/>
                <a:uLnTx/>
                <a:uFillTx/>
                <a:latin typeface="Meiryo UI"/>
                <a:ea typeface="Meiryo UI"/>
                <a:cs typeface="+mn-cs"/>
              </a:rPr>
              <a:t>■市民の</a:t>
            </a:r>
            <a:r>
              <a:rPr kumimoji="1" lang="en-US" altLang="ja-JP" sz="1300" b="0" i="0" u="none" strike="noStrike" kern="1200" cap="none" spc="0" normalizeH="0" baseline="0" noProof="0" dirty="0" err="1">
                <a:ln>
                  <a:noFill/>
                </a:ln>
                <a:effectLst/>
                <a:uLnTx/>
                <a:uFillTx/>
                <a:latin typeface="Meiryo UI"/>
                <a:ea typeface="Meiryo UI"/>
                <a:cs typeface="+mn-cs"/>
              </a:rPr>
              <a:t>QoL</a:t>
            </a:r>
            <a:r>
              <a:rPr kumimoji="1" lang="ja-JP" altLang="en-US" sz="1300" b="0" i="0" u="none" strike="noStrike" kern="1200" cap="none" spc="0" normalizeH="0" baseline="0" noProof="0" dirty="0">
                <a:ln>
                  <a:noFill/>
                </a:ln>
                <a:effectLst/>
                <a:uLnTx/>
                <a:uFillTx/>
                <a:latin typeface="Meiryo UI"/>
                <a:ea typeface="Meiryo UI"/>
                <a:cs typeface="+mn-cs"/>
              </a:rPr>
              <a:t>と都市力の向上をめざし、</a:t>
            </a:r>
            <a:r>
              <a:rPr kumimoji="1" lang="en-US" altLang="ja-JP" sz="1300" b="0" i="0" u="none" strike="noStrike" kern="1200" cap="none" spc="0" normalizeH="0" baseline="0" noProof="0" dirty="0">
                <a:ln>
                  <a:noFill/>
                </a:ln>
                <a:effectLst/>
                <a:uLnTx/>
                <a:uFillTx/>
                <a:latin typeface="Meiryo UI"/>
                <a:ea typeface="Meiryo UI"/>
                <a:cs typeface="+mn-cs"/>
              </a:rPr>
              <a:t>DX</a:t>
            </a:r>
            <a:r>
              <a:rPr kumimoji="1" lang="ja-JP" altLang="en-US" sz="1300" b="0" i="0" u="none" strike="noStrike" kern="1200" cap="none" spc="0" normalizeH="0" baseline="0" noProof="0" dirty="0">
                <a:ln>
                  <a:noFill/>
                </a:ln>
                <a:effectLst/>
                <a:uLnTx/>
                <a:uFillTx/>
                <a:latin typeface="Meiryo UI"/>
                <a:ea typeface="Meiryo UI"/>
                <a:cs typeface="+mn-cs"/>
              </a:rPr>
              <a:t>を推進するため、全庁横断的な視点から体制の一層の強化を</a:t>
            </a:r>
            <a:r>
              <a:rPr kumimoji="1" lang="ja-JP" altLang="en-US" sz="1300" b="0" i="0" u="none" strike="noStrike" kern="1200" cap="none" spc="0" normalizeH="0" baseline="0" noProof="0" dirty="0" smtClean="0">
                <a:ln>
                  <a:noFill/>
                </a:ln>
                <a:effectLst/>
                <a:uLnTx/>
                <a:uFillTx/>
                <a:latin typeface="Meiryo UI"/>
                <a:ea typeface="Meiryo UI"/>
                <a:cs typeface="+mn-cs"/>
              </a:rPr>
              <a:t>図る。</a:t>
            </a:r>
            <a:endParaRPr kumimoji="1" lang="en-US" altLang="ja-JP" sz="1300" b="0" i="0" u="none" strike="noStrike" kern="1200" cap="none" spc="0" normalizeH="0" baseline="0" noProof="0" dirty="0">
              <a:ln>
                <a:noFill/>
              </a:ln>
              <a:effectLst/>
              <a:uLnTx/>
              <a:uFillTx/>
              <a:latin typeface="Meiryo UI"/>
              <a:ea typeface="Meiryo UI"/>
              <a:cs typeface="+mn-cs"/>
            </a:endParaRPr>
          </a:p>
        </p:txBody>
      </p:sp>
      <p:sp>
        <p:nvSpPr>
          <p:cNvPr id="25" name="二等辺三角形 24"/>
          <p:cNvSpPr/>
          <p:nvPr/>
        </p:nvSpPr>
        <p:spPr>
          <a:xfrm flipV="1">
            <a:off x="6926580" y="5921095"/>
            <a:ext cx="1188720" cy="141317"/>
          </a:xfrm>
          <a:prstGeom prst="triangle">
            <a:avLst/>
          </a:prstGeom>
          <a:solidFill>
            <a:srgbClr val="4472C4"/>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cxnSp>
        <p:nvCxnSpPr>
          <p:cNvPr id="28" name="直線コネクタ 27"/>
          <p:cNvCxnSpPr/>
          <p:nvPr/>
        </p:nvCxnSpPr>
        <p:spPr>
          <a:xfrm>
            <a:off x="270457" y="40752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48386" y="506"/>
            <a:ext cx="5809604" cy="433196"/>
          </a:xfrm>
          <a:prstGeom prst="rect">
            <a:avLst/>
          </a:prstGeom>
          <a:noFill/>
        </p:spPr>
        <p:txBody>
          <a:bodyPr wrap="none" rtlCol="0">
            <a:spAutoFit/>
          </a:bodyPr>
          <a:lstStyle/>
          <a:p>
            <a:pPr defTabSz="957700">
              <a:defRPr/>
            </a:pPr>
            <a:r>
              <a:rPr kumimoji="1" lang="en-US" altLang="ja-JP"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8</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lang="ja-JP" altLang="en-US" sz="2215" dirty="0" smtClean="0">
                <a:latin typeface="Meiryo UI" panose="020B0604030504040204" pitchFamily="50" charset="-128"/>
                <a:ea typeface="Meiryo UI" panose="020B0604030504040204" pitchFamily="50" charset="-128"/>
              </a:rPr>
              <a:t>さら</a:t>
            </a:r>
            <a:r>
              <a:rPr lang="ja-JP" altLang="en-US" sz="2215" dirty="0">
                <a:latin typeface="Meiryo UI" panose="020B0604030504040204" pitchFamily="50" charset="-128"/>
                <a:ea typeface="Meiryo UI" panose="020B0604030504040204" pitchFamily="50" charset="-128"/>
              </a:rPr>
              <a:t>なる改革の</a:t>
            </a:r>
            <a:r>
              <a:rPr lang="ja-JP" altLang="en-US" sz="2215" dirty="0" smtClean="0">
                <a:latin typeface="Meiryo UI" panose="020B0604030504040204" pitchFamily="50" charset="-128"/>
                <a:ea typeface="Meiryo UI" panose="020B0604030504040204" pitchFamily="50" charset="-128"/>
              </a:rPr>
              <a:t>取組（スマートシティ・大阪市）</a:t>
            </a:r>
            <a:endParaRPr lang="ja-JP" altLang="en-US" sz="2215" dirty="0">
              <a:latin typeface="Meiryo UI" panose="020B0604030504040204" pitchFamily="50" charset="-128"/>
              <a:ea typeface="Meiryo UI" panose="020B0604030504040204" pitchFamily="50" charset="-128"/>
            </a:endParaRPr>
          </a:p>
        </p:txBody>
      </p:sp>
      <p:sp>
        <p:nvSpPr>
          <p:cNvPr id="2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3522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0" y="677762"/>
            <a:ext cx="9144000" cy="309958"/>
          </a:xfrm>
          <a:prstGeom prst="rect">
            <a:avLst/>
          </a:prstGeom>
          <a:solidFill>
            <a:srgbClr val="002060"/>
          </a:solidFill>
        </p:spPr>
        <p:txBody>
          <a:bodyPr wrap="square" tIns="46800" bIns="46800">
            <a:spAutoFit/>
          </a:bodyPr>
          <a:lstStyle>
            <a:defPPr>
              <a:defRPr lang="ja-JP"/>
            </a:defPPr>
            <a:lvl1pPr defTabSz="457200">
              <a:defRPr kumimoji="0" b="1">
                <a:solidFill>
                  <a:prstClr val="white"/>
                </a:solidFill>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DX</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の推進（大阪市）</a:t>
            </a:r>
            <a:endParaRPr kumimoji="0" lang="en-US" altLang="ja-JP" sz="14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5" name="テキスト ボックス 34"/>
          <p:cNvSpPr txBox="1"/>
          <p:nvPr/>
        </p:nvSpPr>
        <p:spPr>
          <a:xfrm>
            <a:off x="470477" y="1072920"/>
            <a:ext cx="8419070" cy="246221"/>
          </a:xfrm>
          <a:prstGeom prst="rect">
            <a:avLst/>
          </a:prstGeom>
          <a:noFill/>
        </p:spPr>
        <p:txBody>
          <a:bodyPr wrap="square" lIns="0" tIns="0" rIns="0" bIns="0" rtlCol="0" anchor="t" anchorCtr="0">
            <a:spAutoFit/>
          </a:bodyPr>
          <a:lstStyle/>
          <a:p>
            <a:pPr marL="90488" marR="0" lvl="0" indent="-90488" algn="l" defTabSz="361402" rtl="0" eaLnBrk="1" fontAlgn="auto" latinLnBrk="0" hangingPunct="0">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a:t>
            </a:r>
            <a:r>
              <a:rPr kumimoji="1"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2022</a:t>
            </a:r>
            <a:r>
              <a:rPr kumimoji="1"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年</a:t>
            </a:r>
            <a:r>
              <a:rPr kumimoji="1"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4</a:t>
            </a:r>
            <a:r>
              <a:rPr kumimoji="1"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月　</a:t>
            </a:r>
            <a:r>
              <a:rPr kumimoji="1"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Re-Design</a:t>
            </a:r>
            <a:r>
              <a:rPr kumimoji="1"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おおさか ～大阪市</a:t>
            </a:r>
            <a:r>
              <a:rPr kumimoji="1"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DX</a:t>
            </a:r>
            <a:r>
              <a:rPr kumimoji="1" lang="ja-JP" altLang="en-US"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戦略の基本的な考え方～　を策定、</a:t>
            </a:r>
            <a:r>
              <a:rPr kumimoji="1" lang="ja-JP" altLang="en-US" sz="1600" b="1"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公表。</a:t>
            </a:r>
            <a:endParaRPr kumimoji="1" lang="en-US" altLang="ja-JP" sz="16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endParaRPr>
          </a:p>
        </p:txBody>
      </p:sp>
      <p:pic>
        <p:nvPicPr>
          <p:cNvPr id="8" name="図 7"/>
          <p:cNvPicPr>
            <a:picLocks noChangeAspect="1"/>
          </p:cNvPicPr>
          <p:nvPr/>
        </p:nvPicPr>
        <p:blipFill>
          <a:blip r:embed="rId2"/>
          <a:stretch>
            <a:fillRect/>
          </a:stretch>
        </p:blipFill>
        <p:spPr>
          <a:xfrm>
            <a:off x="2694880" y="2187847"/>
            <a:ext cx="3760106" cy="3271094"/>
          </a:xfrm>
          <a:prstGeom prst="rect">
            <a:avLst/>
          </a:prstGeom>
        </p:spPr>
      </p:pic>
      <p:sp>
        <p:nvSpPr>
          <p:cNvPr id="10" name="角丸四角形 9">
            <a:extLst>
              <a:ext uri="{FF2B5EF4-FFF2-40B4-BE49-F238E27FC236}">
                <a16:creationId xmlns:a16="http://schemas.microsoft.com/office/drawing/2014/main" id="{AB1BE911-5B2F-47D8-B783-602F3865D2AC}"/>
              </a:ext>
            </a:extLst>
          </p:cNvPr>
          <p:cNvSpPr/>
          <p:nvPr/>
        </p:nvSpPr>
        <p:spPr>
          <a:xfrm>
            <a:off x="5373823" y="2429168"/>
            <a:ext cx="2803401" cy="770348"/>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生活者目線・事業者視点で</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デザインされた便利・快適な</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サービスをスピーディに提供</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角丸四角形 10">
            <a:extLst>
              <a:ext uri="{FF2B5EF4-FFF2-40B4-BE49-F238E27FC236}">
                <a16:creationId xmlns:a16="http://schemas.microsoft.com/office/drawing/2014/main" id="{92A879B0-A21E-41C4-AAB3-981C1B959A70}"/>
              </a:ext>
            </a:extLst>
          </p:cNvPr>
          <p:cNvSpPr/>
          <p:nvPr/>
        </p:nvSpPr>
        <p:spPr>
          <a:xfrm>
            <a:off x="6256493" y="4382766"/>
            <a:ext cx="2136231" cy="442500"/>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効率的かつ質の高い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組織・業務運営</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角丸四角形 11">
            <a:extLst>
              <a:ext uri="{FF2B5EF4-FFF2-40B4-BE49-F238E27FC236}">
                <a16:creationId xmlns:a16="http://schemas.microsoft.com/office/drawing/2014/main" id="{5632783C-523E-485C-B66F-97059CA45797}"/>
              </a:ext>
            </a:extLst>
          </p:cNvPr>
          <p:cNvSpPr/>
          <p:nvPr/>
        </p:nvSpPr>
        <p:spPr>
          <a:xfrm>
            <a:off x="1103964" y="3988591"/>
            <a:ext cx="1590916" cy="849903"/>
          </a:xfrm>
          <a:prstGeom prst="roundRect">
            <a:avLst/>
          </a:prstGeom>
          <a:noFill/>
          <a:ln>
            <a:noFill/>
          </a:ln>
          <a:effectLst/>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便利・安心・安全に暮らせる魅力・活力のあるまちを実現</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角丸四角形 12">
            <a:extLst>
              <a:ext uri="{FF2B5EF4-FFF2-40B4-BE49-F238E27FC236}">
                <a16:creationId xmlns:a16="http://schemas.microsoft.com/office/drawing/2014/main" id="{5632783C-523E-485C-B66F-97059CA45797}"/>
              </a:ext>
            </a:extLst>
          </p:cNvPr>
          <p:cNvSpPr/>
          <p:nvPr/>
        </p:nvSpPr>
        <p:spPr>
          <a:xfrm>
            <a:off x="470477" y="1442278"/>
            <a:ext cx="8203046" cy="4132628"/>
          </a:xfrm>
          <a:prstGeom prst="roundRect">
            <a:avLst>
              <a:gd name="adj" fmla="val 7156"/>
            </a:avLst>
          </a:prstGeom>
          <a:noFill/>
          <a:ln>
            <a:solidFill>
              <a:schemeClr val="tx1"/>
            </a:solidFill>
          </a:ln>
        </p:spPr>
        <p:style>
          <a:lnRef idx="1">
            <a:schemeClr val="accent6"/>
          </a:lnRef>
          <a:fillRef idx="2">
            <a:schemeClr val="accent6"/>
          </a:fillRef>
          <a:effectRef idx="1">
            <a:schemeClr val="accent6"/>
          </a:effectRef>
          <a:fontRef idx="minor">
            <a:schemeClr val="dk1"/>
          </a:fontRef>
        </p:style>
        <p:txBody>
          <a:bodyPr lIns="0" tIns="0" rIns="0" b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4" name="テキスト ボックス 3">
            <a:extLst>
              <a:ext uri="{FF2B5EF4-FFF2-40B4-BE49-F238E27FC236}">
                <a16:creationId xmlns:a16="http://schemas.microsoft.com/office/drawing/2014/main" id="{46F78282-AC42-489E-A637-9FE2EE7313D3}"/>
              </a:ext>
            </a:extLst>
          </p:cNvPr>
          <p:cNvSpPr txBox="1"/>
          <p:nvPr/>
        </p:nvSpPr>
        <p:spPr>
          <a:xfrm>
            <a:off x="470477" y="1549728"/>
            <a:ext cx="8203046" cy="55399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サービス、都市・まち、行政の３つの視点から</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DX</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に取り組み、</a:t>
            </a:r>
            <a: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r>
            <a:br>
              <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市民の</a:t>
            </a:r>
            <a:r>
              <a:rPr kumimoji="1" lang="en-US" altLang="ja-JP" sz="15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QoL</a:t>
            </a: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（生活の質）の向上 </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 </a:t>
            </a:r>
            <a:r>
              <a:rPr kumimoji="1" lang="ja-JP" altLang="en-US" sz="1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都市力の向上 </a:t>
            </a: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をめざす。</a:t>
            </a:r>
            <a:endParaRPr kumimoji="1"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5846389" y="5336055"/>
            <a:ext cx="2509502" cy="184666"/>
          </a:xfrm>
          <a:prstGeom prst="rect">
            <a:avLst/>
          </a:prstGeom>
          <a:noFill/>
        </p:spPr>
        <p:txBody>
          <a:bodyPr wrap="square" lIns="0" tIns="0" rIns="0" bIns="0" rtlCol="0" anchor="t" anchorCtr="0">
            <a:spAutoFit/>
          </a:bodyPr>
          <a:lstStyle/>
          <a:p>
            <a:pPr marL="90488" marR="0" lvl="0" indent="-90488" algn="r" defTabSz="361402" rtl="0" eaLnBrk="1" fontAlgn="auto" latinLnBrk="0" hangingPunct="0">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大阪市</a:t>
            </a:r>
            <a:r>
              <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DX</a:t>
            </a:r>
            <a:r>
              <a:rPr kumimoji="1" lang="ja-JP" altLang="en-US"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戦略における</a:t>
            </a:r>
            <a:r>
              <a:rPr kumimoji="1" lang="en-US" altLang="ja-JP" sz="12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Vision</a:t>
            </a:r>
          </a:p>
        </p:txBody>
      </p:sp>
      <p:cxnSp>
        <p:nvCxnSpPr>
          <p:cNvPr id="19" name="直線コネクタ 18"/>
          <p:cNvCxnSpPr/>
          <p:nvPr/>
        </p:nvCxnSpPr>
        <p:spPr>
          <a:xfrm>
            <a:off x="270457" y="50912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7F0FA455-056D-4778-B6C5-D862531E8D20}"/>
              </a:ext>
            </a:extLst>
          </p:cNvPr>
          <p:cNvSpPr/>
          <p:nvPr/>
        </p:nvSpPr>
        <p:spPr>
          <a:xfrm>
            <a:off x="727075" y="5879842"/>
            <a:ext cx="7689850" cy="527050"/>
          </a:xfrm>
          <a:prstGeom prst="rect">
            <a:avLst/>
          </a:prstGeom>
          <a:solidFill>
            <a:schemeClr val="accent6">
              <a:lumMod val="20000"/>
              <a:lumOff val="80000"/>
            </a:schemeClr>
          </a:solidFill>
          <a:ln>
            <a:noFill/>
          </a:ln>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2022</a:t>
            </a: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年度中に「大阪市</a:t>
            </a:r>
            <a:r>
              <a:rPr kumimoji="1" lang="en-US" altLang="ja-JP"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DX</a:t>
            </a: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戦略」を策定し、</a:t>
            </a:r>
            <a:r>
              <a:rPr kumimoji="1" lang="en-US" altLang="ja-JP"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2023</a:t>
            </a: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年度より本格的に</a:t>
            </a:r>
            <a:r>
              <a:rPr kumimoji="1" lang="en-US" altLang="ja-JP"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DX</a:t>
            </a:r>
            <a:r>
              <a:rPr kumimoji="1"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sym typeface="Helvetica Light"/>
              </a:rPr>
              <a:t>を推進</a:t>
            </a:r>
            <a:endParaRPr kumimoji="1" lang="ja-JP" altLang="en-US" dirty="0"/>
          </a:p>
        </p:txBody>
      </p:sp>
      <p:sp>
        <p:nvSpPr>
          <p:cNvPr id="15" name="テキスト ボックス 14"/>
          <p:cNvSpPr txBox="1"/>
          <p:nvPr/>
        </p:nvSpPr>
        <p:spPr>
          <a:xfrm>
            <a:off x="148386" y="102106"/>
            <a:ext cx="5809604" cy="433196"/>
          </a:xfrm>
          <a:prstGeom prst="rect">
            <a:avLst/>
          </a:prstGeom>
          <a:noFill/>
        </p:spPr>
        <p:txBody>
          <a:bodyPr wrap="none" rtlCol="0">
            <a:spAutoFit/>
          </a:bodyPr>
          <a:lstStyle/>
          <a:p>
            <a:pPr defTabSz="957700">
              <a:defRPr/>
            </a:pPr>
            <a:r>
              <a:rPr lang="en-US" altLang="ja-JP" sz="2215" noProof="0" dirty="0">
                <a:latin typeface="Meiryo UI" panose="020B0604030504040204" pitchFamily="50" charset="-128"/>
                <a:ea typeface="Meiryo UI" panose="020B0604030504040204" pitchFamily="50" charset="-128"/>
              </a:rPr>
              <a:t>8</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lang="ja-JP" altLang="en-US" sz="2215" dirty="0" smtClean="0">
                <a:latin typeface="Meiryo UI" panose="020B0604030504040204" pitchFamily="50" charset="-128"/>
                <a:ea typeface="Meiryo UI" panose="020B0604030504040204" pitchFamily="50" charset="-128"/>
              </a:rPr>
              <a:t>さら</a:t>
            </a:r>
            <a:r>
              <a:rPr lang="ja-JP" altLang="en-US" sz="2215" dirty="0">
                <a:latin typeface="Meiryo UI" panose="020B0604030504040204" pitchFamily="50" charset="-128"/>
                <a:ea typeface="Meiryo UI" panose="020B0604030504040204" pitchFamily="50" charset="-128"/>
              </a:rPr>
              <a:t>なる改革の</a:t>
            </a:r>
            <a:r>
              <a:rPr lang="ja-JP" altLang="en-US" sz="2215" dirty="0" smtClean="0">
                <a:latin typeface="Meiryo UI" panose="020B0604030504040204" pitchFamily="50" charset="-128"/>
                <a:ea typeface="Meiryo UI" panose="020B0604030504040204" pitchFamily="50" charset="-128"/>
              </a:rPr>
              <a:t>取組（スマートシティ・大阪市）</a:t>
            </a:r>
            <a:endParaRPr lang="ja-JP" altLang="en-US" sz="2215" dirty="0">
              <a:latin typeface="Meiryo UI" panose="020B0604030504040204" pitchFamily="50" charset="-128"/>
              <a:ea typeface="Meiryo UI" panose="020B0604030504040204" pitchFamily="50" charset="-128"/>
            </a:endParaRPr>
          </a:p>
        </p:txBody>
      </p:sp>
      <p:sp>
        <p:nvSpPr>
          <p:cNvPr id="1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24645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204897" y="4549460"/>
            <a:ext cx="4068245" cy="2105925"/>
          </a:xfrm>
          <a:prstGeom prst="rect">
            <a:avLst/>
          </a:prstGeom>
        </p:spPr>
      </p:pic>
      <p:sp>
        <p:nvSpPr>
          <p:cNvPr id="10" name="タイトル 9">
            <a:extLst>
              <a:ext uri="{FF2B5EF4-FFF2-40B4-BE49-F238E27FC236}">
                <a16:creationId xmlns:a16="http://schemas.microsoft.com/office/drawing/2014/main" id="{A620FBD2-9D5A-448A-8653-C8BF30BE2A56}"/>
              </a:ext>
            </a:extLst>
          </p:cNvPr>
          <p:cNvSpPr>
            <a:spLocks noGrp="1"/>
          </p:cNvSpPr>
          <p:nvPr>
            <p:ph type="title"/>
          </p:nvPr>
        </p:nvSpPr>
        <p:spPr>
          <a:xfrm>
            <a:off x="0" y="656880"/>
            <a:ext cx="9144323" cy="396189"/>
          </a:xfrm>
          <a:solidFill>
            <a:srgbClr val="DEEBF7"/>
          </a:solidFill>
        </p:spPr>
        <p:txBody>
          <a:bodyPr vert="horz" lIns="266017" tIns="0" rIns="266017" bIns="66504" rtlCol="0" anchor="b" anchorCtr="0">
            <a:noAutofit/>
          </a:bodyPr>
          <a:lstStyle/>
          <a:p>
            <a:r>
              <a:rPr lang="ja-JP" altLang="en-US" sz="1400" dirty="0"/>
              <a:t>大阪がスーパーシティの実現をめざす背景</a:t>
            </a:r>
          </a:p>
        </p:txBody>
      </p:sp>
      <p:sp>
        <p:nvSpPr>
          <p:cNvPr id="2" name="テキスト ボックス 1">
            <a:extLst>
              <a:ext uri="{FF2B5EF4-FFF2-40B4-BE49-F238E27FC236}">
                <a16:creationId xmlns:a16="http://schemas.microsoft.com/office/drawing/2014/main" id="{58F64650-67B1-498D-A4E6-08FCF87C067D}"/>
              </a:ext>
            </a:extLst>
          </p:cNvPr>
          <p:cNvSpPr txBox="1"/>
          <p:nvPr/>
        </p:nvSpPr>
        <p:spPr>
          <a:xfrm>
            <a:off x="592255" y="1232907"/>
            <a:ext cx="3009341" cy="498781"/>
          </a:xfrm>
          <a:prstGeom prst="rect">
            <a:avLst/>
          </a:prstGeom>
          <a:solidFill>
            <a:srgbClr val="2E75B6"/>
          </a:solid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white"/>
                </a:solidFill>
                <a:effectLst/>
                <a:uLnTx/>
                <a:uFillTx/>
                <a:latin typeface="Meiryo UI"/>
                <a:ea typeface="Meiryo UI"/>
                <a:cs typeface="+mn-cs"/>
              </a:rPr>
              <a:t>世界有数の都市　大阪</a:t>
            </a:r>
          </a:p>
        </p:txBody>
      </p:sp>
      <p:sp>
        <p:nvSpPr>
          <p:cNvPr id="5" name="楕円 4">
            <a:extLst>
              <a:ext uri="{FF2B5EF4-FFF2-40B4-BE49-F238E27FC236}">
                <a16:creationId xmlns:a16="http://schemas.microsoft.com/office/drawing/2014/main" id="{1C1FB252-7B59-4C9F-AB2E-1DBEADFEFD02}"/>
              </a:ext>
            </a:extLst>
          </p:cNvPr>
          <p:cNvSpPr/>
          <p:nvPr/>
        </p:nvSpPr>
        <p:spPr>
          <a:xfrm>
            <a:off x="259700" y="1222820"/>
            <a:ext cx="508868" cy="508868"/>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0" i="0" u="none" strike="noStrike" kern="1200" cap="none" spc="0" normalizeH="0" baseline="0" noProof="0" dirty="0">
                <a:ln>
                  <a:noFill/>
                </a:ln>
                <a:solidFill>
                  <a:prstClr val="white"/>
                </a:solidFill>
                <a:effectLst/>
                <a:uLnTx/>
                <a:uFillTx/>
                <a:latin typeface="Meiryo UI"/>
                <a:ea typeface="Meiryo UI"/>
                <a:cs typeface="+mn-cs"/>
              </a:rPr>
              <a:t>１</a:t>
            </a:r>
          </a:p>
        </p:txBody>
      </p:sp>
      <p:grpSp>
        <p:nvGrpSpPr>
          <p:cNvPr id="4" name="グループ化 3">
            <a:extLst>
              <a:ext uri="{FF2B5EF4-FFF2-40B4-BE49-F238E27FC236}">
                <a16:creationId xmlns:a16="http://schemas.microsoft.com/office/drawing/2014/main" id="{7F4F1E89-B31B-4B67-A567-73218E3D9D83}"/>
              </a:ext>
            </a:extLst>
          </p:cNvPr>
          <p:cNvGrpSpPr/>
          <p:nvPr/>
        </p:nvGrpSpPr>
        <p:grpSpPr>
          <a:xfrm>
            <a:off x="359118" y="4251893"/>
            <a:ext cx="3274685" cy="547201"/>
            <a:chOff x="359118" y="4207443"/>
            <a:chExt cx="3274685" cy="547201"/>
          </a:xfrm>
        </p:grpSpPr>
        <p:sp>
          <p:nvSpPr>
            <p:cNvPr id="16" name="テキスト ボックス 15">
              <a:extLst>
                <a:ext uri="{FF2B5EF4-FFF2-40B4-BE49-F238E27FC236}">
                  <a16:creationId xmlns:a16="http://schemas.microsoft.com/office/drawing/2014/main" id="{55A27522-4F44-4000-B59E-E84CF483C273}"/>
                </a:ext>
              </a:extLst>
            </p:cNvPr>
            <p:cNvSpPr txBox="1"/>
            <p:nvPr/>
          </p:nvSpPr>
          <p:spPr>
            <a:xfrm>
              <a:off x="605275" y="4207443"/>
              <a:ext cx="3028528" cy="547201"/>
            </a:xfrm>
            <a:prstGeom prst="rect">
              <a:avLst/>
            </a:prstGeom>
            <a:solidFill>
              <a:srgbClr val="2E75B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white"/>
                  </a:solidFill>
                  <a:effectLst/>
                  <a:uLnTx/>
                  <a:uFillTx/>
                  <a:latin typeface="Meiryo UI"/>
                  <a:ea typeface="Meiryo UI"/>
                  <a:cs typeface="+mn-cs"/>
                </a:rPr>
                <a:t>全国都市の</a:t>
              </a:r>
              <a:endParaRPr kumimoji="1" lang="en-US" altLang="ja-JP" sz="1478"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white"/>
                  </a:solidFill>
                  <a:effectLst/>
                  <a:uLnTx/>
                  <a:uFillTx/>
                  <a:latin typeface="Meiryo UI"/>
                  <a:ea typeface="Meiryo UI"/>
                  <a:cs typeface="+mn-cs"/>
                </a:rPr>
                <a:t>デジタル化をリード</a:t>
              </a:r>
            </a:p>
          </p:txBody>
        </p:sp>
        <p:sp>
          <p:nvSpPr>
            <p:cNvPr id="17" name="楕円 16">
              <a:extLst>
                <a:ext uri="{FF2B5EF4-FFF2-40B4-BE49-F238E27FC236}">
                  <a16:creationId xmlns:a16="http://schemas.microsoft.com/office/drawing/2014/main" id="{14B40ABF-8291-47C1-9CF1-9428100898CF}"/>
                </a:ext>
              </a:extLst>
            </p:cNvPr>
            <p:cNvSpPr/>
            <p:nvPr/>
          </p:nvSpPr>
          <p:spPr>
            <a:xfrm>
              <a:off x="359118" y="4207443"/>
              <a:ext cx="469806" cy="547201"/>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63" b="0" i="0" u="none" strike="noStrike" kern="1200" cap="none" spc="0" normalizeH="0" baseline="0" noProof="0" dirty="0">
                  <a:ln>
                    <a:noFill/>
                  </a:ln>
                  <a:solidFill>
                    <a:prstClr val="white"/>
                  </a:solidFill>
                  <a:effectLst/>
                  <a:uLnTx/>
                  <a:uFillTx/>
                  <a:latin typeface="Meiryo UI"/>
                  <a:ea typeface="Meiryo UI"/>
                  <a:cs typeface="+mn-cs"/>
                </a:rPr>
                <a:t>3</a:t>
              </a:r>
              <a:endParaRPr kumimoji="1" lang="ja-JP" altLang="en-US" sz="1663" b="0" i="0" u="none" strike="noStrike" kern="1200" cap="none" spc="0" normalizeH="0" baseline="0" noProof="0" dirty="0">
                <a:ln>
                  <a:noFill/>
                </a:ln>
                <a:solidFill>
                  <a:prstClr val="white"/>
                </a:solidFill>
                <a:effectLst/>
                <a:uLnTx/>
                <a:uFillTx/>
                <a:latin typeface="Meiryo UI"/>
                <a:ea typeface="Meiryo UI"/>
                <a:cs typeface="+mn-cs"/>
              </a:endParaRPr>
            </a:p>
          </p:txBody>
        </p:sp>
      </p:grpSp>
      <p:sp>
        <p:nvSpPr>
          <p:cNvPr id="19" name="テキスト プレースホルダー 6">
            <a:extLst>
              <a:ext uri="{FF2B5EF4-FFF2-40B4-BE49-F238E27FC236}">
                <a16:creationId xmlns:a16="http://schemas.microsoft.com/office/drawing/2014/main" id="{03E2B39F-DFCE-409B-B0F3-E0F04FA5CE80}"/>
              </a:ext>
            </a:extLst>
          </p:cNvPr>
          <p:cNvSpPr txBox="1">
            <a:spLocks/>
          </p:cNvSpPr>
          <p:nvPr/>
        </p:nvSpPr>
        <p:spPr>
          <a:xfrm>
            <a:off x="541786" y="2595174"/>
            <a:ext cx="1228437" cy="215444"/>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b="1" i="0" u="none" strike="noStrike" kern="1200" cap="none" spc="0" normalizeH="0" baseline="0" noProof="0" dirty="0">
                <a:ln>
                  <a:noFill/>
                </a:ln>
                <a:solidFill>
                  <a:prstClr val="black"/>
                </a:solidFill>
                <a:effectLst/>
                <a:uLnTx/>
                <a:uFillTx/>
                <a:latin typeface="Meiryo UI"/>
                <a:ea typeface="Meiryo UI"/>
                <a:cs typeface="+mn-cs"/>
              </a:rPr>
              <a:t>大阪の人口</a:t>
            </a:r>
            <a:endParaRPr kumimoji="1" lang="en-US" altLang="ja-JP"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テキスト ボックス 10">
            <a:extLst>
              <a:ext uri="{FF2B5EF4-FFF2-40B4-BE49-F238E27FC236}">
                <a16:creationId xmlns:a16="http://schemas.microsoft.com/office/drawing/2014/main" id="{25E4A1E6-7079-493B-B598-DD7B15AEDF44}"/>
              </a:ext>
            </a:extLst>
          </p:cNvPr>
          <p:cNvSpPr txBox="1"/>
          <p:nvPr/>
        </p:nvSpPr>
        <p:spPr>
          <a:xfrm>
            <a:off x="359118" y="2751476"/>
            <a:ext cx="1593771" cy="43351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217" b="1" i="0" u="none" strike="noStrike" kern="1200" cap="none" spc="0" normalizeH="0" baseline="0" noProof="0" dirty="0">
                <a:ln>
                  <a:noFill/>
                </a:ln>
                <a:solidFill>
                  <a:srgbClr val="2E75B6"/>
                </a:solidFill>
                <a:effectLst/>
                <a:uLnTx/>
                <a:uFillTx/>
                <a:latin typeface="Meiryo UI"/>
                <a:ea typeface="Meiryo UI"/>
                <a:cs typeface="+mn-cs"/>
              </a:rPr>
              <a:t>879</a:t>
            </a:r>
            <a:r>
              <a:rPr kumimoji="1" lang="ja-JP" altLang="en-US" sz="2217" b="1" i="0" u="none" strike="noStrike" kern="1200" cap="none" spc="0" normalizeH="0" baseline="0" noProof="0" dirty="0">
                <a:ln>
                  <a:noFill/>
                </a:ln>
                <a:solidFill>
                  <a:srgbClr val="2E75B6"/>
                </a:solidFill>
                <a:effectLst/>
                <a:uLnTx/>
                <a:uFillTx/>
                <a:latin typeface="Meiryo UI"/>
                <a:ea typeface="Meiryo UI"/>
                <a:cs typeface="+mn-cs"/>
              </a:rPr>
              <a:t>万人</a:t>
            </a:r>
          </a:p>
        </p:txBody>
      </p:sp>
      <p:sp>
        <p:nvSpPr>
          <p:cNvPr id="20" name="テキスト プレースホルダー 6">
            <a:extLst>
              <a:ext uri="{FF2B5EF4-FFF2-40B4-BE49-F238E27FC236}">
                <a16:creationId xmlns:a16="http://schemas.microsoft.com/office/drawing/2014/main" id="{A0898188-2751-4D96-ADBD-D94AE2DE9C62}"/>
              </a:ext>
            </a:extLst>
          </p:cNvPr>
          <p:cNvSpPr txBox="1">
            <a:spLocks/>
          </p:cNvSpPr>
          <p:nvPr/>
        </p:nvSpPr>
        <p:spPr>
          <a:xfrm>
            <a:off x="1895052" y="2572791"/>
            <a:ext cx="1780627" cy="430887"/>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b="1" i="0" u="none" strike="noStrike" kern="1200" cap="none" spc="0" normalizeH="0" baseline="0" noProof="0" dirty="0">
                <a:ln>
                  <a:noFill/>
                </a:ln>
                <a:solidFill>
                  <a:prstClr val="black"/>
                </a:solidFill>
                <a:effectLst/>
                <a:uLnTx/>
                <a:uFillTx/>
                <a:latin typeface="Meiryo UI"/>
                <a:ea typeface="Meiryo UI"/>
                <a:cs typeface="+mn-cs"/>
              </a:rPr>
              <a:t>大阪の経済規模</a:t>
            </a:r>
            <a:endParaRPr kumimoji="1" lang="en-US" altLang="ja-JP"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b="1" i="0" u="none" strike="noStrike" kern="1200" cap="none" spc="0" normalizeH="0" baseline="0" noProof="0" dirty="0">
                <a:ln>
                  <a:noFill/>
                </a:ln>
                <a:solidFill>
                  <a:prstClr val="black"/>
                </a:solidFill>
                <a:effectLst/>
                <a:uLnTx/>
                <a:uFillTx/>
                <a:latin typeface="Meiryo UI"/>
                <a:ea typeface="Meiryo UI"/>
                <a:cs typeface="+mn-cs"/>
              </a:rPr>
              <a:t>（府民経済計算）</a:t>
            </a:r>
            <a:endParaRPr kumimoji="1" lang="en-US" altLang="ja-JP"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3DBFC77E-3F8E-4C22-88CD-5CCD1DCFE469}"/>
              </a:ext>
            </a:extLst>
          </p:cNvPr>
          <p:cNvSpPr txBox="1"/>
          <p:nvPr/>
        </p:nvSpPr>
        <p:spPr>
          <a:xfrm>
            <a:off x="1826052" y="2953216"/>
            <a:ext cx="1984120" cy="43351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17" b="1" i="0" u="none" strike="noStrike" kern="1200" cap="none" spc="0" normalizeH="0" baseline="0" noProof="0" dirty="0">
                <a:ln>
                  <a:noFill/>
                </a:ln>
                <a:solidFill>
                  <a:srgbClr val="2E75B6"/>
                </a:solidFill>
                <a:effectLst/>
                <a:uLnTx/>
                <a:uFillTx/>
                <a:latin typeface="Meiryo UI"/>
                <a:ea typeface="Meiryo UI"/>
                <a:cs typeface="+mn-cs"/>
              </a:rPr>
              <a:t>約</a:t>
            </a:r>
            <a:r>
              <a:rPr kumimoji="1" lang="en-US" altLang="ja-JP" sz="2217" b="1" i="0" u="none" strike="noStrike" kern="1200" cap="none" spc="0" normalizeH="0" baseline="0" noProof="0" dirty="0">
                <a:ln>
                  <a:noFill/>
                </a:ln>
                <a:solidFill>
                  <a:srgbClr val="2E75B6"/>
                </a:solidFill>
                <a:effectLst/>
                <a:uLnTx/>
                <a:uFillTx/>
                <a:latin typeface="Meiryo UI"/>
                <a:ea typeface="Meiryo UI"/>
                <a:cs typeface="+mn-cs"/>
              </a:rPr>
              <a:t>41</a:t>
            </a:r>
            <a:r>
              <a:rPr kumimoji="1" lang="ja-JP" altLang="en-US" sz="2217" b="1" i="0" u="none" strike="noStrike" kern="1200" cap="none" spc="0" normalizeH="0" baseline="0" noProof="0" dirty="0">
                <a:ln>
                  <a:noFill/>
                </a:ln>
                <a:solidFill>
                  <a:srgbClr val="2E75B6"/>
                </a:solidFill>
                <a:effectLst/>
                <a:uLnTx/>
                <a:uFillTx/>
                <a:latin typeface="Meiryo UI"/>
                <a:ea typeface="Meiryo UI"/>
                <a:cs typeface="+mn-cs"/>
              </a:rPr>
              <a:t>兆円</a:t>
            </a:r>
          </a:p>
        </p:txBody>
      </p:sp>
      <p:sp>
        <p:nvSpPr>
          <p:cNvPr id="13" name="テキスト ボックス 12">
            <a:extLst>
              <a:ext uri="{FF2B5EF4-FFF2-40B4-BE49-F238E27FC236}">
                <a16:creationId xmlns:a16="http://schemas.microsoft.com/office/drawing/2014/main" id="{C0D545BC-CA1D-4250-9C35-2C2E204742F3}"/>
              </a:ext>
            </a:extLst>
          </p:cNvPr>
          <p:cNvSpPr txBox="1"/>
          <p:nvPr/>
        </p:nvSpPr>
        <p:spPr>
          <a:xfrm>
            <a:off x="4736538" y="1246519"/>
            <a:ext cx="3285412" cy="547201"/>
          </a:xfrm>
          <a:prstGeom prst="rect">
            <a:avLst/>
          </a:prstGeom>
          <a:solidFill>
            <a:srgbClr val="2E75B6"/>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white"/>
                </a:solidFill>
                <a:effectLst/>
                <a:uLnTx/>
                <a:uFillTx/>
                <a:latin typeface="Meiryo UI"/>
                <a:ea typeface="Meiryo UI"/>
                <a:cs typeface="+mn-cs"/>
              </a:rPr>
              <a:t>「グリーンフィールド」で</a:t>
            </a:r>
            <a:endParaRPr kumimoji="1" lang="en-US" altLang="ja-JP" sz="1478"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white"/>
                </a:solidFill>
                <a:effectLst/>
                <a:uLnTx/>
                <a:uFillTx/>
                <a:latin typeface="Meiryo UI"/>
                <a:ea typeface="Meiryo UI"/>
                <a:cs typeface="+mn-cs"/>
              </a:rPr>
              <a:t>先端的サービスをいち早く実装</a:t>
            </a:r>
          </a:p>
        </p:txBody>
      </p:sp>
      <p:sp>
        <p:nvSpPr>
          <p:cNvPr id="14" name="楕円 13">
            <a:extLst>
              <a:ext uri="{FF2B5EF4-FFF2-40B4-BE49-F238E27FC236}">
                <a16:creationId xmlns:a16="http://schemas.microsoft.com/office/drawing/2014/main" id="{4CDAE3EE-917A-4859-AC88-FED97938650E}"/>
              </a:ext>
            </a:extLst>
          </p:cNvPr>
          <p:cNvSpPr/>
          <p:nvPr/>
        </p:nvSpPr>
        <p:spPr>
          <a:xfrm>
            <a:off x="4397829" y="1232907"/>
            <a:ext cx="540275" cy="56081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63" b="0" i="0" u="none" strike="noStrike" kern="1200" cap="none" spc="0" normalizeH="0" baseline="0" noProof="0" dirty="0">
                <a:ln>
                  <a:noFill/>
                </a:ln>
                <a:solidFill>
                  <a:prstClr val="white"/>
                </a:solidFill>
                <a:effectLst/>
                <a:uLnTx/>
                <a:uFillTx/>
                <a:latin typeface="Meiryo UI"/>
                <a:ea typeface="Meiryo UI"/>
                <a:cs typeface="+mn-cs"/>
              </a:rPr>
              <a:t>2</a:t>
            </a:r>
            <a:endParaRPr kumimoji="1" lang="ja-JP" altLang="en-US" sz="1663"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8" name="図 7">
            <a:extLst>
              <a:ext uri="{FF2B5EF4-FFF2-40B4-BE49-F238E27FC236}">
                <a16:creationId xmlns:a16="http://schemas.microsoft.com/office/drawing/2014/main" id="{1848E604-EDC2-452C-B157-D8D16A9CB46B}"/>
              </a:ext>
            </a:extLst>
          </p:cNvPr>
          <p:cNvPicPr>
            <a:picLocks noChangeAspect="1"/>
          </p:cNvPicPr>
          <p:nvPr/>
        </p:nvPicPr>
        <p:blipFill rotWithShape="1">
          <a:blip r:embed="rId4"/>
          <a:srcRect l="83494" t="53747" r="3221" b="32672"/>
          <a:stretch/>
        </p:blipFill>
        <p:spPr>
          <a:xfrm>
            <a:off x="4649973" y="2557199"/>
            <a:ext cx="1744032" cy="1301484"/>
          </a:xfrm>
          <a:prstGeom prst="rect">
            <a:avLst/>
          </a:prstGeom>
        </p:spPr>
      </p:pic>
      <p:sp>
        <p:nvSpPr>
          <p:cNvPr id="24" name="テキスト ボックス 23">
            <a:extLst>
              <a:ext uri="{FF2B5EF4-FFF2-40B4-BE49-F238E27FC236}">
                <a16:creationId xmlns:a16="http://schemas.microsoft.com/office/drawing/2014/main" id="{032746E0-5F23-49C8-BA2B-BCEF5B1C6271}"/>
              </a:ext>
            </a:extLst>
          </p:cNvPr>
          <p:cNvSpPr txBox="1"/>
          <p:nvPr/>
        </p:nvSpPr>
        <p:spPr>
          <a:xfrm>
            <a:off x="4494028" y="3706761"/>
            <a:ext cx="800513" cy="24160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夢洲</a:t>
            </a:r>
          </a:p>
        </p:txBody>
      </p:sp>
      <p:sp>
        <p:nvSpPr>
          <p:cNvPr id="36" name="テキスト ボックス 35">
            <a:extLst>
              <a:ext uri="{FF2B5EF4-FFF2-40B4-BE49-F238E27FC236}">
                <a16:creationId xmlns:a16="http://schemas.microsoft.com/office/drawing/2014/main" id="{63969838-B819-4EB6-B56B-D60785262EC6}"/>
              </a:ext>
            </a:extLst>
          </p:cNvPr>
          <p:cNvSpPr txBox="1"/>
          <p:nvPr/>
        </p:nvSpPr>
        <p:spPr>
          <a:xfrm>
            <a:off x="6599536" y="3709286"/>
            <a:ext cx="800513" cy="24160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うめきた</a:t>
            </a:r>
            <a:r>
              <a:rPr kumimoji="1" lang="en-US" altLang="ja-JP" sz="970"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970" b="0" i="0" u="none" strike="noStrike" kern="1200" cap="none" spc="0" normalizeH="0" baseline="0" noProof="0" dirty="0">
                <a:ln>
                  <a:noFill/>
                </a:ln>
                <a:solidFill>
                  <a:prstClr val="black"/>
                </a:solidFill>
                <a:effectLst/>
                <a:uLnTx/>
                <a:uFillTx/>
                <a:latin typeface="Meiryo UI"/>
                <a:ea typeface="Meiryo UI"/>
                <a:cs typeface="+mn-cs"/>
              </a:rPr>
              <a:t>期</a:t>
            </a:r>
          </a:p>
        </p:txBody>
      </p:sp>
      <p:sp>
        <p:nvSpPr>
          <p:cNvPr id="58" name="テキスト プレースホルダー 6">
            <a:extLst>
              <a:ext uri="{FF2B5EF4-FFF2-40B4-BE49-F238E27FC236}">
                <a16:creationId xmlns:a16="http://schemas.microsoft.com/office/drawing/2014/main" id="{318DD944-2EC2-4893-8C5C-01DA9474E96C}"/>
              </a:ext>
            </a:extLst>
          </p:cNvPr>
          <p:cNvSpPr txBox="1">
            <a:spLocks/>
          </p:cNvSpPr>
          <p:nvPr/>
        </p:nvSpPr>
        <p:spPr>
          <a:xfrm>
            <a:off x="266387" y="3130011"/>
            <a:ext cx="1632412" cy="187552"/>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ctr"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ja-JP" altLang="en-US" sz="1108" b="0" i="0" u="none" strike="noStrike" kern="1200" cap="none" spc="0" normalizeH="0" baseline="0" noProof="0" dirty="0" smtClean="0">
                <a:ln>
                  <a:noFill/>
                </a:ln>
                <a:solidFill>
                  <a:prstClr val="black"/>
                </a:solidFill>
                <a:effectLst/>
                <a:uLnTx/>
                <a:uFillTx/>
                <a:latin typeface="Meiryo UI"/>
                <a:ea typeface="Meiryo UI"/>
                <a:cs typeface="+mn-cs"/>
              </a:rPr>
              <a:t>（</a:t>
            </a:r>
            <a:r>
              <a:rPr lang="en-US" altLang="ja-JP" sz="1108" dirty="0" smtClean="0">
                <a:solidFill>
                  <a:prstClr val="black"/>
                </a:solidFill>
                <a:latin typeface="Meiryo UI"/>
                <a:ea typeface="Meiryo UI"/>
              </a:rPr>
              <a:t>2022</a:t>
            </a:r>
            <a:r>
              <a:rPr kumimoji="1" lang="ja-JP" altLang="en-US" sz="1108" b="0" i="0" u="none" strike="noStrike" kern="1200" cap="none" spc="0" normalizeH="0" baseline="0" noProof="0" dirty="0" smtClean="0">
                <a:ln>
                  <a:noFill/>
                </a:ln>
                <a:solidFill>
                  <a:prstClr val="black"/>
                </a:solidFill>
                <a:effectLst/>
                <a:uLnTx/>
                <a:uFillTx/>
                <a:latin typeface="Meiryo UI"/>
                <a:ea typeface="Meiryo UI"/>
                <a:cs typeface="+mn-cs"/>
              </a:rPr>
              <a:t>年</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0" name="テキスト プレースホルダー 6">
            <a:extLst>
              <a:ext uri="{FF2B5EF4-FFF2-40B4-BE49-F238E27FC236}">
                <a16:creationId xmlns:a16="http://schemas.microsoft.com/office/drawing/2014/main" id="{A38D5897-B0B0-46B9-84CF-265FD099BA37}"/>
              </a:ext>
            </a:extLst>
          </p:cNvPr>
          <p:cNvSpPr txBox="1">
            <a:spLocks/>
          </p:cNvSpPr>
          <p:nvPr/>
        </p:nvSpPr>
        <p:spPr>
          <a:xfrm>
            <a:off x="1867457" y="3324932"/>
            <a:ext cx="1765889" cy="187552"/>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ctr"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ja-JP" altLang="en-US" sz="1108" b="0" i="0" u="none" strike="noStrike" kern="1200" cap="none" spc="0" normalizeH="0" baseline="0" noProof="0" dirty="0" smtClean="0">
                <a:ln>
                  <a:noFill/>
                </a:ln>
                <a:solidFill>
                  <a:prstClr val="black"/>
                </a:solidFill>
                <a:effectLst/>
                <a:uLnTx/>
                <a:uFillTx/>
                <a:latin typeface="Meiryo UI"/>
                <a:ea typeface="Meiryo UI"/>
                <a:cs typeface="+mn-cs"/>
              </a:rPr>
              <a:t>（</a:t>
            </a:r>
            <a:r>
              <a:rPr lang="en-US" altLang="ja-JP" sz="1108" dirty="0" smtClean="0">
                <a:solidFill>
                  <a:prstClr val="black"/>
                </a:solidFill>
                <a:latin typeface="Meiryo UI"/>
                <a:ea typeface="Meiryo UI"/>
              </a:rPr>
              <a:t>2019</a:t>
            </a:r>
            <a:r>
              <a:rPr kumimoji="1" lang="ja-JP" altLang="en-US" sz="1108" b="0" i="0" u="none" strike="noStrike" kern="1200" cap="none" spc="0" normalizeH="0" baseline="0" noProof="0" dirty="0" smtClean="0">
                <a:ln>
                  <a:noFill/>
                </a:ln>
                <a:solidFill>
                  <a:prstClr val="black"/>
                </a:solidFill>
                <a:effectLst/>
                <a:uLnTx/>
                <a:uFillTx/>
                <a:latin typeface="Meiryo UI"/>
                <a:ea typeface="Meiryo UI"/>
                <a:cs typeface="+mn-cs"/>
              </a:rPr>
              <a:t>年</a:t>
            </a: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5" name="テキスト ボックス 44">
            <a:extLst>
              <a:ext uri="{FF2B5EF4-FFF2-40B4-BE49-F238E27FC236}">
                <a16:creationId xmlns:a16="http://schemas.microsoft.com/office/drawing/2014/main" id="{EEA143DB-168E-49CA-8F9E-CE3E3BE4B052}"/>
              </a:ext>
            </a:extLst>
          </p:cNvPr>
          <p:cNvSpPr txBox="1"/>
          <p:nvPr/>
        </p:nvSpPr>
        <p:spPr>
          <a:xfrm>
            <a:off x="522911" y="5602422"/>
            <a:ext cx="3410460" cy="646331"/>
          </a:xfrm>
          <a:prstGeom prst="rect">
            <a:avLst/>
          </a:prstGeom>
        </p:spPr>
        <p:txBody>
          <a:bodyPr wrap="square" lIns="0" tIns="0" rIns="0" bIns="0">
            <a:spAutoFit/>
          </a:bodyPr>
          <a:lstStyle>
            <a:defPPr>
              <a:defRPr lang="en-US"/>
            </a:defPPr>
            <a:lvl1pPr indent="0" algn="ctr" defTabSz="912114" fontAlgn="ctr">
              <a:lnSpc>
                <a:spcPct val="100000"/>
              </a:lnSpc>
              <a:spcBef>
                <a:spcPts val="0"/>
              </a:spcBef>
              <a:spcAft>
                <a:spcPts val="0"/>
              </a:spcAft>
              <a:buClr>
                <a:srgbClr val="2E75B6"/>
              </a:buClr>
              <a:buFont typeface="Wingdings" panose="05000000000000000000" pitchFamily="2" charset="2"/>
              <a:buNone/>
              <a:defRPr kumimoji="1" sz="1600" b="1">
                <a:solidFill>
                  <a:schemeClr val="tx1"/>
                </a:solidFill>
              </a:defRPr>
            </a:lvl1pPr>
            <a:lvl2pPr marL="324000" indent="-144000" defTabSz="912114" fontAlgn="ctr">
              <a:lnSpc>
                <a:spcPct val="110000"/>
              </a:lnSpc>
              <a:spcBef>
                <a:spcPts val="0"/>
              </a:spcBef>
              <a:spcAft>
                <a:spcPts val="600"/>
              </a:spcAft>
              <a:buFont typeface="BIZ UDPゴシック" panose="020B0400000000000000" pitchFamily="50" charset="-128"/>
              <a:buChar char="-"/>
              <a:defRPr kumimoji="1" sz="1400">
                <a:solidFill>
                  <a:schemeClr val="tx1"/>
                </a:solidFill>
              </a:defRPr>
            </a:lvl2pPr>
            <a:lvl3pPr marL="540000" indent="-108000" defTabSz="912114" fontAlgn="ctr">
              <a:lnSpc>
                <a:spcPct val="110000"/>
              </a:lnSpc>
              <a:spcBef>
                <a:spcPts val="0"/>
              </a:spcBef>
              <a:spcAft>
                <a:spcPts val="600"/>
              </a:spcAft>
              <a:buClr>
                <a:srgbClr val="2E75B6"/>
              </a:buClr>
              <a:buFont typeface="Arial" panose="020B0604020202020204" pitchFamily="34" charset="0"/>
              <a:buChar char="•"/>
              <a:defRPr kumimoji="1" sz="1400">
                <a:solidFill>
                  <a:schemeClr val="tx1"/>
                </a:solidFill>
              </a:defRPr>
            </a:lvl3pPr>
            <a:lvl4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4pPr>
            <a:lvl5pPr marL="180000" indent="-180000" defTabSz="912114" fontAlgn="ctr">
              <a:lnSpc>
                <a:spcPct val="110000"/>
              </a:lnSpc>
              <a:spcBef>
                <a:spcPts val="0"/>
              </a:spcBef>
              <a:spcAft>
                <a:spcPts val="600"/>
              </a:spcAft>
              <a:buFont typeface="Wingdings" panose="05000000000000000000" pitchFamily="2" charset="2"/>
              <a:buChar char="l"/>
              <a:defRPr kumimoji="1" sz="1400">
                <a:solidFill>
                  <a:schemeClr val="tx1"/>
                </a:solidFill>
              </a:defRPr>
            </a:lvl5pPr>
            <a:lvl6pPr marL="2508314" indent="-228029" defTabSz="912114">
              <a:lnSpc>
                <a:spcPct val="90000"/>
              </a:lnSpc>
              <a:spcBef>
                <a:spcPts val="499"/>
              </a:spcBef>
              <a:buFont typeface="Arial" panose="020B0604020202020204" pitchFamily="34" charset="0"/>
              <a:buChar char="•"/>
              <a:defRPr kumimoji="1" sz="1795">
                <a:solidFill>
                  <a:schemeClr val="tx1"/>
                </a:solidFill>
              </a:defRPr>
            </a:lvl6pPr>
            <a:lvl7pPr marL="2964371" indent="-228029" defTabSz="912114">
              <a:lnSpc>
                <a:spcPct val="90000"/>
              </a:lnSpc>
              <a:spcBef>
                <a:spcPts val="499"/>
              </a:spcBef>
              <a:buFont typeface="Arial" panose="020B0604020202020204" pitchFamily="34" charset="0"/>
              <a:buChar char="•"/>
              <a:defRPr kumimoji="1" sz="1795">
                <a:solidFill>
                  <a:schemeClr val="tx1"/>
                </a:solidFill>
              </a:defRPr>
            </a:lvl7pPr>
            <a:lvl8pPr marL="3420428" indent="-228029" defTabSz="912114">
              <a:lnSpc>
                <a:spcPct val="90000"/>
              </a:lnSpc>
              <a:spcBef>
                <a:spcPts val="499"/>
              </a:spcBef>
              <a:buFont typeface="Arial" panose="020B0604020202020204" pitchFamily="34" charset="0"/>
              <a:buChar char="•"/>
              <a:defRPr kumimoji="1" sz="1795">
                <a:solidFill>
                  <a:schemeClr val="tx1"/>
                </a:solidFill>
              </a:defRPr>
            </a:lvl8pPr>
            <a:lvl9pPr marL="3876485" indent="-228029" defTabSz="912114">
              <a:lnSpc>
                <a:spcPct val="90000"/>
              </a:lnSpc>
              <a:spcBef>
                <a:spcPts val="499"/>
              </a:spcBef>
              <a:buFont typeface="Arial" panose="020B0604020202020204" pitchFamily="34" charset="0"/>
              <a:buChar char="•"/>
              <a:defRPr kumimoji="1" sz="1795">
                <a:solidFill>
                  <a:schemeClr val="tx1"/>
                </a:solidFill>
              </a:defRPr>
            </a:lvl9pPr>
          </a:lstStyle>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sz="1400" b="1" i="0" u="none" strike="noStrike" kern="1200" cap="none" spc="0" normalizeH="0" baseline="0" noProof="0" dirty="0">
                <a:ln>
                  <a:noFill/>
                </a:ln>
                <a:solidFill>
                  <a:srgbClr val="0070C0"/>
                </a:solidFill>
                <a:effectLst/>
                <a:uLnTx/>
                <a:uFillTx/>
                <a:latin typeface="Meiryo UI"/>
                <a:ea typeface="Meiryo UI"/>
                <a:cs typeface="+mn-cs"/>
              </a:rPr>
              <a:t>大阪広域データ連携基盤（</a:t>
            </a:r>
            <a:r>
              <a:rPr kumimoji="1" lang="en-US" altLang="ja-JP" sz="1400" b="1" i="0" u="none" strike="noStrike" kern="1200" cap="none" spc="0" normalizeH="0" baseline="0" noProof="0" dirty="0">
                <a:ln>
                  <a:noFill/>
                </a:ln>
                <a:solidFill>
                  <a:srgbClr val="0070C0"/>
                </a:solidFill>
                <a:effectLst/>
                <a:uLnTx/>
                <a:uFillTx/>
                <a:latin typeface="Meiryo UI"/>
                <a:ea typeface="Meiryo UI"/>
                <a:cs typeface="+mn-cs"/>
              </a:rPr>
              <a:t>ORDEN)</a:t>
            </a:r>
          </a:p>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公民の様々なデータ連携・流通を促進し、</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12114" rtl="0" eaLnBrk="1" fontAlgn="ctr" latinLnBrk="0" hangingPunct="1">
              <a:lnSpc>
                <a:spcPct val="100000"/>
              </a:lnSpc>
              <a:spcBef>
                <a:spcPts val="0"/>
              </a:spcBef>
              <a:spcAft>
                <a:spcPts val="0"/>
              </a:spcAft>
              <a:buClr>
                <a:srgbClr val="2E75B6"/>
              </a:buClr>
              <a:buSzTx/>
              <a:buFont typeface="Wingdings" panose="05000000000000000000" pitchFamily="2" charset="2"/>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府民の利便性向上に資するサービス創出。</a:t>
            </a:r>
          </a:p>
        </p:txBody>
      </p:sp>
      <p:sp>
        <p:nvSpPr>
          <p:cNvPr id="18" name="テキスト プレースホルダー 6">
            <a:extLst>
              <a:ext uri="{FF2B5EF4-FFF2-40B4-BE49-F238E27FC236}">
                <a16:creationId xmlns:a16="http://schemas.microsoft.com/office/drawing/2014/main" id="{C37F6B7E-E15C-4EE1-9C60-99E04E40E38B}"/>
              </a:ext>
            </a:extLst>
          </p:cNvPr>
          <p:cNvSpPr txBox="1">
            <a:spLocks/>
          </p:cNvSpPr>
          <p:nvPr/>
        </p:nvSpPr>
        <p:spPr>
          <a:xfrm>
            <a:off x="592255" y="1763216"/>
            <a:ext cx="3009341" cy="710964"/>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l"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ja-JP" altLang="en-US" b="0" i="0" u="none" strike="noStrike" kern="1200" cap="none" spc="0" normalizeH="0" baseline="0" noProof="0" dirty="0">
                <a:ln>
                  <a:noFill/>
                </a:ln>
                <a:solidFill>
                  <a:prstClr val="black"/>
                </a:solidFill>
                <a:effectLst/>
                <a:uLnTx/>
                <a:uFillTx/>
                <a:latin typeface="Meiryo UI"/>
                <a:ea typeface="Meiryo UI"/>
                <a:cs typeface="+mn-cs"/>
              </a:rPr>
              <a:t>圧倒的な人口集積を誇り、世界有数のグローバル都市である大阪において、唯一無二の日本を代表するスーパーシティをめざす。</a:t>
            </a:r>
            <a:endParaRPr kumimoji="1" lang="en-US" altLang="ja-JP"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6" name="テキスト プレースホルダー 6">
            <a:extLst>
              <a:ext uri="{FF2B5EF4-FFF2-40B4-BE49-F238E27FC236}">
                <a16:creationId xmlns:a16="http://schemas.microsoft.com/office/drawing/2014/main" id="{3A8BAFFA-5801-470B-BFF1-7688F7DF2900}"/>
              </a:ext>
            </a:extLst>
          </p:cNvPr>
          <p:cNvSpPr txBox="1">
            <a:spLocks/>
          </p:cNvSpPr>
          <p:nvPr/>
        </p:nvSpPr>
        <p:spPr>
          <a:xfrm>
            <a:off x="4729221" y="1820370"/>
            <a:ext cx="3283860" cy="710964"/>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l"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ja-JP" altLang="en-US" b="0" i="0" u="none" strike="noStrike" kern="1200" cap="none" spc="0" normalizeH="0" baseline="0" noProof="0" dirty="0">
                <a:ln>
                  <a:noFill/>
                </a:ln>
                <a:solidFill>
                  <a:prstClr val="black"/>
                </a:solidFill>
                <a:effectLst/>
                <a:uLnTx/>
                <a:uFillTx/>
                <a:latin typeface="Meiryo UI"/>
                <a:ea typeface="Meiryo UI"/>
                <a:cs typeface="+mn-cs"/>
              </a:rPr>
              <a:t>グリーンフィールドでいち早く先端的サービスを実装させ、スーパーシティ構想の実現に取り組み、先端的サービスの全国展開への道筋を作る。</a:t>
            </a:r>
            <a:endParaRPr kumimoji="1" lang="en-US" altLang="ja-JP"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7" name="テキスト プレースホルダー 6">
            <a:extLst>
              <a:ext uri="{FF2B5EF4-FFF2-40B4-BE49-F238E27FC236}">
                <a16:creationId xmlns:a16="http://schemas.microsoft.com/office/drawing/2014/main" id="{72FA555F-DB97-439C-A5DA-3FF2D2F1D221}"/>
              </a:ext>
            </a:extLst>
          </p:cNvPr>
          <p:cNvSpPr txBox="1">
            <a:spLocks/>
          </p:cNvSpPr>
          <p:nvPr/>
        </p:nvSpPr>
        <p:spPr>
          <a:xfrm>
            <a:off x="522911" y="4893814"/>
            <a:ext cx="3287261" cy="473976"/>
          </a:xfrm>
          <a:prstGeom prst="rect">
            <a:avLst/>
          </a:prstGeom>
        </p:spPr>
        <p:txBody>
          <a:bodyPr wrap="square" lIns="0" tIns="0" rIns="0" bIns="0">
            <a:spAutoFit/>
          </a:bodyPr>
          <a:lstStyle>
            <a:lvl1pPr marL="180000" indent="-180000" algn="l" defTabSz="912114" rtl="0" eaLnBrk="1" fontAlgn="ctr" latinLnBrk="0" hangingPunct="1">
              <a:lnSpc>
                <a:spcPct val="110000"/>
              </a:lnSpc>
              <a:spcBef>
                <a:spcPts val="0"/>
              </a:spcBef>
              <a:spcAft>
                <a:spcPts val="600"/>
              </a:spcAft>
              <a:buClr>
                <a:srgbClr val="2E75B6"/>
              </a:buClr>
              <a:buFont typeface="Wingdings" panose="05000000000000000000" pitchFamily="2" charset="2"/>
              <a:buChar char="l"/>
              <a:defRPr kumimoji="1" sz="1400" kern="1200">
                <a:solidFill>
                  <a:schemeClr val="tx1"/>
                </a:solidFill>
                <a:latin typeface="+mn-lt"/>
                <a:ea typeface="+mn-ea"/>
                <a:cs typeface="+mn-cs"/>
              </a:defRPr>
            </a:lvl1pPr>
            <a:lvl2pPr marL="324000" indent="-144000" algn="l" defTabSz="912114" rtl="0" eaLnBrk="1" fontAlgn="ctr" latinLnBrk="0" hangingPunct="1">
              <a:lnSpc>
                <a:spcPct val="110000"/>
              </a:lnSpc>
              <a:spcBef>
                <a:spcPts val="0"/>
              </a:spcBef>
              <a:spcAft>
                <a:spcPts val="600"/>
              </a:spcAft>
              <a:buFont typeface="BIZ UDPゴシック" panose="020B0400000000000000" pitchFamily="50" charset="-128"/>
              <a:buChar char="-"/>
              <a:defRPr kumimoji="1" sz="1400" kern="1200">
                <a:solidFill>
                  <a:schemeClr val="tx1"/>
                </a:solidFill>
                <a:latin typeface="+mn-lt"/>
                <a:ea typeface="+mn-ea"/>
                <a:cs typeface="+mn-cs"/>
              </a:defRPr>
            </a:lvl2pPr>
            <a:lvl3pPr marL="540000" indent="-108000" algn="l" defTabSz="912114" rtl="0" eaLnBrk="1" fontAlgn="ctr" latinLnBrk="0" hangingPunct="1">
              <a:lnSpc>
                <a:spcPct val="110000"/>
              </a:lnSpc>
              <a:spcBef>
                <a:spcPts val="0"/>
              </a:spcBef>
              <a:spcAft>
                <a:spcPts val="600"/>
              </a:spcAft>
              <a:buClr>
                <a:srgbClr val="2E75B6"/>
              </a:buClr>
              <a:buFont typeface="Arial" panose="020B0604020202020204" pitchFamily="34" charset="0"/>
              <a:buChar char="•"/>
              <a:defRPr kumimoji="1" sz="1400" kern="1200">
                <a:solidFill>
                  <a:schemeClr val="tx1"/>
                </a:solidFill>
                <a:latin typeface="+mn-lt"/>
                <a:ea typeface="+mn-ea"/>
                <a:cs typeface="+mn-cs"/>
              </a:defRPr>
            </a:lvl3pPr>
            <a:lvl4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4pPr>
            <a:lvl5pPr marL="180000" indent="-180000" algn="l" defTabSz="912114" rtl="0" eaLnBrk="1" fontAlgn="ctr" latinLnBrk="0" hangingPunct="1">
              <a:lnSpc>
                <a:spcPct val="110000"/>
              </a:lnSpc>
              <a:spcBef>
                <a:spcPts val="0"/>
              </a:spcBef>
              <a:spcAft>
                <a:spcPts val="600"/>
              </a:spcAft>
              <a:buFont typeface="Wingdings" panose="05000000000000000000" pitchFamily="2" charset="2"/>
              <a:buChar char="l"/>
              <a:defRPr kumimoji="1" sz="14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kumimoji="1" sz="1795" kern="1200">
                <a:solidFill>
                  <a:schemeClr val="tx1"/>
                </a:solidFill>
                <a:latin typeface="+mn-lt"/>
                <a:ea typeface="+mn-ea"/>
                <a:cs typeface="+mn-cs"/>
              </a:defRPr>
            </a:lvl9pPr>
          </a:lstStyle>
          <a:p>
            <a:pPr marL="0" marR="0" lvl="0" indent="0" algn="l" defTabSz="912114" rtl="0" eaLnBrk="1" fontAlgn="ctr" latinLnBrk="0" hangingPunct="1">
              <a:lnSpc>
                <a:spcPct val="110000"/>
              </a:lnSpc>
              <a:spcBef>
                <a:spcPts val="0"/>
              </a:spcBef>
              <a:spcAft>
                <a:spcPts val="600"/>
              </a:spcAft>
              <a:buClr>
                <a:srgbClr val="2E75B6"/>
              </a:buClr>
              <a:buSzTx/>
              <a:buFont typeface="Wingdings" panose="05000000000000000000" pitchFamily="2" charset="2"/>
              <a:buNone/>
              <a:tabLst/>
              <a:defRPr/>
            </a:pPr>
            <a:r>
              <a:rPr kumimoji="1" lang="ja-JP" altLang="en-US" b="0" i="0" u="none" strike="noStrike" kern="1200" cap="none" spc="0" normalizeH="0" baseline="0" noProof="0" dirty="0">
                <a:ln>
                  <a:noFill/>
                </a:ln>
                <a:solidFill>
                  <a:prstClr val="black"/>
                </a:solidFill>
                <a:effectLst/>
                <a:uLnTx/>
                <a:uFillTx/>
                <a:latin typeface="Meiryo UI"/>
                <a:ea typeface="Meiryo UI"/>
                <a:cs typeface="+mn-cs"/>
              </a:rPr>
              <a:t>大阪広域データ連携基盤（</a:t>
            </a:r>
            <a:r>
              <a:rPr kumimoji="1" lang="en-US" altLang="ja-JP" b="0" i="0" u="none" strike="noStrike" kern="1200" cap="none" spc="0" normalizeH="0" baseline="0" noProof="0" dirty="0">
                <a:ln>
                  <a:noFill/>
                </a:ln>
                <a:solidFill>
                  <a:prstClr val="black"/>
                </a:solidFill>
                <a:effectLst/>
                <a:uLnTx/>
                <a:uFillTx/>
                <a:latin typeface="Meiryo UI"/>
                <a:ea typeface="Meiryo UI"/>
                <a:cs typeface="+mn-cs"/>
              </a:rPr>
              <a:t>ORDEN</a:t>
            </a:r>
            <a:r>
              <a:rPr kumimoji="1" lang="ja-JP" altLang="en-US" b="0" i="0" u="none" strike="noStrike" kern="1200" cap="none" spc="0" normalizeH="0" baseline="0" noProof="0" dirty="0">
                <a:ln>
                  <a:noFill/>
                </a:ln>
                <a:solidFill>
                  <a:prstClr val="black"/>
                </a:solidFill>
                <a:effectLst/>
                <a:uLnTx/>
                <a:uFillTx/>
                <a:latin typeface="Meiryo UI"/>
                <a:ea typeface="Meiryo UI"/>
                <a:cs typeface="+mn-cs"/>
              </a:rPr>
              <a:t>）構築により、全国都市のデジタル化をリードする。</a:t>
            </a:r>
            <a:endParaRPr kumimoji="1" lang="en-US" altLang="ja-JP"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30" name="図 29"/>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82264" y="2619358"/>
            <a:ext cx="1795568" cy="1153430"/>
          </a:xfrm>
          <a:prstGeom prst="rect">
            <a:avLst/>
          </a:prstGeom>
          <a:effectLst>
            <a:softEdge rad="31750"/>
          </a:effectLst>
        </p:spPr>
      </p:pic>
      <p:sp>
        <p:nvSpPr>
          <p:cNvPr id="31" name="テキスト ボックス 30">
            <a:extLst>
              <a:ext uri="{FF2B5EF4-FFF2-40B4-BE49-F238E27FC236}">
                <a16:creationId xmlns:a16="http://schemas.microsoft.com/office/drawing/2014/main" id="{961F2D18-F7ED-4447-A6B6-2BE837075FF0}"/>
              </a:ext>
            </a:extLst>
          </p:cNvPr>
          <p:cNvSpPr txBox="1"/>
          <p:nvPr/>
        </p:nvSpPr>
        <p:spPr>
          <a:xfrm>
            <a:off x="6642579" y="3935666"/>
            <a:ext cx="2093652" cy="113749"/>
          </a:xfrm>
          <a:prstGeom prst="rect">
            <a:avLst/>
          </a:prstGeom>
          <a:noFill/>
        </p:spPr>
        <p:txBody>
          <a:bodyPr wrap="square" lIns="33252" tIns="0" rIns="33252" bIns="0" rtlCol="0">
            <a:spAutoFit/>
          </a:bodyPr>
          <a:lstStyle/>
          <a:p>
            <a:pPr marL="0" marR="0" lvl="0" indent="0" algn="l" defTabSz="42126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イメージパース（提供：うめきた</a:t>
            </a:r>
            <a:r>
              <a:rPr kumimoji="1" lang="en-US" altLang="ja-JP" sz="739"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期地区開発事業者</a:t>
            </a:r>
            <a:r>
              <a:rPr kumimoji="1" lang="en-US" altLang="ja-JP" sz="739" b="0" i="0" u="none" strike="noStrike" kern="1200" cap="none" spc="0" normalizeH="0" baseline="0" noProof="0" dirty="0">
                <a:ln>
                  <a:noFill/>
                </a:ln>
                <a:solidFill>
                  <a:prstClr val="black"/>
                </a:solidFill>
                <a:effectLst/>
                <a:uLnTx/>
                <a:uFillTx/>
                <a:latin typeface="Meiryo UI"/>
                <a:ea typeface="Meiryo UI"/>
                <a:cs typeface="+mn-cs"/>
              </a:rPr>
              <a:t>)</a:t>
            </a:r>
          </a:p>
        </p:txBody>
      </p:sp>
      <p:cxnSp>
        <p:nvCxnSpPr>
          <p:cNvPr id="32" name="直線コネクタ 31"/>
          <p:cNvCxnSpPr/>
          <p:nvPr/>
        </p:nvCxnSpPr>
        <p:spPr>
          <a:xfrm>
            <a:off x="270457" y="54813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70457" y="117983"/>
            <a:ext cx="3219151"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2215" noProof="0" dirty="0" smtClean="0">
                <a:latin typeface="Meiryo UI" panose="020B0604030504040204" pitchFamily="50" charset="-128"/>
                <a:ea typeface="Meiryo UI" panose="020B0604030504040204" pitchFamily="50" charset="-128"/>
              </a:rPr>
              <a:t>9</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背景（スーパーシティ）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9033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69850" y="3800671"/>
            <a:ext cx="8923019" cy="2967970"/>
          </a:xfrm>
          <a:prstGeom prst="rect">
            <a:avLst/>
          </a:prstGeom>
          <a:solidFill>
            <a:schemeClr val="accent5">
              <a:lumMod val="40000"/>
              <a:lumOff val="60000"/>
              <a:alpha val="30000"/>
            </a:scheme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69851" y="900998"/>
            <a:ext cx="8923020" cy="2743200"/>
          </a:xfrm>
          <a:prstGeom prst="rect">
            <a:avLst/>
          </a:prstGeom>
          <a:solidFill>
            <a:schemeClr val="accent5">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33740" y="957955"/>
            <a:ext cx="545508"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スーパーシティ提案の公募開始</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28" name="表 27"/>
          <p:cNvGraphicFramePr>
            <a:graphicFrameLocks noGrp="1"/>
          </p:cNvGraphicFramePr>
          <p:nvPr>
            <p:extLst/>
          </p:nvPr>
        </p:nvGraphicFramePr>
        <p:xfrm>
          <a:off x="318289" y="596383"/>
          <a:ext cx="8674581" cy="254614"/>
        </p:xfrm>
        <a:graphic>
          <a:graphicData uri="http://schemas.openxmlformats.org/drawingml/2006/table">
            <a:tbl>
              <a:tblPr firstRow="1" bandRow="1">
                <a:tableStyleId>{7DF18680-E054-41AD-8BC1-D1AEF772440D}</a:tableStyleId>
              </a:tblPr>
              <a:tblGrid>
                <a:gridCol w="712180">
                  <a:extLst>
                    <a:ext uri="{9D8B030D-6E8A-4147-A177-3AD203B41FA5}">
                      <a16:colId xmlns:a16="http://schemas.microsoft.com/office/drawing/2014/main" val="20000"/>
                    </a:ext>
                  </a:extLst>
                </a:gridCol>
                <a:gridCol w="5133264">
                  <a:extLst>
                    <a:ext uri="{9D8B030D-6E8A-4147-A177-3AD203B41FA5}">
                      <a16:colId xmlns:a16="http://schemas.microsoft.com/office/drawing/2014/main" val="20005"/>
                    </a:ext>
                  </a:extLst>
                </a:gridCol>
                <a:gridCol w="2829137">
                  <a:extLst>
                    <a:ext uri="{9D8B030D-6E8A-4147-A177-3AD203B41FA5}">
                      <a16:colId xmlns:a16="http://schemas.microsoft.com/office/drawing/2014/main" val="20006"/>
                    </a:ext>
                  </a:extLst>
                </a:gridCol>
              </a:tblGrid>
              <a:tr h="254614">
                <a:tc>
                  <a:txBody>
                    <a:bodyPr/>
                    <a:lstStyle/>
                    <a:p>
                      <a:pPr algn="ctr"/>
                      <a:r>
                        <a:rPr kumimoji="1" lang="en-US" altLang="ja-JP" sz="1050" dirty="0"/>
                        <a:t>2020</a:t>
                      </a:r>
                      <a:r>
                        <a:rPr kumimoji="1" lang="ja-JP" altLang="en-US" sz="1050" dirty="0"/>
                        <a:t>年</a:t>
                      </a:r>
                    </a:p>
                  </a:txBody>
                  <a:tcPr/>
                </a:tc>
                <a:tc>
                  <a:txBody>
                    <a:bodyPr/>
                    <a:lstStyle/>
                    <a:p>
                      <a:pPr algn="ctr"/>
                      <a:r>
                        <a:rPr kumimoji="1" lang="en-US" altLang="ja-JP" sz="1050" dirty="0"/>
                        <a:t>2021</a:t>
                      </a:r>
                      <a:r>
                        <a:rPr kumimoji="1" lang="ja-JP" altLang="en-US" sz="1050" dirty="0"/>
                        <a:t>年</a:t>
                      </a:r>
                    </a:p>
                  </a:txBody>
                  <a:tcPr/>
                </a:tc>
                <a:tc>
                  <a:txBody>
                    <a:bodyPr/>
                    <a:lstStyle/>
                    <a:p>
                      <a:pPr algn="ctr"/>
                      <a:r>
                        <a:rPr kumimoji="1" lang="en-US" altLang="ja-JP" sz="1050" dirty="0"/>
                        <a:t>2022</a:t>
                      </a:r>
                      <a:r>
                        <a:rPr kumimoji="1" lang="ja-JP" altLang="en-US" sz="1050" dirty="0"/>
                        <a:t>年</a:t>
                      </a:r>
                    </a:p>
                  </a:txBody>
                  <a:tcPr/>
                </a:tc>
                <a:extLst>
                  <a:ext uri="{0D108BD9-81ED-4DB2-BD59-A6C34878D82A}">
                    <a16:rowId xmlns:a16="http://schemas.microsoft.com/office/drawing/2014/main" val="10000"/>
                  </a:ext>
                </a:extLst>
              </a:tr>
            </a:tbl>
          </a:graphicData>
        </a:graphic>
      </p:graphicFrame>
      <p:sp>
        <p:nvSpPr>
          <p:cNvPr id="46" name="テキスト ボックス 45"/>
          <p:cNvSpPr txBox="1"/>
          <p:nvPr/>
        </p:nvSpPr>
        <p:spPr>
          <a:xfrm>
            <a:off x="4709" y="1963620"/>
            <a:ext cx="430887" cy="1411403"/>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国　</a:t>
            </a:r>
            <a:r>
              <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テキスト ボックス 46"/>
          <p:cNvSpPr txBox="1"/>
          <p:nvPr/>
        </p:nvSpPr>
        <p:spPr>
          <a:xfrm>
            <a:off x="-23749" y="4703719"/>
            <a:ext cx="430887" cy="1821772"/>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府・市　</a:t>
            </a:r>
            <a:r>
              <a:rPr kumimoji="0"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正方形/長方形 26"/>
          <p:cNvSpPr/>
          <p:nvPr/>
        </p:nvSpPr>
        <p:spPr>
          <a:xfrm>
            <a:off x="433740" y="3883631"/>
            <a:ext cx="545508" cy="277402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「最先端の未来社会サービス」のア</a:t>
            </a: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dirty="0">
                <a:solidFill>
                  <a:prstClr val="black"/>
                </a:solidFill>
                <a:latin typeface="Calibri" panose="020F0502020204030204"/>
                <a:ea typeface="游ゴシック" panose="020B0400000000000000" pitchFamily="50" charset="-128"/>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イデア公募</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正方形/長方形 37"/>
          <p:cNvSpPr/>
          <p:nvPr/>
        </p:nvSpPr>
        <p:spPr>
          <a:xfrm>
            <a:off x="1080658" y="3883631"/>
            <a:ext cx="585607" cy="277402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４</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スーパーシティ型国家戦略特別区域</a:t>
            </a: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dirty="0">
                <a:solidFill>
                  <a:prstClr val="black"/>
                </a:solidFill>
                <a:latin typeface="Calibri" panose="020F0502020204030204"/>
                <a:ea typeface="游ゴシック" panose="020B0400000000000000" pitchFamily="50" charset="-128"/>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の指定に関する公募に応募</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正方形/長方形 43"/>
          <p:cNvSpPr/>
          <p:nvPr/>
        </p:nvSpPr>
        <p:spPr>
          <a:xfrm>
            <a:off x="3239550" y="3883631"/>
            <a:ext cx="629736" cy="277402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４月時点の提案内容をベースに見直</a:t>
            </a: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dirty="0">
                <a:solidFill>
                  <a:prstClr val="black"/>
                </a:solidFill>
                <a:latin typeface="Calibri" panose="020F0502020204030204"/>
                <a:ea typeface="游ゴシック" panose="020B0400000000000000" pitchFamily="50" charset="-128"/>
              </a:rPr>
              <a:t>　</a:t>
            </a:r>
            <a:r>
              <a:rPr kumimoji="0" lang="ja-JP" altLang="en-US" sz="12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しを</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行い、国に再提出</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8" name="正方形/長方形 47"/>
          <p:cNvSpPr/>
          <p:nvPr/>
        </p:nvSpPr>
        <p:spPr>
          <a:xfrm>
            <a:off x="6211432" y="969862"/>
            <a:ext cx="607889" cy="26000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国家戦略特別区域を定める政令の一部を改正する政令が閣議決定</a:t>
            </a:r>
          </a:p>
        </p:txBody>
      </p:sp>
      <p:sp>
        <p:nvSpPr>
          <p:cNvPr id="17" name="正方形/長方形 16"/>
          <p:cNvSpPr/>
          <p:nvPr/>
        </p:nvSpPr>
        <p:spPr>
          <a:xfrm>
            <a:off x="6421601" y="3883631"/>
            <a:ext cx="667818" cy="277402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第一回大阪スーパーシティ協議会</a:t>
            </a: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dirty="0">
                <a:solidFill>
                  <a:prstClr val="black"/>
                </a:solidFill>
                <a:latin typeface="Calibri" panose="020F0502020204030204"/>
                <a:ea typeface="游ゴシック" panose="020B0400000000000000" pitchFamily="50" charset="-128"/>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本会議開催</a:t>
            </a:r>
          </a:p>
        </p:txBody>
      </p:sp>
      <p:sp>
        <p:nvSpPr>
          <p:cNvPr id="18" name="正方形/長方形 17"/>
          <p:cNvSpPr/>
          <p:nvPr/>
        </p:nvSpPr>
        <p:spPr>
          <a:xfrm>
            <a:off x="1080658" y="957955"/>
            <a:ext cx="585607"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スーパーシティ提案締め切り</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正方形/長方形 18"/>
          <p:cNvSpPr/>
          <p:nvPr/>
        </p:nvSpPr>
        <p:spPr>
          <a:xfrm>
            <a:off x="1799394" y="957955"/>
            <a:ext cx="629736"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スーパーシティの区域指定に関する専門調査会（第１回）</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2510526" y="957955"/>
            <a:ext cx="629736"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地方公共団体に対し、規制改革などの再提案を依頼</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正方形/長方形 21"/>
          <p:cNvSpPr/>
          <p:nvPr/>
        </p:nvSpPr>
        <p:spPr>
          <a:xfrm>
            <a:off x="3245287" y="957955"/>
            <a:ext cx="623999"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再提案の締め切り</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正方形/長方形 24"/>
          <p:cNvSpPr/>
          <p:nvPr/>
        </p:nvSpPr>
        <p:spPr>
          <a:xfrm>
            <a:off x="3987112" y="957955"/>
            <a:ext cx="629736"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年２月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スーパーシティの区域指定に関する専門調査会（第２回）</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6" name="正方形/長方形 25"/>
          <p:cNvSpPr/>
          <p:nvPr/>
        </p:nvSpPr>
        <p:spPr>
          <a:xfrm>
            <a:off x="4725491" y="969862"/>
            <a:ext cx="629736"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年３月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スーパーシティの区域指定に関する専門調査会（第３回）</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5464248" y="969862"/>
            <a:ext cx="629736" cy="259795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年３月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国家戦略特区諮問会議（区域指定の審議）</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7537467" y="970687"/>
            <a:ext cx="618803" cy="2597129"/>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国家戦略特別区域を定める政令の一部を改正する政令が閣議決定</a:t>
            </a:r>
          </a:p>
        </p:txBody>
      </p:sp>
      <p:sp>
        <p:nvSpPr>
          <p:cNvPr id="34" name="正方形/長方形 33"/>
          <p:cNvSpPr/>
          <p:nvPr/>
        </p:nvSpPr>
        <p:spPr>
          <a:xfrm>
            <a:off x="8237773" y="980231"/>
            <a:ext cx="683018" cy="2599366"/>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11</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区域方針の決定</a:t>
            </a: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内閣総理大臣決定）</a:t>
            </a:r>
          </a:p>
        </p:txBody>
      </p:sp>
      <p:sp>
        <p:nvSpPr>
          <p:cNvPr id="29" name="正方形/長方形 28"/>
          <p:cNvSpPr/>
          <p:nvPr/>
        </p:nvSpPr>
        <p:spPr>
          <a:xfrm>
            <a:off x="6848075" y="969862"/>
            <a:ext cx="607889" cy="2600058"/>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先端的サービスの開発・構築等に関する調査事業を採択・公表</a:t>
            </a:r>
          </a:p>
        </p:txBody>
      </p:sp>
      <p:sp>
        <p:nvSpPr>
          <p:cNvPr id="30" name="正方形/長方形 29"/>
          <p:cNvSpPr/>
          <p:nvPr/>
        </p:nvSpPr>
        <p:spPr>
          <a:xfrm>
            <a:off x="7218207" y="3883631"/>
            <a:ext cx="628662" cy="277402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年９月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第二回大阪スーパーシティ協議会</a:t>
            </a: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dirty="0">
                <a:solidFill>
                  <a:prstClr val="black"/>
                </a:solidFill>
                <a:latin typeface="Calibri" panose="020F0502020204030204"/>
                <a:ea typeface="游ゴシック" panose="020B0400000000000000" pitchFamily="50" charset="-128"/>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本会議開催</a:t>
            </a:r>
          </a:p>
        </p:txBody>
      </p:sp>
      <p:sp>
        <p:nvSpPr>
          <p:cNvPr id="36" name="正方形/長方形 35"/>
          <p:cNvSpPr/>
          <p:nvPr/>
        </p:nvSpPr>
        <p:spPr>
          <a:xfrm>
            <a:off x="8304358" y="3883631"/>
            <a:ext cx="628662" cy="2774023"/>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vert="eaVert" lIns="36000" tIns="36000" rIns="3600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r>
            <a:br>
              <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b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第三回大阪スーパーシティ協議会</a:t>
            </a:r>
            <a:endParaRPr kumimoji="0" lang="en-US" altLang="ja-JP" sz="1200" dirty="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本会議開催</a:t>
            </a:r>
          </a:p>
        </p:txBody>
      </p:sp>
      <p:cxnSp>
        <p:nvCxnSpPr>
          <p:cNvPr id="37" name="直線コネクタ 36"/>
          <p:cNvCxnSpPr/>
          <p:nvPr/>
        </p:nvCxnSpPr>
        <p:spPr>
          <a:xfrm>
            <a:off x="270457" y="519757"/>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56652" y="3719245"/>
            <a:ext cx="8756279" cy="146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270457" y="117983"/>
            <a:ext cx="4762842"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2215" dirty="0" smtClean="0">
                <a:latin typeface="Meiryo UI" panose="020B0604030504040204" pitchFamily="50" charset="-128"/>
                <a:ea typeface="Meiryo UI" panose="020B0604030504040204" pitchFamily="50" charset="-128"/>
              </a:rPr>
              <a:t>10</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取組の経過（スーパーシティ）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35" name="正方形/長方形 34"/>
          <p:cNvSpPr/>
          <p:nvPr/>
        </p:nvSpPr>
        <p:spPr>
          <a:xfrm>
            <a:off x="8012147" y="162754"/>
            <a:ext cx="1092358" cy="3742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（年度）</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36318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楕円 7"/>
          <p:cNvSpPr/>
          <p:nvPr/>
        </p:nvSpPr>
        <p:spPr>
          <a:xfrm>
            <a:off x="128889" y="2641540"/>
            <a:ext cx="7777468" cy="3221606"/>
          </a:xfrm>
          <a:prstGeom prst="ellipse">
            <a:avLst/>
          </a:prstGeom>
          <a:gradFill flip="none" rotWithShape="1">
            <a:gsLst>
              <a:gs pos="39000">
                <a:schemeClr val="accent4">
                  <a:alpha val="22000"/>
                  <a:lumMod val="0"/>
                  <a:lumOff val="100000"/>
                </a:schemeClr>
              </a:gs>
              <a:gs pos="16000">
                <a:schemeClr val="accent4">
                  <a:lumMod val="20000"/>
                  <a:lumOff val="80000"/>
                </a:schemeClr>
              </a:gs>
              <a:gs pos="72000">
                <a:srgbClr val="00B050">
                  <a:lumMod val="0"/>
                  <a:lumOff val="100000"/>
                </a:srgbClr>
              </a:gs>
            </a:gsLst>
            <a:path path="circle">
              <a:fillToRect l="50000" t="50000" r="50000" b="50000"/>
            </a:path>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タイトル 1">
            <a:extLst>
              <a:ext uri="{FF2B5EF4-FFF2-40B4-BE49-F238E27FC236}">
                <a16:creationId xmlns:a16="http://schemas.microsoft.com/office/drawing/2014/main" id="{98373FC8-33D5-4225-89B0-2DC6254D7BAE}"/>
              </a:ext>
            </a:extLst>
          </p:cNvPr>
          <p:cNvSpPr>
            <a:spLocks noGrp="1"/>
          </p:cNvSpPr>
          <p:nvPr>
            <p:ph type="title"/>
          </p:nvPr>
        </p:nvSpPr>
        <p:spPr>
          <a:xfrm>
            <a:off x="0" y="616125"/>
            <a:ext cx="9144323" cy="359130"/>
          </a:xfrm>
          <a:solidFill>
            <a:srgbClr val="DEEBF7"/>
          </a:solidFill>
        </p:spPr>
        <p:txBody>
          <a:bodyPr vert="horz" lIns="266017" tIns="0" rIns="266017" bIns="66504" rtlCol="0" anchor="b" anchorCtr="0">
            <a:noAutofit/>
          </a:bodyPr>
          <a:lstStyle/>
          <a:p>
            <a:r>
              <a:rPr lang="ja-JP" altLang="en-US" sz="1400" dirty="0"/>
              <a:t>大阪のスーパーシティ構想の推進体制</a:t>
            </a:r>
          </a:p>
        </p:txBody>
      </p:sp>
      <p:sp>
        <p:nvSpPr>
          <p:cNvPr id="44" name="テキスト ボックス 43">
            <a:extLst>
              <a:ext uri="{FF2B5EF4-FFF2-40B4-BE49-F238E27FC236}">
                <a16:creationId xmlns:a16="http://schemas.microsoft.com/office/drawing/2014/main" id="{AA2AF4A5-2FA3-48F5-82CF-0E62B5B1B5E4}"/>
              </a:ext>
            </a:extLst>
          </p:cNvPr>
          <p:cNvSpPr txBox="1"/>
          <p:nvPr/>
        </p:nvSpPr>
        <p:spPr>
          <a:xfrm>
            <a:off x="602578" y="5576098"/>
            <a:ext cx="1179696" cy="45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2F5597"/>
                </a:solidFill>
                <a:effectLst/>
                <a:uLnTx/>
                <a:uFillTx/>
                <a:latin typeface="Meiryo UI"/>
                <a:ea typeface="Meiryo UI"/>
                <a:cs typeface="+mn-cs"/>
              </a:rPr>
              <a:t>先端的サービスの実装</a:t>
            </a:r>
            <a:endParaRPr kumimoji="1" lang="en-US" altLang="ja-JP" sz="1478" b="1" i="0" u="none" strike="noStrike" kern="1200" cap="none" spc="0" normalizeH="0" baseline="0" noProof="0" dirty="0">
              <a:ln>
                <a:noFill/>
              </a:ln>
              <a:solidFill>
                <a:srgbClr val="2F5597"/>
              </a:solidFill>
              <a:effectLst/>
              <a:uLnTx/>
              <a:uFillTx/>
              <a:latin typeface="Meiryo UI"/>
              <a:ea typeface="Meiryo UI"/>
              <a:cs typeface="+mn-cs"/>
            </a:endParaRPr>
          </a:p>
        </p:txBody>
      </p:sp>
      <p:sp>
        <p:nvSpPr>
          <p:cNvPr id="45" name="テキスト ボックス 44">
            <a:extLst>
              <a:ext uri="{FF2B5EF4-FFF2-40B4-BE49-F238E27FC236}">
                <a16:creationId xmlns:a16="http://schemas.microsoft.com/office/drawing/2014/main" id="{71EDB5EA-E005-4758-A056-F9E8F9D74A79}"/>
              </a:ext>
            </a:extLst>
          </p:cNvPr>
          <p:cNvSpPr txBox="1"/>
          <p:nvPr/>
        </p:nvSpPr>
        <p:spPr>
          <a:xfrm>
            <a:off x="1763783" y="6080227"/>
            <a:ext cx="1292697" cy="45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2F5597"/>
                </a:solidFill>
                <a:effectLst/>
                <a:uLnTx/>
                <a:uFillTx/>
                <a:latin typeface="Meiryo UI"/>
                <a:ea typeface="Meiryo UI"/>
                <a:cs typeface="+mn-cs"/>
              </a:rPr>
              <a:t>高度なノウハウ・知見の提供</a:t>
            </a:r>
            <a:endParaRPr kumimoji="1" lang="en-US" altLang="ja-JP" sz="1478" b="1" i="0" u="none" strike="noStrike" kern="1200" cap="none" spc="0" normalizeH="0" baseline="0" noProof="0" dirty="0">
              <a:ln>
                <a:noFill/>
              </a:ln>
              <a:solidFill>
                <a:srgbClr val="2F5597"/>
              </a:solidFill>
              <a:effectLst/>
              <a:uLnTx/>
              <a:uFillTx/>
              <a:latin typeface="Meiryo UI"/>
              <a:ea typeface="Meiryo UI"/>
              <a:cs typeface="+mn-cs"/>
            </a:endParaRPr>
          </a:p>
        </p:txBody>
      </p:sp>
      <p:sp>
        <p:nvSpPr>
          <p:cNvPr id="46" name="テキスト ボックス 45">
            <a:extLst>
              <a:ext uri="{FF2B5EF4-FFF2-40B4-BE49-F238E27FC236}">
                <a16:creationId xmlns:a16="http://schemas.microsoft.com/office/drawing/2014/main" id="{5F930D57-EAC8-481E-BFDC-00D45E4838B4}"/>
              </a:ext>
            </a:extLst>
          </p:cNvPr>
          <p:cNvSpPr txBox="1"/>
          <p:nvPr/>
        </p:nvSpPr>
        <p:spPr>
          <a:xfrm>
            <a:off x="6668968" y="5841506"/>
            <a:ext cx="1629518" cy="227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2F5597"/>
                </a:solidFill>
                <a:effectLst/>
                <a:uLnTx/>
                <a:uFillTx/>
                <a:latin typeface="Meiryo UI"/>
                <a:ea typeface="Meiryo UI"/>
                <a:cs typeface="+mn-cs"/>
              </a:rPr>
              <a:t>計画の策定</a:t>
            </a:r>
            <a:endParaRPr kumimoji="1" lang="en-US" altLang="ja-JP" sz="1478" b="1" i="0" u="none" strike="noStrike" kern="1200" cap="none" spc="0" normalizeH="0" baseline="0" noProof="0" dirty="0">
              <a:ln>
                <a:noFill/>
              </a:ln>
              <a:solidFill>
                <a:srgbClr val="2F5597"/>
              </a:solidFill>
              <a:effectLst/>
              <a:uLnTx/>
              <a:uFillTx/>
              <a:latin typeface="Meiryo UI"/>
              <a:ea typeface="Meiryo UI"/>
              <a:cs typeface="+mn-cs"/>
            </a:endParaRPr>
          </a:p>
        </p:txBody>
      </p:sp>
      <p:sp>
        <p:nvSpPr>
          <p:cNvPr id="47" name="テキスト ボックス 46">
            <a:extLst>
              <a:ext uri="{FF2B5EF4-FFF2-40B4-BE49-F238E27FC236}">
                <a16:creationId xmlns:a16="http://schemas.microsoft.com/office/drawing/2014/main" id="{DE13FE06-CCF7-4C8B-99BF-06FF2A7F2809}"/>
              </a:ext>
            </a:extLst>
          </p:cNvPr>
          <p:cNvSpPr txBox="1"/>
          <p:nvPr/>
        </p:nvSpPr>
        <p:spPr>
          <a:xfrm>
            <a:off x="5394760" y="6193943"/>
            <a:ext cx="1292697" cy="227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2F5597"/>
                </a:solidFill>
                <a:effectLst/>
                <a:uLnTx/>
                <a:uFillTx/>
                <a:latin typeface="Meiryo UI"/>
                <a:ea typeface="Meiryo UI"/>
                <a:cs typeface="+mn-cs"/>
              </a:rPr>
              <a:t>計画の推進</a:t>
            </a:r>
            <a:endParaRPr kumimoji="1" lang="en-US" altLang="ja-JP" sz="1478" b="1" i="0" u="none" strike="noStrike" kern="1200" cap="none" spc="0" normalizeH="0" baseline="0" noProof="0" dirty="0">
              <a:ln>
                <a:noFill/>
              </a:ln>
              <a:solidFill>
                <a:srgbClr val="2F5597"/>
              </a:solidFill>
              <a:effectLst/>
              <a:uLnTx/>
              <a:uFillTx/>
              <a:latin typeface="Meiryo UI"/>
              <a:ea typeface="Meiryo UI"/>
              <a:cs typeface="+mn-cs"/>
            </a:endParaRPr>
          </a:p>
        </p:txBody>
      </p:sp>
      <p:grpSp>
        <p:nvGrpSpPr>
          <p:cNvPr id="54" name="グループ化 53">
            <a:extLst>
              <a:ext uri="{FF2B5EF4-FFF2-40B4-BE49-F238E27FC236}">
                <a16:creationId xmlns:a16="http://schemas.microsoft.com/office/drawing/2014/main" id="{7049A431-3F55-447E-A8DE-45039E39FCA7}"/>
              </a:ext>
            </a:extLst>
          </p:cNvPr>
          <p:cNvGrpSpPr/>
          <p:nvPr/>
        </p:nvGrpSpPr>
        <p:grpSpPr>
          <a:xfrm>
            <a:off x="7711387" y="4119434"/>
            <a:ext cx="1208384" cy="691952"/>
            <a:chOff x="7792654" y="2089536"/>
            <a:chExt cx="1463253" cy="749134"/>
          </a:xfrm>
        </p:grpSpPr>
        <p:sp>
          <p:nvSpPr>
            <p:cNvPr id="55" name="角丸四角形 25">
              <a:extLst>
                <a:ext uri="{FF2B5EF4-FFF2-40B4-BE49-F238E27FC236}">
                  <a16:creationId xmlns:a16="http://schemas.microsoft.com/office/drawing/2014/main" id="{3E8750C5-76FD-46B3-BB83-B7E6A066AC53}"/>
                </a:ext>
              </a:extLst>
            </p:cNvPr>
            <p:cNvSpPr/>
            <p:nvPr/>
          </p:nvSpPr>
          <p:spPr>
            <a:xfrm>
              <a:off x="7792654" y="2089536"/>
              <a:ext cx="1463252" cy="471017"/>
            </a:xfrm>
            <a:prstGeom prst="rect">
              <a:avLst/>
            </a:prstGeom>
            <a:solidFill>
              <a:schemeClr val="bg1"/>
            </a:solidFill>
            <a:ln>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89845"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アーキテクト</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6" name="正方形/長方形 55">
              <a:extLst>
                <a:ext uri="{FF2B5EF4-FFF2-40B4-BE49-F238E27FC236}">
                  <a16:creationId xmlns:a16="http://schemas.microsoft.com/office/drawing/2014/main" id="{D440CE45-5204-49FB-854F-0297B044927E}"/>
                </a:ext>
              </a:extLst>
            </p:cNvPr>
            <p:cNvSpPr/>
            <p:nvPr/>
          </p:nvSpPr>
          <p:spPr>
            <a:xfrm>
              <a:off x="7792655" y="2612696"/>
              <a:ext cx="1463252" cy="2259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389845" rtl="0" eaLnBrk="1" fontAlgn="auto" latinLnBrk="0" hangingPunct="1">
                <a:lnSpc>
                  <a:spcPct val="100000"/>
                </a:lnSpc>
                <a:spcBef>
                  <a:spcPts val="0"/>
                </a:spcBef>
                <a:spcAft>
                  <a:spcPts val="0"/>
                </a:spcAft>
                <a:buClrTx/>
                <a:buSzTx/>
                <a:buFontTx/>
                <a:buNone/>
                <a:tabLst/>
                <a:defRPr/>
              </a:pPr>
              <a:r>
                <a:rPr kumimoji="1" lang="ja-JP" altLang="en-US" sz="1293"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指導、助言</a:t>
              </a:r>
            </a:p>
          </p:txBody>
        </p:sp>
      </p:grpSp>
      <p:sp>
        <p:nvSpPr>
          <p:cNvPr id="57" name="二等辺三角形 56">
            <a:extLst>
              <a:ext uri="{FF2B5EF4-FFF2-40B4-BE49-F238E27FC236}">
                <a16:creationId xmlns:a16="http://schemas.microsoft.com/office/drawing/2014/main" id="{C77CD10A-953E-40DE-967C-E731A1832507}"/>
              </a:ext>
            </a:extLst>
          </p:cNvPr>
          <p:cNvSpPr/>
          <p:nvPr/>
        </p:nvSpPr>
        <p:spPr>
          <a:xfrm rot="16200000">
            <a:off x="7350629" y="4240677"/>
            <a:ext cx="435063" cy="192579"/>
          </a:xfrm>
          <a:prstGeom prs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sp>
        <p:nvSpPr>
          <p:cNvPr id="68" name="下カーブ矢印 5">
            <a:extLst>
              <a:ext uri="{FF2B5EF4-FFF2-40B4-BE49-F238E27FC236}">
                <a16:creationId xmlns:a16="http://schemas.microsoft.com/office/drawing/2014/main" id="{6E6DDBE0-AA0A-4AC9-AA30-4211FAF238CE}"/>
              </a:ext>
            </a:extLst>
          </p:cNvPr>
          <p:cNvSpPr/>
          <p:nvPr/>
        </p:nvSpPr>
        <p:spPr>
          <a:xfrm>
            <a:off x="1104582" y="2665239"/>
            <a:ext cx="5985375" cy="931058"/>
          </a:xfrm>
          <a:prstGeom prst="curvedDownArrow">
            <a:avLst>
              <a:gd name="adj1" fmla="val 49736"/>
              <a:gd name="adj2" fmla="val 90723"/>
              <a:gd name="adj3" fmla="val 25000"/>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42" name="Text Box 6">
            <a:extLst>
              <a:ext uri="{FF2B5EF4-FFF2-40B4-BE49-F238E27FC236}">
                <a16:creationId xmlns:a16="http://schemas.microsoft.com/office/drawing/2014/main" id="{034AFAA8-C865-4CD0-BC9D-C03D7A2E401E}"/>
              </a:ext>
            </a:extLst>
          </p:cNvPr>
          <p:cNvSpPr txBox="1">
            <a:spLocks noChangeAspect="1" noChangeArrowheads="1"/>
          </p:cNvSpPr>
          <p:nvPr/>
        </p:nvSpPr>
        <p:spPr bwMode="gray">
          <a:xfrm>
            <a:off x="631557" y="3615893"/>
            <a:ext cx="1330083" cy="1330083"/>
          </a:xfrm>
          <a:prstGeom prst="ellipse">
            <a:avLst/>
          </a:prstGeom>
          <a:solidFill>
            <a:srgbClr val="9DC3E6"/>
          </a:solidFill>
          <a:ln w="25400" cap="flat" cmpd="sng" algn="ctr">
            <a:solidFill>
              <a:srgbClr val="FFFFFF"/>
            </a:solidFill>
            <a:prstDash val="solid"/>
            <a:miter lim="800000"/>
            <a:headEnd type="none" w="med" len="med"/>
            <a:tailEnd type="none" w="med" len="med"/>
          </a:ln>
          <a:effectLst/>
        </p:spPr>
        <p:txBody>
          <a:bodyPr wrap="none"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457200" rtl="0" eaLnBrk="1" fontAlgn="base" latinLnBrk="0" hangingPunct="1">
              <a:lnSpc>
                <a:spcPct val="100000"/>
              </a:lnSpc>
              <a:spcBef>
                <a:spcPts val="0"/>
              </a:spcBef>
              <a:spcAft>
                <a:spcPts val="277"/>
              </a:spcAft>
              <a:buClr>
                <a:srgbClr val="ED7D31"/>
              </a:buClr>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民間企業・経済団体</a:t>
            </a:r>
            <a:endParaRPr kumimoji="1" lang="en-US" altLang="ja-JP" sz="1478"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457200" rtl="0" eaLnBrk="1" fontAlgn="base" latinLnBrk="0" hangingPunct="1">
              <a:lnSpc>
                <a:spcPct val="100000"/>
              </a:lnSpc>
              <a:spcBef>
                <a:spcPts val="0"/>
              </a:spcBef>
              <a:spcAft>
                <a:spcPts val="277"/>
              </a:spcAft>
              <a:buClr>
                <a:srgbClr val="ED7D31"/>
              </a:buClr>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大学機関　など</a:t>
            </a:r>
          </a:p>
        </p:txBody>
      </p:sp>
      <p:sp>
        <p:nvSpPr>
          <p:cNvPr id="43" name="Text Box 6">
            <a:extLst>
              <a:ext uri="{FF2B5EF4-FFF2-40B4-BE49-F238E27FC236}">
                <a16:creationId xmlns:a16="http://schemas.microsoft.com/office/drawing/2014/main" id="{56E78241-D704-4A3E-8EB4-A5A985319E48}"/>
              </a:ext>
            </a:extLst>
          </p:cNvPr>
          <p:cNvSpPr txBox="1">
            <a:spLocks noChangeAspect="1" noChangeArrowheads="1"/>
          </p:cNvSpPr>
          <p:nvPr/>
        </p:nvSpPr>
        <p:spPr bwMode="gray">
          <a:xfrm>
            <a:off x="6141788" y="3615893"/>
            <a:ext cx="1330083" cy="1330083"/>
          </a:xfrm>
          <a:prstGeom prst="ellipse">
            <a:avLst/>
          </a:prstGeom>
          <a:solidFill>
            <a:srgbClr val="9DC3E6"/>
          </a:solidFill>
          <a:ln w="25400" cap="flat" cmpd="sng" algn="ctr">
            <a:solidFill>
              <a:srgbClr val="FFFFFF"/>
            </a:solidFill>
            <a:prstDash val="solid"/>
            <a:miter lim="800000"/>
            <a:headEnd type="none" w="med" len="med"/>
            <a:tailEnd type="none" w="med" len="med"/>
          </a:ln>
          <a:effectLst/>
        </p:spPr>
        <p:txBody>
          <a:bodyPr wrap="none" lIns="0" tIns="0" rIns="0" bIns="0" anchor="ctr"/>
          <a:lstStyle>
            <a:lvl1pPr algn="l" fontAlgn="base">
              <a:defRPr kumimoji="1" sz="2400">
                <a:solidFill>
                  <a:schemeClr val="tx1"/>
                </a:solidFill>
                <a:latin typeface="Times New Roman" pitchFamily="18" charset="0"/>
                <a:ea typeface="ＭＳ Ｐゴシック" charset="-128"/>
              </a:defRPr>
            </a:lvl1pPr>
            <a:lvl2pPr marL="742950" indent="-285750" algn="l" fontAlgn="base">
              <a:defRPr kumimoji="1" sz="2400">
                <a:solidFill>
                  <a:schemeClr val="tx1"/>
                </a:solidFill>
                <a:latin typeface="Times New Roman" pitchFamily="18" charset="0"/>
                <a:ea typeface="ＭＳ Ｐゴシック" charset="-128"/>
              </a:defRPr>
            </a:lvl2pPr>
            <a:lvl3pPr marL="1143000" indent="-228600" algn="l" fontAlgn="base">
              <a:defRPr kumimoji="1" sz="2400">
                <a:solidFill>
                  <a:schemeClr val="tx1"/>
                </a:solidFill>
                <a:latin typeface="Times New Roman" pitchFamily="18" charset="0"/>
                <a:ea typeface="ＭＳ Ｐゴシック" charset="-128"/>
              </a:defRPr>
            </a:lvl3pPr>
            <a:lvl4pPr marL="1600200" indent="-228600" algn="l" fontAlgn="base">
              <a:defRPr kumimoji="1" sz="2400">
                <a:solidFill>
                  <a:schemeClr val="tx1"/>
                </a:solidFill>
                <a:latin typeface="Times New Roman" pitchFamily="18" charset="0"/>
                <a:ea typeface="ＭＳ Ｐゴシック" charset="-128"/>
              </a:defRPr>
            </a:lvl4pPr>
            <a:lvl5pPr marL="2057400" indent="-228600" algn="l" fontAlgn="base">
              <a:defRPr kumimoji="1" sz="2400">
                <a:solidFill>
                  <a:schemeClr val="tx1"/>
                </a:solidFill>
                <a:latin typeface="Times New Roman" pitchFamily="18" charset="0"/>
                <a:ea typeface="ＭＳ Ｐゴシック" charset="-128"/>
              </a:defRPr>
            </a:lvl5pPr>
            <a:lvl6pPr marL="2514600" indent="-228600" fontAlgn="base">
              <a:spcBef>
                <a:spcPct val="0"/>
              </a:spcBef>
              <a:spcAft>
                <a:spcPct val="0"/>
              </a:spcAft>
              <a:defRPr kumimoji="1" sz="2400">
                <a:solidFill>
                  <a:schemeClr val="tx1"/>
                </a:solidFill>
                <a:latin typeface="Times New Roman" pitchFamily="18" charset="0"/>
                <a:ea typeface="ＭＳ Ｐゴシック" charset="-128"/>
              </a:defRPr>
            </a:lvl6pPr>
            <a:lvl7pPr marL="2971800" indent="-228600" fontAlgn="base">
              <a:spcBef>
                <a:spcPct val="0"/>
              </a:spcBef>
              <a:spcAft>
                <a:spcPct val="0"/>
              </a:spcAft>
              <a:defRPr kumimoji="1" sz="2400">
                <a:solidFill>
                  <a:schemeClr val="tx1"/>
                </a:solidFill>
                <a:latin typeface="Times New Roman" pitchFamily="18" charset="0"/>
                <a:ea typeface="ＭＳ Ｐゴシック" charset="-128"/>
              </a:defRPr>
            </a:lvl7pPr>
            <a:lvl8pPr marL="3429000" indent="-228600" fontAlgn="base">
              <a:spcBef>
                <a:spcPct val="0"/>
              </a:spcBef>
              <a:spcAft>
                <a:spcPct val="0"/>
              </a:spcAft>
              <a:defRPr kumimoji="1" sz="2400">
                <a:solidFill>
                  <a:schemeClr val="tx1"/>
                </a:solidFill>
                <a:latin typeface="Times New Roman" pitchFamily="18" charset="0"/>
                <a:ea typeface="ＭＳ Ｐゴシック" charset="-128"/>
              </a:defRPr>
            </a:lvl8pPr>
            <a:lvl9pPr marL="3886200" indent="-228600" fontAlgn="base">
              <a:spcBef>
                <a:spcPct val="0"/>
              </a:spcBef>
              <a:spcAft>
                <a:spcPct val="0"/>
              </a:spcAft>
              <a:defRPr kumimoji="1" sz="2400">
                <a:solidFill>
                  <a:schemeClr val="tx1"/>
                </a:solidFill>
                <a:latin typeface="Times New Roman" pitchFamily="18" charset="0"/>
                <a:ea typeface="ＭＳ Ｐゴシック" charset="-128"/>
              </a:defRPr>
            </a:lvl9pPr>
          </a:lstStyle>
          <a:p>
            <a:pPr marL="0" marR="0" lvl="0" indent="0" algn="ctr" defTabSz="457200" rtl="0" eaLnBrk="1" fontAlgn="base" latinLnBrk="0" hangingPunct="1">
              <a:lnSpc>
                <a:spcPct val="100000"/>
              </a:lnSpc>
              <a:spcBef>
                <a:spcPts val="0"/>
              </a:spcBef>
              <a:spcAft>
                <a:spcPts val="277"/>
              </a:spcAft>
              <a:buClr>
                <a:srgbClr val="ED7D31"/>
              </a:buClr>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大阪府</a:t>
            </a:r>
            <a:endParaRPr kumimoji="1" lang="en-US" altLang="ja-JP" sz="1478" b="1" i="0" u="none" strike="noStrike" kern="1200" cap="none" spc="0" normalizeH="0" baseline="0" noProof="0" dirty="0">
              <a:ln>
                <a:noFill/>
              </a:ln>
              <a:solidFill>
                <a:srgbClr val="000000"/>
              </a:solidFill>
              <a:effectLst/>
              <a:uLnTx/>
              <a:uFillTx/>
              <a:latin typeface="Meiryo UI"/>
              <a:ea typeface="Meiryo UI"/>
              <a:cs typeface="+mn-cs"/>
            </a:endParaRPr>
          </a:p>
          <a:p>
            <a:pPr marL="0" marR="0" lvl="0" indent="0" algn="ctr" defTabSz="457200" rtl="0" eaLnBrk="1" fontAlgn="base" latinLnBrk="0" hangingPunct="1">
              <a:lnSpc>
                <a:spcPct val="100000"/>
              </a:lnSpc>
              <a:spcBef>
                <a:spcPts val="0"/>
              </a:spcBef>
              <a:spcAft>
                <a:spcPts val="277"/>
              </a:spcAft>
              <a:buClr>
                <a:srgbClr val="ED7D31"/>
              </a:buClr>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a:ea typeface="Meiryo UI"/>
                <a:cs typeface="+mn-cs"/>
              </a:rPr>
              <a:t>大阪市</a:t>
            </a:r>
          </a:p>
        </p:txBody>
      </p:sp>
      <p:sp>
        <p:nvSpPr>
          <p:cNvPr id="49" name="テキスト ボックス 48">
            <a:extLst>
              <a:ext uri="{FF2B5EF4-FFF2-40B4-BE49-F238E27FC236}">
                <a16:creationId xmlns:a16="http://schemas.microsoft.com/office/drawing/2014/main" id="{B553CD05-1F26-42CA-8EE3-A44A3E7C8B5E}"/>
              </a:ext>
            </a:extLst>
          </p:cNvPr>
          <p:cNvSpPr txBox="1"/>
          <p:nvPr/>
        </p:nvSpPr>
        <p:spPr>
          <a:xfrm>
            <a:off x="3006606" y="2788095"/>
            <a:ext cx="2181326" cy="227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C00000"/>
                </a:solidFill>
                <a:effectLst/>
                <a:uLnTx/>
                <a:uFillTx/>
                <a:latin typeface="Meiryo UI"/>
                <a:ea typeface="Meiryo UI"/>
                <a:cs typeface="+mn-cs"/>
              </a:rPr>
              <a:t>強いコミットメント</a:t>
            </a:r>
            <a:endParaRPr kumimoji="1" lang="en-US" altLang="ja-JP" sz="1478" b="1"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50" name="テキスト ボックス 49">
            <a:extLst>
              <a:ext uri="{FF2B5EF4-FFF2-40B4-BE49-F238E27FC236}">
                <a16:creationId xmlns:a16="http://schemas.microsoft.com/office/drawing/2014/main" id="{112B9994-CD19-4D39-9501-C62DCCDDCF4C}"/>
              </a:ext>
            </a:extLst>
          </p:cNvPr>
          <p:cNvSpPr txBox="1"/>
          <p:nvPr/>
        </p:nvSpPr>
        <p:spPr>
          <a:xfrm>
            <a:off x="3006606" y="5408441"/>
            <a:ext cx="2181326" cy="45486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C00000"/>
                </a:solidFill>
                <a:effectLst/>
                <a:uLnTx/>
                <a:uFillTx/>
                <a:latin typeface="Meiryo UI"/>
                <a:ea typeface="Meiryo UI"/>
                <a:cs typeface="+mn-cs"/>
              </a:rPr>
              <a:t>互いに力を発揮できる</a:t>
            </a:r>
            <a:endParaRPr kumimoji="1" lang="en-US" altLang="ja-JP" sz="1478" b="1"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C00000"/>
                </a:solidFill>
                <a:effectLst/>
                <a:uLnTx/>
                <a:uFillTx/>
                <a:latin typeface="Meiryo UI"/>
                <a:ea typeface="Meiryo UI"/>
                <a:cs typeface="+mn-cs"/>
              </a:rPr>
              <a:t>土壌づくり</a:t>
            </a:r>
            <a:endParaRPr kumimoji="1" lang="en-US" altLang="ja-JP" sz="1478" b="1"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51" name="テキスト ボックス 50">
            <a:extLst>
              <a:ext uri="{FF2B5EF4-FFF2-40B4-BE49-F238E27FC236}">
                <a16:creationId xmlns:a16="http://schemas.microsoft.com/office/drawing/2014/main" id="{96C0CC9D-02E3-46CF-B293-A3C6E638B785}"/>
              </a:ext>
            </a:extLst>
          </p:cNvPr>
          <p:cNvSpPr txBox="1"/>
          <p:nvPr/>
        </p:nvSpPr>
        <p:spPr>
          <a:xfrm>
            <a:off x="3052747" y="6423603"/>
            <a:ext cx="2089044" cy="227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2F5597"/>
                </a:solidFill>
                <a:effectLst/>
                <a:uLnTx/>
                <a:uFillTx/>
                <a:latin typeface="Meiryo UI"/>
                <a:ea typeface="Meiryo UI"/>
                <a:cs typeface="+mn-cs"/>
              </a:rPr>
              <a:t>実装に向けた協議調整</a:t>
            </a:r>
            <a:endParaRPr kumimoji="1" lang="en-US" altLang="ja-JP" sz="1478" b="1" i="0" u="none" strike="noStrike" kern="1200" cap="none" spc="0" normalizeH="0" baseline="0" noProof="0" dirty="0">
              <a:ln>
                <a:noFill/>
              </a:ln>
              <a:solidFill>
                <a:srgbClr val="2F5597"/>
              </a:solidFill>
              <a:effectLst/>
              <a:uLnTx/>
              <a:uFillTx/>
              <a:latin typeface="Meiryo UI"/>
              <a:ea typeface="Meiryo UI"/>
              <a:cs typeface="+mn-cs"/>
            </a:endParaRPr>
          </a:p>
        </p:txBody>
      </p:sp>
      <p:sp>
        <p:nvSpPr>
          <p:cNvPr id="53" name="角丸四角形 25">
            <a:extLst>
              <a:ext uri="{FF2B5EF4-FFF2-40B4-BE49-F238E27FC236}">
                <a16:creationId xmlns:a16="http://schemas.microsoft.com/office/drawing/2014/main" id="{EDC781FC-A764-4C09-9594-722BAD65DF03}"/>
              </a:ext>
            </a:extLst>
          </p:cNvPr>
          <p:cNvSpPr/>
          <p:nvPr/>
        </p:nvSpPr>
        <p:spPr>
          <a:xfrm>
            <a:off x="2909640" y="3779195"/>
            <a:ext cx="2375259" cy="66336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389845"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大阪スーパーシティ</a:t>
            </a:r>
            <a:endParaRPr kumimoji="1" lang="en-US" altLang="ja-JP" sz="147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389845"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協議会</a:t>
            </a:r>
            <a:endParaRPr kumimoji="1" lang="en-US" altLang="ja-JP" sz="1478"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E10E473E-CEA8-4822-B5FA-CF4229D4945B}"/>
              </a:ext>
            </a:extLst>
          </p:cNvPr>
          <p:cNvSpPr/>
          <p:nvPr/>
        </p:nvSpPr>
        <p:spPr>
          <a:xfrm>
            <a:off x="3052353" y="4442868"/>
            <a:ext cx="2089835" cy="4155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390858"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mn-cs"/>
              </a:rPr>
              <a:t>全体計画・区域計画の素案</a:t>
            </a:r>
            <a:endParaRPr kumimoji="1" lang="en-US" altLang="ja-JP" sz="1293"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mn-cs"/>
            </a:endParaRPr>
          </a:p>
        </p:txBody>
      </p:sp>
      <p:sp>
        <p:nvSpPr>
          <p:cNvPr id="84" name="テキスト ボックス 83">
            <a:extLst>
              <a:ext uri="{FF2B5EF4-FFF2-40B4-BE49-F238E27FC236}">
                <a16:creationId xmlns:a16="http://schemas.microsoft.com/office/drawing/2014/main" id="{6D664BB8-BF04-41CC-9E74-2317A7D622E9}"/>
              </a:ext>
            </a:extLst>
          </p:cNvPr>
          <p:cNvSpPr txBox="1"/>
          <p:nvPr/>
        </p:nvSpPr>
        <p:spPr>
          <a:xfrm>
            <a:off x="3396451" y="4782868"/>
            <a:ext cx="1401636" cy="22743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C00000"/>
                </a:solidFill>
                <a:effectLst/>
                <a:uLnTx/>
                <a:uFillTx/>
                <a:latin typeface="Meiryo UI"/>
                <a:ea typeface="Meiryo UI"/>
                <a:cs typeface="+mn-cs"/>
              </a:rPr>
              <a:t>意見交換</a:t>
            </a:r>
            <a:endParaRPr kumimoji="1" lang="en-US" altLang="ja-JP" sz="1478" b="1"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29" name="下カーブ矢印 5">
            <a:extLst>
              <a:ext uri="{FF2B5EF4-FFF2-40B4-BE49-F238E27FC236}">
                <a16:creationId xmlns:a16="http://schemas.microsoft.com/office/drawing/2014/main" id="{5634B830-67FE-4006-8A4D-A25857B179D0}"/>
              </a:ext>
            </a:extLst>
          </p:cNvPr>
          <p:cNvSpPr/>
          <p:nvPr/>
        </p:nvSpPr>
        <p:spPr>
          <a:xfrm flipH="1" flipV="1">
            <a:off x="1104582" y="4965116"/>
            <a:ext cx="5985375" cy="931058"/>
          </a:xfrm>
          <a:prstGeom prst="curvedDownArrow">
            <a:avLst>
              <a:gd name="adj1" fmla="val 49736"/>
              <a:gd name="adj2" fmla="val 90723"/>
              <a:gd name="adj3" fmla="val 25000"/>
            </a:avLst>
          </a:prstGeom>
          <a:solidFill>
            <a:schemeClr val="bg2">
              <a:lumMod val="9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25" name="直線コネクタ 24"/>
          <p:cNvCxnSpPr/>
          <p:nvPr/>
        </p:nvCxnSpPr>
        <p:spPr>
          <a:xfrm>
            <a:off x="270457" y="5045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114376" y="1091172"/>
            <a:ext cx="8912650" cy="1409274"/>
          </a:xfrm>
          <a:prstGeom prst="roundRect">
            <a:avLst>
              <a:gd name="adj" fmla="val 13437"/>
            </a:avLst>
          </a:prstGeom>
          <a:solidFill>
            <a:srgbClr val="FFFF00"/>
          </a:solidFill>
          <a:ln w="50800" cap="flat" cmpd="thinThick" algn="ctr">
            <a:solidFill>
              <a:sysClr val="windowText" lastClr="000000"/>
            </a:solidFill>
            <a:prstDash val="solid"/>
            <a:miter lim="800000"/>
          </a:ln>
          <a:effectLst/>
        </p:spPr>
        <p:txBody>
          <a:bodyPr rtlCol="0" anchor="ctr"/>
          <a:lstStyle/>
          <a:p>
            <a:pPr marL="166266" lvl="0" indent="-166266" algn="just" defTabSz="842520" fontAlgn="ctr">
              <a:lnSpc>
                <a:spcPct val="110000"/>
              </a:lnSpc>
              <a:spcAft>
                <a:spcPts val="554"/>
              </a:spcAft>
              <a:buClr>
                <a:srgbClr val="2E75B6"/>
              </a:buClr>
              <a:buFont typeface="Wingdings" panose="05000000000000000000" pitchFamily="2" charset="2"/>
              <a:buChar char="l"/>
            </a:pPr>
            <a:r>
              <a:rPr lang="ja-JP" altLang="en-US" sz="1400" b="1" dirty="0">
                <a:solidFill>
                  <a:prstClr val="black"/>
                </a:solidFill>
              </a:rPr>
              <a:t>大阪のスーパーシティ構想は、複数分野にわたる先端的サービスが組み合わさり、未来社会の先行実現をめざす取組である。この実現には、自治体に加え、民間事業者などの強いコミットメントを得て強力に推進していくことが必要となる。</a:t>
            </a:r>
            <a:endParaRPr lang="en-US" altLang="ja-JP" sz="1400" b="1" dirty="0">
              <a:solidFill>
                <a:srgbClr val="FF0000"/>
              </a:solidFill>
            </a:endParaRPr>
          </a:p>
          <a:p>
            <a:pPr marL="166266" lvl="0" indent="-166266" algn="just" defTabSz="842520" fontAlgn="ctr">
              <a:lnSpc>
                <a:spcPct val="110000"/>
              </a:lnSpc>
              <a:spcAft>
                <a:spcPts val="554"/>
              </a:spcAft>
              <a:buClr>
                <a:srgbClr val="2E75B6"/>
              </a:buClr>
              <a:buFont typeface="Wingdings" panose="05000000000000000000" pitchFamily="2" charset="2"/>
              <a:buChar char="l"/>
            </a:pPr>
            <a:r>
              <a:rPr lang="ja-JP" altLang="en-US" sz="1400" b="1" dirty="0">
                <a:solidFill>
                  <a:prstClr val="black"/>
                </a:solidFill>
              </a:rPr>
              <a:t>全体計画の作成や推進等について意見交換を行い、事業実施主体が先端的サービス実装を効果的に進められるよう推進する。</a:t>
            </a:r>
            <a:endParaRPr lang="en-US" altLang="ja-JP" sz="1400" b="1" dirty="0">
              <a:solidFill>
                <a:prstClr val="black"/>
              </a:solidFill>
            </a:endParaRPr>
          </a:p>
        </p:txBody>
      </p:sp>
      <p:sp>
        <p:nvSpPr>
          <p:cNvPr id="27" name="テキスト ボックス 26"/>
          <p:cNvSpPr txBox="1"/>
          <p:nvPr/>
        </p:nvSpPr>
        <p:spPr>
          <a:xfrm>
            <a:off x="270457" y="103469"/>
            <a:ext cx="4195379"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2215" noProof="0" dirty="0" smtClean="0">
                <a:latin typeface="Meiryo UI" panose="020B0604030504040204" pitchFamily="50" charset="-128"/>
                <a:ea typeface="Meiryo UI" panose="020B0604030504040204" pitchFamily="50" charset="-128"/>
              </a:rPr>
              <a:t>11</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取組（スーパーシティ）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0464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A620FBD2-9D5A-448A-8653-C8BF30BE2A56}"/>
              </a:ext>
            </a:extLst>
          </p:cNvPr>
          <p:cNvSpPr>
            <a:spLocks noGrp="1"/>
          </p:cNvSpPr>
          <p:nvPr>
            <p:ph type="title"/>
          </p:nvPr>
        </p:nvSpPr>
        <p:spPr>
          <a:xfrm>
            <a:off x="0" y="742908"/>
            <a:ext cx="9144323" cy="362971"/>
          </a:xfrm>
          <a:solidFill>
            <a:srgbClr val="DEEBF7"/>
          </a:solidFill>
        </p:spPr>
        <p:txBody>
          <a:bodyPr vert="horz" lIns="266017" tIns="0" rIns="266017" bIns="66504" rtlCol="0" anchor="b" anchorCtr="0">
            <a:noAutofit/>
          </a:bodyPr>
          <a:lstStyle/>
          <a:p>
            <a:r>
              <a:rPr lang="en-US" altLang="ja-JP" sz="1400" dirty="0"/>
              <a:t>2025</a:t>
            </a:r>
            <a:r>
              <a:rPr lang="ja-JP" altLang="en-US" sz="1400" dirty="0"/>
              <a:t>年　大阪・関西万博を機に “豊かな未来社会” を実現</a:t>
            </a:r>
          </a:p>
        </p:txBody>
      </p:sp>
      <p:sp>
        <p:nvSpPr>
          <p:cNvPr id="12" name="角丸四角形 13">
            <a:extLst>
              <a:ext uri="{FF2B5EF4-FFF2-40B4-BE49-F238E27FC236}">
                <a16:creationId xmlns:a16="http://schemas.microsoft.com/office/drawing/2014/main" id="{04AB560D-202F-4931-BE60-C6140F060F1B}"/>
              </a:ext>
            </a:extLst>
          </p:cNvPr>
          <p:cNvSpPr/>
          <p:nvPr/>
        </p:nvSpPr>
        <p:spPr>
          <a:xfrm>
            <a:off x="1097319" y="1946381"/>
            <a:ext cx="2693419" cy="465529"/>
          </a:xfrm>
          <a:prstGeom prst="homePlat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フェーズ</a:t>
            </a:r>
            <a:r>
              <a:rPr kumimoji="1" lang="en-US" altLang="ja-JP"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Ⅰ</a:t>
            </a: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2024</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ja-JP" altLang="en-US" sz="101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度</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Before</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sp>
        <p:nvSpPr>
          <p:cNvPr id="13" name="角丸四角形 13">
            <a:extLst>
              <a:ext uri="{FF2B5EF4-FFF2-40B4-BE49-F238E27FC236}">
                <a16:creationId xmlns:a16="http://schemas.microsoft.com/office/drawing/2014/main" id="{89E357D7-BE29-4833-8669-0A8F60873FDD}"/>
              </a:ext>
            </a:extLst>
          </p:cNvPr>
          <p:cNvSpPr/>
          <p:nvPr/>
        </p:nvSpPr>
        <p:spPr>
          <a:xfrm>
            <a:off x="3674355" y="1946381"/>
            <a:ext cx="2693419" cy="465529"/>
          </a:xfrm>
          <a:prstGeom prst="chevron">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フェーズ</a:t>
            </a:r>
            <a:r>
              <a:rPr kumimoji="1" lang="en-US" altLang="ja-JP"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Ⅱ</a:t>
            </a: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en-US" altLang="ja-JP" sz="1016"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2025</a:t>
            </a:r>
            <a:r>
              <a:rPr kumimoji="1" lang="ja-JP" altLang="en-US" sz="1016"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年度 </a:t>
            </a:r>
            <a:r>
              <a:rPr kumimoji="1" lang="en-US" altLang="ja-JP" sz="1016"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With</a:t>
            </a:r>
            <a:r>
              <a:rPr kumimoji="1" lang="ja-JP" altLang="en-US" sz="1016"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万博</a:t>
            </a:r>
            <a:endParaRPr kumimoji="1" lang="en-US" altLang="ja-JP" sz="1016"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 name="角丸四角形 13">
            <a:extLst>
              <a:ext uri="{FF2B5EF4-FFF2-40B4-BE49-F238E27FC236}">
                <a16:creationId xmlns:a16="http://schemas.microsoft.com/office/drawing/2014/main" id="{0DEA27DF-79DC-4CBD-8CF6-E267610A7625}"/>
              </a:ext>
            </a:extLst>
          </p:cNvPr>
          <p:cNvSpPr/>
          <p:nvPr/>
        </p:nvSpPr>
        <p:spPr>
          <a:xfrm>
            <a:off x="6251392" y="1946381"/>
            <a:ext cx="2693419" cy="465529"/>
          </a:xfrm>
          <a:prstGeom prst="chevr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フェーズ</a:t>
            </a:r>
            <a:r>
              <a:rPr kumimoji="1" lang="en-US" altLang="ja-JP" sz="147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Ⅲ</a:t>
            </a: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en-US" altLang="ja-JP"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2026</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ja-JP" altLang="en-US" sz="1016"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度</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After</a:t>
            </a:r>
            <a:r>
              <a:rPr kumimoji="1" lang="ja-JP" altLang="en-US" sz="1016"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sp>
        <p:nvSpPr>
          <p:cNvPr id="17" name="角丸四角形 13">
            <a:extLst>
              <a:ext uri="{FF2B5EF4-FFF2-40B4-BE49-F238E27FC236}">
                <a16:creationId xmlns:a16="http://schemas.microsoft.com/office/drawing/2014/main" id="{CABE5EF4-1653-4305-851E-2D829814EF7F}"/>
              </a:ext>
            </a:extLst>
          </p:cNvPr>
          <p:cNvSpPr/>
          <p:nvPr/>
        </p:nvSpPr>
        <p:spPr>
          <a:xfrm>
            <a:off x="266017" y="2445162"/>
            <a:ext cx="731546" cy="1895369"/>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49878" tIns="99756" rIns="49878" bIns="99756" rtlCol="0" anchor="b"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医療・健康など</a:t>
            </a:r>
          </a:p>
        </p:txBody>
      </p:sp>
      <p:grpSp>
        <p:nvGrpSpPr>
          <p:cNvPr id="110" name="グループ化 109">
            <a:extLst>
              <a:ext uri="{FF2B5EF4-FFF2-40B4-BE49-F238E27FC236}">
                <a16:creationId xmlns:a16="http://schemas.microsoft.com/office/drawing/2014/main" id="{9C648846-4B38-43FA-AC40-D8AE24BF005C}"/>
              </a:ext>
            </a:extLst>
          </p:cNvPr>
          <p:cNvGrpSpPr/>
          <p:nvPr/>
        </p:nvGrpSpPr>
        <p:grpSpPr>
          <a:xfrm>
            <a:off x="631790" y="2544919"/>
            <a:ext cx="8180013" cy="1729108"/>
            <a:chOff x="684000" y="2268000"/>
            <a:chExt cx="8856000" cy="1872000"/>
          </a:xfrm>
        </p:grpSpPr>
        <p:grpSp>
          <p:nvGrpSpPr>
            <p:cNvPr id="107" name="グループ化 106">
              <a:extLst>
                <a:ext uri="{FF2B5EF4-FFF2-40B4-BE49-F238E27FC236}">
                  <a16:creationId xmlns:a16="http://schemas.microsoft.com/office/drawing/2014/main" id="{6211A341-7FFF-4398-8873-A76E716979CF}"/>
                </a:ext>
              </a:extLst>
            </p:cNvPr>
            <p:cNvGrpSpPr/>
            <p:nvPr/>
          </p:nvGrpSpPr>
          <p:grpSpPr>
            <a:xfrm>
              <a:off x="684000" y="2268000"/>
              <a:ext cx="8856000" cy="864000"/>
              <a:chOff x="684000" y="2268000"/>
              <a:chExt cx="8856000" cy="864000"/>
            </a:xfrm>
          </p:grpSpPr>
          <p:sp>
            <p:nvSpPr>
              <p:cNvPr id="18" name="角丸四角形 13">
                <a:extLst>
                  <a:ext uri="{FF2B5EF4-FFF2-40B4-BE49-F238E27FC236}">
                    <a16:creationId xmlns:a16="http://schemas.microsoft.com/office/drawing/2014/main" id="{5124FF20-9547-41F9-B9CE-3DC70207E883}"/>
                  </a:ext>
                </a:extLst>
              </p:cNvPr>
              <p:cNvSpPr/>
              <p:nvPr/>
            </p:nvSpPr>
            <p:spPr>
              <a:xfrm>
                <a:off x="684000" y="2268000"/>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a:ln>
                      <a:noFill/>
                    </a:ln>
                    <a:solidFill>
                      <a:srgbClr val="2EB66F"/>
                    </a:solidFill>
                    <a:effectLst/>
                    <a:uLnTx/>
                    <a:uFillTx/>
                    <a:latin typeface="Meiryo UI" panose="020B0604030504040204" pitchFamily="50" charset="-128"/>
                    <a:ea typeface="Meiryo UI" panose="020B0604030504040204" pitchFamily="50" charset="-128"/>
                    <a:cs typeface="+mn-cs"/>
                  </a:rPr>
                  <a:t>医療</a:t>
                </a:r>
              </a:p>
            </p:txBody>
          </p:sp>
          <p:sp>
            <p:nvSpPr>
              <p:cNvPr id="47" name="角丸四角形 13">
                <a:extLst>
                  <a:ext uri="{FF2B5EF4-FFF2-40B4-BE49-F238E27FC236}">
                    <a16:creationId xmlns:a16="http://schemas.microsoft.com/office/drawing/2014/main" id="{F6920551-3B88-44CA-BD18-D8633BE7573E}"/>
                  </a:ext>
                </a:extLst>
              </p:cNvPr>
              <p:cNvSpPr/>
              <p:nvPr/>
            </p:nvSpPr>
            <p:spPr>
              <a:xfrm>
                <a:off x="1260000" y="2916000"/>
                <a:ext cx="8280000" cy="216000"/>
              </a:xfrm>
              <a:prstGeom prst="rightArrow">
                <a:avLst/>
              </a:prstGeom>
              <a:gradFill>
                <a:gsLst>
                  <a:gs pos="50000">
                    <a:srgbClr val="9DE6C0"/>
                  </a:gs>
                  <a:gs pos="0">
                    <a:srgbClr val="2EB66F"/>
                  </a:gs>
                  <a:gs pos="100000">
                    <a:srgbClr val="DEF7E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166260" bIns="33252" rtlCol="0" anchor="b"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全ての人が最先端の医療サービスを受けることができる、未来社会</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nvGrpSpPr>
              <p:cNvPr id="96" name="グループ化 95">
                <a:extLst>
                  <a:ext uri="{FF2B5EF4-FFF2-40B4-BE49-F238E27FC236}">
                    <a16:creationId xmlns:a16="http://schemas.microsoft.com/office/drawing/2014/main" id="{56372896-109E-4FD0-A1ED-714EBADE9134}"/>
                  </a:ext>
                </a:extLst>
              </p:cNvPr>
              <p:cNvGrpSpPr/>
              <p:nvPr/>
            </p:nvGrpSpPr>
            <p:grpSpPr>
              <a:xfrm>
                <a:off x="1260000" y="2268000"/>
                <a:ext cx="2664000" cy="540000"/>
                <a:chOff x="1260000" y="2268000"/>
                <a:chExt cx="2664000" cy="540000"/>
              </a:xfrm>
            </p:grpSpPr>
            <p:sp>
              <p:nvSpPr>
                <p:cNvPr id="42" name="角丸四角形 13">
                  <a:extLst>
                    <a:ext uri="{FF2B5EF4-FFF2-40B4-BE49-F238E27FC236}">
                      <a16:creationId xmlns:a16="http://schemas.microsoft.com/office/drawing/2014/main" id="{4BE5A797-044C-40AE-88AD-31C2243EB0F1}"/>
                    </a:ext>
                  </a:extLst>
                </p:cNvPr>
                <p:cNvSpPr/>
                <p:nvPr/>
              </p:nvSpPr>
              <p:spPr>
                <a:xfrm>
                  <a:off x="1260000" y="2268000"/>
                  <a:ext cx="2664000" cy="540000"/>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建設作業員の安全・健康管理</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リアルタイムでの</a:t>
                  </a: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解析など</a:t>
                  </a:r>
                </a:p>
              </p:txBody>
            </p:sp>
            <p:sp>
              <p:nvSpPr>
                <p:cNvPr id="51" name="角丸四角形 13">
                  <a:extLst>
                    <a:ext uri="{FF2B5EF4-FFF2-40B4-BE49-F238E27FC236}">
                      <a16:creationId xmlns:a16="http://schemas.microsoft.com/office/drawing/2014/main" id="{6E1D9647-D261-4EE5-B4F7-3FA807C8D445}"/>
                    </a:ext>
                  </a:extLst>
                </p:cNvPr>
                <p:cNvSpPr/>
                <p:nvPr/>
              </p:nvSpPr>
              <p:spPr>
                <a:xfrm>
                  <a:off x="1260000" y="2268000"/>
                  <a:ext cx="216000" cy="5400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91" name="グループ化 90">
                <a:extLst>
                  <a:ext uri="{FF2B5EF4-FFF2-40B4-BE49-F238E27FC236}">
                    <a16:creationId xmlns:a16="http://schemas.microsoft.com/office/drawing/2014/main" id="{F35B982C-8D87-4BFB-B3FD-F0B9E905FFCC}"/>
                  </a:ext>
                </a:extLst>
              </p:cNvPr>
              <p:cNvGrpSpPr/>
              <p:nvPr/>
            </p:nvGrpSpPr>
            <p:grpSpPr>
              <a:xfrm>
                <a:off x="4068000" y="2268000"/>
                <a:ext cx="2664000" cy="540000"/>
                <a:chOff x="4068000" y="2268000"/>
                <a:chExt cx="2664000" cy="540000"/>
              </a:xfrm>
            </p:grpSpPr>
            <p:sp>
              <p:nvSpPr>
                <p:cNvPr id="43" name="角丸四角形 13">
                  <a:extLst>
                    <a:ext uri="{FF2B5EF4-FFF2-40B4-BE49-F238E27FC236}">
                      <a16:creationId xmlns:a16="http://schemas.microsoft.com/office/drawing/2014/main" id="{4334A047-9D80-49B9-8724-8951F4F8CF03}"/>
                    </a:ext>
                  </a:extLst>
                </p:cNvPr>
                <p:cNvSpPr/>
                <p:nvPr/>
              </p:nvSpPr>
              <p:spPr>
                <a:xfrm>
                  <a:off x="4068000" y="2268000"/>
                  <a:ext cx="2664000" cy="540000"/>
                </a:xfrm>
                <a:prstGeom prst="rect">
                  <a:avLst/>
                </a:prstGeom>
                <a:solidFill>
                  <a:srgbClr val="DEF7EA"/>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“健康といのち”がコンセプトの万博</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近未来の医療サービスを体感・具現化</a:t>
                  </a:r>
                </a:p>
              </p:txBody>
            </p:sp>
            <p:sp>
              <p:nvSpPr>
                <p:cNvPr id="52" name="角丸四角形 13">
                  <a:extLst>
                    <a:ext uri="{FF2B5EF4-FFF2-40B4-BE49-F238E27FC236}">
                      <a16:creationId xmlns:a16="http://schemas.microsoft.com/office/drawing/2014/main" id="{5226BACB-E641-45BC-BF6B-B825183EC139}"/>
                    </a:ext>
                  </a:extLst>
                </p:cNvPr>
                <p:cNvSpPr/>
                <p:nvPr/>
              </p:nvSpPr>
              <p:spPr>
                <a:xfrm>
                  <a:off x="4068000" y="2268000"/>
                  <a:ext cx="216000" cy="5400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grpSp>
          <p:sp>
            <p:nvSpPr>
              <p:cNvPr id="44" name="角丸四角形 13">
                <a:extLst>
                  <a:ext uri="{FF2B5EF4-FFF2-40B4-BE49-F238E27FC236}">
                    <a16:creationId xmlns:a16="http://schemas.microsoft.com/office/drawing/2014/main" id="{35264255-8973-4979-96B3-00D29AA2DD44}"/>
                  </a:ext>
                </a:extLst>
              </p:cNvPr>
              <p:cNvSpPr/>
              <p:nvPr/>
            </p:nvSpPr>
            <p:spPr>
              <a:xfrm>
                <a:off x="6876000" y="2268000"/>
                <a:ext cx="2664000" cy="540000"/>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先端国際医療の提供</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日常化された先端医療サービス</a:t>
                </a:r>
              </a:p>
            </p:txBody>
          </p:sp>
        </p:grpSp>
        <p:grpSp>
          <p:nvGrpSpPr>
            <p:cNvPr id="106" name="グループ化 105">
              <a:extLst>
                <a:ext uri="{FF2B5EF4-FFF2-40B4-BE49-F238E27FC236}">
                  <a16:creationId xmlns:a16="http://schemas.microsoft.com/office/drawing/2014/main" id="{B52F6004-1E7C-4B1D-AE43-2FF2AE3E1D17}"/>
                </a:ext>
              </a:extLst>
            </p:cNvPr>
            <p:cNvGrpSpPr/>
            <p:nvPr/>
          </p:nvGrpSpPr>
          <p:grpSpPr>
            <a:xfrm>
              <a:off x="684000" y="3276000"/>
              <a:ext cx="8856000" cy="864000"/>
              <a:chOff x="684000" y="3276000"/>
              <a:chExt cx="8856000" cy="864000"/>
            </a:xfrm>
          </p:grpSpPr>
          <p:sp>
            <p:nvSpPr>
              <p:cNvPr id="19" name="角丸四角形 13">
                <a:extLst>
                  <a:ext uri="{FF2B5EF4-FFF2-40B4-BE49-F238E27FC236}">
                    <a16:creationId xmlns:a16="http://schemas.microsoft.com/office/drawing/2014/main" id="{38C4511D-11A4-44F2-BB3F-30D015DEC39E}"/>
                  </a:ext>
                </a:extLst>
              </p:cNvPr>
              <p:cNvSpPr/>
              <p:nvPr/>
            </p:nvSpPr>
            <p:spPr>
              <a:xfrm>
                <a:off x="684000" y="3276000"/>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a:ln>
                      <a:noFill/>
                    </a:ln>
                    <a:solidFill>
                      <a:srgbClr val="2EB66F"/>
                    </a:solidFill>
                    <a:effectLst/>
                    <a:uLnTx/>
                    <a:uFillTx/>
                    <a:latin typeface="Meiryo UI" panose="020B0604030504040204" pitchFamily="50" charset="-128"/>
                    <a:ea typeface="Meiryo UI" panose="020B0604030504040204" pitchFamily="50" charset="-128"/>
                    <a:cs typeface="+mn-cs"/>
                  </a:rPr>
                  <a:t>健康</a:t>
                </a:r>
              </a:p>
            </p:txBody>
          </p:sp>
          <p:grpSp>
            <p:nvGrpSpPr>
              <p:cNvPr id="105" name="グループ化 104">
                <a:extLst>
                  <a:ext uri="{FF2B5EF4-FFF2-40B4-BE49-F238E27FC236}">
                    <a16:creationId xmlns:a16="http://schemas.microsoft.com/office/drawing/2014/main" id="{A74FA902-D9C6-46DA-83AE-1040FF342377}"/>
                  </a:ext>
                </a:extLst>
              </p:cNvPr>
              <p:cNvGrpSpPr/>
              <p:nvPr/>
            </p:nvGrpSpPr>
            <p:grpSpPr>
              <a:xfrm>
                <a:off x="1260000" y="3276000"/>
                <a:ext cx="8280000" cy="864000"/>
                <a:chOff x="1260000" y="3276000"/>
                <a:chExt cx="8280000" cy="864000"/>
              </a:xfrm>
            </p:grpSpPr>
            <p:sp>
              <p:nvSpPr>
                <p:cNvPr id="59" name="角丸四角形 13">
                  <a:extLst>
                    <a:ext uri="{FF2B5EF4-FFF2-40B4-BE49-F238E27FC236}">
                      <a16:creationId xmlns:a16="http://schemas.microsoft.com/office/drawing/2014/main" id="{F0B3E871-1F18-4D01-BB59-487593DF570A}"/>
                    </a:ext>
                  </a:extLst>
                </p:cNvPr>
                <p:cNvSpPr/>
                <p:nvPr/>
              </p:nvSpPr>
              <p:spPr>
                <a:xfrm>
                  <a:off x="1260000" y="3924000"/>
                  <a:ext cx="8280000" cy="216000"/>
                </a:xfrm>
                <a:prstGeom prst="rightArrow">
                  <a:avLst/>
                </a:prstGeom>
                <a:gradFill>
                  <a:gsLst>
                    <a:gs pos="50000">
                      <a:srgbClr val="9DE6C0"/>
                    </a:gs>
                    <a:gs pos="0">
                      <a:srgbClr val="2EB66F"/>
                    </a:gs>
                    <a:gs pos="100000">
                      <a:srgbClr val="DEF7EA"/>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166260" bIns="33252" rtlCol="0" anchor="b"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健康寿命が延伸し、豊かに暮らすことのできる、未来社会</a:t>
                  </a:r>
                  <a:r>
                    <a:rPr kumimoji="1" lang="en-US" altLang="ja-JP"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grpSp>
              <p:nvGrpSpPr>
                <p:cNvPr id="95" name="グループ化 94">
                  <a:extLst>
                    <a:ext uri="{FF2B5EF4-FFF2-40B4-BE49-F238E27FC236}">
                      <a16:creationId xmlns:a16="http://schemas.microsoft.com/office/drawing/2014/main" id="{40E3267C-EB69-4FD8-84A9-2B3B7803EEAE}"/>
                    </a:ext>
                  </a:extLst>
                </p:cNvPr>
                <p:cNvGrpSpPr/>
                <p:nvPr/>
              </p:nvGrpSpPr>
              <p:grpSpPr>
                <a:xfrm>
                  <a:off x="1260000" y="3276000"/>
                  <a:ext cx="2664000" cy="540000"/>
                  <a:chOff x="1260000" y="3276000"/>
                  <a:chExt cx="2664000" cy="540000"/>
                </a:xfrm>
              </p:grpSpPr>
              <p:sp>
                <p:nvSpPr>
                  <p:cNvPr id="56" name="角丸四角形 13">
                    <a:extLst>
                      <a:ext uri="{FF2B5EF4-FFF2-40B4-BE49-F238E27FC236}">
                        <a16:creationId xmlns:a16="http://schemas.microsoft.com/office/drawing/2014/main" id="{522CDBDE-3769-43A3-A349-8FF1134B3D29}"/>
                      </a:ext>
                    </a:extLst>
                  </p:cNvPr>
                  <p:cNvSpPr/>
                  <p:nvPr/>
                </p:nvSpPr>
                <p:spPr>
                  <a:xfrm>
                    <a:off x="1260000" y="3276000"/>
                    <a:ext cx="2664000" cy="540000"/>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4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108" b="1" i="0" u="none" strike="noStrike" kern="1200" cap="none" spc="-46"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分析などによる健康増進プログラム</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ヒューマンデータと</a:t>
                    </a: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活用</a:t>
                    </a:r>
                  </a:p>
                </p:txBody>
              </p:sp>
              <p:sp>
                <p:nvSpPr>
                  <p:cNvPr id="60" name="角丸四角形 13">
                    <a:extLst>
                      <a:ext uri="{FF2B5EF4-FFF2-40B4-BE49-F238E27FC236}">
                        <a16:creationId xmlns:a16="http://schemas.microsoft.com/office/drawing/2014/main" id="{7A3FFF01-DC6F-44CB-BFCA-9487C503DC7E}"/>
                      </a:ext>
                    </a:extLst>
                  </p:cNvPr>
                  <p:cNvSpPr/>
                  <p:nvPr/>
                </p:nvSpPr>
                <p:spPr>
                  <a:xfrm>
                    <a:off x="1260000" y="3276000"/>
                    <a:ext cx="216000" cy="5400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うめきた</a:t>
                    </a:r>
                  </a:p>
                </p:txBody>
              </p:sp>
            </p:grpSp>
            <p:grpSp>
              <p:nvGrpSpPr>
                <p:cNvPr id="94" name="グループ化 93">
                  <a:extLst>
                    <a:ext uri="{FF2B5EF4-FFF2-40B4-BE49-F238E27FC236}">
                      <a16:creationId xmlns:a16="http://schemas.microsoft.com/office/drawing/2014/main" id="{89D129F7-0F42-4E6F-B8A7-2D2685E0DF6B}"/>
                    </a:ext>
                  </a:extLst>
                </p:cNvPr>
                <p:cNvGrpSpPr/>
                <p:nvPr/>
              </p:nvGrpSpPr>
              <p:grpSpPr>
                <a:xfrm>
                  <a:off x="4068000" y="3276000"/>
                  <a:ext cx="2664000" cy="540000"/>
                  <a:chOff x="4068000" y="3276000"/>
                  <a:chExt cx="2664000" cy="540000"/>
                </a:xfrm>
              </p:grpSpPr>
              <p:sp>
                <p:nvSpPr>
                  <p:cNvPr id="57" name="角丸四角形 13">
                    <a:extLst>
                      <a:ext uri="{FF2B5EF4-FFF2-40B4-BE49-F238E27FC236}">
                        <a16:creationId xmlns:a16="http://schemas.microsoft.com/office/drawing/2014/main" id="{15AAA188-710C-47FF-9D8A-92729A81586C}"/>
                      </a:ext>
                    </a:extLst>
                  </p:cNvPr>
                  <p:cNvSpPr/>
                  <p:nvPr/>
                </p:nvSpPr>
                <p:spPr>
                  <a:xfrm>
                    <a:off x="4068000" y="3276000"/>
                    <a:ext cx="2664000" cy="540000"/>
                  </a:xfrm>
                  <a:prstGeom prst="rect">
                    <a:avLst/>
                  </a:prstGeom>
                  <a:solidFill>
                    <a:srgbClr val="DEF7EA"/>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PHR</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を活用した未来の健康体験</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未来のヘルスケア・インキュベーション</a:t>
                    </a:r>
                  </a:p>
                </p:txBody>
              </p:sp>
              <p:sp>
                <p:nvSpPr>
                  <p:cNvPr id="61" name="角丸四角形 13">
                    <a:extLst>
                      <a:ext uri="{FF2B5EF4-FFF2-40B4-BE49-F238E27FC236}">
                        <a16:creationId xmlns:a16="http://schemas.microsoft.com/office/drawing/2014/main" id="{8E2A2E00-E9F5-470C-B59E-27EF56B500D7}"/>
                      </a:ext>
                    </a:extLst>
                  </p:cNvPr>
                  <p:cNvSpPr/>
                  <p:nvPr/>
                </p:nvSpPr>
                <p:spPr>
                  <a:xfrm>
                    <a:off x="4068000" y="3276000"/>
                    <a:ext cx="216000" cy="540000"/>
                  </a:xfrm>
                  <a:prstGeom prst="rect">
                    <a:avLst/>
                  </a:prstGeom>
                  <a:solidFill>
                    <a:srgbClr val="F2F2F2"/>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grpSp>
            <p:sp>
              <p:nvSpPr>
                <p:cNvPr id="58" name="角丸四角形 13">
                  <a:extLst>
                    <a:ext uri="{FF2B5EF4-FFF2-40B4-BE49-F238E27FC236}">
                      <a16:creationId xmlns:a16="http://schemas.microsoft.com/office/drawing/2014/main" id="{DD303E31-1D2B-4999-87FF-7B3E745E4A5D}"/>
                    </a:ext>
                  </a:extLst>
                </p:cNvPr>
                <p:cNvSpPr/>
                <p:nvPr/>
              </p:nvSpPr>
              <p:spPr>
                <a:xfrm>
                  <a:off x="6876000" y="3276000"/>
                  <a:ext cx="2664000" cy="540000"/>
                </a:xfrm>
                <a:prstGeom prst="rect">
                  <a:avLst/>
                </a:prstGeom>
                <a:solidFill>
                  <a:srgbClr val="FFFFFF"/>
                </a:solidFill>
                <a:ln>
                  <a:solidFill>
                    <a:srgbClr val="2EB66F"/>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0" bIns="0" rtlCol="0" anchor="ctr" anchorCtr="0">
                  <a:noAutofit/>
                </a:bodyPr>
                <a:lstStyle/>
                <a:p>
                  <a:pPr marL="0" marR="0" lvl="0" indent="0" algn="l" defTabSz="422316" rtl="0" eaLnBrk="1" fontAlgn="base" latinLnBrk="0" hangingPunct="1">
                    <a:lnSpc>
                      <a:spcPts val="1108"/>
                    </a:lnSpc>
                    <a:spcBef>
                      <a:spcPts val="0"/>
                    </a:spcBef>
                    <a:spcAft>
                      <a:spcPts val="0"/>
                    </a:spcAft>
                    <a:buClrTx/>
                    <a:buSzTx/>
                    <a:buFontTx/>
                    <a:buNone/>
                    <a:tabLst/>
                    <a:defRPr/>
                  </a:pPr>
                  <a:r>
                    <a:rPr kumimoji="1" lang="ja-JP" altLang="en-US" sz="1108" b="1" i="0" u="none" strike="noStrike" kern="1100" cap="none" spc="-92"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データ連携などによるサービスの高度化</a:t>
                  </a:r>
                </a:p>
                <a:p>
                  <a:pPr marL="0" marR="0" lvl="0" indent="0" algn="l" defTabSz="422316" rtl="0" eaLnBrk="1" fontAlgn="base" latinLnBrk="0" hangingPunct="1">
                    <a:lnSpc>
                      <a:spcPts val="1108"/>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次世代</a:t>
                  </a:r>
                  <a:r>
                    <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PHR</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と新たなテクノロジーを活用</a:t>
                  </a:r>
                </a:p>
              </p:txBody>
            </p:sp>
          </p:grpSp>
        </p:grpSp>
      </p:grpSp>
      <p:grpSp>
        <p:nvGrpSpPr>
          <p:cNvPr id="112" name="グループ化 111">
            <a:extLst>
              <a:ext uri="{FF2B5EF4-FFF2-40B4-BE49-F238E27FC236}">
                <a16:creationId xmlns:a16="http://schemas.microsoft.com/office/drawing/2014/main" id="{C9191A7C-A59C-40FD-966F-6733354D07DB}"/>
              </a:ext>
            </a:extLst>
          </p:cNvPr>
          <p:cNvGrpSpPr/>
          <p:nvPr/>
        </p:nvGrpSpPr>
        <p:grpSpPr>
          <a:xfrm>
            <a:off x="266017" y="4440287"/>
            <a:ext cx="8545786" cy="1895369"/>
            <a:chOff x="288000" y="4428000"/>
            <a:chExt cx="9252000" cy="2052000"/>
          </a:xfrm>
        </p:grpSpPr>
        <p:sp>
          <p:nvSpPr>
            <p:cNvPr id="24" name="角丸四角形 13">
              <a:extLst>
                <a:ext uri="{FF2B5EF4-FFF2-40B4-BE49-F238E27FC236}">
                  <a16:creationId xmlns:a16="http://schemas.microsoft.com/office/drawing/2014/main" id="{B3954F05-D1DC-400E-9A4F-5958E71909BC}"/>
                </a:ext>
              </a:extLst>
            </p:cNvPr>
            <p:cNvSpPr/>
            <p:nvPr/>
          </p:nvSpPr>
          <p:spPr>
            <a:xfrm>
              <a:off x="288000" y="4428000"/>
              <a:ext cx="792000" cy="205200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49878" tIns="99756" rIns="49878" bIns="99756" rtlCol="0" anchor="b"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移動・物流など</a:t>
              </a:r>
            </a:p>
          </p:txBody>
        </p:sp>
        <p:grpSp>
          <p:nvGrpSpPr>
            <p:cNvPr id="111" name="グループ化 110">
              <a:extLst>
                <a:ext uri="{FF2B5EF4-FFF2-40B4-BE49-F238E27FC236}">
                  <a16:creationId xmlns:a16="http://schemas.microsoft.com/office/drawing/2014/main" id="{3CE52358-BBF4-4C5F-B58F-D518E9476C53}"/>
                </a:ext>
              </a:extLst>
            </p:cNvPr>
            <p:cNvGrpSpPr/>
            <p:nvPr/>
          </p:nvGrpSpPr>
          <p:grpSpPr>
            <a:xfrm>
              <a:off x="684000" y="4536000"/>
              <a:ext cx="8856000" cy="1872000"/>
              <a:chOff x="684000" y="4536000"/>
              <a:chExt cx="8856000" cy="1872000"/>
            </a:xfrm>
          </p:grpSpPr>
          <p:grpSp>
            <p:nvGrpSpPr>
              <p:cNvPr id="108" name="グループ化 107">
                <a:extLst>
                  <a:ext uri="{FF2B5EF4-FFF2-40B4-BE49-F238E27FC236}">
                    <a16:creationId xmlns:a16="http://schemas.microsoft.com/office/drawing/2014/main" id="{44E3C372-654E-454D-B4C2-0BB3330242E0}"/>
                  </a:ext>
                </a:extLst>
              </p:cNvPr>
              <p:cNvGrpSpPr/>
              <p:nvPr/>
            </p:nvGrpSpPr>
            <p:grpSpPr>
              <a:xfrm>
                <a:off x="684000" y="4536000"/>
                <a:ext cx="8856000" cy="864000"/>
                <a:chOff x="684000" y="4536000"/>
                <a:chExt cx="8856000" cy="864000"/>
              </a:xfrm>
            </p:grpSpPr>
            <p:sp>
              <p:nvSpPr>
                <p:cNvPr id="45" name="角丸四角形 13">
                  <a:extLst>
                    <a:ext uri="{FF2B5EF4-FFF2-40B4-BE49-F238E27FC236}">
                      <a16:creationId xmlns:a16="http://schemas.microsoft.com/office/drawing/2014/main" id="{A1883345-0B07-48DA-9C45-C702FBE000AC}"/>
                    </a:ext>
                  </a:extLst>
                </p:cNvPr>
                <p:cNvSpPr/>
                <p:nvPr/>
              </p:nvSpPr>
              <p:spPr>
                <a:xfrm>
                  <a:off x="684000" y="4536000"/>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a:ln>
                        <a:noFill/>
                      </a:ln>
                      <a:solidFill>
                        <a:srgbClr val="2F5597"/>
                      </a:solidFill>
                      <a:effectLst/>
                      <a:uLnTx/>
                      <a:uFillTx/>
                      <a:latin typeface="Meiryo UI" panose="020B0604030504040204" pitchFamily="50" charset="-128"/>
                      <a:ea typeface="Meiryo UI" panose="020B0604030504040204" pitchFamily="50" charset="-128"/>
                      <a:cs typeface="+mn-cs"/>
                    </a:rPr>
                    <a:t>陸路</a:t>
                  </a:r>
                </a:p>
              </p:txBody>
            </p:sp>
            <p:sp>
              <p:nvSpPr>
                <p:cNvPr id="89" name="角丸四角形 13">
                  <a:extLst>
                    <a:ext uri="{FF2B5EF4-FFF2-40B4-BE49-F238E27FC236}">
                      <a16:creationId xmlns:a16="http://schemas.microsoft.com/office/drawing/2014/main" id="{64314700-A2B0-4532-BCC5-9DF90AC964FE}"/>
                    </a:ext>
                  </a:extLst>
                </p:cNvPr>
                <p:cNvSpPr/>
                <p:nvPr/>
              </p:nvSpPr>
              <p:spPr>
                <a:xfrm>
                  <a:off x="1260000" y="5184000"/>
                  <a:ext cx="8280000" cy="216000"/>
                </a:xfrm>
                <a:prstGeom prst="rightArrow">
                  <a:avLst/>
                </a:prstGeom>
                <a:gradFill>
                  <a:gsLst>
                    <a:gs pos="50000">
                      <a:srgbClr val="8FAADC"/>
                    </a:gs>
                    <a:gs pos="0">
                      <a:srgbClr val="2F5597"/>
                    </a:gs>
                    <a:gs pos="100000">
                      <a:srgbClr val="DAE3F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166260" bIns="33252" rtlCol="0" anchor="b"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過密化する都市をストレスフリーに移動できる、未来社会</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nvGrpSpPr>
                <p:cNvPr id="97" name="グループ化 96">
                  <a:extLst>
                    <a:ext uri="{FF2B5EF4-FFF2-40B4-BE49-F238E27FC236}">
                      <a16:creationId xmlns:a16="http://schemas.microsoft.com/office/drawing/2014/main" id="{C3203780-4388-4D37-B5E5-DBE374F7B2E0}"/>
                    </a:ext>
                  </a:extLst>
                </p:cNvPr>
                <p:cNvGrpSpPr/>
                <p:nvPr/>
              </p:nvGrpSpPr>
              <p:grpSpPr>
                <a:xfrm>
                  <a:off x="1260000" y="4536000"/>
                  <a:ext cx="2664000" cy="540000"/>
                  <a:chOff x="1260000" y="4536000"/>
                  <a:chExt cx="2664000" cy="540000"/>
                </a:xfrm>
              </p:grpSpPr>
              <p:sp>
                <p:nvSpPr>
                  <p:cNvPr id="88" name="角丸四角形 13">
                    <a:extLst>
                      <a:ext uri="{FF2B5EF4-FFF2-40B4-BE49-F238E27FC236}">
                        <a16:creationId xmlns:a16="http://schemas.microsoft.com/office/drawing/2014/main" id="{51B25111-A2E3-4BB3-BBA9-22B3C92DCED2}"/>
                      </a:ext>
                    </a:extLst>
                  </p:cNvPr>
                  <p:cNvSpPr/>
                  <p:nvPr/>
                </p:nvSpPr>
                <p:spPr>
                  <a:xfrm>
                    <a:off x="1260000" y="4536000"/>
                    <a:ext cx="2664000" cy="540000"/>
                  </a:xfrm>
                  <a:prstGeom prst="rect">
                    <a:avLst/>
                  </a:prstGeom>
                  <a:solidFill>
                    <a:srgbClr val="FFFFFF"/>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自動運転車</a:t>
                    </a:r>
                    <a:r>
                      <a:rPr kumimoji="1" lang="en-US" altLang="ja-JP"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レベル</a:t>
                    </a:r>
                    <a:r>
                      <a:rPr kumimoji="1" lang="en-US" altLang="ja-JP"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a:t>
                    </a: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での貨客混載</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万博工事</a:t>
                    </a:r>
                    <a:r>
                      <a:rPr kumimoji="1" lang="ja-JP" altLang="en-US" sz="97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での</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貨客混載</a:t>
                    </a:r>
                    <a:endParaRPr kumimoji="1" lang="ja-JP" altLang="en-US" sz="970"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77" name="角丸四角形 13">
                    <a:extLst>
                      <a:ext uri="{FF2B5EF4-FFF2-40B4-BE49-F238E27FC236}">
                        <a16:creationId xmlns:a16="http://schemas.microsoft.com/office/drawing/2014/main" id="{88055342-6536-41C1-BC9F-90FDAB81CFD1}"/>
                      </a:ext>
                    </a:extLst>
                  </p:cNvPr>
                  <p:cNvSpPr/>
                  <p:nvPr/>
                </p:nvSpPr>
                <p:spPr>
                  <a:xfrm>
                    <a:off x="1260000" y="4536000"/>
                    <a:ext cx="216000" cy="5400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98" name="グループ化 97">
                  <a:extLst>
                    <a:ext uri="{FF2B5EF4-FFF2-40B4-BE49-F238E27FC236}">
                      <a16:creationId xmlns:a16="http://schemas.microsoft.com/office/drawing/2014/main" id="{36ADE803-85B1-4EE1-934C-947BE4BBB5E2}"/>
                    </a:ext>
                  </a:extLst>
                </p:cNvPr>
                <p:cNvGrpSpPr/>
                <p:nvPr/>
              </p:nvGrpSpPr>
              <p:grpSpPr>
                <a:xfrm>
                  <a:off x="4068000" y="4536000"/>
                  <a:ext cx="2700000" cy="540000"/>
                  <a:chOff x="4068000" y="4536000"/>
                  <a:chExt cx="2700000" cy="540000"/>
                </a:xfrm>
              </p:grpSpPr>
              <p:sp>
                <p:nvSpPr>
                  <p:cNvPr id="74" name="角丸四角形 13">
                    <a:extLst>
                      <a:ext uri="{FF2B5EF4-FFF2-40B4-BE49-F238E27FC236}">
                        <a16:creationId xmlns:a16="http://schemas.microsoft.com/office/drawing/2014/main" id="{18C714F7-0475-4931-9453-D1BF692F26E1}"/>
                      </a:ext>
                    </a:extLst>
                  </p:cNvPr>
                  <p:cNvSpPr/>
                  <p:nvPr/>
                </p:nvSpPr>
                <p:spPr>
                  <a:xfrm>
                    <a:off x="4068000" y="4536000"/>
                    <a:ext cx="2700000" cy="540000"/>
                  </a:xfrm>
                  <a:prstGeom prst="rect">
                    <a:avLst/>
                  </a:prstGeom>
                  <a:solidFill>
                    <a:srgbClr val="DAE3F3"/>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スマートモビリティの推進</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自動運転車（レベル４相当）の実装</a:t>
                    </a:r>
                    <a:endParaRPr kumimoji="1" lang="en-US" altLang="ja-JP" sz="970" b="0" i="0" u="none" strike="noStrike" kern="1200" cap="none" spc="-37"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844653" rtl="0" eaLnBrk="1" fontAlgn="ctr" latinLnBrk="0" hangingPunct="1">
                      <a:lnSpc>
                        <a:spcPct val="100000"/>
                      </a:lnSpc>
                      <a:spcBef>
                        <a:spcPts val="0"/>
                      </a:spcBef>
                      <a:spcAft>
                        <a:spcPts val="277"/>
                      </a:spcAft>
                      <a:buClr>
                        <a:srgbClr val="2EB66F"/>
                      </a:buClr>
                      <a:buSzTx/>
                      <a:buFontTx/>
                      <a:buNone/>
                      <a:tabLst/>
                      <a:defRPr/>
                    </a:pPr>
                    <a:r>
                      <a:rPr kumimoji="1" lang="en-US" altLang="ja-JP" sz="97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による移動の円滑化の実現</a:t>
                    </a:r>
                    <a:endParaRPr kumimoji="1" lang="en-US" altLang="ja-JP"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角丸四角形 13">
                    <a:extLst>
                      <a:ext uri="{FF2B5EF4-FFF2-40B4-BE49-F238E27FC236}">
                        <a16:creationId xmlns:a16="http://schemas.microsoft.com/office/drawing/2014/main" id="{5BE7BD96-78F8-4C99-A363-16F17EB26A2E}"/>
                      </a:ext>
                    </a:extLst>
                  </p:cNvPr>
                  <p:cNvSpPr/>
                  <p:nvPr/>
                </p:nvSpPr>
                <p:spPr>
                  <a:xfrm>
                    <a:off x="4068000" y="4536000"/>
                    <a:ext cx="216000" cy="5400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grpSp>
            <p:sp>
              <p:nvSpPr>
                <p:cNvPr id="75" name="角丸四角形 13">
                  <a:extLst>
                    <a:ext uri="{FF2B5EF4-FFF2-40B4-BE49-F238E27FC236}">
                      <a16:creationId xmlns:a16="http://schemas.microsoft.com/office/drawing/2014/main" id="{F26C3D00-21EF-46D2-89EF-9B36F56E626A}"/>
                    </a:ext>
                  </a:extLst>
                </p:cNvPr>
                <p:cNvSpPr/>
                <p:nvPr/>
              </p:nvSpPr>
              <p:spPr>
                <a:xfrm>
                  <a:off x="6876000" y="4536000"/>
                  <a:ext cx="2664000" cy="540000"/>
                </a:xfrm>
                <a:prstGeom prst="rect">
                  <a:avLst/>
                </a:prstGeom>
                <a:solidFill>
                  <a:srgbClr val="FFFFFF"/>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万博後の</a:t>
                  </a:r>
                  <a:r>
                    <a:rPr kumimoji="1" lang="fi-FI"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MaaS</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多様なサービスをつないで街を活性化</a:t>
                  </a:r>
                </a:p>
              </p:txBody>
            </p:sp>
          </p:grpSp>
          <p:grpSp>
            <p:nvGrpSpPr>
              <p:cNvPr id="109" name="グループ化 108">
                <a:extLst>
                  <a:ext uri="{FF2B5EF4-FFF2-40B4-BE49-F238E27FC236}">
                    <a16:creationId xmlns:a16="http://schemas.microsoft.com/office/drawing/2014/main" id="{930949D5-580F-44F8-9ED2-B4488EC78574}"/>
                  </a:ext>
                </a:extLst>
              </p:cNvPr>
              <p:cNvGrpSpPr/>
              <p:nvPr/>
            </p:nvGrpSpPr>
            <p:grpSpPr>
              <a:xfrm>
                <a:off x="684000" y="5544000"/>
                <a:ext cx="8856000" cy="864000"/>
                <a:chOff x="684000" y="5544000"/>
                <a:chExt cx="8856000" cy="864000"/>
              </a:xfrm>
            </p:grpSpPr>
            <p:sp>
              <p:nvSpPr>
                <p:cNvPr id="46" name="角丸四角形 13">
                  <a:extLst>
                    <a:ext uri="{FF2B5EF4-FFF2-40B4-BE49-F238E27FC236}">
                      <a16:creationId xmlns:a16="http://schemas.microsoft.com/office/drawing/2014/main" id="{94556F58-372A-442F-BB5F-B3FDFE05F0AC}"/>
                    </a:ext>
                  </a:extLst>
                </p:cNvPr>
                <p:cNvSpPr/>
                <p:nvPr/>
              </p:nvSpPr>
              <p:spPr>
                <a:xfrm>
                  <a:off x="684000" y="5544000"/>
                  <a:ext cx="288000" cy="82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a:ln>
                        <a:noFill/>
                      </a:ln>
                      <a:solidFill>
                        <a:srgbClr val="2F5597"/>
                      </a:solidFill>
                      <a:effectLst/>
                      <a:uLnTx/>
                      <a:uFillTx/>
                      <a:latin typeface="Meiryo UI" panose="020B0604030504040204" pitchFamily="50" charset="-128"/>
                      <a:ea typeface="Meiryo UI" panose="020B0604030504040204" pitchFamily="50" charset="-128"/>
                      <a:cs typeface="+mn-cs"/>
                    </a:rPr>
                    <a:t>空路</a:t>
                  </a:r>
                </a:p>
              </p:txBody>
            </p:sp>
            <p:grpSp>
              <p:nvGrpSpPr>
                <p:cNvPr id="104" name="グループ化 103">
                  <a:extLst>
                    <a:ext uri="{FF2B5EF4-FFF2-40B4-BE49-F238E27FC236}">
                      <a16:creationId xmlns:a16="http://schemas.microsoft.com/office/drawing/2014/main" id="{51026403-41DD-4112-83D4-D2D9FE127FE2}"/>
                    </a:ext>
                  </a:extLst>
                </p:cNvPr>
                <p:cNvGrpSpPr/>
                <p:nvPr/>
              </p:nvGrpSpPr>
              <p:grpSpPr>
                <a:xfrm>
                  <a:off x="1260000" y="5544000"/>
                  <a:ext cx="8280000" cy="864000"/>
                  <a:chOff x="1260000" y="5544000"/>
                  <a:chExt cx="8280000" cy="864000"/>
                </a:xfrm>
              </p:grpSpPr>
              <p:sp>
                <p:nvSpPr>
                  <p:cNvPr id="87" name="角丸四角形 13">
                    <a:extLst>
                      <a:ext uri="{FF2B5EF4-FFF2-40B4-BE49-F238E27FC236}">
                        <a16:creationId xmlns:a16="http://schemas.microsoft.com/office/drawing/2014/main" id="{3A93C917-87AE-43A2-9824-69DA88A596A4}"/>
                      </a:ext>
                    </a:extLst>
                  </p:cNvPr>
                  <p:cNvSpPr/>
                  <p:nvPr/>
                </p:nvSpPr>
                <p:spPr>
                  <a:xfrm>
                    <a:off x="1260000" y="6192000"/>
                    <a:ext cx="8280000" cy="216000"/>
                  </a:xfrm>
                  <a:prstGeom prst="rightArrow">
                    <a:avLst/>
                  </a:prstGeom>
                  <a:gradFill>
                    <a:gsLst>
                      <a:gs pos="50000">
                        <a:srgbClr val="8FAADC"/>
                      </a:gs>
                      <a:gs pos="0">
                        <a:srgbClr val="2F5597"/>
                      </a:gs>
                      <a:gs pos="100000">
                        <a:srgbClr val="DAE3F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166260" bIns="33252" rtlCol="0" anchor="b"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自由でスピーディーに移動できる、未来社会</a:t>
                    </a:r>
                    <a:r>
                      <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grpSp>
                <p:nvGrpSpPr>
                  <p:cNvPr id="101" name="グループ化 100">
                    <a:extLst>
                      <a:ext uri="{FF2B5EF4-FFF2-40B4-BE49-F238E27FC236}">
                        <a16:creationId xmlns:a16="http://schemas.microsoft.com/office/drawing/2014/main" id="{55729429-C320-408D-B862-7DC70CDD80EB}"/>
                      </a:ext>
                    </a:extLst>
                  </p:cNvPr>
                  <p:cNvGrpSpPr/>
                  <p:nvPr/>
                </p:nvGrpSpPr>
                <p:grpSpPr>
                  <a:xfrm>
                    <a:off x="1260000" y="5544000"/>
                    <a:ext cx="2664000" cy="540000"/>
                    <a:chOff x="1260000" y="5544000"/>
                    <a:chExt cx="2664000" cy="540000"/>
                  </a:xfrm>
                </p:grpSpPr>
                <p:sp>
                  <p:nvSpPr>
                    <p:cNvPr id="86" name="角丸四角形 13">
                      <a:extLst>
                        <a:ext uri="{FF2B5EF4-FFF2-40B4-BE49-F238E27FC236}">
                          <a16:creationId xmlns:a16="http://schemas.microsoft.com/office/drawing/2014/main" id="{2216214A-B75E-4129-837F-131D2885842B}"/>
                        </a:ext>
                      </a:extLst>
                    </p:cNvPr>
                    <p:cNvSpPr/>
                    <p:nvPr/>
                  </p:nvSpPr>
                  <p:spPr>
                    <a:xfrm>
                      <a:off x="1260000" y="5544000"/>
                      <a:ext cx="2664000" cy="540000"/>
                    </a:xfrm>
                    <a:prstGeom prst="rect">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ドローン・コンストラクション</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ドローンによる輸送・監視・管理</a:t>
                      </a:r>
                    </a:p>
                  </p:txBody>
                </p:sp>
                <p:sp>
                  <p:nvSpPr>
                    <p:cNvPr id="83" name="角丸四角形 13">
                      <a:extLst>
                        <a:ext uri="{FF2B5EF4-FFF2-40B4-BE49-F238E27FC236}">
                          <a16:creationId xmlns:a16="http://schemas.microsoft.com/office/drawing/2014/main" id="{CB207A97-8ECD-41C4-980F-7709A9F3DCF7}"/>
                        </a:ext>
                      </a:extLst>
                    </p:cNvPr>
                    <p:cNvSpPr/>
                    <p:nvPr/>
                  </p:nvSpPr>
                  <p:spPr>
                    <a:xfrm>
                      <a:off x="1260000" y="5544000"/>
                      <a:ext cx="216000" cy="5400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grpSp>
              <p:grpSp>
                <p:nvGrpSpPr>
                  <p:cNvPr id="102" name="グループ化 101">
                    <a:extLst>
                      <a:ext uri="{FF2B5EF4-FFF2-40B4-BE49-F238E27FC236}">
                        <a16:creationId xmlns:a16="http://schemas.microsoft.com/office/drawing/2014/main" id="{436F6F2A-1F73-45E5-9D1E-0652A46362C5}"/>
                      </a:ext>
                    </a:extLst>
                  </p:cNvPr>
                  <p:cNvGrpSpPr/>
                  <p:nvPr/>
                </p:nvGrpSpPr>
                <p:grpSpPr>
                  <a:xfrm>
                    <a:off x="4068000" y="5544000"/>
                    <a:ext cx="2664000" cy="540000"/>
                    <a:chOff x="4068000" y="5544000"/>
                    <a:chExt cx="2664000" cy="540000"/>
                  </a:xfrm>
                </p:grpSpPr>
                <p:sp>
                  <p:nvSpPr>
                    <p:cNvPr id="80" name="角丸四角形 13">
                      <a:extLst>
                        <a:ext uri="{FF2B5EF4-FFF2-40B4-BE49-F238E27FC236}">
                          <a16:creationId xmlns:a16="http://schemas.microsoft.com/office/drawing/2014/main" id="{C52CB483-4505-4D95-A530-438835E7BC96}"/>
                        </a:ext>
                      </a:extLst>
                    </p:cNvPr>
                    <p:cNvSpPr/>
                    <p:nvPr/>
                  </p:nvSpPr>
                  <p:spPr>
                    <a:xfrm>
                      <a:off x="4068000" y="5544000"/>
                      <a:ext cx="2664000" cy="540000"/>
                    </a:xfrm>
                    <a:prstGeom prst="rect">
                      <a:avLst/>
                    </a:prstGeom>
                    <a:solidFill>
                      <a:srgbClr val="DAE3F3"/>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299269"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空飛ぶクルマの万博アクセス</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万博会場を結ぶ空飛ぶクルマの実装</a:t>
                      </a:r>
                    </a:p>
                  </p:txBody>
                </p:sp>
                <p:sp>
                  <p:nvSpPr>
                    <p:cNvPr id="84" name="角丸四角形 13">
                      <a:extLst>
                        <a:ext uri="{FF2B5EF4-FFF2-40B4-BE49-F238E27FC236}">
                          <a16:creationId xmlns:a16="http://schemas.microsoft.com/office/drawing/2014/main" id="{75352FAF-1303-495C-9F0E-ED3D50C9F06C}"/>
                        </a:ext>
                      </a:extLst>
                    </p:cNvPr>
                    <p:cNvSpPr/>
                    <p:nvPr/>
                  </p:nvSpPr>
                  <p:spPr>
                    <a:xfrm>
                      <a:off x="4068000" y="5544000"/>
                      <a:ext cx="216000" cy="540000"/>
                    </a:xfrm>
                    <a:prstGeom prst="rect">
                      <a:avLst/>
                    </a:prstGeom>
                    <a:solidFill>
                      <a:srgbClr val="F2F2F2"/>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grpSp>
              <p:sp>
                <p:nvSpPr>
                  <p:cNvPr id="81" name="角丸四角形 13">
                    <a:extLst>
                      <a:ext uri="{FF2B5EF4-FFF2-40B4-BE49-F238E27FC236}">
                        <a16:creationId xmlns:a16="http://schemas.microsoft.com/office/drawing/2014/main" id="{B7DFABA7-3F61-4BCC-B6D3-2A5E7C02165B}"/>
                      </a:ext>
                    </a:extLst>
                  </p:cNvPr>
                  <p:cNvSpPr/>
                  <p:nvPr/>
                </p:nvSpPr>
                <p:spPr>
                  <a:xfrm>
                    <a:off x="6876000" y="5544000"/>
                    <a:ext cx="2664000" cy="540000"/>
                  </a:xfrm>
                  <a:prstGeom prst="rect">
                    <a:avLst/>
                  </a:prstGeom>
                  <a:solidFill>
                    <a:srgbClr val="FFFFFF"/>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166260" tIns="0" rIns="0" bIns="0" rtlCol="0" anchor="ctr"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日常での空飛ぶクルマの普及</a:t>
                    </a:r>
                  </a:p>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9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街</a:t>
                    </a:r>
                    <a:r>
                      <a:rPr kumimoji="1" lang="ja-JP" altLang="en-US" sz="97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なか</a:t>
                    </a:r>
                    <a:r>
                      <a:rPr kumimoji="1" lang="ja-JP" altLang="en-US" sz="97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にポートが存在する日常モビリティ</a:t>
                    </a:r>
                  </a:p>
                </p:txBody>
              </p:sp>
            </p:grpSp>
          </p:grpSp>
        </p:grpSp>
      </p:grpSp>
      <p:sp>
        <p:nvSpPr>
          <p:cNvPr id="115" name="角丸四角形 13">
            <a:extLst>
              <a:ext uri="{FF2B5EF4-FFF2-40B4-BE49-F238E27FC236}">
                <a16:creationId xmlns:a16="http://schemas.microsoft.com/office/drawing/2014/main" id="{4A478213-63D7-4BE0-AF7C-122B038175EB}"/>
              </a:ext>
            </a:extLst>
          </p:cNvPr>
          <p:cNvSpPr/>
          <p:nvPr/>
        </p:nvSpPr>
        <p:spPr>
          <a:xfrm>
            <a:off x="2311586" y="6385535"/>
            <a:ext cx="4355147" cy="133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rtlCol="0" anchor="t" anchorCtr="0">
            <a:noAutofit/>
          </a:bodyPr>
          <a:lstStyle/>
          <a:p>
            <a:pPr marL="0" marR="0" lvl="0" indent="0" algn="l" defTabSz="422316" rtl="0" eaLnBrk="1" fontAlgn="base" latinLnBrk="0" hangingPunct="1">
              <a:lnSpc>
                <a:spcPct val="100000"/>
              </a:lnSpc>
              <a:spcBef>
                <a:spcPts val="0"/>
              </a:spcBef>
              <a:spcAft>
                <a:spcPts val="0"/>
              </a:spcAft>
              <a:buClrTx/>
              <a:buSzTx/>
              <a:buFontTx/>
              <a:buNone/>
              <a:tabLst/>
              <a:defRPr/>
            </a:pPr>
            <a:r>
              <a:rPr kumimoji="1" lang="ja-JP" altLang="en-US"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凡例</a:t>
            </a:r>
            <a:r>
              <a:rPr kumimoji="1" lang="en-US" altLang="ja-JP" sz="831"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夢洲コンストラクション</a:t>
            </a:r>
            <a:r>
              <a:rPr kumimoji="1" lang="en-US" altLang="ja-JP"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831"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大阪・関西万博</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うめきた</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期</a:t>
            </a:r>
            <a:r>
              <a:rPr kumimoji="1" lang="en-US" altLang="ja-JP"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ja-JP" altLang="en-US" sz="831"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6" name="角丸四角形 13">
            <a:extLst>
              <a:ext uri="{FF2B5EF4-FFF2-40B4-BE49-F238E27FC236}">
                <a16:creationId xmlns:a16="http://schemas.microsoft.com/office/drawing/2014/main" id="{97783662-2D98-4FAB-A5FB-055FF11B304D}"/>
              </a:ext>
            </a:extLst>
          </p:cNvPr>
          <p:cNvSpPr/>
          <p:nvPr/>
        </p:nvSpPr>
        <p:spPr>
          <a:xfrm>
            <a:off x="2686990" y="6385535"/>
            <a:ext cx="432277" cy="133008"/>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739"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夢洲</a:t>
            </a:r>
          </a:p>
        </p:txBody>
      </p:sp>
      <p:sp>
        <p:nvSpPr>
          <p:cNvPr id="117" name="角丸四角形 13">
            <a:extLst>
              <a:ext uri="{FF2B5EF4-FFF2-40B4-BE49-F238E27FC236}">
                <a16:creationId xmlns:a16="http://schemas.microsoft.com/office/drawing/2014/main" id="{06F9C366-A5FD-4110-A445-C6F485D9FF9B}"/>
              </a:ext>
            </a:extLst>
          </p:cNvPr>
          <p:cNvSpPr/>
          <p:nvPr/>
        </p:nvSpPr>
        <p:spPr>
          <a:xfrm>
            <a:off x="4159965" y="6385535"/>
            <a:ext cx="432277" cy="133008"/>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739"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万博</a:t>
            </a:r>
          </a:p>
        </p:txBody>
      </p:sp>
      <p:sp>
        <p:nvSpPr>
          <p:cNvPr id="118" name="角丸四角形 13">
            <a:extLst>
              <a:ext uri="{FF2B5EF4-FFF2-40B4-BE49-F238E27FC236}">
                <a16:creationId xmlns:a16="http://schemas.microsoft.com/office/drawing/2014/main" id="{C566EB51-9C89-48FB-B260-F3C95192369D}"/>
              </a:ext>
            </a:extLst>
          </p:cNvPr>
          <p:cNvSpPr/>
          <p:nvPr/>
        </p:nvSpPr>
        <p:spPr>
          <a:xfrm>
            <a:off x="5646426" y="6385535"/>
            <a:ext cx="432277" cy="133008"/>
          </a:xfrm>
          <a:prstGeom prst="rect">
            <a:avLst/>
          </a:prstGeom>
          <a:solidFill>
            <a:srgbClr val="F2F2F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739"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うめきた</a:t>
            </a:r>
          </a:p>
        </p:txBody>
      </p:sp>
      <p:cxnSp>
        <p:nvCxnSpPr>
          <p:cNvPr id="63" name="直線コネクタ 62"/>
          <p:cNvCxnSpPr/>
          <p:nvPr/>
        </p:nvCxnSpPr>
        <p:spPr>
          <a:xfrm>
            <a:off x="270457" y="57716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角丸四角形 63"/>
          <p:cNvSpPr/>
          <p:nvPr/>
        </p:nvSpPr>
        <p:spPr>
          <a:xfrm>
            <a:off x="94237" y="1222261"/>
            <a:ext cx="8926500" cy="581117"/>
          </a:xfrm>
          <a:prstGeom prst="roundRect">
            <a:avLst>
              <a:gd name="adj" fmla="val 13437"/>
            </a:avLst>
          </a:prstGeom>
          <a:solidFill>
            <a:srgbClr val="FFFF00"/>
          </a:solidFill>
          <a:ln w="50800" cap="flat" cmpd="thinThick" algn="ctr">
            <a:solidFill>
              <a:sysClr val="windowText" lastClr="000000"/>
            </a:solidFill>
            <a:prstDash val="solid"/>
            <a:miter lim="800000"/>
          </a:ln>
          <a:effectLst/>
        </p:spPr>
        <p:txBody>
          <a:bodyPr rtlCol="0" anchor="ctr"/>
          <a:lstStyle/>
          <a:p>
            <a:pPr marL="180000" lvl="0" indent="-180000" algn="just" defTabSz="912114" fontAlgn="ctr">
              <a:lnSpc>
                <a:spcPct val="110000"/>
              </a:lnSpc>
              <a:spcAft>
                <a:spcPts val="600"/>
              </a:spcAft>
              <a:buClr>
                <a:srgbClr val="2E75B6"/>
              </a:buClr>
              <a:buFont typeface="Wingdings" panose="05000000000000000000" pitchFamily="2" charset="2"/>
              <a:buChar char="l"/>
              <a:defRPr/>
            </a:pPr>
            <a:r>
              <a:rPr lang="ja-JP" altLang="en-US" sz="1400" b="1" dirty="0">
                <a:solidFill>
                  <a:prstClr val="black"/>
                </a:solidFill>
              </a:rPr>
              <a:t>スーパーシティ構想の各取組は、大阪・関西万博を機に、更に技術革新、社会実装を促進し、大阪市域、大阪府域へ展開していく。</a:t>
            </a:r>
          </a:p>
        </p:txBody>
      </p:sp>
      <p:sp>
        <p:nvSpPr>
          <p:cNvPr id="65" name="テキスト ボックス 64"/>
          <p:cNvSpPr txBox="1"/>
          <p:nvPr/>
        </p:nvSpPr>
        <p:spPr>
          <a:xfrm>
            <a:off x="270457" y="103469"/>
            <a:ext cx="4195379"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2215" noProof="0" dirty="0" smtClean="0">
                <a:latin typeface="Meiryo UI" panose="020B0604030504040204" pitchFamily="50" charset="-128"/>
                <a:ea typeface="Meiryo UI" panose="020B0604030504040204" pitchFamily="50" charset="-128"/>
              </a:rPr>
              <a:t>11</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取組（スーパーシティ）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6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23740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A7AF538-8682-4528-A58F-D2BE89726D21}"/>
              </a:ext>
            </a:extLst>
          </p:cNvPr>
          <p:cNvSpPr>
            <a:spLocks noGrp="1"/>
          </p:cNvSpPr>
          <p:nvPr>
            <p:ph type="title"/>
          </p:nvPr>
        </p:nvSpPr>
        <p:spPr>
          <a:xfrm>
            <a:off x="-323" y="587182"/>
            <a:ext cx="9144323" cy="368252"/>
          </a:xfrm>
          <a:solidFill>
            <a:srgbClr val="DEEBF7"/>
          </a:solidFill>
        </p:spPr>
        <p:txBody>
          <a:bodyPr vert="horz" lIns="266017" tIns="0" rIns="266017" bIns="66504" rtlCol="0" anchor="b" anchorCtr="0">
            <a:noAutofit/>
          </a:bodyPr>
          <a:lstStyle/>
          <a:p>
            <a:r>
              <a:rPr lang="en-US" altLang="ja-JP" sz="1400" dirty="0"/>
              <a:t>2025</a:t>
            </a:r>
            <a:r>
              <a:rPr lang="ja-JP" altLang="en-US" sz="1400" dirty="0"/>
              <a:t>年　大阪・関西万博を機に “豊かな未来社会” を実現　</a:t>
            </a:r>
            <a:r>
              <a:rPr lang="en-US" altLang="ja-JP" sz="1400" dirty="0"/>
              <a:t>【</a:t>
            </a:r>
            <a:r>
              <a:rPr lang="ja-JP" altLang="en-US" sz="1400" dirty="0"/>
              <a:t>医療・健康など</a:t>
            </a:r>
            <a:r>
              <a:rPr lang="en-US" altLang="ja-JP" sz="1400" dirty="0"/>
              <a:t>】</a:t>
            </a:r>
            <a:endParaRPr lang="ja-JP" altLang="en-US" sz="1400" dirty="0"/>
          </a:p>
        </p:txBody>
      </p:sp>
      <p:graphicFrame>
        <p:nvGraphicFramePr>
          <p:cNvPr id="8" name="表 7">
            <a:extLst>
              <a:ext uri="{FF2B5EF4-FFF2-40B4-BE49-F238E27FC236}">
                <a16:creationId xmlns:a16="http://schemas.microsoft.com/office/drawing/2014/main" id="{6F20CF12-2DF6-46FD-BCC9-0CA9BEDB6A9F}"/>
              </a:ext>
            </a:extLst>
          </p:cNvPr>
          <p:cNvGraphicFramePr>
            <a:graphicFrameLocks noGrp="1"/>
          </p:cNvGraphicFramePr>
          <p:nvPr>
            <p:extLst/>
          </p:nvPr>
        </p:nvGraphicFramePr>
        <p:xfrm>
          <a:off x="266017" y="1759667"/>
          <a:ext cx="8598795" cy="4964862"/>
        </p:xfrm>
        <a:graphic>
          <a:graphicData uri="http://schemas.openxmlformats.org/drawingml/2006/table">
            <a:tbl>
              <a:tblPr firstRow="1" bandRow="1">
                <a:tableStyleId>{6E25E649-3F16-4E02-A733-19D2CDBF48F0}</a:tableStyleId>
              </a:tblPr>
              <a:tblGrid>
                <a:gridCol w="332521">
                  <a:extLst>
                    <a:ext uri="{9D8B030D-6E8A-4147-A177-3AD203B41FA5}">
                      <a16:colId xmlns:a16="http://schemas.microsoft.com/office/drawing/2014/main" val="3343399595"/>
                    </a:ext>
                  </a:extLst>
                </a:gridCol>
                <a:gridCol w="299269">
                  <a:extLst>
                    <a:ext uri="{9D8B030D-6E8A-4147-A177-3AD203B41FA5}">
                      <a16:colId xmlns:a16="http://schemas.microsoft.com/office/drawing/2014/main" val="3482630612"/>
                    </a:ext>
                  </a:extLst>
                </a:gridCol>
                <a:gridCol w="2668295">
                  <a:extLst>
                    <a:ext uri="{9D8B030D-6E8A-4147-A177-3AD203B41FA5}">
                      <a16:colId xmlns:a16="http://schemas.microsoft.com/office/drawing/2014/main" val="1718938046"/>
                    </a:ext>
                  </a:extLst>
                </a:gridCol>
                <a:gridCol w="2652038">
                  <a:extLst>
                    <a:ext uri="{9D8B030D-6E8A-4147-A177-3AD203B41FA5}">
                      <a16:colId xmlns:a16="http://schemas.microsoft.com/office/drawing/2014/main" val="1562956198"/>
                    </a:ext>
                  </a:extLst>
                </a:gridCol>
                <a:gridCol w="2646672">
                  <a:extLst>
                    <a:ext uri="{9D8B030D-6E8A-4147-A177-3AD203B41FA5}">
                      <a16:colId xmlns:a16="http://schemas.microsoft.com/office/drawing/2014/main" val="4152553691"/>
                    </a:ext>
                  </a:extLst>
                </a:gridCol>
              </a:tblGrid>
              <a:tr h="322074">
                <a:tc gridSpan="2">
                  <a:txBody>
                    <a:bodyPr/>
                    <a:lstStyle/>
                    <a:p>
                      <a:pPr marL="0" algn="ctr" defTabSz="914423" rtl="0" eaLnBrk="1" fontAlgn="ctr" latinLnBrk="0" hangingPunct="1"/>
                      <a:endParaRPr kumimoji="1" lang="ja-JP" altLang="en-US" sz="1100" b="1" kern="1200" dirty="0">
                        <a:solidFill>
                          <a:schemeClr val="tx1"/>
                        </a:solidFill>
                        <a:latin typeface="+mn-ea"/>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algn="ctr" defTabSz="914423" rtl="0" eaLnBrk="1" fontAlgn="ctr" latinLnBrk="0" hangingPunct="1"/>
                      <a:r>
                        <a:rPr kumimoji="1" lang="ja-JP" altLang="en-US" sz="1100" kern="1200" dirty="0">
                          <a:solidFill>
                            <a:schemeClr val="tx1"/>
                          </a:solidFill>
                          <a:latin typeface="+mn-ea"/>
                          <a:ea typeface="+mn-ea"/>
                        </a:rPr>
                        <a:t>フェーズ</a:t>
                      </a:r>
                      <a:r>
                        <a:rPr kumimoji="1" lang="en-US" altLang="ja-JP" sz="1100" kern="1200" dirty="0">
                          <a:solidFill>
                            <a:schemeClr val="tx1"/>
                          </a:solidFill>
                          <a:latin typeface="+mn-ea"/>
                          <a:ea typeface="+mn-ea"/>
                        </a:rPr>
                        <a:t>Ⅰ</a:t>
                      </a:r>
                    </a:p>
                    <a:p>
                      <a:pPr marL="0" algn="ctr" defTabSz="914423" rtl="0" eaLnBrk="1" fontAlgn="ctr" latinLnBrk="0" hangingPunct="1"/>
                      <a:r>
                        <a:rPr kumimoji="1" lang="ja-JP" altLang="en-US" sz="900" b="0" kern="1200" dirty="0">
                          <a:solidFill>
                            <a:schemeClr val="tx1"/>
                          </a:solidFill>
                          <a:latin typeface="+mn-ea"/>
                          <a:ea typeface="+mn-ea"/>
                        </a:rPr>
                        <a:t>～</a:t>
                      </a:r>
                      <a:r>
                        <a:rPr kumimoji="1" lang="en-US" altLang="ja-JP" sz="900" b="0" kern="1200" dirty="0">
                          <a:solidFill>
                            <a:schemeClr val="tx1"/>
                          </a:solidFill>
                          <a:latin typeface="+mn-ea"/>
                          <a:ea typeface="+mn-ea"/>
                        </a:rPr>
                        <a:t>2024</a:t>
                      </a:r>
                      <a:r>
                        <a:rPr kumimoji="1" lang="ja-JP" altLang="en-US" sz="900" b="0" kern="1200" dirty="0">
                          <a:solidFill>
                            <a:schemeClr val="tx1"/>
                          </a:solidFill>
                          <a:latin typeface="+mn-ea"/>
                          <a:ea typeface="+mn-ea"/>
                        </a:rPr>
                        <a:t>年度 </a:t>
                      </a:r>
                      <a:r>
                        <a:rPr kumimoji="1" lang="en-US" altLang="ja-JP" sz="900" b="0" kern="1200" dirty="0">
                          <a:solidFill>
                            <a:schemeClr val="tx1"/>
                          </a:solidFill>
                          <a:latin typeface="+mn-ea"/>
                          <a:ea typeface="+mn-ea"/>
                        </a:rPr>
                        <a:t>Before</a:t>
                      </a:r>
                      <a:r>
                        <a:rPr kumimoji="1" lang="ja-JP" altLang="en-US" sz="900" b="0" kern="1200" dirty="0">
                          <a:solidFill>
                            <a:schemeClr val="tx1"/>
                          </a:solidFill>
                          <a:latin typeface="+mn-ea"/>
                          <a:ea typeface="+mn-ea"/>
                        </a:rPr>
                        <a:t>万博</a:t>
                      </a:r>
                    </a:p>
                  </a:txBody>
                  <a:tcPr marL="0" marR="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fontAlgn="ctr" latinLnBrk="0" hangingPunct="1"/>
                      <a:r>
                        <a:rPr kumimoji="1" lang="ja-JP" altLang="en-US" sz="1100" kern="1200" dirty="0">
                          <a:solidFill>
                            <a:schemeClr val="tx1"/>
                          </a:solidFill>
                          <a:latin typeface="+mn-ea"/>
                          <a:ea typeface="+mn-ea"/>
                        </a:rPr>
                        <a:t>フェーズ</a:t>
                      </a:r>
                      <a:r>
                        <a:rPr kumimoji="1" lang="en-US" altLang="ja-JP" sz="1100" kern="1200" dirty="0">
                          <a:solidFill>
                            <a:schemeClr val="tx1"/>
                          </a:solidFill>
                          <a:latin typeface="+mn-ea"/>
                          <a:ea typeface="+mn-ea"/>
                        </a:rPr>
                        <a:t>Ⅱ</a:t>
                      </a:r>
                    </a:p>
                    <a:p>
                      <a:pPr marL="0" algn="ctr" defTabSz="914423" rtl="0" eaLnBrk="1" fontAlgn="ctr" latinLnBrk="0" hangingPunct="1"/>
                      <a:r>
                        <a:rPr kumimoji="1" lang="en-US" altLang="ja-JP" sz="900" b="0" kern="1200" dirty="0">
                          <a:solidFill>
                            <a:schemeClr val="tx1"/>
                          </a:solidFill>
                          <a:latin typeface="+mn-ea"/>
                          <a:ea typeface="+mn-ea"/>
                        </a:rPr>
                        <a:t>2025</a:t>
                      </a:r>
                      <a:r>
                        <a:rPr kumimoji="1" lang="ja-JP" altLang="en-US" sz="900" b="0" kern="1200" dirty="0">
                          <a:solidFill>
                            <a:schemeClr val="tx1"/>
                          </a:solidFill>
                          <a:latin typeface="+mn-ea"/>
                          <a:ea typeface="+mn-ea"/>
                        </a:rPr>
                        <a:t>年度 </a:t>
                      </a:r>
                      <a:r>
                        <a:rPr kumimoji="1" lang="en-US" altLang="ja-JP" sz="900" b="0" kern="1200" dirty="0">
                          <a:solidFill>
                            <a:schemeClr val="tx1"/>
                          </a:solidFill>
                          <a:latin typeface="+mn-ea"/>
                          <a:ea typeface="+mn-ea"/>
                        </a:rPr>
                        <a:t>With</a:t>
                      </a:r>
                      <a:r>
                        <a:rPr kumimoji="1" lang="ja-JP" altLang="en-US" sz="900" b="0" kern="1200" dirty="0">
                          <a:solidFill>
                            <a:schemeClr val="tx1"/>
                          </a:solidFill>
                          <a:latin typeface="+mn-ea"/>
                          <a:ea typeface="+mn-ea"/>
                        </a:rPr>
                        <a:t>万博</a:t>
                      </a:r>
                      <a:endParaRPr kumimoji="1" lang="en-US" altLang="ja-JP" sz="900" b="0" kern="1200" dirty="0">
                        <a:solidFill>
                          <a:schemeClr val="tx1"/>
                        </a:solidFill>
                        <a:latin typeface="+mn-ea"/>
                        <a:ea typeface="+mn-ea"/>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fontAlgn="ctr" latinLnBrk="0" hangingPunct="1"/>
                      <a:r>
                        <a:rPr kumimoji="1" lang="ja-JP" altLang="en-US" sz="1100" kern="1200" dirty="0">
                          <a:solidFill>
                            <a:schemeClr val="tx1"/>
                          </a:solidFill>
                          <a:latin typeface="+mn-ea"/>
                          <a:ea typeface="+mn-ea"/>
                        </a:rPr>
                        <a:t>フェーズ</a:t>
                      </a:r>
                      <a:r>
                        <a:rPr kumimoji="1" lang="en-US" altLang="ja-JP" sz="1100" kern="1200" dirty="0">
                          <a:solidFill>
                            <a:schemeClr val="tx1"/>
                          </a:solidFill>
                          <a:latin typeface="+mn-ea"/>
                          <a:ea typeface="+mn-ea"/>
                        </a:rPr>
                        <a:t>Ⅲ</a:t>
                      </a:r>
                    </a:p>
                    <a:p>
                      <a:pPr marL="0" algn="ctr" defTabSz="914423" rtl="0" eaLnBrk="1" fontAlgn="ctr" latinLnBrk="0" hangingPunct="1"/>
                      <a:r>
                        <a:rPr kumimoji="1" lang="en-US" altLang="ja-JP" sz="900" b="0" kern="1200" dirty="0">
                          <a:solidFill>
                            <a:schemeClr val="tx1"/>
                          </a:solidFill>
                          <a:latin typeface="+mn-ea"/>
                          <a:ea typeface="+mn-ea"/>
                        </a:rPr>
                        <a:t>2026</a:t>
                      </a:r>
                      <a:r>
                        <a:rPr kumimoji="1" lang="ja-JP" altLang="en-US" sz="900" b="0" kern="1200" dirty="0">
                          <a:solidFill>
                            <a:schemeClr val="tx1"/>
                          </a:solidFill>
                          <a:latin typeface="+mn-ea"/>
                          <a:ea typeface="+mn-ea"/>
                        </a:rPr>
                        <a:t>年度～ </a:t>
                      </a:r>
                      <a:r>
                        <a:rPr kumimoji="1" lang="en-US" altLang="ja-JP" sz="900" b="0" kern="1200" dirty="0">
                          <a:solidFill>
                            <a:schemeClr val="tx1"/>
                          </a:solidFill>
                          <a:latin typeface="+mn-ea"/>
                          <a:ea typeface="+mn-ea"/>
                        </a:rPr>
                        <a:t>After</a:t>
                      </a:r>
                      <a:r>
                        <a:rPr kumimoji="1" lang="ja-JP" altLang="en-US" sz="900" b="0" kern="1200" dirty="0">
                          <a:solidFill>
                            <a:schemeClr val="tx1"/>
                          </a:solidFill>
                          <a:latin typeface="+mn-ea"/>
                          <a:ea typeface="+mn-ea"/>
                        </a:rPr>
                        <a:t>万博</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969032275"/>
                  </a:ext>
                </a:extLst>
              </a:tr>
              <a:tr h="1389715">
                <a:tc rowSpan="4">
                  <a:txBody>
                    <a:bodyPr/>
                    <a:lstStyle/>
                    <a:p>
                      <a:pPr algn="ctr" fontAlgn="ctr"/>
                      <a:r>
                        <a:rPr lang="ja-JP" altLang="en-US" sz="1500" b="1" dirty="0">
                          <a:solidFill>
                            <a:schemeClr val="bg1"/>
                          </a:solidFill>
                          <a:latin typeface="+mn-ea"/>
                          <a:ea typeface="+mn-ea"/>
                        </a:rPr>
                        <a:t>医療・健康など</a:t>
                      </a:r>
                      <a:endParaRPr lang="en-US" altLang="ja-JP" sz="1500" b="1" dirty="0">
                        <a:solidFill>
                          <a:schemeClr val="bg1"/>
                        </a:solidFill>
                        <a:latin typeface="+mn-ea"/>
                        <a:ea typeface="+mn-ea"/>
                      </a:endParaRPr>
                    </a:p>
                  </a:txBody>
                  <a:tcPr marL="0" marR="0" marT="0" marB="0" vert="eaVert"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B66F"/>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ea typeface="+mn-ea"/>
                        </a:rPr>
                        <a:t>ビジョン</a:t>
                      </a:r>
                      <a:endParaRPr lang="en-US" altLang="ja-JP" sz="1000" b="1" dirty="0">
                        <a:solidFill>
                          <a:schemeClr val="tx1"/>
                        </a:solidFill>
                        <a:latin typeface="+mn-ea"/>
                        <a:ea typeface="+mn-ea"/>
                      </a:endParaRPr>
                    </a:p>
                    <a:p>
                      <a:pPr marL="0" marR="0" lvl="0" indent="0" algn="ctr" defTabSz="914423" rtl="0" eaLnBrk="1" fontAlgn="ctr" latinLnBrk="0" hangingPunct="1">
                        <a:lnSpc>
                          <a:spcPct val="100000"/>
                        </a:lnSpc>
                        <a:spcBef>
                          <a:spcPts val="0"/>
                        </a:spcBef>
                        <a:spcAft>
                          <a:spcPts val="0"/>
                        </a:spcAft>
                        <a:buClrTx/>
                        <a:buSzTx/>
                        <a:buFontTx/>
                        <a:buNone/>
                        <a:tabLst/>
                        <a:defRPr/>
                      </a:pPr>
                      <a:r>
                        <a:rPr lang="ja-JP" altLang="en-US" sz="1000" b="1" dirty="0">
                          <a:solidFill>
                            <a:schemeClr val="tx1"/>
                          </a:solidFill>
                          <a:latin typeface="+mn-ea"/>
                          <a:ea typeface="+mn-ea"/>
                        </a:rPr>
                        <a:t>イメージ</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F7EA"/>
                    </a:solid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建設作業員の安全・健康管理</a:t>
                      </a:r>
                    </a:p>
                  </a:txBody>
                  <a:tcPr marL="66504" marR="66504"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“健康といのち”がコンセプトの万博</a:t>
                      </a:r>
                      <a:endParaRPr kumimoji="1" lang="en-US" altLang="ja-JP" sz="1100" b="1" kern="1200" dirty="0">
                        <a:solidFill>
                          <a:schemeClr val="tx1"/>
                        </a:solidFill>
                        <a:latin typeface="+mn-ea"/>
                        <a:ea typeface="+mn-ea"/>
                        <a:cs typeface="+mn-cs"/>
                      </a:endParaRPr>
                    </a:p>
                    <a:p>
                      <a:pPr marL="0" algn="ctr" defTabSz="914423" rtl="0" eaLnBrk="1" fontAlgn="ctr" latinLnBrk="0" hangingPunct="1"/>
                      <a:endParaRPr kumimoji="1" lang="en-US" altLang="ja-JP" sz="6100" b="1" kern="1200" dirty="0">
                        <a:solidFill>
                          <a:schemeClr val="tx1"/>
                        </a:solidFill>
                        <a:latin typeface="+mn-ea"/>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「大阪ヘルスケアパビリオン」イメージ図</a:t>
                      </a: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先端国際医療の提供</a:t>
                      </a:r>
                      <a:endParaRPr kumimoji="1" lang="en-US" altLang="ja-JP" sz="1100" b="1" kern="1200" dirty="0">
                        <a:solidFill>
                          <a:schemeClr val="tx1"/>
                        </a:solidFill>
                        <a:latin typeface="+mn-ea"/>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61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や遠隔で世界の最新医療を</a:t>
                      </a: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53140"/>
                  </a:ext>
                </a:extLst>
              </a:tr>
              <a:tr h="837394">
                <a:tc vMerge="1">
                  <a:txBody>
                    <a:bodyPr/>
                    <a:lstStyle/>
                    <a:p>
                      <a:pPr algn="ctr"/>
                      <a:endParaRPr lang="en-US" altLang="ja-JP" b="1">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1000" b="1" dirty="0">
                          <a:solidFill>
                            <a:schemeClr val="tx1"/>
                          </a:solidFill>
                          <a:latin typeface="+mn-ea"/>
                          <a:ea typeface="+mn-ea"/>
                        </a:rPr>
                        <a:t>サービス内容</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F7EA"/>
                    </a:solid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広大な敷地で働く建設作業員の健康管理のために、バイタル情報や作業場所環境、気象情報などを</a:t>
                      </a:r>
                      <a:r>
                        <a:rPr kumimoji="1" lang="en-US" altLang="ja-JP" sz="1000" b="0" kern="1200" dirty="0">
                          <a:solidFill>
                            <a:schemeClr val="tx1"/>
                          </a:solidFill>
                          <a:latin typeface="+mn-ea"/>
                          <a:ea typeface="+mn-ea"/>
                          <a:cs typeface="+mn-cs"/>
                        </a:rPr>
                        <a:t>AI</a:t>
                      </a:r>
                      <a:r>
                        <a:rPr kumimoji="1" lang="ja-JP" altLang="en-US" sz="1000" b="0" kern="1200" dirty="0">
                          <a:solidFill>
                            <a:schemeClr val="tx1"/>
                          </a:solidFill>
                          <a:latin typeface="+mn-ea"/>
                          <a:ea typeface="+mn-ea"/>
                          <a:cs typeface="+mn-cs"/>
                        </a:rPr>
                        <a:t>解析し、個人にあった適切なタイミングでのアラートを</a:t>
                      </a:r>
                      <a:r>
                        <a:rPr kumimoji="1" lang="ja-JP" altLang="en-US" sz="1000" b="0" kern="1200" dirty="0" smtClean="0">
                          <a:solidFill>
                            <a:schemeClr val="tx1"/>
                          </a:solidFill>
                          <a:latin typeface="+mn-ea"/>
                          <a:ea typeface="+mn-ea"/>
                          <a:cs typeface="+mn-cs"/>
                        </a:rPr>
                        <a:t>通知。</a:t>
                      </a:r>
                      <a:endParaRPr kumimoji="1" lang="ja-JP" altLang="en-US" sz="1000" b="0" kern="1200" dirty="0">
                        <a:solidFill>
                          <a:schemeClr val="tx1"/>
                        </a:solidFill>
                        <a:latin typeface="+mn-ea"/>
                        <a:ea typeface="+mn-ea"/>
                        <a:cs typeface="+mn-cs"/>
                      </a:endParaRPr>
                    </a:p>
                  </a:txBody>
                  <a:tcPr marL="99756" marR="99756"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大阪府と大阪市が</a:t>
                      </a:r>
                      <a:r>
                        <a:rPr kumimoji="1" lang="en-US" altLang="ja-JP" sz="1000" b="0" kern="1200" dirty="0">
                          <a:solidFill>
                            <a:schemeClr val="tx1"/>
                          </a:solidFill>
                          <a:latin typeface="+mn-ea"/>
                          <a:ea typeface="+mn-ea"/>
                          <a:cs typeface="+mn-cs"/>
                        </a:rPr>
                        <a:t>REBORN</a:t>
                      </a:r>
                      <a:r>
                        <a:rPr kumimoji="1" lang="ja-JP" altLang="en-US" sz="1000" b="0" kern="1200" dirty="0">
                          <a:solidFill>
                            <a:schemeClr val="tx1"/>
                          </a:solidFill>
                          <a:latin typeface="+mn-ea"/>
                          <a:ea typeface="+mn-ea"/>
                          <a:cs typeface="+mn-cs"/>
                        </a:rPr>
                        <a:t>をテーマに設置する「大阪ヘルスケアパビリオン」では、未来の診断や健康ケア、未来医療が体験できるサービスを</a:t>
                      </a:r>
                      <a:r>
                        <a:rPr kumimoji="1" lang="ja-JP" altLang="en-US" sz="1000" b="0" kern="1200" dirty="0" smtClean="0">
                          <a:solidFill>
                            <a:schemeClr val="tx1"/>
                          </a:solidFill>
                          <a:latin typeface="+mn-ea"/>
                          <a:ea typeface="+mn-ea"/>
                          <a:cs typeface="+mn-cs"/>
                        </a:rPr>
                        <a:t>提供。</a:t>
                      </a:r>
                      <a:endParaRPr kumimoji="1" lang="ja-JP" altLang="en-US" sz="1000" b="0" kern="1200" dirty="0">
                        <a:solidFill>
                          <a:schemeClr val="tx1"/>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遠隔医療、</a:t>
                      </a:r>
                      <a:r>
                        <a:rPr kumimoji="1" lang="en-US" altLang="ja-JP" sz="1000" b="0" kern="1200" dirty="0">
                          <a:solidFill>
                            <a:schemeClr val="tx1"/>
                          </a:solidFill>
                          <a:latin typeface="+mn-ea"/>
                          <a:ea typeface="+mn-ea"/>
                          <a:cs typeface="+mn-cs"/>
                        </a:rPr>
                        <a:t>AI</a:t>
                      </a:r>
                      <a:r>
                        <a:rPr kumimoji="1" lang="ja-JP" altLang="en-US" sz="1000" b="0" kern="1200" dirty="0">
                          <a:solidFill>
                            <a:schemeClr val="tx1"/>
                          </a:solidFill>
                          <a:latin typeface="+mn-ea"/>
                          <a:ea typeface="+mn-ea"/>
                          <a:cs typeface="+mn-cs"/>
                        </a:rPr>
                        <a:t>やロボットによる診療支援などの先端医療サービスを、国籍や場所を問わず、日常的に享受することができる環境の</a:t>
                      </a:r>
                      <a:r>
                        <a:rPr kumimoji="1" lang="ja-JP" altLang="en-US" sz="1000" b="0" kern="1200" dirty="0" smtClean="0">
                          <a:solidFill>
                            <a:schemeClr val="tx1"/>
                          </a:solidFill>
                          <a:latin typeface="+mn-ea"/>
                          <a:ea typeface="+mn-ea"/>
                          <a:cs typeface="+mn-cs"/>
                        </a:rPr>
                        <a:t>整備。</a:t>
                      </a:r>
                      <a:endParaRPr kumimoji="1" lang="ja-JP" altLang="en-US" sz="1000" b="0" kern="1200" dirty="0">
                        <a:solidFill>
                          <a:schemeClr val="tx1"/>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4956"/>
                  </a:ext>
                </a:extLst>
              </a:tr>
              <a:tr h="1384920">
                <a:tc vMerge="1">
                  <a:txBody>
                    <a:bodyPr/>
                    <a:lstStyle/>
                    <a:p>
                      <a:pPr algn="ctr" fontAlgn="ctr"/>
                      <a:endParaRPr lang="ja-JP" altLang="en-US" sz="1600" b="1">
                        <a:solidFill>
                          <a:schemeClr val="tx1"/>
                        </a:solidFill>
                        <a:latin typeface="+mn-ea"/>
                        <a:ea typeface="+mn-ea"/>
                      </a:endParaRPr>
                    </a:p>
                  </a:txBody>
                  <a:tcPr marL="0" marR="0" marT="0" marB="0" vert="eaVert"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B66F"/>
                    </a:solidFill>
                  </a:tcPr>
                </a:tc>
                <a:tc>
                  <a:txBody>
                    <a:bodyPr/>
                    <a:lstStyle/>
                    <a:p>
                      <a:pPr algn="ctr" fontAlgn="ctr"/>
                      <a:r>
                        <a:rPr lang="ja-JP" altLang="en-US" sz="1000" b="1" dirty="0">
                          <a:solidFill>
                            <a:schemeClr val="tx1"/>
                          </a:solidFill>
                          <a:latin typeface="+mn-ea"/>
                          <a:ea typeface="+mn-ea"/>
                        </a:rPr>
                        <a:t>ビジョン</a:t>
                      </a:r>
                      <a:endParaRPr lang="en-US" altLang="ja-JP" sz="1000" b="1" dirty="0">
                        <a:solidFill>
                          <a:schemeClr val="tx1"/>
                        </a:solidFill>
                        <a:latin typeface="+mn-ea"/>
                        <a:ea typeface="+mn-ea"/>
                      </a:endParaRPr>
                    </a:p>
                    <a:p>
                      <a:pPr algn="ctr" fontAlgn="ctr"/>
                      <a:r>
                        <a:rPr lang="ja-JP" altLang="en-US" sz="1000" b="1" dirty="0">
                          <a:solidFill>
                            <a:schemeClr val="tx1"/>
                          </a:solidFill>
                          <a:latin typeface="+mn-ea"/>
                          <a:ea typeface="+mn-ea"/>
                        </a:rPr>
                        <a:t>イメージ</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F7EA"/>
                    </a:solidFill>
                  </a:tcPr>
                </a:tc>
                <a:tc>
                  <a:txBody>
                    <a:bodyPr/>
                    <a:lstStyle/>
                    <a:p>
                      <a:pPr marL="0" algn="ctr" defTabSz="914423" rtl="0" eaLnBrk="1" fontAlgn="ctr" latinLnBrk="0" hangingPunct="1"/>
                      <a:r>
                        <a:rPr kumimoji="1" lang="en-US" altLang="ja-JP" sz="1100" b="1" i="0" u="none" strike="noStrike" kern="1200" cap="none" spc="-5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1100" b="1" i="0" u="none" strike="noStrike" kern="1200" cap="none" spc="-5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分析などによる健康増進プログラム</a:t>
                      </a: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r>
                        <a:rPr kumimoji="1" lang="zh-CN"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運動施設</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zh-CN"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屋内</a:t>
                      </a:r>
                      <a:r>
                        <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プール</a:t>
                      </a:r>
                    </a:p>
                  </a:txBody>
                  <a:tcPr marL="66504" marR="66504"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フューチャーライフ万博</a:t>
                      </a: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chemeClr val="tx1"/>
                        </a:solidFill>
                        <a:effectLst/>
                        <a:uLnTx/>
                        <a:uFillTx/>
                        <a:latin typeface="+mn-lt"/>
                        <a:ea typeface="+mn-ea"/>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データ連携などによるサービスの高度化</a:t>
                      </a:r>
                    </a:p>
                    <a:p>
                      <a:pPr marL="0" algn="ctr" defTabSz="914423" rtl="0" eaLnBrk="1" fontAlgn="ctr" latinLnBrk="0" hangingPunct="1"/>
                      <a:endParaRPr kumimoji="1" lang="ja-JP" altLang="en-US" sz="1100" b="1" kern="1200" dirty="0">
                        <a:solidFill>
                          <a:schemeClr val="tx1"/>
                        </a:solidFill>
                        <a:latin typeface="+mn-ea"/>
                        <a:ea typeface="+mn-ea"/>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62150"/>
                  </a:ext>
                </a:extLst>
              </a:tr>
              <a:tr h="1030759">
                <a:tc vMerge="1">
                  <a:txBody>
                    <a:bodyPr/>
                    <a:lstStyle/>
                    <a:p>
                      <a:pPr algn="ctr" fontAlgn="ctr"/>
                      <a:endParaRPr lang="en-US" altLang="ja-JP" sz="1200" b="1">
                        <a:solidFill>
                          <a:schemeClr val="tx1"/>
                        </a:solidFill>
                        <a:latin typeface="+mn-ea"/>
                        <a:ea typeface="+mn-ea"/>
                      </a:endParaRPr>
                    </a:p>
                  </a:txBody>
                  <a:tcPr marL="0" marR="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fontAlgn="ctr"/>
                      <a:r>
                        <a:rPr lang="ja-JP" altLang="en-US" sz="1000" b="1" dirty="0">
                          <a:solidFill>
                            <a:schemeClr val="tx1"/>
                          </a:solidFill>
                          <a:latin typeface="+mn-ea"/>
                          <a:ea typeface="+mn-ea"/>
                        </a:rPr>
                        <a:t>サービス内容</a:t>
                      </a:r>
                      <a:endParaRPr lang="en-US" altLang="ja-JP" sz="1000" b="1" dirty="0">
                        <a:solidFill>
                          <a:schemeClr val="tx1"/>
                        </a:solidFill>
                        <a:latin typeface="+mn-ea"/>
                        <a:ea typeface="+mn-ea"/>
                      </a:endParaRP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F7EA"/>
                    </a:solid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うめきた２期に設置予定の温泉利用型健康増進施設にて、ヒューマンデータと</a:t>
                      </a:r>
                      <a:r>
                        <a:rPr kumimoji="1" lang="en-US" altLang="ja-JP" sz="1000" b="0" kern="1200" dirty="0">
                          <a:solidFill>
                            <a:schemeClr val="tx1"/>
                          </a:solidFill>
                          <a:latin typeface="+mn-ea"/>
                          <a:ea typeface="+mn-ea"/>
                          <a:cs typeface="+mn-cs"/>
                        </a:rPr>
                        <a:t>AI</a:t>
                      </a:r>
                      <a:r>
                        <a:rPr kumimoji="1" lang="ja-JP" altLang="en-US" sz="1000" b="0" kern="1200" dirty="0">
                          <a:solidFill>
                            <a:schemeClr val="tx1"/>
                          </a:solidFill>
                          <a:latin typeface="+mn-ea"/>
                          <a:ea typeface="+mn-ea"/>
                          <a:cs typeface="+mn-cs"/>
                        </a:rPr>
                        <a:t>分析などによるエビデンスに基づく健康増進プログラムを</a:t>
                      </a:r>
                      <a:r>
                        <a:rPr kumimoji="1" lang="ja-JP" altLang="en-US" sz="1000" b="0" kern="1200" dirty="0" smtClean="0">
                          <a:solidFill>
                            <a:schemeClr val="tx1"/>
                          </a:solidFill>
                          <a:latin typeface="+mn-ea"/>
                          <a:ea typeface="+mn-ea"/>
                          <a:cs typeface="+mn-cs"/>
                        </a:rPr>
                        <a:t>提供。</a:t>
                      </a:r>
                      <a:endParaRPr kumimoji="1" lang="ja-JP" altLang="en-US" sz="1000" b="0" kern="1200" dirty="0">
                        <a:solidFill>
                          <a:schemeClr val="tx1"/>
                        </a:solidFill>
                        <a:latin typeface="+mn-ea"/>
                        <a:ea typeface="+mn-ea"/>
                        <a:cs typeface="+mn-cs"/>
                      </a:endParaRPr>
                    </a:p>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効果を数値化してデータに還元することで循環型の健康サイクルを</a:t>
                      </a:r>
                      <a:r>
                        <a:rPr kumimoji="1" lang="ja-JP" altLang="en-US" sz="1000" b="0" kern="1200" dirty="0" smtClean="0">
                          <a:solidFill>
                            <a:schemeClr val="tx1"/>
                          </a:solidFill>
                          <a:latin typeface="+mn-ea"/>
                          <a:ea typeface="+mn-ea"/>
                          <a:cs typeface="+mn-cs"/>
                        </a:rPr>
                        <a:t>形成。</a:t>
                      </a:r>
                      <a:endParaRPr kumimoji="1" lang="ja-JP" altLang="en-US" sz="1000" b="0" kern="1200" dirty="0">
                        <a:solidFill>
                          <a:schemeClr val="tx1"/>
                        </a:solidFill>
                        <a:latin typeface="+mn-ea"/>
                        <a:ea typeface="+mn-ea"/>
                        <a:cs typeface="+mn-cs"/>
                      </a:endParaRPr>
                    </a:p>
                  </a:txBody>
                  <a:tcPr marL="99756" marR="99756"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フューチャーライフ万博は、</a:t>
                      </a:r>
                      <a:r>
                        <a:rPr kumimoji="1" lang="en-US" altLang="ja-JP" sz="1000" b="0" kern="1200" dirty="0">
                          <a:solidFill>
                            <a:schemeClr val="tx1"/>
                          </a:solidFill>
                          <a:latin typeface="+mn-ea"/>
                          <a:ea typeface="+mn-ea"/>
                          <a:cs typeface="+mn-cs"/>
                        </a:rPr>
                        <a:t>Society5.0</a:t>
                      </a:r>
                      <a:r>
                        <a:rPr kumimoji="1" lang="ja-JP" altLang="en-US" sz="1000" b="0" kern="1200" dirty="0">
                          <a:solidFill>
                            <a:schemeClr val="tx1"/>
                          </a:solidFill>
                          <a:latin typeface="+mn-ea"/>
                          <a:ea typeface="+mn-ea"/>
                          <a:cs typeface="+mn-cs"/>
                        </a:rPr>
                        <a:t>が実現する未来社会を「共創」によってつくりあげるインキュベーション型</a:t>
                      </a:r>
                      <a:r>
                        <a:rPr kumimoji="1" lang="ja-JP" altLang="en-US" sz="1000" b="0" kern="1200" dirty="0" smtClean="0">
                          <a:solidFill>
                            <a:schemeClr val="tx1"/>
                          </a:solidFill>
                          <a:latin typeface="+mn-ea"/>
                          <a:ea typeface="+mn-ea"/>
                          <a:cs typeface="+mn-cs"/>
                        </a:rPr>
                        <a:t>事業。</a:t>
                      </a:r>
                      <a:endParaRPr kumimoji="1" lang="ja-JP" altLang="en-US" sz="1000" b="0" kern="1200" dirty="0">
                        <a:solidFill>
                          <a:schemeClr val="tx1"/>
                        </a:solidFill>
                        <a:latin typeface="+mn-ea"/>
                        <a:ea typeface="+mn-ea"/>
                        <a:cs typeface="+mn-cs"/>
                      </a:endParaRPr>
                    </a:p>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フューチャーライフパークを拠点に、未来のヘルスケア</a:t>
                      </a:r>
                      <a:r>
                        <a:rPr kumimoji="1" lang="en-US" altLang="ja-JP" sz="1000" b="0" kern="1200" dirty="0">
                          <a:solidFill>
                            <a:schemeClr val="tx1"/>
                          </a:solidFill>
                          <a:latin typeface="+mn-ea"/>
                          <a:ea typeface="+mn-ea"/>
                          <a:cs typeface="+mn-cs"/>
                        </a:rPr>
                        <a:t>(</a:t>
                      </a:r>
                      <a:r>
                        <a:rPr kumimoji="1" lang="ja-JP" altLang="en-US" sz="1000" b="0" kern="1200" dirty="0">
                          <a:solidFill>
                            <a:schemeClr val="tx1"/>
                          </a:solidFill>
                          <a:latin typeface="+mn-ea"/>
                          <a:ea typeface="+mn-ea"/>
                          <a:cs typeface="+mn-cs"/>
                        </a:rPr>
                        <a:t>健康医療等データ利活用、医療機器・福祉用具等</a:t>
                      </a:r>
                      <a:r>
                        <a:rPr kumimoji="1" lang="en-US" altLang="ja-JP" sz="1000" b="0" kern="1200" dirty="0">
                          <a:solidFill>
                            <a:schemeClr val="tx1"/>
                          </a:solidFill>
                          <a:latin typeface="+mn-ea"/>
                          <a:ea typeface="+mn-ea"/>
                          <a:cs typeface="+mn-cs"/>
                        </a:rPr>
                        <a:t>)</a:t>
                      </a:r>
                      <a:r>
                        <a:rPr kumimoji="1" lang="ja-JP" altLang="en-US" sz="1000" b="0" kern="1200" dirty="0">
                          <a:solidFill>
                            <a:schemeClr val="tx1"/>
                          </a:solidFill>
                          <a:latin typeface="+mn-ea"/>
                          <a:ea typeface="+mn-ea"/>
                          <a:cs typeface="+mn-cs"/>
                        </a:rPr>
                        <a:t>も</a:t>
                      </a:r>
                      <a:r>
                        <a:rPr kumimoji="1" lang="ja-JP" altLang="en-US" sz="1000" b="0" kern="1200" dirty="0" smtClean="0">
                          <a:solidFill>
                            <a:schemeClr val="tx1"/>
                          </a:solidFill>
                          <a:latin typeface="+mn-ea"/>
                          <a:ea typeface="+mn-ea"/>
                          <a:cs typeface="+mn-cs"/>
                        </a:rPr>
                        <a:t>発信。</a:t>
                      </a:r>
                      <a:endParaRPr kumimoji="1" lang="ja-JP" altLang="en-US" sz="1000" b="0" kern="1200" dirty="0">
                        <a:solidFill>
                          <a:schemeClr val="tx1"/>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08000" indent="-108000" algn="just" defTabSz="914423" rtl="0" eaLnBrk="1" fontAlgn="ctr" latinLnBrk="0" hangingPunct="1">
                        <a:spcAft>
                          <a:spcPts val="300"/>
                        </a:spcAft>
                        <a:buClr>
                          <a:srgbClr val="2EB66F"/>
                        </a:buClr>
                        <a:buFont typeface="Arial" panose="020B0604020202020204" pitchFamily="34" charset="0"/>
                        <a:buChar char="•"/>
                      </a:pPr>
                      <a:r>
                        <a:rPr kumimoji="1" lang="ja-JP" altLang="en-US" sz="1000" b="0" kern="1200" dirty="0">
                          <a:solidFill>
                            <a:schemeClr val="tx1"/>
                          </a:solidFill>
                          <a:latin typeface="+mn-ea"/>
                          <a:ea typeface="+mn-ea"/>
                          <a:cs typeface="+mn-cs"/>
                        </a:rPr>
                        <a:t>データ連携基盤などを通じて健康、医療、介護、スポーツなど、多岐にわたるデータを繋いだ次世代</a:t>
                      </a:r>
                      <a:r>
                        <a:rPr kumimoji="1" lang="en-US" altLang="ja-JP" sz="1000" b="0" kern="1200" dirty="0">
                          <a:solidFill>
                            <a:schemeClr val="tx1"/>
                          </a:solidFill>
                          <a:latin typeface="+mn-ea"/>
                          <a:ea typeface="+mn-ea"/>
                          <a:cs typeface="+mn-cs"/>
                        </a:rPr>
                        <a:t>PHR</a:t>
                      </a:r>
                      <a:r>
                        <a:rPr kumimoji="1" lang="ja-JP" altLang="en-US" sz="1000" b="0" kern="1200" dirty="0">
                          <a:solidFill>
                            <a:schemeClr val="tx1"/>
                          </a:solidFill>
                          <a:latin typeface="+mn-ea"/>
                          <a:ea typeface="+mn-ea"/>
                          <a:cs typeface="+mn-cs"/>
                        </a:rPr>
                        <a:t>を活用し、</a:t>
                      </a:r>
                      <a:r>
                        <a:rPr kumimoji="1" lang="en-US" altLang="ja-JP" sz="1000" b="0" kern="1200" dirty="0">
                          <a:solidFill>
                            <a:schemeClr val="tx1"/>
                          </a:solidFill>
                          <a:latin typeface="+mn-ea"/>
                          <a:ea typeface="+mn-ea"/>
                          <a:cs typeface="+mn-cs"/>
                        </a:rPr>
                        <a:t>AI</a:t>
                      </a:r>
                      <a:r>
                        <a:rPr kumimoji="1" lang="ja-JP" altLang="en-US" sz="1000" b="0" kern="1200" dirty="0">
                          <a:solidFill>
                            <a:schemeClr val="tx1"/>
                          </a:solidFill>
                          <a:latin typeface="+mn-ea"/>
                          <a:ea typeface="+mn-ea"/>
                          <a:cs typeface="+mn-cs"/>
                        </a:rPr>
                        <a:t>などの新たなテクノロジーを利用することで、健康・医療のシームレスな融合や個人への最適化など、高度化された様々な先端的サービスを</a:t>
                      </a:r>
                      <a:r>
                        <a:rPr kumimoji="1" lang="ja-JP" altLang="en-US" sz="1000" b="0" kern="1200" dirty="0" smtClean="0">
                          <a:solidFill>
                            <a:schemeClr val="tx1"/>
                          </a:solidFill>
                          <a:latin typeface="+mn-ea"/>
                          <a:ea typeface="+mn-ea"/>
                          <a:cs typeface="+mn-cs"/>
                        </a:rPr>
                        <a:t>提供。</a:t>
                      </a:r>
                      <a:endParaRPr kumimoji="1" lang="ja-JP" altLang="en-US" sz="1000" b="0" kern="1200" dirty="0">
                        <a:solidFill>
                          <a:schemeClr val="tx1"/>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828058"/>
                  </a:ext>
                </a:extLst>
              </a:tr>
            </a:tbl>
          </a:graphicData>
        </a:graphic>
      </p:graphicFrame>
      <p:grpSp>
        <p:nvGrpSpPr>
          <p:cNvPr id="33" name="グループ化 32">
            <a:extLst>
              <a:ext uri="{FF2B5EF4-FFF2-40B4-BE49-F238E27FC236}">
                <a16:creationId xmlns:a16="http://schemas.microsoft.com/office/drawing/2014/main" id="{7BEF93B1-33A6-4225-BE18-FCDE7535EC30}"/>
              </a:ext>
            </a:extLst>
          </p:cNvPr>
          <p:cNvGrpSpPr>
            <a:grpSpLocks noChangeAspect="1"/>
          </p:cNvGrpSpPr>
          <p:nvPr/>
        </p:nvGrpSpPr>
        <p:grpSpPr>
          <a:xfrm>
            <a:off x="1211170" y="2457037"/>
            <a:ext cx="2107307" cy="993972"/>
            <a:chOff x="1311260" y="1777160"/>
            <a:chExt cx="1815933" cy="856538"/>
          </a:xfrm>
        </p:grpSpPr>
        <p:sp>
          <p:nvSpPr>
            <p:cNvPr id="22" name="円: 塗りつぶしなし 21">
              <a:extLst>
                <a:ext uri="{FF2B5EF4-FFF2-40B4-BE49-F238E27FC236}">
                  <a16:creationId xmlns:a16="http://schemas.microsoft.com/office/drawing/2014/main" id="{B4481A9F-1473-4232-AD3D-23E751D99391}"/>
                </a:ext>
              </a:extLst>
            </p:cNvPr>
            <p:cNvSpPr/>
            <p:nvPr/>
          </p:nvSpPr>
          <p:spPr>
            <a:xfrm>
              <a:off x="1390104" y="1848100"/>
              <a:ext cx="810700" cy="657486"/>
            </a:xfrm>
            <a:prstGeom prst="donut">
              <a:avLst>
                <a:gd name="adj" fmla="val 27115"/>
              </a:avLst>
            </a:prstGeom>
            <a:solidFill>
              <a:schemeClr val="accent5">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316"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Calibri"/>
                <a:ea typeface="Meiryo UI"/>
                <a:cs typeface="+mn-cs"/>
              </a:endParaRPr>
            </a:p>
          </p:txBody>
        </p:sp>
        <p:pic>
          <p:nvPicPr>
            <p:cNvPr id="23" name="図 22">
              <a:extLst>
                <a:ext uri="{FF2B5EF4-FFF2-40B4-BE49-F238E27FC236}">
                  <a16:creationId xmlns:a16="http://schemas.microsoft.com/office/drawing/2014/main" id="{A0A3490A-BE48-41F1-BFA7-F905DEBA67E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945938" y="1797395"/>
              <a:ext cx="322381" cy="358201"/>
            </a:xfrm>
            <a:prstGeom prst="rect">
              <a:avLst/>
            </a:prstGeom>
          </p:spPr>
        </p:pic>
        <p:pic>
          <p:nvPicPr>
            <p:cNvPr id="24" name="図 23">
              <a:extLst>
                <a:ext uri="{FF2B5EF4-FFF2-40B4-BE49-F238E27FC236}">
                  <a16:creationId xmlns:a16="http://schemas.microsoft.com/office/drawing/2014/main" id="{C26FB36B-CCC0-41FF-9232-5BC3C179D72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278601" y="2022717"/>
              <a:ext cx="848592" cy="584865"/>
            </a:xfrm>
            <a:prstGeom prst="rect">
              <a:avLst/>
            </a:prstGeom>
          </p:spPr>
        </p:pic>
        <p:pic>
          <p:nvPicPr>
            <p:cNvPr id="25" name="グラフィックス 24" descr="建設作業員">
              <a:extLst>
                <a:ext uri="{FF2B5EF4-FFF2-40B4-BE49-F238E27FC236}">
                  <a16:creationId xmlns:a16="http://schemas.microsoft.com/office/drawing/2014/main" id="{B4DE5107-A9C8-4571-99C1-790EA7A72C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1260" y="1777160"/>
              <a:ext cx="417522" cy="417522"/>
            </a:xfrm>
            <a:prstGeom prst="rect">
              <a:avLst/>
            </a:prstGeom>
          </p:spPr>
        </p:pic>
        <p:pic>
          <p:nvPicPr>
            <p:cNvPr id="26" name="グラフィックス 25" descr="ピン止めした地図">
              <a:extLst>
                <a:ext uri="{FF2B5EF4-FFF2-40B4-BE49-F238E27FC236}">
                  <a16:creationId xmlns:a16="http://schemas.microsoft.com/office/drawing/2014/main" id="{1A6A5769-AC1D-4640-AA96-BBB3D88E36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3175" y="2159584"/>
              <a:ext cx="474114" cy="474114"/>
            </a:xfrm>
            <a:prstGeom prst="rect">
              <a:avLst/>
            </a:prstGeom>
          </p:spPr>
        </p:pic>
      </p:grpSp>
      <p:pic>
        <p:nvPicPr>
          <p:cNvPr id="31" name="図 30">
            <a:extLst>
              <a:ext uri="{FF2B5EF4-FFF2-40B4-BE49-F238E27FC236}">
                <a16:creationId xmlns:a16="http://schemas.microsoft.com/office/drawing/2014/main" id="{1AC6A3EE-6E93-442A-89DC-68B65560E7FB}"/>
              </a:ext>
            </a:extLst>
          </p:cNvPr>
          <p:cNvPicPr>
            <a:picLocks noChangeAspect="1"/>
          </p:cNvPicPr>
          <p:nvPr/>
        </p:nvPicPr>
        <p:blipFill>
          <a:blip r:embed="rId7"/>
          <a:stretch>
            <a:fillRect/>
          </a:stretch>
        </p:blipFill>
        <p:spPr>
          <a:xfrm>
            <a:off x="1130571" y="4760504"/>
            <a:ext cx="996085" cy="665042"/>
          </a:xfrm>
          <a:prstGeom prst="rect">
            <a:avLst/>
          </a:prstGeom>
        </p:spPr>
      </p:pic>
      <p:pic>
        <p:nvPicPr>
          <p:cNvPr id="32" name="図 31">
            <a:extLst>
              <a:ext uri="{FF2B5EF4-FFF2-40B4-BE49-F238E27FC236}">
                <a16:creationId xmlns:a16="http://schemas.microsoft.com/office/drawing/2014/main" id="{8001533A-61E5-49CE-9D83-F78CEED404E9}"/>
              </a:ext>
            </a:extLst>
          </p:cNvPr>
          <p:cNvPicPr>
            <a:picLocks noChangeAspect="1"/>
          </p:cNvPicPr>
          <p:nvPr/>
        </p:nvPicPr>
        <p:blipFill>
          <a:blip r:embed="rId8"/>
          <a:stretch>
            <a:fillRect/>
          </a:stretch>
        </p:blipFill>
        <p:spPr>
          <a:xfrm>
            <a:off x="2194637" y="4760504"/>
            <a:ext cx="1163103" cy="665042"/>
          </a:xfrm>
          <a:prstGeom prst="rect">
            <a:avLst/>
          </a:prstGeom>
        </p:spPr>
      </p:pic>
      <p:sp>
        <p:nvSpPr>
          <p:cNvPr id="34" name="正方形/長方形 33"/>
          <p:cNvSpPr/>
          <p:nvPr/>
        </p:nvSpPr>
        <p:spPr>
          <a:xfrm>
            <a:off x="3140710" y="6689889"/>
            <a:ext cx="3829050" cy="170747"/>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lvl="0" algn="ctr" defTabSz="457200">
              <a:defRPr/>
            </a:pPr>
            <a:r>
              <a:rPr kumimoji="1" lang="en-US" altLang="ja-JP" sz="600" b="0" i="0" u="none" strike="noStrike" kern="1200" cap="none" spc="0" normalizeH="0" baseline="0" noProof="0" dirty="0" smtClean="0">
                <a:ln>
                  <a:noFill/>
                </a:ln>
                <a:solidFill>
                  <a:schemeClr val="tx1"/>
                </a:solidFill>
                <a:effectLst/>
                <a:uLnTx/>
                <a:uFillTx/>
                <a:latin typeface="Meiryo UI"/>
                <a:ea typeface="Meiryo UI"/>
              </a:rPr>
              <a:t>※</a:t>
            </a:r>
            <a:r>
              <a:rPr lang="ja-JP" altLang="en-US" sz="600" dirty="0" smtClean="0">
                <a:solidFill>
                  <a:schemeClr val="tx1"/>
                </a:solidFill>
                <a:latin typeface="Meiryo UI"/>
                <a:ea typeface="Meiryo UI"/>
              </a:rPr>
              <a:t>出典</a:t>
            </a:r>
            <a:r>
              <a:rPr kumimoji="1" lang="ja-JP" altLang="en-US" sz="600" b="0" i="0" u="none" strike="noStrike" kern="1200" cap="none" spc="0" normalizeH="0" baseline="0" noProof="0" dirty="0" smtClean="0">
                <a:ln>
                  <a:noFill/>
                </a:ln>
                <a:solidFill>
                  <a:schemeClr val="tx1"/>
                </a:solidFill>
                <a:effectLst/>
                <a:uLnTx/>
                <a:uFillTx/>
                <a:latin typeface="Meiryo UI"/>
                <a:ea typeface="Meiryo UI"/>
              </a:rPr>
              <a:t>：</a:t>
            </a:r>
            <a:r>
              <a:rPr lang="en-US" altLang="ja-JP" sz="600" dirty="0">
                <a:solidFill>
                  <a:schemeClr val="tx1"/>
                </a:solidFill>
                <a:latin typeface="Meiryo UI"/>
                <a:ea typeface="Meiryo UI"/>
              </a:rPr>
              <a:t>2025</a:t>
            </a:r>
            <a:r>
              <a:rPr lang="ja-JP" altLang="en-US" sz="600" dirty="0">
                <a:solidFill>
                  <a:schemeClr val="tx1"/>
                </a:solidFill>
                <a:latin typeface="Meiryo UI"/>
                <a:ea typeface="Meiryo UI"/>
              </a:rPr>
              <a:t>年日本国際博覧会</a:t>
            </a:r>
            <a:r>
              <a:rPr lang="en-US" altLang="ja-JP" sz="600" dirty="0">
                <a:solidFill>
                  <a:schemeClr val="tx1"/>
                </a:solidFill>
                <a:latin typeface="Meiryo UI"/>
                <a:ea typeface="Meiryo UI"/>
              </a:rPr>
              <a:t>(</a:t>
            </a:r>
            <a:r>
              <a:rPr lang="ja-JP" altLang="en-US" sz="600" dirty="0">
                <a:solidFill>
                  <a:schemeClr val="tx1"/>
                </a:solidFill>
                <a:latin typeface="Meiryo UI"/>
                <a:ea typeface="Meiryo UI"/>
              </a:rPr>
              <a:t>大阪・関西万博</a:t>
            </a:r>
            <a:r>
              <a:rPr lang="en-US" altLang="ja-JP" sz="600" dirty="0" smtClean="0">
                <a:solidFill>
                  <a:schemeClr val="tx1"/>
                </a:solidFill>
                <a:latin typeface="Meiryo UI"/>
                <a:ea typeface="Meiryo UI"/>
              </a:rPr>
              <a:t>)</a:t>
            </a:r>
            <a:r>
              <a:rPr lang="zh-CN" altLang="en-US" sz="600" dirty="0">
                <a:solidFill>
                  <a:schemeClr val="tx1"/>
                </a:solidFill>
                <a:latin typeface="Meiryo UI"/>
                <a:ea typeface="Meiryo UI"/>
              </a:rPr>
              <a:t>出展参加</a:t>
            </a:r>
            <a:r>
              <a:rPr lang="zh-CN" altLang="en-US" sz="600" dirty="0" smtClean="0">
                <a:solidFill>
                  <a:schemeClr val="tx1"/>
                </a:solidFill>
                <a:latin typeface="Meiryo UI"/>
                <a:ea typeface="Meiryo UI"/>
              </a:rPr>
              <a:t>説明会</a:t>
            </a:r>
            <a:r>
              <a:rPr lang="en-US" altLang="zh-CN" sz="600" dirty="0" smtClean="0">
                <a:solidFill>
                  <a:schemeClr val="tx1"/>
                </a:solidFill>
                <a:latin typeface="Meiryo UI"/>
                <a:ea typeface="Meiryo UI"/>
              </a:rPr>
              <a:t>(</a:t>
            </a:r>
            <a:r>
              <a:rPr lang="en-US" altLang="ja-JP" sz="600" dirty="0">
                <a:solidFill>
                  <a:schemeClr val="tx1"/>
                </a:solidFill>
                <a:latin typeface="Meiryo UI"/>
                <a:ea typeface="Meiryo UI"/>
              </a:rPr>
              <a:t>2021</a:t>
            </a:r>
            <a:r>
              <a:rPr lang="ja-JP" altLang="en-US" sz="600" dirty="0">
                <a:solidFill>
                  <a:schemeClr val="tx1"/>
                </a:solidFill>
                <a:latin typeface="Meiryo UI"/>
                <a:ea typeface="Meiryo UI"/>
              </a:rPr>
              <a:t>年</a:t>
            </a:r>
            <a:r>
              <a:rPr lang="en-US" altLang="ja-JP" sz="600" dirty="0">
                <a:solidFill>
                  <a:schemeClr val="tx1"/>
                </a:solidFill>
                <a:latin typeface="Meiryo UI"/>
                <a:ea typeface="Meiryo UI"/>
              </a:rPr>
              <a:t>8</a:t>
            </a:r>
            <a:r>
              <a:rPr lang="ja-JP" altLang="en-US" sz="600" dirty="0">
                <a:solidFill>
                  <a:schemeClr val="tx1"/>
                </a:solidFill>
                <a:latin typeface="Meiryo UI"/>
                <a:ea typeface="Meiryo UI"/>
              </a:rPr>
              <a:t>月</a:t>
            </a:r>
            <a:r>
              <a:rPr lang="en-US" altLang="ja-JP" sz="600" dirty="0">
                <a:solidFill>
                  <a:schemeClr val="tx1"/>
                </a:solidFill>
                <a:latin typeface="Meiryo UI"/>
                <a:ea typeface="Meiryo UI"/>
              </a:rPr>
              <a:t>19</a:t>
            </a:r>
            <a:r>
              <a:rPr lang="ja-JP" altLang="en-US" sz="600" dirty="0">
                <a:solidFill>
                  <a:schemeClr val="tx1"/>
                </a:solidFill>
                <a:latin typeface="Meiryo UI"/>
                <a:ea typeface="Meiryo UI"/>
              </a:rPr>
              <a:t>日</a:t>
            </a:r>
            <a:r>
              <a:rPr lang="en-US" altLang="zh-CN" sz="600" dirty="0" smtClean="0">
                <a:solidFill>
                  <a:schemeClr val="tx1"/>
                </a:solidFill>
                <a:latin typeface="Meiryo UI"/>
                <a:ea typeface="Meiryo UI"/>
              </a:rPr>
              <a:t>)</a:t>
            </a:r>
            <a:r>
              <a:rPr lang="ja-JP" altLang="en-US" sz="600" dirty="0" smtClean="0">
                <a:solidFill>
                  <a:schemeClr val="tx1"/>
                </a:solidFill>
                <a:latin typeface="Meiryo UI"/>
                <a:ea typeface="Meiryo UI"/>
              </a:rPr>
              <a:t>資料</a:t>
            </a:r>
            <a:endParaRPr kumimoji="1" lang="ja-JP" altLang="en-US" sz="600" b="0" i="0" u="none" strike="noStrike" kern="1200" cap="none" spc="0" normalizeH="0" baseline="0" noProof="0" dirty="0">
              <a:ln>
                <a:noFill/>
              </a:ln>
              <a:solidFill>
                <a:schemeClr val="tx1"/>
              </a:solidFill>
              <a:effectLst/>
              <a:uLnTx/>
              <a:uFillTx/>
              <a:latin typeface="Meiryo UI"/>
              <a:ea typeface="Meiryo UI"/>
            </a:endParaRPr>
          </a:p>
        </p:txBody>
      </p:sp>
      <p:pic>
        <p:nvPicPr>
          <p:cNvPr id="35" name="図 34" descr="ペンでタブレットに書き込む医師">
            <a:extLst>
              <a:ext uri="{FF2B5EF4-FFF2-40B4-BE49-F238E27FC236}">
                <a16:creationId xmlns:a16="http://schemas.microsoft.com/office/drawing/2014/main" id="{C6354D2C-0813-4161-9C99-E40449CD5FEB}"/>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a:stretch/>
        </p:blipFill>
        <p:spPr>
          <a:xfrm>
            <a:off x="6806945" y="2285769"/>
            <a:ext cx="1573869" cy="1031222"/>
          </a:xfrm>
          <a:prstGeom prst="rect">
            <a:avLst/>
          </a:prstGeom>
        </p:spPr>
      </p:pic>
      <p:sp>
        <p:nvSpPr>
          <p:cNvPr id="40" name="正方形/長方形 39">
            <a:extLst>
              <a:ext uri="{FF2B5EF4-FFF2-40B4-BE49-F238E27FC236}">
                <a16:creationId xmlns:a16="http://schemas.microsoft.com/office/drawing/2014/main" id="{DAB0508C-856D-455B-A1C4-FBDC95A1CE86}"/>
              </a:ext>
            </a:extLst>
          </p:cNvPr>
          <p:cNvSpPr/>
          <p:nvPr/>
        </p:nvSpPr>
        <p:spPr>
          <a:xfrm>
            <a:off x="6630052" y="5603961"/>
            <a:ext cx="1927654" cy="103294"/>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defPPr>
              <a:defRPr lang="en-US"/>
            </a:defPPr>
            <a:lvl1pPr marL="0" algn="l" defTabSz="456514" rtl="0" eaLnBrk="1" latinLnBrk="0" hangingPunct="1">
              <a:defRPr sz="1797" kern="1200">
                <a:solidFill>
                  <a:schemeClr val="lt1"/>
                </a:solidFill>
                <a:latin typeface="+mn-lt"/>
                <a:ea typeface="+mn-ea"/>
                <a:cs typeface="+mn-cs"/>
              </a:defRPr>
            </a:lvl1pPr>
            <a:lvl2pPr marL="456514" algn="l" defTabSz="456514" rtl="0" eaLnBrk="1" latinLnBrk="0" hangingPunct="1">
              <a:defRPr sz="1797" kern="1200">
                <a:solidFill>
                  <a:schemeClr val="lt1"/>
                </a:solidFill>
                <a:latin typeface="+mn-lt"/>
                <a:ea typeface="+mn-ea"/>
                <a:cs typeface="+mn-cs"/>
              </a:defRPr>
            </a:lvl2pPr>
            <a:lvl3pPr marL="913028" algn="l" defTabSz="456514" rtl="0" eaLnBrk="1" latinLnBrk="0" hangingPunct="1">
              <a:defRPr sz="1797" kern="1200">
                <a:solidFill>
                  <a:schemeClr val="lt1"/>
                </a:solidFill>
                <a:latin typeface="+mn-lt"/>
                <a:ea typeface="+mn-ea"/>
                <a:cs typeface="+mn-cs"/>
              </a:defRPr>
            </a:lvl3pPr>
            <a:lvl4pPr marL="1369543" algn="l" defTabSz="456514" rtl="0" eaLnBrk="1" latinLnBrk="0" hangingPunct="1">
              <a:defRPr sz="1797" kern="1200">
                <a:solidFill>
                  <a:schemeClr val="lt1"/>
                </a:solidFill>
                <a:latin typeface="+mn-lt"/>
                <a:ea typeface="+mn-ea"/>
                <a:cs typeface="+mn-cs"/>
              </a:defRPr>
            </a:lvl4pPr>
            <a:lvl5pPr marL="1826057" algn="l" defTabSz="456514" rtl="0" eaLnBrk="1" latinLnBrk="0" hangingPunct="1">
              <a:defRPr sz="1797" kern="1200">
                <a:solidFill>
                  <a:schemeClr val="lt1"/>
                </a:solidFill>
                <a:latin typeface="+mn-lt"/>
                <a:ea typeface="+mn-ea"/>
                <a:cs typeface="+mn-cs"/>
              </a:defRPr>
            </a:lvl5pPr>
            <a:lvl6pPr marL="2282571" algn="l" defTabSz="456514" rtl="0" eaLnBrk="1" latinLnBrk="0" hangingPunct="1">
              <a:defRPr sz="1797" kern="1200">
                <a:solidFill>
                  <a:schemeClr val="lt1"/>
                </a:solidFill>
                <a:latin typeface="+mn-lt"/>
                <a:ea typeface="+mn-ea"/>
                <a:cs typeface="+mn-cs"/>
              </a:defRPr>
            </a:lvl6pPr>
            <a:lvl7pPr marL="2739085" algn="l" defTabSz="456514" rtl="0" eaLnBrk="1" latinLnBrk="0" hangingPunct="1">
              <a:defRPr sz="1797" kern="1200">
                <a:solidFill>
                  <a:schemeClr val="lt1"/>
                </a:solidFill>
                <a:latin typeface="+mn-lt"/>
                <a:ea typeface="+mn-ea"/>
                <a:cs typeface="+mn-cs"/>
              </a:defRPr>
            </a:lvl7pPr>
            <a:lvl8pPr marL="3195599" algn="l" defTabSz="456514" rtl="0" eaLnBrk="1" latinLnBrk="0" hangingPunct="1">
              <a:defRPr sz="1797" kern="1200">
                <a:solidFill>
                  <a:schemeClr val="lt1"/>
                </a:solidFill>
                <a:latin typeface="+mn-lt"/>
                <a:ea typeface="+mn-ea"/>
                <a:cs typeface="+mn-cs"/>
              </a:defRPr>
            </a:lvl8pPr>
            <a:lvl9pPr marL="3652114" algn="l" defTabSz="456514" rtl="0" eaLnBrk="1" latinLnBrk="0" hangingPunct="1">
              <a:defRPr sz="1797" kern="1200">
                <a:solidFill>
                  <a:schemeClr val="lt1"/>
                </a:solidFill>
                <a:latin typeface="+mn-lt"/>
                <a:ea typeface="+mn-ea"/>
                <a:cs typeface="+mn-cs"/>
              </a:defRPr>
            </a:lvl9pPr>
          </a:lstStyle>
          <a:p>
            <a:pPr marL="0" marR="0" lvl="0" indent="0" algn="ctr" defTabSz="456514" rtl="0" eaLnBrk="1" fontAlgn="auto" latinLnBrk="0" hangingPunct="1">
              <a:lnSpc>
                <a:spcPct val="100000"/>
              </a:lnSpc>
              <a:spcBef>
                <a:spcPts val="0"/>
              </a:spcBef>
              <a:spcAft>
                <a:spcPts val="0"/>
              </a:spcAft>
              <a:buClrTx/>
              <a:buSzTx/>
              <a:buFontTx/>
              <a:buNone/>
              <a:tabLst/>
              <a:defRPr/>
            </a:pPr>
            <a:r>
              <a:rPr kumimoji="1" lang="en-US" altLang="ja-JP" sz="739" b="0" i="0" u="none" strike="noStrike" kern="1200" cap="none" spc="0" normalizeH="0" baseline="0" noProof="0" dirty="0">
                <a:ln>
                  <a:noFill/>
                </a:ln>
                <a:solidFill>
                  <a:prstClr val="black"/>
                </a:solidFill>
                <a:effectLst/>
                <a:uLnTx/>
                <a:uFillTx/>
                <a:latin typeface="Meiryo UI"/>
                <a:ea typeface="Meiryo UI"/>
                <a:cs typeface="+mn-cs"/>
              </a:rPr>
              <a:t>PHR</a:t>
            </a: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（パーソナルヘルスレコード）サービス　イメージ</a:t>
            </a:r>
          </a:p>
        </p:txBody>
      </p:sp>
      <p:sp>
        <p:nvSpPr>
          <p:cNvPr id="38" name="正方形/長方形 37"/>
          <p:cNvSpPr/>
          <p:nvPr/>
        </p:nvSpPr>
        <p:spPr>
          <a:xfrm>
            <a:off x="1130571" y="5449346"/>
            <a:ext cx="2187906" cy="105022"/>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39" b="0" i="0" u="none" strike="noStrike" kern="1200" cap="none" spc="0" normalizeH="0" baseline="0" noProof="0" dirty="0">
                <a:ln>
                  <a:noFill/>
                </a:ln>
                <a:solidFill>
                  <a:prstClr val="black"/>
                </a:solidFill>
                <a:effectLst/>
                <a:uLnTx/>
                <a:uFillTx/>
                <a:latin typeface="Meiryo UI"/>
                <a:ea typeface="Meiryo UI"/>
                <a:cs typeface="+mn-cs"/>
              </a:rPr>
              <a:t>健康増進施設イメージパース</a:t>
            </a:r>
          </a:p>
        </p:txBody>
      </p:sp>
      <p:pic>
        <p:nvPicPr>
          <p:cNvPr id="11" name="図 10">
            <a:extLst>
              <a:ext uri="{FF2B5EF4-FFF2-40B4-BE49-F238E27FC236}">
                <a16:creationId xmlns:a16="http://schemas.microsoft.com/office/drawing/2014/main" id="{E59ACE26-F542-427B-8DF5-D6C2488DC5B9}"/>
              </a:ext>
            </a:extLst>
          </p:cNvPr>
          <p:cNvPicPr>
            <a:picLocks noChangeAspect="1"/>
          </p:cNvPicPr>
          <p:nvPr/>
        </p:nvPicPr>
        <p:blipFill>
          <a:blip r:embed="rId10"/>
          <a:stretch>
            <a:fillRect/>
          </a:stretch>
        </p:blipFill>
        <p:spPr>
          <a:xfrm>
            <a:off x="6496727" y="4494606"/>
            <a:ext cx="1972148" cy="1131768"/>
          </a:xfrm>
          <a:prstGeom prst="rect">
            <a:avLst/>
          </a:prstGeom>
        </p:spPr>
      </p:pic>
      <p:pic>
        <p:nvPicPr>
          <p:cNvPr id="28" name="図 27">
            <a:extLst>
              <a:ext uri="{FF2B5EF4-FFF2-40B4-BE49-F238E27FC236}">
                <a16:creationId xmlns:a16="http://schemas.microsoft.com/office/drawing/2014/main" id="{C0BA73E2-5759-481A-81BE-1BCC31AA5E65}"/>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690982" y="4644122"/>
            <a:ext cx="2449072" cy="897806"/>
          </a:xfrm>
          <a:prstGeom prst="rect">
            <a:avLst/>
          </a:prstGeom>
        </p:spPr>
      </p:pic>
      <p:pic>
        <p:nvPicPr>
          <p:cNvPr id="29" name="図 28"/>
          <p:cNvPicPr>
            <a:picLocks noChangeAspect="1"/>
          </p:cNvPicPr>
          <p:nvPr/>
        </p:nvPicPr>
        <p:blipFill>
          <a:blip r:embed="rId12"/>
          <a:stretch>
            <a:fillRect/>
          </a:stretch>
        </p:blipFill>
        <p:spPr>
          <a:xfrm>
            <a:off x="4065085" y="2300205"/>
            <a:ext cx="1666827" cy="1002349"/>
          </a:xfrm>
          <a:prstGeom prst="rect">
            <a:avLst/>
          </a:prstGeom>
        </p:spPr>
      </p:pic>
      <p:cxnSp>
        <p:nvCxnSpPr>
          <p:cNvPr id="30" name="直線コネクタ 29"/>
          <p:cNvCxnSpPr/>
          <p:nvPr/>
        </p:nvCxnSpPr>
        <p:spPr>
          <a:xfrm>
            <a:off x="270457" y="5045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236989" y="1066319"/>
            <a:ext cx="8801575" cy="571920"/>
          </a:xfrm>
          <a:prstGeom prst="roundRect">
            <a:avLst>
              <a:gd name="adj" fmla="val 13437"/>
            </a:avLst>
          </a:prstGeom>
          <a:solidFill>
            <a:srgbClr val="FFFF00"/>
          </a:solidFill>
          <a:ln w="50800" cap="flat" cmpd="thinThick" algn="ctr">
            <a:solidFill>
              <a:sysClr val="windowText" lastClr="000000"/>
            </a:solidFill>
            <a:prstDash val="solid"/>
            <a:miter lim="800000"/>
          </a:ln>
          <a:effectLst/>
        </p:spPr>
        <p:txBody>
          <a:bodyPr rtlCol="0" anchor="ctr"/>
          <a:lstStyle/>
          <a:p>
            <a:pPr marL="180000" lvl="0" indent="-180000" algn="just" defTabSz="912114" fontAlgn="ctr">
              <a:lnSpc>
                <a:spcPct val="110000"/>
              </a:lnSpc>
              <a:spcAft>
                <a:spcPts val="600"/>
              </a:spcAft>
              <a:buClr>
                <a:srgbClr val="2E75B6"/>
              </a:buClr>
              <a:buFont typeface="Wingdings" panose="05000000000000000000" pitchFamily="2" charset="2"/>
              <a:buChar char="l"/>
              <a:defRPr/>
            </a:pPr>
            <a:r>
              <a:rPr lang="ja-JP" altLang="en-US" sz="1400" b="1" dirty="0">
                <a:solidFill>
                  <a:prstClr val="black"/>
                </a:solidFill>
              </a:rPr>
              <a:t>誰もが最適な医療・健康サービスを受けることができる未来の健康社会の実現に向けて、スーパーシティ構想のフィールドで実績を重ねていく。</a:t>
            </a:r>
          </a:p>
        </p:txBody>
      </p:sp>
      <p:sp>
        <p:nvSpPr>
          <p:cNvPr id="37" name="正方形/長方形 36"/>
          <p:cNvSpPr/>
          <p:nvPr/>
        </p:nvSpPr>
        <p:spPr>
          <a:xfrm>
            <a:off x="5932948" y="5490354"/>
            <a:ext cx="167681" cy="1936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70457" y="103469"/>
            <a:ext cx="4195379"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2215" noProof="0" dirty="0" smtClean="0">
                <a:latin typeface="Meiryo UI" panose="020B0604030504040204" pitchFamily="50" charset="-128"/>
                <a:ea typeface="Meiryo UI" panose="020B0604030504040204" pitchFamily="50" charset="-128"/>
              </a:rPr>
              <a:t>11</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取組（スーパーシティ）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91093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CE12A-6339-4C17-8533-3501069E4E18}"/>
              </a:ext>
            </a:extLst>
          </p:cNvPr>
          <p:cNvSpPr>
            <a:spLocks noGrp="1"/>
          </p:cNvSpPr>
          <p:nvPr>
            <p:ph type="title"/>
          </p:nvPr>
        </p:nvSpPr>
        <p:spPr>
          <a:xfrm>
            <a:off x="0" y="538567"/>
            <a:ext cx="9144323" cy="329145"/>
          </a:xfrm>
          <a:solidFill>
            <a:srgbClr val="DEEBF7"/>
          </a:solidFill>
        </p:spPr>
        <p:txBody>
          <a:bodyPr vert="horz" lIns="266017" tIns="0" rIns="266017" bIns="66504" rtlCol="0" anchor="b" anchorCtr="0">
            <a:noAutofit/>
          </a:bodyPr>
          <a:lstStyle/>
          <a:p>
            <a:r>
              <a:rPr lang="en-US" altLang="ja-JP" sz="1400" dirty="0"/>
              <a:t>2025</a:t>
            </a:r>
            <a:r>
              <a:rPr lang="ja-JP" altLang="en-US" sz="1400" dirty="0"/>
              <a:t>年　大阪・関西万博を機に “豊かな未来社会” を実現　</a:t>
            </a:r>
            <a:r>
              <a:rPr lang="en-US" altLang="ja-JP" sz="1400" dirty="0"/>
              <a:t>【</a:t>
            </a:r>
            <a:r>
              <a:rPr lang="ja-JP" altLang="en-US" sz="1400" dirty="0"/>
              <a:t>移動・物流など</a:t>
            </a:r>
            <a:r>
              <a:rPr lang="en-US" altLang="ja-JP" sz="1400" dirty="0"/>
              <a:t>】</a:t>
            </a:r>
            <a:endParaRPr lang="ja-JP" altLang="en-US" sz="1400" dirty="0"/>
          </a:p>
        </p:txBody>
      </p:sp>
      <p:graphicFrame>
        <p:nvGraphicFramePr>
          <p:cNvPr id="5" name="表 4">
            <a:extLst>
              <a:ext uri="{FF2B5EF4-FFF2-40B4-BE49-F238E27FC236}">
                <a16:creationId xmlns:a16="http://schemas.microsoft.com/office/drawing/2014/main" id="{97DAE873-8360-49FF-9E68-91089B09E289}"/>
              </a:ext>
            </a:extLst>
          </p:cNvPr>
          <p:cNvGraphicFramePr>
            <a:graphicFrameLocks noGrp="1"/>
          </p:cNvGraphicFramePr>
          <p:nvPr>
            <p:extLst/>
          </p:nvPr>
        </p:nvGraphicFramePr>
        <p:xfrm>
          <a:off x="263938" y="1572619"/>
          <a:ext cx="8612290" cy="5176798"/>
        </p:xfrm>
        <a:graphic>
          <a:graphicData uri="http://schemas.openxmlformats.org/drawingml/2006/table">
            <a:tbl>
              <a:tblPr firstRow="1" bandRow="1">
                <a:tableStyleId>{6E25E649-3F16-4E02-A733-19D2CDBF48F0}</a:tableStyleId>
              </a:tblPr>
              <a:tblGrid>
                <a:gridCol w="332521">
                  <a:extLst>
                    <a:ext uri="{9D8B030D-6E8A-4147-A177-3AD203B41FA5}">
                      <a16:colId xmlns:a16="http://schemas.microsoft.com/office/drawing/2014/main" val="3343399595"/>
                    </a:ext>
                  </a:extLst>
                </a:gridCol>
                <a:gridCol w="299269">
                  <a:extLst>
                    <a:ext uri="{9D8B030D-6E8A-4147-A177-3AD203B41FA5}">
                      <a16:colId xmlns:a16="http://schemas.microsoft.com/office/drawing/2014/main" val="3482630612"/>
                    </a:ext>
                  </a:extLst>
                </a:gridCol>
                <a:gridCol w="2660167">
                  <a:extLst>
                    <a:ext uri="{9D8B030D-6E8A-4147-A177-3AD203B41FA5}">
                      <a16:colId xmlns:a16="http://schemas.microsoft.com/office/drawing/2014/main" val="1718938046"/>
                    </a:ext>
                  </a:extLst>
                </a:gridCol>
                <a:gridCol w="2784389">
                  <a:extLst>
                    <a:ext uri="{9D8B030D-6E8A-4147-A177-3AD203B41FA5}">
                      <a16:colId xmlns:a16="http://schemas.microsoft.com/office/drawing/2014/main" val="1562956198"/>
                    </a:ext>
                  </a:extLst>
                </a:gridCol>
                <a:gridCol w="2535944">
                  <a:extLst>
                    <a:ext uri="{9D8B030D-6E8A-4147-A177-3AD203B41FA5}">
                      <a16:colId xmlns:a16="http://schemas.microsoft.com/office/drawing/2014/main" val="4152553691"/>
                    </a:ext>
                  </a:extLst>
                </a:gridCol>
              </a:tblGrid>
              <a:tr h="309688">
                <a:tc gridSpan="2">
                  <a:txBody>
                    <a:bodyPr/>
                    <a:lstStyle/>
                    <a:p>
                      <a:pPr marL="0" algn="ctr" defTabSz="914423" rtl="0" eaLnBrk="1" fontAlgn="ctr" latinLnBrk="0" hangingPunct="1"/>
                      <a:endParaRPr kumimoji="1" lang="ja-JP" altLang="en-US" sz="1100" b="1" kern="1200" dirty="0">
                        <a:solidFill>
                          <a:schemeClr val="tx1"/>
                        </a:solidFill>
                        <a:latin typeface="+mn-ea"/>
                        <a:ea typeface="+mn-ea"/>
                        <a:cs typeface="+mn-cs"/>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algn="ctr" defTabSz="914423" rtl="0" eaLnBrk="1" fontAlgn="ctr" latinLnBrk="0" hangingPunct="1"/>
                      <a:r>
                        <a:rPr kumimoji="1" lang="ja-JP" altLang="en-US" sz="1100" kern="1200" dirty="0">
                          <a:solidFill>
                            <a:srgbClr val="000000"/>
                          </a:solidFill>
                          <a:latin typeface="+mn-ea"/>
                          <a:ea typeface="+mn-ea"/>
                        </a:rPr>
                        <a:t>フェーズ</a:t>
                      </a:r>
                      <a:r>
                        <a:rPr kumimoji="1" lang="en-US" altLang="ja-JP" sz="1100" kern="1200" dirty="0">
                          <a:solidFill>
                            <a:srgbClr val="000000"/>
                          </a:solidFill>
                          <a:latin typeface="+mn-ea"/>
                          <a:ea typeface="+mn-ea"/>
                        </a:rPr>
                        <a:t>Ⅰ</a:t>
                      </a:r>
                    </a:p>
                    <a:p>
                      <a:pPr marL="0" algn="ctr" defTabSz="914423" rtl="0" eaLnBrk="1" fontAlgn="ctr" latinLnBrk="0" hangingPunct="1"/>
                      <a:r>
                        <a:rPr kumimoji="1" lang="ja-JP" altLang="en-US" sz="900" b="0" kern="1200" dirty="0">
                          <a:solidFill>
                            <a:srgbClr val="000000"/>
                          </a:solidFill>
                          <a:latin typeface="+mn-ea"/>
                          <a:ea typeface="+mn-ea"/>
                        </a:rPr>
                        <a:t>～</a:t>
                      </a:r>
                      <a:r>
                        <a:rPr kumimoji="1" lang="en-US" altLang="ja-JP" sz="900" b="0" kern="1200" dirty="0">
                          <a:solidFill>
                            <a:srgbClr val="000000"/>
                          </a:solidFill>
                          <a:latin typeface="+mn-ea"/>
                          <a:ea typeface="+mn-ea"/>
                        </a:rPr>
                        <a:t>2024</a:t>
                      </a:r>
                      <a:r>
                        <a:rPr kumimoji="1" lang="ja-JP" altLang="en-US" sz="900" b="0" kern="1200" dirty="0">
                          <a:solidFill>
                            <a:srgbClr val="000000"/>
                          </a:solidFill>
                          <a:latin typeface="+mn-ea"/>
                          <a:ea typeface="+mn-ea"/>
                        </a:rPr>
                        <a:t>年</a:t>
                      </a:r>
                      <a:r>
                        <a:rPr kumimoji="1" lang="ja-JP" altLang="en-US" sz="900" b="0" kern="1200" dirty="0">
                          <a:solidFill>
                            <a:schemeClr val="tx1"/>
                          </a:solidFill>
                          <a:latin typeface="+mn-ea"/>
                          <a:ea typeface="+mn-ea"/>
                        </a:rPr>
                        <a:t>度</a:t>
                      </a:r>
                      <a:r>
                        <a:rPr kumimoji="1" lang="ja-JP" altLang="en-US" sz="900" b="0" kern="1200" dirty="0">
                          <a:solidFill>
                            <a:srgbClr val="000000"/>
                          </a:solidFill>
                          <a:latin typeface="+mn-ea"/>
                          <a:ea typeface="+mn-ea"/>
                        </a:rPr>
                        <a:t> </a:t>
                      </a:r>
                      <a:r>
                        <a:rPr kumimoji="1" lang="en-US" altLang="ja-JP" sz="900" b="0" kern="1200" dirty="0">
                          <a:solidFill>
                            <a:srgbClr val="000000"/>
                          </a:solidFill>
                          <a:latin typeface="+mn-ea"/>
                          <a:ea typeface="+mn-ea"/>
                        </a:rPr>
                        <a:t>Before</a:t>
                      </a:r>
                      <a:r>
                        <a:rPr kumimoji="1" lang="ja-JP" altLang="en-US" sz="900" b="0" kern="1200" dirty="0">
                          <a:solidFill>
                            <a:srgbClr val="000000"/>
                          </a:solidFill>
                          <a:latin typeface="+mn-ea"/>
                          <a:ea typeface="+mn-ea"/>
                        </a:rPr>
                        <a:t>万博</a:t>
                      </a:r>
                    </a:p>
                  </a:txBody>
                  <a:tcPr marL="0" marR="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algn="ctr" defTabSz="914423" rtl="0" eaLnBrk="1" fontAlgn="ctr" latinLnBrk="0" hangingPunct="1"/>
                      <a:r>
                        <a:rPr kumimoji="1" lang="ja-JP" altLang="en-US" sz="1100" kern="1200" dirty="0">
                          <a:solidFill>
                            <a:srgbClr val="000000"/>
                          </a:solidFill>
                          <a:latin typeface="+mn-ea"/>
                          <a:ea typeface="+mn-ea"/>
                        </a:rPr>
                        <a:t>フェーズ</a:t>
                      </a:r>
                      <a:r>
                        <a:rPr kumimoji="1" lang="en-US" altLang="ja-JP" sz="1100" kern="1200" dirty="0">
                          <a:solidFill>
                            <a:srgbClr val="000000"/>
                          </a:solidFill>
                          <a:latin typeface="+mn-ea"/>
                          <a:ea typeface="+mn-ea"/>
                        </a:rPr>
                        <a:t>Ⅱ</a:t>
                      </a:r>
                    </a:p>
                    <a:p>
                      <a:pPr marL="0" algn="ctr" defTabSz="914423" rtl="0" eaLnBrk="1" fontAlgn="ctr" latinLnBrk="0" hangingPunct="1"/>
                      <a:r>
                        <a:rPr kumimoji="1" lang="en-US" altLang="ja-JP" sz="900" b="0" kern="1200" dirty="0">
                          <a:solidFill>
                            <a:srgbClr val="000000"/>
                          </a:solidFill>
                          <a:latin typeface="+mn-ea"/>
                          <a:ea typeface="+mn-ea"/>
                        </a:rPr>
                        <a:t>2025</a:t>
                      </a:r>
                      <a:r>
                        <a:rPr kumimoji="1" lang="ja-JP" altLang="en-US" sz="900" b="0" kern="1200" dirty="0">
                          <a:solidFill>
                            <a:srgbClr val="000000"/>
                          </a:solidFill>
                          <a:latin typeface="+mn-ea"/>
                          <a:ea typeface="+mn-ea"/>
                        </a:rPr>
                        <a:t>年</a:t>
                      </a:r>
                      <a:r>
                        <a:rPr kumimoji="1" lang="ja-JP" altLang="en-US" sz="900" b="0" kern="1200" dirty="0">
                          <a:solidFill>
                            <a:schemeClr val="tx1"/>
                          </a:solidFill>
                          <a:latin typeface="+mn-ea"/>
                          <a:ea typeface="+mn-ea"/>
                        </a:rPr>
                        <a:t>度</a:t>
                      </a:r>
                      <a:r>
                        <a:rPr kumimoji="1" lang="ja-JP" altLang="en-US" sz="900" b="0" kern="1200" dirty="0">
                          <a:solidFill>
                            <a:srgbClr val="000000"/>
                          </a:solidFill>
                          <a:latin typeface="+mn-ea"/>
                          <a:ea typeface="+mn-ea"/>
                        </a:rPr>
                        <a:t> </a:t>
                      </a:r>
                      <a:r>
                        <a:rPr kumimoji="1" lang="en-US" altLang="ja-JP" sz="900" b="0" kern="1200" dirty="0">
                          <a:solidFill>
                            <a:srgbClr val="000000"/>
                          </a:solidFill>
                          <a:latin typeface="+mn-ea"/>
                          <a:ea typeface="+mn-ea"/>
                        </a:rPr>
                        <a:t>With</a:t>
                      </a:r>
                      <a:r>
                        <a:rPr kumimoji="1" lang="ja-JP" altLang="en-US" sz="900" b="0" kern="1200" dirty="0">
                          <a:solidFill>
                            <a:srgbClr val="000000"/>
                          </a:solidFill>
                          <a:latin typeface="+mn-ea"/>
                          <a:ea typeface="+mn-ea"/>
                        </a:rPr>
                        <a:t>万博</a:t>
                      </a:r>
                      <a:endParaRPr kumimoji="1" lang="en-US" altLang="ja-JP" sz="900" b="0" kern="1200" dirty="0">
                        <a:solidFill>
                          <a:srgbClr val="000000"/>
                        </a:solidFill>
                        <a:latin typeface="+mn-ea"/>
                        <a:ea typeface="+mn-ea"/>
                      </a:endParaRP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algn="ctr" defTabSz="914423" rtl="0" eaLnBrk="1" fontAlgn="ctr" latinLnBrk="0" hangingPunct="1"/>
                      <a:r>
                        <a:rPr kumimoji="1" lang="ja-JP" altLang="en-US" sz="1100" kern="1200" dirty="0">
                          <a:solidFill>
                            <a:srgbClr val="000000"/>
                          </a:solidFill>
                          <a:latin typeface="+mn-ea"/>
                          <a:ea typeface="+mn-ea"/>
                        </a:rPr>
                        <a:t>フェーズ</a:t>
                      </a:r>
                      <a:r>
                        <a:rPr kumimoji="1" lang="en-US" altLang="ja-JP" sz="1100" kern="1200" dirty="0">
                          <a:solidFill>
                            <a:srgbClr val="000000"/>
                          </a:solidFill>
                          <a:latin typeface="+mn-ea"/>
                          <a:ea typeface="+mn-ea"/>
                        </a:rPr>
                        <a:t>Ⅲ</a:t>
                      </a:r>
                    </a:p>
                    <a:p>
                      <a:pPr marL="0" algn="ctr" defTabSz="914423" rtl="0" eaLnBrk="1" fontAlgn="ctr" latinLnBrk="0" hangingPunct="1"/>
                      <a:r>
                        <a:rPr kumimoji="1" lang="en-US" altLang="ja-JP" sz="900" b="0" kern="1200" dirty="0">
                          <a:solidFill>
                            <a:srgbClr val="000000"/>
                          </a:solidFill>
                          <a:latin typeface="+mn-ea"/>
                          <a:ea typeface="+mn-ea"/>
                        </a:rPr>
                        <a:t>2026</a:t>
                      </a:r>
                      <a:r>
                        <a:rPr kumimoji="1" lang="ja-JP" altLang="en-US" sz="900" b="0" kern="1200" dirty="0">
                          <a:solidFill>
                            <a:srgbClr val="000000"/>
                          </a:solidFill>
                          <a:latin typeface="+mn-ea"/>
                          <a:ea typeface="+mn-ea"/>
                        </a:rPr>
                        <a:t>年</a:t>
                      </a:r>
                      <a:r>
                        <a:rPr kumimoji="1" lang="ja-JP" altLang="en-US" sz="900" b="0" kern="1200" dirty="0">
                          <a:solidFill>
                            <a:schemeClr val="tx1"/>
                          </a:solidFill>
                          <a:latin typeface="+mn-ea"/>
                          <a:ea typeface="+mn-ea"/>
                        </a:rPr>
                        <a:t>度</a:t>
                      </a:r>
                      <a:r>
                        <a:rPr kumimoji="1" lang="ja-JP" altLang="en-US" sz="900" b="0" kern="1200" dirty="0">
                          <a:solidFill>
                            <a:srgbClr val="000000"/>
                          </a:solidFill>
                          <a:latin typeface="+mn-ea"/>
                          <a:ea typeface="+mn-ea"/>
                        </a:rPr>
                        <a:t>～ </a:t>
                      </a:r>
                      <a:r>
                        <a:rPr kumimoji="1" lang="en-US" altLang="ja-JP" sz="900" b="0" kern="1200" dirty="0">
                          <a:solidFill>
                            <a:srgbClr val="000000"/>
                          </a:solidFill>
                          <a:latin typeface="+mn-ea"/>
                          <a:ea typeface="+mn-ea"/>
                        </a:rPr>
                        <a:t>After</a:t>
                      </a:r>
                      <a:r>
                        <a:rPr kumimoji="1" lang="ja-JP" altLang="en-US" sz="900" b="0" kern="1200" dirty="0">
                          <a:solidFill>
                            <a:srgbClr val="000000"/>
                          </a:solidFill>
                          <a:latin typeface="+mn-ea"/>
                          <a:ea typeface="+mn-ea"/>
                        </a:rPr>
                        <a:t>万博</a:t>
                      </a:r>
                    </a:p>
                  </a:txBody>
                  <a:tcPr marL="0" marR="0"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969032275"/>
                  </a:ext>
                </a:extLst>
              </a:tr>
              <a:tr h="944307">
                <a:tc rowSpan="4">
                  <a:txBody>
                    <a:bodyPr/>
                    <a:lstStyle/>
                    <a:p>
                      <a:pPr algn="ctr" fontAlgn="ctr"/>
                      <a:r>
                        <a:rPr lang="ja-JP" altLang="en-US" sz="1500" b="1" dirty="0">
                          <a:solidFill>
                            <a:srgbClr val="FFFFFF"/>
                          </a:solidFill>
                          <a:latin typeface="+mn-ea"/>
                          <a:ea typeface="+mn-ea"/>
                        </a:rPr>
                        <a:t>移動・物流など</a:t>
                      </a:r>
                    </a:p>
                  </a:txBody>
                  <a:tcPr marL="0" marR="0" marT="0" marB="0" vert="eaVert"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marL="0" marR="0" lvl="0" indent="0" algn="ctr" defTabSz="914423" rtl="0" eaLnBrk="1" fontAlgn="ctr" latinLnBrk="0" hangingPunct="1">
                        <a:lnSpc>
                          <a:spcPct val="100000"/>
                        </a:lnSpc>
                        <a:spcBef>
                          <a:spcPts val="0"/>
                        </a:spcBef>
                        <a:spcAft>
                          <a:spcPts val="0"/>
                        </a:spcAft>
                        <a:buClrTx/>
                        <a:buSzTx/>
                        <a:buFontTx/>
                        <a:buNone/>
                        <a:tabLst/>
                        <a:defRPr/>
                      </a:pPr>
                      <a:r>
                        <a:rPr lang="ja-JP" altLang="en-US" sz="1000" b="1">
                          <a:latin typeface="+mn-ea"/>
                          <a:ea typeface="+mn-ea"/>
                        </a:rPr>
                        <a:t>ビジョン</a:t>
                      </a:r>
                      <a:endParaRPr lang="en-US" altLang="ja-JP" sz="1000" b="1">
                        <a:latin typeface="+mn-ea"/>
                        <a:ea typeface="+mn-ea"/>
                      </a:endParaRPr>
                    </a:p>
                    <a:p>
                      <a:pPr marL="0" marR="0" lvl="0" indent="0" algn="ctr" defTabSz="914423" rtl="0" eaLnBrk="1" fontAlgn="ctr" latinLnBrk="0" hangingPunct="1">
                        <a:lnSpc>
                          <a:spcPct val="100000"/>
                        </a:lnSpc>
                        <a:spcBef>
                          <a:spcPts val="0"/>
                        </a:spcBef>
                        <a:spcAft>
                          <a:spcPts val="0"/>
                        </a:spcAft>
                        <a:buClrTx/>
                        <a:buSzTx/>
                        <a:buFontTx/>
                        <a:buNone/>
                        <a:tabLst/>
                        <a:defRPr/>
                      </a:pPr>
                      <a:r>
                        <a:rPr lang="ja-JP" altLang="en-US" sz="1000" b="1">
                          <a:latin typeface="+mn-ea"/>
                          <a:ea typeface="+mn-ea"/>
                        </a:rPr>
                        <a:t>イメージ</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algn="ctr" defTabSz="914423" rtl="0" eaLnBrk="1" fontAlgn="ctr" latinLnBrk="0" hangingPunct="1"/>
                      <a:r>
                        <a:rPr kumimoji="1" lang="ja-JP" altLang="en-US" sz="1100" b="1" kern="1200" dirty="0">
                          <a:solidFill>
                            <a:srgbClr val="000000"/>
                          </a:solidFill>
                          <a:latin typeface="+mn-ea"/>
                          <a:ea typeface="+mn-ea"/>
                          <a:cs typeface="+mn-cs"/>
                        </a:rPr>
                        <a:t>自動運転車</a:t>
                      </a:r>
                      <a:r>
                        <a:rPr kumimoji="1" lang="en-US" altLang="ja-JP" sz="1100" b="1" kern="1200" dirty="0">
                          <a:solidFill>
                            <a:srgbClr val="000000"/>
                          </a:solidFill>
                          <a:latin typeface="+mn-ea"/>
                          <a:ea typeface="+mn-ea"/>
                          <a:cs typeface="+mn-cs"/>
                        </a:rPr>
                        <a:t>(</a:t>
                      </a:r>
                      <a:r>
                        <a:rPr kumimoji="1" lang="ja-JP" altLang="en-US" sz="1100" b="1" kern="1200" dirty="0">
                          <a:solidFill>
                            <a:srgbClr val="000000"/>
                          </a:solidFill>
                          <a:latin typeface="+mn-ea"/>
                          <a:ea typeface="+mn-ea"/>
                          <a:cs typeface="+mn-cs"/>
                        </a:rPr>
                        <a:t>レベル</a:t>
                      </a:r>
                      <a:r>
                        <a:rPr kumimoji="1" lang="en-US" altLang="ja-JP" sz="1100" b="1" kern="1200" dirty="0">
                          <a:solidFill>
                            <a:srgbClr val="000000"/>
                          </a:solidFill>
                          <a:latin typeface="+mn-ea"/>
                          <a:ea typeface="+mn-ea"/>
                          <a:cs typeface="+mn-cs"/>
                        </a:rPr>
                        <a:t>2)</a:t>
                      </a:r>
                      <a:r>
                        <a:rPr kumimoji="1" lang="ja-JP" altLang="en-US" sz="1100" b="1" kern="1200" dirty="0" err="1">
                          <a:solidFill>
                            <a:srgbClr val="000000"/>
                          </a:solidFill>
                          <a:latin typeface="+mn-ea"/>
                          <a:ea typeface="+mn-ea"/>
                          <a:cs typeface="+mn-cs"/>
                        </a:rPr>
                        <a:t>での</a:t>
                      </a:r>
                      <a:r>
                        <a:rPr kumimoji="1" lang="ja-JP" altLang="en-US" sz="1100" b="1" kern="1200" dirty="0">
                          <a:solidFill>
                            <a:srgbClr val="000000"/>
                          </a:solidFill>
                          <a:latin typeface="+mn-ea"/>
                          <a:ea typeface="+mn-ea"/>
                          <a:cs typeface="+mn-cs"/>
                        </a:rPr>
                        <a:t>貨客混載</a:t>
                      </a:r>
                    </a:p>
                  </a:txBody>
                  <a:tcPr marL="66504" marR="66504"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スマートモビリティの推進</a:t>
                      </a:r>
                      <a:endParaRPr kumimoji="1" lang="en-US" altLang="ja-JP" sz="6100" b="1" kern="1200" dirty="0">
                        <a:solidFill>
                          <a:schemeClr val="tx1"/>
                        </a:solidFill>
                        <a:latin typeface="+mn-ea"/>
                        <a:ea typeface="+mn-ea"/>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万博後の</a:t>
                      </a:r>
                      <a:r>
                        <a:rPr kumimoji="1" lang="en-US" altLang="ja-JP" sz="1100" b="1" kern="1200" dirty="0" err="1">
                          <a:solidFill>
                            <a:schemeClr val="tx1"/>
                          </a:solidFill>
                          <a:latin typeface="+mn-ea"/>
                          <a:ea typeface="+mn-ea"/>
                          <a:cs typeface="+mn-cs"/>
                        </a:rPr>
                        <a:t>MaaS</a:t>
                      </a:r>
                      <a:endPar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053140"/>
                  </a:ext>
                </a:extLst>
              </a:tr>
              <a:tr h="1523444">
                <a:tc vMerge="1">
                  <a:txBody>
                    <a:bodyPr/>
                    <a:lstStyle/>
                    <a:p>
                      <a:pPr algn="ctr"/>
                      <a:endParaRPr lang="en-US" altLang="ja-JP" b="1">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ja-JP" altLang="en-US" sz="1000" b="1" dirty="0">
                          <a:latin typeface="+mn-ea"/>
                          <a:ea typeface="+mn-ea"/>
                        </a:rPr>
                        <a:t>サービス内容</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endParaRPr kumimoji="1" lang="en-US" altLang="ja-JP" sz="300" b="1" kern="1200" dirty="0">
                        <a:solidFill>
                          <a:schemeClr val="tx1"/>
                        </a:solidFill>
                        <a:latin typeface="+mn-ea"/>
                        <a:ea typeface="+mn-ea"/>
                        <a:cs typeface="+mn-cs"/>
                      </a:endParaRPr>
                    </a:p>
                    <a:p>
                      <a:pPr marL="0" indent="0" algn="just"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chemeClr val="tx1"/>
                          </a:solidFill>
                          <a:latin typeface="+mn-ea"/>
                          <a:ea typeface="+mn-ea"/>
                          <a:cs typeface="+mn-cs"/>
                        </a:rPr>
                        <a:t>貨客混載</a:t>
                      </a:r>
                      <a:endParaRPr kumimoji="1" lang="en-US" altLang="ja-JP" sz="1000" b="1" strike="sngStrike" kern="1200" dirty="0">
                        <a:solidFill>
                          <a:schemeClr val="tx1"/>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chemeClr val="tx1"/>
                          </a:solidFill>
                          <a:latin typeface="+mn-ea"/>
                          <a:ea typeface="+mn-ea"/>
                          <a:cs typeface="+mn-cs"/>
                        </a:rPr>
                        <a:t>作業員用シャトルバスで貨客混載することで工事資材などの運送を</a:t>
                      </a:r>
                      <a:r>
                        <a:rPr kumimoji="1" lang="ja-JP" altLang="en-US" sz="1000" b="0" kern="1200" dirty="0" smtClean="0">
                          <a:solidFill>
                            <a:schemeClr val="tx1"/>
                          </a:solidFill>
                          <a:latin typeface="+mn-ea"/>
                          <a:ea typeface="+mn-ea"/>
                          <a:cs typeface="+mn-cs"/>
                        </a:rPr>
                        <a:t>効率化。</a:t>
                      </a:r>
                      <a:endParaRPr kumimoji="1" lang="ja-JP" altLang="en-US" sz="1000" b="0" kern="1200" dirty="0">
                        <a:solidFill>
                          <a:schemeClr val="tx1"/>
                        </a:solidFill>
                        <a:latin typeface="+mn-ea"/>
                        <a:ea typeface="+mn-ea"/>
                        <a:cs typeface="+mn-cs"/>
                      </a:endParaRPr>
                    </a:p>
                    <a:p>
                      <a:pPr marL="0" indent="0" algn="just"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chemeClr val="tx1"/>
                          </a:solidFill>
                          <a:latin typeface="+mn-ea"/>
                          <a:ea typeface="+mn-ea"/>
                          <a:cs typeface="+mn-cs"/>
                        </a:rPr>
                        <a:t>シャトルバスの自動運転化</a:t>
                      </a:r>
                      <a:endParaRPr kumimoji="1" lang="en-US" altLang="ja-JP" sz="1000" b="1" kern="1200" dirty="0">
                        <a:solidFill>
                          <a:schemeClr val="tx1"/>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chemeClr val="tx1"/>
                          </a:solidFill>
                          <a:latin typeface="+mn-ea"/>
                          <a:ea typeface="+mn-ea"/>
                          <a:cs typeface="+mn-cs"/>
                        </a:rPr>
                        <a:t>レベル２での自動運転走行を大型第一種免許で可能にし、輸送効率を</a:t>
                      </a:r>
                      <a:r>
                        <a:rPr kumimoji="1" lang="ja-JP" altLang="en-US" sz="1000" b="0" kern="1200" dirty="0" smtClean="0">
                          <a:solidFill>
                            <a:schemeClr val="tx1"/>
                          </a:solidFill>
                          <a:latin typeface="+mn-ea"/>
                          <a:ea typeface="+mn-ea"/>
                          <a:cs typeface="+mn-cs"/>
                        </a:rPr>
                        <a:t>向上。</a:t>
                      </a:r>
                      <a:endParaRPr kumimoji="1" lang="ja-JP" altLang="en-US" sz="1000" b="0" kern="1200" dirty="0">
                        <a:solidFill>
                          <a:schemeClr val="tx1"/>
                        </a:solidFill>
                        <a:latin typeface="+mn-ea"/>
                        <a:ea typeface="+mn-ea"/>
                        <a:cs typeface="+mn-cs"/>
                      </a:endParaRPr>
                    </a:p>
                  </a:txBody>
                  <a:tcPr marL="99756" marR="99756"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endParaRPr kumimoji="1" lang="en-US" altLang="ja-JP" sz="300" b="1" kern="1200" dirty="0">
                        <a:solidFill>
                          <a:schemeClr val="tx1"/>
                        </a:solidFill>
                        <a:latin typeface="+mn-ea"/>
                        <a:ea typeface="+mn-ea"/>
                        <a:cs typeface="+mn-cs"/>
                      </a:endParaRPr>
                    </a:p>
                    <a:p>
                      <a:pPr marL="0" marR="0" lvl="0" indent="0" algn="just" defTabSz="914423" rtl="0" eaLnBrk="1" fontAlgn="ctr" latinLnBrk="0" hangingPunct="1">
                        <a:lnSpc>
                          <a:spcPct val="100000"/>
                        </a:lnSpc>
                        <a:spcBef>
                          <a:spcPts val="0"/>
                        </a:spcBef>
                        <a:spcAft>
                          <a:spcPts val="300"/>
                        </a:spcAft>
                        <a:buClr>
                          <a:srgbClr val="2EB66F"/>
                        </a:buClr>
                        <a:buSzTx/>
                        <a:buFont typeface="Arial" panose="020B0604020202020204" pitchFamily="34" charset="0"/>
                        <a:buNone/>
                        <a:tabLst/>
                        <a:defRPr/>
                      </a:pPr>
                      <a:r>
                        <a:rPr kumimoji="1" lang="ja-JP" altLang="en-US" sz="1000" b="1" kern="1200" dirty="0">
                          <a:solidFill>
                            <a:schemeClr val="tx1"/>
                          </a:solidFill>
                          <a:latin typeface="+mn-ea"/>
                          <a:ea typeface="+mn-ea"/>
                          <a:cs typeface="+mn-cs"/>
                        </a:rPr>
                        <a:t>自動運転：</a:t>
                      </a:r>
                      <a:r>
                        <a:rPr kumimoji="1" lang="ja-JP" altLang="en-US" sz="1000" b="1" dirty="0">
                          <a:solidFill>
                            <a:schemeClr val="tx1"/>
                          </a:solidFill>
                          <a:latin typeface="+mn-ea"/>
                        </a:rPr>
                        <a:t>万博アクセス・万博会場内の移動</a:t>
                      </a:r>
                      <a:endParaRPr kumimoji="1" lang="en-US" altLang="ja-JP" sz="1000" b="1" dirty="0">
                        <a:solidFill>
                          <a:schemeClr val="tx1"/>
                        </a:solidFill>
                        <a:latin typeface="+mn-ea"/>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chemeClr val="tx1"/>
                          </a:solidFill>
                          <a:latin typeface="+mn-ea"/>
                          <a:ea typeface="+mn-ea"/>
                          <a:cs typeface="+mn-cs"/>
                        </a:rPr>
                        <a:t>万博会場へのアクセスや会場内移動の一部においてバスの自動運転（レベル４相当）を</a:t>
                      </a:r>
                      <a:r>
                        <a:rPr kumimoji="1" lang="ja-JP" altLang="en-US" sz="1000" b="0" kern="1200" dirty="0" smtClean="0">
                          <a:solidFill>
                            <a:schemeClr val="tx1"/>
                          </a:solidFill>
                          <a:latin typeface="+mn-ea"/>
                          <a:ea typeface="+mn-ea"/>
                          <a:cs typeface="+mn-cs"/>
                        </a:rPr>
                        <a:t>実施。</a:t>
                      </a:r>
                      <a:endParaRPr kumimoji="1" lang="ja-JP" altLang="en-US" sz="1000" b="0" kern="1200" dirty="0">
                        <a:solidFill>
                          <a:schemeClr val="tx1"/>
                        </a:solidFill>
                        <a:latin typeface="+mn-ea"/>
                        <a:ea typeface="+mn-ea"/>
                        <a:cs typeface="+mn-cs"/>
                      </a:endParaRPr>
                    </a:p>
                    <a:p>
                      <a:pPr marL="0" indent="0" algn="just" defTabSz="914423" rtl="0" eaLnBrk="1" fontAlgn="ctr" latinLnBrk="0" hangingPunct="1">
                        <a:spcAft>
                          <a:spcPts val="300"/>
                        </a:spcAft>
                        <a:buClr>
                          <a:srgbClr val="2EB66F"/>
                        </a:buClr>
                        <a:buFont typeface="Arial" panose="020B0604020202020204" pitchFamily="34" charset="0"/>
                        <a:buNone/>
                      </a:pPr>
                      <a:r>
                        <a:rPr kumimoji="1" lang="en-US" altLang="ja-JP" sz="1000" b="1" kern="1200" dirty="0" err="1">
                          <a:solidFill>
                            <a:schemeClr val="tx1"/>
                          </a:solidFill>
                          <a:latin typeface="Meiryo UI" panose="020B0604030504040204" pitchFamily="50" charset="-128"/>
                          <a:ea typeface="Meiryo UI" panose="020B0604030504040204" pitchFamily="50" charset="-128"/>
                          <a:cs typeface="+mn-cs"/>
                        </a:rPr>
                        <a:t>MaaS</a:t>
                      </a:r>
                      <a:r>
                        <a:rPr kumimoji="1" lang="ja-JP" altLang="en-US" sz="1000" b="1" kern="1200" dirty="0">
                          <a:solidFill>
                            <a:schemeClr val="tx1"/>
                          </a:solidFill>
                          <a:latin typeface="Meiryo UI" panose="020B0604030504040204" pitchFamily="50" charset="-128"/>
                          <a:ea typeface="Meiryo UI" panose="020B0604030504040204" pitchFamily="50" charset="-128"/>
                          <a:cs typeface="+mn-cs"/>
                        </a:rPr>
                        <a:t>による移動の円滑化</a:t>
                      </a:r>
                      <a:endParaRPr kumimoji="1" lang="en-US" altLang="ja-JP" sz="1000" b="1" kern="1200" dirty="0">
                        <a:solidFill>
                          <a:schemeClr val="tx1"/>
                        </a:solidFill>
                        <a:latin typeface="Meiryo UI" panose="020B0604030504040204" pitchFamily="50" charset="-128"/>
                        <a:ea typeface="Meiryo UI" panose="020B0604030504040204" pitchFamily="50" charset="-128"/>
                        <a:cs typeface="+mn-cs"/>
                      </a:endParaRPr>
                    </a:p>
                    <a:p>
                      <a:pPr marL="108000" marR="0" lvl="0" indent="-108000" algn="l" defTabSz="914423" rtl="0" eaLnBrk="1" fontAlgn="ctr" latinLnBrk="0" hangingPunct="1">
                        <a:lnSpc>
                          <a:spcPct val="100000"/>
                        </a:lnSpc>
                        <a:spcBef>
                          <a:spcPts val="0"/>
                        </a:spcBef>
                        <a:spcAft>
                          <a:spcPts val="300"/>
                        </a:spcAft>
                        <a:buClr>
                          <a:srgbClr val="0070C0"/>
                        </a:buClr>
                        <a:buSzTx/>
                        <a:buFont typeface="Arial" panose="020B0604020202020204" pitchFamily="34" charset="0"/>
                        <a:buChar char="•"/>
                        <a:tabLst/>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OSAKA</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ファストパス（仮称）による混雑情報の提供や来場交通プランの案内を</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実施。</a:t>
                      </a:r>
                      <a:endParaRPr kumimoji="1" lang="en-US" altLang="ja-JP" sz="1000" b="0" kern="1200" dirty="0">
                        <a:solidFill>
                          <a:schemeClr val="tx1"/>
                        </a:solidFill>
                        <a:highlight>
                          <a:srgbClr val="FFFF00"/>
                        </a:highlight>
                        <a:latin typeface="Meiryo UI" panose="020B0604030504040204" pitchFamily="50" charset="-128"/>
                        <a:ea typeface="Meiryo UI" panose="020B0604030504040204" pitchFamily="50" charset="-128"/>
                        <a:cs typeface="+mn-cs"/>
                      </a:endParaRPr>
                    </a:p>
                    <a:p>
                      <a:pPr marL="108000" marR="0" lvl="0" indent="-108000" algn="l" defTabSz="914423" rtl="0" eaLnBrk="1" fontAlgn="ctr" latinLnBrk="0" hangingPunct="1">
                        <a:lnSpc>
                          <a:spcPct val="100000"/>
                        </a:lnSpc>
                        <a:spcBef>
                          <a:spcPts val="0"/>
                        </a:spcBef>
                        <a:spcAft>
                          <a:spcPts val="300"/>
                        </a:spcAft>
                        <a:buClr>
                          <a:srgbClr val="0070C0"/>
                        </a:buClr>
                        <a:buSzTx/>
                        <a:buFont typeface="Arial" panose="020B0604020202020204" pitchFamily="34" charset="0"/>
                        <a:buChar char="•"/>
                        <a:tabLst/>
                        <a:defRPr/>
                      </a:pPr>
                      <a:r>
                        <a:rPr kumimoji="1" lang="ja-JP" altLang="en-US" sz="1000" b="0" kern="1200" noProof="0" dirty="0">
                          <a:solidFill>
                            <a:schemeClr val="tx1"/>
                          </a:solidFill>
                          <a:latin typeface="Meiryo UI" panose="020B0604030504040204" pitchFamily="50" charset="-128"/>
                          <a:ea typeface="Meiryo UI" panose="020B0604030504040204" pitchFamily="50" charset="-128"/>
                          <a:cs typeface="+mn-cs"/>
                        </a:rPr>
                        <a:t>万博関連情報の連携による関西</a:t>
                      </a:r>
                      <a:r>
                        <a:rPr kumimoji="1" lang="en-US" altLang="ja-JP" sz="1000" b="0" kern="1200" noProof="0" dirty="0" err="1">
                          <a:solidFill>
                            <a:schemeClr val="tx1"/>
                          </a:solidFill>
                          <a:latin typeface="Meiryo UI" panose="020B0604030504040204" pitchFamily="50" charset="-128"/>
                          <a:ea typeface="Meiryo UI" panose="020B0604030504040204" pitchFamily="50" charset="-128"/>
                          <a:cs typeface="+mn-cs"/>
                        </a:rPr>
                        <a:t>MaaS</a:t>
                      </a:r>
                      <a:r>
                        <a:rPr kumimoji="1" lang="ja-JP" altLang="en-US" sz="1000" b="0" kern="1200" noProof="0" dirty="0">
                          <a:solidFill>
                            <a:schemeClr val="tx1"/>
                          </a:solidFill>
                          <a:latin typeface="Meiryo UI" panose="020B0604030504040204" pitchFamily="50" charset="-128"/>
                          <a:ea typeface="Meiryo UI" panose="020B0604030504040204" pitchFamily="50" charset="-128"/>
                          <a:cs typeface="+mn-cs"/>
                        </a:rPr>
                        <a:t>の機能</a:t>
                      </a:r>
                      <a:r>
                        <a:rPr kumimoji="1" lang="ja-JP" altLang="en-US" sz="1000" b="0" kern="1200" noProof="0" dirty="0" smtClean="0">
                          <a:solidFill>
                            <a:schemeClr val="tx1"/>
                          </a:solidFill>
                          <a:latin typeface="Meiryo UI" panose="020B0604030504040204" pitchFamily="50" charset="-128"/>
                          <a:ea typeface="Meiryo UI" panose="020B0604030504040204" pitchFamily="50" charset="-128"/>
                          <a:cs typeface="+mn-cs"/>
                        </a:rPr>
                        <a:t>拡充。</a:t>
                      </a:r>
                      <a:endParaRPr kumimoji="1" lang="en-US" altLang="ja-JP" sz="1000" b="0" kern="1200" dirty="0">
                        <a:solidFill>
                          <a:schemeClr val="tx1"/>
                        </a:solidFill>
                        <a:latin typeface="Meiryo UI" panose="020B0604030504040204" pitchFamily="50" charset="-128"/>
                        <a:ea typeface="Meiryo UI" panose="020B0604030504040204" pitchFamily="50" charset="-128"/>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endParaRPr kumimoji="1" lang="en-US" altLang="ja-JP" sz="300" b="1" kern="1200" dirty="0">
                        <a:solidFill>
                          <a:srgbClr val="000000"/>
                        </a:solidFill>
                        <a:latin typeface="+mn-ea"/>
                        <a:ea typeface="+mn-ea"/>
                        <a:cs typeface="+mn-cs"/>
                      </a:endParaRPr>
                    </a:p>
                    <a:p>
                      <a:pPr marL="0" indent="0" algn="just"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chemeClr val="tx1"/>
                          </a:solidFill>
                          <a:latin typeface="Meiryo UI" panose="020B0604030504040204" pitchFamily="50" charset="-128"/>
                          <a:ea typeface="Meiryo UI" panose="020B0604030504040204" pitchFamily="50" charset="-128"/>
                          <a:cs typeface="+mn-cs"/>
                        </a:rPr>
                        <a:t>万博後の</a:t>
                      </a:r>
                      <a:r>
                        <a:rPr kumimoji="1" lang="en-US" altLang="ja-JP" sz="1000" b="1" kern="1200" dirty="0" err="1">
                          <a:solidFill>
                            <a:schemeClr val="tx1"/>
                          </a:solidFill>
                          <a:latin typeface="Meiryo UI" panose="020B0604030504040204" pitchFamily="50" charset="-128"/>
                          <a:ea typeface="Meiryo UI" panose="020B0604030504040204" pitchFamily="50" charset="-128"/>
                          <a:cs typeface="+mn-cs"/>
                        </a:rPr>
                        <a:t>MaaS</a:t>
                      </a:r>
                      <a:endParaRPr kumimoji="1" lang="en-US" altLang="ja-JP" sz="1000" b="1" kern="1200" dirty="0">
                        <a:solidFill>
                          <a:schemeClr val="tx1"/>
                        </a:solidFill>
                        <a:latin typeface="Meiryo UI" panose="020B0604030504040204" pitchFamily="50" charset="-128"/>
                        <a:ea typeface="Meiryo UI" panose="020B0604030504040204" pitchFamily="50" charset="-128"/>
                        <a:cs typeface="+mn-cs"/>
                      </a:endParaRPr>
                    </a:p>
                    <a:p>
                      <a:pPr marL="108000" indent="-108000" algn="just" defTabSz="914423" rtl="0" eaLnBrk="1" fontAlgn="ctr" latinLnBrk="0" hangingPunct="1">
                        <a:lnSpc>
                          <a:spcPts val="1200"/>
                        </a:lnSpc>
                        <a:spcAft>
                          <a:spcPts val="300"/>
                        </a:spcAft>
                        <a:buClr>
                          <a:srgbClr val="0070C0"/>
                        </a:buClr>
                        <a:buFont typeface="Arial" panose="020B0604020202020204" pitchFamily="34" charset="0"/>
                        <a:buChar char="•"/>
                      </a:pP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データ連携基盤などを通じて、交通、観光など、多岐にわたるデータを活用し、交通需要を予測・誘導することで、渋滞回避や</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CO2</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削減、新たな移動需要の創出に寄与する都市型・広域の</a:t>
                      </a:r>
                      <a:r>
                        <a:rPr kumimoji="1" lang="en-US" altLang="ja-JP" sz="1000" b="0" kern="1200" dirty="0" err="1">
                          <a:solidFill>
                            <a:schemeClr val="tx1"/>
                          </a:solidFill>
                          <a:latin typeface="Meiryo UI" panose="020B0604030504040204" pitchFamily="50" charset="-128"/>
                          <a:ea typeface="Meiryo UI" panose="020B0604030504040204" pitchFamily="50" charset="-128"/>
                          <a:cs typeface="+mn-cs"/>
                        </a:rPr>
                        <a:t>MaaS</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の</a:t>
                      </a:r>
                      <a:r>
                        <a:rPr kumimoji="1" lang="ja-JP" altLang="en-US" sz="1000" b="0" kern="1200" dirty="0" smtClean="0">
                          <a:solidFill>
                            <a:schemeClr val="tx1"/>
                          </a:solidFill>
                          <a:latin typeface="Meiryo UI" panose="020B0604030504040204" pitchFamily="50" charset="-128"/>
                          <a:ea typeface="Meiryo UI" panose="020B0604030504040204" pitchFamily="50" charset="-128"/>
                          <a:cs typeface="+mn-cs"/>
                        </a:rPr>
                        <a:t>実装。</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14956"/>
                  </a:ext>
                </a:extLst>
              </a:tr>
              <a:tr h="1108181">
                <a:tc vMerge="1">
                  <a:txBody>
                    <a:bodyPr/>
                    <a:lstStyle/>
                    <a:p>
                      <a:pPr algn="ctr" fontAlgn="ctr"/>
                      <a:endParaRPr lang="ja-JP" altLang="en-US" sz="1600" b="1">
                        <a:solidFill>
                          <a:srgbClr val="FFFFFF"/>
                        </a:solidFill>
                        <a:latin typeface="+mn-ea"/>
                        <a:ea typeface="+mn-ea"/>
                      </a:endParaRPr>
                    </a:p>
                  </a:txBody>
                  <a:tcPr marL="0" marR="0" marT="0" marB="0" vert="eaVert"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2E75B6"/>
                    </a:solidFill>
                  </a:tcPr>
                </a:tc>
                <a:tc>
                  <a:txBody>
                    <a:bodyPr/>
                    <a:lstStyle/>
                    <a:p>
                      <a:pPr algn="ctr" fontAlgn="ctr"/>
                      <a:r>
                        <a:rPr lang="ja-JP" altLang="en-US" sz="1000" b="1" dirty="0">
                          <a:solidFill>
                            <a:schemeClr val="tx1"/>
                          </a:solidFill>
                          <a:latin typeface="+mn-ea"/>
                          <a:ea typeface="+mn-ea"/>
                        </a:rPr>
                        <a:t>ビジョン</a:t>
                      </a:r>
                      <a:endParaRPr lang="en-US" altLang="ja-JP" sz="1000" b="1" dirty="0">
                        <a:solidFill>
                          <a:schemeClr val="tx1"/>
                        </a:solidFill>
                        <a:latin typeface="+mn-ea"/>
                        <a:ea typeface="+mn-ea"/>
                      </a:endParaRPr>
                    </a:p>
                    <a:p>
                      <a:pPr algn="ctr" fontAlgn="ctr"/>
                      <a:r>
                        <a:rPr lang="ja-JP" altLang="en-US" sz="1000" b="1" dirty="0">
                          <a:solidFill>
                            <a:schemeClr val="tx1"/>
                          </a:solidFill>
                          <a:latin typeface="+mn-ea"/>
                          <a:ea typeface="+mn-ea"/>
                        </a:rPr>
                        <a:t>イメージ</a:t>
                      </a: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algn="ctr" defTabSz="914423" rtl="0" eaLnBrk="1" fontAlgn="ctr" latinLnBrk="0" hangingPunct="1"/>
                      <a:r>
                        <a:rPr kumimoji="1" lang="ja-JP" altLang="en-US" sz="1100" b="1" kern="1200" dirty="0">
                          <a:solidFill>
                            <a:srgbClr val="000000"/>
                          </a:solidFill>
                          <a:latin typeface="+mn-ea"/>
                          <a:ea typeface="+mn-ea"/>
                          <a:cs typeface="+mn-cs"/>
                        </a:rPr>
                        <a:t>ドローン・コンストラクション</a:t>
                      </a:r>
                      <a:endParaRPr kumimoji="1" lang="en-US" altLang="ja-JP" sz="11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5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r>
                        <a:rPr kumimoji="1" lang="zh-TW"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出典：経済産業省</a:t>
                      </a:r>
                      <a:r>
                        <a:rPr kumimoji="1" lang="en-US" altLang="zh-TW"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HP</a:t>
                      </a:r>
                      <a:endParaRPr kumimoji="1" lang="zh-TW"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66504" marR="66504"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chemeClr val="tx1"/>
                          </a:solidFill>
                          <a:latin typeface="+mn-ea"/>
                          <a:ea typeface="+mn-ea"/>
                          <a:cs typeface="+mn-cs"/>
                        </a:rPr>
                        <a:t>日本初の空飛ぶクルマの社会</a:t>
                      </a:r>
                      <a:r>
                        <a:rPr kumimoji="1" lang="ja-JP" altLang="en-US" sz="1100" b="1" kern="1200" dirty="0" smtClean="0">
                          <a:solidFill>
                            <a:schemeClr val="tx1"/>
                          </a:solidFill>
                          <a:latin typeface="+mn-ea"/>
                          <a:ea typeface="+mn-ea"/>
                          <a:cs typeface="+mn-cs"/>
                        </a:rPr>
                        <a:t>実装</a:t>
                      </a:r>
                      <a:endParaRPr kumimoji="1" lang="en-US" altLang="ja-JP" sz="1100" b="1" kern="1200" dirty="0" smtClean="0">
                        <a:solidFill>
                          <a:schemeClr val="tx1"/>
                        </a:solidFill>
                        <a:latin typeface="+mn-ea"/>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5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23" rtl="0" eaLnBrk="1" fontAlgn="ctr"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空飛ぶクルマの離着陸場</a:t>
                      </a:r>
                      <a:endParaRPr kumimoji="1" lang="ja-JP" altLang="en-US" sz="7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23" rtl="0" eaLnBrk="1" fontAlgn="ctr" latinLnBrk="0" hangingPunct="1"/>
                      <a:r>
                        <a:rPr kumimoji="1" lang="ja-JP" altLang="en-US" sz="1100" b="1" kern="1200" dirty="0">
                          <a:solidFill>
                            <a:srgbClr val="000000"/>
                          </a:solidFill>
                          <a:latin typeface="+mn-ea"/>
                          <a:ea typeface="+mn-ea"/>
                          <a:cs typeface="+mn-cs"/>
                        </a:rPr>
                        <a:t>日常での空飛ぶクルマの普及</a:t>
                      </a:r>
                      <a:endParaRPr kumimoji="1" lang="en-US" altLang="ja-JP" sz="1100" b="1" kern="1200" dirty="0">
                        <a:solidFill>
                          <a:srgbClr val="000000"/>
                        </a:solidFill>
                        <a:latin typeface="+mn-ea"/>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endParaRPr kumimoji="1" lang="en-US" altLang="ja-JP" sz="5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23" rtl="0" eaLnBrk="1" fontAlgn="ctr" latinLnBrk="0" hangingPunct="1">
                        <a:lnSpc>
                          <a:spcPct val="100000"/>
                        </a:lnSpc>
                        <a:spcBef>
                          <a:spcPts val="0"/>
                        </a:spcBef>
                        <a:spcAft>
                          <a:spcPts val="0"/>
                        </a:spcAft>
                        <a:buClrTx/>
                        <a:buSzTx/>
                        <a:buFontTx/>
                        <a:buNone/>
                        <a:tabLst/>
                        <a:defRPr/>
                      </a:pPr>
                      <a:r>
                        <a:rPr kumimoji="1" lang="zh-TW"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出典：経済産業省</a:t>
                      </a:r>
                      <a:r>
                        <a:rPr kumimoji="1" lang="en-US" altLang="zh-TW"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HP</a:t>
                      </a:r>
                      <a:endParaRPr kumimoji="1" lang="zh-TW"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66504" marR="66504"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solidFill>
                        <a:srgbClr val="595959"/>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162150"/>
                  </a:ext>
                </a:extLst>
              </a:tr>
              <a:tr h="1291178">
                <a:tc vMerge="1">
                  <a:txBody>
                    <a:bodyPr/>
                    <a:lstStyle/>
                    <a:p>
                      <a:pPr algn="ctr" fontAlgn="ctr"/>
                      <a:endParaRPr lang="en-US" altLang="ja-JP" sz="1200" b="1">
                        <a:solidFill>
                          <a:schemeClr val="tx1"/>
                        </a:solidFill>
                        <a:latin typeface="+mn-ea"/>
                        <a:ea typeface="+mn-ea"/>
                      </a:endParaRPr>
                    </a:p>
                  </a:txBody>
                  <a:tcPr marL="0" marR="0" marT="0" marB="0" anchor="ctr">
                    <a:lnL w="635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algn="ctr" fontAlgn="ctr"/>
                      <a:r>
                        <a:rPr lang="ja-JP" altLang="en-US" sz="1000" b="1" dirty="0">
                          <a:latin typeface="+mn-ea"/>
                          <a:ea typeface="+mn-ea"/>
                        </a:rPr>
                        <a:t>サービス内容</a:t>
                      </a:r>
                      <a:endParaRPr lang="en-US" altLang="ja-JP" sz="1000" b="1" dirty="0">
                        <a:latin typeface="+mn-ea"/>
                        <a:ea typeface="+mn-ea"/>
                      </a:endParaRPr>
                    </a:p>
                  </a:txBody>
                  <a:tcPr marL="0" marR="0" marT="0" marB="0" vert="eaVert" anchor="ctr">
                    <a:lnL w="19050" cap="flat" cmpd="sng" algn="ctr">
                      <a:solidFill>
                        <a:srgbClr val="FFFFFF"/>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rgbClr val="000000"/>
                          </a:solidFill>
                          <a:latin typeface="+mn-ea"/>
                          <a:ea typeface="+mn-ea"/>
                          <a:cs typeface="+mn-cs"/>
                        </a:rPr>
                        <a:t>ドローンによる夢洲開発の円滑化</a:t>
                      </a:r>
                      <a:endParaRPr kumimoji="1" lang="en-US" altLang="ja-JP" sz="1000" b="1" kern="1200" dirty="0">
                        <a:solidFill>
                          <a:srgbClr val="000000"/>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rgbClr val="000000"/>
                          </a:solidFill>
                          <a:latin typeface="+mn-ea"/>
                          <a:ea typeface="+mn-ea"/>
                          <a:cs typeface="+mn-cs"/>
                        </a:rPr>
                        <a:t>夢洲開発における工事の円滑な進捗と安全管理のためにドローンを最大限に</a:t>
                      </a:r>
                      <a:r>
                        <a:rPr kumimoji="1" lang="ja-JP" altLang="en-US" sz="1000" b="0" kern="1200" dirty="0" smtClean="0">
                          <a:solidFill>
                            <a:srgbClr val="000000"/>
                          </a:solidFill>
                          <a:latin typeface="+mn-ea"/>
                          <a:ea typeface="+mn-ea"/>
                          <a:cs typeface="+mn-cs"/>
                        </a:rPr>
                        <a:t>活用。</a:t>
                      </a:r>
                      <a:endParaRPr kumimoji="1" lang="ja-JP" altLang="en-US" sz="1000" b="0" kern="1200" dirty="0">
                        <a:solidFill>
                          <a:srgbClr val="000000"/>
                        </a:solidFill>
                        <a:latin typeface="+mn-ea"/>
                        <a:ea typeface="+mn-ea"/>
                        <a:cs typeface="+mn-cs"/>
                      </a:endParaRPr>
                    </a:p>
                    <a:p>
                      <a:pPr marL="288000" indent="-180000" algn="just" defTabSz="914423" rtl="0" eaLnBrk="1" fontAlgn="ctr" latinLnBrk="0" hangingPunct="1">
                        <a:spcAft>
                          <a:spcPts val="300"/>
                        </a:spcAft>
                        <a:buClr>
                          <a:srgbClr val="000000"/>
                        </a:buClr>
                        <a:buFont typeface="+mj-lt"/>
                        <a:buAutoNum type="arabicPeriod"/>
                      </a:pPr>
                      <a:r>
                        <a:rPr kumimoji="1" lang="ja-JP" altLang="en-US" sz="1000" b="0" kern="1200" dirty="0">
                          <a:solidFill>
                            <a:srgbClr val="000000"/>
                          </a:solidFill>
                          <a:latin typeface="+mn-ea"/>
                          <a:ea typeface="+mn-ea"/>
                          <a:cs typeface="+mn-cs"/>
                        </a:rPr>
                        <a:t>ドローンによる資材などの運搬、作業現場域内の高所などへの資材</a:t>
                      </a:r>
                      <a:r>
                        <a:rPr kumimoji="1" lang="ja-JP" altLang="en-US" sz="1000" b="0" kern="1200" dirty="0" smtClean="0">
                          <a:solidFill>
                            <a:srgbClr val="000000"/>
                          </a:solidFill>
                          <a:latin typeface="+mn-ea"/>
                          <a:ea typeface="+mn-ea"/>
                          <a:cs typeface="+mn-cs"/>
                        </a:rPr>
                        <a:t>配送。</a:t>
                      </a:r>
                      <a:endParaRPr kumimoji="1" lang="ja-JP" altLang="en-US" sz="1000" b="0" kern="1200" dirty="0">
                        <a:solidFill>
                          <a:srgbClr val="000000"/>
                        </a:solidFill>
                        <a:latin typeface="+mn-ea"/>
                        <a:ea typeface="+mn-ea"/>
                        <a:cs typeface="+mn-cs"/>
                      </a:endParaRPr>
                    </a:p>
                    <a:p>
                      <a:pPr marL="288000" indent="-180000" algn="just" defTabSz="914423" rtl="0" eaLnBrk="1" fontAlgn="ctr" latinLnBrk="0" hangingPunct="1">
                        <a:spcAft>
                          <a:spcPts val="300"/>
                        </a:spcAft>
                        <a:buClr>
                          <a:srgbClr val="000000"/>
                        </a:buClr>
                        <a:buFont typeface="+mj-lt"/>
                        <a:buAutoNum type="arabicPeriod"/>
                      </a:pPr>
                      <a:r>
                        <a:rPr kumimoji="1" lang="ja-JP" altLang="en-US" sz="1000" b="0" kern="1200" dirty="0">
                          <a:solidFill>
                            <a:srgbClr val="000000"/>
                          </a:solidFill>
                          <a:latin typeface="+mn-ea"/>
                          <a:ea typeface="+mn-ea"/>
                          <a:cs typeface="+mn-cs"/>
                        </a:rPr>
                        <a:t>ドローンを活用した測量・工事</a:t>
                      </a:r>
                      <a:r>
                        <a:rPr kumimoji="1" lang="ja-JP" altLang="en-US" sz="1000" b="0" kern="1200" dirty="0" smtClean="0">
                          <a:solidFill>
                            <a:srgbClr val="000000"/>
                          </a:solidFill>
                          <a:latin typeface="+mn-ea"/>
                          <a:ea typeface="+mn-ea"/>
                          <a:cs typeface="+mn-cs"/>
                        </a:rPr>
                        <a:t>管理。</a:t>
                      </a:r>
                      <a:endParaRPr kumimoji="1" lang="ja-JP" altLang="en-US" sz="1000" b="0" kern="1200" dirty="0">
                        <a:solidFill>
                          <a:srgbClr val="000000"/>
                        </a:solidFill>
                        <a:latin typeface="+mn-ea"/>
                        <a:ea typeface="+mn-ea"/>
                        <a:cs typeface="+mn-cs"/>
                      </a:endParaRPr>
                    </a:p>
                    <a:p>
                      <a:pPr marL="288000" indent="-180000" algn="just" defTabSz="914423" rtl="0" eaLnBrk="1" fontAlgn="ctr" latinLnBrk="0" hangingPunct="1">
                        <a:spcAft>
                          <a:spcPts val="300"/>
                        </a:spcAft>
                        <a:buClr>
                          <a:srgbClr val="000000"/>
                        </a:buClr>
                        <a:buFont typeface="+mj-lt"/>
                        <a:buAutoNum type="arabicPeriod"/>
                      </a:pPr>
                      <a:r>
                        <a:rPr kumimoji="1" lang="ja-JP" altLang="en-US" sz="1000" b="0" kern="1200" dirty="0">
                          <a:solidFill>
                            <a:srgbClr val="000000"/>
                          </a:solidFill>
                          <a:latin typeface="+mn-ea"/>
                          <a:ea typeface="+mn-ea"/>
                          <a:cs typeface="+mn-cs"/>
                        </a:rPr>
                        <a:t>ドローンによる建設現場の</a:t>
                      </a:r>
                      <a:r>
                        <a:rPr kumimoji="1" lang="ja-JP" altLang="en-US" sz="1000" b="0" kern="1200" dirty="0" smtClean="0">
                          <a:solidFill>
                            <a:srgbClr val="000000"/>
                          </a:solidFill>
                          <a:latin typeface="+mn-ea"/>
                          <a:ea typeface="+mn-ea"/>
                          <a:cs typeface="+mn-cs"/>
                        </a:rPr>
                        <a:t>見守り。</a:t>
                      </a:r>
                      <a:endParaRPr kumimoji="1" lang="ja-JP" altLang="en-US" sz="1000" b="0" kern="1200" dirty="0">
                        <a:solidFill>
                          <a:srgbClr val="000000"/>
                        </a:solidFill>
                        <a:latin typeface="+mn-ea"/>
                        <a:ea typeface="+mn-ea"/>
                        <a:cs typeface="+mn-cs"/>
                      </a:endParaRPr>
                    </a:p>
                  </a:txBody>
                  <a:tcPr marL="99756" marR="99756" marT="33252" marB="33252">
                    <a:lnL w="6350" cap="flat" cmpd="sng" algn="ctr">
                      <a:no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rgbClr val="000000"/>
                          </a:solidFill>
                          <a:latin typeface="+mn-ea"/>
                          <a:ea typeface="+mn-ea"/>
                          <a:cs typeface="+mn-cs"/>
                        </a:rPr>
                        <a:t>空飛ぶクルマ／万博アクセス</a:t>
                      </a:r>
                      <a:endParaRPr kumimoji="1" lang="en-US" altLang="ja-JP" sz="1000" b="1" kern="1200" dirty="0">
                        <a:solidFill>
                          <a:srgbClr val="000000"/>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rgbClr val="000000"/>
                          </a:solidFill>
                          <a:latin typeface="+mn-ea"/>
                          <a:ea typeface="+mn-ea"/>
                          <a:cs typeface="+mn-cs"/>
                        </a:rPr>
                        <a:t>関西の主要空港から万博会場を結ぶ、空のアクセスとしての空飛ぶクルマの社会</a:t>
                      </a:r>
                      <a:r>
                        <a:rPr kumimoji="1" lang="ja-JP" altLang="en-US" sz="1000" b="0" kern="1200" dirty="0" smtClean="0">
                          <a:solidFill>
                            <a:srgbClr val="000000"/>
                          </a:solidFill>
                          <a:latin typeface="+mn-ea"/>
                          <a:ea typeface="+mn-ea"/>
                          <a:cs typeface="+mn-cs"/>
                        </a:rPr>
                        <a:t>実装。</a:t>
                      </a:r>
                      <a:endParaRPr kumimoji="1" lang="ja-JP" altLang="en-US" sz="1000" b="0" kern="1200" dirty="0">
                        <a:solidFill>
                          <a:srgbClr val="000000"/>
                        </a:solidFill>
                        <a:latin typeface="+mn-ea"/>
                        <a:ea typeface="+mn-ea"/>
                        <a:cs typeface="+mn-cs"/>
                      </a:endParaRPr>
                    </a:p>
                    <a:p>
                      <a:pPr marL="0" indent="0" algn="just"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rgbClr val="000000"/>
                          </a:solidFill>
                          <a:latin typeface="+mn-ea"/>
                          <a:ea typeface="+mn-ea"/>
                          <a:cs typeface="+mn-cs"/>
                        </a:rPr>
                        <a:t>空飛ぶクルマ／観光周遊</a:t>
                      </a:r>
                      <a:endParaRPr kumimoji="1" lang="en-US" altLang="ja-JP" sz="1000" b="1" kern="1200" dirty="0">
                        <a:solidFill>
                          <a:srgbClr val="000000"/>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rgbClr val="000000"/>
                          </a:solidFill>
                          <a:latin typeface="+mn-ea"/>
                          <a:ea typeface="+mn-ea"/>
                          <a:cs typeface="+mn-cs"/>
                        </a:rPr>
                        <a:t>主要観光地と万博会場を結ぶ、観光アクセスとしての空飛ぶ</a:t>
                      </a:r>
                      <a:r>
                        <a:rPr kumimoji="1" lang="ja-JP" altLang="en-US" sz="1000" b="0" kern="1200" dirty="0" smtClean="0">
                          <a:solidFill>
                            <a:srgbClr val="000000"/>
                          </a:solidFill>
                          <a:latin typeface="+mn-ea"/>
                          <a:ea typeface="+mn-ea"/>
                          <a:cs typeface="+mn-cs"/>
                        </a:rPr>
                        <a:t>クルマ。</a:t>
                      </a:r>
                      <a:endParaRPr kumimoji="1" lang="ja-JP" altLang="en-US" sz="1000" b="0" kern="1200" dirty="0">
                        <a:solidFill>
                          <a:srgbClr val="000000"/>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914423" rtl="0" eaLnBrk="1" fontAlgn="ctr" latinLnBrk="0" hangingPunct="1">
                        <a:spcAft>
                          <a:spcPts val="300"/>
                        </a:spcAft>
                        <a:buClr>
                          <a:srgbClr val="2EB66F"/>
                        </a:buClr>
                        <a:buFont typeface="Arial" panose="020B0604020202020204" pitchFamily="34" charset="0"/>
                        <a:buNone/>
                      </a:pPr>
                      <a:r>
                        <a:rPr kumimoji="1" lang="ja-JP" altLang="en-US" sz="1000" b="1" kern="1200" dirty="0">
                          <a:solidFill>
                            <a:srgbClr val="000000"/>
                          </a:solidFill>
                          <a:latin typeface="+mn-ea"/>
                          <a:ea typeface="+mn-ea"/>
                          <a:cs typeface="+mn-cs"/>
                        </a:rPr>
                        <a:t>街</a:t>
                      </a:r>
                      <a:r>
                        <a:rPr kumimoji="1" lang="ja-JP" altLang="en-US" sz="1000" b="1" kern="1200" dirty="0">
                          <a:solidFill>
                            <a:schemeClr val="tx1"/>
                          </a:solidFill>
                          <a:latin typeface="+mn-ea"/>
                          <a:ea typeface="+mn-ea"/>
                          <a:cs typeface="+mn-cs"/>
                        </a:rPr>
                        <a:t>なか</a:t>
                      </a:r>
                      <a:r>
                        <a:rPr kumimoji="1" lang="ja-JP" altLang="en-US" sz="1000" b="1" kern="1200" dirty="0">
                          <a:solidFill>
                            <a:srgbClr val="000000"/>
                          </a:solidFill>
                          <a:latin typeface="+mn-ea"/>
                          <a:ea typeface="+mn-ea"/>
                          <a:cs typeface="+mn-cs"/>
                        </a:rPr>
                        <a:t>にポートが存在する日常モビリティ</a:t>
                      </a:r>
                      <a:endParaRPr kumimoji="1" lang="en-US" altLang="ja-JP" sz="1000" b="1" kern="1200" dirty="0">
                        <a:solidFill>
                          <a:srgbClr val="000000"/>
                        </a:solidFill>
                        <a:latin typeface="+mn-ea"/>
                        <a:ea typeface="+mn-ea"/>
                        <a:cs typeface="+mn-cs"/>
                      </a:endParaRPr>
                    </a:p>
                    <a:p>
                      <a:pPr marL="108000" indent="-108000" algn="just" defTabSz="914423" rtl="0" eaLnBrk="1" fontAlgn="ctr" latinLnBrk="0" hangingPunct="1">
                        <a:spcAft>
                          <a:spcPts val="300"/>
                        </a:spcAft>
                        <a:buClr>
                          <a:srgbClr val="0070C0"/>
                        </a:buClr>
                        <a:buFont typeface="Arial" panose="020B0604020202020204" pitchFamily="34" charset="0"/>
                        <a:buChar char="•"/>
                      </a:pPr>
                      <a:r>
                        <a:rPr kumimoji="1" lang="ja-JP" altLang="en-US" sz="1000" b="0" kern="1200" dirty="0">
                          <a:solidFill>
                            <a:srgbClr val="000000"/>
                          </a:solidFill>
                          <a:latin typeface="+mn-ea"/>
                          <a:ea typeface="+mn-ea"/>
                          <a:cs typeface="+mn-cs"/>
                        </a:rPr>
                        <a:t>主要駅やビルの屋上（</a:t>
                      </a:r>
                      <a:r>
                        <a:rPr kumimoji="1" lang="en-US" altLang="ja-JP" sz="1000" b="0" kern="1200" dirty="0">
                          <a:solidFill>
                            <a:srgbClr val="000000"/>
                          </a:solidFill>
                          <a:latin typeface="+mn-ea"/>
                          <a:ea typeface="+mn-ea"/>
                          <a:cs typeface="+mn-cs"/>
                        </a:rPr>
                        <a:t>H</a:t>
                      </a:r>
                      <a:r>
                        <a:rPr kumimoji="1" lang="ja-JP" altLang="en-US" sz="1000" b="0" kern="1200" dirty="0">
                          <a:solidFill>
                            <a:srgbClr val="000000"/>
                          </a:solidFill>
                          <a:latin typeface="+mn-ea"/>
                          <a:ea typeface="+mn-ea"/>
                          <a:cs typeface="+mn-cs"/>
                        </a:rPr>
                        <a:t>ポート・</a:t>
                      </a:r>
                      <a:r>
                        <a:rPr kumimoji="1" lang="en-US" altLang="ja-JP" sz="1000" b="0" kern="1200" dirty="0">
                          <a:solidFill>
                            <a:srgbClr val="000000"/>
                          </a:solidFill>
                          <a:latin typeface="+mn-ea"/>
                          <a:ea typeface="+mn-ea"/>
                          <a:cs typeface="+mn-cs"/>
                        </a:rPr>
                        <a:t>R</a:t>
                      </a:r>
                      <a:r>
                        <a:rPr kumimoji="1" lang="ja-JP" altLang="en-US" sz="1000" b="0" kern="1200" dirty="0">
                          <a:solidFill>
                            <a:srgbClr val="000000"/>
                          </a:solidFill>
                          <a:latin typeface="+mn-ea"/>
                          <a:ea typeface="+mn-ea"/>
                          <a:cs typeface="+mn-cs"/>
                        </a:rPr>
                        <a:t>ポート）、コンビニの駐車場、ウォーターフロントなど、市街地</a:t>
                      </a:r>
                      <a:r>
                        <a:rPr kumimoji="1" lang="ja-JP" altLang="en-US" sz="1000" b="0" kern="1200" dirty="0">
                          <a:solidFill>
                            <a:schemeClr val="tx1"/>
                          </a:solidFill>
                          <a:latin typeface="+mn-ea"/>
                          <a:ea typeface="+mn-ea"/>
                          <a:cs typeface="+mn-cs"/>
                        </a:rPr>
                        <a:t>の様々な場所にポート</a:t>
                      </a:r>
                      <a:r>
                        <a:rPr kumimoji="1" lang="ja-JP" altLang="en-US" sz="1000" b="0" kern="1200" dirty="0">
                          <a:solidFill>
                            <a:srgbClr val="000000"/>
                          </a:solidFill>
                          <a:latin typeface="+mn-ea"/>
                          <a:ea typeface="+mn-ea"/>
                          <a:cs typeface="+mn-cs"/>
                        </a:rPr>
                        <a:t>が存在し、日常使いのモビリティとして空飛ぶクルマが</a:t>
                      </a:r>
                      <a:r>
                        <a:rPr kumimoji="1" lang="ja-JP" altLang="en-US" sz="1000" b="0" kern="1200" dirty="0" smtClean="0">
                          <a:solidFill>
                            <a:srgbClr val="000000"/>
                          </a:solidFill>
                          <a:latin typeface="+mn-ea"/>
                          <a:ea typeface="+mn-ea"/>
                          <a:cs typeface="+mn-cs"/>
                        </a:rPr>
                        <a:t>普及。</a:t>
                      </a:r>
                      <a:endParaRPr kumimoji="1" lang="ja-JP" altLang="en-US" sz="1000" b="0" kern="1200" dirty="0">
                        <a:solidFill>
                          <a:srgbClr val="000000"/>
                        </a:solidFill>
                        <a:latin typeface="+mn-ea"/>
                        <a:ea typeface="+mn-ea"/>
                        <a:cs typeface="+mn-cs"/>
                      </a:endParaRPr>
                    </a:p>
                  </a:txBody>
                  <a:tcPr marL="99756" marR="99756" marT="33252" marB="33252">
                    <a:lnL w="3175" cap="flat" cmpd="sng" algn="ctr">
                      <a:solidFill>
                        <a:srgbClr val="595959"/>
                      </a:solidFill>
                      <a:prstDash val="solid"/>
                      <a:round/>
                      <a:headEnd type="none" w="med" len="med"/>
                      <a:tailEnd type="none" w="med" len="med"/>
                    </a:lnL>
                    <a:lnR w="3175" cap="flat" cmpd="sng" algn="ctr">
                      <a:solidFill>
                        <a:srgbClr val="595959"/>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959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8828058"/>
                  </a:ext>
                </a:extLst>
              </a:tr>
            </a:tbl>
          </a:graphicData>
        </a:graphic>
      </p:graphicFrame>
      <p:pic>
        <p:nvPicPr>
          <p:cNvPr id="10" name="図 9">
            <a:extLst>
              <a:ext uri="{FF2B5EF4-FFF2-40B4-BE49-F238E27FC236}">
                <a16:creationId xmlns:a16="http://schemas.microsoft.com/office/drawing/2014/main" id="{BC813AA5-F018-4AC4-99AA-B097EF07FB0B}"/>
              </a:ext>
            </a:extLst>
          </p:cNvPr>
          <p:cNvPicPr>
            <a:picLocks noChangeAspect="1"/>
          </p:cNvPicPr>
          <p:nvPr/>
        </p:nvPicPr>
        <p:blipFill>
          <a:blip r:embed="rId2"/>
          <a:stretch>
            <a:fillRect/>
          </a:stretch>
        </p:blipFill>
        <p:spPr>
          <a:xfrm>
            <a:off x="1095402" y="2087221"/>
            <a:ext cx="1181646" cy="798050"/>
          </a:xfrm>
          <a:prstGeom prst="rect">
            <a:avLst/>
          </a:prstGeom>
        </p:spPr>
      </p:pic>
      <p:pic>
        <p:nvPicPr>
          <p:cNvPr id="13" name="図 12">
            <a:extLst>
              <a:ext uri="{FF2B5EF4-FFF2-40B4-BE49-F238E27FC236}">
                <a16:creationId xmlns:a16="http://schemas.microsoft.com/office/drawing/2014/main" id="{AAA39291-ACA7-4BD9-9EFE-B6FF1A6055A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84420" y="4611621"/>
            <a:ext cx="1092072" cy="665042"/>
          </a:xfrm>
          <a:prstGeom prst="rect">
            <a:avLst/>
          </a:prstGeom>
          <a:effectLst/>
        </p:spPr>
      </p:pic>
      <p:pic>
        <p:nvPicPr>
          <p:cNvPr id="14" name="図 13">
            <a:extLst>
              <a:ext uri="{FF2B5EF4-FFF2-40B4-BE49-F238E27FC236}">
                <a16:creationId xmlns:a16="http://schemas.microsoft.com/office/drawing/2014/main" id="{7F184FB9-7D95-4B0F-95BA-8AA2F1AC62C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083005" y="4616554"/>
            <a:ext cx="921803" cy="665042"/>
          </a:xfrm>
          <a:prstGeom prst="rect">
            <a:avLst/>
          </a:prstGeom>
          <a:effectLst/>
        </p:spPr>
      </p:pic>
      <p:sp>
        <p:nvSpPr>
          <p:cNvPr id="17" name="正方形/長方形 16"/>
          <p:cNvSpPr/>
          <p:nvPr/>
        </p:nvSpPr>
        <p:spPr>
          <a:xfrm>
            <a:off x="4631043" y="6750270"/>
            <a:ext cx="1715256" cy="11374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39" b="0" i="0" u="none" strike="noStrike" kern="1200" cap="none" spc="0" normalizeH="0" baseline="0" noProof="0" dirty="0" smtClean="0">
                <a:ln>
                  <a:noFill/>
                </a:ln>
                <a:solidFill>
                  <a:schemeClr val="tx1"/>
                </a:solidFill>
                <a:effectLst/>
                <a:uLnTx/>
                <a:uFillTx/>
                <a:latin typeface="Meiryo UI"/>
                <a:ea typeface="Meiryo UI"/>
                <a:cs typeface="+mn-cs"/>
              </a:rPr>
              <a:t>※</a:t>
            </a:r>
            <a:r>
              <a:rPr kumimoji="1" lang="ja-JP" altLang="en-US" sz="739" b="0" i="0" u="none" strike="noStrike" kern="1200" cap="none" spc="0" normalizeH="0" baseline="0" noProof="0" dirty="0" smtClean="0">
                <a:ln>
                  <a:noFill/>
                </a:ln>
                <a:solidFill>
                  <a:schemeClr val="tx1"/>
                </a:solidFill>
                <a:effectLst/>
                <a:uLnTx/>
                <a:uFillTx/>
                <a:latin typeface="Meiryo UI"/>
                <a:ea typeface="Meiryo UI"/>
                <a:cs typeface="+mn-cs"/>
              </a:rPr>
              <a:t>提供：２０２５年日本国際</a:t>
            </a:r>
            <a:r>
              <a:rPr kumimoji="1" lang="ja-JP" altLang="en-US" sz="739" b="0" i="0" u="none" strike="noStrike" kern="1200" cap="none" spc="0" normalizeH="0" baseline="0" noProof="0" dirty="0">
                <a:ln>
                  <a:noFill/>
                </a:ln>
                <a:solidFill>
                  <a:schemeClr val="tx1"/>
                </a:solidFill>
                <a:effectLst/>
                <a:uLnTx/>
                <a:uFillTx/>
                <a:latin typeface="Meiryo UI"/>
                <a:ea typeface="Meiryo UI"/>
                <a:cs typeface="+mn-cs"/>
              </a:rPr>
              <a:t>博覧会協会</a:t>
            </a:r>
          </a:p>
        </p:txBody>
      </p:sp>
      <p:pic>
        <p:nvPicPr>
          <p:cNvPr id="22" name="図 21">
            <a:extLst>
              <a:ext uri="{FF2B5EF4-FFF2-40B4-BE49-F238E27FC236}">
                <a16:creationId xmlns:a16="http://schemas.microsoft.com/office/drawing/2014/main" id="{173F0CB0-82BC-4D3E-9254-FA569E3873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0170" y="4611622"/>
            <a:ext cx="1300636" cy="705429"/>
          </a:xfrm>
          <a:prstGeom prst="rect">
            <a:avLst/>
          </a:prstGeom>
        </p:spPr>
      </p:pic>
      <p:grpSp>
        <p:nvGrpSpPr>
          <p:cNvPr id="20" name="グループ化 19">
            <a:extLst>
              <a:ext uri="{FF2B5EF4-FFF2-40B4-BE49-F238E27FC236}">
                <a16:creationId xmlns:a16="http://schemas.microsoft.com/office/drawing/2014/main" id="{6E065F17-2E22-4850-BC14-E199656659AA}"/>
              </a:ext>
            </a:extLst>
          </p:cNvPr>
          <p:cNvGrpSpPr/>
          <p:nvPr/>
        </p:nvGrpSpPr>
        <p:grpSpPr>
          <a:xfrm>
            <a:off x="3625221" y="2155751"/>
            <a:ext cx="960366" cy="716002"/>
            <a:chOff x="2829674" y="1689903"/>
            <a:chExt cx="4659146" cy="3743624"/>
          </a:xfrm>
        </p:grpSpPr>
        <p:pic>
          <p:nvPicPr>
            <p:cNvPr id="24" name="図 23">
              <a:extLst>
                <a:ext uri="{FF2B5EF4-FFF2-40B4-BE49-F238E27FC236}">
                  <a16:creationId xmlns:a16="http://schemas.microsoft.com/office/drawing/2014/main" id="{4D027BBF-4CEC-4BDE-9B9B-52C162138F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9674" y="1689903"/>
              <a:ext cx="4659146" cy="3743624"/>
            </a:xfrm>
            <a:prstGeom prst="rect">
              <a:avLst/>
            </a:prstGeom>
          </p:spPr>
        </p:pic>
        <p:grpSp>
          <p:nvGrpSpPr>
            <p:cNvPr id="26" name="グループ化 25">
              <a:extLst>
                <a:ext uri="{FF2B5EF4-FFF2-40B4-BE49-F238E27FC236}">
                  <a16:creationId xmlns:a16="http://schemas.microsoft.com/office/drawing/2014/main" id="{FE712793-A9D1-4893-96D0-B0187CF27FEC}"/>
                </a:ext>
              </a:extLst>
            </p:cNvPr>
            <p:cNvGrpSpPr/>
            <p:nvPr/>
          </p:nvGrpSpPr>
          <p:grpSpPr>
            <a:xfrm>
              <a:off x="3118766" y="1924420"/>
              <a:ext cx="3801912" cy="2826611"/>
              <a:chOff x="-363901" y="150220"/>
              <a:chExt cx="9591151" cy="4886629"/>
            </a:xfrm>
          </p:grpSpPr>
          <p:cxnSp>
            <p:nvCxnSpPr>
              <p:cNvPr id="32" name="直線コネクタ 31">
                <a:extLst>
                  <a:ext uri="{FF2B5EF4-FFF2-40B4-BE49-F238E27FC236}">
                    <a16:creationId xmlns:a16="http://schemas.microsoft.com/office/drawing/2014/main" id="{938C0D7C-E57F-4C45-BD42-8C1819BEC905}"/>
                  </a:ext>
                </a:extLst>
              </p:cNvPr>
              <p:cNvCxnSpPr>
                <a:cxnSpLocks/>
              </p:cNvCxnSpPr>
              <p:nvPr/>
            </p:nvCxnSpPr>
            <p:spPr>
              <a:xfrm flipH="1">
                <a:off x="7974136" y="2587002"/>
                <a:ext cx="1253114" cy="108636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BECF04B-0EDA-4C03-A2D0-BA564A5E48A5}"/>
                  </a:ext>
                </a:extLst>
              </p:cNvPr>
              <p:cNvCxnSpPr>
                <a:cxnSpLocks/>
              </p:cNvCxnSpPr>
              <p:nvPr/>
            </p:nvCxnSpPr>
            <p:spPr>
              <a:xfrm flipH="1">
                <a:off x="3172892" y="1549204"/>
                <a:ext cx="439811" cy="5166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B3F2463-E870-4060-BC09-72BE5337D668}"/>
                  </a:ext>
                </a:extLst>
              </p:cNvPr>
              <p:cNvCxnSpPr>
                <a:cxnSpLocks/>
              </p:cNvCxnSpPr>
              <p:nvPr/>
            </p:nvCxnSpPr>
            <p:spPr>
              <a:xfrm flipH="1">
                <a:off x="-363901" y="151421"/>
                <a:ext cx="1690018" cy="17135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6A96CD27-905E-4257-ACB4-56BD24C0F7D9}"/>
                  </a:ext>
                </a:extLst>
              </p:cNvPr>
              <p:cNvCxnSpPr>
                <a:cxnSpLocks/>
              </p:cNvCxnSpPr>
              <p:nvPr/>
            </p:nvCxnSpPr>
            <p:spPr>
              <a:xfrm flipH="1" flipV="1">
                <a:off x="-327250" y="1864962"/>
                <a:ext cx="1814210" cy="81808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16805A8-7E5F-4FF5-9D87-71BB47234CA5}"/>
                  </a:ext>
                </a:extLst>
              </p:cNvPr>
              <p:cNvCxnSpPr>
                <a:cxnSpLocks/>
                <a:endCxn id="49" idx="2"/>
              </p:cNvCxnSpPr>
              <p:nvPr/>
            </p:nvCxnSpPr>
            <p:spPr>
              <a:xfrm flipH="1" flipV="1">
                <a:off x="3745359" y="1518484"/>
                <a:ext cx="3825620" cy="83445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CBC98304-1438-4B29-A64E-2CF1A8477CA9}"/>
                  </a:ext>
                </a:extLst>
              </p:cNvPr>
              <p:cNvCxnSpPr>
                <a:cxnSpLocks/>
              </p:cNvCxnSpPr>
              <p:nvPr/>
            </p:nvCxnSpPr>
            <p:spPr>
              <a:xfrm>
                <a:off x="6801313" y="4663688"/>
                <a:ext cx="714690" cy="37316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0269205-EB80-4BA5-863B-3FDBB97076AC}"/>
                  </a:ext>
                </a:extLst>
              </p:cNvPr>
              <p:cNvCxnSpPr>
                <a:cxnSpLocks/>
              </p:cNvCxnSpPr>
              <p:nvPr/>
            </p:nvCxnSpPr>
            <p:spPr>
              <a:xfrm flipH="1" flipV="1">
                <a:off x="5922567" y="4404055"/>
                <a:ext cx="897072" cy="24528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4EFF32D-44F9-45CC-840A-18A6FEF07ECB}"/>
                  </a:ext>
                </a:extLst>
              </p:cNvPr>
              <p:cNvCxnSpPr>
                <a:cxnSpLocks/>
              </p:cNvCxnSpPr>
              <p:nvPr/>
            </p:nvCxnSpPr>
            <p:spPr>
              <a:xfrm flipH="1">
                <a:off x="7634850" y="3889862"/>
                <a:ext cx="115671" cy="4085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9CD4B5EB-8E5D-4A2F-A6BB-D633FD83D590}"/>
                  </a:ext>
                </a:extLst>
              </p:cNvPr>
              <p:cNvCxnSpPr>
                <a:cxnSpLocks/>
                <a:stCxn id="47" idx="2"/>
              </p:cNvCxnSpPr>
              <p:nvPr/>
            </p:nvCxnSpPr>
            <p:spPr>
              <a:xfrm flipH="1" flipV="1">
                <a:off x="1783641" y="3532319"/>
                <a:ext cx="1087332" cy="21794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567778E6-7CA8-48E8-BA4F-C1E466EB6AB5}"/>
                  </a:ext>
                </a:extLst>
              </p:cNvPr>
              <p:cNvCxnSpPr>
                <a:cxnSpLocks/>
              </p:cNvCxnSpPr>
              <p:nvPr/>
            </p:nvCxnSpPr>
            <p:spPr>
              <a:xfrm flipH="1">
                <a:off x="1783286" y="3135112"/>
                <a:ext cx="290202" cy="4259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FCFC1F67-ABA8-426D-869F-0D21128FD397}"/>
                  </a:ext>
                </a:extLst>
              </p:cNvPr>
              <p:cNvCxnSpPr>
                <a:cxnSpLocks/>
              </p:cNvCxnSpPr>
              <p:nvPr/>
            </p:nvCxnSpPr>
            <p:spPr>
              <a:xfrm flipH="1">
                <a:off x="2000071" y="2797870"/>
                <a:ext cx="329855" cy="4305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252D574D-45A2-4092-A37E-4599A0901B81}"/>
                  </a:ext>
                </a:extLst>
              </p:cNvPr>
              <p:cNvCxnSpPr>
                <a:cxnSpLocks/>
              </p:cNvCxnSpPr>
              <p:nvPr/>
            </p:nvCxnSpPr>
            <p:spPr>
              <a:xfrm flipH="1" flipV="1">
                <a:off x="1431984" y="2668698"/>
                <a:ext cx="879618" cy="14352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3966294-7862-44FF-AA18-9052267E8858}"/>
                  </a:ext>
                </a:extLst>
              </p:cNvPr>
              <p:cNvCxnSpPr>
                <a:cxnSpLocks/>
              </p:cNvCxnSpPr>
              <p:nvPr/>
            </p:nvCxnSpPr>
            <p:spPr>
              <a:xfrm flipH="1">
                <a:off x="7570977" y="1979779"/>
                <a:ext cx="439810" cy="3731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B6CFEFE6-0AA6-4CB0-9BBC-5A883B149CBE}"/>
                  </a:ext>
                </a:extLst>
              </p:cNvPr>
              <p:cNvCxnSpPr>
                <a:cxnSpLocks/>
                <a:stCxn id="51" idx="0"/>
              </p:cNvCxnSpPr>
              <p:nvPr/>
            </p:nvCxnSpPr>
            <p:spPr>
              <a:xfrm flipH="1" flipV="1">
                <a:off x="8248040" y="1939946"/>
                <a:ext cx="933331" cy="5368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3A975180-0CFC-45EF-9FE8-8DD36F44BC64}"/>
                  </a:ext>
                </a:extLst>
              </p:cNvPr>
              <p:cNvCxnSpPr>
                <a:cxnSpLocks/>
              </p:cNvCxnSpPr>
              <p:nvPr/>
            </p:nvCxnSpPr>
            <p:spPr>
              <a:xfrm flipH="1">
                <a:off x="7741928" y="3659016"/>
                <a:ext cx="232208" cy="25549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円弧 46">
                <a:extLst>
                  <a:ext uri="{FF2B5EF4-FFF2-40B4-BE49-F238E27FC236}">
                    <a16:creationId xmlns:a16="http://schemas.microsoft.com/office/drawing/2014/main" id="{43C186E2-B203-4C9D-B62E-DE6B3810E3F0}"/>
                  </a:ext>
                </a:extLst>
              </p:cNvPr>
              <p:cNvSpPr/>
              <p:nvPr/>
            </p:nvSpPr>
            <p:spPr>
              <a:xfrm>
                <a:off x="2756673" y="1866912"/>
                <a:ext cx="3934691" cy="2819618"/>
              </a:xfrm>
              <a:prstGeom prst="arc">
                <a:avLst>
                  <a:gd name="adj1" fmla="val 3217648"/>
                  <a:gd name="adj2" fmla="val 957296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円弧 47">
                <a:extLst>
                  <a:ext uri="{FF2B5EF4-FFF2-40B4-BE49-F238E27FC236}">
                    <a16:creationId xmlns:a16="http://schemas.microsoft.com/office/drawing/2014/main" id="{9728D1E2-3460-47E8-8F83-F519A3F02450}"/>
                  </a:ext>
                </a:extLst>
              </p:cNvPr>
              <p:cNvSpPr/>
              <p:nvPr/>
            </p:nvSpPr>
            <p:spPr>
              <a:xfrm rot="1980000">
                <a:off x="1117661" y="1131283"/>
                <a:ext cx="109820" cy="86599"/>
              </a:xfrm>
              <a:prstGeom prst="arc">
                <a:avLst>
                  <a:gd name="adj1" fmla="val 20905447"/>
                  <a:gd name="adj2" fmla="val 1137319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49" name="円弧 48">
                <a:extLst>
                  <a:ext uri="{FF2B5EF4-FFF2-40B4-BE49-F238E27FC236}">
                    <a16:creationId xmlns:a16="http://schemas.microsoft.com/office/drawing/2014/main" id="{3A210E7D-472B-40C3-9147-98865E3BEA22}"/>
                  </a:ext>
                </a:extLst>
              </p:cNvPr>
              <p:cNvSpPr/>
              <p:nvPr/>
            </p:nvSpPr>
            <p:spPr>
              <a:xfrm rot="1920000">
                <a:off x="3568702" y="1508179"/>
                <a:ext cx="235841" cy="239605"/>
              </a:xfrm>
              <a:prstGeom prst="arc">
                <a:avLst>
                  <a:gd name="adj1" fmla="val 10975567"/>
                  <a:gd name="adj2" fmla="val 15647328"/>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50" name="円弧 49">
                <a:extLst>
                  <a:ext uri="{FF2B5EF4-FFF2-40B4-BE49-F238E27FC236}">
                    <a16:creationId xmlns:a16="http://schemas.microsoft.com/office/drawing/2014/main" id="{7FA40D64-941A-4A08-8BA0-9C7177B656BB}"/>
                  </a:ext>
                </a:extLst>
              </p:cNvPr>
              <p:cNvSpPr/>
              <p:nvPr/>
            </p:nvSpPr>
            <p:spPr>
              <a:xfrm rot="2220000">
                <a:off x="8000046" y="1905354"/>
                <a:ext cx="276070" cy="274555"/>
              </a:xfrm>
              <a:prstGeom prst="arc">
                <a:avLst>
                  <a:gd name="adj1" fmla="val 10831155"/>
                  <a:gd name="adj2" fmla="val 16606925"/>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51" name="円弧 50">
                <a:extLst>
                  <a:ext uri="{FF2B5EF4-FFF2-40B4-BE49-F238E27FC236}">
                    <a16:creationId xmlns:a16="http://schemas.microsoft.com/office/drawing/2014/main" id="{00E6AE43-A133-4F11-889A-F06B1DB0D268}"/>
                  </a:ext>
                </a:extLst>
              </p:cNvPr>
              <p:cNvSpPr/>
              <p:nvPr/>
            </p:nvSpPr>
            <p:spPr>
              <a:xfrm rot="2400000">
                <a:off x="8980987" y="2455018"/>
                <a:ext cx="238618" cy="206888"/>
              </a:xfrm>
              <a:prstGeom prst="arc">
                <a:avLst>
                  <a:gd name="adj1" fmla="val 16072490"/>
                  <a:gd name="adj2" fmla="val 21575409"/>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52" name="直線コネクタ 51">
                <a:extLst>
                  <a:ext uri="{FF2B5EF4-FFF2-40B4-BE49-F238E27FC236}">
                    <a16:creationId xmlns:a16="http://schemas.microsoft.com/office/drawing/2014/main" id="{64357737-F152-41BC-BDDC-F43E8CD4D248}"/>
                  </a:ext>
                </a:extLst>
              </p:cNvPr>
              <p:cNvCxnSpPr>
                <a:cxnSpLocks/>
              </p:cNvCxnSpPr>
              <p:nvPr/>
            </p:nvCxnSpPr>
            <p:spPr>
              <a:xfrm>
                <a:off x="7570977" y="3630313"/>
                <a:ext cx="160033" cy="3129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2634F19C-7B7B-4C0D-B8C2-F8062AFD3C7A}"/>
                  </a:ext>
                </a:extLst>
              </p:cNvPr>
              <p:cNvCxnSpPr>
                <a:cxnSpLocks/>
              </p:cNvCxnSpPr>
              <p:nvPr/>
            </p:nvCxnSpPr>
            <p:spPr>
              <a:xfrm flipH="1">
                <a:off x="7552655" y="3637325"/>
                <a:ext cx="4398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3CFBCBB2-BB1A-4BC0-A2B0-216755D81B3D}"/>
                  </a:ext>
                </a:extLst>
              </p:cNvPr>
              <p:cNvCxnSpPr>
                <a:cxnSpLocks/>
              </p:cNvCxnSpPr>
              <p:nvPr/>
            </p:nvCxnSpPr>
            <p:spPr>
              <a:xfrm>
                <a:off x="1304218" y="150220"/>
                <a:ext cx="549248" cy="2651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677FFE1A-11CC-4FA0-BB7A-F39E61F37783}"/>
                  </a:ext>
                </a:extLst>
              </p:cNvPr>
              <p:cNvCxnSpPr>
                <a:cxnSpLocks/>
                <a:stCxn id="48" idx="2"/>
              </p:cNvCxnSpPr>
              <p:nvPr/>
            </p:nvCxnSpPr>
            <p:spPr>
              <a:xfrm flipV="1">
                <a:off x="1132115" y="429715"/>
                <a:ext cx="703026" cy="71577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C1E13552-EA5F-4F68-89CB-8095C4077BC5}"/>
                </a:ext>
              </a:extLst>
            </p:cNvPr>
            <p:cNvGrpSpPr/>
            <p:nvPr/>
          </p:nvGrpSpPr>
          <p:grpSpPr>
            <a:xfrm>
              <a:off x="6242342" y="4324479"/>
              <a:ext cx="203393" cy="418254"/>
              <a:chOff x="7515993" y="4299409"/>
              <a:chExt cx="513102" cy="723073"/>
            </a:xfrm>
          </p:grpSpPr>
          <p:cxnSp>
            <p:nvCxnSpPr>
              <p:cNvPr id="30" name="直線コネクタ 29">
                <a:extLst>
                  <a:ext uri="{FF2B5EF4-FFF2-40B4-BE49-F238E27FC236}">
                    <a16:creationId xmlns:a16="http://schemas.microsoft.com/office/drawing/2014/main" id="{AA4276B7-A289-4516-8885-808D22FFACF4}"/>
                  </a:ext>
                </a:extLst>
              </p:cNvPr>
              <p:cNvCxnSpPr>
                <a:cxnSpLocks/>
              </p:cNvCxnSpPr>
              <p:nvPr/>
            </p:nvCxnSpPr>
            <p:spPr>
              <a:xfrm>
                <a:off x="7647551" y="4299409"/>
                <a:ext cx="381544" cy="27816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2DDF83C-211D-48BB-8D8B-ADB4E7C8D9C0}"/>
                  </a:ext>
                </a:extLst>
              </p:cNvPr>
              <p:cNvCxnSpPr>
                <a:cxnSpLocks/>
              </p:cNvCxnSpPr>
              <p:nvPr/>
            </p:nvCxnSpPr>
            <p:spPr>
              <a:xfrm flipH="1">
                <a:off x="7515993" y="4591909"/>
                <a:ext cx="494778" cy="43057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楕円 27">
              <a:extLst>
                <a:ext uri="{FF2B5EF4-FFF2-40B4-BE49-F238E27FC236}">
                  <a16:creationId xmlns:a16="http://schemas.microsoft.com/office/drawing/2014/main" id="{DF2290DC-3ED9-4CB7-BC21-21E6BD22E124}"/>
                </a:ext>
              </a:extLst>
            </p:cNvPr>
            <p:cNvSpPr/>
            <p:nvPr/>
          </p:nvSpPr>
          <p:spPr>
            <a:xfrm>
              <a:off x="3702171" y="2465588"/>
              <a:ext cx="79906" cy="10792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楕円 28">
              <a:extLst>
                <a:ext uri="{FF2B5EF4-FFF2-40B4-BE49-F238E27FC236}">
                  <a16:creationId xmlns:a16="http://schemas.microsoft.com/office/drawing/2014/main" id="{84F12B7B-A3B8-45E2-BCCB-13426E89519C}"/>
                </a:ext>
              </a:extLst>
            </p:cNvPr>
            <p:cNvSpPr/>
            <p:nvPr/>
          </p:nvSpPr>
          <p:spPr>
            <a:xfrm>
              <a:off x="4506216" y="2979435"/>
              <a:ext cx="79906" cy="107926"/>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dirty="0">
                <a:ln>
                  <a:noFill/>
                </a:ln>
                <a:solidFill>
                  <a:prstClr val="black"/>
                </a:solidFill>
                <a:effectLst/>
                <a:uLnTx/>
                <a:uFillTx/>
                <a:latin typeface="Meiryo UI"/>
                <a:ea typeface="Meiryo UI"/>
                <a:cs typeface="+mn-cs"/>
              </a:endParaRPr>
            </a:p>
          </p:txBody>
        </p:sp>
      </p:grpSp>
      <p:pic>
        <p:nvPicPr>
          <p:cNvPr id="56" name="図 55">
            <a:extLst>
              <a:ext uri="{FF2B5EF4-FFF2-40B4-BE49-F238E27FC236}">
                <a16:creationId xmlns:a16="http://schemas.microsoft.com/office/drawing/2014/main" id="{1CACA50A-FD97-42F7-B257-07F8D57D363C}"/>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a:stretch/>
        </p:blipFill>
        <p:spPr bwMode="auto">
          <a:xfrm>
            <a:off x="2378555" y="2111890"/>
            <a:ext cx="1136922" cy="716002"/>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a:extLst>
              <a:ext uri="{FF2B5EF4-FFF2-40B4-BE49-F238E27FC236}">
                <a16:creationId xmlns:a16="http://schemas.microsoft.com/office/drawing/2014/main" id="{5E9FBD32-FDF1-4CD7-A6DE-5F848E582A51}"/>
              </a:ext>
            </a:extLst>
          </p:cNvPr>
          <p:cNvSpPr txBox="1"/>
          <p:nvPr/>
        </p:nvSpPr>
        <p:spPr>
          <a:xfrm>
            <a:off x="2406589" y="2825318"/>
            <a:ext cx="1105241" cy="20608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844653" rtl="0" eaLnBrk="1" fontAlgn="ctr" latinLnBrk="0" hangingPunct="1">
              <a:lnSpc>
                <a:spcPct val="100000"/>
              </a:lnSpc>
              <a:spcBef>
                <a:spcPts val="0"/>
              </a:spcBef>
              <a:spcAft>
                <a:spcPts val="0"/>
              </a:spcAft>
              <a:buClrTx/>
              <a:buSzTx/>
              <a:buFontTx/>
              <a:buNone/>
              <a:tabLst/>
              <a:defRPr/>
            </a:pPr>
            <a:r>
              <a:rPr kumimoji="1" lang="zh-TW" altLang="en-US" sz="73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出典：経済産業省</a:t>
            </a:r>
            <a:r>
              <a:rPr kumimoji="1" lang="en-US" altLang="zh-TW" sz="73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HP</a:t>
            </a:r>
            <a:endParaRPr kumimoji="1" lang="zh-TW" altLang="en-US" sz="73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9B1FCD8B-FD03-4C56-B3E6-E3607F216A4B}"/>
              </a:ext>
            </a:extLst>
          </p:cNvPr>
          <p:cNvGrpSpPr/>
          <p:nvPr/>
        </p:nvGrpSpPr>
        <p:grpSpPr>
          <a:xfrm>
            <a:off x="7170858" y="2584295"/>
            <a:ext cx="410527" cy="233185"/>
            <a:chOff x="7786524" y="2302390"/>
            <a:chExt cx="444453" cy="252455"/>
          </a:xfrm>
        </p:grpSpPr>
        <p:pic>
          <p:nvPicPr>
            <p:cNvPr id="11" name="グラフィックス 10" descr="チェックイン 単色塗りつぶし">
              <a:extLst>
                <a:ext uri="{FF2B5EF4-FFF2-40B4-BE49-F238E27FC236}">
                  <a16:creationId xmlns:a16="http://schemas.microsoft.com/office/drawing/2014/main" id="{EFA91849-DF83-44BC-93EF-5E4B3D2FA7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4742" y="2328610"/>
              <a:ext cx="226235" cy="226235"/>
            </a:xfrm>
            <a:prstGeom prst="rect">
              <a:avLst/>
            </a:prstGeom>
          </p:spPr>
        </p:pic>
        <p:pic>
          <p:nvPicPr>
            <p:cNvPr id="15" name="グラフィックス 14" descr="イラストレーター 単色塗りつぶし">
              <a:extLst>
                <a:ext uri="{FF2B5EF4-FFF2-40B4-BE49-F238E27FC236}">
                  <a16:creationId xmlns:a16="http://schemas.microsoft.com/office/drawing/2014/main" id="{8823CAA0-CFE3-4DC4-B64F-856FB0F2C1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6524" y="2302390"/>
              <a:ext cx="247981" cy="247981"/>
            </a:xfrm>
            <a:prstGeom prst="rect">
              <a:avLst/>
            </a:prstGeom>
          </p:spPr>
        </p:pic>
      </p:grpSp>
      <p:grpSp>
        <p:nvGrpSpPr>
          <p:cNvPr id="80" name="グループ化 79">
            <a:extLst>
              <a:ext uri="{FF2B5EF4-FFF2-40B4-BE49-F238E27FC236}">
                <a16:creationId xmlns:a16="http://schemas.microsoft.com/office/drawing/2014/main" id="{F7676EB6-3FA2-4039-970D-157E007CDCFA}"/>
              </a:ext>
            </a:extLst>
          </p:cNvPr>
          <p:cNvGrpSpPr/>
          <p:nvPr/>
        </p:nvGrpSpPr>
        <p:grpSpPr>
          <a:xfrm>
            <a:off x="6457133" y="2227195"/>
            <a:ext cx="229052" cy="377835"/>
            <a:chOff x="7135266" y="2178164"/>
            <a:chExt cx="247981" cy="409059"/>
          </a:xfrm>
        </p:grpSpPr>
        <p:pic>
          <p:nvPicPr>
            <p:cNvPr id="79" name="グラフィックス 78" descr="車 単色塗りつぶし">
              <a:extLst>
                <a:ext uri="{FF2B5EF4-FFF2-40B4-BE49-F238E27FC236}">
                  <a16:creationId xmlns:a16="http://schemas.microsoft.com/office/drawing/2014/main" id="{BE52937F-922F-4639-8504-78EB71DECDF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35266" y="2339242"/>
              <a:ext cx="247981" cy="247981"/>
            </a:xfrm>
            <a:prstGeom prst="rect">
              <a:avLst/>
            </a:prstGeom>
          </p:spPr>
        </p:pic>
        <p:sp>
          <p:nvSpPr>
            <p:cNvPr id="81" name="電波｜左">
              <a:extLst>
                <a:ext uri="{FF2B5EF4-FFF2-40B4-BE49-F238E27FC236}">
                  <a16:creationId xmlns:a16="http://schemas.microsoft.com/office/drawing/2014/main" id="{D47EA706-C60C-4A5B-8CB1-2D0D283DC8DD}"/>
                </a:ext>
              </a:extLst>
            </p:cNvPr>
            <p:cNvSpPr>
              <a:spLocks noEditPoints="1"/>
            </p:cNvSpPr>
            <p:nvPr/>
          </p:nvSpPr>
          <p:spPr bwMode="auto">
            <a:xfrm rot="2700000">
              <a:off x="7160026" y="2178164"/>
              <a:ext cx="176719" cy="176719"/>
            </a:xfrm>
            <a:custGeom>
              <a:avLst/>
              <a:gdLst>
                <a:gd name="T0" fmla="*/ 137 w 137"/>
                <a:gd name="T1" fmla="*/ 82 h 137"/>
                <a:gd name="T2" fmla="*/ 137 w 137"/>
                <a:gd name="T3" fmla="*/ 82 h 137"/>
                <a:gd name="T4" fmla="*/ 137 w 137"/>
                <a:gd name="T5" fmla="*/ 102 h 137"/>
                <a:gd name="T6" fmla="*/ 137 w 137"/>
                <a:gd name="T7" fmla="*/ 102 h 137"/>
                <a:gd name="T8" fmla="*/ 102 w 137"/>
                <a:gd name="T9" fmla="*/ 137 h 137"/>
                <a:gd name="T10" fmla="*/ 82 w 137"/>
                <a:gd name="T11" fmla="*/ 137 h 137"/>
                <a:gd name="T12" fmla="*/ 137 w 137"/>
                <a:gd name="T13" fmla="*/ 82 h 137"/>
                <a:gd name="T14" fmla="*/ 21 w 137"/>
                <a:gd name="T15" fmla="*/ 137 h 137"/>
                <a:gd name="T16" fmla="*/ 137 w 137"/>
                <a:gd name="T17" fmla="*/ 20 h 137"/>
                <a:gd name="T18" fmla="*/ 137 w 137"/>
                <a:gd name="T19" fmla="*/ 20 h 137"/>
                <a:gd name="T20" fmla="*/ 137 w 137"/>
                <a:gd name="T21" fmla="*/ 0 h 137"/>
                <a:gd name="T22" fmla="*/ 137 w 137"/>
                <a:gd name="T23" fmla="*/ 0 h 137"/>
                <a:gd name="T24" fmla="*/ 0 w 137"/>
                <a:gd name="T25" fmla="*/ 137 h 137"/>
                <a:gd name="T26" fmla="*/ 21 w 137"/>
                <a:gd name="T27" fmla="*/ 137 h 137"/>
                <a:gd name="T28" fmla="*/ 41 w 137"/>
                <a:gd name="T29" fmla="*/ 137 h 137"/>
                <a:gd name="T30" fmla="*/ 61 w 137"/>
                <a:gd name="T31" fmla="*/ 137 h 137"/>
                <a:gd name="T32" fmla="*/ 137 w 137"/>
                <a:gd name="T33" fmla="*/ 61 h 137"/>
                <a:gd name="T34" fmla="*/ 137 w 137"/>
                <a:gd name="T35" fmla="*/ 61 h 137"/>
                <a:gd name="T36" fmla="*/ 137 w 137"/>
                <a:gd name="T37" fmla="*/ 41 h 137"/>
                <a:gd name="T38" fmla="*/ 137 w 137"/>
                <a:gd name="T39" fmla="*/ 41 h 137"/>
                <a:gd name="T40" fmla="*/ 41 w 137"/>
                <a:gd name="T4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137" y="82"/>
                  </a:moveTo>
                  <a:cubicBezTo>
                    <a:pt x="137" y="82"/>
                    <a:pt x="137" y="82"/>
                    <a:pt x="137" y="82"/>
                  </a:cubicBezTo>
                  <a:cubicBezTo>
                    <a:pt x="137" y="102"/>
                    <a:pt x="137" y="102"/>
                    <a:pt x="137" y="102"/>
                  </a:cubicBezTo>
                  <a:cubicBezTo>
                    <a:pt x="137" y="102"/>
                    <a:pt x="137" y="102"/>
                    <a:pt x="137" y="102"/>
                  </a:cubicBezTo>
                  <a:cubicBezTo>
                    <a:pt x="118" y="102"/>
                    <a:pt x="102" y="118"/>
                    <a:pt x="102" y="137"/>
                  </a:cubicBezTo>
                  <a:cubicBezTo>
                    <a:pt x="82" y="137"/>
                    <a:pt x="82" y="137"/>
                    <a:pt x="82" y="137"/>
                  </a:cubicBezTo>
                  <a:cubicBezTo>
                    <a:pt x="82" y="107"/>
                    <a:pt x="107" y="82"/>
                    <a:pt x="137" y="82"/>
                  </a:cubicBezTo>
                  <a:close/>
                  <a:moveTo>
                    <a:pt x="21" y="137"/>
                  </a:moveTo>
                  <a:cubicBezTo>
                    <a:pt x="21" y="73"/>
                    <a:pt x="73" y="20"/>
                    <a:pt x="137" y="20"/>
                  </a:cubicBezTo>
                  <a:cubicBezTo>
                    <a:pt x="137" y="20"/>
                    <a:pt x="137" y="20"/>
                    <a:pt x="137" y="20"/>
                  </a:cubicBezTo>
                  <a:cubicBezTo>
                    <a:pt x="137" y="0"/>
                    <a:pt x="137" y="0"/>
                    <a:pt x="137" y="0"/>
                  </a:cubicBezTo>
                  <a:cubicBezTo>
                    <a:pt x="137" y="0"/>
                    <a:pt x="137" y="0"/>
                    <a:pt x="137" y="0"/>
                  </a:cubicBezTo>
                  <a:cubicBezTo>
                    <a:pt x="62" y="0"/>
                    <a:pt x="0" y="62"/>
                    <a:pt x="0" y="137"/>
                  </a:cubicBezTo>
                  <a:lnTo>
                    <a:pt x="21" y="137"/>
                  </a:lnTo>
                  <a:close/>
                  <a:moveTo>
                    <a:pt x="41" y="137"/>
                  </a:moveTo>
                  <a:cubicBezTo>
                    <a:pt x="61" y="137"/>
                    <a:pt x="61" y="137"/>
                    <a:pt x="61" y="137"/>
                  </a:cubicBezTo>
                  <a:cubicBezTo>
                    <a:pt x="61" y="95"/>
                    <a:pt x="95" y="61"/>
                    <a:pt x="137" y="61"/>
                  </a:cubicBezTo>
                  <a:cubicBezTo>
                    <a:pt x="137" y="61"/>
                    <a:pt x="137" y="61"/>
                    <a:pt x="137" y="61"/>
                  </a:cubicBezTo>
                  <a:cubicBezTo>
                    <a:pt x="137" y="41"/>
                    <a:pt x="137" y="41"/>
                    <a:pt x="137" y="41"/>
                  </a:cubicBezTo>
                  <a:cubicBezTo>
                    <a:pt x="137" y="41"/>
                    <a:pt x="137" y="41"/>
                    <a:pt x="137" y="41"/>
                  </a:cubicBezTo>
                  <a:cubicBezTo>
                    <a:pt x="84" y="41"/>
                    <a:pt x="41" y="84"/>
                    <a:pt x="41" y="137"/>
                  </a:cubicBezTo>
                  <a:close/>
                </a:path>
              </a:pathLst>
            </a:custGeom>
            <a:solidFill>
              <a:srgbClr val="2F5597"/>
            </a:solidFill>
            <a:ln>
              <a:noFill/>
            </a:ln>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83" name="グループ化 82">
            <a:extLst>
              <a:ext uri="{FF2B5EF4-FFF2-40B4-BE49-F238E27FC236}">
                <a16:creationId xmlns:a16="http://schemas.microsoft.com/office/drawing/2014/main" id="{5AA0B5EF-7C34-4056-A991-D9BA37975B38}"/>
              </a:ext>
            </a:extLst>
          </p:cNvPr>
          <p:cNvGrpSpPr/>
          <p:nvPr/>
        </p:nvGrpSpPr>
        <p:grpSpPr>
          <a:xfrm>
            <a:off x="6790990" y="2407536"/>
            <a:ext cx="229052" cy="377835"/>
            <a:chOff x="7135266" y="2178164"/>
            <a:chExt cx="247981" cy="409059"/>
          </a:xfrm>
        </p:grpSpPr>
        <p:pic>
          <p:nvPicPr>
            <p:cNvPr id="84" name="グラフィックス 83" descr="車 単色塗りつぶし">
              <a:extLst>
                <a:ext uri="{FF2B5EF4-FFF2-40B4-BE49-F238E27FC236}">
                  <a16:creationId xmlns:a16="http://schemas.microsoft.com/office/drawing/2014/main" id="{F65773E0-6089-49A5-90F8-1FBB3946C9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35266" y="2339242"/>
              <a:ext cx="247981" cy="247981"/>
            </a:xfrm>
            <a:prstGeom prst="rect">
              <a:avLst/>
            </a:prstGeom>
          </p:spPr>
        </p:pic>
        <p:sp>
          <p:nvSpPr>
            <p:cNvPr id="85" name="電波｜左">
              <a:extLst>
                <a:ext uri="{FF2B5EF4-FFF2-40B4-BE49-F238E27FC236}">
                  <a16:creationId xmlns:a16="http://schemas.microsoft.com/office/drawing/2014/main" id="{04BC548D-00A9-42A5-888E-31F36FC28B51}"/>
                </a:ext>
              </a:extLst>
            </p:cNvPr>
            <p:cNvSpPr>
              <a:spLocks noEditPoints="1"/>
            </p:cNvSpPr>
            <p:nvPr/>
          </p:nvSpPr>
          <p:spPr bwMode="auto">
            <a:xfrm rot="2700000">
              <a:off x="7160026" y="2178164"/>
              <a:ext cx="176719" cy="176719"/>
            </a:xfrm>
            <a:custGeom>
              <a:avLst/>
              <a:gdLst>
                <a:gd name="T0" fmla="*/ 137 w 137"/>
                <a:gd name="T1" fmla="*/ 82 h 137"/>
                <a:gd name="T2" fmla="*/ 137 w 137"/>
                <a:gd name="T3" fmla="*/ 82 h 137"/>
                <a:gd name="T4" fmla="*/ 137 w 137"/>
                <a:gd name="T5" fmla="*/ 102 h 137"/>
                <a:gd name="T6" fmla="*/ 137 w 137"/>
                <a:gd name="T7" fmla="*/ 102 h 137"/>
                <a:gd name="T8" fmla="*/ 102 w 137"/>
                <a:gd name="T9" fmla="*/ 137 h 137"/>
                <a:gd name="T10" fmla="*/ 82 w 137"/>
                <a:gd name="T11" fmla="*/ 137 h 137"/>
                <a:gd name="T12" fmla="*/ 137 w 137"/>
                <a:gd name="T13" fmla="*/ 82 h 137"/>
                <a:gd name="T14" fmla="*/ 21 w 137"/>
                <a:gd name="T15" fmla="*/ 137 h 137"/>
                <a:gd name="T16" fmla="*/ 137 w 137"/>
                <a:gd name="T17" fmla="*/ 20 h 137"/>
                <a:gd name="T18" fmla="*/ 137 w 137"/>
                <a:gd name="T19" fmla="*/ 20 h 137"/>
                <a:gd name="T20" fmla="*/ 137 w 137"/>
                <a:gd name="T21" fmla="*/ 0 h 137"/>
                <a:gd name="T22" fmla="*/ 137 w 137"/>
                <a:gd name="T23" fmla="*/ 0 h 137"/>
                <a:gd name="T24" fmla="*/ 0 w 137"/>
                <a:gd name="T25" fmla="*/ 137 h 137"/>
                <a:gd name="T26" fmla="*/ 21 w 137"/>
                <a:gd name="T27" fmla="*/ 137 h 137"/>
                <a:gd name="T28" fmla="*/ 41 w 137"/>
                <a:gd name="T29" fmla="*/ 137 h 137"/>
                <a:gd name="T30" fmla="*/ 61 w 137"/>
                <a:gd name="T31" fmla="*/ 137 h 137"/>
                <a:gd name="T32" fmla="*/ 137 w 137"/>
                <a:gd name="T33" fmla="*/ 61 h 137"/>
                <a:gd name="T34" fmla="*/ 137 w 137"/>
                <a:gd name="T35" fmla="*/ 61 h 137"/>
                <a:gd name="T36" fmla="*/ 137 w 137"/>
                <a:gd name="T37" fmla="*/ 41 h 137"/>
                <a:gd name="T38" fmla="*/ 137 w 137"/>
                <a:gd name="T39" fmla="*/ 41 h 137"/>
                <a:gd name="T40" fmla="*/ 41 w 137"/>
                <a:gd name="T41"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137">
                  <a:moveTo>
                    <a:pt x="137" y="82"/>
                  </a:moveTo>
                  <a:cubicBezTo>
                    <a:pt x="137" y="82"/>
                    <a:pt x="137" y="82"/>
                    <a:pt x="137" y="82"/>
                  </a:cubicBezTo>
                  <a:cubicBezTo>
                    <a:pt x="137" y="102"/>
                    <a:pt x="137" y="102"/>
                    <a:pt x="137" y="102"/>
                  </a:cubicBezTo>
                  <a:cubicBezTo>
                    <a:pt x="137" y="102"/>
                    <a:pt x="137" y="102"/>
                    <a:pt x="137" y="102"/>
                  </a:cubicBezTo>
                  <a:cubicBezTo>
                    <a:pt x="118" y="102"/>
                    <a:pt x="102" y="118"/>
                    <a:pt x="102" y="137"/>
                  </a:cubicBezTo>
                  <a:cubicBezTo>
                    <a:pt x="82" y="137"/>
                    <a:pt x="82" y="137"/>
                    <a:pt x="82" y="137"/>
                  </a:cubicBezTo>
                  <a:cubicBezTo>
                    <a:pt x="82" y="107"/>
                    <a:pt x="107" y="82"/>
                    <a:pt x="137" y="82"/>
                  </a:cubicBezTo>
                  <a:close/>
                  <a:moveTo>
                    <a:pt x="21" y="137"/>
                  </a:moveTo>
                  <a:cubicBezTo>
                    <a:pt x="21" y="73"/>
                    <a:pt x="73" y="20"/>
                    <a:pt x="137" y="20"/>
                  </a:cubicBezTo>
                  <a:cubicBezTo>
                    <a:pt x="137" y="20"/>
                    <a:pt x="137" y="20"/>
                    <a:pt x="137" y="20"/>
                  </a:cubicBezTo>
                  <a:cubicBezTo>
                    <a:pt x="137" y="0"/>
                    <a:pt x="137" y="0"/>
                    <a:pt x="137" y="0"/>
                  </a:cubicBezTo>
                  <a:cubicBezTo>
                    <a:pt x="137" y="0"/>
                    <a:pt x="137" y="0"/>
                    <a:pt x="137" y="0"/>
                  </a:cubicBezTo>
                  <a:cubicBezTo>
                    <a:pt x="62" y="0"/>
                    <a:pt x="0" y="62"/>
                    <a:pt x="0" y="137"/>
                  </a:cubicBezTo>
                  <a:lnTo>
                    <a:pt x="21" y="137"/>
                  </a:lnTo>
                  <a:close/>
                  <a:moveTo>
                    <a:pt x="41" y="137"/>
                  </a:moveTo>
                  <a:cubicBezTo>
                    <a:pt x="61" y="137"/>
                    <a:pt x="61" y="137"/>
                    <a:pt x="61" y="137"/>
                  </a:cubicBezTo>
                  <a:cubicBezTo>
                    <a:pt x="61" y="95"/>
                    <a:pt x="95" y="61"/>
                    <a:pt x="137" y="61"/>
                  </a:cubicBezTo>
                  <a:cubicBezTo>
                    <a:pt x="137" y="61"/>
                    <a:pt x="137" y="61"/>
                    <a:pt x="137" y="61"/>
                  </a:cubicBezTo>
                  <a:cubicBezTo>
                    <a:pt x="137" y="41"/>
                    <a:pt x="137" y="41"/>
                    <a:pt x="137" y="41"/>
                  </a:cubicBezTo>
                  <a:cubicBezTo>
                    <a:pt x="137" y="41"/>
                    <a:pt x="137" y="41"/>
                    <a:pt x="137" y="41"/>
                  </a:cubicBezTo>
                  <a:cubicBezTo>
                    <a:pt x="84" y="41"/>
                    <a:pt x="41" y="84"/>
                    <a:pt x="41" y="137"/>
                  </a:cubicBezTo>
                  <a:close/>
                </a:path>
              </a:pathLst>
            </a:custGeom>
            <a:solidFill>
              <a:srgbClr val="2F5597"/>
            </a:solidFill>
            <a:ln>
              <a:noFill/>
            </a:ln>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sp>
        <p:nvSpPr>
          <p:cNvPr id="88" name="テキスト ボックス 87">
            <a:extLst>
              <a:ext uri="{FF2B5EF4-FFF2-40B4-BE49-F238E27FC236}">
                <a16:creationId xmlns:a16="http://schemas.microsoft.com/office/drawing/2014/main" id="{E48A9E0F-9C0C-4F63-BDF7-48C5DF129D3B}"/>
              </a:ext>
            </a:extLst>
          </p:cNvPr>
          <p:cNvSpPr txBox="1"/>
          <p:nvPr/>
        </p:nvSpPr>
        <p:spPr>
          <a:xfrm>
            <a:off x="6285339" y="2571403"/>
            <a:ext cx="553869" cy="19191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647" b="1" i="0" u="none" strike="noStrike" kern="1200" cap="none" spc="0" normalizeH="0" baseline="0" noProof="0" dirty="0">
                <a:ln>
                  <a:noFill/>
                </a:ln>
                <a:solidFill>
                  <a:prstClr val="black"/>
                </a:solidFill>
                <a:effectLst/>
                <a:uLnTx/>
                <a:uFillTx/>
                <a:latin typeface="Meiryo UI"/>
                <a:ea typeface="Meiryo UI"/>
                <a:cs typeface="+mn-cs"/>
              </a:rPr>
              <a:t>自動運転</a:t>
            </a:r>
          </a:p>
        </p:txBody>
      </p:sp>
      <p:sp>
        <p:nvSpPr>
          <p:cNvPr id="89" name="テキスト ボックス 88">
            <a:extLst>
              <a:ext uri="{FF2B5EF4-FFF2-40B4-BE49-F238E27FC236}">
                <a16:creationId xmlns:a16="http://schemas.microsoft.com/office/drawing/2014/main" id="{8F1AA45A-11BC-4C72-AA13-4C016930DCE8}"/>
              </a:ext>
            </a:extLst>
          </p:cNvPr>
          <p:cNvSpPr txBox="1"/>
          <p:nvPr/>
        </p:nvSpPr>
        <p:spPr>
          <a:xfrm>
            <a:off x="7937119" y="2861897"/>
            <a:ext cx="553869" cy="19191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647" b="1" i="0" u="none" strike="noStrike" kern="1200" cap="none" spc="0" normalizeH="0" baseline="0" noProof="0" dirty="0" err="1">
                <a:ln>
                  <a:noFill/>
                </a:ln>
                <a:solidFill>
                  <a:prstClr val="black"/>
                </a:solidFill>
                <a:effectLst/>
                <a:uLnTx/>
                <a:uFillTx/>
                <a:latin typeface="Meiryo UI"/>
                <a:ea typeface="Meiryo UI"/>
                <a:cs typeface="+mn-cs"/>
              </a:rPr>
              <a:t>MaaS</a:t>
            </a:r>
            <a:endParaRPr kumimoji="0" lang="ja-JP" altLang="en-US" sz="647" b="1"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63" name="直線コネクタ 62"/>
          <p:cNvCxnSpPr/>
          <p:nvPr/>
        </p:nvCxnSpPr>
        <p:spPr>
          <a:xfrm>
            <a:off x="4660409" y="2097932"/>
            <a:ext cx="0" cy="79409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7" name="図 66"/>
          <p:cNvPicPr>
            <a:picLocks noChangeAspect="1"/>
          </p:cNvPicPr>
          <p:nvPr/>
        </p:nvPicPr>
        <p:blipFill>
          <a:blip r:embed="rId11"/>
          <a:stretch>
            <a:fillRect/>
          </a:stretch>
        </p:blipFill>
        <p:spPr>
          <a:xfrm>
            <a:off x="4694902" y="2157130"/>
            <a:ext cx="1532583" cy="731214"/>
          </a:xfrm>
          <a:prstGeom prst="rect">
            <a:avLst/>
          </a:prstGeom>
        </p:spPr>
      </p:pic>
      <p:cxnSp>
        <p:nvCxnSpPr>
          <p:cNvPr id="61" name="直線コネクタ 60"/>
          <p:cNvCxnSpPr/>
          <p:nvPr/>
        </p:nvCxnSpPr>
        <p:spPr>
          <a:xfrm>
            <a:off x="270457" y="46104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250572" y="956631"/>
            <a:ext cx="8801575" cy="536406"/>
          </a:xfrm>
          <a:prstGeom prst="roundRect">
            <a:avLst>
              <a:gd name="adj" fmla="val 13437"/>
            </a:avLst>
          </a:prstGeom>
          <a:solidFill>
            <a:srgbClr val="FFFF00"/>
          </a:solidFill>
          <a:ln w="50800" cap="flat" cmpd="thinThick" algn="ctr">
            <a:solidFill>
              <a:sysClr val="windowText" lastClr="000000"/>
            </a:solidFill>
            <a:prstDash val="solid"/>
            <a:miter lim="800000"/>
          </a:ln>
          <a:effectLst/>
        </p:spPr>
        <p:txBody>
          <a:bodyPr rtlCol="0" anchor="ctr"/>
          <a:lstStyle/>
          <a:p>
            <a:pPr marL="180000" lvl="0" indent="-180000" defTabSz="912114" fontAlgn="ctr">
              <a:lnSpc>
                <a:spcPct val="110000"/>
              </a:lnSpc>
              <a:spcAft>
                <a:spcPts val="600"/>
              </a:spcAft>
              <a:buClr>
                <a:srgbClr val="2E75B6"/>
              </a:buClr>
              <a:buFont typeface="Wingdings" panose="05000000000000000000" pitchFamily="2" charset="2"/>
              <a:buChar char="l"/>
              <a:defRPr/>
            </a:pPr>
            <a:r>
              <a:rPr lang="ja-JP" altLang="en-US" sz="1400" b="1" dirty="0">
                <a:solidFill>
                  <a:prstClr val="black"/>
                </a:solidFill>
              </a:rPr>
              <a:t>時間や場所を問わず人やモノが移動できる未来の移動社会の実現に向けて、スーパーシティ構想のフィールドで実績を重ねていく。</a:t>
            </a:r>
          </a:p>
        </p:txBody>
      </p:sp>
      <p:sp>
        <p:nvSpPr>
          <p:cNvPr id="64" name="正方形/長方形 63"/>
          <p:cNvSpPr/>
          <p:nvPr/>
        </p:nvSpPr>
        <p:spPr>
          <a:xfrm>
            <a:off x="5341225" y="5269413"/>
            <a:ext cx="167681" cy="1936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66" name="正方形/長方形 65"/>
          <p:cNvSpPr/>
          <p:nvPr/>
        </p:nvSpPr>
        <p:spPr>
          <a:xfrm>
            <a:off x="4503996" y="2805957"/>
            <a:ext cx="167681" cy="1936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pic>
        <p:nvPicPr>
          <p:cNvPr id="68" name="図 67">
            <a:extLst>
              <a:ext uri="{FF2B5EF4-FFF2-40B4-BE49-F238E27FC236}">
                <a16:creationId xmlns:a16="http://schemas.microsoft.com/office/drawing/2014/main" id="{CF3F838E-FE47-46BD-A20A-E6B3C64292F6}"/>
              </a:ext>
            </a:extLst>
          </p:cNvPr>
          <p:cNvPicPr>
            <a:picLocks noChangeAspect="1"/>
          </p:cNvPicPr>
          <p:nvPr/>
        </p:nvPicPr>
        <p:blipFill>
          <a:blip r:embed="rId12"/>
          <a:stretch>
            <a:fillRect/>
          </a:stretch>
        </p:blipFill>
        <p:spPr>
          <a:xfrm>
            <a:off x="7647169" y="2088249"/>
            <a:ext cx="1187535" cy="895219"/>
          </a:xfrm>
          <a:prstGeom prst="rect">
            <a:avLst/>
          </a:prstGeom>
        </p:spPr>
      </p:pic>
      <p:sp>
        <p:nvSpPr>
          <p:cNvPr id="69" name="テキスト ボックス 68">
            <a:extLst>
              <a:ext uri="{FF2B5EF4-FFF2-40B4-BE49-F238E27FC236}">
                <a16:creationId xmlns:a16="http://schemas.microsoft.com/office/drawing/2014/main" id="{7CC6ACCD-F717-4214-A59C-79DFD8FD6C47}"/>
              </a:ext>
            </a:extLst>
          </p:cNvPr>
          <p:cNvSpPr txBox="1"/>
          <p:nvPr/>
        </p:nvSpPr>
        <p:spPr>
          <a:xfrm>
            <a:off x="7006464" y="2087221"/>
            <a:ext cx="756000" cy="540148"/>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70" b="1" i="0" u="none" strike="noStrike" kern="1200" cap="none" spc="0" normalizeH="0" baseline="0" noProof="0" dirty="0">
                <a:ln>
                  <a:noFill/>
                </a:ln>
                <a:solidFill>
                  <a:srgbClr val="FF0000"/>
                </a:solidFill>
                <a:effectLst/>
                <a:uLnTx/>
                <a:uFillTx/>
                <a:latin typeface="Meiryo UI"/>
                <a:ea typeface="Meiryo UI"/>
                <a:cs typeface="+mn-cs"/>
              </a:rPr>
              <a:t>人の行動・</a:t>
            </a:r>
            <a:endParaRPr kumimoji="0" lang="en-US" altLang="ja-JP" sz="970" b="1" i="0" u="none" strike="noStrike" kern="1200" cap="none" spc="0" normalizeH="0" baseline="0" noProof="0" dirty="0">
              <a:ln>
                <a:noFill/>
              </a:ln>
              <a:solidFill>
                <a:srgbClr val="FF0000"/>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70" b="1" i="0" u="none" strike="noStrike" kern="1200" cap="none" spc="0" normalizeH="0" baseline="0" noProof="0" dirty="0">
                <a:ln>
                  <a:noFill/>
                </a:ln>
                <a:solidFill>
                  <a:srgbClr val="FF0000"/>
                </a:solidFill>
                <a:effectLst/>
                <a:uLnTx/>
                <a:uFillTx/>
                <a:latin typeface="Meiryo UI"/>
                <a:ea typeface="Meiryo UI"/>
                <a:cs typeface="+mn-cs"/>
              </a:rPr>
              <a:t>交通を</a:t>
            </a:r>
            <a:endParaRPr kumimoji="0" lang="en-US" altLang="ja-JP" sz="970" b="1" i="0" u="none" strike="noStrike" kern="1200" cap="none" spc="0" normalizeH="0" baseline="0" noProof="0" dirty="0">
              <a:ln>
                <a:noFill/>
              </a:ln>
              <a:solidFill>
                <a:srgbClr val="FF0000"/>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70" b="1" i="0" u="none" strike="noStrike" kern="1200" cap="none" spc="0" normalizeH="0" baseline="0" noProof="0" dirty="0">
                <a:ln>
                  <a:noFill/>
                </a:ln>
                <a:solidFill>
                  <a:srgbClr val="FF0000"/>
                </a:solidFill>
                <a:effectLst/>
                <a:uLnTx/>
                <a:uFillTx/>
                <a:latin typeface="Meiryo UI"/>
                <a:ea typeface="Meiryo UI"/>
                <a:cs typeface="+mn-cs"/>
              </a:rPr>
              <a:t>最適化</a:t>
            </a:r>
          </a:p>
        </p:txBody>
      </p:sp>
      <p:sp>
        <p:nvSpPr>
          <p:cNvPr id="70" name="テキスト ボックス 69"/>
          <p:cNvSpPr txBox="1"/>
          <p:nvPr/>
        </p:nvSpPr>
        <p:spPr>
          <a:xfrm>
            <a:off x="270457" y="74441"/>
            <a:ext cx="4195379"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2215" noProof="0" dirty="0" smtClean="0">
                <a:latin typeface="Meiryo UI" panose="020B0604030504040204" pitchFamily="50" charset="-128"/>
                <a:ea typeface="Meiryo UI" panose="020B0604030504040204" pitchFamily="50" charset="-128"/>
              </a:rPr>
              <a:t>11</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取組（スーパーシティ）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6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9433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テキスト ボックス 28">
            <a:extLst>
              <a:ext uri="{FF2B5EF4-FFF2-40B4-BE49-F238E27FC236}">
                <a16:creationId xmlns:a16="http://schemas.microsoft.com/office/drawing/2014/main" id="{6022A9B5-00E2-45B1-AA00-DD78C6CD1099}"/>
              </a:ext>
            </a:extLst>
          </p:cNvPr>
          <p:cNvSpPr txBox="1"/>
          <p:nvPr/>
        </p:nvSpPr>
        <p:spPr>
          <a:xfrm>
            <a:off x="168887" y="3191900"/>
            <a:ext cx="2433252"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市町村課題の見える化推進事業</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0" name="テキスト ボックス 29">
            <a:extLst>
              <a:ext uri="{FF2B5EF4-FFF2-40B4-BE49-F238E27FC236}">
                <a16:creationId xmlns:a16="http://schemas.microsoft.com/office/drawing/2014/main" id="{E74796E3-586B-4D9D-9CEA-7CC0B442EC39}"/>
              </a:ext>
            </a:extLst>
          </p:cNvPr>
          <p:cNvSpPr txBox="1"/>
          <p:nvPr/>
        </p:nvSpPr>
        <p:spPr>
          <a:xfrm>
            <a:off x="167953" y="3479499"/>
            <a:ext cx="2352235" cy="738664"/>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分野別ワーキングを通じた市町村課題の共有や、市町村課題の発表の場として「</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OSAKA Smart City Meet-up</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」を開催。</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1" name="テキスト ボックス 30">
            <a:extLst>
              <a:ext uri="{FF2B5EF4-FFF2-40B4-BE49-F238E27FC236}">
                <a16:creationId xmlns:a16="http://schemas.microsoft.com/office/drawing/2014/main" id="{5FC57503-904F-4393-A0D6-BFB7D7B8FD8A}"/>
              </a:ext>
            </a:extLst>
          </p:cNvPr>
          <p:cNvSpPr txBox="1"/>
          <p:nvPr/>
        </p:nvSpPr>
        <p:spPr>
          <a:xfrm>
            <a:off x="4797259" y="3885462"/>
            <a:ext cx="2407054"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プロジェクト</a:t>
            </a:r>
            <a:r>
              <a:rPr kumimoji="1" lang="ja-JP" altLang="en-US"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推進補助制度</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2" name="テキスト ボックス 31">
            <a:extLst>
              <a:ext uri="{FF2B5EF4-FFF2-40B4-BE49-F238E27FC236}">
                <a16:creationId xmlns:a16="http://schemas.microsoft.com/office/drawing/2014/main" id="{D7A8BE78-B415-44AE-A645-AE47476BAEAE}"/>
              </a:ext>
            </a:extLst>
          </p:cNvPr>
          <p:cNvSpPr txBox="1"/>
          <p:nvPr/>
        </p:nvSpPr>
        <p:spPr>
          <a:xfrm>
            <a:off x="4871644" y="4119148"/>
            <a:ext cx="3961148" cy="415498"/>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大阪府及び市町村の地域・社会課題を解決する事業実施に要する経費の一部補助を実施。</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33">
            <a:extLst>
              <a:ext uri="{FF2B5EF4-FFF2-40B4-BE49-F238E27FC236}">
                <a16:creationId xmlns:a16="http://schemas.microsoft.com/office/drawing/2014/main" id="{6303900D-0C49-4EF9-8139-16535505E2E6}"/>
              </a:ext>
            </a:extLst>
          </p:cNvPr>
          <p:cNvSpPr txBox="1"/>
          <p:nvPr/>
        </p:nvSpPr>
        <p:spPr>
          <a:xfrm>
            <a:off x="4830242" y="2000772"/>
            <a:ext cx="2118995" cy="738664"/>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会員企業等との更なる</a:t>
            </a:r>
            <a:r>
              <a:rPr kumimoji="1" lang="ja-JP" altLang="en-US" sz="1050" b="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cs typeface="+mn-cs"/>
              </a:rPr>
              <a:t>取組の</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促進を図り、またコロナ禍における分散型オフィスの一つとして交流拠点を設置。</a:t>
            </a:r>
            <a:endParaRPr kumimoji="1" lang="ja-JP" altLang="en-US" sz="1350" b="0" i="0" u="none" strike="noStrike" kern="1200" cap="none" spc="0" normalizeH="0" baseline="0" noProof="0" dirty="0">
              <a:ln>
                <a:noFill/>
              </a:ln>
              <a:effectLst/>
              <a:uLnTx/>
              <a:uFillTx/>
              <a:latin typeface="Meiryo UI"/>
              <a:ea typeface="Meiryo UI"/>
              <a:cs typeface="+mn-cs"/>
            </a:endParaRPr>
          </a:p>
        </p:txBody>
      </p:sp>
      <p:sp>
        <p:nvSpPr>
          <p:cNvPr id="35" name="テキスト ボックス 34">
            <a:extLst>
              <a:ext uri="{FF2B5EF4-FFF2-40B4-BE49-F238E27FC236}">
                <a16:creationId xmlns:a16="http://schemas.microsoft.com/office/drawing/2014/main" id="{D9C83C7C-00AF-43B9-91C9-B78DC2E527C1}"/>
              </a:ext>
            </a:extLst>
          </p:cNvPr>
          <p:cNvSpPr txBox="1"/>
          <p:nvPr/>
        </p:nvSpPr>
        <p:spPr>
          <a:xfrm>
            <a:off x="4797261" y="2836590"/>
            <a:ext cx="1717839"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広報・情報発信事業</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6" name="テキスト ボックス 35">
            <a:extLst>
              <a:ext uri="{FF2B5EF4-FFF2-40B4-BE49-F238E27FC236}">
                <a16:creationId xmlns:a16="http://schemas.microsoft.com/office/drawing/2014/main" id="{4B938988-92B2-4668-933B-2D6AC56D3BAB}"/>
              </a:ext>
            </a:extLst>
          </p:cNvPr>
          <p:cNvSpPr txBox="1"/>
          <p:nvPr/>
        </p:nvSpPr>
        <p:spPr>
          <a:xfrm>
            <a:off x="4871643" y="3084018"/>
            <a:ext cx="2077923" cy="738664"/>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ウェブサイトなどを活用しプロジェクト事業内容や大阪のスマートシティ推進に関する幅広い情報を発信。</a:t>
            </a:r>
            <a:endParaRPr kumimoji="1" lang="ja-JP" altLang="en-US" sz="13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7" name="テキスト ボックス 36">
            <a:extLst>
              <a:ext uri="{FF2B5EF4-FFF2-40B4-BE49-F238E27FC236}">
                <a16:creationId xmlns:a16="http://schemas.microsoft.com/office/drawing/2014/main" id="{68476C49-F283-4FE0-B307-7F41FACBC354}"/>
              </a:ext>
            </a:extLst>
          </p:cNvPr>
          <p:cNvSpPr txBox="1"/>
          <p:nvPr/>
        </p:nvSpPr>
        <p:spPr>
          <a:xfrm>
            <a:off x="172668" y="1684995"/>
            <a:ext cx="2862791"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スタートアップ・ベンチャー支援</a:t>
            </a:r>
            <a:r>
              <a:rPr kumimoji="1" lang="ja-JP" altLang="en-US" sz="1200" b="0" i="0" u="none" strike="noStrike" kern="1200" cap="none" spc="0" normalizeH="0" baseline="0" noProof="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事業 </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8" name="テキスト ボックス 37">
            <a:extLst>
              <a:ext uri="{FF2B5EF4-FFF2-40B4-BE49-F238E27FC236}">
                <a16:creationId xmlns:a16="http://schemas.microsoft.com/office/drawing/2014/main" id="{9DA7D292-61C4-4884-AA24-25A4AC3047EC}"/>
              </a:ext>
            </a:extLst>
          </p:cNvPr>
          <p:cNvSpPr txBox="1"/>
          <p:nvPr/>
        </p:nvSpPr>
        <p:spPr>
          <a:xfrm>
            <a:off x="200271" y="1926546"/>
            <a:ext cx="2341224" cy="577081"/>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ベンチャーキャピタル等と連携し、ピッチイベントの開催や市町村での実証を支援。</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39" name="図 38">
            <a:extLst>
              <a:ext uri="{FF2B5EF4-FFF2-40B4-BE49-F238E27FC236}">
                <a16:creationId xmlns:a16="http://schemas.microsoft.com/office/drawing/2014/main" id="{5055F889-6A43-42F0-915A-C879E4B87A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27905" y="1983588"/>
            <a:ext cx="1955810" cy="1169917"/>
          </a:xfrm>
          <a:prstGeom prst="rect">
            <a:avLst/>
          </a:prstGeom>
        </p:spPr>
      </p:pic>
      <p:pic>
        <p:nvPicPr>
          <p:cNvPr id="40" name="Picture 2">
            <a:extLst>
              <a:ext uri="{FF2B5EF4-FFF2-40B4-BE49-F238E27FC236}">
                <a16:creationId xmlns:a16="http://schemas.microsoft.com/office/drawing/2014/main" id="{DF7FA69F-DCC5-4B7D-B2EA-B0B95EDFDAA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345525" y="1684996"/>
            <a:ext cx="1039531" cy="1039531"/>
          </a:xfrm>
          <a:prstGeom prst="ellipse">
            <a:avLst/>
          </a:prstGeom>
          <a:noFill/>
          <a:effectLst>
            <a:outerShdw blurRad="1270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4" name="テキスト ボックス 53">
            <a:extLst>
              <a:ext uri="{FF2B5EF4-FFF2-40B4-BE49-F238E27FC236}">
                <a16:creationId xmlns:a16="http://schemas.microsoft.com/office/drawing/2014/main" id="{6C360FB1-4DDF-416C-B5FE-497DA23EF37C}"/>
              </a:ext>
            </a:extLst>
          </p:cNvPr>
          <p:cNvSpPr txBox="1"/>
          <p:nvPr/>
        </p:nvSpPr>
        <p:spPr>
          <a:xfrm>
            <a:off x="167953" y="5022776"/>
            <a:ext cx="4546313"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大阪スマートシティパートナーズフォーラムカンパニーメンバー </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grpSp>
        <p:nvGrpSpPr>
          <p:cNvPr id="55" name="グループ化 54">
            <a:extLst>
              <a:ext uri="{FF2B5EF4-FFF2-40B4-BE49-F238E27FC236}">
                <a16:creationId xmlns:a16="http://schemas.microsoft.com/office/drawing/2014/main" id="{EE994D7A-DF89-4464-855A-FFD60906E1B2}"/>
              </a:ext>
            </a:extLst>
          </p:cNvPr>
          <p:cNvGrpSpPr/>
          <p:nvPr/>
        </p:nvGrpSpPr>
        <p:grpSpPr>
          <a:xfrm>
            <a:off x="249130" y="4252500"/>
            <a:ext cx="2214041" cy="576098"/>
            <a:chOff x="1320179" y="3954976"/>
            <a:chExt cx="7057703" cy="1902492"/>
          </a:xfrm>
        </p:grpSpPr>
        <p:pic>
          <p:nvPicPr>
            <p:cNvPr id="56" name="図 55">
              <a:extLst>
                <a:ext uri="{FF2B5EF4-FFF2-40B4-BE49-F238E27FC236}">
                  <a16:creationId xmlns:a16="http://schemas.microsoft.com/office/drawing/2014/main" id="{3C97EB1C-3B27-458E-8964-D475E69124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07262" y="3955443"/>
              <a:ext cx="3370620" cy="1902025"/>
            </a:xfrm>
            <a:prstGeom prst="rect">
              <a:avLst/>
            </a:prstGeom>
            <a:effectLst>
              <a:outerShdw blurRad="50800" dist="38100" dir="2700000" algn="tl" rotWithShape="0">
                <a:prstClr val="black">
                  <a:alpha val="40000"/>
                </a:prstClr>
              </a:outerShdw>
            </a:effectLst>
          </p:spPr>
        </p:pic>
        <p:pic>
          <p:nvPicPr>
            <p:cNvPr id="57" name="図 56">
              <a:extLst>
                <a:ext uri="{FF2B5EF4-FFF2-40B4-BE49-F238E27FC236}">
                  <a16:creationId xmlns:a16="http://schemas.microsoft.com/office/drawing/2014/main" id="{3C75D1B0-E855-4FD0-B0E4-56DF5526CD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20179" y="3954976"/>
              <a:ext cx="3370620" cy="1902492"/>
            </a:xfrm>
            <a:prstGeom prst="rect">
              <a:avLst/>
            </a:prstGeom>
            <a:effectLst>
              <a:outerShdw blurRad="50800" dist="38100" dir="2700000" algn="tl" rotWithShape="0">
                <a:prstClr val="black">
                  <a:alpha val="40000"/>
                </a:prstClr>
              </a:outerShdw>
            </a:effectLst>
          </p:spPr>
        </p:pic>
      </p:grpSp>
      <p:pic>
        <p:nvPicPr>
          <p:cNvPr id="61" name="図 60">
            <a:extLst>
              <a:ext uri="{FF2B5EF4-FFF2-40B4-BE49-F238E27FC236}">
                <a16:creationId xmlns:a16="http://schemas.microsoft.com/office/drawing/2014/main" id="{F563B1C7-99F5-434A-9140-332EA9E031D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27905" y="3635131"/>
            <a:ext cx="1979238" cy="1193466"/>
          </a:xfrm>
          <a:prstGeom prst="rect">
            <a:avLst/>
          </a:prstGeom>
        </p:spPr>
      </p:pic>
      <p:pic>
        <p:nvPicPr>
          <p:cNvPr id="2" name="図 1">
            <a:extLst>
              <a:ext uri="{FF2B5EF4-FFF2-40B4-BE49-F238E27FC236}">
                <a16:creationId xmlns:a16="http://schemas.microsoft.com/office/drawing/2014/main" id="{D7D7AF23-2613-40B9-8C67-77372E1DAA8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0241" y="4462069"/>
            <a:ext cx="4111462" cy="1817843"/>
          </a:xfrm>
          <a:prstGeom prst="rect">
            <a:avLst/>
          </a:prstGeom>
        </p:spPr>
      </p:pic>
      <p:pic>
        <p:nvPicPr>
          <p:cNvPr id="25" name="図 24">
            <a:extLst>
              <a:ext uri="{FF2B5EF4-FFF2-40B4-BE49-F238E27FC236}">
                <a16:creationId xmlns:a16="http://schemas.microsoft.com/office/drawing/2014/main" id="{F898696E-5EBC-2F8D-4B4B-9172D387F6E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19439" y="5424500"/>
            <a:ext cx="2994827" cy="746098"/>
          </a:xfrm>
          <a:prstGeom prst="rect">
            <a:avLst/>
          </a:prstGeom>
        </p:spPr>
      </p:pic>
      <p:sp>
        <p:nvSpPr>
          <p:cNvPr id="26" name="正方形/長方形 25">
            <a:extLst>
              <a:ext uri="{FF2B5EF4-FFF2-40B4-BE49-F238E27FC236}">
                <a16:creationId xmlns:a16="http://schemas.microsoft.com/office/drawing/2014/main" id="{5659D315-4525-B9EF-A69A-4C07AFFA83F4}"/>
              </a:ext>
            </a:extLst>
          </p:cNvPr>
          <p:cNvSpPr/>
          <p:nvPr/>
        </p:nvSpPr>
        <p:spPr>
          <a:xfrm>
            <a:off x="200272" y="5282429"/>
            <a:ext cx="1519167" cy="1107996"/>
          </a:xfrm>
          <a:prstGeom prst="rect">
            <a:avLst/>
          </a:prstGeom>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市町村・企業・大学からカンパニーメンバーを募り、企画運営委員・</a:t>
            </a:r>
            <a:r>
              <a:rPr kumimoji="1" lang="en-US" altLang="ja-JP" sz="82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OSPF</a:t>
            </a:r>
            <a:r>
              <a:rPr kumimoji="1" lang="ja-JP" altLang="en-US" sz="82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事務局員とともに、イベント・新規事業企画や、市町村課題の共有を進め、市町村域・分野を跨いだ新たな取組創出をめざす。</a:t>
            </a:r>
          </a:p>
        </p:txBody>
      </p:sp>
      <p:sp>
        <p:nvSpPr>
          <p:cNvPr id="3" name="正方形/長方形 2">
            <a:extLst>
              <a:ext uri="{FF2B5EF4-FFF2-40B4-BE49-F238E27FC236}">
                <a16:creationId xmlns:a16="http://schemas.microsoft.com/office/drawing/2014/main" id="{378FF0E6-A79E-829F-0203-65D162048ABB}"/>
              </a:ext>
            </a:extLst>
          </p:cNvPr>
          <p:cNvSpPr/>
          <p:nvPr/>
        </p:nvSpPr>
        <p:spPr>
          <a:xfrm>
            <a:off x="416106" y="2589358"/>
            <a:ext cx="1938814" cy="265473"/>
          </a:xfrm>
          <a:prstGeom prst="rect">
            <a:avLst/>
          </a:prstGeom>
          <a:gradFill>
            <a:gsLst>
              <a:gs pos="0">
                <a:schemeClr val="accent5">
                  <a:lumMod val="75000"/>
                </a:schemeClr>
              </a:gs>
              <a:gs pos="100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登壇企業</a:t>
            </a:r>
            <a:r>
              <a:rPr kumimoji="1" lang="en-US" altLang="ja-JP" sz="15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11</a:t>
            </a:r>
            <a:r>
              <a:rPr kumimoji="1" lang="ja-JP" altLang="en-US" sz="135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社</a:t>
            </a:r>
            <a:r>
              <a:rPr kumimoji="1"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75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応募企業</a:t>
            </a:r>
            <a:r>
              <a:rPr kumimoji="1" lang="en-US" altLang="ja-JP" sz="13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36</a:t>
            </a:r>
            <a:r>
              <a:rPr kumimoji="1" lang="ja-JP" altLang="en-US" sz="135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社</a:t>
            </a:r>
            <a:endParaRPr kumimoji="1" lang="ja-JP" altLang="en-US" sz="9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BBCF5632-EF58-800D-DCC7-DE9A8674C174}"/>
              </a:ext>
            </a:extLst>
          </p:cNvPr>
          <p:cNvSpPr txBox="1"/>
          <p:nvPr/>
        </p:nvSpPr>
        <p:spPr>
          <a:xfrm>
            <a:off x="868678" y="2864145"/>
            <a:ext cx="2341224" cy="196208"/>
          </a:xfrm>
          <a:prstGeom prst="rect">
            <a:avLst/>
          </a:prstGeom>
          <a:noFill/>
        </p:spPr>
        <p:txBody>
          <a:bodyPr wrap="square">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1" lang="en-US" altLang="ja-JP" sz="6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2022</a:t>
            </a:r>
            <a:r>
              <a:rPr kumimoji="1" lang="ja-JP" altLang="en-US" sz="67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年</a:t>
            </a:r>
            <a:r>
              <a:rPr kumimoji="1" lang="en-US" altLang="ja-JP" sz="6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a:t>
            </a:r>
            <a:r>
              <a:rPr kumimoji="1" lang="ja-JP" altLang="en-US" sz="67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月</a:t>
            </a:r>
            <a:r>
              <a:rPr kumimoji="1" lang="en-US" altLang="ja-JP" sz="6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28</a:t>
            </a:r>
            <a:r>
              <a:rPr kumimoji="1" lang="ja-JP" altLang="en-US" sz="675"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日ピッチイベント開催</a:t>
            </a:r>
            <a:endParaRPr kumimoji="1" lang="en-US" altLang="ja-JP" sz="6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7" name="図 6" descr="ダイアグラム が含まれている画像  自動的に生成された説明">
            <a:extLst>
              <a:ext uri="{FF2B5EF4-FFF2-40B4-BE49-F238E27FC236}">
                <a16:creationId xmlns:a16="http://schemas.microsoft.com/office/drawing/2014/main" id="{16FE2EBF-C337-FF63-93A1-E81E5B98453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949236" y="2881522"/>
            <a:ext cx="1832106" cy="824733"/>
          </a:xfrm>
          <a:prstGeom prst="rect">
            <a:avLst/>
          </a:prstGeom>
        </p:spPr>
      </p:pic>
      <p:sp>
        <p:nvSpPr>
          <p:cNvPr id="43" name="テキスト ボックス 42">
            <a:extLst>
              <a:ext uri="{FF2B5EF4-FFF2-40B4-BE49-F238E27FC236}">
                <a16:creationId xmlns:a16="http://schemas.microsoft.com/office/drawing/2014/main" id="{B3BF1302-8B95-4C74-B0BD-F1CAB520709E}"/>
              </a:ext>
            </a:extLst>
          </p:cNvPr>
          <p:cNvSpPr txBox="1"/>
          <p:nvPr/>
        </p:nvSpPr>
        <p:spPr>
          <a:xfrm>
            <a:off x="4904" y="842912"/>
            <a:ext cx="9144000"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大阪スマートシティパートナーズフォーラム</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【OSPF】</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（大阪府</a:t>
            </a:r>
            <a:r>
              <a:rPr kumimoji="0" lang="ja-JP" altLang="en-US" sz="1400" b="1" i="0" u="none" strike="noStrike" kern="1200" cap="none" spc="0" normalizeH="0" baseline="0" noProof="0" dirty="0" smtClean="0">
                <a:ln>
                  <a:noFill/>
                </a:ln>
                <a:solidFill>
                  <a:prstClr val="white"/>
                </a:solidFill>
                <a:effectLst/>
                <a:uLnTx/>
                <a:uFillTx/>
                <a:latin typeface="Meiryo UI"/>
                <a:ea typeface="Meiryo UI"/>
                <a:cs typeface="+mn-cs"/>
              </a:rPr>
              <a:t>）　支援</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事業</a:t>
            </a:r>
          </a:p>
        </p:txBody>
      </p:sp>
      <p:sp>
        <p:nvSpPr>
          <p:cNvPr id="27" name="テキスト ボックス 26"/>
          <p:cNvSpPr txBox="1"/>
          <p:nvPr/>
        </p:nvSpPr>
        <p:spPr>
          <a:xfrm>
            <a:off x="51689" y="879028"/>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cxnSp>
        <p:nvCxnSpPr>
          <p:cNvPr id="42" name="直線コネクタ 41"/>
          <p:cNvCxnSpPr/>
          <p:nvPr/>
        </p:nvCxnSpPr>
        <p:spPr>
          <a:xfrm>
            <a:off x="270457" y="58498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148386" y="135357"/>
            <a:ext cx="516359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６</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改革の具体的な</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取組（スマートシティ）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5" name="テキスト ボックス 44">
            <a:extLst>
              <a:ext uri="{FF2B5EF4-FFF2-40B4-BE49-F238E27FC236}">
                <a16:creationId xmlns:a16="http://schemas.microsoft.com/office/drawing/2014/main" id="{60661076-4625-4833-BA6F-CC2461CC2697}"/>
              </a:ext>
            </a:extLst>
          </p:cNvPr>
          <p:cNvSpPr txBox="1"/>
          <p:nvPr/>
        </p:nvSpPr>
        <p:spPr>
          <a:xfrm>
            <a:off x="4776169" y="1726355"/>
            <a:ext cx="2234231" cy="271869"/>
          </a:xfrm>
          <a:prstGeom prst="rect">
            <a:avLst/>
          </a:prstGeom>
          <a:noFill/>
        </p:spPr>
        <p:txBody>
          <a:bodyPr wrap="square">
            <a:spAutoFit/>
          </a:bodyPr>
          <a:lstStyle/>
          <a:p>
            <a:pPr marL="0" marR="0" lvl="0" indent="0" algn="l" defTabSz="685783" rtl="0" eaLnBrk="1" fontAlgn="auto" latinLnBrk="0" hangingPunct="1">
              <a:lnSpc>
                <a:spcPts val="135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rPr>
              <a:t>交流拠点の活用促進事業</a:t>
            </a:r>
            <a:endParaRPr kumimoji="1" lang="en-US" altLang="ja-JP" sz="1200" b="0" i="0" u="none" strike="noStrike" kern="1200" cap="none" spc="0" normalizeH="0" baseline="0" noProof="0" dirty="0">
              <a:ln>
                <a:noFill/>
              </a:ln>
              <a:gradFill flip="none" rotWithShape="1">
                <a:gsLst>
                  <a:gs pos="0">
                    <a:srgbClr val="4472C4">
                      <a:lumMod val="75000"/>
                    </a:srgbClr>
                  </a:gs>
                  <a:gs pos="100000">
                    <a:srgbClr val="0070C0"/>
                  </a:gs>
                </a:gsLst>
                <a:lin ang="0" scaled="1"/>
                <a:tileRect/>
              </a:gra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437815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角丸四角形 13">
            <a:extLst>
              <a:ext uri="{FF2B5EF4-FFF2-40B4-BE49-F238E27FC236}">
                <a16:creationId xmlns:a16="http://schemas.microsoft.com/office/drawing/2014/main" id="{E0B591A2-C9A6-44D2-ADE6-3026559B919D}"/>
              </a:ext>
            </a:extLst>
          </p:cNvPr>
          <p:cNvSpPr/>
          <p:nvPr/>
        </p:nvSpPr>
        <p:spPr>
          <a:xfrm>
            <a:off x="2443867" y="4531860"/>
            <a:ext cx="4256267" cy="323057"/>
          </a:xfrm>
          <a:prstGeom prst="rect">
            <a:avLst/>
          </a:prstGeom>
          <a:solidFill>
            <a:srgbClr val="C55A1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3252" rIns="0" bIns="33252" numCol="1" spcCol="0" rtlCol="0" fromWordArt="0" anchor="ctr"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ビジネス・イノベーション</a:t>
            </a:r>
          </a:p>
        </p:txBody>
      </p:sp>
      <p:sp>
        <p:nvSpPr>
          <p:cNvPr id="10" name="タイトル 9">
            <a:extLst>
              <a:ext uri="{FF2B5EF4-FFF2-40B4-BE49-F238E27FC236}">
                <a16:creationId xmlns:a16="http://schemas.microsoft.com/office/drawing/2014/main" id="{A620FBD2-9D5A-448A-8653-C8BF30BE2A56}"/>
              </a:ext>
            </a:extLst>
          </p:cNvPr>
          <p:cNvSpPr>
            <a:spLocks noGrp="1"/>
          </p:cNvSpPr>
          <p:nvPr>
            <p:ph type="title"/>
          </p:nvPr>
        </p:nvSpPr>
        <p:spPr>
          <a:xfrm>
            <a:off x="0" y="633014"/>
            <a:ext cx="9144323" cy="373119"/>
          </a:xfrm>
          <a:solidFill>
            <a:srgbClr val="DEEBF7"/>
          </a:solidFill>
        </p:spPr>
        <p:txBody>
          <a:bodyPr vert="horz" lIns="266017" tIns="0" rIns="266017" bIns="66504" rtlCol="0" anchor="b" anchorCtr="0">
            <a:noAutofit/>
          </a:bodyPr>
          <a:lstStyle/>
          <a:p>
            <a:r>
              <a:rPr lang="ja-JP" altLang="en-US" sz="1400" dirty="0"/>
              <a:t>万博後（</a:t>
            </a:r>
            <a:r>
              <a:rPr lang="en-US" altLang="ja-JP" sz="1400" dirty="0"/>
              <a:t>2026</a:t>
            </a:r>
            <a:r>
              <a:rPr lang="ja-JP" altLang="en-US" sz="1400" dirty="0"/>
              <a:t>年度以降）の展開　　　住民一人ひとりの生活の質が向上し、都市が成長し続ける大阪</a:t>
            </a:r>
          </a:p>
        </p:txBody>
      </p:sp>
      <p:sp>
        <p:nvSpPr>
          <p:cNvPr id="17" name="角丸四角形 13">
            <a:extLst>
              <a:ext uri="{FF2B5EF4-FFF2-40B4-BE49-F238E27FC236}">
                <a16:creationId xmlns:a16="http://schemas.microsoft.com/office/drawing/2014/main" id="{47D9F7A0-EF72-4CF0-BF27-7C6DD6D3F469}"/>
              </a:ext>
            </a:extLst>
          </p:cNvPr>
          <p:cNvSpPr/>
          <p:nvPr/>
        </p:nvSpPr>
        <p:spPr>
          <a:xfrm>
            <a:off x="1246792" y="3408015"/>
            <a:ext cx="6650417" cy="931058"/>
          </a:xfrm>
          <a:prstGeom prst="flowChartMagneticDisk">
            <a:avLst/>
          </a:prstGeom>
          <a:solidFill>
            <a:srgbClr val="BFBFBF"/>
          </a:solidFill>
          <a:ln w="19050" cap="rnd">
            <a:solidFill>
              <a:srgbClr val="FFFFFF"/>
            </a:solidFill>
            <a:round/>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831302" rtlCol="0" anchor="t" anchorCtr="0">
            <a:noAutofit/>
          </a:bodyPr>
          <a:lstStyle/>
          <a:p>
            <a:pPr marL="0" marR="0" lvl="0" indent="0" algn="ctr" defTabSz="422316" rtl="0" eaLnBrk="1" fontAlgn="base" latinLnBrk="0" hangingPunct="1">
              <a:lnSpc>
                <a:spcPts val="1108"/>
              </a:lnSpc>
              <a:spcBef>
                <a:spcPts val="0"/>
              </a:spcBef>
              <a:spcAft>
                <a:spcPts val="277"/>
              </a:spcAft>
              <a:buClrTx/>
              <a:buSzTx/>
              <a:buFontTx/>
              <a:buNone/>
              <a:tabLst/>
              <a:defRPr/>
            </a:pPr>
            <a:r>
              <a:rPr kumimoji="1" lang="ja-JP" altLang="en-US" sz="166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大阪広域データ連携基盤 </a:t>
            </a:r>
            <a:r>
              <a:rPr kumimoji="1" lang="ja-JP" altLang="en-US" sz="166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6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ORDEN</a:t>
            </a:r>
            <a:r>
              <a:rPr kumimoji="1" lang="ja-JP" altLang="en-US" sz="166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6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ts val="1108"/>
              </a:lnSpc>
              <a:spcBef>
                <a:spcPts val="0"/>
              </a:spcBef>
              <a:spcAft>
                <a:spcPts val="277"/>
              </a:spcAft>
              <a:buClrTx/>
              <a:buSzTx/>
              <a:buFontTx/>
              <a:buNone/>
              <a:tabLst/>
              <a:defRPr/>
            </a:pPr>
            <a:r>
              <a:rPr kumimoji="1" lang="ja-JP" altLang="en-US" sz="1016"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en-US" altLang="ja-JP" sz="1016"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Osaka Regional Data Exchange Network</a:t>
            </a:r>
            <a:r>
              <a:rPr kumimoji="1" lang="ja-JP" altLang="en-US" sz="1016"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016"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3" name="円弧 32">
            <a:extLst>
              <a:ext uri="{FF2B5EF4-FFF2-40B4-BE49-F238E27FC236}">
                <a16:creationId xmlns:a16="http://schemas.microsoft.com/office/drawing/2014/main" id="{AFC959EB-A694-4218-8BB5-5AB2858CD5BA}"/>
              </a:ext>
            </a:extLst>
          </p:cNvPr>
          <p:cNvSpPr>
            <a:spLocks noChangeAspect="1"/>
          </p:cNvSpPr>
          <p:nvPr/>
        </p:nvSpPr>
        <p:spPr>
          <a:xfrm rot="5400000" flipH="1">
            <a:off x="6507553" y="4027084"/>
            <a:ext cx="598538" cy="598538"/>
          </a:xfrm>
          <a:prstGeom prst="arc">
            <a:avLst>
              <a:gd name="adj1" fmla="val 10941109"/>
              <a:gd name="adj2" fmla="val 16393916"/>
            </a:avLst>
          </a:prstGeom>
          <a:ln w="5715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65" name="円弧 64">
            <a:extLst>
              <a:ext uri="{FF2B5EF4-FFF2-40B4-BE49-F238E27FC236}">
                <a16:creationId xmlns:a16="http://schemas.microsoft.com/office/drawing/2014/main" id="{F6CD063B-682A-48BC-990A-E658C0B8F533}"/>
              </a:ext>
            </a:extLst>
          </p:cNvPr>
          <p:cNvSpPr>
            <a:spLocks noChangeAspect="1"/>
          </p:cNvSpPr>
          <p:nvPr/>
        </p:nvSpPr>
        <p:spPr>
          <a:xfrm rot="16200000" flipV="1">
            <a:off x="2037909" y="4027084"/>
            <a:ext cx="598538" cy="598538"/>
          </a:xfrm>
          <a:prstGeom prst="arc">
            <a:avLst>
              <a:gd name="adj1" fmla="val 5382869"/>
              <a:gd name="adj2" fmla="val 11198998"/>
            </a:avLst>
          </a:prstGeom>
          <a:ln w="57150" cap="rnd">
            <a:solidFill>
              <a:srgbClr val="7C7C7C"/>
            </a:solidFill>
            <a:round/>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56E53B98-3EB1-4693-873F-D321F08C0187}"/>
              </a:ext>
            </a:extLst>
          </p:cNvPr>
          <p:cNvSpPr txBox="1"/>
          <p:nvPr/>
        </p:nvSpPr>
        <p:spPr>
          <a:xfrm>
            <a:off x="8044708" y="3808464"/>
            <a:ext cx="897806" cy="26282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データ連携</a:t>
            </a:r>
          </a:p>
        </p:txBody>
      </p:sp>
      <p:sp>
        <p:nvSpPr>
          <p:cNvPr id="66" name="テキスト ボックス 65">
            <a:extLst>
              <a:ext uri="{FF2B5EF4-FFF2-40B4-BE49-F238E27FC236}">
                <a16:creationId xmlns:a16="http://schemas.microsoft.com/office/drawing/2014/main" id="{FFA2F024-BEF9-4223-9DE0-3E3477845662}"/>
              </a:ext>
            </a:extLst>
          </p:cNvPr>
          <p:cNvSpPr txBox="1"/>
          <p:nvPr/>
        </p:nvSpPr>
        <p:spPr>
          <a:xfrm>
            <a:off x="201487" y="3808464"/>
            <a:ext cx="897806" cy="262829"/>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データ連携</a:t>
            </a:r>
          </a:p>
        </p:txBody>
      </p:sp>
      <p:sp>
        <p:nvSpPr>
          <p:cNvPr id="72" name="テキスト ボックス 71">
            <a:extLst>
              <a:ext uri="{FF2B5EF4-FFF2-40B4-BE49-F238E27FC236}">
                <a16:creationId xmlns:a16="http://schemas.microsoft.com/office/drawing/2014/main" id="{400C74AC-5AB9-4FE5-B974-9FB136B1A85D}"/>
              </a:ext>
            </a:extLst>
          </p:cNvPr>
          <p:cNvSpPr txBox="1"/>
          <p:nvPr/>
        </p:nvSpPr>
        <p:spPr>
          <a:xfrm>
            <a:off x="410027" y="4461769"/>
            <a:ext cx="1721715" cy="49026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データの活用が</a:t>
            </a:r>
            <a:endParaRPr kumimoji="1" lang="en-US" altLang="ja-JP" sz="1293"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新たなサービスを生む</a:t>
            </a:r>
          </a:p>
        </p:txBody>
      </p:sp>
      <p:sp>
        <p:nvSpPr>
          <p:cNvPr id="73" name="テキスト ボックス 72">
            <a:extLst>
              <a:ext uri="{FF2B5EF4-FFF2-40B4-BE49-F238E27FC236}">
                <a16:creationId xmlns:a16="http://schemas.microsoft.com/office/drawing/2014/main" id="{B5787DEF-196F-4585-9528-C1CBD4466059}"/>
              </a:ext>
            </a:extLst>
          </p:cNvPr>
          <p:cNvSpPr txBox="1"/>
          <p:nvPr/>
        </p:nvSpPr>
        <p:spPr>
          <a:xfrm>
            <a:off x="7000549" y="4461769"/>
            <a:ext cx="2046878" cy="490262"/>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新たなサービスの創出が</a:t>
            </a:r>
            <a:endParaRPr kumimoji="1" lang="en-US" altLang="ja-JP" sz="1293"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多様なデータの連携を生む</a:t>
            </a:r>
          </a:p>
        </p:txBody>
      </p:sp>
      <p:sp>
        <p:nvSpPr>
          <p:cNvPr id="71" name="テキスト ボックス 70">
            <a:extLst>
              <a:ext uri="{FF2B5EF4-FFF2-40B4-BE49-F238E27FC236}">
                <a16:creationId xmlns:a16="http://schemas.microsoft.com/office/drawing/2014/main" id="{FCB75958-8897-4721-9431-3B035770848A}"/>
              </a:ext>
            </a:extLst>
          </p:cNvPr>
          <p:cNvSpPr txBox="1"/>
          <p:nvPr/>
        </p:nvSpPr>
        <p:spPr>
          <a:xfrm>
            <a:off x="1711395" y="5857330"/>
            <a:ext cx="5721211" cy="803105"/>
          </a:xfrm>
          <a:prstGeom prst="rect">
            <a:avLst/>
          </a:prstGeom>
          <a:no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ビジネスが生まれるデータ駆動型社会</a:t>
            </a:r>
            <a:endParaRPr kumimoji="1" lang="en-US" altLang="ja-JP" sz="166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快適な環境のもとでチャンスがあふれる、未来のビジネス都市</a:t>
            </a:r>
            <a:endParaRPr kumimoji="1" lang="en-US" altLang="ja-JP" sz="147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イノベーションを通じたビジネスの振興</a:t>
            </a:r>
          </a:p>
        </p:txBody>
      </p:sp>
      <p:grpSp>
        <p:nvGrpSpPr>
          <p:cNvPr id="30" name="グループ化 29">
            <a:extLst>
              <a:ext uri="{FF2B5EF4-FFF2-40B4-BE49-F238E27FC236}">
                <a16:creationId xmlns:a16="http://schemas.microsoft.com/office/drawing/2014/main" id="{7D62BC94-3E8B-411B-93EC-9CD471EFAC52}"/>
              </a:ext>
            </a:extLst>
          </p:cNvPr>
          <p:cNvGrpSpPr/>
          <p:nvPr/>
        </p:nvGrpSpPr>
        <p:grpSpPr>
          <a:xfrm>
            <a:off x="1773671" y="5802793"/>
            <a:ext cx="1246347" cy="821142"/>
            <a:chOff x="705917" y="5830781"/>
            <a:chExt cx="1349344" cy="889000"/>
          </a:xfrm>
        </p:grpSpPr>
        <p:sp>
          <p:nvSpPr>
            <p:cNvPr id="29" name="円弧 28">
              <a:extLst>
                <a:ext uri="{FF2B5EF4-FFF2-40B4-BE49-F238E27FC236}">
                  <a16:creationId xmlns:a16="http://schemas.microsoft.com/office/drawing/2014/main" id="{B1DF1BFC-4F72-4C46-8731-5DC096E196BD}"/>
                </a:ext>
              </a:extLst>
            </p:cNvPr>
            <p:cNvSpPr/>
            <p:nvPr/>
          </p:nvSpPr>
          <p:spPr>
            <a:xfrm rot="10800000">
              <a:off x="705917"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24" name="円弧 123">
              <a:extLst>
                <a:ext uri="{FF2B5EF4-FFF2-40B4-BE49-F238E27FC236}">
                  <a16:creationId xmlns:a16="http://schemas.microsoft.com/office/drawing/2014/main" id="{25D8B68B-F33E-42D2-810A-F0459629A92D}"/>
                </a:ext>
              </a:extLst>
            </p:cNvPr>
            <p:cNvSpPr/>
            <p:nvPr/>
          </p:nvSpPr>
          <p:spPr>
            <a:xfrm rot="10800000">
              <a:off x="936089"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25" name="円弧 124">
              <a:extLst>
                <a:ext uri="{FF2B5EF4-FFF2-40B4-BE49-F238E27FC236}">
                  <a16:creationId xmlns:a16="http://schemas.microsoft.com/office/drawing/2014/main" id="{8BAAE271-8972-4507-B416-75E3E21FE56B}"/>
                </a:ext>
              </a:extLst>
            </p:cNvPr>
            <p:cNvSpPr/>
            <p:nvPr/>
          </p:nvSpPr>
          <p:spPr>
            <a:xfrm rot="10800000">
              <a:off x="1166261"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grpSp>
      <p:grpSp>
        <p:nvGrpSpPr>
          <p:cNvPr id="126" name="グループ化 125">
            <a:extLst>
              <a:ext uri="{FF2B5EF4-FFF2-40B4-BE49-F238E27FC236}">
                <a16:creationId xmlns:a16="http://schemas.microsoft.com/office/drawing/2014/main" id="{D1CB1676-22E0-4479-8556-D9C447F94B6F}"/>
              </a:ext>
            </a:extLst>
          </p:cNvPr>
          <p:cNvGrpSpPr/>
          <p:nvPr/>
        </p:nvGrpSpPr>
        <p:grpSpPr>
          <a:xfrm flipH="1">
            <a:off x="6118069" y="5799760"/>
            <a:ext cx="1246347" cy="821142"/>
            <a:chOff x="705917" y="5830781"/>
            <a:chExt cx="1349344" cy="889000"/>
          </a:xfrm>
        </p:grpSpPr>
        <p:sp>
          <p:nvSpPr>
            <p:cNvPr id="127" name="円弧 126">
              <a:extLst>
                <a:ext uri="{FF2B5EF4-FFF2-40B4-BE49-F238E27FC236}">
                  <a16:creationId xmlns:a16="http://schemas.microsoft.com/office/drawing/2014/main" id="{67FF175D-DFF9-437E-ACFA-6DB05624A63D}"/>
                </a:ext>
              </a:extLst>
            </p:cNvPr>
            <p:cNvSpPr/>
            <p:nvPr/>
          </p:nvSpPr>
          <p:spPr>
            <a:xfrm rot="10800000">
              <a:off x="705917"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28" name="円弧 127">
              <a:extLst>
                <a:ext uri="{FF2B5EF4-FFF2-40B4-BE49-F238E27FC236}">
                  <a16:creationId xmlns:a16="http://schemas.microsoft.com/office/drawing/2014/main" id="{52366218-5361-483E-8C1B-88C7138ADBB5}"/>
                </a:ext>
              </a:extLst>
            </p:cNvPr>
            <p:cNvSpPr/>
            <p:nvPr/>
          </p:nvSpPr>
          <p:spPr>
            <a:xfrm rot="10800000">
              <a:off x="936089"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29" name="円弧 128">
              <a:extLst>
                <a:ext uri="{FF2B5EF4-FFF2-40B4-BE49-F238E27FC236}">
                  <a16:creationId xmlns:a16="http://schemas.microsoft.com/office/drawing/2014/main" id="{BC1527A7-D07F-405D-9B89-D16D4DA38E11}"/>
                </a:ext>
              </a:extLst>
            </p:cNvPr>
            <p:cNvSpPr/>
            <p:nvPr/>
          </p:nvSpPr>
          <p:spPr>
            <a:xfrm rot="10800000">
              <a:off x="1166261" y="5830781"/>
              <a:ext cx="889000" cy="889000"/>
            </a:xfrm>
            <a:prstGeom prst="arc">
              <a:avLst>
                <a:gd name="adj1" fmla="val 19294917"/>
                <a:gd name="adj2" fmla="val 20706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4" name="四角形: 角を丸くする 3">
            <a:extLst>
              <a:ext uri="{FF2B5EF4-FFF2-40B4-BE49-F238E27FC236}">
                <a16:creationId xmlns:a16="http://schemas.microsoft.com/office/drawing/2014/main" id="{1804D6F7-DF0A-4D0E-89E4-3EC66462C759}"/>
              </a:ext>
            </a:extLst>
          </p:cNvPr>
          <p:cNvSpPr/>
          <p:nvPr/>
        </p:nvSpPr>
        <p:spPr>
          <a:xfrm>
            <a:off x="667073" y="4944917"/>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ガブテック</a:t>
            </a:r>
          </a:p>
        </p:txBody>
      </p:sp>
      <p:sp>
        <p:nvSpPr>
          <p:cNvPr id="50" name="四角形: 角を丸くする 49">
            <a:extLst>
              <a:ext uri="{FF2B5EF4-FFF2-40B4-BE49-F238E27FC236}">
                <a16:creationId xmlns:a16="http://schemas.microsoft.com/office/drawing/2014/main" id="{6DF51B5A-FC48-4CFB-B9DE-62782666F888}"/>
              </a:ext>
            </a:extLst>
          </p:cNvPr>
          <p:cNvSpPr/>
          <p:nvPr/>
        </p:nvSpPr>
        <p:spPr>
          <a:xfrm>
            <a:off x="1785656" y="4945610"/>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スマート観光</a:t>
            </a:r>
          </a:p>
        </p:txBody>
      </p:sp>
      <p:sp>
        <p:nvSpPr>
          <p:cNvPr id="51" name="四角形: 角を丸くする 50">
            <a:extLst>
              <a:ext uri="{FF2B5EF4-FFF2-40B4-BE49-F238E27FC236}">
                <a16:creationId xmlns:a16="http://schemas.microsoft.com/office/drawing/2014/main" id="{1999985B-807C-474C-9E31-B4647EFFD813}"/>
              </a:ext>
            </a:extLst>
          </p:cNvPr>
          <p:cNvSpPr/>
          <p:nvPr/>
        </p:nvSpPr>
        <p:spPr>
          <a:xfrm>
            <a:off x="2904240" y="4945610"/>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エドテック</a:t>
            </a:r>
          </a:p>
        </p:txBody>
      </p:sp>
      <p:sp>
        <p:nvSpPr>
          <p:cNvPr id="67" name="四角形: 角を丸くする 66">
            <a:extLst>
              <a:ext uri="{FF2B5EF4-FFF2-40B4-BE49-F238E27FC236}">
                <a16:creationId xmlns:a16="http://schemas.microsoft.com/office/drawing/2014/main" id="{FD235C63-1F2A-4215-BDB0-361BDAF9C691}"/>
              </a:ext>
            </a:extLst>
          </p:cNvPr>
          <p:cNvSpPr/>
          <p:nvPr/>
        </p:nvSpPr>
        <p:spPr>
          <a:xfrm>
            <a:off x="4022823" y="4945610"/>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ロボット・バーチャル</a:t>
            </a:r>
          </a:p>
        </p:txBody>
      </p:sp>
      <p:sp>
        <p:nvSpPr>
          <p:cNvPr id="68" name="四角形: 角を丸くする 67">
            <a:extLst>
              <a:ext uri="{FF2B5EF4-FFF2-40B4-BE49-F238E27FC236}">
                <a16:creationId xmlns:a16="http://schemas.microsoft.com/office/drawing/2014/main" id="{D5B6DE0F-9054-4401-8D09-87C09CE8106C}"/>
              </a:ext>
            </a:extLst>
          </p:cNvPr>
          <p:cNvSpPr/>
          <p:nvPr/>
        </p:nvSpPr>
        <p:spPr>
          <a:xfrm>
            <a:off x="5141407" y="4945610"/>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スマート防災</a:t>
            </a:r>
          </a:p>
        </p:txBody>
      </p:sp>
      <p:sp>
        <p:nvSpPr>
          <p:cNvPr id="69" name="四角形: 角を丸くする 68">
            <a:extLst>
              <a:ext uri="{FF2B5EF4-FFF2-40B4-BE49-F238E27FC236}">
                <a16:creationId xmlns:a16="http://schemas.microsoft.com/office/drawing/2014/main" id="{8C821B35-8DCC-4AC1-926B-142D3BD555D9}"/>
              </a:ext>
            </a:extLst>
          </p:cNvPr>
          <p:cNvSpPr/>
          <p:nvPr/>
        </p:nvSpPr>
        <p:spPr>
          <a:xfrm>
            <a:off x="6259990" y="4953288"/>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スマートエネルギー</a:t>
            </a:r>
          </a:p>
        </p:txBody>
      </p:sp>
      <p:sp>
        <p:nvSpPr>
          <p:cNvPr id="70" name="四角形: 角を丸くする 69">
            <a:extLst>
              <a:ext uri="{FF2B5EF4-FFF2-40B4-BE49-F238E27FC236}">
                <a16:creationId xmlns:a16="http://schemas.microsoft.com/office/drawing/2014/main" id="{6323E1F9-714E-4AB5-A066-37237D85E403}"/>
              </a:ext>
            </a:extLst>
          </p:cNvPr>
          <p:cNvSpPr/>
          <p:nvPr/>
        </p:nvSpPr>
        <p:spPr>
          <a:xfrm>
            <a:off x="7378576" y="4945610"/>
            <a:ext cx="1064067" cy="665042"/>
          </a:xfrm>
          <a:prstGeom prst="roundRect">
            <a:avLst/>
          </a:prstGeom>
          <a:solidFill>
            <a:schemeClr val="accent2">
              <a:lumMod val="20000"/>
              <a:lumOff val="80000"/>
              <a:alpha val="7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6" b="0" i="0" u="none" strike="noStrike" kern="1200" cap="none" spc="0" normalizeH="0" baseline="0" noProof="0" dirty="0">
                <a:ln>
                  <a:noFill/>
                </a:ln>
                <a:solidFill>
                  <a:prstClr val="black"/>
                </a:solidFill>
                <a:effectLst/>
                <a:uLnTx/>
                <a:uFillTx/>
                <a:latin typeface="Meiryo UI"/>
                <a:ea typeface="Meiryo UI"/>
                <a:cs typeface="+mn-cs"/>
              </a:rPr>
              <a:t>フィンテック</a:t>
            </a:r>
          </a:p>
        </p:txBody>
      </p:sp>
      <p:grpSp>
        <p:nvGrpSpPr>
          <p:cNvPr id="74" name="仮想通貨｜2">
            <a:extLst>
              <a:ext uri="{FF2B5EF4-FFF2-40B4-BE49-F238E27FC236}">
                <a16:creationId xmlns:a16="http://schemas.microsoft.com/office/drawing/2014/main" id="{44EF1B5C-6938-454A-9B18-2F8EA5AFADDF}"/>
              </a:ext>
            </a:extLst>
          </p:cNvPr>
          <p:cNvGrpSpPr>
            <a:grpSpLocks noChangeAspect="1"/>
          </p:cNvGrpSpPr>
          <p:nvPr/>
        </p:nvGrpSpPr>
        <p:grpSpPr bwMode="auto">
          <a:xfrm>
            <a:off x="7691175" y="5050469"/>
            <a:ext cx="425627" cy="299269"/>
            <a:chOff x="2969" y="2224"/>
            <a:chExt cx="640" cy="450"/>
          </a:xfrm>
        </p:grpSpPr>
        <p:sp>
          <p:nvSpPr>
            <p:cNvPr id="75" name="Oval 45">
              <a:extLst>
                <a:ext uri="{FF2B5EF4-FFF2-40B4-BE49-F238E27FC236}">
                  <a16:creationId xmlns:a16="http://schemas.microsoft.com/office/drawing/2014/main" id="{FBDE173E-D7AE-409B-825A-8E879F23B5BB}"/>
                </a:ext>
              </a:extLst>
            </p:cNvPr>
            <p:cNvSpPr>
              <a:spLocks noChangeArrowheads="1"/>
            </p:cNvSpPr>
            <p:nvPr/>
          </p:nvSpPr>
          <p:spPr bwMode="auto">
            <a:xfrm>
              <a:off x="3203" y="2265"/>
              <a:ext cx="365" cy="36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76" name="Freeform 46">
              <a:extLst>
                <a:ext uri="{FF2B5EF4-FFF2-40B4-BE49-F238E27FC236}">
                  <a16:creationId xmlns:a16="http://schemas.microsoft.com/office/drawing/2014/main" id="{5D6A3F05-65EF-4C9F-813B-8DA45FDA9184}"/>
                </a:ext>
              </a:extLst>
            </p:cNvPr>
            <p:cNvSpPr>
              <a:spLocks noEditPoints="1"/>
            </p:cNvSpPr>
            <p:nvPr/>
          </p:nvSpPr>
          <p:spPr bwMode="auto">
            <a:xfrm>
              <a:off x="2969" y="2224"/>
              <a:ext cx="640" cy="450"/>
            </a:xfrm>
            <a:custGeom>
              <a:avLst/>
              <a:gdLst>
                <a:gd name="T0" fmla="*/ 274 w 421"/>
                <a:gd name="T1" fmla="*/ 0 h 295"/>
                <a:gd name="T2" fmla="*/ 127 w 421"/>
                <a:gd name="T3" fmla="*/ 148 h 295"/>
                <a:gd name="T4" fmla="*/ 274 w 421"/>
                <a:gd name="T5" fmla="*/ 295 h 295"/>
                <a:gd name="T6" fmla="*/ 421 w 421"/>
                <a:gd name="T7" fmla="*/ 148 h 295"/>
                <a:gd name="T8" fmla="*/ 274 w 421"/>
                <a:gd name="T9" fmla="*/ 0 h 295"/>
                <a:gd name="T10" fmla="*/ 274 w 421"/>
                <a:gd name="T11" fmla="*/ 268 h 295"/>
                <a:gd name="T12" fmla="*/ 154 w 421"/>
                <a:gd name="T13" fmla="*/ 148 h 295"/>
                <a:gd name="T14" fmla="*/ 274 w 421"/>
                <a:gd name="T15" fmla="*/ 27 h 295"/>
                <a:gd name="T16" fmla="*/ 394 w 421"/>
                <a:gd name="T17" fmla="*/ 148 h 295"/>
                <a:gd name="T18" fmla="*/ 274 w 421"/>
                <a:gd name="T19" fmla="*/ 268 h 295"/>
                <a:gd name="T20" fmla="*/ 244 w 421"/>
                <a:gd name="T21" fmla="*/ 117 h 295"/>
                <a:gd name="T22" fmla="*/ 231 w 421"/>
                <a:gd name="T23" fmla="*/ 148 h 295"/>
                <a:gd name="T24" fmla="*/ 244 w 421"/>
                <a:gd name="T25" fmla="*/ 178 h 295"/>
                <a:gd name="T26" fmla="*/ 274 w 421"/>
                <a:gd name="T27" fmla="*/ 191 h 295"/>
                <a:gd name="T28" fmla="*/ 304 w 421"/>
                <a:gd name="T29" fmla="*/ 178 h 295"/>
                <a:gd name="T30" fmla="*/ 321 w 421"/>
                <a:gd name="T31" fmla="*/ 194 h 295"/>
                <a:gd name="T32" fmla="*/ 284 w 421"/>
                <a:gd name="T33" fmla="*/ 212 h 295"/>
                <a:gd name="T34" fmla="*/ 284 w 421"/>
                <a:gd name="T35" fmla="*/ 238 h 295"/>
                <a:gd name="T36" fmla="*/ 264 w 421"/>
                <a:gd name="T37" fmla="*/ 238 h 295"/>
                <a:gd name="T38" fmla="*/ 264 w 421"/>
                <a:gd name="T39" fmla="*/ 212 h 295"/>
                <a:gd name="T40" fmla="*/ 228 w 421"/>
                <a:gd name="T41" fmla="*/ 194 h 295"/>
                <a:gd name="T42" fmla="*/ 208 w 421"/>
                <a:gd name="T43" fmla="*/ 148 h 295"/>
                <a:gd name="T44" fmla="*/ 228 w 421"/>
                <a:gd name="T45" fmla="*/ 101 h 295"/>
                <a:gd name="T46" fmla="*/ 264 w 421"/>
                <a:gd name="T47" fmla="*/ 83 h 295"/>
                <a:gd name="T48" fmla="*/ 264 w 421"/>
                <a:gd name="T49" fmla="*/ 57 h 295"/>
                <a:gd name="T50" fmla="*/ 284 w 421"/>
                <a:gd name="T51" fmla="*/ 57 h 295"/>
                <a:gd name="T52" fmla="*/ 284 w 421"/>
                <a:gd name="T53" fmla="*/ 83 h 295"/>
                <a:gd name="T54" fmla="*/ 321 w 421"/>
                <a:gd name="T55" fmla="*/ 101 h 295"/>
                <a:gd name="T56" fmla="*/ 304 w 421"/>
                <a:gd name="T57" fmla="*/ 117 h 295"/>
                <a:gd name="T58" fmla="*/ 244 w 421"/>
                <a:gd name="T59" fmla="*/ 117 h 295"/>
                <a:gd name="T60" fmla="*/ 99 w 421"/>
                <a:gd name="T61" fmla="*/ 93 h 295"/>
                <a:gd name="T62" fmla="*/ 25 w 421"/>
                <a:gd name="T63" fmla="*/ 93 h 295"/>
                <a:gd name="T64" fmla="*/ 25 w 421"/>
                <a:gd name="T65" fmla="*/ 68 h 295"/>
                <a:gd name="T66" fmla="*/ 99 w 421"/>
                <a:gd name="T67" fmla="*/ 68 h 295"/>
                <a:gd name="T68" fmla="*/ 99 w 421"/>
                <a:gd name="T69" fmla="*/ 93 h 295"/>
                <a:gd name="T70" fmla="*/ 74 w 421"/>
                <a:gd name="T71" fmla="*/ 160 h 295"/>
                <a:gd name="T72" fmla="*/ 0 w 421"/>
                <a:gd name="T73" fmla="*/ 160 h 295"/>
                <a:gd name="T74" fmla="*/ 0 w 421"/>
                <a:gd name="T75" fmla="*/ 135 h 295"/>
                <a:gd name="T76" fmla="*/ 74 w 421"/>
                <a:gd name="T77" fmla="*/ 135 h 295"/>
                <a:gd name="T78" fmla="*/ 74 w 421"/>
                <a:gd name="T79" fmla="*/ 160 h 295"/>
                <a:gd name="T80" fmla="*/ 25 w 421"/>
                <a:gd name="T81" fmla="*/ 202 h 295"/>
                <a:gd name="T82" fmla="*/ 99 w 421"/>
                <a:gd name="T83" fmla="*/ 202 h 295"/>
                <a:gd name="T84" fmla="*/ 99 w 421"/>
                <a:gd name="T85" fmla="*/ 227 h 295"/>
                <a:gd name="T86" fmla="*/ 25 w 421"/>
                <a:gd name="T87" fmla="*/ 227 h 295"/>
                <a:gd name="T88" fmla="*/ 25 w 421"/>
                <a:gd name="T89" fmla="*/ 20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295">
                  <a:moveTo>
                    <a:pt x="274" y="0"/>
                  </a:moveTo>
                  <a:cubicBezTo>
                    <a:pt x="193" y="0"/>
                    <a:pt x="127" y="66"/>
                    <a:pt x="127" y="148"/>
                  </a:cubicBezTo>
                  <a:cubicBezTo>
                    <a:pt x="127" y="229"/>
                    <a:pt x="193" y="295"/>
                    <a:pt x="274" y="295"/>
                  </a:cubicBezTo>
                  <a:cubicBezTo>
                    <a:pt x="355" y="295"/>
                    <a:pt x="421" y="229"/>
                    <a:pt x="421" y="148"/>
                  </a:cubicBezTo>
                  <a:cubicBezTo>
                    <a:pt x="421" y="66"/>
                    <a:pt x="355" y="0"/>
                    <a:pt x="274" y="0"/>
                  </a:cubicBezTo>
                  <a:close/>
                  <a:moveTo>
                    <a:pt x="274" y="268"/>
                  </a:moveTo>
                  <a:cubicBezTo>
                    <a:pt x="208" y="268"/>
                    <a:pt x="154" y="214"/>
                    <a:pt x="154" y="148"/>
                  </a:cubicBezTo>
                  <a:cubicBezTo>
                    <a:pt x="154" y="81"/>
                    <a:pt x="208" y="27"/>
                    <a:pt x="274" y="27"/>
                  </a:cubicBezTo>
                  <a:cubicBezTo>
                    <a:pt x="340" y="27"/>
                    <a:pt x="394" y="81"/>
                    <a:pt x="394" y="148"/>
                  </a:cubicBezTo>
                  <a:cubicBezTo>
                    <a:pt x="394" y="214"/>
                    <a:pt x="340" y="268"/>
                    <a:pt x="274" y="268"/>
                  </a:cubicBezTo>
                  <a:close/>
                  <a:moveTo>
                    <a:pt x="244" y="117"/>
                  </a:moveTo>
                  <a:cubicBezTo>
                    <a:pt x="235" y="125"/>
                    <a:pt x="231" y="136"/>
                    <a:pt x="231" y="148"/>
                  </a:cubicBezTo>
                  <a:cubicBezTo>
                    <a:pt x="231" y="159"/>
                    <a:pt x="235" y="170"/>
                    <a:pt x="244" y="178"/>
                  </a:cubicBezTo>
                  <a:cubicBezTo>
                    <a:pt x="252" y="186"/>
                    <a:pt x="263" y="191"/>
                    <a:pt x="274" y="191"/>
                  </a:cubicBezTo>
                  <a:cubicBezTo>
                    <a:pt x="286" y="191"/>
                    <a:pt x="296" y="186"/>
                    <a:pt x="304" y="178"/>
                  </a:cubicBezTo>
                  <a:cubicBezTo>
                    <a:pt x="321" y="194"/>
                    <a:pt x="321" y="194"/>
                    <a:pt x="321" y="194"/>
                  </a:cubicBezTo>
                  <a:cubicBezTo>
                    <a:pt x="311" y="204"/>
                    <a:pt x="298" y="210"/>
                    <a:pt x="284" y="212"/>
                  </a:cubicBezTo>
                  <a:cubicBezTo>
                    <a:pt x="284" y="238"/>
                    <a:pt x="284" y="238"/>
                    <a:pt x="284" y="238"/>
                  </a:cubicBezTo>
                  <a:cubicBezTo>
                    <a:pt x="264" y="238"/>
                    <a:pt x="264" y="238"/>
                    <a:pt x="264" y="238"/>
                  </a:cubicBezTo>
                  <a:cubicBezTo>
                    <a:pt x="264" y="212"/>
                    <a:pt x="264" y="212"/>
                    <a:pt x="264" y="212"/>
                  </a:cubicBezTo>
                  <a:cubicBezTo>
                    <a:pt x="250" y="210"/>
                    <a:pt x="237" y="204"/>
                    <a:pt x="228" y="194"/>
                  </a:cubicBezTo>
                  <a:cubicBezTo>
                    <a:pt x="215" y="182"/>
                    <a:pt x="208" y="165"/>
                    <a:pt x="208" y="148"/>
                  </a:cubicBezTo>
                  <a:cubicBezTo>
                    <a:pt x="208" y="130"/>
                    <a:pt x="215" y="113"/>
                    <a:pt x="228" y="101"/>
                  </a:cubicBezTo>
                  <a:cubicBezTo>
                    <a:pt x="238" y="91"/>
                    <a:pt x="251" y="85"/>
                    <a:pt x="264" y="83"/>
                  </a:cubicBezTo>
                  <a:cubicBezTo>
                    <a:pt x="264" y="57"/>
                    <a:pt x="264" y="57"/>
                    <a:pt x="264" y="57"/>
                  </a:cubicBezTo>
                  <a:cubicBezTo>
                    <a:pt x="284" y="57"/>
                    <a:pt x="284" y="57"/>
                    <a:pt x="284" y="57"/>
                  </a:cubicBezTo>
                  <a:cubicBezTo>
                    <a:pt x="284" y="83"/>
                    <a:pt x="284" y="83"/>
                    <a:pt x="284" y="83"/>
                  </a:cubicBezTo>
                  <a:cubicBezTo>
                    <a:pt x="298" y="85"/>
                    <a:pt x="310" y="91"/>
                    <a:pt x="321" y="101"/>
                  </a:cubicBezTo>
                  <a:cubicBezTo>
                    <a:pt x="304" y="117"/>
                    <a:pt x="304" y="117"/>
                    <a:pt x="304" y="117"/>
                  </a:cubicBezTo>
                  <a:cubicBezTo>
                    <a:pt x="288" y="100"/>
                    <a:pt x="260" y="100"/>
                    <a:pt x="244" y="117"/>
                  </a:cubicBezTo>
                  <a:close/>
                  <a:moveTo>
                    <a:pt x="99" y="93"/>
                  </a:moveTo>
                  <a:cubicBezTo>
                    <a:pt x="25" y="93"/>
                    <a:pt x="25" y="93"/>
                    <a:pt x="25" y="93"/>
                  </a:cubicBezTo>
                  <a:cubicBezTo>
                    <a:pt x="25" y="68"/>
                    <a:pt x="25" y="68"/>
                    <a:pt x="25" y="68"/>
                  </a:cubicBezTo>
                  <a:cubicBezTo>
                    <a:pt x="99" y="68"/>
                    <a:pt x="99" y="68"/>
                    <a:pt x="99" y="68"/>
                  </a:cubicBezTo>
                  <a:lnTo>
                    <a:pt x="99" y="93"/>
                  </a:lnTo>
                  <a:close/>
                  <a:moveTo>
                    <a:pt x="74" y="160"/>
                  </a:moveTo>
                  <a:cubicBezTo>
                    <a:pt x="0" y="160"/>
                    <a:pt x="0" y="160"/>
                    <a:pt x="0" y="160"/>
                  </a:cubicBezTo>
                  <a:cubicBezTo>
                    <a:pt x="0" y="135"/>
                    <a:pt x="0" y="135"/>
                    <a:pt x="0" y="135"/>
                  </a:cubicBezTo>
                  <a:cubicBezTo>
                    <a:pt x="74" y="135"/>
                    <a:pt x="74" y="135"/>
                    <a:pt x="74" y="135"/>
                  </a:cubicBezTo>
                  <a:lnTo>
                    <a:pt x="74" y="160"/>
                  </a:lnTo>
                  <a:close/>
                  <a:moveTo>
                    <a:pt x="25" y="202"/>
                  </a:moveTo>
                  <a:cubicBezTo>
                    <a:pt x="99" y="202"/>
                    <a:pt x="99" y="202"/>
                    <a:pt x="99" y="202"/>
                  </a:cubicBezTo>
                  <a:cubicBezTo>
                    <a:pt x="99" y="227"/>
                    <a:pt x="99" y="227"/>
                    <a:pt x="99" y="227"/>
                  </a:cubicBezTo>
                  <a:cubicBezTo>
                    <a:pt x="25" y="227"/>
                    <a:pt x="25" y="227"/>
                    <a:pt x="25" y="227"/>
                  </a:cubicBezTo>
                  <a:lnTo>
                    <a:pt x="25" y="20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84" name="グループ化 83">
            <a:extLst>
              <a:ext uri="{FF2B5EF4-FFF2-40B4-BE49-F238E27FC236}">
                <a16:creationId xmlns:a16="http://schemas.microsoft.com/office/drawing/2014/main" id="{C03A1FA4-9016-42F2-B734-62A32C9F5F05}"/>
              </a:ext>
            </a:extLst>
          </p:cNvPr>
          <p:cNvGrpSpPr>
            <a:grpSpLocks noChangeAspect="1"/>
          </p:cNvGrpSpPr>
          <p:nvPr/>
        </p:nvGrpSpPr>
        <p:grpSpPr>
          <a:xfrm>
            <a:off x="6869013" y="5047322"/>
            <a:ext cx="340605" cy="305564"/>
            <a:chOff x="8352054" y="2015595"/>
            <a:chExt cx="1097457" cy="1074134"/>
          </a:xfrm>
        </p:grpSpPr>
        <p:sp>
          <p:nvSpPr>
            <p:cNvPr id="85" name="フリーフォーム: 図形 84">
              <a:extLst>
                <a:ext uri="{FF2B5EF4-FFF2-40B4-BE49-F238E27FC236}">
                  <a16:creationId xmlns:a16="http://schemas.microsoft.com/office/drawing/2014/main" id="{C05FC941-1465-414A-86A4-4CE3AA849795}"/>
                </a:ext>
              </a:extLst>
            </p:cNvPr>
            <p:cNvSpPr/>
            <p:nvPr/>
          </p:nvSpPr>
          <p:spPr>
            <a:xfrm>
              <a:off x="8389814" y="2571283"/>
              <a:ext cx="1022032" cy="442817"/>
            </a:xfrm>
            <a:custGeom>
              <a:avLst/>
              <a:gdLst>
                <a:gd name="connsiteX0" fmla="*/ 225647 w 1022032"/>
                <a:gd name="connsiteY0" fmla="*/ 95 h 442817"/>
                <a:gd name="connsiteX1" fmla="*/ 0 w 1022032"/>
                <a:gd name="connsiteY1" fmla="*/ 442817 h 442817"/>
                <a:gd name="connsiteX2" fmla="*/ 796385 w 1022032"/>
                <a:gd name="connsiteY2" fmla="*/ 442817 h 442817"/>
                <a:gd name="connsiteX3" fmla="*/ 1022032 w 1022032"/>
                <a:gd name="connsiteY3" fmla="*/ 0 h 442817"/>
                <a:gd name="connsiteX4" fmla="*/ 225647 w 1022032"/>
                <a:gd name="connsiteY4" fmla="*/ 0 h 442817"/>
                <a:gd name="connsiteX5" fmla="*/ 771811 w 1022032"/>
                <a:gd name="connsiteY5" fmla="*/ 37910 h 442817"/>
                <a:gd name="connsiteX6" fmla="*/ 722281 w 1022032"/>
                <a:gd name="connsiteY6" fmla="*/ 135065 h 442817"/>
                <a:gd name="connsiteX7" fmla="*/ 576263 w 1022032"/>
                <a:gd name="connsiteY7" fmla="*/ 135065 h 442817"/>
                <a:gd name="connsiteX8" fmla="*/ 625793 w 1022032"/>
                <a:gd name="connsiteY8" fmla="*/ 37910 h 442817"/>
                <a:gd name="connsiteX9" fmla="*/ 771811 w 1022032"/>
                <a:gd name="connsiteY9" fmla="*/ 37910 h 442817"/>
                <a:gd name="connsiteX10" fmla="*/ 556927 w 1022032"/>
                <a:gd name="connsiteY10" fmla="*/ 172879 h 442817"/>
                <a:gd name="connsiteX11" fmla="*/ 702945 w 1022032"/>
                <a:gd name="connsiteY11" fmla="*/ 172879 h 442817"/>
                <a:gd name="connsiteX12" fmla="*/ 653415 w 1022032"/>
                <a:gd name="connsiteY12" fmla="*/ 270034 h 442817"/>
                <a:gd name="connsiteX13" fmla="*/ 507397 w 1022032"/>
                <a:gd name="connsiteY13" fmla="*/ 270034 h 442817"/>
                <a:gd name="connsiteX14" fmla="*/ 556927 w 1022032"/>
                <a:gd name="connsiteY14" fmla="*/ 172879 h 442817"/>
                <a:gd name="connsiteX15" fmla="*/ 465011 w 1022032"/>
                <a:gd name="connsiteY15" fmla="*/ 270034 h 442817"/>
                <a:gd name="connsiteX16" fmla="*/ 318897 w 1022032"/>
                <a:gd name="connsiteY16" fmla="*/ 270034 h 442817"/>
                <a:gd name="connsiteX17" fmla="*/ 368427 w 1022032"/>
                <a:gd name="connsiteY17" fmla="*/ 172879 h 442817"/>
                <a:gd name="connsiteX18" fmla="*/ 514541 w 1022032"/>
                <a:gd name="connsiteY18" fmla="*/ 172879 h 442817"/>
                <a:gd name="connsiteX19" fmla="*/ 465011 w 1022032"/>
                <a:gd name="connsiteY19" fmla="*/ 270034 h 442817"/>
                <a:gd name="connsiteX20" fmla="*/ 583311 w 1022032"/>
                <a:gd name="connsiteY20" fmla="*/ 37814 h 442817"/>
                <a:gd name="connsiteX21" fmla="*/ 533781 w 1022032"/>
                <a:gd name="connsiteY21" fmla="*/ 134969 h 442817"/>
                <a:gd name="connsiteX22" fmla="*/ 387667 w 1022032"/>
                <a:gd name="connsiteY22" fmla="*/ 134969 h 442817"/>
                <a:gd name="connsiteX23" fmla="*/ 437198 w 1022032"/>
                <a:gd name="connsiteY23" fmla="*/ 37814 h 442817"/>
                <a:gd name="connsiteX24" fmla="*/ 583311 w 1022032"/>
                <a:gd name="connsiteY24" fmla="*/ 37814 h 442817"/>
                <a:gd name="connsiteX25" fmla="*/ 248793 w 1022032"/>
                <a:gd name="connsiteY25" fmla="*/ 37814 h 442817"/>
                <a:gd name="connsiteX26" fmla="*/ 394811 w 1022032"/>
                <a:gd name="connsiteY26" fmla="*/ 37814 h 442817"/>
                <a:gd name="connsiteX27" fmla="*/ 345281 w 1022032"/>
                <a:gd name="connsiteY27" fmla="*/ 134969 h 442817"/>
                <a:gd name="connsiteX28" fmla="*/ 199263 w 1022032"/>
                <a:gd name="connsiteY28" fmla="*/ 134969 h 442817"/>
                <a:gd name="connsiteX29" fmla="*/ 248793 w 1022032"/>
                <a:gd name="connsiteY29" fmla="*/ 37814 h 442817"/>
                <a:gd name="connsiteX30" fmla="*/ 180023 w 1022032"/>
                <a:gd name="connsiteY30" fmla="*/ 172784 h 442817"/>
                <a:gd name="connsiteX31" fmla="*/ 326041 w 1022032"/>
                <a:gd name="connsiteY31" fmla="*/ 172784 h 442817"/>
                <a:gd name="connsiteX32" fmla="*/ 276511 w 1022032"/>
                <a:gd name="connsiteY32" fmla="*/ 269939 h 442817"/>
                <a:gd name="connsiteX33" fmla="*/ 130493 w 1022032"/>
                <a:gd name="connsiteY33" fmla="*/ 269939 h 442817"/>
                <a:gd name="connsiteX34" fmla="*/ 180023 w 1022032"/>
                <a:gd name="connsiteY34" fmla="*/ 172784 h 442817"/>
                <a:gd name="connsiteX35" fmla="*/ 61722 w 1022032"/>
                <a:gd name="connsiteY35" fmla="*/ 405003 h 442817"/>
                <a:gd name="connsiteX36" fmla="*/ 111252 w 1022032"/>
                <a:gd name="connsiteY36" fmla="*/ 307848 h 442817"/>
                <a:gd name="connsiteX37" fmla="*/ 257270 w 1022032"/>
                <a:gd name="connsiteY37" fmla="*/ 307848 h 442817"/>
                <a:gd name="connsiteX38" fmla="*/ 207740 w 1022032"/>
                <a:gd name="connsiteY38" fmla="*/ 405003 h 442817"/>
                <a:gd name="connsiteX39" fmla="*/ 61627 w 1022032"/>
                <a:gd name="connsiteY39" fmla="*/ 405003 h 442817"/>
                <a:gd name="connsiteX40" fmla="*/ 250222 w 1022032"/>
                <a:gd name="connsiteY40" fmla="*/ 405003 h 442817"/>
                <a:gd name="connsiteX41" fmla="*/ 299752 w 1022032"/>
                <a:gd name="connsiteY41" fmla="*/ 307848 h 442817"/>
                <a:gd name="connsiteX42" fmla="*/ 445865 w 1022032"/>
                <a:gd name="connsiteY42" fmla="*/ 307848 h 442817"/>
                <a:gd name="connsiteX43" fmla="*/ 396335 w 1022032"/>
                <a:gd name="connsiteY43" fmla="*/ 405003 h 442817"/>
                <a:gd name="connsiteX44" fmla="*/ 250222 w 1022032"/>
                <a:gd name="connsiteY44" fmla="*/ 405003 h 442817"/>
                <a:gd name="connsiteX45" fmla="*/ 438722 w 1022032"/>
                <a:gd name="connsiteY45" fmla="*/ 405003 h 442817"/>
                <a:gd name="connsiteX46" fmla="*/ 488252 w 1022032"/>
                <a:gd name="connsiteY46" fmla="*/ 307848 h 442817"/>
                <a:gd name="connsiteX47" fmla="*/ 634270 w 1022032"/>
                <a:gd name="connsiteY47" fmla="*/ 307848 h 442817"/>
                <a:gd name="connsiteX48" fmla="*/ 584740 w 1022032"/>
                <a:gd name="connsiteY48" fmla="*/ 405003 h 442817"/>
                <a:gd name="connsiteX49" fmla="*/ 438722 w 1022032"/>
                <a:gd name="connsiteY49" fmla="*/ 405003 h 442817"/>
                <a:gd name="connsiteX50" fmla="*/ 773240 w 1022032"/>
                <a:gd name="connsiteY50" fmla="*/ 405003 h 442817"/>
                <a:gd name="connsiteX51" fmla="*/ 627126 w 1022032"/>
                <a:gd name="connsiteY51" fmla="*/ 405003 h 442817"/>
                <a:gd name="connsiteX52" fmla="*/ 676656 w 1022032"/>
                <a:gd name="connsiteY52" fmla="*/ 307848 h 442817"/>
                <a:gd name="connsiteX53" fmla="*/ 822770 w 1022032"/>
                <a:gd name="connsiteY53" fmla="*/ 307848 h 442817"/>
                <a:gd name="connsiteX54" fmla="*/ 773240 w 1022032"/>
                <a:gd name="connsiteY54" fmla="*/ 405003 h 442817"/>
                <a:gd name="connsiteX55" fmla="*/ 842010 w 1022032"/>
                <a:gd name="connsiteY55" fmla="*/ 270034 h 442817"/>
                <a:gd name="connsiteX56" fmla="*/ 695992 w 1022032"/>
                <a:gd name="connsiteY56" fmla="*/ 270034 h 442817"/>
                <a:gd name="connsiteX57" fmla="*/ 745522 w 1022032"/>
                <a:gd name="connsiteY57" fmla="*/ 172879 h 442817"/>
                <a:gd name="connsiteX58" fmla="*/ 891540 w 1022032"/>
                <a:gd name="connsiteY58" fmla="*/ 172879 h 442817"/>
                <a:gd name="connsiteX59" fmla="*/ 842010 w 1022032"/>
                <a:gd name="connsiteY59" fmla="*/ 270034 h 442817"/>
                <a:gd name="connsiteX60" fmla="*/ 764762 w 1022032"/>
                <a:gd name="connsiteY60" fmla="*/ 135065 h 442817"/>
                <a:gd name="connsiteX61" fmla="*/ 814292 w 1022032"/>
                <a:gd name="connsiteY61" fmla="*/ 37910 h 442817"/>
                <a:gd name="connsiteX62" fmla="*/ 960311 w 1022032"/>
                <a:gd name="connsiteY62" fmla="*/ 37910 h 442817"/>
                <a:gd name="connsiteX63" fmla="*/ 910780 w 1022032"/>
                <a:gd name="connsiteY63" fmla="*/ 135065 h 442817"/>
                <a:gd name="connsiteX64" fmla="*/ 764762 w 1022032"/>
                <a:gd name="connsiteY64" fmla="*/ 135065 h 44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022032" h="442817">
                  <a:moveTo>
                    <a:pt x="225647" y="95"/>
                  </a:moveTo>
                  <a:lnTo>
                    <a:pt x="0" y="442817"/>
                  </a:lnTo>
                  <a:lnTo>
                    <a:pt x="796385" y="442817"/>
                  </a:lnTo>
                  <a:lnTo>
                    <a:pt x="1022032" y="0"/>
                  </a:lnTo>
                  <a:lnTo>
                    <a:pt x="225647" y="0"/>
                  </a:lnTo>
                  <a:close/>
                  <a:moveTo>
                    <a:pt x="771811" y="37910"/>
                  </a:moveTo>
                  <a:lnTo>
                    <a:pt x="722281" y="135065"/>
                  </a:lnTo>
                  <a:lnTo>
                    <a:pt x="576263" y="135065"/>
                  </a:lnTo>
                  <a:lnTo>
                    <a:pt x="625793" y="37910"/>
                  </a:lnTo>
                  <a:lnTo>
                    <a:pt x="771811" y="37910"/>
                  </a:lnTo>
                  <a:close/>
                  <a:moveTo>
                    <a:pt x="556927" y="172879"/>
                  </a:moveTo>
                  <a:lnTo>
                    <a:pt x="702945" y="172879"/>
                  </a:lnTo>
                  <a:lnTo>
                    <a:pt x="653415" y="270034"/>
                  </a:lnTo>
                  <a:lnTo>
                    <a:pt x="507397" y="270034"/>
                  </a:lnTo>
                  <a:lnTo>
                    <a:pt x="556927" y="172879"/>
                  </a:lnTo>
                  <a:close/>
                  <a:moveTo>
                    <a:pt x="465011" y="270034"/>
                  </a:moveTo>
                  <a:lnTo>
                    <a:pt x="318897" y="270034"/>
                  </a:lnTo>
                  <a:lnTo>
                    <a:pt x="368427" y="172879"/>
                  </a:lnTo>
                  <a:lnTo>
                    <a:pt x="514541" y="172879"/>
                  </a:lnTo>
                  <a:lnTo>
                    <a:pt x="465011" y="270034"/>
                  </a:lnTo>
                  <a:close/>
                  <a:moveTo>
                    <a:pt x="583311" y="37814"/>
                  </a:moveTo>
                  <a:lnTo>
                    <a:pt x="533781" y="134969"/>
                  </a:lnTo>
                  <a:lnTo>
                    <a:pt x="387667" y="134969"/>
                  </a:lnTo>
                  <a:lnTo>
                    <a:pt x="437198" y="37814"/>
                  </a:lnTo>
                  <a:lnTo>
                    <a:pt x="583311" y="37814"/>
                  </a:lnTo>
                  <a:close/>
                  <a:moveTo>
                    <a:pt x="248793" y="37814"/>
                  </a:moveTo>
                  <a:lnTo>
                    <a:pt x="394811" y="37814"/>
                  </a:lnTo>
                  <a:lnTo>
                    <a:pt x="345281" y="134969"/>
                  </a:lnTo>
                  <a:lnTo>
                    <a:pt x="199263" y="134969"/>
                  </a:lnTo>
                  <a:lnTo>
                    <a:pt x="248793" y="37814"/>
                  </a:lnTo>
                  <a:close/>
                  <a:moveTo>
                    <a:pt x="180023" y="172784"/>
                  </a:moveTo>
                  <a:lnTo>
                    <a:pt x="326041" y="172784"/>
                  </a:lnTo>
                  <a:lnTo>
                    <a:pt x="276511" y="269939"/>
                  </a:lnTo>
                  <a:lnTo>
                    <a:pt x="130493" y="269939"/>
                  </a:lnTo>
                  <a:lnTo>
                    <a:pt x="180023" y="172784"/>
                  </a:lnTo>
                  <a:close/>
                  <a:moveTo>
                    <a:pt x="61722" y="405003"/>
                  </a:moveTo>
                  <a:lnTo>
                    <a:pt x="111252" y="307848"/>
                  </a:lnTo>
                  <a:lnTo>
                    <a:pt x="257270" y="307848"/>
                  </a:lnTo>
                  <a:lnTo>
                    <a:pt x="207740" y="405003"/>
                  </a:lnTo>
                  <a:lnTo>
                    <a:pt x="61627" y="405003"/>
                  </a:lnTo>
                  <a:close/>
                  <a:moveTo>
                    <a:pt x="250222" y="405003"/>
                  </a:moveTo>
                  <a:lnTo>
                    <a:pt x="299752" y="307848"/>
                  </a:lnTo>
                  <a:lnTo>
                    <a:pt x="445865" y="307848"/>
                  </a:lnTo>
                  <a:lnTo>
                    <a:pt x="396335" y="405003"/>
                  </a:lnTo>
                  <a:lnTo>
                    <a:pt x="250222" y="405003"/>
                  </a:lnTo>
                  <a:close/>
                  <a:moveTo>
                    <a:pt x="438722" y="405003"/>
                  </a:moveTo>
                  <a:lnTo>
                    <a:pt x="488252" y="307848"/>
                  </a:lnTo>
                  <a:lnTo>
                    <a:pt x="634270" y="307848"/>
                  </a:lnTo>
                  <a:lnTo>
                    <a:pt x="584740" y="405003"/>
                  </a:lnTo>
                  <a:lnTo>
                    <a:pt x="438722" y="405003"/>
                  </a:lnTo>
                  <a:close/>
                  <a:moveTo>
                    <a:pt x="773240" y="405003"/>
                  </a:moveTo>
                  <a:lnTo>
                    <a:pt x="627126" y="405003"/>
                  </a:lnTo>
                  <a:lnTo>
                    <a:pt x="676656" y="307848"/>
                  </a:lnTo>
                  <a:lnTo>
                    <a:pt x="822770" y="307848"/>
                  </a:lnTo>
                  <a:lnTo>
                    <a:pt x="773240" y="405003"/>
                  </a:lnTo>
                  <a:close/>
                  <a:moveTo>
                    <a:pt x="842010" y="270034"/>
                  </a:moveTo>
                  <a:lnTo>
                    <a:pt x="695992" y="270034"/>
                  </a:lnTo>
                  <a:lnTo>
                    <a:pt x="745522" y="172879"/>
                  </a:lnTo>
                  <a:lnTo>
                    <a:pt x="891540" y="172879"/>
                  </a:lnTo>
                  <a:lnTo>
                    <a:pt x="842010" y="270034"/>
                  </a:lnTo>
                  <a:close/>
                  <a:moveTo>
                    <a:pt x="764762" y="135065"/>
                  </a:moveTo>
                  <a:lnTo>
                    <a:pt x="814292" y="37910"/>
                  </a:lnTo>
                  <a:lnTo>
                    <a:pt x="960311" y="37910"/>
                  </a:lnTo>
                  <a:lnTo>
                    <a:pt x="910780" y="135065"/>
                  </a:lnTo>
                  <a:lnTo>
                    <a:pt x="764762" y="135065"/>
                  </a:ln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86" name="フリーフォーム: 図形 85">
              <a:extLst>
                <a:ext uri="{FF2B5EF4-FFF2-40B4-BE49-F238E27FC236}">
                  <a16:creationId xmlns:a16="http://schemas.microsoft.com/office/drawing/2014/main" id="{20329929-5AB1-41F0-9CFD-A2FF343AEABB}"/>
                </a:ext>
              </a:extLst>
            </p:cNvPr>
            <p:cNvSpPr/>
            <p:nvPr/>
          </p:nvSpPr>
          <p:spPr>
            <a:xfrm>
              <a:off x="8352054" y="2015595"/>
              <a:ext cx="1097457" cy="1074134"/>
            </a:xfrm>
            <a:custGeom>
              <a:avLst/>
              <a:gdLst>
                <a:gd name="connsiteX0" fmla="*/ 1093416 w 1097457"/>
                <a:gd name="connsiteY0" fmla="*/ 572929 h 1074134"/>
                <a:gd name="connsiteX1" fmla="*/ 1028932 w 1097457"/>
                <a:gd name="connsiteY1" fmla="*/ 699516 h 1074134"/>
                <a:gd name="connsiteX2" fmla="*/ 1028932 w 1097457"/>
                <a:gd name="connsiteY2" fmla="*/ 867728 h 1074134"/>
                <a:gd name="connsiteX3" fmla="*/ 943207 w 1097457"/>
                <a:gd name="connsiteY3" fmla="*/ 867728 h 1074134"/>
                <a:gd name="connsiteX4" fmla="*/ 867864 w 1097457"/>
                <a:gd name="connsiteY4" fmla="*/ 1015651 h 1074134"/>
                <a:gd name="connsiteX5" fmla="*/ 834145 w 1097457"/>
                <a:gd name="connsiteY5" fmla="*/ 1036320 h 1074134"/>
                <a:gd name="connsiteX6" fmla="*/ 822525 w 1097457"/>
                <a:gd name="connsiteY6" fmla="*/ 1036320 h 1074134"/>
                <a:gd name="connsiteX7" fmla="*/ 822525 w 1097457"/>
                <a:gd name="connsiteY7" fmla="*/ 1074134 h 1074134"/>
                <a:gd name="connsiteX8" fmla="*/ 68621 w 1097457"/>
                <a:gd name="connsiteY8" fmla="*/ 1074134 h 1074134"/>
                <a:gd name="connsiteX9" fmla="*/ 68621 w 1097457"/>
                <a:gd name="connsiteY9" fmla="*/ 1036320 h 1074134"/>
                <a:gd name="connsiteX10" fmla="*/ 37760 w 1097457"/>
                <a:gd name="connsiteY10" fmla="*/ 1036320 h 1074134"/>
                <a:gd name="connsiteX11" fmla="*/ 5566 w 1097457"/>
                <a:gd name="connsiteY11" fmla="*/ 1018318 h 1074134"/>
                <a:gd name="connsiteX12" fmla="*/ 4137 w 1097457"/>
                <a:gd name="connsiteY12" fmla="*/ 981361 h 1074134"/>
                <a:gd name="connsiteX13" fmla="*/ 229689 w 1097457"/>
                <a:gd name="connsiteY13" fmla="*/ 538544 h 1074134"/>
                <a:gd name="connsiteX14" fmla="*/ 263407 w 1097457"/>
                <a:gd name="connsiteY14" fmla="*/ 517874 h 1074134"/>
                <a:gd name="connsiteX15" fmla="*/ 1059697 w 1097457"/>
                <a:gd name="connsiteY15" fmla="*/ 517874 h 1074134"/>
                <a:gd name="connsiteX16" fmla="*/ 1091892 w 1097457"/>
                <a:gd name="connsiteY16" fmla="*/ 535877 h 1074134"/>
                <a:gd name="connsiteX17" fmla="*/ 1093321 w 1097457"/>
                <a:gd name="connsiteY17" fmla="*/ 572834 h 1074134"/>
                <a:gd name="connsiteX18" fmla="*/ 951398 w 1097457"/>
                <a:gd name="connsiteY18" fmla="*/ 241268 h 1074134"/>
                <a:gd name="connsiteX19" fmla="*/ 869197 w 1097457"/>
                <a:gd name="connsiteY19" fmla="*/ 214598 h 1074134"/>
                <a:gd name="connsiteX20" fmla="*/ 882532 w 1097457"/>
                <a:gd name="connsiteY20" fmla="*/ 173546 h 1074134"/>
                <a:gd name="connsiteX21" fmla="*/ 964733 w 1097457"/>
                <a:gd name="connsiteY21" fmla="*/ 200216 h 1074134"/>
                <a:gd name="connsiteX22" fmla="*/ 951398 w 1097457"/>
                <a:gd name="connsiteY22" fmla="*/ 241268 h 1074134"/>
                <a:gd name="connsiteX23" fmla="*/ 817858 w 1097457"/>
                <a:gd name="connsiteY23" fmla="*/ 197930 h 1074134"/>
                <a:gd name="connsiteX24" fmla="*/ 735657 w 1097457"/>
                <a:gd name="connsiteY24" fmla="*/ 171260 h 1074134"/>
                <a:gd name="connsiteX25" fmla="*/ 748992 w 1097457"/>
                <a:gd name="connsiteY25" fmla="*/ 130207 h 1074134"/>
                <a:gd name="connsiteX26" fmla="*/ 831193 w 1097457"/>
                <a:gd name="connsiteY26" fmla="*/ 156877 h 1074134"/>
                <a:gd name="connsiteX27" fmla="*/ 817858 w 1097457"/>
                <a:gd name="connsiteY27" fmla="*/ 197930 h 1074134"/>
                <a:gd name="connsiteX28" fmla="*/ 684317 w 1097457"/>
                <a:gd name="connsiteY28" fmla="*/ 154496 h 1074134"/>
                <a:gd name="connsiteX29" fmla="*/ 602116 w 1097457"/>
                <a:gd name="connsiteY29" fmla="*/ 127826 h 1074134"/>
                <a:gd name="connsiteX30" fmla="*/ 615451 w 1097457"/>
                <a:gd name="connsiteY30" fmla="*/ 86773 h 1074134"/>
                <a:gd name="connsiteX31" fmla="*/ 697652 w 1097457"/>
                <a:gd name="connsiteY31" fmla="*/ 113443 h 1074134"/>
                <a:gd name="connsiteX32" fmla="*/ 684317 w 1097457"/>
                <a:gd name="connsiteY32" fmla="*/ 154496 h 1074134"/>
                <a:gd name="connsiteX33" fmla="*/ 550777 w 1097457"/>
                <a:gd name="connsiteY33" fmla="*/ 111062 h 1074134"/>
                <a:gd name="connsiteX34" fmla="*/ 468576 w 1097457"/>
                <a:gd name="connsiteY34" fmla="*/ 84392 h 1074134"/>
                <a:gd name="connsiteX35" fmla="*/ 481911 w 1097457"/>
                <a:gd name="connsiteY35" fmla="*/ 43339 h 1074134"/>
                <a:gd name="connsiteX36" fmla="*/ 564112 w 1097457"/>
                <a:gd name="connsiteY36" fmla="*/ 70009 h 1074134"/>
                <a:gd name="connsiteX37" fmla="*/ 550777 w 1097457"/>
                <a:gd name="connsiteY37" fmla="*/ 111062 h 1074134"/>
                <a:gd name="connsiteX38" fmla="*/ 417236 w 1097457"/>
                <a:gd name="connsiteY38" fmla="*/ 67723 h 1074134"/>
                <a:gd name="connsiteX39" fmla="*/ 335035 w 1097457"/>
                <a:gd name="connsiteY39" fmla="*/ 41053 h 1074134"/>
                <a:gd name="connsiteX40" fmla="*/ 348370 w 1097457"/>
                <a:gd name="connsiteY40" fmla="*/ 0 h 1074134"/>
                <a:gd name="connsiteX41" fmla="*/ 430571 w 1097457"/>
                <a:gd name="connsiteY41" fmla="*/ 26670 h 1074134"/>
                <a:gd name="connsiteX42" fmla="*/ 417236 w 1097457"/>
                <a:gd name="connsiteY42" fmla="*/ 67723 h 1074134"/>
                <a:gd name="connsiteX43" fmla="*/ 699843 w 1097457"/>
                <a:gd name="connsiteY43" fmla="*/ 414623 h 1074134"/>
                <a:gd name="connsiteX44" fmla="*/ 629929 w 1097457"/>
                <a:gd name="connsiteY44" fmla="*/ 363855 h 1074134"/>
                <a:gd name="connsiteX45" fmla="*/ 655361 w 1097457"/>
                <a:gd name="connsiteY45" fmla="*/ 328898 h 1074134"/>
                <a:gd name="connsiteX46" fmla="*/ 725275 w 1097457"/>
                <a:gd name="connsiteY46" fmla="*/ 379667 h 1074134"/>
                <a:gd name="connsiteX47" fmla="*/ 699843 w 1097457"/>
                <a:gd name="connsiteY47" fmla="*/ 414623 h 1074134"/>
                <a:gd name="connsiteX48" fmla="*/ 586210 w 1097457"/>
                <a:gd name="connsiteY48" fmla="*/ 332137 h 1074134"/>
                <a:gd name="connsiteX49" fmla="*/ 516296 w 1097457"/>
                <a:gd name="connsiteY49" fmla="*/ 281369 h 1074134"/>
                <a:gd name="connsiteX50" fmla="*/ 541728 w 1097457"/>
                <a:gd name="connsiteY50" fmla="*/ 246412 h 1074134"/>
                <a:gd name="connsiteX51" fmla="*/ 611641 w 1097457"/>
                <a:gd name="connsiteY51" fmla="*/ 297180 h 1074134"/>
                <a:gd name="connsiteX52" fmla="*/ 586210 w 1097457"/>
                <a:gd name="connsiteY52" fmla="*/ 332137 h 1074134"/>
                <a:gd name="connsiteX53" fmla="*/ 472672 w 1097457"/>
                <a:gd name="connsiteY53" fmla="*/ 249650 h 1074134"/>
                <a:gd name="connsiteX54" fmla="*/ 402758 w 1097457"/>
                <a:gd name="connsiteY54" fmla="*/ 198882 h 1074134"/>
                <a:gd name="connsiteX55" fmla="*/ 428190 w 1097457"/>
                <a:gd name="connsiteY55" fmla="*/ 163925 h 1074134"/>
                <a:gd name="connsiteX56" fmla="*/ 498103 w 1097457"/>
                <a:gd name="connsiteY56" fmla="*/ 214694 h 1074134"/>
                <a:gd name="connsiteX57" fmla="*/ 472672 w 1097457"/>
                <a:gd name="connsiteY57" fmla="*/ 249650 h 1074134"/>
                <a:gd name="connsiteX58" fmla="*/ 359134 w 1097457"/>
                <a:gd name="connsiteY58" fmla="*/ 167164 h 1074134"/>
                <a:gd name="connsiteX59" fmla="*/ 289220 w 1097457"/>
                <a:gd name="connsiteY59" fmla="*/ 116395 h 1074134"/>
                <a:gd name="connsiteX60" fmla="*/ 314652 w 1097457"/>
                <a:gd name="connsiteY60" fmla="*/ 81439 h 1074134"/>
                <a:gd name="connsiteX61" fmla="*/ 384565 w 1097457"/>
                <a:gd name="connsiteY61" fmla="*/ 132207 h 1074134"/>
                <a:gd name="connsiteX62" fmla="*/ 359134 w 1097457"/>
                <a:gd name="connsiteY62" fmla="*/ 167164 h 1074134"/>
                <a:gd name="connsiteX63" fmla="*/ 438191 w 1097457"/>
                <a:gd name="connsiteY63" fmla="*/ 470821 h 1074134"/>
                <a:gd name="connsiteX64" fmla="*/ 387423 w 1097457"/>
                <a:gd name="connsiteY64" fmla="*/ 400907 h 1074134"/>
                <a:gd name="connsiteX65" fmla="*/ 422380 w 1097457"/>
                <a:gd name="connsiteY65" fmla="*/ 375476 h 1074134"/>
                <a:gd name="connsiteX66" fmla="*/ 473148 w 1097457"/>
                <a:gd name="connsiteY66" fmla="*/ 445389 h 1074134"/>
                <a:gd name="connsiteX67" fmla="*/ 438191 w 1097457"/>
                <a:gd name="connsiteY67" fmla="*/ 470821 h 1074134"/>
                <a:gd name="connsiteX68" fmla="*/ 355705 w 1097457"/>
                <a:gd name="connsiteY68" fmla="*/ 357283 h 1074134"/>
                <a:gd name="connsiteX69" fmla="*/ 304936 w 1097457"/>
                <a:gd name="connsiteY69" fmla="*/ 287369 h 1074134"/>
                <a:gd name="connsiteX70" fmla="*/ 339893 w 1097457"/>
                <a:gd name="connsiteY70" fmla="*/ 261938 h 1074134"/>
                <a:gd name="connsiteX71" fmla="*/ 390661 w 1097457"/>
                <a:gd name="connsiteY71" fmla="*/ 331851 h 1074134"/>
                <a:gd name="connsiteX72" fmla="*/ 355705 w 1097457"/>
                <a:gd name="connsiteY72" fmla="*/ 357283 h 1074134"/>
                <a:gd name="connsiteX73" fmla="*/ 273218 w 1097457"/>
                <a:gd name="connsiteY73" fmla="*/ 243650 h 1074134"/>
                <a:gd name="connsiteX74" fmla="*/ 222450 w 1097457"/>
                <a:gd name="connsiteY74" fmla="*/ 173736 h 1074134"/>
                <a:gd name="connsiteX75" fmla="*/ 257407 w 1097457"/>
                <a:gd name="connsiteY75" fmla="*/ 148304 h 1074134"/>
                <a:gd name="connsiteX76" fmla="*/ 308175 w 1097457"/>
                <a:gd name="connsiteY76" fmla="*/ 218218 h 1074134"/>
                <a:gd name="connsiteX77" fmla="*/ 273218 w 1097457"/>
                <a:gd name="connsiteY77" fmla="*/ 243650 h 1074134"/>
                <a:gd name="connsiteX78" fmla="*/ 211115 w 1097457"/>
                <a:gd name="connsiteY78" fmla="*/ 423291 h 1074134"/>
                <a:gd name="connsiteX79" fmla="*/ 184445 w 1097457"/>
                <a:gd name="connsiteY79" fmla="*/ 341090 h 1074134"/>
                <a:gd name="connsiteX80" fmla="*/ 225498 w 1097457"/>
                <a:gd name="connsiteY80" fmla="*/ 327755 h 1074134"/>
                <a:gd name="connsiteX81" fmla="*/ 252168 w 1097457"/>
                <a:gd name="connsiteY81" fmla="*/ 409956 h 1074134"/>
                <a:gd name="connsiteX82" fmla="*/ 211115 w 1097457"/>
                <a:gd name="connsiteY82" fmla="*/ 423291 h 1074134"/>
                <a:gd name="connsiteX83" fmla="*/ 167776 w 1097457"/>
                <a:gd name="connsiteY83" fmla="*/ 289751 h 1074134"/>
                <a:gd name="connsiteX84" fmla="*/ 141106 w 1097457"/>
                <a:gd name="connsiteY84" fmla="*/ 207550 h 1074134"/>
                <a:gd name="connsiteX85" fmla="*/ 182159 w 1097457"/>
                <a:gd name="connsiteY85" fmla="*/ 194215 h 1074134"/>
                <a:gd name="connsiteX86" fmla="*/ 208829 w 1097457"/>
                <a:gd name="connsiteY86" fmla="*/ 276416 h 1074134"/>
                <a:gd name="connsiteX87" fmla="*/ 167776 w 1097457"/>
                <a:gd name="connsiteY87" fmla="*/ 289751 h 1074134"/>
                <a:gd name="connsiteX88" fmla="*/ 96434 w 1097457"/>
                <a:gd name="connsiteY88" fmla="*/ 581882 h 1074134"/>
                <a:gd name="connsiteX89" fmla="*/ 53191 w 1097457"/>
                <a:gd name="connsiteY89" fmla="*/ 581882 h 1074134"/>
                <a:gd name="connsiteX90" fmla="*/ 53191 w 1097457"/>
                <a:gd name="connsiteY90" fmla="*/ 495491 h 1074134"/>
                <a:gd name="connsiteX91" fmla="*/ 96434 w 1097457"/>
                <a:gd name="connsiteY91" fmla="*/ 495491 h 1074134"/>
                <a:gd name="connsiteX92" fmla="*/ 96434 w 1097457"/>
                <a:gd name="connsiteY92" fmla="*/ 581882 h 1074134"/>
                <a:gd name="connsiteX93" fmla="*/ 96434 w 1097457"/>
                <a:gd name="connsiteY93" fmla="*/ 441484 h 1074134"/>
                <a:gd name="connsiteX94" fmla="*/ 53191 w 1097457"/>
                <a:gd name="connsiteY94" fmla="*/ 441484 h 1074134"/>
                <a:gd name="connsiteX95" fmla="*/ 53191 w 1097457"/>
                <a:gd name="connsiteY95" fmla="*/ 355092 h 1074134"/>
                <a:gd name="connsiteX96" fmla="*/ 96434 w 1097457"/>
                <a:gd name="connsiteY96" fmla="*/ 355092 h 1074134"/>
                <a:gd name="connsiteX97" fmla="*/ 96434 w 1097457"/>
                <a:gd name="connsiteY97" fmla="*/ 441484 h 1074134"/>
                <a:gd name="connsiteX98" fmla="*/ 96434 w 1097457"/>
                <a:gd name="connsiteY98" fmla="*/ 301085 h 1074134"/>
                <a:gd name="connsiteX99" fmla="*/ 53191 w 1097457"/>
                <a:gd name="connsiteY99" fmla="*/ 301085 h 1074134"/>
                <a:gd name="connsiteX100" fmla="*/ 53191 w 1097457"/>
                <a:gd name="connsiteY100" fmla="*/ 214694 h 1074134"/>
                <a:gd name="connsiteX101" fmla="*/ 96434 w 1097457"/>
                <a:gd name="connsiteY101" fmla="*/ 214694 h 1074134"/>
                <a:gd name="connsiteX102" fmla="*/ 96434 w 1097457"/>
                <a:gd name="connsiteY102" fmla="*/ 301085 h 1074134"/>
                <a:gd name="connsiteX103" fmla="*/ 263407 w 1097457"/>
                <a:gd name="connsiteY103" fmla="*/ 555974 h 1074134"/>
                <a:gd name="connsiteX104" fmla="*/ 37760 w 1097457"/>
                <a:gd name="connsiteY104" fmla="*/ 998506 h 1074134"/>
                <a:gd name="connsiteX105" fmla="*/ 834145 w 1097457"/>
                <a:gd name="connsiteY105" fmla="*/ 998506 h 1074134"/>
                <a:gd name="connsiteX106" fmla="*/ 1059793 w 1097457"/>
                <a:gd name="connsiteY106" fmla="*/ 555689 h 1074134"/>
                <a:gd name="connsiteX107" fmla="*/ 263407 w 1097457"/>
                <a:gd name="connsiteY107" fmla="*/ 555689 h 1074134"/>
                <a:gd name="connsiteX108" fmla="*/ 356752 w 1097457"/>
                <a:gd name="connsiteY108" fmla="*/ 826008 h 1074134"/>
                <a:gd name="connsiteX109" fmla="*/ 502866 w 1097457"/>
                <a:gd name="connsiteY109" fmla="*/ 826008 h 1074134"/>
                <a:gd name="connsiteX110" fmla="*/ 552396 w 1097457"/>
                <a:gd name="connsiteY110" fmla="*/ 728853 h 1074134"/>
                <a:gd name="connsiteX111" fmla="*/ 406282 w 1097457"/>
                <a:gd name="connsiteY111" fmla="*/ 728853 h 1074134"/>
                <a:gd name="connsiteX112" fmla="*/ 356752 w 1097457"/>
                <a:gd name="connsiteY112" fmla="*/ 826008 h 1074134"/>
                <a:gd name="connsiteX113" fmla="*/ 363896 w 1097457"/>
                <a:gd name="connsiteY113" fmla="*/ 728853 h 1074134"/>
                <a:gd name="connsiteX114" fmla="*/ 217878 w 1097457"/>
                <a:gd name="connsiteY114" fmla="*/ 728853 h 1074134"/>
                <a:gd name="connsiteX115" fmla="*/ 168348 w 1097457"/>
                <a:gd name="connsiteY115" fmla="*/ 826008 h 1074134"/>
                <a:gd name="connsiteX116" fmla="*/ 314366 w 1097457"/>
                <a:gd name="connsiteY116" fmla="*/ 826008 h 1074134"/>
                <a:gd name="connsiteX117" fmla="*/ 363896 w 1097457"/>
                <a:gd name="connsiteY117" fmla="*/ 728853 h 1074134"/>
                <a:gd name="connsiteX118" fmla="*/ 621166 w 1097457"/>
                <a:gd name="connsiteY118" fmla="*/ 593884 h 1074134"/>
                <a:gd name="connsiteX119" fmla="*/ 475053 w 1097457"/>
                <a:gd name="connsiteY119" fmla="*/ 593884 h 1074134"/>
                <a:gd name="connsiteX120" fmla="*/ 425523 w 1097457"/>
                <a:gd name="connsiteY120" fmla="*/ 691039 h 1074134"/>
                <a:gd name="connsiteX121" fmla="*/ 571636 w 1097457"/>
                <a:gd name="connsiteY121" fmla="*/ 691039 h 1074134"/>
                <a:gd name="connsiteX122" fmla="*/ 621166 w 1097457"/>
                <a:gd name="connsiteY122" fmla="*/ 593884 h 1074134"/>
                <a:gd name="connsiteX123" fmla="*/ 614023 w 1097457"/>
                <a:gd name="connsiteY123" fmla="*/ 691039 h 1074134"/>
                <a:gd name="connsiteX124" fmla="*/ 760041 w 1097457"/>
                <a:gd name="connsiteY124" fmla="*/ 691039 h 1074134"/>
                <a:gd name="connsiteX125" fmla="*/ 809571 w 1097457"/>
                <a:gd name="connsiteY125" fmla="*/ 593884 h 1074134"/>
                <a:gd name="connsiteX126" fmla="*/ 663553 w 1097457"/>
                <a:gd name="connsiteY126" fmla="*/ 593884 h 1074134"/>
                <a:gd name="connsiteX127" fmla="*/ 614023 w 1097457"/>
                <a:gd name="connsiteY127" fmla="*/ 691039 h 1074134"/>
                <a:gd name="connsiteX128" fmla="*/ 337512 w 1097457"/>
                <a:gd name="connsiteY128" fmla="*/ 863822 h 1074134"/>
                <a:gd name="connsiteX129" fmla="*/ 287982 w 1097457"/>
                <a:gd name="connsiteY129" fmla="*/ 960977 h 1074134"/>
                <a:gd name="connsiteX130" fmla="*/ 434095 w 1097457"/>
                <a:gd name="connsiteY130" fmla="*/ 960977 h 1074134"/>
                <a:gd name="connsiteX131" fmla="*/ 483625 w 1097457"/>
                <a:gd name="connsiteY131" fmla="*/ 863822 h 1074134"/>
                <a:gd name="connsiteX132" fmla="*/ 337512 w 1097457"/>
                <a:gd name="connsiteY132" fmla="*/ 863822 h 1074134"/>
                <a:gd name="connsiteX133" fmla="*/ 476482 w 1097457"/>
                <a:gd name="connsiteY133" fmla="*/ 960977 h 1074134"/>
                <a:gd name="connsiteX134" fmla="*/ 622500 w 1097457"/>
                <a:gd name="connsiteY134" fmla="*/ 960977 h 1074134"/>
                <a:gd name="connsiteX135" fmla="*/ 672030 w 1097457"/>
                <a:gd name="connsiteY135" fmla="*/ 863822 h 1074134"/>
                <a:gd name="connsiteX136" fmla="*/ 526012 w 1097457"/>
                <a:gd name="connsiteY136" fmla="*/ 863822 h 1074134"/>
                <a:gd name="connsiteX137" fmla="*/ 476482 w 1097457"/>
                <a:gd name="connsiteY137" fmla="*/ 960977 h 1074134"/>
                <a:gd name="connsiteX138" fmla="*/ 691366 w 1097457"/>
                <a:gd name="connsiteY138" fmla="*/ 826008 h 1074134"/>
                <a:gd name="connsiteX139" fmla="*/ 740896 w 1097457"/>
                <a:gd name="connsiteY139" fmla="*/ 728853 h 1074134"/>
                <a:gd name="connsiteX140" fmla="*/ 594877 w 1097457"/>
                <a:gd name="connsiteY140" fmla="*/ 728853 h 1074134"/>
                <a:gd name="connsiteX141" fmla="*/ 545347 w 1097457"/>
                <a:gd name="connsiteY141" fmla="*/ 826008 h 1074134"/>
                <a:gd name="connsiteX142" fmla="*/ 691366 w 1097457"/>
                <a:gd name="connsiteY142" fmla="*/ 826008 h 1074134"/>
                <a:gd name="connsiteX143" fmla="*/ 733752 w 1097457"/>
                <a:gd name="connsiteY143" fmla="*/ 826008 h 1074134"/>
                <a:gd name="connsiteX144" fmla="*/ 879865 w 1097457"/>
                <a:gd name="connsiteY144" fmla="*/ 826008 h 1074134"/>
                <a:gd name="connsiteX145" fmla="*/ 929395 w 1097457"/>
                <a:gd name="connsiteY145" fmla="*/ 728853 h 1074134"/>
                <a:gd name="connsiteX146" fmla="*/ 783377 w 1097457"/>
                <a:gd name="connsiteY146" fmla="*/ 728853 h 1074134"/>
                <a:gd name="connsiteX147" fmla="*/ 733847 w 1097457"/>
                <a:gd name="connsiteY147" fmla="*/ 826008 h 1074134"/>
                <a:gd name="connsiteX148" fmla="*/ 948636 w 1097457"/>
                <a:gd name="connsiteY148" fmla="*/ 691039 h 1074134"/>
                <a:gd name="connsiteX149" fmla="*/ 998166 w 1097457"/>
                <a:gd name="connsiteY149" fmla="*/ 593884 h 1074134"/>
                <a:gd name="connsiteX150" fmla="*/ 852148 w 1097457"/>
                <a:gd name="connsiteY150" fmla="*/ 593884 h 1074134"/>
                <a:gd name="connsiteX151" fmla="*/ 802618 w 1097457"/>
                <a:gd name="connsiteY151" fmla="*/ 691039 h 1074134"/>
                <a:gd name="connsiteX152" fmla="*/ 948636 w 1097457"/>
                <a:gd name="connsiteY152" fmla="*/ 691039 h 1074134"/>
                <a:gd name="connsiteX153" fmla="*/ 237118 w 1097457"/>
                <a:gd name="connsiteY153" fmla="*/ 691039 h 1074134"/>
                <a:gd name="connsiteX154" fmla="*/ 383137 w 1097457"/>
                <a:gd name="connsiteY154" fmla="*/ 691039 h 1074134"/>
                <a:gd name="connsiteX155" fmla="*/ 432667 w 1097457"/>
                <a:gd name="connsiteY155" fmla="*/ 593884 h 1074134"/>
                <a:gd name="connsiteX156" fmla="*/ 286648 w 1097457"/>
                <a:gd name="connsiteY156" fmla="*/ 593884 h 1074134"/>
                <a:gd name="connsiteX157" fmla="*/ 237118 w 1097457"/>
                <a:gd name="connsiteY157" fmla="*/ 691039 h 1074134"/>
                <a:gd name="connsiteX158" fmla="*/ 99577 w 1097457"/>
                <a:gd name="connsiteY158" fmla="*/ 961073 h 1074134"/>
                <a:gd name="connsiteX159" fmla="*/ 245596 w 1097457"/>
                <a:gd name="connsiteY159" fmla="*/ 961073 h 1074134"/>
                <a:gd name="connsiteX160" fmla="*/ 295126 w 1097457"/>
                <a:gd name="connsiteY160" fmla="*/ 863918 h 1074134"/>
                <a:gd name="connsiteX161" fmla="*/ 148917 w 1097457"/>
                <a:gd name="connsiteY161" fmla="*/ 863918 h 1074134"/>
                <a:gd name="connsiteX162" fmla="*/ 99387 w 1097457"/>
                <a:gd name="connsiteY162" fmla="*/ 961073 h 1074134"/>
                <a:gd name="connsiteX163" fmla="*/ 860625 w 1097457"/>
                <a:gd name="connsiteY163" fmla="*/ 863918 h 1074134"/>
                <a:gd name="connsiteX164" fmla="*/ 714511 w 1097457"/>
                <a:gd name="connsiteY164" fmla="*/ 863918 h 1074134"/>
                <a:gd name="connsiteX165" fmla="*/ 664981 w 1097457"/>
                <a:gd name="connsiteY165" fmla="*/ 961073 h 1074134"/>
                <a:gd name="connsiteX166" fmla="*/ 811095 w 1097457"/>
                <a:gd name="connsiteY166" fmla="*/ 961073 h 1074134"/>
                <a:gd name="connsiteX167" fmla="*/ 860625 w 1097457"/>
                <a:gd name="connsiteY167" fmla="*/ 863918 h 107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097457" h="1074134">
                  <a:moveTo>
                    <a:pt x="1093416" y="572929"/>
                  </a:moveTo>
                  <a:lnTo>
                    <a:pt x="1028932" y="699516"/>
                  </a:lnTo>
                  <a:lnTo>
                    <a:pt x="1028932" y="867728"/>
                  </a:lnTo>
                  <a:lnTo>
                    <a:pt x="943207" y="867728"/>
                  </a:lnTo>
                  <a:lnTo>
                    <a:pt x="867864" y="1015651"/>
                  </a:lnTo>
                  <a:cubicBezTo>
                    <a:pt x="861387" y="1028319"/>
                    <a:pt x="848433" y="1036320"/>
                    <a:pt x="834145" y="1036320"/>
                  </a:cubicBezTo>
                  <a:lnTo>
                    <a:pt x="822525" y="1036320"/>
                  </a:lnTo>
                  <a:lnTo>
                    <a:pt x="822525" y="1074134"/>
                  </a:lnTo>
                  <a:lnTo>
                    <a:pt x="68621" y="1074134"/>
                  </a:lnTo>
                  <a:lnTo>
                    <a:pt x="68621" y="1036320"/>
                  </a:lnTo>
                  <a:lnTo>
                    <a:pt x="37760" y="1036320"/>
                  </a:lnTo>
                  <a:cubicBezTo>
                    <a:pt x="24616" y="1036320"/>
                    <a:pt x="12424" y="1029462"/>
                    <a:pt x="5566" y="1018318"/>
                  </a:cubicBezTo>
                  <a:cubicBezTo>
                    <a:pt x="-1292" y="1007174"/>
                    <a:pt x="-1864" y="993076"/>
                    <a:pt x="4137" y="981361"/>
                  </a:cubicBezTo>
                  <a:lnTo>
                    <a:pt x="229689" y="538544"/>
                  </a:lnTo>
                  <a:cubicBezTo>
                    <a:pt x="236166" y="525875"/>
                    <a:pt x="249120" y="517874"/>
                    <a:pt x="263407" y="517874"/>
                  </a:cubicBezTo>
                  <a:lnTo>
                    <a:pt x="1059697" y="517874"/>
                  </a:lnTo>
                  <a:cubicBezTo>
                    <a:pt x="1072842" y="517874"/>
                    <a:pt x="1085034" y="524732"/>
                    <a:pt x="1091892" y="535877"/>
                  </a:cubicBezTo>
                  <a:cubicBezTo>
                    <a:pt x="1098750" y="547021"/>
                    <a:pt x="1099321" y="561118"/>
                    <a:pt x="1093321" y="572834"/>
                  </a:cubicBezTo>
                  <a:close/>
                  <a:moveTo>
                    <a:pt x="951398" y="241268"/>
                  </a:moveTo>
                  <a:lnTo>
                    <a:pt x="869197" y="214598"/>
                  </a:lnTo>
                  <a:lnTo>
                    <a:pt x="882532" y="173546"/>
                  </a:lnTo>
                  <a:lnTo>
                    <a:pt x="964733" y="200216"/>
                  </a:lnTo>
                  <a:lnTo>
                    <a:pt x="951398" y="241268"/>
                  </a:lnTo>
                  <a:close/>
                  <a:moveTo>
                    <a:pt x="817858" y="197930"/>
                  </a:moveTo>
                  <a:lnTo>
                    <a:pt x="735657" y="171260"/>
                  </a:lnTo>
                  <a:lnTo>
                    <a:pt x="748992" y="130207"/>
                  </a:lnTo>
                  <a:lnTo>
                    <a:pt x="831193" y="156877"/>
                  </a:lnTo>
                  <a:lnTo>
                    <a:pt x="817858" y="197930"/>
                  </a:lnTo>
                  <a:close/>
                  <a:moveTo>
                    <a:pt x="684317" y="154496"/>
                  </a:moveTo>
                  <a:lnTo>
                    <a:pt x="602116" y="127826"/>
                  </a:lnTo>
                  <a:lnTo>
                    <a:pt x="615451" y="86773"/>
                  </a:lnTo>
                  <a:lnTo>
                    <a:pt x="697652" y="113443"/>
                  </a:lnTo>
                  <a:lnTo>
                    <a:pt x="684317" y="154496"/>
                  </a:lnTo>
                  <a:close/>
                  <a:moveTo>
                    <a:pt x="550777" y="111062"/>
                  </a:moveTo>
                  <a:lnTo>
                    <a:pt x="468576" y="84392"/>
                  </a:lnTo>
                  <a:lnTo>
                    <a:pt x="481911" y="43339"/>
                  </a:lnTo>
                  <a:lnTo>
                    <a:pt x="564112" y="70009"/>
                  </a:lnTo>
                  <a:lnTo>
                    <a:pt x="550777" y="111062"/>
                  </a:lnTo>
                  <a:close/>
                  <a:moveTo>
                    <a:pt x="417236" y="67723"/>
                  </a:moveTo>
                  <a:lnTo>
                    <a:pt x="335035" y="41053"/>
                  </a:lnTo>
                  <a:lnTo>
                    <a:pt x="348370" y="0"/>
                  </a:lnTo>
                  <a:lnTo>
                    <a:pt x="430571" y="26670"/>
                  </a:lnTo>
                  <a:lnTo>
                    <a:pt x="417236" y="67723"/>
                  </a:lnTo>
                  <a:close/>
                  <a:moveTo>
                    <a:pt x="699843" y="414623"/>
                  </a:moveTo>
                  <a:lnTo>
                    <a:pt x="629929" y="363855"/>
                  </a:lnTo>
                  <a:lnTo>
                    <a:pt x="655361" y="328898"/>
                  </a:lnTo>
                  <a:lnTo>
                    <a:pt x="725275" y="379667"/>
                  </a:lnTo>
                  <a:lnTo>
                    <a:pt x="699843" y="414623"/>
                  </a:lnTo>
                  <a:close/>
                  <a:moveTo>
                    <a:pt x="586210" y="332137"/>
                  </a:moveTo>
                  <a:lnTo>
                    <a:pt x="516296" y="281369"/>
                  </a:lnTo>
                  <a:lnTo>
                    <a:pt x="541728" y="246412"/>
                  </a:lnTo>
                  <a:lnTo>
                    <a:pt x="611641" y="297180"/>
                  </a:lnTo>
                  <a:lnTo>
                    <a:pt x="586210" y="332137"/>
                  </a:lnTo>
                  <a:close/>
                  <a:moveTo>
                    <a:pt x="472672" y="249650"/>
                  </a:moveTo>
                  <a:lnTo>
                    <a:pt x="402758" y="198882"/>
                  </a:lnTo>
                  <a:lnTo>
                    <a:pt x="428190" y="163925"/>
                  </a:lnTo>
                  <a:lnTo>
                    <a:pt x="498103" y="214694"/>
                  </a:lnTo>
                  <a:lnTo>
                    <a:pt x="472672" y="249650"/>
                  </a:lnTo>
                  <a:close/>
                  <a:moveTo>
                    <a:pt x="359134" y="167164"/>
                  </a:moveTo>
                  <a:lnTo>
                    <a:pt x="289220" y="116395"/>
                  </a:lnTo>
                  <a:lnTo>
                    <a:pt x="314652" y="81439"/>
                  </a:lnTo>
                  <a:lnTo>
                    <a:pt x="384565" y="132207"/>
                  </a:lnTo>
                  <a:lnTo>
                    <a:pt x="359134" y="167164"/>
                  </a:lnTo>
                  <a:close/>
                  <a:moveTo>
                    <a:pt x="438191" y="470821"/>
                  </a:moveTo>
                  <a:lnTo>
                    <a:pt x="387423" y="400907"/>
                  </a:lnTo>
                  <a:lnTo>
                    <a:pt x="422380" y="375476"/>
                  </a:lnTo>
                  <a:lnTo>
                    <a:pt x="473148" y="445389"/>
                  </a:lnTo>
                  <a:lnTo>
                    <a:pt x="438191" y="470821"/>
                  </a:lnTo>
                  <a:close/>
                  <a:moveTo>
                    <a:pt x="355705" y="357283"/>
                  </a:moveTo>
                  <a:lnTo>
                    <a:pt x="304936" y="287369"/>
                  </a:lnTo>
                  <a:lnTo>
                    <a:pt x="339893" y="261938"/>
                  </a:lnTo>
                  <a:lnTo>
                    <a:pt x="390661" y="331851"/>
                  </a:lnTo>
                  <a:lnTo>
                    <a:pt x="355705" y="357283"/>
                  </a:lnTo>
                  <a:close/>
                  <a:moveTo>
                    <a:pt x="273218" y="243650"/>
                  </a:moveTo>
                  <a:lnTo>
                    <a:pt x="222450" y="173736"/>
                  </a:lnTo>
                  <a:lnTo>
                    <a:pt x="257407" y="148304"/>
                  </a:lnTo>
                  <a:lnTo>
                    <a:pt x="308175" y="218218"/>
                  </a:lnTo>
                  <a:lnTo>
                    <a:pt x="273218" y="243650"/>
                  </a:lnTo>
                  <a:close/>
                  <a:moveTo>
                    <a:pt x="211115" y="423291"/>
                  </a:moveTo>
                  <a:lnTo>
                    <a:pt x="184445" y="341090"/>
                  </a:lnTo>
                  <a:lnTo>
                    <a:pt x="225498" y="327755"/>
                  </a:lnTo>
                  <a:lnTo>
                    <a:pt x="252168" y="409956"/>
                  </a:lnTo>
                  <a:lnTo>
                    <a:pt x="211115" y="423291"/>
                  </a:lnTo>
                  <a:close/>
                  <a:moveTo>
                    <a:pt x="167776" y="289751"/>
                  </a:moveTo>
                  <a:lnTo>
                    <a:pt x="141106" y="207550"/>
                  </a:lnTo>
                  <a:lnTo>
                    <a:pt x="182159" y="194215"/>
                  </a:lnTo>
                  <a:lnTo>
                    <a:pt x="208829" y="276416"/>
                  </a:lnTo>
                  <a:lnTo>
                    <a:pt x="167776" y="289751"/>
                  </a:lnTo>
                  <a:close/>
                  <a:moveTo>
                    <a:pt x="96434" y="581882"/>
                  </a:moveTo>
                  <a:lnTo>
                    <a:pt x="53191" y="581882"/>
                  </a:lnTo>
                  <a:lnTo>
                    <a:pt x="53191" y="495491"/>
                  </a:lnTo>
                  <a:lnTo>
                    <a:pt x="96434" y="495491"/>
                  </a:lnTo>
                  <a:lnTo>
                    <a:pt x="96434" y="581882"/>
                  </a:lnTo>
                  <a:close/>
                  <a:moveTo>
                    <a:pt x="96434" y="441484"/>
                  </a:moveTo>
                  <a:lnTo>
                    <a:pt x="53191" y="441484"/>
                  </a:lnTo>
                  <a:lnTo>
                    <a:pt x="53191" y="355092"/>
                  </a:lnTo>
                  <a:lnTo>
                    <a:pt x="96434" y="355092"/>
                  </a:lnTo>
                  <a:lnTo>
                    <a:pt x="96434" y="441484"/>
                  </a:lnTo>
                  <a:close/>
                  <a:moveTo>
                    <a:pt x="96434" y="301085"/>
                  </a:moveTo>
                  <a:lnTo>
                    <a:pt x="53191" y="301085"/>
                  </a:lnTo>
                  <a:lnTo>
                    <a:pt x="53191" y="214694"/>
                  </a:lnTo>
                  <a:lnTo>
                    <a:pt x="96434" y="214694"/>
                  </a:lnTo>
                  <a:lnTo>
                    <a:pt x="96434" y="301085"/>
                  </a:lnTo>
                  <a:close/>
                  <a:moveTo>
                    <a:pt x="263407" y="555974"/>
                  </a:moveTo>
                  <a:lnTo>
                    <a:pt x="37760" y="998506"/>
                  </a:lnTo>
                  <a:lnTo>
                    <a:pt x="834145" y="998506"/>
                  </a:lnTo>
                  <a:lnTo>
                    <a:pt x="1059793" y="555689"/>
                  </a:lnTo>
                  <a:lnTo>
                    <a:pt x="263407" y="555689"/>
                  </a:lnTo>
                  <a:close/>
                  <a:moveTo>
                    <a:pt x="356752" y="826008"/>
                  </a:moveTo>
                  <a:lnTo>
                    <a:pt x="502866" y="826008"/>
                  </a:lnTo>
                  <a:lnTo>
                    <a:pt x="552396" y="728853"/>
                  </a:lnTo>
                  <a:lnTo>
                    <a:pt x="406282" y="728853"/>
                  </a:lnTo>
                  <a:lnTo>
                    <a:pt x="356752" y="826008"/>
                  </a:lnTo>
                  <a:close/>
                  <a:moveTo>
                    <a:pt x="363896" y="728853"/>
                  </a:moveTo>
                  <a:lnTo>
                    <a:pt x="217878" y="728853"/>
                  </a:lnTo>
                  <a:lnTo>
                    <a:pt x="168348" y="826008"/>
                  </a:lnTo>
                  <a:lnTo>
                    <a:pt x="314366" y="826008"/>
                  </a:lnTo>
                  <a:lnTo>
                    <a:pt x="363896" y="728853"/>
                  </a:lnTo>
                  <a:close/>
                  <a:moveTo>
                    <a:pt x="621166" y="593884"/>
                  </a:moveTo>
                  <a:lnTo>
                    <a:pt x="475053" y="593884"/>
                  </a:lnTo>
                  <a:lnTo>
                    <a:pt x="425523" y="691039"/>
                  </a:lnTo>
                  <a:lnTo>
                    <a:pt x="571636" y="691039"/>
                  </a:lnTo>
                  <a:lnTo>
                    <a:pt x="621166" y="593884"/>
                  </a:lnTo>
                  <a:close/>
                  <a:moveTo>
                    <a:pt x="614023" y="691039"/>
                  </a:moveTo>
                  <a:lnTo>
                    <a:pt x="760041" y="691039"/>
                  </a:lnTo>
                  <a:lnTo>
                    <a:pt x="809571" y="593884"/>
                  </a:lnTo>
                  <a:lnTo>
                    <a:pt x="663553" y="593884"/>
                  </a:lnTo>
                  <a:lnTo>
                    <a:pt x="614023" y="691039"/>
                  </a:lnTo>
                  <a:close/>
                  <a:moveTo>
                    <a:pt x="337512" y="863822"/>
                  </a:moveTo>
                  <a:lnTo>
                    <a:pt x="287982" y="960977"/>
                  </a:lnTo>
                  <a:lnTo>
                    <a:pt x="434095" y="960977"/>
                  </a:lnTo>
                  <a:lnTo>
                    <a:pt x="483625" y="863822"/>
                  </a:lnTo>
                  <a:lnTo>
                    <a:pt x="337512" y="863822"/>
                  </a:lnTo>
                  <a:close/>
                  <a:moveTo>
                    <a:pt x="476482" y="960977"/>
                  </a:moveTo>
                  <a:lnTo>
                    <a:pt x="622500" y="960977"/>
                  </a:lnTo>
                  <a:lnTo>
                    <a:pt x="672030" y="863822"/>
                  </a:lnTo>
                  <a:lnTo>
                    <a:pt x="526012" y="863822"/>
                  </a:lnTo>
                  <a:lnTo>
                    <a:pt x="476482" y="960977"/>
                  </a:lnTo>
                  <a:close/>
                  <a:moveTo>
                    <a:pt x="691366" y="826008"/>
                  </a:moveTo>
                  <a:lnTo>
                    <a:pt x="740896" y="728853"/>
                  </a:lnTo>
                  <a:lnTo>
                    <a:pt x="594877" y="728853"/>
                  </a:lnTo>
                  <a:lnTo>
                    <a:pt x="545347" y="826008"/>
                  </a:lnTo>
                  <a:lnTo>
                    <a:pt x="691366" y="826008"/>
                  </a:lnTo>
                  <a:close/>
                  <a:moveTo>
                    <a:pt x="733752" y="826008"/>
                  </a:moveTo>
                  <a:lnTo>
                    <a:pt x="879865" y="826008"/>
                  </a:lnTo>
                  <a:lnTo>
                    <a:pt x="929395" y="728853"/>
                  </a:lnTo>
                  <a:lnTo>
                    <a:pt x="783377" y="728853"/>
                  </a:lnTo>
                  <a:lnTo>
                    <a:pt x="733847" y="826008"/>
                  </a:lnTo>
                  <a:close/>
                  <a:moveTo>
                    <a:pt x="948636" y="691039"/>
                  </a:moveTo>
                  <a:lnTo>
                    <a:pt x="998166" y="593884"/>
                  </a:lnTo>
                  <a:lnTo>
                    <a:pt x="852148" y="593884"/>
                  </a:lnTo>
                  <a:lnTo>
                    <a:pt x="802618" y="691039"/>
                  </a:lnTo>
                  <a:lnTo>
                    <a:pt x="948636" y="691039"/>
                  </a:lnTo>
                  <a:close/>
                  <a:moveTo>
                    <a:pt x="237118" y="691039"/>
                  </a:moveTo>
                  <a:lnTo>
                    <a:pt x="383137" y="691039"/>
                  </a:lnTo>
                  <a:lnTo>
                    <a:pt x="432667" y="593884"/>
                  </a:lnTo>
                  <a:lnTo>
                    <a:pt x="286648" y="593884"/>
                  </a:lnTo>
                  <a:lnTo>
                    <a:pt x="237118" y="691039"/>
                  </a:lnTo>
                  <a:close/>
                  <a:moveTo>
                    <a:pt x="99577" y="961073"/>
                  </a:moveTo>
                  <a:lnTo>
                    <a:pt x="245596" y="961073"/>
                  </a:lnTo>
                  <a:lnTo>
                    <a:pt x="295126" y="863918"/>
                  </a:lnTo>
                  <a:lnTo>
                    <a:pt x="148917" y="863918"/>
                  </a:lnTo>
                  <a:lnTo>
                    <a:pt x="99387" y="961073"/>
                  </a:lnTo>
                  <a:close/>
                  <a:moveTo>
                    <a:pt x="860625" y="863918"/>
                  </a:moveTo>
                  <a:lnTo>
                    <a:pt x="714511" y="863918"/>
                  </a:lnTo>
                  <a:lnTo>
                    <a:pt x="664981" y="961073"/>
                  </a:lnTo>
                  <a:lnTo>
                    <a:pt x="811095" y="961073"/>
                  </a:lnTo>
                  <a:lnTo>
                    <a:pt x="860625" y="863918"/>
                  </a:lnTo>
                  <a:close/>
                </a:path>
              </a:pathLst>
            </a:custGeom>
            <a:solidFill>
              <a:srgbClr val="003B83"/>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90" name="ドローン｜ 側面">
            <a:extLst>
              <a:ext uri="{FF2B5EF4-FFF2-40B4-BE49-F238E27FC236}">
                <a16:creationId xmlns:a16="http://schemas.microsoft.com/office/drawing/2014/main" id="{D626180F-371E-4490-807F-8D2AD4C6B9D2}"/>
              </a:ext>
            </a:extLst>
          </p:cNvPr>
          <p:cNvSpPr>
            <a:spLocks noChangeAspect="1" noEditPoints="1"/>
          </p:cNvSpPr>
          <p:nvPr/>
        </p:nvSpPr>
        <p:spPr bwMode="auto">
          <a:xfrm>
            <a:off x="5257271" y="5083721"/>
            <a:ext cx="474821" cy="232765"/>
          </a:xfrm>
          <a:custGeom>
            <a:avLst/>
            <a:gdLst>
              <a:gd name="T0" fmla="*/ 422 w 497"/>
              <a:gd name="T1" fmla="*/ 43 h 331"/>
              <a:gd name="T2" fmla="*/ 422 w 497"/>
              <a:gd name="T3" fmla="*/ 95 h 331"/>
              <a:gd name="T4" fmla="*/ 402 w 497"/>
              <a:gd name="T5" fmla="*/ 115 h 331"/>
              <a:gd name="T6" fmla="*/ 385 w 497"/>
              <a:gd name="T7" fmla="*/ 106 h 331"/>
              <a:gd name="T8" fmla="*/ 316 w 497"/>
              <a:gd name="T9" fmla="*/ 106 h 331"/>
              <a:gd name="T10" fmla="*/ 306 w 497"/>
              <a:gd name="T11" fmla="*/ 113 h 331"/>
              <a:gd name="T12" fmla="*/ 286 w 497"/>
              <a:gd name="T13" fmla="*/ 174 h 331"/>
              <a:gd name="T14" fmla="*/ 254 w 497"/>
              <a:gd name="T15" fmla="*/ 197 h 331"/>
              <a:gd name="T16" fmla="*/ 244 w 497"/>
              <a:gd name="T17" fmla="*/ 197 h 331"/>
              <a:gd name="T18" fmla="*/ 212 w 497"/>
              <a:gd name="T19" fmla="*/ 174 h 331"/>
              <a:gd name="T20" fmla="*/ 192 w 497"/>
              <a:gd name="T21" fmla="*/ 113 h 331"/>
              <a:gd name="T22" fmla="*/ 182 w 497"/>
              <a:gd name="T23" fmla="*/ 106 h 331"/>
              <a:gd name="T24" fmla="*/ 113 w 497"/>
              <a:gd name="T25" fmla="*/ 106 h 331"/>
              <a:gd name="T26" fmla="*/ 96 w 497"/>
              <a:gd name="T27" fmla="*/ 115 h 331"/>
              <a:gd name="T28" fmla="*/ 76 w 497"/>
              <a:gd name="T29" fmla="*/ 95 h 331"/>
              <a:gd name="T30" fmla="*/ 76 w 497"/>
              <a:gd name="T31" fmla="*/ 43 h 331"/>
              <a:gd name="T32" fmla="*/ 116 w 497"/>
              <a:gd name="T33" fmla="*/ 43 h 331"/>
              <a:gd name="T34" fmla="*/ 116 w 497"/>
              <a:gd name="T35" fmla="*/ 83 h 331"/>
              <a:gd name="T36" fmla="*/ 185 w 497"/>
              <a:gd name="T37" fmla="*/ 83 h 331"/>
              <a:gd name="T38" fmla="*/ 214 w 497"/>
              <a:gd name="T39" fmla="*/ 64 h 331"/>
              <a:gd name="T40" fmla="*/ 284 w 497"/>
              <a:gd name="T41" fmla="*/ 64 h 331"/>
              <a:gd name="T42" fmla="*/ 313 w 497"/>
              <a:gd name="T43" fmla="*/ 83 h 331"/>
              <a:gd name="T44" fmla="*/ 381 w 497"/>
              <a:gd name="T45" fmla="*/ 83 h 331"/>
              <a:gd name="T46" fmla="*/ 381 w 497"/>
              <a:gd name="T47" fmla="*/ 43 h 331"/>
              <a:gd name="T48" fmla="*/ 422 w 497"/>
              <a:gd name="T49" fmla="*/ 43 h 331"/>
              <a:gd name="T50" fmla="*/ 192 w 497"/>
              <a:gd name="T51" fmla="*/ 13 h 331"/>
              <a:gd name="T52" fmla="*/ 178 w 497"/>
              <a:gd name="T53" fmla="*/ 0 h 331"/>
              <a:gd name="T54" fmla="*/ 14 w 497"/>
              <a:gd name="T55" fmla="*/ 0 h 331"/>
              <a:gd name="T56" fmla="*/ 0 w 497"/>
              <a:gd name="T57" fmla="*/ 13 h 331"/>
              <a:gd name="T58" fmla="*/ 14 w 497"/>
              <a:gd name="T59" fmla="*/ 27 h 331"/>
              <a:gd name="T60" fmla="*/ 178 w 497"/>
              <a:gd name="T61" fmla="*/ 27 h 331"/>
              <a:gd name="T62" fmla="*/ 192 w 497"/>
              <a:gd name="T63" fmla="*/ 13 h 331"/>
              <a:gd name="T64" fmla="*/ 319 w 497"/>
              <a:gd name="T65" fmla="*/ 27 h 331"/>
              <a:gd name="T66" fmla="*/ 484 w 497"/>
              <a:gd name="T67" fmla="*/ 27 h 331"/>
              <a:gd name="T68" fmla="*/ 497 w 497"/>
              <a:gd name="T69" fmla="*/ 13 h 331"/>
              <a:gd name="T70" fmla="*/ 484 w 497"/>
              <a:gd name="T71" fmla="*/ 0 h 331"/>
              <a:gd name="T72" fmla="*/ 319 w 497"/>
              <a:gd name="T73" fmla="*/ 0 h 331"/>
              <a:gd name="T74" fmla="*/ 306 w 497"/>
              <a:gd name="T75" fmla="*/ 13 h 331"/>
              <a:gd name="T76" fmla="*/ 319 w 497"/>
              <a:gd name="T77" fmla="*/ 27 h 331"/>
              <a:gd name="T78" fmla="*/ 85 w 497"/>
              <a:gd name="T79" fmla="*/ 252 h 331"/>
              <a:gd name="T80" fmla="*/ 85 w 497"/>
              <a:gd name="T81" fmla="*/ 331 h 331"/>
              <a:gd name="T82" fmla="*/ 107 w 497"/>
              <a:gd name="T83" fmla="*/ 331 h 331"/>
              <a:gd name="T84" fmla="*/ 107 w 497"/>
              <a:gd name="T85" fmla="*/ 252 h 331"/>
              <a:gd name="T86" fmla="*/ 171 w 497"/>
              <a:gd name="T87" fmla="*/ 152 h 331"/>
              <a:gd name="T88" fmla="*/ 164 w 497"/>
              <a:gd name="T89" fmla="*/ 131 h 331"/>
              <a:gd name="T90" fmla="*/ 85 w 497"/>
              <a:gd name="T91" fmla="*/ 252 h 331"/>
              <a:gd name="T92" fmla="*/ 334 w 497"/>
              <a:gd name="T93" fmla="*/ 131 h 331"/>
              <a:gd name="T94" fmla="*/ 327 w 497"/>
              <a:gd name="T95" fmla="*/ 152 h 331"/>
              <a:gd name="T96" fmla="*/ 390 w 497"/>
              <a:gd name="T97" fmla="*/ 252 h 331"/>
              <a:gd name="T98" fmla="*/ 390 w 497"/>
              <a:gd name="T99" fmla="*/ 331 h 331"/>
              <a:gd name="T100" fmla="*/ 413 w 497"/>
              <a:gd name="T101" fmla="*/ 331 h 331"/>
              <a:gd name="T102" fmla="*/ 413 w 497"/>
              <a:gd name="T103" fmla="*/ 252 h 331"/>
              <a:gd name="T104" fmla="*/ 334 w 497"/>
              <a:gd name="T105" fmla="*/ 13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7" h="331">
                <a:moveTo>
                  <a:pt x="422" y="43"/>
                </a:moveTo>
                <a:cubicBezTo>
                  <a:pt x="422" y="95"/>
                  <a:pt x="422" y="95"/>
                  <a:pt x="422" y="95"/>
                </a:cubicBezTo>
                <a:cubicBezTo>
                  <a:pt x="422" y="106"/>
                  <a:pt x="413" y="115"/>
                  <a:pt x="402" y="115"/>
                </a:cubicBezTo>
                <a:cubicBezTo>
                  <a:pt x="394" y="115"/>
                  <a:pt x="388" y="112"/>
                  <a:pt x="385" y="106"/>
                </a:cubicBezTo>
                <a:cubicBezTo>
                  <a:pt x="316" y="106"/>
                  <a:pt x="316" y="106"/>
                  <a:pt x="316" y="106"/>
                </a:cubicBezTo>
                <a:cubicBezTo>
                  <a:pt x="312" y="106"/>
                  <a:pt x="307" y="110"/>
                  <a:pt x="306" y="113"/>
                </a:cubicBezTo>
                <a:cubicBezTo>
                  <a:pt x="286" y="174"/>
                  <a:pt x="286" y="174"/>
                  <a:pt x="286" y="174"/>
                </a:cubicBezTo>
                <a:cubicBezTo>
                  <a:pt x="281" y="188"/>
                  <a:pt x="268" y="197"/>
                  <a:pt x="254" y="197"/>
                </a:cubicBezTo>
                <a:cubicBezTo>
                  <a:pt x="244" y="197"/>
                  <a:pt x="244" y="197"/>
                  <a:pt x="244" y="197"/>
                </a:cubicBezTo>
                <a:cubicBezTo>
                  <a:pt x="230" y="197"/>
                  <a:pt x="216" y="188"/>
                  <a:pt x="212" y="174"/>
                </a:cubicBezTo>
                <a:cubicBezTo>
                  <a:pt x="192" y="113"/>
                  <a:pt x="192" y="113"/>
                  <a:pt x="192" y="113"/>
                </a:cubicBezTo>
                <a:cubicBezTo>
                  <a:pt x="191" y="110"/>
                  <a:pt x="186" y="106"/>
                  <a:pt x="182" y="106"/>
                </a:cubicBezTo>
                <a:cubicBezTo>
                  <a:pt x="113" y="106"/>
                  <a:pt x="113" y="106"/>
                  <a:pt x="113" y="106"/>
                </a:cubicBezTo>
                <a:cubicBezTo>
                  <a:pt x="109" y="112"/>
                  <a:pt x="103" y="115"/>
                  <a:pt x="96" y="115"/>
                </a:cubicBezTo>
                <a:cubicBezTo>
                  <a:pt x="85" y="115"/>
                  <a:pt x="76" y="106"/>
                  <a:pt x="76" y="95"/>
                </a:cubicBezTo>
                <a:cubicBezTo>
                  <a:pt x="76" y="43"/>
                  <a:pt x="76" y="43"/>
                  <a:pt x="76" y="43"/>
                </a:cubicBezTo>
                <a:cubicBezTo>
                  <a:pt x="116" y="43"/>
                  <a:pt x="116" y="43"/>
                  <a:pt x="116" y="43"/>
                </a:cubicBezTo>
                <a:cubicBezTo>
                  <a:pt x="116" y="83"/>
                  <a:pt x="116" y="83"/>
                  <a:pt x="116" y="83"/>
                </a:cubicBezTo>
                <a:cubicBezTo>
                  <a:pt x="185" y="83"/>
                  <a:pt x="185" y="83"/>
                  <a:pt x="185" y="83"/>
                </a:cubicBezTo>
                <a:cubicBezTo>
                  <a:pt x="187" y="72"/>
                  <a:pt x="198" y="64"/>
                  <a:pt x="214" y="64"/>
                </a:cubicBezTo>
                <a:cubicBezTo>
                  <a:pt x="284" y="64"/>
                  <a:pt x="284" y="64"/>
                  <a:pt x="284" y="64"/>
                </a:cubicBezTo>
                <a:cubicBezTo>
                  <a:pt x="299" y="64"/>
                  <a:pt x="311" y="72"/>
                  <a:pt x="313" y="83"/>
                </a:cubicBezTo>
                <a:cubicBezTo>
                  <a:pt x="381" y="83"/>
                  <a:pt x="381" y="83"/>
                  <a:pt x="381" y="83"/>
                </a:cubicBezTo>
                <a:cubicBezTo>
                  <a:pt x="381" y="43"/>
                  <a:pt x="381" y="43"/>
                  <a:pt x="381" y="43"/>
                </a:cubicBezTo>
                <a:lnTo>
                  <a:pt x="422" y="43"/>
                </a:lnTo>
                <a:close/>
                <a:moveTo>
                  <a:pt x="192" y="13"/>
                </a:moveTo>
                <a:cubicBezTo>
                  <a:pt x="192" y="6"/>
                  <a:pt x="186" y="0"/>
                  <a:pt x="178" y="0"/>
                </a:cubicBezTo>
                <a:cubicBezTo>
                  <a:pt x="14" y="0"/>
                  <a:pt x="14" y="0"/>
                  <a:pt x="14" y="0"/>
                </a:cubicBezTo>
                <a:cubicBezTo>
                  <a:pt x="6" y="0"/>
                  <a:pt x="0" y="6"/>
                  <a:pt x="0" y="13"/>
                </a:cubicBezTo>
                <a:cubicBezTo>
                  <a:pt x="0" y="21"/>
                  <a:pt x="6" y="27"/>
                  <a:pt x="14" y="27"/>
                </a:cubicBezTo>
                <a:cubicBezTo>
                  <a:pt x="178" y="27"/>
                  <a:pt x="178" y="27"/>
                  <a:pt x="178" y="27"/>
                </a:cubicBezTo>
                <a:cubicBezTo>
                  <a:pt x="186" y="27"/>
                  <a:pt x="192" y="21"/>
                  <a:pt x="192" y="13"/>
                </a:cubicBezTo>
                <a:close/>
                <a:moveTo>
                  <a:pt x="319" y="27"/>
                </a:moveTo>
                <a:cubicBezTo>
                  <a:pt x="484" y="27"/>
                  <a:pt x="484" y="27"/>
                  <a:pt x="484" y="27"/>
                </a:cubicBezTo>
                <a:cubicBezTo>
                  <a:pt x="491" y="27"/>
                  <a:pt x="497" y="21"/>
                  <a:pt x="497" y="13"/>
                </a:cubicBezTo>
                <a:cubicBezTo>
                  <a:pt x="497" y="6"/>
                  <a:pt x="491" y="0"/>
                  <a:pt x="484" y="0"/>
                </a:cubicBezTo>
                <a:cubicBezTo>
                  <a:pt x="319" y="0"/>
                  <a:pt x="319" y="0"/>
                  <a:pt x="319" y="0"/>
                </a:cubicBezTo>
                <a:cubicBezTo>
                  <a:pt x="312" y="0"/>
                  <a:pt x="306" y="6"/>
                  <a:pt x="306" y="13"/>
                </a:cubicBezTo>
                <a:cubicBezTo>
                  <a:pt x="306" y="21"/>
                  <a:pt x="312" y="27"/>
                  <a:pt x="319" y="27"/>
                </a:cubicBezTo>
                <a:close/>
                <a:moveTo>
                  <a:pt x="85" y="252"/>
                </a:moveTo>
                <a:cubicBezTo>
                  <a:pt x="85" y="331"/>
                  <a:pt x="85" y="331"/>
                  <a:pt x="85" y="331"/>
                </a:cubicBezTo>
                <a:cubicBezTo>
                  <a:pt x="107" y="331"/>
                  <a:pt x="107" y="331"/>
                  <a:pt x="107" y="331"/>
                </a:cubicBezTo>
                <a:cubicBezTo>
                  <a:pt x="107" y="252"/>
                  <a:pt x="107" y="252"/>
                  <a:pt x="107" y="252"/>
                </a:cubicBezTo>
                <a:cubicBezTo>
                  <a:pt x="107" y="186"/>
                  <a:pt x="133" y="165"/>
                  <a:pt x="171" y="152"/>
                </a:cubicBezTo>
                <a:cubicBezTo>
                  <a:pt x="164" y="131"/>
                  <a:pt x="164" y="131"/>
                  <a:pt x="164" y="131"/>
                </a:cubicBezTo>
                <a:cubicBezTo>
                  <a:pt x="109" y="148"/>
                  <a:pt x="85" y="186"/>
                  <a:pt x="85" y="252"/>
                </a:cubicBezTo>
                <a:close/>
                <a:moveTo>
                  <a:pt x="334" y="131"/>
                </a:moveTo>
                <a:cubicBezTo>
                  <a:pt x="327" y="152"/>
                  <a:pt x="327" y="152"/>
                  <a:pt x="327" y="152"/>
                </a:cubicBezTo>
                <a:cubicBezTo>
                  <a:pt x="365" y="165"/>
                  <a:pt x="390" y="186"/>
                  <a:pt x="390" y="252"/>
                </a:cubicBezTo>
                <a:cubicBezTo>
                  <a:pt x="390" y="331"/>
                  <a:pt x="390" y="331"/>
                  <a:pt x="390" y="331"/>
                </a:cubicBezTo>
                <a:cubicBezTo>
                  <a:pt x="413" y="331"/>
                  <a:pt x="413" y="331"/>
                  <a:pt x="413" y="331"/>
                </a:cubicBezTo>
                <a:cubicBezTo>
                  <a:pt x="413" y="252"/>
                  <a:pt x="413" y="252"/>
                  <a:pt x="413" y="252"/>
                </a:cubicBezTo>
                <a:cubicBezTo>
                  <a:pt x="413" y="186"/>
                  <a:pt x="388" y="148"/>
                  <a:pt x="334" y="131"/>
                </a:cubicBezTo>
                <a:close/>
              </a:path>
            </a:pathLst>
          </a:custGeom>
          <a:solidFill>
            <a:srgbClr val="003B83"/>
          </a:solidFill>
          <a:ln>
            <a:noFill/>
          </a:ln>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100" name="ロボット">
            <a:extLst>
              <a:ext uri="{FF2B5EF4-FFF2-40B4-BE49-F238E27FC236}">
                <a16:creationId xmlns:a16="http://schemas.microsoft.com/office/drawing/2014/main" id="{E31E7DF6-1F07-4F20-9FC3-DE8FD8E88974}"/>
              </a:ext>
            </a:extLst>
          </p:cNvPr>
          <p:cNvGrpSpPr>
            <a:grpSpLocks noChangeAspect="1"/>
          </p:cNvGrpSpPr>
          <p:nvPr/>
        </p:nvGrpSpPr>
        <p:grpSpPr bwMode="auto">
          <a:xfrm>
            <a:off x="4198105" y="5017217"/>
            <a:ext cx="310720" cy="365773"/>
            <a:chOff x="2042" y="2095"/>
            <a:chExt cx="587" cy="691"/>
          </a:xfrm>
        </p:grpSpPr>
        <p:sp>
          <p:nvSpPr>
            <p:cNvPr id="101" name="Freeform 37">
              <a:extLst>
                <a:ext uri="{FF2B5EF4-FFF2-40B4-BE49-F238E27FC236}">
                  <a16:creationId xmlns:a16="http://schemas.microsoft.com/office/drawing/2014/main" id="{BE8827FC-6222-443D-AC63-E17ACC2F5D4E}"/>
                </a:ext>
              </a:extLst>
            </p:cNvPr>
            <p:cNvSpPr>
              <a:spLocks noEditPoints="1"/>
            </p:cNvSpPr>
            <p:nvPr/>
          </p:nvSpPr>
          <p:spPr bwMode="auto">
            <a:xfrm>
              <a:off x="2172" y="2183"/>
              <a:ext cx="326" cy="339"/>
            </a:xfrm>
            <a:custGeom>
              <a:avLst/>
              <a:gdLst>
                <a:gd name="T0" fmla="*/ 178 w 214"/>
                <a:gd name="T1" fmla="*/ 16 h 223"/>
                <a:gd name="T2" fmla="*/ 162 w 214"/>
                <a:gd name="T3" fmla="*/ 0 h 223"/>
                <a:gd name="T4" fmla="*/ 54 w 214"/>
                <a:gd name="T5" fmla="*/ 0 h 223"/>
                <a:gd name="T6" fmla="*/ 38 w 214"/>
                <a:gd name="T7" fmla="*/ 16 h 223"/>
                <a:gd name="T8" fmla="*/ 38 w 214"/>
                <a:gd name="T9" fmla="*/ 66 h 223"/>
                <a:gd name="T10" fmla="*/ 178 w 214"/>
                <a:gd name="T11" fmla="*/ 66 h 223"/>
                <a:gd name="T12" fmla="*/ 178 w 214"/>
                <a:gd name="T13" fmla="*/ 16 h 223"/>
                <a:gd name="T14" fmla="*/ 214 w 214"/>
                <a:gd name="T15" fmla="*/ 213 h 223"/>
                <a:gd name="T16" fmla="*/ 203 w 214"/>
                <a:gd name="T17" fmla="*/ 223 h 223"/>
                <a:gd name="T18" fmla="*/ 11 w 214"/>
                <a:gd name="T19" fmla="*/ 223 h 223"/>
                <a:gd name="T20" fmla="*/ 0 w 214"/>
                <a:gd name="T21" fmla="*/ 213 h 223"/>
                <a:gd name="T22" fmla="*/ 0 w 214"/>
                <a:gd name="T23" fmla="*/ 135 h 223"/>
                <a:gd name="T24" fmla="*/ 11 w 214"/>
                <a:gd name="T25" fmla="*/ 125 h 223"/>
                <a:gd name="T26" fmla="*/ 203 w 214"/>
                <a:gd name="T27" fmla="*/ 125 h 223"/>
                <a:gd name="T28" fmla="*/ 214 w 214"/>
                <a:gd name="T29" fmla="*/ 135 h 223"/>
                <a:gd name="T30" fmla="*/ 214 w 214"/>
                <a:gd name="T31" fmla="*/ 2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223">
                  <a:moveTo>
                    <a:pt x="178" y="16"/>
                  </a:moveTo>
                  <a:cubicBezTo>
                    <a:pt x="178" y="7"/>
                    <a:pt x="170" y="0"/>
                    <a:pt x="162" y="0"/>
                  </a:cubicBezTo>
                  <a:cubicBezTo>
                    <a:pt x="54" y="0"/>
                    <a:pt x="54" y="0"/>
                    <a:pt x="54" y="0"/>
                  </a:cubicBezTo>
                  <a:cubicBezTo>
                    <a:pt x="45" y="0"/>
                    <a:pt x="38" y="7"/>
                    <a:pt x="38" y="16"/>
                  </a:cubicBezTo>
                  <a:cubicBezTo>
                    <a:pt x="38" y="66"/>
                    <a:pt x="38" y="66"/>
                    <a:pt x="38" y="66"/>
                  </a:cubicBezTo>
                  <a:cubicBezTo>
                    <a:pt x="178" y="66"/>
                    <a:pt x="178" y="66"/>
                    <a:pt x="178" y="66"/>
                  </a:cubicBezTo>
                  <a:cubicBezTo>
                    <a:pt x="178" y="16"/>
                    <a:pt x="178" y="16"/>
                    <a:pt x="178" y="16"/>
                  </a:cubicBezTo>
                  <a:close/>
                  <a:moveTo>
                    <a:pt x="214" y="213"/>
                  </a:moveTo>
                  <a:cubicBezTo>
                    <a:pt x="214" y="219"/>
                    <a:pt x="209" y="223"/>
                    <a:pt x="203" y="223"/>
                  </a:cubicBezTo>
                  <a:cubicBezTo>
                    <a:pt x="11" y="223"/>
                    <a:pt x="11" y="223"/>
                    <a:pt x="11" y="223"/>
                  </a:cubicBezTo>
                  <a:cubicBezTo>
                    <a:pt x="5" y="223"/>
                    <a:pt x="0" y="219"/>
                    <a:pt x="0" y="213"/>
                  </a:cubicBezTo>
                  <a:cubicBezTo>
                    <a:pt x="0" y="135"/>
                    <a:pt x="0" y="135"/>
                    <a:pt x="0" y="135"/>
                  </a:cubicBezTo>
                  <a:cubicBezTo>
                    <a:pt x="0" y="130"/>
                    <a:pt x="5" y="125"/>
                    <a:pt x="11" y="125"/>
                  </a:cubicBezTo>
                  <a:cubicBezTo>
                    <a:pt x="203" y="125"/>
                    <a:pt x="203" y="125"/>
                    <a:pt x="203" y="125"/>
                  </a:cubicBezTo>
                  <a:cubicBezTo>
                    <a:pt x="209" y="125"/>
                    <a:pt x="214" y="130"/>
                    <a:pt x="214" y="135"/>
                  </a:cubicBezTo>
                  <a:lnTo>
                    <a:pt x="214" y="2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02" name="Freeform 38">
              <a:extLst>
                <a:ext uri="{FF2B5EF4-FFF2-40B4-BE49-F238E27FC236}">
                  <a16:creationId xmlns:a16="http://schemas.microsoft.com/office/drawing/2014/main" id="{857BA0F8-1D15-4943-9E3C-0CCE5CFAEBFC}"/>
                </a:ext>
              </a:extLst>
            </p:cNvPr>
            <p:cNvSpPr>
              <a:spLocks noEditPoints="1"/>
            </p:cNvSpPr>
            <p:nvPr/>
          </p:nvSpPr>
          <p:spPr bwMode="auto">
            <a:xfrm>
              <a:off x="2042" y="2095"/>
              <a:ext cx="587" cy="691"/>
            </a:xfrm>
            <a:custGeom>
              <a:avLst/>
              <a:gdLst>
                <a:gd name="T0" fmla="*/ 83 w 385"/>
                <a:gd name="T1" fmla="*/ 161 h 454"/>
                <a:gd name="T2" fmla="*/ 63 w 385"/>
                <a:gd name="T3" fmla="*/ 284 h 454"/>
                <a:gd name="T4" fmla="*/ 301 w 385"/>
                <a:gd name="T5" fmla="*/ 304 h 454"/>
                <a:gd name="T6" fmla="*/ 321 w 385"/>
                <a:gd name="T7" fmla="*/ 181 h 454"/>
                <a:gd name="T8" fmla="*/ 306 w 385"/>
                <a:gd name="T9" fmla="*/ 145 h 454"/>
                <a:gd name="T10" fmla="*/ 79 w 385"/>
                <a:gd name="T11" fmla="*/ 96 h 454"/>
                <a:gd name="T12" fmla="*/ 306 w 385"/>
                <a:gd name="T13" fmla="*/ 96 h 454"/>
                <a:gd name="T14" fmla="*/ 306 w 385"/>
                <a:gd name="T15" fmla="*/ 454 h 454"/>
                <a:gd name="T16" fmla="*/ 204 w 385"/>
                <a:gd name="T17" fmla="*/ 320 h 454"/>
                <a:gd name="T18" fmla="*/ 306 w 385"/>
                <a:gd name="T19" fmla="*/ 352 h 454"/>
                <a:gd name="T20" fmla="*/ 79 w 385"/>
                <a:gd name="T21" fmla="*/ 352 h 454"/>
                <a:gd name="T22" fmla="*/ 181 w 385"/>
                <a:gd name="T23" fmla="*/ 320 h 454"/>
                <a:gd name="T24" fmla="*/ 79 w 385"/>
                <a:gd name="T25" fmla="*/ 454 h 454"/>
                <a:gd name="T26" fmla="*/ 48 w 385"/>
                <a:gd name="T27" fmla="*/ 145 h 454"/>
                <a:gd name="T28" fmla="*/ 16 w 385"/>
                <a:gd name="T29" fmla="*/ 332 h 454"/>
                <a:gd name="T30" fmla="*/ 0 w 385"/>
                <a:gd name="T31" fmla="*/ 160 h 454"/>
                <a:gd name="T32" fmla="*/ 48 w 385"/>
                <a:gd name="T33" fmla="*/ 145 h 454"/>
                <a:gd name="T34" fmla="*/ 338 w 385"/>
                <a:gd name="T35" fmla="*/ 332 h 454"/>
                <a:gd name="T36" fmla="*/ 370 w 385"/>
                <a:gd name="T37" fmla="*/ 145 h 454"/>
                <a:gd name="T38" fmla="*/ 385 w 385"/>
                <a:gd name="T39" fmla="*/ 317 h 454"/>
                <a:gd name="T40" fmla="*/ 263 w 385"/>
                <a:gd name="T41" fmla="*/ 74 h 454"/>
                <a:gd name="T42" fmla="*/ 139 w 385"/>
                <a:gd name="T43" fmla="*/ 58 h 454"/>
                <a:gd name="T44" fmla="*/ 123 w 385"/>
                <a:gd name="T45" fmla="*/ 124 h 454"/>
                <a:gd name="T46" fmla="*/ 263 w 385"/>
                <a:gd name="T47" fmla="*/ 74 h 454"/>
                <a:gd name="T48" fmla="*/ 155 w 385"/>
                <a:gd name="T49" fmla="*/ 84 h 454"/>
                <a:gd name="T50" fmla="*/ 180 w 385"/>
                <a:gd name="T51" fmla="*/ 84 h 454"/>
                <a:gd name="T52" fmla="*/ 218 w 385"/>
                <a:gd name="T53" fmla="*/ 72 h 454"/>
                <a:gd name="T54" fmla="*/ 218 w 385"/>
                <a:gd name="T55" fmla="*/ 97 h 454"/>
                <a:gd name="T56" fmla="*/ 218 w 385"/>
                <a:gd name="T57" fmla="*/ 72 h 454"/>
                <a:gd name="T58" fmla="*/ 288 w 385"/>
                <a:gd name="T59" fmla="*/ 281 h 454"/>
                <a:gd name="T60" fmla="*/ 85 w 385"/>
                <a:gd name="T61" fmla="*/ 271 h 454"/>
                <a:gd name="T62" fmla="*/ 96 w 385"/>
                <a:gd name="T63" fmla="*/ 183 h 454"/>
                <a:gd name="T64" fmla="*/ 299 w 385"/>
                <a:gd name="T65" fmla="*/ 193 h 454"/>
                <a:gd name="T66" fmla="*/ 278 w 385"/>
                <a:gd name="T67" fmla="*/ 231 h 454"/>
                <a:gd name="T68" fmla="*/ 106 w 385"/>
                <a:gd name="T69" fmla="*/ 204 h 454"/>
                <a:gd name="T70" fmla="*/ 278 w 385"/>
                <a:gd name="T71" fmla="*/ 231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5" h="454">
                  <a:moveTo>
                    <a:pt x="301" y="161"/>
                  </a:moveTo>
                  <a:cubicBezTo>
                    <a:pt x="83" y="161"/>
                    <a:pt x="83" y="161"/>
                    <a:pt x="83" y="161"/>
                  </a:cubicBezTo>
                  <a:cubicBezTo>
                    <a:pt x="72" y="161"/>
                    <a:pt x="63" y="170"/>
                    <a:pt x="63" y="181"/>
                  </a:cubicBezTo>
                  <a:cubicBezTo>
                    <a:pt x="63" y="284"/>
                    <a:pt x="63" y="284"/>
                    <a:pt x="63" y="284"/>
                  </a:cubicBezTo>
                  <a:cubicBezTo>
                    <a:pt x="63" y="295"/>
                    <a:pt x="72" y="304"/>
                    <a:pt x="83" y="304"/>
                  </a:cubicBezTo>
                  <a:cubicBezTo>
                    <a:pt x="301" y="304"/>
                    <a:pt x="301" y="304"/>
                    <a:pt x="301" y="304"/>
                  </a:cubicBezTo>
                  <a:cubicBezTo>
                    <a:pt x="312" y="304"/>
                    <a:pt x="321" y="295"/>
                    <a:pt x="321" y="284"/>
                  </a:cubicBezTo>
                  <a:cubicBezTo>
                    <a:pt x="321" y="181"/>
                    <a:pt x="321" y="181"/>
                    <a:pt x="321" y="181"/>
                  </a:cubicBezTo>
                  <a:cubicBezTo>
                    <a:pt x="321" y="170"/>
                    <a:pt x="312" y="161"/>
                    <a:pt x="301" y="161"/>
                  </a:cubicBezTo>
                  <a:close/>
                  <a:moveTo>
                    <a:pt x="306" y="145"/>
                  </a:moveTo>
                  <a:cubicBezTo>
                    <a:pt x="79" y="145"/>
                    <a:pt x="79" y="145"/>
                    <a:pt x="79" y="145"/>
                  </a:cubicBezTo>
                  <a:cubicBezTo>
                    <a:pt x="79" y="96"/>
                    <a:pt x="79" y="96"/>
                    <a:pt x="79" y="96"/>
                  </a:cubicBezTo>
                  <a:cubicBezTo>
                    <a:pt x="79" y="40"/>
                    <a:pt x="126" y="0"/>
                    <a:pt x="193" y="0"/>
                  </a:cubicBezTo>
                  <a:cubicBezTo>
                    <a:pt x="259" y="0"/>
                    <a:pt x="306" y="40"/>
                    <a:pt x="306" y="96"/>
                  </a:cubicBezTo>
                  <a:lnTo>
                    <a:pt x="306" y="145"/>
                  </a:lnTo>
                  <a:close/>
                  <a:moveTo>
                    <a:pt x="306" y="454"/>
                  </a:moveTo>
                  <a:cubicBezTo>
                    <a:pt x="204" y="454"/>
                    <a:pt x="204" y="454"/>
                    <a:pt x="204" y="454"/>
                  </a:cubicBezTo>
                  <a:cubicBezTo>
                    <a:pt x="204" y="320"/>
                    <a:pt x="204" y="320"/>
                    <a:pt x="204" y="320"/>
                  </a:cubicBezTo>
                  <a:cubicBezTo>
                    <a:pt x="274" y="320"/>
                    <a:pt x="274" y="320"/>
                    <a:pt x="274" y="320"/>
                  </a:cubicBezTo>
                  <a:cubicBezTo>
                    <a:pt x="295" y="320"/>
                    <a:pt x="306" y="331"/>
                    <a:pt x="306" y="352"/>
                  </a:cubicBezTo>
                  <a:lnTo>
                    <a:pt x="306" y="454"/>
                  </a:lnTo>
                  <a:close/>
                  <a:moveTo>
                    <a:pt x="79" y="352"/>
                  </a:moveTo>
                  <a:cubicBezTo>
                    <a:pt x="79" y="331"/>
                    <a:pt x="91" y="320"/>
                    <a:pt x="111" y="320"/>
                  </a:cubicBezTo>
                  <a:cubicBezTo>
                    <a:pt x="181" y="320"/>
                    <a:pt x="181" y="320"/>
                    <a:pt x="181" y="320"/>
                  </a:cubicBezTo>
                  <a:cubicBezTo>
                    <a:pt x="181" y="454"/>
                    <a:pt x="181" y="454"/>
                    <a:pt x="181" y="454"/>
                  </a:cubicBezTo>
                  <a:cubicBezTo>
                    <a:pt x="79" y="454"/>
                    <a:pt x="79" y="454"/>
                    <a:pt x="79" y="454"/>
                  </a:cubicBezTo>
                  <a:lnTo>
                    <a:pt x="79" y="352"/>
                  </a:lnTo>
                  <a:close/>
                  <a:moveTo>
                    <a:pt x="48" y="145"/>
                  </a:moveTo>
                  <a:cubicBezTo>
                    <a:pt x="48" y="332"/>
                    <a:pt x="48" y="332"/>
                    <a:pt x="48" y="332"/>
                  </a:cubicBezTo>
                  <a:cubicBezTo>
                    <a:pt x="16" y="332"/>
                    <a:pt x="16" y="332"/>
                    <a:pt x="16" y="332"/>
                  </a:cubicBezTo>
                  <a:cubicBezTo>
                    <a:pt x="6" y="332"/>
                    <a:pt x="0" y="327"/>
                    <a:pt x="0" y="317"/>
                  </a:cubicBezTo>
                  <a:cubicBezTo>
                    <a:pt x="0" y="160"/>
                    <a:pt x="0" y="160"/>
                    <a:pt x="0" y="160"/>
                  </a:cubicBezTo>
                  <a:cubicBezTo>
                    <a:pt x="0" y="150"/>
                    <a:pt x="6" y="145"/>
                    <a:pt x="16" y="145"/>
                  </a:cubicBezTo>
                  <a:lnTo>
                    <a:pt x="48" y="145"/>
                  </a:lnTo>
                  <a:close/>
                  <a:moveTo>
                    <a:pt x="370" y="332"/>
                  </a:moveTo>
                  <a:cubicBezTo>
                    <a:pt x="338" y="332"/>
                    <a:pt x="338" y="332"/>
                    <a:pt x="338" y="332"/>
                  </a:cubicBezTo>
                  <a:cubicBezTo>
                    <a:pt x="338" y="145"/>
                    <a:pt x="338" y="145"/>
                    <a:pt x="338" y="145"/>
                  </a:cubicBezTo>
                  <a:cubicBezTo>
                    <a:pt x="370" y="145"/>
                    <a:pt x="370" y="145"/>
                    <a:pt x="370" y="145"/>
                  </a:cubicBezTo>
                  <a:cubicBezTo>
                    <a:pt x="380" y="145"/>
                    <a:pt x="385" y="150"/>
                    <a:pt x="385" y="160"/>
                  </a:cubicBezTo>
                  <a:cubicBezTo>
                    <a:pt x="385" y="317"/>
                    <a:pt x="385" y="317"/>
                    <a:pt x="385" y="317"/>
                  </a:cubicBezTo>
                  <a:cubicBezTo>
                    <a:pt x="385" y="327"/>
                    <a:pt x="380" y="332"/>
                    <a:pt x="370" y="332"/>
                  </a:cubicBezTo>
                  <a:close/>
                  <a:moveTo>
                    <a:pt x="263" y="74"/>
                  </a:moveTo>
                  <a:cubicBezTo>
                    <a:pt x="263" y="65"/>
                    <a:pt x="255" y="58"/>
                    <a:pt x="247" y="58"/>
                  </a:cubicBezTo>
                  <a:cubicBezTo>
                    <a:pt x="139" y="58"/>
                    <a:pt x="139" y="58"/>
                    <a:pt x="139" y="58"/>
                  </a:cubicBezTo>
                  <a:cubicBezTo>
                    <a:pt x="130" y="58"/>
                    <a:pt x="123" y="65"/>
                    <a:pt x="123" y="74"/>
                  </a:cubicBezTo>
                  <a:cubicBezTo>
                    <a:pt x="123" y="124"/>
                    <a:pt x="123" y="124"/>
                    <a:pt x="123" y="124"/>
                  </a:cubicBezTo>
                  <a:cubicBezTo>
                    <a:pt x="263" y="124"/>
                    <a:pt x="263" y="124"/>
                    <a:pt x="263" y="124"/>
                  </a:cubicBezTo>
                  <a:cubicBezTo>
                    <a:pt x="263" y="74"/>
                    <a:pt x="263" y="74"/>
                    <a:pt x="263" y="74"/>
                  </a:cubicBezTo>
                  <a:close/>
                  <a:moveTo>
                    <a:pt x="167" y="72"/>
                  </a:moveTo>
                  <a:cubicBezTo>
                    <a:pt x="161" y="72"/>
                    <a:pt x="155" y="77"/>
                    <a:pt x="155" y="84"/>
                  </a:cubicBezTo>
                  <a:cubicBezTo>
                    <a:pt x="155" y="91"/>
                    <a:pt x="161" y="97"/>
                    <a:pt x="167" y="97"/>
                  </a:cubicBezTo>
                  <a:cubicBezTo>
                    <a:pt x="174" y="97"/>
                    <a:pt x="180" y="91"/>
                    <a:pt x="180" y="84"/>
                  </a:cubicBezTo>
                  <a:cubicBezTo>
                    <a:pt x="180" y="77"/>
                    <a:pt x="174" y="72"/>
                    <a:pt x="167" y="72"/>
                  </a:cubicBezTo>
                  <a:close/>
                  <a:moveTo>
                    <a:pt x="218" y="72"/>
                  </a:moveTo>
                  <a:cubicBezTo>
                    <a:pt x="211" y="72"/>
                    <a:pt x="205" y="77"/>
                    <a:pt x="205" y="84"/>
                  </a:cubicBezTo>
                  <a:cubicBezTo>
                    <a:pt x="205" y="91"/>
                    <a:pt x="211" y="97"/>
                    <a:pt x="218" y="97"/>
                  </a:cubicBezTo>
                  <a:cubicBezTo>
                    <a:pt x="225" y="97"/>
                    <a:pt x="230" y="91"/>
                    <a:pt x="230" y="84"/>
                  </a:cubicBezTo>
                  <a:cubicBezTo>
                    <a:pt x="230" y="77"/>
                    <a:pt x="225" y="72"/>
                    <a:pt x="218" y="72"/>
                  </a:cubicBezTo>
                  <a:close/>
                  <a:moveTo>
                    <a:pt x="299" y="271"/>
                  </a:moveTo>
                  <a:cubicBezTo>
                    <a:pt x="299" y="277"/>
                    <a:pt x="294" y="281"/>
                    <a:pt x="288" y="281"/>
                  </a:cubicBezTo>
                  <a:cubicBezTo>
                    <a:pt x="96" y="281"/>
                    <a:pt x="96" y="281"/>
                    <a:pt x="96" y="281"/>
                  </a:cubicBezTo>
                  <a:cubicBezTo>
                    <a:pt x="90" y="281"/>
                    <a:pt x="85" y="277"/>
                    <a:pt x="85" y="271"/>
                  </a:cubicBezTo>
                  <a:cubicBezTo>
                    <a:pt x="85" y="193"/>
                    <a:pt x="85" y="193"/>
                    <a:pt x="85" y="193"/>
                  </a:cubicBezTo>
                  <a:cubicBezTo>
                    <a:pt x="85" y="188"/>
                    <a:pt x="90" y="183"/>
                    <a:pt x="96" y="183"/>
                  </a:cubicBezTo>
                  <a:cubicBezTo>
                    <a:pt x="288" y="183"/>
                    <a:pt x="288" y="183"/>
                    <a:pt x="288" y="183"/>
                  </a:cubicBezTo>
                  <a:cubicBezTo>
                    <a:pt x="294" y="183"/>
                    <a:pt x="299" y="188"/>
                    <a:pt x="299" y="193"/>
                  </a:cubicBezTo>
                  <a:lnTo>
                    <a:pt x="299" y="271"/>
                  </a:lnTo>
                  <a:close/>
                  <a:moveTo>
                    <a:pt x="278" y="231"/>
                  </a:moveTo>
                  <a:cubicBezTo>
                    <a:pt x="106" y="231"/>
                    <a:pt x="106" y="231"/>
                    <a:pt x="106" y="231"/>
                  </a:cubicBezTo>
                  <a:cubicBezTo>
                    <a:pt x="106" y="204"/>
                    <a:pt x="106" y="204"/>
                    <a:pt x="106" y="204"/>
                  </a:cubicBezTo>
                  <a:cubicBezTo>
                    <a:pt x="278" y="204"/>
                    <a:pt x="278" y="204"/>
                    <a:pt x="278" y="204"/>
                  </a:cubicBezTo>
                  <a:lnTo>
                    <a:pt x="278" y="231"/>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103" name="グループ化 102">
            <a:extLst>
              <a:ext uri="{FF2B5EF4-FFF2-40B4-BE49-F238E27FC236}">
                <a16:creationId xmlns:a16="http://schemas.microsoft.com/office/drawing/2014/main" id="{105761E0-857C-465E-ADFF-E4E9CEE5D31A}"/>
              </a:ext>
            </a:extLst>
          </p:cNvPr>
          <p:cNvGrpSpPr>
            <a:grpSpLocks noChangeAspect="1"/>
          </p:cNvGrpSpPr>
          <p:nvPr/>
        </p:nvGrpSpPr>
        <p:grpSpPr>
          <a:xfrm>
            <a:off x="3167115" y="5017217"/>
            <a:ext cx="501758" cy="365773"/>
            <a:chOff x="9004702" y="2160000"/>
            <a:chExt cx="1155572" cy="842391"/>
          </a:xfrm>
        </p:grpSpPr>
        <p:sp>
          <p:nvSpPr>
            <p:cNvPr id="104" name="フリーフォーム: 図形 103">
              <a:extLst>
                <a:ext uri="{FF2B5EF4-FFF2-40B4-BE49-F238E27FC236}">
                  <a16:creationId xmlns:a16="http://schemas.microsoft.com/office/drawing/2014/main" id="{7B7EA5B2-E1C6-4276-8BEC-3500028DE3A9}"/>
                </a:ext>
              </a:extLst>
            </p:cNvPr>
            <p:cNvSpPr/>
            <p:nvPr/>
          </p:nvSpPr>
          <p:spPr>
            <a:xfrm>
              <a:off x="9101952" y="2219435"/>
              <a:ext cx="961167" cy="610171"/>
            </a:xfrm>
            <a:custGeom>
              <a:avLst/>
              <a:gdLst>
                <a:gd name="connsiteX0" fmla="*/ 961168 w 961167"/>
                <a:gd name="connsiteY0" fmla="*/ 24289 h 610171"/>
                <a:gd name="connsiteX1" fmla="*/ 936879 w 961167"/>
                <a:gd name="connsiteY1" fmla="*/ 0 h 610171"/>
                <a:gd name="connsiteX2" fmla="*/ 24289 w 961167"/>
                <a:gd name="connsiteY2" fmla="*/ 0 h 610171"/>
                <a:gd name="connsiteX3" fmla="*/ 0 w 961167"/>
                <a:gd name="connsiteY3" fmla="*/ 24289 h 610171"/>
                <a:gd name="connsiteX4" fmla="*/ 0 w 961167"/>
                <a:gd name="connsiteY4" fmla="*/ 585883 h 610171"/>
                <a:gd name="connsiteX5" fmla="*/ 24289 w 961167"/>
                <a:gd name="connsiteY5" fmla="*/ 610172 h 610171"/>
                <a:gd name="connsiteX6" fmla="*/ 936879 w 961167"/>
                <a:gd name="connsiteY6" fmla="*/ 610172 h 610171"/>
                <a:gd name="connsiteX7" fmla="*/ 961168 w 961167"/>
                <a:gd name="connsiteY7" fmla="*/ 585883 h 610171"/>
                <a:gd name="connsiteX8" fmla="*/ 961168 w 961167"/>
                <a:gd name="connsiteY8" fmla="*/ 24289 h 610171"/>
                <a:gd name="connsiteX9" fmla="*/ 403860 w 961167"/>
                <a:gd name="connsiteY9" fmla="*/ 572357 h 610171"/>
                <a:gd name="connsiteX10" fmla="*/ 470345 w 961167"/>
                <a:gd name="connsiteY10" fmla="*/ 372809 h 610171"/>
                <a:gd name="connsiteX11" fmla="*/ 581025 w 961167"/>
                <a:gd name="connsiteY11" fmla="*/ 390335 h 610171"/>
                <a:gd name="connsiteX12" fmla="*/ 666274 w 961167"/>
                <a:gd name="connsiteY12" fmla="*/ 503396 h 610171"/>
                <a:gd name="connsiteX13" fmla="*/ 666274 w 961167"/>
                <a:gd name="connsiteY13" fmla="*/ 572452 h 610171"/>
                <a:gd name="connsiteX14" fmla="*/ 403765 w 961167"/>
                <a:gd name="connsiteY14" fmla="*/ 572452 h 610171"/>
                <a:gd name="connsiteX15" fmla="*/ 37814 w 961167"/>
                <a:gd name="connsiteY15" fmla="*/ 572357 h 610171"/>
                <a:gd name="connsiteX16" fmla="*/ 37814 w 961167"/>
                <a:gd name="connsiteY16" fmla="*/ 503301 h 610171"/>
                <a:gd name="connsiteX17" fmla="*/ 128492 w 961167"/>
                <a:gd name="connsiteY17" fmla="*/ 390239 h 610171"/>
                <a:gd name="connsiteX18" fmla="*/ 239268 w 961167"/>
                <a:gd name="connsiteY18" fmla="*/ 372713 h 610171"/>
                <a:gd name="connsiteX19" fmla="*/ 305753 w 961167"/>
                <a:gd name="connsiteY19" fmla="*/ 572262 h 610171"/>
                <a:gd name="connsiteX20" fmla="*/ 37719 w 961167"/>
                <a:gd name="connsiteY20" fmla="*/ 572262 h 610171"/>
                <a:gd name="connsiteX21" fmla="*/ 923354 w 961167"/>
                <a:gd name="connsiteY21" fmla="*/ 208883 h 610171"/>
                <a:gd name="connsiteX22" fmla="*/ 923354 w 961167"/>
                <a:gd name="connsiteY22" fmla="*/ 246698 h 610171"/>
                <a:gd name="connsiteX23" fmla="*/ 712756 w 961167"/>
                <a:gd name="connsiteY23" fmla="*/ 246698 h 610171"/>
                <a:gd name="connsiteX24" fmla="*/ 712756 w 961167"/>
                <a:gd name="connsiteY24" fmla="*/ 208883 h 610171"/>
                <a:gd name="connsiteX25" fmla="*/ 744474 w 961167"/>
                <a:gd name="connsiteY25" fmla="*/ 208883 h 610171"/>
                <a:gd name="connsiteX26" fmla="*/ 744474 w 961167"/>
                <a:gd name="connsiteY26" fmla="*/ 207836 h 610171"/>
                <a:gd name="connsiteX27" fmla="*/ 803148 w 961167"/>
                <a:gd name="connsiteY27" fmla="*/ 154781 h 610171"/>
                <a:gd name="connsiteX28" fmla="*/ 803148 w 961167"/>
                <a:gd name="connsiteY28" fmla="*/ 153734 h 610171"/>
                <a:gd name="connsiteX29" fmla="*/ 781241 w 961167"/>
                <a:gd name="connsiteY29" fmla="*/ 120110 h 610171"/>
                <a:gd name="connsiteX30" fmla="*/ 818007 w 961167"/>
                <a:gd name="connsiteY30" fmla="*/ 83344 h 610171"/>
                <a:gd name="connsiteX31" fmla="*/ 854869 w 961167"/>
                <a:gd name="connsiteY31" fmla="*/ 120110 h 610171"/>
                <a:gd name="connsiteX32" fmla="*/ 832961 w 961167"/>
                <a:gd name="connsiteY32" fmla="*/ 153734 h 610171"/>
                <a:gd name="connsiteX33" fmla="*/ 832961 w 961167"/>
                <a:gd name="connsiteY33" fmla="*/ 154781 h 610171"/>
                <a:gd name="connsiteX34" fmla="*/ 891731 w 961167"/>
                <a:gd name="connsiteY34" fmla="*/ 207836 h 610171"/>
                <a:gd name="connsiteX35" fmla="*/ 891731 w 961167"/>
                <a:gd name="connsiteY35" fmla="*/ 208883 h 610171"/>
                <a:gd name="connsiteX36" fmla="*/ 923354 w 961167"/>
                <a:gd name="connsiteY36" fmla="*/ 208883 h 610171"/>
                <a:gd name="connsiteX37" fmla="*/ 891731 w 961167"/>
                <a:gd name="connsiteY37" fmla="*/ 457295 h 610171"/>
                <a:gd name="connsiteX38" fmla="*/ 923354 w 961167"/>
                <a:gd name="connsiteY38" fmla="*/ 457295 h 610171"/>
                <a:gd name="connsiteX39" fmla="*/ 923354 w 961167"/>
                <a:gd name="connsiteY39" fmla="*/ 495110 h 610171"/>
                <a:gd name="connsiteX40" fmla="*/ 712756 w 961167"/>
                <a:gd name="connsiteY40" fmla="*/ 495110 h 610171"/>
                <a:gd name="connsiteX41" fmla="*/ 712756 w 961167"/>
                <a:gd name="connsiteY41" fmla="*/ 457295 h 610171"/>
                <a:gd name="connsiteX42" fmla="*/ 744474 w 961167"/>
                <a:gd name="connsiteY42" fmla="*/ 457295 h 610171"/>
                <a:gd name="connsiteX43" fmla="*/ 744474 w 961167"/>
                <a:gd name="connsiteY43" fmla="*/ 456248 h 610171"/>
                <a:gd name="connsiteX44" fmla="*/ 803148 w 961167"/>
                <a:gd name="connsiteY44" fmla="*/ 403193 h 610171"/>
                <a:gd name="connsiteX45" fmla="*/ 803148 w 961167"/>
                <a:gd name="connsiteY45" fmla="*/ 402146 h 610171"/>
                <a:gd name="connsiteX46" fmla="*/ 781241 w 961167"/>
                <a:gd name="connsiteY46" fmla="*/ 368522 h 610171"/>
                <a:gd name="connsiteX47" fmla="*/ 818007 w 961167"/>
                <a:gd name="connsiteY47" fmla="*/ 331756 h 610171"/>
                <a:gd name="connsiteX48" fmla="*/ 854869 w 961167"/>
                <a:gd name="connsiteY48" fmla="*/ 368522 h 610171"/>
                <a:gd name="connsiteX49" fmla="*/ 832961 w 961167"/>
                <a:gd name="connsiteY49" fmla="*/ 402146 h 610171"/>
                <a:gd name="connsiteX50" fmla="*/ 832961 w 961167"/>
                <a:gd name="connsiteY50" fmla="*/ 403193 h 610171"/>
                <a:gd name="connsiteX51" fmla="*/ 891731 w 961167"/>
                <a:gd name="connsiteY51" fmla="*/ 456248 h 610171"/>
                <a:gd name="connsiteX52" fmla="*/ 891731 w 961167"/>
                <a:gd name="connsiteY52" fmla="*/ 457295 h 610171"/>
                <a:gd name="connsiteX53" fmla="*/ 319850 w 961167"/>
                <a:gd name="connsiteY53" fmla="*/ 572452 h 610171"/>
                <a:gd name="connsiteX54" fmla="*/ 331851 w 961167"/>
                <a:gd name="connsiteY54" fmla="*/ 428625 h 610171"/>
                <a:gd name="connsiteX55" fmla="*/ 354806 w 961167"/>
                <a:gd name="connsiteY55" fmla="*/ 411194 h 610171"/>
                <a:gd name="connsiteX56" fmla="*/ 377762 w 961167"/>
                <a:gd name="connsiteY56" fmla="*/ 428625 h 610171"/>
                <a:gd name="connsiteX57" fmla="*/ 389763 w 961167"/>
                <a:gd name="connsiteY57" fmla="*/ 572452 h 610171"/>
                <a:gd name="connsiteX58" fmla="*/ 319945 w 961167"/>
                <a:gd name="connsiteY58" fmla="*/ 572452 h 610171"/>
                <a:gd name="connsiteX59" fmla="*/ 465868 w 961167"/>
                <a:gd name="connsiteY59" fmla="*/ 160973 h 610171"/>
                <a:gd name="connsiteX60" fmla="*/ 465868 w 961167"/>
                <a:gd name="connsiteY60" fmla="*/ 242697 h 610171"/>
                <a:gd name="connsiteX61" fmla="*/ 436721 w 961167"/>
                <a:gd name="connsiteY61" fmla="*/ 332708 h 610171"/>
                <a:gd name="connsiteX62" fmla="*/ 436721 w 961167"/>
                <a:gd name="connsiteY62" fmla="*/ 353473 h 610171"/>
                <a:gd name="connsiteX63" fmla="*/ 398907 w 961167"/>
                <a:gd name="connsiteY63" fmla="*/ 377666 h 610171"/>
                <a:gd name="connsiteX64" fmla="*/ 398907 w 961167"/>
                <a:gd name="connsiteY64" fmla="*/ 317468 h 610171"/>
                <a:gd name="connsiteX65" fmla="*/ 404336 w 961167"/>
                <a:gd name="connsiteY65" fmla="*/ 311944 h 610171"/>
                <a:gd name="connsiteX66" fmla="*/ 427958 w 961167"/>
                <a:gd name="connsiteY66" fmla="*/ 242697 h 610171"/>
                <a:gd name="connsiteX67" fmla="*/ 427958 w 961167"/>
                <a:gd name="connsiteY67" fmla="*/ 160973 h 610171"/>
                <a:gd name="connsiteX68" fmla="*/ 424053 w 961167"/>
                <a:gd name="connsiteY68" fmla="*/ 133064 h 610171"/>
                <a:gd name="connsiteX69" fmla="*/ 281273 w 961167"/>
                <a:gd name="connsiteY69" fmla="*/ 175927 h 610171"/>
                <a:gd name="connsiteX70" fmla="*/ 281273 w 961167"/>
                <a:gd name="connsiteY70" fmla="*/ 242697 h 610171"/>
                <a:gd name="connsiteX71" fmla="*/ 304895 w 961167"/>
                <a:gd name="connsiteY71" fmla="*/ 312039 h 610171"/>
                <a:gd name="connsiteX72" fmla="*/ 310325 w 961167"/>
                <a:gd name="connsiteY72" fmla="*/ 317564 h 610171"/>
                <a:gd name="connsiteX73" fmla="*/ 310325 w 961167"/>
                <a:gd name="connsiteY73" fmla="*/ 377762 h 610171"/>
                <a:gd name="connsiteX74" fmla="*/ 272510 w 961167"/>
                <a:gd name="connsiteY74" fmla="*/ 353568 h 610171"/>
                <a:gd name="connsiteX75" fmla="*/ 272510 w 961167"/>
                <a:gd name="connsiteY75" fmla="*/ 332804 h 610171"/>
                <a:gd name="connsiteX76" fmla="*/ 243364 w 961167"/>
                <a:gd name="connsiteY76" fmla="*/ 242792 h 610171"/>
                <a:gd name="connsiteX77" fmla="*/ 243364 w 961167"/>
                <a:gd name="connsiteY77" fmla="*/ 161068 h 610171"/>
                <a:gd name="connsiteX78" fmla="*/ 335756 w 961167"/>
                <a:gd name="connsiteY78" fmla="*/ 70104 h 610171"/>
                <a:gd name="connsiteX79" fmla="*/ 373190 w 961167"/>
                <a:gd name="connsiteY79" fmla="*/ 70104 h 610171"/>
                <a:gd name="connsiteX80" fmla="*/ 465582 w 961167"/>
                <a:gd name="connsiteY80" fmla="*/ 161068 h 61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61167" h="610171">
                  <a:moveTo>
                    <a:pt x="961168" y="24289"/>
                  </a:moveTo>
                  <a:cubicBezTo>
                    <a:pt x="961168" y="10954"/>
                    <a:pt x="950214" y="0"/>
                    <a:pt x="936879" y="0"/>
                  </a:cubicBezTo>
                  <a:lnTo>
                    <a:pt x="24289" y="0"/>
                  </a:lnTo>
                  <a:cubicBezTo>
                    <a:pt x="10954" y="0"/>
                    <a:pt x="0" y="10954"/>
                    <a:pt x="0" y="24289"/>
                  </a:cubicBezTo>
                  <a:lnTo>
                    <a:pt x="0" y="585883"/>
                  </a:lnTo>
                  <a:cubicBezTo>
                    <a:pt x="0" y="599218"/>
                    <a:pt x="10954" y="610172"/>
                    <a:pt x="24289" y="610172"/>
                  </a:cubicBezTo>
                  <a:lnTo>
                    <a:pt x="936879" y="610172"/>
                  </a:lnTo>
                  <a:cubicBezTo>
                    <a:pt x="950214" y="610172"/>
                    <a:pt x="961168" y="599218"/>
                    <a:pt x="961168" y="585883"/>
                  </a:cubicBezTo>
                  <a:lnTo>
                    <a:pt x="961168" y="24289"/>
                  </a:lnTo>
                  <a:close/>
                  <a:moveTo>
                    <a:pt x="403860" y="572357"/>
                  </a:moveTo>
                  <a:lnTo>
                    <a:pt x="470345" y="372809"/>
                  </a:lnTo>
                  <a:cubicBezTo>
                    <a:pt x="501396" y="377762"/>
                    <a:pt x="545783" y="384715"/>
                    <a:pt x="581025" y="390335"/>
                  </a:cubicBezTo>
                  <a:cubicBezTo>
                    <a:pt x="644747" y="400431"/>
                    <a:pt x="666274" y="438436"/>
                    <a:pt x="666274" y="503396"/>
                  </a:cubicBezTo>
                  <a:lnTo>
                    <a:pt x="666274" y="572452"/>
                  </a:lnTo>
                  <a:lnTo>
                    <a:pt x="403765" y="572452"/>
                  </a:lnTo>
                  <a:close/>
                  <a:moveTo>
                    <a:pt x="37814" y="572357"/>
                  </a:moveTo>
                  <a:lnTo>
                    <a:pt x="37814" y="503301"/>
                  </a:lnTo>
                  <a:cubicBezTo>
                    <a:pt x="37814" y="438436"/>
                    <a:pt x="64770" y="400336"/>
                    <a:pt x="128492" y="390239"/>
                  </a:cubicBezTo>
                  <a:cubicBezTo>
                    <a:pt x="163735" y="384620"/>
                    <a:pt x="208217" y="377666"/>
                    <a:pt x="239268" y="372713"/>
                  </a:cubicBezTo>
                  <a:lnTo>
                    <a:pt x="305753" y="572262"/>
                  </a:lnTo>
                  <a:lnTo>
                    <a:pt x="37719" y="572262"/>
                  </a:lnTo>
                  <a:close/>
                  <a:moveTo>
                    <a:pt x="923354" y="208883"/>
                  </a:moveTo>
                  <a:lnTo>
                    <a:pt x="923354" y="246698"/>
                  </a:lnTo>
                  <a:lnTo>
                    <a:pt x="712756" y="246698"/>
                  </a:lnTo>
                  <a:lnTo>
                    <a:pt x="712756" y="208883"/>
                  </a:lnTo>
                  <a:lnTo>
                    <a:pt x="744474" y="208883"/>
                  </a:lnTo>
                  <a:lnTo>
                    <a:pt x="744474" y="207836"/>
                  </a:lnTo>
                  <a:cubicBezTo>
                    <a:pt x="744474" y="172307"/>
                    <a:pt x="769620" y="157829"/>
                    <a:pt x="803148" y="154781"/>
                  </a:cubicBezTo>
                  <a:lnTo>
                    <a:pt x="803148" y="153734"/>
                  </a:lnTo>
                  <a:cubicBezTo>
                    <a:pt x="790289" y="148019"/>
                    <a:pt x="781241" y="135160"/>
                    <a:pt x="781241" y="120110"/>
                  </a:cubicBezTo>
                  <a:cubicBezTo>
                    <a:pt x="781241" y="99822"/>
                    <a:pt x="797719" y="83344"/>
                    <a:pt x="818007" y="83344"/>
                  </a:cubicBezTo>
                  <a:cubicBezTo>
                    <a:pt x="838295" y="83344"/>
                    <a:pt x="854869" y="99822"/>
                    <a:pt x="854869" y="120110"/>
                  </a:cubicBezTo>
                  <a:cubicBezTo>
                    <a:pt x="854869" y="135160"/>
                    <a:pt x="845820" y="148019"/>
                    <a:pt x="832961" y="153734"/>
                  </a:cubicBezTo>
                  <a:lnTo>
                    <a:pt x="832961" y="154781"/>
                  </a:lnTo>
                  <a:cubicBezTo>
                    <a:pt x="866489" y="157829"/>
                    <a:pt x="891731" y="172307"/>
                    <a:pt x="891731" y="207836"/>
                  </a:cubicBezTo>
                  <a:lnTo>
                    <a:pt x="891731" y="208883"/>
                  </a:lnTo>
                  <a:lnTo>
                    <a:pt x="923354" y="208883"/>
                  </a:lnTo>
                  <a:close/>
                  <a:moveTo>
                    <a:pt x="891731" y="457295"/>
                  </a:moveTo>
                  <a:lnTo>
                    <a:pt x="923354" y="457295"/>
                  </a:lnTo>
                  <a:lnTo>
                    <a:pt x="923354" y="495110"/>
                  </a:lnTo>
                  <a:lnTo>
                    <a:pt x="712756" y="495110"/>
                  </a:lnTo>
                  <a:lnTo>
                    <a:pt x="712756" y="457295"/>
                  </a:lnTo>
                  <a:lnTo>
                    <a:pt x="744474" y="457295"/>
                  </a:lnTo>
                  <a:lnTo>
                    <a:pt x="744474" y="456248"/>
                  </a:lnTo>
                  <a:cubicBezTo>
                    <a:pt x="744474" y="420719"/>
                    <a:pt x="769620" y="406241"/>
                    <a:pt x="803148" y="403193"/>
                  </a:cubicBezTo>
                  <a:lnTo>
                    <a:pt x="803148" y="402146"/>
                  </a:lnTo>
                  <a:cubicBezTo>
                    <a:pt x="790289" y="396431"/>
                    <a:pt x="781241" y="383572"/>
                    <a:pt x="781241" y="368522"/>
                  </a:cubicBezTo>
                  <a:cubicBezTo>
                    <a:pt x="781241" y="348234"/>
                    <a:pt x="797719" y="331756"/>
                    <a:pt x="818007" y="331756"/>
                  </a:cubicBezTo>
                  <a:cubicBezTo>
                    <a:pt x="838295" y="331756"/>
                    <a:pt x="854869" y="348234"/>
                    <a:pt x="854869" y="368522"/>
                  </a:cubicBezTo>
                  <a:cubicBezTo>
                    <a:pt x="854869" y="383572"/>
                    <a:pt x="845820" y="396431"/>
                    <a:pt x="832961" y="402146"/>
                  </a:cubicBezTo>
                  <a:lnTo>
                    <a:pt x="832961" y="403193"/>
                  </a:lnTo>
                  <a:cubicBezTo>
                    <a:pt x="866489" y="406241"/>
                    <a:pt x="891731" y="420719"/>
                    <a:pt x="891731" y="456248"/>
                  </a:cubicBezTo>
                  <a:lnTo>
                    <a:pt x="891731" y="457295"/>
                  </a:lnTo>
                  <a:close/>
                  <a:moveTo>
                    <a:pt x="319850" y="572452"/>
                  </a:moveTo>
                  <a:lnTo>
                    <a:pt x="331851" y="428625"/>
                  </a:lnTo>
                  <a:lnTo>
                    <a:pt x="354806" y="411194"/>
                  </a:lnTo>
                  <a:lnTo>
                    <a:pt x="377762" y="428625"/>
                  </a:lnTo>
                  <a:lnTo>
                    <a:pt x="389763" y="572452"/>
                  </a:lnTo>
                  <a:lnTo>
                    <a:pt x="319945" y="572452"/>
                  </a:lnTo>
                  <a:close/>
                  <a:moveTo>
                    <a:pt x="465868" y="160973"/>
                  </a:moveTo>
                  <a:lnTo>
                    <a:pt x="465868" y="242697"/>
                  </a:lnTo>
                  <a:cubicBezTo>
                    <a:pt x="465868" y="282607"/>
                    <a:pt x="457295" y="309372"/>
                    <a:pt x="436721" y="332708"/>
                  </a:cubicBezTo>
                  <a:lnTo>
                    <a:pt x="436721" y="353473"/>
                  </a:lnTo>
                  <a:lnTo>
                    <a:pt x="398907" y="377666"/>
                  </a:lnTo>
                  <a:lnTo>
                    <a:pt x="398907" y="317468"/>
                  </a:lnTo>
                  <a:lnTo>
                    <a:pt x="404336" y="311944"/>
                  </a:lnTo>
                  <a:cubicBezTo>
                    <a:pt x="419291" y="296799"/>
                    <a:pt x="427958" y="280607"/>
                    <a:pt x="427958" y="242697"/>
                  </a:cubicBezTo>
                  <a:lnTo>
                    <a:pt x="427958" y="160973"/>
                  </a:lnTo>
                  <a:cubicBezTo>
                    <a:pt x="427958" y="149638"/>
                    <a:pt x="426720" y="140494"/>
                    <a:pt x="424053" y="133064"/>
                  </a:cubicBezTo>
                  <a:lnTo>
                    <a:pt x="281273" y="175927"/>
                  </a:lnTo>
                  <a:lnTo>
                    <a:pt x="281273" y="242697"/>
                  </a:lnTo>
                  <a:cubicBezTo>
                    <a:pt x="281273" y="280702"/>
                    <a:pt x="289941" y="296894"/>
                    <a:pt x="304895" y="312039"/>
                  </a:cubicBezTo>
                  <a:lnTo>
                    <a:pt x="310325" y="317564"/>
                  </a:lnTo>
                  <a:lnTo>
                    <a:pt x="310325" y="377762"/>
                  </a:lnTo>
                  <a:lnTo>
                    <a:pt x="272510" y="353568"/>
                  </a:lnTo>
                  <a:lnTo>
                    <a:pt x="272510" y="332804"/>
                  </a:lnTo>
                  <a:cubicBezTo>
                    <a:pt x="251936" y="309372"/>
                    <a:pt x="243364" y="282702"/>
                    <a:pt x="243364" y="242792"/>
                  </a:cubicBezTo>
                  <a:lnTo>
                    <a:pt x="243364" y="161068"/>
                  </a:lnTo>
                  <a:cubicBezTo>
                    <a:pt x="243364" y="100679"/>
                    <a:pt x="274415" y="70104"/>
                    <a:pt x="335756" y="70104"/>
                  </a:cubicBezTo>
                  <a:lnTo>
                    <a:pt x="373190" y="70104"/>
                  </a:lnTo>
                  <a:cubicBezTo>
                    <a:pt x="434531" y="70104"/>
                    <a:pt x="465582" y="100679"/>
                    <a:pt x="465582" y="161068"/>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sp>
          <p:nvSpPr>
            <p:cNvPr id="105" name="フリーフォーム: 図形 104">
              <a:extLst>
                <a:ext uri="{FF2B5EF4-FFF2-40B4-BE49-F238E27FC236}">
                  <a16:creationId xmlns:a16="http://schemas.microsoft.com/office/drawing/2014/main" id="{5947C734-1A91-4850-A035-7FF854D972C3}"/>
                </a:ext>
              </a:extLst>
            </p:cNvPr>
            <p:cNvSpPr/>
            <p:nvPr/>
          </p:nvSpPr>
          <p:spPr>
            <a:xfrm>
              <a:off x="9004702" y="2160000"/>
              <a:ext cx="1155572" cy="842391"/>
            </a:xfrm>
            <a:custGeom>
              <a:avLst/>
              <a:gdLst>
                <a:gd name="connsiteX0" fmla="*/ 1069181 w 1155572"/>
                <a:gd name="connsiteY0" fmla="*/ 729044 h 842391"/>
                <a:gd name="connsiteX1" fmla="*/ 86392 w 1155572"/>
                <a:gd name="connsiteY1" fmla="*/ 729044 h 842391"/>
                <a:gd name="connsiteX2" fmla="*/ 37814 w 1155572"/>
                <a:gd name="connsiteY2" fmla="*/ 680466 h 842391"/>
                <a:gd name="connsiteX3" fmla="*/ 37814 w 1155572"/>
                <a:gd name="connsiteY3" fmla="*/ 680466 h 842391"/>
                <a:gd name="connsiteX4" fmla="*/ 37814 w 1155572"/>
                <a:gd name="connsiteY4" fmla="*/ 48578 h 842391"/>
                <a:gd name="connsiteX5" fmla="*/ 37814 w 1155572"/>
                <a:gd name="connsiteY5" fmla="*/ 48578 h 842391"/>
                <a:gd name="connsiteX6" fmla="*/ 86392 w 1155572"/>
                <a:gd name="connsiteY6" fmla="*/ 0 h 842391"/>
                <a:gd name="connsiteX7" fmla="*/ 1069181 w 1155572"/>
                <a:gd name="connsiteY7" fmla="*/ 0 h 842391"/>
                <a:gd name="connsiteX8" fmla="*/ 1117759 w 1155572"/>
                <a:gd name="connsiteY8" fmla="*/ 48387 h 842391"/>
                <a:gd name="connsiteX9" fmla="*/ 1117759 w 1155572"/>
                <a:gd name="connsiteY9" fmla="*/ 680561 h 842391"/>
                <a:gd name="connsiteX10" fmla="*/ 1069181 w 1155572"/>
                <a:gd name="connsiteY10" fmla="*/ 728948 h 842391"/>
                <a:gd name="connsiteX11" fmla="*/ 1058418 w 1155572"/>
                <a:gd name="connsiteY11" fmla="*/ 83725 h 842391"/>
                <a:gd name="connsiteX12" fmla="*/ 1034129 w 1155572"/>
                <a:gd name="connsiteY12" fmla="*/ 59436 h 842391"/>
                <a:gd name="connsiteX13" fmla="*/ 121539 w 1155572"/>
                <a:gd name="connsiteY13" fmla="*/ 59436 h 842391"/>
                <a:gd name="connsiteX14" fmla="*/ 97250 w 1155572"/>
                <a:gd name="connsiteY14" fmla="*/ 83725 h 842391"/>
                <a:gd name="connsiteX15" fmla="*/ 97250 w 1155572"/>
                <a:gd name="connsiteY15" fmla="*/ 645319 h 842391"/>
                <a:gd name="connsiteX16" fmla="*/ 121539 w 1155572"/>
                <a:gd name="connsiteY16" fmla="*/ 669608 h 842391"/>
                <a:gd name="connsiteX17" fmla="*/ 1034129 w 1155572"/>
                <a:gd name="connsiteY17" fmla="*/ 669608 h 842391"/>
                <a:gd name="connsiteX18" fmla="*/ 1058418 w 1155572"/>
                <a:gd name="connsiteY18" fmla="*/ 645319 h 842391"/>
                <a:gd name="connsiteX19" fmla="*/ 1058418 w 1155572"/>
                <a:gd name="connsiteY19" fmla="*/ 83725 h 842391"/>
                <a:gd name="connsiteX20" fmla="*/ 1155573 w 1155572"/>
                <a:gd name="connsiteY20" fmla="*/ 777621 h 842391"/>
                <a:gd name="connsiteX21" fmla="*/ 0 w 1155572"/>
                <a:gd name="connsiteY21" fmla="*/ 777621 h 842391"/>
                <a:gd name="connsiteX22" fmla="*/ 0 w 1155572"/>
                <a:gd name="connsiteY22" fmla="*/ 842391 h 842391"/>
                <a:gd name="connsiteX23" fmla="*/ 1155573 w 1155572"/>
                <a:gd name="connsiteY23" fmla="*/ 842391 h 842391"/>
                <a:gd name="connsiteX24" fmla="*/ 1155573 w 1155572"/>
                <a:gd name="connsiteY24" fmla="*/ 777621 h 842391"/>
                <a:gd name="connsiteX25" fmla="*/ 763524 w 1155572"/>
                <a:gd name="connsiteY25" fmla="*/ 631793 h 842391"/>
                <a:gd name="connsiteX26" fmla="*/ 763524 w 1155572"/>
                <a:gd name="connsiteY26" fmla="*/ 562737 h 842391"/>
                <a:gd name="connsiteX27" fmla="*/ 678275 w 1155572"/>
                <a:gd name="connsiteY27" fmla="*/ 449675 h 842391"/>
                <a:gd name="connsiteX28" fmla="*/ 567595 w 1155572"/>
                <a:gd name="connsiteY28" fmla="*/ 432149 h 842391"/>
                <a:gd name="connsiteX29" fmla="*/ 501110 w 1155572"/>
                <a:gd name="connsiteY29" fmla="*/ 631698 h 842391"/>
                <a:gd name="connsiteX30" fmla="*/ 763619 w 1155572"/>
                <a:gd name="connsiteY30" fmla="*/ 631698 h 842391"/>
                <a:gd name="connsiteX31" fmla="*/ 402908 w 1155572"/>
                <a:gd name="connsiteY31" fmla="*/ 631793 h 842391"/>
                <a:gd name="connsiteX32" fmla="*/ 336423 w 1155572"/>
                <a:gd name="connsiteY32" fmla="*/ 432245 h 842391"/>
                <a:gd name="connsiteX33" fmla="*/ 225647 w 1155572"/>
                <a:gd name="connsiteY33" fmla="*/ 449771 h 842391"/>
                <a:gd name="connsiteX34" fmla="*/ 134969 w 1155572"/>
                <a:gd name="connsiteY34" fmla="*/ 562832 h 842391"/>
                <a:gd name="connsiteX35" fmla="*/ 134969 w 1155572"/>
                <a:gd name="connsiteY35" fmla="*/ 631888 h 842391"/>
                <a:gd name="connsiteX36" fmla="*/ 402908 w 1155572"/>
                <a:gd name="connsiteY36" fmla="*/ 631888 h 842391"/>
                <a:gd name="connsiteX37" fmla="*/ 988981 w 1155572"/>
                <a:gd name="connsiteY37" fmla="*/ 268319 h 842391"/>
                <a:gd name="connsiteX38" fmla="*/ 988981 w 1155572"/>
                <a:gd name="connsiteY38" fmla="*/ 267272 h 842391"/>
                <a:gd name="connsiteX39" fmla="*/ 930212 w 1155572"/>
                <a:gd name="connsiteY39" fmla="*/ 214217 h 842391"/>
                <a:gd name="connsiteX40" fmla="*/ 930212 w 1155572"/>
                <a:gd name="connsiteY40" fmla="*/ 213169 h 842391"/>
                <a:gd name="connsiteX41" fmla="*/ 952119 w 1155572"/>
                <a:gd name="connsiteY41" fmla="*/ 179546 h 842391"/>
                <a:gd name="connsiteX42" fmla="*/ 915257 w 1155572"/>
                <a:gd name="connsiteY42" fmla="*/ 142780 h 842391"/>
                <a:gd name="connsiteX43" fmla="*/ 878491 w 1155572"/>
                <a:gd name="connsiteY43" fmla="*/ 179546 h 842391"/>
                <a:gd name="connsiteX44" fmla="*/ 900398 w 1155572"/>
                <a:gd name="connsiteY44" fmla="*/ 213169 h 842391"/>
                <a:gd name="connsiteX45" fmla="*/ 900398 w 1155572"/>
                <a:gd name="connsiteY45" fmla="*/ 214217 h 842391"/>
                <a:gd name="connsiteX46" fmla="*/ 841724 w 1155572"/>
                <a:gd name="connsiteY46" fmla="*/ 267272 h 842391"/>
                <a:gd name="connsiteX47" fmla="*/ 841724 w 1155572"/>
                <a:gd name="connsiteY47" fmla="*/ 268319 h 842391"/>
                <a:gd name="connsiteX48" fmla="*/ 810006 w 1155572"/>
                <a:gd name="connsiteY48" fmla="*/ 268319 h 842391"/>
                <a:gd name="connsiteX49" fmla="*/ 810006 w 1155572"/>
                <a:gd name="connsiteY49" fmla="*/ 306134 h 842391"/>
                <a:gd name="connsiteX50" fmla="*/ 1020604 w 1155572"/>
                <a:gd name="connsiteY50" fmla="*/ 306134 h 842391"/>
                <a:gd name="connsiteX51" fmla="*/ 1020604 w 1155572"/>
                <a:gd name="connsiteY51" fmla="*/ 268319 h 842391"/>
                <a:gd name="connsiteX52" fmla="*/ 988981 w 1155572"/>
                <a:gd name="connsiteY52" fmla="*/ 268319 h 842391"/>
                <a:gd name="connsiteX53" fmla="*/ 988981 w 1155572"/>
                <a:gd name="connsiteY53" fmla="*/ 515588 h 842391"/>
                <a:gd name="connsiteX54" fmla="*/ 930212 w 1155572"/>
                <a:gd name="connsiteY54" fmla="*/ 462534 h 842391"/>
                <a:gd name="connsiteX55" fmla="*/ 930212 w 1155572"/>
                <a:gd name="connsiteY55" fmla="*/ 461486 h 842391"/>
                <a:gd name="connsiteX56" fmla="*/ 952119 w 1155572"/>
                <a:gd name="connsiteY56" fmla="*/ 427863 h 842391"/>
                <a:gd name="connsiteX57" fmla="*/ 915257 w 1155572"/>
                <a:gd name="connsiteY57" fmla="*/ 391097 h 842391"/>
                <a:gd name="connsiteX58" fmla="*/ 878491 w 1155572"/>
                <a:gd name="connsiteY58" fmla="*/ 427863 h 842391"/>
                <a:gd name="connsiteX59" fmla="*/ 900398 w 1155572"/>
                <a:gd name="connsiteY59" fmla="*/ 461486 h 842391"/>
                <a:gd name="connsiteX60" fmla="*/ 900398 w 1155572"/>
                <a:gd name="connsiteY60" fmla="*/ 462534 h 842391"/>
                <a:gd name="connsiteX61" fmla="*/ 841724 w 1155572"/>
                <a:gd name="connsiteY61" fmla="*/ 515588 h 842391"/>
                <a:gd name="connsiteX62" fmla="*/ 841724 w 1155572"/>
                <a:gd name="connsiteY62" fmla="*/ 516636 h 842391"/>
                <a:gd name="connsiteX63" fmla="*/ 810006 w 1155572"/>
                <a:gd name="connsiteY63" fmla="*/ 516636 h 842391"/>
                <a:gd name="connsiteX64" fmla="*/ 810006 w 1155572"/>
                <a:gd name="connsiteY64" fmla="*/ 554450 h 842391"/>
                <a:gd name="connsiteX65" fmla="*/ 1020604 w 1155572"/>
                <a:gd name="connsiteY65" fmla="*/ 554450 h 842391"/>
                <a:gd name="connsiteX66" fmla="*/ 1020604 w 1155572"/>
                <a:gd name="connsiteY66" fmla="*/ 516636 h 842391"/>
                <a:gd name="connsiteX67" fmla="*/ 988981 w 1155572"/>
                <a:gd name="connsiteY67" fmla="*/ 516636 h 842391"/>
                <a:gd name="connsiteX68" fmla="*/ 988981 w 1155572"/>
                <a:gd name="connsiteY68" fmla="*/ 515588 h 842391"/>
                <a:gd name="connsiteX69" fmla="*/ 486918 w 1155572"/>
                <a:gd name="connsiteY69" fmla="*/ 631793 h 842391"/>
                <a:gd name="connsiteX70" fmla="*/ 474917 w 1155572"/>
                <a:gd name="connsiteY70" fmla="*/ 487966 h 842391"/>
                <a:gd name="connsiteX71" fmla="*/ 451961 w 1155572"/>
                <a:gd name="connsiteY71" fmla="*/ 470535 h 842391"/>
                <a:gd name="connsiteX72" fmla="*/ 429006 w 1155572"/>
                <a:gd name="connsiteY72" fmla="*/ 487966 h 842391"/>
                <a:gd name="connsiteX73" fmla="*/ 417005 w 1155572"/>
                <a:gd name="connsiteY73" fmla="*/ 631793 h 842391"/>
                <a:gd name="connsiteX74" fmla="*/ 486823 w 1155572"/>
                <a:gd name="connsiteY74" fmla="*/ 631793 h 842391"/>
                <a:gd name="connsiteX75" fmla="*/ 470725 w 1155572"/>
                <a:gd name="connsiteY75" fmla="*/ 129350 h 842391"/>
                <a:gd name="connsiteX76" fmla="*/ 433292 w 1155572"/>
                <a:gd name="connsiteY76" fmla="*/ 129350 h 842391"/>
                <a:gd name="connsiteX77" fmla="*/ 340900 w 1155572"/>
                <a:gd name="connsiteY77" fmla="*/ 220313 h 842391"/>
                <a:gd name="connsiteX78" fmla="*/ 340900 w 1155572"/>
                <a:gd name="connsiteY78" fmla="*/ 302038 h 842391"/>
                <a:gd name="connsiteX79" fmla="*/ 370046 w 1155572"/>
                <a:gd name="connsiteY79" fmla="*/ 392049 h 842391"/>
                <a:gd name="connsiteX80" fmla="*/ 370046 w 1155572"/>
                <a:gd name="connsiteY80" fmla="*/ 412814 h 842391"/>
                <a:gd name="connsiteX81" fmla="*/ 407861 w 1155572"/>
                <a:gd name="connsiteY81" fmla="*/ 437007 h 842391"/>
                <a:gd name="connsiteX82" fmla="*/ 407861 w 1155572"/>
                <a:gd name="connsiteY82" fmla="*/ 376809 h 842391"/>
                <a:gd name="connsiteX83" fmla="*/ 402431 w 1155572"/>
                <a:gd name="connsiteY83" fmla="*/ 371285 h 842391"/>
                <a:gd name="connsiteX84" fmla="*/ 378809 w 1155572"/>
                <a:gd name="connsiteY84" fmla="*/ 301943 h 842391"/>
                <a:gd name="connsiteX85" fmla="*/ 378809 w 1155572"/>
                <a:gd name="connsiteY85" fmla="*/ 235172 h 842391"/>
                <a:gd name="connsiteX86" fmla="*/ 521589 w 1155572"/>
                <a:gd name="connsiteY86" fmla="*/ 192310 h 842391"/>
                <a:gd name="connsiteX87" fmla="*/ 525494 w 1155572"/>
                <a:gd name="connsiteY87" fmla="*/ 220218 h 842391"/>
                <a:gd name="connsiteX88" fmla="*/ 525494 w 1155572"/>
                <a:gd name="connsiteY88" fmla="*/ 301943 h 842391"/>
                <a:gd name="connsiteX89" fmla="*/ 501872 w 1155572"/>
                <a:gd name="connsiteY89" fmla="*/ 371189 h 842391"/>
                <a:gd name="connsiteX90" fmla="*/ 496443 w 1155572"/>
                <a:gd name="connsiteY90" fmla="*/ 376714 h 842391"/>
                <a:gd name="connsiteX91" fmla="*/ 496443 w 1155572"/>
                <a:gd name="connsiteY91" fmla="*/ 436912 h 842391"/>
                <a:gd name="connsiteX92" fmla="*/ 534257 w 1155572"/>
                <a:gd name="connsiteY92" fmla="*/ 412718 h 842391"/>
                <a:gd name="connsiteX93" fmla="*/ 534257 w 1155572"/>
                <a:gd name="connsiteY93" fmla="*/ 391954 h 842391"/>
                <a:gd name="connsiteX94" fmla="*/ 563404 w 1155572"/>
                <a:gd name="connsiteY94" fmla="*/ 301943 h 842391"/>
                <a:gd name="connsiteX95" fmla="*/ 563404 w 1155572"/>
                <a:gd name="connsiteY95" fmla="*/ 220218 h 842391"/>
                <a:gd name="connsiteX96" fmla="*/ 471011 w 1155572"/>
                <a:gd name="connsiteY96" fmla="*/ 129254 h 84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155572" h="842391">
                  <a:moveTo>
                    <a:pt x="1069181" y="729044"/>
                  </a:moveTo>
                  <a:lnTo>
                    <a:pt x="86392" y="729044"/>
                  </a:lnTo>
                  <a:cubicBezTo>
                    <a:pt x="59531" y="729044"/>
                    <a:pt x="37814" y="707231"/>
                    <a:pt x="37814" y="680466"/>
                  </a:cubicBezTo>
                  <a:lnTo>
                    <a:pt x="37814" y="680466"/>
                  </a:lnTo>
                  <a:lnTo>
                    <a:pt x="37814" y="48578"/>
                  </a:lnTo>
                  <a:lnTo>
                    <a:pt x="37814" y="48578"/>
                  </a:lnTo>
                  <a:cubicBezTo>
                    <a:pt x="37814" y="21812"/>
                    <a:pt x="59531" y="0"/>
                    <a:pt x="86392" y="0"/>
                  </a:cubicBezTo>
                  <a:lnTo>
                    <a:pt x="1069181" y="0"/>
                  </a:lnTo>
                  <a:cubicBezTo>
                    <a:pt x="1095947" y="0"/>
                    <a:pt x="1117664" y="21717"/>
                    <a:pt x="1117759" y="48387"/>
                  </a:cubicBezTo>
                  <a:lnTo>
                    <a:pt x="1117759" y="680561"/>
                  </a:lnTo>
                  <a:cubicBezTo>
                    <a:pt x="1117664" y="707327"/>
                    <a:pt x="1095947" y="728948"/>
                    <a:pt x="1069181" y="728948"/>
                  </a:cubicBezTo>
                  <a:close/>
                  <a:moveTo>
                    <a:pt x="1058418" y="83725"/>
                  </a:moveTo>
                  <a:cubicBezTo>
                    <a:pt x="1058418" y="70390"/>
                    <a:pt x="1047464" y="59436"/>
                    <a:pt x="1034129" y="59436"/>
                  </a:cubicBezTo>
                  <a:lnTo>
                    <a:pt x="121539" y="59436"/>
                  </a:lnTo>
                  <a:cubicBezTo>
                    <a:pt x="108204" y="59436"/>
                    <a:pt x="97250" y="70390"/>
                    <a:pt x="97250" y="83725"/>
                  </a:cubicBezTo>
                  <a:lnTo>
                    <a:pt x="97250" y="645319"/>
                  </a:lnTo>
                  <a:cubicBezTo>
                    <a:pt x="97250" y="658654"/>
                    <a:pt x="108204" y="669608"/>
                    <a:pt x="121539" y="669608"/>
                  </a:cubicBezTo>
                  <a:lnTo>
                    <a:pt x="1034129" y="669608"/>
                  </a:lnTo>
                  <a:cubicBezTo>
                    <a:pt x="1047464" y="669608"/>
                    <a:pt x="1058418" y="658654"/>
                    <a:pt x="1058418" y="645319"/>
                  </a:cubicBezTo>
                  <a:lnTo>
                    <a:pt x="1058418" y="83725"/>
                  </a:lnTo>
                  <a:close/>
                  <a:moveTo>
                    <a:pt x="1155573" y="777621"/>
                  </a:moveTo>
                  <a:lnTo>
                    <a:pt x="0" y="777621"/>
                  </a:lnTo>
                  <a:lnTo>
                    <a:pt x="0" y="842391"/>
                  </a:lnTo>
                  <a:lnTo>
                    <a:pt x="1155573" y="842391"/>
                  </a:lnTo>
                  <a:lnTo>
                    <a:pt x="1155573" y="777621"/>
                  </a:lnTo>
                  <a:close/>
                  <a:moveTo>
                    <a:pt x="763524" y="631793"/>
                  </a:moveTo>
                  <a:lnTo>
                    <a:pt x="763524" y="562737"/>
                  </a:lnTo>
                  <a:cubicBezTo>
                    <a:pt x="763524" y="497872"/>
                    <a:pt x="741902" y="459772"/>
                    <a:pt x="678275" y="449675"/>
                  </a:cubicBezTo>
                  <a:cubicBezTo>
                    <a:pt x="643033" y="444056"/>
                    <a:pt x="598551" y="437007"/>
                    <a:pt x="567595" y="432149"/>
                  </a:cubicBezTo>
                  <a:lnTo>
                    <a:pt x="501110" y="631698"/>
                  </a:lnTo>
                  <a:lnTo>
                    <a:pt x="763619" y="631698"/>
                  </a:lnTo>
                  <a:close/>
                  <a:moveTo>
                    <a:pt x="402908" y="631793"/>
                  </a:moveTo>
                  <a:lnTo>
                    <a:pt x="336423" y="432245"/>
                  </a:lnTo>
                  <a:cubicBezTo>
                    <a:pt x="305372" y="437198"/>
                    <a:pt x="260985" y="444151"/>
                    <a:pt x="225647" y="449771"/>
                  </a:cubicBezTo>
                  <a:cubicBezTo>
                    <a:pt x="161925" y="459867"/>
                    <a:pt x="134969" y="497872"/>
                    <a:pt x="134969" y="562832"/>
                  </a:cubicBezTo>
                  <a:lnTo>
                    <a:pt x="134969" y="631888"/>
                  </a:lnTo>
                  <a:lnTo>
                    <a:pt x="402908" y="631888"/>
                  </a:lnTo>
                  <a:close/>
                  <a:moveTo>
                    <a:pt x="988981" y="268319"/>
                  </a:moveTo>
                  <a:lnTo>
                    <a:pt x="988981" y="267272"/>
                  </a:lnTo>
                  <a:cubicBezTo>
                    <a:pt x="988981" y="231743"/>
                    <a:pt x="963740" y="217265"/>
                    <a:pt x="930212" y="214217"/>
                  </a:cubicBezTo>
                  <a:lnTo>
                    <a:pt x="930212" y="213169"/>
                  </a:lnTo>
                  <a:cubicBezTo>
                    <a:pt x="943165" y="207455"/>
                    <a:pt x="952119" y="194596"/>
                    <a:pt x="952119" y="179546"/>
                  </a:cubicBezTo>
                  <a:cubicBezTo>
                    <a:pt x="952119" y="159258"/>
                    <a:pt x="935641" y="142780"/>
                    <a:pt x="915257" y="142780"/>
                  </a:cubicBezTo>
                  <a:cubicBezTo>
                    <a:pt x="894874" y="142780"/>
                    <a:pt x="878491" y="159258"/>
                    <a:pt x="878491" y="179546"/>
                  </a:cubicBezTo>
                  <a:cubicBezTo>
                    <a:pt x="878491" y="194596"/>
                    <a:pt x="887540" y="207455"/>
                    <a:pt x="900398" y="213169"/>
                  </a:cubicBezTo>
                  <a:lnTo>
                    <a:pt x="900398" y="214217"/>
                  </a:lnTo>
                  <a:cubicBezTo>
                    <a:pt x="866870" y="217265"/>
                    <a:pt x="841724" y="231743"/>
                    <a:pt x="841724" y="267272"/>
                  </a:cubicBezTo>
                  <a:lnTo>
                    <a:pt x="841724" y="268319"/>
                  </a:lnTo>
                  <a:lnTo>
                    <a:pt x="810006" y="268319"/>
                  </a:lnTo>
                  <a:lnTo>
                    <a:pt x="810006" y="306134"/>
                  </a:lnTo>
                  <a:lnTo>
                    <a:pt x="1020604" y="306134"/>
                  </a:lnTo>
                  <a:lnTo>
                    <a:pt x="1020604" y="268319"/>
                  </a:lnTo>
                  <a:lnTo>
                    <a:pt x="988981" y="268319"/>
                  </a:lnTo>
                  <a:close/>
                  <a:moveTo>
                    <a:pt x="988981" y="515588"/>
                  </a:moveTo>
                  <a:cubicBezTo>
                    <a:pt x="988981" y="480060"/>
                    <a:pt x="963740" y="465582"/>
                    <a:pt x="930212" y="462534"/>
                  </a:cubicBezTo>
                  <a:lnTo>
                    <a:pt x="930212" y="461486"/>
                  </a:lnTo>
                  <a:cubicBezTo>
                    <a:pt x="943165" y="455771"/>
                    <a:pt x="952119" y="442913"/>
                    <a:pt x="952119" y="427863"/>
                  </a:cubicBezTo>
                  <a:cubicBezTo>
                    <a:pt x="952119" y="407575"/>
                    <a:pt x="935641" y="391097"/>
                    <a:pt x="915257" y="391097"/>
                  </a:cubicBezTo>
                  <a:cubicBezTo>
                    <a:pt x="894874" y="391097"/>
                    <a:pt x="878491" y="407575"/>
                    <a:pt x="878491" y="427863"/>
                  </a:cubicBezTo>
                  <a:cubicBezTo>
                    <a:pt x="878491" y="442913"/>
                    <a:pt x="887540" y="455771"/>
                    <a:pt x="900398" y="461486"/>
                  </a:cubicBezTo>
                  <a:lnTo>
                    <a:pt x="900398" y="462534"/>
                  </a:lnTo>
                  <a:cubicBezTo>
                    <a:pt x="866870" y="465582"/>
                    <a:pt x="841724" y="480060"/>
                    <a:pt x="841724" y="515588"/>
                  </a:cubicBezTo>
                  <a:lnTo>
                    <a:pt x="841724" y="516636"/>
                  </a:lnTo>
                  <a:lnTo>
                    <a:pt x="810006" y="516636"/>
                  </a:lnTo>
                  <a:lnTo>
                    <a:pt x="810006" y="554450"/>
                  </a:lnTo>
                  <a:lnTo>
                    <a:pt x="1020604" y="554450"/>
                  </a:lnTo>
                  <a:lnTo>
                    <a:pt x="1020604" y="516636"/>
                  </a:lnTo>
                  <a:lnTo>
                    <a:pt x="988981" y="516636"/>
                  </a:lnTo>
                  <a:lnTo>
                    <a:pt x="988981" y="515588"/>
                  </a:lnTo>
                  <a:close/>
                  <a:moveTo>
                    <a:pt x="486918" y="631793"/>
                  </a:moveTo>
                  <a:lnTo>
                    <a:pt x="474917" y="487966"/>
                  </a:lnTo>
                  <a:lnTo>
                    <a:pt x="451961" y="470535"/>
                  </a:lnTo>
                  <a:lnTo>
                    <a:pt x="429006" y="487966"/>
                  </a:lnTo>
                  <a:lnTo>
                    <a:pt x="417005" y="631793"/>
                  </a:lnTo>
                  <a:lnTo>
                    <a:pt x="486823" y="631793"/>
                  </a:lnTo>
                  <a:close/>
                  <a:moveTo>
                    <a:pt x="470725" y="129350"/>
                  </a:moveTo>
                  <a:lnTo>
                    <a:pt x="433292" y="129350"/>
                  </a:lnTo>
                  <a:cubicBezTo>
                    <a:pt x="371951" y="129350"/>
                    <a:pt x="340900" y="159925"/>
                    <a:pt x="340900" y="220313"/>
                  </a:cubicBezTo>
                  <a:lnTo>
                    <a:pt x="340900" y="302038"/>
                  </a:lnTo>
                  <a:cubicBezTo>
                    <a:pt x="340900" y="341948"/>
                    <a:pt x="349472" y="368713"/>
                    <a:pt x="370046" y="392049"/>
                  </a:cubicBezTo>
                  <a:lnTo>
                    <a:pt x="370046" y="412814"/>
                  </a:lnTo>
                  <a:lnTo>
                    <a:pt x="407861" y="437007"/>
                  </a:lnTo>
                  <a:lnTo>
                    <a:pt x="407861" y="376809"/>
                  </a:lnTo>
                  <a:lnTo>
                    <a:pt x="402431" y="371285"/>
                  </a:lnTo>
                  <a:cubicBezTo>
                    <a:pt x="387477" y="356140"/>
                    <a:pt x="378809" y="339947"/>
                    <a:pt x="378809" y="301943"/>
                  </a:cubicBezTo>
                  <a:lnTo>
                    <a:pt x="378809" y="235172"/>
                  </a:lnTo>
                  <a:lnTo>
                    <a:pt x="521589" y="192310"/>
                  </a:lnTo>
                  <a:cubicBezTo>
                    <a:pt x="524256" y="199739"/>
                    <a:pt x="525494" y="208883"/>
                    <a:pt x="525494" y="220218"/>
                  </a:cubicBezTo>
                  <a:lnTo>
                    <a:pt x="525494" y="301943"/>
                  </a:lnTo>
                  <a:cubicBezTo>
                    <a:pt x="525494" y="339947"/>
                    <a:pt x="516826" y="356140"/>
                    <a:pt x="501872" y="371189"/>
                  </a:cubicBezTo>
                  <a:lnTo>
                    <a:pt x="496443" y="376714"/>
                  </a:lnTo>
                  <a:lnTo>
                    <a:pt x="496443" y="436912"/>
                  </a:lnTo>
                  <a:lnTo>
                    <a:pt x="534257" y="412718"/>
                  </a:lnTo>
                  <a:lnTo>
                    <a:pt x="534257" y="391954"/>
                  </a:lnTo>
                  <a:cubicBezTo>
                    <a:pt x="554831" y="368618"/>
                    <a:pt x="563404" y="341852"/>
                    <a:pt x="563404" y="301943"/>
                  </a:cubicBezTo>
                  <a:lnTo>
                    <a:pt x="563404" y="220218"/>
                  </a:lnTo>
                  <a:cubicBezTo>
                    <a:pt x="563404" y="159830"/>
                    <a:pt x="532352" y="129254"/>
                    <a:pt x="471011" y="129254"/>
                  </a:cubicBezTo>
                  <a:close/>
                </a:path>
              </a:pathLst>
            </a:custGeom>
            <a:solidFill>
              <a:srgbClr val="003B83"/>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grpSp>
      <p:grpSp>
        <p:nvGrpSpPr>
          <p:cNvPr id="109" name="消防車">
            <a:extLst>
              <a:ext uri="{FF2B5EF4-FFF2-40B4-BE49-F238E27FC236}">
                <a16:creationId xmlns:a16="http://schemas.microsoft.com/office/drawing/2014/main" id="{25C765CC-5BB0-4DD8-9555-181A16442F5E}"/>
              </a:ext>
            </a:extLst>
          </p:cNvPr>
          <p:cNvGrpSpPr>
            <a:grpSpLocks noChangeAspect="1"/>
          </p:cNvGrpSpPr>
          <p:nvPr/>
        </p:nvGrpSpPr>
        <p:grpSpPr bwMode="auto">
          <a:xfrm>
            <a:off x="5708918" y="5083721"/>
            <a:ext cx="443038" cy="232765"/>
            <a:chOff x="5945" y="3247"/>
            <a:chExt cx="1300" cy="683"/>
          </a:xfrm>
        </p:grpSpPr>
        <p:sp>
          <p:nvSpPr>
            <p:cNvPr id="110" name="Freeform 90">
              <a:extLst>
                <a:ext uri="{FF2B5EF4-FFF2-40B4-BE49-F238E27FC236}">
                  <a16:creationId xmlns:a16="http://schemas.microsoft.com/office/drawing/2014/main" id="{4BBBC619-0D69-4CDB-B231-791D7A54D4D3}"/>
                </a:ext>
              </a:extLst>
            </p:cNvPr>
            <p:cNvSpPr>
              <a:spLocks noEditPoints="1"/>
            </p:cNvSpPr>
            <p:nvPr/>
          </p:nvSpPr>
          <p:spPr bwMode="auto">
            <a:xfrm>
              <a:off x="6013" y="3460"/>
              <a:ext cx="1200" cy="341"/>
            </a:xfrm>
            <a:custGeom>
              <a:avLst/>
              <a:gdLst>
                <a:gd name="T0" fmla="*/ 768 w 791"/>
                <a:gd name="T1" fmla="*/ 156 h 224"/>
                <a:gd name="T2" fmla="*/ 723 w 791"/>
                <a:gd name="T3" fmla="*/ 201 h 224"/>
                <a:gd name="T4" fmla="*/ 691 w 791"/>
                <a:gd name="T5" fmla="*/ 124 h 224"/>
                <a:gd name="T6" fmla="*/ 753 w 791"/>
                <a:gd name="T7" fmla="*/ 122 h 224"/>
                <a:gd name="T8" fmla="*/ 756 w 791"/>
                <a:gd name="T9" fmla="*/ 125 h 224"/>
                <a:gd name="T10" fmla="*/ 133 w 791"/>
                <a:gd name="T11" fmla="*/ 103 h 224"/>
                <a:gd name="T12" fmla="*/ 6 w 791"/>
                <a:gd name="T13" fmla="*/ 121 h 224"/>
                <a:gd name="T14" fmla="*/ 0 w 791"/>
                <a:gd name="T15" fmla="*/ 171 h 224"/>
                <a:gd name="T16" fmla="*/ 37 w 791"/>
                <a:gd name="T17" fmla="*/ 179 h 224"/>
                <a:gd name="T18" fmla="*/ 126 w 791"/>
                <a:gd name="T19" fmla="*/ 126 h 224"/>
                <a:gd name="T20" fmla="*/ 133 w 791"/>
                <a:gd name="T21" fmla="*/ 103 h 224"/>
                <a:gd name="T22" fmla="*/ 133 w 791"/>
                <a:gd name="T23" fmla="*/ 8 h 224"/>
                <a:gd name="T24" fmla="*/ 46 w 791"/>
                <a:gd name="T25" fmla="*/ 0 h 224"/>
                <a:gd name="T26" fmla="*/ 9 w 791"/>
                <a:gd name="T27" fmla="*/ 91 h 224"/>
                <a:gd name="T28" fmla="*/ 17 w 791"/>
                <a:gd name="T29" fmla="*/ 99 h 224"/>
                <a:gd name="T30" fmla="*/ 133 w 791"/>
                <a:gd name="T31" fmla="*/ 67 h 224"/>
                <a:gd name="T32" fmla="*/ 133 w 791"/>
                <a:gd name="T33" fmla="*/ 8 h 224"/>
                <a:gd name="T34" fmla="*/ 253 w 791"/>
                <a:gd name="T35" fmla="*/ 0 h 224"/>
                <a:gd name="T36" fmla="*/ 170 w 791"/>
                <a:gd name="T37" fmla="*/ 8 h 224"/>
                <a:gd name="T38" fmla="*/ 178 w 791"/>
                <a:gd name="T39" fmla="*/ 72 h 224"/>
                <a:gd name="T40" fmla="*/ 260 w 791"/>
                <a:gd name="T41" fmla="*/ 64 h 224"/>
                <a:gd name="T42" fmla="*/ 391 w 791"/>
                <a:gd name="T43" fmla="*/ 125 h 224"/>
                <a:gd name="T44" fmla="*/ 359 w 791"/>
                <a:gd name="T45" fmla="*/ 125 h 224"/>
                <a:gd name="T46" fmla="*/ 391 w 791"/>
                <a:gd name="T47" fmla="*/ 125 h 224"/>
                <a:gd name="T48" fmla="*/ 434 w 791"/>
                <a:gd name="T49" fmla="*/ 109 h 224"/>
                <a:gd name="T50" fmla="*/ 434 w 791"/>
                <a:gd name="T51" fmla="*/ 141 h 224"/>
                <a:gd name="T52" fmla="*/ 475 w 791"/>
                <a:gd name="T53" fmla="*/ 71 h 224"/>
                <a:gd name="T54" fmla="*/ 346 w 791"/>
                <a:gd name="T55" fmla="*/ 59 h 224"/>
                <a:gd name="T56" fmla="*/ 346 w 791"/>
                <a:gd name="T57" fmla="*/ 82 h 224"/>
                <a:gd name="T58" fmla="*/ 475 w 791"/>
                <a:gd name="T59" fmla="*/ 71 h 224"/>
                <a:gd name="T60" fmla="*/ 670 w 791"/>
                <a:gd name="T61" fmla="*/ 34 h 224"/>
                <a:gd name="T62" fmla="*/ 697 w 791"/>
                <a:gd name="T63" fmla="*/ 72 h 224"/>
                <a:gd name="T64" fmla="*/ 719 w 791"/>
                <a:gd name="T65" fmla="*/ 50 h 224"/>
                <a:gd name="T66" fmla="*/ 681 w 791"/>
                <a:gd name="T67" fmla="*/ 23 h 224"/>
                <a:gd name="T68" fmla="*/ 660 w 791"/>
                <a:gd name="T69" fmla="*/ 24 h 224"/>
                <a:gd name="T70" fmla="*/ 541 w 791"/>
                <a:gd name="T71" fmla="*/ 167 h 224"/>
                <a:gd name="T72" fmla="*/ 513 w 791"/>
                <a:gd name="T73" fmla="*/ 175 h 224"/>
                <a:gd name="T74" fmla="*/ 528 w 791"/>
                <a:gd name="T75" fmla="*/ 191 h 224"/>
                <a:gd name="T76" fmla="*/ 573 w 791"/>
                <a:gd name="T77" fmla="*/ 199 h 224"/>
                <a:gd name="T78" fmla="*/ 791 w 791"/>
                <a:gd name="T79" fmla="*/ 156 h 224"/>
                <a:gd name="T80" fmla="*/ 769 w 791"/>
                <a:gd name="T81" fmla="*/ 106 h 224"/>
                <a:gd name="T82" fmla="*/ 711 w 791"/>
                <a:gd name="T83" fmla="*/ 80 h 224"/>
                <a:gd name="T84" fmla="*/ 675 w 791"/>
                <a:gd name="T85" fmla="*/ 108 h 224"/>
                <a:gd name="T86" fmla="*/ 651 w 791"/>
                <a:gd name="T87" fmla="*/ 172 h 224"/>
                <a:gd name="T88" fmla="*/ 589 w 791"/>
                <a:gd name="T89" fmla="*/ 194 h 224"/>
                <a:gd name="T90" fmla="*/ 675 w 791"/>
                <a:gd name="T91" fmla="*/ 204 h 224"/>
                <a:gd name="T92" fmla="*/ 771 w 791"/>
                <a:gd name="T93" fmla="*/ 20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91" h="224">
                  <a:moveTo>
                    <a:pt x="756" y="125"/>
                  </a:moveTo>
                  <a:cubicBezTo>
                    <a:pt x="764" y="133"/>
                    <a:pt x="768" y="144"/>
                    <a:pt x="768" y="156"/>
                  </a:cubicBezTo>
                  <a:cubicBezTo>
                    <a:pt x="768" y="168"/>
                    <a:pt x="764" y="180"/>
                    <a:pt x="755" y="188"/>
                  </a:cubicBezTo>
                  <a:cubicBezTo>
                    <a:pt x="747" y="197"/>
                    <a:pt x="735" y="201"/>
                    <a:pt x="723" y="201"/>
                  </a:cubicBezTo>
                  <a:cubicBezTo>
                    <a:pt x="711" y="201"/>
                    <a:pt x="700" y="197"/>
                    <a:pt x="691" y="188"/>
                  </a:cubicBezTo>
                  <a:cubicBezTo>
                    <a:pt x="673" y="171"/>
                    <a:pt x="673" y="142"/>
                    <a:pt x="691" y="124"/>
                  </a:cubicBezTo>
                  <a:cubicBezTo>
                    <a:pt x="700" y="115"/>
                    <a:pt x="711" y="111"/>
                    <a:pt x="723" y="111"/>
                  </a:cubicBezTo>
                  <a:cubicBezTo>
                    <a:pt x="734" y="111"/>
                    <a:pt x="744" y="115"/>
                    <a:pt x="753" y="122"/>
                  </a:cubicBezTo>
                  <a:cubicBezTo>
                    <a:pt x="755" y="124"/>
                    <a:pt x="755" y="124"/>
                    <a:pt x="755" y="124"/>
                  </a:cubicBezTo>
                  <a:cubicBezTo>
                    <a:pt x="755" y="124"/>
                    <a:pt x="756" y="125"/>
                    <a:pt x="756" y="125"/>
                  </a:cubicBezTo>
                  <a:close/>
                  <a:moveTo>
                    <a:pt x="133" y="103"/>
                  </a:moveTo>
                  <a:cubicBezTo>
                    <a:pt x="133" y="103"/>
                    <a:pt x="133" y="103"/>
                    <a:pt x="133" y="103"/>
                  </a:cubicBezTo>
                  <a:cubicBezTo>
                    <a:pt x="133" y="99"/>
                    <a:pt x="129" y="95"/>
                    <a:pt x="124" y="96"/>
                  </a:cubicBezTo>
                  <a:cubicBezTo>
                    <a:pt x="6" y="121"/>
                    <a:pt x="6" y="121"/>
                    <a:pt x="6" y="121"/>
                  </a:cubicBezTo>
                  <a:cubicBezTo>
                    <a:pt x="2" y="123"/>
                    <a:pt x="0" y="126"/>
                    <a:pt x="0" y="131"/>
                  </a:cubicBezTo>
                  <a:cubicBezTo>
                    <a:pt x="0" y="171"/>
                    <a:pt x="0" y="171"/>
                    <a:pt x="0" y="171"/>
                  </a:cubicBezTo>
                  <a:cubicBezTo>
                    <a:pt x="0" y="175"/>
                    <a:pt x="3" y="179"/>
                    <a:pt x="8" y="179"/>
                  </a:cubicBezTo>
                  <a:cubicBezTo>
                    <a:pt x="37" y="179"/>
                    <a:pt x="37" y="179"/>
                    <a:pt x="37" y="179"/>
                  </a:cubicBezTo>
                  <a:cubicBezTo>
                    <a:pt x="50" y="179"/>
                    <a:pt x="55" y="177"/>
                    <a:pt x="64" y="170"/>
                  </a:cubicBezTo>
                  <a:cubicBezTo>
                    <a:pt x="126" y="126"/>
                    <a:pt x="126" y="126"/>
                    <a:pt x="126" y="126"/>
                  </a:cubicBezTo>
                  <a:cubicBezTo>
                    <a:pt x="131" y="122"/>
                    <a:pt x="133" y="118"/>
                    <a:pt x="133" y="113"/>
                  </a:cubicBezTo>
                  <a:cubicBezTo>
                    <a:pt x="133" y="113"/>
                    <a:pt x="133" y="108"/>
                    <a:pt x="133" y="103"/>
                  </a:cubicBezTo>
                  <a:close/>
                  <a:moveTo>
                    <a:pt x="133" y="8"/>
                  </a:moveTo>
                  <a:cubicBezTo>
                    <a:pt x="133" y="8"/>
                    <a:pt x="133" y="8"/>
                    <a:pt x="133" y="8"/>
                  </a:cubicBezTo>
                  <a:cubicBezTo>
                    <a:pt x="133" y="4"/>
                    <a:pt x="129" y="0"/>
                    <a:pt x="125" y="0"/>
                  </a:cubicBezTo>
                  <a:cubicBezTo>
                    <a:pt x="46" y="0"/>
                    <a:pt x="46" y="0"/>
                    <a:pt x="46" y="0"/>
                  </a:cubicBezTo>
                  <a:cubicBezTo>
                    <a:pt x="38" y="0"/>
                    <a:pt x="36" y="2"/>
                    <a:pt x="33" y="10"/>
                  </a:cubicBezTo>
                  <a:cubicBezTo>
                    <a:pt x="26" y="28"/>
                    <a:pt x="17" y="60"/>
                    <a:pt x="9" y="91"/>
                  </a:cubicBezTo>
                  <a:cubicBezTo>
                    <a:pt x="8" y="96"/>
                    <a:pt x="11" y="100"/>
                    <a:pt x="17" y="99"/>
                  </a:cubicBezTo>
                  <a:cubicBezTo>
                    <a:pt x="17" y="99"/>
                    <a:pt x="17" y="99"/>
                    <a:pt x="17" y="99"/>
                  </a:cubicBezTo>
                  <a:cubicBezTo>
                    <a:pt x="125" y="76"/>
                    <a:pt x="125" y="76"/>
                    <a:pt x="125" y="76"/>
                  </a:cubicBezTo>
                  <a:cubicBezTo>
                    <a:pt x="130" y="75"/>
                    <a:pt x="133" y="72"/>
                    <a:pt x="133" y="67"/>
                  </a:cubicBezTo>
                  <a:cubicBezTo>
                    <a:pt x="133" y="67"/>
                    <a:pt x="133" y="67"/>
                    <a:pt x="133" y="67"/>
                  </a:cubicBezTo>
                  <a:lnTo>
                    <a:pt x="133" y="8"/>
                  </a:lnTo>
                  <a:close/>
                  <a:moveTo>
                    <a:pt x="260" y="8"/>
                  </a:moveTo>
                  <a:cubicBezTo>
                    <a:pt x="260" y="4"/>
                    <a:pt x="257" y="0"/>
                    <a:pt x="253" y="0"/>
                  </a:cubicBezTo>
                  <a:cubicBezTo>
                    <a:pt x="178" y="0"/>
                    <a:pt x="178" y="0"/>
                    <a:pt x="178" y="0"/>
                  </a:cubicBezTo>
                  <a:cubicBezTo>
                    <a:pt x="173" y="0"/>
                    <a:pt x="170" y="4"/>
                    <a:pt x="170" y="8"/>
                  </a:cubicBezTo>
                  <a:cubicBezTo>
                    <a:pt x="170" y="64"/>
                    <a:pt x="170" y="64"/>
                    <a:pt x="170" y="64"/>
                  </a:cubicBezTo>
                  <a:cubicBezTo>
                    <a:pt x="170" y="68"/>
                    <a:pt x="173" y="72"/>
                    <a:pt x="178" y="72"/>
                  </a:cubicBezTo>
                  <a:cubicBezTo>
                    <a:pt x="253" y="72"/>
                    <a:pt x="253" y="72"/>
                    <a:pt x="253" y="72"/>
                  </a:cubicBezTo>
                  <a:cubicBezTo>
                    <a:pt x="257" y="72"/>
                    <a:pt x="260" y="68"/>
                    <a:pt x="260" y="64"/>
                  </a:cubicBezTo>
                  <a:lnTo>
                    <a:pt x="260" y="8"/>
                  </a:lnTo>
                  <a:close/>
                  <a:moveTo>
                    <a:pt x="391" y="125"/>
                  </a:moveTo>
                  <a:cubicBezTo>
                    <a:pt x="391" y="116"/>
                    <a:pt x="384" y="109"/>
                    <a:pt x="375" y="109"/>
                  </a:cubicBezTo>
                  <a:cubicBezTo>
                    <a:pt x="366" y="109"/>
                    <a:pt x="359" y="116"/>
                    <a:pt x="359" y="125"/>
                  </a:cubicBezTo>
                  <a:cubicBezTo>
                    <a:pt x="359" y="134"/>
                    <a:pt x="366" y="141"/>
                    <a:pt x="375" y="141"/>
                  </a:cubicBezTo>
                  <a:cubicBezTo>
                    <a:pt x="384" y="141"/>
                    <a:pt x="391" y="134"/>
                    <a:pt x="391" y="125"/>
                  </a:cubicBezTo>
                  <a:close/>
                  <a:moveTo>
                    <a:pt x="450" y="125"/>
                  </a:moveTo>
                  <a:cubicBezTo>
                    <a:pt x="450" y="116"/>
                    <a:pt x="443" y="109"/>
                    <a:pt x="434" y="109"/>
                  </a:cubicBezTo>
                  <a:cubicBezTo>
                    <a:pt x="425" y="109"/>
                    <a:pt x="418" y="116"/>
                    <a:pt x="418" y="125"/>
                  </a:cubicBezTo>
                  <a:cubicBezTo>
                    <a:pt x="418" y="134"/>
                    <a:pt x="425" y="141"/>
                    <a:pt x="434" y="141"/>
                  </a:cubicBezTo>
                  <a:cubicBezTo>
                    <a:pt x="443" y="141"/>
                    <a:pt x="450" y="134"/>
                    <a:pt x="450" y="125"/>
                  </a:cubicBezTo>
                  <a:close/>
                  <a:moveTo>
                    <a:pt x="475" y="71"/>
                  </a:moveTo>
                  <a:cubicBezTo>
                    <a:pt x="475" y="64"/>
                    <a:pt x="470" y="59"/>
                    <a:pt x="463" y="59"/>
                  </a:cubicBezTo>
                  <a:cubicBezTo>
                    <a:pt x="346" y="59"/>
                    <a:pt x="346" y="59"/>
                    <a:pt x="346" y="59"/>
                  </a:cubicBezTo>
                  <a:cubicBezTo>
                    <a:pt x="339" y="59"/>
                    <a:pt x="334" y="64"/>
                    <a:pt x="334" y="71"/>
                  </a:cubicBezTo>
                  <a:cubicBezTo>
                    <a:pt x="334" y="77"/>
                    <a:pt x="339" y="82"/>
                    <a:pt x="346" y="82"/>
                  </a:cubicBezTo>
                  <a:cubicBezTo>
                    <a:pt x="463" y="82"/>
                    <a:pt x="463" y="82"/>
                    <a:pt x="463" y="82"/>
                  </a:cubicBezTo>
                  <a:cubicBezTo>
                    <a:pt x="470" y="82"/>
                    <a:pt x="475" y="77"/>
                    <a:pt x="475" y="71"/>
                  </a:cubicBezTo>
                  <a:close/>
                  <a:moveTo>
                    <a:pt x="660" y="24"/>
                  </a:moveTo>
                  <a:cubicBezTo>
                    <a:pt x="670" y="34"/>
                    <a:pt x="670" y="34"/>
                    <a:pt x="670" y="34"/>
                  </a:cubicBezTo>
                  <a:cubicBezTo>
                    <a:pt x="669" y="40"/>
                    <a:pt x="670" y="46"/>
                    <a:pt x="674" y="50"/>
                  </a:cubicBezTo>
                  <a:cubicBezTo>
                    <a:pt x="697" y="72"/>
                    <a:pt x="697" y="72"/>
                    <a:pt x="697" y="72"/>
                  </a:cubicBezTo>
                  <a:cubicBezTo>
                    <a:pt x="697" y="72"/>
                    <a:pt x="697" y="72"/>
                    <a:pt x="697" y="72"/>
                  </a:cubicBezTo>
                  <a:cubicBezTo>
                    <a:pt x="719" y="50"/>
                    <a:pt x="719" y="50"/>
                    <a:pt x="719" y="50"/>
                  </a:cubicBezTo>
                  <a:cubicBezTo>
                    <a:pt x="697" y="27"/>
                    <a:pt x="697" y="27"/>
                    <a:pt x="697" y="27"/>
                  </a:cubicBezTo>
                  <a:cubicBezTo>
                    <a:pt x="692" y="23"/>
                    <a:pt x="687" y="22"/>
                    <a:pt x="681" y="23"/>
                  </a:cubicBezTo>
                  <a:cubicBezTo>
                    <a:pt x="671" y="13"/>
                    <a:pt x="671" y="13"/>
                    <a:pt x="671" y="13"/>
                  </a:cubicBezTo>
                  <a:lnTo>
                    <a:pt x="660" y="24"/>
                  </a:lnTo>
                  <a:close/>
                  <a:moveTo>
                    <a:pt x="573" y="167"/>
                  </a:moveTo>
                  <a:cubicBezTo>
                    <a:pt x="541" y="167"/>
                    <a:pt x="541" y="167"/>
                    <a:pt x="541" y="167"/>
                  </a:cubicBezTo>
                  <a:cubicBezTo>
                    <a:pt x="535" y="167"/>
                    <a:pt x="530" y="170"/>
                    <a:pt x="528" y="175"/>
                  </a:cubicBezTo>
                  <a:cubicBezTo>
                    <a:pt x="513" y="175"/>
                    <a:pt x="513" y="175"/>
                    <a:pt x="513" y="175"/>
                  </a:cubicBezTo>
                  <a:cubicBezTo>
                    <a:pt x="513" y="191"/>
                    <a:pt x="513" y="191"/>
                    <a:pt x="513" y="191"/>
                  </a:cubicBezTo>
                  <a:cubicBezTo>
                    <a:pt x="528" y="191"/>
                    <a:pt x="528" y="191"/>
                    <a:pt x="528" y="191"/>
                  </a:cubicBezTo>
                  <a:cubicBezTo>
                    <a:pt x="530" y="196"/>
                    <a:pt x="535" y="199"/>
                    <a:pt x="541" y="199"/>
                  </a:cubicBezTo>
                  <a:cubicBezTo>
                    <a:pt x="573" y="199"/>
                    <a:pt x="573" y="199"/>
                    <a:pt x="573" y="199"/>
                  </a:cubicBezTo>
                  <a:lnTo>
                    <a:pt x="573" y="167"/>
                  </a:lnTo>
                  <a:close/>
                  <a:moveTo>
                    <a:pt x="791" y="156"/>
                  </a:moveTo>
                  <a:cubicBezTo>
                    <a:pt x="791" y="138"/>
                    <a:pt x="784" y="121"/>
                    <a:pt x="771" y="108"/>
                  </a:cubicBezTo>
                  <a:cubicBezTo>
                    <a:pt x="770" y="107"/>
                    <a:pt x="769" y="106"/>
                    <a:pt x="769" y="106"/>
                  </a:cubicBezTo>
                  <a:cubicBezTo>
                    <a:pt x="727" y="64"/>
                    <a:pt x="727" y="64"/>
                    <a:pt x="727" y="64"/>
                  </a:cubicBezTo>
                  <a:cubicBezTo>
                    <a:pt x="711" y="80"/>
                    <a:pt x="711" y="80"/>
                    <a:pt x="711" y="80"/>
                  </a:cubicBezTo>
                  <a:cubicBezTo>
                    <a:pt x="719" y="88"/>
                    <a:pt x="719" y="88"/>
                    <a:pt x="719" y="88"/>
                  </a:cubicBezTo>
                  <a:cubicBezTo>
                    <a:pt x="702" y="89"/>
                    <a:pt x="687" y="96"/>
                    <a:pt x="675" y="108"/>
                  </a:cubicBezTo>
                  <a:cubicBezTo>
                    <a:pt x="658" y="125"/>
                    <a:pt x="652" y="150"/>
                    <a:pt x="657" y="172"/>
                  </a:cubicBezTo>
                  <a:cubicBezTo>
                    <a:pt x="655" y="172"/>
                    <a:pt x="653" y="172"/>
                    <a:pt x="651" y="172"/>
                  </a:cubicBezTo>
                  <a:cubicBezTo>
                    <a:pt x="589" y="172"/>
                    <a:pt x="589" y="172"/>
                    <a:pt x="589" y="172"/>
                  </a:cubicBezTo>
                  <a:cubicBezTo>
                    <a:pt x="589" y="194"/>
                    <a:pt x="589" y="194"/>
                    <a:pt x="589" y="194"/>
                  </a:cubicBezTo>
                  <a:cubicBezTo>
                    <a:pt x="651" y="194"/>
                    <a:pt x="651" y="194"/>
                    <a:pt x="651" y="194"/>
                  </a:cubicBezTo>
                  <a:cubicBezTo>
                    <a:pt x="660" y="194"/>
                    <a:pt x="669" y="198"/>
                    <a:pt x="675" y="204"/>
                  </a:cubicBezTo>
                  <a:cubicBezTo>
                    <a:pt x="688" y="217"/>
                    <a:pt x="705" y="224"/>
                    <a:pt x="723" y="224"/>
                  </a:cubicBezTo>
                  <a:cubicBezTo>
                    <a:pt x="741" y="224"/>
                    <a:pt x="758" y="217"/>
                    <a:pt x="771" y="204"/>
                  </a:cubicBezTo>
                  <a:cubicBezTo>
                    <a:pt x="784" y="191"/>
                    <a:pt x="791" y="174"/>
                    <a:pt x="791"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11" name="Freeform 91">
              <a:extLst>
                <a:ext uri="{FF2B5EF4-FFF2-40B4-BE49-F238E27FC236}">
                  <a16:creationId xmlns:a16="http://schemas.microsoft.com/office/drawing/2014/main" id="{A8728503-1CAB-4F6E-8BE7-AAD38C4E6863}"/>
                </a:ext>
              </a:extLst>
            </p:cNvPr>
            <p:cNvSpPr>
              <a:spLocks noEditPoints="1"/>
            </p:cNvSpPr>
            <p:nvPr/>
          </p:nvSpPr>
          <p:spPr bwMode="auto">
            <a:xfrm>
              <a:off x="5945" y="3247"/>
              <a:ext cx="1300" cy="683"/>
            </a:xfrm>
            <a:custGeom>
              <a:avLst/>
              <a:gdLst>
                <a:gd name="T0" fmla="*/ 278 w 857"/>
                <a:gd name="T1" fmla="*/ 31 h 449"/>
                <a:gd name="T2" fmla="*/ 5 w 857"/>
                <a:gd name="T3" fmla="*/ 98 h 449"/>
                <a:gd name="T4" fmla="*/ 224 w 857"/>
                <a:gd name="T5" fmla="*/ 65 h 449"/>
                <a:gd name="T6" fmla="*/ 107 w 857"/>
                <a:gd name="T7" fmla="*/ 72 h 449"/>
                <a:gd name="T8" fmla="*/ 107 w 857"/>
                <a:gd name="T9" fmla="*/ 41 h 449"/>
                <a:gd name="T10" fmla="*/ 5 w 857"/>
                <a:gd name="T11" fmla="*/ 16 h 449"/>
                <a:gd name="T12" fmla="*/ 800 w 857"/>
                <a:gd name="T13" fmla="*/ 264 h 449"/>
                <a:gd name="T14" fmla="*/ 736 w 857"/>
                <a:gd name="T15" fmla="*/ 328 h 449"/>
                <a:gd name="T16" fmla="*/ 801 w 857"/>
                <a:gd name="T17" fmla="*/ 265 h 449"/>
                <a:gd name="T18" fmla="*/ 857 w 857"/>
                <a:gd name="T19" fmla="*/ 347 h 449"/>
                <a:gd name="T20" fmla="*/ 600 w 857"/>
                <a:gd name="T21" fmla="*/ 449 h 449"/>
                <a:gd name="T22" fmla="*/ 104 w 857"/>
                <a:gd name="T23" fmla="*/ 391 h 449"/>
                <a:gd name="T24" fmla="*/ 22 w 857"/>
                <a:gd name="T25" fmla="*/ 395 h 449"/>
                <a:gd name="T26" fmla="*/ 82 w 857"/>
                <a:gd name="T27" fmla="*/ 115 h 449"/>
                <a:gd name="T28" fmla="*/ 174 w 857"/>
                <a:gd name="T29" fmla="*/ 88 h 449"/>
                <a:gd name="T30" fmla="*/ 328 w 857"/>
                <a:gd name="T31" fmla="*/ 125 h 449"/>
                <a:gd name="T32" fmla="*/ 361 w 857"/>
                <a:gd name="T33" fmla="*/ 115 h 449"/>
                <a:gd name="T34" fmla="*/ 178 w 857"/>
                <a:gd name="T35" fmla="*/ 243 h 449"/>
                <a:gd name="T36" fmla="*/ 45 w 857"/>
                <a:gd name="T37" fmla="*/ 311 h 449"/>
                <a:gd name="T38" fmla="*/ 171 w 857"/>
                <a:gd name="T39" fmla="*/ 266 h 449"/>
                <a:gd name="T40" fmla="*/ 178 w 857"/>
                <a:gd name="T41" fmla="*/ 148 h 449"/>
                <a:gd name="T42" fmla="*/ 54 w 857"/>
                <a:gd name="T43" fmla="*/ 231 h 449"/>
                <a:gd name="T44" fmla="*/ 178 w 857"/>
                <a:gd name="T45" fmla="*/ 207 h 449"/>
                <a:gd name="T46" fmla="*/ 298 w 857"/>
                <a:gd name="T47" fmla="*/ 140 h 449"/>
                <a:gd name="T48" fmla="*/ 223 w 857"/>
                <a:gd name="T49" fmla="*/ 212 h 449"/>
                <a:gd name="T50" fmla="*/ 436 w 857"/>
                <a:gd name="T51" fmla="*/ 265 h 449"/>
                <a:gd name="T52" fmla="*/ 436 w 857"/>
                <a:gd name="T53" fmla="*/ 265 h 449"/>
                <a:gd name="T54" fmla="*/ 479 w 857"/>
                <a:gd name="T55" fmla="*/ 281 h 449"/>
                <a:gd name="T56" fmla="*/ 391 w 857"/>
                <a:gd name="T57" fmla="*/ 199 h 449"/>
                <a:gd name="T58" fmla="*/ 520 w 857"/>
                <a:gd name="T59" fmla="*/ 211 h 449"/>
                <a:gd name="T60" fmla="*/ 742 w 857"/>
                <a:gd name="T61" fmla="*/ 212 h 449"/>
                <a:gd name="T62" fmla="*/ 726 w 857"/>
                <a:gd name="T63" fmla="*/ 163 h 449"/>
                <a:gd name="T64" fmla="*/ 586 w 857"/>
                <a:gd name="T65" fmla="*/ 307 h 449"/>
                <a:gd name="T66" fmla="*/ 573 w 857"/>
                <a:gd name="T67" fmla="*/ 331 h 449"/>
                <a:gd name="T68" fmla="*/ 836 w 857"/>
                <a:gd name="T69" fmla="*/ 296 h 449"/>
                <a:gd name="T70" fmla="*/ 756 w 857"/>
                <a:gd name="T71" fmla="*/ 220 h 449"/>
                <a:gd name="T72" fmla="*/ 696 w 857"/>
                <a:gd name="T73" fmla="*/ 312 h 449"/>
                <a:gd name="T74" fmla="*/ 720 w 857"/>
                <a:gd name="T75" fmla="*/ 344 h 449"/>
                <a:gd name="T76" fmla="*/ 833 w 857"/>
                <a:gd name="T77" fmla="*/ 22 h 449"/>
                <a:gd name="T78" fmla="*/ 351 w 857"/>
                <a:gd name="T79" fmla="*/ 99 h 449"/>
                <a:gd name="T80" fmla="*/ 351 w 857"/>
                <a:gd name="T81" fmla="*/ 22 h 449"/>
                <a:gd name="T82" fmla="*/ 833 w 857"/>
                <a:gd name="T83" fmla="*/ 22 h 449"/>
                <a:gd name="T84" fmla="*/ 448 w 857"/>
                <a:gd name="T85" fmla="*/ 77 h 449"/>
                <a:gd name="T86" fmla="*/ 464 w 857"/>
                <a:gd name="T87" fmla="*/ 77 h 449"/>
                <a:gd name="T88" fmla="*/ 538 w 857"/>
                <a:gd name="T89" fmla="*/ 22 h 449"/>
                <a:gd name="T90" fmla="*/ 670 w 857"/>
                <a:gd name="T91" fmla="*/ 22 h 449"/>
                <a:gd name="T92" fmla="*/ 670 w 857"/>
                <a:gd name="T93" fmla="*/ 22 h 449"/>
                <a:gd name="T94" fmla="*/ 743 w 857"/>
                <a:gd name="T95" fmla="*/ 77 h 449"/>
                <a:gd name="T96" fmla="*/ 759 w 857"/>
                <a:gd name="T97" fmla="*/ 7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7" h="449">
                  <a:moveTo>
                    <a:pt x="224" y="48"/>
                  </a:moveTo>
                  <a:cubicBezTo>
                    <a:pt x="219" y="33"/>
                    <a:pt x="219" y="33"/>
                    <a:pt x="219" y="33"/>
                  </a:cubicBezTo>
                  <a:cubicBezTo>
                    <a:pt x="273" y="16"/>
                    <a:pt x="273" y="16"/>
                    <a:pt x="273" y="16"/>
                  </a:cubicBezTo>
                  <a:cubicBezTo>
                    <a:pt x="278" y="31"/>
                    <a:pt x="278" y="31"/>
                    <a:pt x="278" y="31"/>
                  </a:cubicBezTo>
                  <a:lnTo>
                    <a:pt x="224" y="48"/>
                  </a:lnTo>
                  <a:close/>
                  <a:moveTo>
                    <a:pt x="54" y="65"/>
                  </a:moveTo>
                  <a:cubicBezTo>
                    <a:pt x="0" y="83"/>
                    <a:pt x="0" y="83"/>
                    <a:pt x="0" y="83"/>
                  </a:cubicBezTo>
                  <a:cubicBezTo>
                    <a:pt x="5" y="98"/>
                    <a:pt x="5" y="98"/>
                    <a:pt x="5" y="98"/>
                  </a:cubicBezTo>
                  <a:cubicBezTo>
                    <a:pt x="59" y="80"/>
                    <a:pt x="59" y="80"/>
                    <a:pt x="59" y="80"/>
                  </a:cubicBezTo>
                  <a:lnTo>
                    <a:pt x="54" y="65"/>
                  </a:lnTo>
                  <a:close/>
                  <a:moveTo>
                    <a:pt x="278" y="83"/>
                  </a:moveTo>
                  <a:cubicBezTo>
                    <a:pt x="224" y="65"/>
                    <a:pt x="224" y="65"/>
                    <a:pt x="224" y="65"/>
                  </a:cubicBezTo>
                  <a:cubicBezTo>
                    <a:pt x="219" y="80"/>
                    <a:pt x="219" y="80"/>
                    <a:pt x="219" y="80"/>
                  </a:cubicBezTo>
                  <a:cubicBezTo>
                    <a:pt x="273" y="98"/>
                    <a:pt x="273" y="98"/>
                    <a:pt x="273" y="98"/>
                  </a:cubicBezTo>
                  <a:lnTo>
                    <a:pt x="278" y="83"/>
                  </a:lnTo>
                  <a:close/>
                  <a:moveTo>
                    <a:pt x="107" y="72"/>
                  </a:moveTo>
                  <a:cubicBezTo>
                    <a:pt x="171" y="72"/>
                    <a:pt x="171" y="72"/>
                    <a:pt x="171" y="72"/>
                  </a:cubicBezTo>
                  <a:cubicBezTo>
                    <a:pt x="180" y="72"/>
                    <a:pt x="187" y="65"/>
                    <a:pt x="187" y="57"/>
                  </a:cubicBezTo>
                  <a:cubicBezTo>
                    <a:pt x="187" y="48"/>
                    <a:pt x="180" y="41"/>
                    <a:pt x="171" y="41"/>
                  </a:cubicBezTo>
                  <a:cubicBezTo>
                    <a:pt x="107" y="41"/>
                    <a:pt x="107" y="41"/>
                    <a:pt x="107" y="41"/>
                  </a:cubicBezTo>
                  <a:cubicBezTo>
                    <a:pt x="99" y="41"/>
                    <a:pt x="92" y="48"/>
                    <a:pt x="92" y="57"/>
                  </a:cubicBezTo>
                  <a:cubicBezTo>
                    <a:pt x="92" y="65"/>
                    <a:pt x="99" y="72"/>
                    <a:pt x="107" y="72"/>
                  </a:cubicBezTo>
                  <a:close/>
                  <a:moveTo>
                    <a:pt x="59" y="33"/>
                  </a:moveTo>
                  <a:cubicBezTo>
                    <a:pt x="5" y="16"/>
                    <a:pt x="5" y="16"/>
                    <a:pt x="5" y="16"/>
                  </a:cubicBezTo>
                  <a:cubicBezTo>
                    <a:pt x="0" y="31"/>
                    <a:pt x="0" y="31"/>
                    <a:pt x="0" y="31"/>
                  </a:cubicBezTo>
                  <a:cubicBezTo>
                    <a:pt x="54" y="48"/>
                    <a:pt x="54" y="48"/>
                    <a:pt x="54" y="48"/>
                  </a:cubicBezTo>
                  <a:lnTo>
                    <a:pt x="59" y="33"/>
                  </a:lnTo>
                  <a:close/>
                  <a:moveTo>
                    <a:pt x="800" y="264"/>
                  </a:moveTo>
                  <a:cubicBezTo>
                    <a:pt x="798" y="262"/>
                    <a:pt x="798" y="262"/>
                    <a:pt x="798" y="262"/>
                  </a:cubicBezTo>
                  <a:cubicBezTo>
                    <a:pt x="789" y="255"/>
                    <a:pt x="779" y="251"/>
                    <a:pt x="768" y="251"/>
                  </a:cubicBezTo>
                  <a:cubicBezTo>
                    <a:pt x="756" y="251"/>
                    <a:pt x="745" y="255"/>
                    <a:pt x="736" y="264"/>
                  </a:cubicBezTo>
                  <a:cubicBezTo>
                    <a:pt x="718" y="282"/>
                    <a:pt x="718" y="311"/>
                    <a:pt x="736" y="328"/>
                  </a:cubicBezTo>
                  <a:cubicBezTo>
                    <a:pt x="745" y="337"/>
                    <a:pt x="756" y="341"/>
                    <a:pt x="768" y="341"/>
                  </a:cubicBezTo>
                  <a:cubicBezTo>
                    <a:pt x="780" y="341"/>
                    <a:pt x="792" y="337"/>
                    <a:pt x="800" y="328"/>
                  </a:cubicBezTo>
                  <a:cubicBezTo>
                    <a:pt x="809" y="320"/>
                    <a:pt x="813" y="308"/>
                    <a:pt x="813" y="296"/>
                  </a:cubicBezTo>
                  <a:cubicBezTo>
                    <a:pt x="813" y="284"/>
                    <a:pt x="809" y="273"/>
                    <a:pt x="801" y="265"/>
                  </a:cubicBezTo>
                  <a:cubicBezTo>
                    <a:pt x="801" y="265"/>
                    <a:pt x="800" y="264"/>
                    <a:pt x="800" y="264"/>
                  </a:cubicBezTo>
                  <a:close/>
                  <a:moveTo>
                    <a:pt x="857" y="125"/>
                  </a:moveTo>
                  <a:cubicBezTo>
                    <a:pt x="857" y="324"/>
                    <a:pt x="857" y="324"/>
                    <a:pt x="857" y="324"/>
                  </a:cubicBezTo>
                  <a:cubicBezTo>
                    <a:pt x="857" y="347"/>
                    <a:pt x="857" y="347"/>
                    <a:pt x="857" y="347"/>
                  </a:cubicBezTo>
                  <a:cubicBezTo>
                    <a:pt x="857" y="374"/>
                    <a:pt x="857" y="374"/>
                    <a:pt x="857" y="374"/>
                  </a:cubicBezTo>
                  <a:cubicBezTo>
                    <a:pt x="857" y="385"/>
                    <a:pt x="848" y="394"/>
                    <a:pt x="836" y="394"/>
                  </a:cubicBezTo>
                  <a:cubicBezTo>
                    <a:pt x="659" y="394"/>
                    <a:pt x="659" y="394"/>
                    <a:pt x="659" y="394"/>
                  </a:cubicBezTo>
                  <a:cubicBezTo>
                    <a:pt x="657" y="425"/>
                    <a:pt x="632" y="449"/>
                    <a:pt x="600" y="449"/>
                  </a:cubicBezTo>
                  <a:cubicBezTo>
                    <a:pt x="569" y="449"/>
                    <a:pt x="544" y="425"/>
                    <a:pt x="542" y="394"/>
                  </a:cubicBezTo>
                  <a:cubicBezTo>
                    <a:pt x="222" y="394"/>
                    <a:pt x="222" y="394"/>
                    <a:pt x="222" y="394"/>
                  </a:cubicBezTo>
                  <a:cubicBezTo>
                    <a:pt x="220" y="425"/>
                    <a:pt x="194" y="449"/>
                    <a:pt x="163" y="449"/>
                  </a:cubicBezTo>
                  <a:cubicBezTo>
                    <a:pt x="130" y="449"/>
                    <a:pt x="104" y="423"/>
                    <a:pt x="104" y="391"/>
                  </a:cubicBezTo>
                  <a:cubicBezTo>
                    <a:pt x="88" y="391"/>
                    <a:pt x="88" y="391"/>
                    <a:pt x="88" y="391"/>
                  </a:cubicBezTo>
                  <a:cubicBezTo>
                    <a:pt x="87" y="399"/>
                    <a:pt x="81" y="405"/>
                    <a:pt x="72" y="405"/>
                  </a:cubicBezTo>
                  <a:cubicBezTo>
                    <a:pt x="32" y="405"/>
                    <a:pt x="32" y="405"/>
                    <a:pt x="32" y="405"/>
                  </a:cubicBezTo>
                  <a:cubicBezTo>
                    <a:pt x="27" y="405"/>
                    <a:pt x="22" y="401"/>
                    <a:pt x="22" y="395"/>
                  </a:cubicBezTo>
                  <a:cubicBezTo>
                    <a:pt x="22" y="395"/>
                    <a:pt x="22" y="395"/>
                    <a:pt x="22" y="395"/>
                  </a:cubicBezTo>
                  <a:cubicBezTo>
                    <a:pt x="22" y="279"/>
                    <a:pt x="22" y="279"/>
                    <a:pt x="22" y="279"/>
                  </a:cubicBezTo>
                  <a:cubicBezTo>
                    <a:pt x="28" y="231"/>
                    <a:pt x="49" y="163"/>
                    <a:pt x="61" y="131"/>
                  </a:cubicBezTo>
                  <a:cubicBezTo>
                    <a:pt x="64" y="121"/>
                    <a:pt x="71" y="115"/>
                    <a:pt x="82" y="115"/>
                  </a:cubicBezTo>
                  <a:cubicBezTo>
                    <a:pt x="82" y="115"/>
                    <a:pt x="82" y="115"/>
                    <a:pt x="83" y="115"/>
                  </a:cubicBezTo>
                  <a:cubicBezTo>
                    <a:pt x="88" y="98"/>
                    <a:pt x="88" y="98"/>
                    <a:pt x="88" y="98"/>
                  </a:cubicBezTo>
                  <a:cubicBezTo>
                    <a:pt x="90" y="92"/>
                    <a:pt x="95" y="88"/>
                    <a:pt x="101" y="88"/>
                  </a:cubicBezTo>
                  <a:cubicBezTo>
                    <a:pt x="174" y="88"/>
                    <a:pt x="174" y="88"/>
                    <a:pt x="174" y="88"/>
                  </a:cubicBezTo>
                  <a:cubicBezTo>
                    <a:pt x="180" y="88"/>
                    <a:pt x="184" y="93"/>
                    <a:pt x="184" y="99"/>
                  </a:cubicBezTo>
                  <a:cubicBezTo>
                    <a:pt x="184" y="115"/>
                    <a:pt x="184" y="115"/>
                    <a:pt x="184" y="115"/>
                  </a:cubicBezTo>
                  <a:cubicBezTo>
                    <a:pt x="237" y="115"/>
                    <a:pt x="295" y="115"/>
                    <a:pt x="318" y="115"/>
                  </a:cubicBezTo>
                  <a:cubicBezTo>
                    <a:pt x="324" y="115"/>
                    <a:pt x="328" y="120"/>
                    <a:pt x="328" y="125"/>
                  </a:cubicBezTo>
                  <a:cubicBezTo>
                    <a:pt x="328" y="303"/>
                    <a:pt x="328" y="303"/>
                    <a:pt x="328" y="303"/>
                  </a:cubicBezTo>
                  <a:cubicBezTo>
                    <a:pt x="351" y="303"/>
                    <a:pt x="351" y="303"/>
                    <a:pt x="351" y="303"/>
                  </a:cubicBezTo>
                  <a:cubicBezTo>
                    <a:pt x="351" y="125"/>
                    <a:pt x="351" y="125"/>
                    <a:pt x="351" y="125"/>
                  </a:cubicBezTo>
                  <a:cubicBezTo>
                    <a:pt x="351" y="120"/>
                    <a:pt x="355" y="115"/>
                    <a:pt x="361" y="115"/>
                  </a:cubicBezTo>
                  <a:cubicBezTo>
                    <a:pt x="847" y="115"/>
                    <a:pt x="847" y="115"/>
                    <a:pt x="847" y="115"/>
                  </a:cubicBezTo>
                  <a:cubicBezTo>
                    <a:pt x="852" y="115"/>
                    <a:pt x="857" y="120"/>
                    <a:pt x="857" y="125"/>
                  </a:cubicBezTo>
                  <a:close/>
                  <a:moveTo>
                    <a:pt x="178" y="243"/>
                  </a:moveTo>
                  <a:cubicBezTo>
                    <a:pt x="178" y="243"/>
                    <a:pt x="178" y="243"/>
                    <a:pt x="178" y="243"/>
                  </a:cubicBezTo>
                  <a:cubicBezTo>
                    <a:pt x="178" y="239"/>
                    <a:pt x="174" y="235"/>
                    <a:pt x="169" y="236"/>
                  </a:cubicBezTo>
                  <a:cubicBezTo>
                    <a:pt x="51" y="261"/>
                    <a:pt x="51" y="261"/>
                    <a:pt x="51" y="261"/>
                  </a:cubicBezTo>
                  <a:cubicBezTo>
                    <a:pt x="47" y="263"/>
                    <a:pt x="45" y="266"/>
                    <a:pt x="45" y="271"/>
                  </a:cubicBezTo>
                  <a:cubicBezTo>
                    <a:pt x="45" y="311"/>
                    <a:pt x="45" y="311"/>
                    <a:pt x="45" y="311"/>
                  </a:cubicBezTo>
                  <a:cubicBezTo>
                    <a:pt x="45" y="315"/>
                    <a:pt x="48" y="319"/>
                    <a:pt x="53" y="319"/>
                  </a:cubicBezTo>
                  <a:cubicBezTo>
                    <a:pt x="82" y="319"/>
                    <a:pt x="82" y="319"/>
                    <a:pt x="82" y="319"/>
                  </a:cubicBezTo>
                  <a:cubicBezTo>
                    <a:pt x="95" y="319"/>
                    <a:pt x="100" y="317"/>
                    <a:pt x="109" y="310"/>
                  </a:cubicBezTo>
                  <a:cubicBezTo>
                    <a:pt x="171" y="266"/>
                    <a:pt x="171" y="266"/>
                    <a:pt x="171" y="266"/>
                  </a:cubicBezTo>
                  <a:cubicBezTo>
                    <a:pt x="176" y="262"/>
                    <a:pt x="178" y="258"/>
                    <a:pt x="178" y="253"/>
                  </a:cubicBezTo>
                  <a:cubicBezTo>
                    <a:pt x="178" y="253"/>
                    <a:pt x="178" y="248"/>
                    <a:pt x="178" y="243"/>
                  </a:cubicBezTo>
                  <a:close/>
                  <a:moveTo>
                    <a:pt x="178" y="148"/>
                  </a:moveTo>
                  <a:cubicBezTo>
                    <a:pt x="178" y="148"/>
                    <a:pt x="178" y="148"/>
                    <a:pt x="178" y="148"/>
                  </a:cubicBezTo>
                  <a:cubicBezTo>
                    <a:pt x="178" y="144"/>
                    <a:pt x="174" y="140"/>
                    <a:pt x="170" y="140"/>
                  </a:cubicBezTo>
                  <a:cubicBezTo>
                    <a:pt x="91" y="140"/>
                    <a:pt x="91" y="140"/>
                    <a:pt x="91" y="140"/>
                  </a:cubicBezTo>
                  <a:cubicBezTo>
                    <a:pt x="83" y="140"/>
                    <a:pt x="81" y="142"/>
                    <a:pt x="78" y="150"/>
                  </a:cubicBezTo>
                  <a:cubicBezTo>
                    <a:pt x="71" y="168"/>
                    <a:pt x="62" y="200"/>
                    <a:pt x="54" y="231"/>
                  </a:cubicBezTo>
                  <a:cubicBezTo>
                    <a:pt x="53" y="236"/>
                    <a:pt x="56" y="240"/>
                    <a:pt x="62" y="239"/>
                  </a:cubicBezTo>
                  <a:cubicBezTo>
                    <a:pt x="62" y="239"/>
                    <a:pt x="62" y="239"/>
                    <a:pt x="62" y="239"/>
                  </a:cubicBezTo>
                  <a:cubicBezTo>
                    <a:pt x="170" y="216"/>
                    <a:pt x="170" y="216"/>
                    <a:pt x="170" y="216"/>
                  </a:cubicBezTo>
                  <a:cubicBezTo>
                    <a:pt x="175" y="215"/>
                    <a:pt x="178" y="212"/>
                    <a:pt x="178" y="207"/>
                  </a:cubicBezTo>
                  <a:cubicBezTo>
                    <a:pt x="178" y="207"/>
                    <a:pt x="178" y="207"/>
                    <a:pt x="178" y="207"/>
                  </a:cubicBezTo>
                  <a:lnTo>
                    <a:pt x="178" y="148"/>
                  </a:lnTo>
                  <a:close/>
                  <a:moveTo>
                    <a:pt x="305" y="148"/>
                  </a:moveTo>
                  <a:cubicBezTo>
                    <a:pt x="305" y="144"/>
                    <a:pt x="302" y="140"/>
                    <a:pt x="298" y="140"/>
                  </a:cubicBezTo>
                  <a:cubicBezTo>
                    <a:pt x="223" y="140"/>
                    <a:pt x="223" y="140"/>
                    <a:pt x="223" y="140"/>
                  </a:cubicBezTo>
                  <a:cubicBezTo>
                    <a:pt x="218" y="140"/>
                    <a:pt x="215" y="144"/>
                    <a:pt x="215" y="148"/>
                  </a:cubicBezTo>
                  <a:cubicBezTo>
                    <a:pt x="215" y="204"/>
                    <a:pt x="215" y="204"/>
                    <a:pt x="215" y="204"/>
                  </a:cubicBezTo>
                  <a:cubicBezTo>
                    <a:pt x="215" y="208"/>
                    <a:pt x="218" y="212"/>
                    <a:pt x="223" y="212"/>
                  </a:cubicBezTo>
                  <a:cubicBezTo>
                    <a:pt x="298" y="212"/>
                    <a:pt x="298" y="212"/>
                    <a:pt x="298" y="212"/>
                  </a:cubicBezTo>
                  <a:cubicBezTo>
                    <a:pt x="302" y="212"/>
                    <a:pt x="305" y="208"/>
                    <a:pt x="305" y="204"/>
                  </a:cubicBezTo>
                  <a:lnTo>
                    <a:pt x="305" y="148"/>
                  </a:lnTo>
                  <a:close/>
                  <a:moveTo>
                    <a:pt x="436" y="265"/>
                  </a:moveTo>
                  <a:cubicBezTo>
                    <a:pt x="436" y="256"/>
                    <a:pt x="429" y="249"/>
                    <a:pt x="420" y="249"/>
                  </a:cubicBezTo>
                  <a:cubicBezTo>
                    <a:pt x="411" y="249"/>
                    <a:pt x="404" y="256"/>
                    <a:pt x="404" y="265"/>
                  </a:cubicBezTo>
                  <a:cubicBezTo>
                    <a:pt x="404" y="274"/>
                    <a:pt x="411" y="281"/>
                    <a:pt x="420" y="281"/>
                  </a:cubicBezTo>
                  <a:cubicBezTo>
                    <a:pt x="429" y="281"/>
                    <a:pt x="436" y="274"/>
                    <a:pt x="436" y="265"/>
                  </a:cubicBezTo>
                  <a:close/>
                  <a:moveTo>
                    <a:pt x="495" y="265"/>
                  </a:moveTo>
                  <a:cubicBezTo>
                    <a:pt x="495" y="256"/>
                    <a:pt x="488" y="249"/>
                    <a:pt x="479" y="249"/>
                  </a:cubicBezTo>
                  <a:cubicBezTo>
                    <a:pt x="470" y="249"/>
                    <a:pt x="463" y="256"/>
                    <a:pt x="463" y="265"/>
                  </a:cubicBezTo>
                  <a:cubicBezTo>
                    <a:pt x="463" y="274"/>
                    <a:pt x="470" y="281"/>
                    <a:pt x="479" y="281"/>
                  </a:cubicBezTo>
                  <a:cubicBezTo>
                    <a:pt x="488" y="281"/>
                    <a:pt x="495" y="274"/>
                    <a:pt x="495" y="265"/>
                  </a:cubicBezTo>
                  <a:close/>
                  <a:moveTo>
                    <a:pt x="520" y="211"/>
                  </a:moveTo>
                  <a:cubicBezTo>
                    <a:pt x="520" y="204"/>
                    <a:pt x="515" y="199"/>
                    <a:pt x="508" y="199"/>
                  </a:cubicBezTo>
                  <a:cubicBezTo>
                    <a:pt x="391" y="199"/>
                    <a:pt x="391" y="199"/>
                    <a:pt x="391" y="199"/>
                  </a:cubicBezTo>
                  <a:cubicBezTo>
                    <a:pt x="384" y="199"/>
                    <a:pt x="379" y="204"/>
                    <a:pt x="379" y="211"/>
                  </a:cubicBezTo>
                  <a:cubicBezTo>
                    <a:pt x="379" y="217"/>
                    <a:pt x="384" y="222"/>
                    <a:pt x="391" y="222"/>
                  </a:cubicBezTo>
                  <a:cubicBezTo>
                    <a:pt x="508" y="222"/>
                    <a:pt x="508" y="222"/>
                    <a:pt x="508" y="222"/>
                  </a:cubicBezTo>
                  <a:cubicBezTo>
                    <a:pt x="515" y="222"/>
                    <a:pt x="520" y="217"/>
                    <a:pt x="520" y="211"/>
                  </a:cubicBezTo>
                  <a:close/>
                  <a:moveTo>
                    <a:pt x="705" y="164"/>
                  </a:moveTo>
                  <a:cubicBezTo>
                    <a:pt x="715" y="174"/>
                    <a:pt x="715" y="174"/>
                    <a:pt x="715" y="174"/>
                  </a:cubicBezTo>
                  <a:cubicBezTo>
                    <a:pt x="714" y="180"/>
                    <a:pt x="715" y="186"/>
                    <a:pt x="719" y="190"/>
                  </a:cubicBezTo>
                  <a:cubicBezTo>
                    <a:pt x="742" y="212"/>
                    <a:pt x="742" y="212"/>
                    <a:pt x="742" y="212"/>
                  </a:cubicBezTo>
                  <a:cubicBezTo>
                    <a:pt x="742" y="212"/>
                    <a:pt x="742" y="212"/>
                    <a:pt x="742" y="212"/>
                  </a:cubicBezTo>
                  <a:cubicBezTo>
                    <a:pt x="764" y="190"/>
                    <a:pt x="764" y="190"/>
                    <a:pt x="764" y="190"/>
                  </a:cubicBezTo>
                  <a:cubicBezTo>
                    <a:pt x="742" y="167"/>
                    <a:pt x="742" y="167"/>
                    <a:pt x="742" y="167"/>
                  </a:cubicBezTo>
                  <a:cubicBezTo>
                    <a:pt x="737" y="163"/>
                    <a:pt x="732" y="162"/>
                    <a:pt x="726" y="163"/>
                  </a:cubicBezTo>
                  <a:cubicBezTo>
                    <a:pt x="716" y="153"/>
                    <a:pt x="716" y="153"/>
                    <a:pt x="716" y="153"/>
                  </a:cubicBezTo>
                  <a:lnTo>
                    <a:pt x="705" y="164"/>
                  </a:lnTo>
                  <a:close/>
                  <a:moveTo>
                    <a:pt x="618" y="307"/>
                  </a:moveTo>
                  <a:cubicBezTo>
                    <a:pt x="586" y="307"/>
                    <a:pt x="586" y="307"/>
                    <a:pt x="586" y="307"/>
                  </a:cubicBezTo>
                  <a:cubicBezTo>
                    <a:pt x="580" y="307"/>
                    <a:pt x="575" y="310"/>
                    <a:pt x="573" y="315"/>
                  </a:cubicBezTo>
                  <a:cubicBezTo>
                    <a:pt x="558" y="315"/>
                    <a:pt x="558" y="315"/>
                    <a:pt x="558" y="315"/>
                  </a:cubicBezTo>
                  <a:cubicBezTo>
                    <a:pt x="558" y="331"/>
                    <a:pt x="558" y="331"/>
                    <a:pt x="558" y="331"/>
                  </a:cubicBezTo>
                  <a:cubicBezTo>
                    <a:pt x="573" y="331"/>
                    <a:pt x="573" y="331"/>
                    <a:pt x="573" y="331"/>
                  </a:cubicBezTo>
                  <a:cubicBezTo>
                    <a:pt x="575" y="336"/>
                    <a:pt x="580" y="339"/>
                    <a:pt x="586" y="339"/>
                  </a:cubicBezTo>
                  <a:cubicBezTo>
                    <a:pt x="618" y="339"/>
                    <a:pt x="618" y="339"/>
                    <a:pt x="618" y="339"/>
                  </a:cubicBezTo>
                  <a:lnTo>
                    <a:pt x="618" y="307"/>
                  </a:lnTo>
                  <a:close/>
                  <a:moveTo>
                    <a:pt x="836" y="296"/>
                  </a:moveTo>
                  <a:cubicBezTo>
                    <a:pt x="836" y="278"/>
                    <a:pt x="829" y="261"/>
                    <a:pt x="816" y="248"/>
                  </a:cubicBezTo>
                  <a:cubicBezTo>
                    <a:pt x="815" y="247"/>
                    <a:pt x="814" y="246"/>
                    <a:pt x="814" y="246"/>
                  </a:cubicBezTo>
                  <a:cubicBezTo>
                    <a:pt x="772" y="204"/>
                    <a:pt x="772" y="204"/>
                    <a:pt x="772" y="204"/>
                  </a:cubicBezTo>
                  <a:cubicBezTo>
                    <a:pt x="756" y="220"/>
                    <a:pt x="756" y="220"/>
                    <a:pt x="756" y="220"/>
                  </a:cubicBezTo>
                  <a:cubicBezTo>
                    <a:pt x="764" y="228"/>
                    <a:pt x="764" y="228"/>
                    <a:pt x="764" y="228"/>
                  </a:cubicBezTo>
                  <a:cubicBezTo>
                    <a:pt x="747" y="229"/>
                    <a:pt x="732" y="236"/>
                    <a:pt x="720" y="248"/>
                  </a:cubicBezTo>
                  <a:cubicBezTo>
                    <a:pt x="703" y="265"/>
                    <a:pt x="697" y="290"/>
                    <a:pt x="702" y="312"/>
                  </a:cubicBezTo>
                  <a:cubicBezTo>
                    <a:pt x="700" y="312"/>
                    <a:pt x="698" y="312"/>
                    <a:pt x="696" y="312"/>
                  </a:cubicBezTo>
                  <a:cubicBezTo>
                    <a:pt x="634" y="312"/>
                    <a:pt x="634" y="312"/>
                    <a:pt x="634" y="312"/>
                  </a:cubicBezTo>
                  <a:cubicBezTo>
                    <a:pt x="634" y="334"/>
                    <a:pt x="634" y="334"/>
                    <a:pt x="634" y="334"/>
                  </a:cubicBezTo>
                  <a:cubicBezTo>
                    <a:pt x="696" y="334"/>
                    <a:pt x="696" y="334"/>
                    <a:pt x="696" y="334"/>
                  </a:cubicBezTo>
                  <a:cubicBezTo>
                    <a:pt x="705" y="334"/>
                    <a:pt x="714" y="338"/>
                    <a:pt x="720" y="344"/>
                  </a:cubicBezTo>
                  <a:cubicBezTo>
                    <a:pt x="733" y="357"/>
                    <a:pt x="750" y="364"/>
                    <a:pt x="768" y="364"/>
                  </a:cubicBezTo>
                  <a:cubicBezTo>
                    <a:pt x="786" y="364"/>
                    <a:pt x="803" y="357"/>
                    <a:pt x="816" y="344"/>
                  </a:cubicBezTo>
                  <a:cubicBezTo>
                    <a:pt x="829" y="331"/>
                    <a:pt x="836" y="314"/>
                    <a:pt x="836" y="296"/>
                  </a:cubicBezTo>
                  <a:close/>
                  <a:moveTo>
                    <a:pt x="833" y="22"/>
                  </a:moveTo>
                  <a:cubicBezTo>
                    <a:pt x="833" y="77"/>
                    <a:pt x="833" y="77"/>
                    <a:pt x="833" y="77"/>
                  </a:cubicBezTo>
                  <a:cubicBezTo>
                    <a:pt x="857" y="77"/>
                    <a:pt x="857" y="77"/>
                    <a:pt x="857" y="77"/>
                  </a:cubicBezTo>
                  <a:cubicBezTo>
                    <a:pt x="857" y="99"/>
                    <a:pt x="857" y="99"/>
                    <a:pt x="857" y="99"/>
                  </a:cubicBezTo>
                  <a:cubicBezTo>
                    <a:pt x="351" y="99"/>
                    <a:pt x="351" y="99"/>
                    <a:pt x="351" y="99"/>
                  </a:cubicBezTo>
                  <a:cubicBezTo>
                    <a:pt x="351" y="77"/>
                    <a:pt x="351" y="77"/>
                    <a:pt x="351" y="77"/>
                  </a:cubicBezTo>
                  <a:cubicBezTo>
                    <a:pt x="375" y="77"/>
                    <a:pt x="375" y="77"/>
                    <a:pt x="375" y="77"/>
                  </a:cubicBezTo>
                  <a:cubicBezTo>
                    <a:pt x="375" y="22"/>
                    <a:pt x="375" y="22"/>
                    <a:pt x="375" y="22"/>
                  </a:cubicBezTo>
                  <a:cubicBezTo>
                    <a:pt x="351" y="22"/>
                    <a:pt x="351" y="22"/>
                    <a:pt x="351" y="22"/>
                  </a:cubicBezTo>
                  <a:cubicBezTo>
                    <a:pt x="351" y="0"/>
                    <a:pt x="351" y="0"/>
                    <a:pt x="351" y="0"/>
                  </a:cubicBezTo>
                  <a:cubicBezTo>
                    <a:pt x="857" y="0"/>
                    <a:pt x="857" y="0"/>
                    <a:pt x="857" y="0"/>
                  </a:cubicBezTo>
                  <a:cubicBezTo>
                    <a:pt x="857" y="22"/>
                    <a:pt x="857" y="22"/>
                    <a:pt x="857" y="22"/>
                  </a:cubicBezTo>
                  <a:lnTo>
                    <a:pt x="833" y="22"/>
                  </a:lnTo>
                  <a:close/>
                  <a:moveTo>
                    <a:pt x="448" y="22"/>
                  </a:moveTo>
                  <a:cubicBezTo>
                    <a:pt x="391" y="22"/>
                    <a:pt x="391" y="22"/>
                    <a:pt x="391" y="22"/>
                  </a:cubicBezTo>
                  <a:cubicBezTo>
                    <a:pt x="391" y="77"/>
                    <a:pt x="391" y="77"/>
                    <a:pt x="391" y="77"/>
                  </a:cubicBezTo>
                  <a:cubicBezTo>
                    <a:pt x="448" y="77"/>
                    <a:pt x="448" y="77"/>
                    <a:pt x="448" y="77"/>
                  </a:cubicBezTo>
                  <a:lnTo>
                    <a:pt x="448" y="22"/>
                  </a:lnTo>
                  <a:close/>
                  <a:moveTo>
                    <a:pt x="522" y="22"/>
                  </a:moveTo>
                  <a:cubicBezTo>
                    <a:pt x="464" y="22"/>
                    <a:pt x="464" y="22"/>
                    <a:pt x="464" y="22"/>
                  </a:cubicBezTo>
                  <a:cubicBezTo>
                    <a:pt x="464" y="77"/>
                    <a:pt x="464" y="77"/>
                    <a:pt x="464" y="77"/>
                  </a:cubicBezTo>
                  <a:cubicBezTo>
                    <a:pt x="522" y="77"/>
                    <a:pt x="522" y="77"/>
                    <a:pt x="522" y="77"/>
                  </a:cubicBezTo>
                  <a:lnTo>
                    <a:pt x="522" y="22"/>
                  </a:lnTo>
                  <a:close/>
                  <a:moveTo>
                    <a:pt x="596" y="22"/>
                  </a:moveTo>
                  <a:cubicBezTo>
                    <a:pt x="538" y="22"/>
                    <a:pt x="538" y="22"/>
                    <a:pt x="538" y="22"/>
                  </a:cubicBezTo>
                  <a:cubicBezTo>
                    <a:pt x="538" y="77"/>
                    <a:pt x="538" y="77"/>
                    <a:pt x="538" y="77"/>
                  </a:cubicBezTo>
                  <a:cubicBezTo>
                    <a:pt x="596" y="77"/>
                    <a:pt x="596" y="77"/>
                    <a:pt x="596" y="77"/>
                  </a:cubicBezTo>
                  <a:lnTo>
                    <a:pt x="596" y="22"/>
                  </a:lnTo>
                  <a:close/>
                  <a:moveTo>
                    <a:pt x="670" y="22"/>
                  </a:moveTo>
                  <a:cubicBezTo>
                    <a:pt x="612" y="22"/>
                    <a:pt x="612" y="22"/>
                    <a:pt x="612" y="22"/>
                  </a:cubicBezTo>
                  <a:cubicBezTo>
                    <a:pt x="612" y="77"/>
                    <a:pt x="612" y="77"/>
                    <a:pt x="612" y="77"/>
                  </a:cubicBezTo>
                  <a:cubicBezTo>
                    <a:pt x="670" y="77"/>
                    <a:pt x="670" y="77"/>
                    <a:pt x="670" y="77"/>
                  </a:cubicBezTo>
                  <a:lnTo>
                    <a:pt x="670" y="22"/>
                  </a:lnTo>
                  <a:close/>
                  <a:moveTo>
                    <a:pt x="743" y="22"/>
                  </a:moveTo>
                  <a:cubicBezTo>
                    <a:pt x="685" y="22"/>
                    <a:pt x="685" y="22"/>
                    <a:pt x="685" y="22"/>
                  </a:cubicBezTo>
                  <a:cubicBezTo>
                    <a:pt x="685" y="77"/>
                    <a:pt x="685" y="77"/>
                    <a:pt x="685" y="77"/>
                  </a:cubicBezTo>
                  <a:cubicBezTo>
                    <a:pt x="743" y="77"/>
                    <a:pt x="743" y="77"/>
                    <a:pt x="743" y="77"/>
                  </a:cubicBezTo>
                  <a:lnTo>
                    <a:pt x="743" y="22"/>
                  </a:lnTo>
                  <a:close/>
                  <a:moveTo>
                    <a:pt x="817" y="22"/>
                  </a:moveTo>
                  <a:cubicBezTo>
                    <a:pt x="759" y="22"/>
                    <a:pt x="759" y="22"/>
                    <a:pt x="759" y="22"/>
                  </a:cubicBezTo>
                  <a:cubicBezTo>
                    <a:pt x="759" y="77"/>
                    <a:pt x="759" y="77"/>
                    <a:pt x="759" y="77"/>
                  </a:cubicBezTo>
                  <a:cubicBezTo>
                    <a:pt x="817" y="77"/>
                    <a:pt x="817" y="77"/>
                    <a:pt x="817" y="77"/>
                  </a:cubicBezTo>
                  <a:lnTo>
                    <a:pt x="817" y="22"/>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115" name="グループ化 114">
            <a:extLst>
              <a:ext uri="{FF2B5EF4-FFF2-40B4-BE49-F238E27FC236}">
                <a16:creationId xmlns:a16="http://schemas.microsoft.com/office/drawing/2014/main" id="{02BC41E1-76FD-4729-A961-38920F4CF38A}"/>
              </a:ext>
            </a:extLst>
          </p:cNvPr>
          <p:cNvGrpSpPr/>
          <p:nvPr/>
        </p:nvGrpSpPr>
        <p:grpSpPr>
          <a:xfrm>
            <a:off x="2001724" y="5017217"/>
            <a:ext cx="272846" cy="365773"/>
            <a:chOff x="7853278" y="5603656"/>
            <a:chExt cx="698658" cy="1081754"/>
          </a:xfrm>
        </p:grpSpPr>
        <p:sp>
          <p:nvSpPr>
            <p:cNvPr id="116" name="フリーフォーム: 図形 115">
              <a:extLst>
                <a:ext uri="{FF2B5EF4-FFF2-40B4-BE49-F238E27FC236}">
                  <a16:creationId xmlns:a16="http://schemas.microsoft.com/office/drawing/2014/main" id="{BB78C0ED-A590-4BD6-A43C-31C9DDF66FB9}"/>
                </a:ext>
              </a:extLst>
            </p:cNvPr>
            <p:cNvSpPr/>
            <p:nvPr/>
          </p:nvSpPr>
          <p:spPr>
            <a:xfrm>
              <a:off x="7907284" y="5657662"/>
              <a:ext cx="601503" cy="924877"/>
            </a:xfrm>
            <a:custGeom>
              <a:avLst/>
              <a:gdLst>
                <a:gd name="connsiteX0" fmla="*/ 0 w 601503"/>
                <a:gd name="connsiteY0" fmla="*/ 839724 h 924877"/>
                <a:gd name="connsiteX1" fmla="*/ 0 w 601503"/>
                <a:gd name="connsiteY1" fmla="*/ 24289 h 924877"/>
                <a:gd name="connsiteX2" fmla="*/ 24289 w 601503"/>
                <a:gd name="connsiteY2" fmla="*/ 0 h 924877"/>
                <a:gd name="connsiteX3" fmla="*/ 134969 w 601503"/>
                <a:gd name="connsiteY3" fmla="*/ 0 h 924877"/>
                <a:gd name="connsiteX4" fmla="*/ 134969 w 601503"/>
                <a:gd name="connsiteY4" fmla="*/ 27527 h 924877"/>
                <a:gd name="connsiteX5" fmla="*/ 159258 w 601503"/>
                <a:gd name="connsiteY5" fmla="*/ 51816 h 924877"/>
                <a:gd name="connsiteX6" fmla="*/ 272701 w 601503"/>
                <a:gd name="connsiteY6" fmla="*/ 51816 h 924877"/>
                <a:gd name="connsiteX7" fmla="*/ 296990 w 601503"/>
                <a:gd name="connsiteY7" fmla="*/ 27527 h 924877"/>
                <a:gd name="connsiteX8" fmla="*/ 296990 w 601503"/>
                <a:gd name="connsiteY8" fmla="*/ 0 h 924877"/>
                <a:gd name="connsiteX9" fmla="*/ 407670 w 601503"/>
                <a:gd name="connsiteY9" fmla="*/ 0 h 924877"/>
                <a:gd name="connsiteX10" fmla="*/ 431959 w 601503"/>
                <a:gd name="connsiteY10" fmla="*/ 24289 h 924877"/>
                <a:gd name="connsiteX11" fmla="*/ 431959 w 601503"/>
                <a:gd name="connsiteY11" fmla="*/ 501872 h 924877"/>
                <a:gd name="connsiteX12" fmla="*/ 388811 w 601503"/>
                <a:gd name="connsiteY12" fmla="*/ 497300 h 924877"/>
                <a:gd name="connsiteX13" fmla="*/ 388811 w 601503"/>
                <a:gd name="connsiteY13" fmla="*/ 397002 h 924877"/>
                <a:gd name="connsiteX14" fmla="*/ 309658 w 601503"/>
                <a:gd name="connsiteY14" fmla="*/ 317849 h 924877"/>
                <a:gd name="connsiteX15" fmla="*/ 230505 w 601503"/>
                <a:gd name="connsiteY15" fmla="*/ 397002 h 924877"/>
                <a:gd name="connsiteX16" fmla="*/ 230505 w 601503"/>
                <a:gd name="connsiteY16" fmla="*/ 577215 h 924877"/>
                <a:gd name="connsiteX17" fmla="*/ 228791 w 601503"/>
                <a:gd name="connsiteY17" fmla="*/ 575310 h 924877"/>
                <a:gd name="connsiteX18" fmla="*/ 162687 w 601503"/>
                <a:gd name="connsiteY18" fmla="*/ 543306 h 924877"/>
                <a:gd name="connsiteX19" fmla="*/ 91821 w 601503"/>
                <a:gd name="connsiteY19" fmla="*/ 587788 h 924877"/>
                <a:gd name="connsiteX20" fmla="*/ 98584 w 601503"/>
                <a:gd name="connsiteY20" fmla="*/ 673703 h 924877"/>
                <a:gd name="connsiteX21" fmla="*/ 236982 w 601503"/>
                <a:gd name="connsiteY21" fmla="*/ 864108 h 924877"/>
                <a:gd name="connsiteX22" fmla="*/ 24289 w 601503"/>
                <a:gd name="connsiteY22" fmla="*/ 864108 h 924877"/>
                <a:gd name="connsiteX23" fmla="*/ 0 w 601503"/>
                <a:gd name="connsiteY23" fmla="*/ 839819 h 924877"/>
                <a:gd name="connsiteX24" fmla="*/ 601313 w 601503"/>
                <a:gd name="connsiteY24" fmla="*/ 686467 h 924877"/>
                <a:gd name="connsiteX25" fmla="*/ 590455 w 601503"/>
                <a:gd name="connsiteY25" fmla="*/ 757904 h 924877"/>
                <a:gd name="connsiteX26" fmla="*/ 563309 w 601503"/>
                <a:gd name="connsiteY26" fmla="*/ 841534 h 924877"/>
                <a:gd name="connsiteX27" fmla="*/ 550831 w 601503"/>
                <a:gd name="connsiteY27" fmla="*/ 912305 h 924877"/>
                <a:gd name="connsiteX28" fmla="*/ 550831 w 601503"/>
                <a:gd name="connsiteY28" fmla="*/ 924877 h 924877"/>
                <a:gd name="connsiteX29" fmla="*/ 298133 w 601503"/>
                <a:gd name="connsiteY29" fmla="*/ 924877 h 924877"/>
                <a:gd name="connsiteX30" fmla="*/ 298133 w 601503"/>
                <a:gd name="connsiteY30" fmla="*/ 908780 h 924877"/>
                <a:gd name="connsiteX31" fmla="*/ 276416 w 601503"/>
                <a:gd name="connsiteY31" fmla="*/ 844868 h 924877"/>
                <a:gd name="connsiteX32" fmla="*/ 133541 w 601503"/>
                <a:gd name="connsiteY32" fmla="*/ 648176 h 924877"/>
                <a:gd name="connsiteX33" fmla="*/ 162687 w 601503"/>
                <a:gd name="connsiteY33" fmla="*/ 586454 h 924877"/>
                <a:gd name="connsiteX34" fmla="*/ 196691 w 601503"/>
                <a:gd name="connsiteY34" fmla="*/ 604171 h 924877"/>
                <a:gd name="connsiteX35" fmla="*/ 273749 w 601503"/>
                <a:gd name="connsiteY35" fmla="*/ 689896 h 924877"/>
                <a:gd name="connsiteX36" fmla="*/ 273749 w 601503"/>
                <a:gd name="connsiteY36" fmla="*/ 397002 h 924877"/>
                <a:gd name="connsiteX37" fmla="*/ 309753 w 601503"/>
                <a:gd name="connsiteY37" fmla="*/ 361093 h 924877"/>
                <a:gd name="connsiteX38" fmla="*/ 345758 w 601503"/>
                <a:gd name="connsiteY38" fmla="*/ 397002 h 924877"/>
                <a:gd name="connsiteX39" fmla="*/ 345758 w 601503"/>
                <a:gd name="connsiteY39" fmla="*/ 409289 h 924877"/>
                <a:gd name="connsiteX40" fmla="*/ 345758 w 601503"/>
                <a:gd name="connsiteY40" fmla="*/ 409289 h 924877"/>
                <a:gd name="connsiteX41" fmla="*/ 345758 w 601503"/>
                <a:gd name="connsiteY41" fmla="*/ 598837 h 924877"/>
                <a:gd name="connsiteX42" fmla="*/ 389001 w 601503"/>
                <a:gd name="connsiteY42" fmla="*/ 598837 h 924877"/>
                <a:gd name="connsiteX43" fmla="*/ 389001 w 601503"/>
                <a:gd name="connsiteY43" fmla="*/ 540734 h 924877"/>
                <a:gd name="connsiteX44" fmla="*/ 538829 w 601503"/>
                <a:gd name="connsiteY44" fmla="*/ 556450 h 924877"/>
                <a:gd name="connsiteX45" fmla="*/ 601504 w 601503"/>
                <a:gd name="connsiteY45" fmla="*/ 632270 h 924877"/>
                <a:gd name="connsiteX46" fmla="*/ 601504 w 601503"/>
                <a:gd name="connsiteY46" fmla="*/ 686372 h 9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1503" h="924877">
                  <a:moveTo>
                    <a:pt x="0" y="839724"/>
                  </a:moveTo>
                  <a:lnTo>
                    <a:pt x="0" y="24289"/>
                  </a:lnTo>
                  <a:cubicBezTo>
                    <a:pt x="0" y="10954"/>
                    <a:pt x="10954" y="0"/>
                    <a:pt x="24289" y="0"/>
                  </a:cubicBezTo>
                  <a:lnTo>
                    <a:pt x="134969" y="0"/>
                  </a:lnTo>
                  <a:lnTo>
                    <a:pt x="134969" y="27527"/>
                  </a:lnTo>
                  <a:cubicBezTo>
                    <a:pt x="134969" y="40862"/>
                    <a:pt x="145923" y="51816"/>
                    <a:pt x="159258" y="51816"/>
                  </a:cubicBezTo>
                  <a:lnTo>
                    <a:pt x="272701" y="51816"/>
                  </a:lnTo>
                  <a:cubicBezTo>
                    <a:pt x="286036" y="51816"/>
                    <a:pt x="296990" y="40862"/>
                    <a:pt x="296990" y="27527"/>
                  </a:cubicBezTo>
                  <a:lnTo>
                    <a:pt x="296990" y="0"/>
                  </a:lnTo>
                  <a:lnTo>
                    <a:pt x="407670" y="0"/>
                  </a:lnTo>
                  <a:cubicBezTo>
                    <a:pt x="421005" y="0"/>
                    <a:pt x="431959" y="10954"/>
                    <a:pt x="431959" y="24289"/>
                  </a:cubicBezTo>
                  <a:lnTo>
                    <a:pt x="431959" y="501872"/>
                  </a:lnTo>
                  <a:cubicBezTo>
                    <a:pt x="416909" y="500253"/>
                    <a:pt x="402050" y="498729"/>
                    <a:pt x="388811" y="497300"/>
                  </a:cubicBezTo>
                  <a:lnTo>
                    <a:pt x="388811" y="397002"/>
                  </a:lnTo>
                  <a:cubicBezTo>
                    <a:pt x="388811" y="353378"/>
                    <a:pt x="353282" y="317849"/>
                    <a:pt x="309658" y="317849"/>
                  </a:cubicBezTo>
                  <a:cubicBezTo>
                    <a:pt x="266033" y="317849"/>
                    <a:pt x="230505" y="353378"/>
                    <a:pt x="230505" y="397002"/>
                  </a:cubicBezTo>
                  <a:lnTo>
                    <a:pt x="230505" y="577215"/>
                  </a:lnTo>
                  <a:lnTo>
                    <a:pt x="228791" y="575310"/>
                  </a:lnTo>
                  <a:cubicBezTo>
                    <a:pt x="210217" y="554641"/>
                    <a:pt x="186690" y="543306"/>
                    <a:pt x="162687" y="543306"/>
                  </a:cubicBezTo>
                  <a:cubicBezTo>
                    <a:pt x="132969" y="543306"/>
                    <a:pt x="105823" y="560356"/>
                    <a:pt x="91821" y="587788"/>
                  </a:cubicBezTo>
                  <a:cubicBezTo>
                    <a:pt x="77724" y="615506"/>
                    <a:pt x="80296" y="648462"/>
                    <a:pt x="98584" y="673703"/>
                  </a:cubicBezTo>
                  <a:lnTo>
                    <a:pt x="236982" y="864108"/>
                  </a:lnTo>
                  <a:lnTo>
                    <a:pt x="24289" y="864108"/>
                  </a:lnTo>
                  <a:cubicBezTo>
                    <a:pt x="10954" y="864108"/>
                    <a:pt x="0" y="853154"/>
                    <a:pt x="0" y="839819"/>
                  </a:cubicBezTo>
                  <a:close/>
                  <a:moveTo>
                    <a:pt x="601313" y="686467"/>
                  </a:moveTo>
                  <a:cubicBezTo>
                    <a:pt x="601313" y="711803"/>
                    <a:pt x="598456" y="733330"/>
                    <a:pt x="590455" y="757904"/>
                  </a:cubicBezTo>
                  <a:cubicBezTo>
                    <a:pt x="582454" y="782384"/>
                    <a:pt x="570452" y="819626"/>
                    <a:pt x="563309" y="841534"/>
                  </a:cubicBezTo>
                  <a:cubicBezTo>
                    <a:pt x="554546" y="868680"/>
                    <a:pt x="550831" y="888492"/>
                    <a:pt x="550831" y="912305"/>
                  </a:cubicBezTo>
                  <a:lnTo>
                    <a:pt x="550831" y="924877"/>
                  </a:lnTo>
                  <a:lnTo>
                    <a:pt x="298133" y="924877"/>
                  </a:lnTo>
                  <a:lnTo>
                    <a:pt x="298133" y="908780"/>
                  </a:lnTo>
                  <a:cubicBezTo>
                    <a:pt x="298133" y="881348"/>
                    <a:pt x="292227" y="866680"/>
                    <a:pt x="276416" y="844868"/>
                  </a:cubicBezTo>
                  <a:lnTo>
                    <a:pt x="133541" y="648176"/>
                  </a:lnTo>
                  <a:cubicBezTo>
                    <a:pt x="114300" y="621697"/>
                    <a:pt x="134398" y="586454"/>
                    <a:pt x="162687" y="586454"/>
                  </a:cubicBezTo>
                  <a:cubicBezTo>
                    <a:pt x="173450" y="586454"/>
                    <a:pt x="185356" y="591598"/>
                    <a:pt x="196691" y="604171"/>
                  </a:cubicBezTo>
                  <a:cubicBezTo>
                    <a:pt x="209264" y="618173"/>
                    <a:pt x="273749" y="689896"/>
                    <a:pt x="273749" y="689896"/>
                  </a:cubicBezTo>
                  <a:lnTo>
                    <a:pt x="273749" y="397002"/>
                  </a:lnTo>
                  <a:cubicBezTo>
                    <a:pt x="273749" y="377190"/>
                    <a:pt x="289941" y="361093"/>
                    <a:pt x="309753" y="361093"/>
                  </a:cubicBezTo>
                  <a:cubicBezTo>
                    <a:pt x="329565" y="361093"/>
                    <a:pt x="345758" y="377285"/>
                    <a:pt x="345758" y="397002"/>
                  </a:cubicBezTo>
                  <a:lnTo>
                    <a:pt x="345758" y="409289"/>
                  </a:lnTo>
                  <a:lnTo>
                    <a:pt x="345758" y="409289"/>
                  </a:lnTo>
                  <a:lnTo>
                    <a:pt x="345758" y="598837"/>
                  </a:lnTo>
                  <a:lnTo>
                    <a:pt x="389001" y="598837"/>
                  </a:lnTo>
                  <a:lnTo>
                    <a:pt x="389001" y="540734"/>
                  </a:lnTo>
                  <a:cubicBezTo>
                    <a:pt x="446818" y="546830"/>
                    <a:pt x="529876" y="555593"/>
                    <a:pt x="538829" y="556450"/>
                  </a:cubicBezTo>
                  <a:cubicBezTo>
                    <a:pt x="579311" y="560737"/>
                    <a:pt x="601504" y="583978"/>
                    <a:pt x="601504" y="632270"/>
                  </a:cubicBezTo>
                  <a:lnTo>
                    <a:pt x="601504" y="686372"/>
                  </a:ln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sp>
          <p:nvSpPr>
            <p:cNvPr id="117" name="フリーフォーム: 図形 116">
              <a:extLst>
                <a:ext uri="{FF2B5EF4-FFF2-40B4-BE49-F238E27FC236}">
                  <a16:creationId xmlns:a16="http://schemas.microsoft.com/office/drawing/2014/main" id="{145EA913-992D-4E18-8F48-C9F3E24E0F60}"/>
                </a:ext>
              </a:extLst>
            </p:cNvPr>
            <p:cNvSpPr/>
            <p:nvPr/>
          </p:nvSpPr>
          <p:spPr>
            <a:xfrm>
              <a:off x="7853278" y="5603656"/>
              <a:ext cx="698658" cy="1081754"/>
            </a:xfrm>
            <a:custGeom>
              <a:avLst/>
              <a:gdLst>
                <a:gd name="connsiteX0" fmla="*/ 597122 w 698658"/>
                <a:gd name="connsiteY0" fmla="*/ 567595 h 1081754"/>
                <a:gd name="connsiteX1" fmla="*/ 539972 w 698658"/>
                <a:gd name="connsiteY1" fmla="*/ 561594 h 1081754"/>
                <a:gd name="connsiteX2" fmla="*/ 539972 w 698658"/>
                <a:gd name="connsiteY2" fmla="*/ 43244 h 1081754"/>
                <a:gd name="connsiteX3" fmla="*/ 496729 w 698658"/>
                <a:gd name="connsiteY3" fmla="*/ 0 h 1081754"/>
                <a:gd name="connsiteX4" fmla="*/ 43244 w 698658"/>
                <a:gd name="connsiteY4" fmla="*/ 0 h 1081754"/>
                <a:gd name="connsiteX5" fmla="*/ 0 w 698658"/>
                <a:gd name="connsiteY5" fmla="*/ 43244 h 1081754"/>
                <a:gd name="connsiteX6" fmla="*/ 0 w 698658"/>
                <a:gd name="connsiteY6" fmla="*/ 928783 h 1081754"/>
                <a:gd name="connsiteX7" fmla="*/ 43244 w 698658"/>
                <a:gd name="connsiteY7" fmla="*/ 972026 h 1081754"/>
                <a:gd name="connsiteX8" fmla="*/ 308991 w 698658"/>
                <a:gd name="connsiteY8" fmla="*/ 972026 h 1081754"/>
                <a:gd name="connsiteX9" fmla="*/ 308991 w 698658"/>
                <a:gd name="connsiteY9" fmla="*/ 1081754 h 1081754"/>
                <a:gd name="connsiteX10" fmla="*/ 648176 w 698658"/>
                <a:gd name="connsiteY10" fmla="*/ 1081754 h 1081754"/>
                <a:gd name="connsiteX11" fmla="*/ 648176 w 698658"/>
                <a:gd name="connsiteY11" fmla="*/ 966311 h 1081754"/>
                <a:gd name="connsiteX12" fmla="*/ 658559 w 698658"/>
                <a:gd name="connsiteY12" fmla="*/ 908876 h 1081754"/>
                <a:gd name="connsiteX13" fmla="*/ 673799 w 698658"/>
                <a:gd name="connsiteY13" fmla="*/ 861822 h 1081754"/>
                <a:gd name="connsiteX14" fmla="*/ 685705 w 698658"/>
                <a:gd name="connsiteY14" fmla="*/ 825246 h 1081754"/>
                <a:gd name="connsiteX15" fmla="*/ 698659 w 698658"/>
                <a:gd name="connsiteY15" fmla="*/ 740474 h 1081754"/>
                <a:gd name="connsiteX16" fmla="*/ 698659 w 698658"/>
                <a:gd name="connsiteY16" fmla="*/ 686372 h 1081754"/>
                <a:gd name="connsiteX17" fmla="*/ 597218 w 698658"/>
                <a:gd name="connsiteY17" fmla="*/ 567595 h 1081754"/>
                <a:gd name="connsiteX18" fmla="*/ 54007 w 698658"/>
                <a:gd name="connsiteY18" fmla="*/ 893731 h 1081754"/>
                <a:gd name="connsiteX19" fmla="*/ 54007 w 698658"/>
                <a:gd name="connsiteY19" fmla="*/ 78296 h 1081754"/>
                <a:gd name="connsiteX20" fmla="*/ 78296 w 698658"/>
                <a:gd name="connsiteY20" fmla="*/ 54007 h 1081754"/>
                <a:gd name="connsiteX21" fmla="*/ 188976 w 698658"/>
                <a:gd name="connsiteY21" fmla="*/ 54007 h 1081754"/>
                <a:gd name="connsiteX22" fmla="*/ 188976 w 698658"/>
                <a:gd name="connsiteY22" fmla="*/ 81534 h 1081754"/>
                <a:gd name="connsiteX23" fmla="*/ 213265 w 698658"/>
                <a:gd name="connsiteY23" fmla="*/ 105823 h 1081754"/>
                <a:gd name="connsiteX24" fmla="*/ 326708 w 698658"/>
                <a:gd name="connsiteY24" fmla="*/ 105823 h 1081754"/>
                <a:gd name="connsiteX25" fmla="*/ 350996 w 698658"/>
                <a:gd name="connsiteY25" fmla="*/ 81534 h 1081754"/>
                <a:gd name="connsiteX26" fmla="*/ 350996 w 698658"/>
                <a:gd name="connsiteY26" fmla="*/ 54007 h 1081754"/>
                <a:gd name="connsiteX27" fmla="*/ 461677 w 698658"/>
                <a:gd name="connsiteY27" fmla="*/ 54007 h 1081754"/>
                <a:gd name="connsiteX28" fmla="*/ 485966 w 698658"/>
                <a:gd name="connsiteY28" fmla="*/ 78296 h 1081754"/>
                <a:gd name="connsiteX29" fmla="*/ 485966 w 698658"/>
                <a:gd name="connsiteY29" fmla="*/ 555879 h 1081754"/>
                <a:gd name="connsiteX30" fmla="*/ 442817 w 698658"/>
                <a:gd name="connsiteY30" fmla="*/ 551307 h 1081754"/>
                <a:gd name="connsiteX31" fmla="*/ 442817 w 698658"/>
                <a:gd name="connsiteY31" fmla="*/ 451009 h 1081754"/>
                <a:gd name="connsiteX32" fmla="*/ 363665 w 698658"/>
                <a:gd name="connsiteY32" fmla="*/ 371856 h 1081754"/>
                <a:gd name="connsiteX33" fmla="*/ 284512 w 698658"/>
                <a:gd name="connsiteY33" fmla="*/ 451009 h 1081754"/>
                <a:gd name="connsiteX34" fmla="*/ 284512 w 698658"/>
                <a:gd name="connsiteY34" fmla="*/ 631222 h 1081754"/>
                <a:gd name="connsiteX35" fmla="*/ 282797 w 698658"/>
                <a:gd name="connsiteY35" fmla="*/ 629317 h 1081754"/>
                <a:gd name="connsiteX36" fmla="*/ 216694 w 698658"/>
                <a:gd name="connsiteY36" fmla="*/ 597313 h 1081754"/>
                <a:gd name="connsiteX37" fmla="*/ 145828 w 698658"/>
                <a:gd name="connsiteY37" fmla="*/ 641795 h 1081754"/>
                <a:gd name="connsiteX38" fmla="*/ 152591 w 698658"/>
                <a:gd name="connsiteY38" fmla="*/ 727710 h 1081754"/>
                <a:gd name="connsiteX39" fmla="*/ 290989 w 698658"/>
                <a:gd name="connsiteY39" fmla="*/ 918115 h 1081754"/>
                <a:gd name="connsiteX40" fmla="*/ 78296 w 698658"/>
                <a:gd name="connsiteY40" fmla="*/ 918115 h 1081754"/>
                <a:gd name="connsiteX41" fmla="*/ 54007 w 698658"/>
                <a:gd name="connsiteY41" fmla="*/ 893826 h 1081754"/>
                <a:gd name="connsiteX42" fmla="*/ 655320 w 698658"/>
                <a:gd name="connsiteY42" fmla="*/ 740474 h 1081754"/>
                <a:gd name="connsiteX43" fmla="*/ 644462 w 698658"/>
                <a:gd name="connsiteY43" fmla="*/ 811911 h 1081754"/>
                <a:gd name="connsiteX44" fmla="*/ 617315 w 698658"/>
                <a:gd name="connsiteY44" fmla="*/ 895540 h 1081754"/>
                <a:gd name="connsiteX45" fmla="*/ 604838 w 698658"/>
                <a:gd name="connsiteY45" fmla="*/ 966311 h 1081754"/>
                <a:gd name="connsiteX46" fmla="*/ 604838 w 698658"/>
                <a:gd name="connsiteY46" fmla="*/ 978884 h 1081754"/>
                <a:gd name="connsiteX47" fmla="*/ 352139 w 698658"/>
                <a:gd name="connsiteY47" fmla="*/ 978884 h 1081754"/>
                <a:gd name="connsiteX48" fmla="*/ 352139 w 698658"/>
                <a:gd name="connsiteY48" fmla="*/ 962787 h 1081754"/>
                <a:gd name="connsiteX49" fmla="*/ 330422 w 698658"/>
                <a:gd name="connsiteY49" fmla="*/ 898874 h 1081754"/>
                <a:gd name="connsiteX50" fmla="*/ 187547 w 698658"/>
                <a:gd name="connsiteY50" fmla="*/ 702183 h 1081754"/>
                <a:gd name="connsiteX51" fmla="*/ 216694 w 698658"/>
                <a:gd name="connsiteY51" fmla="*/ 640461 h 1081754"/>
                <a:gd name="connsiteX52" fmla="*/ 250698 w 698658"/>
                <a:gd name="connsiteY52" fmla="*/ 658178 h 1081754"/>
                <a:gd name="connsiteX53" fmla="*/ 327755 w 698658"/>
                <a:gd name="connsiteY53" fmla="*/ 743903 h 1081754"/>
                <a:gd name="connsiteX54" fmla="*/ 327755 w 698658"/>
                <a:gd name="connsiteY54" fmla="*/ 451009 h 1081754"/>
                <a:gd name="connsiteX55" fmla="*/ 363760 w 698658"/>
                <a:gd name="connsiteY55" fmla="*/ 415100 h 1081754"/>
                <a:gd name="connsiteX56" fmla="*/ 399764 w 698658"/>
                <a:gd name="connsiteY56" fmla="*/ 451009 h 1081754"/>
                <a:gd name="connsiteX57" fmla="*/ 399764 w 698658"/>
                <a:gd name="connsiteY57" fmla="*/ 463296 h 1081754"/>
                <a:gd name="connsiteX58" fmla="*/ 399764 w 698658"/>
                <a:gd name="connsiteY58" fmla="*/ 463296 h 1081754"/>
                <a:gd name="connsiteX59" fmla="*/ 399764 w 698658"/>
                <a:gd name="connsiteY59" fmla="*/ 652844 h 1081754"/>
                <a:gd name="connsiteX60" fmla="*/ 443008 w 698658"/>
                <a:gd name="connsiteY60" fmla="*/ 652844 h 1081754"/>
                <a:gd name="connsiteX61" fmla="*/ 443008 w 698658"/>
                <a:gd name="connsiteY61" fmla="*/ 594741 h 1081754"/>
                <a:gd name="connsiteX62" fmla="*/ 592836 w 698658"/>
                <a:gd name="connsiteY62" fmla="*/ 610457 h 1081754"/>
                <a:gd name="connsiteX63" fmla="*/ 655511 w 698658"/>
                <a:gd name="connsiteY63" fmla="*/ 686276 h 1081754"/>
                <a:gd name="connsiteX64" fmla="*/ 655511 w 698658"/>
                <a:gd name="connsiteY64" fmla="*/ 740378 h 108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98658" h="1081754">
                  <a:moveTo>
                    <a:pt x="597122" y="567595"/>
                  </a:moveTo>
                  <a:cubicBezTo>
                    <a:pt x="592646" y="567119"/>
                    <a:pt x="569309" y="564642"/>
                    <a:pt x="539972" y="561594"/>
                  </a:cubicBezTo>
                  <a:lnTo>
                    <a:pt x="539972" y="43244"/>
                  </a:lnTo>
                  <a:cubicBezTo>
                    <a:pt x="539972" y="19526"/>
                    <a:pt x="520541" y="0"/>
                    <a:pt x="496729" y="0"/>
                  </a:cubicBezTo>
                  <a:lnTo>
                    <a:pt x="43244" y="0"/>
                  </a:lnTo>
                  <a:cubicBezTo>
                    <a:pt x="19431" y="0"/>
                    <a:pt x="0" y="19431"/>
                    <a:pt x="0" y="43244"/>
                  </a:cubicBezTo>
                  <a:lnTo>
                    <a:pt x="0" y="928783"/>
                  </a:lnTo>
                  <a:cubicBezTo>
                    <a:pt x="0" y="952500"/>
                    <a:pt x="19431" y="972026"/>
                    <a:pt x="43244" y="972026"/>
                  </a:cubicBezTo>
                  <a:lnTo>
                    <a:pt x="308991" y="972026"/>
                  </a:lnTo>
                  <a:lnTo>
                    <a:pt x="308991" y="1081754"/>
                  </a:lnTo>
                  <a:lnTo>
                    <a:pt x="648176" y="1081754"/>
                  </a:lnTo>
                  <a:lnTo>
                    <a:pt x="648176" y="966311"/>
                  </a:lnTo>
                  <a:cubicBezTo>
                    <a:pt x="648176" y="947642"/>
                    <a:pt x="650938" y="932117"/>
                    <a:pt x="658559" y="908876"/>
                  </a:cubicBezTo>
                  <a:lnTo>
                    <a:pt x="673799" y="861822"/>
                  </a:lnTo>
                  <a:lnTo>
                    <a:pt x="685705" y="825246"/>
                  </a:lnTo>
                  <a:cubicBezTo>
                    <a:pt x="694658" y="797624"/>
                    <a:pt x="698659" y="771525"/>
                    <a:pt x="698659" y="740474"/>
                  </a:cubicBezTo>
                  <a:lnTo>
                    <a:pt x="698659" y="686372"/>
                  </a:lnTo>
                  <a:cubicBezTo>
                    <a:pt x="698659" y="617601"/>
                    <a:pt x="661702" y="574358"/>
                    <a:pt x="597218" y="567595"/>
                  </a:cubicBezTo>
                  <a:close/>
                  <a:moveTo>
                    <a:pt x="54007" y="893731"/>
                  </a:moveTo>
                  <a:lnTo>
                    <a:pt x="54007" y="78296"/>
                  </a:lnTo>
                  <a:cubicBezTo>
                    <a:pt x="54007" y="64961"/>
                    <a:pt x="64961" y="54007"/>
                    <a:pt x="78296" y="54007"/>
                  </a:cubicBezTo>
                  <a:lnTo>
                    <a:pt x="188976" y="54007"/>
                  </a:lnTo>
                  <a:lnTo>
                    <a:pt x="188976" y="81534"/>
                  </a:lnTo>
                  <a:cubicBezTo>
                    <a:pt x="188976" y="94869"/>
                    <a:pt x="199930" y="105823"/>
                    <a:pt x="213265" y="105823"/>
                  </a:cubicBezTo>
                  <a:lnTo>
                    <a:pt x="326708" y="105823"/>
                  </a:lnTo>
                  <a:cubicBezTo>
                    <a:pt x="340043" y="105823"/>
                    <a:pt x="350996" y="94869"/>
                    <a:pt x="350996" y="81534"/>
                  </a:cubicBezTo>
                  <a:lnTo>
                    <a:pt x="350996" y="54007"/>
                  </a:lnTo>
                  <a:lnTo>
                    <a:pt x="461677" y="54007"/>
                  </a:lnTo>
                  <a:cubicBezTo>
                    <a:pt x="475012" y="54007"/>
                    <a:pt x="485966" y="64961"/>
                    <a:pt x="485966" y="78296"/>
                  </a:cubicBezTo>
                  <a:lnTo>
                    <a:pt x="485966" y="555879"/>
                  </a:lnTo>
                  <a:cubicBezTo>
                    <a:pt x="470916" y="554260"/>
                    <a:pt x="456057" y="552736"/>
                    <a:pt x="442817" y="551307"/>
                  </a:cubicBezTo>
                  <a:lnTo>
                    <a:pt x="442817" y="451009"/>
                  </a:lnTo>
                  <a:cubicBezTo>
                    <a:pt x="442817" y="407384"/>
                    <a:pt x="407289" y="371856"/>
                    <a:pt x="363665" y="371856"/>
                  </a:cubicBezTo>
                  <a:cubicBezTo>
                    <a:pt x="320040" y="371856"/>
                    <a:pt x="284512" y="407384"/>
                    <a:pt x="284512" y="451009"/>
                  </a:cubicBezTo>
                  <a:lnTo>
                    <a:pt x="284512" y="631222"/>
                  </a:lnTo>
                  <a:lnTo>
                    <a:pt x="282797" y="629317"/>
                  </a:lnTo>
                  <a:cubicBezTo>
                    <a:pt x="264224" y="608648"/>
                    <a:pt x="240697" y="597313"/>
                    <a:pt x="216694" y="597313"/>
                  </a:cubicBezTo>
                  <a:cubicBezTo>
                    <a:pt x="186976" y="597313"/>
                    <a:pt x="159830" y="614363"/>
                    <a:pt x="145828" y="641795"/>
                  </a:cubicBezTo>
                  <a:cubicBezTo>
                    <a:pt x="131731" y="669512"/>
                    <a:pt x="134303" y="702469"/>
                    <a:pt x="152591" y="727710"/>
                  </a:cubicBezTo>
                  <a:lnTo>
                    <a:pt x="290989" y="918115"/>
                  </a:lnTo>
                  <a:lnTo>
                    <a:pt x="78296" y="918115"/>
                  </a:lnTo>
                  <a:cubicBezTo>
                    <a:pt x="64961" y="918115"/>
                    <a:pt x="54007" y="907161"/>
                    <a:pt x="54007" y="893826"/>
                  </a:cubicBezTo>
                  <a:close/>
                  <a:moveTo>
                    <a:pt x="655320" y="740474"/>
                  </a:moveTo>
                  <a:cubicBezTo>
                    <a:pt x="655320" y="765810"/>
                    <a:pt x="652463" y="787337"/>
                    <a:pt x="644462" y="811911"/>
                  </a:cubicBezTo>
                  <a:cubicBezTo>
                    <a:pt x="636461" y="836390"/>
                    <a:pt x="624459" y="873633"/>
                    <a:pt x="617315" y="895540"/>
                  </a:cubicBezTo>
                  <a:cubicBezTo>
                    <a:pt x="608552" y="922687"/>
                    <a:pt x="604838" y="942499"/>
                    <a:pt x="604838" y="966311"/>
                  </a:cubicBezTo>
                  <a:lnTo>
                    <a:pt x="604838" y="978884"/>
                  </a:lnTo>
                  <a:lnTo>
                    <a:pt x="352139" y="978884"/>
                  </a:lnTo>
                  <a:lnTo>
                    <a:pt x="352139" y="962787"/>
                  </a:lnTo>
                  <a:cubicBezTo>
                    <a:pt x="352139" y="935355"/>
                    <a:pt x="346234" y="920687"/>
                    <a:pt x="330422" y="898874"/>
                  </a:cubicBezTo>
                  <a:lnTo>
                    <a:pt x="187547" y="702183"/>
                  </a:lnTo>
                  <a:cubicBezTo>
                    <a:pt x="168307" y="675704"/>
                    <a:pt x="188405" y="640461"/>
                    <a:pt x="216694" y="640461"/>
                  </a:cubicBezTo>
                  <a:cubicBezTo>
                    <a:pt x="227457" y="640461"/>
                    <a:pt x="239363" y="645605"/>
                    <a:pt x="250698" y="658178"/>
                  </a:cubicBezTo>
                  <a:cubicBezTo>
                    <a:pt x="263271" y="672179"/>
                    <a:pt x="327755" y="743903"/>
                    <a:pt x="327755" y="743903"/>
                  </a:cubicBezTo>
                  <a:lnTo>
                    <a:pt x="327755" y="451009"/>
                  </a:lnTo>
                  <a:cubicBezTo>
                    <a:pt x="327755" y="431197"/>
                    <a:pt x="343948" y="415100"/>
                    <a:pt x="363760" y="415100"/>
                  </a:cubicBezTo>
                  <a:cubicBezTo>
                    <a:pt x="383572" y="415100"/>
                    <a:pt x="399764" y="431292"/>
                    <a:pt x="399764" y="451009"/>
                  </a:cubicBezTo>
                  <a:lnTo>
                    <a:pt x="399764" y="463296"/>
                  </a:lnTo>
                  <a:lnTo>
                    <a:pt x="399764" y="463296"/>
                  </a:lnTo>
                  <a:lnTo>
                    <a:pt x="399764" y="652844"/>
                  </a:lnTo>
                  <a:lnTo>
                    <a:pt x="443008" y="652844"/>
                  </a:lnTo>
                  <a:lnTo>
                    <a:pt x="443008" y="594741"/>
                  </a:lnTo>
                  <a:cubicBezTo>
                    <a:pt x="500825" y="600837"/>
                    <a:pt x="583883" y="609600"/>
                    <a:pt x="592836" y="610457"/>
                  </a:cubicBezTo>
                  <a:cubicBezTo>
                    <a:pt x="633317" y="614744"/>
                    <a:pt x="655511" y="637985"/>
                    <a:pt x="655511" y="686276"/>
                  </a:cubicBezTo>
                  <a:lnTo>
                    <a:pt x="655511" y="740378"/>
                  </a:lnTo>
                  <a:close/>
                </a:path>
              </a:pathLst>
            </a:custGeom>
            <a:solidFill>
              <a:srgbClr val="003B83"/>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grpSp>
      <p:grpSp>
        <p:nvGrpSpPr>
          <p:cNvPr id="118" name="電車｜正面">
            <a:extLst>
              <a:ext uri="{FF2B5EF4-FFF2-40B4-BE49-F238E27FC236}">
                <a16:creationId xmlns:a16="http://schemas.microsoft.com/office/drawing/2014/main" id="{C0B3366A-4D0A-494A-845A-E486F013F142}"/>
              </a:ext>
            </a:extLst>
          </p:cNvPr>
          <p:cNvGrpSpPr>
            <a:grpSpLocks noChangeAspect="1"/>
          </p:cNvGrpSpPr>
          <p:nvPr/>
        </p:nvGrpSpPr>
        <p:grpSpPr bwMode="auto">
          <a:xfrm>
            <a:off x="2332653" y="5017217"/>
            <a:ext cx="305225" cy="365773"/>
            <a:chOff x="5258" y="920"/>
            <a:chExt cx="615" cy="737"/>
          </a:xfrm>
        </p:grpSpPr>
        <p:sp>
          <p:nvSpPr>
            <p:cNvPr id="119" name="Freeform 18">
              <a:extLst>
                <a:ext uri="{FF2B5EF4-FFF2-40B4-BE49-F238E27FC236}">
                  <a16:creationId xmlns:a16="http://schemas.microsoft.com/office/drawing/2014/main" id="{8475B243-8637-4155-97F4-8E4006C6E9EA}"/>
                </a:ext>
              </a:extLst>
            </p:cNvPr>
            <p:cNvSpPr>
              <a:spLocks noEditPoints="1"/>
            </p:cNvSpPr>
            <p:nvPr/>
          </p:nvSpPr>
          <p:spPr bwMode="auto">
            <a:xfrm>
              <a:off x="5357" y="976"/>
              <a:ext cx="414" cy="407"/>
            </a:xfrm>
            <a:custGeom>
              <a:avLst/>
              <a:gdLst>
                <a:gd name="T0" fmla="*/ 247 w 272"/>
                <a:gd name="T1" fmla="*/ 267 h 267"/>
                <a:gd name="T2" fmla="*/ 25 w 272"/>
                <a:gd name="T3" fmla="*/ 267 h 267"/>
                <a:gd name="T4" fmla="*/ 7 w 272"/>
                <a:gd name="T5" fmla="*/ 249 h 267"/>
                <a:gd name="T6" fmla="*/ 25 w 272"/>
                <a:gd name="T7" fmla="*/ 231 h 267"/>
                <a:gd name="T8" fmla="*/ 247 w 272"/>
                <a:gd name="T9" fmla="*/ 231 h 267"/>
                <a:gd name="T10" fmla="*/ 265 w 272"/>
                <a:gd name="T11" fmla="*/ 249 h 267"/>
                <a:gd name="T12" fmla="*/ 247 w 272"/>
                <a:gd name="T13" fmla="*/ 267 h 267"/>
                <a:gd name="T14" fmla="*/ 0 w 272"/>
                <a:gd name="T15" fmla="*/ 29 h 267"/>
                <a:gd name="T16" fmla="*/ 18 w 272"/>
                <a:gd name="T17" fmla="*/ 7 h 267"/>
                <a:gd name="T18" fmla="*/ 75 w 272"/>
                <a:gd name="T19" fmla="*/ 0 h 267"/>
                <a:gd name="T20" fmla="*/ 75 w 272"/>
                <a:gd name="T21" fmla="*/ 21 h 267"/>
                <a:gd name="T22" fmla="*/ 85 w 272"/>
                <a:gd name="T23" fmla="*/ 31 h 267"/>
                <a:gd name="T24" fmla="*/ 187 w 272"/>
                <a:gd name="T25" fmla="*/ 31 h 267"/>
                <a:gd name="T26" fmla="*/ 197 w 272"/>
                <a:gd name="T27" fmla="*/ 21 h 267"/>
                <a:gd name="T28" fmla="*/ 197 w 272"/>
                <a:gd name="T29" fmla="*/ 0 h 267"/>
                <a:gd name="T30" fmla="*/ 254 w 272"/>
                <a:gd name="T31" fmla="*/ 7 h 267"/>
                <a:gd name="T32" fmla="*/ 272 w 272"/>
                <a:gd name="T33" fmla="*/ 29 h 267"/>
                <a:gd name="T34" fmla="*/ 272 w 272"/>
                <a:gd name="T35" fmla="*/ 147 h 267"/>
                <a:gd name="T36" fmla="*/ 252 w 272"/>
                <a:gd name="T37" fmla="*/ 167 h 267"/>
                <a:gd name="T38" fmla="*/ 20 w 272"/>
                <a:gd name="T39" fmla="*/ 167 h 267"/>
                <a:gd name="T40" fmla="*/ 0 w 272"/>
                <a:gd name="T41" fmla="*/ 147 h 267"/>
                <a:gd name="T42" fmla="*/ 0 w 272"/>
                <a:gd name="T43" fmla="*/ 29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267">
                  <a:moveTo>
                    <a:pt x="247" y="267"/>
                  </a:moveTo>
                  <a:cubicBezTo>
                    <a:pt x="25" y="267"/>
                    <a:pt x="25" y="267"/>
                    <a:pt x="25" y="267"/>
                  </a:cubicBezTo>
                  <a:cubicBezTo>
                    <a:pt x="15" y="267"/>
                    <a:pt x="7" y="259"/>
                    <a:pt x="7" y="249"/>
                  </a:cubicBezTo>
                  <a:cubicBezTo>
                    <a:pt x="7" y="239"/>
                    <a:pt x="15" y="231"/>
                    <a:pt x="25" y="231"/>
                  </a:cubicBezTo>
                  <a:cubicBezTo>
                    <a:pt x="247" y="231"/>
                    <a:pt x="247" y="231"/>
                    <a:pt x="247" y="231"/>
                  </a:cubicBezTo>
                  <a:cubicBezTo>
                    <a:pt x="257" y="231"/>
                    <a:pt x="265" y="239"/>
                    <a:pt x="265" y="249"/>
                  </a:cubicBezTo>
                  <a:cubicBezTo>
                    <a:pt x="265" y="259"/>
                    <a:pt x="257" y="267"/>
                    <a:pt x="247" y="267"/>
                  </a:cubicBezTo>
                  <a:close/>
                  <a:moveTo>
                    <a:pt x="0" y="29"/>
                  </a:moveTo>
                  <a:cubicBezTo>
                    <a:pt x="0" y="18"/>
                    <a:pt x="6" y="9"/>
                    <a:pt x="18" y="7"/>
                  </a:cubicBezTo>
                  <a:cubicBezTo>
                    <a:pt x="38" y="4"/>
                    <a:pt x="56" y="2"/>
                    <a:pt x="75" y="0"/>
                  </a:cubicBezTo>
                  <a:cubicBezTo>
                    <a:pt x="75" y="21"/>
                    <a:pt x="75" y="21"/>
                    <a:pt x="75" y="21"/>
                  </a:cubicBezTo>
                  <a:cubicBezTo>
                    <a:pt x="75" y="27"/>
                    <a:pt x="79" y="31"/>
                    <a:pt x="85" y="31"/>
                  </a:cubicBezTo>
                  <a:cubicBezTo>
                    <a:pt x="187" y="31"/>
                    <a:pt x="187" y="31"/>
                    <a:pt x="187" y="31"/>
                  </a:cubicBezTo>
                  <a:cubicBezTo>
                    <a:pt x="193" y="31"/>
                    <a:pt x="197" y="27"/>
                    <a:pt x="197" y="21"/>
                  </a:cubicBezTo>
                  <a:cubicBezTo>
                    <a:pt x="197" y="0"/>
                    <a:pt x="197" y="0"/>
                    <a:pt x="197" y="0"/>
                  </a:cubicBezTo>
                  <a:cubicBezTo>
                    <a:pt x="216" y="2"/>
                    <a:pt x="234" y="4"/>
                    <a:pt x="254" y="7"/>
                  </a:cubicBezTo>
                  <a:cubicBezTo>
                    <a:pt x="266" y="9"/>
                    <a:pt x="272" y="18"/>
                    <a:pt x="272" y="29"/>
                  </a:cubicBezTo>
                  <a:cubicBezTo>
                    <a:pt x="272" y="147"/>
                    <a:pt x="272" y="147"/>
                    <a:pt x="272" y="147"/>
                  </a:cubicBezTo>
                  <a:cubicBezTo>
                    <a:pt x="272" y="158"/>
                    <a:pt x="263" y="167"/>
                    <a:pt x="252" y="167"/>
                  </a:cubicBezTo>
                  <a:cubicBezTo>
                    <a:pt x="20" y="167"/>
                    <a:pt x="20" y="167"/>
                    <a:pt x="20" y="167"/>
                  </a:cubicBezTo>
                  <a:cubicBezTo>
                    <a:pt x="9" y="167"/>
                    <a:pt x="0" y="158"/>
                    <a:pt x="0" y="147"/>
                  </a:cubicBez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sp>
          <p:nvSpPr>
            <p:cNvPr id="120" name="Freeform 19">
              <a:extLst>
                <a:ext uri="{FF2B5EF4-FFF2-40B4-BE49-F238E27FC236}">
                  <a16:creationId xmlns:a16="http://schemas.microsoft.com/office/drawing/2014/main" id="{FF59AA17-A6E2-4C4E-8B10-987B9F80A27D}"/>
                </a:ext>
              </a:extLst>
            </p:cNvPr>
            <p:cNvSpPr>
              <a:spLocks noEditPoints="1"/>
            </p:cNvSpPr>
            <p:nvPr/>
          </p:nvSpPr>
          <p:spPr bwMode="auto">
            <a:xfrm>
              <a:off x="5258" y="920"/>
              <a:ext cx="615" cy="737"/>
            </a:xfrm>
            <a:custGeom>
              <a:avLst/>
              <a:gdLst>
                <a:gd name="T0" fmla="*/ 79 w 404"/>
                <a:gd name="T1" fmla="*/ 389 h 484"/>
                <a:gd name="T2" fmla="*/ 94 w 404"/>
                <a:gd name="T3" fmla="*/ 390 h 484"/>
                <a:gd name="T4" fmla="*/ 0 w 404"/>
                <a:gd name="T5" fmla="*/ 484 h 484"/>
                <a:gd name="T6" fmla="*/ 48 w 404"/>
                <a:gd name="T7" fmla="*/ 484 h 484"/>
                <a:gd name="T8" fmla="*/ 98 w 404"/>
                <a:gd name="T9" fmla="*/ 434 h 484"/>
                <a:gd name="T10" fmla="*/ 306 w 404"/>
                <a:gd name="T11" fmla="*/ 434 h 484"/>
                <a:gd name="T12" fmla="*/ 356 w 404"/>
                <a:gd name="T13" fmla="*/ 484 h 484"/>
                <a:gd name="T14" fmla="*/ 404 w 404"/>
                <a:gd name="T15" fmla="*/ 484 h 484"/>
                <a:gd name="T16" fmla="*/ 309 w 404"/>
                <a:gd name="T17" fmla="*/ 390 h 484"/>
                <a:gd name="T18" fmla="*/ 323 w 404"/>
                <a:gd name="T19" fmla="*/ 389 h 484"/>
                <a:gd name="T20" fmla="*/ 348 w 404"/>
                <a:gd name="T21" fmla="*/ 368 h 484"/>
                <a:gd name="T22" fmla="*/ 348 w 404"/>
                <a:gd name="T23" fmla="*/ 368 h 484"/>
                <a:gd name="T24" fmla="*/ 348 w 404"/>
                <a:gd name="T25" fmla="*/ 368 h 484"/>
                <a:gd name="T26" fmla="*/ 371 w 404"/>
                <a:gd name="T27" fmla="*/ 266 h 484"/>
                <a:gd name="T28" fmla="*/ 371 w 404"/>
                <a:gd name="T29" fmla="*/ 54 h 484"/>
                <a:gd name="T30" fmla="*/ 338 w 404"/>
                <a:gd name="T31" fmla="*/ 13 h 484"/>
                <a:gd name="T32" fmla="*/ 201 w 404"/>
                <a:gd name="T33" fmla="*/ 0 h 484"/>
                <a:gd name="T34" fmla="*/ 64 w 404"/>
                <a:gd name="T35" fmla="*/ 13 h 484"/>
                <a:gd name="T36" fmla="*/ 31 w 404"/>
                <a:gd name="T37" fmla="*/ 54 h 484"/>
                <a:gd name="T38" fmla="*/ 31 w 404"/>
                <a:gd name="T39" fmla="*/ 266 h 484"/>
                <a:gd name="T40" fmla="*/ 54 w 404"/>
                <a:gd name="T41" fmla="*/ 368 h 484"/>
                <a:gd name="T42" fmla="*/ 79 w 404"/>
                <a:gd name="T43" fmla="*/ 389 h 484"/>
                <a:gd name="T44" fmla="*/ 312 w 404"/>
                <a:gd name="T45" fmla="*/ 304 h 484"/>
                <a:gd name="T46" fmla="*/ 90 w 404"/>
                <a:gd name="T47" fmla="*/ 304 h 484"/>
                <a:gd name="T48" fmla="*/ 72 w 404"/>
                <a:gd name="T49" fmla="*/ 286 h 484"/>
                <a:gd name="T50" fmla="*/ 90 w 404"/>
                <a:gd name="T51" fmla="*/ 268 h 484"/>
                <a:gd name="T52" fmla="*/ 312 w 404"/>
                <a:gd name="T53" fmla="*/ 268 h 484"/>
                <a:gd name="T54" fmla="*/ 330 w 404"/>
                <a:gd name="T55" fmla="*/ 286 h 484"/>
                <a:gd name="T56" fmla="*/ 312 w 404"/>
                <a:gd name="T57" fmla="*/ 304 h 484"/>
                <a:gd name="T58" fmla="*/ 65 w 404"/>
                <a:gd name="T59" fmla="*/ 66 h 484"/>
                <a:gd name="T60" fmla="*/ 83 w 404"/>
                <a:gd name="T61" fmla="*/ 44 h 484"/>
                <a:gd name="T62" fmla="*/ 140 w 404"/>
                <a:gd name="T63" fmla="*/ 37 h 484"/>
                <a:gd name="T64" fmla="*/ 140 w 404"/>
                <a:gd name="T65" fmla="*/ 58 h 484"/>
                <a:gd name="T66" fmla="*/ 150 w 404"/>
                <a:gd name="T67" fmla="*/ 68 h 484"/>
                <a:gd name="T68" fmla="*/ 252 w 404"/>
                <a:gd name="T69" fmla="*/ 68 h 484"/>
                <a:gd name="T70" fmla="*/ 262 w 404"/>
                <a:gd name="T71" fmla="*/ 58 h 484"/>
                <a:gd name="T72" fmla="*/ 262 w 404"/>
                <a:gd name="T73" fmla="*/ 37 h 484"/>
                <a:gd name="T74" fmla="*/ 319 w 404"/>
                <a:gd name="T75" fmla="*/ 44 h 484"/>
                <a:gd name="T76" fmla="*/ 337 w 404"/>
                <a:gd name="T77" fmla="*/ 66 h 484"/>
                <a:gd name="T78" fmla="*/ 337 w 404"/>
                <a:gd name="T79" fmla="*/ 184 h 484"/>
                <a:gd name="T80" fmla="*/ 317 w 404"/>
                <a:gd name="T81" fmla="*/ 204 h 484"/>
                <a:gd name="T82" fmla="*/ 85 w 404"/>
                <a:gd name="T83" fmla="*/ 204 h 484"/>
                <a:gd name="T84" fmla="*/ 65 w 404"/>
                <a:gd name="T85" fmla="*/ 184 h 484"/>
                <a:gd name="T86" fmla="*/ 65 w 404"/>
                <a:gd name="T87" fmla="*/ 6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4" h="484">
                  <a:moveTo>
                    <a:pt x="79" y="389"/>
                  </a:moveTo>
                  <a:cubicBezTo>
                    <a:pt x="94" y="390"/>
                    <a:pt x="94" y="390"/>
                    <a:pt x="94" y="390"/>
                  </a:cubicBezTo>
                  <a:cubicBezTo>
                    <a:pt x="0" y="484"/>
                    <a:pt x="0" y="484"/>
                    <a:pt x="0" y="484"/>
                  </a:cubicBezTo>
                  <a:cubicBezTo>
                    <a:pt x="48" y="484"/>
                    <a:pt x="48" y="484"/>
                    <a:pt x="48" y="484"/>
                  </a:cubicBezTo>
                  <a:cubicBezTo>
                    <a:pt x="98" y="434"/>
                    <a:pt x="98" y="434"/>
                    <a:pt x="98" y="434"/>
                  </a:cubicBezTo>
                  <a:cubicBezTo>
                    <a:pt x="306" y="434"/>
                    <a:pt x="306" y="434"/>
                    <a:pt x="306" y="434"/>
                  </a:cubicBezTo>
                  <a:cubicBezTo>
                    <a:pt x="356" y="484"/>
                    <a:pt x="356" y="484"/>
                    <a:pt x="356" y="484"/>
                  </a:cubicBezTo>
                  <a:cubicBezTo>
                    <a:pt x="404" y="484"/>
                    <a:pt x="404" y="484"/>
                    <a:pt x="404" y="484"/>
                  </a:cubicBezTo>
                  <a:cubicBezTo>
                    <a:pt x="309" y="390"/>
                    <a:pt x="309" y="390"/>
                    <a:pt x="309" y="390"/>
                  </a:cubicBezTo>
                  <a:cubicBezTo>
                    <a:pt x="323" y="389"/>
                    <a:pt x="323" y="389"/>
                    <a:pt x="323" y="389"/>
                  </a:cubicBezTo>
                  <a:cubicBezTo>
                    <a:pt x="335" y="388"/>
                    <a:pt x="342" y="381"/>
                    <a:pt x="348" y="368"/>
                  </a:cubicBezTo>
                  <a:cubicBezTo>
                    <a:pt x="348" y="368"/>
                    <a:pt x="348" y="368"/>
                    <a:pt x="348" y="368"/>
                  </a:cubicBezTo>
                  <a:cubicBezTo>
                    <a:pt x="348" y="368"/>
                    <a:pt x="348" y="368"/>
                    <a:pt x="348" y="368"/>
                  </a:cubicBezTo>
                  <a:cubicBezTo>
                    <a:pt x="359" y="338"/>
                    <a:pt x="371" y="308"/>
                    <a:pt x="371" y="266"/>
                  </a:cubicBezTo>
                  <a:cubicBezTo>
                    <a:pt x="371" y="232"/>
                    <a:pt x="371" y="114"/>
                    <a:pt x="371" y="54"/>
                  </a:cubicBezTo>
                  <a:cubicBezTo>
                    <a:pt x="371" y="35"/>
                    <a:pt x="362" y="18"/>
                    <a:pt x="338" y="13"/>
                  </a:cubicBezTo>
                  <a:cubicBezTo>
                    <a:pt x="289" y="4"/>
                    <a:pt x="248" y="0"/>
                    <a:pt x="201" y="0"/>
                  </a:cubicBezTo>
                  <a:cubicBezTo>
                    <a:pt x="154" y="0"/>
                    <a:pt x="113" y="4"/>
                    <a:pt x="64" y="13"/>
                  </a:cubicBezTo>
                  <a:cubicBezTo>
                    <a:pt x="40" y="18"/>
                    <a:pt x="31" y="35"/>
                    <a:pt x="31" y="54"/>
                  </a:cubicBezTo>
                  <a:cubicBezTo>
                    <a:pt x="31" y="114"/>
                    <a:pt x="31" y="232"/>
                    <a:pt x="31" y="266"/>
                  </a:cubicBezTo>
                  <a:cubicBezTo>
                    <a:pt x="31" y="308"/>
                    <a:pt x="43" y="338"/>
                    <a:pt x="54" y="368"/>
                  </a:cubicBezTo>
                  <a:cubicBezTo>
                    <a:pt x="59" y="381"/>
                    <a:pt x="67" y="388"/>
                    <a:pt x="79" y="389"/>
                  </a:cubicBezTo>
                  <a:close/>
                  <a:moveTo>
                    <a:pt x="312" y="304"/>
                  </a:moveTo>
                  <a:cubicBezTo>
                    <a:pt x="90" y="304"/>
                    <a:pt x="90" y="304"/>
                    <a:pt x="90" y="304"/>
                  </a:cubicBezTo>
                  <a:cubicBezTo>
                    <a:pt x="80" y="304"/>
                    <a:pt x="72" y="296"/>
                    <a:pt x="72" y="286"/>
                  </a:cubicBezTo>
                  <a:cubicBezTo>
                    <a:pt x="72" y="276"/>
                    <a:pt x="80" y="268"/>
                    <a:pt x="90" y="268"/>
                  </a:cubicBezTo>
                  <a:cubicBezTo>
                    <a:pt x="312" y="268"/>
                    <a:pt x="312" y="268"/>
                    <a:pt x="312" y="268"/>
                  </a:cubicBezTo>
                  <a:cubicBezTo>
                    <a:pt x="322" y="268"/>
                    <a:pt x="330" y="276"/>
                    <a:pt x="330" y="286"/>
                  </a:cubicBezTo>
                  <a:cubicBezTo>
                    <a:pt x="330" y="296"/>
                    <a:pt x="322" y="304"/>
                    <a:pt x="312" y="304"/>
                  </a:cubicBezTo>
                  <a:close/>
                  <a:moveTo>
                    <a:pt x="65" y="66"/>
                  </a:moveTo>
                  <a:cubicBezTo>
                    <a:pt x="65" y="55"/>
                    <a:pt x="71" y="46"/>
                    <a:pt x="83" y="44"/>
                  </a:cubicBezTo>
                  <a:cubicBezTo>
                    <a:pt x="103" y="41"/>
                    <a:pt x="121" y="39"/>
                    <a:pt x="140" y="37"/>
                  </a:cubicBezTo>
                  <a:cubicBezTo>
                    <a:pt x="140" y="58"/>
                    <a:pt x="140" y="58"/>
                    <a:pt x="140" y="58"/>
                  </a:cubicBezTo>
                  <a:cubicBezTo>
                    <a:pt x="140" y="64"/>
                    <a:pt x="144" y="68"/>
                    <a:pt x="150" y="68"/>
                  </a:cubicBezTo>
                  <a:cubicBezTo>
                    <a:pt x="252" y="68"/>
                    <a:pt x="252" y="68"/>
                    <a:pt x="252" y="68"/>
                  </a:cubicBezTo>
                  <a:cubicBezTo>
                    <a:pt x="258" y="68"/>
                    <a:pt x="262" y="64"/>
                    <a:pt x="262" y="58"/>
                  </a:cubicBezTo>
                  <a:cubicBezTo>
                    <a:pt x="262" y="37"/>
                    <a:pt x="262" y="37"/>
                    <a:pt x="262" y="37"/>
                  </a:cubicBezTo>
                  <a:cubicBezTo>
                    <a:pt x="281" y="39"/>
                    <a:pt x="299" y="41"/>
                    <a:pt x="319" y="44"/>
                  </a:cubicBezTo>
                  <a:cubicBezTo>
                    <a:pt x="331" y="46"/>
                    <a:pt x="337" y="55"/>
                    <a:pt x="337" y="66"/>
                  </a:cubicBezTo>
                  <a:cubicBezTo>
                    <a:pt x="337" y="184"/>
                    <a:pt x="337" y="184"/>
                    <a:pt x="337" y="184"/>
                  </a:cubicBezTo>
                  <a:cubicBezTo>
                    <a:pt x="337" y="195"/>
                    <a:pt x="328" y="204"/>
                    <a:pt x="317" y="204"/>
                  </a:cubicBezTo>
                  <a:cubicBezTo>
                    <a:pt x="85" y="204"/>
                    <a:pt x="85" y="204"/>
                    <a:pt x="85" y="204"/>
                  </a:cubicBezTo>
                  <a:cubicBezTo>
                    <a:pt x="74" y="204"/>
                    <a:pt x="65" y="195"/>
                    <a:pt x="65" y="184"/>
                  </a:cubicBezTo>
                  <a:lnTo>
                    <a:pt x="65" y="66"/>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alpha val="50000"/>
                  </a:prstClr>
                </a:solidFill>
                <a:effectLst/>
                <a:uLnTx/>
                <a:uFillTx/>
                <a:latin typeface="Meiryo UI"/>
                <a:ea typeface="Meiryo UI"/>
                <a:cs typeface="+mn-cs"/>
              </a:endParaRPr>
            </a:p>
          </p:txBody>
        </p:sp>
      </p:grpSp>
      <p:grpSp>
        <p:nvGrpSpPr>
          <p:cNvPr id="121" name="脳（AI）">
            <a:extLst>
              <a:ext uri="{FF2B5EF4-FFF2-40B4-BE49-F238E27FC236}">
                <a16:creationId xmlns:a16="http://schemas.microsoft.com/office/drawing/2014/main" id="{5A20F6D0-A7CC-465E-9E58-CCA91862F186}"/>
              </a:ext>
            </a:extLst>
          </p:cNvPr>
          <p:cNvGrpSpPr>
            <a:grpSpLocks noChangeAspect="1"/>
          </p:cNvGrpSpPr>
          <p:nvPr/>
        </p:nvGrpSpPr>
        <p:grpSpPr bwMode="auto">
          <a:xfrm>
            <a:off x="6443414" y="5039759"/>
            <a:ext cx="377715" cy="320690"/>
            <a:chOff x="3175" y="2236"/>
            <a:chExt cx="669" cy="568"/>
          </a:xfrm>
        </p:grpSpPr>
        <p:sp>
          <p:nvSpPr>
            <p:cNvPr id="122" name="Freeform 59">
              <a:extLst>
                <a:ext uri="{FF2B5EF4-FFF2-40B4-BE49-F238E27FC236}">
                  <a16:creationId xmlns:a16="http://schemas.microsoft.com/office/drawing/2014/main" id="{F449A507-1AEE-4655-8F85-4D5E4DB5F940}"/>
                </a:ext>
              </a:extLst>
            </p:cNvPr>
            <p:cNvSpPr>
              <a:spLocks noEditPoints="1"/>
            </p:cNvSpPr>
            <p:nvPr/>
          </p:nvSpPr>
          <p:spPr bwMode="auto">
            <a:xfrm>
              <a:off x="3208" y="2271"/>
              <a:ext cx="601" cy="403"/>
            </a:xfrm>
            <a:custGeom>
              <a:avLst/>
              <a:gdLst>
                <a:gd name="T0" fmla="*/ 298 w 395"/>
                <a:gd name="T1" fmla="*/ 261 h 265"/>
                <a:gd name="T2" fmla="*/ 247 w 395"/>
                <a:gd name="T3" fmla="*/ 234 h 265"/>
                <a:gd name="T4" fmla="*/ 251 w 395"/>
                <a:gd name="T5" fmla="*/ 209 h 265"/>
                <a:gd name="T6" fmla="*/ 288 w 395"/>
                <a:gd name="T7" fmla="*/ 189 h 265"/>
                <a:gd name="T8" fmla="*/ 372 w 395"/>
                <a:gd name="T9" fmla="*/ 203 h 265"/>
                <a:gd name="T10" fmla="*/ 395 w 395"/>
                <a:gd name="T11" fmla="*/ 127 h 265"/>
                <a:gd name="T12" fmla="*/ 391 w 395"/>
                <a:gd name="T13" fmla="*/ 118 h 265"/>
                <a:gd name="T14" fmla="*/ 342 w 395"/>
                <a:gd name="T15" fmla="*/ 154 h 265"/>
                <a:gd name="T16" fmla="*/ 342 w 395"/>
                <a:gd name="T17" fmla="*/ 126 h 265"/>
                <a:gd name="T18" fmla="*/ 380 w 395"/>
                <a:gd name="T19" fmla="*/ 106 h 265"/>
                <a:gd name="T20" fmla="*/ 356 w 395"/>
                <a:gd name="T21" fmla="*/ 97 h 265"/>
                <a:gd name="T22" fmla="*/ 329 w 395"/>
                <a:gd name="T23" fmla="*/ 96 h 265"/>
                <a:gd name="T24" fmla="*/ 347 w 395"/>
                <a:gd name="T25" fmla="*/ 83 h 265"/>
                <a:gd name="T26" fmla="*/ 358 w 395"/>
                <a:gd name="T27" fmla="*/ 55 h 265"/>
                <a:gd name="T28" fmla="*/ 348 w 395"/>
                <a:gd name="T29" fmla="*/ 40 h 265"/>
                <a:gd name="T30" fmla="*/ 149 w 395"/>
                <a:gd name="T31" fmla="*/ 36 h 265"/>
                <a:gd name="T32" fmla="*/ 155 w 395"/>
                <a:gd name="T33" fmla="*/ 95 h 265"/>
                <a:gd name="T34" fmla="*/ 128 w 395"/>
                <a:gd name="T35" fmla="*/ 95 h 265"/>
                <a:gd name="T36" fmla="*/ 134 w 395"/>
                <a:gd name="T37" fmla="*/ 28 h 265"/>
                <a:gd name="T38" fmla="*/ 304 w 395"/>
                <a:gd name="T39" fmla="*/ 20 h 265"/>
                <a:gd name="T40" fmla="*/ 278 w 395"/>
                <a:gd name="T41" fmla="*/ 0 h 265"/>
                <a:gd name="T42" fmla="*/ 100 w 395"/>
                <a:gd name="T43" fmla="*/ 84 h 265"/>
                <a:gd name="T44" fmla="*/ 92 w 395"/>
                <a:gd name="T45" fmla="*/ 109 h 265"/>
                <a:gd name="T46" fmla="*/ 84 w 395"/>
                <a:gd name="T47" fmla="*/ 84 h 265"/>
                <a:gd name="T48" fmla="*/ 80 w 395"/>
                <a:gd name="T49" fmla="*/ 4 h 265"/>
                <a:gd name="T50" fmla="*/ 50 w 395"/>
                <a:gd name="T51" fmla="*/ 118 h 265"/>
                <a:gd name="T52" fmla="*/ 42 w 395"/>
                <a:gd name="T53" fmla="*/ 143 h 265"/>
                <a:gd name="T54" fmla="*/ 34 w 395"/>
                <a:gd name="T55" fmla="*/ 118 h 265"/>
                <a:gd name="T56" fmla="*/ 4 w 395"/>
                <a:gd name="T57" fmla="*/ 80 h 265"/>
                <a:gd name="T58" fmla="*/ 0 w 395"/>
                <a:gd name="T59" fmla="*/ 128 h 265"/>
                <a:gd name="T60" fmla="*/ 41 w 395"/>
                <a:gd name="T61" fmla="*/ 191 h 265"/>
                <a:gd name="T62" fmla="*/ 84 w 395"/>
                <a:gd name="T63" fmla="*/ 194 h 265"/>
                <a:gd name="T64" fmla="*/ 92 w 395"/>
                <a:gd name="T65" fmla="*/ 132 h 265"/>
                <a:gd name="T66" fmla="*/ 142 w 395"/>
                <a:gd name="T67" fmla="*/ 126 h 265"/>
                <a:gd name="T68" fmla="*/ 142 w 395"/>
                <a:gd name="T69" fmla="*/ 154 h 265"/>
                <a:gd name="T70" fmla="*/ 100 w 395"/>
                <a:gd name="T71" fmla="*/ 148 h 265"/>
                <a:gd name="T72" fmla="*/ 108 w 395"/>
                <a:gd name="T73" fmla="*/ 206 h 265"/>
                <a:gd name="T74" fmla="*/ 142 w 395"/>
                <a:gd name="T75" fmla="*/ 180 h 265"/>
                <a:gd name="T76" fmla="*/ 142 w 395"/>
                <a:gd name="T77" fmla="*/ 208 h 265"/>
                <a:gd name="T78" fmla="*/ 120 w 395"/>
                <a:gd name="T79" fmla="*/ 218 h 265"/>
                <a:gd name="T80" fmla="*/ 135 w 395"/>
                <a:gd name="T81" fmla="*/ 228 h 265"/>
                <a:gd name="T82" fmla="*/ 203 w 395"/>
                <a:gd name="T83" fmla="*/ 180 h 265"/>
                <a:gd name="T84" fmla="*/ 203 w 395"/>
                <a:gd name="T85" fmla="*/ 208 h 265"/>
                <a:gd name="T86" fmla="*/ 164 w 395"/>
                <a:gd name="T87" fmla="*/ 228 h 265"/>
                <a:gd name="T88" fmla="*/ 224 w 395"/>
                <a:gd name="T89" fmla="*/ 215 h 265"/>
                <a:gd name="T90" fmla="*/ 263 w 395"/>
                <a:gd name="T91" fmla="*/ 174 h 265"/>
                <a:gd name="T92" fmla="*/ 364 w 395"/>
                <a:gd name="T93" fmla="*/ 166 h 265"/>
                <a:gd name="T94" fmla="*/ 391 w 395"/>
                <a:gd name="T95" fmla="*/ 145 h 265"/>
                <a:gd name="T96" fmla="*/ 395 w 395"/>
                <a:gd name="T97" fmla="*/ 127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 h="265">
                  <a:moveTo>
                    <a:pt x="364" y="218"/>
                  </a:moveTo>
                  <a:cubicBezTo>
                    <a:pt x="298" y="261"/>
                    <a:pt x="298" y="261"/>
                    <a:pt x="298" y="261"/>
                  </a:cubicBezTo>
                  <a:cubicBezTo>
                    <a:pt x="292" y="265"/>
                    <a:pt x="286" y="263"/>
                    <a:pt x="280" y="259"/>
                  </a:cubicBezTo>
                  <a:cubicBezTo>
                    <a:pt x="247" y="234"/>
                    <a:pt x="247" y="234"/>
                    <a:pt x="247" y="234"/>
                  </a:cubicBezTo>
                  <a:cubicBezTo>
                    <a:pt x="247" y="215"/>
                    <a:pt x="247" y="215"/>
                    <a:pt x="247" y="215"/>
                  </a:cubicBezTo>
                  <a:cubicBezTo>
                    <a:pt x="247" y="213"/>
                    <a:pt x="248" y="211"/>
                    <a:pt x="251" y="209"/>
                  </a:cubicBezTo>
                  <a:cubicBezTo>
                    <a:pt x="276" y="193"/>
                    <a:pt x="276" y="193"/>
                    <a:pt x="276" y="193"/>
                  </a:cubicBezTo>
                  <a:cubicBezTo>
                    <a:pt x="280" y="190"/>
                    <a:pt x="283" y="189"/>
                    <a:pt x="288" y="189"/>
                  </a:cubicBezTo>
                  <a:cubicBezTo>
                    <a:pt x="372" y="189"/>
                    <a:pt x="372" y="189"/>
                    <a:pt x="372" y="189"/>
                  </a:cubicBezTo>
                  <a:cubicBezTo>
                    <a:pt x="372" y="203"/>
                    <a:pt x="372" y="203"/>
                    <a:pt x="372" y="203"/>
                  </a:cubicBezTo>
                  <a:cubicBezTo>
                    <a:pt x="372" y="210"/>
                    <a:pt x="370" y="214"/>
                    <a:pt x="364" y="218"/>
                  </a:cubicBezTo>
                  <a:close/>
                  <a:moveTo>
                    <a:pt x="395" y="127"/>
                  </a:moveTo>
                  <a:cubicBezTo>
                    <a:pt x="395" y="124"/>
                    <a:pt x="394" y="120"/>
                    <a:pt x="391" y="118"/>
                  </a:cubicBezTo>
                  <a:cubicBezTo>
                    <a:pt x="391" y="118"/>
                    <a:pt x="391" y="118"/>
                    <a:pt x="391" y="118"/>
                  </a:cubicBezTo>
                  <a:cubicBezTo>
                    <a:pt x="356" y="140"/>
                    <a:pt x="356" y="140"/>
                    <a:pt x="356" y="140"/>
                  </a:cubicBezTo>
                  <a:cubicBezTo>
                    <a:pt x="356" y="148"/>
                    <a:pt x="350" y="154"/>
                    <a:pt x="342" y="154"/>
                  </a:cubicBezTo>
                  <a:cubicBezTo>
                    <a:pt x="335" y="154"/>
                    <a:pt x="329" y="147"/>
                    <a:pt x="329" y="140"/>
                  </a:cubicBezTo>
                  <a:cubicBezTo>
                    <a:pt x="329" y="132"/>
                    <a:pt x="335" y="126"/>
                    <a:pt x="342" y="126"/>
                  </a:cubicBezTo>
                  <a:cubicBezTo>
                    <a:pt x="344" y="126"/>
                    <a:pt x="346" y="126"/>
                    <a:pt x="347" y="127"/>
                  </a:cubicBezTo>
                  <a:cubicBezTo>
                    <a:pt x="380" y="106"/>
                    <a:pt x="380" y="106"/>
                    <a:pt x="380" y="106"/>
                  </a:cubicBezTo>
                  <a:cubicBezTo>
                    <a:pt x="365" y="91"/>
                    <a:pt x="365" y="91"/>
                    <a:pt x="365" y="91"/>
                  </a:cubicBezTo>
                  <a:cubicBezTo>
                    <a:pt x="356" y="97"/>
                    <a:pt x="356" y="97"/>
                    <a:pt x="356" y="97"/>
                  </a:cubicBezTo>
                  <a:cubicBezTo>
                    <a:pt x="356" y="104"/>
                    <a:pt x="350" y="110"/>
                    <a:pt x="342" y="110"/>
                  </a:cubicBezTo>
                  <a:cubicBezTo>
                    <a:pt x="335" y="110"/>
                    <a:pt x="329" y="104"/>
                    <a:pt x="329" y="96"/>
                  </a:cubicBezTo>
                  <a:cubicBezTo>
                    <a:pt x="329" y="89"/>
                    <a:pt x="335" y="82"/>
                    <a:pt x="342" y="82"/>
                  </a:cubicBezTo>
                  <a:cubicBezTo>
                    <a:pt x="344" y="82"/>
                    <a:pt x="346" y="83"/>
                    <a:pt x="347" y="83"/>
                  </a:cubicBezTo>
                  <a:cubicBezTo>
                    <a:pt x="358" y="77"/>
                    <a:pt x="358" y="77"/>
                    <a:pt x="358" y="77"/>
                  </a:cubicBezTo>
                  <a:cubicBezTo>
                    <a:pt x="358" y="55"/>
                    <a:pt x="358" y="55"/>
                    <a:pt x="358" y="55"/>
                  </a:cubicBezTo>
                  <a:cubicBezTo>
                    <a:pt x="358" y="52"/>
                    <a:pt x="357" y="48"/>
                    <a:pt x="354" y="46"/>
                  </a:cubicBezTo>
                  <a:cubicBezTo>
                    <a:pt x="348" y="40"/>
                    <a:pt x="348" y="40"/>
                    <a:pt x="348" y="40"/>
                  </a:cubicBezTo>
                  <a:cubicBezTo>
                    <a:pt x="345" y="37"/>
                    <a:pt x="342" y="36"/>
                    <a:pt x="339" y="36"/>
                  </a:cubicBezTo>
                  <a:cubicBezTo>
                    <a:pt x="149" y="36"/>
                    <a:pt x="149" y="36"/>
                    <a:pt x="149" y="36"/>
                  </a:cubicBezTo>
                  <a:cubicBezTo>
                    <a:pt x="149" y="84"/>
                    <a:pt x="149" y="84"/>
                    <a:pt x="149" y="84"/>
                  </a:cubicBezTo>
                  <a:cubicBezTo>
                    <a:pt x="153" y="86"/>
                    <a:pt x="155" y="91"/>
                    <a:pt x="155" y="95"/>
                  </a:cubicBezTo>
                  <a:cubicBezTo>
                    <a:pt x="155" y="103"/>
                    <a:pt x="149" y="109"/>
                    <a:pt x="142" y="109"/>
                  </a:cubicBezTo>
                  <a:cubicBezTo>
                    <a:pt x="134" y="109"/>
                    <a:pt x="128" y="103"/>
                    <a:pt x="128" y="95"/>
                  </a:cubicBezTo>
                  <a:cubicBezTo>
                    <a:pt x="128" y="91"/>
                    <a:pt x="130" y="86"/>
                    <a:pt x="134" y="84"/>
                  </a:cubicBezTo>
                  <a:cubicBezTo>
                    <a:pt x="134" y="28"/>
                    <a:pt x="134" y="28"/>
                    <a:pt x="134" y="28"/>
                  </a:cubicBezTo>
                  <a:cubicBezTo>
                    <a:pt x="134" y="24"/>
                    <a:pt x="137" y="20"/>
                    <a:pt x="142" y="20"/>
                  </a:cubicBezTo>
                  <a:cubicBezTo>
                    <a:pt x="304" y="20"/>
                    <a:pt x="304" y="20"/>
                    <a:pt x="304" y="20"/>
                  </a:cubicBezTo>
                  <a:cubicBezTo>
                    <a:pt x="288" y="4"/>
                    <a:pt x="288" y="4"/>
                    <a:pt x="288" y="4"/>
                  </a:cubicBezTo>
                  <a:cubicBezTo>
                    <a:pt x="285" y="1"/>
                    <a:pt x="282" y="0"/>
                    <a:pt x="278" y="0"/>
                  </a:cubicBezTo>
                  <a:cubicBezTo>
                    <a:pt x="100" y="0"/>
                    <a:pt x="100" y="0"/>
                    <a:pt x="100" y="0"/>
                  </a:cubicBezTo>
                  <a:cubicBezTo>
                    <a:pt x="100" y="84"/>
                    <a:pt x="100" y="84"/>
                    <a:pt x="100" y="84"/>
                  </a:cubicBezTo>
                  <a:cubicBezTo>
                    <a:pt x="103" y="86"/>
                    <a:pt x="106" y="91"/>
                    <a:pt x="106" y="95"/>
                  </a:cubicBezTo>
                  <a:cubicBezTo>
                    <a:pt x="106" y="103"/>
                    <a:pt x="99" y="109"/>
                    <a:pt x="92" y="109"/>
                  </a:cubicBezTo>
                  <a:cubicBezTo>
                    <a:pt x="84" y="109"/>
                    <a:pt x="78" y="103"/>
                    <a:pt x="78" y="95"/>
                  </a:cubicBezTo>
                  <a:cubicBezTo>
                    <a:pt x="78" y="91"/>
                    <a:pt x="80" y="86"/>
                    <a:pt x="84" y="84"/>
                  </a:cubicBezTo>
                  <a:cubicBezTo>
                    <a:pt x="84" y="2"/>
                    <a:pt x="84" y="2"/>
                    <a:pt x="84" y="2"/>
                  </a:cubicBezTo>
                  <a:cubicBezTo>
                    <a:pt x="82" y="2"/>
                    <a:pt x="81" y="3"/>
                    <a:pt x="80" y="4"/>
                  </a:cubicBezTo>
                  <a:cubicBezTo>
                    <a:pt x="50" y="34"/>
                    <a:pt x="50" y="34"/>
                    <a:pt x="50" y="34"/>
                  </a:cubicBezTo>
                  <a:cubicBezTo>
                    <a:pt x="50" y="118"/>
                    <a:pt x="50" y="118"/>
                    <a:pt x="50" y="118"/>
                  </a:cubicBezTo>
                  <a:cubicBezTo>
                    <a:pt x="54" y="121"/>
                    <a:pt x="56" y="125"/>
                    <a:pt x="56" y="129"/>
                  </a:cubicBezTo>
                  <a:cubicBezTo>
                    <a:pt x="56" y="137"/>
                    <a:pt x="50" y="143"/>
                    <a:pt x="42" y="143"/>
                  </a:cubicBezTo>
                  <a:cubicBezTo>
                    <a:pt x="34" y="143"/>
                    <a:pt x="28" y="137"/>
                    <a:pt x="28" y="129"/>
                  </a:cubicBezTo>
                  <a:cubicBezTo>
                    <a:pt x="28" y="125"/>
                    <a:pt x="31" y="121"/>
                    <a:pt x="34" y="118"/>
                  </a:cubicBezTo>
                  <a:cubicBezTo>
                    <a:pt x="34" y="50"/>
                    <a:pt x="34" y="50"/>
                    <a:pt x="34" y="50"/>
                  </a:cubicBezTo>
                  <a:cubicBezTo>
                    <a:pt x="4" y="80"/>
                    <a:pt x="4" y="80"/>
                    <a:pt x="4" y="80"/>
                  </a:cubicBezTo>
                  <a:cubicBezTo>
                    <a:pt x="1" y="83"/>
                    <a:pt x="0" y="87"/>
                    <a:pt x="0" y="90"/>
                  </a:cubicBezTo>
                  <a:cubicBezTo>
                    <a:pt x="0" y="128"/>
                    <a:pt x="0" y="128"/>
                    <a:pt x="0" y="128"/>
                  </a:cubicBezTo>
                  <a:cubicBezTo>
                    <a:pt x="0" y="134"/>
                    <a:pt x="2" y="137"/>
                    <a:pt x="4" y="141"/>
                  </a:cubicBezTo>
                  <a:cubicBezTo>
                    <a:pt x="41" y="191"/>
                    <a:pt x="41" y="191"/>
                    <a:pt x="41" y="191"/>
                  </a:cubicBezTo>
                  <a:cubicBezTo>
                    <a:pt x="42" y="193"/>
                    <a:pt x="44" y="194"/>
                    <a:pt x="48" y="194"/>
                  </a:cubicBezTo>
                  <a:cubicBezTo>
                    <a:pt x="84" y="194"/>
                    <a:pt x="84" y="194"/>
                    <a:pt x="84" y="194"/>
                  </a:cubicBezTo>
                  <a:cubicBezTo>
                    <a:pt x="84" y="140"/>
                    <a:pt x="84" y="140"/>
                    <a:pt x="84" y="140"/>
                  </a:cubicBezTo>
                  <a:cubicBezTo>
                    <a:pt x="84" y="135"/>
                    <a:pt x="87" y="132"/>
                    <a:pt x="92" y="132"/>
                  </a:cubicBezTo>
                  <a:cubicBezTo>
                    <a:pt x="130" y="132"/>
                    <a:pt x="130" y="132"/>
                    <a:pt x="130" y="132"/>
                  </a:cubicBezTo>
                  <a:cubicBezTo>
                    <a:pt x="133" y="128"/>
                    <a:pt x="137" y="126"/>
                    <a:pt x="142" y="126"/>
                  </a:cubicBezTo>
                  <a:cubicBezTo>
                    <a:pt x="149" y="126"/>
                    <a:pt x="155" y="132"/>
                    <a:pt x="155" y="140"/>
                  </a:cubicBezTo>
                  <a:cubicBezTo>
                    <a:pt x="155" y="147"/>
                    <a:pt x="149" y="154"/>
                    <a:pt x="142" y="154"/>
                  </a:cubicBezTo>
                  <a:cubicBezTo>
                    <a:pt x="137" y="154"/>
                    <a:pt x="133" y="151"/>
                    <a:pt x="130" y="148"/>
                  </a:cubicBezTo>
                  <a:cubicBezTo>
                    <a:pt x="100" y="148"/>
                    <a:pt x="100" y="148"/>
                    <a:pt x="100" y="148"/>
                  </a:cubicBezTo>
                  <a:cubicBezTo>
                    <a:pt x="100" y="198"/>
                    <a:pt x="100" y="198"/>
                    <a:pt x="100" y="198"/>
                  </a:cubicBezTo>
                  <a:cubicBezTo>
                    <a:pt x="108" y="206"/>
                    <a:pt x="108" y="206"/>
                    <a:pt x="108" y="206"/>
                  </a:cubicBezTo>
                  <a:cubicBezTo>
                    <a:pt x="128" y="194"/>
                    <a:pt x="128" y="194"/>
                    <a:pt x="128" y="194"/>
                  </a:cubicBezTo>
                  <a:cubicBezTo>
                    <a:pt x="128" y="186"/>
                    <a:pt x="134" y="180"/>
                    <a:pt x="142" y="180"/>
                  </a:cubicBezTo>
                  <a:cubicBezTo>
                    <a:pt x="149" y="180"/>
                    <a:pt x="155" y="186"/>
                    <a:pt x="155" y="194"/>
                  </a:cubicBezTo>
                  <a:cubicBezTo>
                    <a:pt x="155" y="202"/>
                    <a:pt x="149" y="208"/>
                    <a:pt x="142" y="208"/>
                  </a:cubicBezTo>
                  <a:cubicBezTo>
                    <a:pt x="140" y="208"/>
                    <a:pt x="138" y="207"/>
                    <a:pt x="136" y="207"/>
                  </a:cubicBezTo>
                  <a:cubicBezTo>
                    <a:pt x="120" y="218"/>
                    <a:pt x="120" y="218"/>
                    <a:pt x="120" y="218"/>
                  </a:cubicBezTo>
                  <a:cubicBezTo>
                    <a:pt x="127" y="225"/>
                    <a:pt x="127" y="225"/>
                    <a:pt x="127" y="225"/>
                  </a:cubicBezTo>
                  <a:cubicBezTo>
                    <a:pt x="129" y="227"/>
                    <a:pt x="132" y="228"/>
                    <a:pt x="135" y="228"/>
                  </a:cubicBezTo>
                  <a:cubicBezTo>
                    <a:pt x="189" y="194"/>
                    <a:pt x="189" y="194"/>
                    <a:pt x="189" y="194"/>
                  </a:cubicBezTo>
                  <a:cubicBezTo>
                    <a:pt x="189" y="186"/>
                    <a:pt x="195" y="180"/>
                    <a:pt x="203" y="180"/>
                  </a:cubicBezTo>
                  <a:cubicBezTo>
                    <a:pt x="210" y="180"/>
                    <a:pt x="216" y="186"/>
                    <a:pt x="216" y="194"/>
                  </a:cubicBezTo>
                  <a:cubicBezTo>
                    <a:pt x="216" y="202"/>
                    <a:pt x="210" y="208"/>
                    <a:pt x="203" y="208"/>
                  </a:cubicBezTo>
                  <a:cubicBezTo>
                    <a:pt x="201" y="208"/>
                    <a:pt x="199" y="207"/>
                    <a:pt x="197" y="207"/>
                  </a:cubicBezTo>
                  <a:cubicBezTo>
                    <a:pt x="164" y="228"/>
                    <a:pt x="164" y="228"/>
                    <a:pt x="164" y="228"/>
                  </a:cubicBezTo>
                  <a:cubicBezTo>
                    <a:pt x="224" y="228"/>
                    <a:pt x="224" y="228"/>
                    <a:pt x="224" y="228"/>
                  </a:cubicBezTo>
                  <a:cubicBezTo>
                    <a:pt x="224" y="215"/>
                    <a:pt x="224" y="215"/>
                    <a:pt x="224" y="215"/>
                  </a:cubicBezTo>
                  <a:cubicBezTo>
                    <a:pt x="224" y="204"/>
                    <a:pt x="228" y="197"/>
                    <a:pt x="238" y="190"/>
                  </a:cubicBezTo>
                  <a:cubicBezTo>
                    <a:pt x="263" y="174"/>
                    <a:pt x="263" y="174"/>
                    <a:pt x="263" y="174"/>
                  </a:cubicBezTo>
                  <a:cubicBezTo>
                    <a:pt x="272" y="168"/>
                    <a:pt x="278" y="166"/>
                    <a:pt x="288" y="166"/>
                  </a:cubicBezTo>
                  <a:cubicBezTo>
                    <a:pt x="364" y="166"/>
                    <a:pt x="364" y="166"/>
                    <a:pt x="364" y="166"/>
                  </a:cubicBezTo>
                  <a:cubicBezTo>
                    <a:pt x="368" y="166"/>
                    <a:pt x="371" y="165"/>
                    <a:pt x="373" y="163"/>
                  </a:cubicBezTo>
                  <a:cubicBezTo>
                    <a:pt x="391" y="145"/>
                    <a:pt x="391" y="145"/>
                    <a:pt x="391" y="145"/>
                  </a:cubicBezTo>
                  <a:cubicBezTo>
                    <a:pt x="394" y="142"/>
                    <a:pt x="395" y="139"/>
                    <a:pt x="395" y="135"/>
                  </a:cubicBezTo>
                  <a:lnTo>
                    <a:pt x="395"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23" name="Freeform 60">
              <a:extLst>
                <a:ext uri="{FF2B5EF4-FFF2-40B4-BE49-F238E27FC236}">
                  <a16:creationId xmlns:a16="http://schemas.microsoft.com/office/drawing/2014/main" id="{4264EA59-0C8B-4440-BEE6-266316A4AA56}"/>
                </a:ext>
              </a:extLst>
            </p:cNvPr>
            <p:cNvSpPr>
              <a:spLocks noEditPoints="1"/>
            </p:cNvSpPr>
            <p:nvPr/>
          </p:nvSpPr>
          <p:spPr bwMode="auto">
            <a:xfrm>
              <a:off x="3175" y="2236"/>
              <a:ext cx="669" cy="568"/>
            </a:xfrm>
            <a:custGeom>
              <a:avLst/>
              <a:gdLst>
                <a:gd name="T0" fmla="*/ 403 w 440"/>
                <a:gd name="T1" fmla="*/ 92 h 373"/>
                <a:gd name="T2" fmla="*/ 386 w 440"/>
                <a:gd name="T3" fmla="*/ 47 h 373"/>
                <a:gd name="T4" fmla="*/ 347 w 440"/>
                <a:gd name="T5" fmla="*/ 32 h 373"/>
                <a:gd name="T6" fmla="*/ 112 w 440"/>
                <a:gd name="T7" fmla="*/ 0 h 373"/>
                <a:gd name="T8" fmla="*/ 0 w 440"/>
                <a:gd name="T9" fmla="*/ 113 h 373"/>
                <a:gd name="T10" fmla="*/ 44 w 440"/>
                <a:gd name="T11" fmla="*/ 227 h 373"/>
                <a:gd name="T12" fmla="*/ 113 w 440"/>
                <a:gd name="T13" fmla="*/ 244 h 373"/>
                <a:gd name="T14" fmla="*/ 191 w 440"/>
                <a:gd name="T15" fmla="*/ 274 h 373"/>
                <a:gd name="T16" fmla="*/ 250 w 440"/>
                <a:gd name="T17" fmla="*/ 325 h 373"/>
                <a:gd name="T18" fmla="*/ 343 w 440"/>
                <a:gd name="T19" fmla="*/ 373 h 373"/>
                <a:gd name="T20" fmla="*/ 417 w 440"/>
                <a:gd name="T21" fmla="*/ 226 h 373"/>
                <a:gd name="T22" fmla="*/ 440 w 440"/>
                <a:gd name="T23" fmla="*/ 158 h 373"/>
                <a:gd name="T24" fmla="*/ 387 w 440"/>
                <a:gd name="T25" fmla="*/ 114 h 373"/>
                <a:gd name="T26" fmla="*/ 106 w 440"/>
                <a:gd name="T27" fmla="*/ 218 h 373"/>
                <a:gd name="T28" fmla="*/ 122 w 440"/>
                <a:gd name="T29" fmla="*/ 223 h 373"/>
                <a:gd name="T30" fmla="*/ 386 w 440"/>
                <a:gd name="T31" fmla="*/ 241 h 373"/>
                <a:gd name="T32" fmla="*/ 269 w 440"/>
                <a:gd name="T33" fmla="*/ 257 h 373"/>
                <a:gd name="T34" fmla="*/ 298 w 440"/>
                <a:gd name="T35" fmla="*/ 216 h 373"/>
                <a:gd name="T36" fmla="*/ 394 w 440"/>
                <a:gd name="T37" fmla="*/ 226 h 373"/>
                <a:gd name="T38" fmla="*/ 413 w 440"/>
                <a:gd name="T39" fmla="*/ 168 h 373"/>
                <a:gd name="T40" fmla="*/ 310 w 440"/>
                <a:gd name="T41" fmla="*/ 189 h 373"/>
                <a:gd name="T42" fmla="*/ 246 w 440"/>
                <a:gd name="T43" fmla="*/ 238 h 373"/>
                <a:gd name="T44" fmla="*/ 219 w 440"/>
                <a:gd name="T45" fmla="*/ 230 h 373"/>
                <a:gd name="T46" fmla="*/ 225 w 440"/>
                <a:gd name="T47" fmla="*/ 203 h 373"/>
                <a:gd name="T48" fmla="*/ 149 w 440"/>
                <a:gd name="T49" fmla="*/ 248 h 373"/>
                <a:gd name="T50" fmla="*/ 164 w 440"/>
                <a:gd name="T51" fmla="*/ 231 h 373"/>
                <a:gd name="T52" fmla="*/ 150 w 440"/>
                <a:gd name="T53" fmla="*/ 217 h 373"/>
                <a:gd name="T54" fmla="*/ 122 w 440"/>
                <a:gd name="T55" fmla="*/ 171 h 373"/>
                <a:gd name="T56" fmla="*/ 177 w 440"/>
                <a:gd name="T57" fmla="*/ 163 h 373"/>
                <a:gd name="T58" fmla="*/ 114 w 440"/>
                <a:gd name="T59" fmla="*/ 155 h 373"/>
                <a:gd name="T60" fmla="*/ 70 w 440"/>
                <a:gd name="T61" fmla="*/ 217 h 373"/>
                <a:gd name="T62" fmla="*/ 22 w 440"/>
                <a:gd name="T63" fmla="*/ 151 h 373"/>
                <a:gd name="T64" fmla="*/ 56 w 440"/>
                <a:gd name="T65" fmla="*/ 73 h 373"/>
                <a:gd name="T66" fmla="*/ 64 w 440"/>
                <a:gd name="T67" fmla="*/ 166 h 373"/>
                <a:gd name="T68" fmla="*/ 72 w 440"/>
                <a:gd name="T69" fmla="*/ 57 h 373"/>
                <a:gd name="T70" fmla="*/ 106 w 440"/>
                <a:gd name="T71" fmla="*/ 107 h 373"/>
                <a:gd name="T72" fmla="*/ 128 w 440"/>
                <a:gd name="T73" fmla="*/ 118 h 373"/>
                <a:gd name="T74" fmla="*/ 300 w 440"/>
                <a:gd name="T75" fmla="*/ 23 h 373"/>
                <a:gd name="T76" fmla="*/ 164 w 440"/>
                <a:gd name="T77" fmla="*/ 43 h 373"/>
                <a:gd name="T78" fmla="*/ 150 w 440"/>
                <a:gd name="T79" fmla="*/ 118 h 373"/>
                <a:gd name="T80" fmla="*/ 171 w 440"/>
                <a:gd name="T81" fmla="*/ 107 h 373"/>
                <a:gd name="T82" fmla="*/ 370 w 440"/>
                <a:gd name="T83" fmla="*/ 63 h 373"/>
                <a:gd name="T84" fmla="*/ 380 w 440"/>
                <a:gd name="T85" fmla="*/ 100 h 373"/>
                <a:gd name="T86" fmla="*/ 351 w 440"/>
                <a:gd name="T87" fmla="*/ 119 h 373"/>
                <a:gd name="T88" fmla="*/ 387 w 440"/>
                <a:gd name="T89" fmla="*/ 114 h 373"/>
                <a:gd name="T90" fmla="*/ 364 w 440"/>
                <a:gd name="T91" fmla="*/ 149 h 373"/>
                <a:gd name="T92" fmla="*/ 378 w 440"/>
                <a:gd name="T93" fmla="*/ 163 h 373"/>
                <a:gd name="T94" fmla="*/ 417 w 440"/>
                <a:gd name="T95" fmla="*/ 150 h 373"/>
                <a:gd name="T96" fmla="*/ 222 w 440"/>
                <a:gd name="T97" fmla="*/ 175 h 373"/>
                <a:gd name="T98" fmla="*/ 260 w 440"/>
                <a:gd name="T99" fmla="*/ 79 h 373"/>
                <a:gd name="T100" fmla="*/ 266 w 440"/>
                <a:gd name="T101" fmla="*/ 154 h 373"/>
                <a:gd name="T102" fmla="*/ 248 w 440"/>
                <a:gd name="T103" fmla="*/ 99 h 373"/>
                <a:gd name="T104" fmla="*/ 323 w 440"/>
                <a:gd name="T105" fmla="*/ 79 h 373"/>
                <a:gd name="T106" fmla="*/ 303 w 440"/>
                <a:gd name="T107" fmla="*/ 7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373">
                  <a:moveTo>
                    <a:pt x="429" y="125"/>
                  </a:moveTo>
                  <a:cubicBezTo>
                    <a:pt x="406" y="102"/>
                    <a:pt x="406" y="102"/>
                    <a:pt x="406" y="102"/>
                  </a:cubicBezTo>
                  <a:cubicBezTo>
                    <a:pt x="403" y="99"/>
                    <a:pt x="403" y="97"/>
                    <a:pt x="403" y="92"/>
                  </a:cubicBezTo>
                  <a:cubicBezTo>
                    <a:pt x="403" y="78"/>
                    <a:pt x="403" y="78"/>
                    <a:pt x="403" y="78"/>
                  </a:cubicBezTo>
                  <a:cubicBezTo>
                    <a:pt x="403" y="68"/>
                    <a:pt x="400" y="60"/>
                    <a:pt x="392" y="53"/>
                  </a:cubicBezTo>
                  <a:cubicBezTo>
                    <a:pt x="386" y="47"/>
                    <a:pt x="386" y="47"/>
                    <a:pt x="386" y="47"/>
                  </a:cubicBezTo>
                  <a:cubicBezTo>
                    <a:pt x="378" y="39"/>
                    <a:pt x="371" y="36"/>
                    <a:pt x="361" y="36"/>
                  </a:cubicBezTo>
                  <a:cubicBezTo>
                    <a:pt x="357" y="36"/>
                    <a:pt x="357" y="36"/>
                    <a:pt x="357" y="36"/>
                  </a:cubicBezTo>
                  <a:cubicBezTo>
                    <a:pt x="353" y="36"/>
                    <a:pt x="350" y="35"/>
                    <a:pt x="347" y="32"/>
                  </a:cubicBezTo>
                  <a:cubicBezTo>
                    <a:pt x="326" y="11"/>
                    <a:pt x="326" y="11"/>
                    <a:pt x="326" y="11"/>
                  </a:cubicBezTo>
                  <a:cubicBezTo>
                    <a:pt x="318" y="3"/>
                    <a:pt x="311" y="0"/>
                    <a:pt x="300" y="0"/>
                  </a:cubicBezTo>
                  <a:cubicBezTo>
                    <a:pt x="112" y="0"/>
                    <a:pt x="112" y="0"/>
                    <a:pt x="112" y="0"/>
                  </a:cubicBezTo>
                  <a:cubicBezTo>
                    <a:pt x="102" y="0"/>
                    <a:pt x="93" y="4"/>
                    <a:pt x="86" y="11"/>
                  </a:cubicBezTo>
                  <a:cubicBezTo>
                    <a:pt x="10" y="87"/>
                    <a:pt x="10" y="87"/>
                    <a:pt x="10" y="87"/>
                  </a:cubicBezTo>
                  <a:cubicBezTo>
                    <a:pt x="2" y="95"/>
                    <a:pt x="0" y="104"/>
                    <a:pt x="0" y="113"/>
                  </a:cubicBezTo>
                  <a:cubicBezTo>
                    <a:pt x="0" y="152"/>
                    <a:pt x="0" y="152"/>
                    <a:pt x="0" y="152"/>
                  </a:cubicBezTo>
                  <a:cubicBezTo>
                    <a:pt x="0" y="161"/>
                    <a:pt x="2" y="169"/>
                    <a:pt x="8" y="177"/>
                  </a:cubicBezTo>
                  <a:cubicBezTo>
                    <a:pt x="44" y="227"/>
                    <a:pt x="44" y="227"/>
                    <a:pt x="44" y="227"/>
                  </a:cubicBezTo>
                  <a:cubicBezTo>
                    <a:pt x="51" y="236"/>
                    <a:pt x="59" y="240"/>
                    <a:pt x="70" y="240"/>
                  </a:cubicBezTo>
                  <a:cubicBezTo>
                    <a:pt x="104" y="240"/>
                    <a:pt x="104" y="240"/>
                    <a:pt x="104" y="240"/>
                  </a:cubicBezTo>
                  <a:cubicBezTo>
                    <a:pt x="108" y="240"/>
                    <a:pt x="110" y="241"/>
                    <a:pt x="113" y="244"/>
                  </a:cubicBezTo>
                  <a:cubicBezTo>
                    <a:pt x="133" y="264"/>
                    <a:pt x="133" y="264"/>
                    <a:pt x="133" y="264"/>
                  </a:cubicBezTo>
                  <a:cubicBezTo>
                    <a:pt x="139" y="270"/>
                    <a:pt x="148" y="274"/>
                    <a:pt x="158" y="274"/>
                  </a:cubicBezTo>
                  <a:cubicBezTo>
                    <a:pt x="191" y="274"/>
                    <a:pt x="191" y="274"/>
                    <a:pt x="191" y="274"/>
                  </a:cubicBezTo>
                  <a:cubicBezTo>
                    <a:pt x="193" y="280"/>
                    <a:pt x="197" y="287"/>
                    <a:pt x="201" y="291"/>
                  </a:cubicBezTo>
                  <a:cubicBezTo>
                    <a:pt x="225" y="314"/>
                    <a:pt x="225" y="314"/>
                    <a:pt x="225" y="314"/>
                  </a:cubicBezTo>
                  <a:cubicBezTo>
                    <a:pt x="232" y="321"/>
                    <a:pt x="239" y="325"/>
                    <a:pt x="250" y="325"/>
                  </a:cubicBezTo>
                  <a:cubicBezTo>
                    <a:pt x="270" y="325"/>
                    <a:pt x="270" y="325"/>
                    <a:pt x="270" y="325"/>
                  </a:cubicBezTo>
                  <a:cubicBezTo>
                    <a:pt x="302" y="373"/>
                    <a:pt x="302" y="373"/>
                    <a:pt x="302" y="373"/>
                  </a:cubicBezTo>
                  <a:cubicBezTo>
                    <a:pt x="343" y="373"/>
                    <a:pt x="343" y="373"/>
                    <a:pt x="343" y="373"/>
                  </a:cubicBezTo>
                  <a:cubicBezTo>
                    <a:pt x="332" y="303"/>
                    <a:pt x="332" y="303"/>
                    <a:pt x="332" y="303"/>
                  </a:cubicBezTo>
                  <a:cubicBezTo>
                    <a:pt x="398" y="260"/>
                    <a:pt x="398" y="260"/>
                    <a:pt x="398" y="260"/>
                  </a:cubicBezTo>
                  <a:cubicBezTo>
                    <a:pt x="412" y="251"/>
                    <a:pt x="417" y="243"/>
                    <a:pt x="417" y="226"/>
                  </a:cubicBezTo>
                  <a:cubicBezTo>
                    <a:pt x="417" y="196"/>
                    <a:pt x="417" y="196"/>
                    <a:pt x="417" y="196"/>
                  </a:cubicBezTo>
                  <a:cubicBezTo>
                    <a:pt x="429" y="184"/>
                    <a:pt x="429" y="184"/>
                    <a:pt x="429" y="184"/>
                  </a:cubicBezTo>
                  <a:cubicBezTo>
                    <a:pt x="438" y="175"/>
                    <a:pt x="440" y="167"/>
                    <a:pt x="440" y="158"/>
                  </a:cubicBezTo>
                  <a:cubicBezTo>
                    <a:pt x="440" y="150"/>
                    <a:pt x="440" y="150"/>
                    <a:pt x="440" y="150"/>
                  </a:cubicBezTo>
                  <a:cubicBezTo>
                    <a:pt x="440" y="140"/>
                    <a:pt x="437" y="132"/>
                    <a:pt x="429" y="125"/>
                  </a:cubicBezTo>
                  <a:close/>
                  <a:moveTo>
                    <a:pt x="387" y="114"/>
                  </a:moveTo>
                  <a:cubicBezTo>
                    <a:pt x="387" y="114"/>
                    <a:pt x="387" y="114"/>
                    <a:pt x="387" y="114"/>
                  </a:cubicBezTo>
                  <a:cubicBezTo>
                    <a:pt x="387" y="114"/>
                    <a:pt x="387" y="114"/>
                    <a:pt x="387" y="114"/>
                  </a:cubicBezTo>
                  <a:close/>
                  <a:moveTo>
                    <a:pt x="106" y="218"/>
                  </a:moveTo>
                  <a:cubicBezTo>
                    <a:pt x="106" y="218"/>
                    <a:pt x="106" y="218"/>
                    <a:pt x="106" y="218"/>
                  </a:cubicBezTo>
                  <a:cubicBezTo>
                    <a:pt x="106" y="218"/>
                    <a:pt x="106" y="218"/>
                    <a:pt x="106" y="218"/>
                  </a:cubicBezTo>
                  <a:close/>
                  <a:moveTo>
                    <a:pt x="122" y="223"/>
                  </a:moveTo>
                  <a:cubicBezTo>
                    <a:pt x="122" y="222"/>
                    <a:pt x="122" y="222"/>
                    <a:pt x="122" y="222"/>
                  </a:cubicBezTo>
                  <a:cubicBezTo>
                    <a:pt x="122" y="223"/>
                    <a:pt x="122" y="223"/>
                    <a:pt x="122" y="223"/>
                  </a:cubicBezTo>
                  <a:close/>
                  <a:moveTo>
                    <a:pt x="386" y="241"/>
                  </a:moveTo>
                  <a:cubicBezTo>
                    <a:pt x="320" y="284"/>
                    <a:pt x="320" y="284"/>
                    <a:pt x="320" y="284"/>
                  </a:cubicBezTo>
                  <a:cubicBezTo>
                    <a:pt x="314" y="288"/>
                    <a:pt x="308" y="286"/>
                    <a:pt x="302" y="282"/>
                  </a:cubicBezTo>
                  <a:cubicBezTo>
                    <a:pt x="269" y="257"/>
                    <a:pt x="269" y="257"/>
                    <a:pt x="269" y="257"/>
                  </a:cubicBezTo>
                  <a:cubicBezTo>
                    <a:pt x="269" y="238"/>
                    <a:pt x="269" y="238"/>
                    <a:pt x="269" y="238"/>
                  </a:cubicBezTo>
                  <a:cubicBezTo>
                    <a:pt x="269" y="236"/>
                    <a:pt x="270" y="234"/>
                    <a:pt x="273" y="232"/>
                  </a:cubicBezTo>
                  <a:cubicBezTo>
                    <a:pt x="298" y="216"/>
                    <a:pt x="298" y="216"/>
                    <a:pt x="298" y="216"/>
                  </a:cubicBezTo>
                  <a:cubicBezTo>
                    <a:pt x="302" y="213"/>
                    <a:pt x="305" y="212"/>
                    <a:pt x="310" y="212"/>
                  </a:cubicBezTo>
                  <a:cubicBezTo>
                    <a:pt x="394" y="212"/>
                    <a:pt x="394" y="212"/>
                    <a:pt x="394" y="212"/>
                  </a:cubicBezTo>
                  <a:cubicBezTo>
                    <a:pt x="394" y="226"/>
                    <a:pt x="394" y="226"/>
                    <a:pt x="394" y="226"/>
                  </a:cubicBezTo>
                  <a:cubicBezTo>
                    <a:pt x="394" y="233"/>
                    <a:pt x="392" y="237"/>
                    <a:pt x="386" y="241"/>
                  </a:cubicBezTo>
                  <a:close/>
                  <a:moveTo>
                    <a:pt x="417" y="158"/>
                  </a:moveTo>
                  <a:cubicBezTo>
                    <a:pt x="417" y="162"/>
                    <a:pt x="416" y="165"/>
                    <a:pt x="413" y="168"/>
                  </a:cubicBezTo>
                  <a:cubicBezTo>
                    <a:pt x="395" y="186"/>
                    <a:pt x="395" y="186"/>
                    <a:pt x="395" y="186"/>
                  </a:cubicBezTo>
                  <a:cubicBezTo>
                    <a:pt x="393" y="188"/>
                    <a:pt x="390" y="189"/>
                    <a:pt x="386" y="189"/>
                  </a:cubicBezTo>
                  <a:cubicBezTo>
                    <a:pt x="310" y="189"/>
                    <a:pt x="310" y="189"/>
                    <a:pt x="310" y="189"/>
                  </a:cubicBezTo>
                  <a:cubicBezTo>
                    <a:pt x="300" y="189"/>
                    <a:pt x="294" y="191"/>
                    <a:pt x="285" y="197"/>
                  </a:cubicBezTo>
                  <a:cubicBezTo>
                    <a:pt x="260" y="213"/>
                    <a:pt x="260" y="213"/>
                    <a:pt x="260" y="213"/>
                  </a:cubicBezTo>
                  <a:cubicBezTo>
                    <a:pt x="250" y="220"/>
                    <a:pt x="246" y="227"/>
                    <a:pt x="246" y="238"/>
                  </a:cubicBezTo>
                  <a:cubicBezTo>
                    <a:pt x="246" y="251"/>
                    <a:pt x="246" y="251"/>
                    <a:pt x="246" y="251"/>
                  </a:cubicBezTo>
                  <a:cubicBezTo>
                    <a:pt x="186" y="251"/>
                    <a:pt x="186" y="251"/>
                    <a:pt x="186" y="251"/>
                  </a:cubicBezTo>
                  <a:cubicBezTo>
                    <a:pt x="219" y="230"/>
                    <a:pt x="219" y="230"/>
                    <a:pt x="219" y="230"/>
                  </a:cubicBezTo>
                  <a:cubicBezTo>
                    <a:pt x="221" y="230"/>
                    <a:pt x="223" y="231"/>
                    <a:pt x="225" y="231"/>
                  </a:cubicBezTo>
                  <a:cubicBezTo>
                    <a:pt x="232" y="231"/>
                    <a:pt x="238" y="225"/>
                    <a:pt x="238" y="217"/>
                  </a:cubicBezTo>
                  <a:cubicBezTo>
                    <a:pt x="238" y="209"/>
                    <a:pt x="232" y="203"/>
                    <a:pt x="225" y="203"/>
                  </a:cubicBezTo>
                  <a:cubicBezTo>
                    <a:pt x="217" y="203"/>
                    <a:pt x="211" y="209"/>
                    <a:pt x="211" y="217"/>
                  </a:cubicBezTo>
                  <a:cubicBezTo>
                    <a:pt x="157" y="251"/>
                    <a:pt x="157" y="251"/>
                    <a:pt x="157" y="251"/>
                  </a:cubicBezTo>
                  <a:cubicBezTo>
                    <a:pt x="154" y="251"/>
                    <a:pt x="151" y="250"/>
                    <a:pt x="149" y="248"/>
                  </a:cubicBezTo>
                  <a:cubicBezTo>
                    <a:pt x="142" y="241"/>
                    <a:pt x="142" y="241"/>
                    <a:pt x="142" y="241"/>
                  </a:cubicBezTo>
                  <a:cubicBezTo>
                    <a:pt x="158" y="230"/>
                    <a:pt x="158" y="230"/>
                    <a:pt x="158" y="230"/>
                  </a:cubicBezTo>
                  <a:cubicBezTo>
                    <a:pt x="160" y="230"/>
                    <a:pt x="162" y="231"/>
                    <a:pt x="164" y="231"/>
                  </a:cubicBezTo>
                  <a:cubicBezTo>
                    <a:pt x="171" y="231"/>
                    <a:pt x="177" y="225"/>
                    <a:pt x="177" y="217"/>
                  </a:cubicBezTo>
                  <a:cubicBezTo>
                    <a:pt x="177" y="209"/>
                    <a:pt x="171" y="203"/>
                    <a:pt x="164" y="203"/>
                  </a:cubicBezTo>
                  <a:cubicBezTo>
                    <a:pt x="156" y="203"/>
                    <a:pt x="150" y="209"/>
                    <a:pt x="150" y="217"/>
                  </a:cubicBezTo>
                  <a:cubicBezTo>
                    <a:pt x="130" y="229"/>
                    <a:pt x="130" y="229"/>
                    <a:pt x="130" y="229"/>
                  </a:cubicBezTo>
                  <a:cubicBezTo>
                    <a:pt x="122" y="221"/>
                    <a:pt x="122" y="221"/>
                    <a:pt x="122" y="221"/>
                  </a:cubicBezTo>
                  <a:cubicBezTo>
                    <a:pt x="122" y="171"/>
                    <a:pt x="122" y="171"/>
                    <a:pt x="122" y="171"/>
                  </a:cubicBezTo>
                  <a:cubicBezTo>
                    <a:pt x="152" y="171"/>
                    <a:pt x="152" y="171"/>
                    <a:pt x="152" y="171"/>
                  </a:cubicBezTo>
                  <a:cubicBezTo>
                    <a:pt x="155" y="174"/>
                    <a:pt x="159" y="177"/>
                    <a:pt x="164" y="177"/>
                  </a:cubicBezTo>
                  <a:cubicBezTo>
                    <a:pt x="171" y="177"/>
                    <a:pt x="177" y="170"/>
                    <a:pt x="177" y="163"/>
                  </a:cubicBezTo>
                  <a:cubicBezTo>
                    <a:pt x="177" y="155"/>
                    <a:pt x="171" y="149"/>
                    <a:pt x="164" y="149"/>
                  </a:cubicBezTo>
                  <a:cubicBezTo>
                    <a:pt x="159" y="149"/>
                    <a:pt x="155" y="151"/>
                    <a:pt x="152" y="155"/>
                  </a:cubicBezTo>
                  <a:cubicBezTo>
                    <a:pt x="114" y="155"/>
                    <a:pt x="114" y="155"/>
                    <a:pt x="114" y="155"/>
                  </a:cubicBezTo>
                  <a:cubicBezTo>
                    <a:pt x="109" y="155"/>
                    <a:pt x="106" y="158"/>
                    <a:pt x="106" y="163"/>
                  </a:cubicBezTo>
                  <a:cubicBezTo>
                    <a:pt x="106" y="217"/>
                    <a:pt x="106" y="217"/>
                    <a:pt x="106" y="217"/>
                  </a:cubicBezTo>
                  <a:cubicBezTo>
                    <a:pt x="70" y="217"/>
                    <a:pt x="70" y="217"/>
                    <a:pt x="70" y="217"/>
                  </a:cubicBezTo>
                  <a:cubicBezTo>
                    <a:pt x="66" y="217"/>
                    <a:pt x="64" y="216"/>
                    <a:pt x="63" y="214"/>
                  </a:cubicBezTo>
                  <a:cubicBezTo>
                    <a:pt x="26" y="164"/>
                    <a:pt x="26" y="164"/>
                    <a:pt x="26" y="164"/>
                  </a:cubicBezTo>
                  <a:cubicBezTo>
                    <a:pt x="24" y="160"/>
                    <a:pt x="22" y="157"/>
                    <a:pt x="22" y="151"/>
                  </a:cubicBezTo>
                  <a:cubicBezTo>
                    <a:pt x="22" y="113"/>
                    <a:pt x="22" y="113"/>
                    <a:pt x="22" y="113"/>
                  </a:cubicBezTo>
                  <a:cubicBezTo>
                    <a:pt x="22" y="110"/>
                    <a:pt x="23" y="106"/>
                    <a:pt x="26" y="103"/>
                  </a:cubicBezTo>
                  <a:cubicBezTo>
                    <a:pt x="56" y="73"/>
                    <a:pt x="56" y="73"/>
                    <a:pt x="56" y="73"/>
                  </a:cubicBezTo>
                  <a:cubicBezTo>
                    <a:pt x="56" y="141"/>
                    <a:pt x="56" y="141"/>
                    <a:pt x="56" y="141"/>
                  </a:cubicBezTo>
                  <a:cubicBezTo>
                    <a:pt x="53" y="144"/>
                    <a:pt x="50" y="148"/>
                    <a:pt x="50" y="152"/>
                  </a:cubicBezTo>
                  <a:cubicBezTo>
                    <a:pt x="50" y="160"/>
                    <a:pt x="56" y="166"/>
                    <a:pt x="64" y="166"/>
                  </a:cubicBezTo>
                  <a:cubicBezTo>
                    <a:pt x="72" y="166"/>
                    <a:pt x="78" y="160"/>
                    <a:pt x="78" y="152"/>
                  </a:cubicBezTo>
                  <a:cubicBezTo>
                    <a:pt x="78" y="148"/>
                    <a:pt x="76" y="144"/>
                    <a:pt x="72" y="141"/>
                  </a:cubicBezTo>
                  <a:cubicBezTo>
                    <a:pt x="72" y="57"/>
                    <a:pt x="72" y="57"/>
                    <a:pt x="72" y="57"/>
                  </a:cubicBezTo>
                  <a:cubicBezTo>
                    <a:pt x="102" y="27"/>
                    <a:pt x="102" y="27"/>
                    <a:pt x="102" y="27"/>
                  </a:cubicBezTo>
                  <a:cubicBezTo>
                    <a:pt x="103" y="26"/>
                    <a:pt x="104" y="25"/>
                    <a:pt x="106" y="25"/>
                  </a:cubicBezTo>
                  <a:cubicBezTo>
                    <a:pt x="106" y="107"/>
                    <a:pt x="106" y="107"/>
                    <a:pt x="106" y="107"/>
                  </a:cubicBezTo>
                  <a:cubicBezTo>
                    <a:pt x="102" y="109"/>
                    <a:pt x="100" y="114"/>
                    <a:pt x="100" y="118"/>
                  </a:cubicBezTo>
                  <a:cubicBezTo>
                    <a:pt x="100" y="126"/>
                    <a:pt x="106" y="132"/>
                    <a:pt x="114" y="132"/>
                  </a:cubicBezTo>
                  <a:cubicBezTo>
                    <a:pt x="121" y="132"/>
                    <a:pt x="128" y="126"/>
                    <a:pt x="128" y="118"/>
                  </a:cubicBezTo>
                  <a:cubicBezTo>
                    <a:pt x="128" y="114"/>
                    <a:pt x="125" y="109"/>
                    <a:pt x="122" y="107"/>
                  </a:cubicBezTo>
                  <a:cubicBezTo>
                    <a:pt x="122" y="23"/>
                    <a:pt x="122" y="23"/>
                    <a:pt x="122" y="23"/>
                  </a:cubicBezTo>
                  <a:cubicBezTo>
                    <a:pt x="300" y="23"/>
                    <a:pt x="300" y="23"/>
                    <a:pt x="300" y="23"/>
                  </a:cubicBezTo>
                  <a:cubicBezTo>
                    <a:pt x="304" y="23"/>
                    <a:pt x="307" y="24"/>
                    <a:pt x="310" y="27"/>
                  </a:cubicBezTo>
                  <a:cubicBezTo>
                    <a:pt x="326" y="43"/>
                    <a:pt x="326" y="43"/>
                    <a:pt x="326" y="43"/>
                  </a:cubicBezTo>
                  <a:cubicBezTo>
                    <a:pt x="164" y="43"/>
                    <a:pt x="164" y="43"/>
                    <a:pt x="164" y="43"/>
                  </a:cubicBezTo>
                  <a:cubicBezTo>
                    <a:pt x="159" y="43"/>
                    <a:pt x="156" y="47"/>
                    <a:pt x="156" y="51"/>
                  </a:cubicBezTo>
                  <a:cubicBezTo>
                    <a:pt x="156" y="107"/>
                    <a:pt x="156" y="107"/>
                    <a:pt x="156" y="107"/>
                  </a:cubicBezTo>
                  <a:cubicBezTo>
                    <a:pt x="152" y="109"/>
                    <a:pt x="150" y="114"/>
                    <a:pt x="150" y="118"/>
                  </a:cubicBezTo>
                  <a:cubicBezTo>
                    <a:pt x="150" y="126"/>
                    <a:pt x="156" y="132"/>
                    <a:pt x="164" y="132"/>
                  </a:cubicBezTo>
                  <a:cubicBezTo>
                    <a:pt x="171" y="132"/>
                    <a:pt x="177" y="126"/>
                    <a:pt x="177" y="118"/>
                  </a:cubicBezTo>
                  <a:cubicBezTo>
                    <a:pt x="177" y="114"/>
                    <a:pt x="175" y="109"/>
                    <a:pt x="171" y="107"/>
                  </a:cubicBezTo>
                  <a:cubicBezTo>
                    <a:pt x="171" y="59"/>
                    <a:pt x="171" y="59"/>
                    <a:pt x="171" y="59"/>
                  </a:cubicBezTo>
                  <a:cubicBezTo>
                    <a:pt x="361" y="59"/>
                    <a:pt x="361" y="59"/>
                    <a:pt x="361" y="59"/>
                  </a:cubicBezTo>
                  <a:cubicBezTo>
                    <a:pt x="364" y="59"/>
                    <a:pt x="367" y="60"/>
                    <a:pt x="370" y="63"/>
                  </a:cubicBezTo>
                  <a:cubicBezTo>
                    <a:pt x="376" y="69"/>
                    <a:pt x="376" y="69"/>
                    <a:pt x="376" y="69"/>
                  </a:cubicBezTo>
                  <a:cubicBezTo>
                    <a:pt x="379" y="71"/>
                    <a:pt x="380" y="75"/>
                    <a:pt x="380" y="78"/>
                  </a:cubicBezTo>
                  <a:cubicBezTo>
                    <a:pt x="380" y="100"/>
                    <a:pt x="380" y="100"/>
                    <a:pt x="380" y="100"/>
                  </a:cubicBezTo>
                  <a:cubicBezTo>
                    <a:pt x="369" y="106"/>
                    <a:pt x="369" y="106"/>
                    <a:pt x="369" y="106"/>
                  </a:cubicBezTo>
                  <a:cubicBezTo>
                    <a:pt x="368" y="106"/>
                    <a:pt x="366" y="105"/>
                    <a:pt x="364" y="105"/>
                  </a:cubicBezTo>
                  <a:cubicBezTo>
                    <a:pt x="357" y="105"/>
                    <a:pt x="351" y="112"/>
                    <a:pt x="351" y="119"/>
                  </a:cubicBezTo>
                  <a:cubicBezTo>
                    <a:pt x="351" y="127"/>
                    <a:pt x="357" y="133"/>
                    <a:pt x="364" y="133"/>
                  </a:cubicBezTo>
                  <a:cubicBezTo>
                    <a:pt x="372" y="133"/>
                    <a:pt x="378" y="127"/>
                    <a:pt x="378" y="120"/>
                  </a:cubicBezTo>
                  <a:cubicBezTo>
                    <a:pt x="387" y="114"/>
                    <a:pt x="387" y="114"/>
                    <a:pt x="387" y="114"/>
                  </a:cubicBezTo>
                  <a:cubicBezTo>
                    <a:pt x="402" y="129"/>
                    <a:pt x="402" y="129"/>
                    <a:pt x="402" y="129"/>
                  </a:cubicBezTo>
                  <a:cubicBezTo>
                    <a:pt x="369" y="150"/>
                    <a:pt x="369" y="150"/>
                    <a:pt x="369" y="150"/>
                  </a:cubicBezTo>
                  <a:cubicBezTo>
                    <a:pt x="368" y="149"/>
                    <a:pt x="366" y="149"/>
                    <a:pt x="364" y="149"/>
                  </a:cubicBezTo>
                  <a:cubicBezTo>
                    <a:pt x="357" y="149"/>
                    <a:pt x="351" y="155"/>
                    <a:pt x="351" y="163"/>
                  </a:cubicBezTo>
                  <a:cubicBezTo>
                    <a:pt x="351" y="170"/>
                    <a:pt x="357" y="177"/>
                    <a:pt x="364" y="177"/>
                  </a:cubicBezTo>
                  <a:cubicBezTo>
                    <a:pt x="372" y="177"/>
                    <a:pt x="378" y="171"/>
                    <a:pt x="378" y="163"/>
                  </a:cubicBezTo>
                  <a:cubicBezTo>
                    <a:pt x="413" y="141"/>
                    <a:pt x="413" y="141"/>
                    <a:pt x="413" y="141"/>
                  </a:cubicBezTo>
                  <a:cubicBezTo>
                    <a:pt x="413" y="141"/>
                    <a:pt x="413" y="141"/>
                    <a:pt x="413" y="141"/>
                  </a:cubicBezTo>
                  <a:cubicBezTo>
                    <a:pt x="416" y="143"/>
                    <a:pt x="417" y="147"/>
                    <a:pt x="417" y="150"/>
                  </a:cubicBezTo>
                  <a:lnTo>
                    <a:pt x="417" y="158"/>
                  </a:lnTo>
                  <a:close/>
                  <a:moveTo>
                    <a:pt x="229" y="154"/>
                  </a:moveTo>
                  <a:cubicBezTo>
                    <a:pt x="222" y="175"/>
                    <a:pt x="222" y="175"/>
                    <a:pt x="222" y="175"/>
                  </a:cubicBezTo>
                  <a:cubicBezTo>
                    <a:pt x="200" y="175"/>
                    <a:pt x="200" y="175"/>
                    <a:pt x="200" y="175"/>
                  </a:cubicBezTo>
                  <a:cubicBezTo>
                    <a:pt x="235" y="79"/>
                    <a:pt x="235" y="79"/>
                    <a:pt x="235" y="79"/>
                  </a:cubicBezTo>
                  <a:cubicBezTo>
                    <a:pt x="260" y="79"/>
                    <a:pt x="260" y="79"/>
                    <a:pt x="260" y="79"/>
                  </a:cubicBezTo>
                  <a:cubicBezTo>
                    <a:pt x="296" y="175"/>
                    <a:pt x="296" y="175"/>
                    <a:pt x="296" y="175"/>
                  </a:cubicBezTo>
                  <a:cubicBezTo>
                    <a:pt x="273" y="175"/>
                    <a:pt x="273" y="175"/>
                    <a:pt x="273" y="175"/>
                  </a:cubicBezTo>
                  <a:cubicBezTo>
                    <a:pt x="266" y="154"/>
                    <a:pt x="266" y="154"/>
                    <a:pt x="266" y="154"/>
                  </a:cubicBezTo>
                  <a:lnTo>
                    <a:pt x="229" y="154"/>
                  </a:lnTo>
                  <a:close/>
                  <a:moveTo>
                    <a:pt x="260" y="137"/>
                  </a:moveTo>
                  <a:cubicBezTo>
                    <a:pt x="248" y="99"/>
                    <a:pt x="248" y="99"/>
                    <a:pt x="248" y="99"/>
                  </a:cubicBezTo>
                  <a:cubicBezTo>
                    <a:pt x="235" y="137"/>
                    <a:pt x="235" y="137"/>
                    <a:pt x="235" y="137"/>
                  </a:cubicBezTo>
                  <a:lnTo>
                    <a:pt x="260" y="137"/>
                  </a:lnTo>
                  <a:close/>
                  <a:moveTo>
                    <a:pt x="323" y="79"/>
                  </a:moveTo>
                  <a:cubicBezTo>
                    <a:pt x="323" y="175"/>
                    <a:pt x="323" y="175"/>
                    <a:pt x="323" y="175"/>
                  </a:cubicBezTo>
                  <a:cubicBezTo>
                    <a:pt x="303" y="175"/>
                    <a:pt x="303" y="175"/>
                    <a:pt x="303" y="175"/>
                  </a:cubicBezTo>
                  <a:cubicBezTo>
                    <a:pt x="303" y="79"/>
                    <a:pt x="303" y="79"/>
                    <a:pt x="303" y="79"/>
                  </a:cubicBezTo>
                  <a:lnTo>
                    <a:pt x="323" y="79"/>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134" name="モバイルPC｜正面">
            <a:extLst>
              <a:ext uri="{FF2B5EF4-FFF2-40B4-BE49-F238E27FC236}">
                <a16:creationId xmlns:a16="http://schemas.microsoft.com/office/drawing/2014/main" id="{8A6CD60C-448F-4CEF-ABAF-8C0918DECB8D}"/>
              </a:ext>
            </a:extLst>
          </p:cNvPr>
          <p:cNvGrpSpPr>
            <a:grpSpLocks noChangeAspect="1"/>
          </p:cNvGrpSpPr>
          <p:nvPr/>
        </p:nvGrpSpPr>
        <p:grpSpPr bwMode="auto">
          <a:xfrm>
            <a:off x="880887" y="5083721"/>
            <a:ext cx="317524" cy="232765"/>
            <a:chOff x="2043" y="1115"/>
            <a:chExt cx="738" cy="541"/>
          </a:xfrm>
        </p:grpSpPr>
        <p:sp>
          <p:nvSpPr>
            <p:cNvPr id="135" name="Freeform 10">
              <a:extLst>
                <a:ext uri="{FF2B5EF4-FFF2-40B4-BE49-F238E27FC236}">
                  <a16:creationId xmlns:a16="http://schemas.microsoft.com/office/drawing/2014/main" id="{927EBF05-D516-4068-B392-B8A0E6C7AEAD}"/>
                </a:ext>
              </a:extLst>
            </p:cNvPr>
            <p:cNvSpPr>
              <a:spLocks/>
            </p:cNvSpPr>
            <p:nvPr/>
          </p:nvSpPr>
          <p:spPr bwMode="auto">
            <a:xfrm>
              <a:off x="2105" y="1154"/>
              <a:ext cx="614" cy="390"/>
            </a:xfrm>
            <a:custGeom>
              <a:avLst/>
              <a:gdLst>
                <a:gd name="T0" fmla="*/ 404 w 404"/>
                <a:gd name="T1" fmla="*/ 246 h 256"/>
                <a:gd name="T2" fmla="*/ 394 w 404"/>
                <a:gd name="T3" fmla="*/ 256 h 256"/>
                <a:gd name="T4" fmla="*/ 10 w 404"/>
                <a:gd name="T5" fmla="*/ 256 h 256"/>
                <a:gd name="T6" fmla="*/ 0 w 404"/>
                <a:gd name="T7" fmla="*/ 246 h 256"/>
                <a:gd name="T8" fmla="*/ 0 w 404"/>
                <a:gd name="T9" fmla="*/ 10 h 256"/>
                <a:gd name="T10" fmla="*/ 10 w 404"/>
                <a:gd name="T11" fmla="*/ 0 h 256"/>
                <a:gd name="T12" fmla="*/ 394 w 404"/>
                <a:gd name="T13" fmla="*/ 0 h 256"/>
                <a:gd name="T14" fmla="*/ 404 w 404"/>
                <a:gd name="T15" fmla="*/ 10 h 256"/>
                <a:gd name="T16" fmla="*/ 404 w 404"/>
                <a:gd name="T17" fmla="*/ 24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256">
                  <a:moveTo>
                    <a:pt x="404" y="246"/>
                  </a:moveTo>
                  <a:cubicBezTo>
                    <a:pt x="404" y="252"/>
                    <a:pt x="399" y="256"/>
                    <a:pt x="394" y="256"/>
                  </a:cubicBezTo>
                  <a:cubicBezTo>
                    <a:pt x="10" y="256"/>
                    <a:pt x="10" y="256"/>
                    <a:pt x="10" y="256"/>
                  </a:cubicBezTo>
                  <a:cubicBezTo>
                    <a:pt x="5" y="256"/>
                    <a:pt x="0" y="252"/>
                    <a:pt x="0" y="246"/>
                  </a:cubicBezTo>
                  <a:cubicBezTo>
                    <a:pt x="0" y="10"/>
                    <a:pt x="0" y="10"/>
                    <a:pt x="0" y="10"/>
                  </a:cubicBezTo>
                  <a:cubicBezTo>
                    <a:pt x="0" y="5"/>
                    <a:pt x="5" y="0"/>
                    <a:pt x="10" y="0"/>
                  </a:cubicBezTo>
                  <a:cubicBezTo>
                    <a:pt x="394" y="0"/>
                    <a:pt x="394" y="0"/>
                    <a:pt x="394" y="0"/>
                  </a:cubicBezTo>
                  <a:cubicBezTo>
                    <a:pt x="399" y="0"/>
                    <a:pt x="404" y="5"/>
                    <a:pt x="404" y="10"/>
                  </a:cubicBezTo>
                  <a:lnTo>
                    <a:pt x="404" y="2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36" name="Freeform 11">
              <a:extLst>
                <a:ext uri="{FF2B5EF4-FFF2-40B4-BE49-F238E27FC236}">
                  <a16:creationId xmlns:a16="http://schemas.microsoft.com/office/drawing/2014/main" id="{0E949A94-E4B0-4954-929F-579BB2C872A3}"/>
                </a:ext>
              </a:extLst>
            </p:cNvPr>
            <p:cNvSpPr>
              <a:spLocks noEditPoints="1"/>
            </p:cNvSpPr>
            <p:nvPr/>
          </p:nvSpPr>
          <p:spPr bwMode="auto">
            <a:xfrm>
              <a:off x="2043" y="1115"/>
              <a:ext cx="738" cy="541"/>
            </a:xfrm>
            <a:custGeom>
              <a:avLst/>
              <a:gdLst>
                <a:gd name="T0" fmla="*/ 445 w 486"/>
                <a:gd name="T1" fmla="*/ 35 h 354"/>
                <a:gd name="T2" fmla="*/ 435 w 486"/>
                <a:gd name="T3" fmla="*/ 25 h 354"/>
                <a:gd name="T4" fmla="*/ 51 w 486"/>
                <a:gd name="T5" fmla="*/ 25 h 354"/>
                <a:gd name="T6" fmla="*/ 41 w 486"/>
                <a:gd name="T7" fmla="*/ 35 h 354"/>
                <a:gd name="T8" fmla="*/ 41 w 486"/>
                <a:gd name="T9" fmla="*/ 271 h 354"/>
                <a:gd name="T10" fmla="*/ 51 w 486"/>
                <a:gd name="T11" fmla="*/ 281 h 354"/>
                <a:gd name="T12" fmla="*/ 435 w 486"/>
                <a:gd name="T13" fmla="*/ 281 h 354"/>
                <a:gd name="T14" fmla="*/ 445 w 486"/>
                <a:gd name="T15" fmla="*/ 271 h 354"/>
                <a:gd name="T16" fmla="*/ 445 w 486"/>
                <a:gd name="T17" fmla="*/ 35 h 354"/>
                <a:gd name="T18" fmla="*/ 449 w 486"/>
                <a:gd name="T19" fmla="*/ 306 h 354"/>
                <a:gd name="T20" fmla="*/ 37 w 486"/>
                <a:gd name="T21" fmla="*/ 306 h 354"/>
                <a:gd name="T22" fmla="*/ 16 w 486"/>
                <a:gd name="T23" fmla="*/ 286 h 354"/>
                <a:gd name="T24" fmla="*/ 16 w 486"/>
                <a:gd name="T25" fmla="*/ 286 h 354"/>
                <a:gd name="T26" fmla="*/ 16 w 486"/>
                <a:gd name="T27" fmla="*/ 20 h 354"/>
                <a:gd name="T28" fmla="*/ 16 w 486"/>
                <a:gd name="T29" fmla="*/ 20 h 354"/>
                <a:gd name="T30" fmla="*/ 37 w 486"/>
                <a:gd name="T31" fmla="*/ 0 h 354"/>
                <a:gd name="T32" fmla="*/ 449 w 486"/>
                <a:gd name="T33" fmla="*/ 0 h 354"/>
                <a:gd name="T34" fmla="*/ 470 w 486"/>
                <a:gd name="T35" fmla="*/ 20 h 354"/>
                <a:gd name="T36" fmla="*/ 470 w 486"/>
                <a:gd name="T37" fmla="*/ 286 h 354"/>
                <a:gd name="T38" fmla="*/ 449 w 486"/>
                <a:gd name="T39" fmla="*/ 306 h 354"/>
                <a:gd name="T40" fmla="*/ 331 w 486"/>
                <a:gd name="T41" fmla="*/ 153 h 354"/>
                <a:gd name="T42" fmla="*/ 243 w 486"/>
                <a:gd name="T43" fmla="*/ 241 h 354"/>
                <a:gd name="T44" fmla="*/ 155 w 486"/>
                <a:gd name="T45" fmla="*/ 153 h 354"/>
                <a:gd name="T46" fmla="*/ 243 w 486"/>
                <a:gd name="T47" fmla="*/ 64 h 354"/>
                <a:gd name="T48" fmla="*/ 331 w 486"/>
                <a:gd name="T49" fmla="*/ 153 h 354"/>
                <a:gd name="T50" fmla="*/ 243 w 486"/>
                <a:gd name="T51" fmla="*/ 153 h 354"/>
                <a:gd name="T52" fmla="*/ 261 w 486"/>
                <a:gd name="T53" fmla="*/ 135 h 354"/>
                <a:gd name="T54" fmla="*/ 243 w 486"/>
                <a:gd name="T55" fmla="*/ 118 h 354"/>
                <a:gd name="T56" fmla="*/ 225 w 486"/>
                <a:gd name="T57" fmla="*/ 135 h 354"/>
                <a:gd name="T58" fmla="*/ 243 w 486"/>
                <a:gd name="T59" fmla="*/ 153 h 354"/>
                <a:gd name="T60" fmla="*/ 200 w 486"/>
                <a:gd name="T61" fmla="*/ 210 h 354"/>
                <a:gd name="T62" fmla="*/ 243 w 486"/>
                <a:gd name="T63" fmla="*/ 224 h 354"/>
                <a:gd name="T64" fmla="*/ 286 w 486"/>
                <a:gd name="T65" fmla="*/ 210 h 354"/>
                <a:gd name="T66" fmla="*/ 243 w 486"/>
                <a:gd name="T67" fmla="*/ 169 h 354"/>
                <a:gd name="T68" fmla="*/ 200 w 486"/>
                <a:gd name="T69" fmla="*/ 210 h 354"/>
                <a:gd name="T70" fmla="*/ 314 w 486"/>
                <a:gd name="T71" fmla="*/ 153 h 354"/>
                <a:gd name="T72" fmla="*/ 243 w 486"/>
                <a:gd name="T73" fmla="*/ 81 h 354"/>
                <a:gd name="T74" fmla="*/ 172 w 486"/>
                <a:gd name="T75" fmla="*/ 153 h 354"/>
                <a:gd name="T76" fmla="*/ 186 w 486"/>
                <a:gd name="T77" fmla="*/ 196 h 354"/>
                <a:gd name="T78" fmla="*/ 219 w 486"/>
                <a:gd name="T79" fmla="*/ 158 h 354"/>
                <a:gd name="T80" fmla="*/ 209 w 486"/>
                <a:gd name="T81" fmla="*/ 135 h 354"/>
                <a:gd name="T82" fmla="*/ 243 w 486"/>
                <a:gd name="T83" fmla="*/ 102 h 354"/>
                <a:gd name="T84" fmla="*/ 277 w 486"/>
                <a:gd name="T85" fmla="*/ 135 h 354"/>
                <a:gd name="T86" fmla="*/ 267 w 486"/>
                <a:gd name="T87" fmla="*/ 158 h 354"/>
                <a:gd name="T88" fmla="*/ 300 w 486"/>
                <a:gd name="T89" fmla="*/ 196 h 354"/>
                <a:gd name="T90" fmla="*/ 314 w 486"/>
                <a:gd name="T91" fmla="*/ 153 h 354"/>
                <a:gd name="T92" fmla="*/ 486 w 486"/>
                <a:gd name="T93" fmla="*/ 327 h 354"/>
                <a:gd name="T94" fmla="*/ 0 w 486"/>
                <a:gd name="T95" fmla="*/ 327 h 354"/>
                <a:gd name="T96" fmla="*/ 0 w 486"/>
                <a:gd name="T97" fmla="*/ 354 h 354"/>
                <a:gd name="T98" fmla="*/ 486 w 486"/>
                <a:gd name="T99" fmla="*/ 354 h 354"/>
                <a:gd name="T100" fmla="*/ 486 w 486"/>
                <a:gd name="T101" fmla="*/ 327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6" h="354">
                  <a:moveTo>
                    <a:pt x="445" y="35"/>
                  </a:moveTo>
                  <a:cubicBezTo>
                    <a:pt x="445" y="30"/>
                    <a:pt x="440" y="25"/>
                    <a:pt x="435" y="25"/>
                  </a:cubicBezTo>
                  <a:cubicBezTo>
                    <a:pt x="51" y="25"/>
                    <a:pt x="51" y="25"/>
                    <a:pt x="51" y="25"/>
                  </a:cubicBezTo>
                  <a:cubicBezTo>
                    <a:pt x="46" y="25"/>
                    <a:pt x="41" y="30"/>
                    <a:pt x="41" y="35"/>
                  </a:cubicBezTo>
                  <a:cubicBezTo>
                    <a:pt x="41" y="271"/>
                    <a:pt x="41" y="271"/>
                    <a:pt x="41" y="271"/>
                  </a:cubicBezTo>
                  <a:cubicBezTo>
                    <a:pt x="41" y="277"/>
                    <a:pt x="46" y="281"/>
                    <a:pt x="51" y="281"/>
                  </a:cubicBezTo>
                  <a:cubicBezTo>
                    <a:pt x="435" y="281"/>
                    <a:pt x="435" y="281"/>
                    <a:pt x="435" y="281"/>
                  </a:cubicBezTo>
                  <a:cubicBezTo>
                    <a:pt x="440" y="281"/>
                    <a:pt x="445" y="277"/>
                    <a:pt x="445" y="271"/>
                  </a:cubicBezTo>
                  <a:lnTo>
                    <a:pt x="445" y="35"/>
                  </a:lnTo>
                  <a:close/>
                  <a:moveTo>
                    <a:pt x="449" y="306"/>
                  </a:moveTo>
                  <a:cubicBezTo>
                    <a:pt x="37" y="306"/>
                    <a:pt x="37" y="306"/>
                    <a:pt x="37" y="306"/>
                  </a:cubicBezTo>
                  <a:cubicBezTo>
                    <a:pt x="25" y="306"/>
                    <a:pt x="16" y="297"/>
                    <a:pt x="16" y="286"/>
                  </a:cubicBezTo>
                  <a:cubicBezTo>
                    <a:pt x="16" y="286"/>
                    <a:pt x="16" y="286"/>
                    <a:pt x="16" y="286"/>
                  </a:cubicBezTo>
                  <a:cubicBezTo>
                    <a:pt x="16" y="20"/>
                    <a:pt x="16" y="20"/>
                    <a:pt x="16" y="20"/>
                  </a:cubicBezTo>
                  <a:cubicBezTo>
                    <a:pt x="16" y="20"/>
                    <a:pt x="16" y="20"/>
                    <a:pt x="16" y="20"/>
                  </a:cubicBezTo>
                  <a:cubicBezTo>
                    <a:pt x="16" y="9"/>
                    <a:pt x="25" y="0"/>
                    <a:pt x="37" y="0"/>
                  </a:cubicBezTo>
                  <a:cubicBezTo>
                    <a:pt x="449" y="0"/>
                    <a:pt x="449" y="0"/>
                    <a:pt x="449" y="0"/>
                  </a:cubicBezTo>
                  <a:cubicBezTo>
                    <a:pt x="461" y="0"/>
                    <a:pt x="470" y="9"/>
                    <a:pt x="470" y="20"/>
                  </a:cubicBezTo>
                  <a:cubicBezTo>
                    <a:pt x="470" y="286"/>
                    <a:pt x="470" y="286"/>
                    <a:pt x="470" y="286"/>
                  </a:cubicBezTo>
                  <a:cubicBezTo>
                    <a:pt x="470" y="297"/>
                    <a:pt x="461" y="306"/>
                    <a:pt x="449" y="306"/>
                  </a:cubicBezTo>
                  <a:close/>
                  <a:moveTo>
                    <a:pt x="331" y="153"/>
                  </a:moveTo>
                  <a:cubicBezTo>
                    <a:pt x="331" y="202"/>
                    <a:pt x="292" y="241"/>
                    <a:pt x="243" y="241"/>
                  </a:cubicBezTo>
                  <a:cubicBezTo>
                    <a:pt x="194" y="241"/>
                    <a:pt x="155" y="202"/>
                    <a:pt x="155" y="153"/>
                  </a:cubicBezTo>
                  <a:cubicBezTo>
                    <a:pt x="155" y="104"/>
                    <a:pt x="194" y="64"/>
                    <a:pt x="243" y="64"/>
                  </a:cubicBezTo>
                  <a:cubicBezTo>
                    <a:pt x="292" y="64"/>
                    <a:pt x="331" y="104"/>
                    <a:pt x="331" y="153"/>
                  </a:cubicBezTo>
                  <a:close/>
                  <a:moveTo>
                    <a:pt x="243" y="153"/>
                  </a:moveTo>
                  <a:cubicBezTo>
                    <a:pt x="253" y="153"/>
                    <a:pt x="261" y="145"/>
                    <a:pt x="261" y="135"/>
                  </a:cubicBezTo>
                  <a:cubicBezTo>
                    <a:pt x="261" y="126"/>
                    <a:pt x="253" y="118"/>
                    <a:pt x="243" y="118"/>
                  </a:cubicBezTo>
                  <a:cubicBezTo>
                    <a:pt x="233" y="118"/>
                    <a:pt x="225" y="126"/>
                    <a:pt x="225" y="135"/>
                  </a:cubicBezTo>
                  <a:cubicBezTo>
                    <a:pt x="225" y="145"/>
                    <a:pt x="233" y="153"/>
                    <a:pt x="243" y="153"/>
                  </a:cubicBezTo>
                  <a:close/>
                  <a:moveTo>
                    <a:pt x="200" y="210"/>
                  </a:moveTo>
                  <a:cubicBezTo>
                    <a:pt x="212" y="219"/>
                    <a:pt x="227" y="224"/>
                    <a:pt x="243" y="224"/>
                  </a:cubicBezTo>
                  <a:cubicBezTo>
                    <a:pt x="259" y="224"/>
                    <a:pt x="274" y="219"/>
                    <a:pt x="286" y="210"/>
                  </a:cubicBezTo>
                  <a:cubicBezTo>
                    <a:pt x="285" y="187"/>
                    <a:pt x="266" y="169"/>
                    <a:pt x="243" y="169"/>
                  </a:cubicBezTo>
                  <a:cubicBezTo>
                    <a:pt x="220" y="169"/>
                    <a:pt x="201" y="187"/>
                    <a:pt x="200" y="210"/>
                  </a:cubicBezTo>
                  <a:close/>
                  <a:moveTo>
                    <a:pt x="314" y="153"/>
                  </a:moveTo>
                  <a:cubicBezTo>
                    <a:pt x="314" y="113"/>
                    <a:pt x="282" y="81"/>
                    <a:pt x="243" y="81"/>
                  </a:cubicBezTo>
                  <a:cubicBezTo>
                    <a:pt x="204" y="81"/>
                    <a:pt x="172" y="113"/>
                    <a:pt x="172" y="153"/>
                  </a:cubicBezTo>
                  <a:cubicBezTo>
                    <a:pt x="172" y="169"/>
                    <a:pt x="177" y="184"/>
                    <a:pt x="186" y="196"/>
                  </a:cubicBezTo>
                  <a:cubicBezTo>
                    <a:pt x="191" y="179"/>
                    <a:pt x="203" y="165"/>
                    <a:pt x="219" y="158"/>
                  </a:cubicBezTo>
                  <a:cubicBezTo>
                    <a:pt x="213" y="152"/>
                    <a:pt x="209" y="144"/>
                    <a:pt x="209" y="135"/>
                  </a:cubicBezTo>
                  <a:cubicBezTo>
                    <a:pt x="209" y="117"/>
                    <a:pt x="224" y="102"/>
                    <a:pt x="243" y="102"/>
                  </a:cubicBezTo>
                  <a:cubicBezTo>
                    <a:pt x="262" y="102"/>
                    <a:pt x="277" y="117"/>
                    <a:pt x="277" y="135"/>
                  </a:cubicBezTo>
                  <a:cubicBezTo>
                    <a:pt x="277" y="144"/>
                    <a:pt x="273" y="152"/>
                    <a:pt x="267" y="158"/>
                  </a:cubicBezTo>
                  <a:cubicBezTo>
                    <a:pt x="283" y="165"/>
                    <a:pt x="295" y="179"/>
                    <a:pt x="300" y="196"/>
                  </a:cubicBezTo>
                  <a:cubicBezTo>
                    <a:pt x="309" y="184"/>
                    <a:pt x="314" y="169"/>
                    <a:pt x="314" y="153"/>
                  </a:cubicBezTo>
                  <a:close/>
                  <a:moveTo>
                    <a:pt x="486" y="327"/>
                  </a:moveTo>
                  <a:cubicBezTo>
                    <a:pt x="0" y="327"/>
                    <a:pt x="0" y="327"/>
                    <a:pt x="0" y="327"/>
                  </a:cubicBezTo>
                  <a:cubicBezTo>
                    <a:pt x="0" y="354"/>
                    <a:pt x="0" y="354"/>
                    <a:pt x="0" y="354"/>
                  </a:cubicBezTo>
                  <a:cubicBezTo>
                    <a:pt x="486" y="354"/>
                    <a:pt x="486" y="354"/>
                    <a:pt x="486" y="354"/>
                  </a:cubicBezTo>
                  <a:lnTo>
                    <a:pt x="486" y="327"/>
                  </a:ln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137" name="クラウド">
            <a:extLst>
              <a:ext uri="{FF2B5EF4-FFF2-40B4-BE49-F238E27FC236}">
                <a16:creationId xmlns:a16="http://schemas.microsoft.com/office/drawing/2014/main" id="{117AFE21-F073-443D-BA78-BE3D2963AA35}"/>
              </a:ext>
            </a:extLst>
          </p:cNvPr>
          <p:cNvGrpSpPr>
            <a:grpSpLocks noChangeAspect="1"/>
          </p:cNvGrpSpPr>
          <p:nvPr/>
        </p:nvGrpSpPr>
        <p:grpSpPr bwMode="auto">
          <a:xfrm>
            <a:off x="1274679" y="5048481"/>
            <a:ext cx="302806" cy="303244"/>
            <a:chOff x="1807" y="970"/>
            <a:chExt cx="691" cy="692"/>
          </a:xfrm>
        </p:grpSpPr>
        <p:sp>
          <p:nvSpPr>
            <p:cNvPr id="138" name="Freeform 12">
              <a:extLst>
                <a:ext uri="{FF2B5EF4-FFF2-40B4-BE49-F238E27FC236}">
                  <a16:creationId xmlns:a16="http://schemas.microsoft.com/office/drawing/2014/main" id="{F399322F-B933-4F54-8EA6-C7F5F2EB32C1}"/>
                </a:ext>
              </a:extLst>
            </p:cNvPr>
            <p:cNvSpPr>
              <a:spLocks/>
            </p:cNvSpPr>
            <p:nvPr/>
          </p:nvSpPr>
          <p:spPr bwMode="auto">
            <a:xfrm>
              <a:off x="1851" y="1011"/>
              <a:ext cx="605" cy="405"/>
            </a:xfrm>
            <a:custGeom>
              <a:avLst/>
              <a:gdLst>
                <a:gd name="T0" fmla="*/ 0 w 398"/>
                <a:gd name="T1" fmla="*/ 208 h 266"/>
                <a:gd name="T2" fmla="*/ 37 w 398"/>
                <a:gd name="T3" fmla="*/ 154 h 266"/>
                <a:gd name="T4" fmla="*/ 68 w 398"/>
                <a:gd name="T5" fmla="*/ 151 h 266"/>
                <a:gd name="T6" fmla="*/ 69 w 398"/>
                <a:gd name="T7" fmla="*/ 149 h 266"/>
                <a:gd name="T8" fmla="*/ 42 w 398"/>
                <a:gd name="T9" fmla="*/ 86 h 266"/>
                <a:gd name="T10" fmla="*/ 128 w 398"/>
                <a:gd name="T11" fmla="*/ 0 h 266"/>
                <a:gd name="T12" fmla="*/ 191 w 398"/>
                <a:gd name="T13" fmla="*/ 28 h 266"/>
                <a:gd name="T14" fmla="*/ 206 w 398"/>
                <a:gd name="T15" fmla="*/ 50 h 266"/>
                <a:gd name="T16" fmla="*/ 253 w 398"/>
                <a:gd name="T17" fmla="*/ 32 h 266"/>
                <a:gd name="T18" fmla="*/ 322 w 398"/>
                <a:gd name="T19" fmla="*/ 101 h 266"/>
                <a:gd name="T20" fmla="*/ 303 w 398"/>
                <a:gd name="T21" fmla="*/ 149 h 266"/>
                <a:gd name="T22" fmla="*/ 311 w 398"/>
                <a:gd name="T23" fmla="*/ 158 h 266"/>
                <a:gd name="T24" fmla="*/ 340 w 398"/>
                <a:gd name="T25" fmla="*/ 150 h 266"/>
                <a:gd name="T26" fmla="*/ 398 w 398"/>
                <a:gd name="T27" fmla="*/ 208 h 266"/>
                <a:gd name="T28" fmla="*/ 340 w 398"/>
                <a:gd name="T29" fmla="*/ 266 h 266"/>
                <a:gd name="T30" fmla="*/ 57 w 398"/>
                <a:gd name="T31" fmla="*/ 266 h 266"/>
                <a:gd name="T32" fmla="*/ 0 w 398"/>
                <a:gd name="T33" fmla="*/ 20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8" h="266">
                  <a:moveTo>
                    <a:pt x="0" y="208"/>
                  </a:moveTo>
                  <a:cubicBezTo>
                    <a:pt x="0" y="183"/>
                    <a:pt x="15" y="162"/>
                    <a:pt x="37" y="154"/>
                  </a:cubicBezTo>
                  <a:cubicBezTo>
                    <a:pt x="50" y="149"/>
                    <a:pt x="61" y="150"/>
                    <a:pt x="68" y="151"/>
                  </a:cubicBezTo>
                  <a:cubicBezTo>
                    <a:pt x="69" y="149"/>
                    <a:pt x="69" y="149"/>
                    <a:pt x="69" y="149"/>
                  </a:cubicBezTo>
                  <a:cubicBezTo>
                    <a:pt x="54" y="135"/>
                    <a:pt x="42" y="113"/>
                    <a:pt x="42" y="86"/>
                  </a:cubicBezTo>
                  <a:cubicBezTo>
                    <a:pt x="42" y="39"/>
                    <a:pt x="80" y="0"/>
                    <a:pt x="128" y="0"/>
                  </a:cubicBezTo>
                  <a:cubicBezTo>
                    <a:pt x="153" y="0"/>
                    <a:pt x="175" y="11"/>
                    <a:pt x="191" y="28"/>
                  </a:cubicBezTo>
                  <a:cubicBezTo>
                    <a:pt x="197" y="34"/>
                    <a:pt x="202" y="42"/>
                    <a:pt x="206" y="50"/>
                  </a:cubicBezTo>
                  <a:cubicBezTo>
                    <a:pt x="219" y="39"/>
                    <a:pt x="236" y="32"/>
                    <a:pt x="253" y="32"/>
                  </a:cubicBezTo>
                  <a:cubicBezTo>
                    <a:pt x="291" y="32"/>
                    <a:pt x="322" y="63"/>
                    <a:pt x="322" y="101"/>
                  </a:cubicBezTo>
                  <a:cubicBezTo>
                    <a:pt x="322" y="117"/>
                    <a:pt x="316" y="135"/>
                    <a:pt x="303" y="149"/>
                  </a:cubicBezTo>
                  <a:cubicBezTo>
                    <a:pt x="298" y="155"/>
                    <a:pt x="304" y="162"/>
                    <a:pt x="311" y="158"/>
                  </a:cubicBezTo>
                  <a:cubicBezTo>
                    <a:pt x="322" y="151"/>
                    <a:pt x="334" y="150"/>
                    <a:pt x="340" y="150"/>
                  </a:cubicBezTo>
                  <a:cubicBezTo>
                    <a:pt x="372" y="150"/>
                    <a:pt x="398" y="176"/>
                    <a:pt x="398" y="208"/>
                  </a:cubicBezTo>
                  <a:cubicBezTo>
                    <a:pt x="398" y="240"/>
                    <a:pt x="372" y="266"/>
                    <a:pt x="340" y="266"/>
                  </a:cubicBezTo>
                  <a:cubicBezTo>
                    <a:pt x="57" y="266"/>
                    <a:pt x="57" y="266"/>
                    <a:pt x="57" y="266"/>
                  </a:cubicBezTo>
                  <a:cubicBezTo>
                    <a:pt x="25" y="266"/>
                    <a:pt x="0" y="240"/>
                    <a:pt x="0" y="2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39" name="Freeform 13">
              <a:extLst>
                <a:ext uri="{FF2B5EF4-FFF2-40B4-BE49-F238E27FC236}">
                  <a16:creationId xmlns:a16="http://schemas.microsoft.com/office/drawing/2014/main" id="{71D54C89-3B3A-42A6-BB72-8BA872AA979A}"/>
                </a:ext>
              </a:extLst>
            </p:cNvPr>
            <p:cNvSpPr>
              <a:spLocks noEditPoints="1"/>
            </p:cNvSpPr>
            <p:nvPr/>
          </p:nvSpPr>
          <p:spPr bwMode="auto">
            <a:xfrm>
              <a:off x="1807" y="970"/>
              <a:ext cx="691" cy="692"/>
            </a:xfrm>
            <a:custGeom>
              <a:avLst/>
              <a:gdLst>
                <a:gd name="T0" fmla="*/ 237 w 454"/>
                <a:gd name="T1" fmla="*/ 411 h 454"/>
                <a:gd name="T2" fmla="*/ 237 w 454"/>
                <a:gd name="T3" fmla="*/ 320 h 454"/>
                <a:gd name="T4" fmla="*/ 369 w 454"/>
                <a:gd name="T5" fmla="*/ 320 h 454"/>
                <a:gd name="T6" fmla="*/ 454 w 454"/>
                <a:gd name="T7" fmla="*/ 235 h 454"/>
                <a:gd name="T8" fmla="*/ 376 w 454"/>
                <a:gd name="T9" fmla="*/ 150 h 454"/>
                <a:gd name="T10" fmla="*/ 378 w 454"/>
                <a:gd name="T11" fmla="*/ 128 h 454"/>
                <a:gd name="T12" fmla="*/ 282 w 454"/>
                <a:gd name="T13" fmla="*/ 32 h 454"/>
                <a:gd name="T14" fmla="*/ 243 w 454"/>
                <a:gd name="T15" fmla="*/ 40 h 454"/>
                <a:gd name="T16" fmla="*/ 157 w 454"/>
                <a:gd name="T17" fmla="*/ 0 h 454"/>
                <a:gd name="T18" fmla="*/ 44 w 454"/>
                <a:gd name="T19" fmla="*/ 113 h 454"/>
                <a:gd name="T20" fmla="*/ 52 w 454"/>
                <a:gd name="T21" fmla="*/ 157 h 454"/>
                <a:gd name="T22" fmla="*/ 1 w 454"/>
                <a:gd name="T23" fmla="*/ 235 h 454"/>
                <a:gd name="T24" fmla="*/ 86 w 454"/>
                <a:gd name="T25" fmla="*/ 320 h 454"/>
                <a:gd name="T26" fmla="*/ 217 w 454"/>
                <a:gd name="T27" fmla="*/ 320 h 454"/>
                <a:gd name="T28" fmla="*/ 217 w 454"/>
                <a:gd name="T29" fmla="*/ 411 h 454"/>
                <a:gd name="T30" fmla="*/ 206 w 454"/>
                <a:gd name="T31" fmla="*/ 422 h 454"/>
                <a:gd name="T32" fmla="*/ 0 w 454"/>
                <a:gd name="T33" fmla="*/ 422 h 454"/>
                <a:gd name="T34" fmla="*/ 0 w 454"/>
                <a:gd name="T35" fmla="*/ 440 h 454"/>
                <a:gd name="T36" fmla="*/ 206 w 454"/>
                <a:gd name="T37" fmla="*/ 440 h 454"/>
                <a:gd name="T38" fmla="*/ 227 w 454"/>
                <a:gd name="T39" fmla="*/ 454 h 454"/>
                <a:gd name="T40" fmla="*/ 248 w 454"/>
                <a:gd name="T41" fmla="*/ 440 h 454"/>
                <a:gd name="T42" fmla="*/ 454 w 454"/>
                <a:gd name="T43" fmla="*/ 440 h 454"/>
                <a:gd name="T44" fmla="*/ 454 w 454"/>
                <a:gd name="T45" fmla="*/ 422 h 454"/>
                <a:gd name="T46" fmla="*/ 248 w 454"/>
                <a:gd name="T47" fmla="*/ 422 h 454"/>
                <a:gd name="T48" fmla="*/ 237 w 454"/>
                <a:gd name="T49" fmla="*/ 411 h 454"/>
                <a:gd name="T50" fmla="*/ 29 w 454"/>
                <a:gd name="T51" fmla="*/ 235 h 454"/>
                <a:gd name="T52" fmla="*/ 66 w 454"/>
                <a:gd name="T53" fmla="*/ 181 h 454"/>
                <a:gd name="T54" fmla="*/ 97 w 454"/>
                <a:gd name="T55" fmla="*/ 178 h 454"/>
                <a:gd name="T56" fmla="*/ 98 w 454"/>
                <a:gd name="T57" fmla="*/ 176 h 454"/>
                <a:gd name="T58" fmla="*/ 71 w 454"/>
                <a:gd name="T59" fmla="*/ 113 h 454"/>
                <a:gd name="T60" fmla="*/ 157 w 454"/>
                <a:gd name="T61" fmla="*/ 27 h 454"/>
                <a:gd name="T62" fmla="*/ 220 w 454"/>
                <a:gd name="T63" fmla="*/ 55 h 454"/>
                <a:gd name="T64" fmla="*/ 235 w 454"/>
                <a:gd name="T65" fmla="*/ 77 h 454"/>
                <a:gd name="T66" fmla="*/ 282 w 454"/>
                <a:gd name="T67" fmla="*/ 59 h 454"/>
                <a:gd name="T68" fmla="*/ 351 w 454"/>
                <a:gd name="T69" fmla="*/ 128 h 454"/>
                <a:gd name="T70" fmla="*/ 332 w 454"/>
                <a:gd name="T71" fmla="*/ 176 h 454"/>
                <a:gd name="T72" fmla="*/ 340 w 454"/>
                <a:gd name="T73" fmla="*/ 185 h 454"/>
                <a:gd name="T74" fmla="*/ 369 w 454"/>
                <a:gd name="T75" fmla="*/ 177 h 454"/>
                <a:gd name="T76" fmla="*/ 427 w 454"/>
                <a:gd name="T77" fmla="*/ 235 h 454"/>
                <a:gd name="T78" fmla="*/ 369 w 454"/>
                <a:gd name="T79" fmla="*/ 293 h 454"/>
                <a:gd name="T80" fmla="*/ 86 w 454"/>
                <a:gd name="T81" fmla="*/ 293 h 454"/>
                <a:gd name="T82" fmla="*/ 29 w 454"/>
                <a:gd name="T83" fmla="*/ 235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4" h="454">
                  <a:moveTo>
                    <a:pt x="237" y="411"/>
                  </a:moveTo>
                  <a:cubicBezTo>
                    <a:pt x="237" y="320"/>
                    <a:pt x="237" y="320"/>
                    <a:pt x="237" y="320"/>
                  </a:cubicBezTo>
                  <a:cubicBezTo>
                    <a:pt x="369" y="320"/>
                    <a:pt x="369" y="320"/>
                    <a:pt x="369" y="320"/>
                  </a:cubicBezTo>
                  <a:cubicBezTo>
                    <a:pt x="416" y="320"/>
                    <a:pt x="454" y="282"/>
                    <a:pt x="454" y="235"/>
                  </a:cubicBezTo>
                  <a:cubicBezTo>
                    <a:pt x="454" y="190"/>
                    <a:pt x="420" y="154"/>
                    <a:pt x="376" y="150"/>
                  </a:cubicBezTo>
                  <a:cubicBezTo>
                    <a:pt x="378" y="143"/>
                    <a:pt x="378" y="136"/>
                    <a:pt x="378" y="128"/>
                  </a:cubicBezTo>
                  <a:cubicBezTo>
                    <a:pt x="378" y="75"/>
                    <a:pt x="335" y="32"/>
                    <a:pt x="282" y="32"/>
                  </a:cubicBezTo>
                  <a:cubicBezTo>
                    <a:pt x="268" y="32"/>
                    <a:pt x="255" y="35"/>
                    <a:pt x="243" y="40"/>
                  </a:cubicBezTo>
                  <a:cubicBezTo>
                    <a:pt x="222" y="16"/>
                    <a:pt x="192" y="0"/>
                    <a:pt x="157" y="0"/>
                  </a:cubicBezTo>
                  <a:cubicBezTo>
                    <a:pt x="94" y="0"/>
                    <a:pt x="44" y="51"/>
                    <a:pt x="44" y="113"/>
                  </a:cubicBezTo>
                  <a:cubicBezTo>
                    <a:pt x="44" y="129"/>
                    <a:pt x="47" y="144"/>
                    <a:pt x="52" y="157"/>
                  </a:cubicBezTo>
                  <a:cubicBezTo>
                    <a:pt x="22" y="170"/>
                    <a:pt x="1" y="200"/>
                    <a:pt x="1" y="235"/>
                  </a:cubicBezTo>
                  <a:cubicBezTo>
                    <a:pt x="1" y="282"/>
                    <a:pt x="39" y="320"/>
                    <a:pt x="86" y="320"/>
                  </a:cubicBezTo>
                  <a:cubicBezTo>
                    <a:pt x="217" y="320"/>
                    <a:pt x="217" y="320"/>
                    <a:pt x="217" y="320"/>
                  </a:cubicBezTo>
                  <a:cubicBezTo>
                    <a:pt x="217" y="411"/>
                    <a:pt x="217" y="411"/>
                    <a:pt x="217" y="411"/>
                  </a:cubicBezTo>
                  <a:cubicBezTo>
                    <a:pt x="212" y="413"/>
                    <a:pt x="209" y="417"/>
                    <a:pt x="206" y="422"/>
                  </a:cubicBezTo>
                  <a:cubicBezTo>
                    <a:pt x="0" y="422"/>
                    <a:pt x="0" y="422"/>
                    <a:pt x="0" y="422"/>
                  </a:cubicBezTo>
                  <a:cubicBezTo>
                    <a:pt x="0" y="440"/>
                    <a:pt x="0" y="440"/>
                    <a:pt x="0" y="440"/>
                  </a:cubicBezTo>
                  <a:cubicBezTo>
                    <a:pt x="206" y="440"/>
                    <a:pt x="206" y="440"/>
                    <a:pt x="206" y="440"/>
                  </a:cubicBezTo>
                  <a:cubicBezTo>
                    <a:pt x="210" y="448"/>
                    <a:pt x="218" y="454"/>
                    <a:pt x="227" y="454"/>
                  </a:cubicBezTo>
                  <a:cubicBezTo>
                    <a:pt x="237" y="454"/>
                    <a:pt x="245" y="448"/>
                    <a:pt x="248" y="440"/>
                  </a:cubicBezTo>
                  <a:cubicBezTo>
                    <a:pt x="454" y="440"/>
                    <a:pt x="454" y="440"/>
                    <a:pt x="454" y="440"/>
                  </a:cubicBezTo>
                  <a:cubicBezTo>
                    <a:pt x="454" y="422"/>
                    <a:pt x="454" y="422"/>
                    <a:pt x="454" y="422"/>
                  </a:cubicBezTo>
                  <a:cubicBezTo>
                    <a:pt x="248" y="422"/>
                    <a:pt x="248" y="422"/>
                    <a:pt x="248" y="422"/>
                  </a:cubicBezTo>
                  <a:cubicBezTo>
                    <a:pt x="246" y="417"/>
                    <a:pt x="242" y="413"/>
                    <a:pt x="237" y="411"/>
                  </a:cubicBezTo>
                  <a:close/>
                  <a:moveTo>
                    <a:pt x="29" y="235"/>
                  </a:moveTo>
                  <a:cubicBezTo>
                    <a:pt x="29" y="210"/>
                    <a:pt x="44" y="189"/>
                    <a:pt x="66" y="181"/>
                  </a:cubicBezTo>
                  <a:cubicBezTo>
                    <a:pt x="79" y="176"/>
                    <a:pt x="90" y="177"/>
                    <a:pt x="97" y="178"/>
                  </a:cubicBezTo>
                  <a:cubicBezTo>
                    <a:pt x="98" y="176"/>
                    <a:pt x="98" y="176"/>
                    <a:pt x="98" y="176"/>
                  </a:cubicBezTo>
                  <a:cubicBezTo>
                    <a:pt x="83" y="162"/>
                    <a:pt x="71" y="140"/>
                    <a:pt x="71" y="113"/>
                  </a:cubicBezTo>
                  <a:cubicBezTo>
                    <a:pt x="71" y="66"/>
                    <a:pt x="109" y="27"/>
                    <a:pt x="157" y="27"/>
                  </a:cubicBezTo>
                  <a:cubicBezTo>
                    <a:pt x="182" y="27"/>
                    <a:pt x="204" y="38"/>
                    <a:pt x="220" y="55"/>
                  </a:cubicBezTo>
                  <a:cubicBezTo>
                    <a:pt x="226" y="61"/>
                    <a:pt x="231" y="69"/>
                    <a:pt x="235" y="77"/>
                  </a:cubicBezTo>
                  <a:cubicBezTo>
                    <a:pt x="248" y="66"/>
                    <a:pt x="265" y="59"/>
                    <a:pt x="282" y="59"/>
                  </a:cubicBezTo>
                  <a:cubicBezTo>
                    <a:pt x="320" y="59"/>
                    <a:pt x="351" y="90"/>
                    <a:pt x="351" y="128"/>
                  </a:cubicBezTo>
                  <a:cubicBezTo>
                    <a:pt x="351" y="144"/>
                    <a:pt x="345" y="162"/>
                    <a:pt x="332" y="176"/>
                  </a:cubicBezTo>
                  <a:cubicBezTo>
                    <a:pt x="327" y="182"/>
                    <a:pt x="333" y="189"/>
                    <a:pt x="340" y="185"/>
                  </a:cubicBezTo>
                  <a:cubicBezTo>
                    <a:pt x="351" y="178"/>
                    <a:pt x="363" y="177"/>
                    <a:pt x="369" y="177"/>
                  </a:cubicBezTo>
                  <a:cubicBezTo>
                    <a:pt x="401" y="177"/>
                    <a:pt x="427" y="203"/>
                    <a:pt x="427" y="235"/>
                  </a:cubicBezTo>
                  <a:cubicBezTo>
                    <a:pt x="427" y="267"/>
                    <a:pt x="401" y="293"/>
                    <a:pt x="369" y="293"/>
                  </a:cubicBezTo>
                  <a:cubicBezTo>
                    <a:pt x="86" y="293"/>
                    <a:pt x="86" y="293"/>
                    <a:pt x="86" y="293"/>
                  </a:cubicBezTo>
                  <a:cubicBezTo>
                    <a:pt x="54" y="293"/>
                    <a:pt x="29" y="267"/>
                    <a:pt x="29" y="235"/>
                  </a:cubicBezTo>
                  <a:close/>
                </a:path>
              </a:pathLst>
            </a:custGeom>
            <a:solidFill>
              <a:srgbClr val="003B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60" tIns="42230" rIns="84460" bIns="4223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white"/>
                </a:solidFill>
                <a:effectLst/>
                <a:uLnTx/>
                <a:uFillTx/>
                <a:latin typeface="Meiryo UI"/>
                <a:ea typeface="Meiryo UI"/>
                <a:cs typeface="+mn-cs"/>
              </a:endParaRPr>
            </a:p>
          </p:txBody>
        </p:sp>
      </p:grpSp>
      <p:grpSp>
        <p:nvGrpSpPr>
          <p:cNvPr id="140" name="グループ化 139">
            <a:extLst>
              <a:ext uri="{FF2B5EF4-FFF2-40B4-BE49-F238E27FC236}">
                <a16:creationId xmlns:a16="http://schemas.microsoft.com/office/drawing/2014/main" id="{5BA2AFEF-81C8-4D4A-9DEB-60DB821894AD}"/>
              </a:ext>
            </a:extLst>
          </p:cNvPr>
          <p:cNvGrpSpPr>
            <a:grpSpLocks noChangeAspect="1"/>
          </p:cNvGrpSpPr>
          <p:nvPr/>
        </p:nvGrpSpPr>
        <p:grpSpPr>
          <a:xfrm>
            <a:off x="4612393" y="5033843"/>
            <a:ext cx="344735" cy="332521"/>
            <a:chOff x="6558215" y="5513716"/>
            <a:chExt cx="1212437" cy="1169479"/>
          </a:xfrm>
        </p:grpSpPr>
        <p:sp>
          <p:nvSpPr>
            <p:cNvPr id="141" name="フリーフォーム: 図形 140">
              <a:extLst>
                <a:ext uri="{FF2B5EF4-FFF2-40B4-BE49-F238E27FC236}">
                  <a16:creationId xmlns:a16="http://schemas.microsoft.com/office/drawing/2014/main" id="{FF0D628D-4E08-4B37-B2A5-ADB755FC5925}"/>
                </a:ext>
              </a:extLst>
            </p:cNvPr>
            <p:cNvSpPr/>
            <p:nvPr/>
          </p:nvSpPr>
          <p:spPr>
            <a:xfrm>
              <a:off x="6795006" y="5628111"/>
              <a:ext cx="606171" cy="966978"/>
            </a:xfrm>
            <a:custGeom>
              <a:avLst/>
              <a:gdLst>
                <a:gd name="connsiteX0" fmla="*/ 465011 w 606171"/>
                <a:gd name="connsiteY0" fmla="*/ 346805 h 966978"/>
                <a:gd name="connsiteX1" fmla="*/ 141065 w 606171"/>
                <a:gd name="connsiteY1" fmla="*/ 346805 h 966978"/>
                <a:gd name="connsiteX2" fmla="*/ 116777 w 606171"/>
                <a:gd name="connsiteY2" fmla="*/ 371094 h 966978"/>
                <a:gd name="connsiteX3" fmla="*/ 141065 w 606171"/>
                <a:gd name="connsiteY3" fmla="*/ 395383 h 966978"/>
                <a:gd name="connsiteX4" fmla="*/ 465106 w 606171"/>
                <a:gd name="connsiteY4" fmla="*/ 395383 h 966978"/>
                <a:gd name="connsiteX5" fmla="*/ 489395 w 606171"/>
                <a:gd name="connsiteY5" fmla="*/ 371094 h 966978"/>
                <a:gd name="connsiteX6" fmla="*/ 465106 w 606171"/>
                <a:gd name="connsiteY6" fmla="*/ 346805 h 966978"/>
                <a:gd name="connsiteX7" fmla="*/ 265271 w 606171"/>
                <a:gd name="connsiteY7" fmla="*/ 0 h 966978"/>
                <a:gd name="connsiteX8" fmla="*/ 340900 w 606171"/>
                <a:gd name="connsiteY8" fmla="*/ 0 h 966978"/>
                <a:gd name="connsiteX9" fmla="*/ 340900 w 606171"/>
                <a:gd name="connsiteY9" fmla="*/ 211741 h 966978"/>
                <a:gd name="connsiteX10" fmla="*/ 265271 w 606171"/>
                <a:gd name="connsiteY10" fmla="*/ 211741 h 966978"/>
                <a:gd name="connsiteX11" fmla="*/ 265271 w 606171"/>
                <a:gd name="connsiteY11" fmla="*/ 0 h 966978"/>
                <a:gd name="connsiteX12" fmla="*/ 29718 w 606171"/>
                <a:gd name="connsiteY12" fmla="*/ 487204 h 966978"/>
                <a:gd name="connsiteX13" fmla="*/ 0 w 606171"/>
                <a:gd name="connsiteY13" fmla="*/ 457486 h 966978"/>
                <a:gd name="connsiteX14" fmla="*/ 0 w 606171"/>
                <a:gd name="connsiteY14" fmla="*/ 284607 h 966978"/>
                <a:gd name="connsiteX15" fmla="*/ 29718 w 606171"/>
                <a:gd name="connsiteY15" fmla="*/ 254889 h 966978"/>
                <a:gd name="connsiteX16" fmla="*/ 576453 w 606171"/>
                <a:gd name="connsiteY16" fmla="*/ 254889 h 966978"/>
                <a:gd name="connsiteX17" fmla="*/ 606171 w 606171"/>
                <a:gd name="connsiteY17" fmla="*/ 284607 h 966978"/>
                <a:gd name="connsiteX18" fmla="*/ 606171 w 606171"/>
                <a:gd name="connsiteY18" fmla="*/ 457486 h 966978"/>
                <a:gd name="connsiteX19" fmla="*/ 576453 w 606171"/>
                <a:gd name="connsiteY19" fmla="*/ 487204 h 966978"/>
                <a:gd name="connsiteX20" fmla="*/ 29718 w 606171"/>
                <a:gd name="connsiteY20" fmla="*/ 487204 h 966978"/>
                <a:gd name="connsiteX21" fmla="*/ 378619 w 606171"/>
                <a:gd name="connsiteY21" fmla="*/ 184880 h 966978"/>
                <a:gd name="connsiteX22" fmla="*/ 483013 w 606171"/>
                <a:gd name="connsiteY22" fmla="*/ 153543 h 966978"/>
                <a:gd name="connsiteX23" fmla="*/ 507873 w 606171"/>
                <a:gd name="connsiteY23" fmla="*/ 211741 h 966978"/>
                <a:gd name="connsiteX24" fmla="*/ 378524 w 606171"/>
                <a:gd name="connsiteY24" fmla="*/ 211741 h 966978"/>
                <a:gd name="connsiteX25" fmla="*/ 378524 w 606171"/>
                <a:gd name="connsiteY25" fmla="*/ 184880 h 966978"/>
                <a:gd name="connsiteX26" fmla="*/ 303181 w 606171"/>
                <a:gd name="connsiteY26" fmla="*/ 966883 h 966978"/>
                <a:gd name="connsiteX27" fmla="*/ 107728 w 606171"/>
                <a:gd name="connsiteY27" fmla="*/ 806768 h 966978"/>
                <a:gd name="connsiteX28" fmla="*/ 183832 w 606171"/>
                <a:gd name="connsiteY28" fmla="*/ 792766 h 966978"/>
                <a:gd name="connsiteX29" fmla="*/ 183832 w 606171"/>
                <a:gd name="connsiteY29" fmla="*/ 652558 h 966978"/>
                <a:gd name="connsiteX30" fmla="*/ 169259 w 606171"/>
                <a:gd name="connsiteY30" fmla="*/ 642937 h 966978"/>
                <a:gd name="connsiteX31" fmla="*/ 100012 w 606171"/>
                <a:gd name="connsiteY31" fmla="*/ 530352 h 966978"/>
                <a:gd name="connsiteX32" fmla="*/ 505873 w 606171"/>
                <a:gd name="connsiteY32" fmla="*/ 530352 h 966978"/>
                <a:gd name="connsiteX33" fmla="*/ 436626 w 606171"/>
                <a:gd name="connsiteY33" fmla="*/ 642937 h 966978"/>
                <a:gd name="connsiteX34" fmla="*/ 422053 w 606171"/>
                <a:gd name="connsiteY34" fmla="*/ 652558 h 966978"/>
                <a:gd name="connsiteX35" fmla="*/ 422053 w 606171"/>
                <a:gd name="connsiteY35" fmla="*/ 792766 h 966978"/>
                <a:gd name="connsiteX36" fmla="*/ 498538 w 606171"/>
                <a:gd name="connsiteY36" fmla="*/ 806863 h 966978"/>
                <a:gd name="connsiteX37" fmla="*/ 303085 w 606171"/>
                <a:gd name="connsiteY37" fmla="*/ 966978 h 96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6171" h="966978">
                  <a:moveTo>
                    <a:pt x="465011" y="346805"/>
                  </a:moveTo>
                  <a:lnTo>
                    <a:pt x="141065" y="346805"/>
                  </a:lnTo>
                  <a:cubicBezTo>
                    <a:pt x="127635" y="346805"/>
                    <a:pt x="116777" y="357664"/>
                    <a:pt x="116777" y="371094"/>
                  </a:cubicBezTo>
                  <a:cubicBezTo>
                    <a:pt x="116777" y="384524"/>
                    <a:pt x="127635" y="395383"/>
                    <a:pt x="141065" y="395383"/>
                  </a:cubicBezTo>
                  <a:lnTo>
                    <a:pt x="465106" y="395383"/>
                  </a:lnTo>
                  <a:cubicBezTo>
                    <a:pt x="478536" y="395383"/>
                    <a:pt x="489395" y="384524"/>
                    <a:pt x="489395" y="371094"/>
                  </a:cubicBezTo>
                  <a:cubicBezTo>
                    <a:pt x="489395" y="357664"/>
                    <a:pt x="478536" y="346805"/>
                    <a:pt x="465106" y="346805"/>
                  </a:cubicBezTo>
                  <a:close/>
                  <a:moveTo>
                    <a:pt x="265271" y="0"/>
                  </a:moveTo>
                  <a:lnTo>
                    <a:pt x="340900" y="0"/>
                  </a:lnTo>
                  <a:lnTo>
                    <a:pt x="340900" y="211741"/>
                  </a:lnTo>
                  <a:lnTo>
                    <a:pt x="265271" y="211741"/>
                  </a:lnTo>
                  <a:lnTo>
                    <a:pt x="265271" y="0"/>
                  </a:lnTo>
                  <a:close/>
                  <a:moveTo>
                    <a:pt x="29718" y="487204"/>
                  </a:moveTo>
                  <a:cubicBezTo>
                    <a:pt x="13621" y="487204"/>
                    <a:pt x="0" y="473583"/>
                    <a:pt x="0" y="457486"/>
                  </a:cubicBezTo>
                  <a:lnTo>
                    <a:pt x="0" y="284607"/>
                  </a:lnTo>
                  <a:cubicBezTo>
                    <a:pt x="0" y="268510"/>
                    <a:pt x="13621" y="254889"/>
                    <a:pt x="29718" y="254889"/>
                  </a:cubicBezTo>
                  <a:lnTo>
                    <a:pt x="576453" y="254889"/>
                  </a:lnTo>
                  <a:cubicBezTo>
                    <a:pt x="592550" y="254889"/>
                    <a:pt x="606171" y="268510"/>
                    <a:pt x="606171" y="284607"/>
                  </a:cubicBezTo>
                  <a:lnTo>
                    <a:pt x="606171" y="457486"/>
                  </a:lnTo>
                  <a:cubicBezTo>
                    <a:pt x="606171" y="473583"/>
                    <a:pt x="592550" y="487204"/>
                    <a:pt x="576453" y="487204"/>
                  </a:cubicBezTo>
                  <a:lnTo>
                    <a:pt x="29718" y="487204"/>
                  </a:lnTo>
                  <a:close/>
                  <a:moveTo>
                    <a:pt x="378619" y="184880"/>
                  </a:moveTo>
                  <a:lnTo>
                    <a:pt x="483013" y="153543"/>
                  </a:lnTo>
                  <a:cubicBezTo>
                    <a:pt x="495205" y="168592"/>
                    <a:pt x="503301" y="187928"/>
                    <a:pt x="507873" y="211741"/>
                  </a:cubicBezTo>
                  <a:lnTo>
                    <a:pt x="378524" y="211741"/>
                  </a:lnTo>
                  <a:lnTo>
                    <a:pt x="378524" y="184880"/>
                  </a:lnTo>
                  <a:close/>
                  <a:moveTo>
                    <a:pt x="303181" y="966883"/>
                  </a:moveTo>
                  <a:cubicBezTo>
                    <a:pt x="197549" y="966883"/>
                    <a:pt x="124587" y="905447"/>
                    <a:pt x="107728" y="806768"/>
                  </a:cubicBezTo>
                  <a:lnTo>
                    <a:pt x="183832" y="792766"/>
                  </a:lnTo>
                  <a:lnTo>
                    <a:pt x="183832" y="652558"/>
                  </a:lnTo>
                  <a:lnTo>
                    <a:pt x="169259" y="642937"/>
                  </a:lnTo>
                  <a:cubicBezTo>
                    <a:pt x="133159" y="619220"/>
                    <a:pt x="110490" y="582644"/>
                    <a:pt x="100012" y="530352"/>
                  </a:cubicBezTo>
                  <a:lnTo>
                    <a:pt x="505873" y="530352"/>
                  </a:lnTo>
                  <a:cubicBezTo>
                    <a:pt x="495491" y="582644"/>
                    <a:pt x="472821" y="619220"/>
                    <a:pt x="436626" y="642937"/>
                  </a:cubicBezTo>
                  <a:lnTo>
                    <a:pt x="422053" y="652558"/>
                  </a:lnTo>
                  <a:lnTo>
                    <a:pt x="422053" y="792766"/>
                  </a:lnTo>
                  <a:lnTo>
                    <a:pt x="498538" y="806863"/>
                  </a:lnTo>
                  <a:cubicBezTo>
                    <a:pt x="481679" y="905447"/>
                    <a:pt x="408718" y="966978"/>
                    <a:pt x="303085" y="966978"/>
                  </a:cubicBezTo>
                  <a:close/>
                </a:path>
              </a:pathLst>
            </a:custGeom>
            <a:solidFill>
              <a:srgbClr val="FFFFFF"/>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42" name="フリーフォーム: 図形 141">
              <a:extLst>
                <a:ext uri="{FF2B5EF4-FFF2-40B4-BE49-F238E27FC236}">
                  <a16:creationId xmlns:a16="http://schemas.microsoft.com/office/drawing/2014/main" id="{FE18D01E-623E-42A4-8079-26CCC7E3A9FB}"/>
                </a:ext>
              </a:extLst>
            </p:cNvPr>
            <p:cNvSpPr/>
            <p:nvPr/>
          </p:nvSpPr>
          <p:spPr>
            <a:xfrm>
              <a:off x="6558215" y="5513716"/>
              <a:ext cx="1212437" cy="1169479"/>
            </a:xfrm>
            <a:custGeom>
              <a:avLst/>
              <a:gdLst>
                <a:gd name="connsiteX0" fmla="*/ 1079945 w 1212437"/>
                <a:gd name="connsiteY0" fmla="*/ 1131475 h 1169479"/>
                <a:gd name="connsiteX1" fmla="*/ 1079945 w 1212437"/>
                <a:gd name="connsiteY1" fmla="*/ 941356 h 1169479"/>
                <a:gd name="connsiteX2" fmla="*/ 1057751 w 1212437"/>
                <a:gd name="connsiteY2" fmla="*/ 914876 h 1169479"/>
                <a:gd name="connsiteX3" fmla="*/ 1049465 w 1212437"/>
                <a:gd name="connsiteY3" fmla="*/ 913162 h 1169479"/>
                <a:gd name="connsiteX4" fmla="*/ 723710 w 1212437"/>
                <a:gd name="connsiteY4" fmla="*/ 853345 h 1169479"/>
                <a:gd name="connsiteX5" fmla="*/ 723710 w 1212437"/>
                <a:gd name="connsiteY5" fmla="*/ 801243 h 1169479"/>
                <a:gd name="connsiteX6" fmla="*/ 808292 w 1212437"/>
                <a:gd name="connsiteY6" fmla="*/ 644938 h 1169479"/>
                <a:gd name="connsiteX7" fmla="*/ 813245 w 1212437"/>
                <a:gd name="connsiteY7" fmla="*/ 644938 h 1169479"/>
                <a:gd name="connsiteX8" fmla="*/ 886111 w 1212437"/>
                <a:gd name="connsiteY8" fmla="*/ 572072 h 1169479"/>
                <a:gd name="connsiteX9" fmla="*/ 886111 w 1212437"/>
                <a:gd name="connsiteY9" fmla="*/ 523399 h 1169479"/>
                <a:gd name="connsiteX10" fmla="*/ 902303 w 1212437"/>
                <a:gd name="connsiteY10" fmla="*/ 523399 h 1169479"/>
                <a:gd name="connsiteX11" fmla="*/ 926592 w 1212437"/>
                <a:gd name="connsiteY11" fmla="*/ 499110 h 1169479"/>
                <a:gd name="connsiteX12" fmla="*/ 926592 w 1212437"/>
                <a:gd name="connsiteY12" fmla="*/ 418148 h 1169479"/>
                <a:gd name="connsiteX13" fmla="*/ 902303 w 1212437"/>
                <a:gd name="connsiteY13" fmla="*/ 393859 h 1169479"/>
                <a:gd name="connsiteX14" fmla="*/ 885825 w 1212437"/>
                <a:gd name="connsiteY14" fmla="*/ 393859 h 1169479"/>
                <a:gd name="connsiteX15" fmla="*/ 813245 w 1212437"/>
                <a:gd name="connsiteY15" fmla="*/ 326327 h 1169479"/>
                <a:gd name="connsiteX16" fmla="*/ 810292 w 1212437"/>
                <a:gd name="connsiteY16" fmla="*/ 326327 h 1169479"/>
                <a:gd name="connsiteX17" fmla="*/ 615506 w 1212437"/>
                <a:gd name="connsiteY17" fmla="*/ 120872 h 1169479"/>
                <a:gd name="connsiteX18" fmla="*/ 615506 w 1212437"/>
                <a:gd name="connsiteY18" fmla="*/ 101060 h 1169479"/>
                <a:gd name="connsiteX19" fmla="*/ 591217 w 1212437"/>
                <a:gd name="connsiteY19" fmla="*/ 76772 h 1169479"/>
                <a:gd name="connsiteX20" fmla="*/ 488633 w 1212437"/>
                <a:gd name="connsiteY20" fmla="*/ 76772 h 1169479"/>
                <a:gd name="connsiteX21" fmla="*/ 464344 w 1212437"/>
                <a:gd name="connsiteY21" fmla="*/ 101060 h 1169479"/>
                <a:gd name="connsiteX22" fmla="*/ 464344 w 1212437"/>
                <a:gd name="connsiteY22" fmla="*/ 120872 h 1169479"/>
                <a:gd name="connsiteX23" fmla="*/ 269558 w 1212437"/>
                <a:gd name="connsiteY23" fmla="*/ 326327 h 1169479"/>
                <a:gd name="connsiteX24" fmla="*/ 266605 w 1212437"/>
                <a:gd name="connsiteY24" fmla="*/ 326327 h 1169479"/>
                <a:gd name="connsiteX25" fmla="*/ 194024 w 1212437"/>
                <a:gd name="connsiteY25" fmla="*/ 393859 h 1169479"/>
                <a:gd name="connsiteX26" fmla="*/ 177546 w 1212437"/>
                <a:gd name="connsiteY26" fmla="*/ 393859 h 1169479"/>
                <a:gd name="connsiteX27" fmla="*/ 153257 w 1212437"/>
                <a:gd name="connsiteY27" fmla="*/ 418148 h 1169479"/>
                <a:gd name="connsiteX28" fmla="*/ 153257 w 1212437"/>
                <a:gd name="connsiteY28" fmla="*/ 499110 h 1169479"/>
                <a:gd name="connsiteX29" fmla="*/ 177546 w 1212437"/>
                <a:gd name="connsiteY29" fmla="*/ 523399 h 1169479"/>
                <a:gd name="connsiteX30" fmla="*/ 193739 w 1212437"/>
                <a:gd name="connsiteY30" fmla="*/ 523399 h 1169479"/>
                <a:gd name="connsiteX31" fmla="*/ 193739 w 1212437"/>
                <a:gd name="connsiteY31" fmla="*/ 572072 h 1169479"/>
                <a:gd name="connsiteX32" fmla="*/ 266605 w 1212437"/>
                <a:gd name="connsiteY32" fmla="*/ 644938 h 1169479"/>
                <a:gd name="connsiteX33" fmla="*/ 271463 w 1212437"/>
                <a:gd name="connsiteY33" fmla="*/ 644938 h 1169479"/>
                <a:gd name="connsiteX34" fmla="*/ 355949 w 1212437"/>
                <a:gd name="connsiteY34" fmla="*/ 801243 h 1169479"/>
                <a:gd name="connsiteX35" fmla="*/ 355949 w 1212437"/>
                <a:gd name="connsiteY35" fmla="*/ 853440 h 1169479"/>
                <a:gd name="connsiteX36" fmla="*/ 30385 w 1212437"/>
                <a:gd name="connsiteY36" fmla="*/ 913257 h 1169479"/>
                <a:gd name="connsiteX37" fmla="*/ 22098 w 1212437"/>
                <a:gd name="connsiteY37" fmla="*/ 914972 h 1169479"/>
                <a:gd name="connsiteX38" fmla="*/ 0 w 1212437"/>
                <a:gd name="connsiteY38" fmla="*/ 940784 h 1169479"/>
                <a:gd name="connsiteX39" fmla="*/ 0 w 1212437"/>
                <a:gd name="connsiteY39" fmla="*/ 1131665 h 1169479"/>
                <a:gd name="connsiteX40" fmla="*/ 37814 w 1212437"/>
                <a:gd name="connsiteY40" fmla="*/ 1169480 h 1169479"/>
                <a:gd name="connsiteX41" fmla="*/ 1042130 w 1212437"/>
                <a:gd name="connsiteY41" fmla="*/ 1169480 h 1169479"/>
                <a:gd name="connsiteX42" fmla="*/ 1079945 w 1212437"/>
                <a:gd name="connsiteY42" fmla="*/ 1131665 h 1169479"/>
                <a:gd name="connsiteX43" fmla="*/ 1018032 w 1212437"/>
                <a:gd name="connsiteY43" fmla="*/ 326231 h 1169479"/>
                <a:gd name="connsiteX44" fmla="*/ 969455 w 1212437"/>
                <a:gd name="connsiteY44" fmla="*/ 326231 h 1169479"/>
                <a:gd name="connsiteX45" fmla="*/ 886206 w 1212437"/>
                <a:gd name="connsiteY45" fmla="*/ 242983 h 1169479"/>
                <a:gd name="connsiteX46" fmla="*/ 886206 w 1212437"/>
                <a:gd name="connsiteY46" fmla="*/ 242983 h 1169479"/>
                <a:gd name="connsiteX47" fmla="*/ 886206 w 1212437"/>
                <a:gd name="connsiteY47" fmla="*/ 194405 h 1169479"/>
                <a:gd name="connsiteX48" fmla="*/ 886206 w 1212437"/>
                <a:gd name="connsiteY48" fmla="*/ 194405 h 1169479"/>
                <a:gd name="connsiteX49" fmla="*/ 1018127 w 1212437"/>
                <a:gd name="connsiteY49" fmla="*/ 326327 h 1169479"/>
                <a:gd name="connsiteX50" fmla="*/ 1212437 w 1212437"/>
                <a:gd name="connsiteY50" fmla="*/ 326231 h 1169479"/>
                <a:gd name="connsiteX51" fmla="*/ 886111 w 1212437"/>
                <a:gd name="connsiteY51" fmla="*/ 0 h 1169479"/>
                <a:gd name="connsiteX52" fmla="*/ 886111 w 1212437"/>
                <a:gd name="connsiteY52" fmla="*/ 0 h 1169479"/>
                <a:gd name="connsiteX53" fmla="*/ 886111 w 1212437"/>
                <a:gd name="connsiteY53" fmla="*/ 48482 h 1169479"/>
                <a:gd name="connsiteX54" fmla="*/ 886111 w 1212437"/>
                <a:gd name="connsiteY54" fmla="*/ 48482 h 1169479"/>
                <a:gd name="connsiteX55" fmla="*/ 1163765 w 1212437"/>
                <a:gd name="connsiteY55" fmla="*/ 326136 h 1169479"/>
                <a:gd name="connsiteX56" fmla="*/ 1212342 w 1212437"/>
                <a:gd name="connsiteY56" fmla="*/ 326136 h 1169479"/>
                <a:gd name="connsiteX57" fmla="*/ 886111 w 1212437"/>
                <a:gd name="connsiteY57" fmla="*/ 97060 h 1169479"/>
                <a:gd name="connsiteX58" fmla="*/ 886111 w 1212437"/>
                <a:gd name="connsiteY58" fmla="*/ 97060 h 1169479"/>
                <a:gd name="connsiteX59" fmla="*/ 886111 w 1212437"/>
                <a:gd name="connsiteY59" fmla="*/ 145637 h 1169479"/>
                <a:gd name="connsiteX60" fmla="*/ 886111 w 1212437"/>
                <a:gd name="connsiteY60" fmla="*/ 145637 h 1169479"/>
                <a:gd name="connsiteX61" fmla="*/ 1066610 w 1212437"/>
                <a:gd name="connsiteY61" fmla="*/ 326136 h 1169479"/>
                <a:gd name="connsiteX62" fmla="*/ 1115187 w 1212437"/>
                <a:gd name="connsiteY62" fmla="*/ 326136 h 1169479"/>
                <a:gd name="connsiteX63" fmla="*/ 886111 w 1212437"/>
                <a:gd name="connsiteY63" fmla="*/ 97060 h 1169479"/>
                <a:gd name="connsiteX64" fmla="*/ 615410 w 1212437"/>
                <a:gd name="connsiteY64" fmla="*/ 299276 h 1169479"/>
                <a:gd name="connsiteX65" fmla="*/ 719804 w 1212437"/>
                <a:gd name="connsiteY65" fmla="*/ 267938 h 1169479"/>
                <a:gd name="connsiteX66" fmla="*/ 744665 w 1212437"/>
                <a:gd name="connsiteY66" fmla="*/ 326136 h 1169479"/>
                <a:gd name="connsiteX67" fmla="*/ 615315 w 1212437"/>
                <a:gd name="connsiteY67" fmla="*/ 326136 h 1169479"/>
                <a:gd name="connsiteX68" fmla="*/ 615315 w 1212437"/>
                <a:gd name="connsiteY68" fmla="*/ 299276 h 1169479"/>
                <a:gd name="connsiteX69" fmla="*/ 501968 w 1212437"/>
                <a:gd name="connsiteY69" fmla="*/ 114300 h 1169479"/>
                <a:gd name="connsiteX70" fmla="*/ 577596 w 1212437"/>
                <a:gd name="connsiteY70" fmla="*/ 114300 h 1169479"/>
                <a:gd name="connsiteX71" fmla="*/ 577596 w 1212437"/>
                <a:gd name="connsiteY71" fmla="*/ 326041 h 1169479"/>
                <a:gd name="connsiteX72" fmla="*/ 501968 w 1212437"/>
                <a:gd name="connsiteY72" fmla="*/ 326041 h 1169479"/>
                <a:gd name="connsiteX73" fmla="*/ 501968 w 1212437"/>
                <a:gd name="connsiteY73" fmla="*/ 114395 h 1169479"/>
                <a:gd name="connsiteX74" fmla="*/ 266510 w 1212437"/>
                <a:gd name="connsiteY74" fmla="*/ 601599 h 1169479"/>
                <a:gd name="connsiteX75" fmla="*/ 236792 w 1212437"/>
                <a:gd name="connsiteY75" fmla="*/ 571881 h 1169479"/>
                <a:gd name="connsiteX76" fmla="*/ 236792 w 1212437"/>
                <a:gd name="connsiteY76" fmla="*/ 399002 h 1169479"/>
                <a:gd name="connsiteX77" fmla="*/ 266510 w 1212437"/>
                <a:gd name="connsiteY77" fmla="*/ 369284 h 1169479"/>
                <a:gd name="connsiteX78" fmla="*/ 813245 w 1212437"/>
                <a:gd name="connsiteY78" fmla="*/ 369284 h 1169479"/>
                <a:gd name="connsiteX79" fmla="*/ 842963 w 1212437"/>
                <a:gd name="connsiteY79" fmla="*/ 399002 h 1169479"/>
                <a:gd name="connsiteX80" fmla="*/ 842963 w 1212437"/>
                <a:gd name="connsiteY80" fmla="*/ 571881 h 1169479"/>
                <a:gd name="connsiteX81" fmla="*/ 813245 w 1212437"/>
                <a:gd name="connsiteY81" fmla="*/ 601599 h 1169479"/>
                <a:gd name="connsiteX82" fmla="*/ 266510 w 1212437"/>
                <a:gd name="connsiteY82" fmla="*/ 601599 h 1169479"/>
                <a:gd name="connsiteX83" fmla="*/ 420719 w 1212437"/>
                <a:gd name="connsiteY83" fmla="*/ 907256 h 1169479"/>
                <a:gd name="connsiteX84" fmla="*/ 420719 w 1212437"/>
                <a:gd name="connsiteY84" fmla="*/ 767048 h 1169479"/>
                <a:gd name="connsiteX85" fmla="*/ 406146 w 1212437"/>
                <a:gd name="connsiteY85" fmla="*/ 757428 h 1169479"/>
                <a:gd name="connsiteX86" fmla="*/ 336899 w 1212437"/>
                <a:gd name="connsiteY86" fmla="*/ 644843 h 1169479"/>
                <a:gd name="connsiteX87" fmla="*/ 742760 w 1212437"/>
                <a:gd name="connsiteY87" fmla="*/ 644843 h 1169479"/>
                <a:gd name="connsiteX88" fmla="*/ 673513 w 1212437"/>
                <a:gd name="connsiteY88" fmla="*/ 757428 h 1169479"/>
                <a:gd name="connsiteX89" fmla="*/ 658940 w 1212437"/>
                <a:gd name="connsiteY89" fmla="*/ 767048 h 1169479"/>
                <a:gd name="connsiteX90" fmla="*/ 658940 w 1212437"/>
                <a:gd name="connsiteY90" fmla="*/ 907256 h 1169479"/>
                <a:gd name="connsiteX91" fmla="*/ 735425 w 1212437"/>
                <a:gd name="connsiteY91" fmla="*/ 921353 h 1169479"/>
                <a:gd name="connsiteX92" fmla="*/ 539972 w 1212437"/>
                <a:gd name="connsiteY92" fmla="*/ 1081469 h 1169479"/>
                <a:gd name="connsiteX93" fmla="*/ 344519 w 1212437"/>
                <a:gd name="connsiteY93" fmla="*/ 921353 h 1169479"/>
                <a:gd name="connsiteX94" fmla="*/ 420624 w 1212437"/>
                <a:gd name="connsiteY94" fmla="*/ 907351 h 116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212437" h="1169479">
                  <a:moveTo>
                    <a:pt x="1079945" y="1131475"/>
                  </a:moveTo>
                  <a:lnTo>
                    <a:pt x="1079945" y="941356"/>
                  </a:lnTo>
                  <a:cubicBezTo>
                    <a:pt x="1079945" y="928688"/>
                    <a:pt x="1070039" y="917829"/>
                    <a:pt x="1057751" y="914876"/>
                  </a:cubicBezTo>
                  <a:cubicBezTo>
                    <a:pt x="1054989" y="914305"/>
                    <a:pt x="1052227" y="913733"/>
                    <a:pt x="1049465" y="913162"/>
                  </a:cubicBezTo>
                  <a:cubicBezTo>
                    <a:pt x="978218" y="900113"/>
                    <a:pt x="838772" y="874490"/>
                    <a:pt x="723710" y="853345"/>
                  </a:cubicBezTo>
                  <a:lnTo>
                    <a:pt x="723710" y="801243"/>
                  </a:lnTo>
                  <a:cubicBezTo>
                    <a:pt x="769049" y="765810"/>
                    <a:pt x="796957" y="714089"/>
                    <a:pt x="808292" y="644938"/>
                  </a:cubicBezTo>
                  <a:lnTo>
                    <a:pt x="813245" y="644938"/>
                  </a:lnTo>
                  <a:cubicBezTo>
                    <a:pt x="853345" y="644938"/>
                    <a:pt x="886111" y="612172"/>
                    <a:pt x="886111" y="572072"/>
                  </a:cubicBezTo>
                  <a:lnTo>
                    <a:pt x="886111" y="523399"/>
                  </a:lnTo>
                  <a:lnTo>
                    <a:pt x="902303" y="523399"/>
                  </a:lnTo>
                  <a:cubicBezTo>
                    <a:pt x="915734" y="523399"/>
                    <a:pt x="926592" y="512540"/>
                    <a:pt x="926592" y="499110"/>
                  </a:cubicBezTo>
                  <a:lnTo>
                    <a:pt x="926592" y="418148"/>
                  </a:lnTo>
                  <a:cubicBezTo>
                    <a:pt x="926592" y="404717"/>
                    <a:pt x="915734" y="393859"/>
                    <a:pt x="902303" y="393859"/>
                  </a:cubicBezTo>
                  <a:lnTo>
                    <a:pt x="885825" y="393859"/>
                  </a:lnTo>
                  <a:cubicBezTo>
                    <a:pt x="883063" y="356235"/>
                    <a:pt x="851440" y="326327"/>
                    <a:pt x="813245" y="326327"/>
                  </a:cubicBezTo>
                  <a:lnTo>
                    <a:pt x="810292" y="326327"/>
                  </a:lnTo>
                  <a:cubicBezTo>
                    <a:pt x="793337" y="218885"/>
                    <a:pt x="736283" y="142494"/>
                    <a:pt x="615506" y="120872"/>
                  </a:cubicBezTo>
                  <a:lnTo>
                    <a:pt x="615506" y="101060"/>
                  </a:lnTo>
                  <a:cubicBezTo>
                    <a:pt x="615506" y="87630"/>
                    <a:pt x="604647" y="76772"/>
                    <a:pt x="591217" y="76772"/>
                  </a:cubicBezTo>
                  <a:lnTo>
                    <a:pt x="488633" y="76772"/>
                  </a:lnTo>
                  <a:cubicBezTo>
                    <a:pt x="475202" y="76772"/>
                    <a:pt x="464344" y="87630"/>
                    <a:pt x="464344" y="101060"/>
                  </a:cubicBezTo>
                  <a:lnTo>
                    <a:pt x="464344" y="120872"/>
                  </a:lnTo>
                  <a:cubicBezTo>
                    <a:pt x="343567" y="142494"/>
                    <a:pt x="286417" y="218885"/>
                    <a:pt x="269558" y="326327"/>
                  </a:cubicBezTo>
                  <a:lnTo>
                    <a:pt x="266605" y="326327"/>
                  </a:lnTo>
                  <a:cubicBezTo>
                    <a:pt x="228314" y="326327"/>
                    <a:pt x="196787" y="356235"/>
                    <a:pt x="194024" y="393859"/>
                  </a:cubicBezTo>
                  <a:lnTo>
                    <a:pt x="177546" y="393859"/>
                  </a:lnTo>
                  <a:cubicBezTo>
                    <a:pt x="164116" y="393859"/>
                    <a:pt x="153257" y="404717"/>
                    <a:pt x="153257" y="418148"/>
                  </a:cubicBezTo>
                  <a:lnTo>
                    <a:pt x="153257" y="499110"/>
                  </a:lnTo>
                  <a:cubicBezTo>
                    <a:pt x="153257" y="512540"/>
                    <a:pt x="164116" y="523399"/>
                    <a:pt x="177546" y="523399"/>
                  </a:cubicBezTo>
                  <a:lnTo>
                    <a:pt x="193739" y="523399"/>
                  </a:lnTo>
                  <a:lnTo>
                    <a:pt x="193739" y="572072"/>
                  </a:lnTo>
                  <a:cubicBezTo>
                    <a:pt x="193739" y="612172"/>
                    <a:pt x="226505" y="644938"/>
                    <a:pt x="266605" y="644938"/>
                  </a:cubicBezTo>
                  <a:lnTo>
                    <a:pt x="271463" y="644938"/>
                  </a:lnTo>
                  <a:cubicBezTo>
                    <a:pt x="282797" y="713994"/>
                    <a:pt x="310610" y="765715"/>
                    <a:pt x="355949" y="801243"/>
                  </a:cubicBezTo>
                  <a:lnTo>
                    <a:pt x="355949" y="853440"/>
                  </a:lnTo>
                  <a:cubicBezTo>
                    <a:pt x="240983" y="874586"/>
                    <a:pt x="101537" y="900208"/>
                    <a:pt x="30385" y="913257"/>
                  </a:cubicBezTo>
                  <a:cubicBezTo>
                    <a:pt x="27527" y="913733"/>
                    <a:pt x="24860" y="914400"/>
                    <a:pt x="22098" y="914972"/>
                  </a:cubicBezTo>
                  <a:cubicBezTo>
                    <a:pt x="10097" y="917829"/>
                    <a:pt x="381" y="928402"/>
                    <a:pt x="0" y="940784"/>
                  </a:cubicBezTo>
                  <a:lnTo>
                    <a:pt x="0" y="1131665"/>
                  </a:lnTo>
                  <a:cubicBezTo>
                    <a:pt x="0" y="1156145"/>
                    <a:pt x="13335" y="1169480"/>
                    <a:pt x="37814" y="1169480"/>
                  </a:cubicBezTo>
                  <a:lnTo>
                    <a:pt x="1042130" y="1169480"/>
                  </a:lnTo>
                  <a:cubicBezTo>
                    <a:pt x="1066610" y="1169480"/>
                    <a:pt x="1079945" y="1156145"/>
                    <a:pt x="1079945" y="1131665"/>
                  </a:cubicBezTo>
                  <a:close/>
                  <a:moveTo>
                    <a:pt x="1018032" y="326231"/>
                  </a:moveTo>
                  <a:lnTo>
                    <a:pt x="969455" y="326231"/>
                  </a:lnTo>
                  <a:cubicBezTo>
                    <a:pt x="969455" y="280226"/>
                    <a:pt x="932212" y="242983"/>
                    <a:pt x="886206" y="242983"/>
                  </a:cubicBezTo>
                  <a:lnTo>
                    <a:pt x="886206" y="242983"/>
                  </a:lnTo>
                  <a:lnTo>
                    <a:pt x="886206" y="194405"/>
                  </a:lnTo>
                  <a:lnTo>
                    <a:pt x="886206" y="194405"/>
                  </a:lnTo>
                  <a:cubicBezTo>
                    <a:pt x="958882" y="194405"/>
                    <a:pt x="1018127" y="253555"/>
                    <a:pt x="1018127" y="326327"/>
                  </a:cubicBezTo>
                  <a:close/>
                  <a:moveTo>
                    <a:pt x="1212437" y="326231"/>
                  </a:moveTo>
                  <a:cubicBezTo>
                    <a:pt x="1212437" y="146304"/>
                    <a:pt x="1066038" y="0"/>
                    <a:pt x="886111" y="0"/>
                  </a:cubicBezTo>
                  <a:lnTo>
                    <a:pt x="886111" y="0"/>
                  </a:lnTo>
                  <a:lnTo>
                    <a:pt x="886111" y="48482"/>
                  </a:lnTo>
                  <a:lnTo>
                    <a:pt x="886111" y="48482"/>
                  </a:lnTo>
                  <a:cubicBezTo>
                    <a:pt x="1039178" y="48482"/>
                    <a:pt x="1163765" y="173069"/>
                    <a:pt x="1163765" y="326136"/>
                  </a:cubicBezTo>
                  <a:lnTo>
                    <a:pt x="1212342" y="326136"/>
                  </a:lnTo>
                  <a:close/>
                  <a:moveTo>
                    <a:pt x="886111" y="97060"/>
                  </a:moveTo>
                  <a:lnTo>
                    <a:pt x="886111" y="97060"/>
                  </a:lnTo>
                  <a:lnTo>
                    <a:pt x="886111" y="145637"/>
                  </a:lnTo>
                  <a:lnTo>
                    <a:pt x="886111" y="145637"/>
                  </a:lnTo>
                  <a:cubicBezTo>
                    <a:pt x="985647" y="145637"/>
                    <a:pt x="1066610" y="226600"/>
                    <a:pt x="1066610" y="326136"/>
                  </a:cubicBezTo>
                  <a:lnTo>
                    <a:pt x="1115187" y="326136"/>
                  </a:lnTo>
                  <a:cubicBezTo>
                    <a:pt x="1115187" y="199835"/>
                    <a:pt x="1012412" y="97060"/>
                    <a:pt x="886111" y="97060"/>
                  </a:cubicBezTo>
                  <a:close/>
                  <a:moveTo>
                    <a:pt x="615410" y="299276"/>
                  </a:moveTo>
                  <a:lnTo>
                    <a:pt x="719804" y="267938"/>
                  </a:lnTo>
                  <a:cubicBezTo>
                    <a:pt x="731996" y="282988"/>
                    <a:pt x="740093" y="302324"/>
                    <a:pt x="744665" y="326136"/>
                  </a:cubicBezTo>
                  <a:lnTo>
                    <a:pt x="615315" y="326136"/>
                  </a:lnTo>
                  <a:lnTo>
                    <a:pt x="615315" y="299276"/>
                  </a:lnTo>
                  <a:close/>
                  <a:moveTo>
                    <a:pt x="501968" y="114300"/>
                  </a:moveTo>
                  <a:lnTo>
                    <a:pt x="577596" y="114300"/>
                  </a:lnTo>
                  <a:lnTo>
                    <a:pt x="577596" y="326041"/>
                  </a:lnTo>
                  <a:lnTo>
                    <a:pt x="501968" y="326041"/>
                  </a:lnTo>
                  <a:lnTo>
                    <a:pt x="501968" y="114395"/>
                  </a:lnTo>
                  <a:close/>
                  <a:moveTo>
                    <a:pt x="266510" y="601599"/>
                  </a:moveTo>
                  <a:cubicBezTo>
                    <a:pt x="250412" y="601599"/>
                    <a:pt x="236792" y="587978"/>
                    <a:pt x="236792" y="571881"/>
                  </a:cubicBezTo>
                  <a:lnTo>
                    <a:pt x="236792" y="399002"/>
                  </a:lnTo>
                  <a:cubicBezTo>
                    <a:pt x="236792" y="382905"/>
                    <a:pt x="250412" y="369284"/>
                    <a:pt x="266510" y="369284"/>
                  </a:cubicBezTo>
                  <a:lnTo>
                    <a:pt x="813245" y="369284"/>
                  </a:lnTo>
                  <a:cubicBezTo>
                    <a:pt x="829342" y="369284"/>
                    <a:pt x="842963" y="382905"/>
                    <a:pt x="842963" y="399002"/>
                  </a:cubicBezTo>
                  <a:lnTo>
                    <a:pt x="842963" y="571881"/>
                  </a:lnTo>
                  <a:cubicBezTo>
                    <a:pt x="842963" y="587978"/>
                    <a:pt x="829342" y="601599"/>
                    <a:pt x="813245" y="601599"/>
                  </a:cubicBezTo>
                  <a:lnTo>
                    <a:pt x="266510" y="601599"/>
                  </a:lnTo>
                  <a:close/>
                  <a:moveTo>
                    <a:pt x="420719" y="907256"/>
                  </a:moveTo>
                  <a:lnTo>
                    <a:pt x="420719" y="767048"/>
                  </a:lnTo>
                  <a:lnTo>
                    <a:pt x="406146" y="757428"/>
                  </a:lnTo>
                  <a:cubicBezTo>
                    <a:pt x="370046" y="733711"/>
                    <a:pt x="347377" y="697135"/>
                    <a:pt x="336899" y="644843"/>
                  </a:cubicBezTo>
                  <a:lnTo>
                    <a:pt x="742760" y="644843"/>
                  </a:lnTo>
                  <a:cubicBezTo>
                    <a:pt x="732377" y="697135"/>
                    <a:pt x="709708" y="733711"/>
                    <a:pt x="673513" y="757428"/>
                  </a:cubicBezTo>
                  <a:lnTo>
                    <a:pt x="658940" y="767048"/>
                  </a:lnTo>
                  <a:lnTo>
                    <a:pt x="658940" y="907256"/>
                  </a:lnTo>
                  <a:lnTo>
                    <a:pt x="735425" y="921353"/>
                  </a:lnTo>
                  <a:cubicBezTo>
                    <a:pt x="718566" y="1019937"/>
                    <a:pt x="645605" y="1081469"/>
                    <a:pt x="539972" y="1081469"/>
                  </a:cubicBezTo>
                  <a:cubicBezTo>
                    <a:pt x="434340" y="1081469"/>
                    <a:pt x="361379" y="1020032"/>
                    <a:pt x="344519" y="921353"/>
                  </a:cubicBezTo>
                  <a:lnTo>
                    <a:pt x="420624" y="907351"/>
                  </a:lnTo>
                  <a:close/>
                </a:path>
              </a:pathLst>
            </a:custGeom>
            <a:solidFill>
              <a:srgbClr val="003B83"/>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grpSp>
      <p:cxnSp>
        <p:nvCxnSpPr>
          <p:cNvPr id="91" name="直線矢印コネクタ 90">
            <a:extLst>
              <a:ext uri="{FF2B5EF4-FFF2-40B4-BE49-F238E27FC236}">
                <a16:creationId xmlns:a16="http://schemas.microsoft.com/office/drawing/2014/main" id="{C2B54174-ADD2-4DD3-B356-F753597217C1}"/>
              </a:ext>
            </a:extLst>
          </p:cNvPr>
          <p:cNvCxnSpPr>
            <a:cxnSpLocks/>
            <a:stCxn id="92" idx="3"/>
            <a:endCxn id="93" idx="1"/>
          </p:cNvCxnSpPr>
          <p:nvPr/>
        </p:nvCxnSpPr>
        <p:spPr>
          <a:xfrm>
            <a:off x="3454656" y="4064147"/>
            <a:ext cx="452302" cy="0"/>
          </a:xfrm>
          <a:prstGeom prst="straightConnector1">
            <a:avLst/>
          </a:prstGeom>
          <a:ln w="38100">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2" name="角丸四角形 13">
            <a:extLst>
              <a:ext uri="{FF2B5EF4-FFF2-40B4-BE49-F238E27FC236}">
                <a16:creationId xmlns:a16="http://schemas.microsoft.com/office/drawing/2014/main" id="{9754FEC8-F111-463B-9596-D2CBB8DDB643}"/>
              </a:ext>
            </a:extLst>
          </p:cNvPr>
          <p:cNvSpPr/>
          <p:nvPr/>
        </p:nvSpPr>
        <p:spPr>
          <a:xfrm>
            <a:off x="2124573" y="3931139"/>
            <a:ext cx="1330083" cy="266017"/>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分野別データ</a:t>
            </a:r>
          </a:p>
        </p:txBody>
      </p:sp>
      <p:sp>
        <p:nvSpPr>
          <p:cNvPr id="93" name="角丸四角形 13">
            <a:extLst>
              <a:ext uri="{FF2B5EF4-FFF2-40B4-BE49-F238E27FC236}">
                <a16:creationId xmlns:a16="http://schemas.microsoft.com/office/drawing/2014/main" id="{95B37F68-8753-42D5-9AF8-D92127EAC068}"/>
              </a:ext>
            </a:extLst>
          </p:cNvPr>
          <p:cNvSpPr/>
          <p:nvPr/>
        </p:nvSpPr>
        <p:spPr>
          <a:xfrm>
            <a:off x="3906959" y="3931139"/>
            <a:ext cx="1330083" cy="266017"/>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地域別データ</a:t>
            </a:r>
          </a:p>
        </p:txBody>
      </p:sp>
      <p:sp>
        <p:nvSpPr>
          <p:cNvPr id="94" name="角丸四角形 13">
            <a:extLst>
              <a:ext uri="{FF2B5EF4-FFF2-40B4-BE49-F238E27FC236}">
                <a16:creationId xmlns:a16="http://schemas.microsoft.com/office/drawing/2014/main" id="{BD70A7B7-3AA5-4CD5-BDDD-638C9784F868}"/>
              </a:ext>
            </a:extLst>
          </p:cNvPr>
          <p:cNvSpPr/>
          <p:nvPr/>
        </p:nvSpPr>
        <p:spPr>
          <a:xfrm>
            <a:off x="5689344" y="3931139"/>
            <a:ext cx="1330083" cy="266017"/>
          </a:xfrm>
          <a:prstGeom prst="rect">
            <a:avLst/>
          </a:prstGeom>
          <a:solidFill>
            <a:srgbClr val="FFFFFF"/>
          </a:solidFill>
          <a:ln>
            <a:solidFill>
              <a:srgbClr val="7C7C7C"/>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事業別データ</a:t>
            </a:r>
          </a:p>
        </p:txBody>
      </p:sp>
      <p:cxnSp>
        <p:nvCxnSpPr>
          <p:cNvPr id="95" name="直線矢印コネクタ 94">
            <a:extLst>
              <a:ext uri="{FF2B5EF4-FFF2-40B4-BE49-F238E27FC236}">
                <a16:creationId xmlns:a16="http://schemas.microsoft.com/office/drawing/2014/main" id="{C2B54174-ADD2-4DD3-B356-F753597217C1}"/>
              </a:ext>
            </a:extLst>
          </p:cNvPr>
          <p:cNvCxnSpPr>
            <a:cxnSpLocks/>
            <a:stCxn id="93" idx="3"/>
            <a:endCxn id="94" idx="1"/>
          </p:cNvCxnSpPr>
          <p:nvPr/>
        </p:nvCxnSpPr>
        <p:spPr>
          <a:xfrm>
            <a:off x="5237042" y="4064147"/>
            <a:ext cx="452302" cy="0"/>
          </a:xfrm>
          <a:prstGeom prst="straightConnector1">
            <a:avLst/>
          </a:prstGeom>
          <a:ln w="38100">
            <a:solidFill>
              <a:srgbClr val="7C7C7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9" name="角丸四角形 13">
            <a:extLst>
              <a:ext uri="{FF2B5EF4-FFF2-40B4-BE49-F238E27FC236}">
                <a16:creationId xmlns:a16="http://schemas.microsoft.com/office/drawing/2014/main" id="{9B082CF7-8268-4427-9F59-6B7B08825990}"/>
              </a:ext>
            </a:extLst>
          </p:cNvPr>
          <p:cNvSpPr/>
          <p:nvPr/>
        </p:nvSpPr>
        <p:spPr>
          <a:xfrm>
            <a:off x="256236" y="2350209"/>
            <a:ext cx="4256267" cy="938207"/>
          </a:xfrm>
          <a:prstGeom prst="rect">
            <a:avLst/>
          </a:prstGeom>
          <a:solidFill>
            <a:srgbClr val="DEF7EA"/>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33252" rIns="0" bIns="33252" rtlCol="0" anchor="t"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豊かに暮らす健康長寿社会</a:t>
            </a:r>
            <a:endParaRPr kumimoji="1" lang="en-US" altLang="ja-JP" sz="129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誰もが最適な医療を受けることができる、未来の健康社会</a:t>
            </a:r>
          </a:p>
        </p:txBody>
      </p:sp>
      <p:sp>
        <p:nvSpPr>
          <p:cNvPr id="106" name="角丸四角形 13">
            <a:extLst>
              <a:ext uri="{FF2B5EF4-FFF2-40B4-BE49-F238E27FC236}">
                <a16:creationId xmlns:a16="http://schemas.microsoft.com/office/drawing/2014/main" id="{B4D50472-B269-468E-8279-E0B0A949592E}"/>
              </a:ext>
            </a:extLst>
          </p:cNvPr>
          <p:cNvSpPr/>
          <p:nvPr/>
        </p:nvSpPr>
        <p:spPr>
          <a:xfrm>
            <a:off x="4705030" y="2351719"/>
            <a:ext cx="4256267" cy="936696"/>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33252" rIns="0" bIns="33252" rtlCol="0" anchor="t" anchorCtr="0">
            <a:no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ストレスフリーな最適移動社会</a:t>
            </a:r>
            <a:endParaRPr kumimoji="1" lang="en-US" altLang="ja-JP" sz="1293"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時間や場所を問わず人やモノが移動できる、未来の移動社会</a:t>
            </a:r>
          </a:p>
        </p:txBody>
      </p:sp>
      <p:sp>
        <p:nvSpPr>
          <p:cNvPr id="107" name="角丸四角形 13">
            <a:extLst>
              <a:ext uri="{FF2B5EF4-FFF2-40B4-BE49-F238E27FC236}">
                <a16:creationId xmlns:a16="http://schemas.microsoft.com/office/drawing/2014/main" id="{415FF489-0D62-472A-9A22-D717319ADA1F}"/>
              </a:ext>
            </a:extLst>
          </p:cNvPr>
          <p:cNvSpPr/>
          <p:nvPr/>
        </p:nvSpPr>
        <p:spPr>
          <a:xfrm>
            <a:off x="263938" y="2065983"/>
            <a:ext cx="4256267" cy="294588"/>
          </a:xfrm>
          <a:prstGeom prst="rect">
            <a:avLst/>
          </a:prstGeom>
          <a:solidFill>
            <a:srgbClr val="2EB66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3252" rIns="0" bIns="33252" rtlCol="0" anchor="ctr" anchorCtr="0">
            <a:sp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ヘルスケア</a:t>
            </a:r>
            <a:endParaRPr kumimoji="1" lang="ja-JP" altLang="en-US" sz="1293"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08" name="角丸四角形 13">
            <a:extLst>
              <a:ext uri="{FF2B5EF4-FFF2-40B4-BE49-F238E27FC236}">
                <a16:creationId xmlns:a16="http://schemas.microsoft.com/office/drawing/2014/main" id="{7E9B578B-9F4B-4E4A-8336-34C499DF528B}"/>
              </a:ext>
            </a:extLst>
          </p:cNvPr>
          <p:cNvSpPr/>
          <p:nvPr/>
        </p:nvSpPr>
        <p:spPr>
          <a:xfrm>
            <a:off x="4691315" y="2063762"/>
            <a:ext cx="4256267" cy="294588"/>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0" tIns="33252" rIns="0" bIns="33252" rtlCol="0" anchor="ctr" anchorCtr="0">
            <a:spAutoFit/>
          </a:bodyPr>
          <a:lstStyle/>
          <a:p>
            <a:pPr marL="0" marR="0" lvl="0" indent="0" algn="ctr" defTabSz="422316" rtl="0" eaLnBrk="1" fontAlgn="base" latinLnBrk="0" hangingPunct="1">
              <a:lnSpc>
                <a:spcPct val="100000"/>
              </a:lnSpc>
              <a:spcBef>
                <a:spcPts val="0"/>
              </a:spcBef>
              <a:spcAft>
                <a:spcPts val="0"/>
              </a:spcAft>
              <a:buClrTx/>
              <a:buSzTx/>
              <a:buFontTx/>
              <a:buNone/>
              <a:tabLst/>
              <a:defRPr/>
            </a:pPr>
            <a:r>
              <a:rPr kumimoji="1" lang="ja-JP" altLang="en-US" sz="1478"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モビリティ</a:t>
            </a:r>
          </a:p>
        </p:txBody>
      </p:sp>
      <p:sp>
        <p:nvSpPr>
          <p:cNvPr id="113" name="正方形/長方形 112"/>
          <p:cNvSpPr/>
          <p:nvPr/>
        </p:nvSpPr>
        <p:spPr>
          <a:xfrm>
            <a:off x="2437477" y="2776508"/>
            <a:ext cx="2027316" cy="46552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504" tIns="33252" rIns="0" bIns="0" rtlCol="0" anchor="ctr" anchorCtr="1"/>
          <a:lstStyle/>
          <a:p>
            <a:pPr marL="0" marR="0" lvl="0" indent="0" algn="ctr"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データ連携などによる</a:t>
            </a:r>
            <a:endParaRPr kumimoji="1" lang="en-US" altLang="ja-JP" sz="1293"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サービス高度化</a:t>
            </a:r>
            <a:endParaRPr kumimoji="1" lang="ja-JP" altLang="en-US" sz="110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4" name="正方形/長方形 113"/>
          <p:cNvSpPr/>
          <p:nvPr/>
        </p:nvSpPr>
        <p:spPr>
          <a:xfrm>
            <a:off x="381721" y="2777408"/>
            <a:ext cx="2027316" cy="46552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504" tIns="33252" rIns="0" bIns="0" rtlCol="0" anchor="ctr" anchorCtr="1"/>
          <a:lstStyle/>
          <a:p>
            <a:pPr marL="0" marR="0" lvl="0" indent="0" algn="l"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先端国際医療の提供</a:t>
            </a:r>
          </a:p>
        </p:txBody>
      </p:sp>
      <p:sp>
        <p:nvSpPr>
          <p:cNvPr id="132" name="正方形/長方形 131"/>
          <p:cNvSpPr/>
          <p:nvPr/>
        </p:nvSpPr>
        <p:spPr>
          <a:xfrm>
            <a:off x="6850829" y="2776508"/>
            <a:ext cx="2027316" cy="46552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504" tIns="33252" rIns="0" bIns="0" rtlCol="0" anchor="ctr" anchorCtr="1"/>
          <a:lstStyle/>
          <a:p>
            <a:pPr marL="0" marR="0" lvl="0" indent="0" algn="ctr"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日常における</a:t>
            </a:r>
          </a:p>
          <a:p>
            <a:pPr marL="0" marR="0" lvl="0" indent="0" algn="ctr"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空飛ぶクルマの普及</a:t>
            </a:r>
          </a:p>
        </p:txBody>
      </p:sp>
      <p:sp>
        <p:nvSpPr>
          <p:cNvPr id="133" name="正方形/長方形 132"/>
          <p:cNvSpPr/>
          <p:nvPr/>
        </p:nvSpPr>
        <p:spPr>
          <a:xfrm>
            <a:off x="4792133" y="2776508"/>
            <a:ext cx="2027316" cy="465529"/>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wrap="none" lIns="66504" tIns="33252" rIns="0" bIns="0" rtlCol="0" anchor="ctr" anchorCtr="1"/>
          <a:lstStyle/>
          <a:p>
            <a:pPr marL="0" marR="0" lvl="0" indent="0" algn="ctr" defTabSz="842520" rtl="0" eaLnBrk="1" fontAlgn="auto" latinLnBrk="0" hangingPunct="1">
              <a:lnSpc>
                <a:spcPct val="100000"/>
              </a:lnSpc>
              <a:spcBef>
                <a:spcPts val="0"/>
              </a:spcBef>
              <a:spcAft>
                <a:spcPts val="0"/>
              </a:spcAft>
              <a:buClrTx/>
              <a:buSzTx/>
              <a:buFontTx/>
              <a:buNone/>
              <a:tabLst/>
              <a:defRPr/>
            </a:pPr>
            <a:r>
              <a:rPr kumimoji="1" lang="ja-JP" altLang="en-US" sz="1293" b="1" i="0" u="none" strike="noStrike" kern="1200" cap="none" spc="0" normalizeH="0" baseline="0" noProof="0" dirty="0">
                <a:ln>
                  <a:noFill/>
                </a:ln>
                <a:solidFill>
                  <a:prstClr val="black"/>
                </a:solidFill>
                <a:effectLst/>
                <a:uLnTx/>
                <a:uFillTx/>
                <a:latin typeface="Meiryo UI"/>
                <a:ea typeface="Meiryo UI"/>
                <a:cs typeface="+mn-cs"/>
              </a:rPr>
              <a:t>万博後の</a:t>
            </a:r>
            <a:r>
              <a:rPr kumimoji="1" lang="en-US" altLang="ja-JP" sz="1293" b="1" i="0" u="none" strike="noStrike" kern="1200" cap="none" spc="0" normalizeH="0" baseline="0" noProof="0" dirty="0" err="1">
                <a:ln>
                  <a:noFill/>
                </a:ln>
                <a:solidFill>
                  <a:prstClr val="black"/>
                </a:solidFill>
                <a:effectLst/>
                <a:uLnTx/>
                <a:uFillTx/>
                <a:latin typeface="Meiryo UI"/>
                <a:ea typeface="Meiryo UI"/>
                <a:cs typeface="+mn-cs"/>
              </a:rPr>
              <a:t>MaaS</a:t>
            </a:r>
            <a:endParaRPr kumimoji="1" lang="ja-JP" altLang="en-US" sz="1293"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 name="円弧 6">
            <a:extLst>
              <a:ext uri="{FF2B5EF4-FFF2-40B4-BE49-F238E27FC236}">
                <a16:creationId xmlns:a16="http://schemas.microsoft.com/office/drawing/2014/main" id="{7EA7BD61-BF6E-4802-AC5D-A534B1A1E0B7}"/>
              </a:ext>
            </a:extLst>
          </p:cNvPr>
          <p:cNvSpPr>
            <a:spLocks/>
          </p:cNvSpPr>
          <p:nvPr/>
        </p:nvSpPr>
        <p:spPr>
          <a:xfrm>
            <a:off x="733525" y="2918937"/>
            <a:ext cx="897806" cy="897806"/>
          </a:xfrm>
          <a:prstGeom prst="arc">
            <a:avLst>
              <a:gd name="adj1" fmla="val 4996928"/>
              <a:gd name="adj2" fmla="val 11130617"/>
            </a:avLst>
          </a:prstGeom>
          <a:ln w="57150" cap="rnd">
            <a:solidFill>
              <a:srgbClr val="2EB66F"/>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8" name="円弧 7">
            <a:extLst>
              <a:ext uri="{FF2B5EF4-FFF2-40B4-BE49-F238E27FC236}">
                <a16:creationId xmlns:a16="http://schemas.microsoft.com/office/drawing/2014/main" id="{57B834FB-7807-40EA-BA5F-7B1AD30D280D}"/>
              </a:ext>
            </a:extLst>
          </p:cNvPr>
          <p:cNvSpPr>
            <a:spLocks/>
          </p:cNvSpPr>
          <p:nvPr/>
        </p:nvSpPr>
        <p:spPr>
          <a:xfrm flipH="1">
            <a:off x="7510761" y="2918937"/>
            <a:ext cx="897806" cy="897806"/>
          </a:xfrm>
          <a:prstGeom prst="arc">
            <a:avLst>
              <a:gd name="adj1" fmla="val 4996928"/>
              <a:gd name="adj2" fmla="val 11405435"/>
            </a:avLst>
          </a:prstGeom>
          <a:ln w="57150" cap="rnd">
            <a:solidFill>
              <a:srgbClr val="2F5597"/>
            </a:solidFill>
            <a:round/>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3" b="0" i="0" u="none" strike="noStrike" kern="1200" cap="none" spc="0" normalizeH="0" baseline="0" noProof="0">
              <a:ln>
                <a:noFill/>
              </a:ln>
              <a:solidFill>
                <a:prstClr val="black"/>
              </a:solidFill>
              <a:effectLst/>
              <a:uLnTx/>
              <a:uFillTx/>
              <a:latin typeface="Meiryo UI"/>
              <a:ea typeface="Meiryo UI"/>
              <a:cs typeface="+mn-cs"/>
            </a:endParaRPr>
          </a:p>
        </p:txBody>
      </p:sp>
      <p:sp>
        <p:nvSpPr>
          <p:cNvPr id="143" name="楕円 142">
            <a:extLst>
              <a:ext uri="{FF2B5EF4-FFF2-40B4-BE49-F238E27FC236}">
                <a16:creationId xmlns:a16="http://schemas.microsoft.com/office/drawing/2014/main" id="{0D7E03CB-3912-4F5C-9281-F3F168672C09}"/>
              </a:ext>
            </a:extLst>
          </p:cNvPr>
          <p:cNvSpPr>
            <a:spLocks noChangeAspect="1"/>
          </p:cNvSpPr>
          <p:nvPr/>
        </p:nvSpPr>
        <p:spPr>
          <a:xfrm>
            <a:off x="7377449" y="5670675"/>
            <a:ext cx="1662604" cy="1079313"/>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都市競争力</a:t>
            </a:r>
            <a:endParaRPr kumimoji="1" lang="en-US" altLang="ja-JP"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の強化</a:t>
            </a:r>
            <a:endParaRPr kumimoji="1" lang="en-US" altLang="ja-JP"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p:txBody>
      </p:sp>
      <p:sp>
        <p:nvSpPr>
          <p:cNvPr id="144" name="楕円 143">
            <a:extLst>
              <a:ext uri="{FF2B5EF4-FFF2-40B4-BE49-F238E27FC236}">
                <a16:creationId xmlns:a16="http://schemas.microsoft.com/office/drawing/2014/main" id="{0D7E03CB-3912-4F5C-9281-F3F168672C09}"/>
              </a:ext>
            </a:extLst>
          </p:cNvPr>
          <p:cNvSpPr>
            <a:spLocks/>
          </p:cNvSpPr>
          <p:nvPr/>
        </p:nvSpPr>
        <p:spPr>
          <a:xfrm>
            <a:off x="97614" y="5670675"/>
            <a:ext cx="1662604" cy="1080693"/>
          </a:xfrm>
          <a:prstGeom prst="ellipse">
            <a:avLst/>
          </a:prstGeom>
          <a:gradFill flip="none" rotWithShape="1">
            <a:gsLst>
              <a:gs pos="0">
                <a:srgbClr val="2E75B6"/>
              </a:gs>
              <a:gs pos="50000">
                <a:srgbClr val="9DC3E6">
                  <a:alpha val="50000"/>
                </a:srgbClr>
              </a:gs>
              <a:gs pos="100000">
                <a:srgbClr val="DEEBF7">
                  <a:alpha val="5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住民</a:t>
            </a:r>
            <a:r>
              <a:rPr kumimoji="1" lang="en-US" altLang="ja-JP" sz="1663" b="1" i="0" u="none" strike="noStrike" kern="1200" cap="none" spc="0" normalizeH="0" baseline="0" noProof="0" dirty="0" err="1">
                <a:ln>
                  <a:noFill/>
                </a:ln>
                <a:solidFill>
                  <a:srgbClr val="2E75B6"/>
                </a:solidFill>
                <a:effectLst/>
                <a:uLnTx/>
                <a:uFillTx/>
                <a:latin typeface="Meiryo UI" panose="020B0604030504040204" pitchFamily="50" charset="-128"/>
                <a:ea typeface="Meiryo UI" panose="020B0604030504040204" pitchFamily="50" charset="-128"/>
                <a:cs typeface="+mn-cs"/>
              </a:rPr>
              <a:t>QoL</a:t>
            </a:r>
            <a:endParaRPr kumimoji="1" lang="en-US" altLang="ja-JP"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rPr>
              <a:t>の向上</a:t>
            </a:r>
            <a:endParaRPr kumimoji="1" lang="en-US" altLang="ja-JP" sz="1663" b="1" i="0" u="none" strike="noStrike" kern="1200" cap="none" spc="0" normalizeH="0" baseline="0" noProof="0" dirty="0">
              <a:ln>
                <a:noFill/>
              </a:ln>
              <a:solidFill>
                <a:srgbClr val="2E75B6"/>
              </a:solidFill>
              <a:effectLst/>
              <a:uLnTx/>
              <a:uFillTx/>
              <a:latin typeface="Meiryo UI" panose="020B0604030504040204" pitchFamily="50" charset="-128"/>
              <a:ea typeface="Meiryo UI" panose="020B0604030504040204" pitchFamily="50" charset="-128"/>
              <a:cs typeface="+mn-cs"/>
            </a:endParaRPr>
          </a:p>
        </p:txBody>
      </p:sp>
      <p:cxnSp>
        <p:nvCxnSpPr>
          <p:cNvPr id="81" name="直線コネクタ 80"/>
          <p:cNvCxnSpPr/>
          <p:nvPr/>
        </p:nvCxnSpPr>
        <p:spPr>
          <a:xfrm>
            <a:off x="270457" y="53361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角丸四角形 81"/>
          <p:cNvSpPr/>
          <p:nvPr/>
        </p:nvSpPr>
        <p:spPr>
          <a:xfrm>
            <a:off x="217158" y="1121404"/>
            <a:ext cx="8801575" cy="809343"/>
          </a:xfrm>
          <a:prstGeom prst="roundRect">
            <a:avLst>
              <a:gd name="adj" fmla="val 13437"/>
            </a:avLst>
          </a:prstGeom>
          <a:solidFill>
            <a:srgbClr val="FFFF00"/>
          </a:solidFill>
          <a:ln w="50800" cap="flat" cmpd="thinThick" algn="ctr">
            <a:solidFill>
              <a:sysClr val="windowText" lastClr="000000"/>
            </a:solidFill>
            <a:prstDash val="solid"/>
            <a:miter lim="800000"/>
          </a:ln>
          <a:effectLst/>
        </p:spPr>
        <p:txBody>
          <a:bodyPr rtlCol="0" anchor="ctr"/>
          <a:lstStyle/>
          <a:p>
            <a:pPr marL="180000" lvl="0" indent="-180000" algn="just" defTabSz="912114" fontAlgn="ctr">
              <a:lnSpc>
                <a:spcPct val="110000"/>
              </a:lnSpc>
              <a:spcAft>
                <a:spcPts val="600"/>
              </a:spcAft>
              <a:buClr>
                <a:srgbClr val="2E75B6"/>
              </a:buClr>
              <a:buFont typeface="Wingdings" panose="05000000000000000000" pitchFamily="2" charset="2"/>
              <a:buChar char="l"/>
              <a:defRPr/>
            </a:pPr>
            <a:r>
              <a:rPr lang="ja-JP" altLang="en-US" sz="1400" b="1" dirty="0">
                <a:solidFill>
                  <a:prstClr val="black"/>
                </a:solidFill>
              </a:rPr>
              <a:t>夢洲及びうめきた２期において先端的サービスの実証や実装を進め、また大阪広域データ連携基盤（</a:t>
            </a:r>
            <a:r>
              <a:rPr lang="en-US" altLang="ja-JP" sz="1400" b="1" dirty="0">
                <a:solidFill>
                  <a:prstClr val="black"/>
                </a:solidFill>
              </a:rPr>
              <a:t>ORDEN</a:t>
            </a:r>
            <a:r>
              <a:rPr lang="ja-JP" altLang="en-US" sz="1400" b="1" dirty="0">
                <a:solidFill>
                  <a:prstClr val="black"/>
                </a:solidFill>
              </a:rPr>
              <a:t>）を活用した様々なデータ連携を推進することで、次々とビジネスが生まれるデータ駆動型社会が実現し、ひいては住民</a:t>
            </a:r>
            <a:r>
              <a:rPr lang="en-US" altLang="ja-JP" sz="1400" b="1" dirty="0" err="1">
                <a:solidFill>
                  <a:prstClr val="black"/>
                </a:solidFill>
              </a:rPr>
              <a:t>QoL</a:t>
            </a:r>
            <a:r>
              <a:rPr lang="ja-JP" altLang="en-US" sz="1400" b="1" dirty="0">
                <a:solidFill>
                  <a:prstClr val="black"/>
                </a:solidFill>
              </a:rPr>
              <a:t>の向上と都市競争力の強化につながっていく。</a:t>
            </a:r>
            <a:endParaRPr lang="en-US" altLang="ja-JP" sz="1400" b="1" dirty="0">
              <a:solidFill>
                <a:prstClr val="black"/>
              </a:solidFill>
            </a:endParaRPr>
          </a:p>
        </p:txBody>
      </p:sp>
      <p:sp>
        <p:nvSpPr>
          <p:cNvPr id="87" name="テキスト ボックス 86"/>
          <p:cNvSpPr txBox="1"/>
          <p:nvPr/>
        </p:nvSpPr>
        <p:spPr>
          <a:xfrm>
            <a:off x="270457" y="103469"/>
            <a:ext cx="4479111"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2215" noProof="0" dirty="0" smtClean="0">
                <a:latin typeface="Meiryo UI" panose="020B0604030504040204" pitchFamily="50" charset="-128"/>
                <a:ea typeface="Meiryo UI" panose="020B0604030504040204" pitchFamily="50" charset="-128"/>
              </a:rPr>
              <a:t>12</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改革後の</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展開（スーパーシティ）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8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436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3544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23B7FF7A-93CD-4B31-8CB9-01F723B04A30}"/>
              </a:ext>
            </a:extLst>
          </p:cNvPr>
          <p:cNvSpPr txBox="1"/>
          <p:nvPr/>
        </p:nvSpPr>
        <p:spPr>
          <a:xfrm>
            <a:off x="158860" y="1682437"/>
            <a:ext cx="4404140" cy="1107996"/>
          </a:xfrm>
          <a:prstGeom prst="rect">
            <a:avLst/>
          </a:prstGeom>
          <a:noFill/>
        </p:spPr>
        <p:txBody>
          <a:bodyPr wrap="square" rtlCol="0">
            <a:spAutoFit/>
          </a:bodyPr>
          <a:lstStyle/>
          <a:p>
            <a:pPr marL="134997" marR="0" lvl="0" indent="-13499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100" b="0" i="0" u="none" strike="noStrike" kern="1200" cap="none" spc="0" normalizeH="0" baseline="0" noProof="0" dirty="0" smtClean="0">
                <a:ln>
                  <a:noFill/>
                </a:ln>
                <a:solidFill>
                  <a:prstClr val="black"/>
                </a:solidFill>
                <a:effectLst/>
                <a:uLnTx/>
                <a:uFillTx/>
                <a:latin typeface="+mj-ea"/>
                <a:ea typeface="+mj-ea"/>
                <a:cs typeface="+mn-cs"/>
              </a:rPr>
              <a:t>2020</a:t>
            </a:r>
            <a:r>
              <a:rPr kumimoji="1" lang="ja-JP" altLang="en-US" sz="1100" b="0" i="0" u="none" strike="noStrike" kern="1200" cap="none" spc="0" normalizeH="0" baseline="0" noProof="0" dirty="0" smtClean="0">
                <a:ln>
                  <a:noFill/>
                </a:ln>
                <a:solidFill>
                  <a:prstClr val="black"/>
                </a:solidFill>
                <a:effectLst/>
                <a:uLnTx/>
                <a:uFillTx/>
                <a:latin typeface="+mj-ea"/>
                <a:ea typeface="+mj-ea"/>
                <a:cs typeface="+mn-cs"/>
              </a:rPr>
              <a:t>年度</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から、新たなモビリティサービスによるまちづくりに取り組む市町村を支援</a:t>
            </a:r>
            <a:r>
              <a:rPr kumimoji="1" lang="ja-JP" altLang="en-US" sz="1100" b="0" i="0" u="none" strike="noStrike" kern="1200" cap="none" spc="0" normalizeH="0" baseline="0" noProof="0" dirty="0" smtClean="0">
                <a:ln>
                  <a:noFill/>
                </a:ln>
                <a:solidFill>
                  <a:prstClr val="black"/>
                </a:solidFill>
                <a:effectLst/>
                <a:uLnTx/>
                <a:uFillTx/>
                <a:latin typeface="+mj-ea"/>
                <a:ea typeface="+mj-ea"/>
                <a:cs typeface="+mn-cs"/>
              </a:rPr>
              <a:t>。</a:t>
            </a:r>
            <a:r>
              <a:rPr kumimoji="1" lang="en-US" altLang="ja-JP" sz="1100" b="0" i="0" u="none" strike="noStrike" kern="1200" cap="none" spc="0" normalizeH="0" baseline="0" noProof="0" dirty="0" smtClean="0">
                <a:ln>
                  <a:noFill/>
                </a:ln>
                <a:solidFill>
                  <a:prstClr val="black"/>
                </a:solidFill>
                <a:effectLst/>
                <a:uLnTx/>
                <a:uFillTx/>
                <a:latin typeface="+mj-ea"/>
                <a:ea typeface="+mj-ea"/>
                <a:cs typeface="+mn-cs"/>
              </a:rPr>
              <a:t>2022</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年度</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からは、地域の便利な交通サービス実現に向けて、交通事業者が主体となる</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AI</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オンデマンド交通のモデルづくりを推進</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134997" marR="0" lvl="0" indent="-13499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100" dirty="0" smtClean="0">
                <a:solidFill>
                  <a:prstClr val="black"/>
                </a:solidFill>
                <a:latin typeface="+mj-ea"/>
                <a:ea typeface="+mj-ea"/>
              </a:rPr>
              <a:t>2021</a:t>
            </a:r>
            <a:r>
              <a:rPr kumimoji="1" lang="en-US" altLang="ja-JP" sz="1100" b="0" i="0" u="none" strike="noStrike" kern="1200" cap="none" spc="0" normalizeH="0" baseline="0" noProof="0" dirty="0" smtClean="0">
                <a:ln>
                  <a:noFill/>
                </a:ln>
                <a:solidFill>
                  <a:prstClr val="black"/>
                </a:solidFill>
                <a:effectLst/>
                <a:uLnTx/>
                <a:uFillTx/>
                <a:latin typeface="+mj-ea"/>
                <a:ea typeface="+mj-ea"/>
              </a:rPr>
              <a:t>.12</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発足の「関西</a:t>
            </a:r>
            <a:r>
              <a:rPr kumimoji="1" lang="en-US" altLang="ja-JP" sz="11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MaaS</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推進連絡会議」を通じて、交通・観光分野をはじめとする幅広い業種間の連携による広域</a:t>
            </a:r>
            <a:r>
              <a:rPr kumimoji="1" lang="en-US" altLang="ja-JP" sz="11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MaaS</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実現を</a:t>
            </a: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推進。</a:t>
            </a: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テキスト ボックス 32">
            <a:extLst>
              <a:ext uri="{FF2B5EF4-FFF2-40B4-BE49-F238E27FC236}">
                <a16:creationId xmlns:a16="http://schemas.microsoft.com/office/drawing/2014/main" id="{55EF3085-A959-48AD-9B24-FA5D86120019}"/>
              </a:ext>
            </a:extLst>
          </p:cNvPr>
          <p:cNvSpPr txBox="1"/>
          <p:nvPr/>
        </p:nvSpPr>
        <p:spPr>
          <a:xfrm>
            <a:off x="164044" y="5516750"/>
            <a:ext cx="2354695" cy="216110"/>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■市町村のまちづくりとの連携</a:t>
            </a:r>
            <a:endParaRPr kumimoji="1" lang="en-US" altLang="ja-JP"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cxnSp>
        <p:nvCxnSpPr>
          <p:cNvPr id="34" name="直線コネクタ 33">
            <a:extLst>
              <a:ext uri="{FF2B5EF4-FFF2-40B4-BE49-F238E27FC236}">
                <a16:creationId xmlns:a16="http://schemas.microsoft.com/office/drawing/2014/main" id="{E41F6282-4249-49EF-A217-0777CE4BB51C}"/>
              </a:ext>
            </a:extLst>
          </p:cNvPr>
          <p:cNvCxnSpPr/>
          <p:nvPr/>
        </p:nvCxnSpPr>
        <p:spPr>
          <a:xfrm>
            <a:off x="149282" y="1632943"/>
            <a:ext cx="4374000" cy="0"/>
          </a:xfrm>
          <a:prstGeom prst="line">
            <a:avLst/>
          </a:prstGeom>
        </p:spPr>
        <p:style>
          <a:lnRef idx="1">
            <a:schemeClr val="dk1"/>
          </a:lnRef>
          <a:fillRef idx="0">
            <a:schemeClr val="dk1"/>
          </a:fillRef>
          <a:effectRef idx="0">
            <a:schemeClr val="dk1"/>
          </a:effectRef>
          <a:fontRef idx="minor">
            <a:schemeClr val="tx1"/>
          </a:fontRef>
        </p:style>
      </p:cxnSp>
      <p:pic>
        <p:nvPicPr>
          <p:cNvPr id="36" name="図 35">
            <a:extLst>
              <a:ext uri="{FF2B5EF4-FFF2-40B4-BE49-F238E27FC236}">
                <a16:creationId xmlns:a16="http://schemas.microsoft.com/office/drawing/2014/main" id="{A30AE337-B53C-4547-A295-900BC21AD1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0612" y="3308928"/>
            <a:ext cx="2379691" cy="1482080"/>
          </a:xfrm>
          <a:prstGeom prst="rect">
            <a:avLst/>
          </a:prstGeom>
        </p:spPr>
      </p:pic>
      <p:sp>
        <p:nvSpPr>
          <p:cNvPr id="39" name="正方形/長方形 38">
            <a:extLst>
              <a:ext uri="{FF2B5EF4-FFF2-40B4-BE49-F238E27FC236}">
                <a16:creationId xmlns:a16="http://schemas.microsoft.com/office/drawing/2014/main" id="{2DCE6977-BE85-862C-D403-CFD212965019}"/>
              </a:ext>
            </a:extLst>
          </p:cNvPr>
          <p:cNvSpPr/>
          <p:nvPr/>
        </p:nvSpPr>
        <p:spPr>
          <a:xfrm>
            <a:off x="2491582" y="4916925"/>
            <a:ext cx="2264241" cy="165585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altLang="ja-JP" sz="1013"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大阪市内で</a:t>
            </a:r>
            <a:r>
              <a:rPr kumimoji="1" lang="en-US" altLang="ja-JP"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AI</a:t>
            </a:r>
            <a:r>
              <a:rPr kumimoji="1" lang="ja-JP" altLang="en-US"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オンデマンド交通の社会実験中</a:t>
            </a:r>
            <a:endParaRPr kumimoji="1" lang="en-US" altLang="ja-JP" sz="900" b="0" i="0" u="none" strike="dbl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lang="en-US" altLang="ja-JP" sz="900" spc="-38" dirty="0" smtClean="0">
                <a:solidFill>
                  <a:schemeClr val="tx1"/>
                </a:solidFill>
                <a:latin typeface="Meiryo UI" panose="020B0604030504040204" pitchFamily="50" charset="-128"/>
                <a:ea typeface="Meiryo UI" panose="020B0604030504040204" pitchFamily="50" charset="-128"/>
              </a:rPr>
              <a:t>2021</a:t>
            </a:r>
            <a:r>
              <a:rPr kumimoji="1" lang="ja-JP" altLang="en-US"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平野区、生野区　</a:t>
            </a:r>
            <a:r>
              <a:rPr lang="en-US" altLang="ja-JP" sz="900" spc="-38" dirty="0" smtClean="0">
                <a:solidFill>
                  <a:schemeClr val="tx1"/>
                </a:solidFill>
                <a:latin typeface="Meiryo UI" panose="020B0604030504040204" pitchFamily="50" charset="-128"/>
                <a:ea typeface="Meiryo UI" panose="020B0604030504040204" pitchFamily="50" charset="-128"/>
              </a:rPr>
              <a:t>2022</a:t>
            </a:r>
            <a:r>
              <a:rPr kumimoji="1" lang="ja-JP" altLang="en-US"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北区、福島区</a:t>
            </a:r>
            <a:r>
              <a:rPr kumimoji="1" lang="en-US" altLang="ja-JP"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夢洲等で自動運転の公道実証</a:t>
            </a:r>
            <a:r>
              <a:rPr kumimoji="1" lang="en-US" altLang="ja-JP"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lang="en-US" altLang="ja-JP" sz="900" spc="-38" dirty="0" smtClean="0">
                <a:solidFill>
                  <a:schemeClr val="tx1"/>
                </a:solidFill>
                <a:latin typeface="Meiryo UI" panose="020B0604030504040204" pitchFamily="50" charset="-128"/>
                <a:ea typeface="Meiryo UI" panose="020B0604030504040204" pitchFamily="50" charset="-128"/>
              </a:rPr>
              <a:t>2022</a:t>
            </a:r>
            <a:r>
              <a:rPr kumimoji="1" lang="en-US" altLang="ja-JP"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他</a:t>
            </a:r>
            <a:r>
              <a:rPr kumimoji="1" lang="en-US" altLang="ja-JP"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都市型</a:t>
            </a:r>
            <a:r>
              <a:rPr kumimoji="1" lang="en-US" altLang="ja-JP" sz="900" b="0" i="0" u="none" strike="noStrike" kern="1200" cap="none" spc="-38" normalizeH="0" baseline="0" noProof="0" dirty="0" err="1">
                <a:ln>
                  <a:noFill/>
                </a:ln>
                <a:solidFill>
                  <a:schemeClr val="tx1"/>
                </a:solidFill>
                <a:effectLst/>
                <a:uLnTx/>
                <a:uFillTx/>
                <a:latin typeface="Meiryo UI" panose="020B0604030504040204" pitchFamily="50" charset="-128"/>
                <a:ea typeface="Meiryo UI" panose="020B0604030504040204" pitchFamily="50" charset="-128"/>
                <a:cs typeface="+mn-cs"/>
              </a:rPr>
              <a:t>MaaS</a:t>
            </a:r>
            <a:r>
              <a:rPr kumimoji="1" lang="ja-JP" altLang="en-US"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構想「</a:t>
            </a:r>
            <a:r>
              <a:rPr kumimoji="1" lang="en-US" altLang="ja-JP"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e METRO</a:t>
            </a:r>
            <a:r>
              <a:rPr kumimoji="1" lang="ja-JP" altLang="en-US"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」公表</a:t>
            </a:r>
            <a:r>
              <a:rPr kumimoji="1" lang="en-US" altLang="ja-JP"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lang="en-US" altLang="ja-JP" sz="900" spc="-38" dirty="0" smtClean="0">
                <a:solidFill>
                  <a:schemeClr val="tx1"/>
                </a:solidFill>
                <a:latin typeface="Meiryo UI" panose="020B0604030504040204" pitchFamily="50" charset="-128"/>
                <a:ea typeface="Meiryo UI" panose="020B0604030504040204" pitchFamily="50" charset="-128"/>
              </a:rPr>
              <a:t>2022</a:t>
            </a:r>
            <a:r>
              <a:rPr kumimoji="1" lang="en-US" altLang="ja-JP" sz="900" b="0" i="0" u="none" strike="noStrike" kern="1200" cap="none" spc="-38"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.5</a:t>
            </a:r>
            <a:r>
              <a:rPr kumimoji="1" lang="en-US" altLang="ja-JP" sz="900" b="0" i="0" u="none" strike="noStrike" kern="1200" cap="none" spc="-38"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marL="0" marR="0" lvl="0" indent="0" algn="l" defTabSz="342892"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ja-JP" altLang="en-US" sz="1013"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55EF3085-A959-48AD-9B24-FA5D86120019}"/>
              </a:ext>
            </a:extLst>
          </p:cNvPr>
          <p:cNvSpPr txBox="1"/>
          <p:nvPr/>
        </p:nvSpPr>
        <p:spPr>
          <a:xfrm>
            <a:off x="2557902" y="4903205"/>
            <a:ext cx="2156685" cy="216110"/>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50" kern="100" dirty="0" smtClean="0">
                <a:solidFill>
                  <a:srgbClr val="002060"/>
                </a:solidFill>
                <a:latin typeface="Meiryo UI" panose="020B0604030504040204" pitchFamily="50" charset="-128"/>
                <a:ea typeface="Meiryo UI" panose="020B0604030504040204" pitchFamily="50" charset="-128"/>
                <a:cs typeface="Courier New" panose="02070309020205020404" pitchFamily="49" charset="0"/>
              </a:rPr>
              <a:t>Osaka Metro</a:t>
            </a:r>
            <a:r>
              <a:rPr kumimoji="1" lang="ja-JP" altLang="en-US" sz="1050" b="0" i="0" u="none" strike="noStrike" kern="1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に</a:t>
            </a:r>
            <a:r>
              <a:rPr kumimoji="1" lang="ja-JP" altLang="en-US" sz="1050" b="0"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よる</a:t>
            </a:r>
            <a:r>
              <a:rPr kumimoji="1" lang="ja-JP" altLang="en-US" sz="1050" b="0" i="0" u="none" strike="noStrike" kern="1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先導的取組</a:t>
            </a:r>
            <a:endParaRPr kumimoji="1" lang="en-US" altLang="ja-JP" sz="1050" b="0" i="0" u="none" strike="noStrike" kern="1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pic>
        <p:nvPicPr>
          <p:cNvPr id="41" name="図 40" descr="画面の領域">
            <a:extLst>
              <a:ext uri="{FF2B5EF4-FFF2-40B4-BE49-F238E27FC236}">
                <a16:creationId xmlns:a16="http://schemas.microsoft.com/office/drawing/2014/main" id="{71C74C2E-6D7F-41F3-A512-DE5B683E4C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87849" y="5903875"/>
            <a:ext cx="595654" cy="376580"/>
          </a:xfrm>
          <a:prstGeom prst="rect">
            <a:avLst/>
          </a:prstGeom>
        </p:spPr>
      </p:pic>
      <p:pic>
        <p:nvPicPr>
          <p:cNvPr id="42" name="図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51585" y="6198369"/>
            <a:ext cx="580354" cy="349322"/>
          </a:xfrm>
          <a:prstGeom prst="rect">
            <a:avLst/>
          </a:prstGeom>
        </p:spPr>
      </p:pic>
      <p:pic>
        <p:nvPicPr>
          <p:cNvPr id="43" name="図 4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3460" y="5896050"/>
            <a:ext cx="361127" cy="643850"/>
          </a:xfrm>
          <a:prstGeom prst="rect">
            <a:avLst/>
          </a:prstGeom>
        </p:spPr>
      </p:pic>
      <p:pic>
        <p:nvPicPr>
          <p:cNvPr id="44" name="図 43">
            <a:extLst>
              <a:ext uri="{FF2B5EF4-FFF2-40B4-BE49-F238E27FC236}">
                <a16:creationId xmlns:a16="http://schemas.microsoft.com/office/drawing/2014/main" id="{0EB61D8F-7CCF-4558-8720-1918858CAA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2120" y="5861173"/>
            <a:ext cx="513000" cy="387818"/>
          </a:xfrm>
          <a:prstGeom prst="rect">
            <a:avLst/>
          </a:prstGeom>
        </p:spPr>
      </p:pic>
      <p:sp>
        <p:nvSpPr>
          <p:cNvPr id="45" name="正方形/長方形 44">
            <a:extLst>
              <a:ext uri="{FF2B5EF4-FFF2-40B4-BE49-F238E27FC236}">
                <a16:creationId xmlns:a16="http://schemas.microsoft.com/office/drawing/2014/main" id="{07BDCC16-FB3F-4B0B-B6BF-45C4DAA33188}"/>
              </a:ext>
            </a:extLst>
          </p:cNvPr>
          <p:cNvSpPr/>
          <p:nvPr/>
        </p:nvSpPr>
        <p:spPr>
          <a:xfrm>
            <a:off x="208194" y="3301611"/>
            <a:ext cx="2233078" cy="21867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0" lang="en-US" altLang="ja-JP" sz="1013"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3DE282E9-4E74-45B5-B110-758C00432765}"/>
              </a:ext>
            </a:extLst>
          </p:cNvPr>
          <p:cNvSpPr txBox="1"/>
          <p:nvPr/>
        </p:nvSpPr>
        <p:spPr>
          <a:xfrm>
            <a:off x="187526" y="3715754"/>
            <a:ext cx="2240837" cy="265457"/>
          </a:xfrm>
          <a:prstGeom prst="rect">
            <a:avLst/>
          </a:prstGeom>
          <a:noFill/>
        </p:spPr>
        <p:txBody>
          <a:bodyPr wrap="square" lIns="27000" rIns="2700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altLang="ja-JP" sz="11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Courier New" panose="02070309020205020404" pitchFamily="49" charset="0"/>
              </a:rPr>
              <a:t>[</a:t>
            </a:r>
            <a:r>
              <a:rPr kumimoji="0" lang="en-US" altLang="ja-JP" sz="1100" kern="100" dirty="0" smtClean="0">
                <a:latin typeface="Meiryo UI" panose="020B0604030504040204" pitchFamily="50" charset="-128"/>
                <a:ea typeface="Meiryo UI" panose="020B0604030504040204" pitchFamily="50" charset="-128"/>
                <a:cs typeface="Courier New" panose="02070309020205020404" pitchFamily="49" charset="0"/>
              </a:rPr>
              <a:t>2021</a:t>
            </a:r>
            <a:r>
              <a:rPr kumimoji="0" lang="en-US" altLang="ja-JP" sz="11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Courier New" panose="02070309020205020404" pitchFamily="49" charset="0"/>
              </a:rPr>
              <a:t>.4] </a:t>
            </a:r>
            <a:r>
              <a:rPr kumimoji="0" lang="ja-JP" altLang="en-US" sz="11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Courier New" panose="02070309020205020404" pitchFamily="49" charset="0"/>
              </a:rPr>
              <a:t>市町村</a:t>
            </a:r>
            <a:r>
              <a:rPr kumimoji="0" lang="en-US" altLang="ja-JP" sz="11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Courier New" panose="02070309020205020404" pitchFamily="49" charset="0"/>
              </a:rPr>
              <a:t>AI</a:t>
            </a:r>
            <a:r>
              <a:rPr kumimoji="0" lang="ja-JP" altLang="en-US" sz="11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Courier New" panose="02070309020205020404" pitchFamily="49" charset="0"/>
              </a:rPr>
              <a:t>オンデマンド</a:t>
            </a:r>
            <a:r>
              <a:rPr kumimoji="0" lang="en-US" altLang="ja-JP" sz="11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Courier New" panose="02070309020205020404" pitchFamily="49" charset="0"/>
              </a:rPr>
              <a:t>WG</a:t>
            </a:r>
          </a:p>
        </p:txBody>
      </p:sp>
      <p:sp>
        <p:nvSpPr>
          <p:cNvPr id="47" name="テキスト ボックス 46">
            <a:extLst>
              <a:ext uri="{FF2B5EF4-FFF2-40B4-BE49-F238E27FC236}">
                <a16:creationId xmlns:a16="http://schemas.microsoft.com/office/drawing/2014/main" id="{C6F76637-23CF-40B2-AFC3-08A309B73FAB}"/>
              </a:ext>
            </a:extLst>
          </p:cNvPr>
          <p:cNvSpPr txBox="1"/>
          <p:nvPr/>
        </p:nvSpPr>
        <p:spPr>
          <a:xfrm>
            <a:off x="253406" y="3908426"/>
            <a:ext cx="2155412" cy="239874"/>
          </a:xfrm>
          <a:prstGeom prst="rect">
            <a:avLst/>
          </a:prstGeom>
          <a:noFill/>
        </p:spPr>
        <p:txBody>
          <a:bodyPr wrap="square">
            <a:spAutoFit/>
          </a:bodyPr>
          <a:lstStyle/>
          <a:p>
            <a:pPr marL="0" marR="0" lvl="0" indent="0" algn="l" defTabSz="342892" rtl="0" eaLnBrk="1" fontAlgn="auto" latinLnBrk="0" hangingPunct="1">
              <a:lnSpc>
                <a:spcPct val="120000"/>
              </a:lnSpc>
              <a:spcBef>
                <a:spcPts val="0"/>
              </a:spcBef>
              <a:spcAft>
                <a:spcPts val="0"/>
              </a:spcAft>
              <a:buClrTx/>
              <a:buSzTx/>
              <a:buFontTx/>
              <a:buNone/>
              <a:tabLst/>
              <a:defRPr/>
            </a:pPr>
            <a:r>
              <a:rPr kumimoji="1" lang="en-US" altLang="ja-JP"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OSPF</a:t>
            </a:r>
            <a:r>
              <a:rPr kumimoji="1" lang="ja-JP" altLang="en-US" sz="9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事業と</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して</a:t>
            </a:r>
            <a:r>
              <a:rPr lang="ja-JP" altLang="en-US" sz="900" dirty="0" smtClean="0">
                <a:latin typeface="Meiryo UI" panose="020B0604030504040204" pitchFamily="50" charset="-128"/>
                <a:ea typeface="Meiryo UI" panose="020B0604030504040204" pitchFamily="50" charset="-128"/>
              </a:rPr>
              <a:t>全５</a:t>
            </a:r>
            <a:r>
              <a:rPr kumimoji="1" lang="ja-JP" altLang="en-US" sz="9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回開催</a:t>
            </a:r>
            <a:endParaRPr kumimoji="1" lang="ja-JP" altLang="en-US" sz="9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48" name="テキスト ボックス 47">
            <a:extLst>
              <a:ext uri="{FF2B5EF4-FFF2-40B4-BE49-F238E27FC236}">
                <a16:creationId xmlns:a16="http://schemas.microsoft.com/office/drawing/2014/main" id="{3DE282E9-4E74-45B5-B110-758C00432765}"/>
              </a:ext>
            </a:extLst>
          </p:cNvPr>
          <p:cNvSpPr txBox="1"/>
          <p:nvPr/>
        </p:nvSpPr>
        <p:spPr>
          <a:xfrm>
            <a:off x="194406" y="4411375"/>
            <a:ext cx="2181635" cy="265457"/>
          </a:xfrm>
          <a:prstGeom prst="rect">
            <a:avLst/>
          </a:prstGeom>
          <a:noFill/>
        </p:spPr>
        <p:txBody>
          <a:bodyPr wrap="square" lIns="27000" rIns="2700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1" lang="en-US" altLang="ja-JP" sz="11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Courier New" panose="02070309020205020404" pitchFamily="49" charset="0"/>
              </a:rPr>
              <a:t>[</a:t>
            </a:r>
            <a:r>
              <a:rPr lang="en-US" altLang="ja-JP" sz="1100" kern="100" dirty="0" smtClean="0">
                <a:latin typeface="Meiryo UI" panose="020B0604030504040204" pitchFamily="50" charset="-128"/>
                <a:ea typeface="Meiryo UI" panose="020B0604030504040204" pitchFamily="50" charset="-128"/>
                <a:cs typeface="Courier New" panose="02070309020205020404" pitchFamily="49" charset="0"/>
              </a:rPr>
              <a:t>2022</a:t>
            </a:r>
            <a:r>
              <a:rPr kumimoji="1" lang="en-US" altLang="ja-JP" sz="1100" b="0" i="0" u="none" strike="noStrike" kern="100" cap="none" spc="0" normalizeH="0" baseline="0" noProof="0" dirty="0" smtClean="0">
                <a:ln>
                  <a:noFill/>
                </a:ln>
                <a:effectLst/>
                <a:uLnTx/>
                <a:uFillTx/>
                <a:latin typeface="Meiryo UI" panose="020B0604030504040204" pitchFamily="50" charset="-128"/>
                <a:ea typeface="Meiryo UI" panose="020B0604030504040204" pitchFamily="50" charset="-128"/>
                <a:cs typeface="Courier New" panose="02070309020205020404" pitchFamily="49" charset="0"/>
              </a:rPr>
              <a:t>.5] </a:t>
            </a:r>
            <a:r>
              <a:rPr kumimoji="1" lang="ja-JP" altLang="en-US" sz="11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Courier New" panose="02070309020205020404" pitchFamily="49" charset="0"/>
              </a:rPr>
              <a:t>府</a:t>
            </a:r>
            <a:r>
              <a:rPr kumimoji="1" lang="en-US" altLang="ja-JP" sz="11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Courier New" panose="02070309020205020404" pitchFamily="49" charset="0"/>
              </a:rPr>
              <a:t>AI</a:t>
            </a:r>
            <a:r>
              <a:rPr kumimoji="0" lang="ja-JP" altLang="en-US" sz="11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Courier New" panose="02070309020205020404" pitchFamily="49" charset="0"/>
              </a:rPr>
              <a:t>オンデマンド補助</a:t>
            </a:r>
            <a:endParaRPr kumimoji="0" lang="en-US" altLang="ja-JP" sz="1100" b="0" i="0" u="none" strike="noStrike" kern="100" cap="none" spc="0" normalizeH="0" baseline="0" noProof="0" dirty="0">
              <a:ln>
                <a:noFill/>
              </a:ln>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sp>
        <p:nvSpPr>
          <p:cNvPr id="49" name="テキスト ボックス 48">
            <a:extLst>
              <a:ext uri="{FF2B5EF4-FFF2-40B4-BE49-F238E27FC236}">
                <a16:creationId xmlns:a16="http://schemas.microsoft.com/office/drawing/2014/main" id="{45486EFA-82B8-C624-0CD1-EAD122958D65}"/>
              </a:ext>
            </a:extLst>
          </p:cNvPr>
          <p:cNvSpPr txBox="1"/>
          <p:nvPr/>
        </p:nvSpPr>
        <p:spPr>
          <a:xfrm>
            <a:off x="253406" y="4669169"/>
            <a:ext cx="2085653" cy="757130"/>
          </a:xfrm>
          <a:prstGeom prst="rect">
            <a:avLst/>
          </a:prstGeom>
          <a:noFill/>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900" b="0" i="0" u="none" strike="noStrike" kern="1200" cap="none" spc="-75" normalizeH="0" baseline="0" noProof="0" dirty="0">
                <a:ln>
                  <a:noFill/>
                </a:ln>
                <a:effectLst/>
                <a:uLnTx/>
                <a:uFillTx/>
                <a:latin typeface="Meiryo UI" panose="020B0604030504040204" pitchFamily="50" charset="-128"/>
                <a:ea typeface="Meiryo UI" panose="020B0604030504040204" pitchFamily="50" charset="-128"/>
                <a:cs typeface="+mn-cs"/>
              </a:rPr>
              <a:t>府内での</a:t>
            </a:r>
            <a:r>
              <a:rPr kumimoji="1" lang="en-US" altLang="ja-JP" sz="900" b="0" i="0" u="none" strike="noStrike" kern="1200" cap="none" spc="-75" normalizeH="0" baseline="0" noProof="0" dirty="0">
                <a:ln>
                  <a:noFill/>
                </a:ln>
                <a:effectLst/>
                <a:uLnTx/>
                <a:uFillTx/>
                <a:latin typeface="Meiryo UI" panose="020B0604030504040204" pitchFamily="50" charset="-128"/>
                <a:ea typeface="Meiryo UI" panose="020B0604030504040204" pitchFamily="50" charset="-128"/>
                <a:cs typeface="+mn-cs"/>
              </a:rPr>
              <a:t>AI</a:t>
            </a:r>
            <a:r>
              <a:rPr kumimoji="1" lang="ja-JP" altLang="en-US" sz="900" b="0" i="0" u="none" strike="noStrike" kern="1200" cap="none" spc="-75" normalizeH="0" baseline="0" noProof="0" dirty="0">
                <a:ln>
                  <a:noFill/>
                </a:ln>
                <a:effectLst/>
                <a:uLnTx/>
                <a:uFillTx/>
                <a:latin typeface="Meiryo UI" panose="020B0604030504040204" pitchFamily="50" charset="-128"/>
                <a:ea typeface="Meiryo UI" panose="020B0604030504040204" pitchFamily="50" charset="-128"/>
                <a:cs typeface="+mn-cs"/>
              </a:rPr>
              <a:t>オンデマンドの普及をめざし、交通事業者主体のモデル構築を支援</a:t>
            </a:r>
          </a:p>
          <a:p>
            <a:pPr marL="63103" marR="0" lvl="0" indent="-63103" algn="l" defTabSz="342892" rtl="0" eaLnBrk="1" fontAlgn="auto" latinLnBrk="0" hangingPunct="1">
              <a:lnSpc>
                <a:spcPct val="120000"/>
              </a:lnSpc>
              <a:spcBef>
                <a:spcPts val="0"/>
              </a:spcBef>
              <a:spcAft>
                <a:spcPts val="0"/>
              </a:spcAft>
              <a:buClrTx/>
              <a:buSzTx/>
              <a:buFontTx/>
              <a:buNone/>
              <a:tabLst/>
              <a:defRPr/>
            </a:pPr>
            <a:r>
              <a:rPr kumimoji="1" lang="ja-JP" altLang="en-US" sz="900" b="0" i="0" u="none" strike="noStrike" kern="1200" cap="none" spc="-75" normalizeH="0" baseline="0" noProof="0" dirty="0">
                <a:ln>
                  <a:noFill/>
                </a:ln>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75" normalizeH="0" baseline="0" noProof="0" dirty="0" smtClean="0">
                <a:ln>
                  <a:noFill/>
                </a:ln>
                <a:effectLst/>
                <a:uLnTx/>
                <a:uFillTx/>
                <a:latin typeface="Meiryo UI" panose="020B0604030504040204" pitchFamily="50" charset="-128"/>
                <a:ea typeface="Meiryo UI" panose="020B0604030504040204" pitchFamily="50" charset="-128"/>
                <a:cs typeface="+mn-cs"/>
              </a:rPr>
              <a:t>　</a:t>
            </a:r>
            <a:r>
              <a:rPr lang="en-US" altLang="ja-JP" sz="900" spc="-75" dirty="0" smtClean="0">
                <a:latin typeface="Meiryo UI" panose="020B0604030504040204" pitchFamily="50" charset="-128"/>
                <a:ea typeface="Meiryo UI" panose="020B0604030504040204" pitchFamily="50" charset="-128"/>
              </a:rPr>
              <a:t>2022</a:t>
            </a:r>
            <a:r>
              <a:rPr kumimoji="1" lang="en-US" altLang="ja-JP" sz="900" b="0" i="0" u="none" strike="noStrike" kern="1200" cap="none" spc="-75" normalizeH="0" baseline="0" noProof="0" dirty="0" smtClean="0">
                <a:ln>
                  <a:noFill/>
                </a:ln>
                <a:effectLst/>
                <a:uLnTx/>
                <a:uFillTx/>
                <a:latin typeface="Meiryo UI" panose="020B0604030504040204" pitchFamily="50" charset="-128"/>
                <a:ea typeface="Meiryo UI" panose="020B0604030504040204" pitchFamily="50" charset="-128"/>
                <a:cs typeface="+mn-cs"/>
              </a:rPr>
              <a:t> </a:t>
            </a:r>
            <a:r>
              <a:rPr lang="ja-JP" altLang="en-US" sz="900" spc="-75" dirty="0" smtClean="0">
                <a:latin typeface="Meiryo UI" panose="020B0604030504040204" pitchFamily="50" charset="-128"/>
                <a:ea typeface="Meiryo UI" panose="020B0604030504040204" pitchFamily="50" charset="-128"/>
              </a:rPr>
              <a:t>：</a:t>
            </a:r>
            <a:r>
              <a:rPr kumimoji="1" lang="ja-JP" altLang="en-US" sz="900" b="0" i="0" u="none" strike="noStrike" kern="1200" cap="none" spc="-75" normalizeH="0" baseline="0" noProof="0" dirty="0" smtClean="0">
                <a:ln>
                  <a:noFill/>
                </a:ln>
                <a:effectLst/>
                <a:uLnTx/>
                <a:uFillTx/>
                <a:latin typeface="Meiryo UI" panose="020B0604030504040204" pitchFamily="50" charset="-128"/>
                <a:ea typeface="Meiryo UI" panose="020B0604030504040204" pitchFamily="50" charset="-128"/>
                <a:cs typeface="+mn-cs"/>
              </a:rPr>
              <a:t>２</a:t>
            </a:r>
            <a:r>
              <a:rPr kumimoji="1" lang="ja-JP" altLang="en-US" sz="900" b="0" i="0" u="none" strike="noStrike" kern="1200" cap="none" spc="-75" normalizeH="0" baseline="0" noProof="0" dirty="0">
                <a:ln>
                  <a:noFill/>
                </a:ln>
                <a:effectLst/>
                <a:uLnTx/>
                <a:uFillTx/>
                <a:latin typeface="Meiryo UI" panose="020B0604030504040204" pitchFamily="50" charset="-128"/>
                <a:ea typeface="Meiryo UI" panose="020B0604030504040204" pitchFamily="50" charset="-128"/>
                <a:cs typeface="+mn-cs"/>
              </a:rPr>
              <a:t>事業を</a:t>
            </a:r>
            <a:r>
              <a:rPr kumimoji="1" lang="ja-JP" altLang="en-US" sz="900" b="0" i="0" u="none" strike="noStrike" kern="1200" cap="none" spc="-75" normalizeH="0" baseline="0" noProof="0" dirty="0" smtClean="0">
                <a:ln>
                  <a:noFill/>
                </a:ln>
                <a:effectLst/>
                <a:uLnTx/>
                <a:uFillTx/>
                <a:latin typeface="Meiryo UI" panose="020B0604030504040204" pitchFamily="50" charset="-128"/>
                <a:ea typeface="Meiryo UI" panose="020B0604030504040204" pitchFamily="50" charset="-128"/>
                <a:cs typeface="+mn-cs"/>
              </a:rPr>
              <a:t>採択</a:t>
            </a:r>
            <a:endParaRPr kumimoji="1" lang="en-US" altLang="ja-JP" sz="900" b="0" i="0" u="none" strike="noStrike" kern="1200" cap="none" spc="-75" normalizeH="0" baseline="0" noProof="0" dirty="0" smtClean="0">
              <a:ln>
                <a:noFill/>
              </a:ln>
              <a:effectLst/>
              <a:uLnTx/>
              <a:uFillTx/>
              <a:latin typeface="Meiryo UI" panose="020B0604030504040204" pitchFamily="50" charset="-128"/>
              <a:ea typeface="Meiryo UI" panose="020B0604030504040204" pitchFamily="50" charset="-128"/>
              <a:cs typeface="+mn-cs"/>
            </a:endParaRPr>
          </a:p>
          <a:p>
            <a:pPr marL="63103" marR="0" lvl="0" indent="-63103" algn="l" defTabSz="342892" rtl="0" eaLnBrk="1" fontAlgn="auto" latinLnBrk="0" hangingPunct="1">
              <a:lnSpc>
                <a:spcPct val="120000"/>
              </a:lnSpc>
              <a:spcBef>
                <a:spcPts val="0"/>
              </a:spcBef>
              <a:spcAft>
                <a:spcPts val="0"/>
              </a:spcAft>
              <a:buClrTx/>
              <a:buSzTx/>
              <a:buFontTx/>
              <a:buNone/>
              <a:tabLst/>
              <a:defRPr/>
            </a:pPr>
            <a:r>
              <a:rPr lang="ja-JP" altLang="en-US" sz="900" spc="-75" dirty="0">
                <a:latin typeface="Meiryo UI" panose="020B0604030504040204" pitchFamily="50" charset="-128"/>
                <a:ea typeface="Meiryo UI" panose="020B0604030504040204" pitchFamily="50" charset="-128"/>
              </a:rPr>
              <a:t>　</a:t>
            </a:r>
            <a:r>
              <a:rPr lang="ja-JP" altLang="en-US" sz="900" spc="-75" dirty="0" smtClean="0">
                <a:latin typeface="Meiryo UI" panose="020B0604030504040204" pitchFamily="50" charset="-128"/>
                <a:ea typeface="Meiryo UI" panose="020B0604030504040204" pitchFamily="50" charset="-128"/>
              </a:rPr>
              <a:t>　</a:t>
            </a:r>
            <a:r>
              <a:rPr lang="en-US" altLang="ja-JP" sz="900" spc="-75" dirty="0" smtClean="0">
                <a:latin typeface="Meiryo UI" panose="020B0604030504040204" pitchFamily="50" charset="-128"/>
                <a:ea typeface="Meiryo UI" panose="020B0604030504040204" pitchFamily="50" charset="-128"/>
              </a:rPr>
              <a:t>2023 </a:t>
            </a:r>
            <a:r>
              <a:rPr lang="ja-JP" altLang="en-US" sz="900" spc="-75" dirty="0" smtClean="0">
                <a:latin typeface="Meiryo UI" panose="020B0604030504040204" pitchFamily="50" charset="-128"/>
                <a:ea typeface="Meiryo UI" panose="020B0604030504040204" pitchFamily="50" charset="-128"/>
              </a:rPr>
              <a:t>：２～３事業の採択を想定</a:t>
            </a:r>
            <a:endParaRPr kumimoji="1" lang="en-US" altLang="ja-JP" sz="900" b="0" i="0" u="none" strike="noStrike" kern="1200" cap="none" spc="-75"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a16="http://schemas.microsoft.com/office/drawing/2014/main" id="{35F17E9E-5A64-24E5-5274-49B6894B0C69}"/>
              </a:ext>
            </a:extLst>
          </p:cNvPr>
          <p:cNvSpPr txBox="1"/>
          <p:nvPr/>
        </p:nvSpPr>
        <p:spPr>
          <a:xfrm>
            <a:off x="1712239" y="6272960"/>
            <a:ext cx="701809" cy="313932"/>
          </a:xfrm>
          <a:prstGeom prst="rect">
            <a:avLst/>
          </a:prstGeom>
          <a:noFill/>
        </p:spPr>
        <p:txBody>
          <a:bodyPr wrap="square">
            <a:spAutoFit/>
          </a:bodyPr>
          <a:lstStyle/>
          <a:p>
            <a:pPr marL="0" marR="0" lvl="0" indent="0" algn="l" defTabSz="342892" rtl="0" eaLnBrk="1" fontAlgn="auto" latinLnBrk="0" hangingPunct="1">
              <a:lnSpc>
                <a:spcPct val="12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342892" rtl="0" eaLnBrk="1" fontAlgn="auto" latinLnBrk="0" hangingPunct="1">
              <a:lnSpc>
                <a:spcPct val="12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河内長野市</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51" name="図 50">
            <a:extLst>
              <a:ext uri="{FF2B5EF4-FFF2-40B4-BE49-F238E27FC236}">
                <a16:creationId xmlns:a16="http://schemas.microsoft.com/office/drawing/2014/main" id="{AFFC065C-A432-A861-CFDC-1DFE3EBC5E9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77624" y="5924863"/>
            <a:ext cx="691183" cy="647902"/>
          </a:xfrm>
          <a:prstGeom prst="rect">
            <a:avLst/>
          </a:prstGeom>
        </p:spPr>
      </p:pic>
      <p:sp>
        <p:nvSpPr>
          <p:cNvPr id="52" name="テキスト ボックス 51">
            <a:extLst>
              <a:ext uri="{FF2B5EF4-FFF2-40B4-BE49-F238E27FC236}">
                <a16:creationId xmlns:a16="http://schemas.microsoft.com/office/drawing/2014/main" id="{55EF3085-A959-48AD-9B24-FA5D86120019}"/>
              </a:ext>
            </a:extLst>
          </p:cNvPr>
          <p:cNvSpPr txBox="1"/>
          <p:nvPr/>
        </p:nvSpPr>
        <p:spPr>
          <a:xfrm>
            <a:off x="2441272" y="3067075"/>
            <a:ext cx="1553880" cy="216110"/>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■関西</a:t>
            </a:r>
            <a:r>
              <a:rPr kumimoji="1" lang="en-US" altLang="ja-JP" sz="1050" b="1" i="0" u="none" strike="noStrike" kern="100" cap="none" spc="0" normalizeH="0" baseline="0" noProof="0" dirty="0" err="1">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MaaS</a:t>
            </a:r>
            <a:endParaRPr kumimoji="1" lang="en-US" altLang="ja-JP"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sp>
        <p:nvSpPr>
          <p:cNvPr id="53" name="正方形/長方形 52">
            <a:extLst>
              <a:ext uri="{FF2B5EF4-FFF2-40B4-BE49-F238E27FC236}">
                <a16:creationId xmlns:a16="http://schemas.microsoft.com/office/drawing/2014/main" id="{2DCE6977-BE85-862C-D403-CFD212965019}"/>
              </a:ext>
            </a:extLst>
          </p:cNvPr>
          <p:cNvSpPr/>
          <p:nvPr/>
        </p:nvSpPr>
        <p:spPr>
          <a:xfrm>
            <a:off x="194406" y="5761288"/>
            <a:ext cx="2241982" cy="8114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3103" marR="0" lvl="0" indent="-63103" algn="l" defTabSz="34289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河内長野市南花台</a:t>
            </a:r>
            <a:endPar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342892"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オンデマンド交通・自動運転）</a:t>
            </a:r>
            <a:endPar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3103" marR="0" lvl="0" indent="-63103" algn="l" defTabSz="342892" rtl="0" eaLnBrk="1" fontAlgn="auto" latinLnBrk="0" hangingPunct="1">
              <a:lnSpc>
                <a:spcPct val="100000"/>
              </a:lnSpc>
              <a:spcBef>
                <a:spcPts val="15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四條畷市田原地区（自動運転）</a:t>
            </a:r>
            <a:endPar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3103" marR="0" lvl="0" indent="-63103" algn="l" defTabSz="342892" rtl="0" eaLnBrk="1" fontAlgn="auto" latinLnBrk="0" hangingPunct="1">
              <a:lnSpc>
                <a:spcPct val="100000"/>
              </a:lnSpc>
              <a:spcBef>
                <a:spcPts val="15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池田市伏尾台（地域</a:t>
            </a:r>
            <a:r>
              <a:rPr kumimoji="1" lang="en-US" altLang="ja-JP" sz="900" b="0" i="0" u="none" strike="noStrike" kern="1200" cap="none" spc="-38"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63103" marR="0" lvl="0" indent="-63103" algn="l" defTabSz="342892" rtl="0" eaLnBrk="1" fontAlgn="auto" latinLnBrk="0" hangingPunct="1">
              <a:lnSpc>
                <a:spcPct val="100000"/>
              </a:lnSpc>
              <a:spcBef>
                <a:spcPts val="150"/>
              </a:spcBef>
              <a:spcAft>
                <a:spcPts val="0"/>
              </a:spcAft>
              <a:buClrTx/>
              <a:buSzTx/>
              <a:buFont typeface="Arial" panose="020B0604020202020204" pitchFamily="34" charset="0"/>
              <a:buChar char="•"/>
              <a:tabLst/>
              <a:defRPr/>
            </a:pPr>
            <a:r>
              <a:rPr kumimoji="1" lang="ja-JP" altLang="en-US"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岸和田市（地域</a:t>
            </a:r>
            <a:r>
              <a:rPr kumimoji="1" lang="en-US" altLang="ja-JP" sz="900" b="0" i="0" u="none" strike="noStrike" kern="1200" cap="none" spc="-38"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r>
              <a:rPr kumimoji="1" lang="en-US" altLang="ja-JP" sz="900" b="0" i="0" u="none" strike="noStrike" kern="1200" cap="none" spc="-38"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4" name="テキスト ボックス 53">
            <a:extLst>
              <a:ext uri="{FF2B5EF4-FFF2-40B4-BE49-F238E27FC236}">
                <a16:creationId xmlns:a16="http://schemas.microsoft.com/office/drawing/2014/main" id="{277B2CD2-1FE4-4B65-A7A5-73E463BD46BD}"/>
              </a:ext>
            </a:extLst>
          </p:cNvPr>
          <p:cNvSpPr txBox="1"/>
          <p:nvPr/>
        </p:nvSpPr>
        <p:spPr>
          <a:xfrm>
            <a:off x="195417" y="3073423"/>
            <a:ext cx="2659571" cy="216110"/>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a:t>
            </a:r>
            <a:r>
              <a:rPr kumimoji="1" lang="en-US" altLang="ja-JP"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AI</a:t>
            </a:r>
            <a:r>
              <a:rPr kumimoji="1" lang="ja-JP" altLang="en-US"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オンデマンド交通</a:t>
            </a:r>
            <a:endParaRPr kumimoji="1" lang="en-US" altLang="ja-JP" sz="1050"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sp>
        <p:nvSpPr>
          <p:cNvPr id="55" name="二等辺三角形 54">
            <a:extLst>
              <a:ext uri="{FF2B5EF4-FFF2-40B4-BE49-F238E27FC236}">
                <a16:creationId xmlns:a16="http://schemas.microsoft.com/office/drawing/2014/main" id="{2C7B1A84-5BAC-4818-9D93-59E631C72641}"/>
              </a:ext>
            </a:extLst>
          </p:cNvPr>
          <p:cNvSpPr/>
          <p:nvPr/>
        </p:nvSpPr>
        <p:spPr>
          <a:xfrm rot="10800000">
            <a:off x="788360" y="3550283"/>
            <a:ext cx="1026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3DE282E9-4E74-45B5-B110-758C00432765}"/>
              </a:ext>
            </a:extLst>
          </p:cNvPr>
          <p:cNvSpPr txBox="1"/>
          <p:nvPr/>
        </p:nvSpPr>
        <p:spPr>
          <a:xfrm>
            <a:off x="192956" y="3307578"/>
            <a:ext cx="2299956" cy="265457"/>
          </a:xfrm>
          <a:prstGeom prst="rect">
            <a:avLst/>
          </a:prstGeom>
          <a:noFill/>
        </p:spPr>
        <p:txBody>
          <a:bodyPr wrap="square" lIns="27000" rIns="27000">
            <a:spAutoFit/>
          </a:bodyPr>
          <a:lstStyle/>
          <a:p>
            <a:pPr marL="0" marR="0" lvl="0" indent="0" algn="l" defTabSz="342892" rtl="0" eaLnBrk="1" fontAlgn="auto" latinLnBrk="0" hangingPunct="1">
              <a:lnSpc>
                <a:spcPct val="100000"/>
              </a:lnSpc>
              <a:spcBef>
                <a:spcPts val="0"/>
              </a:spcBef>
              <a:spcAft>
                <a:spcPts val="0"/>
              </a:spcAft>
              <a:buClrTx/>
              <a:buSzTx/>
              <a:buFontTx/>
              <a:buNone/>
              <a:tabLst/>
              <a:defRPr/>
            </a:pPr>
            <a:r>
              <a:rPr kumimoji="0" lang="en-US" altLang="ja-JP" sz="1100" b="0"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[2020] </a:t>
            </a:r>
            <a:r>
              <a:rPr kumimoji="0"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rPr>
              <a:t>河内長野市の実証事業支援</a:t>
            </a:r>
            <a:endParaRPr kumimoji="0" lang="en-US" altLang="ja-JP"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sp>
        <p:nvSpPr>
          <p:cNvPr id="57" name="二等辺三角形 56">
            <a:extLst>
              <a:ext uri="{FF2B5EF4-FFF2-40B4-BE49-F238E27FC236}">
                <a16:creationId xmlns:a16="http://schemas.microsoft.com/office/drawing/2014/main" id="{2C7B1A84-5BAC-4818-9D93-59E631C72641}"/>
              </a:ext>
            </a:extLst>
          </p:cNvPr>
          <p:cNvSpPr/>
          <p:nvPr/>
        </p:nvSpPr>
        <p:spPr>
          <a:xfrm rot="10800000">
            <a:off x="769980" y="4245904"/>
            <a:ext cx="1026000" cy="108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テキスト ボックス 58"/>
          <p:cNvSpPr txBox="1"/>
          <p:nvPr/>
        </p:nvSpPr>
        <p:spPr>
          <a:xfrm>
            <a:off x="6228742" y="1340694"/>
            <a:ext cx="1670650"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スマートシニアライフ</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0" name="テキスト ボックス 59"/>
          <p:cNvSpPr txBox="1"/>
          <p:nvPr/>
        </p:nvSpPr>
        <p:spPr>
          <a:xfrm>
            <a:off x="1707590" y="1351840"/>
            <a:ext cx="1481496"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スマートモビリティ</a:t>
            </a:r>
          </a:p>
        </p:txBody>
      </p:sp>
      <p:cxnSp>
        <p:nvCxnSpPr>
          <p:cNvPr id="83" name="直線コネクタ 82">
            <a:extLst>
              <a:ext uri="{FF2B5EF4-FFF2-40B4-BE49-F238E27FC236}">
                <a16:creationId xmlns:a16="http://schemas.microsoft.com/office/drawing/2014/main" id="{E41F6282-4249-49EF-A217-0777CE4BB51C}"/>
              </a:ext>
            </a:extLst>
          </p:cNvPr>
          <p:cNvCxnSpPr/>
          <p:nvPr/>
        </p:nvCxnSpPr>
        <p:spPr>
          <a:xfrm>
            <a:off x="4733303" y="1632943"/>
            <a:ext cx="4374000" cy="0"/>
          </a:xfrm>
          <a:prstGeom prst="line">
            <a:avLst/>
          </a:prstGeom>
        </p:spPr>
        <p:style>
          <a:lnRef idx="1">
            <a:schemeClr val="dk1"/>
          </a:lnRef>
          <a:fillRef idx="0">
            <a:schemeClr val="dk1"/>
          </a:fillRef>
          <a:effectRef idx="0">
            <a:schemeClr val="dk1"/>
          </a:effectRef>
          <a:fontRef idx="minor">
            <a:schemeClr val="tx1"/>
          </a:fontRef>
        </p:style>
      </p:cxnSp>
      <p:sp>
        <p:nvSpPr>
          <p:cNvPr id="85" name="テキスト ボックス 84">
            <a:extLst>
              <a:ext uri="{FF2B5EF4-FFF2-40B4-BE49-F238E27FC236}">
                <a16:creationId xmlns:a16="http://schemas.microsoft.com/office/drawing/2014/main" id="{44A5E0AD-CBD9-4E8A-8435-81E577B7A263}"/>
              </a:ext>
            </a:extLst>
          </p:cNvPr>
          <p:cNvSpPr txBox="1"/>
          <p:nvPr/>
        </p:nvSpPr>
        <p:spPr>
          <a:xfrm>
            <a:off x="4717211" y="1629623"/>
            <a:ext cx="4436314" cy="1744067"/>
          </a:xfrm>
          <a:prstGeom prst="rect">
            <a:avLst/>
          </a:prstGeom>
          <a:noFill/>
        </p:spPr>
        <p:txBody>
          <a:bodyPr wrap="square" rtlCol="0">
            <a:spAutoFit/>
          </a:bodyPr>
          <a:lstStyle/>
          <a:p>
            <a:pPr marL="214308" marR="0" lvl="0" indent="-214308"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高齢者が健康で便利に生活できるように、高齢者の生活支援をするサービスプラットフォームを公民連携で構築し</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、デジタル</a:t>
            </a: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端末を活用することにより、行政と民間の様々なサービスをワンストップで</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提供。</a:t>
            </a:r>
            <a:endParaRPr kumimoji="1" lang="en-US" altLang="ja-JP" sz="1100" b="0" i="0" u="none" strike="sng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214308" lvl="0" indent="-214308">
              <a:spcAft>
                <a:spcPts val="450"/>
              </a:spcAft>
              <a:buFont typeface="Arial" panose="020B0604020202020204" pitchFamily="34" charset="0"/>
              <a:buChar char="•"/>
              <a:defRPr/>
            </a:pP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第</a:t>
            </a:r>
            <a:r>
              <a:rPr kumimoji="1" lang="en-US" altLang="ja-JP"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1</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期</a:t>
            </a:r>
            <a:r>
              <a:rPr lang="en-US" altLang="ja-JP" sz="1100" dirty="0" smtClean="0">
                <a:latin typeface="ＭＳ Ｐゴシック" panose="020B0600070205080204" pitchFamily="50" charset="-128"/>
                <a:ea typeface="ＭＳ Ｐゴシック" panose="020B0600070205080204" pitchFamily="50" charset="-128"/>
              </a:rPr>
              <a:t>(2022</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年</a:t>
            </a:r>
            <a:r>
              <a:rPr kumimoji="1" lang="en-US" altLang="ja-JP"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2</a:t>
            </a: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月</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から</a:t>
            </a:r>
            <a:r>
              <a:rPr kumimoji="1" lang="en-US" altLang="ja-JP"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府内</a:t>
            </a:r>
            <a:r>
              <a:rPr kumimoji="1" lang="en-US" altLang="ja-JP"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3</a:t>
            </a:r>
            <a:r>
              <a:rPr kumimoji="1" lang="ja-JP" altLang="en-US" sz="1100" b="0" i="0" u="non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地域（堺市、大阪狭山市、河内長野市）</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の</a:t>
            </a: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住民にタブレットを貸与し</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、実証</a:t>
            </a: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事業を開始</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。第</a:t>
            </a:r>
            <a:r>
              <a:rPr kumimoji="1" lang="en-US" altLang="ja-JP"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2</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期</a:t>
            </a:r>
            <a:r>
              <a:rPr kumimoji="1" lang="en-US" altLang="ja-JP"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a:t>
            </a:r>
            <a:r>
              <a:rPr lang="en-US" altLang="ja-JP" sz="1100" noProof="0" dirty="0" smtClean="0">
                <a:latin typeface="ＭＳ Ｐゴシック" panose="020B0600070205080204" pitchFamily="50" charset="-128"/>
              </a:rPr>
              <a:t>2022</a:t>
            </a:r>
            <a:r>
              <a:rPr lang="ja-JP" altLang="en-US" sz="1100" dirty="0" smtClean="0">
                <a:latin typeface="ＭＳ Ｐゴシック" panose="020B0600070205080204" pitchFamily="50" charset="-128"/>
              </a:rPr>
              <a:t>年</a:t>
            </a:r>
            <a:r>
              <a:rPr lang="en-US" altLang="ja-JP" sz="1100" dirty="0">
                <a:latin typeface="ＭＳ Ｐゴシック" panose="020B0600070205080204" pitchFamily="50" charset="-128"/>
              </a:rPr>
              <a:t>12</a:t>
            </a:r>
            <a:r>
              <a:rPr lang="ja-JP" altLang="en-US" sz="1100" dirty="0">
                <a:latin typeface="ＭＳ Ｐゴシック" panose="020B0600070205080204" pitchFamily="50" charset="-128"/>
              </a:rPr>
              <a:t>月から</a:t>
            </a:r>
            <a:r>
              <a:rPr kumimoji="1" lang="en-US" altLang="ja-JP"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rPr>
              <a:t>府内</a:t>
            </a:r>
            <a:r>
              <a:rPr lang="en-US" altLang="ja-JP" sz="1100" dirty="0" smtClean="0">
                <a:latin typeface="ＭＳ Ｐゴシック" panose="020B0600070205080204" pitchFamily="50" charset="-128"/>
              </a:rPr>
              <a:t>3</a:t>
            </a:r>
            <a:r>
              <a:rPr lang="ja-JP" altLang="en-US" sz="1100" dirty="0" smtClean="0">
                <a:latin typeface="ＭＳ Ｐゴシック" panose="020B0600070205080204" pitchFamily="50" charset="-128"/>
              </a:rPr>
              <a:t>地域（大阪生野区、住吉区、東住吉区）で実施。</a:t>
            </a:r>
            <a:endParaRPr lang="en-US" altLang="ja-JP" sz="1100" dirty="0" smtClean="0">
              <a:latin typeface="ＭＳ Ｐゴシック" panose="020B0600070205080204" pitchFamily="50" charset="-128"/>
            </a:endParaRPr>
          </a:p>
          <a:p>
            <a:pPr marL="214308" lvl="0" indent="-214308">
              <a:spcAft>
                <a:spcPts val="450"/>
              </a:spcAft>
              <a:buFont typeface="Arial" panose="020B0604020202020204" pitchFamily="34" charset="0"/>
              <a:buChar char="•"/>
              <a:defRPr/>
            </a:pPr>
            <a:r>
              <a:rPr lang="en-US" altLang="ja-JP" sz="1100" dirty="0" smtClean="0">
                <a:latin typeface="ＭＳ Ｐゴシック" panose="020B0600070205080204" pitchFamily="50" charset="-128"/>
              </a:rPr>
              <a:t>2022</a:t>
            </a:r>
            <a:r>
              <a:rPr lang="ja-JP" altLang="en-US" sz="1100" dirty="0" smtClean="0">
                <a:latin typeface="ＭＳ Ｐゴシック" panose="020B0600070205080204" pitchFamily="50" charset="-128"/>
              </a:rPr>
              <a:t>年</a:t>
            </a:r>
            <a:r>
              <a:rPr lang="en-US" altLang="ja-JP" sz="1100" dirty="0" smtClean="0">
                <a:latin typeface="ＭＳ Ｐゴシック" panose="020B0600070205080204" pitchFamily="50" charset="-128"/>
              </a:rPr>
              <a:t>12</a:t>
            </a:r>
            <a:r>
              <a:rPr lang="ja-JP" altLang="en-US" sz="1100" dirty="0" smtClean="0">
                <a:latin typeface="ＭＳ Ｐゴシック" panose="020B0600070205080204" pitchFamily="50" charset="-128"/>
              </a:rPr>
              <a:t>月から</a:t>
            </a:r>
            <a:r>
              <a:rPr lang="en-US" altLang="ja-JP" sz="1100" dirty="0" smtClean="0">
                <a:latin typeface="ＭＳ Ｐゴシック" panose="020B0600070205080204" pitchFamily="50" charset="-128"/>
              </a:rPr>
              <a:t>LINE</a:t>
            </a:r>
            <a:r>
              <a:rPr lang="ja-JP" altLang="en-US" sz="1100" dirty="0" smtClean="0">
                <a:latin typeface="ＭＳ Ｐゴシック" panose="020B0600070205080204" pitchFamily="50" charset="-128"/>
              </a:rPr>
              <a:t>公式アカウント「おおさか楽</a:t>
            </a:r>
            <a:r>
              <a:rPr lang="ja-JP" altLang="en-US" sz="1100" dirty="0" err="1" smtClean="0">
                <a:latin typeface="ＭＳ Ｐゴシック" panose="020B0600070205080204" pitchFamily="50" charset="-128"/>
              </a:rPr>
              <a:t>なび</a:t>
            </a:r>
            <a:r>
              <a:rPr lang="ja-JP" altLang="en-US" sz="1100" dirty="0" smtClean="0">
                <a:latin typeface="ＭＳ Ｐゴシック" panose="020B0600070205080204" pitchFamily="50" charset="-128"/>
              </a:rPr>
              <a:t>」を開設。</a:t>
            </a:r>
            <a:r>
              <a:rPr lang="en-US" altLang="ja-JP" sz="1100" dirty="0" smtClean="0">
                <a:latin typeface="ＭＳ Ｐゴシック" panose="020B0600070205080204" pitchFamily="50" charset="-128"/>
              </a:rPr>
              <a:t/>
            </a:r>
            <a:br>
              <a:rPr lang="en-US" altLang="ja-JP" sz="1100" dirty="0" smtClean="0">
                <a:latin typeface="ＭＳ Ｐゴシック" panose="020B0600070205080204" pitchFamily="50" charset="-128"/>
              </a:rPr>
            </a:b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実証</a:t>
            </a: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事業推進協議会の参画企業、提供民間サービスを順次拡大</a:t>
            </a:r>
            <a:r>
              <a:rPr kumimoji="1" lang="ja-JP" altLang="en-US" sz="11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rPr>
              <a:t/>
            </a:r>
            <a:br>
              <a:rPr lang="en-US" altLang="ja-JP" sz="1100" dirty="0">
                <a:latin typeface="ＭＳ Ｐゴシック" panose="020B0600070205080204" pitchFamily="50" charset="-128"/>
              </a:rPr>
            </a:br>
            <a:r>
              <a:rPr lang="en-US" altLang="ja-JP" sz="1100" dirty="0" smtClean="0">
                <a:latin typeface="ＭＳ Ｐゴシック" panose="020B0600070205080204" pitchFamily="50" charset="-128"/>
              </a:rPr>
              <a:t>[</a:t>
            </a:r>
            <a:r>
              <a:rPr lang="ja-JP" altLang="en-US" sz="1100" dirty="0" smtClean="0">
                <a:latin typeface="ＭＳ Ｐゴシック" panose="020B0600070205080204" pitchFamily="50" charset="-128"/>
              </a:rPr>
              <a:t>参画</a:t>
            </a:r>
            <a:r>
              <a:rPr lang="en-US" altLang="ja-JP" sz="1100" dirty="0">
                <a:latin typeface="ＭＳ Ｐゴシック" panose="020B0600070205080204" pitchFamily="50" charset="-128"/>
              </a:rPr>
              <a:t>30</a:t>
            </a:r>
            <a:r>
              <a:rPr lang="ja-JP" altLang="en-US" sz="1100" dirty="0" smtClean="0">
                <a:latin typeface="ＭＳ Ｐゴシック" panose="020B0600070205080204" pitchFamily="50" charset="-128"/>
              </a:rPr>
              <a:t>社</a:t>
            </a:r>
            <a:r>
              <a:rPr lang="ja-JP" altLang="en-US" sz="1100" dirty="0">
                <a:latin typeface="ＭＳ Ｐゴシック" panose="020B0600070205080204" pitchFamily="50" charset="-128"/>
              </a:rPr>
              <a:t>、民間サービス</a:t>
            </a:r>
            <a:r>
              <a:rPr lang="en-US" altLang="ja-JP" sz="1100" dirty="0" smtClean="0">
                <a:latin typeface="ＭＳ Ｐゴシック" panose="020B0600070205080204" pitchFamily="50" charset="-128"/>
              </a:rPr>
              <a:t>19 (2023</a:t>
            </a:r>
            <a:r>
              <a:rPr lang="ja-JP" altLang="en-US" sz="1100" dirty="0" smtClean="0">
                <a:latin typeface="ＭＳ Ｐゴシック" panose="020B0600070205080204" pitchFamily="50" charset="-128"/>
              </a:rPr>
              <a:t>年</a:t>
            </a:r>
            <a:r>
              <a:rPr lang="en-US" altLang="ja-JP" sz="1100" dirty="0" smtClean="0">
                <a:latin typeface="ＭＳ Ｐゴシック" panose="020B0600070205080204" pitchFamily="50" charset="-128"/>
              </a:rPr>
              <a:t>5</a:t>
            </a:r>
            <a:r>
              <a:rPr lang="ja-JP" altLang="en-US" sz="1100" dirty="0" smtClean="0">
                <a:latin typeface="ＭＳ Ｐゴシック" panose="020B0600070205080204" pitchFamily="50" charset="-128"/>
              </a:rPr>
              <a:t>月</a:t>
            </a:r>
            <a:r>
              <a:rPr lang="en-US" altLang="ja-JP" sz="1100" dirty="0" smtClean="0">
                <a:latin typeface="ＭＳ Ｐゴシック" panose="020B0600070205080204" pitchFamily="50" charset="-128"/>
              </a:rPr>
              <a:t>1</a:t>
            </a:r>
            <a:r>
              <a:rPr lang="ja-JP" altLang="en-US" sz="1100" dirty="0" smtClean="0">
                <a:latin typeface="ＭＳ Ｐゴシック" panose="020B0600070205080204" pitchFamily="50" charset="-128"/>
              </a:rPr>
              <a:t>日現在</a:t>
            </a:r>
            <a:r>
              <a:rPr lang="en-US" altLang="ja-JP" sz="1100" dirty="0">
                <a:latin typeface="ＭＳ Ｐゴシック" panose="020B0600070205080204" pitchFamily="50" charset="-128"/>
              </a:rPr>
              <a:t>) ]</a:t>
            </a:r>
            <a:endParaRPr kumimoji="1" lang="ja-JP" altLang="en-US" sz="11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64" name="テキスト ボックス 63">
            <a:extLst>
              <a:ext uri="{FF2B5EF4-FFF2-40B4-BE49-F238E27FC236}">
                <a16:creationId xmlns:a16="http://schemas.microsoft.com/office/drawing/2014/main" id="{B3BF1302-8B95-4C74-B0BD-F1CAB520709E}"/>
              </a:ext>
            </a:extLst>
          </p:cNvPr>
          <p:cNvSpPr txBox="1"/>
          <p:nvPr/>
        </p:nvSpPr>
        <p:spPr>
          <a:xfrm>
            <a:off x="4904" y="754492"/>
            <a:ext cx="9144000"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スマートモビリティ</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 </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と </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スマートシニアライフ</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（大阪府）</a:t>
            </a:r>
            <a:endParaRPr kumimoji="0" lang="en-US" altLang="ja-JP" sz="14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62" name="テキスト ボックス 61"/>
          <p:cNvSpPr txBox="1"/>
          <p:nvPr/>
        </p:nvSpPr>
        <p:spPr>
          <a:xfrm>
            <a:off x="51689" y="790608"/>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sp>
        <p:nvSpPr>
          <p:cNvPr id="61" name="テキスト ボックス 60"/>
          <p:cNvSpPr txBox="1"/>
          <p:nvPr/>
        </p:nvSpPr>
        <p:spPr>
          <a:xfrm>
            <a:off x="148386" y="135357"/>
            <a:ext cx="516359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６</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lang="ja-JP" altLang="en-US" sz="2215" dirty="0">
                <a:latin typeface="Meiryo UI" panose="020B0604030504040204" pitchFamily="50" charset="-128"/>
                <a:ea typeface="Meiryo UI" panose="020B0604030504040204" pitchFamily="50" charset="-128"/>
              </a:rPr>
              <a:t>具体的な</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取組（スマートシティ）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63" name="直線コネクタ 62"/>
          <p:cNvCxnSpPr/>
          <p:nvPr/>
        </p:nvCxnSpPr>
        <p:spPr>
          <a:xfrm>
            <a:off x="270457" y="58498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0" name="図 7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76332" y="5923441"/>
            <a:ext cx="713241" cy="534930"/>
          </a:xfrm>
          <a:prstGeom prst="rect">
            <a:avLst/>
          </a:prstGeom>
          <a:ln>
            <a:noFill/>
          </a:ln>
          <a:effectLst/>
        </p:spPr>
      </p:pic>
      <p:pic>
        <p:nvPicPr>
          <p:cNvPr id="81" name="図 80"/>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491220" y="5334229"/>
            <a:ext cx="694577" cy="540522"/>
          </a:xfrm>
          <a:prstGeom prst="rect">
            <a:avLst/>
          </a:prstGeom>
        </p:spPr>
      </p:pic>
      <p:pic>
        <p:nvPicPr>
          <p:cNvPr id="82" name="図 8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62154" y="5925308"/>
            <a:ext cx="730286" cy="547715"/>
          </a:xfrm>
          <a:prstGeom prst="rect">
            <a:avLst/>
          </a:prstGeom>
        </p:spPr>
      </p:pic>
      <p:pic>
        <p:nvPicPr>
          <p:cNvPr id="86" name="図 8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58377" y="5331235"/>
            <a:ext cx="737843" cy="553382"/>
          </a:xfrm>
          <a:prstGeom prst="rect">
            <a:avLst/>
          </a:prstGeom>
        </p:spPr>
      </p:pic>
      <p:sp>
        <p:nvSpPr>
          <p:cNvPr id="104" name="テキスト ボックス 103">
            <a:extLst>
              <a:ext uri="{FF2B5EF4-FFF2-40B4-BE49-F238E27FC236}">
                <a16:creationId xmlns:a16="http://schemas.microsoft.com/office/drawing/2014/main" id="{277B2CD2-1FE4-4B65-A7A5-73E463BD46BD}"/>
              </a:ext>
            </a:extLst>
          </p:cNvPr>
          <p:cNvSpPr txBox="1"/>
          <p:nvPr/>
        </p:nvSpPr>
        <p:spPr>
          <a:xfrm>
            <a:off x="4835612" y="5070321"/>
            <a:ext cx="1553880" cy="181485"/>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■サービス例（一部）</a:t>
            </a:r>
            <a:endParaRPr kumimoji="1" lang="en-US" altLang="ja-JP" sz="825"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sp>
        <p:nvSpPr>
          <p:cNvPr id="105" name="テキスト ボックス 104">
            <a:extLst>
              <a:ext uri="{FF2B5EF4-FFF2-40B4-BE49-F238E27FC236}">
                <a16:creationId xmlns:a16="http://schemas.microsoft.com/office/drawing/2014/main" id="{277B2CD2-1FE4-4B65-A7A5-73E463BD46BD}"/>
              </a:ext>
            </a:extLst>
          </p:cNvPr>
          <p:cNvSpPr txBox="1"/>
          <p:nvPr/>
        </p:nvSpPr>
        <p:spPr>
          <a:xfrm>
            <a:off x="7408856" y="5055219"/>
            <a:ext cx="1697520" cy="181485"/>
          </a:xfrm>
          <a:prstGeom prst="rect">
            <a:avLst/>
          </a:prstGeom>
          <a:noFill/>
          <a:ln>
            <a:noFill/>
          </a:ln>
        </p:spPr>
        <p:txBody>
          <a:bodyPr wrap="square" tIns="27000" bIns="27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rPr>
              <a:t>■フォローアップイベント・相談会</a:t>
            </a:r>
            <a:endParaRPr kumimoji="1" lang="en-US" altLang="ja-JP" sz="825" b="1" i="0" u="none" strike="noStrike" kern="1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Courier New" panose="02070309020205020404" pitchFamily="49" charset="0"/>
            </a:endParaRPr>
          </a:p>
        </p:txBody>
      </p:sp>
      <p:grpSp>
        <p:nvGrpSpPr>
          <p:cNvPr id="106" name="グループ化 105"/>
          <p:cNvGrpSpPr/>
          <p:nvPr/>
        </p:nvGrpSpPr>
        <p:grpSpPr>
          <a:xfrm>
            <a:off x="4940092" y="3635380"/>
            <a:ext cx="4166284" cy="1467936"/>
            <a:chOff x="4982465" y="3381404"/>
            <a:chExt cx="4124838" cy="1591756"/>
          </a:xfrm>
        </p:grpSpPr>
        <p:pic>
          <p:nvPicPr>
            <p:cNvPr id="107" name="Picture 7" descr="AQUOS sense6 SH-M19 128GB SIMフリー の製品画像">
              <a:extLst>
                <a:ext uri="{FF2B5EF4-FFF2-40B4-BE49-F238E27FC236}">
                  <a16:creationId xmlns:a16="http://schemas.microsoft.com/office/drawing/2014/main" id="{AF666A4D-DA07-4758-AC96-2706610B882D}"/>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4982465" y="3381404"/>
              <a:ext cx="903858" cy="159175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a:extLst>
                <a:ext uri="{FF2B5EF4-FFF2-40B4-BE49-F238E27FC236}">
                  <a16:creationId xmlns:a16="http://schemas.microsoft.com/office/drawing/2014/main" id="{D72ACD06-0DCD-4273-9285-62C6D65A7A8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67716" y="3485136"/>
              <a:ext cx="733356" cy="13985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9" name="図 108">
              <a:extLst>
                <a:ext uri="{FF2B5EF4-FFF2-40B4-BE49-F238E27FC236}">
                  <a16:creationId xmlns:a16="http://schemas.microsoft.com/office/drawing/2014/main" id="{948D9C7B-7E0E-4B2E-91FA-375F679511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06355" y="3836142"/>
              <a:ext cx="1449532" cy="1019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0" name="図 109">
              <a:extLst>
                <a:ext uri="{FF2B5EF4-FFF2-40B4-BE49-F238E27FC236}">
                  <a16:creationId xmlns:a16="http://schemas.microsoft.com/office/drawing/2014/main" id="{54C3EB88-2685-4760-9EEE-D1F979E62C2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1574" y="3836142"/>
              <a:ext cx="1449530" cy="10199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1" name="テキスト ボックス 110">
              <a:extLst>
                <a:ext uri="{FF2B5EF4-FFF2-40B4-BE49-F238E27FC236}">
                  <a16:creationId xmlns:a16="http://schemas.microsoft.com/office/drawing/2014/main" id="{6A013054-7987-46D2-89A9-B09248912486}"/>
                </a:ext>
              </a:extLst>
            </p:cNvPr>
            <p:cNvSpPr txBox="1"/>
            <p:nvPr/>
          </p:nvSpPr>
          <p:spPr>
            <a:xfrm>
              <a:off x="5971574" y="3565712"/>
              <a:ext cx="1337118" cy="215444"/>
            </a:xfrm>
            <a:prstGeom prst="rect">
              <a:avLst/>
            </a:prstGeom>
            <a:noFill/>
          </p:spPr>
          <p:txBody>
            <a:bodyPr wrap="square" rtlCol="0">
              <a:spAutoFit/>
            </a:bodyPr>
            <a:lstStyle/>
            <a:p>
              <a:pPr defTabSz="914400"/>
              <a:r>
                <a:rPr kumimoji="1" lang="ja-JP" altLang="en-US" sz="800" dirty="0">
                  <a:solidFill>
                    <a:prstClr val="black"/>
                  </a:solidFill>
                  <a:latin typeface="メイリオ" panose="020B0604030504040204" pitchFamily="50" charset="-128"/>
                  <a:ea typeface="メイリオ" panose="020B0604030504040204" pitchFamily="50" charset="-128"/>
                </a:rPr>
                <a:t>＜日常メニュー＞</a:t>
              </a:r>
            </a:p>
          </p:txBody>
        </p:sp>
        <p:sp>
          <p:nvSpPr>
            <p:cNvPr id="112" name="テキスト ボックス 111">
              <a:extLst>
                <a:ext uri="{FF2B5EF4-FFF2-40B4-BE49-F238E27FC236}">
                  <a16:creationId xmlns:a16="http://schemas.microsoft.com/office/drawing/2014/main" id="{6A013054-7987-46D2-89A9-B09248912486}"/>
                </a:ext>
              </a:extLst>
            </p:cNvPr>
            <p:cNvSpPr txBox="1"/>
            <p:nvPr/>
          </p:nvSpPr>
          <p:spPr>
            <a:xfrm>
              <a:off x="7506355" y="3565712"/>
              <a:ext cx="1600948" cy="215444"/>
            </a:xfrm>
            <a:prstGeom prst="rect">
              <a:avLst/>
            </a:prstGeom>
            <a:noFill/>
          </p:spPr>
          <p:txBody>
            <a:bodyPr wrap="square" rtlCol="0">
              <a:spAutoFit/>
            </a:bodyPr>
            <a:lstStyle/>
            <a:p>
              <a:pPr defTabSz="914400"/>
              <a:r>
                <a:rPr kumimoji="1" lang="ja-JP" altLang="en-US" sz="800" dirty="0" smtClean="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サービス</a:t>
              </a:r>
              <a:r>
                <a:rPr kumimoji="1" lang="ja-JP" altLang="en-US" sz="800" dirty="0" smtClean="0">
                  <a:solidFill>
                    <a:prstClr val="black"/>
                  </a:solidFill>
                  <a:latin typeface="メイリオ" panose="020B0604030504040204" pitchFamily="50" charset="-128"/>
                  <a:ea typeface="メイリオ" panose="020B0604030504040204" pitchFamily="50" charset="-128"/>
                </a:rPr>
                <a:t>メニュー</a:t>
              </a:r>
              <a:r>
                <a:rPr kumimoji="1" lang="ja-JP" altLang="en-US" sz="800" dirty="0">
                  <a:solidFill>
                    <a:prstClr val="black"/>
                  </a:solidFill>
                  <a:latin typeface="メイリオ" panose="020B0604030504040204" pitchFamily="50" charset="-128"/>
                  <a:ea typeface="メイリオ" panose="020B0604030504040204" pitchFamily="50" charset="-128"/>
                </a:rPr>
                <a:t>＞</a:t>
              </a:r>
            </a:p>
          </p:txBody>
        </p:sp>
      </p:grpSp>
      <p:sp>
        <p:nvSpPr>
          <p:cNvPr id="113" name="テキスト ボックス 112"/>
          <p:cNvSpPr txBox="1"/>
          <p:nvPr/>
        </p:nvSpPr>
        <p:spPr>
          <a:xfrm>
            <a:off x="4927171" y="5240877"/>
            <a:ext cx="25791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買い物</a:t>
            </a:r>
            <a:r>
              <a:rPr kumimoji="1" lang="ja-JP" altLang="en-US" sz="8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、介護、家事</a:t>
            </a:r>
            <a:r>
              <a:rPr kumimoji="1" lang="ja-JP" altLang="en-US" sz="80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支援、</a:t>
            </a:r>
            <a:r>
              <a:rPr kumimoji="1" lang="ja-JP" altLang="en-US" sz="8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電子お薬手帳</a:t>
            </a:r>
            <a:r>
              <a:rPr kumimoji="1" lang="ja-JP" altLang="en-US" sz="80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、就労</a:t>
            </a:r>
            <a:r>
              <a:rPr kumimoji="1" lang="ja-JP" altLang="en-US" sz="80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支援、終活支援、オンライン旅行、</a:t>
            </a:r>
            <a:r>
              <a:rPr kumimoji="1" lang="ja-JP" altLang="en-US" sz="800" i="0" u="none" strike="noStrike" kern="1200" cap="none" spc="0" normalizeH="0" baseline="0" noProof="0" dirty="0" smtClean="0">
                <a:ln>
                  <a:noFill/>
                </a:ln>
                <a:effectLst/>
                <a:uLnTx/>
                <a:uFillTx/>
                <a:latin typeface="メイリオ" panose="020B0604030504040204" pitchFamily="50" charset="-128"/>
                <a:ea typeface="メイリオ" panose="020B0604030504040204" pitchFamily="50" charset="-128"/>
              </a:rPr>
              <a:t>カラオケなど</a:t>
            </a:r>
            <a:r>
              <a:rPr kumimoji="1" lang="ja-JP" altLang="en-US" sz="8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p:txBody>
      </p:sp>
      <p:pic>
        <p:nvPicPr>
          <p:cNvPr id="4" name="図 3"/>
          <p:cNvPicPr>
            <a:picLocks noChangeAspect="1"/>
          </p:cNvPicPr>
          <p:nvPr/>
        </p:nvPicPr>
        <p:blipFill>
          <a:blip r:embed="rId16"/>
          <a:stretch>
            <a:fillRect/>
          </a:stretch>
        </p:blipFill>
        <p:spPr>
          <a:xfrm>
            <a:off x="4959051" y="5541331"/>
            <a:ext cx="2175252" cy="1179108"/>
          </a:xfrm>
          <a:prstGeom prst="rect">
            <a:avLst/>
          </a:prstGeom>
        </p:spPr>
      </p:pic>
      <p:sp>
        <p:nvSpPr>
          <p:cNvPr id="5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419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81747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24677" y="4664981"/>
            <a:ext cx="3910674" cy="2112851"/>
          </a:xfrm>
          <a:prstGeom prst="rect">
            <a:avLst/>
          </a:prstGeom>
        </p:spPr>
      </p:pic>
      <p:sp>
        <p:nvSpPr>
          <p:cNvPr id="6" name="テキスト ボックス 5">
            <a:extLst>
              <a:ext uri="{FF2B5EF4-FFF2-40B4-BE49-F238E27FC236}">
                <a16:creationId xmlns:a16="http://schemas.microsoft.com/office/drawing/2014/main" id="{4609BFC8-47B6-43E1-9D40-E229D36568EF}"/>
              </a:ext>
            </a:extLst>
          </p:cNvPr>
          <p:cNvSpPr txBox="1"/>
          <p:nvPr/>
        </p:nvSpPr>
        <p:spPr>
          <a:xfrm>
            <a:off x="15593" y="400809"/>
            <a:ext cx="9144000"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AI</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オンデマンド交通の社会実験（大阪市）</a:t>
            </a:r>
          </a:p>
        </p:txBody>
      </p:sp>
      <p:sp>
        <p:nvSpPr>
          <p:cNvPr id="10" name="テキスト ボックス 9">
            <a:extLst>
              <a:ext uri="{FF2B5EF4-FFF2-40B4-BE49-F238E27FC236}">
                <a16:creationId xmlns:a16="http://schemas.microsoft.com/office/drawing/2014/main" id="{4609BFC8-47B6-43E1-9D40-E229D36568EF}"/>
              </a:ext>
            </a:extLst>
          </p:cNvPr>
          <p:cNvSpPr txBox="1"/>
          <p:nvPr/>
        </p:nvSpPr>
        <p:spPr>
          <a:xfrm>
            <a:off x="0" y="4341794"/>
            <a:ext cx="9144000" cy="323165"/>
          </a:xfrm>
          <a:prstGeom prst="rect">
            <a:avLst/>
          </a:prstGeom>
          <a:solidFill>
            <a:srgbClr val="002060"/>
          </a:solidFill>
        </p:spPr>
        <p:txBody>
          <a:bodyPr wrap="square" t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Meiryo UI"/>
                <a:ea typeface="Meiryo UI"/>
                <a:cs typeface="+mn-cs"/>
              </a:rPr>
              <a:t>　　　　　　　　</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水道スマートメーターの導入に向けた検討（大阪市）</a:t>
            </a:r>
          </a:p>
        </p:txBody>
      </p:sp>
      <p:sp>
        <p:nvSpPr>
          <p:cNvPr id="11" name="テキスト ボックス 10"/>
          <p:cNvSpPr txBox="1"/>
          <p:nvPr/>
        </p:nvSpPr>
        <p:spPr>
          <a:xfrm>
            <a:off x="154690" y="5203235"/>
            <a:ext cx="4908923" cy="1461939"/>
          </a:xfrm>
          <a:prstGeom prst="rect">
            <a:avLst/>
          </a:prstGeom>
          <a:noFill/>
          <a:ln>
            <a:solidFill>
              <a:sysClr val="windowText" lastClr="000000"/>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将来の市内全域への導入拡大に向け、水道スマートメーターの導入に向けた課題と効果を整理し、課題の解決と新たな活用方策による付加価値の創出を</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めざす。</a:t>
            </a: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地域の一部エリアへの先行導入や、民間企業等との連携による実証実験の実施により、課題検証や技術面・業務面でのノウハウを</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蓄積。</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841829" y="4850531"/>
            <a:ext cx="8302170" cy="323165"/>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検針業務の効率化や、漏水管理の高度化などに</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寄与。</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p:cNvSpPr txBox="1"/>
          <p:nvPr/>
        </p:nvSpPr>
        <p:spPr>
          <a:xfrm>
            <a:off x="51689" y="381547"/>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sp>
        <p:nvSpPr>
          <p:cNvPr id="22" name="テキスト ボックス 21"/>
          <p:cNvSpPr txBox="1"/>
          <p:nvPr/>
        </p:nvSpPr>
        <p:spPr>
          <a:xfrm>
            <a:off x="1619248" y="629996"/>
            <a:ext cx="7137402" cy="400110"/>
          </a:xfrm>
          <a:prstGeom prst="rect">
            <a:avLst/>
          </a:prstGeom>
          <a:noFill/>
        </p:spPr>
        <p:txBody>
          <a:bodyPr wrap="square" rtlCol="0">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月から、生野区・平野区で民間事業者による</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オンデマンド交通の社会実験を</a:t>
            </a:r>
            <a:r>
              <a:rPr kumimoji="1" lang="ja-JP" altLang="en-US"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1614457" y="828023"/>
            <a:ext cx="5839690" cy="400110"/>
          </a:xfrm>
          <a:prstGeom prst="rect">
            <a:avLst/>
          </a:prstGeom>
          <a:noFill/>
        </p:spPr>
        <p:txBody>
          <a:bodyPr wrap="square" rtlCol="0">
            <a:spAutoFit/>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月から、北区・福島区に社会実験のエリアを</a:t>
            </a:r>
            <a:r>
              <a:rPr kumimoji="1" lang="ja-JP" altLang="en-US" sz="140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拡大。</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24" name="表 23"/>
          <p:cNvGraphicFramePr>
            <a:graphicFrameLocks noGrp="1"/>
          </p:cNvGraphicFramePr>
          <p:nvPr>
            <p:extLst/>
          </p:nvPr>
        </p:nvGraphicFramePr>
        <p:xfrm>
          <a:off x="6311573" y="1998971"/>
          <a:ext cx="2728189" cy="744588"/>
        </p:xfrm>
        <a:graphic>
          <a:graphicData uri="http://schemas.openxmlformats.org/drawingml/2006/table">
            <a:tbl>
              <a:tblPr firstRow="1" bandRow="1">
                <a:tableStyleId>{5C22544A-7EE6-4342-B048-85BDC9FD1C3A}</a:tableStyleId>
              </a:tblPr>
              <a:tblGrid>
                <a:gridCol w="1075024">
                  <a:extLst>
                    <a:ext uri="{9D8B030D-6E8A-4147-A177-3AD203B41FA5}">
                      <a16:colId xmlns:a16="http://schemas.microsoft.com/office/drawing/2014/main" val="1128724336"/>
                    </a:ext>
                  </a:extLst>
                </a:gridCol>
                <a:gridCol w="1653165">
                  <a:extLst>
                    <a:ext uri="{9D8B030D-6E8A-4147-A177-3AD203B41FA5}">
                      <a16:colId xmlns:a16="http://schemas.microsoft.com/office/drawing/2014/main" val="1059799169"/>
                    </a:ext>
                  </a:extLst>
                </a:gridCol>
              </a:tblGrid>
              <a:tr h="239487">
                <a:tc>
                  <a:txBody>
                    <a:bodyPr/>
                    <a:lstStyle/>
                    <a:p>
                      <a:pPr algn="dist"/>
                      <a:r>
                        <a:rPr kumimoji="1" lang="ja-JP" altLang="en-US" sz="1200" b="0" dirty="0">
                          <a:solidFill>
                            <a:schemeClr val="tx1"/>
                          </a:solidFill>
                          <a:latin typeface="Meiryo UI" panose="020B0604030504040204" pitchFamily="50" charset="-128"/>
                          <a:ea typeface="Meiryo UI" panose="020B0604030504040204" pitchFamily="50" charset="-128"/>
                        </a:rPr>
                        <a:t>事業主体１</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1">
                        <a:lumMod val="40000"/>
                        <a:lumOff val="60000"/>
                        <a:alpha val="50196"/>
                      </a:schemeClr>
                    </a:solidFill>
                  </a:tcPr>
                </a:tc>
                <a:tc>
                  <a:txBody>
                    <a:bodyPr/>
                    <a:lstStyle/>
                    <a:p>
                      <a:r>
                        <a:rPr kumimoji="1" lang="en-US" altLang="ja-JP" sz="1200" b="0" dirty="0">
                          <a:solidFill>
                            <a:schemeClr val="tx1"/>
                          </a:solidFill>
                          <a:latin typeface="Meiryo UI" panose="020B0604030504040204" pitchFamily="50" charset="-128"/>
                          <a:ea typeface="Meiryo UI" panose="020B0604030504040204" pitchFamily="50" charset="-128"/>
                        </a:rPr>
                        <a:t>Osaka Metro Group</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1">
                        <a:lumMod val="40000"/>
                        <a:lumOff val="60000"/>
                        <a:alpha val="50196"/>
                      </a:schemeClr>
                    </a:solidFill>
                  </a:tcPr>
                </a:tc>
                <a:extLst>
                  <a:ext uri="{0D108BD9-81ED-4DB2-BD59-A6C34878D82A}">
                    <a16:rowId xmlns:a16="http://schemas.microsoft.com/office/drawing/2014/main" val="4015812292"/>
                  </a:ext>
                </a:extLst>
              </a:tr>
              <a:tr h="239487">
                <a:tc>
                  <a:txBody>
                    <a:bodyPr/>
                    <a:lstStyle/>
                    <a:p>
                      <a:pPr algn="dist"/>
                      <a:r>
                        <a:rPr kumimoji="1" lang="ja-JP" altLang="en-US" sz="1200" b="0" dirty="0">
                          <a:solidFill>
                            <a:schemeClr val="tx1"/>
                          </a:solidFill>
                          <a:latin typeface="Meiryo UI" panose="020B0604030504040204" pitchFamily="50" charset="-128"/>
                          <a:ea typeface="Meiryo UI" panose="020B0604030504040204" pitchFamily="50" charset="-128"/>
                        </a:rPr>
                        <a:t>事業主体</a:t>
                      </a:r>
                      <a:r>
                        <a:rPr kumimoji="1" lang="en-US" altLang="ja-JP" sz="1200" b="0" dirty="0">
                          <a:solidFill>
                            <a:schemeClr val="tx1"/>
                          </a:solidFill>
                          <a:latin typeface="Meiryo UI" panose="020B0604030504040204" pitchFamily="50" charset="-128"/>
                          <a:ea typeface="Meiryo UI" panose="020B0604030504040204" pitchFamily="50" charset="-128"/>
                        </a:rPr>
                        <a:t>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1">
                        <a:lumMod val="40000"/>
                        <a:lumOff val="60000"/>
                        <a:alpha val="50196"/>
                      </a:schemeClr>
                    </a:solidFill>
                  </a:tcPr>
                </a:tc>
                <a:tc>
                  <a:txBody>
                    <a:bodyPr/>
                    <a:lstStyle/>
                    <a:p>
                      <a:r>
                        <a:rPr kumimoji="1" lang="en-US" altLang="ja-JP" sz="1200" b="0" dirty="0">
                          <a:solidFill>
                            <a:schemeClr val="tx1"/>
                          </a:solidFill>
                          <a:latin typeface="Meiryo UI" panose="020B0604030504040204" pitchFamily="50" charset="-128"/>
                          <a:ea typeface="Meiryo UI" panose="020B0604030504040204" pitchFamily="50" charset="-128"/>
                        </a:rPr>
                        <a:t>Community Mobility</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1">
                        <a:lumMod val="40000"/>
                        <a:lumOff val="60000"/>
                        <a:alpha val="50196"/>
                      </a:schemeClr>
                    </a:solidFill>
                  </a:tcPr>
                </a:tc>
                <a:extLst>
                  <a:ext uri="{0D108BD9-81ED-4DB2-BD59-A6C34878D82A}">
                    <a16:rowId xmlns:a16="http://schemas.microsoft.com/office/drawing/2014/main" val="1694901747"/>
                  </a:ext>
                </a:extLst>
              </a:tr>
              <a:tr h="239487">
                <a:tc>
                  <a:txBody>
                    <a:bodyPr/>
                    <a:lstStyle/>
                    <a:p>
                      <a:pPr algn="dist"/>
                      <a:r>
                        <a:rPr kumimoji="1" lang="ja-JP" altLang="en-US" sz="1200" b="0" dirty="0">
                          <a:solidFill>
                            <a:schemeClr val="tx1"/>
                          </a:solidFill>
                          <a:latin typeface="Meiryo UI" panose="020B0604030504040204" pitchFamily="50" charset="-128"/>
                          <a:ea typeface="Meiryo UI" panose="020B0604030504040204" pitchFamily="50" charset="-128"/>
                        </a:rPr>
                        <a:t>実施時期</a:t>
                      </a:r>
                    </a:p>
                  </a:txBody>
                  <a:tcPr marL="65314" marR="65314" marT="32658" marB="32658" anchor="ctr">
                    <a:solidFill>
                      <a:schemeClr val="accent1">
                        <a:lumMod val="40000"/>
                        <a:lumOff val="60000"/>
                        <a:alpha val="50196"/>
                      </a:schemeClr>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2022</a:t>
                      </a:r>
                      <a:r>
                        <a:rPr kumimoji="1" lang="ja-JP" altLang="en-US" sz="1200" b="0" dirty="0" smtClean="0">
                          <a:solidFill>
                            <a:schemeClr val="tx1"/>
                          </a:solidFill>
                          <a:latin typeface="Meiryo UI" panose="020B0604030504040204" pitchFamily="50" charset="-128"/>
                          <a:ea typeface="Meiryo UI" panose="020B0604030504040204" pitchFamily="50" charset="-128"/>
                        </a:rPr>
                        <a:t>年</a:t>
                      </a:r>
                      <a:r>
                        <a:rPr kumimoji="1" lang="ja-JP" altLang="en-US" sz="1200" b="0" dirty="0">
                          <a:solidFill>
                            <a:schemeClr val="tx1"/>
                          </a:solidFill>
                          <a:latin typeface="Meiryo UI" panose="020B0604030504040204" pitchFamily="50" charset="-128"/>
                          <a:ea typeface="Meiryo UI" panose="020B0604030504040204" pitchFamily="50" charset="-128"/>
                        </a:rPr>
                        <a:t>４月１日～</a:t>
                      </a:r>
                    </a:p>
                  </a:txBody>
                  <a:tcPr marL="65314" marR="65314" marT="32658" marB="32658" anchor="ctr">
                    <a:solidFill>
                      <a:schemeClr val="accent1">
                        <a:lumMod val="40000"/>
                        <a:lumOff val="60000"/>
                        <a:alpha val="50196"/>
                      </a:schemeClr>
                    </a:solidFill>
                  </a:tcPr>
                </a:tc>
                <a:extLst>
                  <a:ext uri="{0D108BD9-81ED-4DB2-BD59-A6C34878D82A}">
                    <a16:rowId xmlns:a16="http://schemas.microsoft.com/office/drawing/2014/main" val="887920802"/>
                  </a:ext>
                </a:extLst>
              </a:tr>
            </a:tbl>
          </a:graphicData>
        </a:graphic>
      </p:graphicFrame>
      <p:graphicFrame>
        <p:nvGraphicFramePr>
          <p:cNvPr id="25" name="表 24"/>
          <p:cNvGraphicFramePr>
            <a:graphicFrameLocks noGrp="1"/>
          </p:cNvGraphicFramePr>
          <p:nvPr>
            <p:extLst/>
          </p:nvPr>
        </p:nvGraphicFramePr>
        <p:xfrm>
          <a:off x="3329640" y="1995553"/>
          <a:ext cx="2728190" cy="585794"/>
        </p:xfrm>
        <a:graphic>
          <a:graphicData uri="http://schemas.openxmlformats.org/drawingml/2006/table">
            <a:tbl>
              <a:tblPr firstRow="1" bandRow="1">
                <a:tableStyleId>{21E4AEA4-8DFA-4A89-87EB-49C32662AFE0}</a:tableStyleId>
              </a:tblPr>
              <a:tblGrid>
                <a:gridCol w="942252">
                  <a:extLst>
                    <a:ext uri="{9D8B030D-6E8A-4147-A177-3AD203B41FA5}">
                      <a16:colId xmlns:a16="http://schemas.microsoft.com/office/drawing/2014/main" val="1128724336"/>
                    </a:ext>
                  </a:extLst>
                </a:gridCol>
                <a:gridCol w="1785938">
                  <a:extLst>
                    <a:ext uri="{9D8B030D-6E8A-4147-A177-3AD203B41FA5}">
                      <a16:colId xmlns:a16="http://schemas.microsoft.com/office/drawing/2014/main" val="1059799169"/>
                    </a:ext>
                  </a:extLst>
                </a:gridCol>
              </a:tblGrid>
              <a:tr h="292897">
                <a:tc>
                  <a:txBody>
                    <a:bodyPr/>
                    <a:lstStyle/>
                    <a:p>
                      <a:pPr algn="dist"/>
                      <a:r>
                        <a:rPr kumimoji="1" lang="ja-JP" altLang="en-US" sz="1200" b="0" dirty="0">
                          <a:solidFill>
                            <a:schemeClr val="tx1"/>
                          </a:solidFill>
                          <a:latin typeface="Meiryo UI" panose="020B0604030504040204" pitchFamily="50" charset="-128"/>
                          <a:ea typeface="Meiryo UI" panose="020B0604030504040204" pitchFamily="50" charset="-128"/>
                        </a:rPr>
                        <a:t>事業主体</a:t>
                      </a:r>
                      <a:r>
                        <a:rPr kumimoji="1" lang="en-US" altLang="ja-JP" sz="1200" b="0" dirty="0">
                          <a:solidFill>
                            <a:schemeClr val="tx1"/>
                          </a:solidFill>
                          <a:latin typeface="Meiryo UI" panose="020B0604030504040204" pitchFamily="50" charset="-128"/>
                          <a:ea typeface="Meiryo UI" panose="020B0604030504040204" pitchFamily="50" charset="-128"/>
                        </a:rPr>
                        <a:t>※</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6">
                        <a:lumMod val="40000"/>
                        <a:lumOff val="60000"/>
                        <a:alpha val="49804"/>
                      </a:schemeClr>
                    </a:solidFill>
                  </a:tcPr>
                </a:tc>
                <a:tc>
                  <a:txBody>
                    <a:bodyPr/>
                    <a:lstStyle/>
                    <a:p>
                      <a:r>
                        <a:rPr kumimoji="1" lang="en-US" altLang="ja-JP" sz="1200" b="0" dirty="0">
                          <a:solidFill>
                            <a:schemeClr val="tx1"/>
                          </a:solidFill>
                          <a:latin typeface="Meiryo UI" panose="020B0604030504040204" pitchFamily="50" charset="-128"/>
                          <a:ea typeface="Meiryo UI" panose="020B0604030504040204" pitchFamily="50" charset="-128"/>
                        </a:rPr>
                        <a:t>Osaka Metro Group</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65314" marR="65314" marT="32658" marB="32658" anchor="ctr">
                    <a:solidFill>
                      <a:schemeClr val="accent6">
                        <a:lumMod val="40000"/>
                        <a:lumOff val="60000"/>
                        <a:alpha val="49804"/>
                      </a:schemeClr>
                    </a:solidFill>
                  </a:tcPr>
                </a:tc>
                <a:extLst>
                  <a:ext uri="{0D108BD9-81ED-4DB2-BD59-A6C34878D82A}">
                    <a16:rowId xmlns:a16="http://schemas.microsoft.com/office/drawing/2014/main" val="4015812292"/>
                  </a:ext>
                </a:extLst>
              </a:tr>
              <a:tr h="292897">
                <a:tc>
                  <a:txBody>
                    <a:bodyPr/>
                    <a:lstStyle/>
                    <a:p>
                      <a:pPr algn="dist"/>
                      <a:r>
                        <a:rPr kumimoji="1" lang="ja-JP" altLang="en-US" sz="1200" b="0" dirty="0">
                          <a:solidFill>
                            <a:schemeClr val="tx1"/>
                          </a:solidFill>
                          <a:latin typeface="Meiryo UI" panose="020B0604030504040204" pitchFamily="50" charset="-128"/>
                          <a:ea typeface="Meiryo UI" panose="020B0604030504040204" pitchFamily="50" charset="-128"/>
                        </a:rPr>
                        <a:t>実施時期</a:t>
                      </a:r>
                    </a:p>
                  </a:txBody>
                  <a:tcPr marL="65314" marR="65314" marT="32658" marB="32658" anchor="ctr">
                    <a:solidFill>
                      <a:schemeClr val="accent6">
                        <a:lumMod val="40000"/>
                        <a:lumOff val="60000"/>
                        <a:alpha val="49804"/>
                      </a:schemeClr>
                    </a:solidFill>
                  </a:tcPr>
                </a:tc>
                <a:tc>
                  <a:txBody>
                    <a:bodyPr/>
                    <a:lstStyle/>
                    <a:p>
                      <a:r>
                        <a:rPr kumimoji="1" lang="en-US" altLang="ja-JP" sz="1200" b="0" dirty="0" smtClean="0">
                          <a:solidFill>
                            <a:schemeClr val="tx1"/>
                          </a:solidFill>
                          <a:latin typeface="Meiryo UI" panose="020B0604030504040204" pitchFamily="50" charset="-128"/>
                          <a:ea typeface="Meiryo UI" panose="020B0604030504040204" pitchFamily="50" charset="-128"/>
                        </a:rPr>
                        <a:t>2021</a:t>
                      </a:r>
                      <a:r>
                        <a:rPr kumimoji="1" lang="ja-JP" altLang="en-US" sz="1200" b="0" dirty="0" smtClean="0">
                          <a:solidFill>
                            <a:schemeClr val="tx1"/>
                          </a:solidFill>
                          <a:latin typeface="Meiryo UI" panose="020B0604030504040204" pitchFamily="50" charset="-128"/>
                          <a:ea typeface="Meiryo UI" panose="020B0604030504040204" pitchFamily="50" charset="-128"/>
                        </a:rPr>
                        <a:t>年</a:t>
                      </a:r>
                      <a:r>
                        <a:rPr kumimoji="1" lang="ja-JP" altLang="en-US" sz="1200" b="0" dirty="0">
                          <a:solidFill>
                            <a:schemeClr val="tx1"/>
                          </a:solidFill>
                          <a:latin typeface="Meiryo UI" panose="020B0604030504040204" pitchFamily="50" charset="-128"/>
                          <a:ea typeface="Meiryo UI" panose="020B0604030504040204" pitchFamily="50" charset="-128"/>
                        </a:rPr>
                        <a:t>３月</a:t>
                      </a:r>
                      <a:r>
                        <a:rPr kumimoji="1" lang="en-US" altLang="ja-JP" sz="1200" b="0" dirty="0">
                          <a:solidFill>
                            <a:schemeClr val="tx1"/>
                          </a:solidFill>
                          <a:latin typeface="Meiryo UI" panose="020B0604030504040204" pitchFamily="50" charset="-128"/>
                          <a:ea typeface="Meiryo UI" panose="020B0604030504040204" pitchFamily="50" charset="-128"/>
                        </a:rPr>
                        <a:t>30</a:t>
                      </a:r>
                      <a:r>
                        <a:rPr kumimoji="1" lang="ja-JP" altLang="en-US" sz="1200" b="0" dirty="0">
                          <a:solidFill>
                            <a:schemeClr val="tx1"/>
                          </a:solidFill>
                          <a:latin typeface="Meiryo UI" panose="020B0604030504040204" pitchFamily="50" charset="-128"/>
                          <a:ea typeface="Meiryo UI" panose="020B0604030504040204" pitchFamily="50" charset="-128"/>
                        </a:rPr>
                        <a:t>日～</a:t>
                      </a:r>
                    </a:p>
                  </a:txBody>
                  <a:tcPr marL="65314" marR="65314" marT="32658" marB="32658" anchor="ctr">
                    <a:solidFill>
                      <a:schemeClr val="accent6">
                        <a:lumMod val="40000"/>
                        <a:lumOff val="60000"/>
                        <a:alpha val="49804"/>
                      </a:schemeClr>
                    </a:solidFill>
                  </a:tcPr>
                </a:tc>
                <a:extLst>
                  <a:ext uri="{0D108BD9-81ED-4DB2-BD59-A6C34878D82A}">
                    <a16:rowId xmlns:a16="http://schemas.microsoft.com/office/drawing/2014/main" val="639608887"/>
                  </a:ext>
                </a:extLst>
              </a:tr>
            </a:tbl>
          </a:graphicData>
        </a:graphic>
      </p:graphicFrame>
      <p:pic>
        <p:nvPicPr>
          <p:cNvPr id="26" name="図 25"/>
          <p:cNvPicPr>
            <a:picLocks noChangeAspect="1"/>
          </p:cNvPicPr>
          <p:nvPr/>
        </p:nvPicPr>
        <p:blipFill>
          <a:blip r:embed="rId3"/>
          <a:stretch>
            <a:fillRect/>
          </a:stretch>
        </p:blipFill>
        <p:spPr>
          <a:xfrm>
            <a:off x="124871" y="1494539"/>
            <a:ext cx="2603636" cy="2522526"/>
          </a:xfrm>
          <a:prstGeom prst="rect">
            <a:avLst/>
          </a:prstGeom>
        </p:spPr>
      </p:pic>
      <p:sp>
        <p:nvSpPr>
          <p:cNvPr id="27" name="テキスト ボックス 26"/>
          <p:cNvSpPr txBox="1"/>
          <p:nvPr/>
        </p:nvSpPr>
        <p:spPr>
          <a:xfrm>
            <a:off x="638685" y="3816369"/>
            <a:ext cx="1859638" cy="400110"/>
          </a:xfrm>
          <a:prstGeom prst="rect">
            <a:avLst/>
          </a:prstGeom>
          <a:solidFill>
            <a:srgbClr val="FFFFFF">
              <a:alpha val="30196"/>
            </a:srgbClr>
          </a:solid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altLang="ja-JP" sz="1100" dirty="0" smtClean="0">
                <a:solidFill>
                  <a:prstClr val="black"/>
                </a:solidFill>
                <a:latin typeface="Meiryo UI" panose="020B0604030504040204" pitchFamily="50" charset="-128"/>
                <a:ea typeface="Meiryo UI" panose="020B0604030504040204" pitchFamily="50" charset="-128"/>
              </a:rPr>
              <a:t>2021</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日～実施中</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p:cNvSpPr txBox="1"/>
          <p:nvPr/>
        </p:nvSpPr>
        <p:spPr>
          <a:xfrm>
            <a:off x="97140" y="1851755"/>
            <a:ext cx="1771432" cy="400110"/>
          </a:xfrm>
          <a:prstGeom prst="rect">
            <a:avLst/>
          </a:prstGeom>
          <a:solidFill>
            <a:srgbClr val="FFFFFF">
              <a:alpha val="30196"/>
            </a:srgbClr>
          </a:solid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en-US" altLang="ja-JP" sz="1100" dirty="0" smtClean="0">
                <a:solidFill>
                  <a:prstClr val="black"/>
                </a:solidFill>
                <a:latin typeface="Meiryo UI" panose="020B0604030504040204" pitchFamily="50" charset="-128"/>
                <a:ea typeface="Meiryo UI" panose="020B0604030504040204" pitchFamily="50" charset="-128"/>
              </a:rPr>
              <a:t>2022</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日～実施中</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9" name="Picture 78"/>
          <p:cNvPicPr/>
          <p:nvPr/>
        </p:nvPicPr>
        <p:blipFill>
          <a:blip r:embed="rId4">
            <a:clrChange>
              <a:clrFrom>
                <a:srgbClr val="FFFFFF"/>
              </a:clrFrom>
              <a:clrTo>
                <a:srgbClr val="FFFFFF">
                  <a:alpha val="0"/>
                </a:srgbClr>
              </a:clrTo>
            </a:clrChange>
          </a:blip>
          <a:stretch>
            <a:fillRect/>
          </a:stretch>
        </p:blipFill>
        <p:spPr>
          <a:xfrm>
            <a:off x="1948947" y="1655442"/>
            <a:ext cx="1015919" cy="570532"/>
          </a:xfrm>
          <a:prstGeom prst="rect">
            <a:avLst/>
          </a:prstGeom>
        </p:spPr>
      </p:pic>
      <p:pic>
        <p:nvPicPr>
          <p:cNvPr id="30" name="Picture 8"/>
          <p:cNvPicPr/>
          <p:nvPr/>
        </p:nvPicPr>
        <p:blipFill>
          <a:blip r:embed="rId5">
            <a:clrChange>
              <a:clrFrom>
                <a:srgbClr val="FFFFFF"/>
              </a:clrFrom>
              <a:clrTo>
                <a:srgbClr val="FFFFFF">
                  <a:alpha val="0"/>
                </a:srgbClr>
              </a:clrTo>
            </a:clrChange>
          </a:blip>
          <a:stretch>
            <a:fillRect/>
          </a:stretch>
        </p:blipFill>
        <p:spPr>
          <a:xfrm>
            <a:off x="2057053" y="2145854"/>
            <a:ext cx="1154554" cy="902598"/>
          </a:xfrm>
          <a:prstGeom prst="rect">
            <a:avLst/>
          </a:prstGeom>
        </p:spPr>
      </p:pic>
      <p:pic>
        <p:nvPicPr>
          <p:cNvPr id="31" name="Picture 8"/>
          <p:cNvPicPr/>
          <p:nvPr/>
        </p:nvPicPr>
        <p:blipFill>
          <a:blip r:embed="rId5">
            <a:clrChange>
              <a:clrFrom>
                <a:srgbClr val="FFFFFF"/>
              </a:clrFrom>
              <a:clrTo>
                <a:srgbClr val="FFFFFF">
                  <a:alpha val="0"/>
                </a:srgbClr>
              </a:clrTo>
            </a:clrChange>
          </a:blip>
          <a:stretch>
            <a:fillRect/>
          </a:stretch>
        </p:blipFill>
        <p:spPr>
          <a:xfrm>
            <a:off x="150250" y="3089364"/>
            <a:ext cx="1154554" cy="902598"/>
          </a:xfrm>
          <a:prstGeom prst="rect">
            <a:avLst/>
          </a:prstGeom>
        </p:spPr>
      </p:pic>
      <p:sp>
        <p:nvSpPr>
          <p:cNvPr id="32" name="テキスト ボックス 31"/>
          <p:cNvSpPr txBox="1"/>
          <p:nvPr/>
        </p:nvSpPr>
        <p:spPr>
          <a:xfrm>
            <a:off x="3329639" y="1642632"/>
            <a:ext cx="1355227" cy="311685"/>
          </a:xfrm>
          <a:prstGeom prst="rect">
            <a:avLst/>
          </a:prstGeom>
          <a:solidFill>
            <a:srgbClr val="FF66FF">
              <a:alpha val="89804"/>
            </a:srgbClr>
          </a:solidFill>
          <a:ln w="12700">
            <a:solidFill>
              <a:srgbClr val="FF66F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生野区</a:t>
            </a:r>
          </a:p>
        </p:txBody>
      </p:sp>
      <p:sp>
        <p:nvSpPr>
          <p:cNvPr id="33" name="テキスト ボックス 32"/>
          <p:cNvSpPr txBox="1"/>
          <p:nvPr/>
        </p:nvSpPr>
        <p:spPr>
          <a:xfrm>
            <a:off x="4723515" y="1642632"/>
            <a:ext cx="1355227" cy="311685"/>
          </a:xfrm>
          <a:prstGeom prst="rect">
            <a:avLst/>
          </a:prstGeom>
          <a:solidFill>
            <a:srgbClr val="FFFF00">
              <a:alpha val="89804"/>
            </a:srgbClr>
          </a:solidFill>
          <a:ln w="12700">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平野区</a:t>
            </a:r>
          </a:p>
        </p:txBody>
      </p:sp>
      <p:sp>
        <p:nvSpPr>
          <p:cNvPr id="34" name="テキスト ボックス 33"/>
          <p:cNvSpPr txBox="1"/>
          <p:nvPr/>
        </p:nvSpPr>
        <p:spPr>
          <a:xfrm>
            <a:off x="6305761" y="1642632"/>
            <a:ext cx="1355227" cy="311685"/>
          </a:xfrm>
          <a:prstGeom prst="rect">
            <a:avLst/>
          </a:prstGeom>
          <a:solidFill>
            <a:srgbClr val="FF0000">
              <a:alpha val="89804"/>
            </a:srgbClr>
          </a:solidFill>
          <a:ln w="127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北区</a:t>
            </a:r>
          </a:p>
        </p:txBody>
      </p:sp>
      <p:sp>
        <p:nvSpPr>
          <p:cNvPr id="35" name="テキスト ボックス 34"/>
          <p:cNvSpPr txBox="1"/>
          <p:nvPr/>
        </p:nvSpPr>
        <p:spPr>
          <a:xfrm>
            <a:off x="7693927" y="1642632"/>
            <a:ext cx="1355227" cy="311685"/>
          </a:xfrm>
          <a:prstGeom prst="rect">
            <a:avLst/>
          </a:prstGeom>
          <a:solidFill>
            <a:srgbClr val="7030A0">
              <a:alpha val="89804"/>
            </a:srgbClr>
          </a:solidFill>
          <a:ln w="12700">
            <a:solidFill>
              <a:srgbClr val="7030A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福島区</a:t>
            </a:r>
          </a:p>
        </p:txBody>
      </p:sp>
      <p:pic>
        <p:nvPicPr>
          <p:cNvPr id="36" name="図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6089" y="3021392"/>
            <a:ext cx="608070" cy="1046357"/>
          </a:xfrm>
          <a:prstGeom prst="rect">
            <a:avLst/>
          </a:prstGeom>
        </p:spPr>
      </p:pic>
      <p:pic>
        <p:nvPicPr>
          <p:cNvPr id="37" name="図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3494" y="3023678"/>
            <a:ext cx="552405" cy="1076911"/>
          </a:xfrm>
          <a:prstGeom prst="rect">
            <a:avLst/>
          </a:prstGeom>
        </p:spPr>
      </p:pic>
      <p:pic>
        <p:nvPicPr>
          <p:cNvPr id="38" name="図 37"/>
          <p:cNvPicPr>
            <a:picLocks noChangeAspect="1"/>
          </p:cNvPicPr>
          <p:nvPr/>
        </p:nvPicPr>
        <p:blipFill>
          <a:blip r:embed="rId8"/>
          <a:stretch>
            <a:fillRect/>
          </a:stretch>
        </p:blipFill>
        <p:spPr>
          <a:xfrm>
            <a:off x="4730316" y="2995105"/>
            <a:ext cx="564988" cy="1070190"/>
          </a:xfrm>
          <a:prstGeom prst="rect">
            <a:avLst/>
          </a:prstGeom>
        </p:spPr>
      </p:pic>
      <p:sp>
        <p:nvSpPr>
          <p:cNvPr id="39" name="正方形/長方形 38"/>
          <p:cNvSpPr/>
          <p:nvPr/>
        </p:nvSpPr>
        <p:spPr>
          <a:xfrm>
            <a:off x="7007160" y="3988177"/>
            <a:ext cx="1889150" cy="289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Community Mobility</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アプリ</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a:xfrm>
            <a:off x="4230819" y="3988421"/>
            <a:ext cx="1351106" cy="176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Osaka Metro</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アプリ</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2450" y="3018152"/>
            <a:ext cx="1851414" cy="992628"/>
          </a:xfrm>
          <a:prstGeom prst="rect">
            <a:avLst/>
          </a:prstGeom>
        </p:spPr>
      </p:pic>
      <p:sp>
        <p:nvSpPr>
          <p:cNvPr id="42" name="正方形/長方形 41"/>
          <p:cNvSpPr/>
          <p:nvPr/>
        </p:nvSpPr>
        <p:spPr>
          <a:xfrm>
            <a:off x="3211607" y="1325440"/>
            <a:ext cx="5684703" cy="307777"/>
          </a:xfrm>
          <a:prstGeom prst="rect">
            <a:avLst/>
          </a:prstGeom>
          <a:ln>
            <a:noFill/>
          </a:ln>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運賃システムの工夫やアプリの改良などにより、利便性向上を図る</a:t>
            </a:r>
            <a:r>
              <a:rPr kumimoji="1" lang="ja-JP" altLang="en-US" sz="140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3" name="二等辺三角形 42"/>
          <p:cNvSpPr/>
          <p:nvPr/>
        </p:nvSpPr>
        <p:spPr>
          <a:xfrm rot="10800000">
            <a:off x="3412563" y="1207524"/>
            <a:ext cx="3574525" cy="15458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p:cNvSpPr txBox="1"/>
          <p:nvPr/>
        </p:nvSpPr>
        <p:spPr>
          <a:xfrm>
            <a:off x="3426401" y="2755802"/>
            <a:ext cx="540724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事業主体は、</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オンデマンド交通の社会実験に関する民間事業提案応募事業者</a:t>
            </a:r>
          </a:p>
        </p:txBody>
      </p:sp>
      <p:sp>
        <p:nvSpPr>
          <p:cNvPr id="45" name="テキスト ボックス 44"/>
          <p:cNvSpPr txBox="1"/>
          <p:nvPr/>
        </p:nvSpPr>
        <p:spPr>
          <a:xfrm>
            <a:off x="51689" y="4289768"/>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cxnSp>
        <p:nvCxnSpPr>
          <p:cNvPr id="48" name="直線コネクタ 47"/>
          <p:cNvCxnSpPr/>
          <p:nvPr/>
        </p:nvCxnSpPr>
        <p:spPr>
          <a:xfrm>
            <a:off x="270457" y="33231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p:cNvSpPr txBox="1"/>
          <p:nvPr/>
        </p:nvSpPr>
        <p:spPr>
          <a:xfrm>
            <a:off x="148386" y="-9027"/>
            <a:ext cx="4233851" cy="369332"/>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６</a:t>
            </a:r>
            <a:r>
              <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改革の</a:t>
            </a:r>
            <a:r>
              <a:rPr lang="ja-JP" altLang="en-US" dirty="0">
                <a:latin typeface="Meiryo UI" panose="020B0604030504040204" pitchFamily="50" charset="-128"/>
                <a:ea typeface="Meiryo UI" panose="020B0604030504040204" pitchFamily="50" charset="-128"/>
              </a:rPr>
              <a:t>具体的な</a:t>
            </a:r>
            <a:r>
              <a:rPr kumimoji="1" lang="ja-JP" altLang="en-US"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取組（スマートシティ）</a:t>
            </a:r>
            <a:endParaRPr kumimoji="1" lang="ja-JP" altLang="en-US"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0425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6044" y="1577606"/>
            <a:ext cx="8568950" cy="307777"/>
          </a:xfrm>
          <a:prstGeom prst="rect">
            <a:avLst/>
          </a:prstGeom>
        </p:spPr>
        <p:txBody>
          <a:bodyPr wrap="square">
            <a:spAutoFit/>
          </a:bodyPr>
          <a:lstStyle/>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 インフラ施設の維持管理・施⼯監理等における</a:t>
            </a:r>
            <a:r>
              <a:rPr kumimoji="1"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ICT</a:t>
            </a:r>
            <a:r>
              <a:rPr kumimoji="1"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活⽤</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p:txBody>
      </p:sp>
      <p:sp>
        <p:nvSpPr>
          <p:cNvPr id="7" name="テキスト ボックス 6"/>
          <p:cNvSpPr txBox="1"/>
          <p:nvPr/>
        </p:nvSpPr>
        <p:spPr>
          <a:xfrm>
            <a:off x="323528" y="4933097"/>
            <a:ext cx="8083946" cy="148963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ts val="1520"/>
              </a:lnSpc>
              <a:spcBef>
                <a:spcPts val="90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・インフラ分野の関係部局による</a:t>
            </a:r>
            <a:endPar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520"/>
              </a:lnSpc>
              <a:spcBef>
                <a:spcPts val="90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「都市インフラへの</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ICT</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活用を検討するワーキンググループ（</a:t>
            </a:r>
            <a:r>
              <a:rPr kumimoji="1" lang="en-US" altLang="ja-JP"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WG</a:t>
            </a: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）」を設置</a:t>
            </a:r>
          </a:p>
          <a:p>
            <a:pPr marL="0" marR="0" lvl="0" indent="0" algn="l" defTabSz="914400" rtl="0" eaLnBrk="1" fontAlgn="auto" latinLnBrk="0" hangingPunct="1">
              <a:lnSpc>
                <a:spcPct val="120000"/>
              </a:lnSpc>
              <a:spcBef>
                <a:spcPts val="90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取組項目</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a:t>
            </a:r>
          </a:p>
          <a:p>
            <a:pPr marL="452438" marR="0" lvl="0" indent="-187325"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インフラ分野関係局におけるデジタル技術を活用した取組の情報</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共有。</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p>
            <a:pPr marL="452438" marR="0" lvl="0" indent="-187325"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都市・まち</a:t>
            </a:r>
            <a:r>
              <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DX</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の推進に向けた新たな</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取組の</a:t>
            </a:r>
            <a:r>
              <a:rPr kumimoji="1" lang="ja-JP" altLang="en-US"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検討・</a:t>
            </a:r>
            <a:r>
              <a:rPr kumimoji="1" lang="ja-JP" altLang="en-US" sz="12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推進。</a:t>
            </a:r>
            <a:endParaRPr kumimoji="1" lang="en-US" altLang="ja-JP" sz="12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正方形/長方形 7"/>
          <p:cNvSpPr/>
          <p:nvPr/>
        </p:nvSpPr>
        <p:spPr>
          <a:xfrm>
            <a:off x="176044" y="4576230"/>
            <a:ext cx="8568950" cy="307777"/>
          </a:xfrm>
          <a:prstGeom prst="rect">
            <a:avLst/>
          </a:prstGeom>
        </p:spPr>
        <p:txBody>
          <a:bodyPr wrap="square">
            <a:spAutoFit/>
          </a:bodyPr>
          <a:lstStyle/>
          <a:p>
            <a:pPr marL="92075" marR="0" lvl="0" indent="-92075" algn="just" defTabSz="914400" rtl="0" eaLnBrk="1" fontAlgn="base" latinLnBrk="0" hangingPunct="1">
              <a:lnSpc>
                <a:spcPct val="100000"/>
              </a:lnSpc>
              <a:spcBef>
                <a:spcPct val="1000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rPr>
              <a:t>● インフラ部局横断的な連携の推進</a:t>
            </a:r>
            <a:endPar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itchFamily="50" charset="-128"/>
            </a:endParaRPr>
          </a:p>
        </p:txBody>
      </p:sp>
      <p:sp>
        <p:nvSpPr>
          <p:cNvPr id="9" name="正方形/長方形 8"/>
          <p:cNvSpPr/>
          <p:nvPr/>
        </p:nvSpPr>
        <p:spPr>
          <a:xfrm>
            <a:off x="390905" y="1932498"/>
            <a:ext cx="5477239" cy="2271391"/>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・ドローン活用による安全かつ効率的な維持管理</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4013"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立ち入り困難な場所（大阪港の防潮堤等）の安全かつ効率的な維持管理</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作業。</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・移動三次元測量（</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MMS</a:t>
            </a:r>
            <a:r>
              <a:rPr kumimoji="1" lang="en-US" altLang="ja-JP" sz="1400" b="0" i="0" u="none" strike="noStrike" kern="1200" cap="none" spc="0" normalizeH="0" baseline="3000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等）を活用した道路現況の測量</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4013"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モービルマッピングシステムを活用した道路現況の測量による、区域線測量等にかかる維持管理業務の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効率化。</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・配水管布設工事施工監理システムの構築</a:t>
            </a:r>
          </a:p>
          <a:p>
            <a:pPr marL="354013" marR="0" lvl="0" indent="-171450" algn="l" defTabSz="914400" rtl="0" eaLnBrk="1" fontAlgn="auto" latinLnBrk="0" hangingPunct="1">
              <a:lnSpc>
                <a:spcPct val="12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タブレット等を用いた遠隔でのリアルタイムな施工状況の確認や関係書類の作成・通知の</a:t>
            </a:r>
            <a:r>
              <a:rPr kumimoji="1" lang="ja-JP" altLang="en-US" sz="1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効率化。</a:t>
            </a:r>
            <a:endPar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0" name="図 9"/>
          <p:cNvPicPr>
            <a:picLocks noChangeAspect="1"/>
          </p:cNvPicPr>
          <p:nvPr/>
        </p:nvPicPr>
        <p:blipFill>
          <a:blip r:embed="rId2"/>
          <a:stretch>
            <a:fillRect/>
          </a:stretch>
        </p:blipFill>
        <p:spPr>
          <a:xfrm>
            <a:off x="6177404" y="1467175"/>
            <a:ext cx="1747395" cy="1069920"/>
          </a:xfrm>
          <a:prstGeom prst="rect">
            <a:avLst/>
          </a:prstGeom>
        </p:spPr>
      </p:pic>
      <p:pic>
        <p:nvPicPr>
          <p:cNvPr id="11" name="図 10"/>
          <p:cNvPicPr>
            <a:picLocks noChangeAspect="1"/>
          </p:cNvPicPr>
          <p:nvPr/>
        </p:nvPicPr>
        <p:blipFill>
          <a:blip r:embed="rId3"/>
          <a:stretch>
            <a:fillRect/>
          </a:stretch>
        </p:blipFill>
        <p:spPr>
          <a:xfrm>
            <a:off x="6177405" y="2609265"/>
            <a:ext cx="1104900" cy="1143000"/>
          </a:xfrm>
          <a:prstGeom prst="rect">
            <a:avLst/>
          </a:prstGeom>
        </p:spPr>
      </p:pic>
      <p:pic>
        <p:nvPicPr>
          <p:cNvPr id="12" name="図 11"/>
          <p:cNvPicPr>
            <a:picLocks noChangeAspect="1"/>
          </p:cNvPicPr>
          <p:nvPr/>
        </p:nvPicPr>
        <p:blipFill>
          <a:blip r:embed="rId4"/>
          <a:stretch>
            <a:fillRect/>
          </a:stretch>
        </p:blipFill>
        <p:spPr>
          <a:xfrm>
            <a:off x="7475141" y="2609446"/>
            <a:ext cx="1106884" cy="1143000"/>
          </a:xfrm>
          <a:prstGeom prst="rect">
            <a:avLst/>
          </a:prstGeom>
        </p:spPr>
      </p:pic>
      <p:pic>
        <p:nvPicPr>
          <p:cNvPr id="13" name="図 12"/>
          <p:cNvPicPr>
            <a:picLocks noChangeAspect="1"/>
          </p:cNvPicPr>
          <p:nvPr/>
        </p:nvPicPr>
        <p:blipFill>
          <a:blip r:embed="rId5"/>
          <a:stretch>
            <a:fillRect/>
          </a:stretch>
        </p:blipFill>
        <p:spPr>
          <a:xfrm>
            <a:off x="5953125" y="3824435"/>
            <a:ext cx="3118249" cy="1878970"/>
          </a:xfrm>
          <a:prstGeom prst="rect">
            <a:avLst/>
          </a:prstGeom>
        </p:spPr>
      </p:pic>
      <p:sp>
        <p:nvSpPr>
          <p:cNvPr id="15" name="正方形/長方形 14"/>
          <p:cNvSpPr/>
          <p:nvPr/>
        </p:nvSpPr>
        <p:spPr>
          <a:xfrm>
            <a:off x="326035" y="6450196"/>
            <a:ext cx="8745339" cy="4078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※MMS</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Mobile Mapping System</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）・・・車載装置（レーザ測距装置、デジタルカメラ等）により周辺地物の３次元データを連続的に取得できるシステム</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4609BFC8-47B6-43E1-9D40-E229D36568EF}"/>
              </a:ext>
            </a:extLst>
          </p:cNvPr>
          <p:cNvSpPr txBox="1"/>
          <p:nvPr/>
        </p:nvSpPr>
        <p:spPr>
          <a:xfrm>
            <a:off x="-7914" y="755516"/>
            <a:ext cx="9151914"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都市インフラのデジタル化の推進（大阪市）</a:t>
            </a:r>
          </a:p>
        </p:txBody>
      </p:sp>
      <p:sp>
        <p:nvSpPr>
          <p:cNvPr id="17" name="テキスト ボックス 16"/>
          <p:cNvSpPr txBox="1"/>
          <p:nvPr/>
        </p:nvSpPr>
        <p:spPr>
          <a:xfrm>
            <a:off x="51689" y="730451"/>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cxnSp>
        <p:nvCxnSpPr>
          <p:cNvPr id="19" name="直線コネクタ 18"/>
          <p:cNvCxnSpPr/>
          <p:nvPr/>
        </p:nvCxnSpPr>
        <p:spPr>
          <a:xfrm>
            <a:off x="270457" y="58498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48386" y="135357"/>
            <a:ext cx="516359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６</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lang="ja-JP" altLang="en-US" sz="2215" dirty="0">
                <a:latin typeface="Meiryo UI" panose="020B0604030504040204" pitchFamily="50" charset="-128"/>
                <a:ea typeface="Meiryo UI" panose="020B0604030504040204" pitchFamily="50" charset="-128"/>
              </a:rPr>
              <a:t>具体的な</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取組（スマートシティ）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8041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EC4D909E-7993-4077-B26A-2D10159D81AF}"/>
              </a:ext>
            </a:extLst>
          </p:cNvPr>
          <p:cNvSpPr txBox="1"/>
          <p:nvPr/>
        </p:nvSpPr>
        <p:spPr>
          <a:xfrm>
            <a:off x="0" y="746296"/>
            <a:ext cx="9144000"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コロナ</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SWAT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チームによる</a:t>
            </a:r>
            <a:r>
              <a:rPr kumimoji="0" lang="ja-JP" altLang="en-US" sz="1400" b="1" i="0" u="none" strike="noStrike" kern="1200" cap="none" spc="0" normalizeH="0" baseline="0" noProof="0" dirty="0" smtClean="0">
                <a:ln>
                  <a:noFill/>
                </a:ln>
                <a:solidFill>
                  <a:schemeClr val="bg1"/>
                </a:solidFill>
                <a:effectLst/>
                <a:uLnTx/>
                <a:uFillTx/>
                <a:latin typeface="Meiryo UI"/>
                <a:ea typeface="Meiryo UI"/>
                <a:cs typeface="+mn-cs"/>
              </a:rPr>
              <a:t>取組（</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デジタル技術による緊急対応支援）（大阪府）</a:t>
            </a:r>
          </a:p>
        </p:txBody>
      </p:sp>
      <p:pic>
        <p:nvPicPr>
          <p:cNvPr id="10" name="図 9">
            <a:extLst>
              <a:ext uri="{FF2B5EF4-FFF2-40B4-BE49-F238E27FC236}">
                <a16:creationId xmlns:a16="http://schemas.microsoft.com/office/drawing/2014/main" id="{1C4AC14C-4DF4-41C4-BF61-2A3B0A8D9C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75184" y="4629534"/>
            <a:ext cx="2809760" cy="1723260"/>
          </a:xfrm>
          <a:prstGeom prst="rect">
            <a:avLst/>
          </a:prstGeom>
        </p:spPr>
      </p:pic>
      <p:sp>
        <p:nvSpPr>
          <p:cNvPr id="11" name="正方形/長方形 10">
            <a:extLst>
              <a:ext uri="{FF2B5EF4-FFF2-40B4-BE49-F238E27FC236}">
                <a16:creationId xmlns:a16="http://schemas.microsoft.com/office/drawing/2014/main" id="{A0959CDA-C71E-402A-A2A2-3164AE2DDBDA}"/>
              </a:ext>
            </a:extLst>
          </p:cNvPr>
          <p:cNvSpPr/>
          <p:nvPr/>
        </p:nvSpPr>
        <p:spPr>
          <a:xfrm>
            <a:off x="237900" y="2018848"/>
            <a:ext cx="673831" cy="2560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1F9C37BA-A57E-41EC-A9D4-62141741491C}"/>
              </a:ext>
            </a:extLst>
          </p:cNvPr>
          <p:cNvSpPr txBox="1"/>
          <p:nvPr/>
        </p:nvSpPr>
        <p:spPr>
          <a:xfrm>
            <a:off x="911730" y="2017875"/>
            <a:ext cx="196239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のコロナ対応管理システム</a:t>
            </a:r>
          </a:p>
        </p:txBody>
      </p:sp>
      <p:sp>
        <p:nvSpPr>
          <p:cNvPr id="14" name="正方形/長方形 13">
            <a:extLst>
              <a:ext uri="{FF2B5EF4-FFF2-40B4-BE49-F238E27FC236}">
                <a16:creationId xmlns:a16="http://schemas.microsoft.com/office/drawing/2014/main" id="{09C45ED4-3500-4D3C-83C9-3C789B776736}"/>
              </a:ext>
            </a:extLst>
          </p:cNvPr>
          <p:cNvSpPr/>
          <p:nvPr/>
        </p:nvSpPr>
        <p:spPr>
          <a:xfrm>
            <a:off x="139507" y="2350714"/>
            <a:ext cx="2774161" cy="2062103"/>
          </a:xfrm>
          <a:prstGeom prst="rect">
            <a:avLst/>
          </a:prstGeom>
        </p:spPr>
        <p:txBody>
          <a:bodyPr wrap="square">
            <a:spAutoFit/>
          </a:bodyPr>
          <a:lstStyle/>
          <a:p>
            <a:pPr marL="128585" marR="0" lvl="0" indent="-1285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保健所がそれぞれ</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Excel</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等に入力していた各種情報を</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Web</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システムへ一元管理。</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28585" marR="0" lvl="0" indent="-1285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患者が日々の体温や体調の変化を、スマートフォン等よりオンラインで入力可能とし、健康観察にかかる負担を大きく軽減。</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28585" marR="0" lvl="0" indent="-1285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システムへリアルタイムに入力された情報から、感染状況や病院等施設の空き状況等を集計・グラフ化して、最新情報を速やかに共有し、患者受入先調整等　の業務を効率化。</a:t>
            </a:r>
          </a:p>
        </p:txBody>
      </p:sp>
      <p:sp>
        <p:nvSpPr>
          <p:cNvPr id="16" name="テキスト ボックス 15">
            <a:extLst>
              <a:ext uri="{FF2B5EF4-FFF2-40B4-BE49-F238E27FC236}">
                <a16:creationId xmlns:a16="http://schemas.microsoft.com/office/drawing/2014/main" id="{75EB3723-F9B7-4401-9D2A-8C94C67D5245}"/>
              </a:ext>
            </a:extLst>
          </p:cNvPr>
          <p:cNvSpPr txBox="1"/>
          <p:nvPr/>
        </p:nvSpPr>
        <p:spPr>
          <a:xfrm>
            <a:off x="139507" y="6411175"/>
            <a:ext cx="296429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注）現在は、後に厚生労働省が開発し、全国的に導入した新型コロナ</a:t>
            </a:r>
            <a:endParaRPr kumimoji="1" lang="en-US" altLang="ja-JP"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7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感染者</a:t>
            </a:r>
            <a:r>
              <a:rPr kumimoji="1" lang="ja-JP" altLang="en-US"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等情報把握・管理システム（</a:t>
            </a:r>
            <a:r>
              <a:rPr kumimoji="1" lang="en-US" altLang="ja-JP"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HER-SYS</a:t>
            </a:r>
            <a:r>
              <a:rPr kumimoji="1" lang="ja-JP" altLang="en-US"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）に</a:t>
            </a:r>
            <a:r>
              <a:rPr kumimoji="1" lang="ja-JP" altLang="en-US" sz="750" b="0"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移行。</a:t>
            </a:r>
            <a:endParaRPr kumimoji="1" lang="ja-JP" altLang="en-US" sz="7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正方形/長方形 16">
            <a:extLst>
              <a:ext uri="{FF2B5EF4-FFF2-40B4-BE49-F238E27FC236}">
                <a16:creationId xmlns:a16="http://schemas.microsoft.com/office/drawing/2014/main" id="{B70A720E-1F90-4523-9B0E-71B894BFB4DC}"/>
              </a:ext>
            </a:extLst>
          </p:cNvPr>
          <p:cNvSpPr/>
          <p:nvPr/>
        </p:nvSpPr>
        <p:spPr>
          <a:xfrm>
            <a:off x="235460" y="2004193"/>
            <a:ext cx="64633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全国初</a:t>
            </a:r>
            <a:endParaRPr kumimoji="1" lang="ja-JP" altLang="en-US" sz="105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FA5EF4E1-5C3A-4D07-927B-5E9D9D5CC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637" y="4610731"/>
            <a:ext cx="2727031" cy="1700981"/>
          </a:xfrm>
          <a:prstGeom prst="rect">
            <a:avLst/>
          </a:prstGeom>
        </p:spPr>
      </p:pic>
      <p:sp>
        <p:nvSpPr>
          <p:cNvPr id="23" name="正方形/長方形 22">
            <a:extLst>
              <a:ext uri="{FF2B5EF4-FFF2-40B4-BE49-F238E27FC236}">
                <a16:creationId xmlns:a16="http://schemas.microsoft.com/office/drawing/2014/main" id="{26E323B6-2BAC-4633-9E8E-8B03F10C708A}"/>
              </a:ext>
            </a:extLst>
          </p:cNvPr>
          <p:cNvSpPr/>
          <p:nvPr/>
        </p:nvSpPr>
        <p:spPr>
          <a:xfrm>
            <a:off x="3433409" y="1634897"/>
            <a:ext cx="2642306" cy="28382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飲食店スマホ検査センター</a:t>
            </a:r>
          </a:p>
        </p:txBody>
      </p:sp>
      <p:sp>
        <p:nvSpPr>
          <p:cNvPr id="24" name="テキスト ボックス 23">
            <a:extLst>
              <a:ext uri="{FF2B5EF4-FFF2-40B4-BE49-F238E27FC236}">
                <a16:creationId xmlns:a16="http://schemas.microsoft.com/office/drawing/2014/main" id="{8526024D-1F0D-47D7-BB07-B5D7A4A12309}"/>
              </a:ext>
            </a:extLst>
          </p:cNvPr>
          <p:cNvSpPr txBox="1"/>
          <p:nvPr/>
        </p:nvSpPr>
        <p:spPr>
          <a:xfrm>
            <a:off x="3343683" y="2355644"/>
            <a:ext cx="2747402" cy="1785104"/>
          </a:xfrm>
          <a:prstGeom prst="rect">
            <a:avLst/>
          </a:prstGeom>
          <a:noFill/>
        </p:spPr>
        <p:txBody>
          <a:bodyPr wrap="square" rtlCol="0">
            <a:spAutoFit/>
          </a:bodyPr>
          <a:lstStyle/>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飲食店における感染を防止し、府民が安心して利用できる環境整備のため、 少しでも症状のある従業員等が迅速に検査を受けることができるよう、飲食店「スマホ検査センター」を設置。</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スマートフォン等により申込、検査から結果通知までを一貫して実施するシステムを構築</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5" name="図 24">
            <a:extLst>
              <a:ext uri="{FF2B5EF4-FFF2-40B4-BE49-F238E27FC236}">
                <a16:creationId xmlns:a16="http://schemas.microsoft.com/office/drawing/2014/main" id="{E64D29E0-C9D9-4F63-8593-3184951C97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5418" y="5080950"/>
            <a:ext cx="1494904" cy="1566470"/>
          </a:xfrm>
          <a:prstGeom prst="rect">
            <a:avLst/>
          </a:prstGeom>
        </p:spPr>
      </p:pic>
      <p:sp>
        <p:nvSpPr>
          <p:cNvPr id="26" name="テキスト ボックス 25">
            <a:extLst>
              <a:ext uri="{FF2B5EF4-FFF2-40B4-BE49-F238E27FC236}">
                <a16:creationId xmlns:a16="http://schemas.microsoft.com/office/drawing/2014/main" id="{91490C0F-8041-49A4-9A22-3829B73CE130}"/>
              </a:ext>
            </a:extLst>
          </p:cNvPr>
          <p:cNvSpPr txBox="1"/>
          <p:nvPr/>
        </p:nvSpPr>
        <p:spPr>
          <a:xfrm>
            <a:off x="6374990" y="2357816"/>
            <a:ext cx="2553756" cy="1615827"/>
          </a:xfrm>
          <a:prstGeom prst="rect">
            <a:avLst/>
          </a:prstGeom>
          <a:noFill/>
        </p:spPr>
        <p:txBody>
          <a:bodyPr wrap="square" rtlCol="0">
            <a:spAutoFit/>
          </a:bodyPr>
          <a:lstStyle/>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危機管理室において、感染症に強い強靭な社会・経済の形成を図っていくため、飲食店における感染防止対策のさらなる促進や府民が安心して利用できる環境整備につながる、ゴールドステッカー認証制度を創設。</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4308" marR="0" lvl="0" indent="-214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ゴールドステッカー発行申請のシステム構築を支援。</a:t>
            </a:r>
            <a:endParaRPr kumimoji="1" lang="en-US" altLang="ja-JP" sz="1100" b="1"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E5A1E9DF-095B-498D-A767-6BA81EB2791F}"/>
              </a:ext>
            </a:extLst>
          </p:cNvPr>
          <p:cNvSpPr/>
          <p:nvPr/>
        </p:nvSpPr>
        <p:spPr>
          <a:xfrm>
            <a:off x="6456107" y="1641725"/>
            <a:ext cx="2540607" cy="276999"/>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ゴールドステッカー認証制度</a:t>
            </a:r>
          </a:p>
        </p:txBody>
      </p:sp>
      <p:pic>
        <p:nvPicPr>
          <p:cNvPr id="30" name="図 29">
            <a:extLst>
              <a:ext uri="{FF2B5EF4-FFF2-40B4-BE49-F238E27FC236}">
                <a16:creationId xmlns:a16="http://schemas.microsoft.com/office/drawing/2014/main" id="{9009F695-48AB-4103-B7A7-E51B0D9262C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56108" y="4373316"/>
            <a:ext cx="2472640" cy="506789"/>
          </a:xfrm>
          <a:prstGeom prst="rect">
            <a:avLst/>
          </a:prstGeom>
        </p:spPr>
      </p:pic>
      <p:sp>
        <p:nvSpPr>
          <p:cNvPr id="32" name="楕円 31">
            <a:extLst>
              <a:ext uri="{FF2B5EF4-FFF2-40B4-BE49-F238E27FC236}">
                <a16:creationId xmlns:a16="http://schemas.microsoft.com/office/drawing/2014/main" id="{8D295FAB-76F0-4590-8548-1B0B431C2E49}"/>
              </a:ext>
            </a:extLst>
          </p:cNvPr>
          <p:cNvSpPr>
            <a:spLocks noChangeAspect="1"/>
          </p:cNvSpPr>
          <p:nvPr/>
        </p:nvSpPr>
        <p:spPr>
          <a:xfrm>
            <a:off x="3250545" y="1648120"/>
            <a:ext cx="270000" cy="270000"/>
          </a:xfrm>
          <a:prstGeom prst="ellips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a:t>
            </a:r>
          </a:p>
        </p:txBody>
      </p:sp>
      <p:sp>
        <p:nvSpPr>
          <p:cNvPr id="33" name="楕円 32">
            <a:extLst>
              <a:ext uri="{FF2B5EF4-FFF2-40B4-BE49-F238E27FC236}">
                <a16:creationId xmlns:a16="http://schemas.microsoft.com/office/drawing/2014/main" id="{B2C29F5C-1750-4E96-BBD5-DB95B6914AD0}"/>
              </a:ext>
            </a:extLst>
          </p:cNvPr>
          <p:cNvSpPr>
            <a:spLocks noChangeAspect="1"/>
          </p:cNvSpPr>
          <p:nvPr/>
        </p:nvSpPr>
        <p:spPr>
          <a:xfrm>
            <a:off x="6295707" y="1631176"/>
            <a:ext cx="270000" cy="270000"/>
          </a:xfrm>
          <a:prstGeom prst="ellips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a:t>
            </a:r>
          </a:p>
        </p:txBody>
      </p:sp>
      <p:sp>
        <p:nvSpPr>
          <p:cNvPr id="2" name="正方形/長方形 1"/>
          <p:cNvSpPr/>
          <p:nvPr/>
        </p:nvSpPr>
        <p:spPr>
          <a:xfrm>
            <a:off x="231822" y="1615181"/>
            <a:ext cx="2642306" cy="30668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コロナウイルス対応状況管理システム</a:t>
            </a:r>
          </a:p>
        </p:txBody>
      </p:sp>
      <p:sp>
        <p:nvSpPr>
          <p:cNvPr id="21" name="テキスト ボックス 20"/>
          <p:cNvSpPr txBox="1"/>
          <p:nvPr/>
        </p:nvSpPr>
        <p:spPr>
          <a:xfrm>
            <a:off x="51689" y="772240"/>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sp>
        <p:nvSpPr>
          <p:cNvPr id="28" name="楕円 27">
            <a:extLst>
              <a:ext uri="{FF2B5EF4-FFF2-40B4-BE49-F238E27FC236}">
                <a16:creationId xmlns:a16="http://schemas.microsoft.com/office/drawing/2014/main" id="{8D295FAB-76F0-4590-8548-1B0B431C2E49}"/>
              </a:ext>
            </a:extLst>
          </p:cNvPr>
          <p:cNvSpPr>
            <a:spLocks noChangeAspect="1"/>
          </p:cNvSpPr>
          <p:nvPr/>
        </p:nvSpPr>
        <p:spPr>
          <a:xfrm>
            <a:off x="125536" y="1635236"/>
            <a:ext cx="270000" cy="270000"/>
          </a:xfrm>
          <a:prstGeom prst="ellipse">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a:t>
            </a:r>
          </a:p>
        </p:txBody>
      </p:sp>
      <p:cxnSp>
        <p:nvCxnSpPr>
          <p:cNvPr id="31" name="直線コネクタ 30"/>
          <p:cNvCxnSpPr/>
          <p:nvPr/>
        </p:nvCxnSpPr>
        <p:spPr>
          <a:xfrm>
            <a:off x="270457" y="58498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148386" y="135357"/>
            <a:ext cx="516359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６</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lang="ja-JP" altLang="en-US" sz="2215" dirty="0">
                <a:latin typeface="Meiryo UI" panose="020B0604030504040204" pitchFamily="50" charset="-128"/>
                <a:ea typeface="Meiryo UI" panose="020B0604030504040204" pitchFamily="50" charset="-128"/>
              </a:rPr>
              <a:t>具体的な</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取組（スマートシティ）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7"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749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4928407" y="2316766"/>
            <a:ext cx="3958112" cy="15438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 name="図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74248" y="2560371"/>
            <a:ext cx="1021369" cy="944532"/>
          </a:xfrm>
          <a:prstGeom prst="rect">
            <a:avLst/>
          </a:prstGeom>
          <a:ln>
            <a:solidFill>
              <a:schemeClr val="bg1"/>
            </a:solidFill>
          </a:ln>
        </p:spPr>
      </p:pic>
      <p:sp>
        <p:nvSpPr>
          <p:cNvPr id="9" name="テキスト ボックス 8"/>
          <p:cNvSpPr txBox="1"/>
          <p:nvPr/>
        </p:nvSpPr>
        <p:spPr>
          <a:xfrm>
            <a:off x="0" y="626749"/>
            <a:ext cx="9144000"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府庁の</a:t>
            </a:r>
            <a:r>
              <a:rPr kumimoji="0" lang="en-US" altLang="ja-JP" sz="1400" b="1" i="0" u="none" strike="noStrike" kern="1200" cap="none" spc="0" normalizeH="0" baseline="0" noProof="0" dirty="0">
                <a:ln>
                  <a:noFill/>
                </a:ln>
                <a:solidFill>
                  <a:prstClr val="white"/>
                </a:solidFill>
                <a:effectLst/>
                <a:uLnTx/>
                <a:uFillTx/>
                <a:latin typeface="Meiryo UI"/>
                <a:ea typeface="Meiryo UI"/>
                <a:cs typeface="+mn-cs"/>
              </a:rPr>
              <a:t>ICT</a:t>
            </a: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化推進（大阪府）</a:t>
            </a:r>
          </a:p>
        </p:txBody>
      </p:sp>
      <p:sp>
        <p:nvSpPr>
          <p:cNvPr id="14" name="テキスト ボックス 13"/>
          <p:cNvSpPr txBox="1"/>
          <p:nvPr/>
        </p:nvSpPr>
        <p:spPr>
          <a:xfrm>
            <a:off x="4763244" y="1350582"/>
            <a:ext cx="4201046" cy="300082"/>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■テレワークやウェブ会議の環境整備</a:t>
            </a:r>
          </a:p>
        </p:txBody>
      </p:sp>
      <p:sp>
        <p:nvSpPr>
          <p:cNvPr id="13" name="テキスト ボックス 12"/>
          <p:cNvSpPr txBox="1"/>
          <p:nvPr/>
        </p:nvSpPr>
        <p:spPr>
          <a:xfrm>
            <a:off x="157208" y="1330906"/>
            <a:ext cx="4520091" cy="300082"/>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■行政手続きのオンライン化</a:t>
            </a:r>
          </a:p>
        </p:txBody>
      </p:sp>
      <p:graphicFrame>
        <p:nvGraphicFramePr>
          <p:cNvPr id="69" name="表 68"/>
          <p:cNvGraphicFramePr>
            <a:graphicFrameLocks noGrp="1"/>
          </p:cNvGraphicFramePr>
          <p:nvPr>
            <p:extLst/>
          </p:nvPr>
        </p:nvGraphicFramePr>
        <p:xfrm>
          <a:off x="157310" y="5488438"/>
          <a:ext cx="4405689" cy="1252930"/>
        </p:xfrm>
        <a:graphic>
          <a:graphicData uri="http://schemas.openxmlformats.org/drawingml/2006/table">
            <a:tbl>
              <a:tblPr firstRow="1" bandRow="1">
                <a:tableStyleId>{5940675A-B579-460E-94D1-54222C63F5DA}</a:tableStyleId>
              </a:tblPr>
              <a:tblGrid>
                <a:gridCol w="935174">
                  <a:extLst>
                    <a:ext uri="{9D8B030D-6E8A-4147-A177-3AD203B41FA5}">
                      <a16:colId xmlns:a16="http://schemas.microsoft.com/office/drawing/2014/main" val="1084498956"/>
                    </a:ext>
                  </a:extLst>
                </a:gridCol>
                <a:gridCol w="3470515">
                  <a:extLst>
                    <a:ext uri="{9D8B030D-6E8A-4147-A177-3AD203B41FA5}">
                      <a16:colId xmlns:a16="http://schemas.microsoft.com/office/drawing/2014/main" val="3639057847"/>
                    </a:ext>
                  </a:extLst>
                </a:gridCol>
              </a:tblGrid>
              <a:tr h="225450">
                <a:tc>
                  <a:txBody>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はんこレス</a:t>
                      </a:r>
                      <a:endParaRPr kumimoji="1" lang="en-US" altLang="ja-JP"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27000" marR="270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府の裁量で見直し可能な認印の押印義務を</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廃止。（</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102600" marR="1026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786438"/>
                  </a:ext>
                </a:extLst>
              </a:tr>
              <a:tr h="465480">
                <a:tc>
                  <a:txBody>
                    <a:bodyPr/>
                    <a:lstStyle/>
                    <a:p>
                      <a:pPr algn="ctr">
                        <a:lnSpc>
                          <a:spcPts val="2000"/>
                        </a:lnSpc>
                      </a:pPr>
                      <a:r>
                        <a:rPr kumimoji="1" lang="ja-JP" altLang="en-US" sz="1100" b="1" dirty="0">
                          <a:solidFill>
                            <a:schemeClr val="tx1"/>
                          </a:solidFill>
                          <a:latin typeface="Meiryo UI" panose="020B0604030504040204" pitchFamily="50" charset="-128"/>
                          <a:ea typeface="Meiryo UI" panose="020B0604030504040204" pitchFamily="50" charset="-128"/>
                        </a:rPr>
                        <a:t>ペーパーレス</a:t>
                      </a:r>
                    </a:p>
                  </a:txBody>
                  <a:tcPr marL="27000" marR="270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・取組事例</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等を示した「ペーパーレス会議指針」を策定、タブレット端末や液晶モニターなどペーパーレスを促進する環境を</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整備。（</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・知事・副知事レクの原則</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ペーパーレス化。（</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txBody>
                  <a:tcPr marL="102600" marR="1026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5399925"/>
                  </a:ext>
                </a:extLst>
              </a:tr>
              <a:tr h="562000">
                <a:tc>
                  <a:txBody>
                    <a:bodyPr/>
                    <a:lstStyle/>
                    <a:p>
                      <a:pPr algn="ctr">
                        <a:lnSpc>
                          <a:spcPts val="2000"/>
                        </a:lnSpc>
                      </a:pPr>
                      <a:r>
                        <a:rPr kumimoji="1" lang="ja-JP" altLang="en-US" sz="1100" b="1" dirty="0">
                          <a:solidFill>
                            <a:schemeClr val="tx1"/>
                          </a:solidFill>
                          <a:latin typeface="Meiryo UI" panose="020B0604030504040204" pitchFamily="50" charset="-128"/>
                          <a:ea typeface="Meiryo UI" panose="020B0604030504040204" pitchFamily="50" charset="-128"/>
                        </a:rPr>
                        <a:t>キャッシュレス</a:t>
                      </a:r>
                    </a:p>
                  </a:txBody>
                  <a:tcPr marL="27000" marR="270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B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・本庁手数料納付窓口でのキャッシュレス</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収納。（</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2020.12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・決済事業者と協定を締結</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2021.8</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）し、指定管理者が負担する決済手数料を割引き、負担軽減を</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実現。</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txBody>
                  <a:tcPr marL="102600" marR="102600" marT="27000" marB="27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6369878"/>
                  </a:ext>
                </a:extLst>
              </a:tr>
            </a:tbl>
          </a:graphicData>
        </a:graphic>
      </p:graphicFrame>
      <p:sp>
        <p:nvSpPr>
          <p:cNvPr id="18" name="テキスト ボックス 17">
            <a:extLst>
              <a:ext uri="{FF2B5EF4-FFF2-40B4-BE49-F238E27FC236}">
                <a16:creationId xmlns:a16="http://schemas.microsoft.com/office/drawing/2014/main" id="{23B7FF7A-93CD-4B31-8CB9-01F723B04A30}"/>
              </a:ext>
            </a:extLst>
          </p:cNvPr>
          <p:cNvSpPr txBox="1"/>
          <p:nvPr/>
        </p:nvSpPr>
        <p:spPr>
          <a:xfrm>
            <a:off x="158860" y="1629260"/>
            <a:ext cx="4404140" cy="7040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・住民の利便性向上や行政サービスの向上を目的として、パソコンやスマートフォン等でいつでも家にいながら手続が行える新たな大阪府行政オンラインシステムの本格運用を</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開始。（</a:t>
            </a:r>
            <a:r>
              <a:rPr lang="en-US" altLang="ja-JP" sz="1050" dirty="0" smtClean="0">
                <a:solidFill>
                  <a:prstClr val="black"/>
                </a:solidFill>
                <a:latin typeface="ＭＳ Ｐゴシック" panose="020B0600070205080204" pitchFamily="50" charset="-128"/>
                <a:ea typeface="ＭＳ Ｐゴシック" panose="020B0600070205080204" pitchFamily="50" charset="-128"/>
              </a:rPr>
              <a:t>2022</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約</a:t>
            </a:r>
            <a:r>
              <a:rPr kumimoji="1"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420</a:t>
            </a:r>
            <a:r>
              <a:rPr kumimoji="1"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の手続が可能であり、累計約</a:t>
            </a:r>
            <a:r>
              <a:rPr kumimoji="1"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万件の申請を受付</a:t>
            </a:r>
            <a:r>
              <a:rPr kumimoji="1" lang="ja-JP" altLang="en-US" sz="825"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en-US" altLang="ja-JP" sz="825" dirty="0" smtClean="0">
                <a:solidFill>
                  <a:prstClr val="black"/>
                </a:solidFill>
                <a:latin typeface="ＭＳ Ｐゴシック" panose="020B0600070205080204" pitchFamily="50" charset="-128"/>
                <a:ea typeface="ＭＳ Ｐゴシック" panose="020B0600070205080204" pitchFamily="50" charset="-128"/>
              </a:rPr>
              <a:t>2022</a:t>
            </a:r>
            <a:r>
              <a:rPr kumimoji="1" lang="ja-JP" altLang="en-US" sz="825"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月時点）</a:t>
            </a:r>
            <a:endPar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23B7FF7A-93CD-4B31-8CB9-01F723B04A30}"/>
              </a:ext>
            </a:extLst>
          </p:cNvPr>
          <p:cNvSpPr txBox="1"/>
          <p:nvPr/>
        </p:nvSpPr>
        <p:spPr>
          <a:xfrm>
            <a:off x="291514" y="3416754"/>
            <a:ext cx="17414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rPr>
              <a:t>オンライン化した主な手続き</a:t>
            </a:r>
            <a:endParaRPr kumimoji="1" lang="en-US" altLang="ja-JP" sz="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ＭＳ Ｐゴシック" panose="020B0600070205080204" pitchFamily="50" charset="-128"/>
              <a:cs typeface="+mn-cs"/>
            </a:endParaRPr>
          </a:p>
        </p:txBody>
      </p:sp>
      <p:sp>
        <p:nvSpPr>
          <p:cNvPr id="74" name="正方形/長方形 73"/>
          <p:cNvSpPr/>
          <p:nvPr/>
        </p:nvSpPr>
        <p:spPr>
          <a:xfrm>
            <a:off x="4738105" y="1638252"/>
            <a:ext cx="4491620" cy="68778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169"/>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テレワーク環境（緊急テレワークシステムの構築）</a:t>
            </a:r>
            <a:endParaRPr kumimoji="0"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ts val="1080"/>
              </a:lnSpc>
              <a:spcBef>
                <a:spcPts val="169"/>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コロナ禍も踏まえ、職員が</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自宅から庁内の各種業務システムを利用できる環境を</a:t>
            </a:r>
            <a:r>
              <a:rPr kumimoji="1"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構築。（</a:t>
            </a:r>
            <a:r>
              <a:rPr kumimoji="0" lang="en-US" altLang="ja-JP" sz="1050" dirty="0" smtClean="0">
                <a:solidFill>
                  <a:prstClr val="black"/>
                </a:solidFill>
                <a:latin typeface="ＭＳ Ｐゴシック" panose="020B0600070205080204" pitchFamily="50" charset="-128"/>
                <a:ea typeface="ＭＳ Ｐゴシック" panose="020B0600070205080204" pitchFamily="50" charset="-128"/>
              </a:rPr>
              <a:t>2020</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r>
            <a:br>
              <a:rPr kumimoji="0"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788"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利用登録数　約</a:t>
            </a:r>
            <a:r>
              <a:rPr kumimoji="0" lang="en-US" altLang="ja-JP"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6,000</a:t>
            </a:r>
            <a:r>
              <a:rPr kumimoji="0" lang="ja-JP" altLang="en-US"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a:t>
            </a:r>
            <a:r>
              <a:rPr kumimoji="0" lang="ja-JP" altLang="en-US" sz="788"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、平均</a:t>
            </a:r>
            <a:r>
              <a:rPr kumimoji="0" lang="ja-JP" altLang="en-US"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約</a:t>
            </a:r>
            <a:r>
              <a:rPr kumimoji="0" lang="en-US" altLang="ja-JP"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500</a:t>
            </a:r>
            <a:r>
              <a:rPr kumimoji="0" lang="ja-JP" altLang="en-US"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人／日が利用</a:t>
            </a:r>
            <a:r>
              <a:rPr kumimoji="0" lang="ja-JP" altLang="en-US" sz="788"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788" dirty="0" smtClean="0">
                <a:solidFill>
                  <a:prstClr val="black"/>
                </a:solidFill>
                <a:latin typeface="ＭＳ Ｐゴシック" panose="020B0600070205080204" pitchFamily="50" charset="-128"/>
                <a:ea typeface="ＭＳ Ｐゴシック" panose="020B0600070205080204" pitchFamily="50" charset="-128"/>
              </a:rPr>
              <a:t>2021</a:t>
            </a:r>
            <a:r>
              <a:rPr kumimoji="0" lang="ja-JP" altLang="en-US" sz="788"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0" lang="ja-JP" altLang="en-US" sz="788"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実績）</a:t>
            </a:r>
            <a:endPar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7" name="正方形/長方形 76"/>
          <p:cNvSpPr/>
          <p:nvPr/>
        </p:nvSpPr>
        <p:spPr>
          <a:xfrm>
            <a:off x="4780527" y="4393293"/>
            <a:ext cx="4280923" cy="61525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342892" rtl="0" eaLnBrk="1" fontAlgn="auto" latinLnBrk="0" hangingPunct="1">
              <a:lnSpc>
                <a:spcPct val="100000"/>
              </a:lnSpc>
              <a:spcBef>
                <a:spcPts val="169"/>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ウェブ</a:t>
            </a:r>
            <a:r>
              <a:rPr kumimoji="0"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会議環境（</a:t>
            </a:r>
            <a:r>
              <a:rPr kumimoji="0"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Microsoft Teams </a:t>
            </a:r>
            <a:r>
              <a:rPr kumimoji="0" lang="ja-JP" altLang="en-US"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の導入）</a:t>
            </a:r>
            <a:endParaRPr kumimoji="0" lang="en-US" altLang="ja-JP" sz="10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342892" rtl="0" eaLnBrk="1" fontAlgn="auto" latinLnBrk="0" hangingPunct="1">
              <a:lnSpc>
                <a:spcPct val="100000"/>
              </a:lnSpc>
              <a:spcBef>
                <a:spcPts val="169"/>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・業務の効率化を図るため、全職員がいつでも</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Web</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会議を主催できる環境を</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導入。（</a:t>
            </a:r>
            <a:r>
              <a:rPr kumimoji="0" lang="en-US" altLang="ja-JP"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2021</a:t>
            </a:r>
            <a:r>
              <a:rPr kumimoji="0" lang="ja-JP" altLang="en-US" sz="10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0"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平均接続数　約</a:t>
            </a:r>
            <a:r>
              <a:rPr kumimoji="0"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4,600</a:t>
            </a:r>
            <a:r>
              <a:rPr kumimoji="0"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接続</a:t>
            </a:r>
            <a:r>
              <a:rPr kumimoji="0" lang="en-US" altLang="ja-JP"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0" lang="ja-JP" altLang="en-US" sz="825"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en-US" altLang="ja-JP" sz="825" dirty="0" smtClean="0">
                <a:solidFill>
                  <a:prstClr val="black"/>
                </a:solidFill>
                <a:latin typeface="ＭＳ Ｐゴシック" panose="020B0600070205080204" pitchFamily="50" charset="-128"/>
                <a:ea typeface="ＭＳ Ｐゴシック" panose="020B0600070205080204" pitchFamily="50" charset="-128"/>
              </a:rPr>
              <a:t>2021</a:t>
            </a:r>
            <a:r>
              <a:rPr kumimoji="0" lang="ja-JP" altLang="en-US" sz="825"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0" lang="ja-JP" altLang="en-US" sz="825"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実績）</a:t>
            </a:r>
            <a:endParaRPr kumimoji="0"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8" name="テキスト ボックス 67"/>
          <p:cNvSpPr txBox="1"/>
          <p:nvPr/>
        </p:nvSpPr>
        <p:spPr>
          <a:xfrm>
            <a:off x="157207" y="5149972"/>
            <a:ext cx="4405791" cy="300082"/>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■３レスの</a:t>
            </a:r>
            <a:r>
              <a:rPr kumimoji="1" lang="ja-JP" altLang="en-US" sz="1350" b="1"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取組</a:t>
            </a:r>
            <a:endParaRPr kumimoji="1" lang="ja-JP" altLang="en-US" sz="1350" b="1"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pic>
        <p:nvPicPr>
          <p:cNvPr id="25" name="図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0009" y="2884036"/>
            <a:ext cx="475447" cy="475447"/>
          </a:xfrm>
          <a:prstGeom prst="rect">
            <a:avLst/>
          </a:prstGeom>
        </p:spPr>
      </p:pic>
      <p:sp>
        <p:nvSpPr>
          <p:cNvPr id="26" name="右矢印 25"/>
          <p:cNvSpPr/>
          <p:nvPr/>
        </p:nvSpPr>
        <p:spPr>
          <a:xfrm>
            <a:off x="1253161" y="2977482"/>
            <a:ext cx="909852" cy="22674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7" name="図 2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801" y="2905795"/>
            <a:ext cx="390290" cy="390290"/>
          </a:xfrm>
          <a:prstGeom prst="rect">
            <a:avLst/>
          </a:prstGeom>
        </p:spPr>
      </p:pic>
      <p:pic>
        <p:nvPicPr>
          <p:cNvPr id="28" name="図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05826" y="2625619"/>
            <a:ext cx="332066" cy="332066"/>
          </a:xfrm>
          <a:prstGeom prst="rect">
            <a:avLst/>
          </a:prstGeom>
        </p:spPr>
      </p:pic>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662" y="2928659"/>
            <a:ext cx="387749" cy="387749"/>
          </a:xfrm>
          <a:prstGeom prst="rect">
            <a:avLst/>
          </a:prstGeom>
        </p:spPr>
      </p:pic>
      <p:pic>
        <p:nvPicPr>
          <p:cNvPr id="31" name="図 3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12473" y="2789182"/>
            <a:ext cx="297873" cy="297873"/>
          </a:xfrm>
          <a:prstGeom prst="rect">
            <a:avLst/>
          </a:prstGeom>
        </p:spPr>
      </p:pic>
      <p:sp>
        <p:nvSpPr>
          <p:cNvPr id="33" name="正方形/長方形 32"/>
          <p:cNvSpPr/>
          <p:nvPr/>
        </p:nvSpPr>
        <p:spPr>
          <a:xfrm>
            <a:off x="1321244" y="3155470"/>
            <a:ext cx="837980" cy="2450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342892" rtl="0" eaLnBrk="1" fontAlgn="auto" latinLnBrk="0" hangingPunct="1">
              <a:lnSpc>
                <a:spcPct val="100000"/>
              </a:lnSpc>
              <a:spcBef>
                <a:spcPts val="169"/>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電子申請</a:t>
            </a: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p:cNvSpPr/>
          <p:nvPr/>
        </p:nvSpPr>
        <p:spPr>
          <a:xfrm>
            <a:off x="454912" y="2532062"/>
            <a:ext cx="655619" cy="24506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342892" rtl="0" eaLnBrk="1" fontAlgn="auto" latinLnBrk="0" hangingPunct="1">
              <a:lnSpc>
                <a:spcPct val="100000"/>
              </a:lnSpc>
              <a:spcBef>
                <a:spcPts val="169"/>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住民</a:t>
            </a:r>
            <a:endPar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8" name="角丸四角形吹き出し 37"/>
          <p:cNvSpPr/>
          <p:nvPr/>
        </p:nvSpPr>
        <p:spPr>
          <a:xfrm>
            <a:off x="5906079" y="2520843"/>
            <a:ext cx="1348658" cy="729591"/>
          </a:xfrm>
          <a:prstGeom prst="wedgeRoundRectCallout">
            <a:avLst>
              <a:gd name="adj1" fmla="val -59322"/>
              <a:gd name="adj2" fmla="val 612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四角形: 角を丸くする 19">
            <a:extLst>
              <a:ext uri="{FF2B5EF4-FFF2-40B4-BE49-F238E27FC236}">
                <a16:creationId xmlns:a16="http://schemas.microsoft.com/office/drawing/2014/main" id="{274880B2-0847-48B0-8B0B-58B69A38C54E}"/>
              </a:ext>
            </a:extLst>
          </p:cNvPr>
          <p:cNvSpPr/>
          <p:nvPr/>
        </p:nvSpPr>
        <p:spPr bwMode="gray">
          <a:xfrm>
            <a:off x="8017262" y="2776921"/>
            <a:ext cx="739037" cy="979436"/>
          </a:xfrm>
          <a:prstGeom prst="roundRect">
            <a:avLst>
              <a:gd name="adj" fmla="val 7078"/>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42" name="グラフィックス 20">
            <a:extLst>
              <a:ext uri="{FF2B5EF4-FFF2-40B4-BE49-F238E27FC236}">
                <a16:creationId xmlns:a16="http://schemas.microsoft.com/office/drawing/2014/main" id="{8E8999EA-DAB7-424B-87BA-9F75A3C5A63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40992" t="41418" r="40901" b="41440"/>
          <a:stretch/>
        </p:blipFill>
        <p:spPr bwMode="gray">
          <a:xfrm>
            <a:off x="8060839" y="2822044"/>
            <a:ext cx="667406" cy="657887"/>
          </a:xfrm>
          <a:prstGeom prst="rect">
            <a:avLst/>
          </a:prstGeom>
          <a:solidFill>
            <a:schemeClr val="bg1"/>
          </a:solidFill>
        </p:spPr>
      </p:pic>
      <p:sp>
        <p:nvSpPr>
          <p:cNvPr id="43" name="テキスト ボックス 42"/>
          <p:cNvSpPr txBox="1"/>
          <p:nvPr/>
        </p:nvSpPr>
        <p:spPr>
          <a:xfrm>
            <a:off x="7987650" y="3458923"/>
            <a:ext cx="814368"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1"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庁内環境</a:t>
            </a:r>
          </a:p>
        </p:txBody>
      </p:sp>
      <p:cxnSp>
        <p:nvCxnSpPr>
          <p:cNvPr id="45" name="直線矢印コネクタ 44"/>
          <p:cNvCxnSpPr/>
          <p:nvPr/>
        </p:nvCxnSpPr>
        <p:spPr>
          <a:xfrm>
            <a:off x="5873527" y="3496859"/>
            <a:ext cx="681224" cy="4487"/>
          </a:xfrm>
          <a:prstGeom prst="straightConnector1">
            <a:avLst/>
          </a:prstGeom>
          <a:ln w="76200" cmpd="sng">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5338656" y="2321304"/>
            <a:ext cx="1737498" cy="219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画面イメージ</a:t>
            </a:r>
          </a:p>
        </p:txBody>
      </p:sp>
      <p:sp>
        <p:nvSpPr>
          <p:cNvPr id="50" name="雲 49"/>
          <p:cNvSpPr/>
          <p:nvPr/>
        </p:nvSpPr>
        <p:spPr>
          <a:xfrm>
            <a:off x="6568891" y="3253451"/>
            <a:ext cx="1074906" cy="57099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892"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クラウドサービス</a:t>
            </a:r>
          </a:p>
        </p:txBody>
      </p:sp>
      <p:pic>
        <p:nvPicPr>
          <p:cNvPr id="39" name="Picture 15" descr="C:\Users\otsukaf\AppData\Local\Microsoft\Windows\Temporary Internet Files\Content.IE5\GLL9Y2XL\opg_Suitman_w[1].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flipH="1">
            <a:off x="4982735" y="306743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a:blip r:embed="rId10" cstate="screen">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5417379" y="3252944"/>
            <a:ext cx="486000" cy="473696"/>
          </a:xfrm>
          <a:prstGeom prst="rect">
            <a:avLst/>
          </a:prstGeom>
        </p:spPr>
      </p:pic>
      <p:sp>
        <p:nvSpPr>
          <p:cNvPr id="44" name="テキスト ボックス 43"/>
          <p:cNvSpPr txBox="1"/>
          <p:nvPr/>
        </p:nvSpPr>
        <p:spPr>
          <a:xfrm>
            <a:off x="5352891" y="3058172"/>
            <a:ext cx="934390" cy="2192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端末機</a:t>
            </a:r>
          </a:p>
        </p:txBody>
      </p:sp>
      <p:sp>
        <p:nvSpPr>
          <p:cNvPr id="46" name="テキスト ボックス 45"/>
          <p:cNvSpPr txBox="1"/>
          <p:nvPr/>
        </p:nvSpPr>
        <p:spPr>
          <a:xfrm>
            <a:off x="4805037" y="2922735"/>
            <a:ext cx="594066" cy="219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2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職員</a:t>
            </a:r>
          </a:p>
        </p:txBody>
      </p:sp>
      <p:sp>
        <p:nvSpPr>
          <p:cNvPr id="53" name="右矢印 52"/>
          <p:cNvSpPr/>
          <p:nvPr/>
        </p:nvSpPr>
        <p:spPr>
          <a:xfrm>
            <a:off x="7661100" y="3130101"/>
            <a:ext cx="412141" cy="5400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5" name="図 5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019031" y="2559100"/>
            <a:ext cx="1116791" cy="655931"/>
          </a:xfrm>
          <a:prstGeom prst="rect">
            <a:avLst/>
          </a:prstGeom>
        </p:spPr>
      </p:pic>
      <p:sp>
        <p:nvSpPr>
          <p:cNvPr id="56" name="テキスト ボックス 55"/>
          <p:cNvSpPr txBox="1"/>
          <p:nvPr/>
        </p:nvSpPr>
        <p:spPr>
          <a:xfrm>
            <a:off x="4906456" y="3847039"/>
            <a:ext cx="4154994" cy="323165"/>
          </a:xfrm>
          <a:prstGeom prst="rect">
            <a:avLst/>
          </a:prstGeom>
          <a:noFill/>
          <a:ln>
            <a:no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＊さらに、在宅や出張も含め、どこからでも安全に庁内資源にアクセスできる新たな</a:t>
            </a:r>
            <a:r>
              <a:rPr kumimoji="1" lang="en-US" altLang="ja-JP"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ICT</a:t>
            </a: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環境の構築</a:t>
            </a:r>
            <a:endParaRPr kumimoji="1" lang="en-US" altLang="ja-JP"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7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en-US" altLang="ja-JP" sz="750" dirty="0" smtClean="0">
                <a:solidFill>
                  <a:prstClr val="black"/>
                </a:solidFill>
                <a:latin typeface="ＭＳ Ｐゴシック" panose="020B0600070205080204" pitchFamily="50" charset="-128"/>
                <a:ea typeface="ＭＳ Ｐゴシック" panose="020B0600070205080204" pitchFamily="50" charset="-128"/>
              </a:rPr>
              <a:t>2023</a:t>
            </a:r>
            <a:r>
              <a:rPr kumimoji="1" lang="ja-JP" altLang="en-US" sz="7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a:t>
            </a:r>
            <a:r>
              <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予定）に向けた全体設計を現在進めて</a:t>
            </a:r>
            <a:r>
              <a:rPr kumimoji="1" lang="ja-JP" altLang="en-US" sz="75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いる。</a:t>
            </a:r>
            <a:endParaRPr kumimoji="1" lang="ja-JP" altLang="en-US" sz="7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48" name="表 47">
            <a:extLst>
              <a:ext uri="{FF2B5EF4-FFF2-40B4-BE49-F238E27FC236}">
                <a16:creationId xmlns:a16="http://schemas.microsoft.com/office/drawing/2014/main" id="{D91EFCE7-3C4B-47CD-955A-6FA276366DCE}"/>
              </a:ext>
            </a:extLst>
          </p:cNvPr>
          <p:cNvGraphicFramePr>
            <a:graphicFrameLocks noGrp="1"/>
          </p:cNvGraphicFramePr>
          <p:nvPr>
            <p:extLst/>
          </p:nvPr>
        </p:nvGraphicFramePr>
        <p:xfrm>
          <a:off x="404426" y="3643110"/>
          <a:ext cx="3172193" cy="1390800"/>
        </p:xfrm>
        <a:graphic>
          <a:graphicData uri="http://schemas.openxmlformats.org/drawingml/2006/table">
            <a:tbl>
              <a:tblPr firstRow="1" bandRow="1">
                <a:tableStyleId>{5940675A-B579-460E-94D1-54222C63F5DA}</a:tableStyleId>
              </a:tblPr>
              <a:tblGrid>
                <a:gridCol w="2466463">
                  <a:extLst>
                    <a:ext uri="{9D8B030D-6E8A-4147-A177-3AD203B41FA5}">
                      <a16:colId xmlns:a16="http://schemas.microsoft.com/office/drawing/2014/main" val="1514418330"/>
                    </a:ext>
                  </a:extLst>
                </a:gridCol>
                <a:gridCol w="705730">
                  <a:extLst>
                    <a:ext uri="{9D8B030D-6E8A-4147-A177-3AD203B41FA5}">
                      <a16:colId xmlns:a16="http://schemas.microsoft.com/office/drawing/2014/main" val="2905529012"/>
                    </a:ext>
                  </a:extLst>
                </a:gridCol>
              </a:tblGrid>
              <a:tr h="109500">
                <a:tc>
                  <a:txBody>
                    <a:bodyPr/>
                    <a:lstStyle/>
                    <a:p>
                      <a:pPr algn="ctr">
                        <a:lnSpc>
                          <a:spcPts val="1400"/>
                        </a:lnSpc>
                      </a:pPr>
                      <a:r>
                        <a:rPr kumimoji="1" lang="ja-JP" altLang="en-US" sz="800" b="1" dirty="0">
                          <a:solidFill>
                            <a:schemeClr val="tx1"/>
                          </a:solidFill>
                          <a:latin typeface="+mn-ea"/>
                          <a:ea typeface="+mn-ea"/>
                        </a:rPr>
                        <a:t>手続き内容</a:t>
                      </a:r>
                    </a:p>
                  </a:txBody>
                  <a:tcPr marL="54000" marR="54000" marT="27000" marB="27000">
                    <a:solidFill>
                      <a:schemeClr val="accent1">
                        <a:lumMod val="20000"/>
                        <a:lumOff val="80000"/>
                      </a:schemeClr>
                    </a:solidFill>
                  </a:tcPr>
                </a:tc>
                <a:tc>
                  <a:txBody>
                    <a:bodyPr/>
                    <a:lstStyle/>
                    <a:p>
                      <a:pPr algn="ctr">
                        <a:lnSpc>
                          <a:spcPts val="1400"/>
                        </a:lnSpc>
                      </a:pPr>
                      <a:r>
                        <a:rPr kumimoji="1" lang="ja-JP" altLang="en-US" sz="800" b="1" dirty="0">
                          <a:solidFill>
                            <a:schemeClr val="tx1"/>
                          </a:solidFill>
                          <a:latin typeface="+mn-ea"/>
                          <a:ea typeface="+mn-ea"/>
                        </a:rPr>
                        <a:t>申請件数</a:t>
                      </a:r>
                    </a:p>
                  </a:txBody>
                  <a:tcPr marL="54000" marR="54000" marT="27000" marB="27000">
                    <a:solidFill>
                      <a:schemeClr val="accent1">
                        <a:lumMod val="20000"/>
                        <a:lumOff val="80000"/>
                      </a:schemeClr>
                    </a:solidFill>
                  </a:tcPr>
                </a:tc>
                <a:extLst>
                  <a:ext uri="{0D108BD9-81ED-4DB2-BD59-A6C34878D82A}">
                    <a16:rowId xmlns:a16="http://schemas.microsoft.com/office/drawing/2014/main" val="3520950328"/>
                  </a:ext>
                </a:extLst>
              </a:tr>
              <a:tr h="109500">
                <a:tc>
                  <a:txBody>
                    <a:bodyPr/>
                    <a:lstStyle/>
                    <a:p>
                      <a:pPr marL="0" indent="0">
                        <a:lnSpc>
                          <a:spcPts val="1400"/>
                        </a:lnSpc>
                        <a:buFont typeface="Wingdings" panose="05000000000000000000" pitchFamily="2" charset="2"/>
                        <a:buNone/>
                      </a:pPr>
                      <a:r>
                        <a:rPr kumimoji="1" lang="ja-JP" altLang="en-US" sz="800" dirty="0">
                          <a:solidFill>
                            <a:schemeClr val="tx1"/>
                          </a:solidFill>
                          <a:latin typeface="+mn-ea"/>
                          <a:ea typeface="+mn-ea"/>
                        </a:rPr>
                        <a:t>第４～</a:t>
                      </a:r>
                      <a:r>
                        <a:rPr kumimoji="1" lang="en-US" altLang="ja-JP" sz="800" dirty="0">
                          <a:solidFill>
                            <a:schemeClr val="tx1"/>
                          </a:solidFill>
                          <a:latin typeface="+mn-ea"/>
                          <a:ea typeface="+mn-ea"/>
                        </a:rPr>
                        <a:t>11</a:t>
                      </a:r>
                      <a:r>
                        <a:rPr kumimoji="1" lang="ja-JP" altLang="en-US" sz="800" dirty="0">
                          <a:solidFill>
                            <a:schemeClr val="tx1"/>
                          </a:solidFill>
                          <a:latin typeface="+mn-ea"/>
                          <a:ea typeface="+mn-ea"/>
                        </a:rPr>
                        <a:t>期</a:t>
                      </a:r>
                      <a:r>
                        <a:rPr kumimoji="1" lang="zh-TW" altLang="en-US" sz="800" dirty="0">
                          <a:solidFill>
                            <a:schemeClr val="tx1"/>
                          </a:solidFill>
                          <a:latin typeface="+mn-ea"/>
                          <a:ea typeface="+mn-ea"/>
                        </a:rPr>
                        <a:t>大阪府営業時間短縮協力金支給申請</a:t>
                      </a:r>
                    </a:p>
                  </a:txBody>
                  <a:tcPr marL="54000" marR="54000" marT="27000" marB="27000">
                    <a:solidFill>
                      <a:schemeClr val="bg1"/>
                    </a:solidFill>
                  </a:tcPr>
                </a:tc>
                <a:tc>
                  <a:txBody>
                    <a:bodyPr/>
                    <a:lstStyle/>
                    <a:p>
                      <a:pPr algn="r">
                        <a:lnSpc>
                          <a:spcPts val="1400"/>
                        </a:lnSpc>
                      </a:pPr>
                      <a:r>
                        <a:rPr kumimoji="1" lang="ja-JP" altLang="en-US" sz="800" dirty="0">
                          <a:solidFill>
                            <a:schemeClr val="tx1"/>
                          </a:solidFill>
                          <a:latin typeface="+mn-ea"/>
                          <a:ea typeface="+mn-ea"/>
                        </a:rPr>
                        <a:t>約</a:t>
                      </a:r>
                      <a:r>
                        <a:rPr kumimoji="1" lang="en-US" altLang="ja-JP" sz="800" dirty="0">
                          <a:solidFill>
                            <a:schemeClr val="tx1"/>
                          </a:solidFill>
                          <a:latin typeface="+mn-ea"/>
                          <a:ea typeface="+mn-ea"/>
                        </a:rPr>
                        <a:t>450,000</a:t>
                      </a:r>
                      <a:endParaRPr kumimoji="1" lang="ja-JP" altLang="en-US" sz="800" dirty="0">
                        <a:solidFill>
                          <a:schemeClr val="tx1"/>
                        </a:solidFill>
                        <a:latin typeface="+mn-ea"/>
                        <a:ea typeface="+mn-ea"/>
                      </a:endParaRPr>
                    </a:p>
                  </a:txBody>
                  <a:tcPr marL="54000" marR="54000" marT="27000" marB="27000">
                    <a:solidFill>
                      <a:schemeClr val="bg1"/>
                    </a:solidFill>
                  </a:tcPr>
                </a:tc>
                <a:extLst>
                  <a:ext uri="{0D108BD9-81ED-4DB2-BD59-A6C34878D82A}">
                    <a16:rowId xmlns:a16="http://schemas.microsoft.com/office/drawing/2014/main" val="3470388542"/>
                  </a:ext>
                </a:extLst>
              </a:tr>
              <a:tr h="96602">
                <a:tc>
                  <a:txBody>
                    <a:bodyPr/>
                    <a:lstStyle/>
                    <a:p>
                      <a:pPr marL="0" indent="0">
                        <a:lnSpc>
                          <a:spcPts val="1400"/>
                        </a:lnSpc>
                        <a:buFont typeface="Wingdings" panose="05000000000000000000" pitchFamily="2" charset="2"/>
                        <a:buNone/>
                      </a:pPr>
                      <a:r>
                        <a:rPr kumimoji="1" lang="ja-JP" altLang="en-US" sz="800" dirty="0">
                          <a:solidFill>
                            <a:schemeClr val="tx1"/>
                          </a:solidFill>
                          <a:latin typeface="+mn-ea"/>
                          <a:ea typeface="+mn-ea"/>
                        </a:rPr>
                        <a:t>自宅療養者への配食、パルスオキシメーター申込受付</a:t>
                      </a:r>
                    </a:p>
                  </a:txBody>
                  <a:tcPr marL="54000" marR="54000" marT="27000" marB="27000">
                    <a:solidFill>
                      <a:schemeClr val="bg1"/>
                    </a:solidFill>
                  </a:tcPr>
                </a:tc>
                <a:tc>
                  <a:txBody>
                    <a:bodyPr/>
                    <a:lstStyle/>
                    <a:p>
                      <a:pPr algn="r">
                        <a:lnSpc>
                          <a:spcPts val="1400"/>
                        </a:lnSpc>
                      </a:pPr>
                      <a:r>
                        <a:rPr kumimoji="1" lang="ja-JP" altLang="en-US" sz="800" dirty="0">
                          <a:solidFill>
                            <a:schemeClr val="tx1"/>
                          </a:solidFill>
                          <a:latin typeface="+mn-ea"/>
                          <a:ea typeface="+mn-ea"/>
                        </a:rPr>
                        <a:t>約</a:t>
                      </a:r>
                      <a:r>
                        <a:rPr kumimoji="1" lang="en-US" altLang="ja-JP" sz="800" dirty="0">
                          <a:solidFill>
                            <a:schemeClr val="tx1"/>
                          </a:solidFill>
                          <a:latin typeface="+mn-ea"/>
                          <a:ea typeface="+mn-ea"/>
                        </a:rPr>
                        <a:t>120,000</a:t>
                      </a:r>
                      <a:endParaRPr kumimoji="1" lang="ja-JP" altLang="en-US" sz="800" dirty="0">
                        <a:solidFill>
                          <a:schemeClr val="tx1"/>
                        </a:solidFill>
                        <a:latin typeface="+mn-ea"/>
                        <a:ea typeface="+mn-ea"/>
                      </a:endParaRPr>
                    </a:p>
                  </a:txBody>
                  <a:tcPr marL="54000" marR="54000" marT="27000" marB="27000">
                    <a:solidFill>
                      <a:schemeClr val="bg1"/>
                    </a:solidFill>
                  </a:tcPr>
                </a:tc>
                <a:extLst>
                  <a:ext uri="{0D108BD9-81ED-4DB2-BD59-A6C34878D82A}">
                    <a16:rowId xmlns:a16="http://schemas.microsoft.com/office/drawing/2014/main" val="1859611722"/>
                  </a:ext>
                </a:extLst>
              </a:tr>
              <a:tr h="109500">
                <a:tc>
                  <a:txBody>
                    <a:bodyPr/>
                    <a:lstStyle/>
                    <a:p>
                      <a:pPr marL="0" indent="0">
                        <a:lnSpc>
                          <a:spcPts val="1400"/>
                        </a:lnSpc>
                        <a:buFont typeface="Wingdings" panose="05000000000000000000" pitchFamily="2" charset="2"/>
                        <a:buNone/>
                      </a:pPr>
                      <a:r>
                        <a:rPr kumimoji="1" lang="ja-JP" altLang="en-US" sz="800" dirty="0">
                          <a:solidFill>
                            <a:schemeClr val="tx1"/>
                          </a:solidFill>
                          <a:latin typeface="+mn-ea"/>
                          <a:ea typeface="+mn-ea"/>
                        </a:rPr>
                        <a:t>感染防止認証ゴールドステッカー交付申請</a:t>
                      </a:r>
                    </a:p>
                  </a:txBody>
                  <a:tcPr marL="54000" marR="54000" marT="27000" marB="27000">
                    <a:solidFill>
                      <a:schemeClr val="bg1"/>
                    </a:solidFill>
                  </a:tcPr>
                </a:tc>
                <a:tc>
                  <a:txBody>
                    <a:bodyPr/>
                    <a:lstStyle/>
                    <a:p>
                      <a:pPr algn="r">
                        <a:lnSpc>
                          <a:spcPts val="1400"/>
                        </a:lnSpc>
                      </a:pPr>
                      <a:r>
                        <a:rPr kumimoji="1" lang="ja-JP" altLang="en-US" sz="800" dirty="0">
                          <a:solidFill>
                            <a:schemeClr val="tx1"/>
                          </a:solidFill>
                          <a:latin typeface="+mn-ea"/>
                          <a:ea typeface="+mn-ea"/>
                        </a:rPr>
                        <a:t>約</a:t>
                      </a:r>
                      <a:r>
                        <a:rPr kumimoji="1" lang="en-US" altLang="ja-JP" sz="800" dirty="0">
                          <a:solidFill>
                            <a:schemeClr val="tx1"/>
                          </a:solidFill>
                          <a:latin typeface="+mn-ea"/>
                          <a:ea typeface="+mn-ea"/>
                        </a:rPr>
                        <a:t>54,000</a:t>
                      </a:r>
                      <a:endParaRPr kumimoji="1" lang="ja-JP" altLang="en-US" sz="800" dirty="0">
                        <a:solidFill>
                          <a:schemeClr val="tx1"/>
                        </a:solidFill>
                        <a:latin typeface="+mn-ea"/>
                        <a:ea typeface="+mn-ea"/>
                      </a:endParaRPr>
                    </a:p>
                  </a:txBody>
                  <a:tcPr marL="54000" marR="54000" marT="27000" marB="27000">
                    <a:solidFill>
                      <a:schemeClr val="bg1"/>
                    </a:solidFill>
                  </a:tcPr>
                </a:tc>
                <a:extLst>
                  <a:ext uri="{0D108BD9-81ED-4DB2-BD59-A6C34878D82A}">
                    <a16:rowId xmlns:a16="http://schemas.microsoft.com/office/drawing/2014/main" val="2419700356"/>
                  </a:ext>
                </a:extLst>
              </a:tr>
              <a:tr h="109500">
                <a:tc>
                  <a:txBody>
                    <a:bodyPr/>
                    <a:lstStyle/>
                    <a:p>
                      <a:pPr marL="0" marR="0" lvl="0" indent="0" algn="l" defTabSz="914400" rtl="0" eaLnBrk="1" fontAlgn="auto" latinLnBrk="0" hangingPunct="1">
                        <a:lnSpc>
                          <a:spcPts val="1400"/>
                        </a:lnSpc>
                        <a:spcBef>
                          <a:spcPts val="0"/>
                        </a:spcBef>
                        <a:spcAft>
                          <a:spcPts val="0"/>
                        </a:spcAft>
                        <a:buClrTx/>
                        <a:buSzTx/>
                        <a:buFont typeface="Wingdings" panose="05000000000000000000" pitchFamily="2" charset="2"/>
                        <a:buNone/>
                        <a:tabLst/>
                        <a:defRPr/>
                      </a:pPr>
                      <a:r>
                        <a:rPr kumimoji="1" lang="ja-JP" altLang="en-US" sz="800" dirty="0">
                          <a:solidFill>
                            <a:schemeClr val="tx1"/>
                          </a:solidFill>
                          <a:latin typeface="+mn-ea"/>
                          <a:ea typeface="+mn-ea"/>
                        </a:rPr>
                        <a:t>中小法人・個人事業者等に対する一時支援金申請</a:t>
                      </a:r>
                      <a:endParaRPr kumimoji="1" lang="zh-TW" altLang="en-US" sz="800" dirty="0">
                        <a:solidFill>
                          <a:schemeClr val="tx1"/>
                        </a:solidFill>
                        <a:latin typeface="+mn-ea"/>
                        <a:ea typeface="+mn-ea"/>
                      </a:endParaRPr>
                    </a:p>
                  </a:txBody>
                  <a:tcPr marL="54000" marR="54000" marT="27000" marB="27000">
                    <a:solidFill>
                      <a:schemeClr val="bg1"/>
                    </a:solidFill>
                  </a:tcPr>
                </a:tc>
                <a:tc>
                  <a:txBody>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1" lang="ja-JP" altLang="en-US" sz="800" dirty="0">
                          <a:solidFill>
                            <a:schemeClr val="tx1"/>
                          </a:solidFill>
                          <a:latin typeface="+mn-ea"/>
                          <a:ea typeface="+mn-ea"/>
                        </a:rPr>
                        <a:t>約</a:t>
                      </a:r>
                      <a:r>
                        <a:rPr kumimoji="1" lang="en-US" altLang="ja-JP" sz="800" dirty="0">
                          <a:solidFill>
                            <a:schemeClr val="tx1"/>
                          </a:solidFill>
                          <a:latin typeface="+mn-ea"/>
                          <a:ea typeface="+mn-ea"/>
                        </a:rPr>
                        <a:t>47,000</a:t>
                      </a:r>
                      <a:endParaRPr kumimoji="1" lang="ja-JP" altLang="en-US" sz="800" dirty="0">
                        <a:solidFill>
                          <a:schemeClr val="tx1"/>
                        </a:solidFill>
                        <a:latin typeface="+mn-ea"/>
                        <a:ea typeface="+mn-ea"/>
                      </a:endParaRPr>
                    </a:p>
                  </a:txBody>
                  <a:tcPr marL="54000" marR="54000" marT="27000" marB="27000">
                    <a:solidFill>
                      <a:schemeClr val="bg1"/>
                    </a:solidFill>
                  </a:tcPr>
                </a:tc>
                <a:extLst>
                  <a:ext uri="{0D108BD9-81ED-4DB2-BD59-A6C34878D82A}">
                    <a16:rowId xmlns:a16="http://schemas.microsoft.com/office/drawing/2014/main" val="1229695973"/>
                  </a:ext>
                </a:extLst>
              </a:tr>
              <a:tr h="109500">
                <a:tc>
                  <a:txBody>
                    <a:bodyPr/>
                    <a:lstStyle/>
                    <a:p>
                      <a:pPr marL="0" indent="0">
                        <a:lnSpc>
                          <a:spcPts val="1400"/>
                        </a:lnSpc>
                        <a:buFont typeface="Wingdings" panose="05000000000000000000" pitchFamily="2" charset="2"/>
                        <a:buNone/>
                      </a:pPr>
                      <a:r>
                        <a:rPr kumimoji="1" lang="zh-TW" altLang="en-US" sz="800" dirty="0">
                          <a:solidFill>
                            <a:schemeClr val="tx1"/>
                          </a:solidFill>
                          <a:latin typeface="+mn-ea"/>
                          <a:ea typeface="+mn-ea"/>
                        </a:rPr>
                        <a:t>大阪府飲食店等感染症対策備品設置支援金</a:t>
                      </a:r>
                    </a:p>
                  </a:txBody>
                  <a:tcPr marL="54000" marR="54000" marT="27000" marB="27000">
                    <a:solidFill>
                      <a:schemeClr val="bg1"/>
                    </a:solidFill>
                  </a:tcPr>
                </a:tc>
                <a:tc>
                  <a:txBody>
                    <a:bodyPr/>
                    <a:lstStyle/>
                    <a:p>
                      <a:pPr marL="0" marR="0" lvl="0" indent="0" algn="r" defTabSz="914400" rtl="0" eaLnBrk="1" fontAlgn="auto" latinLnBrk="0" hangingPunct="1">
                        <a:lnSpc>
                          <a:spcPts val="1400"/>
                        </a:lnSpc>
                        <a:spcBef>
                          <a:spcPts val="0"/>
                        </a:spcBef>
                        <a:spcAft>
                          <a:spcPts val="0"/>
                        </a:spcAft>
                        <a:buClrTx/>
                        <a:buSzTx/>
                        <a:buFontTx/>
                        <a:buNone/>
                        <a:tabLst/>
                        <a:defRPr/>
                      </a:pPr>
                      <a:r>
                        <a:rPr kumimoji="1" lang="ja-JP" altLang="en-US" sz="800" dirty="0">
                          <a:solidFill>
                            <a:schemeClr val="tx1"/>
                          </a:solidFill>
                          <a:latin typeface="+mn-ea"/>
                          <a:ea typeface="+mn-ea"/>
                        </a:rPr>
                        <a:t>約</a:t>
                      </a:r>
                      <a:r>
                        <a:rPr kumimoji="1" lang="en-US" altLang="ja-JP" sz="800" dirty="0">
                          <a:solidFill>
                            <a:schemeClr val="tx1"/>
                          </a:solidFill>
                          <a:latin typeface="+mn-ea"/>
                          <a:ea typeface="+mn-ea"/>
                        </a:rPr>
                        <a:t>25,000</a:t>
                      </a:r>
                      <a:endParaRPr kumimoji="1" lang="ja-JP" altLang="en-US" sz="800" dirty="0">
                        <a:solidFill>
                          <a:schemeClr val="tx1"/>
                        </a:solidFill>
                        <a:latin typeface="+mn-ea"/>
                        <a:ea typeface="+mn-ea"/>
                      </a:endParaRPr>
                    </a:p>
                  </a:txBody>
                  <a:tcPr marL="54000" marR="54000" marT="27000" marB="27000">
                    <a:solidFill>
                      <a:schemeClr val="bg1"/>
                    </a:solidFill>
                  </a:tcPr>
                </a:tc>
                <a:extLst>
                  <a:ext uri="{0D108BD9-81ED-4DB2-BD59-A6C34878D82A}">
                    <a16:rowId xmlns:a16="http://schemas.microsoft.com/office/drawing/2014/main" val="90466160"/>
                  </a:ext>
                </a:extLst>
              </a:tr>
            </a:tbl>
          </a:graphicData>
        </a:graphic>
      </p:graphicFrame>
      <p:pic>
        <p:nvPicPr>
          <p:cNvPr id="51" name="図 50"/>
          <p:cNvPicPr>
            <a:picLocks noChangeAspect="1"/>
          </p:cNvPicPr>
          <p:nvPr/>
        </p:nvPicPr>
        <p:blipFill>
          <a:blip r:embed="rId12"/>
          <a:stretch>
            <a:fillRect/>
          </a:stretch>
        </p:blipFill>
        <p:spPr>
          <a:xfrm>
            <a:off x="4657789" y="5114493"/>
            <a:ext cx="4465556" cy="1065327"/>
          </a:xfrm>
          <a:prstGeom prst="rect">
            <a:avLst/>
          </a:prstGeom>
        </p:spPr>
      </p:pic>
      <p:sp>
        <p:nvSpPr>
          <p:cNvPr id="54" name="角丸四角形 53"/>
          <p:cNvSpPr/>
          <p:nvPr/>
        </p:nvSpPr>
        <p:spPr>
          <a:xfrm>
            <a:off x="2291469" y="2550953"/>
            <a:ext cx="674681" cy="23287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大阪府</a:t>
            </a:r>
          </a:p>
        </p:txBody>
      </p:sp>
      <p:sp>
        <p:nvSpPr>
          <p:cNvPr id="57" name="角丸四角形 56"/>
          <p:cNvSpPr/>
          <p:nvPr/>
        </p:nvSpPr>
        <p:spPr>
          <a:xfrm>
            <a:off x="371229" y="2550953"/>
            <a:ext cx="674681" cy="232872"/>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住民</a:t>
            </a:r>
          </a:p>
        </p:txBody>
      </p:sp>
      <p:sp>
        <p:nvSpPr>
          <p:cNvPr id="49" name="テキスト ボックス 48"/>
          <p:cNvSpPr txBox="1"/>
          <p:nvPr/>
        </p:nvSpPr>
        <p:spPr>
          <a:xfrm>
            <a:off x="51689" y="586079"/>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cxnSp>
        <p:nvCxnSpPr>
          <p:cNvPr id="59" name="直線コネクタ 58"/>
          <p:cNvCxnSpPr/>
          <p:nvPr/>
        </p:nvCxnSpPr>
        <p:spPr>
          <a:xfrm>
            <a:off x="270457" y="537358"/>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148386" y="87732"/>
            <a:ext cx="516359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６</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lang="ja-JP" altLang="en-US" sz="2215" dirty="0">
                <a:latin typeface="Meiryo UI" panose="020B0604030504040204" pitchFamily="50" charset="-128"/>
                <a:ea typeface="Meiryo UI" panose="020B0604030504040204" pitchFamily="50" charset="-128"/>
              </a:rPr>
              <a:t>具体的な</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取組（スマートシティ）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52"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9257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609BFC8-47B6-43E1-9D40-E229D36568EF}"/>
              </a:ext>
            </a:extLst>
          </p:cNvPr>
          <p:cNvSpPr txBox="1"/>
          <p:nvPr/>
        </p:nvSpPr>
        <p:spPr>
          <a:xfrm>
            <a:off x="-2275" y="584703"/>
            <a:ext cx="9144000"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行政オンラインシステムの構築（大阪市）</a:t>
            </a:r>
          </a:p>
        </p:txBody>
      </p:sp>
      <p:sp>
        <p:nvSpPr>
          <p:cNvPr id="6" name="テキスト ボックス 5"/>
          <p:cNvSpPr txBox="1"/>
          <p:nvPr/>
        </p:nvSpPr>
        <p:spPr>
          <a:xfrm>
            <a:off x="298084" y="1327485"/>
            <a:ext cx="7081267" cy="815608"/>
          </a:xfrm>
          <a:prstGeom prst="rect">
            <a:avLst/>
          </a:prstGeom>
          <a:noFill/>
          <a:ln>
            <a:solidFill>
              <a:sysClr val="windowText" lastClr="000000"/>
            </a:solidFill>
          </a:ln>
        </p:spPr>
        <p:txBody>
          <a:bodyPr wrap="square" rtlCol="0">
            <a:spAutoFit/>
          </a:bodyPr>
          <a:lstStyle/>
          <a:p>
            <a:pPr marL="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いつでもパソコンやスマートフォンを使って、手続きが行える新システムの運用を</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開始。</a:t>
            </a: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「電子決済」・「電子署名」・「申請状況の見える化」等の機能を</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搭載。</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既存業務のゼロベースでの見直しやはんこレス・</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キャッシュレス化。</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1004471" y="1011398"/>
            <a:ext cx="8328814" cy="323165"/>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すべての行政手続きを対象にオンライン化を検討・推進している</a:t>
            </a:r>
            <a:r>
              <a:rPr kumimoji="1" lang="ja-JP" altLang="en-US" sz="1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取組は</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政令指定都市</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初。</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9" name="図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0772" y="2290487"/>
            <a:ext cx="2261981" cy="1689708"/>
          </a:xfrm>
          <a:prstGeom prst="rect">
            <a:avLst/>
          </a:prstGeom>
          <a:effectLst>
            <a:outerShdw blurRad="50800" dist="38100" dir="2700000" algn="tl" rotWithShape="0">
              <a:prstClr val="black">
                <a:alpha val="40000"/>
              </a:prstClr>
            </a:outerShdw>
          </a:effectLst>
        </p:spPr>
      </p:pic>
      <p:sp>
        <p:nvSpPr>
          <p:cNvPr id="10" name="テキスト ボックス 9"/>
          <p:cNvSpPr txBox="1"/>
          <p:nvPr/>
        </p:nvSpPr>
        <p:spPr>
          <a:xfrm>
            <a:off x="2889379" y="2253695"/>
            <a:ext cx="469129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〇主な手続き</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2020.8</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2021.12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総申請件数：約</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42</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万件）</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1" name="表 10"/>
          <p:cNvGraphicFramePr>
            <a:graphicFrameLocks noGrp="1"/>
          </p:cNvGraphicFramePr>
          <p:nvPr>
            <p:extLst/>
          </p:nvPr>
        </p:nvGraphicFramePr>
        <p:xfrm>
          <a:off x="3046050" y="2559655"/>
          <a:ext cx="4312701" cy="1498800"/>
        </p:xfrm>
        <a:graphic>
          <a:graphicData uri="http://schemas.openxmlformats.org/drawingml/2006/table">
            <a:tbl>
              <a:tblPr firstRow="1" bandRow="1"/>
              <a:tblGrid>
                <a:gridCol w="3429563">
                  <a:extLst>
                    <a:ext uri="{9D8B030D-6E8A-4147-A177-3AD203B41FA5}">
                      <a16:colId xmlns:a16="http://schemas.microsoft.com/office/drawing/2014/main" val="1514418330"/>
                    </a:ext>
                  </a:extLst>
                </a:gridCol>
                <a:gridCol w="883138">
                  <a:extLst>
                    <a:ext uri="{9D8B030D-6E8A-4147-A177-3AD203B41FA5}">
                      <a16:colId xmlns:a16="http://schemas.microsoft.com/office/drawing/2014/main" val="2905529012"/>
                    </a:ext>
                  </a:extLst>
                </a:gridCol>
              </a:tblGrid>
              <a:tr h="230043">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algn="ctr">
                        <a:lnSpc>
                          <a:spcPts val="1400"/>
                        </a:lnSpc>
                      </a:pPr>
                      <a:r>
                        <a:rPr kumimoji="1" lang="ja-JP" altLang="en-US" sz="1100" dirty="0"/>
                        <a:t>手続き内容</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kumimoji="1" sz="1800" b="1" kern="1200">
                          <a:solidFill>
                            <a:schemeClr val="lt1"/>
                          </a:solidFill>
                          <a:latin typeface="Meiryo UI"/>
                          <a:ea typeface="Meiryo UI"/>
                        </a:defRPr>
                      </a:lvl1pPr>
                      <a:lvl2pPr marL="457200" algn="l" defTabSz="914400" rtl="0" eaLnBrk="1" latinLnBrk="0" hangingPunct="1">
                        <a:defRPr kumimoji="1" sz="1800" b="1" kern="1200">
                          <a:solidFill>
                            <a:schemeClr val="lt1"/>
                          </a:solidFill>
                          <a:latin typeface="Meiryo UI"/>
                          <a:ea typeface="Meiryo UI"/>
                        </a:defRPr>
                      </a:lvl2pPr>
                      <a:lvl3pPr marL="914400" algn="l" defTabSz="914400" rtl="0" eaLnBrk="1" latinLnBrk="0" hangingPunct="1">
                        <a:defRPr kumimoji="1" sz="1800" b="1" kern="1200">
                          <a:solidFill>
                            <a:schemeClr val="lt1"/>
                          </a:solidFill>
                          <a:latin typeface="Meiryo UI"/>
                          <a:ea typeface="Meiryo UI"/>
                        </a:defRPr>
                      </a:lvl3pPr>
                      <a:lvl4pPr marL="1371600" algn="l" defTabSz="914400" rtl="0" eaLnBrk="1" latinLnBrk="0" hangingPunct="1">
                        <a:defRPr kumimoji="1" sz="1800" b="1" kern="1200">
                          <a:solidFill>
                            <a:schemeClr val="lt1"/>
                          </a:solidFill>
                          <a:latin typeface="Meiryo UI"/>
                          <a:ea typeface="Meiryo UI"/>
                        </a:defRPr>
                      </a:lvl4pPr>
                      <a:lvl5pPr marL="1828800" algn="l" defTabSz="914400" rtl="0" eaLnBrk="1" latinLnBrk="0" hangingPunct="1">
                        <a:defRPr kumimoji="1" sz="1800" b="1" kern="1200">
                          <a:solidFill>
                            <a:schemeClr val="lt1"/>
                          </a:solidFill>
                          <a:latin typeface="Meiryo UI"/>
                          <a:ea typeface="Meiryo UI"/>
                        </a:defRPr>
                      </a:lvl5pPr>
                      <a:lvl6pPr marL="2286000" algn="l" defTabSz="914400" rtl="0" eaLnBrk="1" latinLnBrk="0" hangingPunct="1">
                        <a:defRPr kumimoji="1" sz="1800" b="1" kern="1200">
                          <a:solidFill>
                            <a:schemeClr val="lt1"/>
                          </a:solidFill>
                          <a:latin typeface="Meiryo UI"/>
                          <a:ea typeface="Meiryo UI"/>
                        </a:defRPr>
                      </a:lvl6pPr>
                      <a:lvl7pPr marL="2743200" algn="l" defTabSz="914400" rtl="0" eaLnBrk="1" latinLnBrk="0" hangingPunct="1">
                        <a:defRPr kumimoji="1" sz="1800" b="1" kern="1200">
                          <a:solidFill>
                            <a:schemeClr val="lt1"/>
                          </a:solidFill>
                          <a:latin typeface="Meiryo UI"/>
                          <a:ea typeface="Meiryo UI"/>
                        </a:defRPr>
                      </a:lvl7pPr>
                      <a:lvl8pPr marL="3200400" algn="l" defTabSz="914400" rtl="0" eaLnBrk="1" latinLnBrk="0" hangingPunct="1">
                        <a:defRPr kumimoji="1" sz="1800" b="1" kern="1200">
                          <a:solidFill>
                            <a:schemeClr val="lt1"/>
                          </a:solidFill>
                          <a:latin typeface="Meiryo UI"/>
                          <a:ea typeface="Meiryo UI"/>
                        </a:defRPr>
                      </a:lvl8pPr>
                      <a:lvl9pPr marL="3657600" algn="l" defTabSz="914400" rtl="0" eaLnBrk="1" latinLnBrk="0" hangingPunct="1">
                        <a:defRPr kumimoji="1" sz="1800" b="1" kern="1200">
                          <a:solidFill>
                            <a:schemeClr val="lt1"/>
                          </a:solidFill>
                          <a:latin typeface="Meiryo UI"/>
                          <a:ea typeface="Meiryo UI"/>
                        </a:defRPr>
                      </a:lvl9pPr>
                    </a:lstStyle>
                    <a:p>
                      <a:pPr algn="ctr">
                        <a:lnSpc>
                          <a:spcPts val="1400"/>
                        </a:lnSpc>
                      </a:pPr>
                      <a:r>
                        <a:rPr kumimoji="1" lang="ja-JP" altLang="en-US" sz="1100" dirty="0"/>
                        <a:t>申請件数</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520950328"/>
                  </a:ext>
                </a:extLst>
              </a:tr>
              <a:tr h="201422">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nSpc>
                          <a:spcPts val="1400"/>
                        </a:lnSpc>
                      </a:pPr>
                      <a:r>
                        <a:rPr kumimoji="1" lang="ja-JP" altLang="en-US" sz="1100" dirty="0"/>
                        <a:t>コロナウイルス感染症関係</a:t>
                      </a:r>
                      <a:r>
                        <a:rPr kumimoji="1" lang="ja-JP" altLang="en-US" sz="1050" dirty="0"/>
                        <a:t>（営業時短協力金他）</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r">
                        <a:lnSpc>
                          <a:spcPts val="1400"/>
                        </a:lnSpc>
                      </a:pPr>
                      <a:r>
                        <a:rPr kumimoji="1" lang="ja-JP" altLang="en-US" sz="1100" dirty="0"/>
                        <a:t>約</a:t>
                      </a:r>
                      <a:r>
                        <a:rPr kumimoji="1" lang="en-US" altLang="ja-JP" sz="1100" dirty="0"/>
                        <a:t>108,000</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70388542"/>
                  </a:ext>
                </a:extLst>
              </a:tr>
              <a:tr h="22692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nSpc>
                          <a:spcPts val="1400"/>
                        </a:lnSpc>
                      </a:pPr>
                      <a:r>
                        <a:rPr kumimoji="1" lang="ja-JP" altLang="en-US" sz="1100" dirty="0"/>
                        <a:t>水道関係</a:t>
                      </a:r>
                      <a:r>
                        <a:rPr kumimoji="1" lang="ja-JP" altLang="en-US" sz="1050" dirty="0"/>
                        <a:t>（使用開始・中止他）</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r">
                        <a:lnSpc>
                          <a:spcPts val="1400"/>
                        </a:lnSpc>
                      </a:pPr>
                      <a:r>
                        <a:rPr kumimoji="1" lang="ja-JP" altLang="en-US" sz="1100" dirty="0"/>
                        <a:t>約</a:t>
                      </a:r>
                      <a:r>
                        <a:rPr kumimoji="1" lang="en-US" altLang="ja-JP" sz="1100" dirty="0"/>
                        <a:t>73,000</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479345231"/>
                  </a:ext>
                </a:extLst>
              </a:tr>
              <a:tr h="10494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nSpc>
                          <a:spcPts val="1400"/>
                        </a:lnSpc>
                      </a:pPr>
                      <a:r>
                        <a:rPr kumimoji="1" lang="ja-JP" altLang="en-US" sz="1100" dirty="0"/>
                        <a:t>福祉事業者関係</a:t>
                      </a:r>
                      <a:r>
                        <a:rPr kumimoji="1" lang="ja-JP" altLang="en-US" sz="1050" dirty="0"/>
                        <a:t>（事業提供実績・集団指導受講報告他）</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r">
                        <a:lnSpc>
                          <a:spcPts val="1400"/>
                        </a:lnSpc>
                      </a:pPr>
                      <a:r>
                        <a:rPr kumimoji="1" lang="ja-JP" altLang="en-US" sz="1100" dirty="0"/>
                        <a:t>約</a:t>
                      </a:r>
                      <a:r>
                        <a:rPr kumimoji="1" lang="en-US" altLang="ja-JP" sz="1100" dirty="0"/>
                        <a:t>42,000</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419700356"/>
                  </a:ext>
                </a:extLst>
              </a:tr>
              <a:tr h="120616">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nSpc>
                          <a:spcPts val="1400"/>
                        </a:lnSpc>
                      </a:pPr>
                      <a:r>
                        <a:rPr kumimoji="1" lang="ja-JP" altLang="en-US" sz="1100" dirty="0"/>
                        <a:t>保育施設関係</a:t>
                      </a:r>
                      <a:r>
                        <a:rPr kumimoji="1" lang="ja-JP" altLang="en-US" sz="1050" dirty="0"/>
                        <a:t>（利用申込・面接予約他）</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r">
                        <a:lnSpc>
                          <a:spcPts val="1400"/>
                        </a:lnSpc>
                      </a:pPr>
                      <a:r>
                        <a:rPr kumimoji="1" lang="ja-JP" altLang="en-US" sz="1100" dirty="0"/>
                        <a:t>約</a:t>
                      </a:r>
                      <a:r>
                        <a:rPr kumimoji="1" lang="en-US" altLang="ja-JP" sz="1100" dirty="0"/>
                        <a:t>23,000</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229695973"/>
                  </a:ext>
                </a:extLst>
              </a:tr>
              <a:tr h="136995">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nSpc>
                          <a:spcPts val="1400"/>
                        </a:lnSpc>
                      </a:pPr>
                      <a:r>
                        <a:rPr kumimoji="1" lang="ja-JP" altLang="en-US" sz="1100" dirty="0"/>
                        <a:t>税関係</a:t>
                      </a:r>
                      <a:r>
                        <a:rPr kumimoji="1" lang="ja-JP" altLang="en-US" sz="1050" dirty="0"/>
                        <a:t>（税証明書・申告他）</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kumimoji="1" sz="1800" kern="1200">
                          <a:solidFill>
                            <a:schemeClr val="dk1"/>
                          </a:solidFill>
                          <a:latin typeface="Meiryo UI"/>
                          <a:ea typeface="Meiryo UI"/>
                        </a:defRPr>
                      </a:lvl1pPr>
                      <a:lvl2pPr marL="457200" algn="l" defTabSz="914400" rtl="0" eaLnBrk="1" latinLnBrk="0" hangingPunct="1">
                        <a:defRPr kumimoji="1" sz="1800" kern="1200">
                          <a:solidFill>
                            <a:schemeClr val="dk1"/>
                          </a:solidFill>
                          <a:latin typeface="Meiryo UI"/>
                          <a:ea typeface="Meiryo UI"/>
                        </a:defRPr>
                      </a:lvl2pPr>
                      <a:lvl3pPr marL="914400" algn="l" defTabSz="914400" rtl="0" eaLnBrk="1" latinLnBrk="0" hangingPunct="1">
                        <a:defRPr kumimoji="1" sz="1800" kern="1200">
                          <a:solidFill>
                            <a:schemeClr val="dk1"/>
                          </a:solidFill>
                          <a:latin typeface="Meiryo UI"/>
                          <a:ea typeface="Meiryo UI"/>
                        </a:defRPr>
                      </a:lvl3pPr>
                      <a:lvl4pPr marL="1371600" algn="l" defTabSz="914400" rtl="0" eaLnBrk="1" latinLnBrk="0" hangingPunct="1">
                        <a:defRPr kumimoji="1" sz="1800" kern="1200">
                          <a:solidFill>
                            <a:schemeClr val="dk1"/>
                          </a:solidFill>
                          <a:latin typeface="Meiryo UI"/>
                          <a:ea typeface="Meiryo UI"/>
                        </a:defRPr>
                      </a:lvl4pPr>
                      <a:lvl5pPr marL="1828800" algn="l" defTabSz="914400" rtl="0" eaLnBrk="1" latinLnBrk="0" hangingPunct="1">
                        <a:defRPr kumimoji="1" sz="1800" kern="1200">
                          <a:solidFill>
                            <a:schemeClr val="dk1"/>
                          </a:solidFill>
                          <a:latin typeface="Meiryo UI"/>
                          <a:ea typeface="Meiryo UI"/>
                        </a:defRPr>
                      </a:lvl5pPr>
                      <a:lvl6pPr marL="2286000" algn="l" defTabSz="914400" rtl="0" eaLnBrk="1" latinLnBrk="0" hangingPunct="1">
                        <a:defRPr kumimoji="1" sz="1800" kern="1200">
                          <a:solidFill>
                            <a:schemeClr val="dk1"/>
                          </a:solidFill>
                          <a:latin typeface="Meiryo UI"/>
                          <a:ea typeface="Meiryo UI"/>
                        </a:defRPr>
                      </a:lvl6pPr>
                      <a:lvl7pPr marL="2743200" algn="l" defTabSz="914400" rtl="0" eaLnBrk="1" latinLnBrk="0" hangingPunct="1">
                        <a:defRPr kumimoji="1" sz="1800" kern="1200">
                          <a:solidFill>
                            <a:schemeClr val="dk1"/>
                          </a:solidFill>
                          <a:latin typeface="Meiryo UI"/>
                          <a:ea typeface="Meiryo UI"/>
                        </a:defRPr>
                      </a:lvl7pPr>
                      <a:lvl8pPr marL="3200400" algn="l" defTabSz="914400" rtl="0" eaLnBrk="1" latinLnBrk="0" hangingPunct="1">
                        <a:defRPr kumimoji="1" sz="1800" kern="1200">
                          <a:solidFill>
                            <a:schemeClr val="dk1"/>
                          </a:solidFill>
                          <a:latin typeface="Meiryo UI"/>
                          <a:ea typeface="Meiryo UI"/>
                        </a:defRPr>
                      </a:lvl8pPr>
                      <a:lvl9pPr marL="3657600" algn="l" defTabSz="914400" rtl="0" eaLnBrk="1" latinLnBrk="0" hangingPunct="1">
                        <a:defRPr kumimoji="1" sz="1800" kern="1200">
                          <a:solidFill>
                            <a:schemeClr val="dk1"/>
                          </a:solidFill>
                          <a:latin typeface="Meiryo UI"/>
                          <a:ea typeface="Meiryo UI"/>
                        </a:defRPr>
                      </a:lvl9pPr>
                    </a:lstStyle>
                    <a:p>
                      <a:pPr algn="r">
                        <a:lnSpc>
                          <a:spcPts val="1400"/>
                        </a:lnSpc>
                      </a:pPr>
                      <a:r>
                        <a:rPr kumimoji="1" lang="ja-JP" altLang="en-US" sz="1100" dirty="0"/>
                        <a:t>約</a:t>
                      </a:r>
                      <a:r>
                        <a:rPr kumimoji="1" lang="en-US" altLang="ja-JP" sz="1100" dirty="0"/>
                        <a:t>8,000</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993008793"/>
                  </a:ext>
                </a:extLst>
              </a:tr>
            </a:tbl>
          </a:graphicData>
        </a:graphic>
      </p:graphicFrame>
      <p:sp>
        <p:nvSpPr>
          <p:cNvPr id="12" name="角丸四角形吹き出し 11"/>
          <p:cNvSpPr/>
          <p:nvPr/>
        </p:nvSpPr>
        <p:spPr>
          <a:xfrm>
            <a:off x="7439410" y="3333205"/>
            <a:ext cx="1656000" cy="756000"/>
          </a:xfrm>
          <a:prstGeom prst="wedgeRoundRectCallout">
            <a:avLst>
              <a:gd name="adj1" fmla="val -59058"/>
              <a:gd name="adj2" fmla="val -1469"/>
              <a:gd name="adj3" fmla="val 16667"/>
            </a:avLst>
          </a:prstGeom>
          <a:solidFill>
            <a:sysClr val="window" lastClr="FFFFFF"/>
          </a:solidFill>
          <a:ln w="12700" cap="flat" cmpd="sng" algn="ctr">
            <a:solidFill>
              <a:srgbClr val="7030A0"/>
            </a:solidFill>
            <a:prstDash val="solid"/>
            <a:miter lim="800000"/>
          </a:ln>
          <a:effectLst/>
        </p:spPr>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保育施設等一斉入所申請</a:t>
            </a:r>
            <a:endParaRPr kumimoji="0" lang="en-US" altLang="ja-JP"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にかかる面接予約は、</a:t>
            </a:r>
            <a:endParaRPr kumimoji="0" lang="en-US" altLang="ja-JP"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全体の</a:t>
            </a:r>
            <a:r>
              <a:rPr kumimoji="0" lang="ja-JP" altLang="en-US" sz="1050" b="1" i="0" u="sng"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約８割</a:t>
            </a:r>
            <a:r>
              <a:rPr kumimoji="0" lang="ja-JP" altLang="en-US"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が</a:t>
            </a:r>
            <a:endParaRPr kumimoji="0" lang="en-US" altLang="ja-JP"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オンラインシステムで</a:t>
            </a:r>
            <a:r>
              <a:rPr kumimoji="0" lang="ja-JP" altLang="en-US" sz="1050" b="0" i="0" u="none" strike="noStrike" kern="0" cap="none" spc="0" normalizeH="0" baseline="0" noProof="0" dirty="0" smtClean="0">
                <a:ln>
                  <a:noFill/>
                </a:ln>
                <a:solidFill>
                  <a:sysClr val="windowText" lastClr="000000"/>
                </a:solidFill>
                <a:effectLst/>
                <a:uLnTx/>
                <a:uFillTx/>
                <a:latin typeface="Meiryo UI" panose="020B0604030504040204" pitchFamily="50" charset="-128"/>
                <a:ea typeface="Meiryo UI" panose="020B0604030504040204" pitchFamily="50" charset="-128"/>
                <a:cs typeface="+mn-cs"/>
              </a:rPr>
              <a:t>予約。</a:t>
            </a:r>
            <a:endParaRPr kumimoji="0" lang="ja-JP" altLang="en-US" sz="1050" b="0"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4609BFC8-47B6-43E1-9D40-E229D36568EF}"/>
              </a:ext>
            </a:extLst>
          </p:cNvPr>
          <p:cNvSpPr txBox="1"/>
          <p:nvPr/>
        </p:nvSpPr>
        <p:spPr>
          <a:xfrm>
            <a:off x="0" y="4310077"/>
            <a:ext cx="9144000"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ごみ収集車両運行管理システム・ごみ収集マップ（大阪市）</a:t>
            </a:r>
            <a:endParaRPr kumimoji="0" lang="en-US" altLang="ja-JP" sz="14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4" name="テキスト ボックス 13"/>
          <p:cNvSpPr txBox="1"/>
          <p:nvPr/>
        </p:nvSpPr>
        <p:spPr>
          <a:xfrm>
            <a:off x="125194" y="5119246"/>
            <a:ext cx="5148000" cy="1461939"/>
          </a:xfrm>
          <a:prstGeom prst="rect">
            <a:avLst/>
          </a:prstGeom>
          <a:noFill/>
          <a:ln>
            <a:solidFill>
              <a:sysClr val="windowText" lastClr="000000"/>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ごみ収集車両運行管理システムにより、ごみ収集車両の走行・運転状況を管理し、各種資料を自動的に</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作成。</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交通事故の抑制や収集業務の効率化、発災時対応の強化等に向けて活用を</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検討。</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ごみ収集車両運行管理システムで町丁目毎の収集時間データを抽出し、収集時間帯の精緻化を図り市</a:t>
            </a: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表示。</a:t>
            </a: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p:cNvSpPr txBox="1"/>
          <p:nvPr/>
        </p:nvSpPr>
        <p:spPr>
          <a:xfrm>
            <a:off x="933384" y="4793900"/>
            <a:ext cx="7528445" cy="323165"/>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事故減少に寄与するとともに、散乱ごみ問題の軽減に向けて、ごみ収集時間帯データを</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精緻化。</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16" name="グループ化 15"/>
          <p:cNvGrpSpPr/>
          <p:nvPr/>
        </p:nvGrpSpPr>
        <p:grpSpPr>
          <a:xfrm>
            <a:off x="5291285" y="5294740"/>
            <a:ext cx="1314638" cy="993551"/>
            <a:chOff x="4187405" y="7961951"/>
            <a:chExt cx="2133601" cy="1612490"/>
          </a:xfrm>
        </p:grpSpPr>
        <p:pic>
          <p:nvPicPr>
            <p:cNvPr id="17" name="図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87405" y="7961951"/>
              <a:ext cx="2133601" cy="1612490"/>
            </a:xfrm>
            <a:prstGeom prst="rect">
              <a:avLst/>
            </a:prstGeom>
          </p:spPr>
        </p:pic>
        <p:pic>
          <p:nvPicPr>
            <p:cNvPr id="18" name="図 1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00367" y="8770151"/>
              <a:ext cx="1784533" cy="645632"/>
            </a:xfrm>
            <a:prstGeom prst="rect">
              <a:avLst/>
            </a:prstGeom>
            <a:ln>
              <a:solidFill>
                <a:sysClr val="windowText" lastClr="000000"/>
              </a:solidFill>
              <a:prstDash val="sysDash"/>
            </a:ln>
          </p:spPr>
        </p:pic>
      </p:grpSp>
      <p:sp>
        <p:nvSpPr>
          <p:cNvPr id="19" name="テキスト ボックス 18"/>
          <p:cNvSpPr txBox="1"/>
          <p:nvPr/>
        </p:nvSpPr>
        <p:spPr>
          <a:xfrm>
            <a:off x="5230170" y="6331385"/>
            <a:ext cx="1440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車載機設置イメージ</a:t>
            </a:r>
          </a:p>
        </p:txBody>
      </p:sp>
      <p:sp>
        <p:nvSpPr>
          <p:cNvPr id="20" name="テキスト ボックス 19"/>
          <p:cNvSpPr txBox="1"/>
          <p:nvPr/>
        </p:nvSpPr>
        <p:spPr>
          <a:xfrm>
            <a:off x="7200494" y="6441423"/>
            <a:ext cx="144000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ごみ収集マップ</a:t>
            </a:r>
          </a:p>
        </p:txBody>
      </p:sp>
      <p:pic>
        <p:nvPicPr>
          <p:cNvPr id="21" name="図 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0031" y="5171699"/>
            <a:ext cx="2445877" cy="1260000"/>
          </a:xfrm>
          <a:prstGeom prst="rect">
            <a:avLst/>
          </a:prstGeom>
        </p:spPr>
      </p:pic>
      <p:sp>
        <p:nvSpPr>
          <p:cNvPr id="22" name="角丸四角形吹き出し 21"/>
          <p:cNvSpPr/>
          <p:nvPr/>
        </p:nvSpPr>
        <p:spPr>
          <a:xfrm>
            <a:off x="7439410" y="2183671"/>
            <a:ext cx="1656000" cy="396000"/>
          </a:xfrm>
          <a:prstGeom prst="wedgeRoundRectCallout">
            <a:avLst>
              <a:gd name="adj1" fmla="val -59058"/>
              <a:gd name="adj2" fmla="val -1469"/>
              <a:gd name="adj3" fmla="val 16667"/>
            </a:avLst>
          </a:prstGeom>
          <a:solidFill>
            <a:sysClr val="window" lastClr="FFFFFF"/>
          </a:solidFill>
          <a:ln w="12700" cap="flat" cmpd="sng" algn="ctr">
            <a:solidFill>
              <a:srgbClr val="7030A0"/>
            </a:solidFill>
            <a:prstDash val="solid"/>
            <a:miter lim="800000"/>
          </a:ln>
          <a:effectLst/>
        </p:spPr>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月時点で</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5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0" lang="en-US" altLang="ja-JP" sz="105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600</a:t>
            </a:r>
            <a:r>
              <a:rPr kumimoji="0" lang="ja-JP" altLang="en-US" sz="1050" b="1" i="0" u="sng"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手続き</a:t>
            </a:r>
            <a:r>
              <a:rPr kumimoji="0" lang="ja-JP" altLang="en-US"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0" lang="ja-JP" altLang="en-US" sz="105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オンライン化。</a:t>
            </a:r>
            <a:endParaRPr kumimoji="0" lang="en-US" altLang="ja-JP" sz="105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p:cNvSpPr txBox="1"/>
          <p:nvPr/>
        </p:nvSpPr>
        <p:spPr>
          <a:xfrm>
            <a:off x="51689" y="540824"/>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sp>
        <p:nvSpPr>
          <p:cNvPr id="25" name="テキスト ボックス 24"/>
          <p:cNvSpPr txBox="1"/>
          <p:nvPr/>
        </p:nvSpPr>
        <p:spPr>
          <a:xfrm>
            <a:off x="51689" y="4266714"/>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cxnSp>
        <p:nvCxnSpPr>
          <p:cNvPr id="27" name="直線コネクタ 26"/>
          <p:cNvCxnSpPr/>
          <p:nvPr/>
        </p:nvCxnSpPr>
        <p:spPr>
          <a:xfrm>
            <a:off x="270457" y="47669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48386" y="27069"/>
            <a:ext cx="516359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６</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lang="ja-JP" altLang="en-US" sz="2215" dirty="0">
                <a:latin typeface="Meiryo UI" panose="020B0604030504040204" pitchFamily="50" charset="-128"/>
                <a:ea typeface="Meiryo UI" panose="020B0604030504040204" pitchFamily="50" charset="-128"/>
              </a:rPr>
              <a:t>具体的な</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取組（スマートシティ）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62696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609BFC8-47B6-43E1-9D40-E229D36568EF}"/>
              </a:ext>
            </a:extLst>
          </p:cNvPr>
          <p:cNvSpPr txBox="1"/>
          <p:nvPr/>
        </p:nvSpPr>
        <p:spPr>
          <a:xfrm>
            <a:off x="1917" y="688365"/>
            <a:ext cx="9144000"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ダッシュボード（データ可視化）システム（大阪市）</a:t>
            </a:r>
          </a:p>
        </p:txBody>
      </p:sp>
      <p:sp>
        <p:nvSpPr>
          <p:cNvPr id="6" name="テキスト ボックス 5"/>
          <p:cNvSpPr txBox="1"/>
          <p:nvPr/>
        </p:nvSpPr>
        <p:spPr>
          <a:xfrm>
            <a:off x="154690" y="1811940"/>
            <a:ext cx="3198110" cy="2108269"/>
          </a:xfrm>
          <a:prstGeom prst="rect">
            <a:avLst/>
          </a:prstGeom>
          <a:noFill/>
          <a:ln>
            <a:solidFill>
              <a:sysClr val="windowText" lastClr="000000"/>
            </a:solidFill>
          </a:ln>
        </p:spPr>
        <p:txBody>
          <a:bodyPr wrap="square" rtlCol="0">
            <a:spAutoFit/>
          </a:bodyPr>
          <a:lstStyle/>
          <a:p>
            <a:pPr marL="177800" marR="0" lvl="0" indent="-17780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「校務支援システム」と「学習系システム」との連携によりデータを集約し、学校の状況や児童生徒の学びを一元化し、</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可視化。</a:t>
            </a: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児童生徒がいじめアンケートや悩み相談の申告を家庭などからでも入力でき、教育委員会事務局にも情報提供される仕組みを</a:t>
            </a: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月に導入し、活用が進んで</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いる。</a:t>
            </a: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766667" y="1260883"/>
            <a:ext cx="8328814" cy="301108"/>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月より、大阪市内の全中学校・小学校に</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展開。</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4609BFC8-47B6-43E1-9D40-E229D36568EF}"/>
              </a:ext>
            </a:extLst>
          </p:cNvPr>
          <p:cNvSpPr txBox="1"/>
          <p:nvPr/>
        </p:nvSpPr>
        <p:spPr>
          <a:xfrm>
            <a:off x="0" y="4278306"/>
            <a:ext cx="9144000" cy="307777"/>
          </a:xfrm>
          <a:prstGeom prst="rect">
            <a:avLst/>
          </a:prstGeom>
          <a:solidFill>
            <a:srgbClr val="002060"/>
          </a:solidFill>
        </p:spPr>
        <p:txBody>
          <a:bodyPr wrap="square" lIns="1260000">
            <a:spAutoFit/>
          </a:bodyPr>
          <a:lstStyle>
            <a:defPPr>
              <a:defRPr lang="ja-JP"/>
            </a:defPPr>
            <a:lvl1pPr marR="0" lvl="0" indent="0" defTabSz="457200" fontAlgn="auto">
              <a:lnSpc>
                <a:spcPct val="100000"/>
              </a:lnSpc>
              <a:spcBef>
                <a:spcPts val="0"/>
              </a:spcBef>
              <a:spcAft>
                <a:spcPts val="0"/>
              </a:spcAft>
              <a:buClrTx/>
              <a:buSzTx/>
              <a:buFontTx/>
              <a:buNone/>
              <a:tabLst/>
              <a:defRPr kumimoji="0" b="1" i="0" u="none" strike="noStrike" cap="none" spc="0" normalizeH="0" baseline="0">
                <a:ln>
                  <a:noFill/>
                </a:ln>
                <a:solidFill>
                  <a:prstClr val="white"/>
                </a:solidFill>
                <a:effectLst/>
                <a:uLnTx/>
                <a:uFillTx/>
                <a:latin typeface="Meiryo UI"/>
                <a:ea typeface="Meiryo U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a:ea typeface="Meiryo UI"/>
                <a:cs typeface="+mn-cs"/>
              </a:rPr>
              <a:t>コールセンター問合せデータ分析（大阪市）</a:t>
            </a:r>
          </a:p>
        </p:txBody>
      </p:sp>
      <p:sp>
        <p:nvSpPr>
          <p:cNvPr id="10" name="テキスト ボックス 9"/>
          <p:cNvSpPr txBox="1"/>
          <p:nvPr/>
        </p:nvSpPr>
        <p:spPr>
          <a:xfrm>
            <a:off x="241775" y="5130669"/>
            <a:ext cx="5220000" cy="1461939"/>
          </a:xfrm>
          <a:prstGeom prst="rect">
            <a:avLst/>
          </a:prstGeom>
          <a:noFill/>
          <a:ln>
            <a:solidFill>
              <a:sysClr val="windowText" lastClr="000000"/>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大阪市総合コールセンター（なにわコール）の問合せデータ（約６万件）について、</a:t>
            </a: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技術（自然言語処理）により、頻出単語を可視化する等、問合せ・相談内容を</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分析。</a:t>
            </a:r>
            <a:endPar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分析結果を踏まえ、</a:t>
            </a: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IVR</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（自動音声応答機能）の導入や</a:t>
            </a:r>
            <a:r>
              <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r>
              <a:rPr kumimoji="0" lang="ja-JP" altLang="en-US"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コンテンツの配置変更等を行い、市民の問合せ等が速やかに解決できるよう</a:t>
            </a:r>
            <a:r>
              <a:rPr kumimoji="0" lang="ja-JP" altLang="en-US" sz="1400" b="0" i="0" u="none" strike="noStrike" kern="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改善。</a:t>
            </a:r>
            <a:endParaRPr kumimoji="0" lang="en-US" altLang="ja-JP" sz="14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814800" y="4785229"/>
            <a:ext cx="5076000" cy="323165"/>
          </a:xfrm>
          <a:prstGeom prst="rect">
            <a:avLst/>
          </a:prstGeom>
          <a:noFill/>
        </p:spPr>
        <p:txBody>
          <a:bodyPr wrap="square" rtlCol="0">
            <a:spAutoFit/>
          </a:bodyPr>
          <a:lstStyle/>
          <a:p>
            <a:pPr marL="0" marR="0" lvl="0" indent="0" algn="l" defTabSz="457200" rtl="0" eaLnBrk="1" fontAlgn="auto" latinLnBrk="0" hangingPunct="1">
              <a:lnSpc>
                <a:spcPts val="18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AI</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技術による分析結果を踏まえ、</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IVR</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の導入や</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a:t>
            </a:r>
            <a:r>
              <a:rPr kumimoji="1" lang="ja-JP" altLang="en-US" sz="1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改善。</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64499F85-73E4-409D-8FC4-501C914AB7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98106" y="1550639"/>
            <a:ext cx="5714607" cy="2595972"/>
          </a:xfrm>
          <a:prstGeom prst="rect">
            <a:avLst/>
          </a:prstGeom>
        </p:spPr>
      </p:pic>
      <p:pic>
        <p:nvPicPr>
          <p:cNvPr id="13" name="図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7123" y="4697281"/>
            <a:ext cx="750782" cy="750782"/>
          </a:xfrm>
          <a:prstGeom prst="rect">
            <a:avLst/>
          </a:prstGeom>
        </p:spPr>
      </p:pic>
      <p:pic>
        <p:nvPicPr>
          <p:cNvPr id="14" name="図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72724" y="6020262"/>
            <a:ext cx="720750" cy="720750"/>
          </a:xfrm>
          <a:prstGeom prst="rect">
            <a:avLst/>
          </a:prstGeom>
        </p:spPr>
      </p:pic>
      <p:pic>
        <p:nvPicPr>
          <p:cNvPr id="15" name="図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3023" y="4745218"/>
            <a:ext cx="630657" cy="630657"/>
          </a:xfrm>
          <a:prstGeom prst="rect">
            <a:avLst/>
          </a:prstGeom>
        </p:spPr>
      </p:pic>
      <p:pic>
        <p:nvPicPr>
          <p:cNvPr id="16" name="図 1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63453" y="5550554"/>
            <a:ext cx="361758" cy="390820"/>
          </a:xfrm>
          <a:prstGeom prst="rect">
            <a:avLst/>
          </a:prstGeom>
        </p:spPr>
      </p:pic>
      <p:cxnSp>
        <p:nvCxnSpPr>
          <p:cNvPr id="17" name="直線コネクタ 16"/>
          <p:cNvCxnSpPr>
            <a:cxnSpLocks noChangeAspect="1"/>
          </p:cNvCxnSpPr>
          <p:nvPr/>
        </p:nvCxnSpPr>
        <p:spPr>
          <a:xfrm>
            <a:off x="6708236" y="5123217"/>
            <a:ext cx="870222" cy="0"/>
          </a:xfrm>
          <a:prstGeom prst="line">
            <a:avLst/>
          </a:prstGeom>
          <a:noFill/>
          <a:ln w="76200" cap="flat" cmpd="sng" algn="ctr">
            <a:solidFill>
              <a:sysClr val="windowText" lastClr="000000"/>
            </a:solidFill>
            <a:prstDash val="solid"/>
            <a:miter lim="800000"/>
            <a:headEnd type="none" w="med" len="med"/>
            <a:tailEnd type="arrow" w="med" len="med"/>
          </a:ln>
          <a:effectLst/>
        </p:spPr>
      </p:cxnSp>
      <p:pic>
        <p:nvPicPr>
          <p:cNvPr id="18" name="図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6943280" y="5441179"/>
            <a:ext cx="762932" cy="573717"/>
          </a:xfrm>
          <a:prstGeom prst="rect">
            <a:avLst/>
          </a:prstGeom>
        </p:spPr>
      </p:pic>
      <p:sp>
        <p:nvSpPr>
          <p:cNvPr id="19" name="テキスト ボックス 18"/>
          <p:cNvSpPr txBox="1"/>
          <p:nvPr/>
        </p:nvSpPr>
        <p:spPr>
          <a:xfrm>
            <a:off x="51689" y="630971"/>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sp>
        <p:nvSpPr>
          <p:cNvPr id="21" name="テキスト ボックス 20"/>
          <p:cNvSpPr txBox="1"/>
          <p:nvPr/>
        </p:nvSpPr>
        <p:spPr>
          <a:xfrm>
            <a:off x="39657" y="4169676"/>
            <a:ext cx="963429" cy="692468"/>
          </a:xfrm>
          <a:prstGeom prst="ellipse">
            <a:avLst/>
          </a:prstGeom>
        </p:spPr>
        <p:style>
          <a:lnRef idx="3">
            <a:schemeClr val="lt1"/>
          </a:lnRef>
          <a:fillRef idx="1">
            <a:schemeClr val="accent1"/>
          </a:fillRef>
          <a:effectRef idx="1">
            <a:schemeClr val="accent1"/>
          </a:effectRef>
          <a:fontRef idx="minor">
            <a:schemeClr val="lt1"/>
          </a:fontRef>
        </p:style>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r>
              <a:rPr kumimoji="1" lang="en-US" altLang="ja-JP"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DX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推進</a:t>
            </a:r>
          </a:p>
        </p:txBody>
      </p:sp>
      <p:cxnSp>
        <p:nvCxnSpPr>
          <p:cNvPr id="23" name="直線コネクタ 22"/>
          <p:cNvCxnSpPr/>
          <p:nvPr/>
        </p:nvCxnSpPr>
        <p:spPr>
          <a:xfrm>
            <a:off x="270457" y="555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48386" y="27069"/>
            <a:ext cx="5163593"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2215" dirty="0">
                <a:latin typeface="Meiryo UI" panose="020B0604030504040204" pitchFamily="50" charset="-128"/>
                <a:ea typeface="Meiryo UI" panose="020B0604030504040204" pitchFamily="50" charset="-128"/>
              </a:rPr>
              <a:t>６</a:t>
            </a:r>
            <a:r>
              <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改革の</a:t>
            </a:r>
            <a:r>
              <a:rPr lang="ja-JP" altLang="en-US" sz="2215" dirty="0">
                <a:latin typeface="Meiryo UI" panose="020B0604030504040204" pitchFamily="50" charset="-128"/>
                <a:ea typeface="Meiryo UI" panose="020B0604030504040204" pitchFamily="50" charset="-128"/>
              </a:rPr>
              <a:t>具体的な</a:t>
            </a:r>
            <a:r>
              <a:rPr kumimoji="1" lang="ja-JP" altLang="en-US" sz="2215"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取組（スマートシティ）</a:t>
            </a:r>
            <a:endParaRPr kumimoji="1" lang="ja-JP" altLang="en-US" sz="2215"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425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549850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6582</Words>
  <Application>Microsoft Office PowerPoint</Application>
  <PresentationFormat>画面に合わせる (4:3)</PresentationFormat>
  <Paragraphs>700</Paragraphs>
  <Slides>20</Slides>
  <Notes>5</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20</vt:i4>
      </vt:variant>
    </vt:vector>
  </HeadingPairs>
  <TitlesOfParts>
    <vt:vector size="37" baseType="lpstr">
      <vt:lpstr>BIZ UDPゴシック</vt:lpstr>
      <vt:lpstr>BIZ UDゴシック</vt:lpstr>
      <vt:lpstr>Helvetica Light</vt:lpstr>
      <vt:lpstr>HGP創英角ｺﾞｼｯｸUB</vt:lpstr>
      <vt:lpstr>Meiryo UI</vt:lpstr>
      <vt:lpstr>ＭＳ Ｐゴシック</vt:lpstr>
      <vt:lpstr>ＭＳ Ｐゴシック 本文</vt:lpstr>
      <vt:lpstr>UD デジタル 教科書体 NK-B</vt:lpstr>
      <vt:lpstr>UD デジタル 教科書体 NP-R</vt:lpstr>
      <vt:lpstr>メイリオ</vt:lpstr>
      <vt:lpstr>游ゴシック</vt:lpstr>
      <vt:lpstr>Arial</vt:lpstr>
      <vt:lpstr>Calibri</vt:lpstr>
      <vt:lpstr>Courier New</vt:lpstr>
      <vt:lpstr>Tahoma</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大阪がスーパーシティの実現をめざす背景</vt:lpstr>
      <vt:lpstr>PowerPoint プレゼンテーション</vt:lpstr>
      <vt:lpstr>大阪のスーパーシティ構想の推進体制</vt:lpstr>
      <vt:lpstr>2025年　大阪・関西万博を機に “豊かな未来社会” を実現</vt:lpstr>
      <vt:lpstr>2025年　大阪・関西万博を機に “豊かな未来社会” を実現　【医療・健康など】</vt:lpstr>
      <vt:lpstr>2025年　大阪・関西万博を機に “豊かな未来社会” を実現　【移動・物流など】</vt:lpstr>
      <vt:lpstr>万博後（2026年度以降）の展開　　　住民一人ひとりの生活の質が向上し、都市が成長し続ける大阪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2023-06-16T03:00:35Z</dcterms:created>
  <dcterms:modified xsi:type="dcterms:W3CDTF">2023-06-16T03:00:40Z</dcterms:modified>
</cp:coreProperties>
</file>