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3" removePersonalInfoOnSave="1" saveSubsetFonts="1">
  <p:sldMasterIdLst>
    <p:sldMasterId id="2147483648" r:id="rId1"/>
  </p:sldMasterIdLst>
  <p:notesMasterIdLst>
    <p:notesMasterId r:id="rId16"/>
  </p:notesMasterIdLst>
  <p:handoutMasterIdLst>
    <p:handoutMasterId r:id="rId17"/>
  </p:handoutMasterIdLst>
  <p:sldIdLst>
    <p:sldId id="2740" r:id="rId2"/>
    <p:sldId id="2741" r:id="rId3"/>
    <p:sldId id="2742" r:id="rId4"/>
    <p:sldId id="2743" r:id="rId5"/>
    <p:sldId id="2744" r:id="rId6"/>
    <p:sldId id="2745" r:id="rId7"/>
    <p:sldId id="2746" r:id="rId8"/>
    <p:sldId id="2747" r:id="rId9"/>
    <p:sldId id="2748" r:id="rId10"/>
    <p:sldId id="2749" r:id="rId11"/>
    <p:sldId id="2750" r:id="rId12"/>
    <p:sldId id="2751" r:id="rId13"/>
    <p:sldId id="2752" r:id="rId14"/>
    <p:sldId id="2753"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5" autoAdjust="0"/>
    <p:restoredTop sz="94255" autoAdjust="0"/>
  </p:normalViewPr>
  <p:slideViewPr>
    <p:cSldViewPr>
      <p:cViewPr varScale="1">
        <p:scale>
          <a:sx n="57" d="100"/>
          <a:sy n="57" d="100"/>
        </p:scale>
        <p:origin x="168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c:f>
              <c:strCache>
                <c:ptCount val="1"/>
                <c:pt idx="0">
                  <c:v>分類 1</c:v>
                </c:pt>
              </c:strCache>
            </c:strRef>
          </c:cat>
          <c:val>
            <c:numRef>
              <c:f>Sheet1!$B$2</c:f>
              <c:numCache>
                <c:formatCode>General</c:formatCode>
                <c:ptCount val="1"/>
                <c:pt idx="0">
                  <c:v>4</c:v>
                </c:pt>
              </c:numCache>
            </c:numRef>
          </c:val>
          <c:extLst>
            <c:ext xmlns:c16="http://schemas.microsoft.com/office/drawing/2014/chart" uri="{C3380CC4-5D6E-409C-BE32-E72D297353CC}">
              <c16:uniqueId val="{00000000-E5A5-46E8-9F33-C8943C7B89B4}"/>
            </c:ext>
          </c:extLst>
        </c:ser>
        <c:ser>
          <c:idx val="1"/>
          <c:order val="1"/>
          <c:tx>
            <c:strRef>
              <c:f>Sheet1!$C$1</c:f>
              <c:strCache>
                <c:ptCount val="1"/>
                <c:pt idx="0">
                  <c:v>系列 2</c:v>
                </c:pt>
              </c:strCache>
            </c:strRef>
          </c:tx>
          <c:spPr>
            <a:solidFill>
              <a:schemeClr val="accent2"/>
            </a:solidFill>
            <a:ln>
              <a:noFill/>
            </a:ln>
            <a:effectLst/>
          </c:spPr>
          <c:invertIfNegative val="0"/>
          <c:cat>
            <c:strRef>
              <c:f>Sheet1!$A$2</c:f>
              <c:strCache>
                <c:ptCount val="1"/>
                <c:pt idx="0">
                  <c:v>分類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E5A5-46E8-9F33-C8943C7B89B4}"/>
            </c:ext>
          </c:extLst>
        </c:ser>
        <c:dLbls>
          <c:showLegendKey val="0"/>
          <c:showVal val="0"/>
          <c:showCatName val="0"/>
          <c:showSerName val="0"/>
          <c:showPercent val="0"/>
          <c:showBubbleSize val="0"/>
        </c:dLbls>
        <c:gapWidth val="219"/>
        <c:overlap val="-27"/>
        <c:axId val="68470272"/>
        <c:axId val="86657280"/>
      </c:barChart>
      <c:catAx>
        <c:axId val="68470272"/>
        <c:scaling>
          <c:orientation val="minMax"/>
        </c:scaling>
        <c:delete val="1"/>
        <c:axPos val="b"/>
        <c:numFmt formatCode="General" sourceLinked="1"/>
        <c:majorTickMark val="none"/>
        <c:minorTickMark val="none"/>
        <c:tickLblPos val="nextTo"/>
        <c:crossAx val="86657280"/>
        <c:crosses val="autoZero"/>
        <c:auto val="1"/>
        <c:lblAlgn val="ctr"/>
        <c:lblOffset val="100"/>
        <c:noMultiLvlLbl val="0"/>
      </c:catAx>
      <c:valAx>
        <c:axId val="86657280"/>
        <c:scaling>
          <c:orientation val="minMax"/>
          <c:max val="4"/>
        </c:scaling>
        <c:delete val="1"/>
        <c:axPos val="l"/>
        <c:numFmt formatCode="General" sourceLinked="1"/>
        <c:majorTickMark val="none"/>
        <c:minorTickMark val="none"/>
        <c:tickLblPos val="nextTo"/>
        <c:crossAx val="6847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800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586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6830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162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144323"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65855" y="1010573"/>
            <a:ext cx="8612290" cy="810415"/>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15938"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839500655"/>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56228" y="2847698"/>
            <a:ext cx="6081486"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12.</a:t>
            </a:r>
            <a:r>
              <a:rPr lang="ja-JP" altLang="en-US" sz="3200" dirty="0">
                <a:latin typeface="Meiryo UI" panose="020B0604030504040204" pitchFamily="50" charset="-128"/>
                <a:ea typeface="Meiryo UI" panose="020B0604030504040204" pitchFamily="50" charset="-128"/>
              </a:rPr>
              <a:t>　スマートシティ／スーパーシティ</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1999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511292"/>
            <a:ext cx="9144000" cy="309958"/>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bg1"/>
                </a:solidFill>
                <a:effectLst/>
                <a:uLnTx/>
                <a:uFillTx/>
                <a:latin typeface="Meiryo UI"/>
                <a:ea typeface="Meiryo UI"/>
                <a:cs typeface="+mn-cs"/>
              </a:rPr>
              <a:t>今後の取組方針（大阪スマートシティ戦略</a:t>
            </a:r>
            <a:r>
              <a:rPr kumimoji="0" lang="en-US" altLang="ja-JP" sz="1400" b="1" i="0" u="none" strike="noStrike" kern="1200" cap="none" spc="0" normalizeH="0" baseline="0" noProof="0" dirty="0">
                <a:ln>
                  <a:noFill/>
                </a:ln>
                <a:solidFill>
                  <a:schemeClr val="bg1"/>
                </a:solidFill>
                <a:effectLst/>
                <a:uLnTx/>
                <a:uFillTx/>
                <a:latin typeface="Meiryo UI"/>
                <a:ea typeface="Meiryo UI"/>
                <a:cs typeface="+mn-cs"/>
              </a:rPr>
              <a:t>ver.2.0</a:t>
            </a:r>
            <a:r>
              <a:rPr kumimoji="0" lang="ja-JP" altLang="en-US" sz="1400" b="1" i="0" u="none" strike="noStrike" kern="1200" cap="none" spc="0" normalizeH="0" baseline="0" noProof="0" dirty="0">
                <a:ln>
                  <a:noFill/>
                </a:ln>
                <a:solidFill>
                  <a:schemeClr val="bg1"/>
                </a:solidFill>
                <a:effectLst/>
                <a:uLnTx/>
                <a:uFillTx/>
                <a:latin typeface="Meiryo UI"/>
                <a:ea typeface="Meiryo UI"/>
                <a:cs typeface="+mn-cs"/>
              </a:rPr>
              <a:t>に示す取組）（大阪府）</a:t>
            </a:r>
            <a:endParaRPr kumimoji="0"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02C61B89-80C2-425F-9827-8F742DA61463}"/>
              </a:ext>
            </a:extLst>
          </p:cNvPr>
          <p:cNvSpPr txBox="1"/>
          <p:nvPr/>
        </p:nvSpPr>
        <p:spPr>
          <a:xfrm>
            <a:off x="3125142" y="868971"/>
            <a:ext cx="2772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２）スマートヘルスシティ計画</a:t>
            </a:r>
          </a:p>
        </p:txBody>
      </p:sp>
      <p:sp>
        <p:nvSpPr>
          <p:cNvPr id="9" name="テキスト ボックス 8">
            <a:extLst>
              <a:ext uri="{FF2B5EF4-FFF2-40B4-BE49-F238E27FC236}">
                <a16:creationId xmlns:a16="http://schemas.microsoft.com/office/drawing/2014/main" id="{340DC698-943B-40E0-95BC-04EF9BD3B015}"/>
              </a:ext>
            </a:extLst>
          </p:cNvPr>
          <p:cNvSpPr txBox="1"/>
          <p:nvPr/>
        </p:nvSpPr>
        <p:spPr>
          <a:xfrm>
            <a:off x="203456" y="3779523"/>
            <a:ext cx="2799283" cy="276999"/>
          </a:xfrm>
          <a:prstGeom prst="rect">
            <a:avLst/>
          </a:prstGeom>
          <a:solidFill>
            <a:srgbClr val="002060"/>
          </a:solidFill>
        </p:spPr>
        <p:txBody>
          <a:bodyPr wrap="none" rtlCol="0">
            <a:noAutofit/>
          </a:bodyPr>
          <a:lstStyle/>
          <a:p>
            <a:pPr lvl="0" defTabSz="457200">
              <a:defRPr/>
            </a:pPr>
            <a:r>
              <a:rPr kumimoji="1" lang="ja-JP" altLang="en-US" sz="1200" b="1" i="0" u="none" strike="noStrike" kern="1200" cap="none" spc="0" normalizeH="0" baseline="0" noProof="0" dirty="0">
                <a:ln>
                  <a:noFill/>
                </a:ln>
                <a:solidFill>
                  <a:schemeClr val="bg1"/>
                </a:solidFill>
                <a:effectLst/>
                <a:uLnTx/>
                <a:uFillTx/>
                <a:latin typeface="Meiryo UI"/>
                <a:ea typeface="Meiryo UI"/>
                <a:cs typeface="+mn-cs"/>
              </a:rPr>
              <a:t>４）</a:t>
            </a:r>
            <a:r>
              <a:rPr lang="ja-JP" altLang="en-US" sz="1200" b="1" dirty="0">
                <a:solidFill>
                  <a:schemeClr val="bg1"/>
                </a:solidFill>
                <a:latin typeface="Meiryo UI"/>
                <a:ea typeface="Meiryo UI"/>
              </a:rPr>
              <a:t>大阪</a:t>
            </a:r>
            <a:r>
              <a:rPr kumimoji="1" lang="ja-JP" altLang="en-US" sz="1200" b="1" i="0" u="none" strike="noStrike" kern="1200" cap="none" spc="0" normalizeH="0" baseline="0" noProof="0" dirty="0">
                <a:ln>
                  <a:noFill/>
                </a:ln>
                <a:solidFill>
                  <a:schemeClr val="bg1"/>
                </a:solidFill>
                <a:effectLst/>
                <a:uLnTx/>
                <a:uFillTx/>
                <a:latin typeface="Meiryo UI"/>
                <a:ea typeface="Meiryo UI"/>
                <a:cs typeface="+mn-cs"/>
              </a:rPr>
              <a:t>広域データ連携基盤「</a:t>
            </a:r>
            <a:r>
              <a:rPr kumimoji="1" lang="en-US" altLang="ja-JP" sz="1200" b="1" i="0" u="none" strike="noStrike" kern="1200" cap="none" spc="0" normalizeH="0" baseline="0" noProof="0" dirty="0">
                <a:ln>
                  <a:noFill/>
                </a:ln>
                <a:solidFill>
                  <a:schemeClr val="bg1"/>
                </a:solidFill>
                <a:effectLst/>
                <a:uLnTx/>
                <a:uFillTx/>
                <a:latin typeface="Meiryo UI"/>
                <a:ea typeface="Meiryo UI"/>
                <a:cs typeface="+mn-cs"/>
              </a:rPr>
              <a:t>ORDEN</a:t>
            </a:r>
            <a:r>
              <a:rPr kumimoji="1" lang="ja-JP" altLang="en-US" sz="1200" b="1" i="0" u="none" strike="noStrike" kern="1200" cap="none" spc="0" normalizeH="0" baseline="0" noProof="0" dirty="0">
                <a:ln>
                  <a:noFill/>
                </a:ln>
                <a:solidFill>
                  <a:schemeClr val="bg1"/>
                </a:solidFill>
                <a:effectLst/>
                <a:uLnTx/>
                <a:uFillTx/>
                <a:latin typeface="Meiryo UI"/>
                <a:ea typeface="Meiryo UI"/>
                <a:cs typeface="+mn-cs"/>
              </a:rPr>
              <a:t>」</a:t>
            </a:r>
            <a:endParaRPr kumimoji="1" lang="en-US" altLang="ja-JP" sz="12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6CA67E97-A0CE-47E3-BFCC-F341F9A694CE}"/>
              </a:ext>
            </a:extLst>
          </p:cNvPr>
          <p:cNvSpPr txBox="1"/>
          <p:nvPr/>
        </p:nvSpPr>
        <p:spPr>
          <a:xfrm>
            <a:off x="3201609" y="4874615"/>
            <a:ext cx="2772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６</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　市町村</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DX</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支援</a:t>
            </a:r>
          </a:p>
        </p:txBody>
      </p:sp>
      <p:sp>
        <p:nvSpPr>
          <p:cNvPr id="14" name="テキスト ボックス 13">
            <a:extLst>
              <a:ext uri="{FF2B5EF4-FFF2-40B4-BE49-F238E27FC236}">
                <a16:creationId xmlns:a16="http://schemas.microsoft.com/office/drawing/2014/main" id="{3397C62D-1963-4F3A-9F24-E9D03F29E875}"/>
              </a:ext>
            </a:extLst>
          </p:cNvPr>
          <p:cNvSpPr txBox="1"/>
          <p:nvPr/>
        </p:nvSpPr>
        <p:spPr>
          <a:xfrm>
            <a:off x="215942" y="868971"/>
            <a:ext cx="2772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１）大阪ｽﾏｰﾄｼﾃｨﾊﾟｰﾄﾅｰｽﾞﾌｫｰﾗﾑ</a:t>
            </a:r>
          </a:p>
        </p:txBody>
      </p:sp>
      <p:sp>
        <p:nvSpPr>
          <p:cNvPr id="15" name="テキスト ボックス 14">
            <a:extLst>
              <a:ext uri="{FF2B5EF4-FFF2-40B4-BE49-F238E27FC236}">
                <a16:creationId xmlns:a16="http://schemas.microsoft.com/office/drawing/2014/main" id="{E60EC6DE-CF08-4EBF-9635-7EDFF4435E98}"/>
              </a:ext>
            </a:extLst>
          </p:cNvPr>
          <p:cNvSpPr txBox="1"/>
          <p:nvPr/>
        </p:nvSpPr>
        <p:spPr>
          <a:xfrm>
            <a:off x="3165014" y="4062848"/>
            <a:ext cx="57020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行政のデジタル化の遅れが顕著となっている現状を改善すべく、大阪府においても国のデジタル改革と歩調を合わせて、あるいは率先できるように、デジタル改革を進めていく。行政のデジタル化の遅れの原因となっている職員の</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スキル不足やデジタル人材不足</a:t>
            </a:r>
            <a:r>
              <a:rPr kumimoji="1" lang="ja-JP" altLang="en-US" sz="1200"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調達手法や雇用方法の制限について解決に向けて取り組む。</a:t>
            </a:r>
          </a:p>
        </p:txBody>
      </p:sp>
      <p:sp>
        <p:nvSpPr>
          <p:cNvPr id="16" name="テキスト ボックス 15">
            <a:extLst>
              <a:ext uri="{FF2B5EF4-FFF2-40B4-BE49-F238E27FC236}">
                <a16:creationId xmlns:a16="http://schemas.microsoft.com/office/drawing/2014/main" id="{E60EC6DE-CF08-4EBF-9635-7EDFF4435E98}"/>
              </a:ext>
            </a:extLst>
          </p:cNvPr>
          <p:cNvSpPr txBox="1"/>
          <p:nvPr/>
        </p:nvSpPr>
        <p:spPr>
          <a:xfrm>
            <a:off x="230740" y="1146737"/>
            <a:ext cx="2772000" cy="1938992"/>
          </a:xfrm>
          <a:prstGeom prst="rect">
            <a:avLst/>
          </a:prstGeom>
          <a:noFill/>
        </p:spPr>
        <p:txBody>
          <a:bodyPr wrap="square" lIns="54000" rIns="5400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a:ea typeface="Meiryo UI"/>
                <a:cs typeface="+mn-cs"/>
              </a:rPr>
              <a:t>大阪府、府内</a:t>
            </a:r>
            <a:r>
              <a:rPr kumimoji="1" lang="en-US" altLang="ja-JP" sz="1200" b="0" i="0" u="none" strike="noStrike" kern="1200" cap="none" spc="0" normalizeH="0" baseline="0" noProof="0" dirty="0">
                <a:ln>
                  <a:noFill/>
                </a:ln>
                <a:effectLst/>
                <a:uLnTx/>
                <a:uFillTx/>
                <a:latin typeface="Meiryo UI"/>
                <a:ea typeface="Meiryo UI"/>
                <a:cs typeface="+mn-cs"/>
              </a:rPr>
              <a:t>43</a:t>
            </a:r>
            <a:r>
              <a:rPr kumimoji="1" lang="ja-JP" altLang="en-US" sz="1200" b="0" i="0" u="none" strike="noStrike" kern="1200" cap="none" spc="0" normalizeH="0" baseline="0" noProof="0" dirty="0">
                <a:ln>
                  <a:noFill/>
                </a:ln>
                <a:effectLst/>
                <a:uLnTx/>
                <a:uFillTx/>
                <a:latin typeface="Meiryo UI"/>
                <a:ea typeface="Meiryo UI"/>
                <a:cs typeface="+mn-cs"/>
              </a:rPr>
              <a:t>市町村、企業、大学、シビックテック等と連携して“大阪モデル”のスマートシティの実現に向けた取組を推進する。</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a:ea typeface="Meiryo UI"/>
                <a:cs typeface="+mn-cs"/>
              </a:rPr>
              <a:t>市町村課題の見える化、課題解決に向けたソリューションを持つ企業と行政を繋ぐコーディネート、プロジェクトの推進、テーマに応じたワークショップやセミナーの開催、大阪のスマートシティ推進に関する幅広い情報発信を行う。</a:t>
            </a:r>
          </a:p>
        </p:txBody>
      </p:sp>
      <p:sp>
        <p:nvSpPr>
          <p:cNvPr id="17" name="テキスト ボックス 16">
            <a:extLst>
              <a:ext uri="{FF2B5EF4-FFF2-40B4-BE49-F238E27FC236}">
                <a16:creationId xmlns:a16="http://schemas.microsoft.com/office/drawing/2014/main" id="{E60EC6DE-CF08-4EBF-9635-7EDFF4435E98}"/>
              </a:ext>
            </a:extLst>
          </p:cNvPr>
          <p:cNvSpPr txBox="1"/>
          <p:nvPr/>
        </p:nvSpPr>
        <p:spPr>
          <a:xfrm>
            <a:off x="3125441" y="1146737"/>
            <a:ext cx="2772000" cy="1569660"/>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多様な地域・世代の方の</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QoL</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の向上に向けて、</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技術を活用した様々な分野のサービスを官民で連携して府域で展開していく。</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特に「大阪スマート・ヘルスシティ宣言</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」の達成を</a:t>
            </a:r>
            <a:r>
              <a:rPr kumimoji="1" lang="ja-JP" altLang="en-US" sz="1200" b="0" i="0" u="none" strike="noStrike" kern="1200" cap="none" spc="0" normalizeH="0" baseline="0" noProof="0" dirty="0" err="1">
                <a:ln>
                  <a:noFill/>
                </a:ln>
                <a:solidFill>
                  <a:prstClr val="black"/>
                </a:solidFill>
                <a:effectLst/>
                <a:uLnTx/>
                <a:uFillTx/>
                <a:latin typeface="Meiryo UI"/>
                <a:ea typeface="Meiryo UI"/>
                <a:cs typeface="+mn-cs"/>
              </a:rPr>
              <a:t>めざ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して、スマートシニアライフ事業による高齢者向けサービスや健康分野のサービスの実装を図る。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E60EC6DE-CF08-4EBF-9635-7EDFF4435E98}"/>
              </a:ext>
            </a:extLst>
          </p:cNvPr>
          <p:cNvSpPr txBox="1"/>
          <p:nvPr/>
        </p:nvSpPr>
        <p:spPr>
          <a:xfrm>
            <a:off x="203457" y="4054556"/>
            <a:ext cx="2772000" cy="1903085"/>
          </a:xfrm>
          <a:prstGeom prst="rect">
            <a:avLst/>
          </a:prstGeom>
          <a:noFill/>
        </p:spPr>
        <p:txBody>
          <a:bodyPr wrap="square" rtlCol="0">
            <a:spAutoFit/>
          </a:bodyPr>
          <a:lstStyle/>
          <a:p>
            <a:pPr marL="171450" marR="0" lvl="0" indent="-171450" algn="l" defTabSz="914400" rtl="0" eaLnBrk="1" fontAlgn="t"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行政データや民間データも含めたデータ流通の促進を図り、スマートシティのサービスが横展開して、府域全体に広がっていくようなインフラを構築していく。全府民が</a:t>
            </a:r>
            <a:r>
              <a:rPr kumimoji="0"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oneID</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で大阪のスマートシティサービスを利用できるポータルの整備を行う。</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同時にデータ流通に係るルール整備やデータの流通が公正に行われることを管理するための体制の整備も行っていく。</a:t>
            </a:r>
          </a:p>
        </p:txBody>
      </p:sp>
      <p:sp>
        <p:nvSpPr>
          <p:cNvPr id="20" name="テキスト ボックス 19">
            <a:extLst>
              <a:ext uri="{FF2B5EF4-FFF2-40B4-BE49-F238E27FC236}">
                <a16:creationId xmlns:a16="http://schemas.microsoft.com/office/drawing/2014/main" id="{0313E2ED-4242-41EA-B4FD-BC9900E6538A}"/>
              </a:ext>
            </a:extLst>
          </p:cNvPr>
          <p:cNvSpPr txBox="1"/>
          <p:nvPr/>
        </p:nvSpPr>
        <p:spPr>
          <a:xfrm>
            <a:off x="253417" y="3081649"/>
            <a:ext cx="2772000" cy="626701"/>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市町村課題の抽出・見える化</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OSPF</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プロジェクトの推進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広報・情報発信</a:t>
            </a:r>
          </a:p>
        </p:txBody>
      </p:sp>
      <p:sp>
        <p:nvSpPr>
          <p:cNvPr id="21" name="テキスト ボックス 20">
            <a:extLst>
              <a:ext uri="{FF2B5EF4-FFF2-40B4-BE49-F238E27FC236}">
                <a16:creationId xmlns:a16="http://schemas.microsoft.com/office/drawing/2014/main" id="{4F1C9951-47B8-48F3-8254-2324B45D693E}"/>
              </a:ext>
            </a:extLst>
          </p:cNvPr>
          <p:cNvSpPr txBox="1"/>
          <p:nvPr/>
        </p:nvSpPr>
        <p:spPr>
          <a:xfrm>
            <a:off x="3168152" y="3004705"/>
            <a:ext cx="2772000" cy="480507"/>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スマートシニアライフ事業</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データヘルス事業　等</a:t>
            </a:r>
            <a:r>
              <a:rPr kumimoji="0" lang="ja-JP" altLang="en-US" sz="1200" b="0" i="0" u="none" strike="noStrike" kern="0" cap="none" spc="0" normalizeH="0" baseline="0" noProof="0" dirty="0">
                <a:ln>
                  <a:noFill/>
                </a:ln>
                <a:solidFill>
                  <a:srgbClr val="FF0000"/>
                </a:solidFill>
                <a:effectLst/>
                <a:uLnTx/>
                <a:uFillTx/>
                <a:latin typeface="Meiryo UI"/>
                <a:ea typeface="Meiryo UI"/>
                <a:cs typeface="+mn-cs"/>
              </a:rPr>
              <a:t>　</a:t>
            </a:r>
          </a:p>
        </p:txBody>
      </p:sp>
      <p:sp>
        <p:nvSpPr>
          <p:cNvPr id="22" name="テキスト ボックス 21">
            <a:extLst>
              <a:ext uri="{FF2B5EF4-FFF2-40B4-BE49-F238E27FC236}">
                <a16:creationId xmlns:a16="http://schemas.microsoft.com/office/drawing/2014/main" id="{3CA473B4-177B-4630-8E52-073EECAAF95D}"/>
              </a:ext>
            </a:extLst>
          </p:cNvPr>
          <p:cNvSpPr txBox="1"/>
          <p:nvPr/>
        </p:nvSpPr>
        <p:spPr>
          <a:xfrm>
            <a:off x="6126571" y="4873336"/>
            <a:ext cx="2772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７</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　府庁</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DX</a:t>
            </a:r>
            <a:endParaRPr kumimoji="1" lang="ja-JP" altLang="en-US"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60EC6DE-CF08-4EBF-9635-7EDFF4435E98}"/>
              </a:ext>
            </a:extLst>
          </p:cNvPr>
          <p:cNvSpPr txBox="1"/>
          <p:nvPr/>
        </p:nvSpPr>
        <p:spPr>
          <a:xfrm>
            <a:off x="3189993" y="5138153"/>
            <a:ext cx="2772000" cy="1031051"/>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スマートシティ戦略推進アドバイザーを通じたヒアリングや、アンケート調査を通じて市町村のニーズを確認しつつ、共同調達の領域拡大を図るほか、</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GovTech</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を通じた好事例の横展開等を行う。</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C7F74867-597B-4977-93BD-3DC121F43E4A}"/>
              </a:ext>
            </a:extLst>
          </p:cNvPr>
          <p:cNvSpPr txBox="1"/>
          <p:nvPr/>
        </p:nvSpPr>
        <p:spPr>
          <a:xfrm>
            <a:off x="3165014" y="6115716"/>
            <a:ext cx="2772000" cy="642090"/>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共同調達の領域拡大</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スマートシティ戦略推進アドバイザー</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GovTech</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0"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7F74867-597B-4977-93BD-3DC121F43E4A}"/>
              </a:ext>
            </a:extLst>
          </p:cNvPr>
          <p:cNvSpPr txBox="1"/>
          <p:nvPr/>
        </p:nvSpPr>
        <p:spPr>
          <a:xfrm>
            <a:off x="6069420" y="6105394"/>
            <a:ext cx="2772000" cy="626701"/>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情報システムの適正化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業務の</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化の推進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庁内</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環境の整備</a:t>
            </a:r>
          </a:p>
        </p:txBody>
      </p:sp>
      <p:sp>
        <p:nvSpPr>
          <p:cNvPr id="26" name="テキスト ボックス 25">
            <a:extLst>
              <a:ext uri="{FF2B5EF4-FFF2-40B4-BE49-F238E27FC236}">
                <a16:creationId xmlns:a16="http://schemas.microsoft.com/office/drawing/2014/main" id="{E60EC6DE-CF08-4EBF-9635-7EDFF4435E98}"/>
              </a:ext>
            </a:extLst>
          </p:cNvPr>
          <p:cNvSpPr txBox="1"/>
          <p:nvPr/>
        </p:nvSpPr>
        <p:spPr>
          <a:xfrm>
            <a:off x="6109905" y="5122162"/>
            <a:ext cx="2757151" cy="1015663"/>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庁内部局ごとにバラバラの調達で発生している無駄と重複をなくし、府庁内部の業務の効率化や生産性の向上を図り、システムガバナンスの強化とデジタルサービスの高度化を実現する。</a:t>
            </a:r>
          </a:p>
        </p:txBody>
      </p:sp>
      <p:sp>
        <p:nvSpPr>
          <p:cNvPr id="27" name="テキスト ボックス 26">
            <a:extLst>
              <a:ext uri="{FF2B5EF4-FFF2-40B4-BE49-F238E27FC236}">
                <a16:creationId xmlns:a16="http://schemas.microsoft.com/office/drawing/2014/main" id="{E60EC6DE-CF08-4EBF-9635-7EDFF4435E98}"/>
              </a:ext>
            </a:extLst>
          </p:cNvPr>
          <p:cNvSpPr txBox="1"/>
          <p:nvPr/>
        </p:nvSpPr>
        <p:spPr>
          <a:xfrm>
            <a:off x="6083631" y="2697448"/>
            <a:ext cx="2772000" cy="996033"/>
          </a:xfrm>
          <a:prstGeom prst="rect">
            <a:avLst/>
          </a:prstGeom>
          <a:solidFill>
            <a:schemeClr val="accent1">
              <a:lumMod val="20000"/>
              <a:lumOff val="80000"/>
            </a:scheme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AI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オンデマンド交通の導入促進</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非公道での実証実験のためのフィールド提供等</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err="1">
                <a:ln>
                  <a:noFill/>
                </a:ln>
                <a:solidFill>
                  <a:prstClr val="black"/>
                </a:solidFill>
                <a:effectLst/>
                <a:uLnTx/>
                <a:uFillTx/>
                <a:latin typeface="Meiryo UI"/>
                <a:ea typeface="Meiryo UI"/>
                <a:cs typeface="+mn-cs"/>
              </a:rPr>
              <a:t>MaaS</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の推進（関西</a:t>
            </a:r>
            <a:r>
              <a:rPr kumimoji="0" lang="en-US" altLang="ja-JP" sz="1200" b="0" i="0" u="none" strike="noStrike" kern="0" cap="none" spc="0" normalizeH="0" baseline="0" noProof="0" dirty="0" err="1">
                <a:ln>
                  <a:noFill/>
                </a:ln>
                <a:solidFill>
                  <a:prstClr val="black"/>
                </a:solidFill>
                <a:effectLst/>
                <a:uLnTx/>
                <a:uFillTx/>
                <a:latin typeface="Meiryo UI"/>
                <a:ea typeface="Meiryo UI"/>
                <a:cs typeface="+mn-cs"/>
              </a:rPr>
              <a:t>MaaS</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の機能充実など）</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83865E63-D719-4BA2-A96E-CEE17439637A}"/>
              </a:ext>
            </a:extLst>
          </p:cNvPr>
          <p:cNvSpPr txBox="1"/>
          <p:nvPr/>
        </p:nvSpPr>
        <p:spPr>
          <a:xfrm>
            <a:off x="6084218" y="868971"/>
            <a:ext cx="2772000" cy="276999"/>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）スマートモビリティの推進</a:t>
            </a:r>
          </a:p>
        </p:txBody>
      </p:sp>
      <p:sp>
        <p:nvSpPr>
          <p:cNvPr id="29" name="テキスト ボックス 28">
            <a:extLst>
              <a:ext uri="{FF2B5EF4-FFF2-40B4-BE49-F238E27FC236}">
                <a16:creationId xmlns:a16="http://schemas.microsoft.com/office/drawing/2014/main" id="{2A3A1BE0-1D87-446F-BE94-BE9CD0913D91}"/>
              </a:ext>
            </a:extLst>
          </p:cNvPr>
          <p:cNvSpPr txBox="1"/>
          <p:nvPr/>
        </p:nvSpPr>
        <p:spPr>
          <a:xfrm>
            <a:off x="6069420" y="1182177"/>
            <a:ext cx="27720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高齢化の進展等による、交通弱者や運転免許の自主返納の増加、路線バス等が赤字化により減便・廃止することなどから今後ますます深刻化するラストワンマイル問題に代表される移動課題の解消に向け、</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オンデマンド交通の導入促進を中心に、引き続きスマートモビリティの推進を行う。</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83865E63-D719-4BA2-A96E-CEE17439637A}"/>
              </a:ext>
            </a:extLst>
          </p:cNvPr>
          <p:cNvSpPr txBox="1"/>
          <p:nvPr/>
        </p:nvSpPr>
        <p:spPr>
          <a:xfrm>
            <a:off x="3189993" y="3779523"/>
            <a:ext cx="5708577" cy="275981"/>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５）大阪デジタル改革推進体制</a:t>
            </a:r>
          </a:p>
        </p:txBody>
      </p:sp>
      <p:sp>
        <p:nvSpPr>
          <p:cNvPr id="32" name="テキスト ボックス 31">
            <a:extLst>
              <a:ext uri="{FF2B5EF4-FFF2-40B4-BE49-F238E27FC236}">
                <a16:creationId xmlns:a16="http://schemas.microsoft.com/office/drawing/2014/main" id="{795891F9-22C2-4B11-B09B-8B92017ACDAB}"/>
              </a:ext>
            </a:extLst>
          </p:cNvPr>
          <p:cNvSpPr txBox="1"/>
          <p:nvPr/>
        </p:nvSpPr>
        <p:spPr>
          <a:xfrm>
            <a:off x="245001" y="5956970"/>
            <a:ext cx="2772000" cy="811367"/>
          </a:xfrm>
          <a:prstGeom prst="rect">
            <a:avLst/>
          </a:prstGeom>
          <a:solidFill>
            <a:schemeClr val="accent1">
              <a:lumMod val="20000"/>
              <a:lumOff val="80000"/>
            </a:schemeClr>
          </a:solidFill>
          <a:ln>
            <a:solidFill>
              <a:schemeClr val="tx1"/>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データ連携基盤</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コミュニケーション基盤</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データ整備・オープンデータ推進</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管理体制の検討</a:t>
            </a:r>
          </a:p>
        </p:txBody>
      </p:sp>
      <p:cxnSp>
        <p:nvCxnSpPr>
          <p:cNvPr id="34" name="直線コネクタ 33"/>
          <p:cNvCxnSpPr/>
          <p:nvPr/>
        </p:nvCxnSpPr>
        <p:spPr>
          <a:xfrm>
            <a:off x="270457" y="44562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48385" y="38606"/>
            <a:ext cx="10319447" cy="433196"/>
          </a:xfrm>
          <a:prstGeom prst="rect">
            <a:avLst/>
          </a:prstGeom>
          <a:noFill/>
        </p:spPr>
        <p:txBody>
          <a:bodyPr wrap="square" rtlCol="0">
            <a:spAutoFit/>
          </a:bodyPr>
          <a:lstStyle/>
          <a:p>
            <a:pPr defTabSz="957700">
              <a:defRPr/>
            </a:pPr>
            <a:r>
              <a:rPr lang="ja-JP" altLang="en-US" sz="2215" dirty="0">
                <a:latin typeface="Meiryo UI" panose="020B0604030504040204" pitchFamily="50" charset="-128"/>
                <a:ea typeface="Meiryo UI" panose="020B0604030504040204" pitchFamily="50" charset="-128"/>
              </a:rPr>
              <a:t>４　改革の取組（スマートシティ）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553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5285" y="4642335"/>
            <a:ext cx="3572566" cy="2194750"/>
          </a:xfrm>
          <a:prstGeom prst="rect">
            <a:avLst/>
          </a:prstGeom>
        </p:spPr>
      </p:pic>
      <p:pic>
        <p:nvPicPr>
          <p:cNvPr id="1070" name="図 1069">
            <a:extLst>
              <a:ext uri="{FF2B5EF4-FFF2-40B4-BE49-F238E27FC236}">
                <a16:creationId xmlns:a16="http://schemas.microsoft.com/office/drawing/2014/main" id="{EB92C317-192D-3A12-5815-294DACA230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07" y="1725594"/>
            <a:ext cx="4148249" cy="2488081"/>
          </a:xfrm>
          <a:prstGeom prst="rect">
            <a:avLst/>
          </a:prstGeom>
        </p:spPr>
      </p:pic>
      <p:sp>
        <p:nvSpPr>
          <p:cNvPr id="12" name="テキスト ボックス 11">
            <a:extLst>
              <a:ext uri="{FF2B5EF4-FFF2-40B4-BE49-F238E27FC236}">
                <a16:creationId xmlns:a16="http://schemas.microsoft.com/office/drawing/2014/main" id="{0BEC7045-4C50-4245-A823-1483CAE7396D}"/>
              </a:ext>
            </a:extLst>
          </p:cNvPr>
          <p:cNvSpPr txBox="1"/>
          <p:nvPr/>
        </p:nvSpPr>
        <p:spPr>
          <a:xfrm>
            <a:off x="294025" y="2349642"/>
            <a:ext cx="3499053" cy="553998"/>
          </a:xfrm>
          <a:prstGeom prst="rect">
            <a:avLst/>
          </a:prstGeom>
          <a:noFill/>
        </p:spPr>
        <p:txBody>
          <a:bodyPr wrap="square">
            <a:spAutoFit/>
          </a:bodyPr>
          <a:lstStyle/>
          <a:p>
            <a:pPr marL="0" marR="0" lvl="0" indent="0" algn="l" defTabSz="208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“大阪モデル”</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のスマートシティの実現に向けた推進体制として、大阪府、府内</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43</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市町村、企業、大学、シビックテック等と連携して</a:t>
            </a:r>
            <a:r>
              <a:rPr lang="en-US" altLang="ja-JP" sz="1000" dirty="0">
                <a:solidFill>
                  <a:prstClr val="black"/>
                </a:solidFill>
                <a:latin typeface="メイリオ" panose="020B0604030504040204" pitchFamily="50" charset="-128"/>
                <a:ea typeface="メイリオ" panose="020B0604030504040204" pitchFamily="50" charset="-128"/>
              </a:rPr>
              <a:t>2020</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年８月に設立。</a:t>
            </a:r>
          </a:p>
        </p:txBody>
      </p:sp>
      <p:sp>
        <p:nvSpPr>
          <p:cNvPr id="20" name="テキスト ボックス 19">
            <a:extLst>
              <a:ext uri="{FF2B5EF4-FFF2-40B4-BE49-F238E27FC236}">
                <a16:creationId xmlns:a16="http://schemas.microsoft.com/office/drawing/2014/main" id="{73DF19ED-8CD9-4D0F-AABF-7FD5E0B27045}"/>
              </a:ext>
            </a:extLst>
          </p:cNvPr>
          <p:cNvSpPr txBox="1"/>
          <p:nvPr/>
        </p:nvSpPr>
        <p:spPr>
          <a:xfrm>
            <a:off x="280381" y="2031639"/>
            <a:ext cx="3278462" cy="280928"/>
          </a:xfrm>
          <a:prstGeom prst="round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a:t>
            </a: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OSPF</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）とは</a:t>
            </a:r>
          </a:p>
        </p:txBody>
      </p:sp>
      <p:sp>
        <p:nvSpPr>
          <p:cNvPr id="5" name="正方形/長方形 4">
            <a:extLst>
              <a:ext uri="{FF2B5EF4-FFF2-40B4-BE49-F238E27FC236}">
                <a16:creationId xmlns:a16="http://schemas.microsoft.com/office/drawing/2014/main" id="{2CBC80D7-0927-447C-AAB0-14E4A95FB477}"/>
              </a:ext>
            </a:extLst>
          </p:cNvPr>
          <p:cNvSpPr/>
          <p:nvPr/>
        </p:nvSpPr>
        <p:spPr>
          <a:xfrm>
            <a:off x="294230" y="2879167"/>
            <a:ext cx="3531797" cy="40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343F2F1D-EAF0-468B-AC4C-958CC0CA6875}"/>
              </a:ext>
            </a:extLst>
          </p:cNvPr>
          <p:cNvSpPr/>
          <p:nvPr/>
        </p:nvSpPr>
        <p:spPr>
          <a:xfrm>
            <a:off x="386642" y="3392210"/>
            <a:ext cx="3537377" cy="40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3" name="グループ化 12">
            <a:extLst>
              <a:ext uri="{FF2B5EF4-FFF2-40B4-BE49-F238E27FC236}">
                <a16:creationId xmlns:a16="http://schemas.microsoft.com/office/drawing/2014/main" id="{CBA68871-3C2E-46AF-97DD-EC699CFCDF39}"/>
              </a:ext>
            </a:extLst>
          </p:cNvPr>
          <p:cNvGrpSpPr/>
          <p:nvPr/>
        </p:nvGrpSpPr>
        <p:grpSpPr>
          <a:xfrm>
            <a:off x="383923" y="2948633"/>
            <a:ext cx="630260" cy="345439"/>
            <a:chOff x="385538" y="1845015"/>
            <a:chExt cx="816109" cy="477960"/>
          </a:xfrm>
        </p:grpSpPr>
        <p:sp>
          <p:nvSpPr>
            <p:cNvPr id="16" name="正方形/長方形 15">
              <a:extLst>
                <a:ext uri="{FF2B5EF4-FFF2-40B4-BE49-F238E27FC236}">
                  <a16:creationId xmlns:a16="http://schemas.microsoft.com/office/drawing/2014/main" id="{E94FE92B-168D-412C-9390-617B374C7918}"/>
                </a:ext>
              </a:extLst>
            </p:cNvPr>
            <p:cNvSpPr/>
            <p:nvPr/>
          </p:nvSpPr>
          <p:spPr>
            <a:xfrm>
              <a:off x="385538" y="1845015"/>
              <a:ext cx="80842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　的</a:t>
              </a:r>
              <a:endParaRPr kumimoji="1" lang="ja-JP" altLang="en-US" sz="112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7" name="正方形/長方形 16">
              <a:extLst>
                <a:ext uri="{FF2B5EF4-FFF2-40B4-BE49-F238E27FC236}">
                  <a16:creationId xmlns:a16="http://schemas.microsoft.com/office/drawing/2014/main" id="{07744D9F-43E2-4244-BC0A-31B55D47D438}"/>
                </a:ext>
              </a:extLst>
            </p:cNvPr>
            <p:cNvSpPr/>
            <p:nvPr/>
          </p:nvSpPr>
          <p:spPr>
            <a:xfrm>
              <a:off x="393219" y="2051496"/>
              <a:ext cx="808428"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Purpose</a:t>
              </a:r>
              <a:endPar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sp>
        <p:nvSpPr>
          <p:cNvPr id="18" name="正方形/長方形 17">
            <a:extLst>
              <a:ext uri="{FF2B5EF4-FFF2-40B4-BE49-F238E27FC236}">
                <a16:creationId xmlns:a16="http://schemas.microsoft.com/office/drawing/2014/main" id="{70A8033F-EE62-42D2-B862-8D716E795A6C}"/>
              </a:ext>
            </a:extLst>
          </p:cNvPr>
          <p:cNvSpPr/>
          <p:nvPr/>
        </p:nvSpPr>
        <p:spPr>
          <a:xfrm>
            <a:off x="947597" y="2950162"/>
            <a:ext cx="3025003" cy="479618"/>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企業やシビックテック、府内市町村、大学等と連携した“大阪モデル”のスマートシティの実現に向けた取組の推進。</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grpSp>
        <p:nvGrpSpPr>
          <p:cNvPr id="21" name="グループ化 20">
            <a:extLst>
              <a:ext uri="{FF2B5EF4-FFF2-40B4-BE49-F238E27FC236}">
                <a16:creationId xmlns:a16="http://schemas.microsoft.com/office/drawing/2014/main" id="{F1E70AE2-6AFA-405D-A2CF-F53F9EB768DD}"/>
              </a:ext>
            </a:extLst>
          </p:cNvPr>
          <p:cNvGrpSpPr/>
          <p:nvPr/>
        </p:nvGrpSpPr>
        <p:grpSpPr>
          <a:xfrm>
            <a:off x="391763" y="3476499"/>
            <a:ext cx="787944" cy="343681"/>
            <a:chOff x="288942" y="2331560"/>
            <a:chExt cx="1020288" cy="475527"/>
          </a:xfrm>
        </p:grpSpPr>
        <p:sp>
          <p:nvSpPr>
            <p:cNvPr id="22" name="正方形/長方形 21">
              <a:extLst>
                <a:ext uri="{FF2B5EF4-FFF2-40B4-BE49-F238E27FC236}">
                  <a16:creationId xmlns:a16="http://schemas.microsoft.com/office/drawing/2014/main" id="{6347F06B-C0D3-4A8F-9038-4D52A1654A5D}"/>
                </a:ext>
              </a:extLst>
            </p:cNvPr>
            <p:cNvSpPr/>
            <p:nvPr/>
          </p:nvSpPr>
          <p:spPr>
            <a:xfrm>
              <a:off x="288942" y="2331560"/>
              <a:ext cx="102028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事業内容</a:t>
              </a:r>
              <a:endParaRPr kumimoji="1" lang="ja-JP" altLang="en-US" sz="112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3" name="正方形/長方形 22">
              <a:extLst>
                <a:ext uri="{FF2B5EF4-FFF2-40B4-BE49-F238E27FC236}">
                  <a16:creationId xmlns:a16="http://schemas.microsoft.com/office/drawing/2014/main" id="{6BC79C6F-2439-44CD-BB40-0487BF648074}"/>
                </a:ext>
              </a:extLst>
            </p:cNvPr>
            <p:cNvSpPr/>
            <p:nvPr/>
          </p:nvSpPr>
          <p:spPr>
            <a:xfrm>
              <a:off x="390266" y="2535608"/>
              <a:ext cx="808429"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err="1">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Contens</a:t>
              </a:r>
              <a:endPar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sp>
        <p:nvSpPr>
          <p:cNvPr id="24" name="正方形/長方形 23">
            <a:extLst>
              <a:ext uri="{FF2B5EF4-FFF2-40B4-BE49-F238E27FC236}">
                <a16:creationId xmlns:a16="http://schemas.microsoft.com/office/drawing/2014/main" id="{1F565338-4706-41FD-991D-0A5541EFB0D5}"/>
              </a:ext>
            </a:extLst>
          </p:cNvPr>
          <p:cNvSpPr/>
          <p:nvPr/>
        </p:nvSpPr>
        <p:spPr>
          <a:xfrm>
            <a:off x="947111" y="3508271"/>
            <a:ext cx="2987123" cy="479618"/>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社会課題の見える化、コーディネート、プロジェクトの推進、ワークショップ・セミナー開催／情報発信　ほか。</a:t>
            </a:r>
          </a:p>
        </p:txBody>
      </p:sp>
      <p:sp>
        <p:nvSpPr>
          <p:cNvPr id="46" name="角丸四角形 6">
            <a:extLst>
              <a:ext uri="{FF2B5EF4-FFF2-40B4-BE49-F238E27FC236}">
                <a16:creationId xmlns:a16="http://schemas.microsoft.com/office/drawing/2014/main" id="{9647ACC7-0822-4D7B-8A64-E0A54A32CEEA}"/>
              </a:ext>
            </a:extLst>
          </p:cNvPr>
          <p:cNvSpPr/>
          <p:nvPr/>
        </p:nvSpPr>
        <p:spPr>
          <a:xfrm>
            <a:off x="358606" y="4152597"/>
            <a:ext cx="3293747" cy="558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Meiryo UI"/>
                <a:ea typeface="Meiryo UI"/>
                <a:cs typeface="+mn-cs"/>
              </a:rPr>
              <a:t>日本最大級の官民連携</a:t>
            </a:r>
            <a:r>
              <a:rPr kumimoji="1" lang="ja-JP" altLang="en-US" sz="1400" b="1" i="0" u="none" strike="noStrike" kern="1200" cap="none" spc="0" normalizeH="0" baseline="0" noProof="0" dirty="0">
                <a:ln>
                  <a:noFill/>
                </a:ln>
                <a:gradFill>
                  <a:gsLst>
                    <a:gs pos="71000">
                      <a:srgbClr val="1283C4"/>
                    </a:gs>
                    <a:gs pos="100000">
                      <a:srgbClr val="002E68"/>
                    </a:gs>
                    <a:gs pos="2000">
                      <a:srgbClr val="16B2F2"/>
                    </a:gs>
                    <a:gs pos="38000">
                      <a:srgbClr val="00ADEC"/>
                    </a:gs>
                  </a:gsLst>
                  <a:lin ang="13800000" scaled="0"/>
                </a:gradFill>
                <a:effectLst/>
                <a:uLnTx/>
                <a:uFillTx/>
                <a:latin typeface="Meiryo UI"/>
                <a:ea typeface="Meiryo UI"/>
                <a:cs typeface="+mn-cs"/>
              </a:rPr>
              <a:t>イニシアティブ</a:t>
            </a:r>
            <a:r>
              <a:rPr kumimoji="1" lang="ja-JP" altLang="en-US" sz="14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Meiryo UI"/>
                <a:ea typeface="Meiryo UI"/>
                <a:cs typeface="+mn-cs"/>
              </a:rPr>
              <a:t>へ</a:t>
            </a:r>
          </a:p>
        </p:txBody>
      </p:sp>
      <p:sp>
        <p:nvSpPr>
          <p:cNvPr id="47" name="角丸四角形 75">
            <a:extLst>
              <a:ext uri="{FF2B5EF4-FFF2-40B4-BE49-F238E27FC236}">
                <a16:creationId xmlns:a16="http://schemas.microsoft.com/office/drawing/2014/main" id="{473CD7C9-195C-4AFE-83CB-CAAD4B52E0AF}"/>
              </a:ext>
            </a:extLst>
          </p:cNvPr>
          <p:cNvSpPr/>
          <p:nvPr/>
        </p:nvSpPr>
        <p:spPr>
          <a:xfrm>
            <a:off x="1579601" y="4458796"/>
            <a:ext cx="2128455" cy="181406"/>
          </a:xfrm>
          <a:prstGeom prst="roundRect">
            <a:avLst>
              <a:gd name="adj" fmla="val 5000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013" b="0" i="0" u="none" strike="noStrike" kern="1200" cap="none" spc="0" normalizeH="0" baseline="0" noProof="0">
              <a:ln>
                <a:noFill/>
              </a:ln>
              <a:solidFill>
                <a:prstClr val="white"/>
              </a:solidFill>
              <a:effectLst/>
              <a:uLnTx/>
              <a:uFillTx/>
              <a:latin typeface="Meiryo UI"/>
              <a:ea typeface="Meiryo UI"/>
              <a:cs typeface="+mn-cs"/>
            </a:endParaRPr>
          </a:p>
        </p:txBody>
      </p:sp>
      <p:sp>
        <p:nvSpPr>
          <p:cNvPr id="48" name="テキスト ボックス 47">
            <a:extLst>
              <a:ext uri="{FF2B5EF4-FFF2-40B4-BE49-F238E27FC236}">
                <a16:creationId xmlns:a16="http://schemas.microsoft.com/office/drawing/2014/main" id="{1D4FED28-B04A-4851-B009-74668F331E1C}"/>
              </a:ext>
            </a:extLst>
          </p:cNvPr>
          <p:cNvSpPr txBox="1"/>
          <p:nvPr/>
        </p:nvSpPr>
        <p:spPr>
          <a:xfrm>
            <a:off x="1571005" y="4402468"/>
            <a:ext cx="2137051" cy="253916"/>
          </a:xfrm>
          <a:prstGeom prst="rect">
            <a:avLst/>
          </a:prstGeom>
          <a:noFill/>
        </p:spPr>
        <p:txBody>
          <a:bodyPr wrap="square" rtlCol="0">
            <a:spAutoFit/>
          </a:bodyPr>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eiryo UI"/>
                <a:ea typeface="Meiryo UI"/>
                <a:cs typeface="+mn-cs"/>
              </a:rPr>
              <a:t>454</a:t>
            </a:r>
            <a:r>
              <a:rPr kumimoji="1" lang="ja-JP" altLang="en-US" sz="900" b="1" i="0" u="none" strike="noStrike" kern="1200" cap="none" spc="0" normalizeH="0" baseline="0" noProof="0" dirty="0">
                <a:ln>
                  <a:noFill/>
                </a:ln>
                <a:solidFill>
                  <a:schemeClr val="bg1"/>
                </a:solidFill>
                <a:effectLst/>
                <a:uLnTx/>
                <a:uFillTx/>
                <a:latin typeface="Meiryo UI"/>
                <a:ea typeface="Meiryo UI"/>
                <a:cs typeface="+mn-cs"/>
              </a:rPr>
              <a:t>の企業・団体が参画　</a:t>
            </a:r>
            <a:r>
              <a:rPr kumimoji="1" lang="en-US" altLang="ja-JP" sz="675" b="1" i="0" u="none" strike="noStrike" kern="1200" cap="none" spc="0" normalizeH="0" baseline="0" noProof="0" dirty="0">
                <a:ln>
                  <a:noFill/>
                </a:ln>
                <a:solidFill>
                  <a:schemeClr val="bg1"/>
                </a:solidFill>
                <a:effectLst/>
                <a:uLnTx/>
                <a:uFillTx/>
                <a:latin typeface="Meiryo UI"/>
                <a:ea typeface="Meiryo UI"/>
                <a:cs typeface="+mn-cs"/>
              </a:rPr>
              <a:t>※5.3</a:t>
            </a:r>
            <a:r>
              <a:rPr kumimoji="1" lang="ja-JP" altLang="en-US" sz="675" b="1" i="0" u="none" strike="noStrike" kern="1200" cap="none" spc="0" normalizeH="0" baseline="0" noProof="0" dirty="0">
                <a:ln>
                  <a:noFill/>
                </a:ln>
                <a:solidFill>
                  <a:schemeClr val="bg1"/>
                </a:solidFill>
                <a:effectLst/>
                <a:uLnTx/>
                <a:uFillTx/>
                <a:latin typeface="Meiryo UI"/>
                <a:ea typeface="Meiryo UI"/>
                <a:cs typeface="+mn-cs"/>
              </a:rPr>
              <a:t>末時点</a:t>
            </a:r>
            <a:r>
              <a:rPr kumimoji="1" lang="en-US" altLang="ja-JP" sz="675" b="1" i="0" u="none" strike="noStrike" kern="1200" cap="none" spc="0" normalizeH="0" baseline="0" noProof="0" dirty="0">
                <a:ln>
                  <a:noFill/>
                </a:ln>
                <a:solidFill>
                  <a:schemeClr val="bg1"/>
                </a:solidFill>
                <a:effectLst/>
                <a:uLnTx/>
                <a:uFillTx/>
                <a:latin typeface="Meiryo UI"/>
                <a:ea typeface="Meiryo UI"/>
                <a:cs typeface="+mn-cs"/>
              </a:rPr>
              <a:t> </a:t>
            </a:r>
          </a:p>
        </p:txBody>
      </p:sp>
      <p:sp>
        <p:nvSpPr>
          <p:cNvPr id="74" name="テキスト ボックス 73">
            <a:extLst>
              <a:ext uri="{FF2B5EF4-FFF2-40B4-BE49-F238E27FC236}">
                <a16:creationId xmlns:a16="http://schemas.microsoft.com/office/drawing/2014/main" id="{4CB7D32D-0E9B-4E62-BD43-F9FB710BEC16}"/>
              </a:ext>
            </a:extLst>
          </p:cNvPr>
          <p:cNvSpPr txBox="1"/>
          <p:nvPr/>
        </p:nvSpPr>
        <p:spPr>
          <a:xfrm>
            <a:off x="4182021" y="1998295"/>
            <a:ext cx="3905576"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大阪スマートシティパートナーズフォーラム・プロジェクト事業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75" name="テキスト ボックス 74">
            <a:extLst>
              <a:ext uri="{FF2B5EF4-FFF2-40B4-BE49-F238E27FC236}">
                <a16:creationId xmlns:a16="http://schemas.microsoft.com/office/drawing/2014/main" id="{44BC1697-1533-4942-A015-8708D01023C9}"/>
              </a:ext>
            </a:extLst>
          </p:cNvPr>
          <p:cNvSpPr txBox="1"/>
          <p:nvPr/>
        </p:nvSpPr>
        <p:spPr>
          <a:xfrm>
            <a:off x="4322963" y="2287205"/>
            <a:ext cx="4677808" cy="577081"/>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コーディネーター企業を中心に各分野の課題解決に向けた</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（複数企業対複数市町村）のサービス・ビジネスモデルを実証・実装する。横断的なテーマについては相互に連携。</a:t>
            </a:r>
            <a:endPar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6" name="正方形/長方形 75">
            <a:extLst>
              <a:ext uri="{FF2B5EF4-FFF2-40B4-BE49-F238E27FC236}">
                <a16:creationId xmlns:a16="http://schemas.microsoft.com/office/drawing/2014/main" id="{BCDC4053-43C9-4675-B753-8085147D5E37}"/>
              </a:ext>
            </a:extLst>
          </p:cNvPr>
          <p:cNvSpPr/>
          <p:nvPr/>
        </p:nvSpPr>
        <p:spPr>
          <a:xfrm>
            <a:off x="4202666" y="2910215"/>
            <a:ext cx="877446" cy="835422"/>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令４年度</a:t>
            </a:r>
            <a:endPar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プロジェクト</a:t>
            </a:r>
            <a:endPar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分野</a:t>
            </a:r>
          </a:p>
        </p:txBody>
      </p:sp>
      <p:sp>
        <p:nvSpPr>
          <p:cNvPr id="77" name="角丸四角形 21">
            <a:extLst>
              <a:ext uri="{FF2B5EF4-FFF2-40B4-BE49-F238E27FC236}">
                <a16:creationId xmlns:a16="http://schemas.microsoft.com/office/drawing/2014/main" id="{5C68C45C-F6D9-4041-A605-331A5977755B}"/>
              </a:ext>
            </a:extLst>
          </p:cNvPr>
          <p:cNvSpPr/>
          <p:nvPr/>
        </p:nvSpPr>
        <p:spPr>
          <a:xfrm>
            <a:off x="5135813" y="2926823"/>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ヘルスシティ</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8" name="角丸四角形 14">
            <a:extLst>
              <a:ext uri="{FF2B5EF4-FFF2-40B4-BE49-F238E27FC236}">
                <a16:creationId xmlns:a16="http://schemas.microsoft.com/office/drawing/2014/main" id="{097E15CC-E523-49EC-8C8C-8B5195EE0DB8}"/>
              </a:ext>
            </a:extLst>
          </p:cNvPr>
          <p:cNvSpPr/>
          <p:nvPr/>
        </p:nvSpPr>
        <p:spPr>
          <a:xfrm>
            <a:off x="6073747" y="2926931"/>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高齢者にやさしい</a:t>
            </a:r>
            <a:endParaRPr kumimoji="1"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9" name="角丸四角形 18">
            <a:extLst>
              <a:ext uri="{FF2B5EF4-FFF2-40B4-BE49-F238E27FC236}">
                <a16:creationId xmlns:a16="http://schemas.microsoft.com/office/drawing/2014/main" id="{3B3E21ED-A451-4115-A0F4-36A9EFF17162}"/>
              </a:ext>
            </a:extLst>
          </p:cNvPr>
          <p:cNvSpPr/>
          <p:nvPr/>
        </p:nvSpPr>
        <p:spPr>
          <a:xfrm>
            <a:off x="7084289" y="2924443"/>
            <a:ext cx="945273"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子育てしやすい</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0" name="角丸四角形 24">
            <a:extLst>
              <a:ext uri="{FF2B5EF4-FFF2-40B4-BE49-F238E27FC236}">
                <a16:creationId xmlns:a16="http://schemas.microsoft.com/office/drawing/2014/main" id="{76A7A6EF-1BD8-4898-BFBE-4904FBEF3BF8}"/>
              </a:ext>
            </a:extLst>
          </p:cNvPr>
          <p:cNvSpPr/>
          <p:nvPr/>
        </p:nvSpPr>
        <p:spPr>
          <a:xfrm>
            <a:off x="8070042" y="2925815"/>
            <a:ext cx="998870"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移動がスムーズな</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1" name="角丸四角形 20">
            <a:extLst>
              <a:ext uri="{FF2B5EF4-FFF2-40B4-BE49-F238E27FC236}">
                <a16:creationId xmlns:a16="http://schemas.microsoft.com/office/drawing/2014/main" id="{AA210153-C9A1-4554-89E6-20731EAF9C8A}"/>
              </a:ext>
            </a:extLst>
          </p:cNvPr>
          <p:cNvSpPr/>
          <p:nvPr/>
        </p:nvSpPr>
        <p:spPr>
          <a:xfrm>
            <a:off x="5128693" y="3358439"/>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インバウンド</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・観光</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の再生</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2" name="角丸四角形 32">
            <a:extLst>
              <a:ext uri="{FF2B5EF4-FFF2-40B4-BE49-F238E27FC236}">
                <a16:creationId xmlns:a16="http://schemas.microsoft.com/office/drawing/2014/main" id="{A43651EA-2BA1-42F6-97FC-D2738E3A9D32}"/>
              </a:ext>
            </a:extLst>
          </p:cNvPr>
          <p:cNvSpPr/>
          <p:nvPr/>
        </p:nvSpPr>
        <p:spPr>
          <a:xfrm>
            <a:off x="6073747" y="3366733"/>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大阪</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ものづくり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p>
        </p:txBody>
      </p:sp>
      <p:sp>
        <p:nvSpPr>
          <p:cNvPr id="83" name="角丸四角形 30">
            <a:extLst>
              <a:ext uri="{FF2B5EF4-FFF2-40B4-BE49-F238E27FC236}">
                <a16:creationId xmlns:a16="http://schemas.microsoft.com/office/drawing/2014/main" id="{786A2B00-C4B9-45A8-907A-C95F8178B14F}"/>
              </a:ext>
            </a:extLst>
          </p:cNvPr>
          <p:cNvSpPr/>
          <p:nvPr/>
        </p:nvSpPr>
        <p:spPr>
          <a:xfrm>
            <a:off x="8083961" y="3385028"/>
            <a:ext cx="998870" cy="393284"/>
          </a:xfrm>
          <a:prstGeom prst="roundRect">
            <a:avLst>
              <a:gd name="adj" fmla="val 0"/>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データ利活用</a:t>
            </a:r>
            <a:endParaRPr kumimoji="1" lang="en-US" altLang="ja-JP" sz="9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84" name="角丸四角形 30">
            <a:extLst>
              <a:ext uri="{FF2B5EF4-FFF2-40B4-BE49-F238E27FC236}">
                <a16:creationId xmlns:a16="http://schemas.microsoft.com/office/drawing/2014/main" id="{36A837E8-753E-4545-A4FB-07849EADD85C}"/>
              </a:ext>
            </a:extLst>
          </p:cNvPr>
          <p:cNvSpPr/>
          <p:nvPr/>
        </p:nvSpPr>
        <p:spPr>
          <a:xfrm>
            <a:off x="7084290" y="3358439"/>
            <a:ext cx="945272"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安全</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・安心な</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E1BF7EFB-D9F2-FC35-D396-FC5F9504D8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121" y="1887038"/>
            <a:ext cx="1507139" cy="161249"/>
          </a:xfrm>
          <a:prstGeom prst="rect">
            <a:avLst/>
          </a:prstGeom>
        </p:spPr>
      </p:pic>
      <p:pic>
        <p:nvPicPr>
          <p:cNvPr id="8" name="図 7">
            <a:extLst>
              <a:ext uri="{FF2B5EF4-FFF2-40B4-BE49-F238E27FC236}">
                <a16:creationId xmlns:a16="http://schemas.microsoft.com/office/drawing/2014/main" id="{58343C11-E617-1081-5D3D-57B46E46D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2339" y="2014446"/>
            <a:ext cx="953224" cy="278993"/>
          </a:xfrm>
          <a:prstGeom prst="rect">
            <a:avLst/>
          </a:prstGeom>
        </p:spPr>
      </p:pic>
      <p:grpSp>
        <p:nvGrpSpPr>
          <p:cNvPr id="19" name="グループ化 18">
            <a:extLst>
              <a:ext uri="{FF2B5EF4-FFF2-40B4-BE49-F238E27FC236}">
                <a16:creationId xmlns:a16="http://schemas.microsoft.com/office/drawing/2014/main" id="{952013A7-C684-699A-878D-586F115734F1}"/>
              </a:ext>
            </a:extLst>
          </p:cNvPr>
          <p:cNvGrpSpPr/>
          <p:nvPr/>
        </p:nvGrpSpPr>
        <p:grpSpPr>
          <a:xfrm>
            <a:off x="5113362" y="2831772"/>
            <a:ext cx="190102" cy="190102"/>
            <a:chOff x="709817" y="5060454"/>
            <a:chExt cx="253469" cy="253469"/>
          </a:xfrm>
        </p:grpSpPr>
        <p:sp>
          <p:nvSpPr>
            <p:cNvPr id="27" name="角丸四角形 26">
              <a:extLst>
                <a:ext uri="{FF2B5EF4-FFF2-40B4-BE49-F238E27FC236}">
                  <a16:creationId xmlns:a16="http://schemas.microsoft.com/office/drawing/2014/main" id="{DF832E86-2B71-2314-B58B-953E6A90B387}"/>
                </a:ext>
              </a:extLst>
            </p:cNvPr>
            <p:cNvSpPr/>
            <p:nvPr/>
          </p:nvSpPr>
          <p:spPr>
            <a:xfrm>
              <a:off x="709817" y="5060454"/>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8" name="図 27">
              <a:extLst>
                <a:ext uri="{FF2B5EF4-FFF2-40B4-BE49-F238E27FC236}">
                  <a16:creationId xmlns:a16="http://schemas.microsoft.com/office/drawing/2014/main" id="{400BABF1-1115-9D42-546E-9F84940F162D}"/>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754481" y="5111141"/>
              <a:ext cx="163028" cy="163028"/>
            </a:xfrm>
            <a:prstGeom prst="rect">
              <a:avLst/>
            </a:prstGeom>
          </p:spPr>
        </p:pic>
      </p:grpSp>
      <p:grpSp>
        <p:nvGrpSpPr>
          <p:cNvPr id="30" name="グループ化 29">
            <a:extLst>
              <a:ext uri="{FF2B5EF4-FFF2-40B4-BE49-F238E27FC236}">
                <a16:creationId xmlns:a16="http://schemas.microsoft.com/office/drawing/2014/main" id="{5910E58E-EC3B-2C60-679E-DC7305C9C847}"/>
              </a:ext>
            </a:extLst>
          </p:cNvPr>
          <p:cNvGrpSpPr/>
          <p:nvPr/>
        </p:nvGrpSpPr>
        <p:grpSpPr>
          <a:xfrm>
            <a:off x="6044907" y="2815495"/>
            <a:ext cx="190102" cy="190102"/>
            <a:chOff x="3300882" y="4303632"/>
            <a:chExt cx="253469" cy="253469"/>
          </a:xfrm>
        </p:grpSpPr>
        <p:sp>
          <p:nvSpPr>
            <p:cNvPr id="34" name="角丸四角形 33">
              <a:extLst>
                <a:ext uri="{FF2B5EF4-FFF2-40B4-BE49-F238E27FC236}">
                  <a16:creationId xmlns:a16="http://schemas.microsoft.com/office/drawing/2014/main" id="{2C1C5271-6163-8F1E-1E49-10E9D5BADEA8}"/>
                </a:ext>
              </a:extLst>
            </p:cNvPr>
            <p:cNvSpPr/>
            <p:nvPr/>
          </p:nvSpPr>
          <p:spPr>
            <a:xfrm>
              <a:off x="3300882" y="4303632"/>
              <a:ext cx="253469" cy="25346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2" name="図 31">
              <a:extLst>
                <a:ext uri="{FF2B5EF4-FFF2-40B4-BE49-F238E27FC236}">
                  <a16:creationId xmlns:a16="http://schemas.microsoft.com/office/drawing/2014/main" id="{D100067B-D528-E721-9DF8-8D52B1991318}"/>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3328339" y="4324793"/>
              <a:ext cx="208648" cy="208648"/>
            </a:xfrm>
            <a:prstGeom prst="rect">
              <a:avLst/>
            </a:prstGeom>
          </p:spPr>
        </p:pic>
      </p:grpSp>
      <p:grpSp>
        <p:nvGrpSpPr>
          <p:cNvPr id="40" name="グループ化 39">
            <a:extLst>
              <a:ext uri="{FF2B5EF4-FFF2-40B4-BE49-F238E27FC236}">
                <a16:creationId xmlns:a16="http://schemas.microsoft.com/office/drawing/2014/main" id="{C11FDBBD-B3ED-6DC2-603B-DB8147E9D972}"/>
              </a:ext>
            </a:extLst>
          </p:cNvPr>
          <p:cNvGrpSpPr/>
          <p:nvPr/>
        </p:nvGrpSpPr>
        <p:grpSpPr>
          <a:xfrm>
            <a:off x="7084290" y="2803912"/>
            <a:ext cx="190102" cy="190102"/>
            <a:chOff x="5565156" y="4290384"/>
            <a:chExt cx="253469" cy="253469"/>
          </a:xfrm>
        </p:grpSpPr>
        <p:sp>
          <p:nvSpPr>
            <p:cNvPr id="44" name="角丸四角形 43">
              <a:extLst>
                <a:ext uri="{FF2B5EF4-FFF2-40B4-BE49-F238E27FC236}">
                  <a16:creationId xmlns:a16="http://schemas.microsoft.com/office/drawing/2014/main" id="{A00F5F3D-D410-061D-3EB0-5FFCE1684061}"/>
                </a:ext>
              </a:extLst>
            </p:cNvPr>
            <p:cNvSpPr/>
            <p:nvPr/>
          </p:nvSpPr>
          <p:spPr>
            <a:xfrm>
              <a:off x="5565156" y="4290384"/>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2" name="図 41">
              <a:extLst>
                <a:ext uri="{FF2B5EF4-FFF2-40B4-BE49-F238E27FC236}">
                  <a16:creationId xmlns:a16="http://schemas.microsoft.com/office/drawing/2014/main" id="{683FD6F0-18CB-4F39-CC36-0F76F81F9328}"/>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5586796" y="4318524"/>
              <a:ext cx="199205" cy="199205"/>
            </a:xfrm>
            <a:prstGeom prst="rect">
              <a:avLst/>
            </a:prstGeom>
          </p:spPr>
        </p:pic>
      </p:grpSp>
      <p:grpSp>
        <p:nvGrpSpPr>
          <p:cNvPr id="57" name="グループ化 56">
            <a:extLst>
              <a:ext uri="{FF2B5EF4-FFF2-40B4-BE49-F238E27FC236}">
                <a16:creationId xmlns:a16="http://schemas.microsoft.com/office/drawing/2014/main" id="{885D5EEC-C84E-648B-3BAA-C2BA924C3783}"/>
              </a:ext>
            </a:extLst>
          </p:cNvPr>
          <p:cNvGrpSpPr/>
          <p:nvPr/>
        </p:nvGrpSpPr>
        <p:grpSpPr>
          <a:xfrm>
            <a:off x="8041776" y="2793244"/>
            <a:ext cx="190102" cy="190102"/>
            <a:chOff x="7650022" y="4929951"/>
            <a:chExt cx="253469" cy="253469"/>
          </a:xfrm>
        </p:grpSpPr>
        <p:sp>
          <p:nvSpPr>
            <p:cNvPr id="59" name="角丸四角形 58">
              <a:extLst>
                <a:ext uri="{FF2B5EF4-FFF2-40B4-BE49-F238E27FC236}">
                  <a16:creationId xmlns:a16="http://schemas.microsoft.com/office/drawing/2014/main" id="{FD5ABF72-D697-4DB9-8247-0413DEBA81F6}"/>
                </a:ext>
              </a:extLst>
            </p:cNvPr>
            <p:cNvSpPr/>
            <p:nvPr/>
          </p:nvSpPr>
          <p:spPr>
            <a:xfrm>
              <a:off x="7650022" y="4929951"/>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1" name="図 60">
              <a:extLst>
                <a:ext uri="{FF2B5EF4-FFF2-40B4-BE49-F238E27FC236}">
                  <a16:creationId xmlns:a16="http://schemas.microsoft.com/office/drawing/2014/main" id="{01B94214-B7C2-AFC6-2295-DB90BC226FF0}"/>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7680738" y="4969619"/>
              <a:ext cx="181416" cy="181416"/>
            </a:xfrm>
            <a:prstGeom prst="rect">
              <a:avLst/>
            </a:prstGeom>
          </p:spPr>
        </p:pic>
      </p:grpSp>
      <p:grpSp>
        <p:nvGrpSpPr>
          <p:cNvPr id="66" name="グループ化 65">
            <a:extLst>
              <a:ext uri="{FF2B5EF4-FFF2-40B4-BE49-F238E27FC236}">
                <a16:creationId xmlns:a16="http://schemas.microsoft.com/office/drawing/2014/main" id="{9DF668C6-C288-8CBC-4368-D0070273990C}"/>
              </a:ext>
            </a:extLst>
          </p:cNvPr>
          <p:cNvGrpSpPr/>
          <p:nvPr/>
        </p:nvGrpSpPr>
        <p:grpSpPr>
          <a:xfrm>
            <a:off x="5105523" y="3316102"/>
            <a:ext cx="190102" cy="190102"/>
            <a:chOff x="1034574" y="6300171"/>
            <a:chExt cx="253469" cy="253469"/>
          </a:xfrm>
        </p:grpSpPr>
        <p:sp>
          <p:nvSpPr>
            <p:cNvPr id="68" name="角丸四角形 67">
              <a:extLst>
                <a:ext uri="{FF2B5EF4-FFF2-40B4-BE49-F238E27FC236}">
                  <a16:creationId xmlns:a16="http://schemas.microsoft.com/office/drawing/2014/main" id="{692F6713-A2AC-C020-82C1-3D6AA5363FB4}"/>
                </a:ext>
              </a:extLst>
            </p:cNvPr>
            <p:cNvSpPr/>
            <p:nvPr/>
          </p:nvSpPr>
          <p:spPr>
            <a:xfrm>
              <a:off x="1034574" y="6300171"/>
              <a:ext cx="253469" cy="253469"/>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0" name="図 69">
              <a:extLst>
                <a:ext uri="{FF2B5EF4-FFF2-40B4-BE49-F238E27FC236}">
                  <a16:creationId xmlns:a16="http://schemas.microsoft.com/office/drawing/2014/main" id="{94A087AE-3D6E-5874-4B9E-B56BFC9BF27D}"/>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1065015" y="6323275"/>
              <a:ext cx="188185" cy="188185"/>
            </a:xfrm>
            <a:prstGeom prst="rect">
              <a:avLst/>
            </a:prstGeom>
          </p:spPr>
        </p:pic>
      </p:grpSp>
      <p:grpSp>
        <p:nvGrpSpPr>
          <p:cNvPr id="90" name="グループ化 89">
            <a:extLst>
              <a:ext uri="{FF2B5EF4-FFF2-40B4-BE49-F238E27FC236}">
                <a16:creationId xmlns:a16="http://schemas.microsoft.com/office/drawing/2014/main" id="{27FFD030-2DE2-821A-245E-513A1796FE63}"/>
              </a:ext>
            </a:extLst>
          </p:cNvPr>
          <p:cNvGrpSpPr/>
          <p:nvPr/>
        </p:nvGrpSpPr>
        <p:grpSpPr>
          <a:xfrm>
            <a:off x="7100520" y="3320619"/>
            <a:ext cx="190102" cy="190102"/>
            <a:chOff x="5448643" y="6302306"/>
            <a:chExt cx="253469" cy="253469"/>
          </a:xfrm>
        </p:grpSpPr>
        <p:sp>
          <p:nvSpPr>
            <p:cNvPr id="92" name="角丸四角形 91">
              <a:extLst>
                <a:ext uri="{FF2B5EF4-FFF2-40B4-BE49-F238E27FC236}">
                  <a16:creationId xmlns:a16="http://schemas.microsoft.com/office/drawing/2014/main" id="{3E69FDC9-335B-F75C-D6B9-691AE578D216}"/>
                </a:ext>
              </a:extLst>
            </p:cNvPr>
            <p:cNvSpPr/>
            <p:nvPr/>
          </p:nvSpPr>
          <p:spPr>
            <a:xfrm>
              <a:off x="5448643" y="6302306"/>
              <a:ext cx="253469" cy="25346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4" name="図 93">
              <a:extLst>
                <a:ext uri="{FF2B5EF4-FFF2-40B4-BE49-F238E27FC236}">
                  <a16:creationId xmlns:a16="http://schemas.microsoft.com/office/drawing/2014/main" id="{EDE9C4C7-8944-FE77-0679-9355B23B17EB}"/>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486369" y="6344398"/>
              <a:ext cx="182475" cy="182475"/>
            </a:xfrm>
            <a:prstGeom prst="rect">
              <a:avLst/>
            </a:prstGeom>
          </p:spPr>
        </p:pic>
      </p:grpSp>
      <p:grpSp>
        <p:nvGrpSpPr>
          <p:cNvPr id="97" name="グループ化 96">
            <a:extLst>
              <a:ext uri="{FF2B5EF4-FFF2-40B4-BE49-F238E27FC236}">
                <a16:creationId xmlns:a16="http://schemas.microsoft.com/office/drawing/2014/main" id="{119BBD54-EFF2-51A4-25C4-38F420B3549E}"/>
              </a:ext>
            </a:extLst>
          </p:cNvPr>
          <p:cNvGrpSpPr/>
          <p:nvPr/>
        </p:nvGrpSpPr>
        <p:grpSpPr>
          <a:xfrm>
            <a:off x="8026490" y="3298456"/>
            <a:ext cx="190102" cy="190102"/>
            <a:chOff x="7674754" y="6304797"/>
            <a:chExt cx="253469" cy="253469"/>
          </a:xfrm>
        </p:grpSpPr>
        <p:sp>
          <p:nvSpPr>
            <p:cNvPr id="99" name="角丸四角形 98">
              <a:extLst>
                <a:ext uri="{FF2B5EF4-FFF2-40B4-BE49-F238E27FC236}">
                  <a16:creationId xmlns:a16="http://schemas.microsoft.com/office/drawing/2014/main" id="{66D3408C-6E81-402C-AEA7-15A63B86C0E4}"/>
                </a:ext>
              </a:extLst>
            </p:cNvPr>
            <p:cNvSpPr/>
            <p:nvPr/>
          </p:nvSpPr>
          <p:spPr>
            <a:xfrm>
              <a:off x="7674754" y="6304797"/>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1" name="図 100">
              <a:extLst>
                <a:ext uri="{FF2B5EF4-FFF2-40B4-BE49-F238E27FC236}">
                  <a16:creationId xmlns:a16="http://schemas.microsoft.com/office/drawing/2014/main" id="{6DB696C5-D2A2-C801-F39C-CDE896AE846D}"/>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7709007" y="6320639"/>
              <a:ext cx="190821" cy="190821"/>
            </a:xfrm>
            <a:prstGeom prst="rect">
              <a:avLst/>
            </a:prstGeom>
          </p:spPr>
        </p:pic>
      </p:grpSp>
      <p:grpSp>
        <p:nvGrpSpPr>
          <p:cNvPr id="104" name="グループ化 103">
            <a:extLst>
              <a:ext uri="{FF2B5EF4-FFF2-40B4-BE49-F238E27FC236}">
                <a16:creationId xmlns:a16="http://schemas.microsoft.com/office/drawing/2014/main" id="{0667878C-0B11-44A2-7480-0676FD007860}"/>
              </a:ext>
            </a:extLst>
          </p:cNvPr>
          <p:cNvGrpSpPr/>
          <p:nvPr/>
        </p:nvGrpSpPr>
        <p:grpSpPr>
          <a:xfrm>
            <a:off x="6045228" y="3303346"/>
            <a:ext cx="190102" cy="190102"/>
            <a:chOff x="3283611" y="6490388"/>
            <a:chExt cx="253469" cy="253469"/>
          </a:xfrm>
        </p:grpSpPr>
        <p:sp>
          <p:nvSpPr>
            <p:cNvPr id="108" name="角丸四角形 107">
              <a:extLst>
                <a:ext uri="{FF2B5EF4-FFF2-40B4-BE49-F238E27FC236}">
                  <a16:creationId xmlns:a16="http://schemas.microsoft.com/office/drawing/2014/main" id="{28BF6FA5-4226-7906-0A77-123BD5DE1519}"/>
                </a:ext>
              </a:extLst>
            </p:cNvPr>
            <p:cNvSpPr/>
            <p:nvPr/>
          </p:nvSpPr>
          <p:spPr>
            <a:xfrm>
              <a:off x="3283611" y="649038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6" name="図 105">
              <a:extLst>
                <a:ext uri="{FF2B5EF4-FFF2-40B4-BE49-F238E27FC236}">
                  <a16:creationId xmlns:a16="http://schemas.microsoft.com/office/drawing/2014/main" id="{315B687C-E6DE-9EAF-6924-6E09D1FE1224}"/>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3336955" y="6541351"/>
              <a:ext cx="152807" cy="152807"/>
            </a:xfrm>
            <a:prstGeom prst="rect">
              <a:avLst/>
            </a:prstGeom>
          </p:spPr>
        </p:pic>
      </p:grpSp>
      <p:cxnSp>
        <p:nvCxnSpPr>
          <p:cNvPr id="1073" name="直線コネクタ 1072">
            <a:extLst>
              <a:ext uri="{FF2B5EF4-FFF2-40B4-BE49-F238E27FC236}">
                <a16:creationId xmlns:a16="http://schemas.microsoft.com/office/drawing/2014/main" id="{45EA4E8F-FFE2-FAC1-E3C8-CFAB639F103C}"/>
              </a:ext>
            </a:extLst>
          </p:cNvPr>
          <p:cNvCxnSpPr>
            <a:cxnSpLocks/>
          </p:cNvCxnSpPr>
          <p:nvPr/>
        </p:nvCxnSpPr>
        <p:spPr>
          <a:xfrm flipV="1">
            <a:off x="390298" y="3008616"/>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cxnSp>
        <p:nvCxnSpPr>
          <p:cNvPr id="1077" name="直線コネクタ 1076">
            <a:extLst>
              <a:ext uri="{FF2B5EF4-FFF2-40B4-BE49-F238E27FC236}">
                <a16:creationId xmlns:a16="http://schemas.microsoft.com/office/drawing/2014/main" id="{8CE1F493-B584-6941-0C4D-625BFDB41691}"/>
              </a:ext>
            </a:extLst>
          </p:cNvPr>
          <p:cNvCxnSpPr>
            <a:cxnSpLocks/>
          </p:cNvCxnSpPr>
          <p:nvPr/>
        </p:nvCxnSpPr>
        <p:spPr>
          <a:xfrm flipV="1">
            <a:off x="390298" y="3552121"/>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94024" y="2919028"/>
            <a:ext cx="3617040" cy="472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87" name="正方形/長方形 86"/>
          <p:cNvSpPr/>
          <p:nvPr/>
        </p:nvSpPr>
        <p:spPr>
          <a:xfrm>
            <a:off x="295274" y="3456555"/>
            <a:ext cx="3615789" cy="494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4" name="直線コネクタ 13"/>
          <p:cNvCxnSpPr/>
          <p:nvPr/>
        </p:nvCxnSpPr>
        <p:spPr>
          <a:xfrm>
            <a:off x="345285" y="2267709"/>
            <a:ext cx="3463760" cy="0"/>
          </a:xfrm>
          <a:prstGeom prst="line">
            <a:avLst/>
          </a:prstGeom>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C377B73C-CC12-4D04-B739-2D87D1E85FF3}"/>
              </a:ext>
            </a:extLst>
          </p:cNvPr>
          <p:cNvSpPr txBox="1"/>
          <p:nvPr/>
        </p:nvSpPr>
        <p:spPr>
          <a:xfrm>
            <a:off x="3944573" y="4228915"/>
            <a:ext cx="1805517" cy="2292935"/>
          </a:xfrm>
          <a:prstGeom prst="rect">
            <a:avLst/>
          </a:prstGeom>
          <a:noFill/>
        </p:spPr>
        <p:txBody>
          <a:bodyPr wrap="square">
            <a:spAutoFit/>
          </a:bodyPr>
          <a:lstStyle/>
          <a:p>
            <a:pPr marL="128585" marR="0" lvl="0" indent="-128585" algn="l" defTabSz="27859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「スマートヘルスシティ」「高齢者にやさしいまちづくり」など８分野、１６市町で２３プロジェクトを推進中。</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278599" rtl="0" eaLnBrk="1" fontAlgn="auto" latinLnBrk="0" hangingPunct="1">
              <a:lnSpc>
                <a:spcPct val="100000"/>
              </a:lnSpc>
              <a:spcBef>
                <a:spcPts val="0"/>
              </a:spcBef>
              <a:spcAft>
                <a:spcPts val="0"/>
              </a:spcAft>
              <a:buClrTx/>
              <a:buSzTx/>
              <a:buFontTx/>
              <a:buNone/>
              <a:tabLst/>
              <a:defRPr/>
            </a:pPr>
            <a:endParaRPr kumimoji="1" lang="en-US" altLang="ja-JP" sz="675"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大企業とスタートアップ・ベンチャー企業等の連携によるプロジェクトを展開。</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endParaRPr kumimoji="1" lang="en-US" altLang="ja-JP" sz="675"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複数の市町村が参加する４つのワーキンググループを開催し、課題の見える化を行うとともに、個別サービスの有用性や先行事例の研究をし、実証・実装に向け検討中。</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834938" y="3596949"/>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7843708" y="3172426"/>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8847592" y="3172426"/>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8" name="テキスト ボックス 87"/>
          <p:cNvSpPr txBox="1"/>
          <p:nvPr/>
        </p:nvSpPr>
        <p:spPr>
          <a:xfrm>
            <a:off x="7841482" y="3567807"/>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 name="テキスト ボックス 90"/>
          <p:cNvSpPr txBox="1"/>
          <p:nvPr/>
        </p:nvSpPr>
        <p:spPr>
          <a:xfrm>
            <a:off x="8056624" y="3820161"/>
            <a:ext cx="1116750" cy="12125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ワーキンググループ</a:t>
            </a:r>
          </a:p>
        </p:txBody>
      </p:sp>
      <p:sp>
        <p:nvSpPr>
          <p:cNvPr id="100" name="テキスト ボックス 99">
            <a:extLst>
              <a:ext uri="{FF2B5EF4-FFF2-40B4-BE49-F238E27FC236}">
                <a16:creationId xmlns:a16="http://schemas.microsoft.com/office/drawing/2014/main" id="{B3BF1302-8B95-4C74-B0BD-F1CAB520709E}"/>
              </a:ext>
            </a:extLst>
          </p:cNvPr>
          <p:cNvSpPr txBox="1"/>
          <p:nvPr/>
        </p:nvSpPr>
        <p:spPr>
          <a:xfrm>
            <a:off x="1194" y="606609"/>
            <a:ext cx="9144000" cy="400110"/>
          </a:xfrm>
          <a:prstGeom prst="rect">
            <a:avLst/>
          </a:prstGeom>
          <a:solidFill>
            <a:srgbClr val="002060"/>
          </a:solidFill>
        </p:spPr>
        <p:txBody>
          <a:bodyPr wrap="square" lIns="1260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20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2000" b="1" i="0" u="none" strike="noStrike" kern="1200" cap="none" spc="0" normalizeH="0" baseline="0" noProof="0" dirty="0">
                <a:ln>
                  <a:noFill/>
                </a:ln>
                <a:solidFill>
                  <a:prstClr val="white"/>
                </a:solidFill>
                <a:effectLst/>
                <a:uLnTx/>
                <a:uFillTx/>
                <a:latin typeface="Meiryo UI"/>
                <a:ea typeface="Meiryo UI"/>
                <a:cs typeface="+mn-cs"/>
              </a:rPr>
              <a:t>　</a:t>
            </a:r>
            <a:endParaRPr kumimoji="0"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2" name="テキスト ボックス 101"/>
          <p:cNvSpPr txBox="1"/>
          <p:nvPr/>
        </p:nvSpPr>
        <p:spPr>
          <a:xfrm>
            <a:off x="90538" y="1089743"/>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93" name="テキスト ボックス 92"/>
          <p:cNvSpPr txBox="1"/>
          <p:nvPr/>
        </p:nvSpPr>
        <p:spPr>
          <a:xfrm>
            <a:off x="148386" y="62787"/>
            <a:ext cx="4596130"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５</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主な改革の取組（スマートシティ）</a:t>
            </a:r>
          </a:p>
        </p:txBody>
      </p:sp>
      <p:cxnSp>
        <p:nvCxnSpPr>
          <p:cNvPr id="98" name="直線コネクタ 97"/>
          <p:cNvCxnSpPr/>
          <p:nvPr/>
        </p:nvCxnSpPr>
        <p:spPr>
          <a:xfrm>
            <a:off x="270457" y="4978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214074" y="1095326"/>
            <a:ext cx="7400925" cy="621950"/>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66266" marR="0" lvl="0" indent="-166266" algn="just" defTabSz="842520" rtl="0" eaLnBrk="1" fontAlgn="ctr" latinLnBrk="0" hangingPunct="1">
              <a:lnSpc>
                <a:spcPct val="110000"/>
              </a:lnSpc>
              <a:spcBef>
                <a:spcPts val="0"/>
              </a:spcBef>
              <a:spcAft>
                <a:spcPts val="554"/>
              </a:spcAft>
              <a:buClr>
                <a:srgbClr val="2E75B6"/>
              </a:buClr>
              <a:buSzTx/>
              <a:buFont typeface="Wingdings" panose="05000000000000000000" pitchFamily="2" charset="2"/>
              <a:buChar char="l"/>
              <a:tabLst/>
              <a:defRPr/>
            </a:pPr>
            <a:r>
              <a:rPr kumimoji="1" lang="ja-JP" altLang="en-US" sz="1400" b="1" i="0" u="none" strike="noStrike" kern="1200" cap="none" spc="0" normalizeH="0" baseline="0" noProof="0" dirty="0">
                <a:ln>
                  <a:noFill/>
                </a:ln>
                <a:effectLst/>
                <a:uLnTx/>
                <a:uFillTx/>
                <a:latin typeface="Calibri"/>
                <a:ea typeface="ＭＳ Ｐゴシック" panose="020B0600070205080204" pitchFamily="50" charset="-128"/>
                <a:cs typeface="+mn-cs"/>
              </a:rPr>
              <a:t>企業やシビックテック、府内市町村、大学等と連携した“大阪モデル”のスマートシティの実現に向けた取組を推進。</a:t>
            </a:r>
          </a:p>
        </p:txBody>
      </p:sp>
      <p:pic>
        <p:nvPicPr>
          <p:cNvPr id="107" name="図 106"/>
          <p:cNvPicPr>
            <a:picLocks noChangeAspect="1"/>
          </p:cNvPicPr>
          <p:nvPr/>
        </p:nvPicPr>
        <p:blipFill>
          <a:blip r:embed="rId14"/>
          <a:stretch>
            <a:fillRect/>
          </a:stretch>
        </p:blipFill>
        <p:spPr>
          <a:xfrm>
            <a:off x="5792272" y="4174804"/>
            <a:ext cx="3335378" cy="2291821"/>
          </a:xfrm>
          <a:prstGeom prst="rect">
            <a:avLst/>
          </a:prstGeom>
          <a:ln>
            <a:noFill/>
          </a:ln>
        </p:spPr>
      </p:pic>
      <p:sp>
        <p:nvSpPr>
          <p:cNvPr id="113" name="正方形/長方形 112">
            <a:extLst>
              <a:ext uri="{FF2B5EF4-FFF2-40B4-BE49-F238E27FC236}">
                <a16:creationId xmlns:a16="http://schemas.microsoft.com/office/drawing/2014/main" id="{352581D5-F78E-43E9-91A1-5913B3845576}"/>
              </a:ext>
            </a:extLst>
          </p:cNvPr>
          <p:cNvSpPr/>
          <p:nvPr/>
        </p:nvSpPr>
        <p:spPr>
          <a:xfrm>
            <a:off x="1571005" y="5739710"/>
            <a:ext cx="1369891" cy="25391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会員数は約</a:t>
            </a:r>
            <a:r>
              <a:rPr kumimoji="1" lang="en-US" altLang="ja-JP"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1.8</a:t>
            </a:r>
            <a:r>
              <a:rPr kumimoji="1" lang="ja-JP" altLang="en-US"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倍増</a:t>
            </a:r>
            <a:endParaRPr kumimoji="1" lang="en-US" altLang="ja-JP"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endParaRPr>
          </a:p>
        </p:txBody>
      </p:sp>
      <p:cxnSp>
        <p:nvCxnSpPr>
          <p:cNvPr id="116" name="直線矢印コネクタ 115">
            <a:extLst>
              <a:ext uri="{FF2B5EF4-FFF2-40B4-BE49-F238E27FC236}">
                <a16:creationId xmlns:a16="http://schemas.microsoft.com/office/drawing/2014/main" id="{8FDF6F5D-C34C-42CB-8D17-645E6AD99E3B}"/>
              </a:ext>
            </a:extLst>
          </p:cNvPr>
          <p:cNvCxnSpPr>
            <a:cxnSpLocks/>
          </p:cNvCxnSpPr>
          <p:nvPr/>
        </p:nvCxnSpPr>
        <p:spPr>
          <a:xfrm flipV="1">
            <a:off x="1179707" y="5438243"/>
            <a:ext cx="1877183" cy="321828"/>
          </a:xfrm>
          <a:prstGeom prst="straightConnector1">
            <a:avLst/>
          </a:prstGeom>
          <a:ln w="63500">
            <a:gradFill>
              <a:gsLst>
                <a:gs pos="0">
                  <a:schemeClr val="accent1">
                    <a:lumMod val="60000"/>
                    <a:lumOff val="40000"/>
                  </a:schemeClr>
                </a:gs>
                <a:gs pos="43000">
                  <a:srgbClr val="00ADEC"/>
                </a:gs>
                <a:gs pos="100000">
                  <a:srgbClr val="002E68"/>
                </a:gs>
              </a:gsLst>
              <a:lin ang="5400000" scaled="1"/>
            </a:gradFill>
            <a:tailEnd type="arrow" w="med" len="med"/>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737748" y="6492875"/>
            <a:ext cx="2764103" cy="0"/>
          </a:xfrm>
          <a:prstGeom prst="line">
            <a:avLst/>
          </a:prstGeom>
        </p:spPr>
        <p:style>
          <a:lnRef idx="1">
            <a:schemeClr val="dk1"/>
          </a:lnRef>
          <a:fillRef idx="0">
            <a:schemeClr val="dk1"/>
          </a:fillRef>
          <a:effectRef idx="0">
            <a:schemeClr val="dk1"/>
          </a:effectRef>
          <a:fontRef idx="minor">
            <a:schemeClr val="tx1"/>
          </a:fontRef>
        </p:style>
      </p:cxnSp>
      <p:sp>
        <p:nvSpPr>
          <p:cNvPr id="8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正方形/長方形 94"/>
          <p:cNvSpPr/>
          <p:nvPr/>
        </p:nvSpPr>
        <p:spPr>
          <a:xfrm>
            <a:off x="72000" y="475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（団体）</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93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B5F44A-4040-46CB-9D7D-B0618A0B4FDB}"/>
              </a:ext>
            </a:extLst>
          </p:cNvPr>
          <p:cNvSpPr>
            <a:spLocks noGrp="1"/>
          </p:cNvSpPr>
          <p:nvPr>
            <p:ph type="title" idx="4294967295"/>
          </p:nvPr>
        </p:nvSpPr>
        <p:spPr>
          <a:xfrm>
            <a:off x="0" y="452451"/>
            <a:ext cx="9144000" cy="402291"/>
          </a:xfrm>
          <a:solidFill>
            <a:srgbClr val="002060"/>
          </a:solidFill>
        </p:spPr>
        <p:txBody>
          <a:bodyPr wrap="square" tIns="46800" bIns="46800">
            <a:spAutoFit/>
          </a:bodyPr>
          <a:lstStyle/>
          <a:p>
            <a:pPr defTabSz="457200"/>
            <a:r>
              <a:rPr kumimoji="0" lang="ja-JP" altLang="en-US" sz="2000" b="1" dirty="0">
                <a:solidFill>
                  <a:prstClr val="white"/>
                </a:solidFill>
                <a:latin typeface="Meiryo UI"/>
                <a:ea typeface="Meiryo UI"/>
                <a:cs typeface="+mn-cs"/>
              </a:rPr>
              <a:t>大阪広域データ連携基盤（</a:t>
            </a:r>
            <a:r>
              <a:rPr kumimoji="0" lang="en-US" altLang="ja-JP" sz="2000" b="1" dirty="0">
                <a:solidFill>
                  <a:prstClr val="white"/>
                </a:solidFill>
                <a:latin typeface="Meiryo UI"/>
                <a:ea typeface="Meiryo UI"/>
                <a:cs typeface="+mn-cs"/>
              </a:rPr>
              <a:t>ORDEN</a:t>
            </a:r>
            <a:r>
              <a:rPr kumimoji="0" lang="ja-JP" altLang="en-US" sz="2000" b="1" dirty="0">
                <a:solidFill>
                  <a:prstClr val="white"/>
                </a:solidFill>
                <a:latin typeface="Meiryo UI"/>
                <a:ea typeface="Meiryo UI"/>
                <a:cs typeface="+mn-cs"/>
              </a:rPr>
              <a:t>）の整備</a:t>
            </a:r>
          </a:p>
        </p:txBody>
      </p:sp>
      <p:pic>
        <p:nvPicPr>
          <p:cNvPr id="12" name="図 11">
            <a:extLst>
              <a:ext uri="{FF2B5EF4-FFF2-40B4-BE49-F238E27FC236}">
                <a16:creationId xmlns:a16="http://schemas.microsoft.com/office/drawing/2014/main" id="{0FBE1EFA-38F6-416C-9BA1-392E469A13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2295"/>
          <a:stretch/>
        </p:blipFill>
        <p:spPr>
          <a:xfrm>
            <a:off x="1104900" y="5010434"/>
            <a:ext cx="3025775" cy="1847566"/>
          </a:xfrm>
          <a:prstGeom prst="rect">
            <a:avLst/>
          </a:prstGeom>
        </p:spPr>
      </p:pic>
      <p:sp>
        <p:nvSpPr>
          <p:cNvPr id="13" name="テキスト ボックス 12">
            <a:extLst>
              <a:ext uri="{FF2B5EF4-FFF2-40B4-BE49-F238E27FC236}">
                <a16:creationId xmlns:a16="http://schemas.microsoft.com/office/drawing/2014/main" id="{4E80C15E-AD90-4242-B9F5-F8E212488DAE}"/>
              </a:ext>
            </a:extLst>
          </p:cNvPr>
          <p:cNvSpPr txBox="1"/>
          <p:nvPr/>
        </p:nvSpPr>
        <p:spPr>
          <a:xfrm>
            <a:off x="1651272" y="4446913"/>
            <a:ext cx="49964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個人の</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ID</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登録情報やニーズに応じたパーソナライズサービスの提供。</a:t>
            </a:r>
          </a:p>
        </p:txBody>
      </p:sp>
      <p:sp>
        <p:nvSpPr>
          <p:cNvPr id="14" name="テキスト ボックス 13">
            <a:extLst>
              <a:ext uri="{FF2B5EF4-FFF2-40B4-BE49-F238E27FC236}">
                <a16:creationId xmlns:a16="http://schemas.microsoft.com/office/drawing/2014/main" id="{FA704855-19DD-40EA-998E-48DB7AA14FF1}"/>
              </a:ext>
            </a:extLst>
          </p:cNvPr>
          <p:cNvSpPr txBox="1"/>
          <p:nvPr/>
        </p:nvSpPr>
        <p:spPr>
          <a:xfrm>
            <a:off x="1652347" y="4688890"/>
            <a:ext cx="56166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ID</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とパスワードが一元化され、多様なサービスにワンストップでアクセス。</a:t>
            </a:r>
          </a:p>
        </p:txBody>
      </p:sp>
      <p:sp>
        <p:nvSpPr>
          <p:cNvPr id="15" name="四角形: 角を丸くする 14">
            <a:extLst>
              <a:ext uri="{FF2B5EF4-FFF2-40B4-BE49-F238E27FC236}">
                <a16:creationId xmlns:a16="http://schemas.microsoft.com/office/drawing/2014/main" id="{FF90EB99-AE8F-46BE-A107-0ECFD225C6B5}"/>
              </a:ext>
            </a:extLst>
          </p:cNvPr>
          <p:cNvSpPr/>
          <p:nvPr/>
        </p:nvSpPr>
        <p:spPr>
          <a:xfrm>
            <a:off x="643110" y="4457174"/>
            <a:ext cx="904554" cy="215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パーソナライズ</a:t>
            </a:r>
          </a:p>
        </p:txBody>
      </p:sp>
      <p:sp>
        <p:nvSpPr>
          <p:cNvPr id="19" name="四角形: 角を丸くする 18">
            <a:extLst>
              <a:ext uri="{FF2B5EF4-FFF2-40B4-BE49-F238E27FC236}">
                <a16:creationId xmlns:a16="http://schemas.microsoft.com/office/drawing/2014/main" id="{5DEED12D-9874-4773-A5D6-D90144CF27FC}"/>
              </a:ext>
            </a:extLst>
          </p:cNvPr>
          <p:cNvSpPr/>
          <p:nvPr/>
        </p:nvSpPr>
        <p:spPr>
          <a:xfrm>
            <a:off x="643110" y="4750379"/>
            <a:ext cx="904554" cy="198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ワンストップ</a:t>
            </a:r>
          </a:p>
        </p:txBody>
      </p:sp>
      <p:cxnSp>
        <p:nvCxnSpPr>
          <p:cNvPr id="20" name="直線コネクタ 19">
            <a:extLst>
              <a:ext uri="{FF2B5EF4-FFF2-40B4-BE49-F238E27FC236}">
                <a16:creationId xmlns:a16="http://schemas.microsoft.com/office/drawing/2014/main" id="{2A7EE5DA-A977-4CC0-95B1-E15569F299A3}"/>
              </a:ext>
            </a:extLst>
          </p:cNvPr>
          <p:cNvCxnSpPr/>
          <p:nvPr/>
        </p:nvCxnSpPr>
        <p:spPr>
          <a:xfrm>
            <a:off x="231357" y="3993535"/>
            <a:ext cx="8676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E315969-FD96-47FC-BC59-7A331C07F055}"/>
              </a:ext>
            </a:extLst>
          </p:cNvPr>
          <p:cNvSpPr/>
          <p:nvPr/>
        </p:nvSpPr>
        <p:spPr>
          <a:xfrm>
            <a:off x="231357" y="4050685"/>
            <a:ext cx="2546862"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600" b="1" i="0" u="none" strike="noStrike" kern="1200" cap="none" spc="0" normalizeH="0" baseline="0" noProof="0" dirty="0">
                <a:ln>
                  <a:noFill/>
                </a:ln>
                <a:solidFill>
                  <a:prstClr val="white"/>
                </a:solidFill>
                <a:effectLst/>
                <a:uLnTx/>
                <a:uFillTx/>
                <a:latin typeface="Meiryo UI"/>
                <a:ea typeface="Meiryo UI"/>
                <a:cs typeface="+mn-cs"/>
              </a:rPr>
              <a:t>の特長的な機能</a:t>
            </a:r>
            <a:endParaRPr kumimoji="0" lang="ja-JP" altLang="en-US" sz="16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97F7A814-9131-49C7-BDF5-3039FB775D6E}"/>
              </a:ext>
            </a:extLst>
          </p:cNvPr>
          <p:cNvSpPr txBox="1"/>
          <p:nvPr/>
        </p:nvSpPr>
        <p:spPr>
          <a:xfrm>
            <a:off x="83072" y="2094539"/>
            <a:ext cx="4208908"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ID</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登録情報及びニーズに合わせたパーソナライズサービスを提供するためのインターフェースを整備。</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公民が持つヒト・モノの多様なデータを連携・流通させ、異なる主体、異なるサービス間でのデータ共有によるサービスの高度化を実現するための機能を整備。</a:t>
            </a:r>
            <a:endParaRPr kumimoji="1" lang="ja-JP" altLang="en-US" sz="1300" b="0"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74F0F6DA-D60E-49F6-900A-4736EC6EADFA}"/>
              </a:ext>
            </a:extLst>
          </p:cNvPr>
          <p:cNvSpPr/>
          <p:nvPr/>
        </p:nvSpPr>
        <p:spPr>
          <a:xfrm>
            <a:off x="223455" y="1658163"/>
            <a:ext cx="3669628" cy="307777"/>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の基本構成（アーキテクチャ）</a:t>
            </a:r>
            <a:endParaRPr kumimoji="0" lang="ja-JP" altLang="en-US" sz="14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8" name="正方形/長方形 7"/>
          <p:cNvSpPr/>
          <p:nvPr/>
        </p:nvSpPr>
        <p:spPr>
          <a:xfrm>
            <a:off x="2792448" y="4008732"/>
            <a:ext cx="6236071"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パーソナルデータについてもデータ連携を可能とすることで、これまで以上に利便性の高いサービスの創出をめざす。</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a:blip r:embed="rId3"/>
          <a:stretch>
            <a:fillRect/>
          </a:stretch>
        </p:blipFill>
        <p:spPr>
          <a:xfrm>
            <a:off x="4472616" y="1673609"/>
            <a:ext cx="4391988" cy="1906262"/>
          </a:xfrm>
          <a:prstGeom prst="rect">
            <a:avLst/>
          </a:prstGeom>
        </p:spPr>
      </p:pic>
      <p:sp>
        <p:nvSpPr>
          <p:cNvPr id="78" name="正方形/長方形 77"/>
          <p:cNvSpPr>
            <a:spLocks/>
          </p:cNvSpPr>
          <p:nvPr/>
        </p:nvSpPr>
        <p:spPr>
          <a:xfrm>
            <a:off x="4412106" y="1394890"/>
            <a:ext cx="2856865" cy="288156"/>
          </a:xfrm>
          <a:prstGeom prst="rect">
            <a:avLst/>
          </a:prstGeom>
        </p:spPr>
        <p:txBody>
          <a:bodyPr wrap="square">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ORDEN</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構造（イメージ）＞</a:t>
            </a:r>
            <a:endParaRPr kumimoji="1" lang="ja-JP" altLang="en-US" sz="1100" b="0" i="0" u="none" strike="noStrike" kern="100" cap="none" spc="-6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0FBE1EFA-38F6-416C-9BA1-392E469A13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961"/>
          <a:stretch/>
        </p:blipFill>
        <p:spPr>
          <a:xfrm>
            <a:off x="5113364" y="5010434"/>
            <a:ext cx="3128935" cy="1841062"/>
          </a:xfrm>
          <a:prstGeom prst="rect">
            <a:avLst/>
          </a:prstGeom>
        </p:spPr>
      </p:pic>
      <p:sp>
        <p:nvSpPr>
          <p:cNvPr id="2" name="右矢印 1"/>
          <p:cNvSpPr/>
          <p:nvPr/>
        </p:nvSpPr>
        <p:spPr>
          <a:xfrm>
            <a:off x="4336158" y="5445224"/>
            <a:ext cx="553121" cy="64807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7" name="直線コネクタ 26"/>
          <p:cNvCxnSpPr/>
          <p:nvPr/>
        </p:nvCxnSpPr>
        <p:spPr>
          <a:xfrm>
            <a:off x="270457" y="3979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02782" y="922001"/>
            <a:ext cx="8797162" cy="481055"/>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285750" lvl="0" indent="-285750" algn="just" defTabSz="842520" fontAlgn="ctr">
              <a:lnSpc>
                <a:spcPct val="110000"/>
              </a:lnSpc>
              <a:spcAft>
                <a:spcPts val="554"/>
              </a:spcAft>
              <a:buClr>
                <a:srgbClr val="2E75B6"/>
              </a:buClr>
              <a:buFont typeface="Wingdings" panose="05000000000000000000" pitchFamily="2" charset="2"/>
              <a:buChar char="l"/>
              <a:defRPr/>
            </a:pPr>
            <a:r>
              <a:rPr lang="ja-JP" altLang="en-US" sz="1300" b="1" dirty="0"/>
              <a:t>①府民の利便性向上、②民間事業者のイノベーション・事業機会の創出、③行政サービスの高度化を図り、全国のスマートシティ化を牽引するとともに、万博後のソフトレガシーの継承と発展につなげることをめざす。</a:t>
            </a:r>
            <a:endParaRPr kumimoji="1" lang="ja-JP" altLang="en-US" sz="1300" b="1"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29" name="テキスト ボックス 28"/>
          <p:cNvSpPr txBox="1"/>
          <p:nvPr/>
        </p:nvSpPr>
        <p:spPr>
          <a:xfrm>
            <a:off x="148386" y="16381"/>
            <a:ext cx="6272871" cy="433196"/>
          </a:xfrm>
          <a:prstGeom prst="rect">
            <a:avLst/>
          </a:prstGeom>
          <a:noFill/>
        </p:spPr>
        <p:txBody>
          <a:bodyPr wrap="none" rtlCol="0">
            <a:spAutoFit/>
          </a:bodyPr>
          <a:lstStyle/>
          <a:p>
            <a:pPr defTabSz="957700">
              <a:defRPr/>
            </a:pPr>
            <a:r>
              <a:rPr lang="ja-JP" altLang="en-US" sz="2215" noProof="0" dirty="0">
                <a:latin typeface="Meiryo UI" panose="020B0604030504040204" pitchFamily="50" charset="-128"/>
                <a:ea typeface="Meiryo UI" panose="020B0604030504040204" pitchFamily="50" charset="-128"/>
              </a:rPr>
              <a:t>５</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主な</a:t>
            </a:r>
            <a:r>
              <a:rPr lang="ja-JP" altLang="en-US" sz="2215" dirty="0">
                <a:latin typeface="Meiryo UI" panose="020B0604030504040204" pitchFamily="50" charset="-128"/>
                <a:ea typeface="Meiryo UI" panose="020B0604030504040204" pitchFamily="50" charset="-128"/>
              </a:rPr>
              <a:t>改革の取組（スマートシティ・スーパーシティ）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3262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a:extLst>
              <a:ext uri="{FF2B5EF4-FFF2-40B4-BE49-F238E27FC236}">
                <a16:creationId xmlns:a16="http://schemas.microsoft.com/office/drawing/2014/main" id="{ED8BAAA7-2A92-4289-9437-AB24D4D57916}"/>
              </a:ext>
            </a:extLst>
          </p:cNvPr>
          <p:cNvSpPr/>
          <p:nvPr/>
        </p:nvSpPr>
        <p:spPr>
          <a:xfrm rot="19772498">
            <a:off x="1073306" y="3211877"/>
            <a:ext cx="4356023" cy="2660167"/>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14" name="角丸四角形 13">
            <a:extLst>
              <a:ext uri="{FF2B5EF4-FFF2-40B4-BE49-F238E27FC236}">
                <a16:creationId xmlns:a16="http://schemas.microsoft.com/office/drawing/2014/main" id="{4011B25A-060E-42F7-B26D-9B87FCF6E300}"/>
              </a:ext>
            </a:extLst>
          </p:cNvPr>
          <p:cNvSpPr/>
          <p:nvPr/>
        </p:nvSpPr>
        <p:spPr>
          <a:xfrm>
            <a:off x="416588" y="2162795"/>
            <a:ext cx="4311636" cy="397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0" lang="ja-JP" altLang="en-US" sz="2400" b="1" i="0" u="none" strike="noStrike" kern="1200" cap="none" spc="92" normalizeH="0" baseline="0" noProof="0" dirty="0">
                <a:ln>
                  <a:noFill/>
                </a:ln>
                <a:solidFill>
                  <a:srgbClr val="2E75B6"/>
                </a:solidFill>
                <a:effectLst/>
                <a:uLnTx/>
                <a:uFillTx/>
                <a:latin typeface="Meiryo UI"/>
                <a:ea typeface="Meiryo UI"/>
                <a:cs typeface="Hiragino Sans W3" charset="-128"/>
              </a:rPr>
              <a:t>データで拡げる“健康といのち”</a:t>
            </a:r>
            <a:endParaRPr kumimoji="0" lang="en-US" altLang="ja-JP" sz="2400" b="1" i="0" u="none" strike="noStrike" kern="1200" cap="none" spc="92" normalizeH="0" baseline="0" noProof="0" dirty="0">
              <a:ln>
                <a:noFill/>
              </a:ln>
              <a:solidFill>
                <a:srgbClr val="2E75B6"/>
              </a:solidFill>
              <a:effectLst/>
              <a:uLnTx/>
              <a:uFillTx/>
              <a:latin typeface="Meiryo UI"/>
              <a:ea typeface="Meiryo UI"/>
              <a:cs typeface="Hiragino Sans W3" charset="-128"/>
            </a:endParaRPr>
          </a:p>
        </p:txBody>
      </p:sp>
      <p:sp>
        <p:nvSpPr>
          <p:cNvPr id="15" name="角丸四角形 13">
            <a:extLst>
              <a:ext uri="{FF2B5EF4-FFF2-40B4-BE49-F238E27FC236}">
                <a16:creationId xmlns:a16="http://schemas.microsoft.com/office/drawing/2014/main" id="{11EA92B8-DB73-4FB5-A2EB-BA51F9641A6E}"/>
              </a:ext>
            </a:extLst>
          </p:cNvPr>
          <p:cNvSpPr/>
          <p:nvPr/>
        </p:nvSpPr>
        <p:spPr>
          <a:xfrm>
            <a:off x="557628" y="2589292"/>
            <a:ext cx="2112758" cy="1428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夢洲コンストラクション</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277"/>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３つの円滑化を推進</a:t>
            </a:r>
            <a:endParaRPr kumimoji="0" lang="en-US" altLang="ja-JP" sz="1108"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建設工事現場内外の移動</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建設工事及び資材運搬</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32532" marR="0" lvl="0" indent="-199519" algn="l" defTabSz="422316" rtl="0" eaLnBrk="1" fontAlgn="base" latinLnBrk="0" hangingPunct="1">
              <a:lnSpc>
                <a:spcPct val="110000"/>
              </a:lnSpc>
              <a:spcBef>
                <a:spcPts val="0"/>
              </a:spcBef>
              <a:spcAft>
                <a:spcPts val="0"/>
              </a:spcAft>
              <a:buClrTx/>
              <a:buSzTx/>
              <a:buFont typeface="+mj-lt"/>
              <a:buAutoNum type="arabicPeriod"/>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建設作業員の安全・</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健康管理</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角丸四角形 13">
            <a:extLst>
              <a:ext uri="{FF2B5EF4-FFF2-40B4-BE49-F238E27FC236}">
                <a16:creationId xmlns:a16="http://schemas.microsoft.com/office/drawing/2014/main" id="{D1C0137A-3072-46BD-9B30-ED1BAE127622}"/>
              </a:ext>
            </a:extLst>
          </p:cNvPr>
          <p:cNvSpPr/>
          <p:nvPr/>
        </p:nvSpPr>
        <p:spPr>
          <a:xfrm>
            <a:off x="557627" y="5359582"/>
            <a:ext cx="4720268" cy="142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うめきた２期</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中核機能のテーマ</a:t>
            </a: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ライフデザイン・イノベーション</a:t>
            </a:r>
          </a:p>
          <a:p>
            <a:pPr marL="0" marR="0" lvl="0" indent="0" algn="just"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超スマート社会が到来する中、</a:t>
            </a:r>
            <a:r>
              <a:rPr kumimoji="1" lang="en-US" altLang="ja-JP"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やビッグデータなどの活用により、創薬や医療機器開発などの分野にとどまらず、人々が健康で豊かに生きるための新しい製品・サービスを創出。</a:t>
            </a:r>
          </a:p>
        </p:txBody>
      </p:sp>
      <p:pic>
        <p:nvPicPr>
          <p:cNvPr id="19" name="図 18">
            <a:extLst>
              <a:ext uri="{FF2B5EF4-FFF2-40B4-BE49-F238E27FC236}">
                <a16:creationId xmlns:a16="http://schemas.microsoft.com/office/drawing/2014/main" id="{82A30BD4-6500-40B8-BFF0-08AF509EF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614" y="4050803"/>
            <a:ext cx="1674281" cy="1130571"/>
          </a:xfrm>
          <a:prstGeom prst="rect">
            <a:avLst/>
          </a:prstGeom>
          <a:ln>
            <a:noFill/>
          </a:ln>
          <a:effectLst/>
        </p:spPr>
      </p:pic>
      <p:sp>
        <p:nvSpPr>
          <p:cNvPr id="25" name="角丸四角形 13">
            <a:extLst>
              <a:ext uri="{FF2B5EF4-FFF2-40B4-BE49-F238E27FC236}">
                <a16:creationId xmlns:a16="http://schemas.microsoft.com/office/drawing/2014/main" id="{7C691D13-84C9-44C7-9C56-4587FF2731F9}"/>
              </a:ext>
            </a:extLst>
          </p:cNvPr>
          <p:cNvSpPr/>
          <p:nvPr/>
        </p:nvSpPr>
        <p:spPr>
          <a:xfrm>
            <a:off x="7342171" y="3772786"/>
            <a:ext cx="1506823" cy="63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00000"/>
              </a:lnSpc>
              <a:spcBef>
                <a:spcPts val="0"/>
              </a:spcBef>
              <a:spcAft>
                <a:spcPts val="277"/>
              </a:spcAft>
              <a:buClrTx/>
              <a:buSzTx/>
              <a:buFontTx/>
              <a:buNone/>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２つのグリーンフィールド</a:t>
            </a: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a:t>
            </a:r>
            <a:endParaRPr kumimoji="1" lang="en-US" altLang="ja-JP"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9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うめきた２期</a:t>
            </a:r>
          </a:p>
        </p:txBody>
      </p:sp>
      <p:sp>
        <p:nvSpPr>
          <p:cNvPr id="27" name="角丸四角形 13">
            <a:extLst>
              <a:ext uri="{FF2B5EF4-FFF2-40B4-BE49-F238E27FC236}">
                <a16:creationId xmlns:a16="http://schemas.microsoft.com/office/drawing/2014/main" id="{8935AD47-73D3-4E2C-B6ED-195B342CFAF5}"/>
              </a:ext>
            </a:extLst>
          </p:cNvPr>
          <p:cNvSpPr/>
          <p:nvPr/>
        </p:nvSpPr>
        <p:spPr>
          <a:xfrm>
            <a:off x="3125816" y="3206813"/>
            <a:ext cx="2285882" cy="1748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
            </a:r>
            <a:br>
              <a:rPr kumimoji="0" lang="en-US" altLang="ja-JP" sz="1478" b="1"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br>
            <a:r>
              <a:rPr kumimoji="0" lang="ja-JP" altLang="en-US" sz="1847" b="1" i="0" u="none" strike="noStrike" kern="1200" cap="none" spc="0" normalizeH="0" baseline="0" noProof="0" dirty="0">
                <a:ln>
                  <a:noFill/>
                </a:ln>
                <a:solidFill>
                  <a:srgbClr val="000000"/>
                </a:solidFill>
                <a:effectLst/>
                <a:uLnTx/>
                <a:uFillTx/>
                <a:latin typeface="Meiryo UI"/>
                <a:ea typeface="Meiryo UI"/>
                <a:cs typeface="Hiragino Sans W3" charset="-128"/>
              </a:rPr>
              <a:t>大阪・関西万博</a:t>
            </a:r>
            <a:endParaRPr kumimoji="0" lang="en-US" altLang="ja-JP" sz="1847" b="1" i="0" u="none" strike="noStrike" kern="1200" cap="none" spc="0" normalizeH="0" baseline="0" noProof="0" dirty="0">
              <a:ln>
                <a:noFill/>
              </a:ln>
              <a:solidFill>
                <a:srgbClr val="000000"/>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いのち輝く未来社会のデザイン</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10000"/>
              </a:lnSpc>
              <a:spcBef>
                <a:spcPts val="554"/>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サブテーマ</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779679" rtl="0" eaLnBrk="1" fontAlgn="auto" latinLnBrk="0" hangingPunct="1">
              <a:lnSpc>
                <a:spcPct val="110000"/>
              </a:lnSpc>
              <a:spcBef>
                <a:spcPts val="0"/>
              </a:spcBef>
              <a:spcAft>
                <a:spcPts val="0"/>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5056324" y="3418760"/>
            <a:ext cx="1732390" cy="11653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提供：２０２５年日本国際博覧会協会</a:t>
            </a:r>
          </a:p>
        </p:txBody>
      </p:sp>
      <p:sp>
        <p:nvSpPr>
          <p:cNvPr id="30" name="楕円 29">
            <a:extLst>
              <a:ext uri="{FF2B5EF4-FFF2-40B4-BE49-F238E27FC236}">
                <a16:creationId xmlns:a16="http://schemas.microsoft.com/office/drawing/2014/main" id="{0D7E03CB-3912-4F5C-9281-F3F168672C09}"/>
              </a:ext>
            </a:extLst>
          </p:cNvPr>
          <p:cNvSpPr>
            <a:spLocks noChangeAspect="1"/>
          </p:cNvSpPr>
          <p:nvPr/>
        </p:nvSpPr>
        <p:spPr>
          <a:xfrm>
            <a:off x="5979267" y="4478091"/>
            <a:ext cx="2731245" cy="123894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住民</a:t>
            </a:r>
            <a:r>
              <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QoL</a:t>
            </a: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の向上と</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都市競争力の強化を</a:t>
            </a:r>
            <a:endPar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めざす</a:t>
            </a:r>
            <a:endParaRPr kumimoji="1" lang="en-US" altLang="ja-JP" sz="1847"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32" name="矢印: 右 11">
            <a:extLst>
              <a:ext uri="{FF2B5EF4-FFF2-40B4-BE49-F238E27FC236}">
                <a16:creationId xmlns:a16="http://schemas.microsoft.com/office/drawing/2014/main" id="{1F6E8EB1-CCF8-41EF-B1E5-EF405F2B0C4D}"/>
              </a:ext>
            </a:extLst>
          </p:cNvPr>
          <p:cNvSpPr/>
          <p:nvPr/>
        </p:nvSpPr>
        <p:spPr>
          <a:xfrm rot="1139708">
            <a:off x="5465599" y="4280914"/>
            <a:ext cx="461883" cy="1230637"/>
          </a:xfrm>
          <a:prstGeom prst="rightArrow">
            <a:avLst>
              <a:gd name="adj1" fmla="val 71390"/>
              <a:gd name="adj2" fmla="val 65599"/>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Freeform 166">
            <a:extLst>
              <a:ext uri="{FF2B5EF4-FFF2-40B4-BE49-F238E27FC236}">
                <a16:creationId xmlns:a16="http://schemas.microsoft.com/office/drawing/2014/main" id="{970E5CF5-E941-46B6-A17D-74163ABED1FB}"/>
              </a:ext>
            </a:extLst>
          </p:cNvPr>
          <p:cNvSpPr>
            <a:spLocks noChangeAspect="1"/>
          </p:cNvSpPr>
          <p:nvPr/>
        </p:nvSpPr>
        <p:spPr bwMode="auto">
          <a:xfrm>
            <a:off x="5965283" y="5599938"/>
            <a:ext cx="911589" cy="1097280"/>
          </a:xfrm>
          <a:custGeom>
            <a:avLst/>
            <a:gdLst>
              <a:gd name="T0" fmla="*/ 2 w 54"/>
              <a:gd name="T1" fmla="*/ 65 h 65"/>
              <a:gd name="T2" fmla="*/ 5 w 54"/>
              <a:gd name="T3" fmla="*/ 65 h 65"/>
              <a:gd name="T4" fmla="*/ 9 w 54"/>
              <a:gd name="T5" fmla="*/ 64 h 65"/>
              <a:gd name="T6" fmla="*/ 11 w 54"/>
              <a:gd name="T7" fmla="*/ 63 h 65"/>
              <a:gd name="T8" fmla="*/ 15 w 54"/>
              <a:gd name="T9" fmla="*/ 62 h 65"/>
              <a:gd name="T10" fmla="*/ 18 w 54"/>
              <a:gd name="T11" fmla="*/ 62 h 65"/>
              <a:gd name="T12" fmla="*/ 22 w 54"/>
              <a:gd name="T13" fmla="*/ 60 h 65"/>
              <a:gd name="T14" fmla="*/ 27 w 54"/>
              <a:gd name="T15" fmla="*/ 59 h 65"/>
              <a:gd name="T16" fmla="*/ 33 w 54"/>
              <a:gd name="T17" fmla="*/ 58 h 65"/>
              <a:gd name="T18" fmla="*/ 38 w 54"/>
              <a:gd name="T19" fmla="*/ 58 h 65"/>
              <a:gd name="T20" fmla="*/ 42 w 54"/>
              <a:gd name="T21" fmla="*/ 56 h 65"/>
              <a:gd name="T22" fmla="*/ 46 w 54"/>
              <a:gd name="T23" fmla="*/ 56 h 65"/>
              <a:gd name="T24" fmla="*/ 48 w 54"/>
              <a:gd name="T25" fmla="*/ 53 h 65"/>
              <a:gd name="T26" fmla="*/ 48 w 54"/>
              <a:gd name="T27" fmla="*/ 51 h 65"/>
              <a:gd name="T28" fmla="*/ 48 w 54"/>
              <a:gd name="T29" fmla="*/ 44 h 65"/>
              <a:gd name="T30" fmla="*/ 46 w 54"/>
              <a:gd name="T31" fmla="*/ 41 h 65"/>
              <a:gd name="T32" fmla="*/ 46 w 54"/>
              <a:gd name="T33" fmla="*/ 37 h 65"/>
              <a:gd name="T34" fmla="*/ 47 w 54"/>
              <a:gd name="T35" fmla="*/ 33 h 65"/>
              <a:gd name="T36" fmla="*/ 49 w 54"/>
              <a:gd name="T37" fmla="*/ 29 h 65"/>
              <a:gd name="T38" fmla="*/ 52 w 54"/>
              <a:gd name="T39" fmla="*/ 24 h 65"/>
              <a:gd name="T40" fmla="*/ 52 w 54"/>
              <a:gd name="T41" fmla="*/ 19 h 65"/>
              <a:gd name="T42" fmla="*/ 50 w 54"/>
              <a:gd name="T43" fmla="*/ 17 h 65"/>
              <a:gd name="T44" fmla="*/ 46 w 54"/>
              <a:gd name="T45" fmla="*/ 14 h 65"/>
              <a:gd name="T46" fmla="*/ 43 w 54"/>
              <a:gd name="T47" fmla="*/ 12 h 65"/>
              <a:gd name="T48" fmla="*/ 42 w 54"/>
              <a:gd name="T49" fmla="*/ 8 h 65"/>
              <a:gd name="T50" fmla="*/ 39 w 54"/>
              <a:gd name="T51" fmla="*/ 12 h 65"/>
              <a:gd name="T52" fmla="*/ 32 w 54"/>
              <a:gd name="T53" fmla="*/ 9 h 65"/>
              <a:gd name="T54" fmla="*/ 29 w 54"/>
              <a:gd name="T55" fmla="*/ 5 h 65"/>
              <a:gd name="T56" fmla="*/ 24 w 54"/>
              <a:gd name="T57" fmla="*/ 3 h 65"/>
              <a:gd name="T58" fmla="*/ 20 w 54"/>
              <a:gd name="T59" fmla="*/ 1 h 65"/>
              <a:gd name="T60" fmla="*/ 21 w 54"/>
              <a:gd name="T61" fmla="*/ 8 h 65"/>
              <a:gd name="T62" fmla="*/ 25 w 54"/>
              <a:gd name="T63" fmla="*/ 10 h 65"/>
              <a:gd name="T64" fmla="*/ 29 w 54"/>
              <a:gd name="T65" fmla="*/ 12 h 65"/>
              <a:gd name="T66" fmla="*/ 28 w 54"/>
              <a:gd name="T67" fmla="*/ 16 h 65"/>
              <a:gd name="T68" fmla="*/ 27 w 54"/>
              <a:gd name="T69" fmla="*/ 20 h 65"/>
              <a:gd name="T70" fmla="*/ 30 w 54"/>
              <a:gd name="T71" fmla="*/ 25 h 65"/>
              <a:gd name="T72" fmla="*/ 28 w 54"/>
              <a:gd name="T73" fmla="*/ 29 h 65"/>
              <a:gd name="T74" fmla="*/ 24 w 54"/>
              <a:gd name="T75" fmla="*/ 31 h 65"/>
              <a:gd name="T76" fmla="*/ 23 w 54"/>
              <a:gd name="T77" fmla="*/ 35 h 65"/>
              <a:gd name="T78" fmla="*/ 26 w 54"/>
              <a:gd name="T79" fmla="*/ 39 h 65"/>
              <a:gd name="T80" fmla="*/ 26 w 54"/>
              <a:gd name="T81" fmla="*/ 43 h 65"/>
              <a:gd name="T82" fmla="*/ 23 w 54"/>
              <a:gd name="T83" fmla="*/ 48 h 65"/>
              <a:gd name="T84" fmla="*/ 19 w 54"/>
              <a:gd name="T85" fmla="*/ 51 h 65"/>
              <a:gd name="T86" fmla="*/ 15 w 54"/>
              <a:gd name="T87" fmla="*/ 55 h 65"/>
              <a:gd name="T88" fmla="*/ 9 w 54"/>
              <a:gd name="T89" fmla="*/ 59 h 65"/>
              <a:gd name="T90" fmla="*/ 4 w 54"/>
              <a:gd name="T91" fmla="*/ 61 h 65"/>
              <a:gd name="T92" fmla="*/ 0 w 54"/>
              <a:gd name="T93" fmla="*/ 62 h 65"/>
              <a:gd name="T94" fmla="*/ 0 w 54"/>
              <a:gd name="T9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5">
                <a:moveTo>
                  <a:pt x="1" y="64"/>
                </a:moveTo>
                <a:cubicBezTo>
                  <a:pt x="1" y="64"/>
                  <a:pt x="2" y="64"/>
                  <a:pt x="2" y="65"/>
                </a:cubicBezTo>
                <a:cubicBezTo>
                  <a:pt x="2" y="65"/>
                  <a:pt x="2" y="65"/>
                  <a:pt x="3" y="65"/>
                </a:cubicBezTo>
                <a:cubicBezTo>
                  <a:pt x="4" y="65"/>
                  <a:pt x="4" y="65"/>
                  <a:pt x="5" y="65"/>
                </a:cubicBezTo>
                <a:cubicBezTo>
                  <a:pt x="6" y="65"/>
                  <a:pt x="7" y="65"/>
                  <a:pt x="8" y="64"/>
                </a:cubicBezTo>
                <a:cubicBezTo>
                  <a:pt x="9" y="64"/>
                  <a:pt x="9" y="64"/>
                  <a:pt x="9" y="64"/>
                </a:cubicBezTo>
                <a:cubicBezTo>
                  <a:pt x="10" y="64"/>
                  <a:pt x="9" y="63"/>
                  <a:pt x="10" y="62"/>
                </a:cubicBezTo>
                <a:cubicBezTo>
                  <a:pt x="10" y="62"/>
                  <a:pt x="10" y="62"/>
                  <a:pt x="11" y="63"/>
                </a:cubicBezTo>
                <a:cubicBezTo>
                  <a:pt x="11" y="63"/>
                  <a:pt x="12" y="62"/>
                  <a:pt x="13" y="62"/>
                </a:cubicBezTo>
                <a:cubicBezTo>
                  <a:pt x="13" y="62"/>
                  <a:pt x="14" y="61"/>
                  <a:pt x="15" y="62"/>
                </a:cubicBezTo>
                <a:cubicBezTo>
                  <a:pt x="16" y="62"/>
                  <a:pt x="16" y="62"/>
                  <a:pt x="17" y="62"/>
                </a:cubicBezTo>
                <a:cubicBezTo>
                  <a:pt x="17" y="62"/>
                  <a:pt x="17" y="62"/>
                  <a:pt x="18" y="62"/>
                </a:cubicBezTo>
                <a:cubicBezTo>
                  <a:pt x="19" y="62"/>
                  <a:pt x="19" y="61"/>
                  <a:pt x="20" y="61"/>
                </a:cubicBezTo>
                <a:cubicBezTo>
                  <a:pt x="20" y="60"/>
                  <a:pt x="21" y="60"/>
                  <a:pt x="22" y="60"/>
                </a:cubicBezTo>
                <a:cubicBezTo>
                  <a:pt x="23" y="61"/>
                  <a:pt x="24" y="61"/>
                  <a:pt x="24" y="60"/>
                </a:cubicBezTo>
                <a:cubicBezTo>
                  <a:pt x="25" y="60"/>
                  <a:pt x="25" y="60"/>
                  <a:pt x="27" y="59"/>
                </a:cubicBezTo>
                <a:cubicBezTo>
                  <a:pt x="29" y="59"/>
                  <a:pt x="29" y="59"/>
                  <a:pt x="30" y="58"/>
                </a:cubicBezTo>
                <a:cubicBezTo>
                  <a:pt x="32" y="58"/>
                  <a:pt x="32" y="58"/>
                  <a:pt x="33" y="58"/>
                </a:cubicBezTo>
                <a:cubicBezTo>
                  <a:pt x="34" y="59"/>
                  <a:pt x="34" y="59"/>
                  <a:pt x="35" y="59"/>
                </a:cubicBezTo>
                <a:cubicBezTo>
                  <a:pt x="36" y="59"/>
                  <a:pt x="37" y="58"/>
                  <a:pt x="38" y="58"/>
                </a:cubicBezTo>
                <a:cubicBezTo>
                  <a:pt x="38" y="58"/>
                  <a:pt x="39" y="57"/>
                  <a:pt x="40" y="57"/>
                </a:cubicBezTo>
                <a:cubicBezTo>
                  <a:pt x="40" y="56"/>
                  <a:pt x="42" y="56"/>
                  <a:pt x="42" y="56"/>
                </a:cubicBezTo>
                <a:cubicBezTo>
                  <a:pt x="43" y="56"/>
                  <a:pt x="43" y="56"/>
                  <a:pt x="44" y="56"/>
                </a:cubicBezTo>
                <a:cubicBezTo>
                  <a:pt x="44" y="56"/>
                  <a:pt x="46" y="56"/>
                  <a:pt x="46" y="56"/>
                </a:cubicBezTo>
                <a:cubicBezTo>
                  <a:pt x="46" y="56"/>
                  <a:pt x="46" y="56"/>
                  <a:pt x="46" y="55"/>
                </a:cubicBezTo>
                <a:cubicBezTo>
                  <a:pt x="47" y="54"/>
                  <a:pt x="48" y="54"/>
                  <a:pt x="48" y="53"/>
                </a:cubicBezTo>
                <a:cubicBezTo>
                  <a:pt x="48" y="53"/>
                  <a:pt x="47" y="53"/>
                  <a:pt x="47" y="52"/>
                </a:cubicBezTo>
                <a:cubicBezTo>
                  <a:pt x="48" y="51"/>
                  <a:pt x="48" y="52"/>
                  <a:pt x="48" y="51"/>
                </a:cubicBezTo>
                <a:cubicBezTo>
                  <a:pt x="49" y="50"/>
                  <a:pt x="49" y="49"/>
                  <a:pt x="48" y="48"/>
                </a:cubicBezTo>
                <a:cubicBezTo>
                  <a:pt x="48" y="47"/>
                  <a:pt x="48" y="45"/>
                  <a:pt x="48" y="44"/>
                </a:cubicBezTo>
                <a:cubicBezTo>
                  <a:pt x="48" y="44"/>
                  <a:pt x="47" y="44"/>
                  <a:pt x="46" y="43"/>
                </a:cubicBezTo>
                <a:cubicBezTo>
                  <a:pt x="46" y="43"/>
                  <a:pt x="46" y="42"/>
                  <a:pt x="46" y="41"/>
                </a:cubicBezTo>
                <a:cubicBezTo>
                  <a:pt x="47" y="40"/>
                  <a:pt x="48" y="40"/>
                  <a:pt x="48" y="39"/>
                </a:cubicBezTo>
                <a:cubicBezTo>
                  <a:pt x="48" y="37"/>
                  <a:pt x="47" y="38"/>
                  <a:pt x="46" y="37"/>
                </a:cubicBezTo>
                <a:cubicBezTo>
                  <a:pt x="46" y="36"/>
                  <a:pt x="47" y="36"/>
                  <a:pt x="47" y="35"/>
                </a:cubicBezTo>
                <a:cubicBezTo>
                  <a:pt x="47" y="35"/>
                  <a:pt x="47" y="34"/>
                  <a:pt x="47" y="33"/>
                </a:cubicBezTo>
                <a:cubicBezTo>
                  <a:pt x="48" y="33"/>
                  <a:pt x="48" y="31"/>
                  <a:pt x="48" y="30"/>
                </a:cubicBezTo>
                <a:cubicBezTo>
                  <a:pt x="47" y="29"/>
                  <a:pt x="49" y="29"/>
                  <a:pt x="49" y="29"/>
                </a:cubicBezTo>
                <a:cubicBezTo>
                  <a:pt x="50" y="28"/>
                  <a:pt x="50" y="28"/>
                  <a:pt x="50" y="27"/>
                </a:cubicBezTo>
                <a:cubicBezTo>
                  <a:pt x="49" y="26"/>
                  <a:pt x="51" y="26"/>
                  <a:pt x="52" y="24"/>
                </a:cubicBezTo>
                <a:cubicBezTo>
                  <a:pt x="52" y="23"/>
                  <a:pt x="54" y="22"/>
                  <a:pt x="54" y="21"/>
                </a:cubicBezTo>
                <a:cubicBezTo>
                  <a:pt x="53" y="20"/>
                  <a:pt x="53" y="20"/>
                  <a:pt x="52" y="19"/>
                </a:cubicBezTo>
                <a:cubicBezTo>
                  <a:pt x="51" y="18"/>
                  <a:pt x="51" y="19"/>
                  <a:pt x="50" y="18"/>
                </a:cubicBezTo>
                <a:cubicBezTo>
                  <a:pt x="50" y="17"/>
                  <a:pt x="50" y="17"/>
                  <a:pt x="50" y="17"/>
                </a:cubicBezTo>
                <a:cubicBezTo>
                  <a:pt x="50" y="16"/>
                  <a:pt x="49" y="16"/>
                  <a:pt x="48" y="15"/>
                </a:cubicBezTo>
                <a:cubicBezTo>
                  <a:pt x="48" y="13"/>
                  <a:pt x="47" y="14"/>
                  <a:pt x="46" y="14"/>
                </a:cubicBezTo>
                <a:cubicBezTo>
                  <a:pt x="45" y="13"/>
                  <a:pt x="46" y="12"/>
                  <a:pt x="45" y="12"/>
                </a:cubicBezTo>
                <a:cubicBezTo>
                  <a:pt x="44" y="11"/>
                  <a:pt x="43" y="12"/>
                  <a:pt x="43" y="12"/>
                </a:cubicBezTo>
                <a:cubicBezTo>
                  <a:pt x="42" y="11"/>
                  <a:pt x="42" y="12"/>
                  <a:pt x="43" y="10"/>
                </a:cubicBezTo>
                <a:cubicBezTo>
                  <a:pt x="43" y="8"/>
                  <a:pt x="43" y="9"/>
                  <a:pt x="42" y="8"/>
                </a:cubicBezTo>
                <a:cubicBezTo>
                  <a:pt x="40" y="7"/>
                  <a:pt x="41" y="8"/>
                  <a:pt x="40" y="9"/>
                </a:cubicBezTo>
                <a:cubicBezTo>
                  <a:pt x="39" y="9"/>
                  <a:pt x="39" y="11"/>
                  <a:pt x="39" y="12"/>
                </a:cubicBezTo>
                <a:cubicBezTo>
                  <a:pt x="38" y="13"/>
                  <a:pt x="37" y="13"/>
                  <a:pt x="35" y="11"/>
                </a:cubicBezTo>
                <a:cubicBezTo>
                  <a:pt x="33" y="10"/>
                  <a:pt x="33" y="10"/>
                  <a:pt x="32" y="9"/>
                </a:cubicBezTo>
                <a:cubicBezTo>
                  <a:pt x="31" y="8"/>
                  <a:pt x="32" y="7"/>
                  <a:pt x="32" y="6"/>
                </a:cubicBezTo>
                <a:cubicBezTo>
                  <a:pt x="32" y="5"/>
                  <a:pt x="31" y="5"/>
                  <a:pt x="29" y="5"/>
                </a:cubicBezTo>
                <a:cubicBezTo>
                  <a:pt x="28" y="4"/>
                  <a:pt x="26" y="5"/>
                  <a:pt x="26" y="5"/>
                </a:cubicBezTo>
                <a:cubicBezTo>
                  <a:pt x="25" y="5"/>
                  <a:pt x="24" y="4"/>
                  <a:pt x="24" y="3"/>
                </a:cubicBezTo>
                <a:cubicBezTo>
                  <a:pt x="24" y="1"/>
                  <a:pt x="23" y="1"/>
                  <a:pt x="23" y="1"/>
                </a:cubicBezTo>
                <a:cubicBezTo>
                  <a:pt x="22" y="1"/>
                  <a:pt x="20" y="0"/>
                  <a:pt x="20" y="1"/>
                </a:cubicBezTo>
                <a:cubicBezTo>
                  <a:pt x="20" y="3"/>
                  <a:pt x="20" y="3"/>
                  <a:pt x="21" y="4"/>
                </a:cubicBezTo>
                <a:cubicBezTo>
                  <a:pt x="22" y="4"/>
                  <a:pt x="22" y="7"/>
                  <a:pt x="21" y="8"/>
                </a:cubicBezTo>
                <a:cubicBezTo>
                  <a:pt x="21" y="8"/>
                  <a:pt x="21" y="9"/>
                  <a:pt x="22" y="9"/>
                </a:cubicBezTo>
                <a:cubicBezTo>
                  <a:pt x="23" y="9"/>
                  <a:pt x="23" y="9"/>
                  <a:pt x="25" y="10"/>
                </a:cubicBezTo>
                <a:cubicBezTo>
                  <a:pt x="26" y="11"/>
                  <a:pt x="27" y="11"/>
                  <a:pt x="29" y="11"/>
                </a:cubicBezTo>
                <a:cubicBezTo>
                  <a:pt x="30" y="12"/>
                  <a:pt x="30" y="12"/>
                  <a:pt x="29" y="12"/>
                </a:cubicBezTo>
                <a:cubicBezTo>
                  <a:pt x="28" y="13"/>
                  <a:pt x="27" y="13"/>
                  <a:pt x="28" y="14"/>
                </a:cubicBezTo>
                <a:cubicBezTo>
                  <a:pt x="29" y="15"/>
                  <a:pt x="29" y="15"/>
                  <a:pt x="28" y="16"/>
                </a:cubicBezTo>
                <a:cubicBezTo>
                  <a:pt x="27" y="17"/>
                  <a:pt x="27" y="17"/>
                  <a:pt x="27" y="18"/>
                </a:cubicBezTo>
                <a:cubicBezTo>
                  <a:pt x="28" y="19"/>
                  <a:pt x="27" y="18"/>
                  <a:pt x="27" y="20"/>
                </a:cubicBezTo>
                <a:cubicBezTo>
                  <a:pt x="27" y="21"/>
                  <a:pt x="27" y="22"/>
                  <a:pt x="28" y="22"/>
                </a:cubicBezTo>
                <a:cubicBezTo>
                  <a:pt x="29" y="23"/>
                  <a:pt x="30" y="23"/>
                  <a:pt x="30" y="25"/>
                </a:cubicBezTo>
                <a:cubicBezTo>
                  <a:pt x="30" y="26"/>
                  <a:pt x="30" y="27"/>
                  <a:pt x="30" y="27"/>
                </a:cubicBezTo>
                <a:cubicBezTo>
                  <a:pt x="29" y="28"/>
                  <a:pt x="29" y="28"/>
                  <a:pt x="28" y="29"/>
                </a:cubicBezTo>
                <a:cubicBezTo>
                  <a:pt x="27" y="30"/>
                  <a:pt x="25" y="31"/>
                  <a:pt x="25" y="31"/>
                </a:cubicBezTo>
                <a:cubicBezTo>
                  <a:pt x="25" y="31"/>
                  <a:pt x="25" y="31"/>
                  <a:pt x="24" y="31"/>
                </a:cubicBezTo>
                <a:cubicBezTo>
                  <a:pt x="24" y="31"/>
                  <a:pt x="24" y="31"/>
                  <a:pt x="24" y="31"/>
                </a:cubicBezTo>
                <a:cubicBezTo>
                  <a:pt x="24" y="33"/>
                  <a:pt x="23" y="34"/>
                  <a:pt x="23" y="35"/>
                </a:cubicBezTo>
                <a:cubicBezTo>
                  <a:pt x="24" y="35"/>
                  <a:pt x="26" y="34"/>
                  <a:pt x="26" y="36"/>
                </a:cubicBezTo>
                <a:cubicBezTo>
                  <a:pt x="26" y="37"/>
                  <a:pt x="26" y="37"/>
                  <a:pt x="26" y="39"/>
                </a:cubicBezTo>
                <a:cubicBezTo>
                  <a:pt x="27" y="40"/>
                  <a:pt x="28" y="40"/>
                  <a:pt x="27" y="41"/>
                </a:cubicBezTo>
                <a:cubicBezTo>
                  <a:pt x="26" y="42"/>
                  <a:pt x="27" y="42"/>
                  <a:pt x="26" y="43"/>
                </a:cubicBezTo>
                <a:cubicBezTo>
                  <a:pt x="24" y="44"/>
                  <a:pt x="24" y="42"/>
                  <a:pt x="23" y="45"/>
                </a:cubicBezTo>
                <a:cubicBezTo>
                  <a:pt x="23" y="47"/>
                  <a:pt x="23" y="47"/>
                  <a:pt x="23" y="48"/>
                </a:cubicBezTo>
                <a:cubicBezTo>
                  <a:pt x="22" y="49"/>
                  <a:pt x="22" y="49"/>
                  <a:pt x="21" y="49"/>
                </a:cubicBezTo>
                <a:cubicBezTo>
                  <a:pt x="20" y="50"/>
                  <a:pt x="19" y="50"/>
                  <a:pt x="19" y="51"/>
                </a:cubicBezTo>
                <a:cubicBezTo>
                  <a:pt x="19" y="53"/>
                  <a:pt x="18" y="53"/>
                  <a:pt x="17" y="54"/>
                </a:cubicBezTo>
                <a:cubicBezTo>
                  <a:pt x="16" y="54"/>
                  <a:pt x="15" y="55"/>
                  <a:pt x="15" y="55"/>
                </a:cubicBezTo>
                <a:cubicBezTo>
                  <a:pt x="14" y="56"/>
                  <a:pt x="12" y="57"/>
                  <a:pt x="11" y="58"/>
                </a:cubicBezTo>
                <a:cubicBezTo>
                  <a:pt x="10" y="58"/>
                  <a:pt x="10" y="58"/>
                  <a:pt x="9" y="59"/>
                </a:cubicBezTo>
                <a:cubicBezTo>
                  <a:pt x="8" y="59"/>
                  <a:pt x="7" y="59"/>
                  <a:pt x="6" y="60"/>
                </a:cubicBezTo>
                <a:cubicBezTo>
                  <a:pt x="5" y="60"/>
                  <a:pt x="5" y="61"/>
                  <a:pt x="4" y="61"/>
                </a:cubicBezTo>
                <a:cubicBezTo>
                  <a:pt x="3" y="61"/>
                  <a:pt x="3" y="60"/>
                  <a:pt x="2" y="61"/>
                </a:cubicBezTo>
                <a:cubicBezTo>
                  <a:pt x="1" y="62"/>
                  <a:pt x="1" y="62"/>
                  <a:pt x="0" y="62"/>
                </a:cubicBezTo>
                <a:cubicBezTo>
                  <a:pt x="0" y="62"/>
                  <a:pt x="0" y="62"/>
                  <a:pt x="0" y="62"/>
                </a:cubicBezTo>
                <a:cubicBezTo>
                  <a:pt x="0" y="62"/>
                  <a:pt x="0" y="62"/>
                  <a:pt x="0" y="62"/>
                </a:cubicBezTo>
                <a:cubicBezTo>
                  <a:pt x="0" y="63"/>
                  <a:pt x="1" y="63"/>
                  <a:pt x="1" y="64"/>
                </a:cubicBezTo>
                <a:close/>
              </a:path>
            </a:pathLst>
          </a:custGeom>
          <a:solidFill>
            <a:srgbClr val="A9D18E"/>
          </a:solidFill>
          <a:ln w="3175" cap="flat" cmpd="sng" algn="ctr">
            <a:solidFill>
              <a:srgbClr val="FFFFFF"/>
            </a:solidFill>
            <a:prstDash val="solid"/>
            <a:round/>
            <a:headEnd type="none" w="med" len="med"/>
            <a:tailEnd type="none" w="med" len="me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24"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角丸四角形 13">
            <a:extLst>
              <a:ext uri="{FF2B5EF4-FFF2-40B4-BE49-F238E27FC236}">
                <a16:creationId xmlns:a16="http://schemas.microsoft.com/office/drawing/2014/main" id="{6DD5542F-A4CF-4142-AECF-DCD5D82B6F2D}"/>
              </a:ext>
            </a:extLst>
          </p:cNvPr>
          <p:cNvSpPr/>
          <p:nvPr/>
        </p:nvSpPr>
        <p:spPr>
          <a:xfrm>
            <a:off x="7011985" y="5858130"/>
            <a:ext cx="1638007" cy="469276"/>
          </a:xfrm>
          <a:prstGeom prst="rect">
            <a:avLst/>
          </a:prstGeom>
          <a:solidFill>
            <a:srgbClr val="B62E3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輝く未来社会</a:t>
            </a:r>
          </a:p>
        </p:txBody>
      </p:sp>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52109" y="5039695"/>
            <a:ext cx="1766567" cy="1134800"/>
          </a:xfrm>
          <a:prstGeom prst="rect">
            <a:avLst/>
          </a:prstGeom>
        </p:spPr>
      </p:pic>
      <p:sp>
        <p:nvSpPr>
          <p:cNvPr id="24" name="テキスト ボックス 23">
            <a:extLst>
              <a:ext uri="{FF2B5EF4-FFF2-40B4-BE49-F238E27FC236}">
                <a16:creationId xmlns:a16="http://schemas.microsoft.com/office/drawing/2014/main" id="{961F2D18-F7ED-4447-A6B6-2BE837075FF0}"/>
              </a:ext>
            </a:extLst>
          </p:cNvPr>
          <p:cNvSpPr txBox="1"/>
          <p:nvPr/>
        </p:nvSpPr>
        <p:spPr>
          <a:xfrm>
            <a:off x="2572405" y="6201275"/>
            <a:ext cx="2431971" cy="123111"/>
          </a:xfrm>
          <a:prstGeom prst="rect">
            <a:avLst/>
          </a:prstGeom>
          <a:noFill/>
        </p:spPr>
        <p:txBody>
          <a:bodyPr wrap="square" lIns="33252" tIns="0" rIns="33252" bIns="0" rtlCol="0">
            <a:spAutoFit/>
          </a:bodyPr>
          <a:lstStyle/>
          <a:p>
            <a:pPr lvl="0" defTabSz="421260">
              <a:defRPr/>
            </a:pPr>
            <a:r>
              <a:rPr kumimoji="1" lang="ja-JP" altLang="en-US" sz="739" b="0" i="0" u="none" strike="noStrike" kern="1200" cap="none" spc="0" normalizeH="0" baseline="0" noProof="0" dirty="0">
                <a:ln>
                  <a:noFill/>
                </a:ln>
                <a:effectLst/>
                <a:uLnTx/>
                <a:uFillTx/>
                <a:latin typeface="Meiryo UI"/>
                <a:ea typeface="Meiryo UI"/>
                <a:cs typeface="+mn-cs"/>
              </a:rPr>
              <a:t>イメージパース（提供：</a:t>
            </a:r>
            <a:r>
              <a:rPr lang="ja-JP" altLang="en-US" sz="800" i="1" dirty="0">
                <a:latin typeface="Meiryo UI" panose="020B0604030504040204" pitchFamily="50" charset="-128"/>
                <a:ea typeface="Meiryo UI" panose="020B0604030504040204" pitchFamily="50" charset="-128"/>
              </a:rPr>
              <a:t>グラングリーン大阪開発事業者</a:t>
            </a:r>
            <a:r>
              <a:rPr kumimoji="1" lang="en-US" altLang="ja-JP" sz="739" b="0" i="0" u="none" strike="noStrike" kern="1200" cap="none" spc="0" normalizeH="0" baseline="0" noProof="0" dirty="0">
                <a:ln>
                  <a:noFill/>
                </a:ln>
                <a:effectLst/>
                <a:uLnTx/>
                <a:uFillTx/>
                <a:latin typeface="Meiryo UI"/>
                <a:ea typeface="Meiryo UI"/>
                <a:cs typeface="+mn-cs"/>
              </a:rPr>
              <a:t>)</a:t>
            </a: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0175" y="2445540"/>
            <a:ext cx="1296831" cy="1296831"/>
          </a:xfrm>
          <a:prstGeom prst="rect">
            <a:avLst/>
          </a:prstGeom>
        </p:spPr>
      </p:pic>
      <p:cxnSp>
        <p:nvCxnSpPr>
          <p:cNvPr id="22" name="直線コネクタ 21"/>
          <p:cNvCxnSpPr/>
          <p:nvPr/>
        </p:nvCxnSpPr>
        <p:spPr>
          <a:xfrm>
            <a:off x="270457" y="44653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160905" y="1291063"/>
            <a:ext cx="8926500" cy="621950"/>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66266" marR="0" lvl="0" indent="-166266" algn="just" defTabSz="842520" rtl="0" eaLnBrk="1" fontAlgn="ctr" latinLnBrk="0" hangingPunct="1">
              <a:lnSpc>
                <a:spcPct val="110000"/>
              </a:lnSpc>
              <a:spcBef>
                <a:spcPts val="0"/>
              </a:spcBef>
              <a:spcAft>
                <a:spcPts val="554"/>
              </a:spcAft>
              <a:buClr>
                <a:srgbClr val="2E75B6"/>
              </a:buClr>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大阪のスーパーシティ構想のテーマは「データで拡げる“健康といのち”」。２つのグリーンフィールドで３つのプロジェクトを展開、大阪全体へ拡げ、住民の</a:t>
            </a:r>
            <a:r>
              <a:rPr kumimoji="1" lang="en-US" altLang="ja-JP" sz="14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4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を向</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上させる先端的サービスを展開。</a:t>
            </a:r>
          </a:p>
        </p:txBody>
      </p:sp>
      <p:sp>
        <p:nvSpPr>
          <p:cNvPr id="28" name="タイトル 4">
            <a:extLst>
              <a:ext uri="{FF2B5EF4-FFF2-40B4-BE49-F238E27FC236}">
                <a16:creationId xmlns:a16="http://schemas.microsoft.com/office/drawing/2014/main" id="{17B5F44A-4040-46CB-9D7D-B0618A0B4FDB}"/>
              </a:ext>
            </a:extLst>
          </p:cNvPr>
          <p:cNvSpPr txBox="1">
            <a:spLocks/>
          </p:cNvSpPr>
          <p:nvPr/>
        </p:nvSpPr>
        <p:spPr>
          <a:xfrm>
            <a:off x="0" y="649475"/>
            <a:ext cx="9144000" cy="402291"/>
          </a:xfrm>
          <a:prstGeom prst="rect">
            <a:avLst/>
          </a:prstGeom>
          <a:solidFill>
            <a:srgbClr val="002060"/>
          </a:solidFill>
        </p:spPr>
        <p:txBody>
          <a:bodyPr vert="horz" wrap="square" lIns="91440" tIns="46800" rIns="91440" bIns="4680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457200"/>
            <a:r>
              <a:rPr kumimoji="0" lang="ja-JP" altLang="en-US" sz="2000" b="1" dirty="0">
                <a:solidFill>
                  <a:prstClr val="white"/>
                </a:solidFill>
                <a:latin typeface="Meiryo UI"/>
                <a:ea typeface="Meiryo UI"/>
                <a:cs typeface="+mn-cs"/>
              </a:rPr>
              <a:t>大阪のスーパーシティ構想の推進</a:t>
            </a: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1069" y="2103808"/>
            <a:ext cx="1955959" cy="1302669"/>
          </a:xfrm>
          <a:prstGeom prst="rect">
            <a:avLst/>
          </a:prstGeom>
          <a:ln w="38100">
            <a:noFill/>
          </a:ln>
        </p:spPr>
      </p:pic>
      <p:sp>
        <p:nvSpPr>
          <p:cNvPr id="31" name="テキスト ボックス 30"/>
          <p:cNvSpPr txBox="1"/>
          <p:nvPr/>
        </p:nvSpPr>
        <p:spPr>
          <a:xfrm>
            <a:off x="270457" y="30899"/>
            <a:ext cx="4653838"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５</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主な改革の取組（スーパーシティ）</a:t>
            </a: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534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13">
            <a:extLst>
              <a:ext uri="{FF2B5EF4-FFF2-40B4-BE49-F238E27FC236}">
                <a16:creationId xmlns:a16="http://schemas.microsoft.com/office/drawing/2014/main" id="{245F978E-F969-4FC2-B584-92CC04B49853}"/>
              </a:ext>
            </a:extLst>
          </p:cNvPr>
          <p:cNvSpPr/>
          <p:nvPr/>
        </p:nvSpPr>
        <p:spPr>
          <a:xfrm>
            <a:off x="6229164" y="3628963"/>
            <a:ext cx="2693419" cy="18841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t" anchorCtr="0">
            <a:noAutofit/>
          </a:bodyPr>
          <a:lstStyle/>
          <a:p>
            <a:pPr marL="0" marR="0" lvl="0" indent="0" algn="just"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スマートモビリティ</a:t>
            </a:r>
            <a:endParaRPr kumimoji="1" lang="en-US" altLang="ja-JP" sz="147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レベル４相当の自動運転の実施</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万博会場内外のバスの移動を、自動運転（レベル４相当）で実施。</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自動運転</a:t>
            </a:r>
            <a:r>
              <a:rPr kumimoji="1" lang="en-US" altLang="ja-JP" sz="1016" b="1" i="0" u="none" strike="noStrike" kern="1200" cap="none" spc="0" normalizeH="0" baseline="0" noProof="0" dirty="0">
                <a:ln>
                  <a:noFill/>
                </a:ln>
                <a:solidFill>
                  <a:srgbClr val="2F5597"/>
                </a:solidFill>
                <a:effectLst/>
                <a:uLnTx/>
                <a:uFillTx/>
                <a:latin typeface="Meiryo UI"/>
                <a:ea typeface="Meiryo UI"/>
                <a:cs typeface="+mn-cs"/>
              </a:rPr>
              <a:t>×</a:t>
            </a: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貨客混載による交通渋滞緩和</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レベル２の自動運転バスを使った建設作業員と工事資材の効率的輸送により交通渋滞緩和。</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844653" rtl="0" eaLnBrk="1" fontAlgn="ctr" latinLnBrk="0" hangingPunct="1">
              <a:lnSpc>
                <a:spcPct val="100000"/>
              </a:lnSpc>
              <a:spcBef>
                <a:spcPts val="0"/>
              </a:spcBef>
              <a:spcAft>
                <a:spcPts val="277"/>
              </a:spcAft>
              <a:buClr>
                <a:srgbClr val="2EB66F"/>
              </a:buClr>
              <a:buSzTx/>
              <a:buFontTx/>
              <a:buNone/>
              <a:tabLst/>
              <a:defRPr/>
            </a:pPr>
            <a:r>
              <a:rPr kumimoji="1" lang="en-US" altLang="ja-JP" sz="1016" b="1" i="0" u="none" strike="noStrike" kern="1200" cap="none" spc="0" normalizeH="0" baseline="0" noProof="0" dirty="0" err="1">
                <a:ln>
                  <a:noFill/>
                </a:ln>
                <a:solidFill>
                  <a:srgbClr val="2F5597"/>
                </a:solidFill>
                <a:effectLst/>
                <a:uLnTx/>
                <a:uFillTx/>
                <a:latin typeface="Meiryo UI" panose="020B0604030504040204" pitchFamily="50" charset="-128"/>
                <a:ea typeface="Meiryo UI" panose="020B0604030504040204" pitchFamily="50" charset="-128"/>
                <a:cs typeface="+mn-cs"/>
              </a:rPr>
              <a:t>MaaS</a:t>
            </a:r>
            <a:r>
              <a:rPr kumimoji="1" lang="ja-JP" altLang="en-US" sz="1016"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rPr>
              <a:t>による移動の円滑化の実現</a:t>
            </a:r>
            <a:endParaRPr kumimoji="1" lang="en-US" altLang="ja-JP" sz="1016"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endParaRPr>
          </a:p>
          <a:p>
            <a:pPr marL="0" marR="0" lvl="0" indent="0" algn="just" defTabSz="842520" rtl="0" eaLnBrk="1" fontAlgn="ctr" latinLnBrk="0" hangingPunct="1">
              <a:lnSpc>
                <a:spcPct val="110000"/>
              </a:lnSpc>
              <a:spcBef>
                <a:spcPts val="0"/>
              </a:spcBef>
              <a:spcAft>
                <a:spcPts val="0"/>
              </a:spcAft>
              <a:buClr>
                <a:srgbClr val="2E75B6"/>
              </a:buClr>
              <a:buSzTx/>
              <a:buFontTx/>
              <a:buNone/>
              <a:tabLst/>
              <a:defRPr/>
            </a:pPr>
            <a:r>
              <a:rPr kumimoji="0" lang="en-US" altLang="ja-JP" sz="970" b="0" i="0" u="none" strike="noStrike" kern="1200" cap="none" spc="0" normalizeH="0" baseline="0" noProof="0" dirty="0" err="1">
                <a:ln>
                  <a:noFill/>
                </a:ln>
                <a:solidFill>
                  <a:prstClr val="black"/>
                </a:solidFill>
                <a:effectLst/>
                <a:uLnTx/>
                <a:uFillTx/>
                <a:latin typeface="Meiryo UI"/>
                <a:ea typeface="Meiryo UI"/>
                <a:cs typeface="+mn-cs"/>
              </a:rPr>
              <a:t>MaaS</a:t>
            </a:r>
            <a:r>
              <a:rPr kumimoji="0" lang="ja-JP" altLang="en-US" sz="970" b="0" i="0" u="none" strike="noStrike" kern="1200" cap="none" spc="0" normalizeH="0" baseline="0" noProof="0" dirty="0">
                <a:ln>
                  <a:noFill/>
                </a:ln>
                <a:solidFill>
                  <a:prstClr val="black"/>
                </a:solidFill>
                <a:effectLst/>
                <a:uLnTx/>
                <a:uFillTx/>
                <a:latin typeface="Meiryo UI"/>
                <a:ea typeface="Meiryo UI"/>
                <a:cs typeface="+mn-cs"/>
              </a:rPr>
              <a:t>による経路検索・予約・決済や会場混雑情報の提供等、シームレスな移動体験の実現。</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22569" rtl="0" eaLnBrk="1" fontAlgn="auto" latinLnBrk="0" hangingPunct="1">
              <a:lnSpc>
                <a:spcPct val="100000"/>
              </a:lnSpc>
              <a:spcBef>
                <a:spcPts val="0"/>
              </a:spcBef>
              <a:spcAft>
                <a:spcPts val="277"/>
              </a:spcAft>
              <a:buClrTx/>
              <a:buSzTx/>
              <a:buFontTx/>
              <a:buNone/>
              <a:tabLst/>
              <a:defRPr/>
            </a:pPr>
            <a:endParaRPr kumimoji="1" lang="ja-JP" altLang="en-US" sz="1479" b="1" i="0" u="none" strike="sngStrike" kern="1200" cap="none" spc="0" normalizeH="0" baseline="0" noProof="0" dirty="0">
              <a:ln>
                <a:noFill/>
              </a:ln>
              <a:solidFill>
                <a:srgbClr val="FF0000"/>
              </a:solidFill>
              <a:effectLst/>
              <a:uLnTx/>
              <a:uFillTx/>
              <a:latin typeface="Meiryo UI"/>
              <a:ea typeface="Meiryo UI"/>
              <a:cs typeface="+mn-cs"/>
            </a:endParaRPr>
          </a:p>
          <a:p>
            <a:pPr marL="0" marR="0" lvl="0" indent="0" algn="l" defTabSz="422316" rtl="0" eaLnBrk="1" fontAlgn="auto" latinLnBrk="0" hangingPunct="1">
              <a:lnSpc>
                <a:spcPct val="100000"/>
              </a:lnSpc>
              <a:spcBef>
                <a:spcPts val="0"/>
              </a:spcBef>
              <a:spcAft>
                <a:spcPts val="277"/>
              </a:spcAft>
              <a:buClrTx/>
              <a:buSzTx/>
              <a:buFontTx/>
              <a:buNone/>
              <a:tabLst/>
              <a:defRPr/>
            </a:pPr>
            <a:endParaRPr kumimoji="1" lang="ja-JP" altLang="en-US" sz="1478" b="1" i="0" u="none" strike="sngStrike" kern="1200" cap="none" spc="0" normalizeH="0" baseline="0" noProof="0" dirty="0">
              <a:ln>
                <a:noFill/>
              </a:ln>
              <a:solidFill>
                <a:srgbClr val="FF0000"/>
              </a:solidFill>
              <a:effectLst/>
              <a:uLnTx/>
              <a:uFillTx/>
              <a:latin typeface="Meiryo UI"/>
              <a:ea typeface="Meiryo UI"/>
              <a:cs typeface="+mn-cs"/>
            </a:endParaRPr>
          </a:p>
        </p:txBody>
      </p:sp>
      <p:sp>
        <p:nvSpPr>
          <p:cNvPr id="39" name="角丸四角形 13">
            <a:extLst>
              <a:ext uri="{FF2B5EF4-FFF2-40B4-BE49-F238E27FC236}">
                <a16:creationId xmlns:a16="http://schemas.microsoft.com/office/drawing/2014/main" id="{95F95537-E345-43FB-A660-CDB6B9A2CDC7}"/>
              </a:ext>
            </a:extLst>
          </p:cNvPr>
          <p:cNvSpPr/>
          <p:nvPr/>
        </p:nvSpPr>
        <p:spPr>
          <a:xfrm>
            <a:off x="584023" y="3523536"/>
            <a:ext cx="2693419" cy="966498"/>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24"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先端国際医療</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先端国際医療サービス</a:t>
            </a:r>
            <a:endParaRPr kumimoji="1" lang="ja-JP" altLang="en-US" sz="924" b="1" i="0" u="none" strike="noStrike" kern="1200" cap="none" spc="0" normalizeH="0" baseline="0" noProof="0" dirty="0">
              <a:ln>
                <a:noFill/>
              </a:ln>
              <a:solidFill>
                <a:srgbClr val="2EB66F"/>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国籍や場所を問わず、先端国際医療サービスを日常的に享受することができる環境を整備。</a:t>
            </a:r>
          </a:p>
        </p:txBody>
      </p:sp>
      <p:sp>
        <p:nvSpPr>
          <p:cNvPr id="43" name="角丸四角形 13">
            <a:extLst>
              <a:ext uri="{FF2B5EF4-FFF2-40B4-BE49-F238E27FC236}">
                <a16:creationId xmlns:a16="http://schemas.microsoft.com/office/drawing/2014/main" id="{5DFC4DF7-FA1A-4F47-85FF-ACC31BB91842}"/>
              </a:ext>
            </a:extLst>
          </p:cNvPr>
          <p:cNvSpPr/>
          <p:nvPr/>
        </p:nvSpPr>
        <p:spPr>
          <a:xfrm>
            <a:off x="6222234" y="5616171"/>
            <a:ext cx="2693419" cy="797919"/>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空飛ぶクルマ</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F5597"/>
                </a:solidFill>
                <a:effectLst/>
                <a:uLnTx/>
                <a:uFillTx/>
                <a:latin typeface="Meiryo UI"/>
                <a:ea typeface="Meiryo UI"/>
                <a:cs typeface="+mn-cs"/>
              </a:rPr>
              <a:t>日本初の空飛ぶクルマの社会実装</a:t>
            </a:r>
            <a:endParaRPr kumimoji="1" lang="en-US" altLang="ja-JP" sz="1016" b="1" i="0" u="none" strike="noStrike" kern="1200" cap="none" spc="0" normalizeH="0" baseline="0" noProof="0" dirty="0">
              <a:ln>
                <a:noFill/>
              </a:ln>
              <a:solidFill>
                <a:srgbClr val="2F5597"/>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空飛ぶクルマを万博会場へのアクセスや観光周遊サービスなどで活用し、社会実装を実現。</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角丸四角形 13">
            <a:extLst>
              <a:ext uri="{FF2B5EF4-FFF2-40B4-BE49-F238E27FC236}">
                <a16:creationId xmlns:a16="http://schemas.microsoft.com/office/drawing/2014/main" id="{A5843385-4B7C-46EF-A5A7-D25253D59123}"/>
              </a:ext>
            </a:extLst>
          </p:cNvPr>
          <p:cNvSpPr/>
          <p:nvPr/>
        </p:nvSpPr>
        <p:spPr>
          <a:xfrm>
            <a:off x="3419755" y="3505940"/>
            <a:ext cx="2660167" cy="9528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l" defTabSz="842520" rtl="0" eaLnBrk="1" fontAlgn="auto" latinLnBrk="0" hangingPunct="1">
              <a:lnSpc>
                <a:spcPct val="100000"/>
              </a:lnSpc>
              <a:spcBef>
                <a:spcPts val="0"/>
              </a:spcBef>
              <a:spcAft>
                <a:spcPts val="0"/>
              </a:spcAft>
              <a:buClrTx/>
              <a:buSzTx/>
              <a:buFontTx/>
              <a:buNone/>
              <a:tabLst/>
              <a:defRPr/>
            </a:pPr>
            <a:endParaRPr kumimoji="1" lang="en-US" altLang="ja-JP" sz="924"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夢洲コンストラクション</a:t>
            </a: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ドローンなどによる建設現場の革新</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資材運搬、測量、工事管理、現場見守りなどにドローン、</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BIM/CIM</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データなどを積極活用。</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0" y="871444"/>
            <a:ext cx="9144323" cy="350547"/>
          </a:xfrm>
          <a:solidFill>
            <a:srgbClr val="DEEBF7"/>
          </a:solidFill>
        </p:spPr>
        <p:txBody>
          <a:bodyPr vert="horz" lIns="266017" tIns="0" rIns="266017" bIns="66504" rtlCol="0" anchor="b" anchorCtr="0">
            <a:noAutofit/>
          </a:bodyPr>
          <a:lstStyle/>
          <a:p>
            <a:r>
              <a:rPr lang="ja-JP" altLang="en-US" sz="1600" dirty="0"/>
              <a:t>大阪のスーパーシティ構想がめざす未来ビジョン</a:t>
            </a:r>
          </a:p>
        </p:txBody>
      </p:sp>
      <p:sp>
        <p:nvSpPr>
          <p:cNvPr id="7" name="角丸四角形 13">
            <a:extLst>
              <a:ext uri="{FF2B5EF4-FFF2-40B4-BE49-F238E27FC236}">
                <a16:creationId xmlns:a16="http://schemas.microsoft.com/office/drawing/2014/main" id="{E9B772BA-13A7-4E8B-8B12-DF77AC2CDBBB}"/>
              </a:ext>
            </a:extLst>
          </p:cNvPr>
          <p:cNvSpPr/>
          <p:nvPr/>
        </p:nvSpPr>
        <p:spPr>
          <a:xfrm>
            <a:off x="584024" y="3101572"/>
            <a:ext cx="8279769" cy="365773"/>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49878"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ja-JP" altLang="en-US"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147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角丸四角形 13">
            <a:extLst>
              <a:ext uri="{FF2B5EF4-FFF2-40B4-BE49-F238E27FC236}">
                <a16:creationId xmlns:a16="http://schemas.microsoft.com/office/drawing/2014/main" id="{B30CD670-891A-45AC-90ED-DD98AB9EB21A}"/>
              </a:ext>
            </a:extLst>
          </p:cNvPr>
          <p:cNvSpPr/>
          <p:nvPr/>
        </p:nvSpPr>
        <p:spPr>
          <a:xfrm>
            <a:off x="251502" y="2386652"/>
            <a:ext cx="232765" cy="101218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ビジョン</a:t>
            </a:r>
          </a:p>
        </p:txBody>
      </p:sp>
      <p:sp>
        <p:nvSpPr>
          <p:cNvPr id="16" name="角丸四角形 13">
            <a:extLst>
              <a:ext uri="{FF2B5EF4-FFF2-40B4-BE49-F238E27FC236}">
                <a16:creationId xmlns:a16="http://schemas.microsoft.com/office/drawing/2014/main" id="{81B5D8FC-30E7-4EBE-B39E-7732731C5C58}"/>
              </a:ext>
            </a:extLst>
          </p:cNvPr>
          <p:cNvSpPr/>
          <p:nvPr/>
        </p:nvSpPr>
        <p:spPr>
          <a:xfrm>
            <a:off x="251502" y="3465323"/>
            <a:ext cx="232765" cy="2934661"/>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主な先端的サービス</a:t>
            </a:r>
          </a:p>
        </p:txBody>
      </p:sp>
      <p:grpSp>
        <p:nvGrpSpPr>
          <p:cNvPr id="19" name="グループ化 18">
            <a:extLst>
              <a:ext uri="{FF2B5EF4-FFF2-40B4-BE49-F238E27FC236}">
                <a16:creationId xmlns:a16="http://schemas.microsoft.com/office/drawing/2014/main" id="{15A405EB-FA25-4F34-A1ED-10C2758B9BF0}"/>
              </a:ext>
            </a:extLst>
          </p:cNvPr>
          <p:cNvGrpSpPr/>
          <p:nvPr/>
        </p:nvGrpSpPr>
        <p:grpSpPr>
          <a:xfrm>
            <a:off x="6229164" y="3503788"/>
            <a:ext cx="2693419" cy="199513"/>
            <a:chOff x="828000" y="3564000"/>
            <a:chExt cx="2772000" cy="216000"/>
          </a:xfrm>
          <a:solidFill>
            <a:srgbClr val="2F5597"/>
          </a:solidFill>
        </p:grpSpPr>
        <p:sp>
          <p:nvSpPr>
            <p:cNvPr id="20" name="角丸四角形 13">
              <a:extLst>
                <a:ext uri="{FF2B5EF4-FFF2-40B4-BE49-F238E27FC236}">
                  <a16:creationId xmlns:a16="http://schemas.microsoft.com/office/drawing/2014/main" id="{8E414455-85BF-41ED-8DAB-07F7EEB51E98}"/>
                </a:ext>
              </a:extLst>
            </p:cNvPr>
            <p:cNvSpPr/>
            <p:nvPr/>
          </p:nvSpPr>
          <p:spPr>
            <a:xfrm>
              <a:off x="828000" y="3564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a:t>
              </a:r>
            </a:p>
          </p:txBody>
        </p:sp>
        <p:sp>
          <p:nvSpPr>
            <p:cNvPr id="21" name="角丸四角形 13">
              <a:extLst>
                <a:ext uri="{FF2B5EF4-FFF2-40B4-BE49-F238E27FC236}">
                  <a16:creationId xmlns:a16="http://schemas.microsoft.com/office/drawing/2014/main" id="{D627393F-4487-4DA4-BF44-285EA8212E86}"/>
                </a:ext>
              </a:extLst>
            </p:cNvPr>
            <p:cNvSpPr/>
            <p:nvPr/>
          </p:nvSpPr>
          <p:spPr>
            <a:xfrm>
              <a:off x="2232000" y="3564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物流</a:t>
              </a:r>
            </a:p>
          </p:txBody>
        </p:sp>
      </p:grpSp>
      <p:sp>
        <p:nvSpPr>
          <p:cNvPr id="23" name="角丸四角形 13">
            <a:extLst>
              <a:ext uri="{FF2B5EF4-FFF2-40B4-BE49-F238E27FC236}">
                <a16:creationId xmlns:a16="http://schemas.microsoft.com/office/drawing/2014/main" id="{8CAA73E4-5189-4A1A-AD3A-8E66885EB72C}"/>
              </a:ext>
            </a:extLst>
          </p:cNvPr>
          <p:cNvSpPr/>
          <p:nvPr/>
        </p:nvSpPr>
        <p:spPr>
          <a:xfrm>
            <a:off x="3419755" y="3503788"/>
            <a:ext cx="2660167" cy="199513"/>
          </a:xfrm>
          <a:prstGeom prst="roundRect">
            <a:avLst>
              <a:gd name="adj" fmla="val 5000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まちづくりなど</a:t>
            </a:r>
          </a:p>
        </p:txBody>
      </p:sp>
      <p:grpSp>
        <p:nvGrpSpPr>
          <p:cNvPr id="25" name="グループ化 24">
            <a:extLst>
              <a:ext uri="{FF2B5EF4-FFF2-40B4-BE49-F238E27FC236}">
                <a16:creationId xmlns:a16="http://schemas.microsoft.com/office/drawing/2014/main" id="{E072572F-C076-432D-B8FA-51E73FDDFBBC}"/>
              </a:ext>
            </a:extLst>
          </p:cNvPr>
          <p:cNvGrpSpPr/>
          <p:nvPr/>
        </p:nvGrpSpPr>
        <p:grpSpPr>
          <a:xfrm>
            <a:off x="584024" y="2419904"/>
            <a:ext cx="2759923" cy="665042"/>
            <a:chOff x="648000" y="2340000"/>
            <a:chExt cx="2988000" cy="720000"/>
          </a:xfrm>
        </p:grpSpPr>
        <p:sp>
          <p:nvSpPr>
            <p:cNvPr id="26" name="角丸四角形 13">
              <a:extLst>
                <a:ext uri="{FF2B5EF4-FFF2-40B4-BE49-F238E27FC236}">
                  <a16:creationId xmlns:a16="http://schemas.microsoft.com/office/drawing/2014/main" id="{6117899C-7906-4772-841C-A9F821518BC2}"/>
                </a:ext>
              </a:extLst>
            </p:cNvPr>
            <p:cNvSpPr/>
            <p:nvPr/>
          </p:nvSpPr>
          <p:spPr>
            <a:xfrm>
              <a:off x="648000" y="2628000"/>
              <a:ext cx="2988000" cy="432000"/>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p>
          </p:txBody>
        </p:sp>
        <p:sp>
          <p:nvSpPr>
            <p:cNvPr id="27" name="角丸四角形 13">
              <a:extLst>
                <a:ext uri="{FF2B5EF4-FFF2-40B4-BE49-F238E27FC236}">
                  <a16:creationId xmlns:a16="http://schemas.microsoft.com/office/drawing/2014/main" id="{0803B6B0-2638-4A37-B4D4-6AA928467573}"/>
                </a:ext>
              </a:extLst>
            </p:cNvPr>
            <p:cNvSpPr/>
            <p:nvPr/>
          </p:nvSpPr>
          <p:spPr>
            <a:xfrm>
              <a:off x="648000" y="2340000"/>
              <a:ext cx="2988000" cy="288000"/>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p>
          </p:txBody>
        </p:sp>
      </p:grpSp>
      <p:grpSp>
        <p:nvGrpSpPr>
          <p:cNvPr id="28" name="グループ化 27">
            <a:extLst>
              <a:ext uri="{FF2B5EF4-FFF2-40B4-BE49-F238E27FC236}">
                <a16:creationId xmlns:a16="http://schemas.microsoft.com/office/drawing/2014/main" id="{5FABF074-4FB4-45BF-9C4E-CD159A222B2D}"/>
              </a:ext>
            </a:extLst>
          </p:cNvPr>
          <p:cNvGrpSpPr/>
          <p:nvPr/>
        </p:nvGrpSpPr>
        <p:grpSpPr>
          <a:xfrm>
            <a:off x="6103870" y="2419904"/>
            <a:ext cx="2759923" cy="665042"/>
            <a:chOff x="6624000" y="2340000"/>
            <a:chExt cx="2988000" cy="720000"/>
          </a:xfrm>
        </p:grpSpPr>
        <p:sp>
          <p:nvSpPr>
            <p:cNvPr id="29" name="角丸四角形 13">
              <a:extLst>
                <a:ext uri="{FF2B5EF4-FFF2-40B4-BE49-F238E27FC236}">
                  <a16:creationId xmlns:a16="http://schemas.microsoft.com/office/drawing/2014/main" id="{CFE041F0-D43B-46C2-B0F1-5A763931142F}"/>
                </a:ext>
              </a:extLst>
            </p:cNvPr>
            <p:cNvSpPr/>
            <p:nvPr/>
          </p:nvSpPr>
          <p:spPr>
            <a:xfrm>
              <a:off x="6732000" y="2628000"/>
              <a:ext cx="2880000" cy="43200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p>
          </p:txBody>
        </p:sp>
        <p:sp>
          <p:nvSpPr>
            <p:cNvPr id="30" name="角丸四角形 13">
              <a:extLst>
                <a:ext uri="{FF2B5EF4-FFF2-40B4-BE49-F238E27FC236}">
                  <a16:creationId xmlns:a16="http://schemas.microsoft.com/office/drawing/2014/main" id="{C551B5E1-9AC6-47E9-A61E-A9719902B2BA}"/>
                </a:ext>
              </a:extLst>
            </p:cNvPr>
            <p:cNvSpPr/>
            <p:nvPr/>
          </p:nvSpPr>
          <p:spPr>
            <a:xfrm>
              <a:off x="6624000" y="2340000"/>
              <a:ext cx="2988000" cy="288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grpSp>
      <p:sp>
        <p:nvSpPr>
          <p:cNvPr id="32" name="角丸四角形 13">
            <a:extLst>
              <a:ext uri="{FF2B5EF4-FFF2-40B4-BE49-F238E27FC236}">
                <a16:creationId xmlns:a16="http://schemas.microsoft.com/office/drawing/2014/main" id="{85FD8894-1DF9-4828-9A08-0FADEC87D5C1}"/>
              </a:ext>
            </a:extLst>
          </p:cNvPr>
          <p:cNvSpPr/>
          <p:nvPr/>
        </p:nvSpPr>
        <p:spPr>
          <a:xfrm>
            <a:off x="3227564" y="2586600"/>
            <a:ext cx="3092444" cy="532033"/>
          </a:xfrm>
          <a:prstGeom prst="roundRect">
            <a:avLst>
              <a:gd name="adj" fmla="val 50000"/>
            </a:avLst>
          </a:prstGeom>
          <a:solidFill>
            <a:srgbClr val="FBE5D6"/>
          </a:solidFill>
          <a:ln>
            <a:noFill/>
          </a:ln>
          <a:effectLst>
            <a:outerShdw blurRad="381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活力にあふれるデータ駆動型社会</a:t>
            </a:r>
          </a:p>
        </p:txBody>
      </p:sp>
      <p:sp>
        <p:nvSpPr>
          <p:cNvPr id="33" name="角丸四角形 13">
            <a:extLst>
              <a:ext uri="{FF2B5EF4-FFF2-40B4-BE49-F238E27FC236}">
                <a16:creationId xmlns:a16="http://schemas.microsoft.com/office/drawing/2014/main" id="{DA3DAE0A-1B8D-4069-B27F-4B1F6E3B5310}"/>
              </a:ext>
            </a:extLst>
          </p:cNvPr>
          <p:cNvSpPr/>
          <p:nvPr/>
        </p:nvSpPr>
        <p:spPr>
          <a:xfrm>
            <a:off x="3294068" y="2420339"/>
            <a:ext cx="2959436" cy="266017"/>
          </a:xfrm>
          <a:prstGeom prst="roundRect">
            <a:avLst>
              <a:gd name="adj" fmla="val 50000"/>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ビジネス・イノベーション</a:t>
            </a:r>
          </a:p>
        </p:txBody>
      </p:sp>
      <p:grpSp>
        <p:nvGrpSpPr>
          <p:cNvPr id="34" name="グループ化 33">
            <a:extLst>
              <a:ext uri="{FF2B5EF4-FFF2-40B4-BE49-F238E27FC236}">
                <a16:creationId xmlns:a16="http://schemas.microsoft.com/office/drawing/2014/main" id="{1852C920-4F8D-425E-BD38-A1A03D7CA877}"/>
              </a:ext>
            </a:extLst>
          </p:cNvPr>
          <p:cNvGrpSpPr/>
          <p:nvPr/>
        </p:nvGrpSpPr>
        <p:grpSpPr>
          <a:xfrm>
            <a:off x="583699" y="3503788"/>
            <a:ext cx="2693419" cy="199513"/>
            <a:chOff x="3780649" y="3546000"/>
            <a:chExt cx="2772000" cy="216000"/>
          </a:xfrm>
          <a:solidFill>
            <a:srgbClr val="2EB66F"/>
          </a:solidFill>
        </p:grpSpPr>
        <p:sp>
          <p:nvSpPr>
            <p:cNvPr id="36" name="角丸四角形 13">
              <a:extLst>
                <a:ext uri="{FF2B5EF4-FFF2-40B4-BE49-F238E27FC236}">
                  <a16:creationId xmlns:a16="http://schemas.microsoft.com/office/drawing/2014/main" id="{FBBB0D89-E153-4E14-B1B7-F6FA1ACB7F65}"/>
                </a:ext>
              </a:extLst>
            </p:cNvPr>
            <p:cNvSpPr/>
            <p:nvPr/>
          </p:nvSpPr>
          <p:spPr>
            <a:xfrm>
              <a:off x="3780649" y="3546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医療</a:t>
              </a:r>
            </a:p>
          </p:txBody>
        </p:sp>
        <p:sp>
          <p:nvSpPr>
            <p:cNvPr id="37" name="角丸四角形 13">
              <a:extLst>
                <a:ext uri="{FF2B5EF4-FFF2-40B4-BE49-F238E27FC236}">
                  <a16:creationId xmlns:a16="http://schemas.microsoft.com/office/drawing/2014/main" id="{84EED3FB-6A4F-40B1-9465-DD9ECE41B89C}"/>
                </a:ext>
              </a:extLst>
            </p:cNvPr>
            <p:cNvSpPr/>
            <p:nvPr/>
          </p:nvSpPr>
          <p:spPr>
            <a:xfrm>
              <a:off x="5184649" y="3546000"/>
              <a:ext cx="1368000" cy="21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293"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健康</a:t>
              </a:r>
            </a:p>
          </p:txBody>
        </p:sp>
      </p:grpSp>
      <p:sp>
        <p:nvSpPr>
          <p:cNvPr id="41" name="角丸四角形 13">
            <a:extLst>
              <a:ext uri="{FF2B5EF4-FFF2-40B4-BE49-F238E27FC236}">
                <a16:creationId xmlns:a16="http://schemas.microsoft.com/office/drawing/2014/main" id="{3B9A9A58-03B7-4DC8-BD27-48350482B0A1}"/>
              </a:ext>
            </a:extLst>
          </p:cNvPr>
          <p:cNvSpPr/>
          <p:nvPr/>
        </p:nvSpPr>
        <p:spPr>
          <a:xfrm>
            <a:off x="584023" y="4599934"/>
            <a:ext cx="2693419" cy="1792916"/>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t" anchorCtr="0">
            <a:noAutofit/>
          </a:bodyPr>
          <a:lstStyle/>
          <a:p>
            <a:pPr marL="0" marR="0" lvl="0" indent="0" algn="l" defTabSz="84252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未来健康サービス</a:t>
            </a: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en-US" altLang="ja-JP" sz="1016" b="1" i="0" u="none" strike="noStrike" kern="1200" cap="none" spc="0" normalizeH="0" baseline="0" noProof="0" dirty="0">
                <a:ln>
                  <a:noFill/>
                </a:ln>
                <a:solidFill>
                  <a:srgbClr val="2EB66F"/>
                </a:solidFill>
                <a:effectLst/>
                <a:uLnTx/>
                <a:uFillTx/>
                <a:latin typeface="Meiryo UI"/>
                <a:ea typeface="Meiryo UI"/>
                <a:cs typeface="+mn-cs"/>
              </a:rPr>
              <a:t>AI</a:t>
            </a: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分析などによる健康増進プログラム</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ヒューマンデータと</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分析などのエビデンスに基づく健康増進プログラムの提供。</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just" defTabSz="422316" rtl="0" eaLnBrk="1" fontAlgn="auto" latinLnBrk="0" hangingPunct="1">
              <a:lnSpc>
                <a:spcPct val="100000"/>
              </a:lnSpc>
              <a:spcBef>
                <a:spcPts val="277"/>
              </a:spcBef>
              <a:spcAft>
                <a:spcPts val="0"/>
              </a:spcAft>
              <a:buClrTx/>
              <a:buSzTx/>
              <a:buFontTx/>
              <a:buNone/>
              <a:tabLst/>
              <a:defRPr/>
            </a:pP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次世代</a:t>
            </a:r>
            <a:r>
              <a:rPr kumimoji="1" lang="en-US" altLang="ja-JP" sz="1016" b="1" i="0" u="none" strike="noStrike" kern="1200" cap="none" spc="0" normalizeH="0" baseline="0" noProof="0" dirty="0">
                <a:ln>
                  <a:noFill/>
                </a:ln>
                <a:solidFill>
                  <a:srgbClr val="2EB66F"/>
                </a:solidFill>
                <a:effectLst/>
                <a:uLnTx/>
                <a:uFillTx/>
                <a:latin typeface="Meiryo UI"/>
                <a:ea typeface="Meiryo UI"/>
                <a:cs typeface="+mn-cs"/>
              </a:rPr>
              <a:t>PHR</a:t>
            </a:r>
            <a:r>
              <a:rPr kumimoji="1" lang="ja-JP" altLang="en-US" sz="1016" b="1" i="0" u="none" strike="noStrike" kern="1200" cap="none" spc="0" normalizeH="0" baseline="0" noProof="0" dirty="0">
                <a:ln>
                  <a:noFill/>
                </a:ln>
                <a:solidFill>
                  <a:srgbClr val="2EB66F"/>
                </a:solidFill>
                <a:effectLst/>
                <a:uLnTx/>
                <a:uFillTx/>
                <a:latin typeface="Meiryo UI"/>
                <a:ea typeface="Meiryo UI"/>
                <a:cs typeface="+mn-cs"/>
              </a:rPr>
              <a:t>を活用した先端的サービスの高度化</a:t>
            </a:r>
            <a:endParaRPr kumimoji="1" lang="en-US" altLang="ja-JP" sz="1016" b="1" i="0" u="none" strike="noStrike" kern="1200" cap="none" spc="0" normalizeH="0" baseline="0" noProof="0" dirty="0">
              <a:ln>
                <a:noFill/>
              </a:ln>
              <a:solidFill>
                <a:srgbClr val="2EB66F"/>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データ連携基盤などを通じて健康、医療、介護、スポーツなど、多岐にわたるデータを繋いだ次世代</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を活用し、</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などの新たなテクノロジーを利用することで、健康・医療のシームレスな融合や個人への最適化など、高度化された様々な先端的サービスを提供。</a:t>
            </a:r>
            <a:endParaRPr kumimoji="1" lang="en-US" altLang="ja-JP" sz="9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9" name="角丸四角形 13">
            <a:extLst>
              <a:ext uri="{FF2B5EF4-FFF2-40B4-BE49-F238E27FC236}">
                <a16:creationId xmlns:a16="http://schemas.microsoft.com/office/drawing/2014/main" id="{8C20EFDF-14D6-4B6D-80F5-5734FE6433A6}"/>
              </a:ext>
            </a:extLst>
          </p:cNvPr>
          <p:cNvSpPr/>
          <p:nvPr/>
        </p:nvSpPr>
        <p:spPr>
          <a:xfrm>
            <a:off x="3419755" y="5588893"/>
            <a:ext cx="2660167" cy="8126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ピンポイント気象予報</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AI</a:t>
            </a: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などによる気象予報　</a:t>
            </a:r>
            <a:endPar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技術と観測データなどを活用し、地域限定の気象予報サービスを提供。</a:t>
            </a:r>
          </a:p>
        </p:txBody>
      </p:sp>
      <p:sp>
        <p:nvSpPr>
          <p:cNvPr id="51" name="角丸四角形 13">
            <a:extLst>
              <a:ext uri="{FF2B5EF4-FFF2-40B4-BE49-F238E27FC236}">
                <a16:creationId xmlns:a16="http://schemas.microsoft.com/office/drawing/2014/main" id="{32792247-1A95-4143-A8E5-E0F4530C4483}"/>
              </a:ext>
            </a:extLst>
          </p:cNvPr>
          <p:cNvSpPr/>
          <p:nvPr/>
        </p:nvSpPr>
        <p:spPr>
          <a:xfrm>
            <a:off x="3419755" y="4568676"/>
            <a:ext cx="2660167" cy="9103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6504" tIns="66504" rIns="66504" bIns="66504" rtlCol="0" anchor="ctr" anchorCtr="0">
            <a:noAutofit/>
          </a:bodyPr>
          <a:lstStyle/>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478" b="1" i="0" u="none" strike="noStrike" kern="1200" cap="none" spc="0" normalizeH="0" baseline="0" noProof="0" dirty="0">
                <a:ln>
                  <a:noFill/>
                </a:ln>
                <a:solidFill>
                  <a:prstClr val="black"/>
                </a:solidFill>
                <a:effectLst/>
                <a:uLnTx/>
                <a:uFillTx/>
                <a:latin typeface="Meiryo UI"/>
                <a:ea typeface="Meiryo UI"/>
                <a:cs typeface="+mn-cs"/>
              </a:rPr>
              <a:t>うめきたパークネス</a:t>
            </a: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みどり</a:t>
            </a:r>
            <a:r>
              <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×IoT×</a:t>
            </a:r>
            <a:r>
              <a:rPr kumimoji="1" lang="ja-JP" altLang="en-US"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rPr>
              <a:t>健康</a:t>
            </a:r>
            <a:endParaRPr kumimoji="1" lang="en-US" altLang="ja-JP" sz="1016" b="1" i="0" u="none" strike="noStrike" kern="1200" cap="none" spc="0" normalizeH="0" baseline="0" noProof="0" dirty="0">
              <a:ln>
                <a:noFill/>
              </a:ln>
              <a:solidFill>
                <a:prstClr val="black">
                  <a:lumMod val="65000"/>
                  <a:lumOff val="35000"/>
                </a:prstClr>
              </a:solidFill>
              <a:effectLst/>
              <a:uLnTx/>
              <a:uFillTx/>
              <a:latin typeface="Meiryo UI"/>
              <a:ea typeface="Meiryo UI"/>
              <a:cs typeface="+mn-cs"/>
            </a:endParaRPr>
          </a:p>
          <a:p>
            <a:pPr marL="0" marR="0" lvl="0" indent="0" algn="just" defTabSz="422316" rtl="0" eaLnBrk="1" fontAlgn="auto" latinLnBrk="0" hangingPunct="1">
              <a:lnSpc>
                <a:spcPct val="100000"/>
              </a:lnSpc>
              <a:spcBef>
                <a:spcPts val="0"/>
              </a:spcBef>
              <a:spcAft>
                <a:spcPts val="277"/>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健康増進サービス、リアルとデジタルの融合空間の創造、ロボットによる施設管理などにより未来の公園を実現。</a:t>
            </a:r>
          </a:p>
        </p:txBody>
      </p:sp>
      <p:grpSp>
        <p:nvGrpSpPr>
          <p:cNvPr id="63" name="グループ化 62">
            <a:extLst>
              <a:ext uri="{FF2B5EF4-FFF2-40B4-BE49-F238E27FC236}">
                <a16:creationId xmlns:a16="http://schemas.microsoft.com/office/drawing/2014/main" id="{59107D61-46C6-40E7-9D54-84E8AA8D7D7E}"/>
              </a:ext>
            </a:extLst>
          </p:cNvPr>
          <p:cNvGrpSpPr/>
          <p:nvPr/>
        </p:nvGrpSpPr>
        <p:grpSpPr>
          <a:xfrm>
            <a:off x="584024" y="2000968"/>
            <a:ext cx="8279769" cy="365773"/>
            <a:chOff x="864000" y="1692077"/>
            <a:chExt cx="8964000" cy="504000"/>
          </a:xfrm>
        </p:grpSpPr>
        <p:sp>
          <p:nvSpPr>
            <p:cNvPr id="64" name="角丸四角形 13">
              <a:extLst>
                <a:ext uri="{FF2B5EF4-FFF2-40B4-BE49-F238E27FC236}">
                  <a16:creationId xmlns:a16="http://schemas.microsoft.com/office/drawing/2014/main" id="{38EC596C-A5F7-4419-B7C5-40F6695B856A}"/>
                </a:ext>
              </a:extLst>
            </p:cNvPr>
            <p:cNvSpPr/>
            <p:nvPr/>
          </p:nvSpPr>
          <p:spPr>
            <a:xfrm>
              <a:off x="864000" y="1692077"/>
              <a:ext cx="1260000" cy="50400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a:t>
              </a:r>
              <a:r>
                <a:rPr kumimoji="1" lang="en-US" altLang="zh-TW"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zh-TW"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行動憲章</a:t>
              </a:r>
            </a:p>
          </p:txBody>
        </p:sp>
        <p:sp>
          <p:nvSpPr>
            <p:cNvPr id="65" name="角丸四角形 13">
              <a:extLst>
                <a:ext uri="{FF2B5EF4-FFF2-40B4-BE49-F238E27FC236}">
                  <a16:creationId xmlns:a16="http://schemas.microsoft.com/office/drawing/2014/main" id="{083A5487-8308-42FF-835C-1B324C65D319}"/>
                </a:ext>
              </a:extLst>
            </p:cNvPr>
            <p:cNvSpPr/>
            <p:nvPr/>
          </p:nvSpPr>
          <p:spPr>
            <a:xfrm>
              <a:off x="2124000" y="1692077"/>
              <a:ext cx="7704000" cy="504000"/>
            </a:xfrm>
            <a:prstGeom prst="rect">
              <a:avLst/>
            </a:prstGeom>
            <a:solidFill>
              <a:srgbClr val="FFFFF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33008" tIns="0" rIns="133008"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わたしたちは、「誰一人取り残さない、持続可能な社会の実現」をめざす“持続可能な開発のための</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アジェンダ”（</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）の理念に賛同し、</a:t>
              </a:r>
              <a:endPar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2025</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年大阪・関西万博の地元都市として、万博のテーマである「いのち輝く未来社会のデザイン」に向けて、</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SDGs</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a:t>
              </a:r>
              <a:r>
                <a:rPr kumimoji="1" lang="en-US" altLang="ja-JP"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70" b="0" i="0" u="none" strike="noStrike" kern="1200" cap="none" spc="-28"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ゴールの達成をめざします。</a:t>
              </a:r>
            </a:p>
          </p:txBody>
        </p:sp>
      </p:grpSp>
      <p:sp>
        <p:nvSpPr>
          <p:cNvPr id="66" name="角丸四角形 13">
            <a:extLst>
              <a:ext uri="{FF2B5EF4-FFF2-40B4-BE49-F238E27FC236}">
                <a16:creationId xmlns:a16="http://schemas.microsoft.com/office/drawing/2014/main" id="{B55839A8-D871-40E5-9615-2202A263AAA2}"/>
              </a:ext>
            </a:extLst>
          </p:cNvPr>
          <p:cNvSpPr/>
          <p:nvPr/>
        </p:nvSpPr>
        <p:spPr>
          <a:xfrm>
            <a:off x="251502" y="1514414"/>
            <a:ext cx="232765" cy="852328"/>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目的</a:t>
            </a:r>
          </a:p>
        </p:txBody>
      </p:sp>
      <p:sp>
        <p:nvSpPr>
          <p:cNvPr id="67" name="角丸四角形 13">
            <a:extLst>
              <a:ext uri="{FF2B5EF4-FFF2-40B4-BE49-F238E27FC236}">
                <a16:creationId xmlns:a16="http://schemas.microsoft.com/office/drawing/2014/main" id="{28B28603-764A-4860-A070-2B6A256F5351}"/>
              </a:ext>
            </a:extLst>
          </p:cNvPr>
          <p:cNvSpPr/>
          <p:nvPr/>
        </p:nvSpPr>
        <p:spPr>
          <a:xfrm>
            <a:off x="584024" y="1514414"/>
            <a:ext cx="3990250" cy="4533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185"/>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住民</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QoL</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の向上</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185"/>
              </a:spcAft>
              <a:buClrTx/>
              <a:buSzTx/>
              <a:buFontTx/>
              <a:buNone/>
              <a:tabLst/>
              <a:defRPr/>
            </a:pPr>
            <a:r>
              <a:rPr kumimoji="1" lang="en-US" altLang="ja-JP" sz="924" b="1" i="0" u="none" strike="noStrike" kern="1200" cap="none" spc="0" normalizeH="0" baseline="0" noProof="0" dirty="0">
                <a:ln>
                  <a:noFill/>
                </a:ln>
                <a:solidFill>
                  <a:srgbClr val="000000"/>
                </a:solidFill>
                <a:effectLst/>
                <a:uLnTx/>
                <a:uFillTx/>
                <a:latin typeface="Calibri"/>
                <a:ea typeface="Meiryo UI"/>
                <a:cs typeface="+mn-cs"/>
              </a:rPr>
              <a:t>QoL…Quality of Life</a:t>
            </a:r>
            <a:r>
              <a:rPr kumimoji="1" lang="ja-JP" altLang="en-US" sz="924" b="1" i="0" u="none" strike="noStrike" kern="1200" cap="none" spc="0" normalizeH="0" baseline="0" noProof="0" dirty="0">
                <a:ln>
                  <a:noFill/>
                </a:ln>
                <a:solidFill>
                  <a:srgbClr val="000000"/>
                </a:solidFill>
                <a:effectLst/>
                <a:uLnTx/>
                <a:uFillTx/>
                <a:latin typeface="Calibri"/>
                <a:ea typeface="Meiryo UI"/>
                <a:cs typeface="+mn-cs"/>
              </a:rPr>
              <a:t>　「生活の質」</a:t>
            </a:r>
          </a:p>
        </p:txBody>
      </p:sp>
      <p:sp>
        <p:nvSpPr>
          <p:cNvPr id="68" name="角丸四角形 13">
            <a:extLst>
              <a:ext uri="{FF2B5EF4-FFF2-40B4-BE49-F238E27FC236}">
                <a16:creationId xmlns:a16="http://schemas.microsoft.com/office/drawing/2014/main" id="{C036D204-505E-4355-B4A1-2F7EBEF7F52E}"/>
              </a:ext>
            </a:extLst>
          </p:cNvPr>
          <p:cNvSpPr/>
          <p:nvPr/>
        </p:nvSpPr>
        <p:spPr>
          <a:xfrm>
            <a:off x="4873543" y="1490032"/>
            <a:ext cx="3990250" cy="4776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277"/>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都市競争力の強化</a:t>
            </a:r>
            <a:endParaRPr kumimoji="1" lang="ja-JP" altLang="en-US" sz="1600" b="0" i="0" u="none" strike="noStrike" kern="1200" cap="none" spc="0" normalizeH="0" baseline="0" noProof="0" dirty="0">
              <a:ln>
                <a:noFill/>
              </a:ln>
              <a:solidFill>
                <a:srgbClr val="000000"/>
              </a:solidFill>
              <a:effectLst/>
              <a:uLnTx/>
              <a:uFillTx/>
              <a:latin typeface="Calibri"/>
              <a:ea typeface="Meiryo UI"/>
              <a:cs typeface="+mn-cs"/>
            </a:endParaRPr>
          </a:p>
        </p:txBody>
      </p:sp>
      <p:cxnSp>
        <p:nvCxnSpPr>
          <p:cNvPr id="40" name="直線コネクタ 39"/>
          <p:cNvCxnSpPr/>
          <p:nvPr/>
        </p:nvCxnSpPr>
        <p:spPr>
          <a:xfrm>
            <a:off x="270457" y="63521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70457" y="117983"/>
            <a:ext cx="4653838"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５</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主な改革の取組（スーパーシティ）</a:t>
            </a:r>
          </a:p>
        </p:txBody>
      </p: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411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44256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a:off x="4267503" y="3030514"/>
            <a:ext cx="782898" cy="301725"/>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8" name="グループ化 7"/>
          <p:cNvGrpSpPr/>
          <p:nvPr/>
        </p:nvGrpSpPr>
        <p:grpSpPr>
          <a:xfrm>
            <a:off x="270457" y="493486"/>
            <a:ext cx="8603088" cy="2459625"/>
            <a:chOff x="270457" y="1037133"/>
            <a:chExt cx="8176597" cy="1971398"/>
          </a:xfrm>
        </p:grpSpPr>
        <p:sp>
          <p:nvSpPr>
            <p:cNvPr id="2" name="角丸四角形 1"/>
            <p:cNvSpPr/>
            <p:nvPr/>
          </p:nvSpPr>
          <p:spPr>
            <a:xfrm>
              <a:off x="290291" y="1088576"/>
              <a:ext cx="8156763" cy="1919955"/>
            </a:xfrm>
            <a:prstGeom prst="roundRect">
              <a:avLst>
                <a:gd name="adj" fmla="val 9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endParaRPr lang="en-US" altLang="ja-JP" sz="1600" dirty="0">
                <a:solidFill>
                  <a:srgbClr val="00B050"/>
                </a:solidFill>
                <a:latin typeface="Meiryo UI" panose="020B0604030504040204" pitchFamily="50" charset="-128"/>
                <a:ea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rPr>
                <a:t>・　人口減少・超高齢社会の到来による社会課題の顕在化。（交通弱者の増など）</a:t>
              </a:r>
              <a:endParaRPr lang="en-US" altLang="ja-JP" sz="1660" dirty="0">
                <a:solidFill>
                  <a:schemeClr val="tx1"/>
                </a:solidFill>
                <a:latin typeface="Meiryo UI" panose="020B0604030504040204" pitchFamily="50" charset="-128"/>
                <a:ea typeface="Meiryo UI" panose="020B0604030504040204" pitchFamily="50" charset="-128"/>
              </a:endParaRPr>
            </a:p>
            <a:p>
              <a:r>
                <a:rPr lang="ja-JP" altLang="en-US" sz="1660" dirty="0">
                  <a:solidFill>
                    <a:schemeClr val="tx1"/>
                  </a:solidFill>
                  <a:latin typeface="Meiryo UI" panose="020B0604030504040204" pitchFamily="50" charset="-128"/>
                  <a:ea typeface="Meiryo UI" panose="020B0604030504040204" pitchFamily="50" charset="-128"/>
                </a:rPr>
                <a:t>・　都市インフラやニュータウンの老朽化、激甚化する気象災害や巨大地震などへの対応。</a:t>
              </a:r>
              <a:endParaRPr lang="en-US" altLang="ja-JP" sz="166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今後増大する中高年齢者の生活の質（</a:t>
              </a:r>
              <a:r>
                <a:rPr lang="en-US" altLang="ja-JP" sz="1600" dirty="0">
                  <a:solidFill>
                    <a:schemeClr val="tx1"/>
                  </a:solidFill>
                  <a:latin typeface="Meiryo UI" panose="020B0604030504040204" pitchFamily="50" charset="-128"/>
                  <a:ea typeface="Meiryo UI" panose="020B0604030504040204" pitchFamily="50" charset="-128"/>
                </a:rPr>
                <a:t>QoL</a:t>
              </a:r>
              <a:r>
                <a:rPr lang="ja-JP" altLang="en-US" sz="1600" dirty="0">
                  <a:solidFill>
                    <a:schemeClr val="tx1"/>
                  </a:solidFill>
                  <a:latin typeface="Meiryo UI" panose="020B0604030504040204" pitchFamily="50" charset="-128"/>
                  <a:ea typeface="Meiryo UI" panose="020B0604030504040204" pitchFamily="50" charset="-128"/>
                </a:rPr>
                <a:t>）の阻害懸念。（平均寿命・健康寿命が全国平均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より低い、などに起因。）</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上記問題を含む</a:t>
              </a:r>
              <a:r>
                <a:rPr lang="en-US" altLang="ja-JP" sz="1600" dirty="0">
                  <a:solidFill>
                    <a:schemeClr val="tx1"/>
                  </a:solidFill>
                  <a:latin typeface="Meiryo UI" panose="020B0604030504040204" pitchFamily="50" charset="-128"/>
                  <a:ea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rPr>
                <a:t>の達成には、世界の諸都市と同様、ＩｏＴ、ＡＩ、ビッグデータ等の先端技</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術を利用した都市課題の解決や都市機能の効率化が不可欠。</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夢洲（夢洲コンストラクション、大阪・関西万博）及びうめきた</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rPr>
                <a:t>期の</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1600" dirty="0" err="1">
                  <a:solidFill>
                    <a:schemeClr val="tx1"/>
                  </a:solidFill>
                  <a:latin typeface="Meiryo UI" panose="020B0604030504040204" pitchFamily="50" charset="-128"/>
                  <a:ea typeface="Meiryo UI" panose="020B0604030504040204" pitchFamily="50" charset="-128"/>
                </a:rPr>
                <a:t>つの</a:t>
              </a:r>
              <a:r>
                <a:rPr lang="ja-JP" altLang="en-US" sz="1600" dirty="0">
                  <a:solidFill>
                    <a:schemeClr val="tx1"/>
                  </a:solidFill>
                  <a:latin typeface="Meiryo UI" panose="020B0604030504040204" pitchFamily="50" charset="-128"/>
                  <a:ea typeface="Meiryo UI" panose="020B0604030504040204" pitchFamily="50" charset="-128"/>
                </a:rPr>
                <a:t>グリーンフィールドがあり、一からまちづくりを行うグリーンフィールドの性質から速やかに先端的サービスの実証や実装が可能。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角丸四角形 5"/>
            <p:cNvSpPr/>
            <p:nvPr/>
          </p:nvSpPr>
          <p:spPr>
            <a:xfrm>
              <a:off x="270457" y="1037133"/>
              <a:ext cx="2192728" cy="3078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80" dirty="0">
                  <a:solidFill>
                    <a:schemeClr val="tx1"/>
                  </a:solidFill>
                  <a:latin typeface="Meiryo UI" panose="020B0604030504040204" pitchFamily="50" charset="-128"/>
                  <a:ea typeface="Meiryo UI" panose="020B0604030504040204" pitchFamily="50" charset="-128"/>
                </a:rPr>
                <a:t>改革前の状況・背景</a:t>
              </a:r>
            </a:p>
          </p:txBody>
        </p:sp>
      </p:grpSp>
      <p:grpSp>
        <p:nvGrpSpPr>
          <p:cNvPr id="9" name="グループ化 8"/>
          <p:cNvGrpSpPr/>
          <p:nvPr/>
        </p:nvGrpSpPr>
        <p:grpSpPr>
          <a:xfrm>
            <a:off x="291326" y="3332239"/>
            <a:ext cx="8582219" cy="3378346"/>
            <a:chOff x="580571" y="4022928"/>
            <a:chExt cx="8582219" cy="2203612"/>
          </a:xfrm>
        </p:grpSpPr>
        <p:sp>
          <p:nvSpPr>
            <p:cNvPr id="39" name="角丸四角形 38"/>
            <p:cNvSpPr/>
            <p:nvPr/>
          </p:nvSpPr>
          <p:spPr>
            <a:xfrm>
              <a:off x="580572" y="4063948"/>
              <a:ext cx="8582218" cy="2162592"/>
            </a:xfrm>
            <a:prstGeom prst="roundRect">
              <a:avLst>
                <a:gd name="adj" fmla="val 72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kumimoji="1" lang="en-US" altLang="ja-JP" sz="166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・官民が連携し、住民の</a:t>
              </a:r>
              <a:r>
                <a:rPr kumimoji="1" lang="en-US" altLang="ja-JP" sz="1600" dirty="0" err="1">
                  <a:solidFill>
                    <a:schemeClr val="tx1"/>
                  </a:solidFill>
                  <a:latin typeface="Meiryo UI" panose="020B0604030504040204" pitchFamily="50" charset="-128"/>
                  <a:ea typeface="Meiryo UI" panose="020B0604030504040204" pitchFamily="50" charset="-128"/>
                </a:rPr>
                <a:t>QoL</a:t>
              </a:r>
              <a:r>
                <a:rPr kumimoji="1" lang="ja-JP" altLang="en-US" sz="1600" dirty="0">
                  <a:solidFill>
                    <a:schemeClr val="tx1"/>
                  </a:solidFill>
                  <a:latin typeface="Meiryo UI" panose="020B0604030504040204" pitchFamily="50" charset="-128"/>
                  <a:ea typeface="Meiryo UI" panose="020B0604030504040204" pitchFamily="50" charset="-128"/>
                </a:rPr>
                <a:t>の向上をめざすため</a:t>
              </a:r>
              <a:endParaRPr kumimoji="1" lang="en-US" altLang="ja-JP" sz="1600" dirty="0">
                <a:solidFill>
                  <a:schemeClr val="tx1"/>
                </a:solidFill>
                <a:latin typeface="Meiryo UI" panose="020B0604030504040204" pitchFamily="50" charset="-128"/>
                <a:ea typeface="Meiryo UI" panose="020B0604030504040204" pitchFamily="50" charset="-128"/>
              </a:endParaRPr>
            </a:p>
            <a:p>
              <a:pPr>
                <a:spcBef>
                  <a:spcPts val="1000"/>
                </a:spcBef>
              </a:pPr>
              <a:r>
                <a:rPr kumimoji="1" lang="ja-JP" altLang="en-US" sz="1600" dirty="0">
                  <a:solidFill>
                    <a:schemeClr val="tx1"/>
                  </a:solidFill>
                  <a:latin typeface="Meiryo UI" panose="020B0604030504040204" pitchFamily="50" charset="-128"/>
                  <a:ea typeface="Meiryo UI" panose="020B0604030504040204" pitchFamily="50" charset="-128"/>
                </a:rPr>
                <a:t>　　大阪モデルのスマートシティ</a:t>
              </a:r>
              <a:r>
                <a:rPr lang="ja-JP" altLang="en-US" sz="1600" dirty="0">
                  <a:solidFill>
                    <a:schemeClr val="tx1"/>
                  </a:solidFill>
                  <a:latin typeface="Meiryo UI" panose="020B0604030504040204" pitchFamily="50" charset="-128"/>
                  <a:ea typeface="Meiryo UI" panose="020B0604030504040204" pitchFamily="50" charset="-128"/>
                </a:rPr>
                <a:t>の実現に向けた推進体制として</a:t>
              </a:r>
              <a:r>
                <a:rPr kumimoji="1" lang="ja-JP" altLang="en-US" sz="1600" dirty="0">
                  <a:solidFill>
                    <a:schemeClr val="tx1"/>
                  </a:solidFill>
                  <a:latin typeface="Meiryo UI" panose="020B0604030504040204" pitchFamily="50" charset="-128"/>
                  <a:ea typeface="Meiryo UI" panose="020B0604030504040204" pitchFamily="50" charset="-128"/>
                </a:rPr>
                <a:t>、日本最大級の官民連携イニシアティブと</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なる</a:t>
              </a:r>
              <a:r>
                <a:rPr lang="ja-JP" altLang="en-US" sz="1600" b="1" dirty="0">
                  <a:solidFill>
                    <a:schemeClr val="tx1"/>
                  </a:solidFill>
                  <a:latin typeface="Meiryo UI" panose="020B0604030504040204" pitchFamily="50" charset="-128"/>
                  <a:ea typeface="Meiryo UI" panose="020B0604030504040204" pitchFamily="50" charset="-128"/>
                </a:rPr>
                <a:t>「大阪スマートシティパートナーズフォーラム（</a:t>
              </a:r>
              <a:r>
                <a:rPr lang="en-US" altLang="ja-JP" sz="1600" b="1" dirty="0">
                  <a:solidFill>
                    <a:schemeClr val="tx1"/>
                  </a:solidFill>
                  <a:latin typeface="Meiryo UI" panose="020B0604030504040204" pitchFamily="50" charset="-128"/>
                  <a:ea typeface="Meiryo UI" panose="020B0604030504040204" pitchFamily="50" charset="-128"/>
                </a:rPr>
                <a:t>OSPF</a:t>
              </a:r>
              <a:r>
                <a:rPr lang="ja-JP" altLang="en-US" sz="1600" b="1" dirty="0">
                  <a:solidFill>
                    <a:schemeClr val="tx1"/>
                  </a:solidFill>
                  <a:latin typeface="Meiryo UI" panose="020B0604030504040204" pitchFamily="50" charset="-128"/>
                  <a:ea typeface="Meiryo UI" panose="020B0604030504040204" pitchFamily="50" charset="-128"/>
                </a:rPr>
                <a:t>）」を設立。</a:t>
              </a:r>
              <a:endParaRPr lang="en-US" altLang="ja-JP" sz="1600" b="1" dirty="0">
                <a:solidFill>
                  <a:schemeClr val="tx1"/>
                </a:solidFill>
                <a:latin typeface="Meiryo UI" panose="020B0604030504040204" pitchFamily="50" charset="-128"/>
                <a:ea typeface="Meiryo UI" panose="020B0604030504040204" pitchFamily="50" charset="-128"/>
              </a:endParaRPr>
            </a:p>
            <a:p>
              <a:pPr>
                <a:spcBef>
                  <a:spcPts val="1200"/>
                </a:spcBef>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公民が持つ多様なデータを連携・流通させ、異なる主体・サービス間でのデータ共有によるサービスの</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高度化を実現させるため</a:t>
              </a:r>
              <a:r>
                <a:rPr lang="ja-JP" altLang="en-US" sz="1600" b="1" dirty="0">
                  <a:solidFill>
                    <a:schemeClr val="tx1"/>
                  </a:solidFill>
                  <a:latin typeface="Meiryo UI" panose="020B0604030504040204" pitchFamily="50" charset="-128"/>
                  <a:ea typeface="Meiryo UI" panose="020B0604030504040204" pitchFamily="50" charset="-128"/>
                </a:rPr>
                <a:t>「大阪広域データ連携基盤（</a:t>
              </a:r>
              <a:r>
                <a:rPr lang="en-US" altLang="ja-JP" sz="1600" b="1" dirty="0">
                  <a:solidFill>
                    <a:schemeClr val="tx1"/>
                  </a:solidFill>
                  <a:latin typeface="Meiryo UI" panose="020B0604030504040204" pitchFamily="50" charset="-128"/>
                  <a:ea typeface="Meiryo UI" panose="020B0604030504040204" pitchFamily="50" charset="-128"/>
                </a:rPr>
                <a:t>ORDEN</a:t>
              </a:r>
              <a:r>
                <a:rPr lang="ja-JP" altLang="en-US" sz="1600" b="1" dirty="0">
                  <a:solidFill>
                    <a:schemeClr val="tx1"/>
                  </a:solidFill>
                  <a:latin typeface="Meiryo UI" panose="020B0604030504040204" pitchFamily="50" charset="-128"/>
                  <a:ea typeface="Meiryo UI" panose="020B0604030504040204" pitchFamily="50" charset="-128"/>
                </a:rPr>
                <a:t>）」を整備。</a:t>
              </a:r>
              <a:endParaRPr lang="en-US" altLang="ja-JP" sz="1600" b="1" dirty="0">
                <a:solidFill>
                  <a:schemeClr val="tx1"/>
                </a:solidFill>
                <a:latin typeface="Meiryo UI" panose="020B0604030504040204" pitchFamily="50" charset="-128"/>
                <a:ea typeface="Meiryo UI" panose="020B0604030504040204" pitchFamily="50" charset="-128"/>
              </a:endParaRPr>
            </a:p>
            <a:p>
              <a:pPr>
                <a:spcBef>
                  <a:spcPts val="1500"/>
                </a:spcBef>
              </a:pPr>
              <a:r>
                <a:rPr lang="ja-JP" altLang="en-US" sz="1600" dirty="0">
                  <a:solidFill>
                    <a:schemeClr val="tx1"/>
                  </a:solidFill>
                  <a:latin typeface="Meiryo UI" panose="020B0604030504040204" pitchFamily="50" charset="-128"/>
                  <a:ea typeface="Meiryo UI" panose="020B0604030504040204" pitchFamily="50" charset="-128"/>
                </a:rPr>
                <a:t>・様々な先端的サービスに取り組み、住民</a:t>
              </a:r>
              <a:r>
                <a:rPr lang="en-US" altLang="ja-JP" sz="1600" dirty="0" err="1">
                  <a:solidFill>
                    <a:schemeClr val="tx1"/>
                  </a:solidFill>
                  <a:latin typeface="Meiryo UI" panose="020B0604030504040204" pitchFamily="50" charset="-128"/>
                  <a:ea typeface="Meiryo UI" panose="020B0604030504040204" pitchFamily="50" charset="-128"/>
                </a:rPr>
                <a:t>QoL</a:t>
              </a:r>
              <a:r>
                <a:rPr lang="ja-JP" altLang="en-US" sz="1600" dirty="0">
                  <a:solidFill>
                    <a:schemeClr val="tx1"/>
                  </a:solidFill>
                  <a:latin typeface="Meiryo UI" panose="020B0604030504040204" pitchFamily="50" charset="-128"/>
                  <a:ea typeface="Meiryo UI" panose="020B0604030504040204" pitchFamily="50" charset="-128"/>
                </a:rPr>
                <a:t>向上と都市競争力を強化するため</a:t>
              </a:r>
              <a:endParaRPr lang="en-US" altLang="ja-JP" sz="1600" dirty="0">
                <a:solidFill>
                  <a:schemeClr val="tx1"/>
                </a:solidFill>
                <a:latin typeface="Meiryo UI" panose="020B0604030504040204" pitchFamily="50" charset="-128"/>
                <a:ea typeface="Meiryo UI" panose="020B0604030504040204" pitchFamily="50" charset="-128"/>
              </a:endParaRPr>
            </a:p>
            <a:p>
              <a:pPr>
                <a:spcBef>
                  <a:spcPts val="1000"/>
                </a:spcBef>
              </a:pPr>
              <a:r>
                <a:rPr lang="ja-JP" altLang="en-US" sz="1600" b="1" dirty="0">
                  <a:solidFill>
                    <a:schemeClr val="tx1"/>
                  </a:solidFill>
                  <a:latin typeface="Meiryo UI" panose="020B0604030504040204" pitchFamily="50" charset="-128"/>
                  <a:ea typeface="Meiryo UI" panose="020B0604030504040204" pitchFamily="50" charset="-128"/>
                </a:rPr>
                <a:t>　　府市共同提案した「大阪のスーパーシティ構想」が選定された。　</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2025</a:t>
              </a:r>
              <a:r>
                <a:rPr lang="ja-JP" altLang="en-US" sz="1600" dirty="0">
                  <a:solidFill>
                    <a:schemeClr val="tx1"/>
                  </a:solidFill>
                  <a:latin typeface="Meiryo UI" panose="020B0604030504040204" pitchFamily="50" charset="-128"/>
                  <a:ea typeface="Meiryo UI" panose="020B0604030504040204" pitchFamily="50" charset="-128"/>
                </a:rPr>
                <a:t>年大阪・関西万博を機に「技術革新と課題解決の好循環」「イノベーション創出」を図り、</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働きやすく住みやすい、健康で快適な質の高い暮らしと、大阪の成長・発展の実現をめざす。</a:t>
              </a:r>
            </a:p>
            <a:p>
              <a:endParaRPr kumimoji="1" lang="ja-JP" altLang="en-US" sz="1660"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580571" y="4022928"/>
              <a:ext cx="2170954" cy="2658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80" dirty="0">
                  <a:solidFill>
                    <a:schemeClr val="tx1"/>
                  </a:solidFill>
                  <a:latin typeface="Meiryo UI" panose="020B0604030504040204" pitchFamily="50" charset="-128"/>
                  <a:ea typeface="Meiryo UI" panose="020B0604030504040204" pitchFamily="50" charset="-128"/>
                </a:rPr>
                <a:t>取組内容</a:t>
              </a:r>
            </a:p>
          </p:txBody>
        </p:sp>
      </p:grpSp>
      <p:sp>
        <p:nvSpPr>
          <p:cNvPr id="12" name="テキスト ボックス 11"/>
          <p:cNvSpPr txBox="1"/>
          <p:nvPr/>
        </p:nvSpPr>
        <p:spPr>
          <a:xfrm>
            <a:off x="270457" y="36553"/>
            <a:ext cx="1117614"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総論</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224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ホームベース 18"/>
          <p:cNvSpPr/>
          <p:nvPr/>
        </p:nvSpPr>
        <p:spPr>
          <a:xfrm>
            <a:off x="121397" y="2765068"/>
            <a:ext cx="653143" cy="1530837"/>
          </a:xfrm>
          <a:prstGeom prst="homePlate">
            <a:avLst>
              <a:gd name="adj" fmla="val 3200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4063" y="1136427"/>
            <a:ext cx="1404000" cy="688023"/>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ln>
            <a:noFill/>
          </a:ln>
        </p:spPr>
        <p:txBody>
          <a:bodyPr wrap="none" rtlCol="0">
            <a:noAutofit/>
          </a:bodyPr>
          <a:lstStyle/>
          <a:p>
            <a:pPr algn="ctr"/>
            <a:r>
              <a:rPr kumimoji="1" lang="ja-JP" altLang="en-US" sz="1600" b="1" dirty="0">
                <a:latin typeface="Meiryo UI" panose="020B0604030504040204" pitchFamily="50" charset="-128"/>
                <a:ea typeface="Meiryo UI" panose="020B0604030504040204" pitchFamily="50" charset="-128"/>
              </a:rPr>
              <a:t>人口減少</a:t>
            </a:r>
          </a:p>
        </p:txBody>
      </p:sp>
      <p:sp>
        <p:nvSpPr>
          <p:cNvPr id="12" name="テキスト ボックス 11"/>
          <p:cNvSpPr txBox="1"/>
          <p:nvPr/>
        </p:nvSpPr>
        <p:spPr>
          <a:xfrm>
            <a:off x="940610" y="1136428"/>
            <a:ext cx="1404000" cy="688024"/>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txBody>
          <a:bodyPr wrap="square" rtlCol="0">
            <a:noAutofit/>
          </a:bodyPr>
          <a:lstStyle/>
          <a:p>
            <a:pPr algn="ctr"/>
            <a:r>
              <a:rPr kumimoji="1" lang="ja-JP" altLang="en-US" sz="1600" b="1" dirty="0">
                <a:latin typeface="Meiryo UI" panose="020B0604030504040204" pitchFamily="50" charset="-128"/>
                <a:ea typeface="Meiryo UI" panose="020B0604030504040204" pitchFamily="50" charset="-128"/>
              </a:rPr>
              <a:t>高齢化</a:t>
            </a:r>
          </a:p>
        </p:txBody>
      </p:sp>
      <p:sp>
        <p:nvSpPr>
          <p:cNvPr id="13" name="テキスト ボックス 12"/>
          <p:cNvSpPr txBox="1"/>
          <p:nvPr/>
        </p:nvSpPr>
        <p:spPr>
          <a:xfrm>
            <a:off x="7443573" y="1136427"/>
            <a:ext cx="1404000" cy="688023"/>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ln>
            <a:noFill/>
          </a:ln>
        </p:spPr>
        <p:txBody>
          <a:bodyPr wrap="none" rtlCol="0">
            <a:noAutofit/>
          </a:bodyPr>
          <a:lstStyle/>
          <a:p>
            <a:pPr algn="ctr"/>
            <a:r>
              <a:rPr kumimoji="1" lang="ja-JP" altLang="en-US" sz="1600" b="1" dirty="0">
                <a:latin typeface="Meiryo UI" panose="020B0604030504040204" pitchFamily="50" charset="-128"/>
                <a:ea typeface="Meiryo UI" panose="020B0604030504040204" pitchFamily="50" charset="-128"/>
              </a:rPr>
              <a:t>地域格差</a:t>
            </a:r>
          </a:p>
        </p:txBody>
      </p:sp>
      <p:sp>
        <p:nvSpPr>
          <p:cNvPr id="21" name="テキスト ボックス 20"/>
          <p:cNvSpPr txBox="1"/>
          <p:nvPr/>
        </p:nvSpPr>
        <p:spPr>
          <a:xfrm>
            <a:off x="4226052" y="1136427"/>
            <a:ext cx="1404000" cy="688023"/>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ln>
            <a:noFill/>
          </a:ln>
        </p:spPr>
        <p:txBody>
          <a:bodyPr wrap="none" rtlCol="0">
            <a:noAutofit/>
          </a:bodyPr>
          <a:lstStyle/>
          <a:p>
            <a:pPr algn="ctr"/>
            <a:r>
              <a:rPr kumimoji="1" lang="ja-JP" altLang="en-US" sz="1600" b="1" dirty="0">
                <a:latin typeface="Meiryo UI" panose="020B0604030504040204" pitchFamily="50" charset="-128"/>
                <a:ea typeface="Meiryo UI" panose="020B0604030504040204" pitchFamily="50" charset="-128"/>
              </a:rPr>
              <a:t>インフラ老朽化</a:t>
            </a:r>
          </a:p>
        </p:txBody>
      </p:sp>
      <p:sp>
        <p:nvSpPr>
          <p:cNvPr id="33" name="テキスト ボックス 32"/>
          <p:cNvSpPr txBox="1"/>
          <p:nvPr/>
        </p:nvSpPr>
        <p:spPr>
          <a:xfrm>
            <a:off x="5837323" y="1136427"/>
            <a:ext cx="1404000" cy="688023"/>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a:ln>
            <a:noFill/>
          </a:ln>
        </p:spPr>
        <p:txBody>
          <a:bodyPr wrap="square" rtlCol="0">
            <a:noAutofit/>
          </a:bodyPr>
          <a:lstStyle/>
          <a:p>
            <a:pPr algn="ctr"/>
            <a:r>
              <a:rPr kumimoji="1" lang="ja-JP" altLang="en-US" sz="1600" b="1" dirty="0">
                <a:latin typeface="Meiryo UI" panose="020B0604030504040204" pitchFamily="50" charset="-128"/>
                <a:ea typeface="Meiryo UI" panose="020B0604030504040204" pitchFamily="50" charset="-128"/>
              </a:rPr>
              <a:t>都市間競争</a:t>
            </a:r>
          </a:p>
        </p:txBody>
      </p:sp>
      <p:cxnSp>
        <p:nvCxnSpPr>
          <p:cNvPr id="42" name="直線コネクタ 41"/>
          <p:cNvCxnSpPr/>
          <p:nvPr/>
        </p:nvCxnSpPr>
        <p:spPr>
          <a:xfrm>
            <a:off x="94343" y="64678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B4B31CB7-8C10-4D01-BE14-727350FE6751}"/>
              </a:ext>
            </a:extLst>
          </p:cNvPr>
          <p:cNvSpPr txBox="1"/>
          <p:nvPr/>
        </p:nvSpPr>
        <p:spPr>
          <a:xfrm>
            <a:off x="760262" y="5142734"/>
            <a:ext cx="8528297" cy="430887"/>
          </a:xfrm>
          <a:prstGeom prst="rect">
            <a:avLst/>
          </a:prstGeom>
          <a:noFill/>
        </p:spPr>
        <p:txBody>
          <a:bodyPr wrap="none" rtlCol="0">
            <a:spAutoFit/>
          </a:bodyPr>
          <a:lstStyle/>
          <a:p>
            <a:r>
              <a:rPr kumimoji="1" lang="ja-JP" altLang="en-US" sz="2200" dirty="0">
                <a:latin typeface="HGP創英角ﾎﾟｯﾌﾟ体" panose="040B0A00000000000000" pitchFamily="50" charset="-128"/>
                <a:ea typeface="HGP創英角ﾎﾟｯﾌﾟ体" panose="040B0A00000000000000" pitchFamily="50" charset="-128"/>
              </a:rPr>
              <a:t>テクノロジーを活用して、都市課題を乗り越え、住民の</a:t>
            </a:r>
            <a:r>
              <a:rPr kumimoji="1" lang="en-US" altLang="ja-JP" sz="2200" dirty="0" err="1">
                <a:latin typeface="HGP創英角ﾎﾟｯﾌﾟ体" panose="040B0A00000000000000" pitchFamily="50" charset="-128"/>
                <a:ea typeface="HGP創英角ﾎﾟｯﾌﾟ体" panose="040B0A00000000000000" pitchFamily="50" charset="-128"/>
              </a:rPr>
              <a:t>QoL</a:t>
            </a:r>
            <a:r>
              <a:rPr kumimoji="1" lang="ja-JP" altLang="en-US" sz="2200" dirty="0">
                <a:latin typeface="HGP創英角ﾎﾟｯﾌﾟ体" panose="040B0A00000000000000" pitchFamily="50" charset="-128"/>
                <a:ea typeface="HGP創英角ﾎﾟｯﾌﾟ体" panose="040B0A00000000000000" pitchFamily="50" charset="-128"/>
              </a:rPr>
              <a:t>を向上する。</a:t>
            </a:r>
          </a:p>
        </p:txBody>
      </p:sp>
      <p:sp>
        <p:nvSpPr>
          <p:cNvPr id="43" name="テキスト ボックス 42">
            <a:extLst>
              <a:ext uri="{FF2B5EF4-FFF2-40B4-BE49-F238E27FC236}">
                <a16:creationId xmlns:a16="http://schemas.microsoft.com/office/drawing/2014/main" id="{6E2BE842-1B28-4F7B-B3E5-9B3EABBF1221}"/>
              </a:ext>
            </a:extLst>
          </p:cNvPr>
          <p:cNvSpPr txBox="1"/>
          <p:nvPr/>
        </p:nvSpPr>
        <p:spPr>
          <a:xfrm>
            <a:off x="146707" y="3067604"/>
            <a:ext cx="461665" cy="1015663"/>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rPr>
              <a:t>大阪では</a:t>
            </a:r>
          </a:p>
        </p:txBody>
      </p:sp>
      <p:sp>
        <p:nvSpPr>
          <p:cNvPr id="10" name="二等辺三角形 9">
            <a:extLst>
              <a:ext uri="{FF2B5EF4-FFF2-40B4-BE49-F238E27FC236}">
                <a16:creationId xmlns:a16="http://schemas.microsoft.com/office/drawing/2014/main" id="{1C7BCD9B-2ECD-4BAA-A14D-97EEE80D05F8}"/>
              </a:ext>
            </a:extLst>
          </p:cNvPr>
          <p:cNvSpPr/>
          <p:nvPr/>
        </p:nvSpPr>
        <p:spPr>
          <a:xfrm rot="10800000">
            <a:off x="1149425" y="4623939"/>
            <a:ext cx="7687617" cy="4018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9F7D579-98FF-4F5A-A307-E44155F8467F}"/>
              </a:ext>
            </a:extLst>
          </p:cNvPr>
          <p:cNvSpPr/>
          <p:nvPr/>
        </p:nvSpPr>
        <p:spPr>
          <a:xfrm>
            <a:off x="941092" y="2795219"/>
            <a:ext cx="1374601" cy="738664"/>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高齢化率は</a:t>
            </a: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a:t>
            </a:r>
            <a:r>
              <a:rPr lang="en-US" altLang="ja-JP" sz="1400" baseline="30000" dirty="0">
                <a:latin typeface="Meiryo UI" panose="020B0604030504040204" pitchFamily="50" charset="-128"/>
                <a:ea typeface="Meiryo UI" panose="020B0604030504040204" pitchFamily="50" charset="-128"/>
              </a:rPr>
              <a:t>*</a:t>
            </a:r>
          </a:p>
        </p:txBody>
      </p:sp>
      <p:sp>
        <p:nvSpPr>
          <p:cNvPr id="52" name="正方形/長方形 51">
            <a:extLst>
              <a:ext uri="{FF2B5EF4-FFF2-40B4-BE49-F238E27FC236}">
                <a16:creationId xmlns:a16="http://schemas.microsoft.com/office/drawing/2014/main" id="{D5CE3F09-E974-4BB2-ADC0-90B783CDF38C}"/>
              </a:ext>
            </a:extLst>
          </p:cNvPr>
          <p:cNvSpPr/>
          <p:nvPr/>
        </p:nvSpPr>
        <p:spPr>
          <a:xfrm>
            <a:off x="2604063" y="2795219"/>
            <a:ext cx="1404000" cy="738664"/>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人口は</a:t>
            </a:r>
            <a:r>
              <a:rPr lang="en-US" altLang="ja-JP" sz="1400" dirty="0">
                <a:latin typeface="Meiryo UI" panose="020B0604030504040204" pitchFamily="50" charset="-128"/>
                <a:ea typeface="Meiryo UI" panose="020B0604030504040204" pitchFamily="50" charset="-128"/>
              </a:rPr>
              <a:t>2045</a:t>
            </a:r>
            <a:r>
              <a:rPr lang="ja-JP" altLang="en-US" sz="1400" dirty="0">
                <a:latin typeface="Meiryo UI" panose="020B0604030504040204" pitchFamily="50" charset="-128"/>
                <a:ea typeface="Meiryo UI" panose="020B0604030504040204" pitchFamily="50" charset="-128"/>
              </a:rPr>
              <a:t>年までに</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万人減少</a:t>
            </a:r>
            <a:r>
              <a:rPr lang="en-US" altLang="ja-JP" sz="1400" baseline="300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02859F98-E32E-41E2-BAFD-FF3E0EF6FB19}"/>
              </a:ext>
            </a:extLst>
          </p:cNvPr>
          <p:cNvSpPr txBox="1"/>
          <p:nvPr/>
        </p:nvSpPr>
        <p:spPr>
          <a:xfrm>
            <a:off x="967815" y="3848095"/>
            <a:ext cx="1462741" cy="430887"/>
          </a:xfrm>
          <a:prstGeom prst="rect">
            <a:avLst/>
          </a:prstGeom>
          <a:noFill/>
          <a:ln>
            <a:solidFill>
              <a:schemeClr val="bg1">
                <a:lumMod val="75000"/>
              </a:schemeClr>
            </a:solidFill>
            <a:prstDash val="dash"/>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現役世代</a:t>
            </a:r>
            <a:r>
              <a:rPr kumimoji="1" lang="en-US" altLang="ja-JP" sz="1100" dirty="0">
                <a:latin typeface="Meiryo UI" panose="020B0604030504040204" pitchFamily="50" charset="-128"/>
                <a:ea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rPr>
              <a:t>人で高齢者</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人を支える社会</a:t>
            </a:r>
            <a:endParaRPr kumimoji="1" lang="en-US" altLang="ja-JP" sz="11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4E55C00-68CA-45EE-9BF6-31D946FE341B}"/>
              </a:ext>
            </a:extLst>
          </p:cNvPr>
          <p:cNvSpPr txBox="1"/>
          <p:nvPr/>
        </p:nvSpPr>
        <p:spPr>
          <a:xfrm>
            <a:off x="2638290" y="3834240"/>
            <a:ext cx="1335547" cy="461665"/>
          </a:xfrm>
          <a:prstGeom prst="rect">
            <a:avLst/>
          </a:prstGeom>
          <a:noFill/>
          <a:ln>
            <a:solidFill>
              <a:schemeClr val="bg1">
                <a:lumMod val="75000"/>
              </a:schemeClr>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沖縄県１県が無くなる規模</a:t>
            </a:r>
            <a:endParaRPr kumimoji="1" lang="en-US" altLang="ja-JP" sz="1200"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B89DF503-78A5-4500-8AB1-587D8D616EEA}"/>
              </a:ext>
            </a:extLst>
          </p:cNvPr>
          <p:cNvSpPr/>
          <p:nvPr/>
        </p:nvSpPr>
        <p:spPr>
          <a:xfrm>
            <a:off x="4226052" y="2795219"/>
            <a:ext cx="1404000" cy="738664"/>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高度成長期に整備したインフラが老朽化</a:t>
            </a:r>
            <a:endParaRPr lang="en-US" altLang="ja-JP" sz="14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B3246BD2-201B-468F-9198-260D4383CCE4}"/>
              </a:ext>
            </a:extLst>
          </p:cNvPr>
          <p:cNvSpPr txBox="1"/>
          <p:nvPr/>
        </p:nvSpPr>
        <p:spPr>
          <a:xfrm>
            <a:off x="4234153" y="3834240"/>
            <a:ext cx="1474315" cy="461665"/>
          </a:xfrm>
          <a:prstGeom prst="rect">
            <a:avLst/>
          </a:prstGeom>
          <a:noFill/>
          <a:ln>
            <a:solidFill>
              <a:schemeClr val="bg1">
                <a:lumMod val="75000"/>
              </a:schemeClr>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水道管の老朽化率は全国ワースト</a:t>
            </a:r>
            <a:r>
              <a:rPr kumimoji="1" lang="en-US" altLang="ja-JP" sz="1200" baseline="30000" dirty="0">
                <a:latin typeface="Meiryo UI" panose="020B0604030504040204" pitchFamily="50" charset="-128"/>
                <a:ea typeface="Meiryo UI" panose="020B0604030504040204" pitchFamily="50" charset="-128"/>
              </a:rPr>
              <a:t>***</a:t>
            </a:r>
          </a:p>
        </p:txBody>
      </p:sp>
      <p:sp>
        <p:nvSpPr>
          <p:cNvPr id="61" name="正方形/長方形 60">
            <a:extLst>
              <a:ext uri="{FF2B5EF4-FFF2-40B4-BE49-F238E27FC236}">
                <a16:creationId xmlns:a16="http://schemas.microsoft.com/office/drawing/2014/main" id="{37CBF13D-AB70-4514-ADA3-CE84596FA84C}"/>
              </a:ext>
            </a:extLst>
          </p:cNvPr>
          <p:cNvSpPr/>
          <p:nvPr/>
        </p:nvSpPr>
        <p:spPr>
          <a:xfrm>
            <a:off x="5837323" y="2795219"/>
            <a:ext cx="1404000" cy="738664"/>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世界都市ランキングで</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位</a:t>
            </a:r>
            <a:r>
              <a:rPr lang="en-US" altLang="ja-JP" sz="1400" baseline="30000" dirty="0">
                <a:latin typeface="Meiryo UI" panose="020B0604030504040204" pitchFamily="50" charset="-128"/>
                <a:ea typeface="Meiryo UI" panose="020B0604030504040204" pitchFamily="50" charset="-128"/>
              </a:rPr>
              <a:t>****</a:t>
            </a:r>
          </a:p>
        </p:txBody>
      </p:sp>
      <p:sp>
        <p:nvSpPr>
          <p:cNvPr id="62" name="テキスト ボックス 61">
            <a:extLst>
              <a:ext uri="{FF2B5EF4-FFF2-40B4-BE49-F238E27FC236}">
                <a16:creationId xmlns:a16="http://schemas.microsoft.com/office/drawing/2014/main" id="{5AE778A3-CC9B-412D-AA34-A66DD0563978}"/>
              </a:ext>
            </a:extLst>
          </p:cNvPr>
          <p:cNvSpPr txBox="1"/>
          <p:nvPr/>
        </p:nvSpPr>
        <p:spPr>
          <a:xfrm>
            <a:off x="5871550" y="3834240"/>
            <a:ext cx="1335547" cy="446276"/>
          </a:xfrm>
          <a:prstGeom prst="rect">
            <a:avLst/>
          </a:prstGeom>
          <a:noFill/>
          <a:ln>
            <a:solidFill>
              <a:schemeClr val="bg1">
                <a:lumMod val="75000"/>
              </a:schemeClr>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東京一極集中</a:t>
            </a:r>
            <a:endParaRPr kumimoji="1"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（東京都は３位）</a:t>
            </a:r>
            <a:endParaRPr kumimoji="1" lang="en-US" altLang="ja-JP" sz="1100" dirty="0">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CF861987-668B-4DB4-A24E-DC7E7F5E3763}"/>
              </a:ext>
            </a:extLst>
          </p:cNvPr>
          <p:cNvSpPr/>
          <p:nvPr/>
        </p:nvSpPr>
        <p:spPr>
          <a:xfrm>
            <a:off x="7443573" y="2795219"/>
            <a:ext cx="1404000" cy="738664"/>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府内一般市の財政力格差は</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倍</a:t>
            </a:r>
            <a:r>
              <a:rPr lang="en-US" altLang="ja-JP" sz="1400" baseline="30000" dirty="0">
                <a:latin typeface="Meiryo UI" panose="020B0604030504040204" pitchFamily="50" charset="-128"/>
                <a:ea typeface="Meiryo UI" panose="020B0604030504040204" pitchFamily="50" charset="-128"/>
              </a:rPr>
              <a:t>*****</a:t>
            </a:r>
          </a:p>
        </p:txBody>
      </p:sp>
      <p:sp>
        <p:nvSpPr>
          <p:cNvPr id="64" name="テキスト ボックス 63">
            <a:extLst>
              <a:ext uri="{FF2B5EF4-FFF2-40B4-BE49-F238E27FC236}">
                <a16:creationId xmlns:a16="http://schemas.microsoft.com/office/drawing/2014/main" id="{82FE16BD-3039-4FA4-B770-CBE2572E83C7}"/>
              </a:ext>
            </a:extLst>
          </p:cNvPr>
          <p:cNvSpPr txBox="1"/>
          <p:nvPr/>
        </p:nvSpPr>
        <p:spPr>
          <a:xfrm>
            <a:off x="7482821" y="3834240"/>
            <a:ext cx="1404000" cy="430887"/>
          </a:xfrm>
          <a:prstGeom prst="rect">
            <a:avLst/>
          </a:prstGeom>
          <a:noFill/>
          <a:ln>
            <a:solidFill>
              <a:schemeClr val="bg1">
                <a:lumMod val="75000"/>
              </a:schemeClr>
            </a:solidFill>
            <a:prstDash val="dash"/>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最大</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摂津市 </a:t>
            </a:r>
            <a:r>
              <a:rPr kumimoji="1" lang="en-US" altLang="ja-JP" sz="1100" dirty="0">
                <a:latin typeface="Meiryo UI" panose="020B0604030504040204" pitchFamily="50" charset="-128"/>
                <a:ea typeface="Meiryo UI" panose="020B0604030504040204" pitchFamily="50" charset="-128"/>
              </a:rPr>
              <a:t>1.00</a:t>
            </a:r>
          </a:p>
          <a:p>
            <a:r>
              <a:rPr kumimoji="1" lang="ja-JP" altLang="en-US" sz="1100" dirty="0">
                <a:latin typeface="Meiryo UI" panose="020B0604030504040204" pitchFamily="50" charset="-128"/>
                <a:ea typeface="Meiryo UI" panose="020B0604030504040204" pitchFamily="50" charset="-128"/>
              </a:rPr>
              <a:t>最小</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阪南市 </a:t>
            </a:r>
            <a:r>
              <a:rPr kumimoji="1" lang="en-US" altLang="ja-JP" sz="1100" dirty="0">
                <a:latin typeface="Meiryo UI" panose="020B0604030504040204" pitchFamily="50" charset="-128"/>
                <a:ea typeface="Meiryo UI" panose="020B0604030504040204" pitchFamily="50" charset="-128"/>
              </a:rPr>
              <a:t>0.55</a:t>
            </a:r>
          </a:p>
        </p:txBody>
      </p:sp>
      <p:pic>
        <p:nvPicPr>
          <p:cNvPr id="2" name="図 1"/>
          <p:cNvPicPr>
            <a:picLocks noChangeAspect="1"/>
          </p:cNvPicPr>
          <p:nvPr/>
        </p:nvPicPr>
        <p:blipFill rotWithShape="1">
          <a:blip r:embed="rId2"/>
          <a:srcRect l="20543" r="19095"/>
          <a:stretch/>
        </p:blipFill>
        <p:spPr>
          <a:xfrm>
            <a:off x="1174228" y="2007090"/>
            <a:ext cx="484823" cy="568455"/>
          </a:xfrm>
          <a:prstGeom prst="rect">
            <a:avLst/>
          </a:prstGeom>
        </p:spPr>
      </p:pic>
      <p:pic>
        <p:nvPicPr>
          <p:cNvPr id="4" name="図 3"/>
          <p:cNvPicPr>
            <a:picLocks noChangeAspect="1"/>
          </p:cNvPicPr>
          <p:nvPr/>
        </p:nvPicPr>
        <p:blipFill rotWithShape="1">
          <a:blip r:embed="rId3"/>
          <a:srcRect l="5200" t="7143" r="17086"/>
          <a:stretch/>
        </p:blipFill>
        <p:spPr>
          <a:xfrm>
            <a:off x="2840992" y="1933143"/>
            <a:ext cx="1070586" cy="716348"/>
          </a:xfrm>
          <a:prstGeom prst="rect">
            <a:avLst/>
          </a:prstGeom>
        </p:spPr>
      </p:pic>
      <p:sp>
        <p:nvSpPr>
          <p:cNvPr id="8" name="テキスト ボックス 7"/>
          <p:cNvSpPr txBox="1"/>
          <p:nvPr/>
        </p:nvSpPr>
        <p:spPr>
          <a:xfrm>
            <a:off x="607537" y="6168098"/>
            <a:ext cx="3376245" cy="553998"/>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大阪府高齢者計画 </a:t>
            </a:r>
            <a:r>
              <a:rPr kumimoji="1" lang="en-US" altLang="ja-JP" sz="1000" dirty="0">
                <a:latin typeface="Meiryo UI" panose="020B0604030504040204" pitchFamily="50" charset="-128"/>
                <a:ea typeface="Meiryo UI" panose="020B0604030504040204" pitchFamily="50" charset="-128"/>
              </a:rPr>
              <a:t>2018</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「日本の地域別将来推計人口</a:t>
            </a:r>
            <a:r>
              <a:rPr kumimoji="1" lang="en-US" altLang="ja-JP" sz="1000" dirty="0">
                <a:latin typeface="Meiryo UI" panose="020B0604030504040204" pitchFamily="50" charset="-128"/>
                <a:ea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rPr>
              <a:t>推計」（社人研）</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地方公営企業年鑑 </a:t>
            </a:r>
            <a:r>
              <a:rPr kumimoji="1" lang="en-US" altLang="ja-JP" sz="1000" dirty="0">
                <a:latin typeface="Meiryo UI" panose="020B0604030504040204" pitchFamily="50" charset="-128"/>
                <a:ea typeface="Meiryo UI" panose="020B0604030504040204" pitchFamily="50" charset="-128"/>
              </a:rPr>
              <a:t>2017</a:t>
            </a:r>
          </a:p>
        </p:txBody>
      </p:sp>
      <p:graphicFrame>
        <p:nvGraphicFramePr>
          <p:cNvPr id="16" name="グラフ 15"/>
          <p:cNvGraphicFramePr/>
          <p:nvPr/>
        </p:nvGraphicFramePr>
        <p:xfrm>
          <a:off x="7487403" y="1792123"/>
          <a:ext cx="1360170" cy="998388"/>
        </p:xfrm>
        <a:graphic>
          <a:graphicData uri="http://schemas.openxmlformats.org/drawingml/2006/chart">
            <c:chart xmlns:c="http://schemas.openxmlformats.org/drawingml/2006/chart" xmlns:r="http://schemas.openxmlformats.org/officeDocument/2006/relationships" r:id="rId4"/>
          </a:graphicData>
        </a:graphic>
      </p:graphicFrame>
      <p:pic>
        <p:nvPicPr>
          <p:cNvPr id="17" name="図 16"/>
          <p:cNvPicPr>
            <a:picLocks noChangeAspect="1"/>
          </p:cNvPicPr>
          <p:nvPr/>
        </p:nvPicPr>
        <p:blipFill>
          <a:blip r:embed="rId5"/>
          <a:stretch>
            <a:fillRect/>
          </a:stretch>
        </p:blipFill>
        <p:spPr>
          <a:xfrm>
            <a:off x="6084969" y="1868293"/>
            <a:ext cx="841880" cy="846048"/>
          </a:xfrm>
          <a:prstGeom prst="rect">
            <a:avLst/>
          </a:prstGeom>
        </p:spPr>
      </p:pic>
      <p:pic>
        <p:nvPicPr>
          <p:cNvPr id="7" name="図 6"/>
          <p:cNvPicPr>
            <a:picLocks noChangeAspect="1"/>
          </p:cNvPicPr>
          <p:nvPr/>
        </p:nvPicPr>
        <p:blipFill>
          <a:blip r:embed="rId6"/>
          <a:stretch>
            <a:fillRect/>
          </a:stretch>
        </p:blipFill>
        <p:spPr>
          <a:xfrm>
            <a:off x="4437802" y="1847258"/>
            <a:ext cx="927493" cy="888118"/>
          </a:xfrm>
          <a:prstGeom prst="rect">
            <a:avLst/>
          </a:prstGeom>
        </p:spPr>
      </p:pic>
      <p:pic>
        <p:nvPicPr>
          <p:cNvPr id="9" name="図 8"/>
          <p:cNvPicPr>
            <a:picLocks noChangeAspect="1"/>
          </p:cNvPicPr>
          <p:nvPr/>
        </p:nvPicPr>
        <p:blipFill rotWithShape="1">
          <a:blip r:embed="rId7"/>
          <a:srcRect l="86429" t="28328" b="30392"/>
          <a:stretch/>
        </p:blipFill>
        <p:spPr>
          <a:xfrm>
            <a:off x="1843728" y="1964328"/>
            <a:ext cx="368166" cy="653978"/>
          </a:xfrm>
          <a:prstGeom prst="rect">
            <a:avLst/>
          </a:prstGeom>
        </p:spPr>
      </p:pic>
      <p:sp>
        <p:nvSpPr>
          <p:cNvPr id="32" name="テキスト ボックス 31"/>
          <p:cNvSpPr txBox="1"/>
          <p:nvPr/>
        </p:nvSpPr>
        <p:spPr>
          <a:xfrm>
            <a:off x="4335835" y="6171304"/>
            <a:ext cx="4406976" cy="400110"/>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　世界の都市総合力ランキング </a:t>
            </a:r>
            <a:r>
              <a:rPr kumimoji="1" lang="en-US" altLang="ja-JP" sz="1000" dirty="0">
                <a:latin typeface="Meiryo UI" panose="020B0604030504040204" pitchFamily="50" charset="-128"/>
                <a:ea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rPr>
              <a:t>（森記念財団　都市戦略研究所）</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地方公共団体の主要財政指標一覧 </a:t>
            </a:r>
            <a:r>
              <a:rPr kumimoji="1" lang="en-US" altLang="ja-JP" sz="1000" dirty="0">
                <a:latin typeface="Meiryo UI" panose="020B0604030504040204" pitchFamily="50" charset="-128"/>
                <a:ea typeface="Meiryo UI" panose="020B0604030504040204" pitchFamily="50" charset="-128"/>
              </a:rPr>
              <a:t>2017</a:t>
            </a:r>
            <a:r>
              <a:rPr kumimoji="1" lang="ja-JP" altLang="en-US" sz="1000" dirty="0">
                <a:latin typeface="Meiryo UI" panose="020B0604030504040204" pitchFamily="50" charset="-128"/>
                <a:ea typeface="Meiryo UI" panose="020B0604030504040204" pitchFamily="50" charset="-128"/>
              </a:rPr>
              <a:t>（総務省）</a:t>
            </a:r>
          </a:p>
        </p:txBody>
      </p:sp>
      <p:sp>
        <p:nvSpPr>
          <p:cNvPr id="15" name="正方形/長方形 14"/>
          <p:cNvSpPr/>
          <p:nvPr/>
        </p:nvSpPr>
        <p:spPr>
          <a:xfrm>
            <a:off x="94343" y="6109749"/>
            <a:ext cx="607859" cy="261610"/>
          </a:xfrm>
          <a:prstGeom prst="rect">
            <a:avLst/>
          </a:prstGeom>
        </p:spPr>
        <p:txBody>
          <a:bodyPr wrap="none">
            <a:spAutoFit/>
          </a:bodyPr>
          <a:lstStyle/>
          <a:p>
            <a:r>
              <a:rPr kumimoji="1" lang="ja-JP" altLang="en-US" sz="1050" dirty="0">
                <a:latin typeface="Meiryo UI" panose="020B0604030504040204" pitchFamily="50" charset="-128"/>
                <a:ea typeface="Meiryo UI" panose="020B0604030504040204" pitchFamily="50" charset="-128"/>
              </a:rPr>
              <a:t>出典：</a:t>
            </a:r>
            <a:endParaRPr kumimoji="1" lang="en-US" altLang="ja-JP" sz="1050" dirty="0">
              <a:latin typeface="Meiryo UI" panose="020B0604030504040204" pitchFamily="50" charset="-128"/>
              <a:ea typeface="Meiryo UI" panose="020B0604030504040204" pitchFamily="50" charset="-128"/>
            </a:endParaRPr>
          </a:p>
        </p:txBody>
      </p:sp>
      <p:cxnSp>
        <p:nvCxnSpPr>
          <p:cNvPr id="34" name="直線コネクタ 33"/>
          <p:cNvCxnSpPr/>
          <p:nvPr/>
        </p:nvCxnSpPr>
        <p:spPr>
          <a:xfrm>
            <a:off x="117565" y="6109749"/>
            <a:ext cx="89480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790026" y="3474847"/>
            <a:ext cx="957034" cy="234767"/>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対</a:t>
            </a:r>
            <a:r>
              <a:rPr kumimoji="1" lang="en-US" altLang="ja-JP" sz="900" dirty="0">
                <a:latin typeface="Meiryo UI" panose="020B0604030504040204" pitchFamily="50" charset="-128"/>
                <a:ea typeface="Meiryo UI" panose="020B0604030504040204" pitchFamily="50" charset="-128"/>
              </a:rPr>
              <a:t>2015</a:t>
            </a:r>
            <a:r>
              <a:rPr kumimoji="1" lang="ja-JP" altLang="en-US" sz="900" dirty="0">
                <a:latin typeface="Meiryo UI" panose="020B0604030504040204" pitchFamily="50" charset="-128"/>
                <a:ea typeface="Meiryo UI" panose="020B0604030504040204" pitchFamily="50" charset="-128"/>
              </a:rPr>
              <a:t>年比</a:t>
            </a:r>
          </a:p>
        </p:txBody>
      </p:sp>
      <p:sp>
        <p:nvSpPr>
          <p:cNvPr id="39" name="正方形/長方形 38">
            <a:extLst>
              <a:ext uri="{FF2B5EF4-FFF2-40B4-BE49-F238E27FC236}">
                <a16:creationId xmlns:a16="http://schemas.microsoft.com/office/drawing/2014/main" id="{E24CF017-4695-4878-9888-4EB989E4C482}"/>
              </a:ext>
            </a:extLst>
          </p:cNvPr>
          <p:cNvSpPr/>
          <p:nvPr/>
        </p:nvSpPr>
        <p:spPr>
          <a:xfrm>
            <a:off x="398272" y="678471"/>
            <a:ext cx="733254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〇大阪における都市課題</a:t>
            </a:r>
            <a:endParaRPr lang="en-US" altLang="ja-JP" sz="14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29312" y="147077"/>
            <a:ext cx="6977785" cy="43319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a:latin typeface="Meiryo UI" panose="020B0604030504040204" pitchFamily="50" charset="-128"/>
                <a:ea typeface="Meiryo UI" panose="020B0604030504040204" pitchFamily="50" charset="-128"/>
              </a:rPr>
              <a:t>2</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lang="ja-JP" altLang="en-US" sz="2215" dirty="0">
                <a:latin typeface="Meiryo UI" panose="020B0604030504040204" pitchFamily="50" charset="-128"/>
                <a:ea typeface="Meiryo UI" panose="020B0604030504040204" pitchFamily="50" charset="-128"/>
              </a:rPr>
              <a:t>改革前の状況（スマートシティ）　</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635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07D54C02-E42C-4D59-85B9-A04D94DF8501}"/>
              </a:ext>
            </a:extLst>
          </p:cNvPr>
          <p:cNvSpPr/>
          <p:nvPr/>
        </p:nvSpPr>
        <p:spPr>
          <a:xfrm>
            <a:off x="4931650" y="541910"/>
            <a:ext cx="3051229" cy="30777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〇人口の推移</a:t>
            </a:r>
            <a:endParaRPr lang="en-US" altLang="ja-JP" sz="1400" b="1"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270457" y="45741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46D1A96D-C1CA-4667-84D2-566D972557AE}"/>
              </a:ext>
            </a:extLst>
          </p:cNvPr>
          <p:cNvSpPr/>
          <p:nvPr/>
        </p:nvSpPr>
        <p:spPr>
          <a:xfrm>
            <a:off x="409757" y="529206"/>
            <a:ext cx="3051229"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〇高齢化率・高齢者の推移</a:t>
            </a:r>
            <a:endParaRPr lang="en-US" altLang="ja-JP" sz="14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6CAD58B7-8C3A-4B18-BE30-583F4C2FA1DD}"/>
              </a:ext>
            </a:extLst>
          </p:cNvPr>
          <p:cNvSpPr/>
          <p:nvPr/>
        </p:nvSpPr>
        <p:spPr>
          <a:xfrm>
            <a:off x="654545" y="843459"/>
            <a:ext cx="3079255" cy="2751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rPr>
              <a:t>高齢化率は</a:t>
            </a:r>
            <a:r>
              <a:rPr lang="en-US" altLang="ja-JP" sz="1050" b="1" dirty="0">
                <a:solidFill>
                  <a:schemeClr val="tx1"/>
                </a:solidFill>
              </a:rPr>
              <a:t>2040</a:t>
            </a:r>
            <a:r>
              <a:rPr lang="ja-JP" altLang="en-US" sz="1050" b="1" dirty="0">
                <a:solidFill>
                  <a:schemeClr val="tx1"/>
                </a:solidFill>
              </a:rPr>
              <a:t>年の</a:t>
            </a:r>
            <a:r>
              <a:rPr lang="en-US" altLang="ja-JP" sz="1050" b="1" dirty="0">
                <a:solidFill>
                  <a:schemeClr val="tx1"/>
                </a:solidFill>
              </a:rPr>
              <a:t>36</a:t>
            </a:r>
            <a:r>
              <a:rPr lang="ja-JP" altLang="en-US" sz="1050" b="1" dirty="0">
                <a:solidFill>
                  <a:schemeClr val="tx1"/>
                </a:solidFill>
              </a:rPr>
              <a:t>％と急速に高齢化が進展。</a:t>
            </a:r>
          </a:p>
        </p:txBody>
      </p:sp>
      <p:sp>
        <p:nvSpPr>
          <p:cNvPr id="32" name="正方形/長方形 31">
            <a:extLst>
              <a:ext uri="{FF2B5EF4-FFF2-40B4-BE49-F238E27FC236}">
                <a16:creationId xmlns:a16="http://schemas.microsoft.com/office/drawing/2014/main" id="{B8C6CC2A-6595-421D-BAD6-733ACD9D0E54}"/>
              </a:ext>
            </a:extLst>
          </p:cNvPr>
          <p:cNvSpPr/>
          <p:nvPr/>
        </p:nvSpPr>
        <p:spPr>
          <a:xfrm>
            <a:off x="389681" y="3990116"/>
            <a:ext cx="418112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〇大阪の平均寿命の推移</a:t>
            </a:r>
            <a:endParaRPr lang="en-US" altLang="ja-JP" sz="1400" b="1"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D61966BC-556C-4CEB-8C0E-E7908200BDCB}"/>
              </a:ext>
            </a:extLst>
          </p:cNvPr>
          <p:cNvSpPr/>
          <p:nvPr/>
        </p:nvSpPr>
        <p:spPr>
          <a:xfrm>
            <a:off x="780396" y="4298481"/>
            <a:ext cx="3326183" cy="276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rPr>
              <a:t>男女ともに平均寿命は延びており高齢化が進んでいる。</a:t>
            </a:r>
          </a:p>
        </p:txBody>
      </p:sp>
      <p:sp>
        <p:nvSpPr>
          <p:cNvPr id="37" name="正方形/長方形 36">
            <a:extLst>
              <a:ext uri="{FF2B5EF4-FFF2-40B4-BE49-F238E27FC236}">
                <a16:creationId xmlns:a16="http://schemas.microsoft.com/office/drawing/2014/main" id="{45023810-4BF9-44E1-AFCF-35063BA5F157}"/>
              </a:ext>
            </a:extLst>
          </p:cNvPr>
          <p:cNvSpPr/>
          <p:nvPr/>
        </p:nvSpPr>
        <p:spPr>
          <a:xfrm>
            <a:off x="4662099" y="3981601"/>
            <a:ext cx="3051229"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〇都市インフラの老朽化</a:t>
            </a:r>
            <a:endParaRPr lang="en-US" altLang="ja-JP" sz="1400" b="1"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19227FE-F3CB-4E27-B661-C59CCD4EAF2B}"/>
              </a:ext>
            </a:extLst>
          </p:cNvPr>
          <p:cNvSpPr/>
          <p:nvPr/>
        </p:nvSpPr>
        <p:spPr>
          <a:xfrm>
            <a:off x="4897361" y="4315958"/>
            <a:ext cx="3976183" cy="2751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rPr>
              <a:t>水道管の法定耐用年数を超えた割合が全国平均を上回っている。</a:t>
            </a:r>
          </a:p>
        </p:txBody>
      </p:sp>
      <p:sp>
        <p:nvSpPr>
          <p:cNvPr id="53" name="テキスト ボックス 52">
            <a:extLst>
              <a:ext uri="{FF2B5EF4-FFF2-40B4-BE49-F238E27FC236}">
                <a16:creationId xmlns:a16="http://schemas.microsoft.com/office/drawing/2014/main" id="{CFF06BF1-0BBE-4FEC-82B8-E03A78604890}"/>
              </a:ext>
            </a:extLst>
          </p:cNvPr>
          <p:cNvSpPr txBox="1"/>
          <p:nvPr/>
        </p:nvSpPr>
        <p:spPr>
          <a:xfrm>
            <a:off x="4256083" y="6446578"/>
            <a:ext cx="53091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（年）</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7" y="1405295"/>
            <a:ext cx="4633351" cy="22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6"/>
          <p:cNvSpPr>
            <a:spLocks noChangeArrowheads="1"/>
          </p:cNvSpPr>
          <p:nvPr/>
        </p:nvSpPr>
        <p:spPr bwMode="auto">
          <a:xfrm>
            <a:off x="2900056" y="1216879"/>
            <a:ext cx="1545284" cy="350463"/>
          </a:xfrm>
          <a:prstGeom prst="rightArrow">
            <a:avLst>
              <a:gd name="adj1" fmla="val 59083"/>
              <a:gd name="adj2" fmla="val 40781"/>
            </a:avLst>
          </a:prstGeom>
          <a:pattFill prst="pct90">
            <a:fgClr>
              <a:srgbClr val="4F81BD"/>
            </a:fgClr>
            <a:bgClr>
              <a:srgbClr val="FFFFFF"/>
            </a:bgClr>
          </a:patt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rgbClr val="FFFFFF"/>
                </a:solidFill>
                <a:effectLst/>
                <a:latin typeface="Century" panose="02040604050505020304" pitchFamily="18" charset="0"/>
                <a:ea typeface="ＭＳ 明朝" panose="02020609040205080304" pitchFamily="17" charset="-128"/>
              </a:rPr>
              <a:t>将来人口推計（推計値）</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大かっこ 2"/>
          <p:cNvSpPr/>
          <p:nvPr/>
        </p:nvSpPr>
        <p:spPr>
          <a:xfrm>
            <a:off x="4295256" y="1177299"/>
            <a:ext cx="471618" cy="116943"/>
          </a:xfrm>
          <a:prstGeom prst="bracketPair">
            <a:avLst/>
          </a:prstGeom>
        </p:spPr>
        <p:style>
          <a:lnRef idx="1">
            <a:schemeClr val="dk1"/>
          </a:lnRef>
          <a:fillRef idx="0">
            <a:schemeClr val="dk1"/>
          </a:fillRef>
          <a:effectRef idx="0">
            <a:schemeClr val="dk1"/>
          </a:effectRef>
          <a:fontRef idx="minor">
            <a:schemeClr val="tx1"/>
          </a:fontRef>
        </p:style>
        <p:txBody>
          <a:bodyPr lIns="36000" rIns="36000" rtlCol="0" anchor="ctr"/>
          <a:lstStyle/>
          <a:p>
            <a:pPr algn="ctr"/>
            <a:r>
              <a:rPr kumimoji="1" lang="ja-JP" altLang="en-US" sz="700" dirty="0"/>
              <a:t>高齢化率</a:t>
            </a:r>
          </a:p>
        </p:txBody>
      </p:sp>
      <p:sp>
        <p:nvSpPr>
          <p:cNvPr id="49" name="大かっこ 48"/>
          <p:cNvSpPr/>
          <p:nvPr/>
        </p:nvSpPr>
        <p:spPr>
          <a:xfrm>
            <a:off x="97492" y="1253935"/>
            <a:ext cx="488716" cy="1201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700" dirty="0"/>
              <a:t>人口</a:t>
            </a:r>
          </a:p>
        </p:txBody>
      </p:sp>
      <p:sp>
        <p:nvSpPr>
          <p:cNvPr id="4" name="右矢印 2"/>
          <p:cNvSpPr>
            <a:spLocks noChangeArrowheads="1"/>
          </p:cNvSpPr>
          <p:nvPr/>
        </p:nvSpPr>
        <p:spPr bwMode="auto">
          <a:xfrm flipH="1">
            <a:off x="1073501" y="1214558"/>
            <a:ext cx="1673453" cy="359256"/>
          </a:xfrm>
          <a:prstGeom prst="rightArrow">
            <a:avLst>
              <a:gd name="adj1" fmla="val 59676"/>
              <a:gd name="adj2" fmla="val 48154"/>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rgbClr val="FFFFFF"/>
                </a:solidFill>
                <a:effectLst/>
                <a:latin typeface="Century" panose="02040604050505020304" pitchFamily="18" charset="0"/>
                <a:ea typeface="ＭＳ 明朝" panose="02020609040205080304" pitchFamily="17" charset="-128"/>
              </a:rPr>
              <a:t>国勢調査（実績値）</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5" name="テキスト ボックス 4"/>
          <p:cNvSpPr txBox="1">
            <a:spLocks noChangeArrowheads="1"/>
          </p:cNvSpPr>
          <p:nvPr/>
        </p:nvSpPr>
        <p:spPr bwMode="auto">
          <a:xfrm>
            <a:off x="52708" y="3555714"/>
            <a:ext cx="4734290" cy="27463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a:t>
            </a:r>
            <a:r>
              <a:rPr kumimoji="0" lang="ja-JP" altLang="en-US"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総務省「国勢調査」（</a:t>
            </a:r>
            <a:r>
              <a:rPr kumimoji="0" lang="en-US" altLang="ja-JP"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1980</a:t>
            </a:r>
            <a:r>
              <a:rPr kumimoji="0" lang="ja-JP" altLang="en-US"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a:t>
            </a:r>
            <a:r>
              <a:rPr kumimoji="0" lang="en-US" altLang="ja-JP"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2015</a:t>
            </a:r>
            <a:r>
              <a:rPr kumimoji="0" lang="ja-JP" altLang="en-US"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年）、国立社会保障人口問題研究所「日本の地域別将来推計人口（</a:t>
            </a:r>
            <a:r>
              <a:rPr kumimoji="0" lang="en-US" altLang="ja-JP"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2013</a:t>
            </a:r>
            <a:r>
              <a:rPr kumimoji="0" lang="ja-JP" altLang="en-US"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a:t>
            </a:r>
            <a:r>
              <a:rPr kumimoji="0" lang="en-US" altLang="ja-JP"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a:t>
            </a:r>
            <a:r>
              <a:rPr kumimoji="0" lang="ja-JP" altLang="en-US" sz="7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月推計）」を用いて大阪府で作成。</a:t>
            </a:r>
            <a:endParaRPr kumimoji="0" lang="ja-JP" altLang="ja-JP" b="0" i="0" u="none" strike="noStrike" cap="none" normalizeH="0" baseline="0" dirty="0">
              <a:ln>
                <a:noFill/>
              </a:ln>
              <a:solidFill>
                <a:schemeClr val="tx1"/>
              </a:solidFill>
              <a:effectLst/>
              <a:latin typeface="Arial" panose="020B0604020202020204" pitchFamily="34" charset="0"/>
            </a:endParaRPr>
          </a:p>
        </p:txBody>
      </p:sp>
      <p:sp>
        <p:nvSpPr>
          <p:cNvPr id="50" name="正方形/長方形 49">
            <a:extLst>
              <a:ext uri="{FF2B5EF4-FFF2-40B4-BE49-F238E27FC236}">
                <a16:creationId xmlns:a16="http://schemas.microsoft.com/office/drawing/2014/main" id="{24C2A0D2-F423-483E-9119-2BD8B6070C6B}"/>
              </a:ext>
            </a:extLst>
          </p:cNvPr>
          <p:cNvSpPr/>
          <p:nvPr/>
        </p:nvSpPr>
        <p:spPr>
          <a:xfrm>
            <a:off x="2662166" y="3680895"/>
            <a:ext cx="177529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出典：大阪府高齢者計画</a:t>
            </a:r>
            <a:r>
              <a:rPr lang="en-US" altLang="ja-JP" sz="900" dirty="0">
                <a:latin typeface="Meiryo UI" panose="020B0604030504040204" pitchFamily="50" charset="-128"/>
                <a:ea typeface="Meiryo UI" panose="020B0604030504040204" pitchFamily="50" charset="-128"/>
              </a:rPr>
              <a:t>2018</a:t>
            </a:r>
            <a:endParaRPr lang="ja-JP" altLang="en-US" sz="900" dirty="0">
              <a:latin typeface="Meiryo UI" panose="020B0604030504040204" pitchFamily="50" charset="-128"/>
              <a:ea typeface="Meiryo UI" panose="020B0604030504040204" pitchFamily="50" charset="-128"/>
            </a:endParaRPr>
          </a:p>
        </p:txBody>
      </p:sp>
      <p:pic>
        <p:nvPicPr>
          <p:cNvPr id="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870" y="1174243"/>
            <a:ext cx="4334719" cy="261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正方形/長方形 59">
            <a:extLst>
              <a:ext uri="{FF2B5EF4-FFF2-40B4-BE49-F238E27FC236}">
                <a16:creationId xmlns:a16="http://schemas.microsoft.com/office/drawing/2014/main" id="{24C2A0D2-F423-483E-9119-2BD8B6070C6B}"/>
              </a:ext>
            </a:extLst>
          </p:cNvPr>
          <p:cNvSpPr/>
          <p:nvPr/>
        </p:nvSpPr>
        <p:spPr>
          <a:xfrm>
            <a:off x="5186290" y="3655495"/>
            <a:ext cx="2748035"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出典：大阪府の将来推計人口について</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8</a:t>
            </a:r>
            <a:r>
              <a:rPr lang="ja-JP" altLang="en-US" sz="900" dirty="0">
                <a:latin typeface="Meiryo UI" panose="020B0604030504040204" pitchFamily="50" charset="-128"/>
                <a:ea typeface="Meiryo UI" panose="020B0604030504040204" pitchFamily="50" charset="-128"/>
              </a:rPr>
              <a:t>月</a:t>
            </a:r>
          </a:p>
        </p:txBody>
      </p:sp>
      <p:sp>
        <p:nvSpPr>
          <p:cNvPr id="26" name="正方形/長方形 25">
            <a:extLst>
              <a:ext uri="{FF2B5EF4-FFF2-40B4-BE49-F238E27FC236}">
                <a16:creationId xmlns:a16="http://schemas.microsoft.com/office/drawing/2014/main" id="{43F6E87B-42C2-4ED4-84AC-96E50CC65178}"/>
              </a:ext>
            </a:extLst>
          </p:cNvPr>
          <p:cNvSpPr/>
          <p:nvPr/>
        </p:nvSpPr>
        <p:spPr>
          <a:xfrm>
            <a:off x="5205013" y="873658"/>
            <a:ext cx="3538937" cy="3595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rPr>
              <a:t>減少傾向は続き、</a:t>
            </a:r>
            <a:r>
              <a:rPr lang="en-US" altLang="ja-JP" sz="1050" b="1" dirty="0">
                <a:solidFill>
                  <a:schemeClr val="tx1"/>
                </a:solidFill>
              </a:rPr>
              <a:t>2045</a:t>
            </a:r>
            <a:r>
              <a:rPr lang="ja-JP" altLang="en-US" sz="1050" b="1" dirty="0">
                <a:solidFill>
                  <a:schemeClr val="tx1"/>
                </a:solidFill>
              </a:rPr>
              <a:t>年には</a:t>
            </a:r>
            <a:r>
              <a:rPr lang="en-US" altLang="ja-JP" sz="1050" b="1" dirty="0">
                <a:solidFill>
                  <a:schemeClr val="tx1"/>
                </a:solidFill>
              </a:rPr>
              <a:t>748</a:t>
            </a:r>
            <a:r>
              <a:rPr lang="ja-JP" altLang="en-US" sz="1050" b="1" dirty="0">
                <a:solidFill>
                  <a:schemeClr val="tx1"/>
                </a:solidFill>
              </a:rPr>
              <a:t>万人となり、</a:t>
            </a:r>
            <a:r>
              <a:rPr lang="en-US" altLang="ja-JP" sz="1050" b="1" dirty="0">
                <a:solidFill>
                  <a:schemeClr val="tx1"/>
                </a:solidFill>
              </a:rPr>
              <a:t>2015</a:t>
            </a:r>
            <a:r>
              <a:rPr lang="ja-JP" altLang="en-US" sz="1050" b="1" dirty="0">
                <a:solidFill>
                  <a:schemeClr val="tx1"/>
                </a:solidFill>
              </a:rPr>
              <a:t>年からの</a:t>
            </a:r>
            <a:r>
              <a:rPr lang="en-US" altLang="ja-JP" sz="1050" b="1" dirty="0">
                <a:solidFill>
                  <a:schemeClr val="tx1"/>
                </a:solidFill>
              </a:rPr>
              <a:t>30</a:t>
            </a:r>
            <a:r>
              <a:rPr lang="ja-JP" altLang="en-US" sz="1050" b="1" dirty="0">
                <a:solidFill>
                  <a:schemeClr val="tx1"/>
                </a:solidFill>
              </a:rPr>
              <a:t>年間で</a:t>
            </a:r>
            <a:r>
              <a:rPr lang="en-US" altLang="ja-JP" sz="1050" b="1" dirty="0">
                <a:solidFill>
                  <a:schemeClr val="tx1"/>
                </a:solidFill>
              </a:rPr>
              <a:t>136</a:t>
            </a:r>
            <a:r>
              <a:rPr lang="ja-JP" altLang="en-US" sz="1050" b="1" dirty="0">
                <a:solidFill>
                  <a:schemeClr val="tx1"/>
                </a:solidFill>
              </a:rPr>
              <a:t>万人の急激な減少。</a:t>
            </a:r>
          </a:p>
        </p:txBody>
      </p:sp>
      <p:pic>
        <p:nvPicPr>
          <p:cNvPr id="7" name="図 6"/>
          <p:cNvPicPr>
            <a:picLocks noChangeAspect="1"/>
          </p:cNvPicPr>
          <p:nvPr/>
        </p:nvPicPr>
        <p:blipFill>
          <a:blip r:embed="rId5"/>
          <a:stretch>
            <a:fillRect/>
          </a:stretch>
        </p:blipFill>
        <p:spPr>
          <a:xfrm>
            <a:off x="4771481" y="4709755"/>
            <a:ext cx="4277269" cy="1927549"/>
          </a:xfrm>
          <a:prstGeom prst="rect">
            <a:avLst/>
          </a:prstGeom>
        </p:spPr>
      </p:pic>
      <p:sp>
        <p:nvSpPr>
          <p:cNvPr id="61" name="正方形/長方形 60">
            <a:extLst>
              <a:ext uri="{FF2B5EF4-FFF2-40B4-BE49-F238E27FC236}">
                <a16:creationId xmlns:a16="http://schemas.microsoft.com/office/drawing/2014/main" id="{24C2A0D2-F423-483E-9119-2BD8B6070C6B}"/>
              </a:ext>
            </a:extLst>
          </p:cNvPr>
          <p:cNvSpPr/>
          <p:nvPr/>
        </p:nvSpPr>
        <p:spPr>
          <a:xfrm>
            <a:off x="4733852" y="6648922"/>
            <a:ext cx="365291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出典：大阪府の水道の現況（</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年度）</a:t>
            </a:r>
          </a:p>
        </p:txBody>
      </p:sp>
      <p:sp>
        <p:nvSpPr>
          <p:cNvPr id="39" name="テキスト ボックス 38"/>
          <p:cNvSpPr txBox="1"/>
          <p:nvPr/>
        </p:nvSpPr>
        <p:spPr>
          <a:xfrm>
            <a:off x="270457" y="50855"/>
            <a:ext cx="4346062"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dirty="0">
                <a:latin typeface="Meiryo UI" panose="020B0604030504040204" pitchFamily="50" charset="-128"/>
                <a:ea typeface="Meiryo UI" panose="020B0604030504040204" pitchFamily="50" charset="-128"/>
              </a:rPr>
              <a:t>2</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改革前の状況（スマートシティ）</a:t>
            </a:r>
          </a:p>
        </p:txBody>
      </p:sp>
      <p:sp>
        <p:nvSpPr>
          <p:cNvPr id="3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215584" y="1340768"/>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500" dirty="0">
                <a:solidFill>
                  <a:schemeClr val="tx1"/>
                </a:solidFill>
                <a:latin typeface="Meiryo UI" panose="020B0604030504040204" pitchFamily="50" charset="-128"/>
                <a:ea typeface="Meiryo UI" panose="020B0604030504040204" pitchFamily="50" charset="-128"/>
              </a:rPr>
              <a:t>（人）</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a:stretch>
            <a:fillRect/>
          </a:stretch>
        </p:blipFill>
        <p:spPr>
          <a:xfrm>
            <a:off x="-133574" y="4250544"/>
            <a:ext cx="4700423" cy="2566638"/>
          </a:xfrm>
          <a:prstGeom prst="rect">
            <a:avLst/>
          </a:prstGeom>
        </p:spPr>
      </p:pic>
    </p:spTree>
    <p:extLst>
      <p:ext uri="{BB962C8B-B14F-4D97-AF65-F5344CB8AC3E}">
        <p14:creationId xmlns:p14="http://schemas.microsoft.com/office/powerpoint/2010/main" val="128335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07D54C02-E42C-4D59-85B9-A04D94DF8501}"/>
              </a:ext>
            </a:extLst>
          </p:cNvPr>
          <p:cNvSpPr/>
          <p:nvPr/>
        </p:nvSpPr>
        <p:spPr>
          <a:xfrm>
            <a:off x="299073" y="484449"/>
            <a:ext cx="3579883"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〇大阪府のデジタル化の状況</a:t>
            </a:r>
            <a:endParaRPr lang="en-US" altLang="ja-JP" sz="1400" b="1"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270457" y="47646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3">
            <a:extLst>
              <a:ext uri="{FF2B5EF4-FFF2-40B4-BE49-F238E27FC236}">
                <a16:creationId xmlns:a16="http://schemas.microsoft.com/office/drawing/2014/main" id="{D049F95F-07FB-47E3-B795-713CE01CE331}"/>
              </a:ext>
            </a:extLst>
          </p:cNvPr>
          <p:cNvSpPr txBox="1"/>
          <p:nvPr/>
        </p:nvSpPr>
        <p:spPr>
          <a:xfrm>
            <a:off x="3547299" y="855690"/>
            <a:ext cx="542572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大阪府庁のデジタル化は全国ワースト６</a:t>
            </a:r>
            <a:r>
              <a:rPr kumimoji="1" lang="ja-JP" altLang="en-US" sz="1200" dirty="0">
                <a:solidFill>
                  <a:prstClr val="black"/>
                </a:solidFill>
                <a:latin typeface="Meiryo UI"/>
                <a:ea typeface="Meiryo UI"/>
              </a:rPr>
              <a:t>位と低位にとどまる。</a:t>
            </a:r>
            <a:r>
              <a:rPr kumimoji="1" lang="ja-JP" altLang="en-US" sz="1050" dirty="0">
                <a:solidFill>
                  <a:prstClr val="black"/>
                </a:solidFill>
                <a:latin typeface="Meiryo UI"/>
                <a:ea typeface="Meiryo UI"/>
              </a:rPr>
              <a:t>（東京都６位</a:t>
            </a:r>
            <a:r>
              <a:rPr kumimoji="1" lang="en-US" altLang="ja-JP" sz="1050" dirty="0">
                <a:solidFill>
                  <a:prstClr val="black"/>
                </a:solidFill>
                <a:latin typeface="Meiryo UI"/>
                <a:ea typeface="Meiryo UI"/>
              </a:rPr>
              <a:t>62.5</a:t>
            </a:r>
            <a:r>
              <a:rPr kumimoji="1" lang="ja-JP" altLang="en-US" sz="1050" dirty="0">
                <a:solidFill>
                  <a:prstClr val="black"/>
                </a:solidFill>
                <a:latin typeface="Meiryo UI"/>
                <a:ea typeface="Meiryo UI"/>
              </a:rPr>
              <a:t>ポイント）</a:t>
            </a:r>
            <a:endParaRPr kumimoji="1" lang="en-US" altLang="ja-JP" sz="12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a:ea typeface="Meiryo UI"/>
              </a:rPr>
              <a:t>大阪のスマートシティ化を推進していくために、大阪府自らの更なるデジタル化が必要。</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39976619-916E-438D-9514-262EB42F345A}"/>
              </a:ext>
            </a:extLst>
          </p:cNvPr>
          <p:cNvSpPr/>
          <p:nvPr/>
        </p:nvSpPr>
        <p:spPr>
          <a:xfrm>
            <a:off x="1291956" y="3420940"/>
            <a:ext cx="576976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日経グローカル　自治体電子化ランキング　</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同ランキングは</a:t>
            </a:r>
            <a:r>
              <a:rPr lang="en-US" altLang="ja-JP" sz="900" dirty="0">
                <a:solidFill>
                  <a:prstClr val="black"/>
                </a:solidFill>
                <a:latin typeface="Meiryo UI" panose="020B0604030504040204" pitchFamily="50" charset="-128"/>
                <a:ea typeface="Meiryo UI" panose="020B0604030504040204" pitchFamily="50" charset="-128"/>
              </a:rPr>
              <a:t>2019</a:t>
            </a:r>
            <a:r>
              <a:rPr lang="ja-JP" altLang="en-US" sz="900" dirty="0">
                <a:solidFill>
                  <a:prstClr val="black"/>
                </a:solidFill>
                <a:latin typeface="Meiryo UI" panose="020B0604030504040204" pitchFamily="50" charset="-128"/>
                <a:ea typeface="Meiryo UI" panose="020B0604030504040204" pitchFamily="50" charset="-128"/>
              </a:rPr>
              <a:t>年の総務省公表の統計データに基づく</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grpSp>
        <p:nvGrpSpPr>
          <p:cNvPr id="5" name="グループ化 4"/>
          <p:cNvGrpSpPr/>
          <p:nvPr/>
        </p:nvGrpSpPr>
        <p:grpSpPr>
          <a:xfrm>
            <a:off x="778032" y="797139"/>
            <a:ext cx="6479486" cy="2681451"/>
            <a:chOff x="1007164" y="2016189"/>
            <a:chExt cx="6479486" cy="3169380"/>
          </a:xfrm>
        </p:grpSpPr>
        <p:grpSp>
          <p:nvGrpSpPr>
            <p:cNvPr id="4" name="グループ化 3"/>
            <p:cNvGrpSpPr/>
            <p:nvPr/>
          </p:nvGrpSpPr>
          <p:grpSpPr>
            <a:xfrm>
              <a:off x="1007164" y="2016189"/>
              <a:ext cx="6479486" cy="3169380"/>
              <a:chOff x="1007164" y="2016189"/>
              <a:chExt cx="6479486" cy="3169380"/>
            </a:xfrm>
          </p:grpSpPr>
          <p:pic>
            <p:nvPicPr>
              <p:cNvPr id="13" name="図 12">
                <a:extLst>
                  <a:ext uri="{FF2B5EF4-FFF2-40B4-BE49-F238E27FC236}">
                    <a16:creationId xmlns:a16="http://schemas.microsoft.com/office/drawing/2014/main" id="{B2D1D40E-7CC5-4451-AF02-F1E85C52D7C7}"/>
                  </a:ext>
                </a:extLst>
              </p:cNvPr>
              <p:cNvPicPr>
                <a:picLocks noChangeAspect="1"/>
              </p:cNvPicPr>
              <p:nvPr/>
            </p:nvPicPr>
            <p:blipFill>
              <a:blip r:embed="rId3"/>
              <a:stretch>
                <a:fillRect/>
              </a:stretch>
            </p:blipFill>
            <p:spPr>
              <a:xfrm>
                <a:off x="1007164" y="2016189"/>
                <a:ext cx="6479486" cy="3169380"/>
              </a:xfrm>
              <a:prstGeom prst="rect">
                <a:avLst/>
              </a:prstGeom>
            </p:spPr>
          </p:pic>
          <p:sp>
            <p:nvSpPr>
              <p:cNvPr id="2" name="正方形/長方形 1">
                <a:extLst>
                  <a:ext uri="{FF2B5EF4-FFF2-40B4-BE49-F238E27FC236}">
                    <a16:creationId xmlns:a16="http://schemas.microsoft.com/office/drawing/2014/main" id="{BEEEB1B2-A053-4BA9-8C7A-267588D9EB8D}"/>
                  </a:ext>
                </a:extLst>
              </p:cNvPr>
              <p:cNvSpPr/>
              <p:nvPr/>
            </p:nvSpPr>
            <p:spPr>
              <a:xfrm>
                <a:off x="2066925" y="2705103"/>
                <a:ext cx="53975" cy="210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a:extLst>
                <a:ext uri="{FF2B5EF4-FFF2-40B4-BE49-F238E27FC236}">
                  <a16:creationId xmlns:a16="http://schemas.microsoft.com/office/drawing/2014/main" id="{F101CB56-33B6-4DAF-8498-BCF37AC1C386}"/>
                </a:ext>
              </a:extLst>
            </p:cNvPr>
            <p:cNvSpPr/>
            <p:nvPr/>
          </p:nvSpPr>
          <p:spPr>
            <a:xfrm>
              <a:off x="1864961" y="2429936"/>
              <a:ext cx="547478" cy="1947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b="1" dirty="0"/>
                <a:t>62.5</a:t>
              </a:r>
              <a:endParaRPr kumimoji="1" lang="ja-JP" altLang="en-US" sz="2000" b="1" dirty="0"/>
            </a:p>
          </p:txBody>
        </p:sp>
      </p:grpSp>
      <p:sp>
        <p:nvSpPr>
          <p:cNvPr id="17" name="正方形/長方形 16">
            <a:extLst>
              <a:ext uri="{FF2B5EF4-FFF2-40B4-BE49-F238E27FC236}">
                <a16:creationId xmlns:a16="http://schemas.microsoft.com/office/drawing/2014/main" id="{A9886C19-088D-43CC-92CD-4C884462B77F}"/>
              </a:ext>
            </a:extLst>
          </p:cNvPr>
          <p:cNvSpPr/>
          <p:nvPr/>
        </p:nvSpPr>
        <p:spPr>
          <a:xfrm>
            <a:off x="599519" y="4167162"/>
            <a:ext cx="3716911" cy="233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r>
              <a:rPr lang="ja-JP" altLang="en-US" sz="1050" b="1" dirty="0">
                <a:solidFill>
                  <a:prstClr val="black"/>
                </a:solidFill>
                <a:latin typeface="Calibri"/>
                <a:ea typeface="ＭＳ Ｐゴシック" panose="020B0600070205080204" pitchFamily="50" charset="-128"/>
              </a:rPr>
              <a:t>大阪府内の市町村は、格差が大きく</a:t>
            </a:r>
            <a:r>
              <a:rPr lang="en-US" altLang="ja-JP" sz="1050" b="1" dirty="0">
                <a:solidFill>
                  <a:prstClr val="black"/>
                </a:solidFill>
                <a:latin typeface="Calibri"/>
                <a:ea typeface="ＭＳ Ｐゴシック" panose="020B0600070205080204" pitchFamily="50" charset="-128"/>
              </a:rPr>
              <a:t>3.8</a:t>
            </a:r>
            <a:r>
              <a:rPr lang="ja-JP" altLang="en-US" sz="1050" b="1" dirty="0">
                <a:solidFill>
                  <a:prstClr val="black"/>
                </a:solidFill>
                <a:latin typeface="Calibri"/>
                <a:ea typeface="ＭＳ Ｐゴシック" panose="020B0600070205080204" pitchFamily="50" charset="-128"/>
              </a:rPr>
              <a:t>倍。低位層が多い。</a:t>
            </a:r>
          </a:p>
        </p:txBody>
      </p:sp>
      <p:sp>
        <p:nvSpPr>
          <p:cNvPr id="18" name="正方形/長方形 17">
            <a:extLst>
              <a:ext uri="{FF2B5EF4-FFF2-40B4-BE49-F238E27FC236}">
                <a16:creationId xmlns:a16="http://schemas.microsoft.com/office/drawing/2014/main" id="{5021653F-1DDE-4DD0-8426-CEFF6FD057CA}"/>
              </a:ext>
            </a:extLst>
          </p:cNvPr>
          <p:cNvSpPr/>
          <p:nvPr/>
        </p:nvSpPr>
        <p:spPr>
          <a:xfrm>
            <a:off x="324528" y="3835453"/>
            <a:ext cx="4893250" cy="307777"/>
          </a:xfrm>
          <a:prstGeom prst="rect">
            <a:avLst/>
          </a:prstGeom>
        </p:spPr>
        <p:txBody>
          <a:bodyPr wrap="square">
            <a:spAutoFit/>
          </a:bodyPr>
          <a:lstStyle/>
          <a:p>
            <a:pPr defTabSz="844083"/>
            <a:r>
              <a:rPr lang="ja-JP" altLang="en-US" sz="1400" b="1" dirty="0">
                <a:solidFill>
                  <a:prstClr val="black"/>
                </a:solidFill>
                <a:latin typeface="Meiryo UI" panose="020B0604030504040204" pitchFamily="50" charset="-128"/>
                <a:ea typeface="Meiryo UI" panose="020B0604030504040204" pitchFamily="50" charset="-128"/>
              </a:rPr>
              <a:t>〇域内市町村の電子化状況比較（大阪・東京・神奈川・愛知）</a:t>
            </a:r>
            <a:endParaRPr lang="en-US" altLang="ja-JP" sz="1400" b="1" dirty="0">
              <a:solidFill>
                <a:prstClr val="black"/>
              </a:solidFill>
              <a:latin typeface="Meiryo UI" panose="020B0604030504040204" pitchFamily="50" charset="-128"/>
              <a:ea typeface="Meiryo UI" panose="020B0604030504040204" pitchFamily="50" charset="-128"/>
            </a:endParaRPr>
          </a:p>
        </p:txBody>
      </p:sp>
      <p:pic>
        <p:nvPicPr>
          <p:cNvPr id="19" name="table"/>
          <p:cNvPicPr>
            <a:picLocks noChangeAspect="1"/>
          </p:cNvPicPr>
          <p:nvPr/>
        </p:nvPicPr>
        <p:blipFill>
          <a:blip r:embed="rId4"/>
          <a:stretch>
            <a:fillRect/>
          </a:stretch>
        </p:blipFill>
        <p:spPr>
          <a:xfrm>
            <a:off x="7019052" y="4296137"/>
            <a:ext cx="2005579" cy="1790733"/>
          </a:xfrm>
          <a:prstGeom prst="rect">
            <a:avLst/>
          </a:prstGeom>
        </p:spPr>
      </p:pic>
      <p:sp>
        <p:nvSpPr>
          <p:cNvPr id="20" name="テキスト ボックス 25"/>
          <p:cNvSpPr txBox="1"/>
          <p:nvPr/>
        </p:nvSpPr>
        <p:spPr>
          <a:xfrm>
            <a:off x="6618603" y="3839167"/>
            <a:ext cx="235441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2041"/>
            <a:r>
              <a:rPr lang="ja-JP" altLang="en-US" sz="1400" b="1" dirty="0">
                <a:solidFill>
                  <a:prstClr val="black"/>
                </a:solidFill>
                <a:latin typeface="Meiryo UI" panose="020B0604030504040204" pitchFamily="50" charset="-128"/>
                <a:ea typeface="Meiryo UI" panose="020B0604030504040204" pitchFamily="50" charset="-128"/>
              </a:rPr>
              <a:t>○主要都府県の情報職員数</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77264" y="6085962"/>
            <a:ext cx="1980029" cy="338554"/>
          </a:xfrm>
          <a:prstGeom prst="rect">
            <a:avLst/>
          </a:prstGeom>
          <a:noFill/>
        </p:spPr>
        <p:txBody>
          <a:bodyPr wrap="none" rtlCol="0">
            <a:spAutoFit/>
          </a:bodyPr>
          <a:lstStyle/>
          <a:p>
            <a:pPr defTabSz="844083"/>
            <a:r>
              <a:rPr lang="ja-JP" altLang="en-US" sz="800" dirty="0">
                <a:solidFill>
                  <a:prstClr val="black"/>
                </a:solidFill>
                <a:latin typeface="Meiryo UI" panose="020B0604030504040204" pitchFamily="50" charset="-128"/>
                <a:ea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rPr>
              <a:t>2019</a:t>
            </a:r>
            <a:r>
              <a:rPr lang="zh-TW" altLang="en-US" sz="800" dirty="0">
                <a:solidFill>
                  <a:prstClr val="black"/>
                </a:solidFill>
                <a:latin typeface="Meiryo UI" panose="020B0604030504040204" pitchFamily="50" charset="-128"/>
                <a:ea typeface="Meiryo UI" panose="020B0604030504040204" pitchFamily="50" charset="-128"/>
              </a:rPr>
              <a:t>年度地方自治情報管理概要</a:t>
            </a:r>
            <a:endParaRPr lang="en-US" altLang="zh-TW" sz="800" dirty="0">
              <a:solidFill>
                <a:prstClr val="black"/>
              </a:solidFill>
              <a:latin typeface="Meiryo UI" panose="020B0604030504040204" pitchFamily="50" charset="-128"/>
              <a:ea typeface="Meiryo UI" panose="020B0604030504040204" pitchFamily="50" charset="-128"/>
            </a:endParaRPr>
          </a:p>
          <a:p>
            <a:pPr defTabSz="844083"/>
            <a:r>
              <a:rPr lang="ja-JP" altLang="en-US" sz="800" dirty="0">
                <a:solidFill>
                  <a:prstClr val="black"/>
                </a:solidFill>
                <a:latin typeface="Meiryo UI" panose="020B0604030504040204" pitchFamily="50" charset="-128"/>
                <a:ea typeface="Meiryo UI" panose="020B0604030504040204" pitchFamily="50" charset="-128"/>
              </a:rPr>
              <a:t>　　　 </a:t>
            </a:r>
            <a:r>
              <a:rPr lang="zh-TW" altLang="en-US" sz="800" dirty="0">
                <a:solidFill>
                  <a:prstClr val="black"/>
                </a:solidFill>
                <a:latin typeface="Meiryo UI" panose="020B0604030504040204" pitchFamily="50" charset="-128"/>
                <a:ea typeface="Meiryo UI" panose="020B0604030504040204" pitchFamily="50" charset="-128"/>
              </a:rPr>
              <a:t>　第</a:t>
            </a:r>
            <a:r>
              <a:rPr lang="en-US" altLang="zh-TW" sz="800" dirty="0">
                <a:solidFill>
                  <a:prstClr val="black"/>
                </a:solidFill>
                <a:latin typeface="Meiryo UI" panose="020B0604030504040204" pitchFamily="50" charset="-128"/>
                <a:ea typeface="Meiryo UI" panose="020B0604030504040204" pitchFamily="50" charset="-128"/>
              </a:rPr>
              <a:t>1</a:t>
            </a:r>
            <a:r>
              <a:rPr lang="zh-TW" altLang="en-US" sz="800" dirty="0">
                <a:solidFill>
                  <a:prstClr val="black"/>
                </a:solidFill>
                <a:latin typeface="Meiryo UI" panose="020B0604030504040204" pitchFamily="50" charset="-128"/>
                <a:ea typeface="Meiryo UI" panose="020B0604030504040204" pitchFamily="50" charset="-128"/>
              </a:rPr>
              <a:t>節第</a:t>
            </a:r>
            <a:r>
              <a:rPr lang="en-US" altLang="zh-TW" sz="800" dirty="0">
                <a:solidFill>
                  <a:prstClr val="black"/>
                </a:solidFill>
                <a:latin typeface="Meiryo UI" panose="020B0604030504040204" pitchFamily="50" charset="-128"/>
                <a:ea typeface="Meiryo UI" panose="020B0604030504040204" pitchFamily="50" charset="-128"/>
              </a:rPr>
              <a:t>1</a:t>
            </a:r>
            <a:r>
              <a:rPr lang="zh-TW" altLang="en-US" sz="800" dirty="0">
                <a:solidFill>
                  <a:prstClr val="black"/>
                </a:solidFill>
                <a:latin typeface="Meiryo UI" panose="020B0604030504040204" pitchFamily="50" charset="-128"/>
                <a:ea typeface="Meiryo UI" panose="020B0604030504040204" pitchFamily="50" charset="-128"/>
              </a:rPr>
              <a:t>表</a:t>
            </a:r>
            <a:r>
              <a:rPr lang="ja-JP" altLang="en-US" sz="800" dirty="0">
                <a:solidFill>
                  <a:prstClr val="black"/>
                </a:solidFill>
                <a:latin typeface="Meiryo UI" panose="020B0604030504040204" pitchFamily="50" charset="-128"/>
                <a:ea typeface="Meiryo UI" panose="020B0604030504040204" pitchFamily="50" charset="-128"/>
              </a:rPr>
              <a:t>から作成。</a:t>
            </a:r>
          </a:p>
        </p:txBody>
      </p:sp>
      <p:sp>
        <p:nvSpPr>
          <p:cNvPr id="24" name="テキスト ボックス 25">
            <a:extLst>
              <a:ext uri="{FF2B5EF4-FFF2-40B4-BE49-F238E27FC236}">
                <a16:creationId xmlns:a16="http://schemas.microsoft.com/office/drawing/2014/main" id="{B08670DE-1619-4595-869D-524F2B1EBF33}"/>
              </a:ext>
            </a:extLst>
          </p:cNvPr>
          <p:cNvSpPr txBox="1"/>
          <p:nvPr/>
        </p:nvSpPr>
        <p:spPr>
          <a:xfrm>
            <a:off x="7279074" y="4058643"/>
            <a:ext cx="196478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2041"/>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（人）</a:t>
            </a:r>
          </a:p>
        </p:txBody>
      </p:sp>
      <p:sp>
        <p:nvSpPr>
          <p:cNvPr id="25" name="テキスト ボックス 13">
            <a:extLst>
              <a:ext uri="{FF2B5EF4-FFF2-40B4-BE49-F238E27FC236}">
                <a16:creationId xmlns:a16="http://schemas.microsoft.com/office/drawing/2014/main" id="{91093B2D-5BDA-4CAB-871E-4E2964C43381}"/>
              </a:ext>
            </a:extLst>
          </p:cNvPr>
          <p:cNvSpPr txBox="1"/>
          <p:nvPr/>
        </p:nvSpPr>
        <p:spPr>
          <a:xfrm>
            <a:off x="457824" y="4516155"/>
            <a:ext cx="2446540" cy="10002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a:ea typeface="Meiryo UI"/>
                <a:cs typeface="+mn-cs"/>
              </a:rPr>
              <a:t>主要都市での電子状況比較において、市町村間のデジタル格差が大きく、上位の取組を広く府内に広めることで、全体の底上げが必要。</a:t>
            </a:r>
            <a:r>
              <a:rPr kumimoji="1" lang="ja-JP" altLang="en-US" sz="1100" b="0" i="0" u="none" strike="noStrike" kern="1200" cap="none" spc="0" normalizeH="0" baseline="0" noProof="0" dirty="0">
                <a:ln>
                  <a:noFill/>
                </a:ln>
                <a:effectLst/>
                <a:uLnTx/>
                <a:uFillTx/>
                <a:latin typeface="Meiryo UI"/>
                <a:ea typeface="Meiryo UI"/>
                <a:cs typeface="+mn-cs"/>
              </a:rPr>
              <a:t>（全</a:t>
            </a:r>
            <a:r>
              <a:rPr kumimoji="1" lang="en-US" altLang="ja-JP" sz="1100" b="0" i="0" u="none" strike="noStrike" kern="1200" cap="none" spc="0" normalizeH="0" baseline="0" noProof="0" dirty="0">
                <a:ln>
                  <a:noFill/>
                </a:ln>
                <a:effectLst/>
                <a:uLnTx/>
                <a:uFillTx/>
                <a:latin typeface="Meiryo UI"/>
                <a:ea typeface="Meiryo UI"/>
                <a:cs typeface="+mn-cs"/>
              </a:rPr>
              <a:t>1718</a:t>
            </a:r>
            <a:r>
              <a:rPr kumimoji="1" lang="ja-JP" altLang="en-US" sz="1100" b="0" i="0" u="none" strike="noStrike" kern="1200" cap="none" spc="0" normalizeH="0" baseline="0" noProof="0" dirty="0">
                <a:ln>
                  <a:noFill/>
                </a:ln>
                <a:effectLst/>
                <a:uLnTx/>
                <a:uFillTx/>
                <a:latin typeface="Meiryo UI"/>
                <a:ea typeface="Meiryo UI"/>
                <a:cs typeface="+mn-cs"/>
              </a:rPr>
              <a:t>市町村中、豊中市が全国１位）</a:t>
            </a:r>
            <a:endParaRPr kumimoji="1" lang="en-US" altLang="ja-JP" sz="1200" b="0" i="0" u="none" strike="noStrike" kern="1200" cap="none" spc="0" normalizeH="0" baseline="0" noProof="0" dirty="0">
              <a:ln>
                <a:noFill/>
              </a:ln>
              <a:effectLst/>
              <a:uLnTx/>
              <a:uFillTx/>
              <a:latin typeface="Meiryo UI"/>
              <a:ea typeface="Meiryo UI"/>
              <a:cs typeface="+mn-cs"/>
            </a:endParaRPr>
          </a:p>
        </p:txBody>
      </p:sp>
      <p:pic>
        <p:nvPicPr>
          <p:cNvPr id="27" name="図 26">
            <a:extLst>
              <a:ext uri="{FF2B5EF4-FFF2-40B4-BE49-F238E27FC236}">
                <a16:creationId xmlns:a16="http://schemas.microsoft.com/office/drawing/2014/main" id="{DCAB0464-2819-4737-8748-AE4FE0E47C49}"/>
              </a:ext>
            </a:extLst>
          </p:cNvPr>
          <p:cNvPicPr>
            <a:picLocks noChangeAspect="1"/>
          </p:cNvPicPr>
          <p:nvPr/>
        </p:nvPicPr>
        <p:blipFill>
          <a:blip r:embed="rId5"/>
          <a:stretch>
            <a:fillRect/>
          </a:stretch>
        </p:blipFill>
        <p:spPr>
          <a:xfrm>
            <a:off x="2999668" y="4516154"/>
            <a:ext cx="3476625" cy="2341845"/>
          </a:xfrm>
          <a:prstGeom prst="rect">
            <a:avLst/>
          </a:prstGeom>
        </p:spPr>
      </p:pic>
      <p:sp>
        <p:nvSpPr>
          <p:cNvPr id="26" name="正方形/長方形 25">
            <a:extLst>
              <a:ext uri="{FF2B5EF4-FFF2-40B4-BE49-F238E27FC236}">
                <a16:creationId xmlns:a16="http://schemas.microsoft.com/office/drawing/2014/main" id="{43F6E87B-42C2-4ED4-84AC-96E50CC65178}"/>
              </a:ext>
            </a:extLst>
          </p:cNvPr>
          <p:cNvSpPr/>
          <p:nvPr/>
        </p:nvSpPr>
        <p:spPr>
          <a:xfrm>
            <a:off x="576505" y="799808"/>
            <a:ext cx="2806441" cy="2793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rPr>
              <a:t>大阪府は、平均を下回り、全国ワースト</a:t>
            </a:r>
            <a:r>
              <a:rPr lang="en-US" altLang="ja-JP" sz="1050" b="1" dirty="0">
                <a:solidFill>
                  <a:schemeClr val="tx1"/>
                </a:solidFill>
              </a:rPr>
              <a:t>6</a:t>
            </a:r>
            <a:r>
              <a:rPr lang="ja-JP" altLang="en-US" sz="1050" b="1" dirty="0">
                <a:solidFill>
                  <a:schemeClr val="tx1"/>
                </a:solidFill>
              </a:rPr>
              <a:t>位</a:t>
            </a:r>
          </a:p>
        </p:txBody>
      </p:sp>
      <p:sp>
        <p:nvSpPr>
          <p:cNvPr id="22" name="テキスト ボックス 21"/>
          <p:cNvSpPr txBox="1"/>
          <p:nvPr/>
        </p:nvSpPr>
        <p:spPr>
          <a:xfrm>
            <a:off x="251407" y="12755"/>
            <a:ext cx="4346062"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dirty="0">
                <a:latin typeface="Meiryo UI" panose="020B0604030504040204" pitchFamily="50" charset="-128"/>
                <a:ea typeface="Meiryo UI" panose="020B0604030504040204" pitchFamily="50" charset="-128"/>
              </a:rPr>
              <a:t>2</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改革前の状況（スマートシティ）</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324000" y="104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（ポイント）</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725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92076" y="4054365"/>
            <a:ext cx="8905874" cy="2673099"/>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37525" y="1242627"/>
            <a:ext cx="8905874" cy="2703415"/>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091052" y="1279996"/>
            <a:ext cx="371754" cy="25399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年９月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デジタル庁発足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正方形/長方形 32"/>
          <p:cNvSpPr/>
          <p:nvPr/>
        </p:nvSpPr>
        <p:spPr>
          <a:xfrm>
            <a:off x="804426" y="1279997"/>
            <a:ext cx="367149" cy="25399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年５月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「デジタル手続法」公布</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正方形/長方形 35"/>
          <p:cNvSpPr/>
          <p:nvPr/>
        </p:nvSpPr>
        <p:spPr>
          <a:xfrm>
            <a:off x="1053139" y="4093250"/>
            <a:ext cx="375611" cy="25424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年７月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スマートシティ戦略準備室設置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nvGraphicFramePr>
        <p:xfrm>
          <a:off x="428823" y="857332"/>
          <a:ext cx="8559602" cy="254614"/>
        </p:xfrm>
        <a:graphic>
          <a:graphicData uri="http://schemas.openxmlformats.org/drawingml/2006/table">
            <a:tbl>
              <a:tblPr firstRow="1" bandRow="1">
                <a:tableStyleId>{7DF18680-E054-41AD-8BC1-D1AEF772440D}</a:tableStyleId>
              </a:tblPr>
              <a:tblGrid>
                <a:gridCol w="2985344">
                  <a:extLst>
                    <a:ext uri="{9D8B030D-6E8A-4147-A177-3AD203B41FA5}">
                      <a16:colId xmlns:a16="http://schemas.microsoft.com/office/drawing/2014/main" val="20000"/>
                    </a:ext>
                  </a:extLst>
                </a:gridCol>
                <a:gridCol w="2054362">
                  <a:extLst>
                    <a:ext uri="{9D8B030D-6E8A-4147-A177-3AD203B41FA5}">
                      <a16:colId xmlns:a16="http://schemas.microsoft.com/office/drawing/2014/main" val="20001"/>
                    </a:ext>
                  </a:extLst>
                </a:gridCol>
                <a:gridCol w="2131160">
                  <a:extLst>
                    <a:ext uri="{9D8B030D-6E8A-4147-A177-3AD203B41FA5}">
                      <a16:colId xmlns:a16="http://schemas.microsoft.com/office/drawing/2014/main" val="20002"/>
                    </a:ext>
                  </a:extLst>
                </a:gridCol>
                <a:gridCol w="1388736">
                  <a:extLst>
                    <a:ext uri="{9D8B030D-6E8A-4147-A177-3AD203B41FA5}">
                      <a16:colId xmlns:a16="http://schemas.microsoft.com/office/drawing/2014/main" val="20003"/>
                    </a:ext>
                  </a:extLst>
                </a:gridCol>
              </a:tblGrid>
              <a:tr h="254614">
                <a:tc>
                  <a:txBody>
                    <a:bodyPr/>
                    <a:lstStyle/>
                    <a:p>
                      <a:pPr algn="ctr"/>
                      <a:r>
                        <a:rPr kumimoji="1" lang="en-US" altLang="ja-JP" sz="1050" dirty="0"/>
                        <a:t>2019</a:t>
                      </a:r>
                      <a:r>
                        <a:rPr kumimoji="1" lang="ja-JP" altLang="en-US" sz="1050" dirty="0"/>
                        <a:t>年</a:t>
                      </a:r>
                    </a:p>
                  </a:txBody>
                  <a:tcPr/>
                </a:tc>
                <a:tc>
                  <a:txBody>
                    <a:bodyPr/>
                    <a:lstStyle/>
                    <a:p>
                      <a:pPr algn="ctr"/>
                      <a:r>
                        <a:rPr kumimoji="1" lang="en-US" altLang="ja-JP" sz="1050" dirty="0"/>
                        <a:t>2020</a:t>
                      </a:r>
                      <a:r>
                        <a:rPr kumimoji="1" lang="ja-JP" altLang="en-US" sz="1050" dirty="0"/>
                        <a:t>年</a:t>
                      </a:r>
                    </a:p>
                  </a:txBody>
                  <a:tcPr/>
                </a:tc>
                <a:tc>
                  <a:txBody>
                    <a:bodyPr/>
                    <a:lstStyle/>
                    <a:p>
                      <a:pPr algn="ctr"/>
                      <a:r>
                        <a:rPr kumimoji="1" lang="en-US" altLang="ja-JP" sz="1050" dirty="0"/>
                        <a:t>2021</a:t>
                      </a:r>
                      <a:r>
                        <a:rPr kumimoji="1" lang="ja-JP" altLang="en-US" sz="1050" dirty="0"/>
                        <a:t>年</a:t>
                      </a:r>
                    </a:p>
                  </a:txBody>
                  <a:tcPr/>
                </a:tc>
                <a:tc>
                  <a:txBody>
                    <a:bodyPr/>
                    <a:lstStyle/>
                    <a:p>
                      <a:pPr algn="ctr"/>
                      <a:r>
                        <a:rPr kumimoji="1" lang="en-US" altLang="ja-JP" sz="1050" dirty="0"/>
                        <a:t>2022</a:t>
                      </a:r>
                      <a:r>
                        <a:rPr kumimoji="1" lang="ja-JP" altLang="en-US" sz="1050" dirty="0"/>
                        <a:t>年</a:t>
                      </a:r>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13497" y="2135166"/>
            <a:ext cx="430887" cy="80504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p:cNvSpPr txBox="1"/>
          <p:nvPr/>
        </p:nvSpPr>
        <p:spPr>
          <a:xfrm>
            <a:off x="27766" y="4881765"/>
            <a:ext cx="430887" cy="113697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府・市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73199" y="4093250"/>
            <a:ext cx="547061" cy="25399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年５月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副首都本部会議において「大阪スマートシティ戦略会議」の設置が決定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正方形/長方形 22"/>
          <p:cNvSpPr/>
          <p:nvPr/>
        </p:nvSpPr>
        <p:spPr>
          <a:xfrm>
            <a:off x="4717841" y="4093250"/>
            <a:ext cx="530434"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第８回大阪スマートシティ戦略会議</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p:cNvSpPr/>
          <p:nvPr/>
        </p:nvSpPr>
        <p:spPr>
          <a:xfrm>
            <a:off x="1242576" y="1279996"/>
            <a:ext cx="816568" cy="25399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年６月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「世界最先端デジタル国家創造宣言・官民データ活用推進基本計画」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閣議決定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正方形/長方形 23"/>
          <p:cNvSpPr/>
          <p:nvPr/>
        </p:nvSpPr>
        <p:spPr>
          <a:xfrm>
            <a:off x="1499750" y="4093250"/>
            <a:ext cx="714375"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年８月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第１回大阪スマートシティ戦略会議開催以降、２月まで毎月、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年度で７回開催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正方形/長方形 24"/>
          <p:cNvSpPr/>
          <p:nvPr/>
        </p:nvSpPr>
        <p:spPr>
          <a:xfrm>
            <a:off x="2764568" y="4093250"/>
            <a:ext cx="489836"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年３月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大阪スマートシティ戦略 </a:t>
            </a:r>
            <a:r>
              <a:rPr lang="en-US" altLang="ja-JP" sz="1000" dirty="0">
                <a:solidFill>
                  <a:prstClr val="black"/>
                </a:solidFill>
                <a:latin typeface="Meiryo UI" panose="020B0604030504040204" pitchFamily="50" charset="-128"/>
                <a:ea typeface="Meiryo UI" panose="020B0604030504040204" pitchFamily="50" charset="-128"/>
              </a:rPr>
              <a:t>v</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er.1.0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制定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正方形/長方形 25"/>
          <p:cNvSpPr/>
          <p:nvPr/>
        </p:nvSpPr>
        <p:spPr>
          <a:xfrm>
            <a:off x="2370565" y="4093250"/>
            <a:ext cx="338575"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スーパーシティアイデア公募提出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0" name="正方形/長方形 29"/>
          <p:cNvSpPr/>
          <p:nvPr/>
        </p:nvSpPr>
        <p:spPr>
          <a:xfrm>
            <a:off x="2165257" y="1279997"/>
            <a:ext cx="500133" cy="2539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年９月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スーパーシティアイデア公募開始（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月末〆切）</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p:cNvSpPr/>
          <p:nvPr/>
        </p:nvSpPr>
        <p:spPr>
          <a:xfrm>
            <a:off x="4094140" y="4093250"/>
            <a:ext cx="517919"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年８月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大阪スマートシティパートナーズ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フォーラム設立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正方形/長方形 33"/>
          <p:cNvSpPr/>
          <p:nvPr/>
        </p:nvSpPr>
        <p:spPr>
          <a:xfrm>
            <a:off x="3300307" y="4093250"/>
            <a:ext cx="755493" cy="25399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年４月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府にスマートシティ戦略部設立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同時にコロナ</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SWAT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チーム発足</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ICT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戦略室にスマートシティ推進担当設置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9" name="正方形/長方形 38"/>
          <p:cNvSpPr/>
          <p:nvPr/>
        </p:nvSpPr>
        <p:spPr>
          <a:xfrm>
            <a:off x="7654196" y="4093250"/>
            <a:ext cx="375611" cy="25399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年４月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府に大阪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DX</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イニシアティブ設置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正方形/長方形 39"/>
          <p:cNvSpPr/>
          <p:nvPr/>
        </p:nvSpPr>
        <p:spPr>
          <a:xfrm>
            <a:off x="8425475" y="4093250"/>
            <a:ext cx="467695" cy="25424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年９月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府に「住民サービス向上」タスク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フォース」設置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1" name="正方形/長方形 40"/>
          <p:cNvSpPr/>
          <p:nvPr/>
        </p:nvSpPr>
        <p:spPr>
          <a:xfrm>
            <a:off x="8001617" y="4093250"/>
            <a:ext cx="375611" cy="25424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年８月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府で大阪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DX</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イニシアティブ会議開催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2" name="正方形/長方形 41"/>
          <p:cNvSpPr/>
          <p:nvPr/>
        </p:nvSpPr>
        <p:spPr>
          <a:xfrm>
            <a:off x="7516459" y="1279996"/>
            <a:ext cx="540929" cy="25399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年４月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スーパーシティ型国家戦略特別</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区域として大阪市を指定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正方形/長方形 42"/>
          <p:cNvSpPr/>
          <p:nvPr/>
        </p:nvSpPr>
        <p:spPr>
          <a:xfrm>
            <a:off x="5304265" y="4093250"/>
            <a:ext cx="488270"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年４月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スーパーシティ型国家戦略特別区域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に応募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4" name="正方形/長方形 43"/>
          <p:cNvSpPr/>
          <p:nvPr/>
        </p:nvSpPr>
        <p:spPr>
          <a:xfrm>
            <a:off x="4717841" y="1279996"/>
            <a:ext cx="519952" cy="2539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スーパーシティ型国家戦略特別</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区域公募開始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a:off x="5195189" y="3831945"/>
            <a:ext cx="156701" cy="2542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5" name="直線矢印コネクタ 44"/>
          <p:cNvCxnSpPr/>
          <p:nvPr/>
        </p:nvCxnSpPr>
        <p:spPr>
          <a:xfrm>
            <a:off x="2611086" y="3831945"/>
            <a:ext cx="56526" cy="26130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8" name="正方形/長方形 47"/>
          <p:cNvSpPr/>
          <p:nvPr/>
        </p:nvSpPr>
        <p:spPr>
          <a:xfrm>
            <a:off x="5476982" y="1279996"/>
            <a:ext cx="519099" cy="25399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年８月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スーパーシティ型国家戦略特別区域再提案要請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1" name="正方形/長方形 50"/>
          <p:cNvSpPr/>
          <p:nvPr/>
        </p:nvSpPr>
        <p:spPr>
          <a:xfrm>
            <a:off x="5857488" y="4093250"/>
            <a:ext cx="488270" cy="25424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スーパーシティ型国家戦略特別区域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にかかる再提案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正方形/長方形 36"/>
          <p:cNvSpPr/>
          <p:nvPr/>
        </p:nvSpPr>
        <p:spPr>
          <a:xfrm>
            <a:off x="6401186" y="4093250"/>
            <a:ext cx="487111" cy="25424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年８月</a:t>
            </a:r>
            <a:endParaRPr kumimoji="1" lang="en-US" altLang="ja-JP" sz="1050"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第９回大阪スマートシティ戦略会議</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53" name="直線矢印コネクタ 52"/>
          <p:cNvCxnSpPr/>
          <p:nvPr/>
        </p:nvCxnSpPr>
        <p:spPr>
          <a:xfrm>
            <a:off x="5881934" y="3838243"/>
            <a:ext cx="105164" cy="25500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228B47F1-8A61-4035-977D-BC27554A37D3}"/>
              </a:ext>
            </a:extLst>
          </p:cNvPr>
          <p:cNvSpPr/>
          <p:nvPr/>
        </p:nvSpPr>
        <p:spPr>
          <a:xfrm>
            <a:off x="6936544" y="4093250"/>
            <a:ext cx="665179" cy="254246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年３月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回大阪スマートシティ戦略会議</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1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大阪スマートシティ戦略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ver.2.0</a:t>
            </a:r>
          </a:p>
          <a:p>
            <a:pPr marL="0" marR="0" lvl="0" indent="0" algn="l" defTabSz="914400" rtl="0" eaLnBrk="1" fontAlgn="auto" latinLnBrk="0" hangingPunct="1">
              <a:lnSpc>
                <a:spcPts val="9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制定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48386" y="219581"/>
            <a:ext cx="4636206"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noProof="0" dirty="0">
                <a:latin typeface="Meiryo UI" panose="020B0604030504040204" pitchFamily="50" charset="-128"/>
                <a:ea typeface="Meiryo UI" panose="020B0604030504040204" pitchFamily="50" charset="-128"/>
              </a:rPr>
              <a:t>３</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改革取組の経過（スマートシティ）</a:t>
            </a:r>
          </a:p>
        </p:txBody>
      </p:sp>
      <p:cxnSp>
        <p:nvCxnSpPr>
          <p:cNvPr id="56" name="直線コネクタ 55"/>
          <p:cNvCxnSpPr/>
          <p:nvPr/>
        </p:nvCxnSpPr>
        <p:spPr>
          <a:xfrm>
            <a:off x="270457" y="6932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163607" y="1279996"/>
            <a:ext cx="426855" cy="2539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年９月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２０２０ＩＴ戦略</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57" name="直線コネクタ 56"/>
          <p:cNvCxnSpPr/>
          <p:nvPr/>
        </p:nvCxnSpPr>
        <p:spPr>
          <a:xfrm>
            <a:off x="156652" y="3966895"/>
            <a:ext cx="8756279" cy="146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3440266" y="1279996"/>
            <a:ext cx="548262" cy="2539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年５月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lvl="0">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改正国家戦略特区法（スーパーシ</a:t>
            </a:r>
            <a:endParaRPr lang="en-US" altLang="ja-JP" sz="1050" dirty="0">
              <a:solidFill>
                <a:schemeClr val="tx1"/>
              </a:solidFill>
              <a:latin typeface="Meiryo UI" panose="020B0604030504040204" pitchFamily="50" charset="-128"/>
              <a:ea typeface="Meiryo UI" panose="020B0604030504040204" pitchFamily="50" charset="-128"/>
            </a:endParaRPr>
          </a:p>
          <a:p>
            <a:pPr lvl="0">
              <a:defRPr/>
            </a:pPr>
            <a:r>
              <a:rPr lang="ja-JP" altLang="en-US" sz="1050" dirty="0">
                <a:solidFill>
                  <a:schemeClr val="tx1"/>
                </a:solidFill>
                <a:latin typeface="Meiryo UI" panose="020B0604030504040204" pitchFamily="50" charset="-128"/>
                <a:ea typeface="Meiryo UI" panose="020B0604030504040204" pitchFamily="50" charset="-128"/>
              </a:rPr>
              <a:t>　　ティ法）制定</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60" name="正方形/長方形 59"/>
          <p:cNvSpPr/>
          <p:nvPr/>
        </p:nvSpPr>
        <p:spPr>
          <a:xfrm>
            <a:off x="8232467" y="1267702"/>
            <a:ext cx="507673" cy="2539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lvl="0">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デジタル田園都市国家構想総合戦略</a:t>
            </a:r>
            <a:endParaRPr lang="en-US" altLang="ja-JP" sz="1050" dirty="0">
              <a:solidFill>
                <a:schemeClr val="tx1"/>
              </a:solidFill>
              <a:latin typeface="Meiryo UI" panose="020B0604030504040204" pitchFamily="50" charset="-128"/>
              <a:ea typeface="Meiryo UI" panose="020B0604030504040204" pitchFamily="50" charset="-128"/>
            </a:endParaRPr>
          </a:p>
          <a:p>
            <a:pPr lvl="0">
              <a:defRPr/>
            </a:pPr>
            <a:r>
              <a:rPr lang="ja-JP" altLang="en-US" sz="1050" noProof="0" dirty="0">
                <a:solidFill>
                  <a:schemeClr val="tx1"/>
                </a:solidFill>
                <a:latin typeface="Meiryo UI" panose="020B0604030504040204" pitchFamily="50" charset="-128"/>
                <a:ea typeface="Meiryo UI" panose="020B0604030504040204" pitchFamily="50" charset="-128"/>
              </a:rPr>
              <a:t>　　策定</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8" name="正方形/長方形 57"/>
          <p:cNvSpPr/>
          <p:nvPr/>
        </p:nvSpPr>
        <p:spPr>
          <a:xfrm>
            <a:off x="8048723" y="345634"/>
            <a:ext cx="1092358" cy="374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（年度）</a:t>
            </a:r>
          </a:p>
        </p:txBody>
      </p:sp>
      <p:sp>
        <p:nvSpPr>
          <p:cNvPr id="5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691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32714" y="2384568"/>
            <a:ext cx="4386020" cy="3611003"/>
          </a:xfrm>
          <a:prstGeom prst="roundRect">
            <a:avLst>
              <a:gd name="adj" fmla="val 67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849790"/>
            <a:ext cx="9143999" cy="307777"/>
          </a:xfrm>
          <a:prstGeom prst="rect">
            <a:avLst/>
          </a:prstGeom>
          <a:solidFill>
            <a:srgbClr val="002060"/>
          </a:solidFill>
        </p:spPr>
        <p:txBody>
          <a:bodyPr vert="horz" wrap="square" lIns="91440" tIns="45720" rIns="9144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ver.1.0</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策定までの取組　＜スマートシティ戦略会議の設置＞</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011" y="2823894"/>
            <a:ext cx="4230710" cy="3192541"/>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9964" y="2774087"/>
            <a:ext cx="4071683" cy="3211824"/>
          </a:xfrm>
          <a:prstGeom prst="rect">
            <a:avLst/>
          </a:prstGeom>
        </p:spPr>
      </p:pic>
      <p:sp>
        <p:nvSpPr>
          <p:cNvPr id="10" name="テキスト ボックス 9"/>
          <p:cNvSpPr txBox="1"/>
          <p:nvPr/>
        </p:nvSpPr>
        <p:spPr>
          <a:xfrm>
            <a:off x="1021502" y="2446659"/>
            <a:ext cx="309732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大阪スマートシティ戦略会議とタスクフォースの設置</a:t>
            </a:r>
          </a:p>
        </p:txBody>
      </p:sp>
      <p:sp>
        <p:nvSpPr>
          <p:cNvPr id="13" name="テキスト ボックス 12"/>
          <p:cNvSpPr txBox="1"/>
          <p:nvPr/>
        </p:nvSpPr>
        <p:spPr>
          <a:xfrm>
            <a:off x="4700256" y="2446659"/>
            <a:ext cx="4271502" cy="25391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万博のスマートシティの基盤確立を目標に、着実なステップアップ</a:t>
            </a:r>
          </a:p>
        </p:txBody>
      </p:sp>
      <p:sp>
        <p:nvSpPr>
          <p:cNvPr id="14" name="テキスト ボックス 13"/>
          <p:cNvSpPr txBox="1"/>
          <p:nvPr/>
        </p:nvSpPr>
        <p:spPr>
          <a:xfrm>
            <a:off x="148386" y="219581"/>
            <a:ext cx="406874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４</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改革の取組（スマートシティ）</a:t>
            </a:r>
          </a:p>
        </p:txBody>
      </p:sp>
      <p:cxnSp>
        <p:nvCxnSpPr>
          <p:cNvPr id="15" name="直線コネクタ 14"/>
          <p:cNvCxnSpPr/>
          <p:nvPr/>
        </p:nvCxnSpPr>
        <p:spPr>
          <a:xfrm>
            <a:off x="270457" y="6932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08749" y="1270260"/>
            <a:ext cx="8926500" cy="862598"/>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lvl="0">
              <a:defRPr/>
            </a:pPr>
            <a:r>
              <a:rPr lang="en-US" altLang="ja-JP" sz="1400" b="1" dirty="0">
                <a:latin typeface="Meiryo UI" panose="020B0604030504040204" pitchFamily="50" charset="-128"/>
                <a:ea typeface="Meiryo UI" panose="020B0604030504040204" pitchFamily="50" charset="-128"/>
              </a:rPr>
              <a:t>2019</a:t>
            </a:r>
            <a:r>
              <a:rPr lang="ja-JP" altLang="en-US" sz="1400" b="1" dirty="0">
                <a:latin typeface="Meiryo UI" panose="020B0604030504040204" pitchFamily="50" charset="-128"/>
                <a:ea typeface="Meiryo UI" panose="020B0604030504040204" pitchFamily="50" charset="-128"/>
              </a:rPr>
              <a:t>年５月に開催された、第</a:t>
            </a:r>
            <a:r>
              <a:rPr lang="en-US" altLang="ja-JP" sz="1400" b="1" dirty="0">
                <a:latin typeface="Meiryo UI" panose="020B0604030504040204" pitchFamily="50" charset="-128"/>
                <a:ea typeface="Meiryo UI" panose="020B0604030504040204" pitchFamily="50" charset="-128"/>
              </a:rPr>
              <a:t>18</a:t>
            </a:r>
            <a:r>
              <a:rPr lang="ja-JP" altLang="en-US" sz="1400" b="1" dirty="0">
                <a:latin typeface="Meiryo UI" panose="020B0604030504040204" pitchFamily="50" charset="-128"/>
                <a:ea typeface="Meiryo UI" panose="020B0604030504040204" pitchFamily="50" charset="-128"/>
              </a:rPr>
              <a:t>回副首都推進本部会議において、スマートシティ戦略タスクフォースの組成、及び大阪スマートシティ戦略会議の開催の方針を確認し、</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年大阪・関西万博を一つのメルクマールとして、府と大阪市の関係部局や大学と連携した取組に着手。</a:t>
            </a: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886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5387" y="2071932"/>
            <a:ext cx="4331323" cy="13874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66" y="3582132"/>
            <a:ext cx="4358444" cy="2631596"/>
          </a:xfrm>
          <a:prstGeom prst="rect">
            <a:avLst/>
          </a:prstGeom>
        </p:spPr>
      </p:pic>
      <p:graphicFrame>
        <p:nvGraphicFramePr>
          <p:cNvPr id="15" name="表 3">
            <a:extLst>
              <a:ext uri="{FF2B5EF4-FFF2-40B4-BE49-F238E27FC236}">
                <a16:creationId xmlns:a16="http://schemas.microsoft.com/office/drawing/2014/main" id="{B655572F-7DDE-422F-9C3C-A37A7CA1F754}"/>
              </a:ext>
            </a:extLst>
          </p:cNvPr>
          <p:cNvGraphicFramePr>
            <a:graphicFrameLocks noGrp="1"/>
          </p:cNvGraphicFramePr>
          <p:nvPr>
            <p:extLst>
              <p:ext uri="{D42A27DB-BD31-4B8C-83A1-F6EECF244321}">
                <p14:modId xmlns:p14="http://schemas.microsoft.com/office/powerpoint/2010/main" val="2013986300"/>
              </p:ext>
            </p:extLst>
          </p:nvPr>
        </p:nvGraphicFramePr>
        <p:xfrm>
          <a:off x="4474354" y="2534037"/>
          <a:ext cx="4595356" cy="3846420"/>
        </p:xfrm>
        <a:graphic>
          <a:graphicData uri="http://schemas.openxmlformats.org/drawingml/2006/table">
            <a:tbl>
              <a:tblPr firstRow="1" bandRow="1">
                <a:tableStyleId>{5C22544A-7EE6-4342-B048-85BDC9FD1C3A}</a:tableStyleId>
              </a:tblPr>
              <a:tblGrid>
                <a:gridCol w="1018133">
                  <a:extLst>
                    <a:ext uri="{9D8B030D-6E8A-4147-A177-3AD203B41FA5}">
                      <a16:colId xmlns:a16="http://schemas.microsoft.com/office/drawing/2014/main" val="827226060"/>
                    </a:ext>
                  </a:extLst>
                </a:gridCol>
                <a:gridCol w="3577223">
                  <a:extLst>
                    <a:ext uri="{9D8B030D-6E8A-4147-A177-3AD203B41FA5}">
                      <a16:colId xmlns:a16="http://schemas.microsoft.com/office/drawing/2014/main" val="3542554439"/>
                    </a:ext>
                  </a:extLst>
                </a:gridCol>
              </a:tblGrid>
              <a:tr h="225450">
                <a:tc>
                  <a:txBody>
                    <a:bodyPr/>
                    <a:lstStyle/>
                    <a:p>
                      <a:pPr algn="ctr">
                        <a:spcBef>
                          <a:spcPts val="0"/>
                        </a:spcBef>
                      </a:pPr>
                      <a:r>
                        <a:rPr kumimoji="1" lang="ja-JP" altLang="en-US" sz="1100" u="none" dirty="0">
                          <a:solidFill>
                            <a:schemeClr val="tx1"/>
                          </a:solidFill>
                          <a:latin typeface="Meiryo UI" panose="020B0604030504040204" pitchFamily="50" charset="-128"/>
                          <a:ea typeface="Meiryo UI" panose="020B0604030504040204" pitchFamily="50" charset="-128"/>
                        </a:rPr>
                        <a:t>テーマ</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当面の取組（まずは何をどうするか。）</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93464"/>
                  </a:ext>
                </a:extLst>
              </a:tr>
              <a:tr h="396900">
                <a:tc>
                  <a:txBody>
                    <a:bodyPr/>
                    <a:lstStyle/>
                    <a:p>
                      <a:pPr>
                        <a:spcBef>
                          <a:spcPts val="0"/>
                        </a:spcBef>
                      </a:pPr>
                      <a:r>
                        <a:rPr kumimoji="1" lang="en-US" altLang="ja-JP" sz="1100" b="1" u="none" dirty="0">
                          <a:solidFill>
                            <a:schemeClr val="tx1"/>
                          </a:solidFill>
                          <a:effectLst/>
                          <a:latin typeface="Meiryo UI" panose="020B0604030504040204" pitchFamily="50" charset="-128"/>
                          <a:ea typeface="Meiryo UI" panose="020B0604030504040204" pitchFamily="50" charset="-128"/>
                        </a:rPr>
                        <a:t>AI</a:t>
                      </a:r>
                      <a:r>
                        <a:rPr kumimoji="1" lang="ja-JP" altLang="en-US" sz="1100" b="1" u="none" dirty="0">
                          <a:solidFill>
                            <a:schemeClr val="tx1"/>
                          </a:solidFill>
                          <a:effectLst/>
                          <a:latin typeface="Meiryo UI" panose="020B0604030504040204" pitchFamily="50" charset="-128"/>
                          <a:ea typeface="Meiryo UI" panose="020B0604030504040204" pitchFamily="50" charset="-128"/>
                        </a:rPr>
                        <a:t>オンデマンド交通</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■条件の整った市町村にて先行事例をつくり、それを府域全体に横展開</a:t>
                      </a:r>
                    </a:p>
                    <a:p>
                      <a:pPr>
                        <a:spcBef>
                          <a:spcPts val="0"/>
                        </a:spcBef>
                      </a:pP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自動運転化についても、法整備の状況等を踏まえつつ、早期実現をめざす。</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202692"/>
                  </a:ext>
                </a:extLst>
              </a:tr>
              <a:tr h="56835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非公道での自動運転等の実証支援</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■大阪府市などが持つ公有地等を開放し、企業等に非公道の実証実験フィールドを提供していく。</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286214"/>
                  </a:ext>
                </a:extLst>
              </a:tr>
              <a:tr h="46548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データヘルス</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■データを活用した住民主体の健康づくりを促進するため、「アスマイル」の普及促進とともに、ライフステージを通じたデータの集約・健康施策への活用に取り組む。</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400713"/>
                  </a:ext>
                </a:extLst>
              </a:tr>
              <a:tr h="46548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楽しいまちづくり</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■テクノロジーをコンテンツ化し、フィールドを活用するプレーヤーを大阪に呼び込むため、事業者の提案を汲み取り、</a:t>
                      </a:r>
                      <a:r>
                        <a:rPr kumimoji="1" lang="ja-JP" altLang="en-US" sz="900" i="1" u="none" dirty="0">
                          <a:solidFill>
                            <a:schemeClr val="tx1"/>
                          </a:solidFill>
                          <a:latin typeface="Meiryo UI" panose="020B0604030504040204" pitchFamily="50" charset="-128"/>
                          <a:ea typeface="Meiryo UI" panose="020B0604030504040204" pitchFamily="50" charset="-128"/>
                        </a:rPr>
                        <a:t>マッチングや規制緩和等により事業展開を後押し</a:t>
                      </a:r>
                      <a:r>
                        <a:rPr kumimoji="1" lang="ja-JP" altLang="en-US" sz="900" i="0" u="none" dirty="0">
                          <a:solidFill>
                            <a:schemeClr val="tx1"/>
                          </a:solidFill>
                          <a:latin typeface="Meiryo UI" panose="020B0604030504040204" pitchFamily="50" charset="-128"/>
                          <a:ea typeface="Meiryo UI" panose="020B0604030504040204" pitchFamily="50" charset="-128"/>
                        </a:rPr>
                        <a:t>する。</a:t>
                      </a:r>
                      <a:endParaRPr kumimoji="1" lang="ja-JP" altLang="en-US"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139077"/>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キャッシュレス</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■国やキャッシュレス事業者等とも連携しながら、啓発活動の実施などによりキャッシュレス化を推進する。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763440"/>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防災</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■住民一人一人がおかれた状況を認識し、適切な行動がとれるよう、テクノロジーの活用によって、個人の行動変容を支援する。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683484"/>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教育</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■学習者の視点から教育の質を向上させるべく、個別最適学習を重点的に検討する。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050746"/>
                  </a:ext>
                </a:extLst>
              </a:tr>
              <a:tr h="73980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行政</a:t>
                      </a:r>
                      <a:r>
                        <a:rPr kumimoji="1" lang="en-US" altLang="ja-JP" sz="1100" b="1" u="none" dirty="0">
                          <a:solidFill>
                            <a:schemeClr val="tx1"/>
                          </a:solidFill>
                          <a:effectLst/>
                          <a:latin typeface="Meiryo UI" panose="020B0604030504040204" pitchFamily="50" charset="-128"/>
                          <a:ea typeface="Meiryo UI" panose="020B0604030504040204" pitchFamily="50" charset="-128"/>
                        </a:rPr>
                        <a:t>DX</a:t>
                      </a:r>
                      <a:br>
                        <a:rPr kumimoji="1" lang="en-US" altLang="ja-JP" sz="1100" b="1" u="none" dirty="0">
                          <a:solidFill>
                            <a:schemeClr val="tx1"/>
                          </a:solidFill>
                          <a:effectLst/>
                          <a:latin typeface="Meiryo UI" panose="020B0604030504040204" pitchFamily="50" charset="-128"/>
                          <a:ea typeface="Meiryo UI" panose="020B0604030504040204" pitchFamily="50" charset="-128"/>
                        </a:rPr>
                      </a:br>
                      <a:r>
                        <a:rPr kumimoji="1" lang="en-US" altLang="ja-JP" sz="900" b="1" u="none" dirty="0">
                          <a:solidFill>
                            <a:schemeClr val="tx1"/>
                          </a:solidFill>
                          <a:effectLst/>
                          <a:latin typeface="Meiryo UI" panose="020B0604030504040204" pitchFamily="50" charset="-128"/>
                          <a:ea typeface="Meiryo UI" panose="020B0604030504040204" pitchFamily="50" charset="-128"/>
                        </a:rPr>
                        <a:t>(</a:t>
                      </a:r>
                      <a:r>
                        <a:rPr kumimoji="1" lang="ja-JP" altLang="en-US" sz="900" b="1" u="none" dirty="0">
                          <a:solidFill>
                            <a:schemeClr val="tx1"/>
                          </a:solidFill>
                          <a:effectLst/>
                          <a:latin typeface="Meiryo UI" panose="020B0604030504040204" pitchFamily="50" charset="-128"/>
                          <a:ea typeface="Meiryo UI" panose="020B0604030504040204" pitchFamily="50" charset="-128"/>
                        </a:rPr>
                        <a:t>３つのレス推進</a:t>
                      </a:r>
                      <a:r>
                        <a:rPr kumimoji="1" lang="en-US" altLang="ja-JP" sz="900" b="1" u="none" dirty="0">
                          <a:solidFill>
                            <a:schemeClr val="tx1"/>
                          </a:solidFill>
                          <a:effectLst/>
                          <a:latin typeface="Meiryo UI" panose="020B0604030504040204" pitchFamily="50" charset="-128"/>
                          <a:ea typeface="Meiryo UI" panose="020B0604030504040204" pitchFamily="50" charset="-128"/>
                        </a:rPr>
                        <a:t>)</a:t>
                      </a:r>
                      <a:endParaRPr kumimoji="1" lang="ja-JP" altLang="en-US" sz="900" b="1" u="none" dirty="0">
                        <a:solidFill>
                          <a:schemeClr val="tx1"/>
                        </a:solidFill>
                        <a:effectLst/>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l">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■はんこレス、ペーパーレスは全庁的な業務フローの棚卸しや検証</a:t>
                      </a:r>
                      <a:r>
                        <a:rPr kumimoji="1" lang="en-US" altLang="ja-JP" sz="900" u="none" dirty="0">
                          <a:solidFill>
                            <a:schemeClr val="tx1"/>
                          </a:solidFill>
                          <a:latin typeface="Meiryo UI" panose="020B0604030504040204" pitchFamily="50" charset="-128"/>
                          <a:ea typeface="Meiryo UI" panose="020B0604030504040204" pitchFamily="50" charset="-128"/>
                        </a:rPr>
                        <a:t>(BPR)</a:t>
                      </a:r>
                      <a:r>
                        <a:rPr kumimoji="1" lang="ja-JP" altLang="en-US" sz="900" u="none" dirty="0">
                          <a:solidFill>
                            <a:schemeClr val="tx1"/>
                          </a:solidFill>
                          <a:latin typeface="Meiryo UI" panose="020B0604030504040204" pitchFamily="50" charset="-128"/>
                          <a:ea typeface="Meiryo UI" panose="020B0604030504040204" pitchFamily="50" charset="-128"/>
                        </a:rPr>
                        <a:t>を行い、並行して、できるところから導入していく。</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gn="l">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■キャッシュレスは、インバウンドに効果的な大規模集客施設からキャッシュレスの導入を検討する。また手数料等については、府の本庁の納付窓口で先行して実施する。</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770819"/>
                  </a:ext>
                </a:extLst>
              </a:tr>
            </a:tbl>
          </a:graphicData>
        </a:graphic>
      </p:graphicFrame>
      <p:sp>
        <p:nvSpPr>
          <p:cNvPr id="16" name="正方形/長方形 15">
            <a:extLst>
              <a:ext uri="{FF2B5EF4-FFF2-40B4-BE49-F238E27FC236}">
                <a16:creationId xmlns:a16="http://schemas.microsoft.com/office/drawing/2014/main" id="{BB4C5A71-B52A-4150-9AEB-96760F8651C5}"/>
              </a:ext>
            </a:extLst>
          </p:cNvPr>
          <p:cNvSpPr/>
          <p:nvPr/>
        </p:nvSpPr>
        <p:spPr>
          <a:xfrm>
            <a:off x="4474353" y="2325808"/>
            <a:ext cx="2516046" cy="179523"/>
          </a:xfrm>
          <a:prstGeom prst="rect">
            <a:avLst/>
          </a:prstGeom>
          <a:noFill/>
        </p:spPr>
        <p:txBody>
          <a:bodyPr wrap="square" lIns="27000" tIns="27000" rIns="27000" bIns="27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105" normalizeH="0" baseline="0" noProof="0" dirty="0">
                <a:ln>
                  <a:noFill/>
                </a:ln>
                <a:effectLst/>
                <a:uLnTx/>
                <a:uFillTx/>
                <a:latin typeface="Meiryo UI" panose="020B0604030504040204" pitchFamily="50" charset="-128"/>
                <a:ea typeface="Meiryo UI" panose="020B0604030504040204" pitchFamily="50" charset="-128"/>
                <a:cs typeface="+mn-cs"/>
              </a:rPr>
              <a:t>○住民の生活の質（</a:t>
            </a:r>
            <a:r>
              <a:rPr kumimoji="1" lang="en-US" altLang="ja-JP" sz="900" b="1" i="0" u="none" strike="noStrike" kern="1200" cap="none" spc="-105" normalizeH="0" baseline="0" noProof="0" dirty="0" err="1">
                <a:ln>
                  <a:noFill/>
                </a:ln>
                <a:effectLst/>
                <a:uLnTx/>
                <a:uFillTx/>
                <a:latin typeface="Meiryo UI" panose="020B0604030504040204" pitchFamily="50" charset="-128"/>
                <a:ea typeface="Meiryo UI" panose="020B0604030504040204" pitchFamily="50" charset="-128"/>
                <a:cs typeface="+mn-cs"/>
              </a:rPr>
              <a:t>QoL</a:t>
            </a:r>
            <a:r>
              <a:rPr kumimoji="1" lang="ja-JP" altLang="en-US" sz="900" b="1" i="0" u="none" strike="noStrike" kern="1200" cap="none" spc="-105" normalizeH="0" baseline="0" noProof="0" dirty="0">
                <a:ln>
                  <a:noFill/>
                </a:ln>
                <a:effectLst/>
                <a:uLnTx/>
                <a:uFillTx/>
                <a:latin typeface="Meiryo UI" panose="020B0604030504040204" pitchFamily="50" charset="-128"/>
                <a:ea typeface="Meiryo UI" panose="020B0604030504040204" pitchFamily="50" charset="-128"/>
                <a:cs typeface="+mn-cs"/>
              </a:rPr>
              <a:t>）向上の具体化に向けた取組</a:t>
            </a:r>
            <a:endParaRPr kumimoji="1" lang="en-US" altLang="ja-JP" sz="900" b="1" i="0" u="none" strike="noStrike" kern="1200" cap="none" spc="-105"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474354" y="2048070"/>
            <a:ext cx="2553254" cy="253916"/>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戦略テーマ</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四角形: 角を丸くする 20"/>
          <p:cNvSpPr/>
          <p:nvPr/>
        </p:nvSpPr>
        <p:spPr>
          <a:xfrm>
            <a:off x="162247" y="2188452"/>
            <a:ext cx="1825580" cy="306467"/>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１．住民の</a:t>
            </a:r>
            <a:r>
              <a:rPr kumimoji="1" lang="en-US" altLang="ja-JP" sz="12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四角形: 角を丸くする 21"/>
          <p:cNvSpPr/>
          <p:nvPr/>
        </p:nvSpPr>
        <p:spPr>
          <a:xfrm>
            <a:off x="152720" y="3052453"/>
            <a:ext cx="1844631" cy="306467"/>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３．公民連携</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4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四角形: 角を丸くする 22"/>
          <p:cNvSpPr/>
          <p:nvPr/>
        </p:nvSpPr>
        <p:spPr>
          <a:xfrm>
            <a:off x="161834" y="2620452"/>
            <a:ext cx="1835519" cy="306467"/>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２．実験ではなく実装</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2026649" y="2181243"/>
            <a:ext cx="2370061"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住民が実感できるかたちで、「生活の質（</a:t>
            </a:r>
            <a:r>
              <a:rPr kumimoji="1" lang="en-US" altLang="ja-JP" sz="105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）の向上」をめざすことが主目的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2036174" y="2613867"/>
            <a:ext cx="2243726"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「技術実験」に留まらず、「社会実装」のための取組を蓄積</a:t>
            </a:r>
          </a:p>
        </p:txBody>
      </p:sp>
      <p:sp>
        <p:nvSpPr>
          <p:cNvPr id="7" name="正方形/長方形 6"/>
          <p:cNvSpPr/>
          <p:nvPr/>
        </p:nvSpPr>
        <p:spPr>
          <a:xfrm>
            <a:off x="2065335" y="3066931"/>
            <a:ext cx="2156044"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公民連携による「民間との協業」が大前提</a:t>
            </a:r>
          </a:p>
        </p:txBody>
      </p:sp>
      <p:sp>
        <p:nvSpPr>
          <p:cNvPr id="9" name="テキスト ボックス 8"/>
          <p:cNvSpPr txBox="1"/>
          <p:nvPr/>
        </p:nvSpPr>
        <p:spPr>
          <a:xfrm>
            <a:off x="152721" y="6213203"/>
            <a:ext cx="2000869" cy="2135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出典：大阪スマートシティ戦略</a:t>
            </a: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ver.1.0 </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概要</a:t>
            </a:r>
          </a:p>
        </p:txBody>
      </p:sp>
      <p:sp>
        <p:nvSpPr>
          <p:cNvPr id="20" name="テキスト ボックス 19"/>
          <p:cNvSpPr txBox="1"/>
          <p:nvPr/>
        </p:nvSpPr>
        <p:spPr>
          <a:xfrm>
            <a:off x="0" y="772217"/>
            <a:ext cx="9144000" cy="307777"/>
          </a:xfrm>
          <a:prstGeom prst="rect">
            <a:avLst/>
          </a:prstGeom>
          <a:solidFill>
            <a:srgbClr val="002060"/>
          </a:solidFill>
        </p:spPr>
        <p:txBody>
          <a:bodyPr vert="horz" wrap="square" lIns="91440" tIns="45720" rIns="9144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lang="en-US" altLang="ja-JP" sz="1400" dirty="0"/>
              <a:t>v</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er.1.0</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の策定</a:t>
            </a:r>
          </a:p>
        </p:txBody>
      </p:sp>
      <p:cxnSp>
        <p:nvCxnSpPr>
          <p:cNvPr id="22" name="直線コネクタ 21"/>
          <p:cNvCxnSpPr/>
          <p:nvPr/>
        </p:nvCxnSpPr>
        <p:spPr>
          <a:xfrm>
            <a:off x="270457" y="5789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241429" y="1261267"/>
            <a:ext cx="8718791" cy="518219"/>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lvl="0">
              <a:defRPr/>
            </a:pPr>
            <a:r>
              <a:rPr lang="ja-JP" altLang="en-US" sz="1400" b="1" dirty="0">
                <a:solidFill>
                  <a:prstClr val="black"/>
                </a:solidFill>
                <a:latin typeface="Meiryo UI" panose="020B0604030504040204" pitchFamily="50" charset="-128"/>
                <a:ea typeface="Meiryo UI" panose="020B0604030504040204" pitchFamily="50" charset="-128"/>
              </a:rPr>
              <a:t>スマートシティ戦略会議で集中的に調査・研究した成果をもとに、</a:t>
            </a:r>
            <a:r>
              <a:rPr lang="en-US" altLang="ja-JP" sz="1400" b="1" dirty="0">
                <a:solidFill>
                  <a:prstClr val="black"/>
                </a:solidFill>
                <a:latin typeface="Meiryo UI" panose="020B0604030504040204" pitchFamily="50" charset="-128"/>
                <a:ea typeface="Meiryo UI" panose="020B0604030504040204" pitchFamily="50" charset="-128"/>
              </a:rPr>
              <a:t>2020</a:t>
            </a:r>
            <a:r>
              <a:rPr lang="ja-JP" altLang="en-US" sz="1400" b="1" dirty="0">
                <a:solidFill>
                  <a:prstClr val="black"/>
                </a:solidFill>
                <a:latin typeface="Meiryo UI" panose="020B0604030504040204" pitchFamily="50" charset="-128"/>
                <a:ea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rPr>
              <a:t>3</a:t>
            </a:r>
            <a:r>
              <a:rPr lang="ja-JP" altLang="en-US" sz="1400" b="1" dirty="0">
                <a:solidFill>
                  <a:prstClr val="black"/>
                </a:solidFill>
                <a:latin typeface="Meiryo UI" panose="020B0604030504040204" pitchFamily="50" charset="-128"/>
                <a:ea typeface="Meiryo UI" panose="020B0604030504040204" pitchFamily="50" charset="-128"/>
              </a:rPr>
              <a:t>月に</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大阪スマートシティ戦略</a:t>
            </a:r>
            <a:r>
              <a:rPr lang="en-US" altLang="ja-JP" sz="1400" b="1" dirty="0">
                <a:solidFill>
                  <a:prstClr val="black"/>
                </a:solidFill>
                <a:latin typeface="Meiryo UI" panose="020B0604030504040204" pitchFamily="50" charset="-128"/>
                <a:ea typeface="Meiryo UI" panose="020B0604030504040204" pitchFamily="50" charset="-128"/>
              </a:rPr>
              <a:t>ver.1.0』</a:t>
            </a:r>
            <a:r>
              <a:rPr lang="ja-JP" altLang="en-US" sz="1400" b="1" dirty="0">
                <a:solidFill>
                  <a:prstClr val="black"/>
                </a:solidFill>
                <a:latin typeface="Meiryo UI" panose="020B0604030504040204" pitchFamily="50" charset="-128"/>
                <a:ea typeface="Meiryo UI" panose="020B0604030504040204" pitchFamily="50" charset="-128"/>
              </a:rPr>
              <a:t>を策定。</a:t>
            </a:r>
          </a:p>
        </p:txBody>
      </p:sp>
      <p:sp>
        <p:nvSpPr>
          <p:cNvPr id="24" name="テキスト ボックス 23"/>
          <p:cNvSpPr txBox="1"/>
          <p:nvPr/>
        </p:nvSpPr>
        <p:spPr>
          <a:xfrm>
            <a:off x="148386" y="105281"/>
            <a:ext cx="406874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４</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改革の取組（スマートシティ）</a:t>
            </a: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3978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1894355"/>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メモ 10"/>
          <p:cNvSpPr/>
          <p:nvPr/>
        </p:nvSpPr>
        <p:spPr>
          <a:xfrm>
            <a:off x="4921259" y="2215726"/>
            <a:ext cx="3995619" cy="1285680"/>
          </a:xfrm>
          <a:prstGeom prst="foldedCorner">
            <a:avLst>
              <a:gd name="adj" fmla="val 1370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1956264" y="1847927"/>
            <a:ext cx="52270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大阪スマートシティ戦略 </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ver.2.0』</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2022</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年</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3</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月）</a:t>
            </a:r>
            <a:endPar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961096"/>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ver.1.0』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月）</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1986638"/>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580196"/>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役　割</a:t>
            </a: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69468" y="2264549"/>
            <a:ext cx="3934709" cy="12413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新たに追加する理念</a:t>
            </a:r>
            <a:endParaRPr kumimoji="1" lang="en-US" altLang="ja-JP" sz="1100" b="1" i="0" u="sng" strike="noStrike" kern="1200" cap="none" spc="0" normalizeH="0" baseline="0" noProof="0" dirty="0">
              <a:ln>
                <a:noFill/>
              </a:ln>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新型コロナに伴う生活様式の変化</a:t>
            </a:r>
            <a:endParaRPr kumimoji="1" lang="en-US" altLang="ja-JP" sz="1050" b="0"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→コロナ禍を踏まえた　デジタル化による「</a:t>
            </a:r>
            <a:r>
              <a:rPr kumimoji="1" lang="ja-JP" altLang="en-US" sz="1050" b="1" i="0" u="none" strike="noStrike" kern="1200" cap="none" spc="0" normalizeH="0" baseline="0" noProof="0" dirty="0">
                <a:ln>
                  <a:noFill/>
                </a:ln>
                <a:effectLst/>
                <a:uLnTx/>
                <a:uFillTx/>
                <a:latin typeface="Calibri"/>
                <a:ea typeface="ＭＳ Ｐゴシック" panose="020B0600070205080204" pitchFamily="50" charset="-128"/>
                <a:cs typeface="+mn-cs"/>
              </a:rPr>
              <a:t>都市免疫力の強化</a:t>
            </a: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国による強力なデジタル改革の推進</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→デジタル原則を踏まえた「</a:t>
            </a:r>
            <a:r>
              <a:rPr kumimoji="1" lang="ja-JP" altLang="en-US" sz="1050" b="1" i="0" u="none" strike="noStrike" kern="1200" cap="none" spc="0" normalizeH="0" baseline="0" noProof="0" dirty="0">
                <a:ln>
                  <a:noFill/>
                </a:ln>
                <a:effectLst/>
                <a:uLnTx/>
                <a:uFillTx/>
                <a:latin typeface="Calibri"/>
                <a:ea typeface="ＭＳ Ｐゴシック" panose="020B0600070205080204" pitchFamily="50" charset="-128"/>
                <a:cs typeface="+mn-cs"/>
              </a:rPr>
              <a:t>国のデジタル政策を先導する取組</a:t>
            </a: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社会課題・地域課題の解決がビジネスマーケットとして急速に拡大</a:t>
            </a:r>
            <a:endParaRPr kumimoji="1" lang="en-US" altLang="ja-JP" sz="1050" b="0"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　　　　　　　　　　　　　　　　　　　　→「</a:t>
            </a:r>
            <a:r>
              <a:rPr kumimoji="1" lang="ja-JP" altLang="en-US" sz="1050" b="1" i="0" u="none" strike="noStrike" kern="1200" cap="none" spc="0" normalizeH="0" baseline="0" noProof="0" dirty="0">
                <a:ln>
                  <a:noFill/>
                </a:ln>
                <a:effectLst/>
                <a:uLnTx/>
                <a:uFillTx/>
                <a:latin typeface="Calibri"/>
                <a:ea typeface="ＭＳ Ｐゴシック" panose="020B0600070205080204" pitchFamily="50" charset="-128"/>
                <a:cs typeface="+mn-cs"/>
              </a:rPr>
              <a:t>公民共同エコシステムの構築</a:t>
            </a:r>
            <a:r>
              <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cs typeface="+mn-cs"/>
              </a:rPr>
              <a:t>」</a:t>
            </a:r>
          </a:p>
        </p:txBody>
      </p:sp>
      <p:sp>
        <p:nvSpPr>
          <p:cNvPr id="4" name="正方形/長方形 3"/>
          <p:cNvSpPr/>
          <p:nvPr/>
        </p:nvSpPr>
        <p:spPr>
          <a:xfrm>
            <a:off x="389222" y="1300288"/>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349815"/>
            <a:ext cx="3367910" cy="400110"/>
          </a:xfrm>
          <a:prstGeom prst="rect">
            <a:avLst/>
          </a:prstGeom>
          <a:noFill/>
        </p:spPr>
        <p:txBody>
          <a:bodyPr wrap="non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新型コロナの課題とデジタル改革の動向</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329206"/>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スマートシティ</a:t>
            </a:r>
            <a:endParaRPr kumimoji="1" lang="en-US" altLang="ja-JP"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を取り巻く</a:t>
            </a:r>
            <a:endParaRPr kumimoji="1" lang="en-US" altLang="ja-JP"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環境の変化</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375942"/>
            <a:ext cx="3878222" cy="361637"/>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世界のデジタル化に向けた潮流</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・デジタル技術の進展と実装　・デジタル化による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SDGs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達成への貢献</a:t>
            </a:r>
          </a:p>
        </p:txBody>
      </p:sp>
      <p:sp>
        <p:nvSpPr>
          <p:cNvPr id="36" name="二等辺三角形 35"/>
          <p:cNvSpPr/>
          <p:nvPr/>
        </p:nvSpPr>
        <p:spPr>
          <a:xfrm flipV="1">
            <a:off x="4323961" y="1235623"/>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4215547" y="3580196"/>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取組体系</a:t>
            </a: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840283"/>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266023"/>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r>
              <a:rPr kumimoji="1" lang="en-US" altLang="ja-JP"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ver.1.0</a:t>
            </a:r>
            <a:r>
              <a:rPr kumimoji="1" lang="ja-JP" altLang="en-US"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の理念</a:t>
            </a:r>
            <a:endParaRPr kumimoji="1" lang="en-US" altLang="ja-JP"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住民が実感できるかたちで、「</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住民の生活の質（</a:t>
            </a:r>
            <a:r>
              <a:rPr kumimoji="1" lang="en-US" altLang="ja-JP" sz="105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）の向上</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をめざすことが主目的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「技術実験」に留まらず、「</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社会実装</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」のための取組を蓄積</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公民連携による</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「民間との協業</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」が大前提</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0" name="十字形 9"/>
          <p:cNvSpPr/>
          <p:nvPr/>
        </p:nvSpPr>
        <p:spPr>
          <a:xfrm>
            <a:off x="4353767" y="2654572"/>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822" y="3591472"/>
            <a:ext cx="4265676" cy="2980323"/>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1801" y="3536962"/>
            <a:ext cx="2550692" cy="3102508"/>
          </a:xfrm>
          <a:prstGeom prst="rect">
            <a:avLst/>
          </a:prstGeom>
        </p:spPr>
      </p:pic>
      <p:sp>
        <p:nvSpPr>
          <p:cNvPr id="5" name="テキスト ボックス 4"/>
          <p:cNvSpPr txBox="1"/>
          <p:nvPr/>
        </p:nvSpPr>
        <p:spPr>
          <a:xfrm>
            <a:off x="482035" y="3319358"/>
            <a:ext cx="30415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戦略</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ver.2.0</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では「公民共同エコシステムの構築」にリニューアル</a:t>
            </a:r>
          </a:p>
        </p:txBody>
      </p:sp>
      <p:sp>
        <p:nvSpPr>
          <p:cNvPr id="23" name="テキスト ボックス 22">
            <a:extLst>
              <a:ext uri="{FF2B5EF4-FFF2-40B4-BE49-F238E27FC236}">
                <a16:creationId xmlns:a16="http://schemas.microsoft.com/office/drawing/2014/main" id="{4609BFC8-47B6-43E1-9D40-E229D36568EF}"/>
              </a:ext>
            </a:extLst>
          </p:cNvPr>
          <p:cNvSpPr txBox="1"/>
          <p:nvPr/>
        </p:nvSpPr>
        <p:spPr>
          <a:xfrm>
            <a:off x="0" y="594799"/>
            <a:ext cx="9144000" cy="309958"/>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大阪スマートシティ戦略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ver.2.0</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概要</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戦略</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ver.1.0』 </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から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戦略</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ver.2.0』 </a:t>
            </a:r>
            <a:r>
              <a:rPr kumimoji="0" lang="ja-JP" altLang="en-US" sz="1400" b="1" i="0" u="none" strike="noStrike" kern="1200" cap="none" spc="0" normalizeH="0" baseline="0" noProof="0" dirty="0" err="1">
                <a:ln>
                  <a:noFill/>
                </a:ln>
                <a:solidFill>
                  <a:prstClr val="white"/>
                </a:solidFill>
                <a:effectLst/>
                <a:uLnTx/>
                <a:uFillTx/>
                <a:latin typeface="Meiryo UI"/>
                <a:ea typeface="Meiryo UI"/>
                <a:cs typeface="+mn-cs"/>
              </a:rPr>
              <a:t>への</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バージョンアップ</a:t>
            </a:r>
          </a:p>
        </p:txBody>
      </p:sp>
      <p:cxnSp>
        <p:nvCxnSpPr>
          <p:cNvPr id="27" name="直線コネクタ 26"/>
          <p:cNvCxnSpPr/>
          <p:nvPr/>
        </p:nvCxnSpPr>
        <p:spPr>
          <a:xfrm>
            <a:off x="270457" y="5064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48386" y="105281"/>
            <a:ext cx="406874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４</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改革の取組（スマートシティ）</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486716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4174</Words>
  <Application>Microsoft Office PowerPoint</Application>
  <PresentationFormat>画面に合わせる (4:3)</PresentationFormat>
  <Paragraphs>417</Paragraphs>
  <Slides>14</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14</vt:i4>
      </vt:variant>
    </vt:vector>
  </HeadingPairs>
  <TitlesOfParts>
    <vt:vector size="30" baseType="lpstr">
      <vt:lpstr>BIZ UDゴシック</vt:lpstr>
      <vt:lpstr>HGP創英角ｺﾞｼｯｸUB</vt:lpstr>
      <vt:lpstr>HGP創英角ﾎﾟｯﾌﾟ体</vt:lpstr>
      <vt:lpstr>HG丸ｺﾞｼｯｸM-PRO</vt:lpstr>
      <vt:lpstr>Hiragino Sans W3</vt:lpstr>
      <vt:lpstr>Meiryo UI</vt:lpstr>
      <vt:lpstr>ＭＳ Ｐゴシック</vt:lpstr>
      <vt:lpstr>ＭＳ 明朝</vt:lpstr>
      <vt:lpstr>メイリオ</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大阪広域データ連携基盤（ORDEN）の整備</vt:lpstr>
      <vt:lpstr>PowerPoint プレゼンテーション</vt:lpstr>
      <vt:lpstr>大阪のスーパーシティ構想がめざす未来ビジョン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2023-06-16T03:00:19Z</dcterms:created>
  <dcterms:modified xsi:type="dcterms:W3CDTF">2023-06-16T03:00:24Z</dcterms:modified>
</cp:coreProperties>
</file>