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3" removePersonalInfoOnSave="1" saveSubsetFonts="1">
  <p:sldMasterIdLst>
    <p:sldMasterId id="2147483648" r:id="rId1"/>
  </p:sldMasterIdLst>
  <p:notesMasterIdLst>
    <p:notesMasterId r:id="rId22"/>
  </p:notesMasterIdLst>
  <p:handoutMasterIdLst>
    <p:handoutMasterId r:id="rId23"/>
  </p:handoutMasterIdLst>
  <p:sldIdLst>
    <p:sldId id="2720" r:id="rId2"/>
    <p:sldId id="2721" r:id="rId3"/>
    <p:sldId id="2722" r:id="rId4"/>
    <p:sldId id="2723" r:id="rId5"/>
    <p:sldId id="2724" r:id="rId6"/>
    <p:sldId id="2725" r:id="rId7"/>
    <p:sldId id="2726" r:id="rId8"/>
    <p:sldId id="2727" r:id="rId9"/>
    <p:sldId id="2728" r:id="rId10"/>
    <p:sldId id="2729" r:id="rId11"/>
    <p:sldId id="2730" r:id="rId12"/>
    <p:sldId id="2731" r:id="rId13"/>
    <p:sldId id="2732" r:id="rId14"/>
    <p:sldId id="2733" r:id="rId15"/>
    <p:sldId id="2734" r:id="rId16"/>
    <p:sldId id="2735" r:id="rId17"/>
    <p:sldId id="2736" r:id="rId18"/>
    <p:sldId id="2737" r:id="rId19"/>
    <p:sldId id="2738" r:id="rId20"/>
    <p:sldId id="2739"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44698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3619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11122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77996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38758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7316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01894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71491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4845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416568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268490" y="1463675"/>
            <a:ext cx="5270501" cy="5051425"/>
            <a:chOff x="-3313" y="922"/>
            <a:chExt cx="3320" cy="3182"/>
          </a:xfrm>
        </p:grpSpPr>
        <p:sp>
          <p:nvSpPr>
            <p:cNvPr id="10" name="AutoShape 3"/>
            <p:cNvSpPr>
              <a:spLocks noChangeAspect="1" noChangeArrowheads="1" noTextEdit="1"/>
            </p:cNvSpPr>
            <p:nvPr/>
          </p:nvSpPr>
          <p:spPr bwMode="auto">
            <a:xfrm>
              <a:off x="-3313" y="922"/>
              <a:ext cx="3320" cy="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 name="Group 103"/>
            <p:cNvGrpSpPr>
              <a:grpSpLocks/>
            </p:cNvGrpSpPr>
            <p:nvPr/>
          </p:nvGrpSpPr>
          <p:grpSpPr bwMode="auto">
            <a:xfrm>
              <a:off x="-3226" y="938"/>
              <a:ext cx="3166" cy="3160"/>
              <a:chOff x="-3226" y="938"/>
              <a:chExt cx="3166" cy="316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 y="938"/>
                <a:ext cx="3124" cy="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6"/>
              <p:cNvSpPr>
                <a:spLocks/>
              </p:cNvSpPr>
              <p:nvPr/>
            </p:nvSpPr>
            <p:spPr bwMode="auto">
              <a:xfrm>
                <a:off x="-1766" y="2511"/>
                <a:ext cx="32" cy="48"/>
              </a:xfrm>
              <a:custGeom>
                <a:avLst/>
                <a:gdLst>
                  <a:gd name="T0" fmla="*/ 19 w 32"/>
                  <a:gd name="T1" fmla="*/ 0 h 48"/>
                  <a:gd name="T2" fmla="*/ 0 w 32"/>
                  <a:gd name="T3" fmla="*/ 44 h 48"/>
                  <a:gd name="T4" fmla="*/ 8 w 32"/>
                  <a:gd name="T5" fmla="*/ 48 h 48"/>
                  <a:gd name="T6" fmla="*/ 32 w 32"/>
                  <a:gd name="T7" fmla="*/ 30 h 48"/>
                  <a:gd name="T8" fmla="*/ 26 w 32"/>
                  <a:gd name="T9" fmla="*/ 4 h 48"/>
                  <a:gd name="T10" fmla="*/ 19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19" y="0"/>
                    </a:moveTo>
                    <a:lnTo>
                      <a:pt x="0" y="44"/>
                    </a:lnTo>
                    <a:lnTo>
                      <a:pt x="8" y="48"/>
                    </a:lnTo>
                    <a:lnTo>
                      <a:pt x="32" y="30"/>
                    </a:lnTo>
                    <a:lnTo>
                      <a:pt x="26" y="4"/>
                    </a:lnTo>
                    <a:lnTo>
                      <a:pt x="1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
              <p:cNvSpPr>
                <a:spLocks noEditPoints="1"/>
              </p:cNvSpPr>
              <p:nvPr/>
            </p:nvSpPr>
            <p:spPr bwMode="auto">
              <a:xfrm>
                <a:off x="-2849" y="2724"/>
                <a:ext cx="1159" cy="1258"/>
              </a:xfrm>
              <a:custGeom>
                <a:avLst/>
                <a:gdLst>
                  <a:gd name="T0" fmla="*/ 3537 w 3543"/>
                  <a:gd name="T1" fmla="*/ 41 h 4165"/>
                  <a:gd name="T2" fmla="*/ 3542 w 3543"/>
                  <a:gd name="T3" fmla="*/ 92 h 4165"/>
                  <a:gd name="T4" fmla="*/ 3530 w 3543"/>
                  <a:gd name="T5" fmla="*/ 192 h 4165"/>
                  <a:gd name="T6" fmla="*/ 3499 w 3543"/>
                  <a:gd name="T7" fmla="*/ 348 h 4165"/>
                  <a:gd name="T8" fmla="*/ 3408 w 3543"/>
                  <a:gd name="T9" fmla="*/ 754 h 4165"/>
                  <a:gd name="T10" fmla="*/ 3317 w 3543"/>
                  <a:gd name="T11" fmla="*/ 1068 h 4165"/>
                  <a:gd name="T12" fmla="*/ 3216 w 3543"/>
                  <a:gd name="T13" fmla="*/ 1269 h 4165"/>
                  <a:gd name="T14" fmla="*/ 3035 w 3543"/>
                  <a:gd name="T15" fmla="*/ 1471 h 4165"/>
                  <a:gd name="T16" fmla="*/ 2923 w 3543"/>
                  <a:gd name="T17" fmla="*/ 1647 h 4165"/>
                  <a:gd name="T18" fmla="*/ 2765 w 3543"/>
                  <a:gd name="T19" fmla="*/ 2058 h 4165"/>
                  <a:gd name="T20" fmla="*/ 2622 w 3543"/>
                  <a:gd name="T21" fmla="*/ 2300 h 4165"/>
                  <a:gd name="T22" fmla="*/ 2372 w 3543"/>
                  <a:gd name="T23" fmla="*/ 2560 h 4165"/>
                  <a:gd name="T24" fmla="*/ 2164 w 3543"/>
                  <a:gd name="T25" fmla="*/ 2781 h 4165"/>
                  <a:gd name="T26" fmla="*/ 2036 w 3543"/>
                  <a:gd name="T27" fmla="*/ 3012 h 4165"/>
                  <a:gd name="T28" fmla="*/ 1687 w 3543"/>
                  <a:gd name="T29" fmla="*/ 3445 h 4165"/>
                  <a:gd name="T30" fmla="*/ 1456 w 3543"/>
                  <a:gd name="T31" fmla="*/ 3692 h 4165"/>
                  <a:gd name="T32" fmla="*/ 1251 w 3543"/>
                  <a:gd name="T33" fmla="*/ 3946 h 4165"/>
                  <a:gd name="T34" fmla="*/ 1073 w 3543"/>
                  <a:gd name="T35" fmla="*/ 4085 h 4165"/>
                  <a:gd name="T36" fmla="*/ 972 w 3543"/>
                  <a:gd name="T37" fmla="*/ 4140 h 4165"/>
                  <a:gd name="T38" fmla="*/ 869 w 3543"/>
                  <a:gd name="T39" fmla="*/ 4164 h 4165"/>
                  <a:gd name="T40" fmla="*/ 798 w 3543"/>
                  <a:gd name="T41" fmla="*/ 4160 h 4165"/>
                  <a:gd name="T42" fmla="*/ 706 w 3543"/>
                  <a:gd name="T43" fmla="*/ 4127 h 4165"/>
                  <a:gd name="T44" fmla="*/ 595 w 3543"/>
                  <a:gd name="T45" fmla="*/ 4045 h 4165"/>
                  <a:gd name="T46" fmla="*/ 365 w 3543"/>
                  <a:gd name="T47" fmla="*/ 3819 h 4165"/>
                  <a:gd name="T48" fmla="*/ 222 w 3543"/>
                  <a:gd name="T49" fmla="*/ 3721 h 4165"/>
                  <a:gd name="T50" fmla="*/ 363 w 3543"/>
                  <a:gd name="T51" fmla="*/ 3682 h 4165"/>
                  <a:gd name="T52" fmla="*/ 583 w 3543"/>
                  <a:gd name="T53" fmla="*/ 3903 h 4165"/>
                  <a:gd name="T54" fmla="*/ 753 w 3543"/>
                  <a:gd name="T55" fmla="*/ 4043 h 4165"/>
                  <a:gd name="T56" fmla="*/ 770 w 3543"/>
                  <a:gd name="T57" fmla="*/ 4051 h 4165"/>
                  <a:gd name="T58" fmla="*/ 865 w 3543"/>
                  <a:gd name="T59" fmla="*/ 4069 h 4165"/>
                  <a:gd name="T60" fmla="*/ 897 w 3543"/>
                  <a:gd name="T61" fmla="*/ 4064 h 4165"/>
                  <a:gd name="T62" fmla="*/ 976 w 3543"/>
                  <a:gd name="T63" fmla="*/ 4032 h 4165"/>
                  <a:gd name="T64" fmla="*/ 1183 w 3543"/>
                  <a:gd name="T65" fmla="*/ 3878 h 4165"/>
                  <a:gd name="T66" fmla="*/ 1333 w 3543"/>
                  <a:gd name="T67" fmla="*/ 3693 h 4165"/>
                  <a:gd name="T68" fmla="*/ 1527 w 3543"/>
                  <a:gd name="T69" fmla="*/ 3473 h 4165"/>
                  <a:gd name="T70" fmla="*/ 1877 w 3543"/>
                  <a:gd name="T71" fmla="*/ 3073 h 4165"/>
                  <a:gd name="T72" fmla="*/ 2085 w 3543"/>
                  <a:gd name="T73" fmla="*/ 2728 h 4165"/>
                  <a:gd name="T74" fmla="*/ 2237 w 3543"/>
                  <a:gd name="T75" fmla="*/ 2560 h 4165"/>
                  <a:gd name="T76" fmla="*/ 2491 w 3543"/>
                  <a:gd name="T77" fmla="*/ 2306 h 4165"/>
                  <a:gd name="T78" fmla="*/ 2638 w 3543"/>
                  <a:gd name="T79" fmla="*/ 2102 h 4165"/>
                  <a:gd name="T80" fmla="*/ 2804 w 3543"/>
                  <a:gd name="T81" fmla="*/ 1686 h 4165"/>
                  <a:gd name="T82" fmla="*/ 2920 w 3543"/>
                  <a:gd name="T83" fmla="*/ 1460 h 4165"/>
                  <a:gd name="T84" fmla="*/ 3095 w 3543"/>
                  <a:gd name="T85" fmla="*/ 1268 h 4165"/>
                  <a:gd name="T86" fmla="*/ 3209 w 3543"/>
                  <a:gd name="T87" fmla="*/ 1082 h 4165"/>
                  <a:gd name="T88" fmla="*/ 3280 w 3543"/>
                  <a:gd name="T89" fmla="*/ 865 h 4165"/>
                  <a:gd name="T90" fmla="*/ 3379 w 3543"/>
                  <a:gd name="T91" fmla="*/ 456 h 4165"/>
                  <a:gd name="T92" fmla="*/ 3427 w 3543"/>
                  <a:gd name="T93" fmla="*/ 221 h 4165"/>
                  <a:gd name="T94" fmla="*/ 3446 w 3543"/>
                  <a:gd name="T95" fmla="*/ 114 h 4165"/>
                  <a:gd name="T96" fmla="*/ 3443 w 3543"/>
                  <a:gd name="T97" fmla="*/ 60 h 4165"/>
                  <a:gd name="T98" fmla="*/ 3432 w 3543"/>
                  <a:gd name="T99" fmla="*/ 25 h 4165"/>
                  <a:gd name="T100" fmla="*/ 0 w 3543"/>
                  <a:gd name="T101" fmla="*/ 3672 h 4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43" h="4165">
                    <a:moveTo>
                      <a:pt x="3525" y="0"/>
                    </a:moveTo>
                    <a:lnTo>
                      <a:pt x="3530" y="18"/>
                    </a:lnTo>
                    <a:lnTo>
                      <a:pt x="3537" y="41"/>
                    </a:lnTo>
                    <a:cubicBezTo>
                      <a:pt x="3537" y="44"/>
                      <a:pt x="3538" y="46"/>
                      <a:pt x="3538" y="49"/>
                    </a:cubicBezTo>
                    <a:lnTo>
                      <a:pt x="3542" y="85"/>
                    </a:lnTo>
                    <a:cubicBezTo>
                      <a:pt x="3542" y="88"/>
                      <a:pt x="3543" y="90"/>
                      <a:pt x="3542" y="92"/>
                    </a:cubicBezTo>
                    <a:lnTo>
                      <a:pt x="3541" y="117"/>
                    </a:lnTo>
                    <a:lnTo>
                      <a:pt x="3537" y="152"/>
                    </a:lnTo>
                    <a:lnTo>
                      <a:pt x="3530" y="192"/>
                    </a:lnTo>
                    <a:lnTo>
                      <a:pt x="3522" y="238"/>
                    </a:lnTo>
                    <a:lnTo>
                      <a:pt x="3512" y="291"/>
                    </a:lnTo>
                    <a:lnTo>
                      <a:pt x="3499" y="348"/>
                    </a:lnTo>
                    <a:lnTo>
                      <a:pt x="3473" y="475"/>
                    </a:lnTo>
                    <a:lnTo>
                      <a:pt x="3442" y="614"/>
                    </a:lnTo>
                    <a:lnTo>
                      <a:pt x="3408" y="754"/>
                    </a:lnTo>
                    <a:lnTo>
                      <a:pt x="3373" y="890"/>
                    </a:lnTo>
                    <a:lnTo>
                      <a:pt x="3335" y="1013"/>
                    </a:lnTo>
                    <a:lnTo>
                      <a:pt x="3317" y="1068"/>
                    </a:lnTo>
                    <a:lnTo>
                      <a:pt x="3298" y="1117"/>
                    </a:lnTo>
                    <a:lnTo>
                      <a:pt x="3260" y="1199"/>
                    </a:lnTo>
                    <a:lnTo>
                      <a:pt x="3216" y="1269"/>
                    </a:lnTo>
                    <a:lnTo>
                      <a:pt x="3170" y="1327"/>
                    </a:lnTo>
                    <a:lnTo>
                      <a:pt x="3124" y="1378"/>
                    </a:lnTo>
                    <a:lnTo>
                      <a:pt x="3035" y="1471"/>
                    </a:lnTo>
                    <a:lnTo>
                      <a:pt x="2995" y="1521"/>
                    </a:lnTo>
                    <a:lnTo>
                      <a:pt x="2958" y="1579"/>
                    </a:lnTo>
                    <a:lnTo>
                      <a:pt x="2923" y="1647"/>
                    </a:lnTo>
                    <a:lnTo>
                      <a:pt x="2893" y="1722"/>
                    </a:lnTo>
                    <a:lnTo>
                      <a:pt x="2833" y="1888"/>
                    </a:lnTo>
                    <a:lnTo>
                      <a:pt x="2765" y="2058"/>
                    </a:lnTo>
                    <a:lnTo>
                      <a:pt x="2725" y="2143"/>
                    </a:lnTo>
                    <a:lnTo>
                      <a:pt x="2677" y="2225"/>
                    </a:lnTo>
                    <a:lnTo>
                      <a:pt x="2622" y="2300"/>
                    </a:lnTo>
                    <a:lnTo>
                      <a:pt x="2564" y="2369"/>
                    </a:lnTo>
                    <a:lnTo>
                      <a:pt x="2439" y="2496"/>
                    </a:lnTo>
                    <a:lnTo>
                      <a:pt x="2372" y="2560"/>
                    </a:lnTo>
                    <a:lnTo>
                      <a:pt x="2304" y="2627"/>
                    </a:lnTo>
                    <a:lnTo>
                      <a:pt x="2234" y="2701"/>
                    </a:lnTo>
                    <a:lnTo>
                      <a:pt x="2164" y="2781"/>
                    </a:lnTo>
                    <a:lnTo>
                      <a:pt x="2170" y="2771"/>
                    </a:lnTo>
                    <a:lnTo>
                      <a:pt x="2109" y="2892"/>
                    </a:lnTo>
                    <a:lnTo>
                      <a:pt x="2036" y="3012"/>
                    </a:lnTo>
                    <a:lnTo>
                      <a:pt x="1956" y="3128"/>
                    </a:lnTo>
                    <a:lnTo>
                      <a:pt x="1869" y="3239"/>
                    </a:lnTo>
                    <a:lnTo>
                      <a:pt x="1687" y="3445"/>
                    </a:lnTo>
                    <a:lnTo>
                      <a:pt x="1596" y="3540"/>
                    </a:lnTo>
                    <a:lnTo>
                      <a:pt x="1507" y="3628"/>
                    </a:lnTo>
                    <a:lnTo>
                      <a:pt x="1456" y="3692"/>
                    </a:lnTo>
                    <a:lnTo>
                      <a:pt x="1408" y="3752"/>
                    </a:lnTo>
                    <a:lnTo>
                      <a:pt x="1326" y="3857"/>
                    </a:lnTo>
                    <a:lnTo>
                      <a:pt x="1251" y="3946"/>
                    </a:lnTo>
                    <a:cubicBezTo>
                      <a:pt x="1249" y="3947"/>
                      <a:pt x="1248" y="3949"/>
                      <a:pt x="1246" y="3951"/>
                    </a:cubicBezTo>
                    <a:lnTo>
                      <a:pt x="1165" y="4021"/>
                    </a:lnTo>
                    <a:lnTo>
                      <a:pt x="1073" y="4085"/>
                    </a:lnTo>
                    <a:lnTo>
                      <a:pt x="1027" y="4113"/>
                    </a:lnTo>
                    <a:lnTo>
                      <a:pt x="979" y="4137"/>
                    </a:lnTo>
                    <a:cubicBezTo>
                      <a:pt x="977" y="4138"/>
                      <a:pt x="975" y="4139"/>
                      <a:pt x="972" y="4140"/>
                    </a:cubicBezTo>
                    <a:lnTo>
                      <a:pt x="926" y="4155"/>
                    </a:lnTo>
                    <a:cubicBezTo>
                      <a:pt x="924" y="4156"/>
                      <a:pt x="921" y="4157"/>
                      <a:pt x="918" y="4157"/>
                    </a:cubicBezTo>
                    <a:lnTo>
                      <a:pt x="869" y="4164"/>
                    </a:lnTo>
                    <a:cubicBezTo>
                      <a:pt x="866" y="4164"/>
                      <a:pt x="863" y="4165"/>
                      <a:pt x="860" y="4164"/>
                    </a:cubicBezTo>
                    <a:lnTo>
                      <a:pt x="809" y="4161"/>
                    </a:lnTo>
                    <a:cubicBezTo>
                      <a:pt x="805" y="4161"/>
                      <a:pt x="802" y="4161"/>
                      <a:pt x="798" y="4160"/>
                    </a:cubicBezTo>
                    <a:lnTo>
                      <a:pt x="743" y="4144"/>
                    </a:lnTo>
                    <a:cubicBezTo>
                      <a:pt x="741" y="4143"/>
                      <a:pt x="738" y="4142"/>
                      <a:pt x="736" y="4141"/>
                    </a:cubicBezTo>
                    <a:lnTo>
                      <a:pt x="706" y="4127"/>
                    </a:lnTo>
                    <a:cubicBezTo>
                      <a:pt x="704" y="4126"/>
                      <a:pt x="702" y="4125"/>
                      <a:pt x="700" y="4124"/>
                    </a:cubicBezTo>
                    <a:lnTo>
                      <a:pt x="668" y="4103"/>
                    </a:lnTo>
                    <a:lnTo>
                      <a:pt x="595" y="4045"/>
                    </a:lnTo>
                    <a:lnTo>
                      <a:pt x="518" y="3974"/>
                    </a:lnTo>
                    <a:lnTo>
                      <a:pt x="441" y="3896"/>
                    </a:lnTo>
                    <a:lnTo>
                      <a:pt x="365" y="3819"/>
                    </a:lnTo>
                    <a:lnTo>
                      <a:pt x="296" y="3749"/>
                    </a:lnTo>
                    <a:lnTo>
                      <a:pt x="311" y="3760"/>
                    </a:lnTo>
                    <a:lnTo>
                      <a:pt x="222" y="3721"/>
                    </a:lnTo>
                    <a:lnTo>
                      <a:pt x="259" y="3633"/>
                    </a:lnTo>
                    <a:lnTo>
                      <a:pt x="348" y="3671"/>
                    </a:lnTo>
                    <a:cubicBezTo>
                      <a:pt x="354" y="3674"/>
                      <a:pt x="359" y="3677"/>
                      <a:pt x="363" y="3682"/>
                    </a:cubicBezTo>
                    <a:lnTo>
                      <a:pt x="434" y="3752"/>
                    </a:lnTo>
                    <a:lnTo>
                      <a:pt x="508" y="3829"/>
                    </a:lnTo>
                    <a:lnTo>
                      <a:pt x="583" y="3903"/>
                    </a:lnTo>
                    <a:lnTo>
                      <a:pt x="654" y="3970"/>
                    </a:lnTo>
                    <a:lnTo>
                      <a:pt x="721" y="4022"/>
                    </a:lnTo>
                    <a:lnTo>
                      <a:pt x="753" y="4043"/>
                    </a:lnTo>
                    <a:lnTo>
                      <a:pt x="747" y="4040"/>
                    </a:lnTo>
                    <a:lnTo>
                      <a:pt x="777" y="4054"/>
                    </a:lnTo>
                    <a:lnTo>
                      <a:pt x="770" y="4051"/>
                    </a:lnTo>
                    <a:lnTo>
                      <a:pt x="825" y="4067"/>
                    </a:lnTo>
                    <a:lnTo>
                      <a:pt x="814" y="4066"/>
                    </a:lnTo>
                    <a:lnTo>
                      <a:pt x="865" y="4069"/>
                    </a:lnTo>
                    <a:lnTo>
                      <a:pt x="856" y="4069"/>
                    </a:lnTo>
                    <a:lnTo>
                      <a:pt x="905" y="4062"/>
                    </a:lnTo>
                    <a:lnTo>
                      <a:pt x="897" y="4064"/>
                    </a:lnTo>
                    <a:lnTo>
                      <a:pt x="943" y="4049"/>
                    </a:lnTo>
                    <a:lnTo>
                      <a:pt x="936" y="4052"/>
                    </a:lnTo>
                    <a:lnTo>
                      <a:pt x="976" y="4032"/>
                    </a:lnTo>
                    <a:lnTo>
                      <a:pt x="1018" y="4006"/>
                    </a:lnTo>
                    <a:lnTo>
                      <a:pt x="1102" y="3948"/>
                    </a:lnTo>
                    <a:lnTo>
                      <a:pt x="1183" y="3878"/>
                    </a:lnTo>
                    <a:lnTo>
                      <a:pt x="1178" y="3883"/>
                    </a:lnTo>
                    <a:lnTo>
                      <a:pt x="1251" y="3798"/>
                    </a:lnTo>
                    <a:lnTo>
                      <a:pt x="1333" y="3693"/>
                    </a:lnTo>
                    <a:lnTo>
                      <a:pt x="1381" y="3631"/>
                    </a:lnTo>
                    <a:lnTo>
                      <a:pt x="1440" y="3561"/>
                    </a:lnTo>
                    <a:lnTo>
                      <a:pt x="1527" y="3473"/>
                    </a:lnTo>
                    <a:lnTo>
                      <a:pt x="1615" y="3382"/>
                    </a:lnTo>
                    <a:lnTo>
                      <a:pt x="1794" y="3180"/>
                    </a:lnTo>
                    <a:lnTo>
                      <a:pt x="1877" y="3073"/>
                    </a:lnTo>
                    <a:lnTo>
                      <a:pt x="1954" y="2963"/>
                    </a:lnTo>
                    <a:lnTo>
                      <a:pt x="2024" y="2849"/>
                    </a:lnTo>
                    <a:lnTo>
                      <a:pt x="2085" y="2728"/>
                    </a:lnTo>
                    <a:cubicBezTo>
                      <a:pt x="2086" y="2724"/>
                      <a:pt x="2089" y="2721"/>
                      <a:pt x="2091" y="2718"/>
                    </a:cubicBezTo>
                    <a:lnTo>
                      <a:pt x="2165" y="2634"/>
                    </a:lnTo>
                    <a:lnTo>
                      <a:pt x="2237" y="2560"/>
                    </a:lnTo>
                    <a:lnTo>
                      <a:pt x="2305" y="2491"/>
                    </a:lnTo>
                    <a:lnTo>
                      <a:pt x="2370" y="2429"/>
                    </a:lnTo>
                    <a:lnTo>
                      <a:pt x="2491" y="2306"/>
                    </a:lnTo>
                    <a:lnTo>
                      <a:pt x="2545" y="2243"/>
                    </a:lnTo>
                    <a:lnTo>
                      <a:pt x="2594" y="2176"/>
                    </a:lnTo>
                    <a:lnTo>
                      <a:pt x="2638" y="2102"/>
                    </a:lnTo>
                    <a:lnTo>
                      <a:pt x="2676" y="2023"/>
                    </a:lnTo>
                    <a:lnTo>
                      <a:pt x="2742" y="1855"/>
                    </a:lnTo>
                    <a:lnTo>
                      <a:pt x="2804" y="1686"/>
                    </a:lnTo>
                    <a:lnTo>
                      <a:pt x="2838" y="1604"/>
                    </a:lnTo>
                    <a:lnTo>
                      <a:pt x="2877" y="1528"/>
                    </a:lnTo>
                    <a:lnTo>
                      <a:pt x="2920" y="1460"/>
                    </a:lnTo>
                    <a:lnTo>
                      <a:pt x="2966" y="1404"/>
                    </a:lnTo>
                    <a:lnTo>
                      <a:pt x="3053" y="1313"/>
                    </a:lnTo>
                    <a:lnTo>
                      <a:pt x="3095" y="1268"/>
                    </a:lnTo>
                    <a:lnTo>
                      <a:pt x="3135" y="1218"/>
                    </a:lnTo>
                    <a:lnTo>
                      <a:pt x="3173" y="1158"/>
                    </a:lnTo>
                    <a:lnTo>
                      <a:pt x="3209" y="1082"/>
                    </a:lnTo>
                    <a:lnTo>
                      <a:pt x="3226" y="1037"/>
                    </a:lnTo>
                    <a:lnTo>
                      <a:pt x="3244" y="984"/>
                    </a:lnTo>
                    <a:lnTo>
                      <a:pt x="3280" y="865"/>
                    </a:lnTo>
                    <a:lnTo>
                      <a:pt x="3315" y="731"/>
                    </a:lnTo>
                    <a:lnTo>
                      <a:pt x="3349" y="593"/>
                    </a:lnTo>
                    <a:lnTo>
                      <a:pt x="3379" y="456"/>
                    </a:lnTo>
                    <a:lnTo>
                      <a:pt x="3405" y="329"/>
                    </a:lnTo>
                    <a:lnTo>
                      <a:pt x="3417" y="272"/>
                    </a:lnTo>
                    <a:lnTo>
                      <a:pt x="3427" y="221"/>
                    </a:lnTo>
                    <a:lnTo>
                      <a:pt x="3435" y="175"/>
                    </a:lnTo>
                    <a:lnTo>
                      <a:pt x="3442" y="139"/>
                    </a:lnTo>
                    <a:lnTo>
                      <a:pt x="3446" y="114"/>
                    </a:lnTo>
                    <a:lnTo>
                      <a:pt x="3447" y="89"/>
                    </a:lnTo>
                    <a:lnTo>
                      <a:pt x="3447" y="96"/>
                    </a:lnTo>
                    <a:lnTo>
                      <a:pt x="3443" y="60"/>
                    </a:lnTo>
                    <a:lnTo>
                      <a:pt x="3444" y="68"/>
                    </a:lnTo>
                    <a:lnTo>
                      <a:pt x="3437" y="43"/>
                    </a:lnTo>
                    <a:lnTo>
                      <a:pt x="3432" y="25"/>
                    </a:lnTo>
                    <a:lnTo>
                      <a:pt x="3525" y="0"/>
                    </a:lnTo>
                    <a:close/>
                    <a:moveTo>
                      <a:pt x="286" y="3822"/>
                    </a:moveTo>
                    <a:lnTo>
                      <a:pt x="0" y="3672"/>
                    </a:lnTo>
                    <a:lnTo>
                      <a:pt x="291" y="3534"/>
                    </a:lnTo>
                    <a:lnTo>
                      <a:pt x="286" y="3822"/>
                    </a:lnTo>
                    <a:close/>
                  </a:path>
                </a:pathLst>
              </a:custGeom>
              <a:solidFill>
                <a:srgbClr val="0000FF"/>
              </a:solidFill>
              <a:ln w="1588"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8"/>
              <p:cNvSpPr>
                <a:spLocks noEditPoints="1"/>
              </p:cNvSpPr>
              <p:nvPr/>
            </p:nvSpPr>
            <p:spPr bwMode="auto">
              <a:xfrm>
                <a:off x="-3089" y="2339"/>
                <a:ext cx="1334" cy="234"/>
              </a:xfrm>
              <a:custGeom>
                <a:avLst/>
                <a:gdLst>
                  <a:gd name="T0" fmla="*/ 260 w 4079"/>
                  <a:gd name="T1" fmla="*/ 593 h 777"/>
                  <a:gd name="T2" fmla="*/ 399 w 4079"/>
                  <a:gd name="T3" fmla="*/ 533 h 777"/>
                  <a:gd name="T4" fmla="*/ 568 w 4079"/>
                  <a:gd name="T5" fmla="*/ 461 h 777"/>
                  <a:gd name="T6" fmla="*/ 862 w 4079"/>
                  <a:gd name="T7" fmla="*/ 343 h 777"/>
                  <a:gd name="T8" fmla="*/ 1299 w 4079"/>
                  <a:gd name="T9" fmla="*/ 193 h 777"/>
                  <a:gd name="T10" fmla="*/ 1665 w 4079"/>
                  <a:gd name="T11" fmla="*/ 79 h 777"/>
                  <a:gd name="T12" fmla="*/ 1920 w 4079"/>
                  <a:gd name="T13" fmla="*/ 23 h 777"/>
                  <a:gd name="T14" fmla="*/ 2185 w 4079"/>
                  <a:gd name="T15" fmla="*/ 0 h 777"/>
                  <a:gd name="T16" fmla="*/ 2472 w 4079"/>
                  <a:gd name="T17" fmla="*/ 8 h 777"/>
                  <a:gd name="T18" fmla="*/ 2757 w 4079"/>
                  <a:gd name="T19" fmla="*/ 35 h 777"/>
                  <a:gd name="T20" fmla="*/ 3009 w 4079"/>
                  <a:gd name="T21" fmla="*/ 70 h 777"/>
                  <a:gd name="T22" fmla="*/ 3202 w 4079"/>
                  <a:gd name="T23" fmla="*/ 101 h 777"/>
                  <a:gd name="T24" fmla="*/ 3344 w 4079"/>
                  <a:gd name="T25" fmla="*/ 133 h 777"/>
                  <a:gd name="T26" fmla="*/ 3505 w 4079"/>
                  <a:gd name="T27" fmla="*/ 194 h 777"/>
                  <a:gd name="T28" fmla="*/ 3653 w 4079"/>
                  <a:gd name="T29" fmla="*/ 292 h 777"/>
                  <a:gd name="T30" fmla="*/ 3780 w 4079"/>
                  <a:gd name="T31" fmla="*/ 441 h 777"/>
                  <a:gd name="T32" fmla="*/ 3879 w 4079"/>
                  <a:gd name="T33" fmla="*/ 575 h 777"/>
                  <a:gd name="T34" fmla="*/ 3902 w 4079"/>
                  <a:gd name="T35" fmla="*/ 599 h 777"/>
                  <a:gd name="T36" fmla="*/ 3957 w 4079"/>
                  <a:gd name="T37" fmla="*/ 638 h 777"/>
                  <a:gd name="T38" fmla="*/ 4002 w 4079"/>
                  <a:gd name="T39" fmla="*/ 655 h 777"/>
                  <a:gd name="T40" fmla="*/ 4079 w 4079"/>
                  <a:gd name="T41" fmla="*/ 677 h 777"/>
                  <a:gd name="T42" fmla="*/ 4017 w 4079"/>
                  <a:gd name="T43" fmla="*/ 758 h 777"/>
                  <a:gd name="T44" fmla="*/ 3914 w 4079"/>
                  <a:gd name="T45" fmla="*/ 723 h 777"/>
                  <a:gd name="T46" fmla="*/ 3873 w 4079"/>
                  <a:gd name="T47" fmla="*/ 699 h 777"/>
                  <a:gd name="T48" fmla="*/ 3838 w 4079"/>
                  <a:gd name="T49" fmla="*/ 671 h 777"/>
                  <a:gd name="T50" fmla="*/ 3770 w 4079"/>
                  <a:gd name="T51" fmla="*/ 593 h 777"/>
                  <a:gd name="T52" fmla="*/ 3633 w 4079"/>
                  <a:gd name="T53" fmla="*/ 406 h 777"/>
                  <a:gd name="T54" fmla="*/ 3553 w 4079"/>
                  <a:gd name="T55" fmla="*/ 335 h 777"/>
                  <a:gd name="T56" fmla="*/ 3375 w 4079"/>
                  <a:gd name="T57" fmla="*/ 242 h 777"/>
                  <a:gd name="T58" fmla="*/ 3258 w 4079"/>
                  <a:gd name="T59" fmla="*/ 211 h 777"/>
                  <a:gd name="T60" fmla="*/ 3098 w 4079"/>
                  <a:gd name="T61" fmla="*/ 181 h 777"/>
                  <a:gd name="T62" fmla="*/ 2876 w 4079"/>
                  <a:gd name="T63" fmla="*/ 147 h 777"/>
                  <a:gd name="T64" fmla="*/ 2608 w 4079"/>
                  <a:gd name="T65" fmla="*/ 115 h 777"/>
                  <a:gd name="T66" fmla="*/ 2326 w 4079"/>
                  <a:gd name="T67" fmla="*/ 96 h 777"/>
                  <a:gd name="T68" fmla="*/ 2062 w 4079"/>
                  <a:gd name="T69" fmla="*/ 102 h 777"/>
                  <a:gd name="T70" fmla="*/ 1815 w 4079"/>
                  <a:gd name="T71" fmla="*/ 141 h 777"/>
                  <a:gd name="T72" fmla="*/ 1569 w 4079"/>
                  <a:gd name="T73" fmla="*/ 206 h 777"/>
                  <a:gd name="T74" fmla="*/ 1106 w 4079"/>
                  <a:gd name="T75" fmla="*/ 359 h 777"/>
                  <a:gd name="T76" fmla="*/ 698 w 4079"/>
                  <a:gd name="T77" fmla="*/ 511 h 777"/>
                  <a:gd name="T78" fmla="*/ 519 w 4079"/>
                  <a:gd name="T79" fmla="*/ 587 h 777"/>
                  <a:gd name="T80" fmla="*/ 365 w 4079"/>
                  <a:gd name="T81" fmla="*/ 653 h 777"/>
                  <a:gd name="T82" fmla="*/ 236 w 4079"/>
                  <a:gd name="T83" fmla="*/ 712 h 777"/>
                  <a:gd name="T84" fmla="*/ 322 w 4079"/>
                  <a:gd name="T85" fmla="*/ 776 h 777"/>
                  <a:gd name="T86" fmla="*/ 193 w 4079"/>
                  <a:gd name="T87" fmla="*/ 519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9" h="777">
                    <a:moveTo>
                      <a:pt x="194" y="626"/>
                    </a:moveTo>
                    <a:lnTo>
                      <a:pt x="260" y="593"/>
                    </a:lnTo>
                    <a:lnTo>
                      <a:pt x="327" y="564"/>
                    </a:lnTo>
                    <a:lnTo>
                      <a:pt x="399" y="533"/>
                    </a:lnTo>
                    <a:lnTo>
                      <a:pt x="480" y="498"/>
                    </a:lnTo>
                    <a:lnTo>
                      <a:pt x="568" y="461"/>
                    </a:lnTo>
                    <a:lnTo>
                      <a:pt x="661" y="422"/>
                    </a:lnTo>
                    <a:lnTo>
                      <a:pt x="862" y="343"/>
                    </a:lnTo>
                    <a:lnTo>
                      <a:pt x="1075" y="268"/>
                    </a:lnTo>
                    <a:lnTo>
                      <a:pt x="1299" y="193"/>
                    </a:lnTo>
                    <a:lnTo>
                      <a:pt x="1540" y="115"/>
                    </a:lnTo>
                    <a:lnTo>
                      <a:pt x="1665" y="79"/>
                    </a:lnTo>
                    <a:lnTo>
                      <a:pt x="1792" y="48"/>
                    </a:lnTo>
                    <a:lnTo>
                      <a:pt x="1920" y="23"/>
                    </a:lnTo>
                    <a:lnTo>
                      <a:pt x="2050" y="7"/>
                    </a:lnTo>
                    <a:lnTo>
                      <a:pt x="2185" y="0"/>
                    </a:lnTo>
                    <a:lnTo>
                      <a:pt x="2327" y="0"/>
                    </a:lnTo>
                    <a:lnTo>
                      <a:pt x="2472" y="8"/>
                    </a:lnTo>
                    <a:lnTo>
                      <a:pt x="2616" y="20"/>
                    </a:lnTo>
                    <a:lnTo>
                      <a:pt x="2757" y="35"/>
                    </a:lnTo>
                    <a:lnTo>
                      <a:pt x="2889" y="52"/>
                    </a:lnTo>
                    <a:lnTo>
                      <a:pt x="3009" y="70"/>
                    </a:lnTo>
                    <a:lnTo>
                      <a:pt x="3113" y="86"/>
                    </a:lnTo>
                    <a:lnTo>
                      <a:pt x="3202" y="101"/>
                    </a:lnTo>
                    <a:lnTo>
                      <a:pt x="3277" y="116"/>
                    </a:lnTo>
                    <a:lnTo>
                      <a:pt x="3344" y="133"/>
                    </a:lnTo>
                    <a:lnTo>
                      <a:pt x="3402" y="151"/>
                    </a:lnTo>
                    <a:lnTo>
                      <a:pt x="3505" y="194"/>
                    </a:lnTo>
                    <a:lnTo>
                      <a:pt x="3602" y="252"/>
                    </a:lnTo>
                    <a:lnTo>
                      <a:pt x="3653" y="292"/>
                    </a:lnTo>
                    <a:lnTo>
                      <a:pt x="3700" y="339"/>
                    </a:lnTo>
                    <a:lnTo>
                      <a:pt x="3780" y="441"/>
                    </a:lnTo>
                    <a:lnTo>
                      <a:pt x="3849" y="538"/>
                    </a:lnTo>
                    <a:lnTo>
                      <a:pt x="3879" y="575"/>
                    </a:lnTo>
                    <a:lnTo>
                      <a:pt x="3907" y="604"/>
                    </a:lnTo>
                    <a:lnTo>
                      <a:pt x="3902" y="599"/>
                    </a:lnTo>
                    <a:lnTo>
                      <a:pt x="3932" y="622"/>
                    </a:lnTo>
                    <a:lnTo>
                      <a:pt x="3957" y="638"/>
                    </a:lnTo>
                    <a:lnTo>
                      <a:pt x="3949" y="634"/>
                    </a:lnTo>
                    <a:lnTo>
                      <a:pt x="4002" y="655"/>
                    </a:lnTo>
                    <a:lnTo>
                      <a:pt x="4042" y="665"/>
                    </a:lnTo>
                    <a:lnTo>
                      <a:pt x="4079" y="677"/>
                    </a:lnTo>
                    <a:lnTo>
                      <a:pt x="4050" y="768"/>
                    </a:lnTo>
                    <a:lnTo>
                      <a:pt x="4017" y="758"/>
                    </a:lnTo>
                    <a:lnTo>
                      <a:pt x="3967" y="744"/>
                    </a:lnTo>
                    <a:lnTo>
                      <a:pt x="3914" y="723"/>
                    </a:lnTo>
                    <a:cubicBezTo>
                      <a:pt x="3911" y="722"/>
                      <a:pt x="3909" y="721"/>
                      <a:pt x="3906" y="719"/>
                    </a:cubicBezTo>
                    <a:lnTo>
                      <a:pt x="3873" y="699"/>
                    </a:lnTo>
                    <a:lnTo>
                      <a:pt x="3843" y="676"/>
                    </a:lnTo>
                    <a:cubicBezTo>
                      <a:pt x="3841" y="674"/>
                      <a:pt x="3840" y="673"/>
                      <a:pt x="3838" y="671"/>
                    </a:cubicBezTo>
                    <a:lnTo>
                      <a:pt x="3804" y="635"/>
                    </a:lnTo>
                    <a:lnTo>
                      <a:pt x="3770" y="593"/>
                    </a:lnTo>
                    <a:lnTo>
                      <a:pt x="3705" y="500"/>
                    </a:lnTo>
                    <a:lnTo>
                      <a:pt x="3633" y="406"/>
                    </a:lnTo>
                    <a:lnTo>
                      <a:pt x="3594" y="367"/>
                    </a:lnTo>
                    <a:lnTo>
                      <a:pt x="3553" y="335"/>
                    </a:lnTo>
                    <a:lnTo>
                      <a:pt x="3466" y="283"/>
                    </a:lnTo>
                    <a:lnTo>
                      <a:pt x="3375" y="242"/>
                    </a:lnTo>
                    <a:lnTo>
                      <a:pt x="3321" y="226"/>
                    </a:lnTo>
                    <a:lnTo>
                      <a:pt x="3258" y="211"/>
                    </a:lnTo>
                    <a:lnTo>
                      <a:pt x="3185" y="196"/>
                    </a:lnTo>
                    <a:lnTo>
                      <a:pt x="3098" y="181"/>
                    </a:lnTo>
                    <a:lnTo>
                      <a:pt x="2994" y="165"/>
                    </a:lnTo>
                    <a:lnTo>
                      <a:pt x="2876" y="147"/>
                    </a:lnTo>
                    <a:lnTo>
                      <a:pt x="2746" y="130"/>
                    </a:lnTo>
                    <a:lnTo>
                      <a:pt x="2608" y="115"/>
                    </a:lnTo>
                    <a:lnTo>
                      <a:pt x="2467" y="103"/>
                    </a:lnTo>
                    <a:lnTo>
                      <a:pt x="2326" y="96"/>
                    </a:lnTo>
                    <a:lnTo>
                      <a:pt x="2190" y="95"/>
                    </a:lnTo>
                    <a:lnTo>
                      <a:pt x="2062" y="102"/>
                    </a:lnTo>
                    <a:lnTo>
                      <a:pt x="1938" y="118"/>
                    </a:lnTo>
                    <a:lnTo>
                      <a:pt x="1815" y="141"/>
                    </a:lnTo>
                    <a:lnTo>
                      <a:pt x="1692" y="172"/>
                    </a:lnTo>
                    <a:lnTo>
                      <a:pt x="1569" y="206"/>
                    </a:lnTo>
                    <a:lnTo>
                      <a:pt x="1330" y="284"/>
                    </a:lnTo>
                    <a:lnTo>
                      <a:pt x="1106" y="359"/>
                    </a:lnTo>
                    <a:lnTo>
                      <a:pt x="897" y="432"/>
                    </a:lnTo>
                    <a:lnTo>
                      <a:pt x="698" y="511"/>
                    </a:lnTo>
                    <a:lnTo>
                      <a:pt x="605" y="550"/>
                    </a:lnTo>
                    <a:lnTo>
                      <a:pt x="519" y="587"/>
                    </a:lnTo>
                    <a:lnTo>
                      <a:pt x="437" y="622"/>
                    </a:lnTo>
                    <a:lnTo>
                      <a:pt x="365" y="653"/>
                    </a:lnTo>
                    <a:lnTo>
                      <a:pt x="303" y="680"/>
                    </a:lnTo>
                    <a:lnTo>
                      <a:pt x="236" y="712"/>
                    </a:lnTo>
                    <a:lnTo>
                      <a:pt x="194" y="626"/>
                    </a:lnTo>
                    <a:close/>
                    <a:moveTo>
                      <a:pt x="322" y="776"/>
                    </a:moveTo>
                    <a:lnTo>
                      <a:pt x="0" y="777"/>
                    </a:lnTo>
                    <a:lnTo>
                      <a:pt x="193" y="519"/>
                    </a:lnTo>
                    <a:lnTo>
                      <a:pt x="322" y="776"/>
                    </a:lnTo>
                    <a:close/>
                  </a:path>
                </a:pathLst>
              </a:custGeom>
              <a:solidFill>
                <a:srgbClr val="0000FF"/>
              </a:solidFill>
              <a:ln w="1588"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9"/>
              <p:cNvSpPr>
                <a:spLocks noEditPoints="1"/>
              </p:cNvSpPr>
              <p:nvPr/>
            </p:nvSpPr>
            <p:spPr bwMode="auto">
              <a:xfrm>
                <a:off x="-1752" y="1142"/>
                <a:ext cx="1159" cy="1425"/>
              </a:xfrm>
              <a:custGeom>
                <a:avLst/>
                <a:gdLst>
                  <a:gd name="T0" fmla="*/ 3280 w 3544"/>
                  <a:gd name="T1" fmla="*/ 185 h 4717"/>
                  <a:gd name="T2" fmla="*/ 3109 w 3544"/>
                  <a:gd name="T3" fmla="*/ 285 h 4717"/>
                  <a:gd name="T4" fmla="*/ 3047 w 3544"/>
                  <a:gd name="T5" fmla="*/ 355 h 4717"/>
                  <a:gd name="T6" fmla="*/ 3034 w 3544"/>
                  <a:gd name="T7" fmla="*/ 384 h 4717"/>
                  <a:gd name="T8" fmla="*/ 3012 w 3544"/>
                  <a:gd name="T9" fmla="*/ 535 h 4717"/>
                  <a:gd name="T10" fmla="*/ 2975 w 3544"/>
                  <a:gd name="T11" fmla="*/ 796 h 4717"/>
                  <a:gd name="T12" fmla="*/ 2852 w 3544"/>
                  <a:gd name="T13" fmla="*/ 1133 h 4717"/>
                  <a:gd name="T14" fmla="*/ 2742 w 3544"/>
                  <a:gd name="T15" fmla="*/ 1378 h 4717"/>
                  <a:gd name="T16" fmla="*/ 2639 w 3544"/>
                  <a:gd name="T17" fmla="*/ 1535 h 4717"/>
                  <a:gd name="T18" fmla="*/ 2508 w 3544"/>
                  <a:gd name="T19" fmla="*/ 1640 h 4717"/>
                  <a:gd name="T20" fmla="*/ 2461 w 3544"/>
                  <a:gd name="T21" fmla="*/ 1685 h 4717"/>
                  <a:gd name="T22" fmla="*/ 2314 w 3544"/>
                  <a:gd name="T23" fmla="*/ 1945 h 4717"/>
                  <a:gd name="T24" fmla="*/ 2238 w 3544"/>
                  <a:gd name="T25" fmla="*/ 2037 h 4717"/>
                  <a:gd name="T26" fmla="*/ 2067 w 3544"/>
                  <a:gd name="T27" fmla="*/ 2131 h 4717"/>
                  <a:gd name="T28" fmla="*/ 1847 w 3544"/>
                  <a:gd name="T29" fmla="*/ 2232 h 4717"/>
                  <a:gd name="T30" fmla="*/ 1588 w 3544"/>
                  <a:gd name="T31" fmla="*/ 2376 h 4717"/>
                  <a:gd name="T32" fmla="*/ 1297 w 3544"/>
                  <a:gd name="T33" fmla="*/ 2554 h 4717"/>
                  <a:gd name="T34" fmla="*/ 1083 w 3544"/>
                  <a:gd name="T35" fmla="*/ 2763 h 4717"/>
                  <a:gd name="T36" fmla="*/ 954 w 3544"/>
                  <a:gd name="T37" fmla="*/ 3029 h 4717"/>
                  <a:gd name="T38" fmla="*/ 777 w 3544"/>
                  <a:gd name="T39" fmla="*/ 3403 h 4717"/>
                  <a:gd name="T40" fmla="*/ 494 w 3544"/>
                  <a:gd name="T41" fmla="*/ 3694 h 4717"/>
                  <a:gd name="T42" fmla="*/ 304 w 3544"/>
                  <a:gd name="T43" fmla="*/ 3887 h 4717"/>
                  <a:gd name="T44" fmla="*/ 268 w 3544"/>
                  <a:gd name="T45" fmla="*/ 3944 h 4717"/>
                  <a:gd name="T46" fmla="*/ 222 w 3544"/>
                  <a:gd name="T47" fmla="*/ 4098 h 4717"/>
                  <a:gd name="T48" fmla="*/ 210 w 3544"/>
                  <a:gd name="T49" fmla="*/ 4345 h 4717"/>
                  <a:gd name="T50" fmla="*/ 198 w 3544"/>
                  <a:gd name="T51" fmla="*/ 4551 h 4717"/>
                  <a:gd name="T52" fmla="*/ 178 w 3544"/>
                  <a:gd name="T53" fmla="*/ 4607 h 4717"/>
                  <a:gd name="T54" fmla="*/ 140 w 3544"/>
                  <a:gd name="T55" fmla="*/ 4664 h 4717"/>
                  <a:gd name="T56" fmla="*/ 104 w 3544"/>
                  <a:gd name="T57" fmla="*/ 4690 h 4717"/>
                  <a:gd name="T58" fmla="*/ 0 w 3544"/>
                  <a:gd name="T59" fmla="*/ 4634 h 4717"/>
                  <a:gd name="T60" fmla="*/ 57 w 3544"/>
                  <a:gd name="T61" fmla="*/ 4607 h 4717"/>
                  <a:gd name="T62" fmla="*/ 84 w 3544"/>
                  <a:gd name="T63" fmla="*/ 4581 h 4717"/>
                  <a:gd name="T64" fmla="*/ 91 w 3544"/>
                  <a:gd name="T65" fmla="*/ 4568 h 4717"/>
                  <a:gd name="T66" fmla="*/ 112 w 3544"/>
                  <a:gd name="T67" fmla="*/ 4487 h 4717"/>
                  <a:gd name="T68" fmla="*/ 115 w 3544"/>
                  <a:gd name="T69" fmla="*/ 4260 h 4717"/>
                  <a:gd name="T70" fmla="*/ 147 w 3544"/>
                  <a:gd name="T71" fmla="*/ 3993 h 4717"/>
                  <a:gd name="T72" fmla="*/ 183 w 3544"/>
                  <a:gd name="T73" fmla="*/ 3901 h 4717"/>
                  <a:gd name="T74" fmla="*/ 291 w 3544"/>
                  <a:gd name="T75" fmla="*/ 3755 h 4717"/>
                  <a:gd name="T76" fmla="*/ 573 w 3544"/>
                  <a:gd name="T77" fmla="*/ 3494 h 4717"/>
                  <a:gd name="T78" fmla="*/ 744 w 3544"/>
                  <a:gd name="T79" fmla="*/ 3274 h 4717"/>
                  <a:gd name="T80" fmla="*/ 906 w 3544"/>
                  <a:gd name="T81" fmla="*/ 2893 h 4717"/>
                  <a:gd name="T82" fmla="*/ 1074 w 3544"/>
                  <a:gd name="T83" fmla="*/ 2620 h 4717"/>
                  <a:gd name="T84" fmla="*/ 1340 w 3544"/>
                  <a:gd name="T85" fmla="*/ 2410 h 4717"/>
                  <a:gd name="T86" fmla="*/ 1636 w 3544"/>
                  <a:gd name="T87" fmla="*/ 2239 h 4717"/>
                  <a:gd name="T88" fmla="*/ 1868 w 3544"/>
                  <a:gd name="T89" fmla="*/ 2111 h 4717"/>
                  <a:gd name="T90" fmla="*/ 2108 w 3544"/>
                  <a:gd name="T91" fmla="*/ 2009 h 4717"/>
                  <a:gd name="T92" fmla="*/ 2172 w 3544"/>
                  <a:gd name="T93" fmla="*/ 1968 h 4717"/>
                  <a:gd name="T94" fmla="*/ 2280 w 3544"/>
                  <a:gd name="T95" fmla="*/ 1811 h 4717"/>
                  <a:gd name="T96" fmla="*/ 2385 w 3544"/>
                  <a:gd name="T97" fmla="*/ 1627 h 4717"/>
                  <a:gd name="T98" fmla="*/ 2511 w 3544"/>
                  <a:gd name="T99" fmla="*/ 1520 h 4717"/>
                  <a:gd name="T100" fmla="*/ 2594 w 3544"/>
                  <a:gd name="T101" fmla="*/ 1440 h 4717"/>
                  <a:gd name="T102" fmla="*/ 2691 w 3544"/>
                  <a:gd name="T103" fmla="*/ 1264 h 4717"/>
                  <a:gd name="T104" fmla="*/ 2830 w 3544"/>
                  <a:gd name="T105" fmla="*/ 923 h 4717"/>
                  <a:gd name="T106" fmla="*/ 2898 w 3544"/>
                  <a:gd name="T107" fmla="*/ 710 h 4717"/>
                  <a:gd name="T108" fmla="*/ 2927 w 3544"/>
                  <a:gd name="T109" fmla="*/ 416 h 4717"/>
                  <a:gd name="T110" fmla="*/ 2944 w 3544"/>
                  <a:gd name="T111" fmla="*/ 351 h 4717"/>
                  <a:gd name="T112" fmla="*/ 3000 w 3544"/>
                  <a:gd name="T113" fmla="*/ 258 h 4717"/>
                  <a:gd name="T114" fmla="*/ 3049 w 3544"/>
                  <a:gd name="T115" fmla="*/ 211 h 4717"/>
                  <a:gd name="T116" fmla="*/ 3248 w 3544"/>
                  <a:gd name="T117" fmla="*/ 96 h 4717"/>
                  <a:gd name="T118" fmla="*/ 3234 w 3544"/>
                  <a:gd name="T119" fmla="*/ 0 h 4717"/>
                  <a:gd name="T120" fmla="*/ 3234 w 3544"/>
                  <a:gd name="T121" fmla="*/ 0 h 4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4" h="4717">
                    <a:moveTo>
                      <a:pt x="3319" y="179"/>
                    </a:moveTo>
                    <a:lnTo>
                      <a:pt x="3268" y="189"/>
                    </a:lnTo>
                    <a:lnTo>
                      <a:pt x="3280" y="185"/>
                    </a:lnTo>
                    <a:lnTo>
                      <a:pt x="3187" y="232"/>
                    </a:lnTo>
                    <a:lnTo>
                      <a:pt x="3104" y="290"/>
                    </a:lnTo>
                    <a:lnTo>
                      <a:pt x="3109" y="285"/>
                    </a:lnTo>
                    <a:lnTo>
                      <a:pt x="3071" y="321"/>
                    </a:lnTo>
                    <a:lnTo>
                      <a:pt x="3077" y="315"/>
                    </a:lnTo>
                    <a:lnTo>
                      <a:pt x="3047" y="355"/>
                    </a:lnTo>
                    <a:lnTo>
                      <a:pt x="3052" y="347"/>
                    </a:lnTo>
                    <a:lnTo>
                      <a:pt x="3031" y="392"/>
                    </a:lnTo>
                    <a:lnTo>
                      <a:pt x="3034" y="384"/>
                    </a:lnTo>
                    <a:lnTo>
                      <a:pt x="3021" y="433"/>
                    </a:lnTo>
                    <a:lnTo>
                      <a:pt x="3022" y="425"/>
                    </a:lnTo>
                    <a:lnTo>
                      <a:pt x="3012" y="535"/>
                    </a:lnTo>
                    <a:lnTo>
                      <a:pt x="3003" y="656"/>
                    </a:lnTo>
                    <a:lnTo>
                      <a:pt x="2993" y="725"/>
                    </a:lnTo>
                    <a:lnTo>
                      <a:pt x="2975" y="796"/>
                    </a:lnTo>
                    <a:lnTo>
                      <a:pt x="2950" y="872"/>
                    </a:lnTo>
                    <a:lnTo>
                      <a:pt x="2921" y="955"/>
                    </a:lnTo>
                    <a:lnTo>
                      <a:pt x="2852" y="1133"/>
                    </a:lnTo>
                    <a:lnTo>
                      <a:pt x="2815" y="1220"/>
                    </a:lnTo>
                    <a:lnTo>
                      <a:pt x="2778" y="1303"/>
                    </a:lnTo>
                    <a:lnTo>
                      <a:pt x="2742" y="1378"/>
                    </a:lnTo>
                    <a:lnTo>
                      <a:pt x="2708" y="1441"/>
                    </a:lnTo>
                    <a:lnTo>
                      <a:pt x="2675" y="1493"/>
                    </a:lnTo>
                    <a:lnTo>
                      <a:pt x="2639" y="1535"/>
                    </a:lnTo>
                    <a:lnTo>
                      <a:pt x="2604" y="1569"/>
                    </a:lnTo>
                    <a:lnTo>
                      <a:pt x="2570" y="1595"/>
                    </a:lnTo>
                    <a:lnTo>
                      <a:pt x="2508" y="1640"/>
                    </a:lnTo>
                    <a:lnTo>
                      <a:pt x="2481" y="1664"/>
                    </a:lnTo>
                    <a:lnTo>
                      <a:pt x="2456" y="1692"/>
                    </a:lnTo>
                    <a:lnTo>
                      <a:pt x="2461" y="1685"/>
                    </a:lnTo>
                    <a:lnTo>
                      <a:pt x="2409" y="1767"/>
                    </a:lnTo>
                    <a:lnTo>
                      <a:pt x="2365" y="1854"/>
                    </a:lnTo>
                    <a:lnTo>
                      <a:pt x="2314" y="1945"/>
                    </a:lnTo>
                    <a:cubicBezTo>
                      <a:pt x="2313" y="1948"/>
                      <a:pt x="2311" y="1950"/>
                      <a:pt x="2309" y="1952"/>
                    </a:cubicBezTo>
                    <a:lnTo>
                      <a:pt x="2245" y="2029"/>
                    </a:lnTo>
                    <a:cubicBezTo>
                      <a:pt x="2243" y="2032"/>
                      <a:pt x="2240" y="2034"/>
                      <a:pt x="2238" y="2037"/>
                    </a:cubicBezTo>
                    <a:lnTo>
                      <a:pt x="2200" y="2066"/>
                    </a:lnTo>
                    <a:lnTo>
                      <a:pt x="2157" y="2092"/>
                    </a:lnTo>
                    <a:lnTo>
                      <a:pt x="2067" y="2131"/>
                    </a:lnTo>
                    <a:lnTo>
                      <a:pt x="1965" y="2172"/>
                    </a:lnTo>
                    <a:lnTo>
                      <a:pt x="1908" y="2198"/>
                    </a:lnTo>
                    <a:lnTo>
                      <a:pt x="1847" y="2232"/>
                    </a:lnTo>
                    <a:lnTo>
                      <a:pt x="1771" y="2275"/>
                    </a:lnTo>
                    <a:lnTo>
                      <a:pt x="1682" y="2324"/>
                    </a:lnTo>
                    <a:lnTo>
                      <a:pt x="1588" y="2376"/>
                    </a:lnTo>
                    <a:lnTo>
                      <a:pt x="1488" y="2431"/>
                    </a:lnTo>
                    <a:lnTo>
                      <a:pt x="1391" y="2491"/>
                    </a:lnTo>
                    <a:lnTo>
                      <a:pt x="1297" y="2554"/>
                    </a:lnTo>
                    <a:lnTo>
                      <a:pt x="1212" y="2620"/>
                    </a:lnTo>
                    <a:lnTo>
                      <a:pt x="1141" y="2689"/>
                    </a:lnTo>
                    <a:lnTo>
                      <a:pt x="1083" y="2763"/>
                    </a:lnTo>
                    <a:lnTo>
                      <a:pt x="1035" y="2845"/>
                    </a:lnTo>
                    <a:lnTo>
                      <a:pt x="993" y="2934"/>
                    </a:lnTo>
                    <a:lnTo>
                      <a:pt x="954" y="3029"/>
                    </a:lnTo>
                    <a:lnTo>
                      <a:pt x="876" y="3221"/>
                    </a:lnTo>
                    <a:lnTo>
                      <a:pt x="831" y="3315"/>
                    </a:lnTo>
                    <a:lnTo>
                      <a:pt x="777" y="3403"/>
                    </a:lnTo>
                    <a:lnTo>
                      <a:pt x="713" y="3485"/>
                    </a:lnTo>
                    <a:lnTo>
                      <a:pt x="642" y="3559"/>
                    </a:lnTo>
                    <a:lnTo>
                      <a:pt x="494" y="3694"/>
                    </a:lnTo>
                    <a:lnTo>
                      <a:pt x="422" y="3759"/>
                    </a:lnTo>
                    <a:lnTo>
                      <a:pt x="358" y="3822"/>
                    </a:lnTo>
                    <a:lnTo>
                      <a:pt x="304" y="3887"/>
                    </a:lnTo>
                    <a:lnTo>
                      <a:pt x="308" y="3881"/>
                    </a:lnTo>
                    <a:lnTo>
                      <a:pt x="264" y="3952"/>
                    </a:lnTo>
                    <a:lnTo>
                      <a:pt x="268" y="3944"/>
                    </a:lnTo>
                    <a:lnTo>
                      <a:pt x="238" y="4021"/>
                    </a:lnTo>
                    <a:lnTo>
                      <a:pt x="240" y="4014"/>
                    </a:lnTo>
                    <a:lnTo>
                      <a:pt x="222" y="4098"/>
                    </a:lnTo>
                    <a:lnTo>
                      <a:pt x="214" y="4179"/>
                    </a:lnTo>
                    <a:lnTo>
                      <a:pt x="211" y="4263"/>
                    </a:lnTo>
                    <a:lnTo>
                      <a:pt x="210" y="4345"/>
                    </a:lnTo>
                    <a:lnTo>
                      <a:pt x="210" y="4422"/>
                    </a:lnTo>
                    <a:lnTo>
                      <a:pt x="207" y="4492"/>
                    </a:lnTo>
                    <a:lnTo>
                      <a:pt x="198" y="4551"/>
                    </a:lnTo>
                    <a:cubicBezTo>
                      <a:pt x="197" y="4554"/>
                      <a:pt x="197" y="4557"/>
                      <a:pt x="196" y="4559"/>
                    </a:cubicBezTo>
                    <a:lnTo>
                      <a:pt x="182" y="4599"/>
                    </a:lnTo>
                    <a:cubicBezTo>
                      <a:pt x="181" y="4602"/>
                      <a:pt x="180" y="4604"/>
                      <a:pt x="178" y="4607"/>
                    </a:cubicBezTo>
                    <a:lnTo>
                      <a:pt x="162" y="4636"/>
                    </a:lnTo>
                    <a:cubicBezTo>
                      <a:pt x="161" y="4638"/>
                      <a:pt x="159" y="4641"/>
                      <a:pt x="157" y="4644"/>
                    </a:cubicBezTo>
                    <a:lnTo>
                      <a:pt x="140" y="4664"/>
                    </a:lnTo>
                    <a:cubicBezTo>
                      <a:pt x="138" y="4666"/>
                      <a:pt x="135" y="4669"/>
                      <a:pt x="132" y="4671"/>
                    </a:cubicBezTo>
                    <a:lnTo>
                      <a:pt x="114" y="4684"/>
                    </a:lnTo>
                    <a:cubicBezTo>
                      <a:pt x="111" y="4686"/>
                      <a:pt x="108" y="4688"/>
                      <a:pt x="104" y="4690"/>
                    </a:cubicBezTo>
                    <a:lnTo>
                      <a:pt x="69" y="4705"/>
                    </a:lnTo>
                    <a:lnTo>
                      <a:pt x="48" y="4717"/>
                    </a:lnTo>
                    <a:lnTo>
                      <a:pt x="0" y="4634"/>
                    </a:lnTo>
                    <a:lnTo>
                      <a:pt x="32" y="4616"/>
                    </a:lnTo>
                    <a:lnTo>
                      <a:pt x="67" y="4601"/>
                    </a:lnTo>
                    <a:lnTo>
                      <a:pt x="57" y="4607"/>
                    </a:lnTo>
                    <a:lnTo>
                      <a:pt x="75" y="4594"/>
                    </a:lnTo>
                    <a:lnTo>
                      <a:pt x="67" y="4601"/>
                    </a:lnTo>
                    <a:lnTo>
                      <a:pt x="84" y="4581"/>
                    </a:lnTo>
                    <a:lnTo>
                      <a:pt x="78" y="4589"/>
                    </a:lnTo>
                    <a:lnTo>
                      <a:pt x="94" y="4560"/>
                    </a:lnTo>
                    <a:lnTo>
                      <a:pt x="91" y="4568"/>
                    </a:lnTo>
                    <a:lnTo>
                      <a:pt x="105" y="4528"/>
                    </a:lnTo>
                    <a:lnTo>
                      <a:pt x="103" y="4536"/>
                    </a:lnTo>
                    <a:lnTo>
                      <a:pt x="112" y="4487"/>
                    </a:lnTo>
                    <a:lnTo>
                      <a:pt x="114" y="4422"/>
                    </a:lnTo>
                    <a:lnTo>
                      <a:pt x="114" y="4344"/>
                    </a:lnTo>
                    <a:lnTo>
                      <a:pt x="115" y="4260"/>
                    </a:lnTo>
                    <a:lnTo>
                      <a:pt x="119" y="4170"/>
                    </a:lnTo>
                    <a:lnTo>
                      <a:pt x="129" y="4077"/>
                    </a:lnTo>
                    <a:lnTo>
                      <a:pt x="147" y="3993"/>
                    </a:lnTo>
                    <a:cubicBezTo>
                      <a:pt x="147" y="3991"/>
                      <a:pt x="148" y="3988"/>
                      <a:pt x="149" y="3986"/>
                    </a:cubicBezTo>
                    <a:lnTo>
                      <a:pt x="179" y="3909"/>
                    </a:lnTo>
                    <a:cubicBezTo>
                      <a:pt x="180" y="3906"/>
                      <a:pt x="181" y="3904"/>
                      <a:pt x="183" y="3901"/>
                    </a:cubicBezTo>
                    <a:lnTo>
                      <a:pt x="227" y="3830"/>
                    </a:lnTo>
                    <a:cubicBezTo>
                      <a:pt x="228" y="3828"/>
                      <a:pt x="229" y="3826"/>
                      <a:pt x="231" y="3824"/>
                    </a:cubicBezTo>
                    <a:lnTo>
                      <a:pt x="291" y="3755"/>
                    </a:lnTo>
                    <a:lnTo>
                      <a:pt x="357" y="3688"/>
                    </a:lnTo>
                    <a:lnTo>
                      <a:pt x="429" y="3623"/>
                    </a:lnTo>
                    <a:lnTo>
                      <a:pt x="573" y="3494"/>
                    </a:lnTo>
                    <a:lnTo>
                      <a:pt x="638" y="3424"/>
                    </a:lnTo>
                    <a:lnTo>
                      <a:pt x="695" y="3354"/>
                    </a:lnTo>
                    <a:lnTo>
                      <a:pt x="744" y="3274"/>
                    </a:lnTo>
                    <a:lnTo>
                      <a:pt x="787" y="3185"/>
                    </a:lnTo>
                    <a:lnTo>
                      <a:pt x="865" y="2992"/>
                    </a:lnTo>
                    <a:lnTo>
                      <a:pt x="906" y="2893"/>
                    </a:lnTo>
                    <a:lnTo>
                      <a:pt x="952" y="2796"/>
                    </a:lnTo>
                    <a:lnTo>
                      <a:pt x="1008" y="2704"/>
                    </a:lnTo>
                    <a:lnTo>
                      <a:pt x="1074" y="2620"/>
                    </a:lnTo>
                    <a:lnTo>
                      <a:pt x="1153" y="2544"/>
                    </a:lnTo>
                    <a:lnTo>
                      <a:pt x="1244" y="2475"/>
                    </a:lnTo>
                    <a:lnTo>
                      <a:pt x="1340" y="2410"/>
                    </a:lnTo>
                    <a:lnTo>
                      <a:pt x="1441" y="2348"/>
                    </a:lnTo>
                    <a:lnTo>
                      <a:pt x="1541" y="2291"/>
                    </a:lnTo>
                    <a:lnTo>
                      <a:pt x="1636" y="2239"/>
                    </a:lnTo>
                    <a:lnTo>
                      <a:pt x="1724" y="2192"/>
                    </a:lnTo>
                    <a:lnTo>
                      <a:pt x="1800" y="2148"/>
                    </a:lnTo>
                    <a:lnTo>
                      <a:pt x="1868" y="2111"/>
                    </a:lnTo>
                    <a:lnTo>
                      <a:pt x="1930" y="2083"/>
                    </a:lnTo>
                    <a:lnTo>
                      <a:pt x="2028" y="2043"/>
                    </a:lnTo>
                    <a:lnTo>
                      <a:pt x="2108" y="2009"/>
                    </a:lnTo>
                    <a:lnTo>
                      <a:pt x="2141" y="1989"/>
                    </a:lnTo>
                    <a:lnTo>
                      <a:pt x="2179" y="1960"/>
                    </a:lnTo>
                    <a:lnTo>
                      <a:pt x="2172" y="1968"/>
                    </a:lnTo>
                    <a:lnTo>
                      <a:pt x="2236" y="1891"/>
                    </a:lnTo>
                    <a:lnTo>
                      <a:pt x="2231" y="1898"/>
                    </a:lnTo>
                    <a:lnTo>
                      <a:pt x="2280" y="1811"/>
                    </a:lnTo>
                    <a:lnTo>
                      <a:pt x="2328" y="1716"/>
                    </a:lnTo>
                    <a:lnTo>
                      <a:pt x="2380" y="1634"/>
                    </a:lnTo>
                    <a:cubicBezTo>
                      <a:pt x="2381" y="1631"/>
                      <a:pt x="2383" y="1629"/>
                      <a:pt x="2385" y="1627"/>
                    </a:cubicBezTo>
                    <a:lnTo>
                      <a:pt x="2418" y="1591"/>
                    </a:lnTo>
                    <a:lnTo>
                      <a:pt x="2451" y="1563"/>
                    </a:lnTo>
                    <a:lnTo>
                      <a:pt x="2511" y="1520"/>
                    </a:lnTo>
                    <a:lnTo>
                      <a:pt x="2539" y="1498"/>
                    </a:lnTo>
                    <a:lnTo>
                      <a:pt x="2566" y="1474"/>
                    </a:lnTo>
                    <a:lnTo>
                      <a:pt x="2594" y="1440"/>
                    </a:lnTo>
                    <a:lnTo>
                      <a:pt x="2623" y="1396"/>
                    </a:lnTo>
                    <a:lnTo>
                      <a:pt x="2655" y="1336"/>
                    </a:lnTo>
                    <a:lnTo>
                      <a:pt x="2691" y="1264"/>
                    </a:lnTo>
                    <a:lnTo>
                      <a:pt x="2726" y="1182"/>
                    </a:lnTo>
                    <a:lnTo>
                      <a:pt x="2763" y="1098"/>
                    </a:lnTo>
                    <a:lnTo>
                      <a:pt x="2830" y="923"/>
                    </a:lnTo>
                    <a:lnTo>
                      <a:pt x="2859" y="842"/>
                    </a:lnTo>
                    <a:lnTo>
                      <a:pt x="2882" y="773"/>
                    </a:lnTo>
                    <a:lnTo>
                      <a:pt x="2898" y="710"/>
                    </a:lnTo>
                    <a:lnTo>
                      <a:pt x="2908" y="649"/>
                    </a:lnTo>
                    <a:lnTo>
                      <a:pt x="2917" y="526"/>
                    </a:lnTo>
                    <a:lnTo>
                      <a:pt x="2927" y="416"/>
                    </a:lnTo>
                    <a:cubicBezTo>
                      <a:pt x="2927" y="413"/>
                      <a:pt x="2927" y="411"/>
                      <a:pt x="2928" y="408"/>
                    </a:cubicBezTo>
                    <a:lnTo>
                      <a:pt x="2941" y="359"/>
                    </a:lnTo>
                    <a:cubicBezTo>
                      <a:pt x="2942" y="356"/>
                      <a:pt x="2943" y="354"/>
                      <a:pt x="2944" y="351"/>
                    </a:cubicBezTo>
                    <a:lnTo>
                      <a:pt x="2965" y="306"/>
                    </a:lnTo>
                    <a:cubicBezTo>
                      <a:pt x="2966" y="303"/>
                      <a:pt x="2968" y="300"/>
                      <a:pt x="2970" y="298"/>
                    </a:cubicBezTo>
                    <a:lnTo>
                      <a:pt x="3000" y="258"/>
                    </a:lnTo>
                    <a:cubicBezTo>
                      <a:pt x="3002" y="256"/>
                      <a:pt x="3003" y="253"/>
                      <a:pt x="3005" y="252"/>
                    </a:cubicBezTo>
                    <a:lnTo>
                      <a:pt x="3043" y="216"/>
                    </a:lnTo>
                    <a:cubicBezTo>
                      <a:pt x="3045" y="214"/>
                      <a:pt x="3047" y="212"/>
                      <a:pt x="3049" y="211"/>
                    </a:cubicBezTo>
                    <a:lnTo>
                      <a:pt x="3144" y="147"/>
                    </a:lnTo>
                    <a:lnTo>
                      <a:pt x="3237" y="100"/>
                    </a:lnTo>
                    <a:cubicBezTo>
                      <a:pt x="3241" y="98"/>
                      <a:pt x="3244" y="96"/>
                      <a:pt x="3248" y="96"/>
                    </a:cubicBezTo>
                    <a:lnTo>
                      <a:pt x="3299" y="85"/>
                    </a:lnTo>
                    <a:lnTo>
                      <a:pt x="3319" y="179"/>
                    </a:lnTo>
                    <a:close/>
                    <a:moveTo>
                      <a:pt x="3234" y="0"/>
                    </a:moveTo>
                    <a:lnTo>
                      <a:pt x="3544" y="85"/>
                    </a:lnTo>
                    <a:lnTo>
                      <a:pt x="3290" y="282"/>
                    </a:lnTo>
                    <a:lnTo>
                      <a:pt x="3234" y="0"/>
                    </a:lnTo>
                    <a:close/>
                  </a:path>
                </a:pathLst>
              </a:custGeom>
              <a:solidFill>
                <a:srgbClr val="0000FF"/>
              </a:solidFill>
              <a:ln w="1588"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Rectangle 10"/>
              <p:cNvSpPr>
                <a:spLocks noChangeArrowheads="1"/>
              </p:cNvSpPr>
              <p:nvPr/>
            </p:nvSpPr>
            <p:spPr bwMode="auto">
              <a:xfrm>
                <a:off x="-2537" y="2789"/>
                <a:ext cx="565"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1"/>
              <p:cNvSpPr>
                <a:spLocks noEditPoints="1"/>
              </p:cNvSpPr>
              <p:nvPr/>
            </p:nvSpPr>
            <p:spPr bwMode="auto">
              <a:xfrm>
                <a:off x="-2540" y="2786"/>
                <a:ext cx="570" cy="116"/>
              </a:xfrm>
              <a:custGeom>
                <a:avLst/>
                <a:gdLst>
                  <a:gd name="T0" fmla="*/ 0 w 570"/>
                  <a:gd name="T1" fmla="*/ 0 h 116"/>
                  <a:gd name="T2" fmla="*/ 570 w 570"/>
                  <a:gd name="T3" fmla="*/ 0 h 116"/>
                  <a:gd name="T4" fmla="*/ 570 w 570"/>
                  <a:gd name="T5" fmla="*/ 116 h 116"/>
                  <a:gd name="T6" fmla="*/ 0 w 570"/>
                  <a:gd name="T7" fmla="*/ 116 h 116"/>
                  <a:gd name="T8" fmla="*/ 0 w 570"/>
                  <a:gd name="T9" fmla="*/ 0 h 116"/>
                  <a:gd name="T10" fmla="*/ 5 w 570"/>
                  <a:gd name="T11" fmla="*/ 114 h 116"/>
                  <a:gd name="T12" fmla="*/ 3 w 570"/>
                  <a:gd name="T13" fmla="*/ 111 h 116"/>
                  <a:gd name="T14" fmla="*/ 568 w 570"/>
                  <a:gd name="T15" fmla="*/ 111 h 116"/>
                  <a:gd name="T16" fmla="*/ 565 w 570"/>
                  <a:gd name="T17" fmla="*/ 114 h 116"/>
                  <a:gd name="T18" fmla="*/ 565 w 570"/>
                  <a:gd name="T19" fmla="*/ 3 h 116"/>
                  <a:gd name="T20" fmla="*/ 568 w 570"/>
                  <a:gd name="T21" fmla="*/ 5 h 116"/>
                  <a:gd name="T22" fmla="*/ 3 w 570"/>
                  <a:gd name="T23" fmla="*/ 5 h 116"/>
                  <a:gd name="T24" fmla="*/ 5 w 570"/>
                  <a:gd name="T25" fmla="*/ 3 h 116"/>
                  <a:gd name="T26" fmla="*/ 5 w 570"/>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0" h="116">
                    <a:moveTo>
                      <a:pt x="0" y="0"/>
                    </a:moveTo>
                    <a:lnTo>
                      <a:pt x="570" y="0"/>
                    </a:lnTo>
                    <a:lnTo>
                      <a:pt x="570" y="116"/>
                    </a:lnTo>
                    <a:lnTo>
                      <a:pt x="0" y="116"/>
                    </a:lnTo>
                    <a:lnTo>
                      <a:pt x="0" y="0"/>
                    </a:lnTo>
                    <a:close/>
                    <a:moveTo>
                      <a:pt x="5" y="114"/>
                    </a:moveTo>
                    <a:lnTo>
                      <a:pt x="3" y="111"/>
                    </a:lnTo>
                    <a:lnTo>
                      <a:pt x="568" y="111"/>
                    </a:lnTo>
                    <a:lnTo>
                      <a:pt x="565" y="114"/>
                    </a:lnTo>
                    <a:lnTo>
                      <a:pt x="565" y="3"/>
                    </a:lnTo>
                    <a:lnTo>
                      <a:pt x="568" y="5"/>
                    </a:lnTo>
                    <a:lnTo>
                      <a:pt x="3" y="5"/>
                    </a:lnTo>
                    <a:lnTo>
                      <a:pt x="5" y="3"/>
                    </a:lnTo>
                    <a:lnTo>
                      <a:pt x="5" y="114"/>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12"/>
              <p:cNvSpPr>
                <a:spLocks/>
              </p:cNvSpPr>
              <p:nvPr/>
            </p:nvSpPr>
            <p:spPr bwMode="auto">
              <a:xfrm>
                <a:off x="-1917" y="2665"/>
                <a:ext cx="178" cy="204"/>
              </a:xfrm>
              <a:custGeom>
                <a:avLst/>
                <a:gdLst>
                  <a:gd name="T0" fmla="*/ 0 w 178"/>
                  <a:gd name="T1" fmla="*/ 201 h 204"/>
                  <a:gd name="T2" fmla="*/ 174 w 178"/>
                  <a:gd name="T3" fmla="*/ 0 h 204"/>
                  <a:gd name="T4" fmla="*/ 178 w 178"/>
                  <a:gd name="T5" fmla="*/ 3 h 204"/>
                  <a:gd name="T6" fmla="*/ 4 w 178"/>
                  <a:gd name="T7" fmla="*/ 204 h 204"/>
                  <a:gd name="T8" fmla="*/ 0 w 178"/>
                  <a:gd name="T9" fmla="*/ 201 h 204"/>
                </a:gdLst>
                <a:ahLst/>
                <a:cxnLst>
                  <a:cxn ang="0">
                    <a:pos x="T0" y="T1"/>
                  </a:cxn>
                  <a:cxn ang="0">
                    <a:pos x="T2" y="T3"/>
                  </a:cxn>
                  <a:cxn ang="0">
                    <a:pos x="T4" y="T5"/>
                  </a:cxn>
                  <a:cxn ang="0">
                    <a:pos x="T6" y="T7"/>
                  </a:cxn>
                  <a:cxn ang="0">
                    <a:pos x="T8" y="T9"/>
                  </a:cxn>
                </a:cxnLst>
                <a:rect l="0" t="0" r="r" b="b"/>
                <a:pathLst>
                  <a:path w="178" h="204">
                    <a:moveTo>
                      <a:pt x="0" y="201"/>
                    </a:moveTo>
                    <a:lnTo>
                      <a:pt x="174" y="0"/>
                    </a:lnTo>
                    <a:lnTo>
                      <a:pt x="178" y="3"/>
                    </a:lnTo>
                    <a:lnTo>
                      <a:pt x="4" y="204"/>
                    </a:lnTo>
                    <a:lnTo>
                      <a:pt x="0" y="201"/>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Rectangle 13"/>
              <p:cNvSpPr>
                <a:spLocks noChangeArrowheads="1"/>
              </p:cNvSpPr>
              <p:nvPr/>
            </p:nvSpPr>
            <p:spPr bwMode="auto">
              <a:xfrm>
                <a:off x="-2495" y="2798"/>
                <a:ext cx="27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なにわ筋線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Freeform 14"/>
              <p:cNvSpPr>
                <a:spLocks/>
              </p:cNvSpPr>
              <p:nvPr/>
            </p:nvSpPr>
            <p:spPr bwMode="auto">
              <a:xfrm>
                <a:off x="-2641" y="2715"/>
                <a:ext cx="1052" cy="1372"/>
              </a:xfrm>
              <a:custGeom>
                <a:avLst/>
                <a:gdLst>
                  <a:gd name="T0" fmla="*/ 182 w 3217"/>
                  <a:gd name="T1" fmla="*/ 4182 h 4540"/>
                  <a:gd name="T2" fmla="*/ 367 w 3217"/>
                  <a:gd name="T3" fmla="*/ 4399 h 4540"/>
                  <a:gd name="T4" fmla="*/ 413 w 3217"/>
                  <a:gd name="T5" fmla="*/ 4435 h 4540"/>
                  <a:gd name="T6" fmla="*/ 443 w 3217"/>
                  <a:gd name="T7" fmla="*/ 4444 h 4540"/>
                  <a:gd name="T8" fmla="*/ 479 w 3217"/>
                  <a:gd name="T9" fmla="*/ 4432 h 4540"/>
                  <a:gd name="T10" fmla="*/ 622 w 3217"/>
                  <a:gd name="T11" fmla="*/ 4233 h 4540"/>
                  <a:gd name="T12" fmla="*/ 896 w 3217"/>
                  <a:gd name="T13" fmla="*/ 3823 h 4540"/>
                  <a:gd name="T14" fmla="*/ 1260 w 3217"/>
                  <a:gd name="T15" fmla="*/ 3488 h 4540"/>
                  <a:gd name="T16" fmla="*/ 1552 w 3217"/>
                  <a:gd name="T17" fmla="*/ 3173 h 4540"/>
                  <a:gd name="T18" fmla="*/ 1918 w 3217"/>
                  <a:gd name="T19" fmla="*/ 2641 h 4540"/>
                  <a:gd name="T20" fmla="*/ 2219 w 3217"/>
                  <a:gd name="T21" fmla="*/ 2187 h 4540"/>
                  <a:gd name="T22" fmla="*/ 2369 w 3217"/>
                  <a:gd name="T23" fmla="*/ 1993 h 4540"/>
                  <a:gd name="T24" fmla="*/ 2602 w 3217"/>
                  <a:gd name="T25" fmla="*/ 1786 h 4540"/>
                  <a:gd name="T26" fmla="*/ 2762 w 3217"/>
                  <a:gd name="T27" fmla="*/ 1539 h 4540"/>
                  <a:gd name="T28" fmla="*/ 2831 w 3217"/>
                  <a:gd name="T29" fmla="*/ 1339 h 4540"/>
                  <a:gd name="T30" fmla="*/ 2825 w 3217"/>
                  <a:gd name="T31" fmla="*/ 1247 h 4540"/>
                  <a:gd name="T32" fmla="*/ 2833 w 3217"/>
                  <a:gd name="T33" fmla="*/ 1163 h 4540"/>
                  <a:gd name="T34" fmla="*/ 2951 w 3217"/>
                  <a:gd name="T35" fmla="*/ 906 h 4540"/>
                  <a:gd name="T36" fmla="*/ 3103 w 3217"/>
                  <a:gd name="T37" fmla="*/ 606 h 4540"/>
                  <a:gd name="T38" fmla="*/ 3121 w 3217"/>
                  <a:gd name="T39" fmla="*/ 529 h 4540"/>
                  <a:gd name="T40" fmla="*/ 3112 w 3217"/>
                  <a:gd name="T41" fmla="*/ 481 h 4540"/>
                  <a:gd name="T42" fmla="*/ 3010 w 3217"/>
                  <a:gd name="T43" fmla="*/ 386 h 4540"/>
                  <a:gd name="T44" fmla="*/ 2880 w 3217"/>
                  <a:gd name="T45" fmla="*/ 348 h 4540"/>
                  <a:gd name="T46" fmla="*/ 2749 w 3217"/>
                  <a:gd name="T47" fmla="*/ 309 h 4540"/>
                  <a:gd name="T48" fmla="*/ 2702 w 3217"/>
                  <a:gd name="T49" fmla="*/ 234 h 4540"/>
                  <a:gd name="T50" fmla="*/ 2714 w 3217"/>
                  <a:gd name="T51" fmla="*/ 120 h 4540"/>
                  <a:gd name="T52" fmla="*/ 2844 w 3217"/>
                  <a:gd name="T53" fmla="*/ 21 h 4540"/>
                  <a:gd name="T54" fmla="*/ 2800 w 3217"/>
                  <a:gd name="T55" fmla="*/ 174 h 4540"/>
                  <a:gd name="T56" fmla="*/ 2794 w 3217"/>
                  <a:gd name="T57" fmla="*/ 212 h 4540"/>
                  <a:gd name="T58" fmla="*/ 2798 w 3217"/>
                  <a:gd name="T59" fmla="*/ 228 h 4540"/>
                  <a:gd name="T60" fmla="*/ 2987 w 3217"/>
                  <a:gd name="T61" fmla="*/ 273 h 4540"/>
                  <a:gd name="T62" fmla="*/ 3122 w 3217"/>
                  <a:gd name="T63" fmla="*/ 350 h 4540"/>
                  <a:gd name="T64" fmla="*/ 3197 w 3217"/>
                  <a:gd name="T65" fmla="*/ 438 h 4540"/>
                  <a:gd name="T66" fmla="*/ 3216 w 3217"/>
                  <a:gd name="T67" fmla="*/ 528 h 4540"/>
                  <a:gd name="T68" fmla="*/ 3161 w 3217"/>
                  <a:gd name="T69" fmla="*/ 714 h 4540"/>
                  <a:gd name="T70" fmla="*/ 2995 w 3217"/>
                  <a:gd name="T71" fmla="*/ 1027 h 4540"/>
                  <a:gd name="T72" fmla="*/ 2926 w 3217"/>
                  <a:gd name="T73" fmla="*/ 1184 h 4540"/>
                  <a:gd name="T74" fmla="*/ 2923 w 3217"/>
                  <a:gd name="T75" fmla="*/ 1261 h 4540"/>
                  <a:gd name="T76" fmla="*/ 2925 w 3217"/>
                  <a:gd name="T77" fmla="*/ 1353 h 4540"/>
                  <a:gd name="T78" fmla="*/ 2798 w 3217"/>
                  <a:gd name="T79" fmla="*/ 1684 h 4540"/>
                  <a:gd name="T80" fmla="*/ 2587 w 3217"/>
                  <a:gd name="T81" fmla="*/ 1919 h 4540"/>
                  <a:gd name="T82" fmla="*/ 2411 w 3217"/>
                  <a:gd name="T83" fmla="*/ 2091 h 4540"/>
                  <a:gd name="T84" fmla="*/ 2253 w 3217"/>
                  <a:gd name="T85" fmla="*/ 2306 h 4540"/>
                  <a:gd name="T86" fmla="*/ 1887 w 3217"/>
                  <a:gd name="T87" fmla="*/ 2859 h 4540"/>
                  <a:gd name="T88" fmla="*/ 1581 w 3217"/>
                  <a:gd name="T89" fmla="*/ 3292 h 4540"/>
                  <a:gd name="T90" fmla="*/ 1244 w 3217"/>
                  <a:gd name="T91" fmla="*/ 3629 h 4540"/>
                  <a:gd name="T92" fmla="*/ 912 w 3217"/>
                  <a:gd name="T93" fmla="*/ 3957 h 4540"/>
                  <a:gd name="T94" fmla="*/ 659 w 3217"/>
                  <a:gd name="T95" fmla="*/ 4356 h 4540"/>
                  <a:gd name="T96" fmla="*/ 537 w 3217"/>
                  <a:gd name="T97" fmla="*/ 4507 h 4540"/>
                  <a:gd name="T98" fmla="*/ 448 w 3217"/>
                  <a:gd name="T99" fmla="*/ 4539 h 4540"/>
                  <a:gd name="T100" fmla="*/ 375 w 3217"/>
                  <a:gd name="T101" fmla="*/ 4522 h 4540"/>
                  <a:gd name="T102" fmla="*/ 253 w 3217"/>
                  <a:gd name="T103" fmla="*/ 4419 h 4540"/>
                  <a:gd name="T104" fmla="*/ 63 w 3217"/>
                  <a:gd name="T105" fmla="*/ 4187 h 4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17" h="4540">
                    <a:moveTo>
                      <a:pt x="73" y="4048"/>
                    </a:moveTo>
                    <a:lnTo>
                      <a:pt x="100" y="4080"/>
                    </a:lnTo>
                    <a:lnTo>
                      <a:pt x="138" y="4128"/>
                    </a:lnTo>
                    <a:lnTo>
                      <a:pt x="182" y="4182"/>
                    </a:lnTo>
                    <a:lnTo>
                      <a:pt x="230" y="4242"/>
                    </a:lnTo>
                    <a:lnTo>
                      <a:pt x="279" y="4302"/>
                    </a:lnTo>
                    <a:lnTo>
                      <a:pt x="326" y="4356"/>
                    </a:lnTo>
                    <a:lnTo>
                      <a:pt x="367" y="4399"/>
                    </a:lnTo>
                    <a:lnTo>
                      <a:pt x="400" y="4427"/>
                    </a:lnTo>
                    <a:lnTo>
                      <a:pt x="392" y="4422"/>
                    </a:lnTo>
                    <a:lnTo>
                      <a:pt x="422" y="4439"/>
                    </a:lnTo>
                    <a:lnTo>
                      <a:pt x="413" y="4435"/>
                    </a:lnTo>
                    <a:lnTo>
                      <a:pt x="441" y="4444"/>
                    </a:lnTo>
                    <a:lnTo>
                      <a:pt x="430" y="4442"/>
                    </a:lnTo>
                    <a:lnTo>
                      <a:pt x="455" y="4444"/>
                    </a:lnTo>
                    <a:lnTo>
                      <a:pt x="443" y="4444"/>
                    </a:lnTo>
                    <a:lnTo>
                      <a:pt x="466" y="4440"/>
                    </a:lnTo>
                    <a:lnTo>
                      <a:pt x="450" y="4446"/>
                    </a:lnTo>
                    <a:lnTo>
                      <a:pt x="488" y="4424"/>
                    </a:lnTo>
                    <a:lnTo>
                      <a:pt x="479" y="4432"/>
                    </a:lnTo>
                    <a:lnTo>
                      <a:pt x="508" y="4403"/>
                    </a:lnTo>
                    <a:lnTo>
                      <a:pt x="541" y="4360"/>
                    </a:lnTo>
                    <a:lnTo>
                      <a:pt x="578" y="4303"/>
                    </a:lnTo>
                    <a:lnTo>
                      <a:pt x="622" y="4233"/>
                    </a:lnTo>
                    <a:lnTo>
                      <a:pt x="670" y="4155"/>
                    </a:lnTo>
                    <a:lnTo>
                      <a:pt x="775" y="3987"/>
                    </a:lnTo>
                    <a:lnTo>
                      <a:pt x="833" y="3902"/>
                    </a:lnTo>
                    <a:lnTo>
                      <a:pt x="896" y="3823"/>
                    </a:lnTo>
                    <a:lnTo>
                      <a:pt x="962" y="3750"/>
                    </a:lnTo>
                    <a:lnTo>
                      <a:pt x="1032" y="3683"/>
                    </a:lnTo>
                    <a:lnTo>
                      <a:pt x="1182" y="3556"/>
                    </a:lnTo>
                    <a:lnTo>
                      <a:pt x="1260" y="3488"/>
                    </a:lnTo>
                    <a:lnTo>
                      <a:pt x="1341" y="3413"/>
                    </a:lnTo>
                    <a:lnTo>
                      <a:pt x="1423" y="3328"/>
                    </a:lnTo>
                    <a:lnTo>
                      <a:pt x="1508" y="3229"/>
                    </a:lnTo>
                    <a:lnTo>
                      <a:pt x="1552" y="3173"/>
                    </a:lnTo>
                    <a:lnTo>
                      <a:pt x="1599" y="3109"/>
                    </a:lnTo>
                    <a:lnTo>
                      <a:pt x="1701" y="2965"/>
                    </a:lnTo>
                    <a:lnTo>
                      <a:pt x="1808" y="2806"/>
                    </a:lnTo>
                    <a:lnTo>
                      <a:pt x="1918" y="2641"/>
                    </a:lnTo>
                    <a:lnTo>
                      <a:pt x="2024" y="2477"/>
                    </a:lnTo>
                    <a:lnTo>
                      <a:pt x="2127" y="2324"/>
                    </a:lnTo>
                    <a:lnTo>
                      <a:pt x="2173" y="2253"/>
                    </a:lnTo>
                    <a:lnTo>
                      <a:pt x="2219" y="2187"/>
                    </a:lnTo>
                    <a:lnTo>
                      <a:pt x="2262" y="2128"/>
                    </a:lnTo>
                    <a:lnTo>
                      <a:pt x="2300" y="2077"/>
                    </a:lnTo>
                    <a:lnTo>
                      <a:pt x="2336" y="2032"/>
                    </a:lnTo>
                    <a:lnTo>
                      <a:pt x="2369" y="1993"/>
                    </a:lnTo>
                    <a:lnTo>
                      <a:pt x="2429" y="1929"/>
                    </a:lnTo>
                    <a:lnTo>
                      <a:pt x="2481" y="1881"/>
                    </a:lnTo>
                    <a:lnTo>
                      <a:pt x="2528" y="1844"/>
                    </a:lnTo>
                    <a:lnTo>
                      <a:pt x="2602" y="1786"/>
                    </a:lnTo>
                    <a:lnTo>
                      <a:pt x="2632" y="1758"/>
                    </a:lnTo>
                    <a:lnTo>
                      <a:pt x="2660" y="1723"/>
                    </a:lnTo>
                    <a:lnTo>
                      <a:pt x="2717" y="1633"/>
                    </a:lnTo>
                    <a:lnTo>
                      <a:pt x="2762" y="1539"/>
                    </a:lnTo>
                    <a:lnTo>
                      <a:pt x="2798" y="1446"/>
                    </a:lnTo>
                    <a:lnTo>
                      <a:pt x="2825" y="1363"/>
                    </a:lnTo>
                    <a:lnTo>
                      <a:pt x="2832" y="1332"/>
                    </a:lnTo>
                    <a:lnTo>
                      <a:pt x="2831" y="1339"/>
                    </a:lnTo>
                    <a:lnTo>
                      <a:pt x="2833" y="1311"/>
                    </a:lnTo>
                    <a:lnTo>
                      <a:pt x="2833" y="1319"/>
                    </a:lnTo>
                    <a:lnTo>
                      <a:pt x="2828" y="1271"/>
                    </a:lnTo>
                    <a:lnTo>
                      <a:pt x="2825" y="1247"/>
                    </a:lnTo>
                    <a:cubicBezTo>
                      <a:pt x="2825" y="1245"/>
                      <a:pt x="2824" y="1242"/>
                      <a:pt x="2824" y="1240"/>
                    </a:cubicBezTo>
                    <a:lnTo>
                      <a:pt x="2825" y="1212"/>
                    </a:lnTo>
                    <a:lnTo>
                      <a:pt x="2831" y="1171"/>
                    </a:lnTo>
                    <a:cubicBezTo>
                      <a:pt x="2831" y="1168"/>
                      <a:pt x="2832" y="1166"/>
                      <a:pt x="2833" y="1163"/>
                    </a:cubicBezTo>
                    <a:lnTo>
                      <a:pt x="2847" y="1118"/>
                    </a:lnTo>
                    <a:lnTo>
                      <a:pt x="2873" y="1055"/>
                    </a:lnTo>
                    <a:lnTo>
                      <a:pt x="2910" y="984"/>
                    </a:lnTo>
                    <a:lnTo>
                      <a:pt x="2951" y="906"/>
                    </a:lnTo>
                    <a:lnTo>
                      <a:pt x="2995" y="825"/>
                    </a:lnTo>
                    <a:lnTo>
                      <a:pt x="3038" y="746"/>
                    </a:lnTo>
                    <a:lnTo>
                      <a:pt x="3076" y="671"/>
                    </a:lnTo>
                    <a:lnTo>
                      <a:pt x="3103" y="606"/>
                    </a:lnTo>
                    <a:lnTo>
                      <a:pt x="3119" y="555"/>
                    </a:lnTo>
                    <a:lnTo>
                      <a:pt x="3117" y="564"/>
                    </a:lnTo>
                    <a:lnTo>
                      <a:pt x="3121" y="519"/>
                    </a:lnTo>
                    <a:lnTo>
                      <a:pt x="3121" y="529"/>
                    </a:lnTo>
                    <a:lnTo>
                      <a:pt x="3117" y="492"/>
                    </a:lnTo>
                    <a:lnTo>
                      <a:pt x="3120" y="503"/>
                    </a:lnTo>
                    <a:lnTo>
                      <a:pt x="3108" y="471"/>
                    </a:lnTo>
                    <a:lnTo>
                      <a:pt x="3112" y="481"/>
                    </a:lnTo>
                    <a:lnTo>
                      <a:pt x="3095" y="455"/>
                    </a:lnTo>
                    <a:lnTo>
                      <a:pt x="3103" y="464"/>
                    </a:lnTo>
                    <a:lnTo>
                      <a:pt x="3057" y="421"/>
                    </a:lnTo>
                    <a:lnTo>
                      <a:pt x="3010" y="386"/>
                    </a:lnTo>
                    <a:lnTo>
                      <a:pt x="2985" y="372"/>
                    </a:lnTo>
                    <a:lnTo>
                      <a:pt x="2995" y="376"/>
                    </a:lnTo>
                    <a:lnTo>
                      <a:pt x="2958" y="364"/>
                    </a:lnTo>
                    <a:lnTo>
                      <a:pt x="2880" y="348"/>
                    </a:lnTo>
                    <a:lnTo>
                      <a:pt x="2840" y="342"/>
                    </a:lnTo>
                    <a:lnTo>
                      <a:pt x="2798" y="331"/>
                    </a:lnTo>
                    <a:lnTo>
                      <a:pt x="2763" y="317"/>
                    </a:lnTo>
                    <a:cubicBezTo>
                      <a:pt x="2758" y="315"/>
                      <a:pt x="2753" y="312"/>
                      <a:pt x="2749" y="309"/>
                    </a:cubicBezTo>
                    <a:lnTo>
                      <a:pt x="2728" y="291"/>
                    </a:lnTo>
                    <a:cubicBezTo>
                      <a:pt x="2723" y="286"/>
                      <a:pt x="2718" y="280"/>
                      <a:pt x="2715" y="273"/>
                    </a:cubicBezTo>
                    <a:lnTo>
                      <a:pt x="2705" y="249"/>
                    </a:lnTo>
                    <a:cubicBezTo>
                      <a:pt x="2703" y="244"/>
                      <a:pt x="2702" y="239"/>
                      <a:pt x="2702" y="234"/>
                    </a:cubicBezTo>
                    <a:lnTo>
                      <a:pt x="2700" y="203"/>
                    </a:lnTo>
                    <a:cubicBezTo>
                      <a:pt x="2699" y="199"/>
                      <a:pt x="2699" y="196"/>
                      <a:pt x="2700" y="192"/>
                    </a:cubicBezTo>
                    <a:lnTo>
                      <a:pt x="2705" y="159"/>
                    </a:lnTo>
                    <a:lnTo>
                      <a:pt x="2714" y="120"/>
                    </a:lnTo>
                    <a:lnTo>
                      <a:pt x="2737" y="48"/>
                    </a:lnTo>
                    <a:lnTo>
                      <a:pt x="2747" y="18"/>
                    </a:lnTo>
                    <a:lnTo>
                      <a:pt x="2751" y="0"/>
                    </a:lnTo>
                    <a:lnTo>
                      <a:pt x="2844" y="21"/>
                    </a:lnTo>
                    <a:lnTo>
                      <a:pt x="2838" y="49"/>
                    </a:lnTo>
                    <a:lnTo>
                      <a:pt x="2828" y="77"/>
                    </a:lnTo>
                    <a:lnTo>
                      <a:pt x="2807" y="141"/>
                    </a:lnTo>
                    <a:lnTo>
                      <a:pt x="2800" y="174"/>
                    </a:lnTo>
                    <a:lnTo>
                      <a:pt x="2795" y="207"/>
                    </a:lnTo>
                    <a:lnTo>
                      <a:pt x="2795" y="196"/>
                    </a:lnTo>
                    <a:lnTo>
                      <a:pt x="2797" y="227"/>
                    </a:lnTo>
                    <a:lnTo>
                      <a:pt x="2794" y="212"/>
                    </a:lnTo>
                    <a:lnTo>
                      <a:pt x="2804" y="236"/>
                    </a:lnTo>
                    <a:lnTo>
                      <a:pt x="2791" y="218"/>
                    </a:lnTo>
                    <a:lnTo>
                      <a:pt x="2812" y="236"/>
                    </a:lnTo>
                    <a:lnTo>
                      <a:pt x="2798" y="228"/>
                    </a:lnTo>
                    <a:lnTo>
                      <a:pt x="2823" y="238"/>
                    </a:lnTo>
                    <a:lnTo>
                      <a:pt x="2855" y="247"/>
                    </a:lnTo>
                    <a:lnTo>
                      <a:pt x="2899" y="254"/>
                    </a:lnTo>
                    <a:lnTo>
                      <a:pt x="2987" y="273"/>
                    </a:lnTo>
                    <a:lnTo>
                      <a:pt x="3024" y="285"/>
                    </a:lnTo>
                    <a:cubicBezTo>
                      <a:pt x="3028" y="286"/>
                      <a:pt x="3031" y="287"/>
                      <a:pt x="3034" y="289"/>
                    </a:cubicBezTo>
                    <a:lnTo>
                      <a:pt x="3067" y="309"/>
                    </a:lnTo>
                    <a:lnTo>
                      <a:pt x="3122" y="350"/>
                    </a:lnTo>
                    <a:lnTo>
                      <a:pt x="3168" y="393"/>
                    </a:lnTo>
                    <a:cubicBezTo>
                      <a:pt x="3171" y="396"/>
                      <a:pt x="3174" y="399"/>
                      <a:pt x="3176" y="402"/>
                    </a:cubicBezTo>
                    <a:lnTo>
                      <a:pt x="3193" y="428"/>
                    </a:lnTo>
                    <a:cubicBezTo>
                      <a:pt x="3195" y="431"/>
                      <a:pt x="3196" y="434"/>
                      <a:pt x="3197" y="438"/>
                    </a:cubicBezTo>
                    <a:lnTo>
                      <a:pt x="3209" y="470"/>
                    </a:lnTo>
                    <a:cubicBezTo>
                      <a:pt x="3211" y="473"/>
                      <a:pt x="3212" y="477"/>
                      <a:pt x="3212" y="481"/>
                    </a:cubicBezTo>
                    <a:lnTo>
                      <a:pt x="3216" y="518"/>
                    </a:lnTo>
                    <a:cubicBezTo>
                      <a:pt x="3217" y="521"/>
                      <a:pt x="3217" y="525"/>
                      <a:pt x="3216" y="528"/>
                    </a:cubicBezTo>
                    <a:lnTo>
                      <a:pt x="3212" y="573"/>
                    </a:lnTo>
                    <a:cubicBezTo>
                      <a:pt x="3212" y="576"/>
                      <a:pt x="3211" y="579"/>
                      <a:pt x="3210" y="582"/>
                    </a:cubicBezTo>
                    <a:lnTo>
                      <a:pt x="3192" y="643"/>
                    </a:lnTo>
                    <a:lnTo>
                      <a:pt x="3161" y="714"/>
                    </a:lnTo>
                    <a:lnTo>
                      <a:pt x="3123" y="791"/>
                    </a:lnTo>
                    <a:lnTo>
                      <a:pt x="3080" y="872"/>
                    </a:lnTo>
                    <a:lnTo>
                      <a:pt x="3036" y="951"/>
                    </a:lnTo>
                    <a:lnTo>
                      <a:pt x="2995" y="1027"/>
                    </a:lnTo>
                    <a:lnTo>
                      <a:pt x="2962" y="1093"/>
                    </a:lnTo>
                    <a:lnTo>
                      <a:pt x="2938" y="1147"/>
                    </a:lnTo>
                    <a:lnTo>
                      <a:pt x="2924" y="1192"/>
                    </a:lnTo>
                    <a:lnTo>
                      <a:pt x="2926" y="1184"/>
                    </a:lnTo>
                    <a:lnTo>
                      <a:pt x="2921" y="1215"/>
                    </a:lnTo>
                    <a:lnTo>
                      <a:pt x="2920" y="1243"/>
                    </a:lnTo>
                    <a:lnTo>
                      <a:pt x="2920" y="1236"/>
                    </a:lnTo>
                    <a:lnTo>
                      <a:pt x="2923" y="1261"/>
                    </a:lnTo>
                    <a:lnTo>
                      <a:pt x="2928" y="1309"/>
                    </a:lnTo>
                    <a:cubicBezTo>
                      <a:pt x="2928" y="1312"/>
                      <a:pt x="2929" y="1315"/>
                      <a:pt x="2928" y="1318"/>
                    </a:cubicBezTo>
                    <a:lnTo>
                      <a:pt x="2926" y="1346"/>
                    </a:lnTo>
                    <a:cubicBezTo>
                      <a:pt x="2926" y="1348"/>
                      <a:pt x="2926" y="1351"/>
                      <a:pt x="2925" y="1353"/>
                    </a:cubicBezTo>
                    <a:lnTo>
                      <a:pt x="2916" y="1392"/>
                    </a:lnTo>
                    <a:lnTo>
                      <a:pt x="2887" y="1481"/>
                    </a:lnTo>
                    <a:lnTo>
                      <a:pt x="2849" y="1580"/>
                    </a:lnTo>
                    <a:lnTo>
                      <a:pt x="2798" y="1684"/>
                    </a:lnTo>
                    <a:lnTo>
                      <a:pt x="2734" y="1784"/>
                    </a:lnTo>
                    <a:lnTo>
                      <a:pt x="2697" y="1828"/>
                    </a:lnTo>
                    <a:lnTo>
                      <a:pt x="2661" y="1862"/>
                    </a:lnTo>
                    <a:lnTo>
                      <a:pt x="2587" y="1919"/>
                    </a:lnTo>
                    <a:lnTo>
                      <a:pt x="2546" y="1952"/>
                    </a:lnTo>
                    <a:lnTo>
                      <a:pt x="2498" y="1996"/>
                    </a:lnTo>
                    <a:lnTo>
                      <a:pt x="2442" y="2054"/>
                    </a:lnTo>
                    <a:lnTo>
                      <a:pt x="2411" y="2091"/>
                    </a:lnTo>
                    <a:lnTo>
                      <a:pt x="2377" y="2134"/>
                    </a:lnTo>
                    <a:lnTo>
                      <a:pt x="2339" y="2185"/>
                    </a:lnTo>
                    <a:lnTo>
                      <a:pt x="2298" y="2242"/>
                    </a:lnTo>
                    <a:lnTo>
                      <a:pt x="2253" y="2306"/>
                    </a:lnTo>
                    <a:lnTo>
                      <a:pt x="2206" y="2377"/>
                    </a:lnTo>
                    <a:lnTo>
                      <a:pt x="2105" y="2530"/>
                    </a:lnTo>
                    <a:lnTo>
                      <a:pt x="1997" y="2694"/>
                    </a:lnTo>
                    <a:lnTo>
                      <a:pt x="1887" y="2859"/>
                    </a:lnTo>
                    <a:lnTo>
                      <a:pt x="1780" y="3020"/>
                    </a:lnTo>
                    <a:lnTo>
                      <a:pt x="1676" y="3166"/>
                    </a:lnTo>
                    <a:lnTo>
                      <a:pt x="1627" y="3232"/>
                    </a:lnTo>
                    <a:lnTo>
                      <a:pt x="1581" y="3292"/>
                    </a:lnTo>
                    <a:lnTo>
                      <a:pt x="1492" y="3395"/>
                    </a:lnTo>
                    <a:lnTo>
                      <a:pt x="1406" y="3484"/>
                    </a:lnTo>
                    <a:lnTo>
                      <a:pt x="1323" y="3561"/>
                    </a:lnTo>
                    <a:lnTo>
                      <a:pt x="1244" y="3629"/>
                    </a:lnTo>
                    <a:lnTo>
                      <a:pt x="1099" y="3752"/>
                    </a:lnTo>
                    <a:lnTo>
                      <a:pt x="1033" y="3815"/>
                    </a:lnTo>
                    <a:lnTo>
                      <a:pt x="971" y="3882"/>
                    </a:lnTo>
                    <a:lnTo>
                      <a:pt x="912" y="3957"/>
                    </a:lnTo>
                    <a:lnTo>
                      <a:pt x="856" y="4038"/>
                    </a:lnTo>
                    <a:lnTo>
                      <a:pt x="751" y="4206"/>
                    </a:lnTo>
                    <a:lnTo>
                      <a:pt x="703" y="4284"/>
                    </a:lnTo>
                    <a:lnTo>
                      <a:pt x="659" y="4356"/>
                    </a:lnTo>
                    <a:lnTo>
                      <a:pt x="616" y="4421"/>
                    </a:lnTo>
                    <a:lnTo>
                      <a:pt x="575" y="4470"/>
                    </a:lnTo>
                    <a:lnTo>
                      <a:pt x="546" y="4499"/>
                    </a:lnTo>
                    <a:cubicBezTo>
                      <a:pt x="543" y="4502"/>
                      <a:pt x="540" y="4505"/>
                      <a:pt x="537" y="4507"/>
                    </a:cubicBezTo>
                    <a:lnTo>
                      <a:pt x="499" y="4529"/>
                    </a:lnTo>
                    <a:cubicBezTo>
                      <a:pt x="494" y="4532"/>
                      <a:pt x="488" y="4534"/>
                      <a:pt x="483" y="4535"/>
                    </a:cubicBezTo>
                    <a:lnTo>
                      <a:pt x="460" y="4539"/>
                    </a:lnTo>
                    <a:cubicBezTo>
                      <a:pt x="456" y="4539"/>
                      <a:pt x="452" y="4540"/>
                      <a:pt x="448" y="4539"/>
                    </a:cubicBezTo>
                    <a:lnTo>
                      <a:pt x="423" y="4537"/>
                    </a:lnTo>
                    <a:cubicBezTo>
                      <a:pt x="419" y="4537"/>
                      <a:pt x="415" y="4536"/>
                      <a:pt x="412" y="4535"/>
                    </a:cubicBezTo>
                    <a:lnTo>
                      <a:pt x="384" y="4526"/>
                    </a:lnTo>
                    <a:cubicBezTo>
                      <a:pt x="381" y="4525"/>
                      <a:pt x="378" y="4524"/>
                      <a:pt x="375" y="4522"/>
                    </a:cubicBezTo>
                    <a:lnTo>
                      <a:pt x="345" y="4505"/>
                    </a:lnTo>
                    <a:cubicBezTo>
                      <a:pt x="342" y="4504"/>
                      <a:pt x="340" y="4502"/>
                      <a:pt x="337" y="4500"/>
                    </a:cubicBezTo>
                    <a:lnTo>
                      <a:pt x="298" y="4466"/>
                    </a:lnTo>
                    <a:lnTo>
                      <a:pt x="253" y="4419"/>
                    </a:lnTo>
                    <a:lnTo>
                      <a:pt x="204" y="4363"/>
                    </a:lnTo>
                    <a:lnTo>
                      <a:pt x="155" y="4302"/>
                    </a:lnTo>
                    <a:lnTo>
                      <a:pt x="107" y="4242"/>
                    </a:lnTo>
                    <a:lnTo>
                      <a:pt x="63" y="4187"/>
                    </a:lnTo>
                    <a:lnTo>
                      <a:pt x="27" y="4141"/>
                    </a:lnTo>
                    <a:lnTo>
                      <a:pt x="0" y="4109"/>
                    </a:lnTo>
                    <a:lnTo>
                      <a:pt x="73" y="4048"/>
                    </a:lnTo>
                    <a:close/>
                  </a:path>
                </a:pathLst>
              </a:custGeom>
              <a:solidFill>
                <a:srgbClr val="0000FF"/>
              </a:solidFill>
              <a:ln w="1588"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15"/>
              <p:cNvSpPr>
                <a:spLocks noEditPoints="1"/>
              </p:cNvSpPr>
              <p:nvPr/>
            </p:nvSpPr>
            <p:spPr bwMode="auto">
              <a:xfrm>
                <a:off x="-1770" y="2299"/>
                <a:ext cx="1454" cy="905"/>
              </a:xfrm>
              <a:custGeom>
                <a:avLst/>
                <a:gdLst>
                  <a:gd name="T0" fmla="*/ 55 w 4445"/>
                  <a:gd name="T1" fmla="*/ 644 h 2998"/>
                  <a:gd name="T2" fmla="*/ 147 w 4445"/>
                  <a:gd name="T3" fmla="*/ 531 h 2998"/>
                  <a:gd name="T4" fmla="*/ 152 w 4445"/>
                  <a:gd name="T5" fmla="*/ 354 h 2998"/>
                  <a:gd name="T6" fmla="*/ 234 w 4445"/>
                  <a:gd name="T7" fmla="*/ 67 h 2998"/>
                  <a:gd name="T8" fmla="*/ 343 w 4445"/>
                  <a:gd name="T9" fmla="*/ 3 h 2998"/>
                  <a:gd name="T10" fmla="*/ 446 w 4445"/>
                  <a:gd name="T11" fmla="*/ 95 h 2998"/>
                  <a:gd name="T12" fmla="*/ 712 w 4445"/>
                  <a:gd name="T13" fmla="*/ 573 h 2998"/>
                  <a:gd name="T14" fmla="*/ 791 w 4445"/>
                  <a:gd name="T15" fmla="*/ 866 h 2998"/>
                  <a:gd name="T16" fmla="*/ 813 w 4445"/>
                  <a:gd name="T17" fmla="*/ 925 h 2998"/>
                  <a:gd name="T18" fmla="*/ 1065 w 4445"/>
                  <a:gd name="T19" fmla="*/ 1000 h 2998"/>
                  <a:gd name="T20" fmla="*/ 1218 w 4445"/>
                  <a:gd name="T21" fmla="*/ 1139 h 2998"/>
                  <a:gd name="T22" fmla="*/ 1196 w 4445"/>
                  <a:gd name="T23" fmla="*/ 1460 h 2998"/>
                  <a:gd name="T24" fmla="*/ 1110 w 4445"/>
                  <a:gd name="T25" fmla="*/ 1949 h 2998"/>
                  <a:gd name="T26" fmla="*/ 1176 w 4445"/>
                  <a:gd name="T27" fmla="*/ 2053 h 2998"/>
                  <a:gd name="T28" fmla="*/ 1462 w 4445"/>
                  <a:gd name="T29" fmla="*/ 2154 h 2998"/>
                  <a:gd name="T30" fmla="*/ 1710 w 4445"/>
                  <a:gd name="T31" fmla="*/ 2371 h 2998"/>
                  <a:gd name="T32" fmla="*/ 1928 w 4445"/>
                  <a:gd name="T33" fmla="*/ 2813 h 2998"/>
                  <a:gd name="T34" fmla="*/ 1985 w 4445"/>
                  <a:gd name="T35" fmla="*/ 2892 h 2998"/>
                  <a:gd name="T36" fmla="*/ 2112 w 4445"/>
                  <a:gd name="T37" fmla="*/ 2883 h 2998"/>
                  <a:gd name="T38" fmla="*/ 2269 w 4445"/>
                  <a:gd name="T39" fmla="*/ 2888 h 2998"/>
                  <a:gd name="T40" fmla="*/ 2295 w 4445"/>
                  <a:gd name="T41" fmla="*/ 2896 h 2998"/>
                  <a:gd name="T42" fmla="*/ 2420 w 4445"/>
                  <a:gd name="T43" fmla="*/ 2789 h 2998"/>
                  <a:gd name="T44" fmla="*/ 2566 w 4445"/>
                  <a:gd name="T45" fmla="*/ 2761 h 2998"/>
                  <a:gd name="T46" fmla="*/ 2779 w 4445"/>
                  <a:gd name="T47" fmla="*/ 2555 h 2998"/>
                  <a:gd name="T48" fmla="*/ 2923 w 4445"/>
                  <a:gd name="T49" fmla="*/ 2490 h 2998"/>
                  <a:gd name="T50" fmla="*/ 3042 w 4445"/>
                  <a:gd name="T51" fmla="*/ 2541 h 2998"/>
                  <a:gd name="T52" fmla="*/ 3188 w 4445"/>
                  <a:gd name="T53" fmla="*/ 2535 h 2998"/>
                  <a:gd name="T54" fmla="*/ 3413 w 4445"/>
                  <a:gd name="T55" fmla="*/ 2408 h 2998"/>
                  <a:gd name="T56" fmla="*/ 3821 w 4445"/>
                  <a:gd name="T57" fmla="*/ 1943 h 2998"/>
                  <a:gd name="T58" fmla="*/ 4288 w 4445"/>
                  <a:gd name="T59" fmla="*/ 1508 h 2998"/>
                  <a:gd name="T60" fmla="*/ 3650 w 4445"/>
                  <a:gd name="T61" fmla="*/ 2299 h 2998"/>
                  <a:gd name="T62" fmla="*/ 3299 w 4445"/>
                  <a:gd name="T63" fmla="*/ 2602 h 2998"/>
                  <a:gd name="T64" fmla="*/ 3076 w 4445"/>
                  <a:gd name="T65" fmla="*/ 2651 h 2998"/>
                  <a:gd name="T66" fmla="*/ 2949 w 4445"/>
                  <a:gd name="T67" fmla="*/ 2598 h 2998"/>
                  <a:gd name="T68" fmla="*/ 2906 w 4445"/>
                  <a:gd name="T69" fmla="*/ 2586 h 2998"/>
                  <a:gd name="T70" fmla="*/ 2688 w 4445"/>
                  <a:gd name="T71" fmla="*/ 2781 h 2998"/>
                  <a:gd name="T72" fmla="*/ 2535 w 4445"/>
                  <a:gd name="T73" fmla="*/ 2876 h 2998"/>
                  <a:gd name="T74" fmla="*/ 2398 w 4445"/>
                  <a:gd name="T75" fmla="*/ 2902 h 2998"/>
                  <a:gd name="T76" fmla="*/ 2323 w 4445"/>
                  <a:gd name="T77" fmla="*/ 2983 h 2998"/>
                  <a:gd name="T78" fmla="*/ 2181 w 4445"/>
                  <a:gd name="T79" fmla="*/ 2968 h 2998"/>
                  <a:gd name="T80" fmla="*/ 2030 w 4445"/>
                  <a:gd name="T81" fmla="*/ 2997 h 2998"/>
                  <a:gd name="T82" fmla="*/ 1902 w 4445"/>
                  <a:gd name="T83" fmla="*/ 2946 h 2998"/>
                  <a:gd name="T84" fmla="*/ 1737 w 4445"/>
                  <a:gd name="T85" fmla="*/ 2604 h 2998"/>
                  <a:gd name="T86" fmla="*/ 1463 w 4445"/>
                  <a:gd name="T87" fmla="*/ 2263 h 2998"/>
                  <a:gd name="T88" fmla="*/ 1182 w 4445"/>
                  <a:gd name="T89" fmla="*/ 2164 h 2998"/>
                  <a:gd name="T90" fmla="*/ 1027 w 4445"/>
                  <a:gd name="T91" fmla="*/ 2009 h 2998"/>
                  <a:gd name="T92" fmla="*/ 1023 w 4445"/>
                  <a:gd name="T93" fmla="*/ 1798 h 2998"/>
                  <a:gd name="T94" fmla="*/ 1133 w 4445"/>
                  <a:gd name="T95" fmla="*/ 1197 h 2998"/>
                  <a:gd name="T96" fmla="*/ 1075 w 4445"/>
                  <a:gd name="T97" fmla="*/ 1106 h 2998"/>
                  <a:gd name="T98" fmla="*/ 859 w 4445"/>
                  <a:gd name="T99" fmla="*/ 1052 h 2998"/>
                  <a:gd name="T100" fmla="*/ 717 w 4445"/>
                  <a:gd name="T101" fmla="*/ 952 h 2998"/>
                  <a:gd name="T102" fmla="*/ 688 w 4445"/>
                  <a:gd name="T103" fmla="*/ 772 h 2998"/>
                  <a:gd name="T104" fmla="*/ 488 w 4445"/>
                  <a:gd name="T105" fmla="*/ 349 h 2998"/>
                  <a:gd name="T106" fmla="*/ 319 w 4445"/>
                  <a:gd name="T107" fmla="*/ 94 h 2998"/>
                  <a:gd name="T108" fmla="*/ 315 w 4445"/>
                  <a:gd name="T109" fmla="*/ 103 h 2998"/>
                  <a:gd name="T110" fmla="*/ 279 w 4445"/>
                  <a:gd name="T111" fmla="*/ 228 h 2998"/>
                  <a:gd name="T112" fmla="*/ 245 w 4445"/>
                  <a:gd name="T113" fmla="*/ 497 h 2998"/>
                  <a:gd name="T114" fmla="*/ 174 w 4445"/>
                  <a:gd name="T115" fmla="*/ 656 h 2998"/>
                  <a:gd name="T116" fmla="*/ 108 w 4445"/>
                  <a:gd name="T117" fmla="*/ 759 h 2998"/>
                  <a:gd name="T118" fmla="*/ 4379 w 4445"/>
                  <a:gd name="T119" fmla="*/ 1548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5" h="2998">
                    <a:moveTo>
                      <a:pt x="0" y="785"/>
                    </a:moveTo>
                    <a:lnTo>
                      <a:pt x="7" y="762"/>
                    </a:lnTo>
                    <a:lnTo>
                      <a:pt x="17" y="730"/>
                    </a:lnTo>
                    <a:lnTo>
                      <a:pt x="32" y="690"/>
                    </a:lnTo>
                    <a:lnTo>
                      <a:pt x="49" y="653"/>
                    </a:lnTo>
                    <a:cubicBezTo>
                      <a:pt x="51" y="650"/>
                      <a:pt x="52" y="647"/>
                      <a:pt x="55" y="644"/>
                    </a:cubicBezTo>
                    <a:lnTo>
                      <a:pt x="77" y="616"/>
                    </a:lnTo>
                    <a:cubicBezTo>
                      <a:pt x="78" y="614"/>
                      <a:pt x="80" y="612"/>
                      <a:pt x="82" y="610"/>
                    </a:cubicBezTo>
                    <a:lnTo>
                      <a:pt x="110" y="585"/>
                    </a:lnTo>
                    <a:lnTo>
                      <a:pt x="134" y="559"/>
                    </a:lnTo>
                    <a:lnTo>
                      <a:pt x="127" y="570"/>
                    </a:lnTo>
                    <a:lnTo>
                      <a:pt x="147" y="531"/>
                    </a:lnTo>
                    <a:lnTo>
                      <a:pt x="142" y="546"/>
                    </a:lnTo>
                    <a:lnTo>
                      <a:pt x="150" y="491"/>
                    </a:lnTo>
                    <a:lnTo>
                      <a:pt x="149" y="497"/>
                    </a:lnTo>
                    <a:lnTo>
                      <a:pt x="149" y="432"/>
                    </a:lnTo>
                    <a:lnTo>
                      <a:pt x="151" y="361"/>
                    </a:lnTo>
                    <a:cubicBezTo>
                      <a:pt x="152" y="359"/>
                      <a:pt x="152" y="356"/>
                      <a:pt x="152" y="354"/>
                    </a:cubicBezTo>
                    <a:lnTo>
                      <a:pt x="164" y="288"/>
                    </a:lnTo>
                    <a:lnTo>
                      <a:pt x="175" y="248"/>
                    </a:lnTo>
                    <a:lnTo>
                      <a:pt x="186" y="205"/>
                    </a:lnTo>
                    <a:lnTo>
                      <a:pt x="199" y="157"/>
                    </a:lnTo>
                    <a:lnTo>
                      <a:pt x="215" y="109"/>
                    </a:lnTo>
                    <a:lnTo>
                      <a:pt x="234" y="67"/>
                    </a:lnTo>
                    <a:cubicBezTo>
                      <a:pt x="235" y="64"/>
                      <a:pt x="237" y="61"/>
                      <a:pt x="238" y="59"/>
                    </a:cubicBezTo>
                    <a:lnTo>
                      <a:pt x="258" y="31"/>
                    </a:lnTo>
                    <a:cubicBezTo>
                      <a:pt x="264" y="23"/>
                      <a:pt x="271" y="17"/>
                      <a:pt x="280" y="14"/>
                    </a:cubicBezTo>
                    <a:lnTo>
                      <a:pt x="305" y="4"/>
                    </a:lnTo>
                    <a:cubicBezTo>
                      <a:pt x="313" y="1"/>
                      <a:pt x="321" y="0"/>
                      <a:pt x="330" y="1"/>
                    </a:cubicBezTo>
                    <a:lnTo>
                      <a:pt x="343" y="3"/>
                    </a:lnTo>
                    <a:cubicBezTo>
                      <a:pt x="348" y="4"/>
                      <a:pt x="353" y="6"/>
                      <a:pt x="358" y="8"/>
                    </a:cubicBezTo>
                    <a:lnTo>
                      <a:pt x="373" y="16"/>
                    </a:lnTo>
                    <a:cubicBezTo>
                      <a:pt x="376" y="18"/>
                      <a:pt x="379" y="20"/>
                      <a:pt x="382" y="22"/>
                    </a:cubicBezTo>
                    <a:lnTo>
                      <a:pt x="399" y="37"/>
                    </a:lnTo>
                    <a:lnTo>
                      <a:pt x="423" y="64"/>
                    </a:lnTo>
                    <a:lnTo>
                      <a:pt x="446" y="95"/>
                    </a:lnTo>
                    <a:lnTo>
                      <a:pt x="469" y="130"/>
                    </a:lnTo>
                    <a:lnTo>
                      <a:pt x="519" y="210"/>
                    </a:lnTo>
                    <a:lnTo>
                      <a:pt x="571" y="302"/>
                    </a:lnTo>
                    <a:lnTo>
                      <a:pt x="622" y="397"/>
                    </a:lnTo>
                    <a:lnTo>
                      <a:pt x="670" y="489"/>
                    </a:lnTo>
                    <a:lnTo>
                      <a:pt x="712" y="573"/>
                    </a:lnTo>
                    <a:lnTo>
                      <a:pt x="744" y="639"/>
                    </a:lnTo>
                    <a:lnTo>
                      <a:pt x="767" y="696"/>
                    </a:lnTo>
                    <a:lnTo>
                      <a:pt x="781" y="747"/>
                    </a:lnTo>
                    <a:lnTo>
                      <a:pt x="787" y="795"/>
                    </a:lnTo>
                    <a:lnTo>
                      <a:pt x="788" y="836"/>
                    </a:lnTo>
                    <a:lnTo>
                      <a:pt x="791" y="866"/>
                    </a:lnTo>
                    <a:lnTo>
                      <a:pt x="796" y="895"/>
                    </a:lnTo>
                    <a:lnTo>
                      <a:pt x="793" y="884"/>
                    </a:lnTo>
                    <a:lnTo>
                      <a:pt x="806" y="915"/>
                    </a:lnTo>
                    <a:lnTo>
                      <a:pt x="799" y="904"/>
                    </a:lnTo>
                    <a:lnTo>
                      <a:pt x="823" y="935"/>
                    </a:lnTo>
                    <a:lnTo>
                      <a:pt x="813" y="925"/>
                    </a:lnTo>
                    <a:lnTo>
                      <a:pt x="851" y="951"/>
                    </a:lnTo>
                    <a:lnTo>
                      <a:pt x="838" y="945"/>
                    </a:lnTo>
                    <a:lnTo>
                      <a:pt x="888" y="961"/>
                    </a:lnTo>
                    <a:lnTo>
                      <a:pt x="941" y="971"/>
                    </a:lnTo>
                    <a:lnTo>
                      <a:pt x="1002" y="983"/>
                    </a:lnTo>
                    <a:lnTo>
                      <a:pt x="1065" y="1000"/>
                    </a:lnTo>
                    <a:cubicBezTo>
                      <a:pt x="1067" y="1001"/>
                      <a:pt x="1070" y="1002"/>
                      <a:pt x="1072" y="1003"/>
                    </a:cubicBezTo>
                    <a:lnTo>
                      <a:pt x="1126" y="1027"/>
                    </a:lnTo>
                    <a:cubicBezTo>
                      <a:pt x="1130" y="1029"/>
                      <a:pt x="1135" y="1031"/>
                      <a:pt x="1138" y="1034"/>
                    </a:cubicBezTo>
                    <a:lnTo>
                      <a:pt x="1180" y="1071"/>
                    </a:lnTo>
                    <a:cubicBezTo>
                      <a:pt x="1185" y="1075"/>
                      <a:pt x="1188" y="1080"/>
                      <a:pt x="1191" y="1086"/>
                    </a:cubicBezTo>
                    <a:lnTo>
                      <a:pt x="1218" y="1139"/>
                    </a:lnTo>
                    <a:cubicBezTo>
                      <a:pt x="1220" y="1143"/>
                      <a:pt x="1222" y="1148"/>
                      <a:pt x="1223" y="1152"/>
                    </a:cubicBezTo>
                    <a:lnTo>
                      <a:pt x="1229" y="1187"/>
                    </a:lnTo>
                    <a:cubicBezTo>
                      <a:pt x="1229" y="1190"/>
                      <a:pt x="1229" y="1192"/>
                      <a:pt x="1229" y="1194"/>
                    </a:cubicBezTo>
                    <a:lnTo>
                      <a:pt x="1230" y="1236"/>
                    </a:lnTo>
                    <a:lnTo>
                      <a:pt x="1219" y="1342"/>
                    </a:lnTo>
                    <a:lnTo>
                      <a:pt x="1196" y="1460"/>
                    </a:lnTo>
                    <a:lnTo>
                      <a:pt x="1167" y="1582"/>
                    </a:lnTo>
                    <a:lnTo>
                      <a:pt x="1139" y="1704"/>
                    </a:lnTo>
                    <a:lnTo>
                      <a:pt x="1118" y="1817"/>
                    </a:lnTo>
                    <a:lnTo>
                      <a:pt x="1108" y="1913"/>
                    </a:lnTo>
                    <a:lnTo>
                      <a:pt x="1108" y="1906"/>
                    </a:lnTo>
                    <a:lnTo>
                      <a:pt x="1110" y="1949"/>
                    </a:lnTo>
                    <a:lnTo>
                      <a:pt x="1110" y="1942"/>
                    </a:lnTo>
                    <a:lnTo>
                      <a:pt x="1117" y="1978"/>
                    </a:lnTo>
                    <a:lnTo>
                      <a:pt x="1112" y="1966"/>
                    </a:lnTo>
                    <a:lnTo>
                      <a:pt x="1141" y="2024"/>
                    </a:lnTo>
                    <a:lnTo>
                      <a:pt x="1132" y="2011"/>
                    </a:lnTo>
                    <a:lnTo>
                      <a:pt x="1176" y="2053"/>
                    </a:lnTo>
                    <a:lnTo>
                      <a:pt x="1166" y="2046"/>
                    </a:lnTo>
                    <a:lnTo>
                      <a:pt x="1222" y="2078"/>
                    </a:lnTo>
                    <a:lnTo>
                      <a:pt x="1215" y="2074"/>
                    </a:lnTo>
                    <a:lnTo>
                      <a:pt x="1277" y="2097"/>
                    </a:lnTo>
                    <a:lnTo>
                      <a:pt x="1403" y="2133"/>
                    </a:lnTo>
                    <a:lnTo>
                      <a:pt x="1462" y="2154"/>
                    </a:lnTo>
                    <a:cubicBezTo>
                      <a:pt x="1465" y="2155"/>
                      <a:pt x="1467" y="2156"/>
                      <a:pt x="1470" y="2157"/>
                    </a:cubicBezTo>
                    <a:lnTo>
                      <a:pt x="1517" y="2183"/>
                    </a:lnTo>
                    <a:cubicBezTo>
                      <a:pt x="1519" y="2185"/>
                      <a:pt x="1522" y="2186"/>
                      <a:pt x="1524" y="2188"/>
                    </a:cubicBezTo>
                    <a:lnTo>
                      <a:pt x="1595" y="2246"/>
                    </a:lnTo>
                    <a:lnTo>
                      <a:pt x="1655" y="2305"/>
                    </a:lnTo>
                    <a:lnTo>
                      <a:pt x="1710" y="2371"/>
                    </a:lnTo>
                    <a:lnTo>
                      <a:pt x="1765" y="2450"/>
                    </a:lnTo>
                    <a:lnTo>
                      <a:pt x="1795" y="2503"/>
                    </a:lnTo>
                    <a:lnTo>
                      <a:pt x="1824" y="2563"/>
                    </a:lnTo>
                    <a:lnTo>
                      <a:pt x="1877" y="2693"/>
                    </a:lnTo>
                    <a:lnTo>
                      <a:pt x="1903" y="2756"/>
                    </a:lnTo>
                    <a:lnTo>
                      <a:pt x="1928" y="2813"/>
                    </a:lnTo>
                    <a:lnTo>
                      <a:pt x="1953" y="2857"/>
                    </a:lnTo>
                    <a:lnTo>
                      <a:pt x="1949" y="2851"/>
                    </a:lnTo>
                    <a:lnTo>
                      <a:pt x="1977" y="2887"/>
                    </a:lnTo>
                    <a:lnTo>
                      <a:pt x="1968" y="2878"/>
                    </a:lnTo>
                    <a:lnTo>
                      <a:pt x="1997" y="2899"/>
                    </a:lnTo>
                    <a:lnTo>
                      <a:pt x="1985" y="2892"/>
                    </a:lnTo>
                    <a:lnTo>
                      <a:pt x="2016" y="2903"/>
                    </a:lnTo>
                    <a:lnTo>
                      <a:pt x="2001" y="2900"/>
                    </a:lnTo>
                    <a:lnTo>
                      <a:pt x="2033" y="2901"/>
                    </a:lnTo>
                    <a:lnTo>
                      <a:pt x="2026" y="2902"/>
                    </a:lnTo>
                    <a:lnTo>
                      <a:pt x="2058" y="2898"/>
                    </a:lnTo>
                    <a:lnTo>
                      <a:pt x="2112" y="2883"/>
                    </a:lnTo>
                    <a:lnTo>
                      <a:pt x="2141" y="2876"/>
                    </a:lnTo>
                    <a:cubicBezTo>
                      <a:pt x="2143" y="2875"/>
                      <a:pt x="2146" y="2875"/>
                      <a:pt x="2149" y="2875"/>
                    </a:cubicBezTo>
                    <a:lnTo>
                      <a:pt x="2174" y="2873"/>
                    </a:lnTo>
                    <a:cubicBezTo>
                      <a:pt x="2177" y="2872"/>
                      <a:pt x="2180" y="2872"/>
                      <a:pt x="2183" y="2873"/>
                    </a:cubicBezTo>
                    <a:lnTo>
                      <a:pt x="2226" y="2878"/>
                    </a:lnTo>
                    <a:lnTo>
                      <a:pt x="2269" y="2888"/>
                    </a:lnTo>
                    <a:lnTo>
                      <a:pt x="2296" y="2892"/>
                    </a:lnTo>
                    <a:lnTo>
                      <a:pt x="2282" y="2892"/>
                    </a:lnTo>
                    <a:lnTo>
                      <a:pt x="2310" y="2888"/>
                    </a:lnTo>
                    <a:lnTo>
                      <a:pt x="2286" y="2898"/>
                    </a:lnTo>
                    <a:lnTo>
                      <a:pt x="2307" y="2881"/>
                    </a:lnTo>
                    <a:lnTo>
                      <a:pt x="2295" y="2896"/>
                    </a:lnTo>
                    <a:lnTo>
                      <a:pt x="2309" y="2870"/>
                    </a:lnTo>
                    <a:lnTo>
                      <a:pt x="2326" y="2841"/>
                    </a:lnTo>
                    <a:cubicBezTo>
                      <a:pt x="2329" y="2836"/>
                      <a:pt x="2332" y="2832"/>
                      <a:pt x="2336" y="2829"/>
                    </a:cubicBezTo>
                    <a:lnTo>
                      <a:pt x="2362" y="2807"/>
                    </a:lnTo>
                    <a:cubicBezTo>
                      <a:pt x="2368" y="2802"/>
                      <a:pt x="2376" y="2798"/>
                      <a:pt x="2383" y="2797"/>
                    </a:cubicBezTo>
                    <a:lnTo>
                      <a:pt x="2420" y="2789"/>
                    </a:lnTo>
                    <a:cubicBezTo>
                      <a:pt x="2423" y="2788"/>
                      <a:pt x="2426" y="2788"/>
                      <a:pt x="2429" y="2787"/>
                    </a:cubicBezTo>
                    <a:lnTo>
                      <a:pt x="2475" y="2786"/>
                    </a:lnTo>
                    <a:lnTo>
                      <a:pt x="2524" y="2781"/>
                    </a:lnTo>
                    <a:lnTo>
                      <a:pt x="2513" y="2783"/>
                    </a:lnTo>
                    <a:lnTo>
                      <a:pt x="2541" y="2773"/>
                    </a:lnTo>
                    <a:lnTo>
                      <a:pt x="2566" y="2761"/>
                    </a:lnTo>
                    <a:lnTo>
                      <a:pt x="2559" y="2765"/>
                    </a:lnTo>
                    <a:lnTo>
                      <a:pt x="2592" y="2741"/>
                    </a:lnTo>
                    <a:lnTo>
                      <a:pt x="2623" y="2712"/>
                    </a:lnTo>
                    <a:lnTo>
                      <a:pt x="2699" y="2633"/>
                    </a:lnTo>
                    <a:lnTo>
                      <a:pt x="2738" y="2593"/>
                    </a:lnTo>
                    <a:lnTo>
                      <a:pt x="2779" y="2555"/>
                    </a:lnTo>
                    <a:lnTo>
                      <a:pt x="2819" y="2524"/>
                    </a:lnTo>
                    <a:cubicBezTo>
                      <a:pt x="2821" y="2523"/>
                      <a:pt x="2823" y="2521"/>
                      <a:pt x="2826" y="2520"/>
                    </a:cubicBezTo>
                    <a:lnTo>
                      <a:pt x="2861" y="2501"/>
                    </a:lnTo>
                    <a:cubicBezTo>
                      <a:pt x="2865" y="2499"/>
                      <a:pt x="2870" y="2497"/>
                      <a:pt x="2874" y="2496"/>
                    </a:cubicBezTo>
                    <a:lnTo>
                      <a:pt x="2905" y="2490"/>
                    </a:lnTo>
                    <a:cubicBezTo>
                      <a:pt x="2911" y="2489"/>
                      <a:pt x="2917" y="2489"/>
                      <a:pt x="2923" y="2490"/>
                    </a:cubicBezTo>
                    <a:lnTo>
                      <a:pt x="2952" y="2495"/>
                    </a:lnTo>
                    <a:cubicBezTo>
                      <a:pt x="2956" y="2496"/>
                      <a:pt x="2960" y="2497"/>
                      <a:pt x="2964" y="2499"/>
                    </a:cubicBezTo>
                    <a:lnTo>
                      <a:pt x="2990" y="2511"/>
                    </a:lnTo>
                    <a:lnTo>
                      <a:pt x="3020" y="2528"/>
                    </a:lnTo>
                    <a:lnTo>
                      <a:pt x="3048" y="2544"/>
                    </a:lnTo>
                    <a:lnTo>
                      <a:pt x="3042" y="2541"/>
                    </a:lnTo>
                    <a:lnTo>
                      <a:pt x="3071" y="2553"/>
                    </a:lnTo>
                    <a:lnTo>
                      <a:pt x="3061" y="2550"/>
                    </a:lnTo>
                    <a:lnTo>
                      <a:pt x="3093" y="2556"/>
                    </a:lnTo>
                    <a:lnTo>
                      <a:pt x="3078" y="2556"/>
                    </a:lnTo>
                    <a:lnTo>
                      <a:pt x="3115" y="2551"/>
                    </a:lnTo>
                    <a:lnTo>
                      <a:pt x="3188" y="2535"/>
                    </a:lnTo>
                    <a:lnTo>
                      <a:pt x="3224" y="2527"/>
                    </a:lnTo>
                    <a:lnTo>
                      <a:pt x="3262" y="2514"/>
                    </a:lnTo>
                    <a:lnTo>
                      <a:pt x="3256" y="2517"/>
                    </a:lnTo>
                    <a:lnTo>
                      <a:pt x="3303" y="2493"/>
                    </a:lnTo>
                    <a:lnTo>
                      <a:pt x="3351" y="2459"/>
                    </a:lnTo>
                    <a:lnTo>
                      <a:pt x="3413" y="2408"/>
                    </a:lnTo>
                    <a:lnTo>
                      <a:pt x="3486" y="2337"/>
                    </a:lnTo>
                    <a:lnTo>
                      <a:pt x="3529" y="2291"/>
                    </a:lnTo>
                    <a:lnTo>
                      <a:pt x="3579" y="2235"/>
                    </a:lnTo>
                    <a:lnTo>
                      <a:pt x="3634" y="2171"/>
                    </a:lnTo>
                    <a:lnTo>
                      <a:pt x="3694" y="2100"/>
                    </a:lnTo>
                    <a:lnTo>
                      <a:pt x="3821" y="1943"/>
                    </a:lnTo>
                    <a:lnTo>
                      <a:pt x="3956" y="1775"/>
                    </a:lnTo>
                    <a:lnTo>
                      <a:pt x="4089" y="1608"/>
                    </a:lnTo>
                    <a:lnTo>
                      <a:pt x="4213" y="1449"/>
                    </a:lnTo>
                    <a:lnTo>
                      <a:pt x="4258" y="1391"/>
                    </a:lnTo>
                    <a:lnTo>
                      <a:pt x="4334" y="1451"/>
                    </a:lnTo>
                    <a:lnTo>
                      <a:pt x="4288" y="1508"/>
                    </a:lnTo>
                    <a:lnTo>
                      <a:pt x="4164" y="1667"/>
                    </a:lnTo>
                    <a:lnTo>
                      <a:pt x="4031" y="1836"/>
                    </a:lnTo>
                    <a:lnTo>
                      <a:pt x="3896" y="2004"/>
                    </a:lnTo>
                    <a:lnTo>
                      <a:pt x="3767" y="2162"/>
                    </a:lnTo>
                    <a:lnTo>
                      <a:pt x="3707" y="2234"/>
                    </a:lnTo>
                    <a:lnTo>
                      <a:pt x="3650" y="2299"/>
                    </a:lnTo>
                    <a:lnTo>
                      <a:pt x="3599" y="2356"/>
                    </a:lnTo>
                    <a:lnTo>
                      <a:pt x="3553" y="2406"/>
                    </a:lnTo>
                    <a:lnTo>
                      <a:pt x="3474" y="2483"/>
                    </a:lnTo>
                    <a:lnTo>
                      <a:pt x="3406" y="2538"/>
                    </a:lnTo>
                    <a:lnTo>
                      <a:pt x="3346" y="2578"/>
                    </a:lnTo>
                    <a:lnTo>
                      <a:pt x="3299" y="2602"/>
                    </a:lnTo>
                    <a:cubicBezTo>
                      <a:pt x="3297" y="2603"/>
                      <a:pt x="3295" y="2604"/>
                      <a:pt x="3293" y="2605"/>
                    </a:cubicBezTo>
                    <a:lnTo>
                      <a:pt x="3247" y="2620"/>
                    </a:lnTo>
                    <a:lnTo>
                      <a:pt x="3207" y="2629"/>
                    </a:lnTo>
                    <a:lnTo>
                      <a:pt x="3128" y="2646"/>
                    </a:lnTo>
                    <a:lnTo>
                      <a:pt x="3091" y="2651"/>
                    </a:lnTo>
                    <a:cubicBezTo>
                      <a:pt x="3086" y="2652"/>
                      <a:pt x="3081" y="2652"/>
                      <a:pt x="3076" y="2651"/>
                    </a:cubicBezTo>
                    <a:lnTo>
                      <a:pt x="3044" y="2645"/>
                    </a:lnTo>
                    <a:cubicBezTo>
                      <a:pt x="3040" y="2644"/>
                      <a:pt x="3037" y="2643"/>
                      <a:pt x="3034" y="2642"/>
                    </a:cubicBezTo>
                    <a:lnTo>
                      <a:pt x="3005" y="2630"/>
                    </a:lnTo>
                    <a:cubicBezTo>
                      <a:pt x="3003" y="2629"/>
                      <a:pt x="3001" y="2628"/>
                      <a:pt x="2999" y="2627"/>
                    </a:cubicBezTo>
                    <a:lnTo>
                      <a:pt x="2973" y="2611"/>
                    </a:lnTo>
                    <a:lnTo>
                      <a:pt x="2949" y="2598"/>
                    </a:lnTo>
                    <a:lnTo>
                      <a:pt x="2923" y="2586"/>
                    </a:lnTo>
                    <a:lnTo>
                      <a:pt x="2935" y="2590"/>
                    </a:lnTo>
                    <a:lnTo>
                      <a:pt x="2906" y="2585"/>
                    </a:lnTo>
                    <a:lnTo>
                      <a:pt x="2924" y="2585"/>
                    </a:lnTo>
                    <a:lnTo>
                      <a:pt x="2893" y="2591"/>
                    </a:lnTo>
                    <a:lnTo>
                      <a:pt x="2906" y="2586"/>
                    </a:lnTo>
                    <a:lnTo>
                      <a:pt x="2871" y="2605"/>
                    </a:lnTo>
                    <a:lnTo>
                      <a:pt x="2877" y="2601"/>
                    </a:lnTo>
                    <a:lnTo>
                      <a:pt x="2844" y="2626"/>
                    </a:lnTo>
                    <a:lnTo>
                      <a:pt x="2807" y="2660"/>
                    </a:lnTo>
                    <a:lnTo>
                      <a:pt x="2768" y="2700"/>
                    </a:lnTo>
                    <a:lnTo>
                      <a:pt x="2688" y="2781"/>
                    </a:lnTo>
                    <a:lnTo>
                      <a:pt x="2649" y="2818"/>
                    </a:lnTo>
                    <a:lnTo>
                      <a:pt x="2616" y="2842"/>
                    </a:lnTo>
                    <a:cubicBezTo>
                      <a:pt x="2614" y="2844"/>
                      <a:pt x="2611" y="2845"/>
                      <a:pt x="2609" y="2846"/>
                    </a:cubicBezTo>
                    <a:lnTo>
                      <a:pt x="2574" y="2864"/>
                    </a:lnTo>
                    <a:lnTo>
                      <a:pt x="2546" y="2874"/>
                    </a:lnTo>
                    <a:cubicBezTo>
                      <a:pt x="2542" y="2875"/>
                      <a:pt x="2539" y="2876"/>
                      <a:pt x="2535" y="2876"/>
                    </a:cubicBezTo>
                    <a:lnTo>
                      <a:pt x="2478" y="2882"/>
                    </a:lnTo>
                    <a:lnTo>
                      <a:pt x="2432" y="2883"/>
                    </a:lnTo>
                    <a:lnTo>
                      <a:pt x="2441" y="2882"/>
                    </a:lnTo>
                    <a:lnTo>
                      <a:pt x="2404" y="2890"/>
                    </a:lnTo>
                    <a:lnTo>
                      <a:pt x="2424" y="2880"/>
                    </a:lnTo>
                    <a:lnTo>
                      <a:pt x="2398" y="2902"/>
                    </a:lnTo>
                    <a:lnTo>
                      <a:pt x="2409" y="2890"/>
                    </a:lnTo>
                    <a:lnTo>
                      <a:pt x="2394" y="2915"/>
                    </a:lnTo>
                    <a:lnTo>
                      <a:pt x="2380" y="2941"/>
                    </a:lnTo>
                    <a:cubicBezTo>
                      <a:pt x="2377" y="2947"/>
                      <a:pt x="2373" y="2952"/>
                      <a:pt x="2368" y="2956"/>
                    </a:cubicBezTo>
                    <a:lnTo>
                      <a:pt x="2347" y="2973"/>
                    </a:lnTo>
                    <a:cubicBezTo>
                      <a:pt x="2340" y="2978"/>
                      <a:pt x="2332" y="2982"/>
                      <a:pt x="2323" y="2983"/>
                    </a:cubicBezTo>
                    <a:lnTo>
                      <a:pt x="2295" y="2987"/>
                    </a:lnTo>
                    <a:cubicBezTo>
                      <a:pt x="2290" y="2988"/>
                      <a:pt x="2286" y="2988"/>
                      <a:pt x="2281" y="2987"/>
                    </a:cubicBezTo>
                    <a:lnTo>
                      <a:pt x="2246" y="2981"/>
                    </a:lnTo>
                    <a:lnTo>
                      <a:pt x="2215" y="2973"/>
                    </a:lnTo>
                    <a:lnTo>
                      <a:pt x="2172" y="2968"/>
                    </a:lnTo>
                    <a:lnTo>
                      <a:pt x="2181" y="2968"/>
                    </a:lnTo>
                    <a:lnTo>
                      <a:pt x="2156" y="2970"/>
                    </a:lnTo>
                    <a:lnTo>
                      <a:pt x="2164" y="2969"/>
                    </a:lnTo>
                    <a:lnTo>
                      <a:pt x="2137" y="2976"/>
                    </a:lnTo>
                    <a:lnTo>
                      <a:pt x="2069" y="2993"/>
                    </a:lnTo>
                    <a:lnTo>
                      <a:pt x="2037" y="2997"/>
                    </a:lnTo>
                    <a:cubicBezTo>
                      <a:pt x="2035" y="2997"/>
                      <a:pt x="2032" y="2998"/>
                      <a:pt x="2030" y="2997"/>
                    </a:cubicBezTo>
                    <a:lnTo>
                      <a:pt x="1998" y="2996"/>
                    </a:lnTo>
                    <a:cubicBezTo>
                      <a:pt x="1993" y="2996"/>
                      <a:pt x="1988" y="2995"/>
                      <a:pt x="1983" y="2994"/>
                    </a:cubicBezTo>
                    <a:lnTo>
                      <a:pt x="1952" y="2983"/>
                    </a:lnTo>
                    <a:cubicBezTo>
                      <a:pt x="1948" y="2981"/>
                      <a:pt x="1944" y="2979"/>
                      <a:pt x="1940" y="2976"/>
                    </a:cubicBezTo>
                    <a:lnTo>
                      <a:pt x="1911" y="2955"/>
                    </a:lnTo>
                    <a:cubicBezTo>
                      <a:pt x="1908" y="2953"/>
                      <a:pt x="1904" y="2950"/>
                      <a:pt x="1902" y="2946"/>
                    </a:cubicBezTo>
                    <a:lnTo>
                      <a:pt x="1874" y="2910"/>
                    </a:lnTo>
                    <a:cubicBezTo>
                      <a:pt x="1872" y="2908"/>
                      <a:pt x="1871" y="2906"/>
                      <a:pt x="1870" y="2904"/>
                    </a:cubicBezTo>
                    <a:lnTo>
                      <a:pt x="1841" y="2852"/>
                    </a:lnTo>
                    <a:lnTo>
                      <a:pt x="1814" y="2793"/>
                    </a:lnTo>
                    <a:lnTo>
                      <a:pt x="1788" y="2730"/>
                    </a:lnTo>
                    <a:lnTo>
                      <a:pt x="1737" y="2604"/>
                    </a:lnTo>
                    <a:lnTo>
                      <a:pt x="1712" y="2550"/>
                    </a:lnTo>
                    <a:lnTo>
                      <a:pt x="1686" y="2505"/>
                    </a:lnTo>
                    <a:lnTo>
                      <a:pt x="1635" y="2432"/>
                    </a:lnTo>
                    <a:lnTo>
                      <a:pt x="1588" y="2374"/>
                    </a:lnTo>
                    <a:lnTo>
                      <a:pt x="1534" y="2321"/>
                    </a:lnTo>
                    <a:lnTo>
                      <a:pt x="1463" y="2263"/>
                    </a:lnTo>
                    <a:lnTo>
                      <a:pt x="1470" y="2267"/>
                    </a:lnTo>
                    <a:lnTo>
                      <a:pt x="1423" y="2241"/>
                    </a:lnTo>
                    <a:lnTo>
                      <a:pt x="1431" y="2245"/>
                    </a:lnTo>
                    <a:lnTo>
                      <a:pt x="1376" y="2226"/>
                    </a:lnTo>
                    <a:lnTo>
                      <a:pt x="1244" y="2187"/>
                    </a:lnTo>
                    <a:lnTo>
                      <a:pt x="1182" y="2164"/>
                    </a:lnTo>
                    <a:cubicBezTo>
                      <a:pt x="1179" y="2164"/>
                      <a:pt x="1177" y="2162"/>
                      <a:pt x="1175" y="2161"/>
                    </a:cubicBezTo>
                    <a:lnTo>
                      <a:pt x="1119" y="2129"/>
                    </a:lnTo>
                    <a:cubicBezTo>
                      <a:pt x="1115" y="2127"/>
                      <a:pt x="1112" y="2125"/>
                      <a:pt x="1109" y="2122"/>
                    </a:cubicBezTo>
                    <a:lnTo>
                      <a:pt x="1065" y="2080"/>
                    </a:lnTo>
                    <a:cubicBezTo>
                      <a:pt x="1061" y="2076"/>
                      <a:pt x="1058" y="2072"/>
                      <a:pt x="1056" y="2067"/>
                    </a:cubicBezTo>
                    <a:lnTo>
                      <a:pt x="1027" y="2009"/>
                    </a:lnTo>
                    <a:cubicBezTo>
                      <a:pt x="1025" y="2005"/>
                      <a:pt x="1023" y="2001"/>
                      <a:pt x="1022" y="1997"/>
                    </a:cubicBezTo>
                    <a:lnTo>
                      <a:pt x="1015" y="1961"/>
                    </a:lnTo>
                    <a:cubicBezTo>
                      <a:pt x="1015" y="1958"/>
                      <a:pt x="1015" y="1956"/>
                      <a:pt x="1015" y="1954"/>
                    </a:cubicBezTo>
                    <a:lnTo>
                      <a:pt x="1013" y="1911"/>
                    </a:lnTo>
                    <a:cubicBezTo>
                      <a:pt x="1012" y="1908"/>
                      <a:pt x="1012" y="1906"/>
                      <a:pt x="1013" y="1904"/>
                    </a:cubicBezTo>
                    <a:lnTo>
                      <a:pt x="1023" y="1798"/>
                    </a:lnTo>
                    <a:lnTo>
                      <a:pt x="1046" y="1683"/>
                    </a:lnTo>
                    <a:lnTo>
                      <a:pt x="1074" y="1561"/>
                    </a:lnTo>
                    <a:lnTo>
                      <a:pt x="1101" y="1441"/>
                    </a:lnTo>
                    <a:lnTo>
                      <a:pt x="1124" y="1331"/>
                    </a:lnTo>
                    <a:lnTo>
                      <a:pt x="1134" y="1239"/>
                    </a:lnTo>
                    <a:lnTo>
                      <a:pt x="1133" y="1197"/>
                    </a:lnTo>
                    <a:lnTo>
                      <a:pt x="1134" y="1204"/>
                    </a:lnTo>
                    <a:lnTo>
                      <a:pt x="1128" y="1169"/>
                    </a:lnTo>
                    <a:lnTo>
                      <a:pt x="1133" y="1182"/>
                    </a:lnTo>
                    <a:lnTo>
                      <a:pt x="1106" y="1129"/>
                    </a:lnTo>
                    <a:lnTo>
                      <a:pt x="1117" y="1143"/>
                    </a:lnTo>
                    <a:lnTo>
                      <a:pt x="1075" y="1106"/>
                    </a:lnTo>
                    <a:lnTo>
                      <a:pt x="1087" y="1114"/>
                    </a:lnTo>
                    <a:lnTo>
                      <a:pt x="1033" y="1090"/>
                    </a:lnTo>
                    <a:lnTo>
                      <a:pt x="1040" y="1093"/>
                    </a:lnTo>
                    <a:lnTo>
                      <a:pt x="983" y="1078"/>
                    </a:lnTo>
                    <a:lnTo>
                      <a:pt x="922" y="1065"/>
                    </a:lnTo>
                    <a:lnTo>
                      <a:pt x="859" y="1052"/>
                    </a:lnTo>
                    <a:lnTo>
                      <a:pt x="809" y="1036"/>
                    </a:lnTo>
                    <a:cubicBezTo>
                      <a:pt x="804" y="1035"/>
                      <a:pt x="800" y="1033"/>
                      <a:pt x="796" y="1030"/>
                    </a:cubicBezTo>
                    <a:lnTo>
                      <a:pt x="758" y="1004"/>
                    </a:lnTo>
                    <a:cubicBezTo>
                      <a:pt x="754" y="1001"/>
                      <a:pt x="751" y="998"/>
                      <a:pt x="748" y="994"/>
                    </a:cubicBezTo>
                    <a:lnTo>
                      <a:pt x="724" y="963"/>
                    </a:lnTo>
                    <a:cubicBezTo>
                      <a:pt x="721" y="960"/>
                      <a:pt x="719" y="956"/>
                      <a:pt x="717" y="952"/>
                    </a:cubicBezTo>
                    <a:lnTo>
                      <a:pt x="704" y="921"/>
                    </a:lnTo>
                    <a:cubicBezTo>
                      <a:pt x="703" y="917"/>
                      <a:pt x="702" y="914"/>
                      <a:pt x="701" y="910"/>
                    </a:cubicBezTo>
                    <a:lnTo>
                      <a:pt x="696" y="875"/>
                    </a:lnTo>
                    <a:lnTo>
                      <a:pt x="692" y="839"/>
                    </a:lnTo>
                    <a:lnTo>
                      <a:pt x="692" y="806"/>
                    </a:lnTo>
                    <a:lnTo>
                      <a:pt x="688" y="772"/>
                    </a:lnTo>
                    <a:lnTo>
                      <a:pt x="678" y="731"/>
                    </a:lnTo>
                    <a:lnTo>
                      <a:pt x="659" y="682"/>
                    </a:lnTo>
                    <a:lnTo>
                      <a:pt x="625" y="616"/>
                    </a:lnTo>
                    <a:lnTo>
                      <a:pt x="585" y="534"/>
                    </a:lnTo>
                    <a:lnTo>
                      <a:pt x="537" y="442"/>
                    </a:lnTo>
                    <a:lnTo>
                      <a:pt x="488" y="349"/>
                    </a:lnTo>
                    <a:lnTo>
                      <a:pt x="438" y="261"/>
                    </a:lnTo>
                    <a:lnTo>
                      <a:pt x="390" y="183"/>
                    </a:lnTo>
                    <a:lnTo>
                      <a:pt x="369" y="152"/>
                    </a:lnTo>
                    <a:lnTo>
                      <a:pt x="350" y="127"/>
                    </a:lnTo>
                    <a:lnTo>
                      <a:pt x="336" y="109"/>
                    </a:lnTo>
                    <a:lnTo>
                      <a:pt x="319" y="94"/>
                    </a:lnTo>
                    <a:lnTo>
                      <a:pt x="328" y="101"/>
                    </a:lnTo>
                    <a:lnTo>
                      <a:pt x="313" y="93"/>
                    </a:lnTo>
                    <a:lnTo>
                      <a:pt x="328" y="98"/>
                    </a:lnTo>
                    <a:lnTo>
                      <a:pt x="315" y="96"/>
                    </a:lnTo>
                    <a:lnTo>
                      <a:pt x="340" y="93"/>
                    </a:lnTo>
                    <a:lnTo>
                      <a:pt x="315" y="103"/>
                    </a:lnTo>
                    <a:lnTo>
                      <a:pt x="337" y="86"/>
                    </a:lnTo>
                    <a:lnTo>
                      <a:pt x="317" y="114"/>
                    </a:lnTo>
                    <a:lnTo>
                      <a:pt x="321" y="106"/>
                    </a:lnTo>
                    <a:lnTo>
                      <a:pt x="306" y="140"/>
                    </a:lnTo>
                    <a:lnTo>
                      <a:pt x="292" y="182"/>
                    </a:lnTo>
                    <a:lnTo>
                      <a:pt x="279" y="228"/>
                    </a:lnTo>
                    <a:lnTo>
                      <a:pt x="268" y="273"/>
                    </a:lnTo>
                    <a:lnTo>
                      <a:pt x="259" y="305"/>
                    </a:lnTo>
                    <a:lnTo>
                      <a:pt x="247" y="371"/>
                    </a:lnTo>
                    <a:lnTo>
                      <a:pt x="247" y="364"/>
                    </a:lnTo>
                    <a:lnTo>
                      <a:pt x="245" y="432"/>
                    </a:lnTo>
                    <a:lnTo>
                      <a:pt x="245" y="497"/>
                    </a:lnTo>
                    <a:cubicBezTo>
                      <a:pt x="245" y="500"/>
                      <a:pt x="245" y="502"/>
                      <a:pt x="245" y="504"/>
                    </a:cubicBezTo>
                    <a:lnTo>
                      <a:pt x="237" y="559"/>
                    </a:lnTo>
                    <a:cubicBezTo>
                      <a:pt x="236" y="565"/>
                      <a:pt x="235" y="570"/>
                      <a:pt x="232" y="574"/>
                    </a:cubicBezTo>
                    <a:lnTo>
                      <a:pt x="212" y="613"/>
                    </a:lnTo>
                    <a:cubicBezTo>
                      <a:pt x="210" y="617"/>
                      <a:pt x="208" y="621"/>
                      <a:pt x="205" y="624"/>
                    </a:cubicBezTo>
                    <a:lnTo>
                      <a:pt x="174" y="656"/>
                    </a:lnTo>
                    <a:lnTo>
                      <a:pt x="146" y="681"/>
                    </a:lnTo>
                    <a:lnTo>
                      <a:pt x="152" y="675"/>
                    </a:lnTo>
                    <a:lnTo>
                      <a:pt x="130" y="703"/>
                    </a:lnTo>
                    <a:lnTo>
                      <a:pt x="136" y="694"/>
                    </a:lnTo>
                    <a:lnTo>
                      <a:pt x="121" y="724"/>
                    </a:lnTo>
                    <a:lnTo>
                      <a:pt x="108" y="759"/>
                    </a:lnTo>
                    <a:lnTo>
                      <a:pt x="98" y="790"/>
                    </a:lnTo>
                    <a:lnTo>
                      <a:pt x="91" y="813"/>
                    </a:lnTo>
                    <a:lnTo>
                      <a:pt x="0" y="785"/>
                    </a:lnTo>
                    <a:close/>
                    <a:moveTo>
                      <a:pt x="4153" y="1369"/>
                    </a:moveTo>
                    <a:lnTo>
                      <a:pt x="4445" y="1233"/>
                    </a:lnTo>
                    <a:lnTo>
                      <a:pt x="4379" y="1548"/>
                    </a:lnTo>
                    <a:lnTo>
                      <a:pt x="4153" y="1369"/>
                    </a:lnTo>
                    <a:close/>
                  </a:path>
                </a:pathLst>
              </a:custGeom>
              <a:solidFill>
                <a:srgbClr val="0000FF"/>
              </a:solidFill>
              <a:ln w="1588"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6"/>
              <p:cNvSpPr>
                <a:spLocks noEditPoints="1"/>
              </p:cNvSpPr>
              <p:nvPr/>
            </p:nvSpPr>
            <p:spPr bwMode="auto">
              <a:xfrm>
                <a:off x="-3210" y="1161"/>
                <a:ext cx="3051" cy="1407"/>
              </a:xfrm>
              <a:custGeom>
                <a:avLst/>
                <a:gdLst>
                  <a:gd name="T0" fmla="*/ 451 w 9328"/>
                  <a:gd name="T1" fmla="*/ 4406 h 4659"/>
                  <a:gd name="T2" fmla="*/ 647 w 9328"/>
                  <a:gd name="T3" fmla="*/ 4210 h 4659"/>
                  <a:gd name="T4" fmla="*/ 1037 w 9328"/>
                  <a:gd name="T5" fmla="*/ 3894 h 4659"/>
                  <a:gd name="T6" fmla="*/ 1868 w 9328"/>
                  <a:gd name="T7" fmla="*/ 3582 h 4659"/>
                  <a:gd name="T8" fmla="*/ 2331 w 9328"/>
                  <a:gd name="T9" fmla="*/ 3475 h 4659"/>
                  <a:gd name="T10" fmla="*/ 2835 w 9328"/>
                  <a:gd name="T11" fmla="*/ 3492 h 4659"/>
                  <a:gd name="T12" fmla="*/ 3411 w 9328"/>
                  <a:gd name="T13" fmla="*/ 3466 h 4659"/>
                  <a:gd name="T14" fmla="*/ 3714 w 9328"/>
                  <a:gd name="T15" fmla="*/ 3593 h 4659"/>
                  <a:gd name="T16" fmla="*/ 3885 w 9328"/>
                  <a:gd name="T17" fmla="*/ 3862 h 4659"/>
                  <a:gd name="T18" fmla="*/ 4036 w 9328"/>
                  <a:gd name="T19" fmla="*/ 4139 h 4659"/>
                  <a:gd name="T20" fmla="*/ 4099 w 9328"/>
                  <a:gd name="T21" fmla="*/ 4198 h 4659"/>
                  <a:gd name="T22" fmla="*/ 4201 w 9328"/>
                  <a:gd name="T23" fmla="*/ 4186 h 4659"/>
                  <a:gd name="T24" fmla="*/ 4642 w 9328"/>
                  <a:gd name="T25" fmla="*/ 3979 h 4659"/>
                  <a:gd name="T26" fmla="*/ 4852 w 9328"/>
                  <a:gd name="T27" fmla="*/ 3853 h 4659"/>
                  <a:gd name="T28" fmla="*/ 5025 w 9328"/>
                  <a:gd name="T29" fmla="*/ 3820 h 4659"/>
                  <a:gd name="T30" fmla="*/ 5266 w 9328"/>
                  <a:gd name="T31" fmla="*/ 3625 h 4659"/>
                  <a:gd name="T32" fmla="*/ 5625 w 9328"/>
                  <a:gd name="T33" fmla="*/ 3242 h 4659"/>
                  <a:gd name="T34" fmla="*/ 5930 w 9328"/>
                  <a:gd name="T35" fmla="*/ 2930 h 4659"/>
                  <a:gd name="T36" fmla="*/ 6280 w 9328"/>
                  <a:gd name="T37" fmla="*/ 2457 h 4659"/>
                  <a:gd name="T38" fmla="*/ 6751 w 9328"/>
                  <a:gd name="T39" fmla="*/ 1792 h 4659"/>
                  <a:gd name="T40" fmla="*/ 7149 w 9328"/>
                  <a:gd name="T41" fmla="*/ 1397 h 4659"/>
                  <a:gd name="T42" fmla="*/ 7390 w 9328"/>
                  <a:gd name="T43" fmla="*/ 1117 h 4659"/>
                  <a:gd name="T44" fmla="*/ 7423 w 9328"/>
                  <a:gd name="T45" fmla="*/ 820 h 4659"/>
                  <a:gd name="T46" fmla="*/ 7419 w 9328"/>
                  <a:gd name="T47" fmla="*/ 373 h 4659"/>
                  <a:gd name="T48" fmla="*/ 7539 w 9328"/>
                  <a:gd name="T49" fmla="*/ 168 h 4659"/>
                  <a:gd name="T50" fmla="*/ 7670 w 9328"/>
                  <a:gd name="T51" fmla="*/ 81 h 4659"/>
                  <a:gd name="T52" fmla="*/ 8095 w 9328"/>
                  <a:gd name="T53" fmla="*/ 9 h 4659"/>
                  <a:gd name="T54" fmla="*/ 8701 w 9328"/>
                  <a:gd name="T55" fmla="*/ 53 h 4659"/>
                  <a:gd name="T56" fmla="*/ 8690 w 9328"/>
                  <a:gd name="T57" fmla="*/ 148 h 4659"/>
                  <a:gd name="T58" fmla="*/ 8100 w 9328"/>
                  <a:gd name="T59" fmla="*/ 104 h 4659"/>
                  <a:gd name="T60" fmla="*/ 7703 w 9328"/>
                  <a:gd name="T61" fmla="*/ 172 h 4659"/>
                  <a:gd name="T62" fmla="*/ 7611 w 9328"/>
                  <a:gd name="T63" fmla="*/ 231 h 4659"/>
                  <a:gd name="T64" fmla="*/ 7510 w 9328"/>
                  <a:gd name="T65" fmla="*/ 404 h 4659"/>
                  <a:gd name="T66" fmla="*/ 7519 w 9328"/>
                  <a:gd name="T67" fmla="*/ 819 h 4659"/>
                  <a:gd name="T68" fmla="*/ 7473 w 9328"/>
                  <a:gd name="T69" fmla="*/ 1164 h 4659"/>
                  <a:gd name="T70" fmla="*/ 7210 w 9328"/>
                  <a:gd name="T71" fmla="*/ 1472 h 4659"/>
                  <a:gd name="T72" fmla="*/ 6828 w 9328"/>
                  <a:gd name="T73" fmla="*/ 1849 h 4659"/>
                  <a:gd name="T74" fmla="*/ 6359 w 9328"/>
                  <a:gd name="T75" fmla="*/ 2512 h 4659"/>
                  <a:gd name="T76" fmla="*/ 6003 w 9328"/>
                  <a:gd name="T77" fmla="*/ 2993 h 4659"/>
                  <a:gd name="T78" fmla="*/ 5692 w 9328"/>
                  <a:gd name="T79" fmla="*/ 3309 h 4659"/>
                  <a:gd name="T80" fmla="*/ 5335 w 9328"/>
                  <a:gd name="T81" fmla="*/ 3692 h 4659"/>
                  <a:gd name="T82" fmla="*/ 5066 w 9328"/>
                  <a:gd name="T83" fmla="*/ 3907 h 4659"/>
                  <a:gd name="T84" fmla="*/ 4873 w 9328"/>
                  <a:gd name="T85" fmla="*/ 3946 h 4659"/>
                  <a:gd name="T86" fmla="*/ 4697 w 9328"/>
                  <a:gd name="T87" fmla="*/ 4058 h 4659"/>
                  <a:gd name="T88" fmla="*/ 4222 w 9328"/>
                  <a:gd name="T89" fmla="*/ 4279 h 4659"/>
                  <a:gd name="T90" fmla="*/ 4062 w 9328"/>
                  <a:gd name="T91" fmla="*/ 4287 h 4659"/>
                  <a:gd name="T92" fmla="*/ 3959 w 9328"/>
                  <a:gd name="T93" fmla="*/ 4196 h 4659"/>
                  <a:gd name="T94" fmla="*/ 3798 w 9328"/>
                  <a:gd name="T95" fmla="*/ 3905 h 4659"/>
                  <a:gd name="T96" fmla="*/ 3653 w 9328"/>
                  <a:gd name="T97" fmla="*/ 3666 h 4659"/>
                  <a:gd name="T98" fmla="*/ 3402 w 9328"/>
                  <a:gd name="T99" fmla="*/ 3561 h 4659"/>
                  <a:gd name="T100" fmla="*/ 2844 w 9328"/>
                  <a:gd name="T101" fmla="*/ 3587 h 4659"/>
                  <a:gd name="T102" fmla="*/ 2334 w 9328"/>
                  <a:gd name="T103" fmla="*/ 3571 h 4659"/>
                  <a:gd name="T104" fmla="*/ 1902 w 9328"/>
                  <a:gd name="T105" fmla="*/ 3671 h 4659"/>
                  <a:gd name="T106" fmla="*/ 1082 w 9328"/>
                  <a:gd name="T107" fmla="*/ 3979 h 4659"/>
                  <a:gd name="T108" fmla="*/ 720 w 9328"/>
                  <a:gd name="T109" fmla="*/ 4273 h 4659"/>
                  <a:gd name="T110" fmla="*/ 494 w 9328"/>
                  <a:gd name="T111" fmla="*/ 4493 h 4659"/>
                  <a:gd name="T112" fmla="*/ 228 w 9328"/>
                  <a:gd name="T113" fmla="*/ 4478 h 4659"/>
                  <a:gd name="T114" fmla="*/ 9059 w 9328"/>
                  <a:gd name="T115" fmla="*/ 0 h 4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28" h="4659">
                    <a:moveTo>
                      <a:pt x="228" y="4478"/>
                    </a:moveTo>
                    <a:lnTo>
                      <a:pt x="336" y="4456"/>
                    </a:lnTo>
                    <a:lnTo>
                      <a:pt x="329" y="4458"/>
                    </a:lnTo>
                    <a:lnTo>
                      <a:pt x="395" y="4434"/>
                    </a:lnTo>
                    <a:lnTo>
                      <a:pt x="451" y="4406"/>
                    </a:lnTo>
                    <a:lnTo>
                      <a:pt x="444" y="4411"/>
                    </a:lnTo>
                    <a:lnTo>
                      <a:pt x="499" y="4371"/>
                    </a:lnTo>
                    <a:lnTo>
                      <a:pt x="548" y="4325"/>
                    </a:lnTo>
                    <a:lnTo>
                      <a:pt x="596" y="4270"/>
                    </a:lnTo>
                    <a:lnTo>
                      <a:pt x="647" y="4210"/>
                    </a:lnTo>
                    <a:lnTo>
                      <a:pt x="755" y="4087"/>
                    </a:lnTo>
                    <a:lnTo>
                      <a:pt x="817" y="4028"/>
                    </a:lnTo>
                    <a:lnTo>
                      <a:pt x="886" y="3976"/>
                    </a:lnTo>
                    <a:cubicBezTo>
                      <a:pt x="888" y="3975"/>
                      <a:pt x="890" y="3973"/>
                      <a:pt x="892" y="3972"/>
                    </a:cubicBezTo>
                    <a:lnTo>
                      <a:pt x="1037" y="3894"/>
                    </a:lnTo>
                    <a:lnTo>
                      <a:pt x="1201" y="3826"/>
                    </a:lnTo>
                    <a:lnTo>
                      <a:pt x="1370" y="3766"/>
                    </a:lnTo>
                    <a:lnTo>
                      <a:pt x="1536" y="3708"/>
                    </a:lnTo>
                    <a:lnTo>
                      <a:pt x="1699" y="3646"/>
                    </a:lnTo>
                    <a:lnTo>
                      <a:pt x="1868" y="3582"/>
                    </a:lnTo>
                    <a:lnTo>
                      <a:pt x="2034" y="3526"/>
                    </a:lnTo>
                    <a:lnTo>
                      <a:pt x="2115" y="3504"/>
                    </a:lnTo>
                    <a:lnTo>
                      <a:pt x="2191" y="3488"/>
                    </a:lnTo>
                    <a:lnTo>
                      <a:pt x="2263" y="3478"/>
                    </a:lnTo>
                    <a:lnTo>
                      <a:pt x="2331" y="3475"/>
                    </a:lnTo>
                    <a:lnTo>
                      <a:pt x="2454" y="3484"/>
                    </a:lnTo>
                    <a:lnTo>
                      <a:pt x="2571" y="3498"/>
                    </a:lnTo>
                    <a:lnTo>
                      <a:pt x="2694" y="3503"/>
                    </a:lnTo>
                    <a:lnTo>
                      <a:pt x="2761" y="3499"/>
                    </a:lnTo>
                    <a:lnTo>
                      <a:pt x="2835" y="3492"/>
                    </a:lnTo>
                    <a:lnTo>
                      <a:pt x="2992" y="3473"/>
                    </a:lnTo>
                    <a:lnTo>
                      <a:pt x="3149" y="3457"/>
                    </a:lnTo>
                    <a:lnTo>
                      <a:pt x="3223" y="3454"/>
                    </a:lnTo>
                    <a:lnTo>
                      <a:pt x="3293" y="3455"/>
                    </a:lnTo>
                    <a:lnTo>
                      <a:pt x="3411" y="3466"/>
                    </a:lnTo>
                    <a:lnTo>
                      <a:pt x="3516" y="3484"/>
                    </a:lnTo>
                    <a:lnTo>
                      <a:pt x="3568" y="3501"/>
                    </a:lnTo>
                    <a:lnTo>
                      <a:pt x="3617" y="3523"/>
                    </a:lnTo>
                    <a:lnTo>
                      <a:pt x="3667" y="3554"/>
                    </a:lnTo>
                    <a:lnTo>
                      <a:pt x="3714" y="3593"/>
                    </a:lnTo>
                    <a:cubicBezTo>
                      <a:pt x="3716" y="3594"/>
                      <a:pt x="3718" y="3596"/>
                      <a:pt x="3720" y="3598"/>
                    </a:cubicBezTo>
                    <a:lnTo>
                      <a:pt x="3761" y="3646"/>
                    </a:lnTo>
                    <a:lnTo>
                      <a:pt x="3805" y="3712"/>
                    </a:lnTo>
                    <a:lnTo>
                      <a:pt x="3846" y="3785"/>
                    </a:lnTo>
                    <a:lnTo>
                      <a:pt x="3885" y="3862"/>
                    </a:lnTo>
                    <a:lnTo>
                      <a:pt x="3921" y="3936"/>
                    </a:lnTo>
                    <a:lnTo>
                      <a:pt x="3955" y="4006"/>
                    </a:lnTo>
                    <a:lnTo>
                      <a:pt x="3986" y="4065"/>
                    </a:lnTo>
                    <a:lnTo>
                      <a:pt x="4013" y="4108"/>
                    </a:lnTo>
                    <a:lnTo>
                      <a:pt x="4036" y="4139"/>
                    </a:lnTo>
                    <a:lnTo>
                      <a:pt x="4056" y="4167"/>
                    </a:lnTo>
                    <a:lnTo>
                      <a:pt x="4069" y="4183"/>
                    </a:lnTo>
                    <a:lnTo>
                      <a:pt x="4081" y="4195"/>
                    </a:lnTo>
                    <a:lnTo>
                      <a:pt x="4066" y="4184"/>
                    </a:lnTo>
                    <a:lnTo>
                      <a:pt x="4099" y="4198"/>
                    </a:lnTo>
                    <a:lnTo>
                      <a:pt x="4085" y="4195"/>
                    </a:lnTo>
                    <a:lnTo>
                      <a:pt x="4108" y="4197"/>
                    </a:lnTo>
                    <a:lnTo>
                      <a:pt x="4132" y="4196"/>
                    </a:lnTo>
                    <a:lnTo>
                      <a:pt x="4166" y="4194"/>
                    </a:lnTo>
                    <a:lnTo>
                      <a:pt x="4201" y="4186"/>
                    </a:lnTo>
                    <a:lnTo>
                      <a:pt x="4295" y="4158"/>
                    </a:lnTo>
                    <a:lnTo>
                      <a:pt x="4395" y="4121"/>
                    </a:lnTo>
                    <a:lnTo>
                      <a:pt x="4486" y="4081"/>
                    </a:lnTo>
                    <a:lnTo>
                      <a:pt x="4565" y="4034"/>
                    </a:lnTo>
                    <a:lnTo>
                      <a:pt x="4642" y="3979"/>
                    </a:lnTo>
                    <a:lnTo>
                      <a:pt x="4718" y="3923"/>
                    </a:lnTo>
                    <a:lnTo>
                      <a:pt x="4800" y="3873"/>
                    </a:lnTo>
                    <a:cubicBezTo>
                      <a:pt x="4802" y="3872"/>
                      <a:pt x="4804" y="3871"/>
                      <a:pt x="4807" y="3870"/>
                    </a:cubicBezTo>
                    <a:lnTo>
                      <a:pt x="4845" y="3855"/>
                    </a:lnTo>
                    <a:cubicBezTo>
                      <a:pt x="4847" y="3854"/>
                      <a:pt x="4850" y="3853"/>
                      <a:pt x="4852" y="3853"/>
                    </a:cubicBezTo>
                    <a:lnTo>
                      <a:pt x="4888" y="3845"/>
                    </a:lnTo>
                    <a:lnTo>
                      <a:pt x="4963" y="3834"/>
                    </a:lnTo>
                    <a:lnTo>
                      <a:pt x="4998" y="3827"/>
                    </a:lnTo>
                    <a:lnTo>
                      <a:pt x="5032" y="3817"/>
                    </a:lnTo>
                    <a:lnTo>
                      <a:pt x="5025" y="3820"/>
                    </a:lnTo>
                    <a:lnTo>
                      <a:pt x="5067" y="3800"/>
                    </a:lnTo>
                    <a:lnTo>
                      <a:pt x="5107" y="3773"/>
                    </a:lnTo>
                    <a:lnTo>
                      <a:pt x="5155" y="3734"/>
                    </a:lnTo>
                    <a:lnTo>
                      <a:pt x="5208" y="3684"/>
                    </a:lnTo>
                    <a:lnTo>
                      <a:pt x="5266" y="3625"/>
                    </a:lnTo>
                    <a:lnTo>
                      <a:pt x="5326" y="3561"/>
                    </a:lnTo>
                    <a:lnTo>
                      <a:pt x="5451" y="3425"/>
                    </a:lnTo>
                    <a:lnTo>
                      <a:pt x="5511" y="3359"/>
                    </a:lnTo>
                    <a:lnTo>
                      <a:pt x="5569" y="3297"/>
                    </a:lnTo>
                    <a:lnTo>
                      <a:pt x="5625" y="3242"/>
                    </a:lnTo>
                    <a:lnTo>
                      <a:pt x="5674" y="3194"/>
                    </a:lnTo>
                    <a:lnTo>
                      <a:pt x="5767" y="3106"/>
                    </a:lnTo>
                    <a:lnTo>
                      <a:pt x="5817" y="3057"/>
                    </a:lnTo>
                    <a:lnTo>
                      <a:pt x="5870" y="3000"/>
                    </a:lnTo>
                    <a:lnTo>
                      <a:pt x="5930" y="2930"/>
                    </a:lnTo>
                    <a:lnTo>
                      <a:pt x="6001" y="2843"/>
                    </a:lnTo>
                    <a:lnTo>
                      <a:pt x="6040" y="2792"/>
                    </a:lnTo>
                    <a:lnTo>
                      <a:pt x="6084" y="2734"/>
                    </a:lnTo>
                    <a:lnTo>
                      <a:pt x="6177" y="2603"/>
                    </a:lnTo>
                    <a:lnTo>
                      <a:pt x="6280" y="2457"/>
                    </a:lnTo>
                    <a:lnTo>
                      <a:pt x="6387" y="2302"/>
                    </a:lnTo>
                    <a:lnTo>
                      <a:pt x="6495" y="2146"/>
                    </a:lnTo>
                    <a:lnTo>
                      <a:pt x="6602" y="1995"/>
                    </a:lnTo>
                    <a:lnTo>
                      <a:pt x="6704" y="1855"/>
                    </a:lnTo>
                    <a:lnTo>
                      <a:pt x="6751" y="1792"/>
                    </a:lnTo>
                    <a:lnTo>
                      <a:pt x="6797" y="1734"/>
                    </a:lnTo>
                    <a:lnTo>
                      <a:pt x="6886" y="1632"/>
                    </a:lnTo>
                    <a:lnTo>
                      <a:pt x="6977" y="1544"/>
                    </a:lnTo>
                    <a:lnTo>
                      <a:pt x="7065" y="1466"/>
                    </a:lnTo>
                    <a:lnTo>
                      <a:pt x="7149" y="1397"/>
                    </a:lnTo>
                    <a:lnTo>
                      <a:pt x="7225" y="1331"/>
                    </a:lnTo>
                    <a:lnTo>
                      <a:pt x="7292" y="1265"/>
                    </a:lnTo>
                    <a:lnTo>
                      <a:pt x="7347" y="1195"/>
                    </a:lnTo>
                    <a:lnTo>
                      <a:pt x="7343" y="1201"/>
                    </a:lnTo>
                    <a:lnTo>
                      <a:pt x="7390" y="1117"/>
                    </a:lnTo>
                    <a:lnTo>
                      <a:pt x="7385" y="1127"/>
                    </a:lnTo>
                    <a:lnTo>
                      <a:pt x="7414" y="1030"/>
                    </a:lnTo>
                    <a:lnTo>
                      <a:pt x="7413" y="1038"/>
                    </a:lnTo>
                    <a:lnTo>
                      <a:pt x="7425" y="929"/>
                    </a:lnTo>
                    <a:lnTo>
                      <a:pt x="7423" y="820"/>
                    </a:lnTo>
                    <a:lnTo>
                      <a:pt x="7417" y="705"/>
                    </a:lnTo>
                    <a:lnTo>
                      <a:pt x="7410" y="591"/>
                    </a:lnTo>
                    <a:lnTo>
                      <a:pt x="7407" y="483"/>
                    </a:lnTo>
                    <a:lnTo>
                      <a:pt x="7417" y="384"/>
                    </a:lnTo>
                    <a:cubicBezTo>
                      <a:pt x="7417" y="380"/>
                      <a:pt x="7418" y="376"/>
                      <a:pt x="7419" y="373"/>
                    </a:cubicBezTo>
                    <a:lnTo>
                      <a:pt x="7446" y="296"/>
                    </a:lnTo>
                    <a:cubicBezTo>
                      <a:pt x="7447" y="292"/>
                      <a:pt x="7449" y="289"/>
                      <a:pt x="7451" y="286"/>
                    </a:cubicBezTo>
                    <a:lnTo>
                      <a:pt x="7490" y="225"/>
                    </a:lnTo>
                    <a:cubicBezTo>
                      <a:pt x="7491" y="223"/>
                      <a:pt x="7493" y="221"/>
                      <a:pt x="7494" y="219"/>
                    </a:cubicBezTo>
                    <a:lnTo>
                      <a:pt x="7539" y="168"/>
                    </a:lnTo>
                    <a:cubicBezTo>
                      <a:pt x="7541" y="166"/>
                      <a:pt x="7543" y="164"/>
                      <a:pt x="7545" y="162"/>
                    </a:cubicBezTo>
                    <a:lnTo>
                      <a:pt x="7596" y="121"/>
                    </a:lnTo>
                    <a:cubicBezTo>
                      <a:pt x="7599" y="119"/>
                      <a:pt x="7601" y="118"/>
                      <a:pt x="7604" y="116"/>
                    </a:cubicBezTo>
                    <a:lnTo>
                      <a:pt x="7664" y="84"/>
                    </a:lnTo>
                    <a:cubicBezTo>
                      <a:pt x="7666" y="83"/>
                      <a:pt x="7668" y="82"/>
                      <a:pt x="7670" y="81"/>
                    </a:cubicBezTo>
                    <a:lnTo>
                      <a:pt x="7739" y="56"/>
                    </a:lnTo>
                    <a:lnTo>
                      <a:pt x="7824" y="36"/>
                    </a:lnTo>
                    <a:lnTo>
                      <a:pt x="7922" y="22"/>
                    </a:lnTo>
                    <a:lnTo>
                      <a:pt x="8031" y="12"/>
                    </a:lnTo>
                    <a:lnTo>
                      <a:pt x="8095" y="9"/>
                    </a:lnTo>
                    <a:lnTo>
                      <a:pt x="8167" y="8"/>
                    </a:lnTo>
                    <a:lnTo>
                      <a:pt x="8247" y="12"/>
                    </a:lnTo>
                    <a:lnTo>
                      <a:pt x="8331" y="17"/>
                    </a:lnTo>
                    <a:lnTo>
                      <a:pt x="8511" y="32"/>
                    </a:lnTo>
                    <a:lnTo>
                      <a:pt x="8701" y="53"/>
                    </a:lnTo>
                    <a:lnTo>
                      <a:pt x="8887" y="75"/>
                    </a:lnTo>
                    <a:lnTo>
                      <a:pt x="9096" y="101"/>
                    </a:lnTo>
                    <a:lnTo>
                      <a:pt x="9084" y="196"/>
                    </a:lnTo>
                    <a:lnTo>
                      <a:pt x="8876" y="170"/>
                    </a:lnTo>
                    <a:lnTo>
                      <a:pt x="8690" y="148"/>
                    </a:lnTo>
                    <a:lnTo>
                      <a:pt x="8503" y="127"/>
                    </a:lnTo>
                    <a:lnTo>
                      <a:pt x="8326" y="112"/>
                    </a:lnTo>
                    <a:lnTo>
                      <a:pt x="8244" y="107"/>
                    </a:lnTo>
                    <a:lnTo>
                      <a:pt x="8167" y="104"/>
                    </a:lnTo>
                    <a:lnTo>
                      <a:pt x="8100" y="104"/>
                    </a:lnTo>
                    <a:lnTo>
                      <a:pt x="8040" y="107"/>
                    </a:lnTo>
                    <a:lnTo>
                      <a:pt x="7935" y="117"/>
                    </a:lnTo>
                    <a:lnTo>
                      <a:pt x="7847" y="129"/>
                    </a:lnTo>
                    <a:lnTo>
                      <a:pt x="7772" y="147"/>
                    </a:lnTo>
                    <a:lnTo>
                      <a:pt x="7703" y="172"/>
                    </a:lnTo>
                    <a:lnTo>
                      <a:pt x="7709" y="169"/>
                    </a:lnTo>
                    <a:lnTo>
                      <a:pt x="7649" y="201"/>
                    </a:lnTo>
                    <a:lnTo>
                      <a:pt x="7657" y="196"/>
                    </a:lnTo>
                    <a:lnTo>
                      <a:pt x="7606" y="237"/>
                    </a:lnTo>
                    <a:lnTo>
                      <a:pt x="7611" y="231"/>
                    </a:lnTo>
                    <a:lnTo>
                      <a:pt x="7566" y="282"/>
                    </a:lnTo>
                    <a:lnTo>
                      <a:pt x="7571" y="276"/>
                    </a:lnTo>
                    <a:lnTo>
                      <a:pt x="7532" y="337"/>
                    </a:lnTo>
                    <a:lnTo>
                      <a:pt x="7537" y="327"/>
                    </a:lnTo>
                    <a:lnTo>
                      <a:pt x="7510" y="404"/>
                    </a:lnTo>
                    <a:lnTo>
                      <a:pt x="7512" y="393"/>
                    </a:lnTo>
                    <a:lnTo>
                      <a:pt x="7503" y="482"/>
                    </a:lnTo>
                    <a:lnTo>
                      <a:pt x="7505" y="586"/>
                    </a:lnTo>
                    <a:lnTo>
                      <a:pt x="7512" y="700"/>
                    </a:lnTo>
                    <a:lnTo>
                      <a:pt x="7519" y="819"/>
                    </a:lnTo>
                    <a:lnTo>
                      <a:pt x="7520" y="940"/>
                    </a:lnTo>
                    <a:lnTo>
                      <a:pt x="7508" y="1049"/>
                    </a:lnTo>
                    <a:cubicBezTo>
                      <a:pt x="7508" y="1052"/>
                      <a:pt x="7507" y="1054"/>
                      <a:pt x="7506" y="1057"/>
                    </a:cubicBezTo>
                    <a:lnTo>
                      <a:pt x="7477" y="1154"/>
                    </a:lnTo>
                    <a:cubicBezTo>
                      <a:pt x="7476" y="1158"/>
                      <a:pt x="7475" y="1161"/>
                      <a:pt x="7473" y="1164"/>
                    </a:cubicBezTo>
                    <a:lnTo>
                      <a:pt x="7426" y="1248"/>
                    </a:lnTo>
                    <a:cubicBezTo>
                      <a:pt x="7425" y="1250"/>
                      <a:pt x="7424" y="1252"/>
                      <a:pt x="7422" y="1254"/>
                    </a:cubicBezTo>
                    <a:lnTo>
                      <a:pt x="7359" y="1332"/>
                    </a:lnTo>
                    <a:lnTo>
                      <a:pt x="7288" y="1404"/>
                    </a:lnTo>
                    <a:lnTo>
                      <a:pt x="7210" y="1472"/>
                    </a:lnTo>
                    <a:lnTo>
                      <a:pt x="7128" y="1538"/>
                    </a:lnTo>
                    <a:lnTo>
                      <a:pt x="7044" y="1613"/>
                    </a:lnTo>
                    <a:lnTo>
                      <a:pt x="6958" y="1695"/>
                    </a:lnTo>
                    <a:lnTo>
                      <a:pt x="6872" y="1793"/>
                    </a:lnTo>
                    <a:lnTo>
                      <a:pt x="6828" y="1849"/>
                    </a:lnTo>
                    <a:lnTo>
                      <a:pt x="6781" y="1912"/>
                    </a:lnTo>
                    <a:lnTo>
                      <a:pt x="6681" y="2050"/>
                    </a:lnTo>
                    <a:lnTo>
                      <a:pt x="6574" y="2201"/>
                    </a:lnTo>
                    <a:lnTo>
                      <a:pt x="6466" y="2357"/>
                    </a:lnTo>
                    <a:lnTo>
                      <a:pt x="6359" y="2512"/>
                    </a:lnTo>
                    <a:lnTo>
                      <a:pt x="6256" y="2658"/>
                    </a:lnTo>
                    <a:lnTo>
                      <a:pt x="6161" y="2791"/>
                    </a:lnTo>
                    <a:lnTo>
                      <a:pt x="6117" y="2851"/>
                    </a:lnTo>
                    <a:lnTo>
                      <a:pt x="6076" y="2904"/>
                    </a:lnTo>
                    <a:lnTo>
                      <a:pt x="6003" y="2993"/>
                    </a:lnTo>
                    <a:lnTo>
                      <a:pt x="5941" y="3065"/>
                    </a:lnTo>
                    <a:lnTo>
                      <a:pt x="5884" y="3126"/>
                    </a:lnTo>
                    <a:lnTo>
                      <a:pt x="5833" y="3175"/>
                    </a:lnTo>
                    <a:lnTo>
                      <a:pt x="5741" y="3263"/>
                    </a:lnTo>
                    <a:lnTo>
                      <a:pt x="5692" y="3309"/>
                    </a:lnTo>
                    <a:lnTo>
                      <a:pt x="5640" y="3362"/>
                    </a:lnTo>
                    <a:lnTo>
                      <a:pt x="5582" y="3424"/>
                    </a:lnTo>
                    <a:lnTo>
                      <a:pt x="5522" y="3490"/>
                    </a:lnTo>
                    <a:lnTo>
                      <a:pt x="5396" y="3626"/>
                    </a:lnTo>
                    <a:lnTo>
                      <a:pt x="5335" y="3692"/>
                    </a:lnTo>
                    <a:lnTo>
                      <a:pt x="5274" y="3753"/>
                    </a:lnTo>
                    <a:lnTo>
                      <a:pt x="5216" y="3809"/>
                    </a:lnTo>
                    <a:lnTo>
                      <a:pt x="5160" y="3854"/>
                    </a:lnTo>
                    <a:lnTo>
                      <a:pt x="5108" y="3887"/>
                    </a:lnTo>
                    <a:lnTo>
                      <a:pt x="5066" y="3907"/>
                    </a:lnTo>
                    <a:cubicBezTo>
                      <a:pt x="5064" y="3908"/>
                      <a:pt x="5061" y="3909"/>
                      <a:pt x="5058" y="3910"/>
                    </a:cubicBezTo>
                    <a:lnTo>
                      <a:pt x="5015" y="3922"/>
                    </a:lnTo>
                    <a:lnTo>
                      <a:pt x="4976" y="3929"/>
                    </a:lnTo>
                    <a:lnTo>
                      <a:pt x="4909" y="3938"/>
                    </a:lnTo>
                    <a:lnTo>
                      <a:pt x="4873" y="3946"/>
                    </a:lnTo>
                    <a:lnTo>
                      <a:pt x="4880" y="3944"/>
                    </a:lnTo>
                    <a:lnTo>
                      <a:pt x="4842" y="3959"/>
                    </a:lnTo>
                    <a:lnTo>
                      <a:pt x="4849" y="3956"/>
                    </a:lnTo>
                    <a:lnTo>
                      <a:pt x="4775" y="4000"/>
                    </a:lnTo>
                    <a:lnTo>
                      <a:pt x="4697" y="4058"/>
                    </a:lnTo>
                    <a:lnTo>
                      <a:pt x="4614" y="4117"/>
                    </a:lnTo>
                    <a:lnTo>
                      <a:pt x="4525" y="4168"/>
                    </a:lnTo>
                    <a:lnTo>
                      <a:pt x="4428" y="4211"/>
                    </a:lnTo>
                    <a:lnTo>
                      <a:pt x="4322" y="4251"/>
                    </a:lnTo>
                    <a:lnTo>
                      <a:pt x="4222" y="4279"/>
                    </a:lnTo>
                    <a:lnTo>
                      <a:pt x="4173" y="4289"/>
                    </a:lnTo>
                    <a:lnTo>
                      <a:pt x="4132" y="4292"/>
                    </a:lnTo>
                    <a:lnTo>
                      <a:pt x="4099" y="4292"/>
                    </a:lnTo>
                    <a:lnTo>
                      <a:pt x="4076" y="4290"/>
                    </a:lnTo>
                    <a:cubicBezTo>
                      <a:pt x="4071" y="4290"/>
                      <a:pt x="4066" y="4289"/>
                      <a:pt x="4062" y="4287"/>
                    </a:cubicBezTo>
                    <a:lnTo>
                      <a:pt x="4029" y="4273"/>
                    </a:lnTo>
                    <a:cubicBezTo>
                      <a:pt x="4023" y="4270"/>
                      <a:pt x="4018" y="4267"/>
                      <a:pt x="4014" y="4262"/>
                    </a:cubicBezTo>
                    <a:lnTo>
                      <a:pt x="3996" y="4244"/>
                    </a:lnTo>
                    <a:lnTo>
                      <a:pt x="3977" y="4222"/>
                    </a:lnTo>
                    <a:lnTo>
                      <a:pt x="3959" y="4196"/>
                    </a:lnTo>
                    <a:lnTo>
                      <a:pt x="3932" y="4159"/>
                    </a:lnTo>
                    <a:lnTo>
                      <a:pt x="3901" y="4110"/>
                    </a:lnTo>
                    <a:lnTo>
                      <a:pt x="3868" y="4048"/>
                    </a:lnTo>
                    <a:lnTo>
                      <a:pt x="3834" y="3978"/>
                    </a:lnTo>
                    <a:lnTo>
                      <a:pt x="3798" y="3905"/>
                    </a:lnTo>
                    <a:lnTo>
                      <a:pt x="3763" y="3832"/>
                    </a:lnTo>
                    <a:lnTo>
                      <a:pt x="3726" y="3765"/>
                    </a:lnTo>
                    <a:lnTo>
                      <a:pt x="3688" y="3709"/>
                    </a:lnTo>
                    <a:lnTo>
                      <a:pt x="3647" y="3661"/>
                    </a:lnTo>
                    <a:lnTo>
                      <a:pt x="3653" y="3666"/>
                    </a:lnTo>
                    <a:lnTo>
                      <a:pt x="3616" y="3635"/>
                    </a:lnTo>
                    <a:lnTo>
                      <a:pt x="3578" y="3610"/>
                    </a:lnTo>
                    <a:lnTo>
                      <a:pt x="3539" y="3592"/>
                    </a:lnTo>
                    <a:lnTo>
                      <a:pt x="3499" y="3579"/>
                    </a:lnTo>
                    <a:lnTo>
                      <a:pt x="3402" y="3561"/>
                    </a:lnTo>
                    <a:lnTo>
                      <a:pt x="3290" y="3551"/>
                    </a:lnTo>
                    <a:lnTo>
                      <a:pt x="3227" y="3549"/>
                    </a:lnTo>
                    <a:lnTo>
                      <a:pt x="3158" y="3552"/>
                    </a:lnTo>
                    <a:lnTo>
                      <a:pt x="3003" y="3568"/>
                    </a:lnTo>
                    <a:lnTo>
                      <a:pt x="2844" y="3587"/>
                    </a:lnTo>
                    <a:lnTo>
                      <a:pt x="2766" y="3594"/>
                    </a:lnTo>
                    <a:lnTo>
                      <a:pt x="2691" y="3598"/>
                    </a:lnTo>
                    <a:lnTo>
                      <a:pt x="2560" y="3593"/>
                    </a:lnTo>
                    <a:lnTo>
                      <a:pt x="2447" y="3579"/>
                    </a:lnTo>
                    <a:lnTo>
                      <a:pt x="2334" y="3571"/>
                    </a:lnTo>
                    <a:lnTo>
                      <a:pt x="2276" y="3573"/>
                    </a:lnTo>
                    <a:lnTo>
                      <a:pt x="2212" y="3581"/>
                    </a:lnTo>
                    <a:lnTo>
                      <a:pt x="2140" y="3597"/>
                    </a:lnTo>
                    <a:lnTo>
                      <a:pt x="2065" y="3617"/>
                    </a:lnTo>
                    <a:lnTo>
                      <a:pt x="1902" y="3671"/>
                    </a:lnTo>
                    <a:lnTo>
                      <a:pt x="1734" y="3735"/>
                    </a:lnTo>
                    <a:lnTo>
                      <a:pt x="1567" y="3799"/>
                    </a:lnTo>
                    <a:lnTo>
                      <a:pt x="1402" y="3857"/>
                    </a:lnTo>
                    <a:lnTo>
                      <a:pt x="1238" y="3915"/>
                    </a:lnTo>
                    <a:lnTo>
                      <a:pt x="1082" y="3979"/>
                    </a:lnTo>
                    <a:lnTo>
                      <a:pt x="937" y="4057"/>
                    </a:lnTo>
                    <a:lnTo>
                      <a:pt x="943" y="4053"/>
                    </a:lnTo>
                    <a:lnTo>
                      <a:pt x="884" y="4097"/>
                    </a:lnTo>
                    <a:lnTo>
                      <a:pt x="828" y="4150"/>
                    </a:lnTo>
                    <a:lnTo>
                      <a:pt x="720" y="4273"/>
                    </a:lnTo>
                    <a:lnTo>
                      <a:pt x="667" y="4334"/>
                    </a:lnTo>
                    <a:lnTo>
                      <a:pt x="613" y="4394"/>
                    </a:lnTo>
                    <a:lnTo>
                      <a:pt x="556" y="4448"/>
                    </a:lnTo>
                    <a:lnTo>
                      <a:pt x="501" y="4488"/>
                    </a:lnTo>
                    <a:cubicBezTo>
                      <a:pt x="498" y="4490"/>
                      <a:pt x="496" y="4491"/>
                      <a:pt x="494" y="4493"/>
                    </a:cubicBezTo>
                    <a:lnTo>
                      <a:pt x="428" y="4525"/>
                    </a:lnTo>
                    <a:lnTo>
                      <a:pt x="362" y="4549"/>
                    </a:lnTo>
                    <a:cubicBezTo>
                      <a:pt x="360" y="4549"/>
                      <a:pt x="357" y="4550"/>
                      <a:pt x="355" y="4551"/>
                    </a:cubicBezTo>
                    <a:lnTo>
                      <a:pt x="247" y="4572"/>
                    </a:lnTo>
                    <a:lnTo>
                      <a:pt x="228" y="4478"/>
                    </a:lnTo>
                    <a:close/>
                    <a:moveTo>
                      <a:pt x="308" y="4659"/>
                    </a:moveTo>
                    <a:lnTo>
                      <a:pt x="0" y="4564"/>
                    </a:lnTo>
                    <a:lnTo>
                      <a:pt x="261" y="4375"/>
                    </a:lnTo>
                    <a:lnTo>
                      <a:pt x="308" y="4659"/>
                    </a:lnTo>
                    <a:close/>
                    <a:moveTo>
                      <a:pt x="9059" y="0"/>
                    </a:moveTo>
                    <a:lnTo>
                      <a:pt x="9328" y="176"/>
                    </a:lnTo>
                    <a:lnTo>
                      <a:pt x="9026" y="286"/>
                    </a:lnTo>
                    <a:lnTo>
                      <a:pt x="9059" y="0"/>
                    </a:lnTo>
                    <a:close/>
                  </a:path>
                </a:pathLst>
              </a:custGeom>
              <a:solidFill>
                <a:srgbClr val="00FFFF"/>
              </a:solidFill>
              <a:ln w="1588" cap="flat">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7"/>
              <p:cNvSpPr>
                <a:spLocks/>
              </p:cNvSpPr>
              <p:nvPr/>
            </p:nvSpPr>
            <p:spPr bwMode="auto">
              <a:xfrm>
                <a:off x="-1726" y="2378"/>
                <a:ext cx="42" cy="38"/>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8"/>
              <p:cNvSpPr>
                <a:spLocks noEditPoints="1"/>
              </p:cNvSpPr>
              <p:nvPr/>
            </p:nvSpPr>
            <p:spPr bwMode="auto">
              <a:xfrm>
                <a:off x="-1729" y="2375"/>
                <a:ext cx="48" cy="44"/>
              </a:xfrm>
              <a:custGeom>
                <a:avLst/>
                <a:gdLst>
                  <a:gd name="T0" fmla="*/ 1 w 145"/>
                  <a:gd name="T1" fmla="*/ 71 h 145"/>
                  <a:gd name="T2" fmla="*/ 7 w 145"/>
                  <a:gd name="T3" fmla="*/ 43 h 145"/>
                  <a:gd name="T4" fmla="*/ 23 w 145"/>
                  <a:gd name="T5" fmla="*/ 21 h 145"/>
                  <a:gd name="T6" fmla="*/ 46 w 145"/>
                  <a:gd name="T7" fmla="*/ 6 h 145"/>
                  <a:gd name="T8" fmla="*/ 74 w 145"/>
                  <a:gd name="T9" fmla="*/ 1 h 145"/>
                  <a:gd name="T10" fmla="*/ 102 w 145"/>
                  <a:gd name="T11" fmla="*/ 7 h 145"/>
                  <a:gd name="T12" fmla="*/ 125 w 145"/>
                  <a:gd name="T13" fmla="*/ 23 h 145"/>
                  <a:gd name="T14" fmla="*/ 139 w 145"/>
                  <a:gd name="T15" fmla="*/ 46 h 145"/>
                  <a:gd name="T16" fmla="*/ 144 w 145"/>
                  <a:gd name="T17" fmla="*/ 74 h 145"/>
                  <a:gd name="T18" fmla="*/ 138 w 145"/>
                  <a:gd name="T19" fmla="*/ 102 h 145"/>
                  <a:gd name="T20" fmla="*/ 123 w 145"/>
                  <a:gd name="T21" fmla="*/ 125 h 145"/>
                  <a:gd name="T22" fmla="*/ 99 w 145"/>
                  <a:gd name="T23" fmla="*/ 139 h 145"/>
                  <a:gd name="T24" fmla="*/ 71 w 145"/>
                  <a:gd name="T25" fmla="*/ 144 h 145"/>
                  <a:gd name="T26" fmla="*/ 43 w 145"/>
                  <a:gd name="T27" fmla="*/ 138 h 145"/>
                  <a:gd name="T28" fmla="*/ 21 w 145"/>
                  <a:gd name="T29" fmla="*/ 123 h 145"/>
                  <a:gd name="T30" fmla="*/ 6 w 145"/>
                  <a:gd name="T31" fmla="*/ 99 h 145"/>
                  <a:gd name="T32" fmla="*/ 21 w 145"/>
                  <a:gd name="T33" fmla="*/ 96 h 145"/>
                  <a:gd name="T34" fmla="*/ 34 w 145"/>
                  <a:gd name="T35" fmla="*/ 114 h 145"/>
                  <a:gd name="T36" fmla="*/ 52 w 145"/>
                  <a:gd name="T37" fmla="*/ 125 h 145"/>
                  <a:gd name="T38" fmla="*/ 74 w 145"/>
                  <a:gd name="T39" fmla="*/ 129 h 145"/>
                  <a:gd name="T40" fmla="*/ 96 w 145"/>
                  <a:gd name="T41" fmla="*/ 124 h 145"/>
                  <a:gd name="T42" fmla="*/ 114 w 145"/>
                  <a:gd name="T43" fmla="*/ 112 h 145"/>
                  <a:gd name="T44" fmla="*/ 125 w 145"/>
                  <a:gd name="T45" fmla="*/ 93 h 145"/>
                  <a:gd name="T46" fmla="*/ 129 w 145"/>
                  <a:gd name="T47" fmla="*/ 71 h 145"/>
                  <a:gd name="T48" fmla="*/ 124 w 145"/>
                  <a:gd name="T49" fmla="*/ 49 h 145"/>
                  <a:gd name="T50" fmla="*/ 112 w 145"/>
                  <a:gd name="T51" fmla="*/ 32 h 145"/>
                  <a:gd name="T52" fmla="*/ 93 w 145"/>
                  <a:gd name="T53" fmla="*/ 20 h 145"/>
                  <a:gd name="T54" fmla="*/ 71 w 145"/>
                  <a:gd name="T55" fmla="*/ 16 h 145"/>
                  <a:gd name="T56" fmla="*/ 49 w 145"/>
                  <a:gd name="T57" fmla="*/ 21 h 145"/>
                  <a:gd name="T58" fmla="*/ 32 w 145"/>
                  <a:gd name="T59" fmla="*/ 34 h 145"/>
                  <a:gd name="T60" fmla="*/ 20 w 145"/>
                  <a:gd name="T61" fmla="*/ 52 h 145"/>
                  <a:gd name="T62" fmla="*/ 16 w 145"/>
                  <a:gd name="T63" fmla="*/ 74 h 145"/>
                  <a:gd name="T64" fmla="*/ 21 w 145"/>
                  <a:gd name="T65" fmla="*/ 9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19"/>
              <p:cNvSpPr>
                <a:spLocks/>
              </p:cNvSpPr>
              <p:nvPr/>
            </p:nvSpPr>
            <p:spPr bwMode="auto">
              <a:xfrm>
                <a:off x="-1742" y="2711"/>
                <a:ext cx="42" cy="39"/>
              </a:xfrm>
              <a:custGeom>
                <a:avLst/>
                <a:gdLst>
                  <a:gd name="T0" fmla="*/ 0 w 128"/>
                  <a:gd name="T1" fmla="*/ 64 h 128"/>
                  <a:gd name="T2" fmla="*/ 64 w 128"/>
                  <a:gd name="T3" fmla="*/ 0 h 128"/>
                  <a:gd name="T4" fmla="*/ 64 w 128"/>
                  <a:gd name="T5" fmla="*/ 0 h 128"/>
                  <a:gd name="T6" fmla="*/ 64 w 128"/>
                  <a:gd name="T7" fmla="*/ 0 h 128"/>
                  <a:gd name="T8" fmla="*/ 128 w 128"/>
                  <a:gd name="T9" fmla="*/ 64 h 128"/>
                  <a:gd name="T10" fmla="*/ 128 w 128"/>
                  <a:gd name="T11" fmla="*/ 64 h 128"/>
                  <a:gd name="T12" fmla="*/ 128 w 128"/>
                  <a:gd name="T13" fmla="*/ 64 h 128"/>
                  <a:gd name="T14" fmla="*/ 64 w 128"/>
                  <a:gd name="T15" fmla="*/ 128 h 128"/>
                  <a:gd name="T16" fmla="*/ 64 w 128"/>
                  <a:gd name="T17" fmla="*/ 128 h 128"/>
                  <a:gd name="T18" fmla="*/ 64 w 128"/>
                  <a:gd name="T19" fmla="*/ 128 h 128"/>
                  <a:gd name="T20" fmla="*/ 0 w 128"/>
                  <a:gd name="T21" fmla="*/ 64 h 128"/>
                  <a:gd name="T22" fmla="*/ 0 w 128"/>
                  <a:gd name="T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20"/>
              <p:cNvSpPr>
                <a:spLocks noEditPoints="1"/>
              </p:cNvSpPr>
              <p:nvPr/>
            </p:nvSpPr>
            <p:spPr bwMode="auto">
              <a:xfrm>
                <a:off x="-1745" y="2709"/>
                <a:ext cx="48" cy="44"/>
              </a:xfrm>
              <a:custGeom>
                <a:avLst/>
                <a:gdLst>
                  <a:gd name="T0" fmla="*/ 1 w 145"/>
                  <a:gd name="T1" fmla="*/ 71 h 145"/>
                  <a:gd name="T2" fmla="*/ 7 w 145"/>
                  <a:gd name="T3" fmla="*/ 43 h 145"/>
                  <a:gd name="T4" fmla="*/ 23 w 145"/>
                  <a:gd name="T5" fmla="*/ 21 h 145"/>
                  <a:gd name="T6" fmla="*/ 46 w 145"/>
                  <a:gd name="T7" fmla="*/ 6 h 145"/>
                  <a:gd name="T8" fmla="*/ 74 w 145"/>
                  <a:gd name="T9" fmla="*/ 1 h 145"/>
                  <a:gd name="T10" fmla="*/ 102 w 145"/>
                  <a:gd name="T11" fmla="*/ 7 h 145"/>
                  <a:gd name="T12" fmla="*/ 125 w 145"/>
                  <a:gd name="T13" fmla="*/ 23 h 145"/>
                  <a:gd name="T14" fmla="*/ 139 w 145"/>
                  <a:gd name="T15" fmla="*/ 46 h 145"/>
                  <a:gd name="T16" fmla="*/ 144 w 145"/>
                  <a:gd name="T17" fmla="*/ 74 h 145"/>
                  <a:gd name="T18" fmla="*/ 138 w 145"/>
                  <a:gd name="T19" fmla="*/ 102 h 145"/>
                  <a:gd name="T20" fmla="*/ 123 w 145"/>
                  <a:gd name="T21" fmla="*/ 125 h 145"/>
                  <a:gd name="T22" fmla="*/ 99 w 145"/>
                  <a:gd name="T23" fmla="*/ 139 h 145"/>
                  <a:gd name="T24" fmla="*/ 71 w 145"/>
                  <a:gd name="T25" fmla="*/ 144 h 145"/>
                  <a:gd name="T26" fmla="*/ 43 w 145"/>
                  <a:gd name="T27" fmla="*/ 138 h 145"/>
                  <a:gd name="T28" fmla="*/ 21 w 145"/>
                  <a:gd name="T29" fmla="*/ 123 h 145"/>
                  <a:gd name="T30" fmla="*/ 6 w 145"/>
                  <a:gd name="T31" fmla="*/ 99 h 145"/>
                  <a:gd name="T32" fmla="*/ 21 w 145"/>
                  <a:gd name="T33" fmla="*/ 96 h 145"/>
                  <a:gd name="T34" fmla="*/ 34 w 145"/>
                  <a:gd name="T35" fmla="*/ 114 h 145"/>
                  <a:gd name="T36" fmla="*/ 52 w 145"/>
                  <a:gd name="T37" fmla="*/ 125 h 145"/>
                  <a:gd name="T38" fmla="*/ 74 w 145"/>
                  <a:gd name="T39" fmla="*/ 129 h 145"/>
                  <a:gd name="T40" fmla="*/ 96 w 145"/>
                  <a:gd name="T41" fmla="*/ 124 h 145"/>
                  <a:gd name="T42" fmla="*/ 114 w 145"/>
                  <a:gd name="T43" fmla="*/ 112 h 145"/>
                  <a:gd name="T44" fmla="*/ 125 w 145"/>
                  <a:gd name="T45" fmla="*/ 93 h 145"/>
                  <a:gd name="T46" fmla="*/ 129 w 145"/>
                  <a:gd name="T47" fmla="*/ 71 h 145"/>
                  <a:gd name="T48" fmla="*/ 124 w 145"/>
                  <a:gd name="T49" fmla="*/ 49 h 145"/>
                  <a:gd name="T50" fmla="*/ 112 w 145"/>
                  <a:gd name="T51" fmla="*/ 32 h 145"/>
                  <a:gd name="T52" fmla="*/ 93 w 145"/>
                  <a:gd name="T53" fmla="*/ 20 h 145"/>
                  <a:gd name="T54" fmla="*/ 71 w 145"/>
                  <a:gd name="T55" fmla="*/ 16 h 145"/>
                  <a:gd name="T56" fmla="*/ 49 w 145"/>
                  <a:gd name="T57" fmla="*/ 21 h 145"/>
                  <a:gd name="T58" fmla="*/ 32 w 145"/>
                  <a:gd name="T59" fmla="*/ 34 h 145"/>
                  <a:gd name="T60" fmla="*/ 20 w 145"/>
                  <a:gd name="T61" fmla="*/ 52 h 145"/>
                  <a:gd name="T62" fmla="*/ 16 w 145"/>
                  <a:gd name="T63" fmla="*/ 74 h 145"/>
                  <a:gd name="T64" fmla="*/ 21 w 145"/>
                  <a:gd name="T65" fmla="*/ 9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Rectangle 21"/>
              <p:cNvSpPr>
                <a:spLocks noChangeArrowheads="1"/>
              </p:cNvSpPr>
              <p:nvPr/>
            </p:nvSpPr>
            <p:spPr bwMode="auto">
              <a:xfrm>
                <a:off x="-1015" y="1851"/>
                <a:ext cx="597" cy="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2"/>
              <p:cNvSpPr>
                <a:spLocks noEditPoints="1"/>
              </p:cNvSpPr>
              <p:nvPr/>
            </p:nvSpPr>
            <p:spPr bwMode="auto">
              <a:xfrm>
                <a:off x="-1017" y="1849"/>
                <a:ext cx="602" cy="111"/>
              </a:xfrm>
              <a:custGeom>
                <a:avLst/>
                <a:gdLst>
                  <a:gd name="T0" fmla="*/ 0 w 602"/>
                  <a:gd name="T1" fmla="*/ 0 h 111"/>
                  <a:gd name="T2" fmla="*/ 602 w 602"/>
                  <a:gd name="T3" fmla="*/ 0 h 111"/>
                  <a:gd name="T4" fmla="*/ 602 w 602"/>
                  <a:gd name="T5" fmla="*/ 111 h 111"/>
                  <a:gd name="T6" fmla="*/ 0 w 602"/>
                  <a:gd name="T7" fmla="*/ 111 h 111"/>
                  <a:gd name="T8" fmla="*/ 0 w 602"/>
                  <a:gd name="T9" fmla="*/ 0 h 111"/>
                  <a:gd name="T10" fmla="*/ 5 w 602"/>
                  <a:gd name="T11" fmla="*/ 108 h 111"/>
                  <a:gd name="T12" fmla="*/ 2 w 602"/>
                  <a:gd name="T13" fmla="*/ 106 h 111"/>
                  <a:gd name="T14" fmla="*/ 599 w 602"/>
                  <a:gd name="T15" fmla="*/ 106 h 111"/>
                  <a:gd name="T16" fmla="*/ 596 w 602"/>
                  <a:gd name="T17" fmla="*/ 108 h 111"/>
                  <a:gd name="T18" fmla="*/ 596 w 602"/>
                  <a:gd name="T19" fmla="*/ 2 h 111"/>
                  <a:gd name="T20" fmla="*/ 599 w 602"/>
                  <a:gd name="T21" fmla="*/ 4 h 111"/>
                  <a:gd name="T22" fmla="*/ 2 w 602"/>
                  <a:gd name="T23" fmla="*/ 4 h 111"/>
                  <a:gd name="T24" fmla="*/ 5 w 602"/>
                  <a:gd name="T25" fmla="*/ 2 h 111"/>
                  <a:gd name="T26" fmla="*/ 5 w 602"/>
                  <a:gd name="T2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111">
                    <a:moveTo>
                      <a:pt x="0" y="0"/>
                    </a:moveTo>
                    <a:lnTo>
                      <a:pt x="602" y="0"/>
                    </a:lnTo>
                    <a:lnTo>
                      <a:pt x="602" y="111"/>
                    </a:lnTo>
                    <a:lnTo>
                      <a:pt x="0" y="111"/>
                    </a:lnTo>
                    <a:lnTo>
                      <a:pt x="0" y="0"/>
                    </a:lnTo>
                    <a:close/>
                    <a:moveTo>
                      <a:pt x="5" y="108"/>
                    </a:moveTo>
                    <a:lnTo>
                      <a:pt x="2" y="106"/>
                    </a:lnTo>
                    <a:lnTo>
                      <a:pt x="599" y="106"/>
                    </a:lnTo>
                    <a:lnTo>
                      <a:pt x="596" y="108"/>
                    </a:lnTo>
                    <a:lnTo>
                      <a:pt x="596" y="2"/>
                    </a:lnTo>
                    <a:lnTo>
                      <a:pt x="599" y="4"/>
                    </a:lnTo>
                    <a:lnTo>
                      <a:pt x="2" y="4"/>
                    </a:lnTo>
                    <a:lnTo>
                      <a:pt x="5" y="2"/>
                    </a:lnTo>
                    <a:lnTo>
                      <a:pt x="5" y="108"/>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23"/>
              <p:cNvSpPr>
                <a:spLocks/>
              </p:cNvSpPr>
              <p:nvPr/>
            </p:nvSpPr>
            <p:spPr bwMode="auto">
              <a:xfrm>
                <a:off x="-1173" y="1910"/>
                <a:ext cx="110" cy="19"/>
              </a:xfrm>
              <a:custGeom>
                <a:avLst/>
                <a:gdLst>
                  <a:gd name="T0" fmla="*/ 110 w 110"/>
                  <a:gd name="T1" fmla="*/ 19 h 19"/>
                  <a:gd name="T2" fmla="*/ 0 w 110"/>
                  <a:gd name="T3" fmla="*/ 5 h 19"/>
                  <a:gd name="T4" fmla="*/ 1 w 110"/>
                  <a:gd name="T5" fmla="*/ 0 h 19"/>
                  <a:gd name="T6" fmla="*/ 110 w 110"/>
                  <a:gd name="T7" fmla="*/ 14 h 19"/>
                  <a:gd name="T8" fmla="*/ 110 w 110"/>
                  <a:gd name="T9" fmla="*/ 19 h 19"/>
                </a:gdLst>
                <a:ahLst/>
                <a:cxnLst>
                  <a:cxn ang="0">
                    <a:pos x="T0" y="T1"/>
                  </a:cxn>
                  <a:cxn ang="0">
                    <a:pos x="T2" y="T3"/>
                  </a:cxn>
                  <a:cxn ang="0">
                    <a:pos x="T4" y="T5"/>
                  </a:cxn>
                  <a:cxn ang="0">
                    <a:pos x="T6" y="T7"/>
                  </a:cxn>
                  <a:cxn ang="0">
                    <a:pos x="T8" y="T9"/>
                  </a:cxn>
                </a:cxnLst>
                <a:rect l="0" t="0" r="r" b="b"/>
                <a:pathLst>
                  <a:path w="110" h="19">
                    <a:moveTo>
                      <a:pt x="110" y="19"/>
                    </a:moveTo>
                    <a:lnTo>
                      <a:pt x="0" y="5"/>
                    </a:lnTo>
                    <a:lnTo>
                      <a:pt x="1" y="0"/>
                    </a:lnTo>
                    <a:lnTo>
                      <a:pt x="110" y="14"/>
                    </a:lnTo>
                    <a:lnTo>
                      <a:pt x="110" y="19"/>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Rectangle 24"/>
              <p:cNvSpPr>
                <a:spLocks noChangeArrowheads="1"/>
              </p:cNvSpPr>
              <p:nvPr/>
            </p:nvSpPr>
            <p:spPr bwMode="auto">
              <a:xfrm>
                <a:off x="-1015" y="1861"/>
                <a:ext cx="35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東海道新幹線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25"/>
              <p:cNvSpPr>
                <a:spLocks noChangeArrowheads="1"/>
              </p:cNvSpPr>
              <p:nvPr/>
            </p:nvSpPr>
            <p:spPr bwMode="auto">
              <a:xfrm>
                <a:off x="-428" y="1271"/>
                <a:ext cx="298" cy="106"/>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26"/>
              <p:cNvSpPr>
                <a:spLocks noEditPoints="1"/>
              </p:cNvSpPr>
              <p:nvPr/>
            </p:nvSpPr>
            <p:spPr bwMode="auto">
              <a:xfrm>
                <a:off x="-431" y="1269"/>
                <a:ext cx="303" cy="111"/>
              </a:xfrm>
              <a:custGeom>
                <a:avLst/>
                <a:gdLst>
                  <a:gd name="T0" fmla="*/ 0 w 303"/>
                  <a:gd name="T1" fmla="*/ 0 h 111"/>
                  <a:gd name="T2" fmla="*/ 303 w 303"/>
                  <a:gd name="T3" fmla="*/ 0 h 111"/>
                  <a:gd name="T4" fmla="*/ 303 w 303"/>
                  <a:gd name="T5" fmla="*/ 111 h 111"/>
                  <a:gd name="T6" fmla="*/ 0 w 303"/>
                  <a:gd name="T7" fmla="*/ 111 h 111"/>
                  <a:gd name="T8" fmla="*/ 0 w 303"/>
                  <a:gd name="T9" fmla="*/ 0 h 111"/>
                  <a:gd name="T10" fmla="*/ 5 w 303"/>
                  <a:gd name="T11" fmla="*/ 108 h 111"/>
                  <a:gd name="T12" fmla="*/ 3 w 303"/>
                  <a:gd name="T13" fmla="*/ 106 h 111"/>
                  <a:gd name="T14" fmla="*/ 301 w 303"/>
                  <a:gd name="T15" fmla="*/ 106 h 111"/>
                  <a:gd name="T16" fmla="*/ 298 w 303"/>
                  <a:gd name="T17" fmla="*/ 108 h 111"/>
                  <a:gd name="T18" fmla="*/ 298 w 303"/>
                  <a:gd name="T19" fmla="*/ 2 h 111"/>
                  <a:gd name="T20" fmla="*/ 301 w 303"/>
                  <a:gd name="T21" fmla="*/ 4 h 111"/>
                  <a:gd name="T22" fmla="*/ 3 w 303"/>
                  <a:gd name="T23" fmla="*/ 4 h 111"/>
                  <a:gd name="T24" fmla="*/ 5 w 303"/>
                  <a:gd name="T25" fmla="*/ 2 h 111"/>
                  <a:gd name="T26" fmla="*/ 5 w 303"/>
                  <a:gd name="T2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11">
                    <a:moveTo>
                      <a:pt x="0" y="0"/>
                    </a:moveTo>
                    <a:lnTo>
                      <a:pt x="303" y="0"/>
                    </a:lnTo>
                    <a:lnTo>
                      <a:pt x="303" y="111"/>
                    </a:lnTo>
                    <a:lnTo>
                      <a:pt x="0" y="111"/>
                    </a:lnTo>
                    <a:lnTo>
                      <a:pt x="0" y="0"/>
                    </a:lnTo>
                    <a:close/>
                    <a:moveTo>
                      <a:pt x="5" y="108"/>
                    </a:moveTo>
                    <a:lnTo>
                      <a:pt x="3" y="106"/>
                    </a:lnTo>
                    <a:lnTo>
                      <a:pt x="301" y="106"/>
                    </a:lnTo>
                    <a:lnTo>
                      <a:pt x="298" y="108"/>
                    </a:lnTo>
                    <a:lnTo>
                      <a:pt x="298" y="2"/>
                    </a:lnTo>
                    <a:lnTo>
                      <a:pt x="301" y="4"/>
                    </a:lnTo>
                    <a:lnTo>
                      <a:pt x="3" y="4"/>
                    </a:lnTo>
                    <a:lnTo>
                      <a:pt x="5" y="2"/>
                    </a:lnTo>
                    <a:lnTo>
                      <a:pt x="5" y="108"/>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Rectangle 27"/>
              <p:cNvSpPr>
                <a:spLocks noChangeArrowheads="1"/>
              </p:cNvSpPr>
              <p:nvPr/>
            </p:nvSpPr>
            <p:spPr bwMode="auto">
              <a:xfrm>
                <a:off x="-427" y="1280"/>
                <a:ext cx="19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東京へ</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28"/>
              <p:cNvSpPr>
                <a:spLocks noChangeArrowheads="1"/>
              </p:cNvSpPr>
              <p:nvPr/>
            </p:nvSpPr>
            <p:spPr bwMode="auto">
              <a:xfrm>
                <a:off x="-3223" y="2242"/>
                <a:ext cx="293" cy="10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29"/>
              <p:cNvSpPr>
                <a:spLocks noEditPoints="1"/>
              </p:cNvSpPr>
              <p:nvPr/>
            </p:nvSpPr>
            <p:spPr bwMode="auto">
              <a:xfrm>
                <a:off x="-3226" y="2240"/>
                <a:ext cx="299" cy="111"/>
              </a:xfrm>
              <a:custGeom>
                <a:avLst/>
                <a:gdLst>
                  <a:gd name="T0" fmla="*/ 0 w 299"/>
                  <a:gd name="T1" fmla="*/ 0 h 111"/>
                  <a:gd name="T2" fmla="*/ 299 w 299"/>
                  <a:gd name="T3" fmla="*/ 0 h 111"/>
                  <a:gd name="T4" fmla="*/ 299 w 299"/>
                  <a:gd name="T5" fmla="*/ 111 h 111"/>
                  <a:gd name="T6" fmla="*/ 0 w 299"/>
                  <a:gd name="T7" fmla="*/ 111 h 111"/>
                  <a:gd name="T8" fmla="*/ 0 w 299"/>
                  <a:gd name="T9" fmla="*/ 0 h 111"/>
                  <a:gd name="T10" fmla="*/ 6 w 299"/>
                  <a:gd name="T11" fmla="*/ 109 h 111"/>
                  <a:gd name="T12" fmla="*/ 3 w 299"/>
                  <a:gd name="T13" fmla="*/ 106 h 111"/>
                  <a:gd name="T14" fmla="*/ 296 w 299"/>
                  <a:gd name="T15" fmla="*/ 106 h 111"/>
                  <a:gd name="T16" fmla="*/ 294 w 299"/>
                  <a:gd name="T17" fmla="*/ 109 h 111"/>
                  <a:gd name="T18" fmla="*/ 294 w 299"/>
                  <a:gd name="T19" fmla="*/ 2 h 111"/>
                  <a:gd name="T20" fmla="*/ 296 w 299"/>
                  <a:gd name="T21" fmla="*/ 5 h 111"/>
                  <a:gd name="T22" fmla="*/ 3 w 299"/>
                  <a:gd name="T23" fmla="*/ 5 h 111"/>
                  <a:gd name="T24" fmla="*/ 6 w 299"/>
                  <a:gd name="T25" fmla="*/ 2 h 111"/>
                  <a:gd name="T26" fmla="*/ 6 w 299"/>
                  <a:gd name="T2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111">
                    <a:moveTo>
                      <a:pt x="0" y="0"/>
                    </a:moveTo>
                    <a:lnTo>
                      <a:pt x="299" y="0"/>
                    </a:lnTo>
                    <a:lnTo>
                      <a:pt x="299" y="111"/>
                    </a:lnTo>
                    <a:lnTo>
                      <a:pt x="0" y="111"/>
                    </a:lnTo>
                    <a:lnTo>
                      <a:pt x="0" y="0"/>
                    </a:lnTo>
                    <a:close/>
                    <a:moveTo>
                      <a:pt x="6" y="109"/>
                    </a:moveTo>
                    <a:lnTo>
                      <a:pt x="3" y="106"/>
                    </a:lnTo>
                    <a:lnTo>
                      <a:pt x="296" y="106"/>
                    </a:lnTo>
                    <a:lnTo>
                      <a:pt x="294" y="109"/>
                    </a:lnTo>
                    <a:lnTo>
                      <a:pt x="294" y="2"/>
                    </a:lnTo>
                    <a:lnTo>
                      <a:pt x="296" y="5"/>
                    </a:lnTo>
                    <a:lnTo>
                      <a:pt x="3" y="5"/>
                    </a:lnTo>
                    <a:lnTo>
                      <a:pt x="6" y="2"/>
                    </a:lnTo>
                    <a:lnTo>
                      <a:pt x="6" y="109"/>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 name="Rectangle 30"/>
              <p:cNvSpPr>
                <a:spLocks noChangeArrowheads="1"/>
              </p:cNvSpPr>
              <p:nvPr/>
            </p:nvSpPr>
            <p:spPr bwMode="auto">
              <a:xfrm>
                <a:off x="-3224" y="2251"/>
                <a:ext cx="19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九州へ</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31"/>
              <p:cNvSpPr>
                <a:spLocks noChangeArrowheads="1"/>
              </p:cNvSpPr>
              <p:nvPr/>
            </p:nvSpPr>
            <p:spPr bwMode="auto">
              <a:xfrm>
                <a:off x="-3160" y="2615"/>
                <a:ext cx="199" cy="106"/>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32"/>
              <p:cNvSpPr>
                <a:spLocks noEditPoints="1"/>
              </p:cNvSpPr>
              <p:nvPr/>
            </p:nvSpPr>
            <p:spPr bwMode="auto">
              <a:xfrm>
                <a:off x="-3163" y="2612"/>
                <a:ext cx="204" cy="111"/>
              </a:xfrm>
              <a:custGeom>
                <a:avLst/>
                <a:gdLst>
                  <a:gd name="T0" fmla="*/ 0 w 204"/>
                  <a:gd name="T1" fmla="*/ 0 h 111"/>
                  <a:gd name="T2" fmla="*/ 204 w 204"/>
                  <a:gd name="T3" fmla="*/ 0 h 111"/>
                  <a:gd name="T4" fmla="*/ 204 w 204"/>
                  <a:gd name="T5" fmla="*/ 111 h 111"/>
                  <a:gd name="T6" fmla="*/ 0 w 204"/>
                  <a:gd name="T7" fmla="*/ 111 h 111"/>
                  <a:gd name="T8" fmla="*/ 0 w 204"/>
                  <a:gd name="T9" fmla="*/ 0 h 111"/>
                  <a:gd name="T10" fmla="*/ 5 w 204"/>
                  <a:gd name="T11" fmla="*/ 109 h 111"/>
                  <a:gd name="T12" fmla="*/ 3 w 204"/>
                  <a:gd name="T13" fmla="*/ 106 h 111"/>
                  <a:gd name="T14" fmla="*/ 202 w 204"/>
                  <a:gd name="T15" fmla="*/ 106 h 111"/>
                  <a:gd name="T16" fmla="*/ 199 w 204"/>
                  <a:gd name="T17" fmla="*/ 109 h 111"/>
                  <a:gd name="T18" fmla="*/ 199 w 204"/>
                  <a:gd name="T19" fmla="*/ 3 h 111"/>
                  <a:gd name="T20" fmla="*/ 202 w 204"/>
                  <a:gd name="T21" fmla="*/ 5 h 111"/>
                  <a:gd name="T22" fmla="*/ 3 w 204"/>
                  <a:gd name="T23" fmla="*/ 5 h 111"/>
                  <a:gd name="T24" fmla="*/ 5 w 204"/>
                  <a:gd name="T25" fmla="*/ 3 h 111"/>
                  <a:gd name="T26" fmla="*/ 5 w 204"/>
                  <a:gd name="T2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11">
                    <a:moveTo>
                      <a:pt x="0" y="0"/>
                    </a:moveTo>
                    <a:lnTo>
                      <a:pt x="204" y="0"/>
                    </a:lnTo>
                    <a:lnTo>
                      <a:pt x="204" y="111"/>
                    </a:lnTo>
                    <a:lnTo>
                      <a:pt x="0" y="111"/>
                    </a:lnTo>
                    <a:lnTo>
                      <a:pt x="0" y="0"/>
                    </a:lnTo>
                    <a:close/>
                    <a:moveTo>
                      <a:pt x="5" y="109"/>
                    </a:moveTo>
                    <a:lnTo>
                      <a:pt x="3" y="106"/>
                    </a:lnTo>
                    <a:lnTo>
                      <a:pt x="202" y="106"/>
                    </a:lnTo>
                    <a:lnTo>
                      <a:pt x="199" y="109"/>
                    </a:lnTo>
                    <a:lnTo>
                      <a:pt x="199" y="3"/>
                    </a:lnTo>
                    <a:lnTo>
                      <a:pt x="202" y="5"/>
                    </a:lnTo>
                    <a:lnTo>
                      <a:pt x="3" y="5"/>
                    </a:lnTo>
                    <a:lnTo>
                      <a:pt x="5" y="3"/>
                    </a:lnTo>
                    <a:lnTo>
                      <a:pt x="5" y="109"/>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Rectangle 33"/>
              <p:cNvSpPr>
                <a:spLocks noChangeArrowheads="1"/>
              </p:cNvSpPr>
              <p:nvPr/>
            </p:nvSpPr>
            <p:spPr bwMode="auto">
              <a:xfrm>
                <a:off x="-3158" y="2623"/>
                <a:ext cx="14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神戸</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34"/>
              <p:cNvSpPr>
                <a:spLocks noChangeArrowheads="1"/>
              </p:cNvSpPr>
              <p:nvPr/>
            </p:nvSpPr>
            <p:spPr bwMode="auto">
              <a:xfrm>
                <a:off x="-701" y="1000"/>
                <a:ext cx="199" cy="11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35"/>
              <p:cNvSpPr>
                <a:spLocks noEditPoints="1"/>
              </p:cNvSpPr>
              <p:nvPr/>
            </p:nvSpPr>
            <p:spPr bwMode="auto">
              <a:xfrm>
                <a:off x="-703" y="998"/>
                <a:ext cx="204" cy="116"/>
              </a:xfrm>
              <a:custGeom>
                <a:avLst/>
                <a:gdLst>
                  <a:gd name="T0" fmla="*/ 0 w 204"/>
                  <a:gd name="T1" fmla="*/ 0 h 116"/>
                  <a:gd name="T2" fmla="*/ 204 w 204"/>
                  <a:gd name="T3" fmla="*/ 0 h 116"/>
                  <a:gd name="T4" fmla="*/ 204 w 204"/>
                  <a:gd name="T5" fmla="*/ 116 h 116"/>
                  <a:gd name="T6" fmla="*/ 0 w 204"/>
                  <a:gd name="T7" fmla="*/ 116 h 116"/>
                  <a:gd name="T8" fmla="*/ 0 w 204"/>
                  <a:gd name="T9" fmla="*/ 0 h 116"/>
                  <a:gd name="T10" fmla="*/ 5 w 204"/>
                  <a:gd name="T11" fmla="*/ 114 h 116"/>
                  <a:gd name="T12" fmla="*/ 2 w 204"/>
                  <a:gd name="T13" fmla="*/ 111 h 116"/>
                  <a:gd name="T14" fmla="*/ 201 w 204"/>
                  <a:gd name="T15" fmla="*/ 111 h 116"/>
                  <a:gd name="T16" fmla="*/ 199 w 204"/>
                  <a:gd name="T17" fmla="*/ 114 h 116"/>
                  <a:gd name="T18" fmla="*/ 199 w 204"/>
                  <a:gd name="T19" fmla="*/ 2 h 116"/>
                  <a:gd name="T20" fmla="*/ 201 w 204"/>
                  <a:gd name="T21" fmla="*/ 5 h 116"/>
                  <a:gd name="T22" fmla="*/ 2 w 204"/>
                  <a:gd name="T23" fmla="*/ 5 h 116"/>
                  <a:gd name="T24" fmla="*/ 5 w 204"/>
                  <a:gd name="T25" fmla="*/ 2 h 116"/>
                  <a:gd name="T26" fmla="*/ 5 w 204"/>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16">
                    <a:moveTo>
                      <a:pt x="0" y="0"/>
                    </a:moveTo>
                    <a:lnTo>
                      <a:pt x="204" y="0"/>
                    </a:lnTo>
                    <a:lnTo>
                      <a:pt x="204" y="116"/>
                    </a:lnTo>
                    <a:lnTo>
                      <a:pt x="0" y="116"/>
                    </a:lnTo>
                    <a:lnTo>
                      <a:pt x="0" y="0"/>
                    </a:lnTo>
                    <a:close/>
                    <a:moveTo>
                      <a:pt x="5" y="114"/>
                    </a:moveTo>
                    <a:lnTo>
                      <a:pt x="2" y="111"/>
                    </a:lnTo>
                    <a:lnTo>
                      <a:pt x="201" y="111"/>
                    </a:lnTo>
                    <a:lnTo>
                      <a:pt x="199" y="114"/>
                    </a:lnTo>
                    <a:lnTo>
                      <a:pt x="199" y="2"/>
                    </a:lnTo>
                    <a:lnTo>
                      <a:pt x="201" y="5"/>
                    </a:lnTo>
                    <a:lnTo>
                      <a:pt x="2" y="5"/>
                    </a:lnTo>
                    <a:lnTo>
                      <a:pt x="5" y="2"/>
                    </a:lnTo>
                    <a:lnTo>
                      <a:pt x="5" y="114"/>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Rectangle 36"/>
              <p:cNvSpPr>
                <a:spLocks noChangeArrowheads="1"/>
              </p:cNvSpPr>
              <p:nvPr/>
            </p:nvSpPr>
            <p:spPr bwMode="auto">
              <a:xfrm>
                <a:off x="-698" y="1009"/>
                <a:ext cx="14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京都</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24" name="Rectangle 37"/>
              <p:cNvSpPr>
                <a:spLocks noChangeArrowheads="1"/>
              </p:cNvSpPr>
              <p:nvPr/>
            </p:nvSpPr>
            <p:spPr bwMode="auto">
              <a:xfrm>
                <a:off x="-261" y="2740"/>
                <a:ext cx="199" cy="106"/>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Freeform 38"/>
              <p:cNvSpPr>
                <a:spLocks noEditPoints="1"/>
              </p:cNvSpPr>
              <p:nvPr/>
            </p:nvSpPr>
            <p:spPr bwMode="auto">
              <a:xfrm>
                <a:off x="-264" y="2738"/>
                <a:ext cx="204" cy="111"/>
              </a:xfrm>
              <a:custGeom>
                <a:avLst/>
                <a:gdLst>
                  <a:gd name="T0" fmla="*/ 0 w 204"/>
                  <a:gd name="T1" fmla="*/ 0 h 111"/>
                  <a:gd name="T2" fmla="*/ 204 w 204"/>
                  <a:gd name="T3" fmla="*/ 0 h 111"/>
                  <a:gd name="T4" fmla="*/ 204 w 204"/>
                  <a:gd name="T5" fmla="*/ 111 h 111"/>
                  <a:gd name="T6" fmla="*/ 0 w 204"/>
                  <a:gd name="T7" fmla="*/ 111 h 111"/>
                  <a:gd name="T8" fmla="*/ 0 w 204"/>
                  <a:gd name="T9" fmla="*/ 0 h 111"/>
                  <a:gd name="T10" fmla="*/ 6 w 204"/>
                  <a:gd name="T11" fmla="*/ 108 h 111"/>
                  <a:gd name="T12" fmla="*/ 3 w 204"/>
                  <a:gd name="T13" fmla="*/ 106 h 111"/>
                  <a:gd name="T14" fmla="*/ 202 w 204"/>
                  <a:gd name="T15" fmla="*/ 106 h 111"/>
                  <a:gd name="T16" fmla="*/ 199 w 204"/>
                  <a:gd name="T17" fmla="*/ 108 h 111"/>
                  <a:gd name="T18" fmla="*/ 199 w 204"/>
                  <a:gd name="T19" fmla="*/ 2 h 111"/>
                  <a:gd name="T20" fmla="*/ 202 w 204"/>
                  <a:gd name="T21" fmla="*/ 5 h 111"/>
                  <a:gd name="T22" fmla="*/ 3 w 204"/>
                  <a:gd name="T23" fmla="*/ 5 h 111"/>
                  <a:gd name="T24" fmla="*/ 6 w 204"/>
                  <a:gd name="T25" fmla="*/ 2 h 111"/>
                  <a:gd name="T26" fmla="*/ 6 w 204"/>
                  <a:gd name="T2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11">
                    <a:moveTo>
                      <a:pt x="0" y="0"/>
                    </a:moveTo>
                    <a:lnTo>
                      <a:pt x="204" y="0"/>
                    </a:lnTo>
                    <a:lnTo>
                      <a:pt x="204" y="111"/>
                    </a:lnTo>
                    <a:lnTo>
                      <a:pt x="0" y="111"/>
                    </a:lnTo>
                    <a:lnTo>
                      <a:pt x="0" y="0"/>
                    </a:lnTo>
                    <a:close/>
                    <a:moveTo>
                      <a:pt x="6" y="108"/>
                    </a:moveTo>
                    <a:lnTo>
                      <a:pt x="3" y="106"/>
                    </a:lnTo>
                    <a:lnTo>
                      <a:pt x="202" y="106"/>
                    </a:lnTo>
                    <a:lnTo>
                      <a:pt x="199" y="108"/>
                    </a:lnTo>
                    <a:lnTo>
                      <a:pt x="199" y="2"/>
                    </a:lnTo>
                    <a:lnTo>
                      <a:pt x="202" y="5"/>
                    </a:lnTo>
                    <a:lnTo>
                      <a:pt x="3" y="5"/>
                    </a:lnTo>
                    <a:lnTo>
                      <a:pt x="6" y="2"/>
                    </a:lnTo>
                    <a:lnTo>
                      <a:pt x="6" y="108"/>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6" name="Rectangle 39"/>
              <p:cNvSpPr>
                <a:spLocks noChangeArrowheads="1"/>
              </p:cNvSpPr>
              <p:nvPr/>
            </p:nvSpPr>
            <p:spPr bwMode="auto">
              <a:xfrm>
                <a:off x="-260" y="2747"/>
                <a:ext cx="14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奈良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27" name="Rectangle 40"/>
              <p:cNvSpPr>
                <a:spLocks noChangeArrowheads="1"/>
              </p:cNvSpPr>
              <p:nvPr/>
            </p:nvSpPr>
            <p:spPr bwMode="auto">
              <a:xfrm>
                <a:off x="-1967" y="2238"/>
                <a:ext cx="298" cy="106"/>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Freeform 41"/>
              <p:cNvSpPr>
                <a:spLocks noEditPoints="1"/>
              </p:cNvSpPr>
              <p:nvPr/>
            </p:nvSpPr>
            <p:spPr bwMode="auto">
              <a:xfrm>
                <a:off x="-1970" y="2235"/>
                <a:ext cx="304" cy="111"/>
              </a:xfrm>
              <a:custGeom>
                <a:avLst/>
                <a:gdLst>
                  <a:gd name="T0" fmla="*/ 0 w 304"/>
                  <a:gd name="T1" fmla="*/ 0 h 111"/>
                  <a:gd name="T2" fmla="*/ 304 w 304"/>
                  <a:gd name="T3" fmla="*/ 0 h 111"/>
                  <a:gd name="T4" fmla="*/ 304 w 304"/>
                  <a:gd name="T5" fmla="*/ 111 h 111"/>
                  <a:gd name="T6" fmla="*/ 0 w 304"/>
                  <a:gd name="T7" fmla="*/ 111 h 111"/>
                  <a:gd name="T8" fmla="*/ 0 w 304"/>
                  <a:gd name="T9" fmla="*/ 0 h 111"/>
                  <a:gd name="T10" fmla="*/ 6 w 304"/>
                  <a:gd name="T11" fmla="*/ 109 h 111"/>
                  <a:gd name="T12" fmla="*/ 3 w 304"/>
                  <a:gd name="T13" fmla="*/ 106 h 111"/>
                  <a:gd name="T14" fmla="*/ 301 w 304"/>
                  <a:gd name="T15" fmla="*/ 106 h 111"/>
                  <a:gd name="T16" fmla="*/ 299 w 304"/>
                  <a:gd name="T17" fmla="*/ 109 h 111"/>
                  <a:gd name="T18" fmla="*/ 299 w 304"/>
                  <a:gd name="T19" fmla="*/ 3 h 111"/>
                  <a:gd name="T20" fmla="*/ 301 w 304"/>
                  <a:gd name="T21" fmla="*/ 5 h 111"/>
                  <a:gd name="T22" fmla="*/ 3 w 304"/>
                  <a:gd name="T23" fmla="*/ 5 h 111"/>
                  <a:gd name="T24" fmla="*/ 6 w 304"/>
                  <a:gd name="T25" fmla="*/ 3 h 111"/>
                  <a:gd name="T26" fmla="*/ 6 w 304"/>
                  <a:gd name="T2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1">
                    <a:moveTo>
                      <a:pt x="0" y="0"/>
                    </a:moveTo>
                    <a:lnTo>
                      <a:pt x="304" y="0"/>
                    </a:lnTo>
                    <a:lnTo>
                      <a:pt x="304" y="111"/>
                    </a:lnTo>
                    <a:lnTo>
                      <a:pt x="0" y="111"/>
                    </a:lnTo>
                    <a:lnTo>
                      <a:pt x="0" y="0"/>
                    </a:lnTo>
                    <a:close/>
                    <a:moveTo>
                      <a:pt x="6" y="109"/>
                    </a:moveTo>
                    <a:lnTo>
                      <a:pt x="3" y="106"/>
                    </a:lnTo>
                    <a:lnTo>
                      <a:pt x="301" y="106"/>
                    </a:lnTo>
                    <a:lnTo>
                      <a:pt x="299" y="109"/>
                    </a:lnTo>
                    <a:lnTo>
                      <a:pt x="299" y="3"/>
                    </a:lnTo>
                    <a:lnTo>
                      <a:pt x="301" y="5"/>
                    </a:lnTo>
                    <a:lnTo>
                      <a:pt x="3" y="5"/>
                    </a:lnTo>
                    <a:lnTo>
                      <a:pt x="6" y="3"/>
                    </a:lnTo>
                    <a:lnTo>
                      <a:pt x="6" y="109"/>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Rectangle 42"/>
              <p:cNvSpPr>
                <a:spLocks noChangeArrowheads="1"/>
              </p:cNvSpPr>
              <p:nvPr/>
            </p:nvSpPr>
            <p:spPr bwMode="auto">
              <a:xfrm>
                <a:off x="-1964" y="2246"/>
                <a:ext cx="19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新大阪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31" name="Rectangle 43"/>
              <p:cNvSpPr>
                <a:spLocks noChangeArrowheads="1"/>
              </p:cNvSpPr>
              <p:nvPr/>
            </p:nvSpPr>
            <p:spPr bwMode="auto">
              <a:xfrm>
                <a:off x="-2025" y="2489"/>
                <a:ext cx="220" cy="111"/>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Freeform 44"/>
              <p:cNvSpPr>
                <a:spLocks noEditPoints="1"/>
              </p:cNvSpPr>
              <p:nvPr/>
            </p:nvSpPr>
            <p:spPr bwMode="auto">
              <a:xfrm>
                <a:off x="-2027" y="2486"/>
                <a:ext cx="225" cy="116"/>
              </a:xfrm>
              <a:custGeom>
                <a:avLst/>
                <a:gdLst>
                  <a:gd name="T0" fmla="*/ 0 w 225"/>
                  <a:gd name="T1" fmla="*/ 0 h 116"/>
                  <a:gd name="T2" fmla="*/ 225 w 225"/>
                  <a:gd name="T3" fmla="*/ 0 h 116"/>
                  <a:gd name="T4" fmla="*/ 225 w 225"/>
                  <a:gd name="T5" fmla="*/ 116 h 116"/>
                  <a:gd name="T6" fmla="*/ 0 w 225"/>
                  <a:gd name="T7" fmla="*/ 116 h 116"/>
                  <a:gd name="T8" fmla="*/ 0 w 225"/>
                  <a:gd name="T9" fmla="*/ 0 h 116"/>
                  <a:gd name="T10" fmla="*/ 5 w 225"/>
                  <a:gd name="T11" fmla="*/ 114 h 116"/>
                  <a:gd name="T12" fmla="*/ 2 w 225"/>
                  <a:gd name="T13" fmla="*/ 112 h 116"/>
                  <a:gd name="T14" fmla="*/ 222 w 225"/>
                  <a:gd name="T15" fmla="*/ 112 h 116"/>
                  <a:gd name="T16" fmla="*/ 220 w 225"/>
                  <a:gd name="T17" fmla="*/ 114 h 116"/>
                  <a:gd name="T18" fmla="*/ 220 w 225"/>
                  <a:gd name="T19" fmla="*/ 3 h 116"/>
                  <a:gd name="T20" fmla="*/ 222 w 225"/>
                  <a:gd name="T21" fmla="*/ 5 h 116"/>
                  <a:gd name="T22" fmla="*/ 2 w 225"/>
                  <a:gd name="T23" fmla="*/ 5 h 116"/>
                  <a:gd name="T24" fmla="*/ 5 w 225"/>
                  <a:gd name="T25" fmla="*/ 3 h 116"/>
                  <a:gd name="T26" fmla="*/ 5 w 225"/>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 h="116">
                    <a:moveTo>
                      <a:pt x="0" y="0"/>
                    </a:moveTo>
                    <a:lnTo>
                      <a:pt x="225" y="0"/>
                    </a:lnTo>
                    <a:lnTo>
                      <a:pt x="225" y="116"/>
                    </a:lnTo>
                    <a:lnTo>
                      <a:pt x="0" y="116"/>
                    </a:lnTo>
                    <a:lnTo>
                      <a:pt x="0" y="0"/>
                    </a:lnTo>
                    <a:close/>
                    <a:moveTo>
                      <a:pt x="5" y="114"/>
                    </a:moveTo>
                    <a:lnTo>
                      <a:pt x="2" y="112"/>
                    </a:lnTo>
                    <a:lnTo>
                      <a:pt x="222" y="112"/>
                    </a:lnTo>
                    <a:lnTo>
                      <a:pt x="220" y="114"/>
                    </a:lnTo>
                    <a:lnTo>
                      <a:pt x="220" y="3"/>
                    </a:lnTo>
                    <a:lnTo>
                      <a:pt x="222" y="5"/>
                    </a:lnTo>
                    <a:lnTo>
                      <a:pt x="2" y="5"/>
                    </a:lnTo>
                    <a:lnTo>
                      <a:pt x="5" y="3"/>
                    </a:lnTo>
                    <a:lnTo>
                      <a:pt x="5" y="114"/>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Rectangle 45"/>
              <p:cNvSpPr>
                <a:spLocks noChangeArrowheads="1"/>
              </p:cNvSpPr>
              <p:nvPr/>
            </p:nvSpPr>
            <p:spPr bwMode="auto">
              <a:xfrm>
                <a:off x="-2012" y="2500"/>
                <a:ext cx="14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大阪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34" name="Rectangle 46"/>
              <p:cNvSpPr>
                <a:spLocks noChangeArrowheads="1"/>
              </p:cNvSpPr>
              <p:nvPr/>
            </p:nvSpPr>
            <p:spPr bwMode="auto">
              <a:xfrm>
                <a:off x="-1669" y="2692"/>
                <a:ext cx="194" cy="111"/>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Freeform 47"/>
              <p:cNvSpPr>
                <a:spLocks noEditPoints="1"/>
              </p:cNvSpPr>
              <p:nvPr/>
            </p:nvSpPr>
            <p:spPr bwMode="auto">
              <a:xfrm>
                <a:off x="-1671" y="2689"/>
                <a:ext cx="199" cy="116"/>
              </a:xfrm>
              <a:custGeom>
                <a:avLst/>
                <a:gdLst>
                  <a:gd name="T0" fmla="*/ 0 w 199"/>
                  <a:gd name="T1" fmla="*/ 0 h 116"/>
                  <a:gd name="T2" fmla="*/ 199 w 199"/>
                  <a:gd name="T3" fmla="*/ 0 h 116"/>
                  <a:gd name="T4" fmla="*/ 199 w 199"/>
                  <a:gd name="T5" fmla="*/ 116 h 116"/>
                  <a:gd name="T6" fmla="*/ 0 w 199"/>
                  <a:gd name="T7" fmla="*/ 116 h 116"/>
                  <a:gd name="T8" fmla="*/ 0 w 199"/>
                  <a:gd name="T9" fmla="*/ 0 h 116"/>
                  <a:gd name="T10" fmla="*/ 5 w 199"/>
                  <a:gd name="T11" fmla="*/ 114 h 116"/>
                  <a:gd name="T12" fmla="*/ 2 w 199"/>
                  <a:gd name="T13" fmla="*/ 112 h 116"/>
                  <a:gd name="T14" fmla="*/ 196 w 199"/>
                  <a:gd name="T15" fmla="*/ 112 h 116"/>
                  <a:gd name="T16" fmla="*/ 193 w 199"/>
                  <a:gd name="T17" fmla="*/ 114 h 116"/>
                  <a:gd name="T18" fmla="*/ 193 w 199"/>
                  <a:gd name="T19" fmla="*/ 3 h 116"/>
                  <a:gd name="T20" fmla="*/ 196 w 199"/>
                  <a:gd name="T21" fmla="*/ 5 h 116"/>
                  <a:gd name="T22" fmla="*/ 2 w 199"/>
                  <a:gd name="T23" fmla="*/ 5 h 116"/>
                  <a:gd name="T24" fmla="*/ 5 w 199"/>
                  <a:gd name="T25" fmla="*/ 3 h 116"/>
                  <a:gd name="T26" fmla="*/ 5 w 199"/>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116">
                    <a:moveTo>
                      <a:pt x="0" y="0"/>
                    </a:moveTo>
                    <a:lnTo>
                      <a:pt x="199" y="0"/>
                    </a:lnTo>
                    <a:lnTo>
                      <a:pt x="199" y="116"/>
                    </a:lnTo>
                    <a:lnTo>
                      <a:pt x="0" y="116"/>
                    </a:lnTo>
                    <a:lnTo>
                      <a:pt x="0" y="0"/>
                    </a:lnTo>
                    <a:close/>
                    <a:moveTo>
                      <a:pt x="5" y="114"/>
                    </a:moveTo>
                    <a:lnTo>
                      <a:pt x="2" y="112"/>
                    </a:lnTo>
                    <a:lnTo>
                      <a:pt x="196" y="112"/>
                    </a:lnTo>
                    <a:lnTo>
                      <a:pt x="193" y="114"/>
                    </a:lnTo>
                    <a:lnTo>
                      <a:pt x="193" y="3"/>
                    </a:lnTo>
                    <a:lnTo>
                      <a:pt x="196" y="5"/>
                    </a:lnTo>
                    <a:lnTo>
                      <a:pt x="2" y="5"/>
                    </a:lnTo>
                    <a:lnTo>
                      <a:pt x="5" y="3"/>
                    </a:lnTo>
                    <a:lnTo>
                      <a:pt x="5" y="114"/>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Rectangle 48"/>
              <p:cNvSpPr>
                <a:spLocks noChangeArrowheads="1"/>
              </p:cNvSpPr>
              <p:nvPr/>
            </p:nvSpPr>
            <p:spPr bwMode="auto">
              <a:xfrm>
                <a:off x="-1670" y="2703"/>
                <a:ext cx="14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難波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37" name="Rectangle 49"/>
              <p:cNvSpPr>
                <a:spLocks noChangeArrowheads="1"/>
              </p:cNvSpPr>
              <p:nvPr/>
            </p:nvSpPr>
            <p:spPr bwMode="auto">
              <a:xfrm>
                <a:off x="-3113" y="3620"/>
                <a:ext cx="419" cy="21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Freeform 50"/>
              <p:cNvSpPr>
                <a:spLocks noEditPoints="1"/>
              </p:cNvSpPr>
              <p:nvPr/>
            </p:nvSpPr>
            <p:spPr bwMode="auto">
              <a:xfrm>
                <a:off x="-3116" y="3617"/>
                <a:ext cx="424" cy="223"/>
              </a:xfrm>
              <a:custGeom>
                <a:avLst/>
                <a:gdLst>
                  <a:gd name="T0" fmla="*/ 0 w 424"/>
                  <a:gd name="T1" fmla="*/ 0 h 223"/>
                  <a:gd name="T2" fmla="*/ 424 w 424"/>
                  <a:gd name="T3" fmla="*/ 0 h 223"/>
                  <a:gd name="T4" fmla="*/ 424 w 424"/>
                  <a:gd name="T5" fmla="*/ 223 h 223"/>
                  <a:gd name="T6" fmla="*/ 0 w 424"/>
                  <a:gd name="T7" fmla="*/ 223 h 223"/>
                  <a:gd name="T8" fmla="*/ 0 w 424"/>
                  <a:gd name="T9" fmla="*/ 0 h 223"/>
                  <a:gd name="T10" fmla="*/ 6 w 424"/>
                  <a:gd name="T11" fmla="*/ 220 h 223"/>
                  <a:gd name="T12" fmla="*/ 3 w 424"/>
                  <a:gd name="T13" fmla="*/ 218 h 223"/>
                  <a:gd name="T14" fmla="*/ 422 w 424"/>
                  <a:gd name="T15" fmla="*/ 218 h 223"/>
                  <a:gd name="T16" fmla="*/ 419 w 424"/>
                  <a:gd name="T17" fmla="*/ 220 h 223"/>
                  <a:gd name="T18" fmla="*/ 419 w 424"/>
                  <a:gd name="T19" fmla="*/ 3 h 223"/>
                  <a:gd name="T20" fmla="*/ 422 w 424"/>
                  <a:gd name="T21" fmla="*/ 5 h 223"/>
                  <a:gd name="T22" fmla="*/ 3 w 424"/>
                  <a:gd name="T23" fmla="*/ 5 h 223"/>
                  <a:gd name="T24" fmla="*/ 6 w 424"/>
                  <a:gd name="T25" fmla="*/ 3 h 223"/>
                  <a:gd name="T26" fmla="*/ 6 w 424"/>
                  <a:gd name="T27" fmla="*/ 2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23">
                    <a:moveTo>
                      <a:pt x="0" y="0"/>
                    </a:moveTo>
                    <a:lnTo>
                      <a:pt x="424" y="0"/>
                    </a:lnTo>
                    <a:lnTo>
                      <a:pt x="424" y="223"/>
                    </a:lnTo>
                    <a:lnTo>
                      <a:pt x="0" y="223"/>
                    </a:lnTo>
                    <a:lnTo>
                      <a:pt x="0" y="0"/>
                    </a:lnTo>
                    <a:close/>
                    <a:moveTo>
                      <a:pt x="6" y="220"/>
                    </a:moveTo>
                    <a:lnTo>
                      <a:pt x="3" y="218"/>
                    </a:lnTo>
                    <a:lnTo>
                      <a:pt x="422" y="218"/>
                    </a:lnTo>
                    <a:lnTo>
                      <a:pt x="419" y="220"/>
                    </a:lnTo>
                    <a:lnTo>
                      <a:pt x="419" y="3"/>
                    </a:lnTo>
                    <a:lnTo>
                      <a:pt x="422" y="5"/>
                    </a:lnTo>
                    <a:lnTo>
                      <a:pt x="3" y="5"/>
                    </a:lnTo>
                    <a:lnTo>
                      <a:pt x="6" y="3"/>
                    </a:lnTo>
                    <a:lnTo>
                      <a:pt x="6" y="220"/>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Rectangle 51"/>
              <p:cNvSpPr>
                <a:spLocks noChangeArrowheads="1"/>
              </p:cNvSpPr>
              <p:nvPr/>
            </p:nvSpPr>
            <p:spPr bwMode="auto">
              <a:xfrm>
                <a:off x="-3103" y="3630"/>
                <a:ext cx="25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関西国際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40" name="Rectangle 52"/>
              <p:cNvSpPr>
                <a:spLocks noChangeArrowheads="1"/>
              </p:cNvSpPr>
              <p:nvPr/>
            </p:nvSpPr>
            <p:spPr bwMode="auto">
              <a:xfrm>
                <a:off x="-3003" y="3738"/>
                <a:ext cx="14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空港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41" name="Rectangle 53"/>
              <p:cNvSpPr>
                <a:spLocks noChangeArrowheads="1"/>
              </p:cNvSpPr>
              <p:nvPr/>
            </p:nvSpPr>
            <p:spPr bwMode="auto">
              <a:xfrm>
                <a:off x="-2574" y="3228"/>
                <a:ext cx="419"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Freeform 54"/>
              <p:cNvSpPr>
                <a:spLocks noEditPoints="1"/>
              </p:cNvSpPr>
              <p:nvPr/>
            </p:nvSpPr>
            <p:spPr bwMode="auto">
              <a:xfrm>
                <a:off x="-2577" y="3226"/>
                <a:ext cx="424" cy="116"/>
              </a:xfrm>
              <a:custGeom>
                <a:avLst/>
                <a:gdLst>
                  <a:gd name="T0" fmla="*/ 0 w 424"/>
                  <a:gd name="T1" fmla="*/ 0 h 116"/>
                  <a:gd name="T2" fmla="*/ 424 w 424"/>
                  <a:gd name="T3" fmla="*/ 0 h 116"/>
                  <a:gd name="T4" fmla="*/ 424 w 424"/>
                  <a:gd name="T5" fmla="*/ 116 h 116"/>
                  <a:gd name="T6" fmla="*/ 0 w 424"/>
                  <a:gd name="T7" fmla="*/ 116 h 116"/>
                  <a:gd name="T8" fmla="*/ 0 w 424"/>
                  <a:gd name="T9" fmla="*/ 0 h 116"/>
                  <a:gd name="T10" fmla="*/ 6 w 424"/>
                  <a:gd name="T11" fmla="*/ 113 h 116"/>
                  <a:gd name="T12" fmla="*/ 3 w 424"/>
                  <a:gd name="T13" fmla="*/ 111 h 116"/>
                  <a:gd name="T14" fmla="*/ 422 w 424"/>
                  <a:gd name="T15" fmla="*/ 111 h 116"/>
                  <a:gd name="T16" fmla="*/ 419 w 424"/>
                  <a:gd name="T17" fmla="*/ 113 h 116"/>
                  <a:gd name="T18" fmla="*/ 419 w 424"/>
                  <a:gd name="T19" fmla="*/ 2 h 116"/>
                  <a:gd name="T20" fmla="*/ 422 w 424"/>
                  <a:gd name="T21" fmla="*/ 5 h 116"/>
                  <a:gd name="T22" fmla="*/ 3 w 424"/>
                  <a:gd name="T23" fmla="*/ 5 h 116"/>
                  <a:gd name="T24" fmla="*/ 6 w 424"/>
                  <a:gd name="T25" fmla="*/ 2 h 116"/>
                  <a:gd name="T26" fmla="*/ 6 w 424"/>
                  <a:gd name="T27"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116">
                    <a:moveTo>
                      <a:pt x="0" y="0"/>
                    </a:moveTo>
                    <a:lnTo>
                      <a:pt x="424" y="0"/>
                    </a:lnTo>
                    <a:lnTo>
                      <a:pt x="424" y="116"/>
                    </a:lnTo>
                    <a:lnTo>
                      <a:pt x="0" y="116"/>
                    </a:lnTo>
                    <a:lnTo>
                      <a:pt x="0" y="0"/>
                    </a:lnTo>
                    <a:close/>
                    <a:moveTo>
                      <a:pt x="6" y="113"/>
                    </a:moveTo>
                    <a:lnTo>
                      <a:pt x="3" y="111"/>
                    </a:lnTo>
                    <a:lnTo>
                      <a:pt x="422" y="111"/>
                    </a:lnTo>
                    <a:lnTo>
                      <a:pt x="419" y="113"/>
                    </a:lnTo>
                    <a:lnTo>
                      <a:pt x="419" y="2"/>
                    </a:lnTo>
                    <a:lnTo>
                      <a:pt x="422" y="5"/>
                    </a:lnTo>
                    <a:lnTo>
                      <a:pt x="3" y="5"/>
                    </a:lnTo>
                    <a:lnTo>
                      <a:pt x="6" y="2"/>
                    </a:lnTo>
                    <a:lnTo>
                      <a:pt x="6" y="113"/>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55"/>
              <p:cNvSpPr>
                <a:spLocks/>
              </p:cNvSpPr>
              <p:nvPr/>
            </p:nvSpPr>
            <p:spPr bwMode="auto">
              <a:xfrm>
                <a:off x="-2111" y="3305"/>
                <a:ext cx="148" cy="75"/>
              </a:xfrm>
              <a:custGeom>
                <a:avLst/>
                <a:gdLst>
                  <a:gd name="T0" fmla="*/ 2 w 148"/>
                  <a:gd name="T1" fmla="*/ 0 h 75"/>
                  <a:gd name="T2" fmla="*/ 148 w 148"/>
                  <a:gd name="T3" fmla="*/ 71 h 75"/>
                  <a:gd name="T4" fmla="*/ 146 w 148"/>
                  <a:gd name="T5" fmla="*/ 75 h 75"/>
                  <a:gd name="T6" fmla="*/ 0 w 148"/>
                  <a:gd name="T7" fmla="*/ 4 h 75"/>
                  <a:gd name="T8" fmla="*/ 2 w 148"/>
                  <a:gd name="T9" fmla="*/ 0 h 75"/>
                </a:gdLst>
                <a:ahLst/>
                <a:cxnLst>
                  <a:cxn ang="0">
                    <a:pos x="T0" y="T1"/>
                  </a:cxn>
                  <a:cxn ang="0">
                    <a:pos x="T2" y="T3"/>
                  </a:cxn>
                  <a:cxn ang="0">
                    <a:pos x="T4" y="T5"/>
                  </a:cxn>
                  <a:cxn ang="0">
                    <a:pos x="T6" y="T7"/>
                  </a:cxn>
                  <a:cxn ang="0">
                    <a:pos x="T8" y="T9"/>
                  </a:cxn>
                </a:cxnLst>
                <a:rect l="0" t="0" r="r" b="b"/>
                <a:pathLst>
                  <a:path w="148" h="75">
                    <a:moveTo>
                      <a:pt x="2" y="0"/>
                    </a:moveTo>
                    <a:lnTo>
                      <a:pt x="148" y="71"/>
                    </a:lnTo>
                    <a:lnTo>
                      <a:pt x="146" y="75"/>
                    </a:lnTo>
                    <a:lnTo>
                      <a:pt x="0" y="4"/>
                    </a:lnTo>
                    <a:lnTo>
                      <a:pt x="2" y="0"/>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Rectangle 56"/>
              <p:cNvSpPr>
                <a:spLocks noChangeArrowheads="1"/>
              </p:cNvSpPr>
              <p:nvPr/>
            </p:nvSpPr>
            <p:spPr bwMode="auto">
              <a:xfrm>
                <a:off x="-2566" y="3240"/>
                <a:ext cx="25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南海本線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45" name="Rectangle 57"/>
              <p:cNvSpPr>
                <a:spLocks noChangeArrowheads="1"/>
              </p:cNvSpPr>
              <p:nvPr/>
            </p:nvSpPr>
            <p:spPr bwMode="auto">
              <a:xfrm>
                <a:off x="-2328" y="3808"/>
                <a:ext cx="319" cy="1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Freeform 58"/>
              <p:cNvSpPr>
                <a:spLocks noEditPoints="1"/>
              </p:cNvSpPr>
              <p:nvPr/>
            </p:nvSpPr>
            <p:spPr bwMode="auto">
              <a:xfrm>
                <a:off x="-2331" y="3806"/>
                <a:ext cx="325" cy="111"/>
              </a:xfrm>
              <a:custGeom>
                <a:avLst/>
                <a:gdLst>
                  <a:gd name="T0" fmla="*/ 0 w 325"/>
                  <a:gd name="T1" fmla="*/ 0 h 111"/>
                  <a:gd name="T2" fmla="*/ 325 w 325"/>
                  <a:gd name="T3" fmla="*/ 0 h 111"/>
                  <a:gd name="T4" fmla="*/ 325 w 325"/>
                  <a:gd name="T5" fmla="*/ 111 h 111"/>
                  <a:gd name="T6" fmla="*/ 0 w 325"/>
                  <a:gd name="T7" fmla="*/ 111 h 111"/>
                  <a:gd name="T8" fmla="*/ 0 w 325"/>
                  <a:gd name="T9" fmla="*/ 0 h 111"/>
                  <a:gd name="T10" fmla="*/ 6 w 325"/>
                  <a:gd name="T11" fmla="*/ 109 h 111"/>
                  <a:gd name="T12" fmla="*/ 3 w 325"/>
                  <a:gd name="T13" fmla="*/ 106 h 111"/>
                  <a:gd name="T14" fmla="*/ 322 w 325"/>
                  <a:gd name="T15" fmla="*/ 106 h 111"/>
                  <a:gd name="T16" fmla="*/ 320 w 325"/>
                  <a:gd name="T17" fmla="*/ 109 h 111"/>
                  <a:gd name="T18" fmla="*/ 320 w 325"/>
                  <a:gd name="T19" fmla="*/ 2 h 111"/>
                  <a:gd name="T20" fmla="*/ 322 w 325"/>
                  <a:gd name="T21" fmla="*/ 5 h 111"/>
                  <a:gd name="T22" fmla="*/ 3 w 325"/>
                  <a:gd name="T23" fmla="*/ 5 h 111"/>
                  <a:gd name="T24" fmla="*/ 6 w 325"/>
                  <a:gd name="T25" fmla="*/ 2 h 111"/>
                  <a:gd name="T26" fmla="*/ 6 w 325"/>
                  <a:gd name="T2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 h="111">
                    <a:moveTo>
                      <a:pt x="0" y="0"/>
                    </a:moveTo>
                    <a:lnTo>
                      <a:pt x="325" y="0"/>
                    </a:lnTo>
                    <a:lnTo>
                      <a:pt x="325" y="111"/>
                    </a:lnTo>
                    <a:lnTo>
                      <a:pt x="0" y="111"/>
                    </a:lnTo>
                    <a:lnTo>
                      <a:pt x="0" y="0"/>
                    </a:lnTo>
                    <a:close/>
                    <a:moveTo>
                      <a:pt x="6" y="109"/>
                    </a:moveTo>
                    <a:lnTo>
                      <a:pt x="3" y="106"/>
                    </a:lnTo>
                    <a:lnTo>
                      <a:pt x="322" y="106"/>
                    </a:lnTo>
                    <a:lnTo>
                      <a:pt x="320" y="109"/>
                    </a:lnTo>
                    <a:lnTo>
                      <a:pt x="320" y="2"/>
                    </a:lnTo>
                    <a:lnTo>
                      <a:pt x="322" y="5"/>
                    </a:lnTo>
                    <a:lnTo>
                      <a:pt x="3" y="5"/>
                    </a:lnTo>
                    <a:lnTo>
                      <a:pt x="6" y="2"/>
                    </a:lnTo>
                    <a:lnTo>
                      <a:pt x="6" y="109"/>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59"/>
              <p:cNvSpPr>
                <a:spLocks/>
              </p:cNvSpPr>
              <p:nvPr/>
            </p:nvSpPr>
            <p:spPr bwMode="auto">
              <a:xfrm>
                <a:off x="-1970" y="3455"/>
                <a:ext cx="11" cy="428"/>
              </a:xfrm>
              <a:custGeom>
                <a:avLst/>
                <a:gdLst>
                  <a:gd name="T0" fmla="*/ 0 w 11"/>
                  <a:gd name="T1" fmla="*/ 428 h 428"/>
                  <a:gd name="T2" fmla="*/ 5 w 11"/>
                  <a:gd name="T3" fmla="*/ 0 h 428"/>
                  <a:gd name="T4" fmla="*/ 11 w 11"/>
                  <a:gd name="T5" fmla="*/ 0 h 428"/>
                  <a:gd name="T6" fmla="*/ 5 w 11"/>
                  <a:gd name="T7" fmla="*/ 428 h 428"/>
                  <a:gd name="T8" fmla="*/ 0 w 11"/>
                  <a:gd name="T9" fmla="*/ 428 h 428"/>
                </a:gdLst>
                <a:ahLst/>
                <a:cxnLst>
                  <a:cxn ang="0">
                    <a:pos x="T0" y="T1"/>
                  </a:cxn>
                  <a:cxn ang="0">
                    <a:pos x="T2" y="T3"/>
                  </a:cxn>
                  <a:cxn ang="0">
                    <a:pos x="T4" y="T5"/>
                  </a:cxn>
                  <a:cxn ang="0">
                    <a:pos x="T6" y="T7"/>
                  </a:cxn>
                  <a:cxn ang="0">
                    <a:pos x="T8" y="T9"/>
                  </a:cxn>
                </a:cxnLst>
                <a:rect l="0" t="0" r="r" b="b"/>
                <a:pathLst>
                  <a:path w="11" h="428">
                    <a:moveTo>
                      <a:pt x="0" y="428"/>
                    </a:moveTo>
                    <a:lnTo>
                      <a:pt x="5" y="0"/>
                    </a:lnTo>
                    <a:lnTo>
                      <a:pt x="11" y="0"/>
                    </a:lnTo>
                    <a:lnTo>
                      <a:pt x="5" y="428"/>
                    </a:lnTo>
                    <a:lnTo>
                      <a:pt x="0" y="428"/>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8" name="Rectangle 60"/>
              <p:cNvSpPr>
                <a:spLocks noChangeArrowheads="1"/>
              </p:cNvSpPr>
              <p:nvPr/>
            </p:nvSpPr>
            <p:spPr bwMode="auto">
              <a:xfrm>
                <a:off x="-2319" y="3817"/>
                <a:ext cx="19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阪和線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49" name="Freeform 61"/>
              <p:cNvSpPr>
                <a:spLocks/>
              </p:cNvSpPr>
              <p:nvPr/>
            </p:nvSpPr>
            <p:spPr bwMode="auto">
              <a:xfrm>
                <a:off x="-1768" y="2532"/>
                <a:ext cx="37" cy="34"/>
              </a:xfrm>
              <a:custGeom>
                <a:avLst/>
                <a:gdLst>
                  <a:gd name="T0" fmla="*/ 0 w 112"/>
                  <a:gd name="T1" fmla="*/ 56 h 112"/>
                  <a:gd name="T2" fmla="*/ 56 w 112"/>
                  <a:gd name="T3" fmla="*/ 0 h 112"/>
                  <a:gd name="T4" fmla="*/ 56 w 112"/>
                  <a:gd name="T5" fmla="*/ 0 h 112"/>
                  <a:gd name="T6" fmla="*/ 56 w 112"/>
                  <a:gd name="T7" fmla="*/ 0 h 112"/>
                  <a:gd name="T8" fmla="*/ 112 w 112"/>
                  <a:gd name="T9" fmla="*/ 56 h 112"/>
                  <a:gd name="T10" fmla="*/ 112 w 112"/>
                  <a:gd name="T11" fmla="*/ 56 h 112"/>
                  <a:gd name="T12" fmla="*/ 112 w 112"/>
                  <a:gd name="T13" fmla="*/ 56 h 112"/>
                  <a:gd name="T14" fmla="*/ 56 w 112"/>
                  <a:gd name="T15" fmla="*/ 112 h 112"/>
                  <a:gd name="T16" fmla="*/ 56 w 112"/>
                  <a:gd name="T17" fmla="*/ 112 h 112"/>
                  <a:gd name="T18" fmla="*/ 56 w 112"/>
                  <a:gd name="T19" fmla="*/ 112 h 112"/>
                  <a:gd name="T20" fmla="*/ 0 w 112"/>
                  <a:gd name="T21" fmla="*/ 56 h 112"/>
                  <a:gd name="T22" fmla="*/ 0 w 112"/>
                  <a:gd name="T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0" y="56"/>
                    </a:moveTo>
                    <a:cubicBezTo>
                      <a:pt x="0" y="26"/>
                      <a:pt x="26" y="0"/>
                      <a:pt x="56" y="0"/>
                    </a:cubicBezTo>
                    <a:cubicBezTo>
                      <a:pt x="56" y="0"/>
                      <a:pt x="56" y="0"/>
                      <a:pt x="56" y="0"/>
                    </a:cubicBezTo>
                    <a:lnTo>
                      <a:pt x="56" y="0"/>
                    </a:lnTo>
                    <a:cubicBezTo>
                      <a:pt x="87" y="0"/>
                      <a:pt x="112" y="26"/>
                      <a:pt x="112" y="56"/>
                    </a:cubicBezTo>
                    <a:cubicBezTo>
                      <a:pt x="112" y="56"/>
                      <a:pt x="112" y="56"/>
                      <a:pt x="112" y="56"/>
                    </a:cubicBezTo>
                    <a:lnTo>
                      <a:pt x="112" y="56"/>
                    </a:lnTo>
                    <a:cubicBezTo>
                      <a:pt x="112" y="87"/>
                      <a:pt x="87" y="112"/>
                      <a:pt x="56" y="112"/>
                    </a:cubicBezTo>
                    <a:cubicBezTo>
                      <a:pt x="56" y="112"/>
                      <a:pt x="56" y="112"/>
                      <a:pt x="56" y="112"/>
                    </a:cubicBezTo>
                    <a:lnTo>
                      <a:pt x="56" y="112"/>
                    </a:lnTo>
                    <a:cubicBezTo>
                      <a:pt x="26" y="112"/>
                      <a:pt x="0" y="87"/>
                      <a:pt x="0" y="56"/>
                    </a:cubicBezTo>
                    <a:cubicBezTo>
                      <a:pt x="0" y="56"/>
                      <a:pt x="0" y="56"/>
                      <a:pt x="0" y="56"/>
                    </a:cubicBez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62"/>
              <p:cNvSpPr>
                <a:spLocks noEditPoints="1"/>
              </p:cNvSpPr>
              <p:nvPr/>
            </p:nvSpPr>
            <p:spPr bwMode="auto">
              <a:xfrm>
                <a:off x="-1771" y="2530"/>
                <a:ext cx="42" cy="39"/>
              </a:xfrm>
              <a:custGeom>
                <a:avLst/>
                <a:gdLst>
                  <a:gd name="T0" fmla="*/ 1 w 129"/>
                  <a:gd name="T1" fmla="*/ 63 h 129"/>
                  <a:gd name="T2" fmla="*/ 7 w 129"/>
                  <a:gd name="T3" fmla="*/ 39 h 129"/>
                  <a:gd name="T4" fmla="*/ 21 w 129"/>
                  <a:gd name="T5" fmla="*/ 19 h 129"/>
                  <a:gd name="T6" fmla="*/ 42 w 129"/>
                  <a:gd name="T7" fmla="*/ 6 h 129"/>
                  <a:gd name="T8" fmla="*/ 66 w 129"/>
                  <a:gd name="T9" fmla="*/ 1 h 129"/>
                  <a:gd name="T10" fmla="*/ 91 w 129"/>
                  <a:gd name="T11" fmla="*/ 7 h 129"/>
                  <a:gd name="T12" fmla="*/ 111 w 129"/>
                  <a:gd name="T13" fmla="*/ 21 h 129"/>
                  <a:gd name="T14" fmla="*/ 124 w 129"/>
                  <a:gd name="T15" fmla="*/ 42 h 129"/>
                  <a:gd name="T16" fmla="*/ 128 w 129"/>
                  <a:gd name="T17" fmla="*/ 66 h 129"/>
                  <a:gd name="T18" fmla="*/ 123 w 129"/>
                  <a:gd name="T19" fmla="*/ 91 h 129"/>
                  <a:gd name="T20" fmla="*/ 109 w 129"/>
                  <a:gd name="T21" fmla="*/ 111 h 129"/>
                  <a:gd name="T22" fmla="*/ 88 w 129"/>
                  <a:gd name="T23" fmla="*/ 124 h 129"/>
                  <a:gd name="T24" fmla="*/ 63 w 129"/>
                  <a:gd name="T25" fmla="*/ 128 h 129"/>
                  <a:gd name="T26" fmla="*/ 39 w 129"/>
                  <a:gd name="T27" fmla="*/ 123 h 129"/>
                  <a:gd name="T28" fmla="*/ 19 w 129"/>
                  <a:gd name="T29" fmla="*/ 109 h 129"/>
                  <a:gd name="T30" fmla="*/ 6 w 129"/>
                  <a:gd name="T31" fmla="*/ 88 h 129"/>
                  <a:gd name="T32" fmla="*/ 21 w 129"/>
                  <a:gd name="T33" fmla="*/ 85 h 129"/>
                  <a:gd name="T34" fmla="*/ 32 w 129"/>
                  <a:gd name="T35" fmla="*/ 100 h 129"/>
                  <a:gd name="T36" fmla="*/ 48 w 129"/>
                  <a:gd name="T37" fmla="*/ 110 h 129"/>
                  <a:gd name="T38" fmla="*/ 66 w 129"/>
                  <a:gd name="T39" fmla="*/ 113 h 129"/>
                  <a:gd name="T40" fmla="*/ 85 w 129"/>
                  <a:gd name="T41" fmla="*/ 109 h 129"/>
                  <a:gd name="T42" fmla="*/ 100 w 129"/>
                  <a:gd name="T43" fmla="*/ 98 h 129"/>
                  <a:gd name="T44" fmla="*/ 110 w 129"/>
                  <a:gd name="T45" fmla="*/ 82 h 129"/>
                  <a:gd name="T46" fmla="*/ 113 w 129"/>
                  <a:gd name="T47" fmla="*/ 63 h 129"/>
                  <a:gd name="T48" fmla="*/ 109 w 129"/>
                  <a:gd name="T49" fmla="*/ 45 h 129"/>
                  <a:gd name="T50" fmla="*/ 98 w 129"/>
                  <a:gd name="T51" fmla="*/ 30 h 129"/>
                  <a:gd name="T52" fmla="*/ 82 w 129"/>
                  <a:gd name="T53" fmla="*/ 20 h 129"/>
                  <a:gd name="T54" fmla="*/ 63 w 129"/>
                  <a:gd name="T55" fmla="*/ 16 h 129"/>
                  <a:gd name="T56" fmla="*/ 45 w 129"/>
                  <a:gd name="T57" fmla="*/ 21 h 129"/>
                  <a:gd name="T58" fmla="*/ 30 w 129"/>
                  <a:gd name="T59" fmla="*/ 32 h 129"/>
                  <a:gd name="T60" fmla="*/ 20 w 129"/>
                  <a:gd name="T61" fmla="*/ 48 h 129"/>
                  <a:gd name="T62" fmla="*/ 16 w 129"/>
                  <a:gd name="T63" fmla="*/ 66 h 129"/>
                  <a:gd name="T64" fmla="*/ 21 w 129"/>
                  <a:gd name="T65" fmla="*/ 8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1" y="66"/>
                    </a:moveTo>
                    <a:cubicBezTo>
                      <a:pt x="0" y="65"/>
                      <a:pt x="0" y="64"/>
                      <a:pt x="1" y="63"/>
                    </a:cubicBezTo>
                    <a:lnTo>
                      <a:pt x="6" y="42"/>
                    </a:lnTo>
                    <a:cubicBezTo>
                      <a:pt x="6" y="41"/>
                      <a:pt x="6" y="40"/>
                      <a:pt x="7" y="39"/>
                    </a:cubicBezTo>
                    <a:lnTo>
                      <a:pt x="19" y="21"/>
                    </a:lnTo>
                    <a:cubicBezTo>
                      <a:pt x="19" y="20"/>
                      <a:pt x="20" y="19"/>
                      <a:pt x="21" y="19"/>
                    </a:cubicBezTo>
                    <a:lnTo>
                      <a:pt x="39" y="7"/>
                    </a:lnTo>
                    <a:cubicBezTo>
                      <a:pt x="40" y="6"/>
                      <a:pt x="41" y="6"/>
                      <a:pt x="42" y="6"/>
                    </a:cubicBezTo>
                    <a:lnTo>
                      <a:pt x="63" y="1"/>
                    </a:lnTo>
                    <a:cubicBezTo>
                      <a:pt x="64" y="0"/>
                      <a:pt x="65" y="0"/>
                      <a:pt x="66" y="1"/>
                    </a:cubicBezTo>
                    <a:lnTo>
                      <a:pt x="88" y="6"/>
                    </a:lnTo>
                    <a:cubicBezTo>
                      <a:pt x="89" y="6"/>
                      <a:pt x="90" y="6"/>
                      <a:pt x="91" y="7"/>
                    </a:cubicBezTo>
                    <a:lnTo>
                      <a:pt x="109" y="19"/>
                    </a:lnTo>
                    <a:cubicBezTo>
                      <a:pt x="110" y="19"/>
                      <a:pt x="111" y="20"/>
                      <a:pt x="111" y="21"/>
                    </a:cubicBezTo>
                    <a:lnTo>
                      <a:pt x="123" y="39"/>
                    </a:lnTo>
                    <a:cubicBezTo>
                      <a:pt x="124" y="40"/>
                      <a:pt x="124" y="41"/>
                      <a:pt x="124" y="42"/>
                    </a:cubicBezTo>
                    <a:lnTo>
                      <a:pt x="128" y="63"/>
                    </a:lnTo>
                    <a:cubicBezTo>
                      <a:pt x="129" y="64"/>
                      <a:pt x="129" y="65"/>
                      <a:pt x="128" y="66"/>
                    </a:cubicBezTo>
                    <a:lnTo>
                      <a:pt x="124" y="88"/>
                    </a:lnTo>
                    <a:cubicBezTo>
                      <a:pt x="124" y="89"/>
                      <a:pt x="124" y="90"/>
                      <a:pt x="123" y="91"/>
                    </a:cubicBez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42" y="124"/>
                    </a:lnTo>
                    <a:cubicBezTo>
                      <a:pt x="41" y="124"/>
                      <a:pt x="40" y="124"/>
                      <a:pt x="39" y="123"/>
                    </a:cubicBezTo>
                    <a:lnTo>
                      <a:pt x="21" y="111"/>
                    </a:lnTo>
                    <a:cubicBezTo>
                      <a:pt x="20" y="111"/>
                      <a:pt x="19" y="110"/>
                      <a:pt x="19" y="109"/>
                    </a:cubicBezTo>
                    <a:lnTo>
                      <a:pt x="7" y="91"/>
                    </a:lnTo>
                    <a:cubicBezTo>
                      <a:pt x="6" y="90"/>
                      <a:pt x="6" y="89"/>
                      <a:pt x="6" y="88"/>
                    </a:cubicBezTo>
                    <a:lnTo>
                      <a:pt x="1" y="66"/>
                    </a:lnTo>
                    <a:close/>
                    <a:moveTo>
                      <a:pt x="21" y="85"/>
                    </a:moveTo>
                    <a:lnTo>
                      <a:pt x="20" y="82"/>
                    </a:lnTo>
                    <a:lnTo>
                      <a:pt x="32" y="100"/>
                    </a:lnTo>
                    <a:lnTo>
                      <a:pt x="30" y="98"/>
                    </a:lnTo>
                    <a:lnTo>
                      <a:pt x="48" y="110"/>
                    </a:lnTo>
                    <a:lnTo>
                      <a:pt x="45" y="109"/>
                    </a:lnTo>
                    <a:lnTo>
                      <a:pt x="66" y="113"/>
                    </a:lnTo>
                    <a:lnTo>
                      <a:pt x="63" y="113"/>
                    </a:lnTo>
                    <a:lnTo>
                      <a:pt x="85" y="109"/>
                    </a:lnTo>
                    <a:lnTo>
                      <a:pt x="82" y="110"/>
                    </a:lnTo>
                    <a:lnTo>
                      <a:pt x="100" y="98"/>
                    </a:lnTo>
                    <a:lnTo>
                      <a:pt x="98" y="100"/>
                    </a:lnTo>
                    <a:lnTo>
                      <a:pt x="110" y="82"/>
                    </a:lnTo>
                    <a:lnTo>
                      <a:pt x="109" y="85"/>
                    </a:lnTo>
                    <a:lnTo>
                      <a:pt x="113" y="63"/>
                    </a:lnTo>
                    <a:lnTo>
                      <a:pt x="113" y="66"/>
                    </a:lnTo>
                    <a:lnTo>
                      <a:pt x="109" y="45"/>
                    </a:lnTo>
                    <a:lnTo>
                      <a:pt x="110" y="48"/>
                    </a:lnTo>
                    <a:lnTo>
                      <a:pt x="98" y="30"/>
                    </a:lnTo>
                    <a:lnTo>
                      <a:pt x="100" y="32"/>
                    </a:lnTo>
                    <a:lnTo>
                      <a:pt x="82" y="20"/>
                    </a:lnTo>
                    <a:lnTo>
                      <a:pt x="85" y="21"/>
                    </a:lnTo>
                    <a:lnTo>
                      <a:pt x="63" y="16"/>
                    </a:lnTo>
                    <a:lnTo>
                      <a:pt x="66" y="16"/>
                    </a:lnTo>
                    <a:lnTo>
                      <a:pt x="45" y="21"/>
                    </a:lnTo>
                    <a:lnTo>
                      <a:pt x="48" y="20"/>
                    </a:lnTo>
                    <a:lnTo>
                      <a:pt x="30" y="32"/>
                    </a:lnTo>
                    <a:lnTo>
                      <a:pt x="32" y="30"/>
                    </a:lnTo>
                    <a:lnTo>
                      <a:pt x="20" y="48"/>
                    </a:lnTo>
                    <a:lnTo>
                      <a:pt x="21" y="45"/>
                    </a:lnTo>
                    <a:lnTo>
                      <a:pt x="16" y="66"/>
                    </a:lnTo>
                    <a:lnTo>
                      <a:pt x="16" y="63"/>
                    </a:lnTo>
                    <a:lnTo>
                      <a:pt x="21" y="85"/>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1" name="Freeform 63"/>
              <p:cNvSpPr>
                <a:spLocks noEditPoints="1"/>
              </p:cNvSpPr>
              <p:nvPr/>
            </p:nvSpPr>
            <p:spPr bwMode="auto">
              <a:xfrm>
                <a:off x="-1830" y="2554"/>
                <a:ext cx="164" cy="160"/>
              </a:xfrm>
              <a:custGeom>
                <a:avLst/>
                <a:gdLst>
                  <a:gd name="T0" fmla="*/ 87 w 164"/>
                  <a:gd name="T1" fmla="*/ 36 h 160"/>
                  <a:gd name="T2" fmla="*/ 102 w 164"/>
                  <a:gd name="T3" fmla="*/ 61 h 160"/>
                  <a:gd name="T4" fmla="*/ 74 w 164"/>
                  <a:gd name="T5" fmla="*/ 75 h 160"/>
                  <a:gd name="T6" fmla="*/ 59 w 164"/>
                  <a:gd name="T7" fmla="*/ 49 h 160"/>
                  <a:gd name="T8" fmla="*/ 87 w 164"/>
                  <a:gd name="T9" fmla="*/ 36 h 160"/>
                  <a:gd name="T10" fmla="*/ 107 w 164"/>
                  <a:gd name="T11" fmla="*/ 96 h 160"/>
                  <a:gd name="T12" fmla="*/ 107 w 164"/>
                  <a:gd name="T13" fmla="*/ 118 h 160"/>
                  <a:gd name="T14" fmla="*/ 75 w 164"/>
                  <a:gd name="T15" fmla="*/ 117 h 160"/>
                  <a:gd name="T16" fmla="*/ 76 w 164"/>
                  <a:gd name="T17" fmla="*/ 96 h 160"/>
                  <a:gd name="T18" fmla="*/ 107 w 164"/>
                  <a:gd name="T19" fmla="*/ 96 h 160"/>
                  <a:gd name="T20" fmla="*/ 0 w 164"/>
                  <a:gd name="T21" fmla="*/ 74 h 160"/>
                  <a:gd name="T22" fmla="*/ 62 w 164"/>
                  <a:gd name="T23" fmla="*/ 0 h 160"/>
                  <a:gd name="T24" fmla="*/ 153 w 164"/>
                  <a:gd name="T25" fmla="*/ 40 h 160"/>
                  <a:gd name="T26" fmla="*/ 0 w 164"/>
                  <a:gd name="T27" fmla="*/ 74 h 160"/>
                  <a:gd name="T28" fmla="*/ 164 w 164"/>
                  <a:gd name="T29" fmla="*/ 87 h 160"/>
                  <a:gd name="T30" fmla="*/ 101 w 164"/>
                  <a:gd name="T31" fmla="*/ 160 h 160"/>
                  <a:gd name="T32" fmla="*/ 11 w 164"/>
                  <a:gd name="T33" fmla="*/ 119 h 160"/>
                  <a:gd name="T34" fmla="*/ 164 w 164"/>
                  <a:gd name="T35"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60">
                    <a:moveTo>
                      <a:pt x="87" y="36"/>
                    </a:moveTo>
                    <a:lnTo>
                      <a:pt x="102" y="61"/>
                    </a:lnTo>
                    <a:lnTo>
                      <a:pt x="74" y="75"/>
                    </a:lnTo>
                    <a:lnTo>
                      <a:pt x="59" y="49"/>
                    </a:lnTo>
                    <a:lnTo>
                      <a:pt x="87" y="36"/>
                    </a:lnTo>
                    <a:close/>
                    <a:moveTo>
                      <a:pt x="107" y="96"/>
                    </a:moveTo>
                    <a:lnTo>
                      <a:pt x="107" y="118"/>
                    </a:lnTo>
                    <a:lnTo>
                      <a:pt x="75" y="117"/>
                    </a:lnTo>
                    <a:lnTo>
                      <a:pt x="76" y="96"/>
                    </a:lnTo>
                    <a:lnTo>
                      <a:pt x="107" y="96"/>
                    </a:lnTo>
                    <a:close/>
                    <a:moveTo>
                      <a:pt x="0" y="74"/>
                    </a:moveTo>
                    <a:lnTo>
                      <a:pt x="62" y="0"/>
                    </a:lnTo>
                    <a:lnTo>
                      <a:pt x="153" y="40"/>
                    </a:lnTo>
                    <a:lnTo>
                      <a:pt x="0" y="74"/>
                    </a:lnTo>
                    <a:close/>
                    <a:moveTo>
                      <a:pt x="164" y="87"/>
                    </a:moveTo>
                    <a:lnTo>
                      <a:pt x="101" y="160"/>
                    </a:lnTo>
                    <a:lnTo>
                      <a:pt x="11" y="119"/>
                    </a:lnTo>
                    <a:lnTo>
                      <a:pt x="164" y="87"/>
                    </a:lnTo>
                    <a:close/>
                  </a:path>
                </a:pathLst>
              </a:custGeom>
              <a:solidFill>
                <a:srgbClr val="FF0000"/>
              </a:solidFill>
              <a:ln w="158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2" name="Rectangle 64"/>
              <p:cNvSpPr>
                <a:spLocks noChangeArrowheads="1"/>
              </p:cNvSpPr>
              <p:nvPr/>
            </p:nvSpPr>
            <p:spPr bwMode="auto">
              <a:xfrm>
                <a:off x="-1449" y="2213"/>
                <a:ext cx="1329" cy="334"/>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Freeform 65"/>
              <p:cNvSpPr>
                <a:spLocks/>
              </p:cNvSpPr>
              <p:nvPr/>
            </p:nvSpPr>
            <p:spPr bwMode="auto">
              <a:xfrm>
                <a:off x="-1449" y="2213"/>
                <a:ext cx="1324" cy="329"/>
              </a:xfrm>
              <a:custGeom>
                <a:avLst/>
                <a:gdLst>
                  <a:gd name="T0" fmla="*/ 1324 w 1324"/>
                  <a:gd name="T1" fmla="*/ 165 h 329"/>
                  <a:gd name="T2" fmla="*/ 1060 w 1324"/>
                  <a:gd name="T3" fmla="*/ 329 h 329"/>
                  <a:gd name="T4" fmla="*/ 1060 w 1324"/>
                  <a:gd name="T5" fmla="*/ 247 h 329"/>
                  <a:gd name="T6" fmla="*/ 264 w 1324"/>
                  <a:gd name="T7" fmla="*/ 247 h 329"/>
                  <a:gd name="T8" fmla="*/ 264 w 1324"/>
                  <a:gd name="T9" fmla="*/ 329 h 329"/>
                  <a:gd name="T10" fmla="*/ 0 w 1324"/>
                  <a:gd name="T11" fmla="*/ 165 h 329"/>
                  <a:gd name="T12" fmla="*/ 264 w 1324"/>
                  <a:gd name="T13" fmla="*/ 0 h 329"/>
                  <a:gd name="T14" fmla="*/ 264 w 1324"/>
                  <a:gd name="T15" fmla="*/ 83 h 329"/>
                  <a:gd name="T16" fmla="*/ 1060 w 1324"/>
                  <a:gd name="T17" fmla="*/ 83 h 329"/>
                  <a:gd name="T18" fmla="*/ 1060 w 1324"/>
                  <a:gd name="T19" fmla="*/ 0 h 329"/>
                  <a:gd name="T20" fmla="*/ 1324 w 1324"/>
                  <a:gd name="T21"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4" h="329">
                    <a:moveTo>
                      <a:pt x="1324" y="165"/>
                    </a:moveTo>
                    <a:lnTo>
                      <a:pt x="1060" y="329"/>
                    </a:lnTo>
                    <a:lnTo>
                      <a:pt x="1060" y="247"/>
                    </a:lnTo>
                    <a:lnTo>
                      <a:pt x="264" y="247"/>
                    </a:lnTo>
                    <a:lnTo>
                      <a:pt x="264" y="329"/>
                    </a:lnTo>
                    <a:lnTo>
                      <a:pt x="0" y="165"/>
                    </a:lnTo>
                    <a:lnTo>
                      <a:pt x="264" y="0"/>
                    </a:lnTo>
                    <a:lnTo>
                      <a:pt x="264" y="83"/>
                    </a:lnTo>
                    <a:lnTo>
                      <a:pt x="1060" y="83"/>
                    </a:lnTo>
                    <a:lnTo>
                      <a:pt x="1060" y="0"/>
                    </a:lnTo>
                    <a:lnTo>
                      <a:pt x="1324"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Rectangle 66"/>
              <p:cNvSpPr>
                <a:spLocks noChangeArrowheads="1"/>
              </p:cNvSpPr>
              <p:nvPr/>
            </p:nvSpPr>
            <p:spPr bwMode="auto">
              <a:xfrm>
                <a:off x="-1449" y="2213"/>
                <a:ext cx="1329" cy="334"/>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Freeform 67"/>
              <p:cNvSpPr>
                <a:spLocks noEditPoints="1"/>
              </p:cNvSpPr>
              <p:nvPr/>
            </p:nvSpPr>
            <p:spPr bwMode="auto">
              <a:xfrm>
                <a:off x="-1449" y="2209"/>
                <a:ext cx="1322" cy="338"/>
              </a:xfrm>
              <a:custGeom>
                <a:avLst/>
                <a:gdLst>
                  <a:gd name="T0" fmla="*/ 1107 w 1322"/>
                  <a:gd name="T1" fmla="*/ 36 h 338"/>
                  <a:gd name="T2" fmla="*/ 1153 w 1322"/>
                  <a:gd name="T3" fmla="*/ 59 h 338"/>
                  <a:gd name="T4" fmla="*/ 1180 w 1322"/>
                  <a:gd name="T5" fmla="*/ 82 h 338"/>
                  <a:gd name="T6" fmla="*/ 1262 w 1322"/>
                  <a:gd name="T7" fmla="*/ 127 h 338"/>
                  <a:gd name="T8" fmla="*/ 1275 w 1322"/>
                  <a:gd name="T9" fmla="*/ 135 h 338"/>
                  <a:gd name="T10" fmla="*/ 1296 w 1322"/>
                  <a:gd name="T11" fmla="*/ 184 h 338"/>
                  <a:gd name="T12" fmla="*/ 1255 w 1322"/>
                  <a:gd name="T13" fmla="*/ 215 h 338"/>
                  <a:gd name="T14" fmla="*/ 1222 w 1322"/>
                  <a:gd name="T15" fmla="*/ 230 h 338"/>
                  <a:gd name="T16" fmla="*/ 1146 w 1322"/>
                  <a:gd name="T17" fmla="*/ 282 h 338"/>
                  <a:gd name="T18" fmla="*/ 1133 w 1322"/>
                  <a:gd name="T19" fmla="*/ 290 h 338"/>
                  <a:gd name="T20" fmla="*/ 1058 w 1322"/>
                  <a:gd name="T21" fmla="*/ 326 h 338"/>
                  <a:gd name="T22" fmla="*/ 1063 w 1322"/>
                  <a:gd name="T23" fmla="*/ 292 h 338"/>
                  <a:gd name="T24" fmla="*/ 1052 w 1322"/>
                  <a:gd name="T25" fmla="*/ 253 h 338"/>
                  <a:gd name="T26" fmla="*/ 1016 w 1322"/>
                  <a:gd name="T27" fmla="*/ 248 h 338"/>
                  <a:gd name="T28" fmla="*/ 921 w 1322"/>
                  <a:gd name="T29" fmla="*/ 253 h 338"/>
                  <a:gd name="T30" fmla="*/ 906 w 1322"/>
                  <a:gd name="T31" fmla="*/ 253 h 338"/>
                  <a:gd name="T32" fmla="*/ 812 w 1322"/>
                  <a:gd name="T33" fmla="*/ 248 h 338"/>
                  <a:gd name="T34" fmla="*/ 759 w 1322"/>
                  <a:gd name="T35" fmla="*/ 253 h 338"/>
                  <a:gd name="T36" fmla="*/ 722 w 1322"/>
                  <a:gd name="T37" fmla="*/ 248 h 338"/>
                  <a:gd name="T38" fmla="*/ 628 w 1322"/>
                  <a:gd name="T39" fmla="*/ 253 h 338"/>
                  <a:gd name="T40" fmla="*/ 612 w 1322"/>
                  <a:gd name="T41" fmla="*/ 253 h 338"/>
                  <a:gd name="T42" fmla="*/ 518 w 1322"/>
                  <a:gd name="T43" fmla="*/ 248 h 338"/>
                  <a:gd name="T44" fmla="*/ 466 w 1322"/>
                  <a:gd name="T45" fmla="*/ 253 h 338"/>
                  <a:gd name="T46" fmla="*/ 429 w 1322"/>
                  <a:gd name="T47" fmla="*/ 248 h 338"/>
                  <a:gd name="T48" fmla="*/ 335 w 1322"/>
                  <a:gd name="T49" fmla="*/ 253 h 338"/>
                  <a:gd name="T50" fmla="*/ 319 w 1322"/>
                  <a:gd name="T51" fmla="*/ 253 h 338"/>
                  <a:gd name="T52" fmla="*/ 282 w 1322"/>
                  <a:gd name="T53" fmla="*/ 253 h 338"/>
                  <a:gd name="T54" fmla="*/ 261 w 1322"/>
                  <a:gd name="T55" fmla="*/ 321 h 338"/>
                  <a:gd name="T56" fmla="*/ 230 w 1322"/>
                  <a:gd name="T57" fmla="*/ 315 h 338"/>
                  <a:gd name="T58" fmla="*/ 203 w 1322"/>
                  <a:gd name="T59" fmla="*/ 292 h 338"/>
                  <a:gd name="T60" fmla="*/ 121 w 1322"/>
                  <a:gd name="T61" fmla="*/ 247 h 338"/>
                  <a:gd name="T62" fmla="*/ 108 w 1322"/>
                  <a:gd name="T63" fmla="*/ 239 h 338"/>
                  <a:gd name="T64" fmla="*/ 33 w 1322"/>
                  <a:gd name="T65" fmla="*/ 187 h 338"/>
                  <a:gd name="T66" fmla="*/ 11 w 1322"/>
                  <a:gd name="T67" fmla="*/ 159 h 338"/>
                  <a:gd name="T68" fmla="*/ 44 w 1322"/>
                  <a:gd name="T69" fmla="*/ 145 h 338"/>
                  <a:gd name="T70" fmla="*/ 119 w 1322"/>
                  <a:gd name="T71" fmla="*/ 92 h 338"/>
                  <a:gd name="T72" fmla="*/ 133 w 1322"/>
                  <a:gd name="T73" fmla="*/ 84 h 338"/>
                  <a:gd name="T74" fmla="*/ 214 w 1322"/>
                  <a:gd name="T75" fmla="*/ 39 h 338"/>
                  <a:gd name="T76" fmla="*/ 254 w 1322"/>
                  <a:gd name="T77" fmla="*/ 8 h 338"/>
                  <a:gd name="T78" fmla="*/ 267 w 1322"/>
                  <a:gd name="T79" fmla="*/ 29 h 338"/>
                  <a:gd name="T80" fmla="*/ 261 w 1322"/>
                  <a:gd name="T81" fmla="*/ 63 h 338"/>
                  <a:gd name="T82" fmla="*/ 332 w 1322"/>
                  <a:gd name="T83" fmla="*/ 84 h 338"/>
                  <a:gd name="T84" fmla="*/ 348 w 1322"/>
                  <a:gd name="T85" fmla="*/ 84 h 338"/>
                  <a:gd name="T86" fmla="*/ 442 w 1322"/>
                  <a:gd name="T87" fmla="*/ 89 h 338"/>
                  <a:gd name="T88" fmla="*/ 495 w 1322"/>
                  <a:gd name="T89" fmla="*/ 84 h 338"/>
                  <a:gd name="T90" fmla="*/ 532 w 1322"/>
                  <a:gd name="T91" fmla="*/ 89 h 338"/>
                  <a:gd name="T92" fmla="*/ 626 w 1322"/>
                  <a:gd name="T93" fmla="*/ 84 h 338"/>
                  <a:gd name="T94" fmla="*/ 641 w 1322"/>
                  <a:gd name="T95" fmla="*/ 84 h 338"/>
                  <a:gd name="T96" fmla="*/ 736 w 1322"/>
                  <a:gd name="T97" fmla="*/ 89 h 338"/>
                  <a:gd name="T98" fmla="*/ 788 w 1322"/>
                  <a:gd name="T99" fmla="*/ 84 h 338"/>
                  <a:gd name="T100" fmla="*/ 825 w 1322"/>
                  <a:gd name="T101" fmla="*/ 89 h 338"/>
                  <a:gd name="T102" fmla="*/ 919 w 1322"/>
                  <a:gd name="T103" fmla="*/ 84 h 338"/>
                  <a:gd name="T104" fmla="*/ 935 w 1322"/>
                  <a:gd name="T105" fmla="*/ 84 h 338"/>
                  <a:gd name="T106" fmla="*/ 1029 w 1322"/>
                  <a:gd name="T107" fmla="*/ 89 h 338"/>
                  <a:gd name="T108" fmla="*/ 1063 w 1322"/>
                  <a:gd name="T109" fmla="*/ 89 h 338"/>
                  <a:gd name="T110" fmla="*/ 1058 w 1322"/>
                  <a:gd name="T111" fmla="*/ 3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2" h="338">
                    <a:moveTo>
                      <a:pt x="1062" y="3"/>
                    </a:moveTo>
                    <a:lnTo>
                      <a:pt x="1079" y="13"/>
                    </a:lnTo>
                    <a:lnTo>
                      <a:pt x="1076" y="17"/>
                    </a:lnTo>
                    <a:lnTo>
                      <a:pt x="1059" y="7"/>
                    </a:lnTo>
                    <a:lnTo>
                      <a:pt x="1062" y="3"/>
                    </a:lnTo>
                    <a:close/>
                    <a:moveTo>
                      <a:pt x="1092" y="22"/>
                    </a:moveTo>
                    <a:lnTo>
                      <a:pt x="1110" y="32"/>
                    </a:lnTo>
                    <a:lnTo>
                      <a:pt x="1107" y="36"/>
                    </a:lnTo>
                    <a:lnTo>
                      <a:pt x="1089" y="26"/>
                    </a:lnTo>
                    <a:lnTo>
                      <a:pt x="1092" y="22"/>
                    </a:lnTo>
                    <a:close/>
                    <a:moveTo>
                      <a:pt x="1123" y="40"/>
                    </a:moveTo>
                    <a:lnTo>
                      <a:pt x="1140" y="51"/>
                    </a:lnTo>
                    <a:lnTo>
                      <a:pt x="1137" y="55"/>
                    </a:lnTo>
                    <a:lnTo>
                      <a:pt x="1120" y="44"/>
                    </a:lnTo>
                    <a:lnTo>
                      <a:pt x="1123" y="40"/>
                    </a:lnTo>
                    <a:close/>
                    <a:moveTo>
                      <a:pt x="1153" y="59"/>
                    </a:moveTo>
                    <a:lnTo>
                      <a:pt x="1170" y="70"/>
                    </a:lnTo>
                    <a:lnTo>
                      <a:pt x="1167" y="74"/>
                    </a:lnTo>
                    <a:lnTo>
                      <a:pt x="1150" y="63"/>
                    </a:lnTo>
                    <a:lnTo>
                      <a:pt x="1153" y="59"/>
                    </a:lnTo>
                    <a:close/>
                    <a:moveTo>
                      <a:pt x="1183" y="78"/>
                    </a:moveTo>
                    <a:lnTo>
                      <a:pt x="1201" y="89"/>
                    </a:lnTo>
                    <a:lnTo>
                      <a:pt x="1198" y="93"/>
                    </a:lnTo>
                    <a:lnTo>
                      <a:pt x="1180" y="82"/>
                    </a:lnTo>
                    <a:lnTo>
                      <a:pt x="1183" y="78"/>
                    </a:lnTo>
                    <a:close/>
                    <a:moveTo>
                      <a:pt x="1214" y="97"/>
                    </a:moveTo>
                    <a:lnTo>
                      <a:pt x="1231" y="108"/>
                    </a:lnTo>
                    <a:lnTo>
                      <a:pt x="1228" y="112"/>
                    </a:lnTo>
                    <a:lnTo>
                      <a:pt x="1211" y="101"/>
                    </a:lnTo>
                    <a:lnTo>
                      <a:pt x="1214" y="97"/>
                    </a:lnTo>
                    <a:close/>
                    <a:moveTo>
                      <a:pt x="1244" y="116"/>
                    </a:moveTo>
                    <a:lnTo>
                      <a:pt x="1262" y="127"/>
                    </a:lnTo>
                    <a:lnTo>
                      <a:pt x="1259" y="131"/>
                    </a:lnTo>
                    <a:lnTo>
                      <a:pt x="1241" y="120"/>
                    </a:lnTo>
                    <a:lnTo>
                      <a:pt x="1244" y="116"/>
                    </a:lnTo>
                    <a:close/>
                    <a:moveTo>
                      <a:pt x="1275" y="135"/>
                    </a:moveTo>
                    <a:lnTo>
                      <a:pt x="1292" y="146"/>
                    </a:lnTo>
                    <a:lnTo>
                      <a:pt x="1289" y="150"/>
                    </a:lnTo>
                    <a:lnTo>
                      <a:pt x="1272" y="139"/>
                    </a:lnTo>
                    <a:lnTo>
                      <a:pt x="1275" y="135"/>
                    </a:lnTo>
                    <a:close/>
                    <a:moveTo>
                      <a:pt x="1305" y="154"/>
                    </a:moveTo>
                    <a:lnTo>
                      <a:pt x="1322" y="165"/>
                    </a:lnTo>
                    <a:lnTo>
                      <a:pt x="1319" y="169"/>
                    </a:lnTo>
                    <a:lnTo>
                      <a:pt x="1302" y="158"/>
                    </a:lnTo>
                    <a:lnTo>
                      <a:pt x="1305" y="154"/>
                    </a:lnTo>
                    <a:close/>
                    <a:moveTo>
                      <a:pt x="1316" y="177"/>
                    </a:moveTo>
                    <a:lnTo>
                      <a:pt x="1299" y="188"/>
                    </a:lnTo>
                    <a:lnTo>
                      <a:pt x="1296" y="184"/>
                    </a:lnTo>
                    <a:lnTo>
                      <a:pt x="1313" y="173"/>
                    </a:lnTo>
                    <a:lnTo>
                      <a:pt x="1316" y="177"/>
                    </a:lnTo>
                    <a:close/>
                    <a:moveTo>
                      <a:pt x="1285" y="196"/>
                    </a:moveTo>
                    <a:lnTo>
                      <a:pt x="1268" y="207"/>
                    </a:lnTo>
                    <a:lnTo>
                      <a:pt x="1265" y="203"/>
                    </a:lnTo>
                    <a:lnTo>
                      <a:pt x="1283" y="192"/>
                    </a:lnTo>
                    <a:lnTo>
                      <a:pt x="1285" y="196"/>
                    </a:lnTo>
                    <a:close/>
                    <a:moveTo>
                      <a:pt x="1255" y="215"/>
                    </a:moveTo>
                    <a:lnTo>
                      <a:pt x="1238" y="226"/>
                    </a:lnTo>
                    <a:lnTo>
                      <a:pt x="1235" y="222"/>
                    </a:lnTo>
                    <a:lnTo>
                      <a:pt x="1252" y="211"/>
                    </a:lnTo>
                    <a:lnTo>
                      <a:pt x="1255" y="215"/>
                    </a:lnTo>
                    <a:close/>
                    <a:moveTo>
                      <a:pt x="1225" y="234"/>
                    </a:moveTo>
                    <a:lnTo>
                      <a:pt x="1207" y="245"/>
                    </a:lnTo>
                    <a:lnTo>
                      <a:pt x="1204" y="241"/>
                    </a:lnTo>
                    <a:lnTo>
                      <a:pt x="1222" y="230"/>
                    </a:lnTo>
                    <a:lnTo>
                      <a:pt x="1225" y="234"/>
                    </a:lnTo>
                    <a:close/>
                    <a:moveTo>
                      <a:pt x="1194" y="253"/>
                    </a:moveTo>
                    <a:lnTo>
                      <a:pt x="1177" y="264"/>
                    </a:lnTo>
                    <a:lnTo>
                      <a:pt x="1174" y="260"/>
                    </a:lnTo>
                    <a:lnTo>
                      <a:pt x="1191" y="249"/>
                    </a:lnTo>
                    <a:lnTo>
                      <a:pt x="1194" y="253"/>
                    </a:lnTo>
                    <a:close/>
                    <a:moveTo>
                      <a:pt x="1164" y="272"/>
                    </a:moveTo>
                    <a:lnTo>
                      <a:pt x="1146" y="282"/>
                    </a:lnTo>
                    <a:lnTo>
                      <a:pt x="1144" y="278"/>
                    </a:lnTo>
                    <a:lnTo>
                      <a:pt x="1161" y="267"/>
                    </a:lnTo>
                    <a:lnTo>
                      <a:pt x="1164" y="272"/>
                    </a:lnTo>
                    <a:close/>
                    <a:moveTo>
                      <a:pt x="1133" y="290"/>
                    </a:moveTo>
                    <a:lnTo>
                      <a:pt x="1116" y="301"/>
                    </a:lnTo>
                    <a:lnTo>
                      <a:pt x="1113" y="297"/>
                    </a:lnTo>
                    <a:lnTo>
                      <a:pt x="1130" y="287"/>
                    </a:lnTo>
                    <a:lnTo>
                      <a:pt x="1133" y="290"/>
                    </a:lnTo>
                    <a:close/>
                    <a:moveTo>
                      <a:pt x="1103" y="309"/>
                    </a:moveTo>
                    <a:lnTo>
                      <a:pt x="1086" y="320"/>
                    </a:lnTo>
                    <a:lnTo>
                      <a:pt x="1083" y="316"/>
                    </a:lnTo>
                    <a:lnTo>
                      <a:pt x="1100" y="306"/>
                    </a:lnTo>
                    <a:lnTo>
                      <a:pt x="1103" y="309"/>
                    </a:lnTo>
                    <a:close/>
                    <a:moveTo>
                      <a:pt x="1073" y="329"/>
                    </a:moveTo>
                    <a:lnTo>
                      <a:pt x="1058" y="338"/>
                    </a:lnTo>
                    <a:lnTo>
                      <a:pt x="1058" y="326"/>
                    </a:lnTo>
                    <a:lnTo>
                      <a:pt x="1063" y="326"/>
                    </a:lnTo>
                    <a:lnTo>
                      <a:pt x="1063" y="333"/>
                    </a:lnTo>
                    <a:lnTo>
                      <a:pt x="1059" y="331"/>
                    </a:lnTo>
                    <a:lnTo>
                      <a:pt x="1070" y="324"/>
                    </a:lnTo>
                    <a:lnTo>
                      <a:pt x="1073" y="329"/>
                    </a:lnTo>
                    <a:close/>
                    <a:moveTo>
                      <a:pt x="1058" y="311"/>
                    </a:moveTo>
                    <a:lnTo>
                      <a:pt x="1058" y="292"/>
                    </a:lnTo>
                    <a:lnTo>
                      <a:pt x="1063" y="292"/>
                    </a:lnTo>
                    <a:lnTo>
                      <a:pt x="1063" y="311"/>
                    </a:lnTo>
                    <a:lnTo>
                      <a:pt x="1058" y="311"/>
                    </a:lnTo>
                    <a:close/>
                    <a:moveTo>
                      <a:pt x="1058" y="277"/>
                    </a:moveTo>
                    <a:lnTo>
                      <a:pt x="1058" y="258"/>
                    </a:lnTo>
                    <a:lnTo>
                      <a:pt x="1063" y="258"/>
                    </a:lnTo>
                    <a:lnTo>
                      <a:pt x="1063" y="277"/>
                    </a:lnTo>
                    <a:lnTo>
                      <a:pt x="1058" y="277"/>
                    </a:lnTo>
                    <a:close/>
                    <a:moveTo>
                      <a:pt x="1052" y="253"/>
                    </a:moveTo>
                    <a:lnTo>
                      <a:pt x="1031" y="253"/>
                    </a:lnTo>
                    <a:lnTo>
                      <a:pt x="1031" y="248"/>
                    </a:lnTo>
                    <a:lnTo>
                      <a:pt x="1052" y="248"/>
                    </a:lnTo>
                    <a:lnTo>
                      <a:pt x="1052" y="253"/>
                    </a:lnTo>
                    <a:close/>
                    <a:moveTo>
                      <a:pt x="1016" y="253"/>
                    </a:moveTo>
                    <a:lnTo>
                      <a:pt x="995" y="253"/>
                    </a:lnTo>
                    <a:lnTo>
                      <a:pt x="995" y="248"/>
                    </a:lnTo>
                    <a:lnTo>
                      <a:pt x="1016" y="248"/>
                    </a:lnTo>
                    <a:lnTo>
                      <a:pt x="1016" y="253"/>
                    </a:lnTo>
                    <a:close/>
                    <a:moveTo>
                      <a:pt x="979" y="253"/>
                    </a:moveTo>
                    <a:lnTo>
                      <a:pt x="958" y="253"/>
                    </a:lnTo>
                    <a:lnTo>
                      <a:pt x="958" y="248"/>
                    </a:lnTo>
                    <a:lnTo>
                      <a:pt x="979" y="248"/>
                    </a:lnTo>
                    <a:lnTo>
                      <a:pt x="979" y="253"/>
                    </a:lnTo>
                    <a:close/>
                    <a:moveTo>
                      <a:pt x="942" y="253"/>
                    </a:moveTo>
                    <a:lnTo>
                      <a:pt x="921" y="253"/>
                    </a:lnTo>
                    <a:lnTo>
                      <a:pt x="921" y="248"/>
                    </a:lnTo>
                    <a:lnTo>
                      <a:pt x="942" y="248"/>
                    </a:lnTo>
                    <a:lnTo>
                      <a:pt x="942" y="253"/>
                    </a:lnTo>
                    <a:close/>
                    <a:moveTo>
                      <a:pt x="906" y="253"/>
                    </a:moveTo>
                    <a:lnTo>
                      <a:pt x="885" y="253"/>
                    </a:lnTo>
                    <a:lnTo>
                      <a:pt x="885" y="248"/>
                    </a:lnTo>
                    <a:lnTo>
                      <a:pt x="906" y="248"/>
                    </a:lnTo>
                    <a:lnTo>
                      <a:pt x="906" y="253"/>
                    </a:lnTo>
                    <a:close/>
                    <a:moveTo>
                      <a:pt x="869" y="253"/>
                    </a:moveTo>
                    <a:lnTo>
                      <a:pt x="848" y="253"/>
                    </a:lnTo>
                    <a:lnTo>
                      <a:pt x="848" y="248"/>
                    </a:lnTo>
                    <a:lnTo>
                      <a:pt x="869" y="248"/>
                    </a:lnTo>
                    <a:lnTo>
                      <a:pt x="869" y="253"/>
                    </a:lnTo>
                    <a:close/>
                    <a:moveTo>
                      <a:pt x="832" y="253"/>
                    </a:moveTo>
                    <a:lnTo>
                      <a:pt x="812" y="253"/>
                    </a:lnTo>
                    <a:lnTo>
                      <a:pt x="812" y="248"/>
                    </a:lnTo>
                    <a:lnTo>
                      <a:pt x="832" y="248"/>
                    </a:lnTo>
                    <a:lnTo>
                      <a:pt x="832" y="253"/>
                    </a:lnTo>
                    <a:close/>
                    <a:moveTo>
                      <a:pt x="796" y="253"/>
                    </a:moveTo>
                    <a:lnTo>
                      <a:pt x="775" y="253"/>
                    </a:lnTo>
                    <a:lnTo>
                      <a:pt x="775" y="248"/>
                    </a:lnTo>
                    <a:lnTo>
                      <a:pt x="796" y="248"/>
                    </a:lnTo>
                    <a:lnTo>
                      <a:pt x="796" y="253"/>
                    </a:lnTo>
                    <a:close/>
                    <a:moveTo>
                      <a:pt x="759" y="253"/>
                    </a:moveTo>
                    <a:lnTo>
                      <a:pt x="738" y="253"/>
                    </a:lnTo>
                    <a:lnTo>
                      <a:pt x="738" y="248"/>
                    </a:lnTo>
                    <a:lnTo>
                      <a:pt x="759" y="248"/>
                    </a:lnTo>
                    <a:lnTo>
                      <a:pt x="759" y="253"/>
                    </a:lnTo>
                    <a:close/>
                    <a:moveTo>
                      <a:pt x="722" y="253"/>
                    </a:moveTo>
                    <a:lnTo>
                      <a:pt x="701" y="253"/>
                    </a:lnTo>
                    <a:lnTo>
                      <a:pt x="701" y="248"/>
                    </a:lnTo>
                    <a:lnTo>
                      <a:pt x="722" y="248"/>
                    </a:lnTo>
                    <a:lnTo>
                      <a:pt x="722" y="253"/>
                    </a:lnTo>
                    <a:close/>
                    <a:moveTo>
                      <a:pt x="686" y="253"/>
                    </a:moveTo>
                    <a:lnTo>
                      <a:pt x="665" y="253"/>
                    </a:lnTo>
                    <a:lnTo>
                      <a:pt x="665" y="248"/>
                    </a:lnTo>
                    <a:lnTo>
                      <a:pt x="686" y="248"/>
                    </a:lnTo>
                    <a:lnTo>
                      <a:pt x="686" y="253"/>
                    </a:lnTo>
                    <a:close/>
                    <a:moveTo>
                      <a:pt x="649" y="253"/>
                    </a:moveTo>
                    <a:lnTo>
                      <a:pt x="628" y="253"/>
                    </a:lnTo>
                    <a:lnTo>
                      <a:pt x="628" y="248"/>
                    </a:lnTo>
                    <a:lnTo>
                      <a:pt x="649" y="248"/>
                    </a:lnTo>
                    <a:lnTo>
                      <a:pt x="649" y="253"/>
                    </a:lnTo>
                    <a:close/>
                    <a:moveTo>
                      <a:pt x="612" y="253"/>
                    </a:moveTo>
                    <a:lnTo>
                      <a:pt x="591" y="253"/>
                    </a:lnTo>
                    <a:lnTo>
                      <a:pt x="591" y="248"/>
                    </a:lnTo>
                    <a:lnTo>
                      <a:pt x="612" y="248"/>
                    </a:lnTo>
                    <a:lnTo>
                      <a:pt x="612" y="253"/>
                    </a:lnTo>
                    <a:close/>
                    <a:moveTo>
                      <a:pt x="576" y="253"/>
                    </a:moveTo>
                    <a:lnTo>
                      <a:pt x="555" y="253"/>
                    </a:lnTo>
                    <a:lnTo>
                      <a:pt x="555" y="248"/>
                    </a:lnTo>
                    <a:lnTo>
                      <a:pt x="576" y="248"/>
                    </a:lnTo>
                    <a:lnTo>
                      <a:pt x="576" y="253"/>
                    </a:lnTo>
                    <a:close/>
                    <a:moveTo>
                      <a:pt x="539" y="253"/>
                    </a:moveTo>
                    <a:lnTo>
                      <a:pt x="518" y="253"/>
                    </a:lnTo>
                    <a:lnTo>
                      <a:pt x="518" y="248"/>
                    </a:lnTo>
                    <a:lnTo>
                      <a:pt x="539" y="248"/>
                    </a:lnTo>
                    <a:lnTo>
                      <a:pt x="539" y="253"/>
                    </a:lnTo>
                    <a:close/>
                    <a:moveTo>
                      <a:pt x="502" y="253"/>
                    </a:moveTo>
                    <a:lnTo>
                      <a:pt x="482" y="253"/>
                    </a:lnTo>
                    <a:lnTo>
                      <a:pt x="482" y="248"/>
                    </a:lnTo>
                    <a:lnTo>
                      <a:pt x="502" y="248"/>
                    </a:lnTo>
                    <a:lnTo>
                      <a:pt x="502" y="253"/>
                    </a:lnTo>
                    <a:close/>
                    <a:moveTo>
                      <a:pt x="466" y="253"/>
                    </a:moveTo>
                    <a:lnTo>
                      <a:pt x="445" y="253"/>
                    </a:lnTo>
                    <a:lnTo>
                      <a:pt x="445" y="248"/>
                    </a:lnTo>
                    <a:lnTo>
                      <a:pt x="466" y="248"/>
                    </a:lnTo>
                    <a:lnTo>
                      <a:pt x="466" y="253"/>
                    </a:lnTo>
                    <a:close/>
                    <a:moveTo>
                      <a:pt x="429" y="253"/>
                    </a:moveTo>
                    <a:lnTo>
                      <a:pt x="408" y="253"/>
                    </a:lnTo>
                    <a:lnTo>
                      <a:pt x="408" y="248"/>
                    </a:lnTo>
                    <a:lnTo>
                      <a:pt x="429" y="248"/>
                    </a:lnTo>
                    <a:lnTo>
                      <a:pt x="429" y="253"/>
                    </a:lnTo>
                    <a:close/>
                    <a:moveTo>
                      <a:pt x="392" y="253"/>
                    </a:moveTo>
                    <a:lnTo>
                      <a:pt x="371" y="253"/>
                    </a:lnTo>
                    <a:lnTo>
                      <a:pt x="371" y="248"/>
                    </a:lnTo>
                    <a:lnTo>
                      <a:pt x="392" y="248"/>
                    </a:lnTo>
                    <a:lnTo>
                      <a:pt x="392" y="253"/>
                    </a:lnTo>
                    <a:close/>
                    <a:moveTo>
                      <a:pt x="356" y="253"/>
                    </a:moveTo>
                    <a:lnTo>
                      <a:pt x="335" y="253"/>
                    </a:lnTo>
                    <a:lnTo>
                      <a:pt x="335" y="248"/>
                    </a:lnTo>
                    <a:lnTo>
                      <a:pt x="356" y="248"/>
                    </a:lnTo>
                    <a:lnTo>
                      <a:pt x="356" y="253"/>
                    </a:lnTo>
                    <a:close/>
                    <a:moveTo>
                      <a:pt x="319" y="253"/>
                    </a:moveTo>
                    <a:lnTo>
                      <a:pt x="298" y="253"/>
                    </a:lnTo>
                    <a:lnTo>
                      <a:pt x="298" y="248"/>
                    </a:lnTo>
                    <a:lnTo>
                      <a:pt x="319" y="248"/>
                    </a:lnTo>
                    <a:lnTo>
                      <a:pt x="319" y="253"/>
                    </a:lnTo>
                    <a:close/>
                    <a:moveTo>
                      <a:pt x="282" y="253"/>
                    </a:moveTo>
                    <a:lnTo>
                      <a:pt x="264" y="253"/>
                    </a:lnTo>
                    <a:lnTo>
                      <a:pt x="267" y="251"/>
                    </a:lnTo>
                    <a:lnTo>
                      <a:pt x="267" y="254"/>
                    </a:lnTo>
                    <a:lnTo>
                      <a:pt x="261" y="254"/>
                    </a:lnTo>
                    <a:lnTo>
                      <a:pt x="261" y="248"/>
                    </a:lnTo>
                    <a:lnTo>
                      <a:pt x="282" y="248"/>
                    </a:lnTo>
                    <a:lnTo>
                      <a:pt x="282" y="253"/>
                    </a:lnTo>
                    <a:close/>
                    <a:moveTo>
                      <a:pt x="267" y="268"/>
                    </a:moveTo>
                    <a:lnTo>
                      <a:pt x="267" y="287"/>
                    </a:lnTo>
                    <a:lnTo>
                      <a:pt x="261" y="287"/>
                    </a:lnTo>
                    <a:lnTo>
                      <a:pt x="261" y="268"/>
                    </a:lnTo>
                    <a:lnTo>
                      <a:pt x="267" y="268"/>
                    </a:lnTo>
                    <a:close/>
                    <a:moveTo>
                      <a:pt x="267" y="302"/>
                    </a:moveTo>
                    <a:lnTo>
                      <a:pt x="267" y="321"/>
                    </a:lnTo>
                    <a:lnTo>
                      <a:pt x="261" y="321"/>
                    </a:lnTo>
                    <a:lnTo>
                      <a:pt x="261" y="302"/>
                    </a:lnTo>
                    <a:lnTo>
                      <a:pt x="267" y="302"/>
                    </a:lnTo>
                    <a:close/>
                    <a:moveTo>
                      <a:pt x="260" y="334"/>
                    </a:moveTo>
                    <a:lnTo>
                      <a:pt x="243" y="323"/>
                    </a:lnTo>
                    <a:lnTo>
                      <a:pt x="246" y="319"/>
                    </a:lnTo>
                    <a:lnTo>
                      <a:pt x="263" y="330"/>
                    </a:lnTo>
                    <a:lnTo>
                      <a:pt x="260" y="334"/>
                    </a:lnTo>
                    <a:close/>
                    <a:moveTo>
                      <a:pt x="230" y="315"/>
                    </a:moveTo>
                    <a:lnTo>
                      <a:pt x="213" y="304"/>
                    </a:lnTo>
                    <a:lnTo>
                      <a:pt x="216" y="300"/>
                    </a:lnTo>
                    <a:lnTo>
                      <a:pt x="233" y="311"/>
                    </a:lnTo>
                    <a:lnTo>
                      <a:pt x="230" y="315"/>
                    </a:lnTo>
                    <a:close/>
                    <a:moveTo>
                      <a:pt x="200" y="296"/>
                    </a:moveTo>
                    <a:lnTo>
                      <a:pt x="182" y="285"/>
                    </a:lnTo>
                    <a:lnTo>
                      <a:pt x="185" y="281"/>
                    </a:lnTo>
                    <a:lnTo>
                      <a:pt x="203" y="292"/>
                    </a:lnTo>
                    <a:lnTo>
                      <a:pt x="200" y="296"/>
                    </a:lnTo>
                    <a:close/>
                    <a:moveTo>
                      <a:pt x="169" y="277"/>
                    </a:moveTo>
                    <a:lnTo>
                      <a:pt x="152" y="266"/>
                    </a:lnTo>
                    <a:lnTo>
                      <a:pt x="155" y="262"/>
                    </a:lnTo>
                    <a:lnTo>
                      <a:pt x="172" y="273"/>
                    </a:lnTo>
                    <a:lnTo>
                      <a:pt x="169" y="277"/>
                    </a:lnTo>
                    <a:close/>
                    <a:moveTo>
                      <a:pt x="139" y="258"/>
                    </a:moveTo>
                    <a:lnTo>
                      <a:pt x="121" y="247"/>
                    </a:lnTo>
                    <a:lnTo>
                      <a:pt x="124" y="243"/>
                    </a:lnTo>
                    <a:lnTo>
                      <a:pt x="142" y="254"/>
                    </a:lnTo>
                    <a:lnTo>
                      <a:pt x="139" y="258"/>
                    </a:lnTo>
                    <a:close/>
                    <a:moveTo>
                      <a:pt x="108" y="239"/>
                    </a:moveTo>
                    <a:lnTo>
                      <a:pt x="91" y="228"/>
                    </a:lnTo>
                    <a:lnTo>
                      <a:pt x="94" y="224"/>
                    </a:lnTo>
                    <a:lnTo>
                      <a:pt x="111" y="235"/>
                    </a:lnTo>
                    <a:lnTo>
                      <a:pt x="108" y="239"/>
                    </a:lnTo>
                    <a:close/>
                    <a:moveTo>
                      <a:pt x="78" y="220"/>
                    </a:moveTo>
                    <a:lnTo>
                      <a:pt x="61" y="209"/>
                    </a:lnTo>
                    <a:lnTo>
                      <a:pt x="64" y="205"/>
                    </a:lnTo>
                    <a:lnTo>
                      <a:pt x="81" y="216"/>
                    </a:lnTo>
                    <a:lnTo>
                      <a:pt x="78" y="220"/>
                    </a:lnTo>
                    <a:close/>
                    <a:moveTo>
                      <a:pt x="48" y="201"/>
                    </a:moveTo>
                    <a:lnTo>
                      <a:pt x="30" y="190"/>
                    </a:lnTo>
                    <a:lnTo>
                      <a:pt x="33" y="187"/>
                    </a:lnTo>
                    <a:lnTo>
                      <a:pt x="50" y="197"/>
                    </a:lnTo>
                    <a:lnTo>
                      <a:pt x="48" y="201"/>
                    </a:lnTo>
                    <a:close/>
                    <a:moveTo>
                      <a:pt x="17" y="182"/>
                    </a:moveTo>
                    <a:lnTo>
                      <a:pt x="0" y="171"/>
                    </a:lnTo>
                    <a:lnTo>
                      <a:pt x="3" y="168"/>
                    </a:lnTo>
                    <a:lnTo>
                      <a:pt x="20" y="178"/>
                    </a:lnTo>
                    <a:lnTo>
                      <a:pt x="17" y="182"/>
                    </a:lnTo>
                    <a:close/>
                    <a:moveTo>
                      <a:pt x="11" y="159"/>
                    </a:moveTo>
                    <a:lnTo>
                      <a:pt x="28" y="148"/>
                    </a:lnTo>
                    <a:lnTo>
                      <a:pt x="31" y="152"/>
                    </a:lnTo>
                    <a:lnTo>
                      <a:pt x="14" y="163"/>
                    </a:lnTo>
                    <a:lnTo>
                      <a:pt x="11" y="159"/>
                    </a:lnTo>
                    <a:close/>
                    <a:moveTo>
                      <a:pt x="41" y="140"/>
                    </a:moveTo>
                    <a:lnTo>
                      <a:pt x="59" y="130"/>
                    </a:lnTo>
                    <a:lnTo>
                      <a:pt x="62" y="134"/>
                    </a:lnTo>
                    <a:lnTo>
                      <a:pt x="44" y="145"/>
                    </a:lnTo>
                    <a:lnTo>
                      <a:pt x="41" y="140"/>
                    </a:lnTo>
                    <a:close/>
                    <a:moveTo>
                      <a:pt x="72" y="122"/>
                    </a:moveTo>
                    <a:lnTo>
                      <a:pt x="89" y="111"/>
                    </a:lnTo>
                    <a:lnTo>
                      <a:pt x="92" y="115"/>
                    </a:lnTo>
                    <a:lnTo>
                      <a:pt x="75" y="126"/>
                    </a:lnTo>
                    <a:lnTo>
                      <a:pt x="72" y="122"/>
                    </a:lnTo>
                    <a:close/>
                    <a:moveTo>
                      <a:pt x="102" y="103"/>
                    </a:moveTo>
                    <a:lnTo>
                      <a:pt x="119" y="92"/>
                    </a:lnTo>
                    <a:lnTo>
                      <a:pt x="122" y="96"/>
                    </a:lnTo>
                    <a:lnTo>
                      <a:pt x="105" y="107"/>
                    </a:lnTo>
                    <a:lnTo>
                      <a:pt x="102" y="103"/>
                    </a:lnTo>
                    <a:close/>
                    <a:moveTo>
                      <a:pt x="133" y="84"/>
                    </a:moveTo>
                    <a:lnTo>
                      <a:pt x="150" y="73"/>
                    </a:lnTo>
                    <a:lnTo>
                      <a:pt x="153" y="77"/>
                    </a:lnTo>
                    <a:lnTo>
                      <a:pt x="136" y="88"/>
                    </a:lnTo>
                    <a:lnTo>
                      <a:pt x="133" y="84"/>
                    </a:lnTo>
                    <a:close/>
                    <a:moveTo>
                      <a:pt x="163" y="65"/>
                    </a:moveTo>
                    <a:lnTo>
                      <a:pt x="180" y="54"/>
                    </a:lnTo>
                    <a:lnTo>
                      <a:pt x="183" y="58"/>
                    </a:lnTo>
                    <a:lnTo>
                      <a:pt x="166" y="69"/>
                    </a:lnTo>
                    <a:lnTo>
                      <a:pt x="163" y="65"/>
                    </a:lnTo>
                    <a:close/>
                    <a:moveTo>
                      <a:pt x="193" y="46"/>
                    </a:moveTo>
                    <a:lnTo>
                      <a:pt x="211" y="35"/>
                    </a:lnTo>
                    <a:lnTo>
                      <a:pt x="214" y="39"/>
                    </a:lnTo>
                    <a:lnTo>
                      <a:pt x="196" y="50"/>
                    </a:lnTo>
                    <a:lnTo>
                      <a:pt x="193" y="46"/>
                    </a:lnTo>
                    <a:close/>
                    <a:moveTo>
                      <a:pt x="223" y="27"/>
                    </a:moveTo>
                    <a:lnTo>
                      <a:pt x="241" y="16"/>
                    </a:lnTo>
                    <a:lnTo>
                      <a:pt x="244" y="20"/>
                    </a:lnTo>
                    <a:lnTo>
                      <a:pt x="226" y="31"/>
                    </a:lnTo>
                    <a:lnTo>
                      <a:pt x="223" y="27"/>
                    </a:lnTo>
                    <a:close/>
                    <a:moveTo>
                      <a:pt x="254" y="8"/>
                    </a:moveTo>
                    <a:lnTo>
                      <a:pt x="267" y="0"/>
                    </a:lnTo>
                    <a:lnTo>
                      <a:pt x="267" y="14"/>
                    </a:lnTo>
                    <a:lnTo>
                      <a:pt x="261" y="14"/>
                    </a:lnTo>
                    <a:lnTo>
                      <a:pt x="261" y="4"/>
                    </a:lnTo>
                    <a:lnTo>
                      <a:pt x="266" y="7"/>
                    </a:lnTo>
                    <a:lnTo>
                      <a:pt x="257" y="12"/>
                    </a:lnTo>
                    <a:lnTo>
                      <a:pt x="254" y="8"/>
                    </a:lnTo>
                    <a:close/>
                    <a:moveTo>
                      <a:pt x="267" y="29"/>
                    </a:moveTo>
                    <a:lnTo>
                      <a:pt x="267" y="48"/>
                    </a:lnTo>
                    <a:lnTo>
                      <a:pt x="261" y="48"/>
                    </a:lnTo>
                    <a:lnTo>
                      <a:pt x="261" y="29"/>
                    </a:lnTo>
                    <a:lnTo>
                      <a:pt x="267" y="29"/>
                    </a:lnTo>
                    <a:close/>
                    <a:moveTo>
                      <a:pt x="267" y="63"/>
                    </a:moveTo>
                    <a:lnTo>
                      <a:pt x="267" y="82"/>
                    </a:lnTo>
                    <a:lnTo>
                      <a:pt x="261" y="82"/>
                    </a:lnTo>
                    <a:lnTo>
                      <a:pt x="261" y="63"/>
                    </a:lnTo>
                    <a:lnTo>
                      <a:pt x="267" y="63"/>
                    </a:lnTo>
                    <a:close/>
                    <a:moveTo>
                      <a:pt x="275" y="84"/>
                    </a:moveTo>
                    <a:lnTo>
                      <a:pt x="296" y="84"/>
                    </a:lnTo>
                    <a:lnTo>
                      <a:pt x="296" y="89"/>
                    </a:lnTo>
                    <a:lnTo>
                      <a:pt x="275" y="89"/>
                    </a:lnTo>
                    <a:lnTo>
                      <a:pt x="275" y="84"/>
                    </a:lnTo>
                    <a:close/>
                    <a:moveTo>
                      <a:pt x="311" y="84"/>
                    </a:moveTo>
                    <a:lnTo>
                      <a:pt x="332" y="84"/>
                    </a:lnTo>
                    <a:lnTo>
                      <a:pt x="332" y="89"/>
                    </a:lnTo>
                    <a:lnTo>
                      <a:pt x="311" y="89"/>
                    </a:lnTo>
                    <a:lnTo>
                      <a:pt x="311" y="84"/>
                    </a:lnTo>
                    <a:close/>
                    <a:moveTo>
                      <a:pt x="348" y="84"/>
                    </a:moveTo>
                    <a:lnTo>
                      <a:pt x="369" y="84"/>
                    </a:lnTo>
                    <a:lnTo>
                      <a:pt x="369" y="89"/>
                    </a:lnTo>
                    <a:lnTo>
                      <a:pt x="348" y="89"/>
                    </a:lnTo>
                    <a:lnTo>
                      <a:pt x="348" y="84"/>
                    </a:lnTo>
                    <a:close/>
                    <a:moveTo>
                      <a:pt x="385" y="84"/>
                    </a:moveTo>
                    <a:lnTo>
                      <a:pt x="406" y="84"/>
                    </a:lnTo>
                    <a:lnTo>
                      <a:pt x="406" y="89"/>
                    </a:lnTo>
                    <a:lnTo>
                      <a:pt x="385" y="89"/>
                    </a:lnTo>
                    <a:lnTo>
                      <a:pt x="385" y="84"/>
                    </a:lnTo>
                    <a:close/>
                    <a:moveTo>
                      <a:pt x="421" y="84"/>
                    </a:moveTo>
                    <a:lnTo>
                      <a:pt x="442" y="84"/>
                    </a:lnTo>
                    <a:lnTo>
                      <a:pt x="442" y="89"/>
                    </a:lnTo>
                    <a:lnTo>
                      <a:pt x="421" y="89"/>
                    </a:lnTo>
                    <a:lnTo>
                      <a:pt x="421" y="84"/>
                    </a:lnTo>
                    <a:close/>
                    <a:moveTo>
                      <a:pt x="458" y="84"/>
                    </a:moveTo>
                    <a:lnTo>
                      <a:pt x="479" y="84"/>
                    </a:lnTo>
                    <a:lnTo>
                      <a:pt x="479" y="89"/>
                    </a:lnTo>
                    <a:lnTo>
                      <a:pt x="458" y="89"/>
                    </a:lnTo>
                    <a:lnTo>
                      <a:pt x="458" y="84"/>
                    </a:lnTo>
                    <a:close/>
                    <a:moveTo>
                      <a:pt x="495" y="84"/>
                    </a:moveTo>
                    <a:lnTo>
                      <a:pt x="516" y="84"/>
                    </a:lnTo>
                    <a:lnTo>
                      <a:pt x="516" y="89"/>
                    </a:lnTo>
                    <a:lnTo>
                      <a:pt x="495" y="89"/>
                    </a:lnTo>
                    <a:lnTo>
                      <a:pt x="495" y="84"/>
                    </a:lnTo>
                    <a:close/>
                    <a:moveTo>
                      <a:pt x="532" y="84"/>
                    </a:moveTo>
                    <a:lnTo>
                      <a:pt x="553" y="84"/>
                    </a:lnTo>
                    <a:lnTo>
                      <a:pt x="553" y="89"/>
                    </a:lnTo>
                    <a:lnTo>
                      <a:pt x="532" y="89"/>
                    </a:lnTo>
                    <a:lnTo>
                      <a:pt x="532" y="84"/>
                    </a:lnTo>
                    <a:close/>
                    <a:moveTo>
                      <a:pt x="568" y="84"/>
                    </a:moveTo>
                    <a:lnTo>
                      <a:pt x="589" y="84"/>
                    </a:lnTo>
                    <a:lnTo>
                      <a:pt x="589" y="89"/>
                    </a:lnTo>
                    <a:lnTo>
                      <a:pt x="568" y="89"/>
                    </a:lnTo>
                    <a:lnTo>
                      <a:pt x="568" y="84"/>
                    </a:lnTo>
                    <a:close/>
                    <a:moveTo>
                      <a:pt x="605" y="84"/>
                    </a:moveTo>
                    <a:lnTo>
                      <a:pt x="626" y="84"/>
                    </a:lnTo>
                    <a:lnTo>
                      <a:pt x="626" y="89"/>
                    </a:lnTo>
                    <a:lnTo>
                      <a:pt x="605" y="89"/>
                    </a:lnTo>
                    <a:lnTo>
                      <a:pt x="605" y="84"/>
                    </a:lnTo>
                    <a:close/>
                    <a:moveTo>
                      <a:pt x="641" y="84"/>
                    </a:moveTo>
                    <a:lnTo>
                      <a:pt x="662" y="84"/>
                    </a:lnTo>
                    <a:lnTo>
                      <a:pt x="662" y="89"/>
                    </a:lnTo>
                    <a:lnTo>
                      <a:pt x="641" y="89"/>
                    </a:lnTo>
                    <a:lnTo>
                      <a:pt x="641" y="84"/>
                    </a:lnTo>
                    <a:close/>
                    <a:moveTo>
                      <a:pt x="678" y="84"/>
                    </a:moveTo>
                    <a:lnTo>
                      <a:pt x="699" y="84"/>
                    </a:lnTo>
                    <a:lnTo>
                      <a:pt x="699" y="89"/>
                    </a:lnTo>
                    <a:lnTo>
                      <a:pt x="678" y="89"/>
                    </a:lnTo>
                    <a:lnTo>
                      <a:pt x="678" y="84"/>
                    </a:lnTo>
                    <a:close/>
                    <a:moveTo>
                      <a:pt x="715" y="84"/>
                    </a:moveTo>
                    <a:lnTo>
                      <a:pt x="736" y="84"/>
                    </a:lnTo>
                    <a:lnTo>
                      <a:pt x="736" y="89"/>
                    </a:lnTo>
                    <a:lnTo>
                      <a:pt x="715" y="89"/>
                    </a:lnTo>
                    <a:lnTo>
                      <a:pt x="715" y="84"/>
                    </a:lnTo>
                    <a:close/>
                    <a:moveTo>
                      <a:pt x="751" y="84"/>
                    </a:moveTo>
                    <a:lnTo>
                      <a:pt x="772" y="84"/>
                    </a:lnTo>
                    <a:lnTo>
                      <a:pt x="772" y="89"/>
                    </a:lnTo>
                    <a:lnTo>
                      <a:pt x="751" y="89"/>
                    </a:lnTo>
                    <a:lnTo>
                      <a:pt x="751" y="84"/>
                    </a:lnTo>
                    <a:close/>
                    <a:moveTo>
                      <a:pt x="788" y="84"/>
                    </a:moveTo>
                    <a:lnTo>
                      <a:pt x="809" y="84"/>
                    </a:lnTo>
                    <a:lnTo>
                      <a:pt x="809" y="89"/>
                    </a:lnTo>
                    <a:lnTo>
                      <a:pt x="788" y="89"/>
                    </a:lnTo>
                    <a:lnTo>
                      <a:pt x="788" y="84"/>
                    </a:lnTo>
                    <a:close/>
                    <a:moveTo>
                      <a:pt x="825" y="84"/>
                    </a:moveTo>
                    <a:lnTo>
                      <a:pt x="846" y="84"/>
                    </a:lnTo>
                    <a:lnTo>
                      <a:pt x="846" y="89"/>
                    </a:lnTo>
                    <a:lnTo>
                      <a:pt x="825" y="89"/>
                    </a:lnTo>
                    <a:lnTo>
                      <a:pt x="825" y="84"/>
                    </a:lnTo>
                    <a:close/>
                    <a:moveTo>
                      <a:pt x="862" y="84"/>
                    </a:moveTo>
                    <a:lnTo>
                      <a:pt x="883" y="84"/>
                    </a:lnTo>
                    <a:lnTo>
                      <a:pt x="883" y="89"/>
                    </a:lnTo>
                    <a:lnTo>
                      <a:pt x="862" y="89"/>
                    </a:lnTo>
                    <a:lnTo>
                      <a:pt x="862" y="84"/>
                    </a:lnTo>
                    <a:close/>
                    <a:moveTo>
                      <a:pt x="898" y="84"/>
                    </a:moveTo>
                    <a:lnTo>
                      <a:pt x="919" y="84"/>
                    </a:lnTo>
                    <a:lnTo>
                      <a:pt x="919" y="89"/>
                    </a:lnTo>
                    <a:lnTo>
                      <a:pt x="898" y="89"/>
                    </a:lnTo>
                    <a:lnTo>
                      <a:pt x="898" y="84"/>
                    </a:lnTo>
                    <a:close/>
                    <a:moveTo>
                      <a:pt x="935" y="84"/>
                    </a:moveTo>
                    <a:lnTo>
                      <a:pt x="956" y="84"/>
                    </a:lnTo>
                    <a:lnTo>
                      <a:pt x="956" y="89"/>
                    </a:lnTo>
                    <a:lnTo>
                      <a:pt x="935" y="89"/>
                    </a:lnTo>
                    <a:lnTo>
                      <a:pt x="935" y="84"/>
                    </a:lnTo>
                    <a:close/>
                    <a:moveTo>
                      <a:pt x="971" y="84"/>
                    </a:moveTo>
                    <a:lnTo>
                      <a:pt x="992" y="84"/>
                    </a:lnTo>
                    <a:lnTo>
                      <a:pt x="992" y="89"/>
                    </a:lnTo>
                    <a:lnTo>
                      <a:pt x="971" y="89"/>
                    </a:lnTo>
                    <a:lnTo>
                      <a:pt x="971" y="84"/>
                    </a:lnTo>
                    <a:close/>
                    <a:moveTo>
                      <a:pt x="1008" y="84"/>
                    </a:moveTo>
                    <a:lnTo>
                      <a:pt x="1029" y="84"/>
                    </a:lnTo>
                    <a:lnTo>
                      <a:pt x="1029" y="89"/>
                    </a:lnTo>
                    <a:lnTo>
                      <a:pt x="1008" y="89"/>
                    </a:lnTo>
                    <a:lnTo>
                      <a:pt x="1008" y="84"/>
                    </a:lnTo>
                    <a:close/>
                    <a:moveTo>
                      <a:pt x="1045" y="84"/>
                    </a:moveTo>
                    <a:lnTo>
                      <a:pt x="1060" y="84"/>
                    </a:lnTo>
                    <a:lnTo>
                      <a:pt x="1058" y="87"/>
                    </a:lnTo>
                    <a:lnTo>
                      <a:pt x="1058" y="82"/>
                    </a:lnTo>
                    <a:lnTo>
                      <a:pt x="1063" y="82"/>
                    </a:lnTo>
                    <a:lnTo>
                      <a:pt x="1063" y="89"/>
                    </a:lnTo>
                    <a:lnTo>
                      <a:pt x="1045" y="89"/>
                    </a:lnTo>
                    <a:lnTo>
                      <a:pt x="1045" y="84"/>
                    </a:lnTo>
                    <a:close/>
                    <a:moveTo>
                      <a:pt x="1058" y="67"/>
                    </a:moveTo>
                    <a:lnTo>
                      <a:pt x="1058" y="48"/>
                    </a:lnTo>
                    <a:lnTo>
                      <a:pt x="1063" y="48"/>
                    </a:lnTo>
                    <a:lnTo>
                      <a:pt x="1063" y="67"/>
                    </a:lnTo>
                    <a:lnTo>
                      <a:pt x="1058" y="67"/>
                    </a:lnTo>
                    <a:close/>
                    <a:moveTo>
                      <a:pt x="1058" y="33"/>
                    </a:moveTo>
                    <a:lnTo>
                      <a:pt x="1058" y="14"/>
                    </a:lnTo>
                    <a:lnTo>
                      <a:pt x="1063" y="14"/>
                    </a:lnTo>
                    <a:lnTo>
                      <a:pt x="1063" y="33"/>
                    </a:lnTo>
                    <a:lnTo>
                      <a:pt x="1058" y="33"/>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6" name="Rectangle 68"/>
              <p:cNvSpPr>
                <a:spLocks noChangeArrowheads="1"/>
              </p:cNvSpPr>
              <p:nvPr/>
            </p:nvSpPr>
            <p:spPr bwMode="auto">
              <a:xfrm>
                <a:off x="-1747" y="1160"/>
                <a:ext cx="623" cy="100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Freeform 69"/>
              <p:cNvSpPr>
                <a:spLocks/>
              </p:cNvSpPr>
              <p:nvPr/>
            </p:nvSpPr>
            <p:spPr bwMode="auto">
              <a:xfrm>
                <a:off x="-1747" y="1161"/>
                <a:ext cx="616" cy="994"/>
              </a:xfrm>
              <a:custGeom>
                <a:avLst/>
                <a:gdLst>
                  <a:gd name="T0" fmla="*/ 610 w 616"/>
                  <a:gd name="T1" fmla="*/ 0 h 994"/>
                  <a:gd name="T2" fmla="*/ 616 w 616"/>
                  <a:gd name="T3" fmla="*/ 289 h 994"/>
                  <a:gd name="T4" fmla="*/ 547 w 616"/>
                  <a:gd name="T5" fmla="*/ 253 h 994"/>
                  <a:gd name="T6" fmla="*/ 207 w 616"/>
                  <a:gd name="T7" fmla="*/ 812 h 994"/>
                  <a:gd name="T8" fmla="*/ 276 w 616"/>
                  <a:gd name="T9" fmla="*/ 848 h 994"/>
                  <a:gd name="T10" fmla="*/ 5 w 616"/>
                  <a:gd name="T11" fmla="*/ 994 h 994"/>
                  <a:gd name="T12" fmla="*/ 0 w 616"/>
                  <a:gd name="T13" fmla="*/ 705 h 994"/>
                  <a:gd name="T14" fmla="*/ 69 w 616"/>
                  <a:gd name="T15" fmla="*/ 741 h 994"/>
                  <a:gd name="T16" fmla="*/ 409 w 616"/>
                  <a:gd name="T17" fmla="*/ 182 h 994"/>
                  <a:gd name="T18" fmla="*/ 340 w 616"/>
                  <a:gd name="T19" fmla="*/ 146 h 994"/>
                  <a:gd name="T20" fmla="*/ 610 w 616"/>
                  <a:gd name="T21"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6" h="994">
                    <a:moveTo>
                      <a:pt x="610" y="0"/>
                    </a:moveTo>
                    <a:lnTo>
                      <a:pt x="616" y="289"/>
                    </a:lnTo>
                    <a:lnTo>
                      <a:pt x="547" y="253"/>
                    </a:lnTo>
                    <a:lnTo>
                      <a:pt x="207" y="812"/>
                    </a:lnTo>
                    <a:lnTo>
                      <a:pt x="276" y="848"/>
                    </a:lnTo>
                    <a:lnTo>
                      <a:pt x="5" y="994"/>
                    </a:lnTo>
                    <a:lnTo>
                      <a:pt x="0" y="705"/>
                    </a:lnTo>
                    <a:lnTo>
                      <a:pt x="69" y="741"/>
                    </a:lnTo>
                    <a:lnTo>
                      <a:pt x="409" y="182"/>
                    </a:lnTo>
                    <a:lnTo>
                      <a:pt x="340" y="146"/>
                    </a:lnTo>
                    <a:lnTo>
                      <a:pt x="6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Rectangle 70"/>
              <p:cNvSpPr>
                <a:spLocks noChangeArrowheads="1"/>
              </p:cNvSpPr>
              <p:nvPr/>
            </p:nvSpPr>
            <p:spPr bwMode="auto">
              <a:xfrm>
                <a:off x="-1747" y="1160"/>
                <a:ext cx="623" cy="100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Freeform 71"/>
              <p:cNvSpPr>
                <a:spLocks noEditPoints="1"/>
              </p:cNvSpPr>
              <p:nvPr/>
            </p:nvSpPr>
            <p:spPr bwMode="auto">
              <a:xfrm>
                <a:off x="-1750" y="1157"/>
                <a:ext cx="622" cy="995"/>
              </a:xfrm>
              <a:custGeom>
                <a:avLst/>
                <a:gdLst>
                  <a:gd name="T0" fmla="*/ 392 w 622"/>
                  <a:gd name="T1" fmla="*/ 121 h 995"/>
                  <a:gd name="T2" fmla="*/ 408 w 622"/>
                  <a:gd name="T3" fmla="*/ 118 h 995"/>
                  <a:gd name="T4" fmla="*/ 469 w 622"/>
                  <a:gd name="T5" fmla="*/ 80 h 995"/>
                  <a:gd name="T6" fmla="*/ 521 w 622"/>
                  <a:gd name="T7" fmla="*/ 57 h 995"/>
                  <a:gd name="T8" fmla="*/ 532 w 622"/>
                  <a:gd name="T9" fmla="*/ 45 h 995"/>
                  <a:gd name="T10" fmla="*/ 616 w 622"/>
                  <a:gd name="T11" fmla="*/ 0 h 995"/>
                  <a:gd name="T12" fmla="*/ 616 w 622"/>
                  <a:gd name="T13" fmla="*/ 20 h 995"/>
                  <a:gd name="T14" fmla="*/ 612 w 622"/>
                  <a:gd name="T15" fmla="*/ 74 h 995"/>
                  <a:gd name="T16" fmla="*/ 618 w 622"/>
                  <a:gd name="T17" fmla="*/ 88 h 995"/>
                  <a:gd name="T18" fmla="*/ 620 w 622"/>
                  <a:gd name="T19" fmla="*/ 175 h 995"/>
                  <a:gd name="T20" fmla="*/ 614 w 622"/>
                  <a:gd name="T21" fmla="*/ 190 h 995"/>
                  <a:gd name="T22" fmla="*/ 621 w 622"/>
                  <a:gd name="T23" fmla="*/ 257 h 995"/>
                  <a:gd name="T24" fmla="*/ 601 w 622"/>
                  <a:gd name="T25" fmla="*/ 287 h 995"/>
                  <a:gd name="T26" fmla="*/ 570 w 622"/>
                  <a:gd name="T27" fmla="*/ 270 h 995"/>
                  <a:gd name="T28" fmla="*/ 546 w 622"/>
                  <a:gd name="T29" fmla="*/ 269 h 995"/>
                  <a:gd name="T30" fmla="*/ 524 w 622"/>
                  <a:gd name="T31" fmla="*/ 296 h 995"/>
                  <a:gd name="T32" fmla="*/ 521 w 622"/>
                  <a:gd name="T33" fmla="*/ 311 h 995"/>
                  <a:gd name="T34" fmla="*/ 474 w 622"/>
                  <a:gd name="T35" fmla="*/ 387 h 995"/>
                  <a:gd name="T36" fmla="*/ 462 w 622"/>
                  <a:gd name="T37" fmla="*/ 397 h 995"/>
                  <a:gd name="T38" fmla="*/ 431 w 622"/>
                  <a:gd name="T39" fmla="*/ 459 h 995"/>
                  <a:gd name="T40" fmla="*/ 398 w 622"/>
                  <a:gd name="T41" fmla="*/ 503 h 995"/>
                  <a:gd name="T42" fmla="*/ 395 w 622"/>
                  <a:gd name="T43" fmla="*/ 518 h 995"/>
                  <a:gd name="T44" fmla="*/ 348 w 622"/>
                  <a:gd name="T45" fmla="*/ 594 h 995"/>
                  <a:gd name="T46" fmla="*/ 336 w 622"/>
                  <a:gd name="T47" fmla="*/ 604 h 995"/>
                  <a:gd name="T48" fmla="*/ 305 w 622"/>
                  <a:gd name="T49" fmla="*/ 665 h 995"/>
                  <a:gd name="T50" fmla="*/ 272 w 622"/>
                  <a:gd name="T51" fmla="*/ 709 h 995"/>
                  <a:gd name="T52" fmla="*/ 269 w 622"/>
                  <a:gd name="T53" fmla="*/ 724 h 995"/>
                  <a:gd name="T54" fmla="*/ 223 w 622"/>
                  <a:gd name="T55" fmla="*/ 800 h 995"/>
                  <a:gd name="T56" fmla="*/ 224 w 622"/>
                  <a:gd name="T57" fmla="*/ 821 h 995"/>
                  <a:gd name="T58" fmla="*/ 254 w 622"/>
                  <a:gd name="T59" fmla="*/ 842 h 995"/>
                  <a:gd name="T60" fmla="*/ 277 w 622"/>
                  <a:gd name="T61" fmla="*/ 850 h 995"/>
                  <a:gd name="T62" fmla="*/ 256 w 622"/>
                  <a:gd name="T63" fmla="*/ 862 h 995"/>
                  <a:gd name="T64" fmla="*/ 195 w 622"/>
                  <a:gd name="T65" fmla="*/ 900 h 995"/>
                  <a:gd name="T66" fmla="*/ 142 w 622"/>
                  <a:gd name="T67" fmla="*/ 923 h 995"/>
                  <a:gd name="T68" fmla="*/ 132 w 622"/>
                  <a:gd name="T69" fmla="*/ 934 h 995"/>
                  <a:gd name="T70" fmla="*/ 50 w 622"/>
                  <a:gd name="T71" fmla="*/ 978 h 995"/>
                  <a:gd name="T72" fmla="*/ 34 w 622"/>
                  <a:gd name="T73" fmla="*/ 981 h 995"/>
                  <a:gd name="T74" fmla="*/ 5 w 622"/>
                  <a:gd name="T75" fmla="*/ 958 h 995"/>
                  <a:gd name="T76" fmla="*/ 9 w 622"/>
                  <a:gd name="T77" fmla="*/ 905 h 995"/>
                  <a:gd name="T78" fmla="*/ 4 w 622"/>
                  <a:gd name="T79" fmla="*/ 891 h 995"/>
                  <a:gd name="T80" fmla="*/ 2 w 622"/>
                  <a:gd name="T81" fmla="*/ 804 h 995"/>
                  <a:gd name="T82" fmla="*/ 7 w 622"/>
                  <a:gd name="T83" fmla="*/ 789 h 995"/>
                  <a:gd name="T84" fmla="*/ 1 w 622"/>
                  <a:gd name="T85" fmla="*/ 721 h 995"/>
                  <a:gd name="T86" fmla="*/ 1 w 622"/>
                  <a:gd name="T87" fmla="*/ 721 h 995"/>
                  <a:gd name="T88" fmla="*/ 73 w 622"/>
                  <a:gd name="T89" fmla="*/ 743 h 995"/>
                  <a:gd name="T90" fmla="*/ 78 w 622"/>
                  <a:gd name="T91" fmla="*/ 730 h 995"/>
                  <a:gd name="T92" fmla="*/ 111 w 622"/>
                  <a:gd name="T93" fmla="*/ 685 h 995"/>
                  <a:gd name="T94" fmla="*/ 114 w 622"/>
                  <a:gd name="T95" fmla="*/ 670 h 995"/>
                  <a:gd name="T96" fmla="*/ 160 w 622"/>
                  <a:gd name="T97" fmla="*/ 595 h 995"/>
                  <a:gd name="T98" fmla="*/ 172 w 622"/>
                  <a:gd name="T99" fmla="*/ 584 h 995"/>
                  <a:gd name="T100" fmla="*/ 204 w 622"/>
                  <a:gd name="T101" fmla="*/ 523 h 995"/>
                  <a:gd name="T102" fmla="*/ 237 w 622"/>
                  <a:gd name="T103" fmla="*/ 479 h 995"/>
                  <a:gd name="T104" fmla="*/ 240 w 622"/>
                  <a:gd name="T105" fmla="*/ 464 h 995"/>
                  <a:gd name="T106" fmla="*/ 286 w 622"/>
                  <a:gd name="T107" fmla="*/ 388 h 995"/>
                  <a:gd name="T108" fmla="*/ 298 w 622"/>
                  <a:gd name="T109" fmla="*/ 378 h 995"/>
                  <a:gd name="T110" fmla="*/ 330 w 622"/>
                  <a:gd name="T111" fmla="*/ 316 h 995"/>
                  <a:gd name="T112" fmla="*/ 363 w 622"/>
                  <a:gd name="T113" fmla="*/ 272 h 995"/>
                  <a:gd name="T114" fmla="*/ 366 w 622"/>
                  <a:gd name="T115" fmla="*/ 257 h 995"/>
                  <a:gd name="T116" fmla="*/ 410 w 622"/>
                  <a:gd name="T117" fmla="*/ 184 h 995"/>
                  <a:gd name="T118" fmla="*/ 394 w 622"/>
                  <a:gd name="T119" fmla="*/ 179 h 995"/>
                  <a:gd name="T120" fmla="*/ 347 w 622"/>
                  <a:gd name="T121" fmla="*/ 14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2" h="995">
                    <a:moveTo>
                      <a:pt x="342" y="148"/>
                    </a:moveTo>
                    <a:lnTo>
                      <a:pt x="360" y="138"/>
                    </a:lnTo>
                    <a:lnTo>
                      <a:pt x="363" y="142"/>
                    </a:lnTo>
                    <a:lnTo>
                      <a:pt x="345" y="152"/>
                    </a:lnTo>
                    <a:lnTo>
                      <a:pt x="342" y="148"/>
                    </a:lnTo>
                    <a:close/>
                    <a:moveTo>
                      <a:pt x="374" y="131"/>
                    </a:moveTo>
                    <a:lnTo>
                      <a:pt x="392" y="121"/>
                    </a:lnTo>
                    <a:lnTo>
                      <a:pt x="394" y="125"/>
                    </a:lnTo>
                    <a:lnTo>
                      <a:pt x="376" y="135"/>
                    </a:lnTo>
                    <a:lnTo>
                      <a:pt x="374" y="131"/>
                    </a:lnTo>
                    <a:close/>
                    <a:moveTo>
                      <a:pt x="405" y="114"/>
                    </a:moveTo>
                    <a:lnTo>
                      <a:pt x="423" y="104"/>
                    </a:lnTo>
                    <a:lnTo>
                      <a:pt x="426" y="108"/>
                    </a:lnTo>
                    <a:lnTo>
                      <a:pt x="408" y="118"/>
                    </a:lnTo>
                    <a:lnTo>
                      <a:pt x="405" y="114"/>
                    </a:lnTo>
                    <a:close/>
                    <a:moveTo>
                      <a:pt x="437" y="97"/>
                    </a:moveTo>
                    <a:lnTo>
                      <a:pt x="455" y="87"/>
                    </a:lnTo>
                    <a:lnTo>
                      <a:pt x="458" y="91"/>
                    </a:lnTo>
                    <a:lnTo>
                      <a:pt x="440" y="101"/>
                    </a:lnTo>
                    <a:lnTo>
                      <a:pt x="437" y="97"/>
                    </a:lnTo>
                    <a:close/>
                    <a:moveTo>
                      <a:pt x="469" y="80"/>
                    </a:moveTo>
                    <a:lnTo>
                      <a:pt x="487" y="70"/>
                    </a:lnTo>
                    <a:lnTo>
                      <a:pt x="489" y="74"/>
                    </a:lnTo>
                    <a:lnTo>
                      <a:pt x="471" y="84"/>
                    </a:lnTo>
                    <a:lnTo>
                      <a:pt x="469" y="80"/>
                    </a:lnTo>
                    <a:close/>
                    <a:moveTo>
                      <a:pt x="500" y="62"/>
                    </a:moveTo>
                    <a:lnTo>
                      <a:pt x="519" y="53"/>
                    </a:lnTo>
                    <a:lnTo>
                      <a:pt x="521" y="57"/>
                    </a:lnTo>
                    <a:lnTo>
                      <a:pt x="503" y="67"/>
                    </a:lnTo>
                    <a:lnTo>
                      <a:pt x="500" y="62"/>
                    </a:lnTo>
                    <a:close/>
                    <a:moveTo>
                      <a:pt x="532" y="45"/>
                    </a:moveTo>
                    <a:lnTo>
                      <a:pt x="550" y="36"/>
                    </a:lnTo>
                    <a:lnTo>
                      <a:pt x="553" y="40"/>
                    </a:lnTo>
                    <a:lnTo>
                      <a:pt x="535" y="50"/>
                    </a:lnTo>
                    <a:lnTo>
                      <a:pt x="532" y="45"/>
                    </a:lnTo>
                    <a:close/>
                    <a:moveTo>
                      <a:pt x="564" y="28"/>
                    </a:moveTo>
                    <a:lnTo>
                      <a:pt x="582" y="19"/>
                    </a:lnTo>
                    <a:lnTo>
                      <a:pt x="585" y="23"/>
                    </a:lnTo>
                    <a:lnTo>
                      <a:pt x="566" y="32"/>
                    </a:lnTo>
                    <a:lnTo>
                      <a:pt x="564" y="28"/>
                    </a:lnTo>
                    <a:close/>
                    <a:moveTo>
                      <a:pt x="595" y="11"/>
                    </a:moveTo>
                    <a:lnTo>
                      <a:pt x="616" y="0"/>
                    </a:lnTo>
                    <a:lnTo>
                      <a:pt x="616" y="6"/>
                    </a:lnTo>
                    <a:lnTo>
                      <a:pt x="611" y="6"/>
                    </a:lnTo>
                    <a:lnTo>
                      <a:pt x="611" y="4"/>
                    </a:lnTo>
                    <a:lnTo>
                      <a:pt x="615" y="7"/>
                    </a:lnTo>
                    <a:lnTo>
                      <a:pt x="598" y="16"/>
                    </a:lnTo>
                    <a:lnTo>
                      <a:pt x="595" y="11"/>
                    </a:lnTo>
                    <a:close/>
                    <a:moveTo>
                      <a:pt x="616" y="20"/>
                    </a:moveTo>
                    <a:lnTo>
                      <a:pt x="617" y="40"/>
                    </a:lnTo>
                    <a:lnTo>
                      <a:pt x="611" y="40"/>
                    </a:lnTo>
                    <a:lnTo>
                      <a:pt x="611" y="20"/>
                    </a:lnTo>
                    <a:lnTo>
                      <a:pt x="616" y="20"/>
                    </a:lnTo>
                    <a:close/>
                    <a:moveTo>
                      <a:pt x="617" y="54"/>
                    </a:moveTo>
                    <a:lnTo>
                      <a:pt x="617" y="74"/>
                    </a:lnTo>
                    <a:lnTo>
                      <a:pt x="612" y="74"/>
                    </a:lnTo>
                    <a:lnTo>
                      <a:pt x="612" y="54"/>
                    </a:lnTo>
                    <a:lnTo>
                      <a:pt x="617" y="54"/>
                    </a:lnTo>
                    <a:close/>
                    <a:moveTo>
                      <a:pt x="618" y="88"/>
                    </a:moveTo>
                    <a:lnTo>
                      <a:pt x="618" y="107"/>
                    </a:lnTo>
                    <a:lnTo>
                      <a:pt x="613" y="107"/>
                    </a:lnTo>
                    <a:lnTo>
                      <a:pt x="612" y="88"/>
                    </a:lnTo>
                    <a:lnTo>
                      <a:pt x="618" y="88"/>
                    </a:lnTo>
                    <a:close/>
                    <a:moveTo>
                      <a:pt x="618" y="122"/>
                    </a:moveTo>
                    <a:lnTo>
                      <a:pt x="619" y="141"/>
                    </a:lnTo>
                    <a:lnTo>
                      <a:pt x="613" y="141"/>
                    </a:lnTo>
                    <a:lnTo>
                      <a:pt x="613" y="122"/>
                    </a:lnTo>
                    <a:lnTo>
                      <a:pt x="618" y="122"/>
                    </a:lnTo>
                    <a:close/>
                    <a:moveTo>
                      <a:pt x="619" y="156"/>
                    </a:moveTo>
                    <a:lnTo>
                      <a:pt x="620" y="175"/>
                    </a:lnTo>
                    <a:lnTo>
                      <a:pt x="614" y="175"/>
                    </a:lnTo>
                    <a:lnTo>
                      <a:pt x="614" y="156"/>
                    </a:lnTo>
                    <a:lnTo>
                      <a:pt x="619" y="156"/>
                    </a:lnTo>
                    <a:close/>
                    <a:moveTo>
                      <a:pt x="620" y="190"/>
                    </a:moveTo>
                    <a:lnTo>
                      <a:pt x="620" y="209"/>
                    </a:lnTo>
                    <a:lnTo>
                      <a:pt x="615" y="209"/>
                    </a:lnTo>
                    <a:lnTo>
                      <a:pt x="614" y="190"/>
                    </a:lnTo>
                    <a:lnTo>
                      <a:pt x="620" y="190"/>
                    </a:lnTo>
                    <a:close/>
                    <a:moveTo>
                      <a:pt x="620" y="223"/>
                    </a:moveTo>
                    <a:lnTo>
                      <a:pt x="621" y="243"/>
                    </a:lnTo>
                    <a:lnTo>
                      <a:pt x="616" y="243"/>
                    </a:lnTo>
                    <a:lnTo>
                      <a:pt x="615" y="224"/>
                    </a:lnTo>
                    <a:lnTo>
                      <a:pt x="620" y="223"/>
                    </a:lnTo>
                    <a:close/>
                    <a:moveTo>
                      <a:pt x="621" y="257"/>
                    </a:moveTo>
                    <a:lnTo>
                      <a:pt x="622" y="277"/>
                    </a:lnTo>
                    <a:lnTo>
                      <a:pt x="616" y="277"/>
                    </a:lnTo>
                    <a:lnTo>
                      <a:pt x="616" y="258"/>
                    </a:lnTo>
                    <a:lnTo>
                      <a:pt x="621" y="257"/>
                    </a:lnTo>
                    <a:close/>
                    <a:moveTo>
                      <a:pt x="622" y="291"/>
                    </a:moveTo>
                    <a:lnTo>
                      <a:pt x="622" y="297"/>
                    </a:lnTo>
                    <a:lnTo>
                      <a:pt x="601" y="287"/>
                    </a:lnTo>
                    <a:lnTo>
                      <a:pt x="604" y="283"/>
                    </a:lnTo>
                    <a:lnTo>
                      <a:pt x="621" y="291"/>
                    </a:lnTo>
                    <a:lnTo>
                      <a:pt x="617" y="293"/>
                    </a:lnTo>
                    <a:lnTo>
                      <a:pt x="617" y="291"/>
                    </a:lnTo>
                    <a:lnTo>
                      <a:pt x="622" y="291"/>
                    </a:lnTo>
                    <a:close/>
                    <a:moveTo>
                      <a:pt x="588" y="280"/>
                    </a:moveTo>
                    <a:lnTo>
                      <a:pt x="570" y="270"/>
                    </a:lnTo>
                    <a:lnTo>
                      <a:pt x="572" y="266"/>
                    </a:lnTo>
                    <a:lnTo>
                      <a:pt x="590" y="275"/>
                    </a:lnTo>
                    <a:lnTo>
                      <a:pt x="588" y="280"/>
                    </a:lnTo>
                    <a:close/>
                    <a:moveTo>
                      <a:pt x="556" y="263"/>
                    </a:moveTo>
                    <a:lnTo>
                      <a:pt x="549" y="259"/>
                    </a:lnTo>
                    <a:lnTo>
                      <a:pt x="553" y="258"/>
                    </a:lnTo>
                    <a:lnTo>
                      <a:pt x="546" y="269"/>
                    </a:lnTo>
                    <a:lnTo>
                      <a:pt x="541" y="267"/>
                    </a:lnTo>
                    <a:lnTo>
                      <a:pt x="549" y="254"/>
                    </a:lnTo>
                    <a:lnTo>
                      <a:pt x="558" y="259"/>
                    </a:lnTo>
                    <a:lnTo>
                      <a:pt x="556" y="263"/>
                    </a:lnTo>
                    <a:close/>
                    <a:moveTo>
                      <a:pt x="539" y="282"/>
                    </a:moveTo>
                    <a:lnTo>
                      <a:pt x="528" y="299"/>
                    </a:lnTo>
                    <a:lnTo>
                      <a:pt x="524" y="296"/>
                    </a:lnTo>
                    <a:lnTo>
                      <a:pt x="534" y="279"/>
                    </a:lnTo>
                    <a:lnTo>
                      <a:pt x="539" y="282"/>
                    </a:lnTo>
                    <a:close/>
                    <a:moveTo>
                      <a:pt x="521" y="311"/>
                    </a:moveTo>
                    <a:lnTo>
                      <a:pt x="510" y="328"/>
                    </a:lnTo>
                    <a:lnTo>
                      <a:pt x="506" y="326"/>
                    </a:lnTo>
                    <a:lnTo>
                      <a:pt x="516" y="309"/>
                    </a:lnTo>
                    <a:lnTo>
                      <a:pt x="521" y="311"/>
                    </a:lnTo>
                    <a:close/>
                    <a:moveTo>
                      <a:pt x="503" y="341"/>
                    </a:moveTo>
                    <a:lnTo>
                      <a:pt x="492" y="357"/>
                    </a:lnTo>
                    <a:lnTo>
                      <a:pt x="488" y="355"/>
                    </a:lnTo>
                    <a:lnTo>
                      <a:pt x="498" y="338"/>
                    </a:lnTo>
                    <a:lnTo>
                      <a:pt x="503" y="341"/>
                    </a:lnTo>
                    <a:close/>
                    <a:moveTo>
                      <a:pt x="485" y="370"/>
                    </a:moveTo>
                    <a:lnTo>
                      <a:pt x="474" y="387"/>
                    </a:lnTo>
                    <a:lnTo>
                      <a:pt x="470" y="385"/>
                    </a:lnTo>
                    <a:lnTo>
                      <a:pt x="480" y="368"/>
                    </a:lnTo>
                    <a:lnTo>
                      <a:pt x="485" y="370"/>
                    </a:lnTo>
                    <a:close/>
                    <a:moveTo>
                      <a:pt x="467" y="400"/>
                    </a:moveTo>
                    <a:lnTo>
                      <a:pt x="456" y="417"/>
                    </a:lnTo>
                    <a:lnTo>
                      <a:pt x="452" y="414"/>
                    </a:lnTo>
                    <a:lnTo>
                      <a:pt x="462" y="397"/>
                    </a:lnTo>
                    <a:lnTo>
                      <a:pt x="467" y="400"/>
                    </a:lnTo>
                    <a:close/>
                    <a:moveTo>
                      <a:pt x="449" y="429"/>
                    </a:moveTo>
                    <a:lnTo>
                      <a:pt x="438" y="446"/>
                    </a:lnTo>
                    <a:lnTo>
                      <a:pt x="434" y="444"/>
                    </a:lnTo>
                    <a:lnTo>
                      <a:pt x="444" y="427"/>
                    </a:lnTo>
                    <a:lnTo>
                      <a:pt x="449" y="429"/>
                    </a:lnTo>
                    <a:close/>
                    <a:moveTo>
                      <a:pt x="431" y="459"/>
                    </a:moveTo>
                    <a:lnTo>
                      <a:pt x="420" y="476"/>
                    </a:lnTo>
                    <a:lnTo>
                      <a:pt x="416" y="473"/>
                    </a:lnTo>
                    <a:lnTo>
                      <a:pt x="426" y="456"/>
                    </a:lnTo>
                    <a:lnTo>
                      <a:pt x="431" y="459"/>
                    </a:lnTo>
                    <a:close/>
                    <a:moveTo>
                      <a:pt x="413" y="488"/>
                    </a:moveTo>
                    <a:lnTo>
                      <a:pt x="402" y="505"/>
                    </a:lnTo>
                    <a:lnTo>
                      <a:pt x="398" y="503"/>
                    </a:lnTo>
                    <a:lnTo>
                      <a:pt x="408" y="486"/>
                    </a:lnTo>
                    <a:lnTo>
                      <a:pt x="413" y="488"/>
                    </a:lnTo>
                    <a:close/>
                    <a:moveTo>
                      <a:pt x="395" y="518"/>
                    </a:moveTo>
                    <a:lnTo>
                      <a:pt x="384" y="534"/>
                    </a:lnTo>
                    <a:lnTo>
                      <a:pt x="380" y="532"/>
                    </a:lnTo>
                    <a:lnTo>
                      <a:pt x="390" y="515"/>
                    </a:lnTo>
                    <a:lnTo>
                      <a:pt x="395" y="518"/>
                    </a:lnTo>
                    <a:close/>
                    <a:moveTo>
                      <a:pt x="377" y="547"/>
                    </a:moveTo>
                    <a:lnTo>
                      <a:pt x="366" y="564"/>
                    </a:lnTo>
                    <a:lnTo>
                      <a:pt x="362" y="562"/>
                    </a:lnTo>
                    <a:lnTo>
                      <a:pt x="372" y="545"/>
                    </a:lnTo>
                    <a:lnTo>
                      <a:pt x="377" y="547"/>
                    </a:lnTo>
                    <a:close/>
                    <a:moveTo>
                      <a:pt x="359" y="577"/>
                    </a:moveTo>
                    <a:lnTo>
                      <a:pt x="348" y="594"/>
                    </a:lnTo>
                    <a:lnTo>
                      <a:pt x="344" y="591"/>
                    </a:lnTo>
                    <a:lnTo>
                      <a:pt x="354" y="574"/>
                    </a:lnTo>
                    <a:lnTo>
                      <a:pt x="359" y="577"/>
                    </a:lnTo>
                    <a:close/>
                    <a:moveTo>
                      <a:pt x="341" y="606"/>
                    </a:moveTo>
                    <a:lnTo>
                      <a:pt x="330" y="623"/>
                    </a:lnTo>
                    <a:lnTo>
                      <a:pt x="326" y="621"/>
                    </a:lnTo>
                    <a:lnTo>
                      <a:pt x="336" y="604"/>
                    </a:lnTo>
                    <a:lnTo>
                      <a:pt x="341" y="606"/>
                    </a:lnTo>
                    <a:close/>
                    <a:moveTo>
                      <a:pt x="323" y="636"/>
                    </a:moveTo>
                    <a:lnTo>
                      <a:pt x="313" y="653"/>
                    </a:lnTo>
                    <a:lnTo>
                      <a:pt x="308" y="650"/>
                    </a:lnTo>
                    <a:lnTo>
                      <a:pt x="318" y="634"/>
                    </a:lnTo>
                    <a:lnTo>
                      <a:pt x="323" y="636"/>
                    </a:lnTo>
                    <a:close/>
                    <a:moveTo>
                      <a:pt x="305" y="665"/>
                    </a:moveTo>
                    <a:lnTo>
                      <a:pt x="295" y="682"/>
                    </a:lnTo>
                    <a:lnTo>
                      <a:pt x="290" y="680"/>
                    </a:lnTo>
                    <a:lnTo>
                      <a:pt x="300" y="663"/>
                    </a:lnTo>
                    <a:lnTo>
                      <a:pt x="305" y="665"/>
                    </a:lnTo>
                    <a:close/>
                    <a:moveTo>
                      <a:pt x="287" y="695"/>
                    </a:moveTo>
                    <a:lnTo>
                      <a:pt x="277" y="712"/>
                    </a:lnTo>
                    <a:lnTo>
                      <a:pt x="272" y="709"/>
                    </a:lnTo>
                    <a:lnTo>
                      <a:pt x="282" y="692"/>
                    </a:lnTo>
                    <a:lnTo>
                      <a:pt x="287" y="695"/>
                    </a:lnTo>
                    <a:close/>
                    <a:moveTo>
                      <a:pt x="269" y="724"/>
                    </a:moveTo>
                    <a:lnTo>
                      <a:pt x="259" y="741"/>
                    </a:lnTo>
                    <a:lnTo>
                      <a:pt x="254" y="739"/>
                    </a:lnTo>
                    <a:lnTo>
                      <a:pt x="264" y="722"/>
                    </a:lnTo>
                    <a:lnTo>
                      <a:pt x="269" y="724"/>
                    </a:lnTo>
                    <a:close/>
                    <a:moveTo>
                      <a:pt x="251" y="754"/>
                    </a:moveTo>
                    <a:lnTo>
                      <a:pt x="241" y="771"/>
                    </a:lnTo>
                    <a:lnTo>
                      <a:pt x="236" y="768"/>
                    </a:lnTo>
                    <a:lnTo>
                      <a:pt x="246" y="751"/>
                    </a:lnTo>
                    <a:lnTo>
                      <a:pt x="251" y="754"/>
                    </a:lnTo>
                    <a:close/>
                    <a:moveTo>
                      <a:pt x="233" y="783"/>
                    </a:moveTo>
                    <a:lnTo>
                      <a:pt x="223" y="800"/>
                    </a:lnTo>
                    <a:lnTo>
                      <a:pt x="218" y="798"/>
                    </a:lnTo>
                    <a:lnTo>
                      <a:pt x="228" y="781"/>
                    </a:lnTo>
                    <a:lnTo>
                      <a:pt x="233" y="783"/>
                    </a:lnTo>
                    <a:close/>
                    <a:moveTo>
                      <a:pt x="215" y="813"/>
                    </a:moveTo>
                    <a:lnTo>
                      <a:pt x="212" y="817"/>
                    </a:lnTo>
                    <a:lnTo>
                      <a:pt x="211" y="814"/>
                    </a:lnTo>
                    <a:lnTo>
                      <a:pt x="224" y="821"/>
                    </a:lnTo>
                    <a:lnTo>
                      <a:pt x="222" y="825"/>
                    </a:lnTo>
                    <a:lnTo>
                      <a:pt x="206" y="817"/>
                    </a:lnTo>
                    <a:lnTo>
                      <a:pt x="210" y="811"/>
                    </a:lnTo>
                    <a:lnTo>
                      <a:pt x="215" y="813"/>
                    </a:lnTo>
                    <a:close/>
                    <a:moveTo>
                      <a:pt x="238" y="828"/>
                    </a:moveTo>
                    <a:lnTo>
                      <a:pt x="256" y="838"/>
                    </a:lnTo>
                    <a:lnTo>
                      <a:pt x="254" y="842"/>
                    </a:lnTo>
                    <a:lnTo>
                      <a:pt x="235" y="832"/>
                    </a:lnTo>
                    <a:lnTo>
                      <a:pt x="238" y="828"/>
                    </a:lnTo>
                    <a:close/>
                    <a:moveTo>
                      <a:pt x="270" y="845"/>
                    </a:moveTo>
                    <a:lnTo>
                      <a:pt x="284" y="852"/>
                    </a:lnTo>
                    <a:lnTo>
                      <a:pt x="272" y="859"/>
                    </a:lnTo>
                    <a:lnTo>
                      <a:pt x="269" y="854"/>
                    </a:lnTo>
                    <a:lnTo>
                      <a:pt x="277" y="850"/>
                    </a:lnTo>
                    <a:lnTo>
                      <a:pt x="278" y="854"/>
                    </a:lnTo>
                    <a:lnTo>
                      <a:pt x="267" y="849"/>
                    </a:lnTo>
                    <a:lnTo>
                      <a:pt x="270" y="845"/>
                    </a:lnTo>
                    <a:close/>
                    <a:moveTo>
                      <a:pt x="258" y="866"/>
                    </a:moveTo>
                    <a:lnTo>
                      <a:pt x="240" y="876"/>
                    </a:lnTo>
                    <a:lnTo>
                      <a:pt x="238" y="872"/>
                    </a:lnTo>
                    <a:lnTo>
                      <a:pt x="256" y="862"/>
                    </a:lnTo>
                    <a:lnTo>
                      <a:pt x="258" y="866"/>
                    </a:lnTo>
                    <a:close/>
                    <a:moveTo>
                      <a:pt x="227" y="883"/>
                    </a:moveTo>
                    <a:lnTo>
                      <a:pt x="209" y="893"/>
                    </a:lnTo>
                    <a:lnTo>
                      <a:pt x="206" y="888"/>
                    </a:lnTo>
                    <a:lnTo>
                      <a:pt x="224" y="879"/>
                    </a:lnTo>
                    <a:lnTo>
                      <a:pt x="227" y="883"/>
                    </a:lnTo>
                    <a:close/>
                    <a:moveTo>
                      <a:pt x="195" y="900"/>
                    </a:moveTo>
                    <a:lnTo>
                      <a:pt x="177" y="910"/>
                    </a:lnTo>
                    <a:lnTo>
                      <a:pt x="174" y="906"/>
                    </a:lnTo>
                    <a:lnTo>
                      <a:pt x="192" y="896"/>
                    </a:lnTo>
                    <a:lnTo>
                      <a:pt x="195" y="900"/>
                    </a:lnTo>
                    <a:close/>
                    <a:moveTo>
                      <a:pt x="163" y="917"/>
                    </a:moveTo>
                    <a:lnTo>
                      <a:pt x="145" y="927"/>
                    </a:lnTo>
                    <a:lnTo>
                      <a:pt x="142" y="923"/>
                    </a:lnTo>
                    <a:lnTo>
                      <a:pt x="160" y="913"/>
                    </a:lnTo>
                    <a:lnTo>
                      <a:pt x="163" y="917"/>
                    </a:lnTo>
                    <a:close/>
                    <a:moveTo>
                      <a:pt x="132" y="934"/>
                    </a:moveTo>
                    <a:lnTo>
                      <a:pt x="113" y="944"/>
                    </a:lnTo>
                    <a:lnTo>
                      <a:pt x="111" y="940"/>
                    </a:lnTo>
                    <a:lnTo>
                      <a:pt x="129" y="930"/>
                    </a:lnTo>
                    <a:lnTo>
                      <a:pt x="132" y="934"/>
                    </a:lnTo>
                    <a:close/>
                    <a:moveTo>
                      <a:pt x="100" y="951"/>
                    </a:moveTo>
                    <a:lnTo>
                      <a:pt x="82" y="961"/>
                    </a:lnTo>
                    <a:lnTo>
                      <a:pt x="79" y="957"/>
                    </a:lnTo>
                    <a:lnTo>
                      <a:pt x="97" y="947"/>
                    </a:lnTo>
                    <a:lnTo>
                      <a:pt x="100" y="951"/>
                    </a:lnTo>
                    <a:close/>
                    <a:moveTo>
                      <a:pt x="68" y="968"/>
                    </a:moveTo>
                    <a:lnTo>
                      <a:pt x="50" y="978"/>
                    </a:lnTo>
                    <a:lnTo>
                      <a:pt x="47" y="974"/>
                    </a:lnTo>
                    <a:lnTo>
                      <a:pt x="66" y="964"/>
                    </a:lnTo>
                    <a:lnTo>
                      <a:pt x="68" y="968"/>
                    </a:lnTo>
                    <a:close/>
                    <a:moveTo>
                      <a:pt x="36" y="985"/>
                    </a:moveTo>
                    <a:lnTo>
                      <a:pt x="19" y="995"/>
                    </a:lnTo>
                    <a:lnTo>
                      <a:pt x="16" y="991"/>
                    </a:lnTo>
                    <a:lnTo>
                      <a:pt x="34" y="981"/>
                    </a:lnTo>
                    <a:lnTo>
                      <a:pt x="36" y="985"/>
                    </a:lnTo>
                    <a:close/>
                    <a:moveTo>
                      <a:pt x="6" y="992"/>
                    </a:moveTo>
                    <a:lnTo>
                      <a:pt x="5" y="973"/>
                    </a:lnTo>
                    <a:lnTo>
                      <a:pt x="11" y="973"/>
                    </a:lnTo>
                    <a:lnTo>
                      <a:pt x="11" y="992"/>
                    </a:lnTo>
                    <a:lnTo>
                      <a:pt x="6" y="992"/>
                    </a:lnTo>
                    <a:close/>
                    <a:moveTo>
                      <a:pt x="5" y="958"/>
                    </a:moveTo>
                    <a:lnTo>
                      <a:pt x="5" y="939"/>
                    </a:lnTo>
                    <a:lnTo>
                      <a:pt x="10" y="939"/>
                    </a:lnTo>
                    <a:lnTo>
                      <a:pt x="10" y="958"/>
                    </a:lnTo>
                    <a:lnTo>
                      <a:pt x="5" y="958"/>
                    </a:lnTo>
                    <a:close/>
                    <a:moveTo>
                      <a:pt x="4" y="924"/>
                    </a:moveTo>
                    <a:lnTo>
                      <a:pt x="4" y="905"/>
                    </a:lnTo>
                    <a:lnTo>
                      <a:pt x="9" y="905"/>
                    </a:lnTo>
                    <a:lnTo>
                      <a:pt x="10" y="924"/>
                    </a:lnTo>
                    <a:lnTo>
                      <a:pt x="4" y="924"/>
                    </a:lnTo>
                    <a:close/>
                    <a:moveTo>
                      <a:pt x="4" y="891"/>
                    </a:moveTo>
                    <a:lnTo>
                      <a:pt x="3" y="871"/>
                    </a:lnTo>
                    <a:lnTo>
                      <a:pt x="9" y="871"/>
                    </a:lnTo>
                    <a:lnTo>
                      <a:pt x="9" y="891"/>
                    </a:lnTo>
                    <a:lnTo>
                      <a:pt x="4" y="891"/>
                    </a:lnTo>
                    <a:close/>
                    <a:moveTo>
                      <a:pt x="3" y="857"/>
                    </a:moveTo>
                    <a:lnTo>
                      <a:pt x="3" y="837"/>
                    </a:lnTo>
                    <a:lnTo>
                      <a:pt x="8" y="837"/>
                    </a:lnTo>
                    <a:lnTo>
                      <a:pt x="8" y="857"/>
                    </a:lnTo>
                    <a:lnTo>
                      <a:pt x="3" y="857"/>
                    </a:lnTo>
                    <a:close/>
                    <a:moveTo>
                      <a:pt x="2" y="823"/>
                    </a:moveTo>
                    <a:lnTo>
                      <a:pt x="2" y="804"/>
                    </a:lnTo>
                    <a:lnTo>
                      <a:pt x="7" y="804"/>
                    </a:lnTo>
                    <a:lnTo>
                      <a:pt x="8" y="823"/>
                    </a:lnTo>
                    <a:lnTo>
                      <a:pt x="2" y="823"/>
                    </a:lnTo>
                    <a:close/>
                    <a:moveTo>
                      <a:pt x="2" y="789"/>
                    </a:moveTo>
                    <a:lnTo>
                      <a:pt x="2" y="770"/>
                    </a:lnTo>
                    <a:lnTo>
                      <a:pt x="7" y="770"/>
                    </a:lnTo>
                    <a:lnTo>
                      <a:pt x="7" y="789"/>
                    </a:lnTo>
                    <a:lnTo>
                      <a:pt x="2" y="789"/>
                    </a:lnTo>
                    <a:close/>
                    <a:moveTo>
                      <a:pt x="1" y="755"/>
                    </a:moveTo>
                    <a:lnTo>
                      <a:pt x="1" y="736"/>
                    </a:lnTo>
                    <a:lnTo>
                      <a:pt x="6" y="736"/>
                    </a:lnTo>
                    <a:lnTo>
                      <a:pt x="6" y="755"/>
                    </a:lnTo>
                    <a:lnTo>
                      <a:pt x="1" y="755"/>
                    </a:lnTo>
                    <a:close/>
                    <a:moveTo>
                      <a:pt x="1" y="721"/>
                    </a:moveTo>
                    <a:lnTo>
                      <a:pt x="0" y="705"/>
                    </a:lnTo>
                    <a:lnTo>
                      <a:pt x="10" y="710"/>
                    </a:lnTo>
                    <a:lnTo>
                      <a:pt x="8" y="714"/>
                    </a:lnTo>
                    <a:lnTo>
                      <a:pt x="2" y="711"/>
                    </a:lnTo>
                    <a:lnTo>
                      <a:pt x="5" y="709"/>
                    </a:lnTo>
                    <a:lnTo>
                      <a:pt x="6" y="721"/>
                    </a:lnTo>
                    <a:lnTo>
                      <a:pt x="1" y="721"/>
                    </a:lnTo>
                    <a:close/>
                    <a:moveTo>
                      <a:pt x="24" y="717"/>
                    </a:moveTo>
                    <a:lnTo>
                      <a:pt x="42" y="727"/>
                    </a:lnTo>
                    <a:lnTo>
                      <a:pt x="40" y="731"/>
                    </a:lnTo>
                    <a:lnTo>
                      <a:pt x="21" y="721"/>
                    </a:lnTo>
                    <a:lnTo>
                      <a:pt x="24" y="717"/>
                    </a:lnTo>
                    <a:close/>
                    <a:moveTo>
                      <a:pt x="56" y="734"/>
                    </a:moveTo>
                    <a:lnTo>
                      <a:pt x="73" y="743"/>
                    </a:lnTo>
                    <a:lnTo>
                      <a:pt x="70" y="743"/>
                    </a:lnTo>
                    <a:lnTo>
                      <a:pt x="70" y="742"/>
                    </a:lnTo>
                    <a:lnTo>
                      <a:pt x="75" y="745"/>
                    </a:lnTo>
                    <a:lnTo>
                      <a:pt x="73" y="748"/>
                    </a:lnTo>
                    <a:lnTo>
                      <a:pt x="54" y="738"/>
                    </a:lnTo>
                    <a:lnTo>
                      <a:pt x="56" y="734"/>
                    </a:lnTo>
                    <a:close/>
                    <a:moveTo>
                      <a:pt x="78" y="730"/>
                    </a:moveTo>
                    <a:lnTo>
                      <a:pt x="88" y="713"/>
                    </a:lnTo>
                    <a:lnTo>
                      <a:pt x="93" y="715"/>
                    </a:lnTo>
                    <a:lnTo>
                      <a:pt x="83" y="732"/>
                    </a:lnTo>
                    <a:lnTo>
                      <a:pt x="78" y="730"/>
                    </a:lnTo>
                    <a:close/>
                    <a:moveTo>
                      <a:pt x="96" y="700"/>
                    </a:moveTo>
                    <a:lnTo>
                      <a:pt x="106" y="683"/>
                    </a:lnTo>
                    <a:lnTo>
                      <a:pt x="111" y="685"/>
                    </a:lnTo>
                    <a:lnTo>
                      <a:pt x="101" y="702"/>
                    </a:lnTo>
                    <a:lnTo>
                      <a:pt x="96" y="700"/>
                    </a:lnTo>
                    <a:close/>
                    <a:moveTo>
                      <a:pt x="114" y="670"/>
                    </a:moveTo>
                    <a:lnTo>
                      <a:pt x="124" y="654"/>
                    </a:lnTo>
                    <a:lnTo>
                      <a:pt x="129" y="656"/>
                    </a:lnTo>
                    <a:lnTo>
                      <a:pt x="119" y="673"/>
                    </a:lnTo>
                    <a:lnTo>
                      <a:pt x="114" y="670"/>
                    </a:lnTo>
                    <a:close/>
                    <a:moveTo>
                      <a:pt x="132" y="641"/>
                    </a:moveTo>
                    <a:lnTo>
                      <a:pt x="142" y="624"/>
                    </a:lnTo>
                    <a:lnTo>
                      <a:pt x="147" y="627"/>
                    </a:lnTo>
                    <a:lnTo>
                      <a:pt x="137" y="644"/>
                    </a:lnTo>
                    <a:lnTo>
                      <a:pt x="132" y="641"/>
                    </a:lnTo>
                    <a:close/>
                    <a:moveTo>
                      <a:pt x="150" y="611"/>
                    </a:moveTo>
                    <a:lnTo>
                      <a:pt x="160" y="595"/>
                    </a:lnTo>
                    <a:lnTo>
                      <a:pt x="165" y="597"/>
                    </a:lnTo>
                    <a:lnTo>
                      <a:pt x="154" y="614"/>
                    </a:lnTo>
                    <a:lnTo>
                      <a:pt x="150" y="611"/>
                    </a:lnTo>
                    <a:close/>
                    <a:moveTo>
                      <a:pt x="168" y="582"/>
                    </a:moveTo>
                    <a:lnTo>
                      <a:pt x="178" y="565"/>
                    </a:lnTo>
                    <a:lnTo>
                      <a:pt x="183" y="567"/>
                    </a:lnTo>
                    <a:lnTo>
                      <a:pt x="172" y="584"/>
                    </a:lnTo>
                    <a:lnTo>
                      <a:pt x="168" y="582"/>
                    </a:lnTo>
                    <a:close/>
                    <a:moveTo>
                      <a:pt x="186" y="553"/>
                    </a:moveTo>
                    <a:lnTo>
                      <a:pt x="196" y="536"/>
                    </a:lnTo>
                    <a:lnTo>
                      <a:pt x="201" y="538"/>
                    </a:lnTo>
                    <a:lnTo>
                      <a:pt x="190" y="555"/>
                    </a:lnTo>
                    <a:lnTo>
                      <a:pt x="186" y="553"/>
                    </a:lnTo>
                    <a:close/>
                    <a:moveTo>
                      <a:pt x="204" y="523"/>
                    </a:moveTo>
                    <a:lnTo>
                      <a:pt x="214" y="506"/>
                    </a:lnTo>
                    <a:lnTo>
                      <a:pt x="219" y="508"/>
                    </a:lnTo>
                    <a:lnTo>
                      <a:pt x="208" y="525"/>
                    </a:lnTo>
                    <a:lnTo>
                      <a:pt x="204" y="523"/>
                    </a:lnTo>
                    <a:close/>
                    <a:moveTo>
                      <a:pt x="222" y="493"/>
                    </a:moveTo>
                    <a:lnTo>
                      <a:pt x="232" y="476"/>
                    </a:lnTo>
                    <a:lnTo>
                      <a:pt x="237" y="479"/>
                    </a:lnTo>
                    <a:lnTo>
                      <a:pt x="226" y="496"/>
                    </a:lnTo>
                    <a:lnTo>
                      <a:pt x="222" y="493"/>
                    </a:lnTo>
                    <a:close/>
                    <a:moveTo>
                      <a:pt x="240" y="464"/>
                    </a:moveTo>
                    <a:lnTo>
                      <a:pt x="250" y="447"/>
                    </a:lnTo>
                    <a:lnTo>
                      <a:pt x="255" y="449"/>
                    </a:lnTo>
                    <a:lnTo>
                      <a:pt x="244" y="466"/>
                    </a:lnTo>
                    <a:lnTo>
                      <a:pt x="240" y="464"/>
                    </a:lnTo>
                    <a:close/>
                    <a:moveTo>
                      <a:pt x="258" y="434"/>
                    </a:moveTo>
                    <a:lnTo>
                      <a:pt x="268" y="418"/>
                    </a:lnTo>
                    <a:lnTo>
                      <a:pt x="273" y="420"/>
                    </a:lnTo>
                    <a:lnTo>
                      <a:pt x="262" y="437"/>
                    </a:lnTo>
                    <a:lnTo>
                      <a:pt x="258" y="434"/>
                    </a:lnTo>
                    <a:close/>
                    <a:moveTo>
                      <a:pt x="276" y="405"/>
                    </a:moveTo>
                    <a:lnTo>
                      <a:pt x="286" y="388"/>
                    </a:lnTo>
                    <a:lnTo>
                      <a:pt x="291" y="390"/>
                    </a:lnTo>
                    <a:lnTo>
                      <a:pt x="280" y="407"/>
                    </a:lnTo>
                    <a:lnTo>
                      <a:pt x="276" y="405"/>
                    </a:lnTo>
                    <a:close/>
                    <a:moveTo>
                      <a:pt x="294" y="375"/>
                    </a:moveTo>
                    <a:lnTo>
                      <a:pt x="304" y="358"/>
                    </a:lnTo>
                    <a:lnTo>
                      <a:pt x="309" y="361"/>
                    </a:lnTo>
                    <a:lnTo>
                      <a:pt x="298" y="378"/>
                    </a:lnTo>
                    <a:lnTo>
                      <a:pt x="294" y="375"/>
                    </a:lnTo>
                    <a:close/>
                    <a:moveTo>
                      <a:pt x="312" y="346"/>
                    </a:moveTo>
                    <a:lnTo>
                      <a:pt x="322" y="329"/>
                    </a:lnTo>
                    <a:lnTo>
                      <a:pt x="327" y="332"/>
                    </a:lnTo>
                    <a:lnTo>
                      <a:pt x="316" y="348"/>
                    </a:lnTo>
                    <a:lnTo>
                      <a:pt x="312" y="346"/>
                    </a:lnTo>
                    <a:close/>
                    <a:moveTo>
                      <a:pt x="330" y="316"/>
                    </a:moveTo>
                    <a:lnTo>
                      <a:pt x="340" y="299"/>
                    </a:lnTo>
                    <a:lnTo>
                      <a:pt x="345" y="302"/>
                    </a:lnTo>
                    <a:lnTo>
                      <a:pt x="334" y="319"/>
                    </a:lnTo>
                    <a:lnTo>
                      <a:pt x="330" y="316"/>
                    </a:lnTo>
                    <a:close/>
                    <a:moveTo>
                      <a:pt x="348" y="287"/>
                    </a:moveTo>
                    <a:lnTo>
                      <a:pt x="358" y="270"/>
                    </a:lnTo>
                    <a:lnTo>
                      <a:pt x="363" y="272"/>
                    </a:lnTo>
                    <a:lnTo>
                      <a:pt x="352" y="289"/>
                    </a:lnTo>
                    <a:lnTo>
                      <a:pt x="348" y="287"/>
                    </a:lnTo>
                    <a:close/>
                    <a:moveTo>
                      <a:pt x="366" y="257"/>
                    </a:moveTo>
                    <a:lnTo>
                      <a:pt x="376" y="241"/>
                    </a:lnTo>
                    <a:lnTo>
                      <a:pt x="381" y="243"/>
                    </a:lnTo>
                    <a:lnTo>
                      <a:pt x="370" y="260"/>
                    </a:lnTo>
                    <a:lnTo>
                      <a:pt x="366" y="257"/>
                    </a:lnTo>
                    <a:close/>
                    <a:moveTo>
                      <a:pt x="384" y="228"/>
                    </a:moveTo>
                    <a:lnTo>
                      <a:pt x="394" y="211"/>
                    </a:lnTo>
                    <a:lnTo>
                      <a:pt x="399" y="213"/>
                    </a:lnTo>
                    <a:lnTo>
                      <a:pt x="388" y="230"/>
                    </a:lnTo>
                    <a:lnTo>
                      <a:pt x="384" y="228"/>
                    </a:lnTo>
                    <a:close/>
                    <a:moveTo>
                      <a:pt x="402" y="198"/>
                    </a:moveTo>
                    <a:lnTo>
                      <a:pt x="410" y="184"/>
                    </a:lnTo>
                    <a:lnTo>
                      <a:pt x="411" y="188"/>
                    </a:lnTo>
                    <a:lnTo>
                      <a:pt x="408" y="186"/>
                    </a:lnTo>
                    <a:lnTo>
                      <a:pt x="410" y="182"/>
                    </a:lnTo>
                    <a:lnTo>
                      <a:pt x="416" y="185"/>
                    </a:lnTo>
                    <a:lnTo>
                      <a:pt x="406" y="201"/>
                    </a:lnTo>
                    <a:lnTo>
                      <a:pt x="402" y="198"/>
                    </a:lnTo>
                    <a:close/>
                    <a:moveTo>
                      <a:pt x="394" y="179"/>
                    </a:moveTo>
                    <a:lnTo>
                      <a:pt x="376" y="169"/>
                    </a:lnTo>
                    <a:lnTo>
                      <a:pt x="378" y="165"/>
                    </a:lnTo>
                    <a:lnTo>
                      <a:pt x="397" y="175"/>
                    </a:lnTo>
                    <a:lnTo>
                      <a:pt x="394" y="179"/>
                    </a:lnTo>
                    <a:close/>
                    <a:moveTo>
                      <a:pt x="362" y="162"/>
                    </a:moveTo>
                    <a:lnTo>
                      <a:pt x="344" y="153"/>
                    </a:lnTo>
                    <a:lnTo>
                      <a:pt x="347" y="149"/>
                    </a:lnTo>
                    <a:lnTo>
                      <a:pt x="365" y="158"/>
                    </a:lnTo>
                    <a:lnTo>
                      <a:pt x="362" y="162"/>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0" name="Rectangle 72"/>
              <p:cNvSpPr>
                <a:spLocks noChangeArrowheads="1"/>
              </p:cNvSpPr>
              <p:nvPr/>
            </p:nvSpPr>
            <p:spPr bwMode="auto">
              <a:xfrm>
                <a:off x="-1182" y="2846"/>
                <a:ext cx="570"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Freeform 73"/>
              <p:cNvSpPr>
                <a:spLocks noEditPoints="1"/>
              </p:cNvSpPr>
              <p:nvPr/>
            </p:nvSpPr>
            <p:spPr bwMode="auto">
              <a:xfrm>
                <a:off x="-1185" y="2844"/>
                <a:ext cx="576" cy="116"/>
              </a:xfrm>
              <a:custGeom>
                <a:avLst/>
                <a:gdLst>
                  <a:gd name="T0" fmla="*/ 0 w 576"/>
                  <a:gd name="T1" fmla="*/ 0 h 116"/>
                  <a:gd name="T2" fmla="*/ 576 w 576"/>
                  <a:gd name="T3" fmla="*/ 0 h 116"/>
                  <a:gd name="T4" fmla="*/ 576 w 576"/>
                  <a:gd name="T5" fmla="*/ 116 h 116"/>
                  <a:gd name="T6" fmla="*/ 0 w 576"/>
                  <a:gd name="T7" fmla="*/ 116 h 116"/>
                  <a:gd name="T8" fmla="*/ 0 w 576"/>
                  <a:gd name="T9" fmla="*/ 0 h 116"/>
                  <a:gd name="T10" fmla="*/ 6 w 576"/>
                  <a:gd name="T11" fmla="*/ 114 h 116"/>
                  <a:gd name="T12" fmla="*/ 3 w 576"/>
                  <a:gd name="T13" fmla="*/ 111 h 116"/>
                  <a:gd name="T14" fmla="*/ 573 w 576"/>
                  <a:gd name="T15" fmla="*/ 111 h 116"/>
                  <a:gd name="T16" fmla="*/ 571 w 576"/>
                  <a:gd name="T17" fmla="*/ 114 h 116"/>
                  <a:gd name="T18" fmla="*/ 571 w 576"/>
                  <a:gd name="T19" fmla="*/ 2 h 116"/>
                  <a:gd name="T20" fmla="*/ 573 w 576"/>
                  <a:gd name="T21" fmla="*/ 5 h 116"/>
                  <a:gd name="T22" fmla="*/ 3 w 576"/>
                  <a:gd name="T23" fmla="*/ 5 h 116"/>
                  <a:gd name="T24" fmla="*/ 6 w 576"/>
                  <a:gd name="T25" fmla="*/ 2 h 116"/>
                  <a:gd name="T26" fmla="*/ 6 w 576"/>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 h="116">
                    <a:moveTo>
                      <a:pt x="0" y="0"/>
                    </a:moveTo>
                    <a:lnTo>
                      <a:pt x="576" y="0"/>
                    </a:lnTo>
                    <a:lnTo>
                      <a:pt x="576" y="116"/>
                    </a:lnTo>
                    <a:lnTo>
                      <a:pt x="0" y="116"/>
                    </a:lnTo>
                    <a:lnTo>
                      <a:pt x="0" y="0"/>
                    </a:lnTo>
                    <a:close/>
                    <a:moveTo>
                      <a:pt x="6" y="114"/>
                    </a:moveTo>
                    <a:lnTo>
                      <a:pt x="3" y="111"/>
                    </a:lnTo>
                    <a:lnTo>
                      <a:pt x="573" y="111"/>
                    </a:lnTo>
                    <a:lnTo>
                      <a:pt x="571" y="114"/>
                    </a:lnTo>
                    <a:lnTo>
                      <a:pt x="571" y="2"/>
                    </a:lnTo>
                    <a:lnTo>
                      <a:pt x="573" y="5"/>
                    </a:lnTo>
                    <a:lnTo>
                      <a:pt x="3" y="5"/>
                    </a:lnTo>
                    <a:lnTo>
                      <a:pt x="6" y="2"/>
                    </a:lnTo>
                    <a:lnTo>
                      <a:pt x="6" y="114"/>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2" name="Freeform 74"/>
              <p:cNvSpPr>
                <a:spLocks/>
              </p:cNvSpPr>
              <p:nvPr/>
            </p:nvSpPr>
            <p:spPr bwMode="auto">
              <a:xfrm>
                <a:off x="-1394" y="2859"/>
                <a:ext cx="163" cy="68"/>
              </a:xfrm>
              <a:custGeom>
                <a:avLst/>
                <a:gdLst>
                  <a:gd name="T0" fmla="*/ 161 w 163"/>
                  <a:gd name="T1" fmla="*/ 68 h 68"/>
                  <a:gd name="T2" fmla="*/ 0 w 163"/>
                  <a:gd name="T3" fmla="*/ 4 h 68"/>
                  <a:gd name="T4" fmla="*/ 2 w 163"/>
                  <a:gd name="T5" fmla="*/ 0 h 68"/>
                  <a:gd name="T6" fmla="*/ 163 w 163"/>
                  <a:gd name="T7" fmla="*/ 64 h 68"/>
                  <a:gd name="T8" fmla="*/ 161 w 163"/>
                  <a:gd name="T9" fmla="*/ 68 h 68"/>
                </a:gdLst>
                <a:ahLst/>
                <a:cxnLst>
                  <a:cxn ang="0">
                    <a:pos x="T0" y="T1"/>
                  </a:cxn>
                  <a:cxn ang="0">
                    <a:pos x="T2" y="T3"/>
                  </a:cxn>
                  <a:cxn ang="0">
                    <a:pos x="T4" y="T5"/>
                  </a:cxn>
                  <a:cxn ang="0">
                    <a:pos x="T6" y="T7"/>
                  </a:cxn>
                  <a:cxn ang="0">
                    <a:pos x="T8" y="T9"/>
                  </a:cxn>
                </a:cxnLst>
                <a:rect l="0" t="0" r="r" b="b"/>
                <a:pathLst>
                  <a:path w="163" h="68">
                    <a:moveTo>
                      <a:pt x="161" y="68"/>
                    </a:moveTo>
                    <a:lnTo>
                      <a:pt x="0" y="4"/>
                    </a:lnTo>
                    <a:lnTo>
                      <a:pt x="2" y="0"/>
                    </a:lnTo>
                    <a:lnTo>
                      <a:pt x="163" y="64"/>
                    </a:lnTo>
                    <a:lnTo>
                      <a:pt x="161" y="68"/>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3" name="Rectangle 75"/>
              <p:cNvSpPr>
                <a:spLocks noChangeArrowheads="1"/>
              </p:cNvSpPr>
              <p:nvPr/>
            </p:nvSpPr>
            <p:spPr bwMode="auto">
              <a:xfrm>
                <a:off x="-1179" y="2859"/>
                <a:ext cx="33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おおさか東線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64" name="Rectangle 76"/>
              <p:cNvSpPr>
                <a:spLocks noChangeArrowheads="1"/>
              </p:cNvSpPr>
              <p:nvPr/>
            </p:nvSpPr>
            <p:spPr bwMode="auto">
              <a:xfrm>
                <a:off x="-2637" y="2489"/>
                <a:ext cx="419"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Freeform 77"/>
              <p:cNvSpPr>
                <a:spLocks noEditPoints="1"/>
              </p:cNvSpPr>
              <p:nvPr/>
            </p:nvSpPr>
            <p:spPr bwMode="auto">
              <a:xfrm>
                <a:off x="-2639" y="2486"/>
                <a:ext cx="423" cy="116"/>
              </a:xfrm>
              <a:custGeom>
                <a:avLst/>
                <a:gdLst>
                  <a:gd name="T0" fmla="*/ 0 w 423"/>
                  <a:gd name="T1" fmla="*/ 0 h 116"/>
                  <a:gd name="T2" fmla="*/ 423 w 423"/>
                  <a:gd name="T3" fmla="*/ 0 h 116"/>
                  <a:gd name="T4" fmla="*/ 423 w 423"/>
                  <a:gd name="T5" fmla="*/ 116 h 116"/>
                  <a:gd name="T6" fmla="*/ 0 w 423"/>
                  <a:gd name="T7" fmla="*/ 116 h 116"/>
                  <a:gd name="T8" fmla="*/ 0 w 423"/>
                  <a:gd name="T9" fmla="*/ 0 h 116"/>
                  <a:gd name="T10" fmla="*/ 5 w 423"/>
                  <a:gd name="T11" fmla="*/ 114 h 116"/>
                  <a:gd name="T12" fmla="*/ 2 w 423"/>
                  <a:gd name="T13" fmla="*/ 112 h 116"/>
                  <a:gd name="T14" fmla="*/ 421 w 423"/>
                  <a:gd name="T15" fmla="*/ 112 h 116"/>
                  <a:gd name="T16" fmla="*/ 418 w 423"/>
                  <a:gd name="T17" fmla="*/ 114 h 116"/>
                  <a:gd name="T18" fmla="*/ 418 w 423"/>
                  <a:gd name="T19" fmla="*/ 3 h 116"/>
                  <a:gd name="T20" fmla="*/ 421 w 423"/>
                  <a:gd name="T21" fmla="*/ 5 h 116"/>
                  <a:gd name="T22" fmla="*/ 2 w 423"/>
                  <a:gd name="T23" fmla="*/ 5 h 116"/>
                  <a:gd name="T24" fmla="*/ 5 w 423"/>
                  <a:gd name="T25" fmla="*/ 3 h 116"/>
                  <a:gd name="T26" fmla="*/ 5 w 423"/>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116">
                    <a:moveTo>
                      <a:pt x="0" y="0"/>
                    </a:moveTo>
                    <a:lnTo>
                      <a:pt x="423" y="0"/>
                    </a:lnTo>
                    <a:lnTo>
                      <a:pt x="423" y="116"/>
                    </a:lnTo>
                    <a:lnTo>
                      <a:pt x="0" y="116"/>
                    </a:lnTo>
                    <a:lnTo>
                      <a:pt x="0" y="0"/>
                    </a:lnTo>
                    <a:close/>
                    <a:moveTo>
                      <a:pt x="5" y="114"/>
                    </a:moveTo>
                    <a:lnTo>
                      <a:pt x="2" y="112"/>
                    </a:lnTo>
                    <a:lnTo>
                      <a:pt x="421" y="112"/>
                    </a:lnTo>
                    <a:lnTo>
                      <a:pt x="418" y="114"/>
                    </a:lnTo>
                    <a:lnTo>
                      <a:pt x="418" y="3"/>
                    </a:lnTo>
                    <a:lnTo>
                      <a:pt x="421" y="5"/>
                    </a:lnTo>
                    <a:lnTo>
                      <a:pt x="2" y="5"/>
                    </a:lnTo>
                    <a:lnTo>
                      <a:pt x="5" y="3"/>
                    </a:lnTo>
                    <a:lnTo>
                      <a:pt x="5" y="114"/>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6" name="Freeform 78"/>
              <p:cNvSpPr>
                <a:spLocks/>
              </p:cNvSpPr>
              <p:nvPr/>
            </p:nvSpPr>
            <p:spPr bwMode="auto">
              <a:xfrm>
                <a:off x="-2738" y="2420"/>
                <a:ext cx="50" cy="148"/>
              </a:xfrm>
              <a:custGeom>
                <a:avLst/>
                <a:gdLst>
                  <a:gd name="T0" fmla="*/ 44 w 50"/>
                  <a:gd name="T1" fmla="*/ 148 h 148"/>
                  <a:gd name="T2" fmla="*/ 0 w 50"/>
                  <a:gd name="T3" fmla="*/ 1 h 148"/>
                  <a:gd name="T4" fmla="*/ 5 w 50"/>
                  <a:gd name="T5" fmla="*/ 0 h 148"/>
                  <a:gd name="T6" fmla="*/ 50 w 50"/>
                  <a:gd name="T7" fmla="*/ 147 h 148"/>
                  <a:gd name="T8" fmla="*/ 44 w 50"/>
                  <a:gd name="T9" fmla="*/ 148 h 148"/>
                </a:gdLst>
                <a:ahLst/>
                <a:cxnLst>
                  <a:cxn ang="0">
                    <a:pos x="T0" y="T1"/>
                  </a:cxn>
                  <a:cxn ang="0">
                    <a:pos x="T2" y="T3"/>
                  </a:cxn>
                  <a:cxn ang="0">
                    <a:pos x="T4" y="T5"/>
                  </a:cxn>
                  <a:cxn ang="0">
                    <a:pos x="T6" y="T7"/>
                  </a:cxn>
                  <a:cxn ang="0">
                    <a:pos x="T8" y="T9"/>
                  </a:cxn>
                </a:cxnLst>
                <a:rect l="0" t="0" r="r" b="b"/>
                <a:pathLst>
                  <a:path w="50" h="148">
                    <a:moveTo>
                      <a:pt x="44" y="148"/>
                    </a:moveTo>
                    <a:lnTo>
                      <a:pt x="0" y="1"/>
                    </a:lnTo>
                    <a:lnTo>
                      <a:pt x="5" y="0"/>
                    </a:lnTo>
                    <a:lnTo>
                      <a:pt x="50" y="147"/>
                    </a:lnTo>
                    <a:lnTo>
                      <a:pt x="44" y="148"/>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7" name="Rectangle 79"/>
              <p:cNvSpPr>
                <a:spLocks noChangeArrowheads="1"/>
              </p:cNvSpPr>
              <p:nvPr/>
            </p:nvSpPr>
            <p:spPr bwMode="auto">
              <a:xfrm>
                <a:off x="-2631" y="2500"/>
                <a:ext cx="25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東海道線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68" name="Rectangle 80"/>
              <p:cNvSpPr>
                <a:spLocks noChangeArrowheads="1"/>
              </p:cNvSpPr>
              <p:nvPr/>
            </p:nvSpPr>
            <p:spPr bwMode="auto">
              <a:xfrm>
                <a:off x="-2359" y="3977"/>
                <a:ext cx="397" cy="11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Freeform 81"/>
              <p:cNvSpPr>
                <a:spLocks noEditPoints="1"/>
              </p:cNvSpPr>
              <p:nvPr/>
            </p:nvSpPr>
            <p:spPr bwMode="auto">
              <a:xfrm>
                <a:off x="-2362" y="3975"/>
                <a:ext cx="403" cy="116"/>
              </a:xfrm>
              <a:custGeom>
                <a:avLst/>
                <a:gdLst>
                  <a:gd name="T0" fmla="*/ 0 w 403"/>
                  <a:gd name="T1" fmla="*/ 0 h 116"/>
                  <a:gd name="T2" fmla="*/ 403 w 403"/>
                  <a:gd name="T3" fmla="*/ 0 h 116"/>
                  <a:gd name="T4" fmla="*/ 403 w 403"/>
                  <a:gd name="T5" fmla="*/ 116 h 116"/>
                  <a:gd name="T6" fmla="*/ 0 w 403"/>
                  <a:gd name="T7" fmla="*/ 116 h 116"/>
                  <a:gd name="T8" fmla="*/ 0 w 403"/>
                  <a:gd name="T9" fmla="*/ 0 h 116"/>
                  <a:gd name="T10" fmla="*/ 5 w 403"/>
                  <a:gd name="T11" fmla="*/ 114 h 116"/>
                  <a:gd name="T12" fmla="*/ 3 w 403"/>
                  <a:gd name="T13" fmla="*/ 111 h 116"/>
                  <a:gd name="T14" fmla="*/ 400 w 403"/>
                  <a:gd name="T15" fmla="*/ 111 h 116"/>
                  <a:gd name="T16" fmla="*/ 398 w 403"/>
                  <a:gd name="T17" fmla="*/ 114 h 116"/>
                  <a:gd name="T18" fmla="*/ 398 w 403"/>
                  <a:gd name="T19" fmla="*/ 2 h 116"/>
                  <a:gd name="T20" fmla="*/ 400 w 403"/>
                  <a:gd name="T21" fmla="*/ 5 h 116"/>
                  <a:gd name="T22" fmla="*/ 3 w 403"/>
                  <a:gd name="T23" fmla="*/ 5 h 116"/>
                  <a:gd name="T24" fmla="*/ 5 w 403"/>
                  <a:gd name="T25" fmla="*/ 2 h 116"/>
                  <a:gd name="T26" fmla="*/ 5 w 403"/>
                  <a:gd name="T2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116">
                    <a:moveTo>
                      <a:pt x="0" y="0"/>
                    </a:moveTo>
                    <a:lnTo>
                      <a:pt x="403" y="0"/>
                    </a:lnTo>
                    <a:lnTo>
                      <a:pt x="403" y="116"/>
                    </a:lnTo>
                    <a:lnTo>
                      <a:pt x="0" y="116"/>
                    </a:lnTo>
                    <a:lnTo>
                      <a:pt x="0" y="0"/>
                    </a:lnTo>
                    <a:close/>
                    <a:moveTo>
                      <a:pt x="5" y="114"/>
                    </a:moveTo>
                    <a:lnTo>
                      <a:pt x="3" y="111"/>
                    </a:lnTo>
                    <a:lnTo>
                      <a:pt x="400" y="111"/>
                    </a:lnTo>
                    <a:lnTo>
                      <a:pt x="398" y="114"/>
                    </a:lnTo>
                    <a:lnTo>
                      <a:pt x="398" y="2"/>
                    </a:lnTo>
                    <a:lnTo>
                      <a:pt x="400" y="5"/>
                    </a:lnTo>
                    <a:lnTo>
                      <a:pt x="3" y="5"/>
                    </a:lnTo>
                    <a:lnTo>
                      <a:pt x="5" y="2"/>
                    </a:lnTo>
                    <a:lnTo>
                      <a:pt x="5" y="114"/>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0" name="Rectangle 82"/>
              <p:cNvSpPr>
                <a:spLocks noChangeArrowheads="1"/>
              </p:cNvSpPr>
              <p:nvPr/>
            </p:nvSpPr>
            <p:spPr bwMode="auto">
              <a:xfrm>
                <a:off x="-2359" y="3987"/>
                <a:ext cx="25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和歌山へ</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1" name="Freeform 83"/>
              <p:cNvSpPr>
                <a:spLocks noEditPoints="1"/>
              </p:cNvSpPr>
              <p:nvPr/>
            </p:nvSpPr>
            <p:spPr bwMode="auto">
              <a:xfrm>
                <a:off x="-2053" y="2165"/>
                <a:ext cx="513" cy="529"/>
              </a:xfrm>
              <a:custGeom>
                <a:avLst/>
                <a:gdLst>
                  <a:gd name="T0" fmla="*/ 16 w 1568"/>
                  <a:gd name="T1" fmla="*/ 698 h 1753"/>
                  <a:gd name="T2" fmla="*/ 98 w 1568"/>
                  <a:gd name="T3" fmla="*/ 629 h 1753"/>
                  <a:gd name="T4" fmla="*/ 68 w 1568"/>
                  <a:gd name="T5" fmla="*/ 788 h 1753"/>
                  <a:gd name="T6" fmla="*/ 110 w 1568"/>
                  <a:gd name="T7" fmla="*/ 427 h 1753"/>
                  <a:gd name="T8" fmla="*/ 230 w 1568"/>
                  <a:gd name="T9" fmla="*/ 252 h 1753"/>
                  <a:gd name="T10" fmla="*/ 275 w 1568"/>
                  <a:gd name="T11" fmla="*/ 297 h 1753"/>
                  <a:gd name="T12" fmla="*/ 166 w 1568"/>
                  <a:gd name="T13" fmla="*/ 458 h 1753"/>
                  <a:gd name="T14" fmla="*/ 476 w 1568"/>
                  <a:gd name="T15" fmla="*/ 64 h 1753"/>
                  <a:gd name="T16" fmla="*/ 674 w 1568"/>
                  <a:gd name="T17" fmla="*/ 3 h 1753"/>
                  <a:gd name="T18" fmla="*/ 573 w 1568"/>
                  <a:gd name="T19" fmla="*/ 93 h 1753"/>
                  <a:gd name="T20" fmla="*/ 425 w 1568"/>
                  <a:gd name="T21" fmla="*/ 92 h 1753"/>
                  <a:gd name="T22" fmla="*/ 1017 w 1568"/>
                  <a:gd name="T23" fmla="*/ 33 h 1753"/>
                  <a:gd name="T24" fmla="*/ 1098 w 1568"/>
                  <a:gd name="T25" fmla="*/ 139 h 1753"/>
                  <a:gd name="T26" fmla="*/ 931 w 1568"/>
                  <a:gd name="T27" fmla="*/ 74 h 1753"/>
                  <a:gd name="T28" fmla="*/ 1290 w 1568"/>
                  <a:gd name="T29" fmla="*/ 201 h 1753"/>
                  <a:gd name="T30" fmla="*/ 1437 w 1568"/>
                  <a:gd name="T31" fmla="*/ 385 h 1753"/>
                  <a:gd name="T32" fmla="*/ 1380 w 1568"/>
                  <a:gd name="T33" fmla="*/ 414 h 1753"/>
                  <a:gd name="T34" fmla="*/ 1244 w 1568"/>
                  <a:gd name="T35" fmla="*/ 246 h 1753"/>
                  <a:gd name="T36" fmla="*/ 1533 w 1568"/>
                  <a:gd name="T37" fmla="*/ 612 h 1753"/>
                  <a:gd name="T38" fmla="*/ 1568 w 1568"/>
                  <a:gd name="T39" fmla="*/ 853 h 1753"/>
                  <a:gd name="T40" fmla="*/ 1490 w 1568"/>
                  <a:gd name="T41" fmla="*/ 710 h 1753"/>
                  <a:gd name="T42" fmla="*/ 1527 w 1568"/>
                  <a:gd name="T43" fmla="*/ 593 h 1753"/>
                  <a:gd name="T44" fmla="*/ 1508 w 1568"/>
                  <a:gd name="T45" fmla="*/ 1213 h 1753"/>
                  <a:gd name="T46" fmla="*/ 1412 w 1568"/>
                  <a:gd name="T47" fmla="*/ 1273 h 1753"/>
                  <a:gd name="T48" fmla="*/ 1471 w 1568"/>
                  <a:gd name="T49" fmla="*/ 1118 h 1753"/>
                  <a:gd name="T50" fmla="*/ 1361 w 1568"/>
                  <a:gd name="T51" fmla="*/ 1467 h 1753"/>
                  <a:gd name="T52" fmla="*/ 1226 w 1568"/>
                  <a:gd name="T53" fmla="*/ 1601 h 1753"/>
                  <a:gd name="T54" fmla="*/ 1185 w 1568"/>
                  <a:gd name="T55" fmla="*/ 1552 h 1753"/>
                  <a:gd name="T56" fmla="*/ 1309 w 1568"/>
                  <a:gd name="T57" fmla="*/ 1429 h 1753"/>
                  <a:gd name="T58" fmla="*/ 945 w 1568"/>
                  <a:gd name="T59" fmla="*/ 1735 h 1753"/>
                  <a:gd name="T60" fmla="*/ 783 w 1568"/>
                  <a:gd name="T61" fmla="*/ 1690 h 1753"/>
                  <a:gd name="T62" fmla="*/ 961 w 1568"/>
                  <a:gd name="T63" fmla="*/ 1664 h 1753"/>
                  <a:gd name="T64" fmla="*/ 715 w 1568"/>
                  <a:gd name="T65" fmla="*/ 1750 h 1753"/>
                  <a:gd name="T66" fmla="*/ 783 w 1568"/>
                  <a:gd name="T67" fmla="*/ 1753 h 1753"/>
                  <a:gd name="T68" fmla="*/ 411 w 1568"/>
                  <a:gd name="T69" fmla="*/ 1648 h 1753"/>
                  <a:gd name="T70" fmla="*/ 336 w 1568"/>
                  <a:gd name="T71" fmla="*/ 1511 h 1753"/>
                  <a:gd name="T72" fmla="*/ 504 w 1568"/>
                  <a:gd name="T73" fmla="*/ 1625 h 1753"/>
                  <a:gd name="T74" fmla="*/ 166 w 1568"/>
                  <a:gd name="T75" fmla="*/ 1409 h 1753"/>
                  <a:gd name="T76" fmla="*/ 62 w 1568"/>
                  <a:gd name="T77" fmla="*/ 1216 h 1753"/>
                  <a:gd name="T78" fmla="*/ 121 w 1568"/>
                  <a:gd name="T79" fmla="*/ 1191 h 1753"/>
                  <a:gd name="T80" fmla="*/ 218 w 1568"/>
                  <a:gd name="T81" fmla="*/ 1371 h 1753"/>
                  <a:gd name="T82" fmla="*/ 5 w 1568"/>
                  <a:gd name="T83" fmla="*/ 965 h 1753"/>
                  <a:gd name="T84" fmla="*/ 68 w 1568"/>
                  <a:gd name="T85" fmla="*/ 956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8" h="1753">
                    <a:moveTo>
                      <a:pt x="0" y="872"/>
                    </a:moveTo>
                    <a:lnTo>
                      <a:pt x="4" y="785"/>
                    </a:lnTo>
                    <a:lnTo>
                      <a:pt x="16" y="698"/>
                    </a:lnTo>
                    <a:lnTo>
                      <a:pt x="35" y="614"/>
                    </a:lnTo>
                    <a:lnTo>
                      <a:pt x="36" y="611"/>
                    </a:lnTo>
                    <a:lnTo>
                      <a:pt x="98" y="629"/>
                    </a:lnTo>
                    <a:lnTo>
                      <a:pt x="98" y="629"/>
                    </a:lnTo>
                    <a:lnTo>
                      <a:pt x="79" y="707"/>
                    </a:lnTo>
                    <a:lnTo>
                      <a:pt x="68" y="788"/>
                    </a:lnTo>
                    <a:lnTo>
                      <a:pt x="64" y="875"/>
                    </a:lnTo>
                    <a:lnTo>
                      <a:pt x="0" y="872"/>
                    </a:lnTo>
                    <a:close/>
                    <a:moveTo>
                      <a:pt x="110" y="427"/>
                    </a:moveTo>
                    <a:lnTo>
                      <a:pt x="133" y="384"/>
                    </a:lnTo>
                    <a:lnTo>
                      <a:pt x="227" y="256"/>
                    </a:lnTo>
                    <a:cubicBezTo>
                      <a:pt x="228" y="254"/>
                      <a:pt x="229" y="253"/>
                      <a:pt x="230" y="252"/>
                    </a:cubicBezTo>
                    <a:lnTo>
                      <a:pt x="266" y="215"/>
                    </a:lnTo>
                    <a:lnTo>
                      <a:pt x="312" y="260"/>
                    </a:lnTo>
                    <a:lnTo>
                      <a:pt x="275" y="297"/>
                    </a:lnTo>
                    <a:lnTo>
                      <a:pt x="278" y="293"/>
                    </a:lnTo>
                    <a:lnTo>
                      <a:pt x="190" y="415"/>
                    </a:lnTo>
                    <a:lnTo>
                      <a:pt x="166" y="458"/>
                    </a:lnTo>
                    <a:lnTo>
                      <a:pt x="110" y="427"/>
                    </a:lnTo>
                    <a:close/>
                    <a:moveTo>
                      <a:pt x="425" y="92"/>
                    </a:moveTo>
                    <a:lnTo>
                      <a:pt x="476" y="64"/>
                    </a:lnTo>
                    <a:lnTo>
                      <a:pt x="548" y="34"/>
                    </a:lnTo>
                    <a:lnTo>
                      <a:pt x="625" y="12"/>
                    </a:lnTo>
                    <a:lnTo>
                      <a:pt x="674" y="3"/>
                    </a:lnTo>
                    <a:lnTo>
                      <a:pt x="685" y="66"/>
                    </a:lnTo>
                    <a:lnTo>
                      <a:pt x="642" y="73"/>
                    </a:lnTo>
                    <a:lnTo>
                      <a:pt x="573" y="93"/>
                    </a:lnTo>
                    <a:lnTo>
                      <a:pt x="507" y="121"/>
                    </a:lnTo>
                    <a:lnTo>
                      <a:pt x="455" y="148"/>
                    </a:lnTo>
                    <a:lnTo>
                      <a:pt x="425" y="92"/>
                    </a:lnTo>
                    <a:close/>
                    <a:moveTo>
                      <a:pt x="877" y="0"/>
                    </a:moveTo>
                    <a:lnTo>
                      <a:pt x="942" y="11"/>
                    </a:lnTo>
                    <a:lnTo>
                      <a:pt x="1017" y="33"/>
                    </a:lnTo>
                    <a:lnTo>
                      <a:pt x="1090" y="63"/>
                    </a:lnTo>
                    <a:lnTo>
                      <a:pt x="1128" y="83"/>
                    </a:lnTo>
                    <a:lnTo>
                      <a:pt x="1098" y="139"/>
                    </a:lnTo>
                    <a:lnTo>
                      <a:pt x="1065" y="122"/>
                    </a:lnTo>
                    <a:lnTo>
                      <a:pt x="1000" y="94"/>
                    </a:lnTo>
                    <a:lnTo>
                      <a:pt x="931" y="74"/>
                    </a:lnTo>
                    <a:lnTo>
                      <a:pt x="866" y="63"/>
                    </a:lnTo>
                    <a:lnTo>
                      <a:pt x="877" y="0"/>
                    </a:lnTo>
                    <a:close/>
                    <a:moveTo>
                      <a:pt x="1290" y="201"/>
                    </a:moveTo>
                    <a:lnTo>
                      <a:pt x="1340" y="252"/>
                    </a:lnTo>
                    <a:lnTo>
                      <a:pt x="1434" y="380"/>
                    </a:lnTo>
                    <a:cubicBezTo>
                      <a:pt x="1435" y="382"/>
                      <a:pt x="1436" y="383"/>
                      <a:pt x="1437" y="385"/>
                    </a:cubicBezTo>
                    <a:lnTo>
                      <a:pt x="1451" y="411"/>
                    </a:lnTo>
                    <a:lnTo>
                      <a:pt x="1394" y="441"/>
                    </a:lnTo>
                    <a:lnTo>
                      <a:pt x="1380" y="414"/>
                    </a:lnTo>
                    <a:lnTo>
                      <a:pt x="1383" y="418"/>
                    </a:lnTo>
                    <a:lnTo>
                      <a:pt x="1293" y="297"/>
                    </a:lnTo>
                    <a:lnTo>
                      <a:pt x="1244" y="246"/>
                    </a:lnTo>
                    <a:lnTo>
                      <a:pt x="1290" y="201"/>
                    </a:lnTo>
                    <a:close/>
                    <a:moveTo>
                      <a:pt x="1527" y="593"/>
                    </a:moveTo>
                    <a:lnTo>
                      <a:pt x="1533" y="612"/>
                    </a:lnTo>
                    <a:lnTo>
                      <a:pt x="1553" y="695"/>
                    </a:lnTo>
                    <a:lnTo>
                      <a:pt x="1564" y="782"/>
                    </a:lnTo>
                    <a:lnTo>
                      <a:pt x="1568" y="853"/>
                    </a:lnTo>
                    <a:lnTo>
                      <a:pt x="1504" y="856"/>
                    </a:lnTo>
                    <a:lnTo>
                      <a:pt x="1501" y="791"/>
                    </a:lnTo>
                    <a:lnTo>
                      <a:pt x="1490" y="710"/>
                    </a:lnTo>
                    <a:lnTo>
                      <a:pt x="1472" y="631"/>
                    </a:lnTo>
                    <a:lnTo>
                      <a:pt x="1466" y="613"/>
                    </a:lnTo>
                    <a:lnTo>
                      <a:pt x="1527" y="593"/>
                    </a:lnTo>
                    <a:close/>
                    <a:moveTo>
                      <a:pt x="1552" y="1053"/>
                    </a:moveTo>
                    <a:lnTo>
                      <a:pt x="1534" y="1133"/>
                    </a:lnTo>
                    <a:lnTo>
                      <a:pt x="1508" y="1213"/>
                    </a:lnTo>
                    <a:lnTo>
                      <a:pt x="1475" y="1291"/>
                    </a:lnTo>
                    <a:lnTo>
                      <a:pt x="1468" y="1303"/>
                    </a:lnTo>
                    <a:lnTo>
                      <a:pt x="1412" y="1273"/>
                    </a:lnTo>
                    <a:lnTo>
                      <a:pt x="1416" y="1266"/>
                    </a:lnTo>
                    <a:lnTo>
                      <a:pt x="1447" y="1194"/>
                    </a:lnTo>
                    <a:lnTo>
                      <a:pt x="1471" y="1118"/>
                    </a:lnTo>
                    <a:lnTo>
                      <a:pt x="1490" y="1039"/>
                    </a:lnTo>
                    <a:lnTo>
                      <a:pt x="1552" y="1053"/>
                    </a:lnTo>
                    <a:close/>
                    <a:moveTo>
                      <a:pt x="1361" y="1467"/>
                    </a:moveTo>
                    <a:lnTo>
                      <a:pt x="1342" y="1492"/>
                    </a:lnTo>
                    <a:lnTo>
                      <a:pt x="1287" y="1551"/>
                    </a:lnTo>
                    <a:lnTo>
                      <a:pt x="1226" y="1601"/>
                    </a:lnTo>
                    <a:lnTo>
                      <a:pt x="1164" y="1644"/>
                    </a:lnTo>
                    <a:lnTo>
                      <a:pt x="1127" y="1592"/>
                    </a:lnTo>
                    <a:lnTo>
                      <a:pt x="1185" y="1552"/>
                    </a:lnTo>
                    <a:lnTo>
                      <a:pt x="1240" y="1506"/>
                    </a:lnTo>
                    <a:lnTo>
                      <a:pt x="1291" y="1455"/>
                    </a:lnTo>
                    <a:lnTo>
                      <a:pt x="1309" y="1429"/>
                    </a:lnTo>
                    <a:lnTo>
                      <a:pt x="1361" y="1467"/>
                    </a:lnTo>
                    <a:close/>
                    <a:moveTo>
                      <a:pt x="979" y="1725"/>
                    </a:moveTo>
                    <a:lnTo>
                      <a:pt x="945" y="1735"/>
                    </a:lnTo>
                    <a:lnTo>
                      <a:pt x="867" y="1749"/>
                    </a:lnTo>
                    <a:lnTo>
                      <a:pt x="786" y="1753"/>
                    </a:lnTo>
                    <a:lnTo>
                      <a:pt x="783" y="1690"/>
                    </a:lnTo>
                    <a:lnTo>
                      <a:pt x="856" y="1686"/>
                    </a:lnTo>
                    <a:lnTo>
                      <a:pt x="928" y="1674"/>
                    </a:lnTo>
                    <a:lnTo>
                      <a:pt x="961" y="1664"/>
                    </a:lnTo>
                    <a:lnTo>
                      <a:pt x="979" y="1725"/>
                    </a:lnTo>
                    <a:close/>
                    <a:moveTo>
                      <a:pt x="783" y="1753"/>
                    </a:moveTo>
                    <a:lnTo>
                      <a:pt x="715" y="1750"/>
                    </a:lnTo>
                    <a:lnTo>
                      <a:pt x="718" y="1686"/>
                    </a:lnTo>
                    <a:lnTo>
                      <a:pt x="786" y="1690"/>
                    </a:lnTo>
                    <a:lnTo>
                      <a:pt x="783" y="1753"/>
                    </a:lnTo>
                    <a:close/>
                    <a:moveTo>
                      <a:pt x="519" y="1701"/>
                    </a:moveTo>
                    <a:lnTo>
                      <a:pt x="479" y="1684"/>
                    </a:lnTo>
                    <a:lnTo>
                      <a:pt x="411" y="1648"/>
                    </a:lnTo>
                    <a:lnTo>
                      <a:pt x="346" y="1603"/>
                    </a:lnTo>
                    <a:lnTo>
                      <a:pt x="295" y="1561"/>
                    </a:lnTo>
                    <a:lnTo>
                      <a:pt x="336" y="1511"/>
                    </a:lnTo>
                    <a:lnTo>
                      <a:pt x="383" y="1550"/>
                    </a:lnTo>
                    <a:lnTo>
                      <a:pt x="442" y="1591"/>
                    </a:lnTo>
                    <a:lnTo>
                      <a:pt x="504" y="1625"/>
                    </a:lnTo>
                    <a:lnTo>
                      <a:pt x="544" y="1642"/>
                    </a:lnTo>
                    <a:lnTo>
                      <a:pt x="519" y="1701"/>
                    </a:lnTo>
                    <a:close/>
                    <a:moveTo>
                      <a:pt x="166" y="1409"/>
                    </a:moveTo>
                    <a:lnTo>
                      <a:pt x="136" y="1366"/>
                    </a:lnTo>
                    <a:lnTo>
                      <a:pt x="95" y="1293"/>
                    </a:lnTo>
                    <a:lnTo>
                      <a:pt x="62" y="1216"/>
                    </a:lnTo>
                    <a:lnTo>
                      <a:pt x="48" y="1172"/>
                    </a:lnTo>
                    <a:lnTo>
                      <a:pt x="109" y="1152"/>
                    </a:lnTo>
                    <a:lnTo>
                      <a:pt x="121" y="1191"/>
                    </a:lnTo>
                    <a:lnTo>
                      <a:pt x="152" y="1262"/>
                    </a:lnTo>
                    <a:lnTo>
                      <a:pt x="187" y="1329"/>
                    </a:lnTo>
                    <a:lnTo>
                      <a:pt x="218" y="1371"/>
                    </a:lnTo>
                    <a:lnTo>
                      <a:pt x="166" y="1409"/>
                    </a:lnTo>
                    <a:close/>
                    <a:moveTo>
                      <a:pt x="7" y="979"/>
                    </a:moveTo>
                    <a:lnTo>
                      <a:pt x="5" y="965"/>
                    </a:lnTo>
                    <a:lnTo>
                      <a:pt x="0" y="875"/>
                    </a:lnTo>
                    <a:lnTo>
                      <a:pt x="64" y="872"/>
                    </a:lnTo>
                    <a:lnTo>
                      <a:pt x="68" y="956"/>
                    </a:lnTo>
                    <a:lnTo>
                      <a:pt x="70" y="971"/>
                    </a:lnTo>
                    <a:lnTo>
                      <a:pt x="7" y="979"/>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2" name="Rectangle 84"/>
              <p:cNvSpPr>
                <a:spLocks noChangeArrowheads="1"/>
              </p:cNvSpPr>
              <p:nvPr/>
            </p:nvSpPr>
            <p:spPr bwMode="auto">
              <a:xfrm>
                <a:off x="-1718" y="1525"/>
                <a:ext cx="570"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Rectangle 85"/>
              <p:cNvSpPr>
                <a:spLocks noChangeArrowheads="1"/>
              </p:cNvSpPr>
              <p:nvPr/>
            </p:nvSpPr>
            <p:spPr bwMode="auto">
              <a:xfrm>
                <a:off x="-1713" y="1536"/>
                <a:ext cx="35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北陸方面との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4" name="Rectangle 86"/>
              <p:cNvSpPr>
                <a:spLocks noChangeArrowheads="1"/>
              </p:cNvSpPr>
              <p:nvPr/>
            </p:nvSpPr>
            <p:spPr bwMode="auto">
              <a:xfrm>
                <a:off x="-1703" y="1642"/>
                <a:ext cx="29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アクセス強化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7" name="Rectangle 89"/>
              <p:cNvSpPr>
                <a:spLocks noChangeArrowheads="1"/>
              </p:cNvSpPr>
              <p:nvPr/>
            </p:nvSpPr>
            <p:spPr bwMode="auto">
              <a:xfrm>
                <a:off x="-2201" y="1220"/>
                <a:ext cx="40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北陸新幹線開業</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78" name="Rectangle 90"/>
              <p:cNvSpPr>
                <a:spLocks noChangeArrowheads="1"/>
              </p:cNvSpPr>
              <p:nvPr/>
            </p:nvSpPr>
            <p:spPr bwMode="auto">
              <a:xfrm>
                <a:off x="-2275" y="1325"/>
                <a:ext cx="29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（敦賀まで）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9" name="Rectangle 91"/>
              <p:cNvSpPr>
                <a:spLocks noChangeArrowheads="1"/>
              </p:cNvSpPr>
              <p:nvPr/>
            </p:nvSpPr>
            <p:spPr bwMode="auto">
              <a:xfrm>
                <a:off x="-1376" y="2733"/>
                <a:ext cx="27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Century Schoolbook" panose="02040604050505020304" pitchFamily="18" charset="0"/>
                  </a:rPr>
                  <a:t>2018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0" name="Rectangle 92"/>
              <p:cNvSpPr>
                <a:spLocks noChangeArrowheads="1"/>
              </p:cNvSpPr>
              <p:nvPr/>
            </p:nvSpPr>
            <p:spPr bwMode="auto">
              <a:xfrm>
                <a:off x="-1145" y="2747"/>
                <a:ext cx="50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年（放出～新大阪間）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1" name="Rectangle 93"/>
              <p:cNvSpPr>
                <a:spLocks noChangeArrowheads="1"/>
              </p:cNvSpPr>
              <p:nvPr/>
            </p:nvSpPr>
            <p:spPr bwMode="auto">
              <a:xfrm>
                <a:off x="-1153" y="2356"/>
                <a:ext cx="769"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Rectangle 94"/>
              <p:cNvSpPr>
                <a:spLocks noChangeArrowheads="1"/>
              </p:cNvSpPr>
              <p:nvPr/>
            </p:nvSpPr>
            <p:spPr bwMode="auto">
              <a:xfrm>
                <a:off x="-1147" y="2372"/>
                <a:ext cx="4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大阪東部方面との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3" name="Rectangle 95"/>
              <p:cNvSpPr>
                <a:spLocks noChangeArrowheads="1"/>
              </p:cNvSpPr>
              <p:nvPr/>
            </p:nvSpPr>
            <p:spPr bwMode="auto">
              <a:xfrm>
                <a:off x="-1037" y="2477"/>
                <a:ext cx="29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アクセス強化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4" name="Rectangle 96"/>
              <p:cNvSpPr>
                <a:spLocks noChangeArrowheads="1"/>
              </p:cNvSpPr>
              <p:nvPr/>
            </p:nvSpPr>
            <p:spPr bwMode="auto">
              <a:xfrm>
                <a:off x="-1883" y="2904"/>
                <a:ext cx="361" cy="95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Freeform 97"/>
              <p:cNvSpPr>
                <a:spLocks/>
              </p:cNvSpPr>
              <p:nvPr/>
            </p:nvSpPr>
            <p:spPr bwMode="auto">
              <a:xfrm>
                <a:off x="-1883" y="2904"/>
                <a:ext cx="356" cy="953"/>
              </a:xfrm>
              <a:custGeom>
                <a:avLst/>
                <a:gdLst>
                  <a:gd name="T0" fmla="*/ 178 w 356"/>
                  <a:gd name="T1" fmla="*/ 953 h 953"/>
                  <a:gd name="T2" fmla="*/ 0 w 356"/>
                  <a:gd name="T3" fmla="*/ 763 h 953"/>
                  <a:gd name="T4" fmla="*/ 89 w 356"/>
                  <a:gd name="T5" fmla="*/ 763 h 953"/>
                  <a:gd name="T6" fmla="*/ 89 w 356"/>
                  <a:gd name="T7" fmla="*/ 190 h 953"/>
                  <a:gd name="T8" fmla="*/ 0 w 356"/>
                  <a:gd name="T9" fmla="*/ 190 h 953"/>
                  <a:gd name="T10" fmla="*/ 178 w 356"/>
                  <a:gd name="T11" fmla="*/ 0 h 953"/>
                  <a:gd name="T12" fmla="*/ 356 w 356"/>
                  <a:gd name="T13" fmla="*/ 190 h 953"/>
                  <a:gd name="T14" fmla="*/ 267 w 356"/>
                  <a:gd name="T15" fmla="*/ 190 h 953"/>
                  <a:gd name="T16" fmla="*/ 267 w 356"/>
                  <a:gd name="T17" fmla="*/ 763 h 953"/>
                  <a:gd name="T18" fmla="*/ 356 w 356"/>
                  <a:gd name="T19" fmla="*/ 763 h 953"/>
                  <a:gd name="T20" fmla="*/ 178 w 356"/>
                  <a:gd name="T21" fmla="*/ 953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953">
                    <a:moveTo>
                      <a:pt x="178" y="953"/>
                    </a:moveTo>
                    <a:lnTo>
                      <a:pt x="0" y="763"/>
                    </a:lnTo>
                    <a:lnTo>
                      <a:pt x="89" y="763"/>
                    </a:lnTo>
                    <a:lnTo>
                      <a:pt x="89" y="190"/>
                    </a:lnTo>
                    <a:lnTo>
                      <a:pt x="0" y="190"/>
                    </a:lnTo>
                    <a:lnTo>
                      <a:pt x="178" y="0"/>
                    </a:lnTo>
                    <a:lnTo>
                      <a:pt x="356" y="190"/>
                    </a:lnTo>
                    <a:lnTo>
                      <a:pt x="267" y="190"/>
                    </a:lnTo>
                    <a:lnTo>
                      <a:pt x="267" y="763"/>
                    </a:lnTo>
                    <a:lnTo>
                      <a:pt x="356" y="763"/>
                    </a:lnTo>
                    <a:lnTo>
                      <a:pt x="178"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Rectangle 98"/>
              <p:cNvSpPr>
                <a:spLocks noChangeArrowheads="1"/>
              </p:cNvSpPr>
              <p:nvPr/>
            </p:nvSpPr>
            <p:spPr bwMode="auto">
              <a:xfrm>
                <a:off x="-1883" y="2904"/>
                <a:ext cx="361" cy="95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Freeform 99"/>
              <p:cNvSpPr>
                <a:spLocks noEditPoints="1"/>
              </p:cNvSpPr>
              <p:nvPr/>
            </p:nvSpPr>
            <p:spPr bwMode="auto">
              <a:xfrm>
                <a:off x="-1883" y="2903"/>
                <a:ext cx="361" cy="957"/>
              </a:xfrm>
              <a:custGeom>
                <a:avLst/>
                <a:gdLst>
                  <a:gd name="T0" fmla="*/ 334 w 361"/>
                  <a:gd name="T1" fmla="*/ 791 h 957"/>
                  <a:gd name="T2" fmla="*/ 296 w 361"/>
                  <a:gd name="T3" fmla="*/ 832 h 957"/>
                  <a:gd name="T4" fmla="*/ 268 w 361"/>
                  <a:gd name="T5" fmla="*/ 854 h 957"/>
                  <a:gd name="T6" fmla="*/ 258 w 361"/>
                  <a:gd name="T7" fmla="*/ 865 h 957"/>
                  <a:gd name="T8" fmla="*/ 238 w 361"/>
                  <a:gd name="T9" fmla="*/ 894 h 957"/>
                  <a:gd name="T10" fmla="*/ 190 w 361"/>
                  <a:gd name="T11" fmla="*/ 945 h 957"/>
                  <a:gd name="T12" fmla="*/ 186 w 361"/>
                  <a:gd name="T13" fmla="*/ 942 h 957"/>
                  <a:gd name="T14" fmla="*/ 162 w 361"/>
                  <a:gd name="T15" fmla="*/ 940 h 957"/>
                  <a:gd name="T16" fmla="*/ 114 w 361"/>
                  <a:gd name="T17" fmla="*/ 889 h 957"/>
                  <a:gd name="T18" fmla="*/ 76 w 361"/>
                  <a:gd name="T19" fmla="*/ 849 h 957"/>
                  <a:gd name="T20" fmla="*/ 56 w 361"/>
                  <a:gd name="T21" fmla="*/ 820 h 957"/>
                  <a:gd name="T22" fmla="*/ 46 w 361"/>
                  <a:gd name="T23" fmla="*/ 809 h 957"/>
                  <a:gd name="T24" fmla="*/ 18 w 361"/>
                  <a:gd name="T25" fmla="*/ 787 h 957"/>
                  <a:gd name="T26" fmla="*/ 43 w 361"/>
                  <a:gd name="T27" fmla="*/ 762 h 957"/>
                  <a:gd name="T28" fmla="*/ 89 w 361"/>
                  <a:gd name="T29" fmla="*/ 762 h 957"/>
                  <a:gd name="T30" fmla="*/ 80 w 361"/>
                  <a:gd name="T31" fmla="*/ 762 h 957"/>
                  <a:gd name="T32" fmla="*/ 86 w 361"/>
                  <a:gd name="T33" fmla="*/ 705 h 957"/>
                  <a:gd name="T34" fmla="*/ 86 w 361"/>
                  <a:gd name="T35" fmla="*/ 651 h 957"/>
                  <a:gd name="T36" fmla="*/ 91 w 361"/>
                  <a:gd name="T37" fmla="*/ 618 h 957"/>
                  <a:gd name="T38" fmla="*/ 91 w 361"/>
                  <a:gd name="T39" fmla="*/ 603 h 957"/>
                  <a:gd name="T40" fmla="*/ 86 w 361"/>
                  <a:gd name="T41" fmla="*/ 569 h 957"/>
                  <a:gd name="T42" fmla="*/ 86 w 361"/>
                  <a:gd name="T43" fmla="*/ 501 h 957"/>
                  <a:gd name="T44" fmla="*/ 86 w 361"/>
                  <a:gd name="T45" fmla="*/ 448 h 957"/>
                  <a:gd name="T46" fmla="*/ 91 w 361"/>
                  <a:gd name="T47" fmla="*/ 414 h 957"/>
                  <a:gd name="T48" fmla="*/ 91 w 361"/>
                  <a:gd name="T49" fmla="*/ 400 h 957"/>
                  <a:gd name="T50" fmla="*/ 86 w 361"/>
                  <a:gd name="T51" fmla="*/ 366 h 957"/>
                  <a:gd name="T52" fmla="*/ 86 w 361"/>
                  <a:gd name="T53" fmla="*/ 298 h 957"/>
                  <a:gd name="T54" fmla="*/ 86 w 361"/>
                  <a:gd name="T55" fmla="*/ 245 h 957"/>
                  <a:gd name="T56" fmla="*/ 91 w 361"/>
                  <a:gd name="T57" fmla="*/ 211 h 957"/>
                  <a:gd name="T58" fmla="*/ 74 w 361"/>
                  <a:gd name="T59" fmla="*/ 194 h 957"/>
                  <a:gd name="T60" fmla="*/ 37 w 361"/>
                  <a:gd name="T61" fmla="*/ 194 h 957"/>
                  <a:gd name="T62" fmla="*/ 0 w 361"/>
                  <a:gd name="T63" fmla="*/ 189 h 957"/>
                  <a:gd name="T64" fmla="*/ 12 w 361"/>
                  <a:gd name="T65" fmla="*/ 182 h 957"/>
                  <a:gd name="T66" fmla="*/ 32 w 361"/>
                  <a:gd name="T67" fmla="*/ 153 h 957"/>
                  <a:gd name="T68" fmla="*/ 80 w 361"/>
                  <a:gd name="T69" fmla="*/ 102 h 957"/>
                  <a:gd name="T70" fmla="*/ 117 w 361"/>
                  <a:gd name="T71" fmla="*/ 62 h 957"/>
                  <a:gd name="T72" fmla="*/ 146 w 361"/>
                  <a:gd name="T73" fmla="*/ 40 h 957"/>
                  <a:gd name="T74" fmla="*/ 156 w 361"/>
                  <a:gd name="T75" fmla="*/ 29 h 957"/>
                  <a:gd name="T76" fmla="*/ 180 w 361"/>
                  <a:gd name="T77" fmla="*/ 0 h 957"/>
                  <a:gd name="T78" fmla="*/ 228 w 361"/>
                  <a:gd name="T79" fmla="*/ 51 h 957"/>
                  <a:gd name="T80" fmla="*/ 266 w 361"/>
                  <a:gd name="T81" fmla="*/ 91 h 957"/>
                  <a:gd name="T82" fmla="*/ 286 w 361"/>
                  <a:gd name="T83" fmla="*/ 120 h 957"/>
                  <a:gd name="T84" fmla="*/ 296 w 361"/>
                  <a:gd name="T85" fmla="*/ 131 h 957"/>
                  <a:gd name="T86" fmla="*/ 324 w 361"/>
                  <a:gd name="T87" fmla="*/ 154 h 957"/>
                  <a:gd name="T88" fmla="*/ 354 w 361"/>
                  <a:gd name="T89" fmla="*/ 193 h 957"/>
                  <a:gd name="T90" fmla="*/ 334 w 361"/>
                  <a:gd name="T91" fmla="*/ 189 h 957"/>
                  <a:gd name="T92" fmla="*/ 297 w 361"/>
                  <a:gd name="T93" fmla="*/ 194 h 957"/>
                  <a:gd name="T94" fmla="*/ 269 w 361"/>
                  <a:gd name="T95" fmla="*/ 231 h 957"/>
                  <a:gd name="T96" fmla="*/ 269 w 361"/>
                  <a:gd name="T97" fmla="*/ 284 h 957"/>
                  <a:gd name="T98" fmla="*/ 264 w 361"/>
                  <a:gd name="T99" fmla="*/ 318 h 957"/>
                  <a:gd name="T100" fmla="*/ 264 w 361"/>
                  <a:gd name="T101" fmla="*/ 333 h 957"/>
                  <a:gd name="T102" fmla="*/ 269 w 361"/>
                  <a:gd name="T103" fmla="*/ 366 h 957"/>
                  <a:gd name="T104" fmla="*/ 269 w 361"/>
                  <a:gd name="T105" fmla="*/ 434 h 957"/>
                  <a:gd name="T106" fmla="*/ 269 w 361"/>
                  <a:gd name="T107" fmla="*/ 487 h 957"/>
                  <a:gd name="T108" fmla="*/ 264 w 361"/>
                  <a:gd name="T109" fmla="*/ 521 h 957"/>
                  <a:gd name="T110" fmla="*/ 264 w 361"/>
                  <a:gd name="T111" fmla="*/ 536 h 957"/>
                  <a:gd name="T112" fmla="*/ 269 w 361"/>
                  <a:gd name="T113" fmla="*/ 569 h 957"/>
                  <a:gd name="T114" fmla="*/ 269 w 361"/>
                  <a:gd name="T115" fmla="*/ 637 h 957"/>
                  <a:gd name="T116" fmla="*/ 269 w 361"/>
                  <a:gd name="T117" fmla="*/ 690 h 957"/>
                  <a:gd name="T118" fmla="*/ 264 w 361"/>
                  <a:gd name="T119" fmla="*/ 724 h 957"/>
                  <a:gd name="T120" fmla="*/ 264 w 361"/>
                  <a:gd name="T121" fmla="*/ 739 h 957"/>
                  <a:gd name="T122" fmla="*/ 276 w 361"/>
                  <a:gd name="T123" fmla="*/ 762 h 957"/>
                  <a:gd name="T124" fmla="*/ 349 w 361"/>
                  <a:gd name="T125" fmla="*/ 762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 h="957">
                    <a:moveTo>
                      <a:pt x="358" y="766"/>
                    </a:moveTo>
                    <a:lnTo>
                      <a:pt x="344" y="780"/>
                    </a:lnTo>
                    <a:lnTo>
                      <a:pt x="340" y="777"/>
                    </a:lnTo>
                    <a:lnTo>
                      <a:pt x="354" y="762"/>
                    </a:lnTo>
                    <a:lnTo>
                      <a:pt x="358" y="766"/>
                    </a:lnTo>
                    <a:close/>
                    <a:moveTo>
                      <a:pt x="334" y="791"/>
                    </a:moveTo>
                    <a:lnTo>
                      <a:pt x="320" y="806"/>
                    </a:lnTo>
                    <a:lnTo>
                      <a:pt x="316" y="803"/>
                    </a:lnTo>
                    <a:lnTo>
                      <a:pt x="330" y="788"/>
                    </a:lnTo>
                    <a:lnTo>
                      <a:pt x="334" y="791"/>
                    </a:lnTo>
                    <a:close/>
                    <a:moveTo>
                      <a:pt x="310" y="817"/>
                    </a:moveTo>
                    <a:lnTo>
                      <a:pt x="296" y="832"/>
                    </a:lnTo>
                    <a:lnTo>
                      <a:pt x="292" y="828"/>
                    </a:lnTo>
                    <a:lnTo>
                      <a:pt x="306" y="814"/>
                    </a:lnTo>
                    <a:lnTo>
                      <a:pt x="310" y="817"/>
                    </a:lnTo>
                    <a:close/>
                    <a:moveTo>
                      <a:pt x="286" y="842"/>
                    </a:moveTo>
                    <a:lnTo>
                      <a:pt x="272" y="857"/>
                    </a:lnTo>
                    <a:lnTo>
                      <a:pt x="268" y="854"/>
                    </a:lnTo>
                    <a:lnTo>
                      <a:pt x="282" y="839"/>
                    </a:lnTo>
                    <a:lnTo>
                      <a:pt x="286" y="842"/>
                    </a:lnTo>
                    <a:close/>
                    <a:moveTo>
                      <a:pt x="262" y="868"/>
                    </a:moveTo>
                    <a:lnTo>
                      <a:pt x="248" y="883"/>
                    </a:lnTo>
                    <a:lnTo>
                      <a:pt x="244" y="880"/>
                    </a:lnTo>
                    <a:lnTo>
                      <a:pt x="258" y="865"/>
                    </a:lnTo>
                    <a:lnTo>
                      <a:pt x="262" y="868"/>
                    </a:lnTo>
                    <a:close/>
                    <a:moveTo>
                      <a:pt x="238" y="894"/>
                    </a:moveTo>
                    <a:lnTo>
                      <a:pt x="224" y="908"/>
                    </a:lnTo>
                    <a:lnTo>
                      <a:pt x="220" y="905"/>
                    </a:lnTo>
                    <a:lnTo>
                      <a:pt x="234" y="890"/>
                    </a:lnTo>
                    <a:lnTo>
                      <a:pt x="238" y="894"/>
                    </a:lnTo>
                    <a:close/>
                    <a:moveTo>
                      <a:pt x="214" y="919"/>
                    </a:moveTo>
                    <a:lnTo>
                      <a:pt x="200" y="934"/>
                    </a:lnTo>
                    <a:lnTo>
                      <a:pt x="196" y="931"/>
                    </a:lnTo>
                    <a:lnTo>
                      <a:pt x="210" y="916"/>
                    </a:lnTo>
                    <a:lnTo>
                      <a:pt x="214" y="919"/>
                    </a:lnTo>
                    <a:close/>
                    <a:moveTo>
                      <a:pt x="190" y="945"/>
                    </a:moveTo>
                    <a:lnTo>
                      <a:pt x="178" y="957"/>
                    </a:lnTo>
                    <a:lnTo>
                      <a:pt x="172" y="951"/>
                    </a:lnTo>
                    <a:lnTo>
                      <a:pt x="176" y="948"/>
                    </a:lnTo>
                    <a:lnTo>
                      <a:pt x="180" y="952"/>
                    </a:lnTo>
                    <a:lnTo>
                      <a:pt x="176" y="952"/>
                    </a:lnTo>
                    <a:lnTo>
                      <a:pt x="186" y="942"/>
                    </a:lnTo>
                    <a:lnTo>
                      <a:pt x="190" y="945"/>
                    </a:lnTo>
                    <a:close/>
                    <a:moveTo>
                      <a:pt x="162" y="940"/>
                    </a:moveTo>
                    <a:lnTo>
                      <a:pt x="148" y="925"/>
                    </a:lnTo>
                    <a:lnTo>
                      <a:pt x="152" y="922"/>
                    </a:lnTo>
                    <a:lnTo>
                      <a:pt x="166" y="937"/>
                    </a:lnTo>
                    <a:lnTo>
                      <a:pt x="162" y="940"/>
                    </a:lnTo>
                    <a:close/>
                    <a:moveTo>
                      <a:pt x="138" y="915"/>
                    </a:moveTo>
                    <a:lnTo>
                      <a:pt x="124" y="900"/>
                    </a:lnTo>
                    <a:lnTo>
                      <a:pt x="128" y="897"/>
                    </a:lnTo>
                    <a:lnTo>
                      <a:pt x="142" y="911"/>
                    </a:lnTo>
                    <a:lnTo>
                      <a:pt x="138" y="915"/>
                    </a:lnTo>
                    <a:close/>
                    <a:moveTo>
                      <a:pt x="114" y="889"/>
                    </a:moveTo>
                    <a:lnTo>
                      <a:pt x="100" y="874"/>
                    </a:lnTo>
                    <a:lnTo>
                      <a:pt x="104" y="871"/>
                    </a:lnTo>
                    <a:lnTo>
                      <a:pt x="117" y="886"/>
                    </a:lnTo>
                    <a:lnTo>
                      <a:pt x="114" y="889"/>
                    </a:lnTo>
                    <a:close/>
                    <a:moveTo>
                      <a:pt x="90" y="863"/>
                    </a:moveTo>
                    <a:lnTo>
                      <a:pt x="76" y="849"/>
                    </a:lnTo>
                    <a:lnTo>
                      <a:pt x="80" y="846"/>
                    </a:lnTo>
                    <a:lnTo>
                      <a:pt x="94" y="860"/>
                    </a:lnTo>
                    <a:lnTo>
                      <a:pt x="90" y="863"/>
                    </a:lnTo>
                    <a:close/>
                    <a:moveTo>
                      <a:pt x="65" y="838"/>
                    </a:moveTo>
                    <a:lnTo>
                      <a:pt x="52" y="823"/>
                    </a:lnTo>
                    <a:lnTo>
                      <a:pt x="56" y="820"/>
                    </a:lnTo>
                    <a:lnTo>
                      <a:pt x="69" y="835"/>
                    </a:lnTo>
                    <a:lnTo>
                      <a:pt x="65" y="838"/>
                    </a:lnTo>
                    <a:close/>
                    <a:moveTo>
                      <a:pt x="42" y="812"/>
                    </a:moveTo>
                    <a:lnTo>
                      <a:pt x="28" y="798"/>
                    </a:lnTo>
                    <a:lnTo>
                      <a:pt x="32" y="794"/>
                    </a:lnTo>
                    <a:lnTo>
                      <a:pt x="46" y="809"/>
                    </a:lnTo>
                    <a:lnTo>
                      <a:pt x="42" y="812"/>
                    </a:lnTo>
                    <a:close/>
                    <a:moveTo>
                      <a:pt x="18" y="787"/>
                    </a:moveTo>
                    <a:lnTo>
                      <a:pt x="4" y="772"/>
                    </a:lnTo>
                    <a:lnTo>
                      <a:pt x="8" y="769"/>
                    </a:lnTo>
                    <a:lnTo>
                      <a:pt x="22" y="783"/>
                    </a:lnTo>
                    <a:lnTo>
                      <a:pt x="18" y="787"/>
                    </a:lnTo>
                    <a:close/>
                    <a:moveTo>
                      <a:pt x="7" y="762"/>
                    </a:moveTo>
                    <a:lnTo>
                      <a:pt x="28" y="762"/>
                    </a:lnTo>
                    <a:lnTo>
                      <a:pt x="28" y="767"/>
                    </a:lnTo>
                    <a:lnTo>
                      <a:pt x="7" y="767"/>
                    </a:lnTo>
                    <a:lnTo>
                      <a:pt x="7" y="762"/>
                    </a:lnTo>
                    <a:close/>
                    <a:moveTo>
                      <a:pt x="43" y="762"/>
                    </a:moveTo>
                    <a:lnTo>
                      <a:pt x="64" y="762"/>
                    </a:lnTo>
                    <a:lnTo>
                      <a:pt x="64" y="767"/>
                    </a:lnTo>
                    <a:lnTo>
                      <a:pt x="43" y="767"/>
                    </a:lnTo>
                    <a:lnTo>
                      <a:pt x="43" y="762"/>
                    </a:lnTo>
                    <a:close/>
                    <a:moveTo>
                      <a:pt x="80" y="762"/>
                    </a:moveTo>
                    <a:lnTo>
                      <a:pt x="89" y="762"/>
                    </a:lnTo>
                    <a:lnTo>
                      <a:pt x="86" y="764"/>
                    </a:lnTo>
                    <a:lnTo>
                      <a:pt x="86" y="753"/>
                    </a:lnTo>
                    <a:lnTo>
                      <a:pt x="91" y="753"/>
                    </a:lnTo>
                    <a:lnTo>
                      <a:pt x="91" y="767"/>
                    </a:lnTo>
                    <a:lnTo>
                      <a:pt x="80" y="767"/>
                    </a:lnTo>
                    <a:lnTo>
                      <a:pt x="80" y="762"/>
                    </a:lnTo>
                    <a:close/>
                    <a:moveTo>
                      <a:pt x="86" y="738"/>
                    </a:moveTo>
                    <a:lnTo>
                      <a:pt x="86" y="719"/>
                    </a:lnTo>
                    <a:lnTo>
                      <a:pt x="91" y="719"/>
                    </a:lnTo>
                    <a:lnTo>
                      <a:pt x="91" y="738"/>
                    </a:lnTo>
                    <a:lnTo>
                      <a:pt x="86" y="738"/>
                    </a:lnTo>
                    <a:close/>
                    <a:moveTo>
                      <a:pt x="86" y="705"/>
                    </a:moveTo>
                    <a:lnTo>
                      <a:pt x="86" y="685"/>
                    </a:lnTo>
                    <a:lnTo>
                      <a:pt x="91" y="685"/>
                    </a:lnTo>
                    <a:lnTo>
                      <a:pt x="91" y="705"/>
                    </a:lnTo>
                    <a:lnTo>
                      <a:pt x="86" y="705"/>
                    </a:lnTo>
                    <a:close/>
                    <a:moveTo>
                      <a:pt x="86" y="671"/>
                    </a:moveTo>
                    <a:lnTo>
                      <a:pt x="86" y="651"/>
                    </a:lnTo>
                    <a:lnTo>
                      <a:pt x="91" y="651"/>
                    </a:lnTo>
                    <a:lnTo>
                      <a:pt x="91" y="671"/>
                    </a:lnTo>
                    <a:lnTo>
                      <a:pt x="86" y="671"/>
                    </a:lnTo>
                    <a:close/>
                    <a:moveTo>
                      <a:pt x="86" y="637"/>
                    </a:moveTo>
                    <a:lnTo>
                      <a:pt x="86" y="618"/>
                    </a:lnTo>
                    <a:lnTo>
                      <a:pt x="91" y="618"/>
                    </a:lnTo>
                    <a:lnTo>
                      <a:pt x="91" y="637"/>
                    </a:lnTo>
                    <a:lnTo>
                      <a:pt x="86" y="637"/>
                    </a:lnTo>
                    <a:close/>
                    <a:moveTo>
                      <a:pt x="86" y="603"/>
                    </a:moveTo>
                    <a:lnTo>
                      <a:pt x="86" y="584"/>
                    </a:lnTo>
                    <a:lnTo>
                      <a:pt x="91" y="584"/>
                    </a:lnTo>
                    <a:lnTo>
                      <a:pt x="91" y="603"/>
                    </a:lnTo>
                    <a:lnTo>
                      <a:pt x="86" y="603"/>
                    </a:lnTo>
                    <a:close/>
                    <a:moveTo>
                      <a:pt x="86" y="569"/>
                    </a:moveTo>
                    <a:lnTo>
                      <a:pt x="86" y="550"/>
                    </a:lnTo>
                    <a:lnTo>
                      <a:pt x="91" y="550"/>
                    </a:lnTo>
                    <a:lnTo>
                      <a:pt x="91" y="569"/>
                    </a:lnTo>
                    <a:lnTo>
                      <a:pt x="86" y="569"/>
                    </a:lnTo>
                    <a:close/>
                    <a:moveTo>
                      <a:pt x="86" y="535"/>
                    </a:moveTo>
                    <a:lnTo>
                      <a:pt x="86" y="516"/>
                    </a:lnTo>
                    <a:lnTo>
                      <a:pt x="91" y="516"/>
                    </a:lnTo>
                    <a:lnTo>
                      <a:pt x="91" y="535"/>
                    </a:lnTo>
                    <a:lnTo>
                      <a:pt x="86" y="535"/>
                    </a:lnTo>
                    <a:close/>
                    <a:moveTo>
                      <a:pt x="86" y="501"/>
                    </a:moveTo>
                    <a:lnTo>
                      <a:pt x="86" y="482"/>
                    </a:lnTo>
                    <a:lnTo>
                      <a:pt x="91" y="482"/>
                    </a:lnTo>
                    <a:lnTo>
                      <a:pt x="91" y="501"/>
                    </a:lnTo>
                    <a:lnTo>
                      <a:pt x="86" y="501"/>
                    </a:lnTo>
                    <a:close/>
                    <a:moveTo>
                      <a:pt x="86" y="468"/>
                    </a:moveTo>
                    <a:lnTo>
                      <a:pt x="86" y="448"/>
                    </a:lnTo>
                    <a:lnTo>
                      <a:pt x="91" y="448"/>
                    </a:lnTo>
                    <a:lnTo>
                      <a:pt x="91" y="468"/>
                    </a:lnTo>
                    <a:lnTo>
                      <a:pt x="86" y="468"/>
                    </a:lnTo>
                    <a:close/>
                    <a:moveTo>
                      <a:pt x="86" y="434"/>
                    </a:moveTo>
                    <a:lnTo>
                      <a:pt x="86" y="414"/>
                    </a:lnTo>
                    <a:lnTo>
                      <a:pt x="91" y="414"/>
                    </a:lnTo>
                    <a:lnTo>
                      <a:pt x="91" y="434"/>
                    </a:lnTo>
                    <a:lnTo>
                      <a:pt x="86" y="434"/>
                    </a:lnTo>
                    <a:close/>
                    <a:moveTo>
                      <a:pt x="86" y="400"/>
                    </a:moveTo>
                    <a:lnTo>
                      <a:pt x="86" y="381"/>
                    </a:lnTo>
                    <a:lnTo>
                      <a:pt x="91" y="381"/>
                    </a:lnTo>
                    <a:lnTo>
                      <a:pt x="91" y="400"/>
                    </a:lnTo>
                    <a:lnTo>
                      <a:pt x="86" y="400"/>
                    </a:lnTo>
                    <a:close/>
                    <a:moveTo>
                      <a:pt x="86" y="366"/>
                    </a:moveTo>
                    <a:lnTo>
                      <a:pt x="86" y="347"/>
                    </a:lnTo>
                    <a:lnTo>
                      <a:pt x="91" y="347"/>
                    </a:lnTo>
                    <a:lnTo>
                      <a:pt x="91" y="366"/>
                    </a:lnTo>
                    <a:lnTo>
                      <a:pt x="86" y="366"/>
                    </a:lnTo>
                    <a:close/>
                    <a:moveTo>
                      <a:pt x="86" y="332"/>
                    </a:moveTo>
                    <a:lnTo>
                      <a:pt x="86" y="313"/>
                    </a:lnTo>
                    <a:lnTo>
                      <a:pt x="91" y="313"/>
                    </a:lnTo>
                    <a:lnTo>
                      <a:pt x="91" y="332"/>
                    </a:lnTo>
                    <a:lnTo>
                      <a:pt x="86" y="332"/>
                    </a:lnTo>
                    <a:close/>
                    <a:moveTo>
                      <a:pt x="86" y="298"/>
                    </a:moveTo>
                    <a:lnTo>
                      <a:pt x="86" y="279"/>
                    </a:lnTo>
                    <a:lnTo>
                      <a:pt x="91" y="279"/>
                    </a:lnTo>
                    <a:lnTo>
                      <a:pt x="91" y="298"/>
                    </a:lnTo>
                    <a:lnTo>
                      <a:pt x="86" y="298"/>
                    </a:lnTo>
                    <a:close/>
                    <a:moveTo>
                      <a:pt x="86" y="264"/>
                    </a:moveTo>
                    <a:lnTo>
                      <a:pt x="86" y="245"/>
                    </a:lnTo>
                    <a:lnTo>
                      <a:pt x="91" y="245"/>
                    </a:lnTo>
                    <a:lnTo>
                      <a:pt x="91" y="264"/>
                    </a:lnTo>
                    <a:lnTo>
                      <a:pt x="86" y="264"/>
                    </a:lnTo>
                    <a:close/>
                    <a:moveTo>
                      <a:pt x="86" y="230"/>
                    </a:moveTo>
                    <a:lnTo>
                      <a:pt x="86" y="211"/>
                    </a:lnTo>
                    <a:lnTo>
                      <a:pt x="91" y="211"/>
                    </a:lnTo>
                    <a:lnTo>
                      <a:pt x="91" y="230"/>
                    </a:lnTo>
                    <a:lnTo>
                      <a:pt x="86" y="230"/>
                    </a:lnTo>
                    <a:close/>
                    <a:moveTo>
                      <a:pt x="86" y="197"/>
                    </a:moveTo>
                    <a:lnTo>
                      <a:pt x="86" y="191"/>
                    </a:lnTo>
                    <a:lnTo>
                      <a:pt x="89" y="194"/>
                    </a:lnTo>
                    <a:lnTo>
                      <a:pt x="74" y="194"/>
                    </a:lnTo>
                    <a:lnTo>
                      <a:pt x="74" y="189"/>
                    </a:lnTo>
                    <a:lnTo>
                      <a:pt x="91" y="189"/>
                    </a:lnTo>
                    <a:lnTo>
                      <a:pt x="91" y="197"/>
                    </a:lnTo>
                    <a:lnTo>
                      <a:pt x="86" y="197"/>
                    </a:lnTo>
                    <a:close/>
                    <a:moveTo>
                      <a:pt x="58" y="194"/>
                    </a:moveTo>
                    <a:lnTo>
                      <a:pt x="37" y="194"/>
                    </a:lnTo>
                    <a:lnTo>
                      <a:pt x="37" y="189"/>
                    </a:lnTo>
                    <a:lnTo>
                      <a:pt x="58" y="189"/>
                    </a:lnTo>
                    <a:lnTo>
                      <a:pt x="58" y="194"/>
                    </a:lnTo>
                    <a:close/>
                    <a:moveTo>
                      <a:pt x="21" y="194"/>
                    </a:moveTo>
                    <a:lnTo>
                      <a:pt x="0" y="194"/>
                    </a:lnTo>
                    <a:lnTo>
                      <a:pt x="0" y="189"/>
                    </a:lnTo>
                    <a:lnTo>
                      <a:pt x="21" y="189"/>
                    </a:lnTo>
                    <a:lnTo>
                      <a:pt x="21" y="194"/>
                    </a:lnTo>
                    <a:close/>
                    <a:moveTo>
                      <a:pt x="8" y="179"/>
                    </a:moveTo>
                    <a:lnTo>
                      <a:pt x="22" y="165"/>
                    </a:lnTo>
                    <a:lnTo>
                      <a:pt x="26" y="168"/>
                    </a:lnTo>
                    <a:lnTo>
                      <a:pt x="12" y="182"/>
                    </a:lnTo>
                    <a:lnTo>
                      <a:pt x="8" y="179"/>
                    </a:lnTo>
                    <a:close/>
                    <a:moveTo>
                      <a:pt x="32" y="153"/>
                    </a:moveTo>
                    <a:lnTo>
                      <a:pt x="46" y="139"/>
                    </a:lnTo>
                    <a:lnTo>
                      <a:pt x="49" y="142"/>
                    </a:lnTo>
                    <a:lnTo>
                      <a:pt x="36" y="157"/>
                    </a:lnTo>
                    <a:lnTo>
                      <a:pt x="32" y="153"/>
                    </a:lnTo>
                    <a:close/>
                    <a:moveTo>
                      <a:pt x="56" y="128"/>
                    </a:moveTo>
                    <a:lnTo>
                      <a:pt x="70" y="113"/>
                    </a:lnTo>
                    <a:lnTo>
                      <a:pt x="74" y="117"/>
                    </a:lnTo>
                    <a:lnTo>
                      <a:pt x="60" y="131"/>
                    </a:lnTo>
                    <a:lnTo>
                      <a:pt x="56" y="128"/>
                    </a:lnTo>
                    <a:close/>
                    <a:moveTo>
                      <a:pt x="80" y="102"/>
                    </a:moveTo>
                    <a:lnTo>
                      <a:pt x="94" y="88"/>
                    </a:lnTo>
                    <a:lnTo>
                      <a:pt x="98" y="91"/>
                    </a:lnTo>
                    <a:lnTo>
                      <a:pt x="84" y="105"/>
                    </a:lnTo>
                    <a:lnTo>
                      <a:pt x="80" y="102"/>
                    </a:lnTo>
                    <a:close/>
                    <a:moveTo>
                      <a:pt x="104" y="77"/>
                    </a:moveTo>
                    <a:lnTo>
                      <a:pt x="117" y="62"/>
                    </a:lnTo>
                    <a:lnTo>
                      <a:pt x="121" y="65"/>
                    </a:lnTo>
                    <a:lnTo>
                      <a:pt x="108" y="80"/>
                    </a:lnTo>
                    <a:lnTo>
                      <a:pt x="104" y="77"/>
                    </a:lnTo>
                    <a:close/>
                    <a:moveTo>
                      <a:pt x="128" y="51"/>
                    </a:moveTo>
                    <a:lnTo>
                      <a:pt x="142" y="37"/>
                    </a:lnTo>
                    <a:lnTo>
                      <a:pt x="146" y="40"/>
                    </a:lnTo>
                    <a:lnTo>
                      <a:pt x="132" y="54"/>
                    </a:lnTo>
                    <a:lnTo>
                      <a:pt x="128" y="51"/>
                    </a:lnTo>
                    <a:close/>
                    <a:moveTo>
                      <a:pt x="152" y="26"/>
                    </a:moveTo>
                    <a:lnTo>
                      <a:pt x="166" y="11"/>
                    </a:lnTo>
                    <a:lnTo>
                      <a:pt x="169" y="14"/>
                    </a:lnTo>
                    <a:lnTo>
                      <a:pt x="156" y="29"/>
                    </a:lnTo>
                    <a:lnTo>
                      <a:pt x="152" y="26"/>
                    </a:lnTo>
                    <a:close/>
                    <a:moveTo>
                      <a:pt x="180" y="0"/>
                    </a:moveTo>
                    <a:lnTo>
                      <a:pt x="194" y="15"/>
                    </a:lnTo>
                    <a:lnTo>
                      <a:pt x="190" y="18"/>
                    </a:lnTo>
                    <a:lnTo>
                      <a:pt x="176" y="3"/>
                    </a:lnTo>
                    <a:lnTo>
                      <a:pt x="180" y="0"/>
                    </a:lnTo>
                    <a:close/>
                    <a:moveTo>
                      <a:pt x="204" y="26"/>
                    </a:moveTo>
                    <a:lnTo>
                      <a:pt x="218" y="40"/>
                    </a:lnTo>
                    <a:lnTo>
                      <a:pt x="214" y="43"/>
                    </a:lnTo>
                    <a:lnTo>
                      <a:pt x="200" y="29"/>
                    </a:lnTo>
                    <a:lnTo>
                      <a:pt x="204" y="26"/>
                    </a:lnTo>
                    <a:close/>
                    <a:moveTo>
                      <a:pt x="228" y="51"/>
                    </a:moveTo>
                    <a:lnTo>
                      <a:pt x="242" y="66"/>
                    </a:lnTo>
                    <a:lnTo>
                      <a:pt x="238" y="69"/>
                    </a:lnTo>
                    <a:lnTo>
                      <a:pt x="224" y="54"/>
                    </a:lnTo>
                    <a:lnTo>
                      <a:pt x="228" y="51"/>
                    </a:lnTo>
                    <a:close/>
                    <a:moveTo>
                      <a:pt x="252" y="77"/>
                    </a:moveTo>
                    <a:lnTo>
                      <a:pt x="266" y="91"/>
                    </a:lnTo>
                    <a:lnTo>
                      <a:pt x="262" y="95"/>
                    </a:lnTo>
                    <a:lnTo>
                      <a:pt x="248" y="80"/>
                    </a:lnTo>
                    <a:lnTo>
                      <a:pt x="252" y="77"/>
                    </a:lnTo>
                    <a:close/>
                    <a:moveTo>
                      <a:pt x="276" y="102"/>
                    </a:moveTo>
                    <a:lnTo>
                      <a:pt x="290" y="117"/>
                    </a:lnTo>
                    <a:lnTo>
                      <a:pt x="286" y="120"/>
                    </a:lnTo>
                    <a:lnTo>
                      <a:pt x="272" y="106"/>
                    </a:lnTo>
                    <a:lnTo>
                      <a:pt x="276" y="102"/>
                    </a:lnTo>
                    <a:close/>
                    <a:moveTo>
                      <a:pt x="300" y="128"/>
                    </a:moveTo>
                    <a:lnTo>
                      <a:pt x="314" y="143"/>
                    </a:lnTo>
                    <a:lnTo>
                      <a:pt x="310" y="146"/>
                    </a:lnTo>
                    <a:lnTo>
                      <a:pt x="296" y="131"/>
                    </a:lnTo>
                    <a:lnTo>
                      <a:pt x="300" y="128"/>
                    </a:lnTo>
                    <a:close/>
                    <a:moveTo>
                      <a:pt x="324" y="154"/>
                    </a:moveTo>
                    <a:lnTo>
                      <a:pt x="338" y="168"/>
                    </a:lnTo>
                    <a:lnTo>
                      <a:pt x="334" y="172"/>
                    </a:lnTo>
                    <a:lnTo>
                      <a:pt x="320" y="157"/>
                    </a:lnTo>
                    <a:lnTo>
                      <a:pt x="324" y="154"/>
                    </a:lnTo>
                    <a:close/>
                    <a:moveTo>
                      <a:pt x="348" y="179"/>
                    </a:moveTo>
                    <a:lnTo>
                      <a:pt x="361" y="194"/>
                    </a:lnTo>
                    <a:lnTo>
                      <a:pt x="350" y="194"/>
                    </a:lnTo>
                    <a:lnTo>
                      <a:pt x="350" y="189"/>
                    </a:lnTo>
                    <a:lnTo>
                      <a:pt x="356" y="189"/>
                    </a:lnTo>
                    <a:lnTo>
                      <a:pt x="354" y="193"/>
                    </a:lnTo>
                    <a:lnTo>
                      <a:pt x="344" y="182"/>
                    </a:lnTo>
                    <a:lnTo>
                      <a:pt x="348" y="179"/>
                    </a:lnTo>
                    <a:close/>
                    <a:moveTo>
                      <a:pt x="334" y="194"/>
                    </a:moveTo>
                    <a:lnTo>
                      <a:pt x="313" y="194"/>
                    </a:lnTo>
                    <a:lnTo>
                      <a:pt x="313" y="189"/>
                    </a:lnTo>
                    <a:lnTo>
                      <a:pt x="334" y="189"/>
                    </a:lnTo>
                    <a:lnTo>
                      <a:pt x="334" y="194"/>
                    </a:lnTo>
                    <a:close/>
                    <a:moveTo>
                      <a:pt x="297" y="194"/>
                    </a:moveTo>
                    <a:lnTo>
                      <a:pt x="276" y="194"/>
                    </a:lnTo>
                    <a:lnTo>
                      <a:pt x="276" y="189"/>
                    </a:lnTo>
                    <a:lnTo>
                      <a:pt x="297" y="189"/>
                    </a:lnTo>
                    <a:lnTo>
                      <a:pt x="297" y="194"/>
                    </a:lnTo>
                    <a:close/>
                    <a:moveTo>
                      <a:pt x="269" y="197"/>
                    </a:moveTo>
                    <a:lnTo>
                      <a:pt x="269" y="216"/>
                    </a:lnTo>
                    <a:lnTo>
                      <a:pt x="264" y="216"/>
                    </a:lnTo>
                    <a:lnTo>
                      <a:pt x="264" y="197"/>
                    </a:lnTo>
                    <a:lnTo>
                      <a:pt x="269" y="197"/>
                    </a:lnTo>
                    <a:close/>
                    <a:moveTo>
                      <a:pt x="269" y="231"/>
                    </a:moveTo>
                    <a:lnTo>
                      <a:pt x="269" y="250"/>
                    </a:lnTo>
                    <a:lnTo>
                      <a:pt x="264" y="250"/>
                    </a:lnTo>
                    <a:lnTo>
                      <a:pt x="264" y="231"/>
                    </a:lnTo>
                    <a:lnTo>
                      <a:pt x="269" y="231"/>
                    </a:lnTo>
                    <a:close/>
                    <a:moveTo>
                      <a:pt x="269" y="265"/>
                    </a:moveTo>
                    <a:lnTo>
                      <a:pt x="269" y="284"/>
                    </a:lnTo>
                    <a:lnTo>
                      <a:pt x="264" y="284"/>
                    </a:lnTo>
                    <a:lnTo>
                      <a:pt x="264" y="265"/>
                    </a:lnTo>
                    <a:lnTo>
                      <a:pt x="269" y="265"/>
                    </a:lnTo>
                    <a:close/>
                    <a:moveTo>
                      <a:pt x="269" y="298"/>
                    </a:moveTo>
                    <a:lnTo>
                      <a:pt x="269" y="318"/>
                    </a:lnTo>
                    <a:lnTo>
                      <a:pt x="264" y="318"/>
                    </a:lnTo>
                    <a:lnTo>
                      <a:pt x="264" y="298"/>
                    </a:lnTo>
                    <a:lnTo>
                      <a:pt x="269" y="298"/>
                    </a:lnTo>
                    <a:close/>
                    <a:moveTo>
                      <a:pt x="269" y="333"/>
                    </a:moveTo>
                    <a:lnTo>
                      <a:pt x="269" y="352"/>
                    </a:lnTo>
                    <a:lnTo>
                      <a:pt x="264" y="352"/>
                    </a:lnTo>
                    <a:lnTo>
                      <a:pt x="264" y="333"/>
                    </a:lnTo>
                    <a:lnTo>
                      <a:pt x="269" y="333"/>
                    </a:lnTo>
                    <a:close/>
                    <a:moveTo>
                      <a:pt x="269" y="366"/>
                    </a:moveTo>
                    <a:lnTo>
                      <a:pt x="269" y="386"/>
                    </a:lnTo>
                    <a:lnTo>
                      <a:pt x="264" y="386"/>
                    </a:lnTo>
                    <a:lnTo>
                      <a:pt x="264" y="366"/>
                    </a:lnTo>
                    <a:lnTo>
                      <a:pt x="269" y="366"/>
                    </a:lnTo>
                    <a:close/>
                    <a:moveTo>
                      <a:pt x="269" y="400"/>
                    </a:moveTo>
                    <a:lnTo>
                      <a:pt x="269" y="420"/>
                    </a:lnTo>
                    <a:lnTo>
                      <a:pt x="264" y="420"/>
                    </a:lnTo>
                    <a:lnTo>
                      <a:pt x="264" y="400"/>
                    </a:lnTo>
                    <a:lnTo>
                      <a:pt x="269" y="400"/>
                    </a:lnTo>
                    <a:close/>
                    <a:moveTo>
                      <a:pt x="269" y="434"/>
                    </a:moveTo>
                    <a:lnTo>
                      <a:pt x="269" y="453"/>
                    </a:lnTo>
                    <a:lnTo>
                      <a:pt x="264" y="453"/>
                    </a:lnTo>
                    <a:lnTo>
                      <a:pt x="264" y="434"/>
                    </a:lnTo>
                    <a:lnTo>
                      <a:pt x="269" y="434"/>
                    </a:lnTo>
                    <a:close/>
                    <a:moveTo>
                      <a:pt x="269" y="468"/>
                    </a:moveTo>
                    <a:lnTo>
                      <a:pt x="269" y="487"/>
                    </a:lnTo>
                    <a:lnTo>
                      <a:pt x="264" y="487"/>
                    </a:lnTo>
                    <a:lnTo>
                      <a:pt x="264" y="468"/>
                    </a:lnTo>
                    <a:lnTo>
                      <a:pt x="269" y="468"/>
                    </a:lnTo>
                    <a:close/>
                    <a:moveTo>
                      <a:pt x="269" y="502"/>
                    </a:moveTo>
                    <a:lnTo>
                      <a:pt x="269" y="521"/>
                    </a:lnTo>
                    <a:lnTo>
                      <a:pt x="264" y="521"/>
                    </a:lnTo>
                    <a:lnTo>
                      <a:pt x="264" y="502"/>
                    </a:lnTo>
                    <a:lnTo>
                      <a:pt x="269" y="502"/>
                    </a:lnTo>
                    <a:close/>
                    <a:moveTo>
                      <a:pt x="269" y="536"/>
                    </a:moveTo>
                    <a:lnTo>
                      <a:pt x="269" y="555"/>
                    </a:lnTo>
                    <a:lnTo>
                      <a:pt x="264" y="555"/>
                    </a:lnTo>
                    <a:lnTo>
                      <a:pt x="264" y="536"/>
                    </a:lnTo>
                    <a:lnTo>
                      <a:pt x="269" y="536"/>
                    </a:lnTo>
                    <a:close/>
                    <a:moveTo>
                      <a:pt x="269" y="569"/>
                    </a:moveTo>
                    <a:lnTo>
                      <a:pt x="269" y="589"/>
                    </a:lnTo>
                    <a:lnTo>
                      <a:pt x="264" y="589"/>
                    </a:lnTo>
                    <a:lnTo>
                      <a:pt x="264" y="569"/>
                    </a:lnTo>
                    <a:lnTo>
                      <a:pt x="269" y="569"/>
                    </a:lnTo>
                    <a:close/>
                    <a:moveTo>
                      <a:pt x="269" y="603"/>
                    </a:moveTo>
                    <a:lnTo>
                      <a:pt x="269" y="623"/>
                    </a:lnTo>
                    <a:lnTo>
                      <a:pt x="264" y="623"/>
                    </a:lnTo>
                    <a:lnTo>
                      <a:pt x="264" y="603"/>
                    </a:lnTo>
                    <a:lnTo>
                      <a:pt x="269" y="603"/>
                    </a:lnTo>
                    <a:close/>
                    <a:moveTo>
                      <a:pt x="269" y="637"/>
                    </a:moveTo>
                    <a:lnTo>
                      <a:pt x="269" y="657"/>
                    </a:lnTo>
                    <a:lnTo>
                      <a:pt x="264" y="657"/>
                    </a:lnTo>
                    <a:lnTo>
                      <a:pt x="264" y="637"/>
                    </a:lnTo>
                    <a:lnTo>
                      <a:pt x="269" y="637"/>
                    </a:lnTo>
                    <a:close/>
                    <a:moveTo>
                      <a:pt x="269" y="671"/>
                    </a:moveTo>
                    <a:lnTo>
                      <a:pt x="269" y="690"/>
                    </a:lnTo>
                    <a:lnTo>
                      <a:pt x="264" y="690"/>
                    </a:lnTo>
                    <a:lnTo>
                      <a:pt x="264" y="671"/>
                    </a:lnTo>
                    <a:lnTo>
                      <a:pt x="269" y="671"/>
                    </a:lnTo>
                    <a:close/>
                    <a:moveTo>
                      <a:pt x="269" y="705"/>
                    </a:moveTo>
                    <a:lnTo>
                      <a:pt x="269" y="724"/>
                    </a:lnTo>
                    <a:lnTo>
                      <a:pt x="264" y="724"/>
                    </a:lnTo>
                    <a:lnTo>
                      <a:pt x="264" y="705"/>
                    </a:lnTo>
                    <a:lnTo>
                      <a:pt x="269" y="705"/>
                    </a:lnTo>
                    <a:close/>
                    <a:moveTo>
                      <a:pt x="269" y="739"/>
                    </a:moveTo>
                    <a:lnTo>
                      <a:pt x="269" y="758"/>
                    </a:lnTo>
                    <a:lnTo>
                      <a:pt x="264" y="758"/>
                    </a:lnTo>
                    <a:lnTo>
                      <a:pt x="264" y="739"/>
                    </a:lnTo>
                    <a:lnTo>
                      <a:pt x="269" y="739"/>
                    </a:lnTo>
                    <a:close/>
                    <a:moveTo>
                      <a:pt x="276" y="762"/>
                    </a:moveTo>
                    <a:lnTo>
                      <a:pt x="297" y="762"/>
                    </a:lnTo>
                    <a:lnTo>
                      <a:pt x="297" y="767"/>
                    </a:lnTo>
                    <a:lnTo>
                      <a:pt x="276" y="767"/>
                    </a:lnTo>
                    <a:lnTo>
                      <a:pt x="276" y="762"/>
                    </a:lnTo>
                    <a:close/>
                    <a:moveTo>
                      <a:pt x="313" y="762"/>
                    </a:moveTo>
                    <a:lnTo>
                      <a:pt x="334" y="762"/>
                    </a:lnTo>
                    <a:lnTo>
                      <a:pt x="334" y="767"/>
                    </a:lnTo>
                    <a:lnTo>
                      <a:pt x="313" y="767"/>
                    </a:lnTo>
                    <a:lnTo>
                      <a:pt x="313" y="762"/>
                    </a:lnTo>
                    <a:close/>
                    <a:moveTo>
                      <a:pt x="349" y="762"/>
                    </a:moveTo>
                    <a:lnTo>
                      <a:pt x="356" y="762"/>
                    </a:lnTo>
                    <a:lnTo>
                      <a:pt x="356" y="767"/>
                    </a:lnTo>
                    <a:lnTo>
                      <a:pt x="349" y="767"/>
                    </a:lnTo>
                    <a:lnTo>
                      <a:pt x="349" y="762"/>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8" name="Rectangle 100"/>
              <p:cNvSpPr>
                <a:spLocks noChangeArrowheads="1"/>
              </p:cNvSpPr>
              <p:nvPr/>
            </p:nvSpPr>
            <p:spPr bwMode="auto">
              <a:xfrm>
                <a:off x="-1755" y="3347"/>
                <a:ext cx="911"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Rectangle 101"/>
              <p:cNvSpPr>
                <a:spLocks noChangeArrowheads="1"/>
              </p:cNvSpPr>
              <p:nvPr/>
            </p:nvSpPr>
            <p:spPr bwMode="auto">
              <a:xfrm>
                <a:off x="-1753" y="3361"/>
                <a:ext cx="50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関空・和歌山方面との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0" name="Rectangle 102"/>
              <p:cNvSpPr>
                <a:spLocks noChangeArrowheads="1"/>
              </p:cNvSpPr>
              <p:nvPr/>
            </p:nvSpPr>
            <p:spPr bwMode="auto">
              <a:xfrm>
                <a:off x="-1570" y="3467"/>
                <a:ext cx="29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アクセス強化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23" name="Rectangle 104"/>
            <p:cNvSpPr>
              <a:spLocks noChangeArrowheads="1"/>
            </p:cNvSpPr>
            <p:nvPr/>
          </p:nvSpPr>
          <p:spPr bwMode="auto">
            <a:xfrm>
              <a:off x="-3129" y="1922"/>
              <a:ext cx="937"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05"/>
            <p:cNvSpPr>
              <a:spLocks noEditPoints="1"/>
            </p:cNvSpPr>
            <p:nvPr/>
          </p:nvSpPr>
          <p:spPr bwMode="auto">
            <a:xfrm>
              <a:off x="-3132" y="1919"/>
              <a:ext cx="1134" cy="180"/>
            </a:xfrm>
            <a:custGeom>
              <a:avLst/>
              <a:gdLst>
                <a:gd name="T0" fmla="*/ 0 w 944"/>
                <a:gd name="T1" fmla="*/ 0 h 170"/>
                <a:gd name="T2" fmla="*/ 944 w 944"/>
                <a:gd name="T3" fmla="*/ 0 h 170"/>
                <a:gd name="T4" fmla="*/ 944 w 944"/>
                <a:gd name="T5" fmla="*/ 170 h 170"/>
                <a:gd name="T6" fmla="*/ 0 w 944"/>
                <a:gd name="T7" fmla="*/ 170 h 170"/>
                <a:gd name="T8" fmla="*/ 0 w 944"/>
                <a:gd name="T9" fmla="*/ 0 h 170"/>
                <a:gd name="T10" fmla="*/ 6 w 944"/>
                <a:gd name="T11" fmla="*/ 167 h 170"/>
                <a:gd name="T12" fmla="*/ 3 w 944"/>
                <a:gd name="T13" fmla="*/ 164 h 170"/>
                <a:gd name="T14" fmla="*/ 940 w 944"/>
                <a:gd name="T15" fmla="*/ 164 h 170"/>
                <a:gd name="T16" fmla="*/ 937 w 944"/>
                <a:gd name="T17" fmla="*/ 167 h 170"/>
                <a:gd name="T18" fmla="*/ 937 w 944"/>
                <a:gd name="T19" fmla="*/ 3 h 170"/>
                <a:gd name="T20" fmla="*/ 940 w 944"/>
                <a:gd name="T21" fmla="*/ 6 h 170"/>
                <a:gd name="T22" fmla="*/ 3 w 944"/>
                <a:gd name="T23" fmla="*/ 6 h 170"/>
                <a:gd name="T24" fmla="*/ 6 w 944"/>
                <a:gd name="T25" fmla="*/ 3 h 170"/>
                <a:gd name="T26" fmla="*/ 6 w 944"/>
                <a:gd name="T27"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4" h="170">
                  <a:moveTo>
                    <a:pt x="0" y="0"/>
                  </a:moveTo>
                  <a:lnTo>
                    <a:pt x="944" y="0"/>
                  </a:lnTo>
                  <a:lnTo>
                    <a:pt x="944" y="170"/>
                  </a:lnTo>
                  <a:lnTo>
                    <a:pt x="0" y="170"/>
                  </a:lnTo>
                  <a:lnTo>
                    <a:pt x="0" y="0"/>
                  </a:lnTo>
                  <a:close/>
                  <a:moveTo>
                    <a:pt x="6" y="167"/>
                  </a:moveTo>
                  <a:lnTo>
                    <a:pt x="3" y="164"/>
                  </a:lnTo>
                  <a:lnTo>
                    <a:pt x="940" y="164"/>
                  </a:lnTo>
                  <a:lnTo>
                    <a:pt x="937" y="167"/>
                  </a:lnTo>
                  <a:lnTo>
                    <a:pt x="937" y="3"/>
                  </a:lnTo>
                  <a:lnTo>
                    <a:pt x="940" y="6"/>
                  </a:lnTo>
                  <a:lnTo>
                    <a:pt x="3" y="6"/>
                  </a:lnTo>
                  <a:lnTo>
                    <a:pt x="6" y="3"/>
                  </a:lnTo>
                  <a:lnTo>
                    <a:pt x="6" y="16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Rectangle 106"/>
            <p:cNvSpPr>
              <a:spLocks noChangeArrowheads="1"/>
            </p:cNvSpPr>
            <p:nvPr/>
          </p:nvSpPr>
          <p:spPr bwMode="auto">
            <a:xfrm>
              <a:off x="-3106" y="1959"/>
              <a:ext cx="116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dirty="0">
                  <a:solidFill>
                    <a:srgbClr val="FF0000"/>
                  </a:solidFill>
                  <a:latin typeface="ＭＳ ゴシック" panose="020B0609070205080204" pitchFamily="49" charset="-128"/>
                  <a:ea typeface="ＭＳ ゴシック" panose="020B0609070205080204" pitchFamily="49" charset="-128"/>
                </a:rPr>
                <a:t>大阪駅（うめきたエリア）</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 name="Freeform 107"/>
            <p:cNvSpPr>
              <a:spLocks/>
            </p:cNvSpPr>
            <p:nvPr/>
          </p:nvSpPr>
          <p:spPr bwMode="auto">
            <a:xfrm>
              <a:off x="-1865" y="2428"/>
              <a:ext cx="126" cy="111"/>
            </a:xfrm>
            <a:custGeom>
              <a:avLst/>
              <a:gdLst>
                <a:gd name="T0" fmla="*/ 0 w 320"/>
                <a:gd name="T1" fmla="*/ 152 h 304"/>
                <a:gd name="T2" fmla="*/ 160 w 320"/>
                <a:gd name="T3" fmla="*/ 0 h 304"/>
                <a:gd name="T4" fmla="*/ 160 w 320"/>
                <a:gd name="T5" fmla="*/ 0 h 304"/>
                <a:gd name="T6" fmla="*/ 160 w 320"/>
                <a:gd name="T7" fmla="*/ 0 h 304"/>
                <a:gd name="T8" fmla="*/ 320 w 320"/>
                <a:gd name="T9" fmla="*/ 152 h 304"/>
                <a:gd name="T10" fmla="*/ 320 w 320"/>
                <a:gd name="T11" fmla="*/ 152 h 304"/>
                <a:gd name="T12" fmla="*/ 320 w 320"/>
                <a:gd name="T13" fmla="*/ 152 h 304"/>
                <a:gd name="T14" fmla="*/ 160 w 320"/>
                <a:gd name="T15" fmla="*/ 304 h 304"/>
                <a:gd name="T16" fmla="*/ 160 w 320"/>
                <a:gd name="T17" fmla="*/ 304 h 304"/>
                <a:gd name="T18" fmla="*/ 160 w 320"/>
                <a:gd name="T19" fmla="*/ 304 h 304"/>
                <a:gd name="T20" fmla="*/ 0 w 320"/>
                <a:gd name="T21" fmla="*/ 152 h 304"/>
                <a:gd name="T22" fmla="*/ 0 w 320"/>
                <a:gd name="T23" fmla="*/ 1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304">
                  <a:moveTo>
                    <a:pt x="0" y="152"/>
                  </a:moveTo>
                  <a:cubicBezTo>
                    <a:pt x="0" y="69"/>
                    <a:pt x="72" y="0"/>
                    <a:pt x="160" y="0"/>
                  </a:cubicBezTo>
                  <a:cubicBezTo>
                    <a:pt x="160" y="0"/>
                    <a:pt x="160" y="0"/>
                    <a:pt x="160" y="0"/>
                  </a:cubicBezTo>
                  <a:lnTo>
                    <a:pt x="160" y="0"/>
                  </a:lnTo>
                  <a:cubicBezTo>
                    <a:pt x="249" y="0"/>
                    <a:pt x="320" y="69"/>
                    <a:pt x="320" y="152"/>
                  </a:cubicBezTo>
                  <a:cubicBezTo>
                    <a:pt x="320" y="152"/>
                    <a:pt x="320" y="152"/>
                    <a:pt x="320" y="152"/>
                  </a:cubicBezTo>
                  <a:lnTo>
                    <a:pt x="320" y="152"/>
                  </a:lnTo>
                  <a:cubicBezTo>
                    <a:pt x="320" y="236"/>
                    <a:pt x="249" y="304"/>
                    <a:pt x="160" y="304"/>
                  </a:cubicBezTo>
                  <a:cubicBezTo>
                    <a:pt x="160" y="304"/>
                    <a:pt x="160" y="304"/>
                    <a:pt x="160" y="304"/>
                  </a:cubicBezTo>
                  <a:lnTo>
                    <a:pt x="160" y="304"/>
                  </a:lnTo>
                  <a:cubicBezTo>
                    <a:pt x="72" y="304"/>
                    <a:pt x="0" y="236"/>
                    <a:pt x="0" y="152"/>
                  </a:cubicBezTo>
                  <a:cubicBezTo>
                    <a:pt x="0" y="152"/>
                    <a:pt x="0" y="152"/>
                    <a:pt x="0" y="152"/>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08"/>
            <p:cNvSpPr>
              <a:spLocks/>
            </p:cNvSpPr>
            <p:nvPr/>
          </p:nvSpPr>
          <p:spPr bwMode="auto">
            <a:xfrm>
              <a:off x="-2395" y="2099"/>
              <a:ext cx="558" cy="360"/>
            </a:xfrm>
            <a:custGeom>
              <a:avLst/>
              <a:gdLst>
                <a:gd name="T0" fmla="*/ 3 w 558"/>
                <a:gd name="T1" fmla="*/ 0 h 360"/>
                <a:gd name="T2" fmla="*/ 558 w 558"/>
                <a:gd name="T3" fmla="*/ 355 h 360"/>
                <a:gd name="T4" fmla="*/ 554 w 558"/>
                <a:gd name="T5" fmla="*/ 360 h 360"/>
                <a:gd name="T6" fmla="*/ 0 w 558"/>
                <a:gd name="T7" fmla="*/ 5 h 360"/>
                <a:gd name="T8" fmla="*/ 3 w 558"/>
                <a:gd name="T9" fmla="*/ 0 h 360"/>
              </a:gdLst>
              <a:ahLst/>
              <a:cxnLst>
                <a:cxn ang="0">
                  <a:pos x="T0" y="T1"/>
                </a:cxn>
                <a:cxn ang="0">
                  <a:pos x="T2" y="T3"/>
                </a:cxn>
                <a:cxn ang="0">
                  <a:pos x="T4" y="T5"/>
                </a:cxn>
                <a:cxn ang="0">
                  <a:pos x="T6" y="T7"/>
                </a:cxn>
                <a:cxn ang="0">
                  <a:pos x="T8" y="T9"/>
                </a:cxn>
              </a:cxnLst>
              <a:rect l="0" t="0" r="r" b="b"/>
              <a:pathLst>
                <a:path w="558" h="360">
                  <a:moveTo>
                    <a:pt x="3" y="0"/>
                  </a:moveTo>
                  <a:lnTo>
                    <a:pt x="558" y="355"/>
                  </a:lnTo>
                  <a:lnTo>
                    <a:pt x="554" y="360"/>
                  </a:lnTo>
                  <a:lnTo>
                    <a:pt x="0" y="5"/>
                  </a:lnTo>
                  <a:lnTo>
                    <a:pt x="3"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Rectangle 109"/>
            <p:cNvSpPr>
              <a:spLocks noChangeArrowheads="1"/>
            </p:cNvSpPr>
            <p:nvPr/>
          </p:nvSpPr>
          <p:spPr bwMode="auto">
            <a:xfrm>
              <a:off x="-2540" y="2759"/>
              <a:ext cx="602"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10"/>
            <p:cNvSpPr>
              <a:spLocks noEditPoints="1"/>
            </p:cNvSpPr>
            <p:nvPr/>
          </p:nvSpPr>
          <p:spPr bwMode="auto">
            <a:xfrm>
              <a:off x="-2543" y="2756"/>
              <a:ext cx="608" cy="175"/>
            </a:xfrm>
            <a:custGeom>
              <a:avLst/>
              <a:gdLst>
                <a:gd name="T0" fmla="*/ 0 w 608"/>
                <a:gd name="T1" fmla="*/ 0 h 175"/>
                <a:gd name="T2" fmla="*/ 608 w 608"/>
                <a:gd name="T3" fmla="*/ 0 h 175"/>
                <a:gd name="T4" fmla="*/ 608 w 608"/>
                <a:gd name="T5" fmla="*/ 175 h 175"/>
                <a:gd name="T6" fmla="*/ 0 w 608"/>
                <a:gd name="T7" fmla="*/ 175 h 175"/>
                <a:gd name="T8" fmla="*/ 0 w 608"/>
                <a:gd name="T9" fmla="*/ 0 h 175"/>
                <a:gd name="T10" fmla="*/ 6 w 608"/>
                <a:gd name="T11" fmla="*/ 172 h 175"/>
                <a:gd name="T12" fmla="*/ 3 w 608"/>
                <a:gd name="T13" fmla="*/ 169 h 175"/>
                <a:gd name="T14" fmla="*/ 605 w 608"/>
                <a:gd name="T15" fmla="*/ 169 h 175"/>
                <a:gd name="T16" fmla="*/ 602 w 608"/>
                <a:gd name="T17" fmla="*/ 172 h 175"/>
                <a:gd name="T18" fmla="*/ 602 w 608"/>
                <a:gd name="T19" fmla="*/ 3 h 175"/>
                <a:gd name="T20" fmla="*/ 605 w 608"/>
                <a:gd name="T21" fmla="*/ 6 h 175"/>
                <a:gd name="T22" fmla="*/ 3 w 608"/>
                <a:gd name="T23" fmla="*/ 6 h 175"/>
                <a:gd name="T24" fmla="*/ 6 w 608"/>
                <a:gd name="T25" fmla="*/ 3 h 175"/>
                <a:gd name="T26" fmla="*/ 6 w 608"/>
                <a:gd name="T27"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8" h="175">
                  <a:moveTo>
                    <a:pt x="0" y="0"/>
                  </a:moveTo>
                  <a:lnTo>
                    <a:pt x="608" y="0"/>
                  </a:lnTo>
                  <a:lnTo>
                    <a:pt x="608" y="175"/>
                  </a:lnTo>
                  <a:lnTo>
                    <a:pt x="0" y="175"/>
                  </a:lnTo>
                  <a:lnTo>
                    <a:pt x="0" y="0"/>
                  </a:lnTo>
                  <a:close/>
                  <a:moveTo>
                    <a:pt x="6" y="172"/>
                  </a:moveTo>
                  <a:lnTo>
                    <a:pt x="3" y="169"/>
                  </a:lnTo>
                  <a:lnTo>
                    <a:pt x="605" y="169"/>
                  </a:lnTo>
                  <a:lnTo>
                    <a:pt x="602" y="172"/>
                  </a:lnTo>
                  <a:lnTo>
                    <a:pt x="602" y="3"/>
                  </a:lnTo>
                  <a:lnTo>
                    <a:pt x="605" y="6"/>
                  </a:lnTo>
                  <a:lnTo>
                    <a:pt x="3" y="6"/>
                  </a:lnTo>
                  <a:lnTo>
                    <a:pt x="6" y="3"/>
                  </a:lnTo>
                  <a:lnTo>
                    <a:pt x="6" y="17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Rectangle 111"/>
            <p:cNvSpPr>
              <a:spLocks noChangeArrowheads="1"/>
            </p:cNvSpPr>
            <p:nvPr/>
          </p:nvSpPr>
          <p:spPr bwMode="auto">
            <a:xfrm>
              <a:off x="-2515" y="2799"/>
              <a:ext cx="38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FF0000"/>
                  </a:solidFill>
                  <a:effectLst/>
                  <a:latin typeface="ＭＳ ゴシック" panose="020B0609070205080204" pitchFamily="49" charset="-128"/>
                  <a:ea typeface="ＭＳ ゴシック" panose="020B0609070205080204" pitchFamily="49" charset="-128"/>
                </a:rPr>
                <a:t>なにわ筋線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2" name="テキスト ボックス 1"/>
          <p:cNvSpPr txBox="1"/>
          <p:nvPr/>
        </p:nvSpPr>
        <p:spPr>
          <a:xfrm>
            <a:off x="270458" y="28539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成果（現時点の到達点）</a:t>
            </a:r>
          </a:p>
        </p:txBody>
      </p:sp>
      <p:cxnSp>
        <p:nvCxnSpPr>
          <p:cNvPr id="3" name="直線コネクタ 2"/>
          <p:cNvCxnSpPr/>
          <p:nvPr/>
        </p:nvCxnSpPr>
        <p:spPr>
          <a:xfrm>
            <a:off x="270457" y="68383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線吹き出し 1 (枠付き) 5"/>
          <p:cNvSpPr/>
          <p:nvPr/>
        </p:nvSpPr>
        <p:spPr>
          <a:xfrm>
            <a:off x="6169108" y="2843381"/>
            <a:ext cx="2532185" cy="488668"/>
          </a:xfrm>
          <a:prstGeom prst="borderCallout1">
            <a:avLst>
              <a:gd name="adj1" fmla="val 18750"/>
              <a:gd name="adj2" fmla="val -8333"/>
              <a:gd name="adj3" fmla="val 160228"/>
              <a:gd name="adj4" fmla="val -12912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black"/>
                </a:solidFill>
                <a:effectLst/>
                <a:uLnTx/>
                <a:uFillTx/>
                <a:latin typeface="Meiryo UI"/>
                <a:ea typeface="Meiryo UI"/>
                <a:cs typeface="+mn-cs"/>
              </a:rPr>
              <a:t>国土軸との接続強化</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線吹き出し 1 (枠付き) 11"/>
          <p:cNvSpPr/>
          <p:nvPr/>
        </p:nvSpPr>
        <p:spPr>
          <a:xfrm>
            <a:off x="6169108" y="1714332"/>
            <a:ext cx="2532185" cy="488668"/>
          </a:xfrm>
          <a:prstGeom prst="borderCallout1">
            <a:avLst>
              <a:gd name="adj1" fmla="val 18750"/>
              <a:gd name="adj2" fmla="val -8333"/>
              <a:gd name="adj3" fmla="val 171591"/>
              <a:gd name="adj4" fmla="val -9973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北陸方面とのアクセス強化</a:t>
            </a:r>
          </a:p>
        </p:txBody>
      </p:sp>
      <p:sp>
        <p:nvSpPr>
          <p:cNvPr id="14" name="線吹き出し 1 (枠付き) 13"/>
          <p:cNvSpPr/>
          <p:nvPr/>
        </p:nvSpPr>
        <p:spPr>
          <a:xfrm>
            <a:off x="6169108" y="5130009"/>
            <a:ext cx="2532185" cy="488668"/>
          </a:xfrm>
          <a:prstGeom prst="borderCallout1">
            <a:avLst>
              <a:gd name="adj1" fmla="val 48295"/>
              <a:gd name="adj2" fmla="val -6579"/>
              <a:gd name="adj3" fmla="val 117045"/>
              <a:gd name="adj4" fmla="val -13087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関空アクセスの強化</a:t>
            </a:r>
          </a:p>
        </p:txBody>
      </p:sp>
      <p:sp>
        <p:nvSpPr>
          <p:cNvPr id="15" name="線吹き出し 1 (枠付き) 14"/>
          <p:cNvSpPr/>
          <p:nvPr/>
        </p:nvSpPr>
        <p:spPr>
          <a:xfrm>
            <a:off x="6169108" y="3972431"/>
            <a:ext cx="2532185" cy="488668"/>
          </a:xfrm>
          <a:prstGeom prst="borderCallout1">
            <a:avLst>
              <a:gd name="adj1" fmla="val 18750"/>
              <a:gd name="adj2" fmla="val -8333"/>
              <a:gd name="adj3" fmla="val 1137"/>
              <a:gd name="adj4" fmla="val -13175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放射環状型ネットワークの形成</a:t>
            </a:r>
          </a:p>
        </p:txBody>
      </p:sp>
      <p:sp>
        <p:nvSpPr>
          <p:cNvPr id="4" name="テキスト ボックス 3"/>
          <p:cNvSpPr txBox="1"/>
          <p:nvPr/>
        </p:nvSpPr>
        <p:spPr>
          <a:xfrm>
            <a:off x="3216003" y="4273766"/>
            <a:ext cx="1707690" cy="220188"/>
          </a:xfrm>
          <a:prstGeom prst="rect">
            <a:avLst/>
          </a:prstGeom>
          <a:solidFill>
            <a:schemeClr val="bg1"/>
          </a:solid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年度末</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放出～新大阪間</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831"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p:cNvSpPr txBox="1"/>
          <p:nvPr/>
        </p:nvSpPr>
        <p:spPr>
          <a:xfrm>
            <a:off x="3551293" y="3430338"/>
            <a:ext cx="2617815"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2027</a:t>
            </a:r>
            <a:r>
              <a:rPr kumimoji="1" lang="ja-JP" altLang="en-US" sz="1292"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 リニア中央新幹線開業</a:t>
            </a:r>
            <a:endParaRPr kumimoji="1" lang="en-US" altLang="ja-JP" sz="1292"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（名古屋まで）</a:t>
            </a:r>
          </a:p>
        </p:txBody>
      </p:sp>
      <p:sp>
        <p:nvSpPr>
          <p:cNvPr id="17" name="線吹き出し 1 (枠付き) 16"/>
          <p:cNvSpPr/>
          <p:nvPr/>
        </p:nvSpPr>
        <p:spPr>
          <a:xfrm>
            <a:off x="922020" y="2591600"/>
            <a:ext cx="1609118" cy="331142"/>
          </a:xfrm>
          <a:prstGeom prst="borderCallout1">
            <a:avLst>
              <a:gd name="adj1" fmla="val 98642"/>
              <a:gd name="adj2" fmla="val 63489"/>
              <a:gd name="adj3" fmla="val 184783"/>
              <a:gd name="adj4" fmla="val 9663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北大阪急行延伸</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969" b="0" i="0" u="none" strike="noStrike" kern="1200" cap="none" spc="0" normalizeH="0" baseline="0" noProof="0" dirty="0">
                <a:ln>
                  <a:noFill/>
                </a:ln>
                <a:solidFill>
                  <a:schemeClr val="tx1"/>
                </a:solidFill>
                <a:effectLst/>
                <a:uLnTx/>
                <a:uFillTx/>
                <a:latin typeface="Meiryo UI"/>
                <a:ea typeface="Meiryo UI"/>
                <a:cs typeface="+mn-cs"/>
              </a:rPr>
              <a:t>2023</a:t>
            </a:r>
            <a:r>
              <a:rPr kumimoji="1" lang="ja-JP" altLang="en-US" sz="969" b="0" i="0" u="none" strike="noStrike" kern="1200" cap="none" spc="0" normalizeH="0" baseline="0" noProof="0" dirty="0">
                <a:ln>
                  <a:noFill/>
                </a:ln>
                <a:solidFill>
                  <a:schemeClr val="tx1"/>
                </a:solidFill>
                <a:effectLst/>
                <a:uLnTx/>
                <a:uFillTx/>
                <a:latin typeface="Meiryo UI"/>
                <a:ea typeface="Meiryo UI"/>
                <a:cs typeface="+mn-cs"/>
              </a:rPr>
              <a:t>年度末開業目標）</a:t>
            </a:r>
          </a:p>
        </p:txBody>
      </p:sp>
      <p:cxnSp>
        <p:nvCxnSpPr>
          <p:cNvPr id="18" name="直線コネクタ 17"/>
          <p:cNvCxnSpPr/>
          <p:nvPr/>
        </p:nvCxnSpPr>
        <p:spPr>
          <a:xfrm flipH="1" flipV="1">
            <a:off x="2497903" y="3388586"/>
            <a:ext cx="66469" cy="4652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2464005" y="3122710"/>
            <a:ext cx="33234" cy="265876"/>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3221074" y="3624263"/>
            <a:ext cx="140575" cy="582054"/>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線吹き出し 1 (枠付き) 20"/>
          <p:cNvSpPr/>
          <p:nvPr/>
        </p:nvSpPr>
        <p:spPr>
          <a:xfrm>
            <a:off x="3398570" y="3126347"/>
            <a:ext cx="1428416" cy="331142"/>
          </a:xfrm>
          <a:prstGeom prst="borderCallout1">
            <a:avLst>
              <a:gd name="adj1" fmla="val 98642"/>
              <a:gd name="adj2" fmla="val 2552"/>
              <a:gd name="adj3" fmla="val 195404"/>
              <a:gd name="adj4" fmla="val -769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大阪モノレール延伸</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2029</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年開業目標）</a:t>
            </a:r>
          </a:p>
        </p:txBody>
      </p:sp>
      <p:sp>
        <p:nvSpPr>
          <p:cNvPr id="7" name="テキスト ボックス 6"/>
          <p:cNvSpPr txBox="1"/>
          <p:nvPr/>
        </p:nvSpPr>
        <p:spPr>
          <a:xfrm>
            <a:off x="832174" y="4602959"/>
            <a:ext cx="1521688" cy="248530"/>
          </a:xfrm>
          <a:prstGeom prst="rect">
            <a:avLst/>
          </a:prstGeom>
          <a:noFill/>
        </p:spPr>
        <p:txBody>
          <a:bodyPr wrap="square" rtlCol="0">
            <a:spAutoFit/>
          </a:bodyPr>
          <a:lstStyle/>
          <a:p>
            <a:pPr marL="0" marR="0" lvl="0" indent="0" algn="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2030</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年度末開業目標</a:t>
            </a:r>
          </a:p>
        </p:txBody>
      </p:sp>
      <p:sp>
        <p:nvSpPr>
          <p:cNvPr id="22" name="テキスト ボックス 21"/>
          <p:cNvSpPr txBox="1"/>
          <p:nvPr/>
        </p:nvSpPr>
        <p:spPr>
          <a:xfrm>
            <a:off x="1043608" y="1884276"/>
            <a:ext cx="962159" cy="241476"/>
          </a:xfrm>
          <a:prstGeom prst="rect">
            <a:avLst/>
          </a:prstGeom>
          <a:solidFill>
            <a:schemeClr val="bg1"/>
          </a:solidFill>
        </p:spPr>
        <p:txBody>
          <a:bodyPr wrap="square" rtlCol="0">
            <a:spAutoFit/>
          </a:bodyPr>
          <a:lstStyle/>
          <a:p>
            <a:pPr marL="0" marR="0" lvl="0" indent="0" algn="r"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effectLst/>
                <a:uLnTx/>
                <a:uFillTx/>
                <a:latin typeface="Meiryo UI"/>
                <a:ea typeface="Meiryo UI"/>
                <a:cs typeface="+mn-cs"/>
              </a:rPr>
              <a:t>2023</a:t>
            </a:r>
            <a:r>
              <a:rPr kumimoji="1" lang="ja-JP" altLang="en-US" sz="969" b="0" i="0" u="none" strike="noStrike" kern="1200" cap="none" spc="0" normalizeH="0" baseline="0" noProof="0" dirty="0">
                <a:ln>
                  <a:noFill/>
                </a:ln>
                <a:effectLst/>
                <a:uLnTx/>
                <a:uFillTx/>
                <a:latin typeface="Meiryo UI"/>
                <a:ea typeface="Meiryo UI"/>
                <a:cs typeface="+mn-cs"/>
              </a:rPr>
              <a:t>年度末</a:t>
            </a:r>
          </a:p>
        </p:txBody>
      </p:sp>
      <p:sp>
        <p:nvSpPr>
          <p:cNvPr id="11" name="正方形/長方形 10"/>
          <p:cNvSpPr/>
          <p:nvPr/>
        </p:nvSpPr>
        <p:spPr>
          <a:xfrm>
            <a:off x="270457" y="940925"/>
            <a:ext cx="8603088" cy="603883"/>
          </a:xfrm>
          <a:prstGeom prst="rect">
            <a:avLst/>
          </a:prstGeom>
          <a:solidFill>
            <a:schemeClr val="accent5">
              <a:lumMod val="40000"/>
              <a:lumOff val="60000"/>
            </a:schemeClr>
          </a:solidFill>
          <a:ln>
            <a:solidFill>
              <a:schemeClr val="tx1"/>
            </a:solidFill>
          </a:ln>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◆戦略的な広域鉄道計画等の推進により、「東西二極の一極」を担う大阪の国際競争力が強化。</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副首都としてふさわしい都市機能の充実に向けて前進。</a:t>
            </a:r>
          </a:p>
        </p:txBody>
      </p:sp>
      <p:sp>
        <p:nvSpPr>
          <p:cNvPr id="24" name="テキスト ボックス 23"/>
          <p:cNvSpPr txBox="1"/>
          <p:nvPr/>
        </p:nvSpPr>
        <p:spPr>
          <a:xfrm>
            <a:off x="409951" y="3284338"/>
            <a:ext cx="1465409" cy="248530"/>
          </a:xfrm>
          <a:prstGeom prst="rect">
            <a:avLst/>
          </a:prstGeom>
          <a:noFill/>
        </p:spPr>
        <p:txBody>
          <a:bodyPr wrap="square" rtlCol="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effectLst/>
                <a:uLnTx/>
                <a:uFillTx/>
                <a:latin typeface="Meiryo UI"/>
                <a:ea typeface="Meiryo UI"/>
                <a:cs typeface="+mn-cs"/>
              </a:rPr>
              <a:t>2023</a:t>
            </a:r>
            <a:r>
              <a:rPr kumimoji="1" lang="ja-JP" altLang="en-US" sz="1015" b="0" i="0" u="none" strike="noStrike" kern="1200" cap="none" spc="0" normalizeH="0" baseline="0" noProof="0" dirty="0">
                <a:ln>
                  <a:noFill/>
                </a:ln>
                <a:effectLst/>
                <a:uLnTx/>
                <a:uFillTx/>
                <a:latin typeface="Meiryo UI"/>
                <a:ea typeface="Meiryo UI"/>
                <a:cs typeface="+mn-cs"/>
              </a:rPr>
              <a:t>年３月開業</a:t>
            </a:r>
          </a:p>
        </p:txBody>
      </p:sp>
      <p:sp>
        <p:nvSpPr>
          <p:cNvPr id="26" name="正方形/長方形 25"/>
          <p:cNvSpPr/>
          <p:nvPr/>
        </p:nvSpPr>
        <p:spPr>
          <a:xfrm>
            <a:off x="3536053" y="300701"/>
            <a:ext cx="5519047" cy="348109"/>
          </a:xfrm>
          <a:prstGeom prst="rect">
            <a:avLst/>
          </a:prstGeom>
        </p:spPr>
        <p:txBody>
          <a:bodyPr wrap="square">
            <a:spAutoFit/>
          </a:bodyPr>
          <a:lstStyle/>
          <a:p>
            <a:pPr lvl="0" defTabSz="957700">
              <a:defRPr/>
            </a:pPr>
            <a:r>
              <a:rPr lang="en-US" altLang="ja-JP" sz="1662" dirty="0">
                <a:latin typeface="Meiryo UI"/>
                <a:ea typeface="Meiryo UI"/>
              </a:rPr>
              <a:t>【</a:t>
            </a:r>
            <a:r>
              <a:rPr lang="ja-JP" altLang="en-US" sz="1662" dirty="0">
                <a:latin typeface="Meiryo UI"/>
                <a:ea typeface="Meiryo UI"/>
              </a:rPr>
              <a:t>国土軸や空港への交通網（鉄道）</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1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9548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7644" y="2031694"/>
            <a:ext cx="7886700" cy="1325563"/>
          </a:xfrm>
        </p:spPr>
        <p:txBody>
          <a:bodyPr/>
          <a:lstStyle/>
          <a:p>
            <a:pPr algn="ctr"/>
            <a:r>
              <a:rPr kumimoji="1" lang="en-US" altLang="ja-JP" dirty="0">
                <a:latin typeface="Meiryo UI" panose="020B0604030504040204" pitchFamily="50" charset="-128"/>
                <a:ea typeface="Meiryo UI" panose="020B0604030504040204" pitchFamily="50" charset="-128"/>
              </a:rPr>
              <a:t>Appendix</a:t>
            </a: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5975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正方形/長方形 6"/>
          <p:cNvSpPr/>
          <p:nvPr/>
        </p:nvSpPr>
        <p:spPr>
          <a:xfrm>
            <a:off x="375386" y="998522"/>
            <a:ext cx="8498159" cy="603883"/>
          </a:xfrm>
          <a:prstGeom prst="rect">
            <a:avLst/>
          </a:prstGeom>
        </p:spPr>
        <p:txBody>
          <a:bodyPr wrap="square">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〇国土軸の多重性の確保等に資する</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リニア中央新幹線や北陸新幹線について、大阪までの全線開業が大幅に遅れる懸念</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a:t>
            </a:r>
            <a:r>
              <a:rPr kumimoji="1" lang="ja-JP" altLang="en-US" sz="1662" b="0" i="0" u="none" strike="noStrike" kern="1200" cap="none" spc="0" normalizeH="0" baseline="0" noProof="0" dirty="0">
                <a:ln>
                  <a:noFill/>
                </a:ln>
                <a:effectLst/>
                <a:uLnTx/>
                <a:uFillTx/>
                <a:latin typeface="Meiryo UI"/>
                <a:ea typeface="Meiryo UI"/>
                <a:cs typeface="+mn-cs"/>
              </a:rPr>
              <a:t>あった</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1" name="正方形/長方形 10"/>
          <p:cNvSpPr/>
          <p:nvPr/>
        </p:nvSpPr>
        <p:spPr>
          <a:xfrm>
            <a:off x="5175548" y="4593445"/>
            <a:ext cx="3803352" cy="77425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敦賀・大阪間は整備財源がなく、国が示した</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予定では、リニアと同様</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2045</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年開業（</a:t>
            </a:r>
            <a:r>
              <a:rPr lang="en-US" altLang="ja-JP" sz="1477" b="1" dirty="0">
                <a:solidFill>
                  <a:prstClr val="black"/>
                </a:solidFill>
                <a:latin typeface="Meiryo UI"/>
                <a:ea typeface="Meiryo UI"/>
              </a:rPr>
              <a:t>27</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年後）予定とされている。</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正方形/長方形 12"/>
          <p:cNvSpPr/>
          <p:nvPr/>
        </p:nvSpPr>
        <p:spPr>
          <a:xfrm>
            <a:off x="178991" y="4248481"/>
            <a:ext cx="4486854" cy="100155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当初計画</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JR</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東海の考え方は、</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段階方式で大阪まで実現</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する</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こととし、第</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段階としての名古屋開業後、経営体力を</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回復して速やかに大阪開業に取り組む。</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6" name="表 5"/>
          <p:cNvGraphicFramePr>
            <a:graphicFrameLocks noGrp="1"/>
          </p:cNvGraphicFramePr>
          <p:nvPr/>
        </p:nvGraphicFramePr>
        <p:xfrm>
          <a:off x="526009" y="2141698"/>
          <a:ext cx="4139836" cy="1294227"/>
        </p:xfrm>
        <a:graphic>
          <a:graphicData uri="http://schemas.openxmlformats.org/drawingml/2006/table">
            <a:tbl>
              <a:tblPr firstRow="1" bandRow="1">
                <a:tableStyleId>{5940675A-B579-460E-94D1-54222C63F5DA}</a:tableStyleId>
              </a:tblPr>
              <a:tblGrid>
                <a:gridCol w="794791">
                  <a:extLst>
                    <a:ext uri="{9D8B030D-6E8A-4147-A177-3AD203B41FA5}">
                      <a16:colId xmlns:a16="http://schemas.microsoft.com/office/drawing/2014/main" val="839054547"/>
                    </a:ext>
                  </a:extLst>
                </a:gridCol>
                <a:gridCol w="3345045">
                  <a:extLst>
                    <a:ext uri="{9D8B030D-6E8A-4147-A177-3AD203B41FA5}">
                      <a16:colId xmlns:a16="http://schemas.microsoft.com/office/drawing/2014/main" val="984597652"/>
                    </a:ext>
                  </a:extLst>
                </a:gridCol>
              </a:tblGrid>
              <a:tr h="759655">
                <a:tc>
                  <a:txBody>
                    <a:bodyPr/>
                    <a:lstStyle/>
                    <a:p>
                      <a:r>
                        <a:rPr kumimoji="1" lang="en-US" altLang="ja-JP" sz="1400" dirty="0">
                          <a:solidFill>
                            <a:schemeClr val="tx1"/>
                          </a:solidFill>
                          <a:latin typeface="+mn-lt"/>
                          <a:ea typeface="+mn-ea"/>
                        </a:rPr>
                        <a:t>2011.5</a:t>
                      </a:r>
                      <a:endParaRPr kumimoji="1" lang="ja-JP" altLang="en-US" sz="1400" dirty="0">
                        <a:solidFill>
                          <a:schemeClr val="tx1"/>
                        </a:solidFill>
                        <a:latin typeface="+mn-lt"/>
                        <a:ea typeface="+mn-ea"/>
                      </a:endParaRPr>
                    </a:p>
                  </a:txBody>
                  <a:tcPr marL="84406" marR="84406" marT="42203" marB="42203"/>
                </a:tc>
                <a:tc>
                  <a:txBody>
                    <a:bodyPr/>
                    <a:lstStyle/>
                    <a:p>
                      <a:r>
                        <a:rPr kumimoji="1" lang="ja-JP" altLang="en-US" sz="1400" dirty="0">
                          <a:solidFill>
                            <a:schemeClr val="tx1"/>
                          </a:solidFill>
                          <a:latin typeface="+mn-lt"/>
                          <a:ea typeface="+mn-ea"/>
                        </a:rPr>
                        <a:t>国が東京・大阪間の全線において</a:t>
                      </a:r>
                      <a:r>
                        <a:rPr kumimoji="1" lang="en-US" altLang="ja-JP" sz="1400" dirty="0">
                          <a:solidFill>
                            <a:schemeClr val="tx1"/>
                          </a:solidFill>
                          <a:latin typeface="+mn-lt"/>
                          <a:ea typeface="+mn-ea"/>
                        </a:rPr>
                        <a:t>JR</a:t>
                      </a:r>
                      <a:r>
                        <a:rPr kumimoji="1" lang="ja-JP" altLang="en-US" sz="1400" dirty="0">
                          <a:solidFill>
                            <a:schemeClr val="tx1"/>
                          </a:solidFill>
                          <a:latin typeface="+mn-lt"/>
                          <a:ea typeface="+mn-ea"/>
                        </a:rPr>
                        <a:t>東海の全額自己負担により建設する整備計画を決定。</a:t>
                      </a:r>
                      <a:endParaRPr kumimoji="1" lang="en-US" altLang="ja-JP" sz="1400" dirty="0">
                        <a:solidFill>
                          <a:schemeClr val="tx1"/>
                        </a:solidFill>
                        <a:latin typeface="+mn-lt"/>
                        <a:ea typeface="+mn-ea"/>
                      </a:endParaRPr>
                    </a:p>
                  </a:txBody>
                  <a:tcPr marL="84406" marR="84406" marT="42203" marB="42203"/>
                </a:tc>
                <a:extLst>
                  <a:ext uri="{0D108BD9-81ED-4DB2-BD59-A6C34878D82A}">
                    <a16:rowId xmlns:a16="http://schemas.microsoft.com/office/drawing/2014/main" val="4050353269"/>
                  </a:ext>
                </a:extLst>
              </a:tr>
              <a:tr h="534572">
                <a:tc>
                  <a:txBody>
                    <a:bodyPr/>
                    <a:lstStyle/>
                    <a:p>
                      <a:r>
                        <a:rPr lang="en-US" altLang="ja-JP" sz="1400" dirty="0">
                          <a:solidFill>
                            <a:schemeClr val="tx1"/>
                          </a:solidFill>
                          <a:latin typeface="+mn-lt"/>
                          <a:ea typeface="+mn-ea"/>
                        </a:rPr>
                        <a:t>2014.10</a:t>
                      </a:r>
                      <a:endParaRPr kumimoji="1" lang="ja-JP" altLang="en-US" sz="1400" dirty="0">
                        <a:solidFill>
                          <a:schemeClr val="tx1"/>
                        </a:solidFill>
                        <a:latin typeface="+mn-lt"/>
                        <a:ea typeface="+mn-ea"/>
                      </a:endParaRPr>
                    </a:p>
                  </a:txBody>
                  <a:tcPr marL="84406" marR="84406" marT="42203" marB="42203"/>
                </a:tc>
                <a:tc>
                  <a:txBody>
                    <a:bodyPr/>
                    <a:lstStyle/>
                    <a:p>
                      <a:r>
                        <a:rPr lang="ja-JP" altLang="en-US" sz="1400" dirty="0">
                          <a:solidFill>
                            <a:schemeClr val="tx1"/>
                          </a:solidFill>
                          <a:latin typeface="+mn-lt"/>
                          <a:ea typeface="+mn-ea"/>
                        </a:rPr>
                        <a:t>国が品川・名古屋間の</a:t>
                      </a:r>
                      <a:r>
                        <a:rPr lang="ja-JP" altLang="ja-JP" sz="1400" dirty="0">
                          <a:solidFill>
                            <a:schemeClr val="tx1"/>
                          </a:solidFill>
                          <a:latin typeface="+mn-lt"/>
                          <a:ea typeface="+mn-ea"/>
                        </a:rPr>
                        <a:t>工事実施計画を認可</a:t>
                      </a:r>
                      <a:r>
                        <a:rPr lang="ja-JP" altLang="en-US" sz="1400" dirty="0">
                          <a:solidFill>
                            <a:schemeClr val="tx1"/>
                          </a:solidFill>
                          <a:latin typeface="+mn-lt"/>
                          <a:ea typeface="+mn-ea"/>
                        </a:rPr>
                        <a:t>し</a:t>
                      </a:r>
                      <a:r>
                        <a:rPr lang="ja-JP" altLang="ja-JP" sz="1400" dirty="0">
                          <a:solidFill>
                            <a:schemeClr val="tx1"/>
                          </a:solidFill>
                          <a:latin typeface="+mn-lt"/>
                          <a:ea typeface="+mn-ea"/>
                        </a:rPr>
                        <a:t>、</a:t>
                      </a:r>
                      <a:r>
                        <a:rPr lang="en-US" altLang="ja-JP" sz="1400" dirty="0">
                          <a:solidFill>
                            <a:schemeClr val="tx1"/>
                          </a:solidFill>
                          <a:latin typeface="+mn-lt"/>
                          <a:ea typeface="+mn-ea"/>
                        </a:rPr>
                        <a:t>JR</a:t>
                      </a:r>
                      <a:r>
                        <a:rPr lang="ja-JP" altLang="ja-JP" sz="1400" dirty="0">
                          <a:solidFill>
                            <a:schemeClr val="tx1"/>
                          </a:solidFill>
                          <a:latin typeface="+mn-lt"/>
                          <a:ea typeface="+mn-ea"/>
                        </a:rPr>
                        <a:t>東海が</a:t>
                      </a:r>
                      <a:r>
                        <a:rPr lang="ja-JP" altLang="en-US" sz="1400" dirty="0">
                          <a:solidFill>
                            <a:schemeClr val="tx1"/>
                          </a:solidFill>
                          <a:latin typeface="+mn-lt"/>
                          <a:ea typeface="+mn-ea"/>
                        </a:rPr>
                        <a:t>着工。</a:t>
                      </a:r>
                      <a:endParaRPr lang="ja-JP" altLang="ja-JP" sz="1400" dirty="0">
                        <a:solidFill>
                          <a:schemeClr val="tx1"/>
                        </a:solidFill>
                        <a:latin typeface="+mn-lt"/>
                        <a:ea typeface="+mn-ea"/>
                      </a:endParaRPr>
                    </a:p>
                  </a:txBody>
                  <a:tcPr marL="84406" marR="84406" marT="42203" marB="42203"/>
                </a:tc>
                <a:extLst>
                  <a:ext uri="{0D108BD9-81ED-4DB2-BD59-A6C34878D82A}">
                    <a16:rowId xmlns:a16="http://schemas.microsoft.com/office/drawing/2014/main" val="4232245528"/>
                  </a:ext>
                </a:extLst>
              </a:tr>
            </a:tbl>
          </a:graphicData>
        </a:graphic>
      </p:graphicFrame>
      <p:sp>
        <p:nvSpPr>
          <p:cNvPr id="15" name="正方形/長方形 14"/>
          <p:cNvSpPr/>
          <p:nvPr/>
        </p:nvSpPr>
        <p:spPr>
          <a:xfrm>
            <a:off x="270457" y="1755485"/>
            <a:ext cx="4486854"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リニア中央新幹線</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7" name="表 16"/>
          <p:cNvGraphicFramePr>
            <a:graphicFrameLocks noGrp="1"/>
          </p:cNvGraphicFramePr>
          <p:nvPr>
            <p:extLst>
              <p:ext uri="{D42A27DB-BD31-4B8C-83A1-F6EECF244321}">
                <p14:modId xmlns:p14="http://schemas.microsoft.com/office/powerpoint/2010/main" val="3041107243"/>
              </p:ext>
            </p:extLst>
          </p:nvPr>
        </p:nvGraphicFramePr>
        <p:xfrm>
          <a:off x="5186829" y="2127685"/>
          <a:ext cx="3728571" cy="1720947"/>
        </p:xfrm>
        <a:graphic>
          <a:graphicData uri="http://schemas.openxmlformats.org/drawingml/2006/table">
            <a:tbl>
              <a:tblPr firstRow="1" bandRow="1">
                <a:tableStyleId>{5940675A-B579-460E-94D1-54222C63F5DA}</a:tableStyleId>
              </a:tblPr>
              <a:tblGrid>
                <a:gridCol w="1137771">
                  <a:extLst>
                    <a:ext uri="{9D8B030D-6E8A-4147-A177-3AD203B41FA5}">
                      <a16:colId xmlns:a16="http://schemas.microsoft.com/office/drawing/2014/main" val="839054547"/>
                    </a:ext>
                  </a:extLst>
                </a:gridCol>
                <a:gridCol w="2590800">
                  <a:extLst>
                    <a:ext uri="{9D8B030D-6E8A-4147-A177-3AD203B41FA5}">
                      <a16:colId xmlns:a16="http://schemas.microsoft.com/office/drawing/2014/main" val="984597652"/>
                    </a:ext>
                  </a:extLst>
                </a:gridCol>
              </a:tblGrid>
              <a:tr h="342314">
                <a:tc>
                  <a:txBody>
                    <a:bodyPr/>
                    <a:lstStyle/>
                    <a:p>
                      <a:r>
                        <a:rPr kumimoji="1" lang="en-US" altLang="ja-JP" sz="1400" dirty="0">
                          <a:solidFill>
                            <a:schemeClr val="tx1"/>
                          </a:solidFill>
                          <a:latin typeface="+mn-lt"/>
                          <a:ea typeface="+mn-ea"/>
                        </a:rPr>
                        <a:t>1997.10</a:t>
                      </a:r>
                      <a:endParaRPr kumimoji="1" lang="ja-JP" altLang="en-US" sz="1400" dirty="0">
                        <a:solidFill>
                          <a:schemeClr val="tx1"/>
                        </a:solidFill>
                        <a:latin typeface="+mn-lt"/>
                        <a:ea typeface="+mn-ea"/>
                      </a:endParaRPr>
                    </a:p>
                  </a:txBody>
                  <a:tcPr marL="84406" marR="84406" marT="42203" marB="42203"/>
                </a:tc>
                <a:tc>
                  <a:txBody>
                    <a:bodyPr/>
                    <a:lstStyle/>
                    <a:p>
                      <a:r>
                        <a:rPr kumimoji="1" lang="ja-JP" altLang="en-US" sz="1400" dirty="0">
                          <a:solidFill>
                            <a:schemeClr val="tx1"/>
                          </a:solidFill>
                          <a:latin typeface="+mn-lt"/>
                          <a:ea typeface="+mn-ea"/>
                        </a:rPr>
                        <a:t>高崎・長野間開業。</a:t>
                      </a:r>
                      <a:endParaRPr kumimoji="1" lang="en-US" altLang="ja-JP" sz="1400" dirty="0">
                        <a:solidFill>
                          <a:schemeClr val="tx1"/>
                        </a:solidFill>
                        <a:latin typeface="+mn-lt"/>
                        <a:ea typeface="+mn-ea"/>
                      </a:endParaRPr>
                    </a:p>
                  </a:txBody>
                  <a:tcPr marL="84406" marR="84406" marT="42203" marB="42203"/>
                </a:tc>
                <a:extLst>
                  <a:ext uri="{0D108BD9-81ED-4DB2-BD59-A6C34878D82A}">
                    <a16:rowId xmlns:a16="http://schemas.microsoft.com/office/drawing/2014/main" val="4050353269"/>
                  </a:ext>
                </a:extLst>
              </a:tr>
              <a:tr h="759655">
                <a:tc>
                  <a:txBody>
                    <a:bodyPr/>
                    <a:lstStyle/>
                    <a:p>
                      <a:r>
                        <a:rPr lang="en-US" altLang="ja-JP" sz="1400" dirty="0">
                          <a:solidFill>
                            <a:schemeClr val="tx1"/>
                          </a:solidFill>
                          <a:latin typeface="+mn-lt"/>
                          <a:ea typeface="+mn-ea"/>
                        </a:rPr>
                        <a:t>2015.1</a:t>
                      </a:r>
                      <a:r>
                        <a:rPr lang="ja-JP" altLang="en-US" sz="1400" dirty="0">
                          <a:solidFill>
                            <a:schemeClr val="tx1"/>
                          </a:solidFill>
                          <a:latin typeface="+mn-lt"/>
                          <a:ea typeface="+mn-ea"/>
                        </a:rPr>
                        <a:t> </a:t>
                      </a:r>
                      <a:endParaRPr kumimoji="1" lang="ja-JP" altLang="en-US" sz="1400" dirty="0">
                        <a:solidFill>
                          <a:schemeClr val="tx1"/>
                        </a:solidFill>
                        <a:latin typeface="+mn-lt"/>
                        <a:ea typeface="+mn-ea"/>
                      </a:endParaRPr>
                    </a:p>
                  </a:txBody>
                  <a:tcPr marL="84406" marR="84406" marT="42203" marB="42203"/>
                </a:tc>
                <a:tc>
                  <a:txBody>
                    <a:bodyPr/>
                    <a:lstStyle/>
                    <a:p>
                      <a:r>
                        <a:rPr lang="ja-JP" altLang="en-US" sz="1400" dirty="0">
                          <a:solidFill>
                            <a:schemeClr val="tx1"/>
                          </a:solidFill>
                          <a:latin typeface="+mn-lt"/>
                          <a:ea typeface="+mn-ea"/>
                        </a:rPr>
                        <a:t>「政府・与党申合せ」で、金沢・敦賀間の完成・開業時期の前倒しを決定。</a:t>
                      </a:r>
                    </a:p>
                  </a:txBody>
                  <a:tcPr marL="84406" marR="84406" marT="42203" marB="42203"/>
                </a:tc>
                <a:extLst>
                  <a:ext uri="{0D108BD9-81ED-4DB2-BD59-A6C34878D82A}">
                    <a16:rowId xmlns:a16="http://schemas.microsoft.com/office/drawing/2014/main" val="4232245528"/>
                  </a:ext>
                </a:extLst>
              </a:tr>
              <a:tr h="309489">
                <a:tc>
                  <a:txBody>
                    <a:bodyPr/>
                    <a:lstStyle/>
                    <a:p>
                      <a:r>
                        <a:rPr kumimoji="1" lang="en-US" altLang="ja-JP" sz="1400" dirty="0">
                          <a:solidFill>
                            <a:schemeClr val="tx1"/>
                          </a:solidFill>
                          <a:latin typeface="+mn-lt"/>
                          <a:ea typeface="+mn-ea"/>
                        </a:rPr>
                        <a:t>2015.3</a:t>
                      </a:r>
                      <a:endParaRPr kumimoji="1" lang="ja-JP" altLang="en-US" sz="1400" dirty="0">
                        <a:solidFill>
                          <a:schemeClr val="tx1"/>
                        </a:solidFill>
                        <a:latin typeface="+mn-lt"/>
                        <a:ea typeface="+mn-ea"/>
                      </a:endParaRPr>
                    </a:p>
                  </a:txBody>
                  <a:tcPr marL="84406" marR="84406" marT="42203" marB="42203"/>
                </a:tc>
                <a:tc>
                  <a:txBody>
                    <a:bodyPr/>
                    <a:lstStyle/>
                    <a:p>
                      <a:r>
                        <a:rPr lang="ja-JP" altLang="en-US" sz="1400" dirty="0">
                          <a:solidFill>
                            <a:schemeClr val="tx1"/>
                          </a:solidFill>
                          <a:latin typeface="+mn-lt"/>
                          <a:ea typeface="+mn-ea"/>
                        </a:rPr>
                        <a:t>長野・金沢間開業。</a:t>
                      </a:r>
                    </a:p>
                  </a:txBody>
                  <a:tcPr marL="84406" marR="84406" marT="42203" marB="42203"/>
                </a:tc>
                <a:extLst>
                  <a:ext uri="{0D108BD9-81ED-4DB2-BD59-A6C34878D82A}">
                    <a16:rowId xmlns:a16="http://schemas.microsoft.com/office/drawing/2014/main" val="252763145"/>
                  </a:ext>
                </a:extLst>
              </a:tr>
              <a:tr h="309489">
                <a:tc>
                  <a:txBody>
                    <a:bodyPr/>
                    <a:lstStyle/>
                    <a:p>
                      <a:r>
                        <a:rPr kumimoji="1" lang="en-US" altLang="ja-JP" sz="1400" dirty="0">
                          <a:solidFill>
                            <a:schemeClr val="tx1"/>
                          </a:solidFill>
                          <a:latin typeface="+mn-lt"/>
                          <a:ea typeface="+mn-ea"/>
                        </a:rPr>
                        <a:t>2023</a:t>
                      </a:r>
                      <a:r>
                        <a:rPr kumimoji="1" lang="ja-JP" altLang="en-US" sz="1400" dirty="0">
                          <a:solidFill>
                            <a:schemeClr val="tx1"/>
                          </a:solidFill>
                          <a:latin typeface="+mn-lt"/>
                          <a:ea typeface="+mn-ea"/>
                        </a:rPr>
                        <a:t>年度末</a:t>
                      </a:r>
                    </a:p>
                  </a:txBody>
                  <a:tcPr marL="84406" marR="84406" marT="42203" marB="42203"/>
                </a:tc>
                <a:tc>
                  <a:txBody>
                    <a:bodyPr/>
                    <a:lstStyle/>
                    <a:p>
                      <a:r>
                        <a:rPr lang="ja-JP" altLang="en-US" sz="1400" dirty="0">
                          <a:solidFill>
                            <a:schemeClr val="tx1"/>
                          </a:solidFill>
                          <a:latin typeface="+mn-lt"/>
                          <a:ea typeface="+mn-ea"/>
                        </a:rPr>
                        <a:t>金沢・敦賀間開業予定。</a:t>
                      </a:r>
                    </a:p>
                  </a:txBody>
                  <a:tcPr marL="84406" marR="84406" marT="42203" marB="42203"/>
                </a:tc>
                <a:extLst>
                  <a:ext uri="{0D108BD9-81ED-4DB2-BD59-A6C34878D82A}">
                    <a16:rowId xmlns:a16="http://schemas.microsoft.com/office/drawing/2014/main" val="1450346047"/>
                  </a:ext>
                </a:extLst>
              </a:tr>
            </a:tbl>
          </a:graphicData>
        </a:graphic>
      </p:graphicFrame>
      <p:sp>
        <p:nvSpPr>
          <p:cNvPr id="18" name="正方形/長方形 17"/>
          <p:cNvSpPr/>
          <p:nvPr/>
        </p:nvSpPr>
        <p:spPr>
          <a:xfrm>
            <a:off x="4916187" y="1716494"/>
            <a:ext cx="4486854"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・北陸新幹線</a:t>
            </a:r>
          </a:p>
        </p:txBody>
      </p:sp>
      <p:sp>
        <p:nvSpPr>
          <p:cNvPr id="19" name="正方形/長方形 18"/>
          <p:cNvSpPr/>
          <p:nvPr/>
        </p:nvSpPr>
        <p:spPr>
          <a:xfrm>
            <a:off x="-207955" y="5387413"/>
            <a:ext cx="4125200" cy="77425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東京・名古屋間　</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2027</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年開業</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年後）</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名古屋・大阪間</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  2045</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年開業</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27</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年後）</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右矢印 19"/>
          <p:cNvSpPr/>
          <p:nvPr/>
        </p:nvSpPr>
        <p:spPr>
          <a:xfrm rot="5400000">
            <a:off x="6902813" y="4146851"/>
            <a:ext cx="349730" cy="354750"/>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右矢印 20"/>
          <p:cNvSpPr/>
          <p:nvPr/>
        </p:nvSpPr>
        <p:spPr>
          <a:xfrm rot="5400000">
            <a:off x="2257012" y="3771789"/>
            <a:ext cx="349730" cy="354750"/>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左カーブ矢印 2"/>
          <p:cNvSpPr/>
          <p:nvPr/>
        </p:nvSpPr>
        <p:spPr>
          <a:xfrm>
            <a:off x="3703258" y="5551017"/>
            <a:ext cx="213988" cy="439864"/>
          </a:xfrm>
          <a:prstGeom prst="curved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18</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年遅れ</a:t>
            </a:r>
          </a:p>
        </p:txBody>
      </p:sp>
      <p:sp>
        <p:nvSpPr>
          <p:cNvPr id="22" name="正方形/長方形 21"/>
          <p:cNvSpPr/>
          <p:nvPr/>
        </p:nvSpPr>
        <p:spPr>
          <a:xfrm>
            <a:off x="2476023" y="534146"/>
            <a:ext cx="6502878"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国土軸の強化まで長期間を要する課題</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9785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5" y="4342835"/>
            <a:ext cx="3314437"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426735" y="903686"/>
            <a:ext cx="8533176" cy="85965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○大阪の公共交通や道路の整備状況は他府県に比べ進んでいるが、主に高度経済成長期に、</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都心部と郊外との効率的な人流・物流ネットワークを構築することを主眼に整備。</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そのため、</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都心と国土軸</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や</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関空のアクセス状況等に課題</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a:t>
            </a:r>
            <a:r>
              <a:rPr kumimoji="1" lang="ja-JP" altLang="en-US" sz="1662" b="0" i="0" u="none" strike="noStrike" kern="1200" cap="none" spc="0" normalizeH="0" baseline="0" noProof="0" dirty="0">
                <a:ln>
                  <a:noFill/>
                </a:ln>
                <a:effectLst/>
                <a:uLnTx/>
                <a:uFillTx/>
                <a:latin typeface="Meiryo UI"/>
                <a:ea typeface="Meiryo UI"/>
                <a:cs typeface="+mn-cs"/>
              </a:rPr>
              <a:t>あった</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36"/>
          <p:cNvSpPr txBox="1">
            <a:spLocks noChangeArrowheads="1"/>
          </p:cNvSpPr>
          <p:nvPr/>
        </p:nvSpPr>
        <p:spPr bwMode="auto">
          <a:xfrm>
            <a:off x="517973" y="1722813"/>
            <a:ext cx="2282997"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700" rtl="0" eaLnBrk="1" fontAlgn="auto" latinLnBrk="0" hangingPunct="1">
              <a:lnSpc>
                <a:spcPct val="100000"/>
              </a:lnSpc>
              <a:spcBef>
                <a:spcPct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■鉄道路線の密度</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36"/>
          <p:cNvSpPr txBox="1">
            <a:spLocks noChangeArrowheads="1"/>
          </p:cNvSpPr>
          <p:nvPr/>
        </p:nvSpPr>
        <p:spPr bwMode="auto">
          <a:xfrm>
            <a:off x="2631816" y="1713252"/>
            <a:ext cx="2894971"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7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■バス路線の密度</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a:spLocks noChangeArrowheads="1"/>
          </p:cNvSpPr>
          <p:nvPr/>
        </p:nvSpPr>
        <p:spPr bwMode="auto">
          <a:xfrm>
            <a:off x="3605511" y="3813704"/>
            <a:ext cx="2060308" cy="2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57700" rtl="0" eaLnBrk="1" fontAlgn="auto" latinLnBrk="0" hangingPunct="1">
              <a:lnSpc>
                <a:spcPct val="100000"/>
              </a:lnSpc>
              <a:spcBef>
                <a:spcPct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出典：大阪府「公共交通戦略」</a:t>
            </a:r>
          </a:p>
        </p:txBody>
      </p:sp>
      <p:graphicFrame>
        <p:nvGraphicFramePr>
          <p:cNvPr id="3" name="表 2"/>
          <p:cNvGraphicFramePr>
            <a:graphicFrameLocks noGrp="1"/>
          </p:cNvGraphicFramePr>
          <p:nvPr/>
        </p:nvGraphicFramePr>
        <p:xfrm>
          <a:off x="5797857" y="2062515"/>
          <a:ext cx="2218488" cy="1579989"/>
        </p:xfrm>
        <a:graphic>
          <a:graphicData uri="http://schemas.openxmlformats.org/drawingml/2006/table">
            <a:tbl>
              <a:tblPr firstRow="1" bandRow="1">
                <a:tableStyleId>{5C22544A-7EE6-4342-B048-85BDC9FD1C3A}</a:tableStyleId>
              </a:tblPr>
              <a:tblGrid>
                <a:gridCol w="1053198">
                  <a:extLst>
                    <a:ext uri="{9D8B030D-6E8A-4147-A177-3AD203B41FA5}">
                      <a16:colId xmlns:a16="http://schemas.microsoft.com/office/drawing/2014/main" val="1963710034"/>
                    </a:ext>
                  </a:extLst>
                </a:gridCol>
                <a:gridCol w="1165290">
                  <a:extLst>
                    <a:ext uri="{9D8B030D-6E8A-4147-A177-3AD203B41FA5}">
                      <a16:colId xmlns:a16="http://schemas.microsoft.com/office/drawing/2014/main" val="1033428206"/>
                    </a:ext>
                  </a:extLst>
                </a:gridCol>
              </a:tblGrid>
              <a:tr h="359571">
                <a:tc rowSpan="3">
                  <a:txBody>
                    <a:bodyPr/>
                    <a:lstStyle/>
                    <a:p>
                      <a:pPr algn="ctr" fontAlgn="ctr"/>
                      <a:r>
                        <a:rPr lang="ja-JP" altLang="en-US" sz="1000" b="1" i="0" u="none" strike="noStrike" dirty="0">
                          <a:effectLst/>
                          <a:latin typeface="+mn-lt"/>
                          <a:ea typeface="ＭＳ Ｐゴシック" panose="020B0600070205080204" pitchFamily="50" charset="-128"/>
                        </a:rPr>
                        <a:t>都道府県名</a:t>
                      </a:r>
                    </a:p>
                  </a:txBody>
                  <a:tcPr marL="8792" marR="8792" marT="8792" marB="0" anchor="ctr"/>
                </a:tc>
                <a:tc>
                  <a:txBody>
                    <a:bodyPr/>
                    <a:lstStyle/>
                    <a:p>
                      <a:pPr algn="ctr" fontAlgn="b"/>
                      <a:r>
                        <a:rPr lang="ja-JP" altLang="en-US" sz="1000" b="1" i="0" u="none" strike="noStrike" dirty="0">
                          <a:effectLst/>
                          <a:latin typeface="+mn-lt"/>
                          <a:ea typeface="ＭＳ ゴシック" panose="020B0609070205080204" pitchFamily="49" charset="-128"/>
                        </a:rPr>
                        <a:t>平方</a:t>
                      </a:r>
                      <a:r>
                        <a:rPr lang="en-US" sz="1000" b="1" i="0" u="none" strike="noStrike" dirty="0">
                          <a:effectLst/>
                          <a:latin typeface="+mn-lt"/>
                          <a:ea typeface="ＭＳ ゴシック" panose="020B0609070205080204" pitchFamily="49" charset="-128"/>
                        </a:rPr>
                        <a:t>km</a:t>
                      </a:r>
                      <a:r>
                        <a:rPr lang="ja-JP" altLang="en-US" sz="1000" b="1" i="0" u="none" strike="noStrike" dirty="0">
                          <a:effectLst/>
                          <a:latin typeface="+mn-lt"/>
                          <a:ea typeface="ＭＳ ゴシック" panose="020B0609070205080204" pitchFamily="49" charset="-128"/>
                        </a:rPr>
                        <a:t>あたり</a:t>
                      </a:r>
                      <a:endParaRPr lang="en-US" altLang="ja-JP" sz="1000" b="1" i="0" u="none" strike="noStrike" dirty="0">
                        <a:effectLst/>
                        <a:latin typeface="+mn-lt"/>
                        <a:ea typeface="ＭＳ ゴシック" panose="020B0609070205080204" pitchFamily="49" charset="-128"/>
                      </a:endParaRPr>
                    </a:p>
                    <a:p>
                      <a:pPr algn="ctr" fontAlgn="b"/>
                      <a:r>
                        <a:rPr lang="ja-JP" altLang="en-US" sz="1000" b="1" i="0" u="none" strike="noStrike" dirty="0">
                          <a:effectLst/>
                          <a:latin typeface="+mn-lt"/>
                          <a:ea typeface="ＭＳ ゴシック" panose="020B0609070205080204" pitchFamily="49" charset="-128"/>
                        </a:rPr>
                        <a:t>道路延長</a:t>
                      </a:r>
                    </a:p>
                  </a:txBody>
                  <a:tcPr marL="8792" marR="8792" marT="8792" marB="0" anchor="ctr"/>
                </a:tc>
                <a:extLst>
                  <a:ext uri="{0D108BD9-81ED-4DB2-BD59-A6C34878D82A}">
                    <a16:rowId xmlns:a16="http://schemas.microsoft.com/office/drawing/2014/main" val="1398890825"/>
                  </a:ext>
                </a:extLst>
              </a:tr>
              <a:tr h="203403">
                <a:tc vMerge="1">
                  <a:txBody>
                    <a:bodyPr/>
                    <a:lstStyle/>
                    <a:p>
                      <a:endParaRPr kumimoji="1" lang="ja-JP" altLang="en-US"/>
                    </a:p>
                  </a:txBody>
                  <a:tcPr/>
                </a:tc>
                <a:tc>
                  <a:txBody>
                    <a:bodyPr/>
                    <a:lstStyle/>
                    <a:p>
                      <a:pPr algn="ctr" fontAlgn="b"/>
                      <a:r>
                        <a:rPr lang="en-US" sz="1000" b="0" i="0" u="none" strike="noStrike" dirty="0">
                          <a:effectLst/>
                          <a:latin typeface="+mn-lt"/>
                          <a:ea typeface="ＭＳ ゴシック" panose="020B0609070205080204" pitchFamily="49" charset="-128"/>
                        </a:rPr>
                        <a:t>（Ｃ/Ａ）</a:t>
                      </a:r>
                    </a:p>
                  </a:txBody>
                  <a:tcPr marL="8792" marR="8792" marT="8792" marB="0" anchor="b"/>
                </a:tc>
                <a:extLst>
                  <a:ext uri="{0D108BD9-81ED-4DB2-BD59-A6C34878D82A}">
                    <a16:rowId xmlns:a16="http://schemas.microsoft.com/office/drawing/2014/main" val="3789731702"/>
                  </a:ext>
                </a:extLst>
              </a:tr>
              <a:tr h="203403">
                <a:tc vMerge="1">
                  <a:txBody>
                    <a:bodyPr/>
                    <a:lstStyle/>
                    <a:p>
                      <a:endParaRPr kumimoji="1" lang="ja-JP" altLang="en-US"/>
                    </a:p>
                  </a:txBody>
                  <a:tcPr/>
                </a:tc>
                <a:tc>
                  <a:txBody>
                    <a:bodyPr/>
                    <a:lstStyle/>
                    <a:p>
                      <a:pPr algn="ctr" fontAlgn="b"/>
                      <a:r>
                        <a:rPr lang="en-US" sz="1000" b="0" i="0" u="none" strike="noStrike">
                          <a:effectLst/>
                          <a:latin typeface="+mn-lt"/>
                          <a:ea typeface="ＭＳ ゴシック" panose="020B0609070205080204" pitchFamily="49" charset="-128"/>
                        </a:rPr>
                        <a:t>（m）</a:t>
                      </a:r>
                    </a:p>
                  </a:txBody>
                  <a:tcPr marL="8792" marR="8792" marT="8792" marB="0" anchor="b"/>
                </a:tc>
                <a:extLst>
                  <a:ext uri="{0D108BD9-81ED-4DB2-BD59-A6C34878D82A}">
                    <a16:rowId xmlns:a16="http://schemas.microsoft.com/office/drawing/2014/main" val="1695667753"/>
                  </a:ext>
                </a:extLst>
              </a:tr>
              <a:tr h="203403">
                <a:tc>
                  <a:txBody>
                    <a:bodyPr/>
                    <a:lstStyle/>
                    <a:p>
                      <a:pPr algn="ctr" fontAlgn="b"/>
                      <a:r>
                        <a:rPr lang="ja-JP" altLang="en-US" sz="1000" b="0" i="0" u="none" strike="noStrike" dirty="0">
                          <a:effectLst/>
                          <a:latin typeface="+mn-lt"/>
                          <a:ea typeface="ＭＳ ゴシック" panose="020B0609070205080204" pitchFamily="49" charset="-128"/>
                        </a:rPr>
                        <a:t>富　山</a:t>
                      </a:r>
                    </a:p>
                  </a:txBody>
                  <a:tcPr marL="8792" marR="8792" marT="8792" marB="0" anchor="b"/>
                </a:tc>
                <a:tc>
                  <a:txBody>
                    <a:bodyPr/>
                    <a:lstStyle/>
                    <a:p>
                      <a:pPr algn="r" fontAlgn="b"/>
                      <a:r>
                        <a:rPr lang="en-US" altLang="ja-JP" sz="1000" b="0" i="0" u="none" strike="noStrike">
                          <a:effectLst/>
                          <a:latin typeface="+mn-lt"/>
                          <a:ea typeface="ＭＳ ゴシック" panose="020B0609070205080204" pitchFamily="49" charset="-128"/>
                        </a:rPr>
                        <a:t>1,303.7 </a:t>
                      </a:r>
                    </a:p>
                  </a:txBody>
                  <a:tcPr marL="8792" marR="8792" marT="8792" marB="0" anchor="b"/>
                </a:tc>
                <a:extLst>
                  <a:ext uri="{0D108BD9-81ED-4DB2-BD59-A6C34878D82A}">
                    <a16:rowId xmlns:a16="http://schemas.microsoft.com/office/drawing/2014/main" val="2640832637"/>
                  </a:ext>
                </a:extLst>
              </a:tr>
              <a:tr h="203403">
                <a:tc>
                  <a:txBody>
                    <a:bodyPr/>
                    <a:lstStyle/>
                    <a:p>
                      <a:pPr algn="ctr" fontAlgn="b"/>
                      <a:r>
                        <a:rPr lang="ja-JP" altLang="en-US" sz="1000" b="0" i="0" u="none" strike="noStrike" dirty="0">
                          <a:effectLst/>
                          <a:latin typeface="+mn-lt"/>
                          <a:ea typeface="ＭＳ ゴシック" panose="020B0609070205080204" pitchFamily="49" charset="-128"/>
                        </a:rPr>
                        <a:t>大　阪</a:t>
                      </a:r>
                    </a:p>
                  </a:txBody>
                  <a:tcPr marL="8792" marR="8792" marT="8792" marB="0" anchor="b"/>
                </a:tc>
                <a:tc>
                  <a:txBody>
                    <a:bodyPr/>
                    <a:lstStyle/>
                    <a:p>
                      <a:pPr algn="r" fontAlgn="b"/>
                      <a:r>
                        <a:rPr lang="en-US" altLang="ja-JP" sz="1000" b="0" i="0" u="none" strike="noStrike" dirty="0">
                          <a:effectLst/>
                          <a:latin typeface="+mn-lt"/>
                          <a:ea typeface="ＭＳ ゴシック" panose="020B0609070205080204" pitchFamily="49" charset="-128"/>
                        </a:rPr>
                        <a:t>1,280.7 </a:t>
                      </a:r>
                    </a:p>
                  </a:txBody>
                  <a:tcPr marL="8792" marR="8792" marT="8792" marB="0" anchor="b"/>
                </a:tc>
                <a:extLst>
                  <a:ext uri="{0D108BD9-81ED-4DB2-BD59-A6C34878D82A}">
                    <a16:rowId xmlns:a16="http://schemas.microsoft.com/office/drawing/2014/main" val="936626141"/>
                  </a:ext>
                </a:extLst>
              </a:tr>
              <a:tr h="203403">
                <a:tc>
                  <a:txBody>
                    <a:bodyPr/>
                    <a:lstStyle/>
                    <a:p>
                      <a:pPr algn="ctr" fontAlgn="b"/>
                      <a:r>
                        <a:rPr lang="ja-JP" altLang="en-US" sz="1000" b="0" i="0" u="none" strike="noStrike">
                          <a:effectLst/>
                          <a:latin typeface="+mn-lt"/>
                          <a:ea typeface="ＭＳ ゴシック" panose="020B0609070205080204" pitchFamily="49" charset="-128"/>
                        </a:rPr>
                        <a:t>東　京</a:t>
                      </a:r>
                    </a:p>
                  </a:txBody>
                  <a:tcPr marL="8792" marR="8792" marT="8792" marB="0" anchor="b"/>
                </a:tc>
                <a:tc>
                  <a:txBody>
                    <a:bodyPr/>
                    <a:lstStyle/>
                    <a:p>
                      <a:pPr algn="r" fontAlgn="b"/>
                      <a:r>
                        <a:rPr lang="en-US" altLang="ja-JP" sz="1000" b="0" i="0" u="none" strike="noStrike" dirty="0">
                          <a:effectLst/>
                          <a:latin typeface="+mn-lt"/>
                          <a:ea typeface="ＭＳ ゴシック" panose="020B0609070205080204" pitchFamily="49" charset="-128"/>
                        </a:rPr>
                        <a:t>1,267.7 </a:t>
                      </a:r>
                    </a:p>
                  </a:txBody>
                  <a:tcPr marL="8792" marR="8792" marT="8792" marB="0" anchor="b"/>
                </a:tc>
                <a:extLst>
                  <a:ext uri="{0D108BD9-81ED-4DB2-BD59-A6C34878D82A}">
                    <a16:rowId xmlns:a16="http://schemas.microsoft.com/office/drawing/2014/main" val="1804517924"/>
                  </a:ext>
                </a:extLst>
              </a:tr>
              <a:tr h="203403">
                <a:tc>
                  <a:txBody>
                    <a:bodyPr/>
                    <a:lstStyle/>
                    <a:p>
                      <a:pPr algn="ctr" fontAlgn="b"/>
                      <a:r>
                        <a:rPr lang="ja-JP" altLang="en-US" sz="1000" b="0" i="0" u="none" strike="noStrike" dirty="0">
                          <a:effectLst/>
                          <a:latin typeface="+mn-lt"/>
                          <a:ea typeface="ＭＳ ゴシック" panose="020B0609070205080204" pitchFamily="49" charset="-128"/>
                        </a:rPr>
                        <a:t>愛　知</a:t>
                      </a:r>
                    </a:p>
                  </a:txBody>
                  <a:tcPr marL="8792" marR="8792" marT="8792" marB="0" anchor="b"/>
                </a:tc>
                <a:tc>
                  <a:txBody>
                    <a:bodyPr/>
                    <a:lstStyle/>
                    <a:p>
                      <a:pPr algn="r" fontAlgn="b"/>
                      <a:r>
                        <a:rPr lang="en-US" altLang="ja-JP" sz="1000" b="0" i="0" u="none" strike="noStrike" dirty="0">
                          <a:effectLst/>
                          <a:latin typeface="+mn-lt"/>
                          <a:ea typeface="ＭＳ ゴシック" panose="020B0609070205080204" pitchFamily="49" charset="-128"/>
                        </a:rPr>
                        <a:t>1,085.9 </a:t>
                      </a:r>
                    </a:p>
                  </a:txBody>
                  <a:tcPr marL="8792" marR="8792" marT="8792" marB="0" anchor="b"/>
                </a:tc>
                <a:extLst>
                  <a:ext uri="{0D108BD9-81ED-4DB2-BD59-A6C34878D82A}">
                    <a16:rowId xmlns:a16="http://schemas.microsoft.com/office/drawing/2014/main" val="1426604303"/>
                  </a:ext>
                </a:extLst>
              </a:tr>
            </a:tbl>
          </a:graphicData>
        </a:graphic>
      </p:graphicFrame>
      <p:sp>
        <p:nvSpPr>
          <p:cNvPr id="7" name="テキスト ボックス 6"/>
          <p:cNvSpPr txBox="1"/>
          <p:nvPr/>
        </p:nvSpPr>
        <p:spPr>
          <a:xfrm>
            <a:off x="5974743" y="3817786"/>
            <a:ext cx="3017644"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2012</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年度環境統計集</a:t>
            </a:r>
          </a:p>
        </p:txBody>
      </p:sp>
      <p:sp>
        <p:nvSpPr>
          <p:cNvPr id="8" name="正方形/長方形 7"/>
          <p:cNvSpPr/>
          <p:nvPr/>
        </p:nvSpPr>
        <p:spPr>
          <a:xfrm>
            <a:off x="5797858" y="3070636"/>
            <a:ext cx="2209782" cy="1814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9" name="図 8"/>
          <p:cNvPicPr>
            <a:picLocks noChangeAspect="1"/>
          </p:cNvPicPr>
          <p:nvPr/>
        </p:nvPicPr>
        <p:blipFill>
          <a:blip r:embed="rId2"/>
          <a:stretch>
            <a:fillRect/>
          </a:stretch>
        </p:blipFill>
        <p:spPr>
          <a:xfrm>
            <a:off x="872831" y="2049626"/>
            <a:ext cx="2138265" cy="1728649"/>
          </a:xfrm>
          <a:prstGeom prst="rect">
            <a:avLst/>
          </a:prstGeom>
        </p:spPr>
      </p:pic>
      <p:pic>
        <p:nvPicPr>
          <p:cNvPr id="10" name="図 9"/>
          <p:cNvPicPr>
            <a:picLocks noChangeAspect="1"/>
          </p:cNvPicPr>
          <p:nvPr/>
        </p:nvPicPr>
        <p:blipFill>
          <a:blip r:embed="rId3"/>
          <a:stretch>
            <a:fillRect/>
          </a:stretch>
        </p:blipFill>
        <p:spPr>
          <a:xfrm>
            <a:off x="3246578" y="2062189"/>
            <a:ext cx="2183759" cy="1762053"/>
          </a:xfrm>
          <a:prstGeom prst="rect">
            <a:avLst/>
          </a:prstGeom>
        </p:spPr>
      </p:pic>
      <p:sp>
        <p:nvSpPr>
          <p:cNvPr id="23" name="テキスト ボックス 36"/>
          <p:cNvSpPr txBox="1">
            <a:spLocks noChangeArrowheads="1"/>
          </p:cNvSpPr>
          <p:nvPr/>
        </p:nvSpPr>
        <p:spPr bwMode="auto">
          <a:xfrm>
            <a:off x="5262166" y="1713252"/>
            <a:ext cx="2894971"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7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■道路の整備状況</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1" name="グループ化 10"/>
          <p:cNvGrpSpPr/>
          <p:nvPr/>
        </p:nvGrpSpPr>
        <p:grpSpPr>
          <a:xfrm>
            <a:off x="773137" y="3871163"/>
            <a:ext cx="2670687" cy="2502003"/>
            <a:chOff x="825061" y="4842596"/>
            <a:chExt cx="2688992" cy="3278872"/>
          </a:xfrm>
        </p:grpSpPr>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21823" t="32707" r="38994" b="24399"/>
            <a:stretch>
              <a:fillRect/>
            </a:stretch>
          </p:blipFill>
          <p:spPr bwMode="auto">
            <a:xfrm>
              <a:off x="945567" y="4842596"/>
              <a:ext cx="2568486" cy="3278872"/>
            </a:xfrm>
            <a:prstGeom prst="rect">
              <a:avLst/>
            </a:prstGeom>
            <a:solidFill>
              <a:srgbClr val="FFFFFF"/>
            </a:solidFill>
            <a:ln w="9525">
              <a:solidFill>
                <a:srgbClr val="000000"/>
              </a:solidFill>
              <a:miter lim="800000"/>
              <a:headEnd/>
              <a:tailEnd/>
            </a:ln>
          </p:spPr>
        </p:pic>
        <p:sp>
          <p:nvSpPr>
            <p:cNvPr id="27" name="フリーフォーム 26"/>
            <p:cNvSpPr/>
            <p:nvPr/>
          </p:nvSpPr>
          <p:spPr>
            <a:xfrm>
              <a:off x="1228053" y="5464365"/>
              <a:ext cx="2147272" cy="248244"/>
            </a:xfrm>
            <a:custGeom>
              <a:avLst/>
              <a:gdLst>
                <a:gd name="connsiteX0" fmla="*/ 0 w 2124075"/>
                <a:gd name="connsiteY0" fmla="*/ 147637 h 198941"/>
                <a:gd name="connsiteX1" fmla="*/ 1166812 w 2124075"/>
                <a:gd name="connsiteY1" fmla="*/ 190500 h 198941"/>
                <a:gd name="connsiteX2" fmla="*/ 2124075 w 2124075"/>
                <a:gd name="connsiteY2" fmla="*/ 0 h 198941"/>
              </a:gdLst>
              <a:ahLst/>
              <a:cxnLst>
                <a:cxn ang="0">
                  <a:pos x="connsiteX0" y="connsiteY0"/>
                </a:cxn>
                <a:cxn ang="0">
                  <a:pos x="connsiteX1" y="connsiteY1"/>
                </a:cxn>
                <a:cxn ang="0">
                  <a:pos x="connsiteX2" y="connsiteY2"/>
                </a:cxn>
              </a:cxnLst>
              <a:rect l="l" t="t" r="r" b="b"/>
              <a:pathLst>
                <a:path w="2124075" h="198941">
                  <a:moveTo>
                    <a:pt x="0" y="147637"/>
                  </a:moveTo>
                  <a:cubicBezTo>
                    <a:pt x="406400" y="181371"/>
                    <a:pt x="812800" y="215106"/>
                    <a:pt x="1166812" y="190500"/>
                  </a:cubicBezTo>
                  <a:cubicBezTo>
                    <a:pt x="1520824" y="165894"/>
                    <a:pt x="1980406" y="27781"/>
                    <a:pt x="2124075" y="0"/>
                  </a:cubicBezTo>
                </a:path>
              </a:pathLst>
            </a:custGeom>
            <a:noFill/>
            <a:ln w="190500" cap="rnd" cmpd="sng">
              <a:solidFill>
                <a:schemeClr val="accent6">
                  <a:lumMod val="60000"/>
                  <a:lumOff val="40000"/>
                  <a:alpha val="82000"/>
                </a:schemeClr>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585" b="0"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sp>
          <p:nvSpPr>
            <p:cNvPr id="28" name="テキスト ボックス 10"/>
            <p:cNvSpPr txBox="1">
              <a:spLocks noChangeArrowheads="1"/>
            </p:cNvSpPr>
            <p:nvPr/>
          </p:nvSpPr>
          <p:spPr bwMode="auto">
            <a:xfrm>
              <a:off x="1685681" y="5349735"/>
              <a:ext cx="1331485" cy="38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700" rtl="0" eaLnBrk="1" fontAlgn="auto" latinLnBrk="0" hangingPunct="1">
                <a:lnSpc>
                  <a:spcPct val="100000"/>
                </a:lnSpc>
                <a:spcBef>
                  <a:spcPct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国土軸</a:t>
              </a:r>
            </a:p>
          </p:txBody>
        </p:sp>
        <p:sp>
          <p:nvSpPr>
            <p:cNvPr id="29" name="AutoShape 3"/>
            <p:cNvSpPr>
              <a:spLocks noChangeArrowheads="1"/>
            </p:cNvSpPr>
            <p:nvPr/>
          </p:nvSpPr>
          <p:spPr bwMode="auto">
            <a:xfrm>
              <a:off x="2614174" y="6107935"/>
              <a:ext cx="402992" cy="291520"/>
            </a:xfrm>
            <a:prstGeom prst="roundRect">
              <a:avLst>
                <a:gd name="adj" fmla="val 50000"/>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lIns="0" tIns="33231" rIns="0" bIns="0" anchor="ctr" anchorCtr="1"/>
            <a:lstStyle/>
            <a:p>
              <a:pPr marL="0" marR="0" lvl="0" indent="0" algn="ctr" defTabSz="957700" rtl="0" eaLnBrk="1" fontAlgn="auto" latinLnBrk="0" hangingPunct="1">
                <a:lnSpc>
                  <a:spcPct val="56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都心</a:t>
              </a:r>
              <a:endParaRPr kumimoji="1" lang="ja-JP" altLang="en-US" sz="332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0" name="四角形吹き出し 29"/>
            <p:cNvSpPr/>
            <p:nvPr/>
          </p:nvSpPr>
          <p:spPr>
            <a:xfrm>
              <a:off x="1026556" y="6651074"/>
              <a:ext cx="1016501" cy="567571"/>
            </a:xfrm>
            <a:prstGeom prst="wedgeRectCallout">
              <a:avLst>
                <a:gd name="adj1" fmla="val 84499"/>
                <a:gd name="adj2" fmla="val -20057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国土が都心を</a:t>
              </a:r>
              <a:endParaRPr kumimoji="1" lang="en-US" altLang="ja-JP" sz="92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貫いていない！</a:t>
              </a:r>
            </a:p>
          </p:txBody>
        </p:sp>
        <p:sp>
          <p:nvSpPr>
            <p:cNvPr id="31" name="AutoShape 3"/>
            <p:cNvSpPr>
              <a:spLocks noChangeArrowheads="1"/>
            </p:cNvSpPr>
            <p:nvPr/>
          </p:nvSpPr>
          <p:spPr bwMode="auto">
            <a:xfrm>
              <a:off x="825061" y="7574612"/>
              <a:ext cx="402991" cy="290105"/>
            </a:xfrm>
            <a:prstGeom prst="roundRect">
              <a:avLst>
                <a:gd name="adj" fmla="val 50000"/>
              </a:avLst>
            </a:prstGeom>
            <a:gradFill rotWithShape="1">
              <a:gsLst>
                <a:gs pos="0">
                  <a:srgbClr val="FFFFFF"/>
                </a:gs>
                <a:gs pos="100000">
                  <a:schemeClr val="accent1"/>
                </a:gs>
              </a:gsLst>
              <a:path path="shape">
                <a:fillToRect l="50000" t="50000" r="50000" b="50000"/>
              </a:path>
            </a:gradFill>
            <a:ln w="9525">
              <a:noFill/>
              <a:round/>
              <a:headEnd/>
              <a:tailEnd/>
            </a:ln>
          </p:spPr>
          <p:txBody>
            <a:bodyPr lIns="0" tIns="33231" rIns="0" bIns="0" anchor="ctr" anchorCtr="1"/>
            <a:lstStyle/>
            <a:p>
              <a:pPr marL="0" marR="0" lvl="0" indent="0" algn="ctr" defTabSz="957700" rtl="0" eaLnBrk="1" fontAlgn="auto" latinLnBrk="0" hangingPunct="1">
                <a:lnSpc>
                  <a:spcPct val="56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空港</a:t>
              </a:r>
            </a:p>
          </p:txBody>
        </p:sp>
        <p:sp>
          <p:nvSpPr>
            <p:cNvPr id="32" name="上下矢印 31"/>
            <p:cNvSpPr/>
            <p:nvPr/>
          </p:nvSpPr>
          <p:spPr>
            <a:xfrm>
              <a:off x="2649005" y="5424675"/>
              <a:ext cx="269736" cy="63823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585" b="0"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grpSp>
      <p:sp>
        <p:nvSpPr>
          <p:cNvPr id="33" name="正方形/長方形 32"/>
          <p:cNvSpPr/>
          <p:nvPr/>
        </p:nvSpPr>
        <p:spPr>
          <a:xfrm>
            <a:off x="4185870" y="4100534"/>
            <a:ext cx="3168244" cy="29117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■関空へのアクセス状況</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4" name="テキスト ボックス 4"/>
          <p:cNvSpPr txBox="1">
            <a:spLocks noChangeArrowheads="1"/>
          </p:cNvSpPr>
          <p:nvPr/>
        </p:nvSpPr>
        <p:spPr bwMode="auto">
          <a:xfrm>
            <a:off x="6902749" y="6257000"/>
            <a:ext cx="1753098"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l" defTabSz="957700" rtl="0" eaLnBrk="1" fontAlgn="auto" latinLnBrk="0" hangingPunct="1">
              <a:lnSpc>
                <a:spcPct val="100000"/>
              </a:lnSpc>
              <a:spcBef>
                <a:spcPct val="0"/>
              </a:spcBef>
              <a:spcAft>
                <a:spcPts val="0"/>
              </a:spcAft>
              <a:buClrTx/>
              <a:buSzTx/>
              <a:buFont typeface="Arial" charset="0"/>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出典：大阪府「公共交通戦略」</a:t>
            </a:r>
            <a:endParaRPr kumimoji="1" lang="en-US" altLang="ja-JP" sz="923"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3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457" y="4342835"/>
            <a:ext cx="4364159" cy="199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558684" y="3827164"/>
            <a:ext cx="2687894" cy="291170"/>
          </a:xfrm>
          <a:prstGeom prst="rect">
            <a:avLst/>
          </a:prstGeom>
          <a:solidFill>
            <a:schemeClr val="bg1"/>
          </a:solid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■都心と国土軸の位置関係</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4664550" y="4655346"/>
            <a:ext cx="567999" cy="1643456"/>
          </a:xfrm>
          <a:prstGeom prst="rect">
            <a:avLst/>
          </a:prstGeom>
          <a:noFill/>
          <a:ln w="412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p:cNvSpPr/>
          <p:nvPr/>
        </p:nvSpPr>
        <p:spPr>
          <a:xfrm>
            <a:off x="892823" y="6380714"/>
            <a:ext cx="2850949" cy="276999"/>
          </a:xfrm>
          <a:prstGeom prst="rect">
            <a:avLst/>
          </a:prstGeom>
        </p:spPr>
        <p:txBody>
          <a:bodyPr wrap="square">
            <a:spAutoFit/>
          </a:bodyPr>
          <a:lstStyle/>
          <a:p>
            <a:r>
              <a:rPr lang="ja-JP" altLang="en-US" sz="600" dirty="0">
                <a:latin typeface="Meiryo UI" panose="020B0604030504040204" pitchFamily="50" charset="-128"/>
                <a:ea typeface="Meiryo UI" panose="020B0604030504040204" pitchFamily="50" charset="-128"/>
              </a:rPr>
              <a:t>国土軸・・・太平洋ベルト地帯（第一国土軸）とその周辺地域。</a:t>
            </a:r>
            <a:endParaRPr lang="en-US" altLang="ja-JP" sz="600" dirty="0">
              <a:latin typeface="Meiryo UI" panose="020B0604030504040204" pitchFamily="50" charset="-128"/>
              <a:ea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rPr>
              <a:t>都心・・・・・概ね</a:t>
            </a:r>
            <a:r>
              <a:rPr lang="en-US" altLang="ja-JP" sz="600" dirty="0">
                <a:latin typeface="Meiryo UI" panose="020B0604030504040204" pitchFamily="50" charset="-128"/>
                <a:ea typeface="Meiryo UI" panose="020B0604030504040204" pitchFamily="50" charset="-128"/>
              </a:rPr>
              <a:t>JR</a:t>
            </a:r>
            <a:r>
              <a:rPr lang="ja-JP" altLang="en-US" sz="600" dirty="0">
                <a:latin typeface="Meiryo UI" panose="020B0604030504040204" pitchFamily="50" charset="-128"/>
                <a:ea typeface="Meiryo UI" panose="020B0604030504040204" pitchFamily="50" charset="-128"/>
              </a:rPr>
              <a:t>大阪環状線に囲まれたエリア及び新大阪駅周辺に至る地域。</a:t>
            </a:r>
            <a:endParaRPr lang="en-US" altLang="ja-JP" sz="600" dirty="0">
              <a:latin typeface="Meiryo UI" panose="020B0604030504040204" pitchFamily="50" charset="-128"/>
              <a:ea typeface="Meiryo UI" panose="020B0604030504040204" pitchFamily="50" charset="-128"/>
            </a:endParaRPr>
          </a:p>
        </p:txBody>
      </p:sp>
      <p:sp>
        <p:nvSpPr>
          <p:cNvPr id="37" name="正方形/長方形 36"/>
          <p:cNvSpPr/>
          <p:nvPr/>
        </p:nvSpPr>
        <p:spPr>
          <a:xfrm>
            <a:off x="2476023" y="534146"/>
            <a:ext cx="6502878" cy="348109"/>
          </a:xfrm>
          <a:prstGeom prst="rect">
            <a:avLst/>
          </a:prstGeom>
        </p:spPr>
        <p:txBody>
          <a:bodyPr wrap="square">
            <a:spAutoFit/>
          </a:bodyPr>
          <a:lstStyle/>
          <a:p>
            <a:pPr lvl="0" defTabSz="957700">
              <a:defRPr/>
            </a:pPr>
            <a:r>
              <a:rPr kumimoji="1" lang="en-US" altLang="ja-JP" sz="1662" b="0" i="0" u="none" strike="noStrike" kern="1200" cap="none" spc="0" normalizeH="0" baseline="0" noProof="0" dirty="0">
                <a:ln>
                  <a:noFill/>
                </a:ln>
                <a:effectLst/>
                <a:uLnTx/>
                <a:uFillTx/>
                <a:latin typeface="Meiryo UI"/>
                <a:ea typeface="Meiryo UI"/>
                <a:cs typeface="+mn-cs"/>
              </a:rPr>
              <a:t>【</a:t>
            </a:r>
            <a:r>
              <a:rPr lang="ja-JP" altLang="en-US" sz="1662" dirty="0">
                <a:latin typeface="Meiryo UI"/>
                <a:ea typeface="Meiryo UI"/>
              </a:rPr>
              <a:t>国土軸や空港へ</a:t>
            </a:r>
            <a:r>
              <a:rPr kumimoji="1" lang="ja-JP" altLang="en-US" sz="1662" b="0" i="0" u="none" strike="noStrike" kern="1200" cap="none" spc="0" normalizeH="0" baseline="0" noProof="0" dirty="0">
                <a:ln>
                  <a:noFill/>
                </a:ln>
                <a:effectLst/>
                <a:uLnTx/>
                <a:uFillTx/>
                <a:latin typeface="Meiryo UI"/>
                <a:ea typeface="Meiryo UI"/>
                <a:cs typeface="+mn-cs"/>
              </a:rPr>
              <a:t>のアクセスの課題</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3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0316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56823" y="1015239"/>
            <a:ext cx="8603088"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662" b="0" i="0" u="none" strike="noStrike" kern="1200" cap="none" spc="0" normalizeH="0" baseline="0" noProof="0" dirty="0">
                <a:ln>
                  <a:noFill/>
                </a:ln>
                <a:effectLst/>
                <a:uLnTx/>
                <a:uFillTx/>
                <a:latin typeface="Meiryo UI"/>
                <a:ea typeface="Meiryo UI"/>
                <a:cs typeface="+mn-cs"/>
              </a:rPr>
              <a:t>なにわ筋線は、</a:t>
            </a:r>
            <a:r>
              <a:rPr kumimoji="1" lang="en-US" altLang="ja-JP" sz="1662" b="0" i="0" u="none" strike="noStrike" kern="1200" cap="none" spc="0" normalizeH="0" baseline="0" noProof="0" dirty="0">
                <a:ln>
                  <a:noFill/>
                </a:ln>
                <a:effectLst/>
                <a:uLnTx/>
                <a:uFillTx/>
                <a:latin typeface="Meiryo UI"/>
                <a:ea typeface="Meiryo UI"/>
                <a:cs typeface="+mn-cs"/>
              </a:rPr>
              <a:t>1989</a:t>
            </a:r>
            <a:r>
              <a:rPr kumimoji="1" lang="ja-JP" altLang="en-US" sz="1662" b="0" i="0" u="none" strike="noStrike" kern="1200" cap="none" spc="0" normalizeH="0" baseline="0" noProof="0" dirty="0">
                <a:ln>
                  <a:noFill/>
                </a:ln>
                <a:effectLst/>
                <a:uLnTx/>
                <a:uFillTx/>
                <a:latin typeface="Meiryo UI"/>
                <a:ea typeface="Meiryo UI"/>
                <a:cs typeface="+mn-cs"/>
              </a:rPr>
              <a:t>年の運輸政策審議会において「</a:t>
            </a:r>
            <a:r>
              <a:rPr kumimoji="1" lang="en-US" altLang="ja-JP" sz="1662" b="0" i="0" u="none" strike="noStrike" kern="1200" cap="none" spc="0" normalizeH="0" baseline="0" noProof="0" dirty="0">
                <a:ln>
                  <a:noFill/>
                </a:ln>
                <a:effectLst/>
                <a:uLnTx/>
                <a:uFillTx/>
                <a:latin typeface="Meiryo UI"/>
                <a:ea typeface="Meiryo UI"/>
                <a:cs typeface="+mn-cs"/>
              </a:rPr>
              <a:t>2005</a:t>
            </a:r>
            <a:r>
              <a:rPr kumimoji="1" lang="ja-JP" altLang="en-US" sz="1662" b="0" i="0" u="none" strike="noStrike" kern="1200" cap="none" spc="0" normalizeH="0" baseline="0" noProof="0" dirty="0">
                <a:ln>
                  <a:noFill/>
                </a:ln>
                <a:effectLst/>
                <a:uLnTx/>
                <a:uFillTx/>
                <a:latin typeface="Meiryo UI"/>
                <a:ea typeface="Meiryo UI"/>
                <a:cs typeface="+mn-cs"/>
              </a:rPr>
              <a:t>年までの整備が適当である」と答申されたものの、</a:t>
            </a:r>
            <a:r>
              <a:rPr kumimoji="1" lang="ja-JP" altLang="en-US" sz="1662" b="1" i="0" u="none" strike="noStrike" kern="1200" cap="none" spc="0" normalizeH="0" baseline="0" noProof="0" dirty="0">
                <a:ln>
                  <a:noFill/>
                </a:ln>
                <a:effectLst/>
                <a:uLnTx/>
                <a:uFillTx/>
                <a:latin typeface="Meiryo UI"/>
                <a:ea typeface="Meiryo UI"/>
                <a:cs typeface="+mn-cs"/>
              </a:rPr>
              <a:t>鉄道整備の具体化にまで至らなかった</a:t>
            </a:r>
            <a:r>
              <a:rPr kumimoji="1" lang="ja-JP" altLang="en-US" sz="1662" b="0" i="0" u="none" strike="noStrike" kern="1200" cap="none" spc="0" normalizeH="0" baseline="0" noProof="0" dirty="0">
                <a:ln>
                  <a:noFill/>
                </a:ln>
                <a:effectLst/>
                <a:uLnTx/>
                <a:uFillTx/>
                <a:latin typeface="Meiryo UI"/>
                <a:ea typeface="Meiryo UI"/>
                <a:cs typeface="+mn-cs"/>
              </a:rPr>
              <a:t>。</a:t>
            </a:r>
            <a:endParaRPr kumimoji="1" lang="en-US" altLang="ja-JP" sz="1662" b="0" i="0" u="none" strike="noStrike" kern="1200" cap="none" spc="0" normalizeH="0" baseline="0" noProof="0" dirty="0">
              <a:ln>
                <a:noFill/>
              </a:ln>
              <a:effectLst/>
              <a:uLnTx/>
              <a:uFillTx/>
              <a:latin typeface="Meiryo UI"/>
              <a:ea typeface="Meiryo UI"/>
              <a:cs typeface="+mn-cs"/>
            </a:endParaRPr>
          </a:p>
        </p:txBody>
      </p:sp>
      <p:graphicFrame>
        <p:nvGraphicFramePr>
          <p:cNvPr id="3" name="表 2"/>
          <p:cNvGraphicFramePr>
            <a:graphicFrameLocks noGrp="1"/>
          </p:cNvGraphicFramePr>
          <p:nvPr/>
        </p:nvGraphicFramePr>
        <p:xfrm>
          <a:off x="4759967" y="2382569"/>
          <a:ext cx="4043286" cy="2080712"/>
        </p:xfrm>
        <a:graphic>
          <a:graphicData uri="http://schemas.openxmlformats.org/drawingml/2006/table">
            <a:tbl>
              <a:tblPr firstRow="1" bandRow="1">
                <a:tableStyleId>{5940675A-B579-460E-94D1-54222C63F5DA}</a:tableStyleId>
              </a:tblPr>
              <a:tblGrid>
                <a:gridCol w="789933">
                  <a:extLst>
                    <a:ext uri="{9D8B030D-6E8A-4147-A177-3AD203B41FA5}">
                      <a16:colId xmlns:a16="http://schemas.microsoft.com/office/drawing/2014/main" val="2860999732"/>
                    </a:ext>
                  </a:extLst>
                </a:gridCol>
                <a:gridCol w="3253353">
                  <a:extLst>
                    <a:ext uri="{9D8B030D-6E8A-4147-A177-3AD203B41FA5}">
                      <a16:colId xmlns:a16="http://schemas.microsoft.com/office/drawing/2014/main" val="114405577"/>
                    </a:ext>
                  </a:extLst>
                </a:gridCol>
              </a:tblGrid>
              <a:tr h="503002">
                <a:tc>
                  <a:txBody>
                    <a:bodyPr/>
                    <a:lstStyle/>
                    <a:p>
                      <a:r>
                        <a:rPr kumimoji="1" lang="en-US" altLang="ja-JP" sz="1300" dirty="0"/>
                        <a:t>1982.2</a:t>
                      </a:r>
                      <a:endParaRPr kumimoji="1" lang="ja-JP" altLang="en-US" sz="1300" dirty="0"/>
                    </a:p>
                  </a:txBody>
                  <a:tcPr marL="84406" marR="84406" marT="42203" marB="42203"/>
                </a:tc>
                <a:tc>
                  <a:txBody>
                    <a:bodyPr/>
                    <a:lstStyle/>
                    <a:p>
                      <a:r>
                        <a:rPr kumimoji="1" lang="ja-JP" altLang="en-US" sz="1300" dirty="0"/>
                        <a:t>鉄道網整備調査委員会（大阪府市の合同構想）で位置付け</a:t>
                      </a:r>
                    </a:p>
                  </a:txBody>
                  <a:tcPr marL="84406" marR="84406" marT="42203" marB="42203"/>
                </a:tc>
                <a:extLst>
                  <a:ext uri="{0D108BD9-81ED-4DB2-BD59-A6C34878D82A}">
                    <a16:rowId xmlns:a16="http://schemas.microsoft.com/office/drawing/2014/main" val="1524653059"/>
                  </a:ext>
                </a:extLst>
              </a:tr>
              <a:tr h="503002">
                <a:tc>
                  <a:txBody>
                    <a:bodyPr/>
                    <a:lstStyle/>
                    <a:p>
                      <a:r>
                        <a:rPr kumimoji="1" lang="en-US" altLang="ja-JP" sz="1300" dirty="0"/>
                        <a:t>1989.5</a:t>
                      </a:r>
                      <a:endParaRPr kumimoji="1" lang="ja-JP" altLang="en-US" sz="1300" dirty="0"/>
                    </a:p>
                  </a:txBody>
                  <a:tcPr marL="84406" marR="84406" marT="42203" marB="42203"/>
                </a:tc>
                <a:tc>
                  <a:txBody>
                    <a:bodyPr/>
                    <a:lstStyle/>
                    <a:p>
                      <a:r>
                        <a:rPr kumimoji="1" lang="ja-JP" altLang="en-US" sz="1300" dirty="0"/>
                        <a:t>運輸政策審議会で「</a:t>
                      </a:r>
                      <a:r>
                        <a:rPr kumimoji="1" lang="en-US" altLang="ja-JP" sz="1300" dirty="0"/>
                        <a:t>2005</a:t>
                      </a:r>
                      <a:r>
                        <a:rPr kumimoji="1" lang="ja-JP" altLang="en-US" sz="1300" dirty="0"/>
                        <a:t>年までの整備が適当である」と答申</a:t>
                      </a:r>
                    </a:p>
                  </a:txBody>
                  <a:tcPr marL="84406" marR="84406" marT="42203" marB="42203"/>
                </a:tc>
                <a:extLst>
                  <a:ext uri="{0D108BD9-81ED-4DB2-BD59-A6C34878D82A}">
                    <a16:rowId xmlns:a16="http://schemas.microsoft.com/office/drawing/2014/main" val="3312907740"/>
                  </a:ext>
                </a:extLst>
              </a:tr>
              <a:tr h="358236">
                <a:tc>
                  <a:txBody>
                    <a:bodyPr/>
                    <a:lstStyle/>
                    <a:p>
                      <a:r>
                        <a:rPr kumimoji="1" lang="en-US" altLang="ja-JP" sz="1300" dirty="0"/>
                        <a:t>1994.9</a:t>
                      </a:r>
                      <a:endParaRPr kumimoji="1" lang="ja-JP" altLang="en-US" sz="1300" dirty="0"/>
                    </a:p>
                  </a:txBody>
                  <a:tcPr marL="84406" marR="84406" marT="42203" marB="42203"/>
                </a:tc>
                <a:tc>
                  <a:txBody>
                    <a:bodyPr/>
                    <a:lstStyle/>
                    <a:p>
                      <a:r>
                        <a:rPr kumimoji="1" lang="ja-JP" altLang="en-US" sz="1300" dirty="0"/>
                        <a:t>関西国際空港が開港（</a:t>
                      </a:r>
                      <a:r>
                        <a:rPr kumimoji="1" lang="en-US" altLang="ja-JP" sz="1300" dirty="0"/>
                        <a:t>1</a:t>
                      </a:r>
                      <a:r>
                        <a:rPr kumimoji="1" lang="ja-JP" altLang="en-US" sz="1300" dirty="0"/>
                        <a:t>期）</a:t>
                      </a:r>
                    </a:p>
                  </a:txBody>
                  <a:tcPr marL="84406" marR="84406" marT="42203" marB="42203"/>
                </a:tc>
                <a:extLst>
                  <a:ext uri="{0D108BD9-81ED-4DB2-BD59-A6C34878D82A}">
                    <a16:rowId xmlns:a16="http://schemas.microsoft.com/office/drawing/2014/main" val="688854375"/>
                  </a:ext>
                </a:extLst>
              </a:tr>
              <a:tr h="358236">
                <a:tc>
                  <a:txBody>
                    <a:bodyPr/>
                    <a:lstStyle/>
                    <a:p>
                      <a:r>
                        <a:rPr kumimoji="1" lang="en-US" altLang="ja-JP" sz="1300" dirty="0"/>
                        <a:t>2004.10</a:t>
                      </a:r>
                      <a:endParaRPr kumimoji="1" lang="ja-JP" altLang="en-US" sz="1300" dirty="0"/>
                    </a:p>
                  </a:txBody>
                  <a:tcPr marL="84406" marR="84406" marT="42203" marB="42203"/>
                </a:tc>
                <a:tc>
                  <a:txBody>
                    <a:bodyPr/>
                    <a:lstStyle/>
                    <a:p>
                      <a:r>
                        <a:rPr kumimoji="1" lang="ja-JP" altLang="en-US" sz="1300" dirty="0"/>
                        <a:t>国の近畿地方交通審議会答申に位置付け</a:t>
                      </a:r>
                    </a:p>
                  </a:txBody>
                  <a:tcPr marL="84406" marR="84406" marT="42203" marB="42203"/>
                </a:tc>
                <a:extLst>
                  <a:ext uri="{0D108BD9-81ED-4DB2-BD59-A6C34878D82A}">
                    <a16:rowId xmlns:a16="http://schemas.microsoft.com/office/drawing/2014/main" val="2054295898"/>
                  </a:ext>
                </a:extLst>
              </a:tr>
              <a:tr h="358236">
                <a:tc>
                  <a:txBody>
                    <a:bodyPr/>
                    <a:lstStyle/>
                    <a:p>
                      <a:r>
                        <a:rPr kumimoji="1" lang="en-US" altLang="ja-JP" sz="1300" dirty="0"/>
                        <a:t>2007.8</a:t>
                      </a:r>
                      <a:endParaRPr kumimoji="1" lang="ja-JP" altLang="en-US" sz="1300" dirty="0"/>
                    </a:p>
                  </a:txBody>
                  <a:tcPr marL="84406" marR="84406" marT="42203" marB="42203"/>
                </a:tc>
                <a:tc>
                  <a:txBody>
                    <a:bodyPr/>
                    <a:lstStyle/>
                    <a:p>
                      <a:r>
                        <a:rPr kumimoji="1" lang="zh-TW" altLang="en-US" sz="1300" dirty="0"/>
                        <a:t>関西国際空港第</a:t>
                      </a:r>
                      <a:r>
                        <a:rPr kumimoji="1" lang="en-US" altLang="zh-TW" sz="1300" dirty="0"/>
                        <a:t>2</a:t>
                      </a:r>
                      <a:r>
                        <a:rPr kumimoji="1" lang="zh-TW" altLang="en-US" sz="1300" dirty="0"/>
                        <a:t>滑走路供用開始</a:t>
                      </a:r>
                    </a:p>
                  </a:txBody>
                  <a:tcPr marL="84406" marR="84406" marT="42203" marB="42203"/>
                </a:tc>
                <a:extLst>
                  <a:ext uri="{0D108BD9-81ED-4DB2-BD59-A6C34878D82A}">
                    <a16:rowId xmlns:a16="http://schemas.microsoft.com/office/drawing/2014/main" val="4182763502"/>
                  </a:ext>
                </a:extLst>
              </a:tr>
            </a:tbl>
          </a:graphicData>
        </a:graphic>
      </p:graphicFrame>
      <p:sp>
        <p:nvSpPr>
          <p:cNvPr id="17" name="正方形/長方形 16"/>
          <p:cNvSpPr/>
          <p:nvPr/>
        </p:nvSpPr>
        <p:spPr>
          <a:xfrm>
            <a:off x="4701591" y="1850957"/>
            <a:ext cx="4359920"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■なにわ筋線の経過</a:t>
            </a:r>
          </a:p>
        </p:txBody>
      </p:sp>
      <p:sp>
        <p:nvSpPr>
          <p:cNvPr id="6" name="右矢印 5"/>
          <p:cNvSpPr/>
          <p:nvPr/>
        </p:nvSpPr>
        <p:spPr>
          <a:xfrm rot="5400000">
            <a:off x="6460279" y="4641321"/>
            <a:ext cx="349730" cy="354750"/>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正方形/長方形 19"/>
          <p:cNvSpPr/>
          <p:nvPr/>
        </p:nvSpPr>
        <p:spPr>
          <a:xfrm>
            <a:off x="5344003" y="5044415"/>
            <a:ext cx="34851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なにわ筋線の具体化にまで至らず。</a:t>
            </a:r>
          </a:p>
        </p:txBody>
      </p:sp>
      <p:pic>
        <p:nvPicPr>
          <p:cNvPr id="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23" y="1833858"/>
            <a:ext cx="4243168" cy="412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2476023" y="534146"/>
            <a:ext cx="6502878" cy="348109"/>
          </a:xfrm>
          <a:prstGeom prst="rect">
            <a:avLst/>
          </a:prstGeom>
        </p:spPr>
        <p:txBody>
          <a:bodyPr wrap="square">
            <a:spAutoFit/>
          </a:bodyPr>
          <a:lstStyle/>
          <a:p>
            <a:pPr lvl="0" defTabSz="957700">
              <a:defRPr/>
            </a:pPr>
            <a:r>
              <a:rPr kumimoji="1" lang="en-US" altLang="ja-JP" sz="1662" b="0" i="0" u="none" strike="noStrike" kern="1200" cap="none" spc="0" normalizeH="0" baseline="0" noProof="0" dirty="0">
                <a:ln>
                  <a:noFill/>
                </a:ln>
                <a:effectLst/>
                <a:uLnTx/>
                <a:uFillTx/>
                <a:latin typeface="Meiryo UI"/>
                <a:ea typeface="Meiryo UI"/>
                <a:cs typeface="+mn-cs"/>
              </a:rPr>
              <a:t>【</a:t>
            </a:r>
            <a:r>
              <a:rPr lang="ja-JP" altLang="en-US" sz="1662" dirty="0">
                <a:latin typeface="Meiryo UI"/>
                <a:ea typeface="Meiryo UI"/>
              </a:rPr>
              <a:t>国土軸や空港へ</a:t>
            </a:r>
            <a:r>
              <a:rPr kumimoji="1" lang="ja-JP" altLang="en-US" sz="1662" b="0" i="0" u="none" strike="noStrike" kern="1200" cap="none" spc="0" normalizeH="0" baseline="0" noProof="0" dirty="0">
                <a:ln>
                  <a:noFill/>
                </a:ln>
                <a:effectLst/>
                <a:uLnTx/>
                <a:uFillTx/>
                <a:latin typeface="Meiryo UI"/>
                <a:ea typeface="Meiryo UI"/>
                <a:cs typeface="+mn-cs"/>
              </a:rPr>
              <a:t>の鉄道アクセスの課題</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6160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正方形/長方形 6"/>
          <p:cNvSpPr/>
          <p:nvPr/>
        </p:nvSpPr>
        <p:spPr>
          <a:xfrm>
            <a:off x="367983" y="886835"/>
            <a:ext cx="8603088"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〇他都市と比べ、</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高速道路の環状ネットワークが不十分</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で、都心に用のない車も都心に流入せざるをえない課題があるが、</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高速道路整備の具体化にまで至らなかった</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6" name="テキスト ボックス 5"/>
          <p:cNvSpPr txBox="1"/>
          <p:nvPr/>
        </p:nvSpPr>
        <p:spPr>
          <a:xfrm>
            <a:off x="106806" y="1486091"/>
            <a:ext cx="4338193" cy="11149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■近畿圏の状況</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・大阪圏は、新名神高速道路の未整備区間が着工するに至</a:t>
            </a:r>
            <a:r>
              <a:rPr kumimoji="1" lang="ja-JP" altLang="en-US" sz="1292"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っ</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たものの、都心部の環状道路ネットワークで重要な位置を占める</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淀川左岸線延伸部は、未整備（構想段階）のまま</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。ミッシン</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グリンクになっている。</a:t>
            </a:r>
            <a:endParaRPr kumimoji="1" lang="en-US" altLang="ja-JP" sz="1292"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399248" y="2927276"/>
            <a:ext cx="3772882" cy="3566299"/>
            <a:chOff x="776541" y="2345395"/>
            <a:chExt cx="4675977" cy="4119654"/>
          </a:xfrm>
        </p:grpSpPr>
        <p:pic>
          <p:nvPicPr>
            <p:cNvPr id="39" name="Picture 2" descr="http://www.kkr.mlit.go.jp/road/kansen/kanjo/04/image/a/3_01.gif"/>
            <p:cNvPicPr>
              <a:picLocks noChangeAspect="1" noChangeArrowheads="1"/>
            </p:cNvPicPr>
            <p:nvPr/>
          </p:nvPicPr>
          <p:blipFill>
            <a:blip r:embed="rId2" cstate="email"/>
            <a:srcRect l="1527" t="1527" r="729" b="9892"/>
            <a:stretch>
              <a:fillRect/>
            </a:stretch>
          </p:blipFill>
          <p:spPr bwMode="auto">
            <a:xfrm>
              <a:off x="776541" y="2450665"/>
              <a:ext cx="4429640" cy="4014384"/>
            </a:xfrm>
            <a:prstGeom prst="rect">
              <a:avLst/>
            </a:prstGeom>
            <a:noFill/>
          </p:spPr>
        </p:pic>
        <p:sp>
          <p:nvSpPr>
            <p:cNvPr id="40" name="テキスト ボックス 39"/>
            <p:cNvSpPr txBox="1"/>
            <p:nvPr/>
          </p:nvSpPr>
          <p:spPr>
            <a:xfrm rot="19620000">
              <a:off x="1128640" y="4245688"/>
              <a:ext cx="922521" cy="328126"/>
            </a:xfrm>
            <a:prstGeom prst="rect">
              <a:avLst/>
            </a:prstGeom>
            <a:solidFill>
              <a:schemeClr val="bg1"/>
            </a:solidFill>
          </p:spPr>
          <p:txBody>
            <a:bodyPr wrap="square" lIns="0" tIns="0" rIns="0" bIns="0"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淀川左岸線</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（事業中）</a:t>
              </a:r>
            </a:p>
          </p:txBody>
        </p:sp>
        <p:sp>
          <p:nvSpPr>
            <p:cNvPr id="42" name="テキスト ボックス 41"/>
            <p:cNvSpPr txBox="1"/>
            <p:nvPr/>
          </p:nvSpPr>
          <p:spPr>
            <a:xfrm>
              <a:off x="1962627" y="5843837"/>
              <a:ext cx="615014" cy="492190"/>
            </a:xfrm>
            <a:prstGeom prst="rect">
              <a:avLst/>
            </a:prstGeom>
            <a:solidFill>
              <a:schemeClr val="bg1"/>
            </a:solidFill>
          </p:spPr>
          <p:txBody>
            <a:bodyPr wrap="square" lIns="0" tIns="0" rIns="0" bIns="0"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大和川線</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（事業中）</a:t>
              </a:r>
            </a:p>
          </p:txBody>
        </p:sp>
        <p:sp>
          <p:nvSpPr>
            <p:cNvPr id="43" name="正方形/長方形 42"/>
            <p:cNvSpPr/>
            <p:nvPr/>
          </p:nvSpPr>
          <p:spPr>
            <a:xfrm>
              <a:off x="3691484" y="2345395"/>
              <a:ext cx="1761034" cy="332687"/>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つながっていない</a:t>
              </a:r>
            </a:p>
          </p:txBody>
        </p:sp>
        <p:cxnSp>
          <p:nvCxnSpPr>
            <p:cNvPr id="44" name="直線コネクタ 43"/>
            <p:cNvCxnSpPr/>
            <p:nvPr/>
          </p:nvCxnSpPr>
          <p:spPr>
            <a:xfrm flipH="1">
              <a:off x="3357154" y="2675343"/>
              <a:ext cx="334329" cy="12598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27862" y="2515820"/>
            <a:ext cx="5182834"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首都圏・中京圏は</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ほぼ全ての環状道路が開通済み又は建設中。）</a:t>
            </a: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9" name="表 18"/>
          <p:cNvGraphicFramePr>
            <a:graphicFrameLocks noGrp="1"/>
          </p:cNvGraphicFramePr>
          <p:nvPr>
            <p:extLst>
              <p:ext uri="{D42A27DB-BD31-4B8C-83A1-F6EECF244321}">
                <p14:modId xmlns:p14="http://schemas.microsoft.com/office/powerpoint/2010/main" val="3211072309"/>
              </p:ext>
            </p:extLst>
          </p:nvPr>
        </p:nvGraphicFramePr>
        <p:xfrm>
          <a:off x="4725503" y="1971590"/>
          <a:ext cx="4215297" cy="2787953"/>
        </p:xfrm>
        <a:graphic>
          <a:graphicData uri="http://schemas.openxmlformats.org/drawingml/2006/table">
            <a:tbl>
              <a:tblPr firstRow="1" bandRow="1">
                <a:tableStyleId>{5940675A-B579-460E-94D1-54222C63F5DA}</a:tableStyleId>
              </a:tblPr>
              <a:tblGrid>
                <a:gridCol w="735497">
                  <a:extLst>
                    <a:ext uri="{9D8B030D-6E8A-4147-A177-3AD203B41FA5}">
                      <a16:colId xmlns:a16="http://schemas.microsoft.com/office/drawing/2014/main" val="2860999732"/>
                    </a:ext>
                  </a:extLst>
                </a:gridCol>
                <a:gridCol w="3479800">
                  <a:extLst>
                    <a:ext uri="{9D8B030D-6E8A-4147-A177-3AD203B41FA5}">
                      <a16:colId xmlns:a16="http://schemas.microsoft.com/office/drawing/2014/main" val="114405577"/>
                    </a:ext>
                  </a:extLst>
                </a:gridCol>
              </a:tblGrid>
              <a:tr h="602313">
                <a:tc>
                  <a:txBody>
                    <a:bodyPr/>
                    <a:lstStyle/>
                    <a:p>
                      <a:r>
                        <a:rPr kumimoji="1" lang="en-US" altLang="ja-JP" sz="1300" dirty="0">
                          <a:solidFill>
                            <a:schemeClr val="tx1"/>
                          </a:solidFill>
                        </a:rPr>
                        <a:t>1987</a:t>
                      </a:r>
                      <a:endParaRPr kumimoji="1" lang="ja-JP" altLang="en-US" sz="1300" dirty="0">
                        <a:solidFill>
                          <a:schemeClr val="tx1"/>
                        </a:solidFill>
                      </a:endParaRPr>
                    </a:p>
                  </a:txBody>
                  <a:tcPr marL="84406" marR="84406" marT="42203" marB="42203"/>
                </a:tc>
                <a:tc>
                  <a:txBody>
                    <a:bodyPr/>
                    <a:lstStyle/>
                    <a:p>
                      <a:r>
                        <a:rPr kumimoji="1" lang="ja-JP" altLang="en-US" sz="1300" dirty="0">
                          <a:solidFill>
                            <a:schemeClr val="tx1"/>
                          </a:solidFill>
                        </a:rPr>
                        <a:t>淀川左岸線</a:t>
                      </a:r>
                      <a:r>
                        <a:rPr kumimoji="1" lang="en-US" altLang="ja-JP" sz="1300" dirty="0">
                          <a:solidFill>
                            <a:schemeClr val="tx1"/>
                          </a:solidFill>
                        </a:rPr>
                        <a:t>1</a:t>
                      </a:r>
                      <a:r>
                        <a:rPr kumimoji="1" lang="ja-JP" altLang="en-US" sz="1300" dirty="0">
                          <a:solidFill>
                            <a:schemeClr val="tx1"/>
                          </a:solidFill>
                        </a:rPr>
                        <a:t>・</a:t>
                      </a:r>
                      <a:r>
                        <a:rPr kumimoji="1" lang="en-US" altLang="ja-JP" sz="1300" dirty="0">
                          <a:solidFill>
                            <a:schemeClr val="tx1"/>
                          </a:solidFill>
                        </a:rPr>
                        <a:t>2</a:t>
                      </a:r>
                      <a:r>
                        <a:rPr kumimoji="1" lang="ja-JP" altLang="en-US" sz="1300" dirty="0">
                          <a:solidFill>
                            <a:schemeClr val="tx1"/>
                          </a:solidFill>
                        </a:rPr>
                        <a:t>期の整備事業に着手。</a:t>
                      </a:r>
                      <a:endParaRPr kumimoji="1" lang="en-US" altLang="ja-JP" sz="1300" dirty="0">
                        <a:solidFill>
                          <a:schemeClr val="tx1"/>
                        </a:solidFill>
                      </a:endParaRPr>
                    </a:p>
                    <a:p>
                      <a:r>
                        <a:rPr kumimoji="1" lang="ja-JP" altLang="en-US" sz="1300" dirty="0">
                          <a:solidFill>
                            <a:schemeClr val="tx1"/>
                          </a:solidFill>
                        </a:rPr>
                        <a:t>　⇒</a:t>
                      </a:r>
                      <a:r>
                        <a:rPr kumimoji="1" lang="en-US" altLang="ja-JP" sz="1300" dirty="0">
                          <a:solidFill>
                            <a:schemeClr val="tx1"/>
                          </a:solidFill>
                        </a:rPr>
                        <a:t>1</a:t>
                      </a:r>
                      <a:r>
                        <a:rPr kumimoji="1" lang="ja-JP" altLang="en-US" sz="1300" dirty="0">
                          <a:solidFill>
                            <a:schemeClr val="tx1"/>
                          </a:solidFill>
                        </a:rPr>
                        <a:t>期</a:t>
                      </a:r>
                      <a:r>
                        <a:rPr kumimoji="1" lang="en-US" altLang="ja-JP" sz="1300" dirty="0">
                          <a:solidFill>
                            <a:schemeClr val="tx1"/>
                          </a:solidFill>
                        </a:rPr>
                        <a:t>:2013</a:t>
                      </a:r>
                      <a:r>
                        <a:rPr kumimoji="1" lang="ja-JP" altLang="en-US" sz="1300" dirty="0">
                          <a:solidFill>
                            <a:schemeClr val="tx1"/>
                          </a:solidFill>
                        </a:rPr>
                        <a:t>年度完成、</a:t>
                      </a:r>
                      <a:r>
                        <a:rPr kumimoji="1" lang="en-US" altLang="ja-JP" sz="1300" dirty="0">
                          <a:solidFill>
                            <a:schemeClr val="tx1"/>
                          </a:solidFill>
                        </a:rPr>
                        <a:t>2</a:t>
                      </a:r>
                      <a:r>
                        <a:rPr kumimoji="1" lang="ja-JP" altLang="en-US" sz="1300" dirty="0">
                          <a:solidFill>
                            <a:schemeClr val="tx1"/>
                          </a:solidFill>
                        </a:rPr>
                        <a:t>期</a:t>
                      </a:r>
                      <a:r>
                        <a:rPr kumimoji="1" lang="en-US" altLang="ja-JP" sz="1300" dirty="0">
                          <a:solidFill>
                            <a:schemeClr val="tx1"/>
                          </a:solidFill>
                        </a:rPr>
                        <a:t>:2032</a:t>
                      </a:r>
                      <a:r>
                        <a:rPr kumimoji="1" lang="ja-JP" altLang="en-US" sz="1300" dirty="0">
                          <a:solidFill>
                            <a:schemeClr val="tx1"/>
                          </a:solidFill>
                        </a:rPr>
                        <a:t>年度完成予定。</a:t>
                      </a:r>
                    </a:p>
                  </a:txBody>
                  <a:tcPr marL="84406" marR="84406" marT="42203" marB="42203"/>
                </a:tc>
                <a:extLst>
                  <a:ext uri="{0D108BD9-81ED-4DB2-BD59-A6C34878D82A}">
                    <a16:rowId xmlns:a16="http://schemas.microsoft.com/office/drawing/2014/main" val="1524653059"/>
                  </a:ext>
                </a:extLst>
              </a:tr>
              <a:tr h="602313">
                <a:tc>
                  <a:txBody>
                    <a:bodyPr/>
                    <a:lstStyle/>
                    <a:p>
                      <a:r>
                        <a:rPr kumimoji="1" lang="en-US" altLang="ja-JP" sz="1300" dirty="0">
                          <a:solidFill>
                            <a:schemeClr val="tx1"/>
                          </a:solidFill>
                        </a:rPr>
                        <a:t>1999</a:t>
                      </a:r>
                    </a:p>
                  </a:txBody>
                  <a:tcPr marL="84406" marR="84406" marT="42203" marB="42203"/>
                </a:tc>
                <a:tc>
                  <a:txBody>
                    <a:bodyPr/>
                    <a:lstStyle/>
                    <a:p>
                      <a:r>
                        <a:rPr kumimoji="1" lang="ja-JP" altLang="en-US" sz="1300" dirty="0">
                          <a:solidFill>
                            <a:schemeClr val="tx1"/>
                          </a:solidFill>
                        </a:rPr>
                        <a:t>大和川線の整備事業に着手。</a:t>
                      </a:r>
                      <a:endParaRPr kumimoji="1" lang="en-US" altLang="ja-JP" sz="1300" dirty="0">
                        <a:solidFill>
                          <a:schemeClr val="tx1"/>
                        </a:solidFill>
                      </a:endParaRPr>
                    </a:p>
                    <a:p>
                      <a:r>
                        <a:rPr kumimoji="1" lang="ja-JP" altLang="en-US" sz="1300" dirty="0">
                          <a:solidFill>
                            <a:schemeClr val="tx1"/>
                          </a:solidFill>
                        </a:rPr>
                        <a:t>　⇒</a:t>
                      </a:r>
                      <a:r>
                        <a:rPr kumimoji="1" lang="en-US" altLang="ja-JP" sz="1300" dirty="0">
                          <a:solidFill>
                            <a:schemeClr val="tx1"/>
                          </a:solidFill>
                        </a:rPr>
                        <a:t>2019</a:t>
                      </a:r>
                      <a:r>
                        <a:rPr kumimoji="1" lang="ja-JP" altLang="en-US" sz="1300" dirty="0">
                          <a:solidFill>
                            <a:schemeClr val="tx1"/>
                          </a:solidFill>
                        </a:rPr>
                        <a:t>年度完成。</a:t>
                      </a:r>
                    </a:p>
                  </a:txBody>
                  <a:tcPr marL="84406" marR="84406" marT="42203" marB="42203"/>
                </a:tc>
                <a:extLst>
                  <a:ext uri="{0D108BD9-81ED-4DB2-BD59-A6C34878D82A}">
                    <a16:rowId xmlns:a16="http://schemas.microsoft.com/office/drawing/2014/main" val="688854375"/>
                  </a:ext>
                </a:extLst>
              </a:tr>
              <a:tr h="602313">
                <a:tc>
                  <a:txBody>
                    <a:bodyPr/>
                    <a:lstStyle/>
                    <a:p>
                      <a:r>
                        <a:rPr kumimoji="1" lang="en-US" altLang="ja-JP" sz="1300" dirty="0">
                          <a:solidFill>
                            <a:schemeClr val="tx1"/>
                          </a:solidFill>
                        </a:rPr>
                        <a:t>2001</a:t>
                      </a:r>
                      <a:endParaRPr kumimoji="1" lang="ja-JP" altLang="en-US" sz="1300" dirty="0">
                        <a:solidFill>
                          <a:schemeClr val="tx1"/>
                        </a:solidFill>
                      </a:endParaRPr>
                    </a:p>
                  </a:txBody>
                  <a:tcPr marL="84406" marR="84406" marT="42203" marB="42203"/>
                </a:tc>
                <a:tc>
                  <a:txBody>
                    <a:bodyPr/>
                    <a:lstStyle/>
                    <a:p>
                      <a:r>
                        <a:rPr kumimoji="1" lang="ja-JP" altLang="en-US" sz="1300" dirty="0">
                          <a:solidFill>
                            <a:schemeClr val="tx1"/>
                          </a:solidFill>
                        </a:rPr>
                        <a:t>国の都市再生プロジェクトに「大阪都市再生環状道路」が位置付け。</a:t>
                      </a:r>
                    </a:p>
                  </a:txBody>
                  <a:tcPr marL="84406" marR="84406" marT="42203" marB="42203"/>
                </a:tc>
                <a:extLst>
                  <a:ext uri="{0D108BD9-81ED-4DB2-BD59-A6C34878D82A}">
                    <a16:rowId xmlns:a16="http://schemas.microsoft.com/office/drawing/2014/main" val="2054295898"/>
                  </a:ext>
                </a:extLst>
              </a:tr>
              <a:tr h="602313">
                <a:tc>
                  <a:txBody>
                    <a:bodyPr/>
                    <a:lstStyle/>
                    <a:p>
                      <a:r>
                        <a:rPr kumimoji="1" lang="en-US" altLang="ja-JP" sz="1300" dirty="0">
                          <a:solidFill>
                            <a:schemeClr val="tx1"/>
                          </a:solidFill>
                        </a:rPr>
                        <a:t>2004.3</a:t>
                      </a:r>
                      <a:endParaRPr kumimoji="1" lang="ja-JP" altLang="en-US" sz="1300" dirty="0">
                        <a:solidFill>
                          <a:schemeClr val="tx1"/>
                        </a:solidFill>
                      </a:endParaRPr>
                    </a:p>
                  </a:txBody>
                  <a:tcPr marL="84406" marR="84406" marT="42203" marB="42203"/>
                </a:tc>
                <a:tc>
                  <a:txBody>
                    <a:bodyPr/>
                    <a:lstStyle/>
                    <a:p>
                      <a:r>
                        <a:rPr kumimoji="1" lang="ja-JP" altLang="en-US" sz="1300" dirty="0">
                          <a:solidFill>
                            <a:schemeClr val="tx1"/>
                          </a:solidFill>
                        </a:rPr>
                        <a:t>「淀川左岸線延伸部有識者委員会」を設立。　</a:t>
                      </a:r>
                      <a:endParaRPr kumimoji="1" lang="en-US" altLang="ja-JP" sz="1300" dirty="0">
                        <a:solidFill>
                          <a:schemeClr val="tx1"/>
                        </a:solidFill>
                      </a:endParaRPr>
                    </a:p>
                    <a:p>
                      <a:r>
                        <a:rPr kumimoji="1" lang="ja-JP" altLang="en-US" sz="1300" dirty="0">
                          <a:solidFill>
                            <a:schemeClr val="tx1"/>
                          </a:solidFill>
                        </a:rPr>
                        <a:t>ＰＩプロセスを実施。（事務局：国、府、市）</a:t>
                      </a:r>
                    </a:p>
                  </a:txBody>
                  <a:tcPr marL="84406" marR="84406" marT="42203" marB="42203"/>
                </a:tc>
                <a:extLst>
                  <a:ext uri="{0D108BD9-81ED-4DB2-BD59-A6C34878D82A}">
                    <a16:rowId xmlns:a16="http://schemas.microsoft.com/office/drawing/2014/main" val="4182763502"/>
                  </a:ext>
                </a:extLst>
              </a:tr>
              <a:tr h="378701">
                <a:tc>
                  <a:txBody>
                    <a:bodyPr/>
                    <a:lstStyle/>
                    <a:p>
                      <a:r>
                        <a:rPr kumimoji="1" lang="en-US" altLang="ja-JP" sz="1300" dirty="0">
                          <a:solidFill>
                            <a:schemeClr val="tx1"/>
                          </a:solidFill>
                        </a:rPr>
                        <a:t>2006.12</a:t>
                      </a:r>
                      <a:endParaRPr kumimoji="1" lang="ja-JP" altLang="en-US" sz="1300" dirty="0">
                        <a:solidFill>
                          <a:schemeClr val="tx1"/>
                        </a:solidFill>
                      </a:endParaRPr>
                    </a:p>
                  </a:txBody>
                  <a:tcPr marL="84406" marR="84406" marT="42203" marB="42203"/>
                </a:tc>
                <a:tc>
                  <a:txBody>
                    <a:bodyPr/>
                    <a:lstStyle/>
                    <a:p>
                      <a:r>
                        <a:rPr kumimoji="1" lang="ja-JP" altLang="en-US" sz="1300" dirty="0">
                          <a:solidFill>
                            <a:schemeClr val="tx1"/>
                          </a:solidFill>
                        </a:rPr>
                        <a:t>淀川左岸線延伸部有識者委員会において提言。</a:t>
                      </a:r>
                      <a:endParaRPr kumimoji="1" lang="zh-TW" altLang="en-US" sz="1300" dirty="0">
                        <a:solidFill>
                          <a:schemeClr val="tx1"/>
                        </a:solidFill>
                      </a:endParaRPr>
                    </a:p>
                  </a:txBody>
                  <a:tcPr marL="84406" marR="84406" marT="42203" marB="42203"/>
                </a:tc>
                <a:extLst>
                  <a:ext uri="{0D108BD9-81ED-4DB2-BD59-A6C34878D82A}">
                    <a16:rowId xmlns:a16="http://schemas.microsoft.com/office/drawing/2014/main" val="150211565"/>
                  </a:ext>
                </a:extLst>
              </a:tr>
            </a:tbl>
          </a:graphicData>
        </a:graphic>
      </p:graphicFrame>
      <p:sp>
        <p:nvSpPr>
          <p:cNvPr id="20" name="正方形/長方形 19"/>
          <p:cNvSpPr/>
          <p:nvPr/>
        </p:nvSpPr>
        <p:spPr>
          <a:xfrm>
            <a:off x="4344180" y="1470748"/>
            <a:ext cx="8603088"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■大阪都市再生環状道路の経過</a:t>
            </a:r>
          </a:p>
        </p:txBody>
      </p:sp>
      <p:sp>
        <p:nvSpPr>
          <p:cNvPr id="21" name="右矢印 20"/>
          <p:cNvSpPr/>
          <p:nvPr/>
        </p:nvSpPr>
        <p:spPr>
          <a:xfrm rot="5400000">
            <a:off x="6399766" y="5330813"/>
            <a:ext cx="349730" cy="354750"/>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正方形/長方形 21"/>
          <p:cNvSpPr/>
          <p:nvPr/>
        </p:nvSpPr>
        <p:spPr>
          <a:xfrm>
            <a:off x="5016742" y="5757377"/>
            <a:ext cx="385680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淀川左岸線延伸部の具体化にまで至らず。</a:t>
            </a:r>
          </a:p>
        </p:txBody>
      </p:sp>
      <p:sp>
        <p:nvSpPr>
          <p:cNvPr id="23" name="テキスト ボックス 22"/>
          <p:cNvSpPr txBox="1">
            <a:spLocks noChangeAspect="1"/>
          </p:cNvSpPr>
          <p:nvPr/>
        </p:nvSpPr>
        <p:spPr>
          <a:xfrm>
            <a:off x="5119995" y="4861767"/>
            <a:ext cx="3851076"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effectLst/>
                <a:uLnTx/>
                <a:uFillTx/>
                <a:latin typeface="Meiryo UI"/>
                <a:ea typeface="Meiryo UI"/>
                <a:cs typeface="+mn-cs"/>
              </a:rPr>
              <a:t>＊ＰＩ：</a:t>
            </a:r>
            <a:r>
              <a:rPr kumimoji="1" lang="en-US" altLang="ja-JP" sz="900" i="0" u="none" strike="noStrike" kern="1200" cap="none" spc="0" normalizeH="0" baseline="0" noProof="0" dirty="0">
                <a:ln>
                  <a:noFill/>
                </a:ln>
                <a:effectLst/>
                <a:uLnTx/>
                <a:uFillTx/>
                <a:latin typeface="Meiryo UI"/>
                <a:ea typeface="Meiryo UI"/>
                <a:cs typeface="+mn-cs"/>
              </a:rPr>
              <a:t>Public Involvement</a:t>
            </a:r>
            <a:r>
              <a:rPr kumimoji="1" lang="ja-JP" altLang="en-US" sz="900" i="0" u="none" strike="noStrike" kern="1200" cap="none" spc="0" normalizeH="0" baseline="0" noProof="0" dirty="0" err="1">
                <a:ln>
                  <a:noFill/>
                </a:ln>
                <a:effectLst/>
                <a:uLnTx/>
                <a:uFillTx/>
                <a:latin typeface="Meiryo UI"/>
                <a:ea typeface="Meiryo UI"/>
                <a:cs typeface="+mn-cs"/>
              </a:rPr>
              <a:t>、</a:t>
            </a:r>
            <a:r>
              <a:rPr kumimoji="1" lang="ja-JP" altLang="en-US" sz="900" i="0" u="none" strike="noStrike" kern="1200" cap="none" spc="0" normalizeH="0" baseline="0" noProof="0" dirty="0">
                <a:ln>
                  <a:noFill/>
                </a:ln>
                <a:effectLst/>
                <a:uLnTx/>
                <a:uFillTx/>
                <a:latin typeface="Meiryo UI"/>
                <a:ea typeface="Meiryo UI"/>
                <a:cs typeface="+mn-cs"/>
              </a:rPr>
              <a:t>計画策定の早い段階から市民の方々等</a:t>
            </a:r>
            <a:endParaRPr kumimoji="1" lang="en-US" altLang="ja-JP" sz="90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effectLst/>
                <a:uLnTx/>
                <a:uFillTx/>
                <a:latin typeface="Meiryo UI"/>
                <a:ea typeface="Meiryo UI"/>
                <a:cs typeface="+mn-cs"/>
              </a:rPr>
              <a:t>　　　　　　関係者へ積極的に情報を提供し、コミュニケーションを行う取組　　　</a:t>
            </a:r>
          </a:p>
        </p:txBody>
      </p:sp>
      <p:sp>
        <p:nvSpPr>
          <p:cNvPr id="24" name="正方形/長方形 23"/>
          <p:cNvSpPr/>
          <p:nvPr/>
        </p:nvSpPr>
        <p:spPr>
          <a:xfrm>
            <a:off x="2476023" y="534146"/>
            <a:ext cx="6502878"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都心と国土軸の高速道路アクセスの課題</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5858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094077" y="1446695"/>
            <a:ext cx="3779468" cy="77425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➢高速道路における課題</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・高速道路の料金体系が運用主体によって</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バラバラでわかりにくく、利用しにくい。</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2476022" y="534146"/>
            <a:ext cx="7839399"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利用者の視点に立ったサービス面の課題</a:t>
            </a:r>
            <a:r>
              <a:rPr kumimoji="1" lang="ja-JP" altLang="en-US" sz="1662" b="0" i="0" u="none" strike="noStrike" kern="1200" cap="none" spc="0" normalizeH="0" baseline="0" noProof="0" dirty="0">
                <a:ln>
                  <a:noFill/>
                </a:ln>
                <a:effectLst/>
                <a:uLnTx/>
                <a:uFillTx/>
                <a:latin typeface="Meiryo UI"/>
                <a:ea typeface="Meiryo UI"/>
                <a:cs typeface="+mn-cs"/>
              </a:rPr>
              <a:t>（料金等）</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13" name="正方形/長方形 12"/>
          <p:cNvSpPr/>
          <p:nvPr/>
        </p:nvSpPr>
        <p:spPr>
          <a:xfrm>
            <a:off x="46021" y="2688222"/>
            <a:ext cx="2390527" cy="318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■泉北高速鉄道の旅客数</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270364" y="1499153"/>
            <a:ext cx="4695336" cy="122886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➢鉄道における課題</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・西日本最大規模を誇る泉北ニュータウンと都心とを結ぶ</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477" noProof="0" dirty="0">
                <a:solidFill>
                  <a:prstClr val="black"/>
                </a:solidFill>
                <a:latin typeface="Meiryo UI"/>
                <a:ea typeface="Meiryo UI"/>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唯一の鉄道である泉北高速鉄道については、少子高齢 </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477" dirty="0">
                <a:solidFill>
                  <a:prstClr val="black"/>
                </a:solidFill>
                <a:latin typeface="Meiryo UI"/>
                <a:ea typeface="Meiryo UI"/>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化の急速な進展により旅客数が減。</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・運賃やサービス面で改善の余地がある。</a:t>
            </a:r>
          </a:p>
        </p:txBody>
      </p:sp>
      <p:sp>
        <p:nvSpPr>
          <p:cNvPr id="26" name="正方形/長方形 25"/>
          <p:cNvSpPr/>
          <p:nvPr/>
        </p:nvSpPr>
        <p:spPr>
          <a:xfrm>
            <a:off x="374080" y="886967"/>
            <a:ext cx="8431870"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〇鉄道：</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利用者目線からのサービスが十分ではなく</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、サービス向上の余地があった。</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高速道路：</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料金体系が運用主体によってバラバラでわかりにくく</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、利用しにくい状況であった。</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9" name="図 8"/>
          <p:cNvPicPr>
            <a:picLocks noChangeAspect="1"/>
          </p:cNvPicPr>
          <p:nvPr/>
        </p:nvPicPr>
        <p:blipFill>
          <a:blip r:embed="rId2"/>
          <a:stretch>
            <a:fillRect/>
          </a:stretch>
        </p:blipFill>
        <p:spPr>
          <a:xfrm>
            <a:off x="5247748" y="2414633"/>
            <a:ext cx="3233126" cy="2813442"/>
          </a:xfrm>
          <a:prstGeom prst="rect">
            <a:avLst/>
          </a:prstGeom>
        </p:spPr>
      </p:pic>
      <p:sp>
        <p:nvSpPr>
          <p:cNvPr id="11" name="テキスト ボックス 10"/>
          <p:cNvSpPr txBox="1"/>
          <p:nvPr/>
        </p:nvSpPr>
        <p:spPr>
          <a:xfrm>
            <a:off x="6639730" y="2232630"/>
            <a:ext cx="2471021" cy="215444"/>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2016.9</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月時点の料金体系</a:t>
            </a:r>
          </a:p>
        </p:txBody>
      </p:sp>
      <p:graphicFrame>
        <p:nvGraphicFramePr>
          <p:cNvPr id="3" name="表 2"/>
          <p:cNvGraphicFramePr>
            <a:graphicFrameLocks noGrp="1"/>
          </p:cNvGraphicFramePr>
          <p:nvPr/>
        </p:nvGraphicFramePr>
        <p:xfrm>
          <a:off x="5461613" y="5550043"/>
          <a:ext cx="2805395" cy="1069144"/>
        </p:xfrm>
        <a:graphic>
          <a:graphicData uri="http://schemas.openxmlformats.org/drawingml/2006/table">
            <a:tbl>
              <a:tblPr firstRow="1" bandRow="1">
                <a:tableStyleId>{5C22544A-7EE6-4342-B048-85BDC9FD1C3A}</a:tableStyleId>
              </a:tblPr>
              <a:tblGrid>
                <a:gridCol w="1788512">
                  <a:extLst>
                    <a:ext uri="{9D8B030D-6E8A-4147-A177-3AD203B41FA5}">
                      <a16:colId xmlns:a16="http://schemas.microsoft.com/office/drawing/2014/main" val="3473433227"/>
                    </a:ext>
                  </a:extLst>
                </a:gridCol>
                <a:gridCol w="1016883">
                  <a:extLst>
                    <a:ext uri="{9D8B030D-6E8A-4147-A177-3AD203B41FA5}">
                      <a16:colId xmlns:a16="http://schemas.microsoft.com/office/drawing/2014/main" val="2391510897"/>
                    </a:ext>
                  </a:extLst>
                </a:gridCol>
              </a:tblGrid>
              <a:tr h="239151">
                <a:tc>
                  <a:txBody>
                    <a:bodyPr/>
                    <a:lstStyle/>
                    <a:p>
                      <a:pPr algn="ctr"/>
                      <a:r>
                        <a:rPr kumimoji="1" lang="ja-JP" altLang="en-US" sz="1200" dirty="0"/>
                        <a:t>経路選択</a:t>
                      </a:r>
                    </a:p>
                  </a:txBody>
                  <a:tcPr marL="84406" marR="84406" marT="42203" marB="42203" anchor="ctr"/>
                </a:tc>
                <a:tc>
                  <a:txBody>
                    <a:bodyPr/>
                    <a:lstStyle/>
                    <a:p>
                      <a:pPr algn="ctr"/>
                      <a:r>
                        <a:rPr kumimoji="1" lang="ja-JP" altLang="en-US" sz="1200" dirty="0"/>
                        <a:t>料金</a:t>
                      </a:r>
                    </a:p>
                  </a:txBody>
                  <a:tcPr marL="84406" marR="84406" marT="42203" marB="42203" anchor="ctr"/>
                </a:tc>
                <a:extLst>
                  <a:ext uri="{0D108BD9-81ED-4DB2-BD59-A6C34878D82A}">
                    <a16:rowId xmlns:a16="http://schemas.microsoft.com/office/drawing/2014/main" val="2952304868"/>
                  </a:ext>
                </a:extLst>
              </a:tr>
              <a:tr h="239151">
                <a:tc>
                  <a:txBody>
                    <a:bodyPr/>
                    <a:lstStyle/>
                    <a:p>
                      <a:pPr algn="ctr"/>
                      <a:r>
                        <a:rPr kumimoji="1" lang="ja-JP" altLang="en-US" sz="1200" dirty="0"/>
                        <a:t>守口線</a:t>
                      </a:r>
                      <a:r>
                        <a:rPr kumimoji="1" lang="en-US" altLang="ja-JP" sz="1200" dirty="0"/>
                        <a:t>(31.3km)</a:t>
                      </a:r>
                      <a:endParaRPr kumimoji="1" lang="ja-JP" altLang="en-US" sz="1200" dirty="0"/>
                    </a:p>
                  </a:txBody>
                  <a:tcPr marL="84406" marR="84406" marT="42203" marB="42203" anchor="ctr"/>
                </a:tc>
                <a:tc>
                  <a:txBody>
                    <a:bodyPr/>
                    <a:lstStyle/>
                    <a:p>
                      <a:pPr algn="ctr"/>
                      <a:r>
                        <a:rPr kumimoji="1" lang="en-US" altLang="ja-JP" sz="1200" dirty="0"/>
                        <a:t>1,690</a:t>
                      </a:r>
                      <a:r>
                        <a:rPr kumimoji="1" lang="ja-JP" altLang="en-US" sz="1200" dirty="0"/>
                        <a:t>円</a:t>
                      </a:r>
                    </a:p>
                  </a:txBody>
                  <a:tcPr marL="84406" marR="84406" marT="42203" marB="42203" anchor="ctr"/>
                </a:tc>
                <a:extLst>
                  <a:ext uri="{0D108BD9-81ED-4DB2-BD59-A6C34878D82A}">
                    <a16:rowId xmlns:a16="http://schemas.microsoft.com/office/drawing/2014/main" val="2004378738"/>
                  </a:ext>
                </a:extLst>
              </a:tr>
              <a:tr h="239151">
                <a:tc>
                  <a:txBody>
                    <a:bodyPr/>
                    <a:lstStyle/>
                    <a:p>
                      <a:pPr algn="ctr"/>
                      <a:r>
                        <a:rPr kumimoji="1" lang="ja-JP" altLang="en-US" sz="1200" dirty="0"/>
                        <a:t>東大阪線</a:t>
                      </a:r>
                      <a:r>
                        <a:rPr kumimoji="1" lang="en-US" altLang="ja-JP" sz="1200" dirty="0"/>
                        <a:t>(28.5km)</a:t>
                      </a:r>
                      <a:endParaRPr kumimoji="1" lang="ja-JP" altLang="en-US" sz="1200" dirty="0"/>
                    </a:p>
                  </a:txBody>
                  <a:tcPr marL="84406" marR="84406" marT="42203" marB="42203" anchor="ctr"/>
                </a:tc>
                <a:tc>
                  <a:txBody>
                    <a:bodyPr/>
                    <a:lstStyle/>
                    <a:p>
                      <a:pPr algn="ctr"/>
                      <a:r>
                        <a:rPr kumimoji="1" lang="en-US" altLang="ja-JP" sz="1200" dirty="0"/>
                        <a:t>1,610</a:t>
                      </a:r>
                      <a:r>
                        <a:rPr kumimoji="1" lang="ja-JP" altLang="en-US" sz="1200" dirty="0"/>
                        <a:t>円</a:t>
                      </a:r>
                    </a:p>
                  </a:txBody>
                  <a:tcPr marL="84406" marR="84406" marT="42203" marB="42203" anchor="ctr"/>
                </a:tc>
                <a:extLst>
                  <a:ext uri="{0D108BD9-81ED-4DB2-BD59-A6C34878D82A}">
                    <a16:rowId xmlns:a16="http://schemas.microsoft.com/office/drawing/2014/main" val="1457532304"/>
                  </a:ext>
                </a:extLst>
              </a:tr>
              <a:tr h="239151">
                <a:tc>
                  <a:txBody>
                    <a:bodyPr/>
                    <a:lstStyle/>
                    <a:p>
                      <a:pPr algn="ctr"/>
                      <a:r>
                        <a:rPr kumimoji="1" lang="ja-JP" altLang="en-US" sz="1200" dirty="0"/>
                        <a:t>松原線</a:t>
                      </a:r>
                      <a:r>
                        <a:rPr kumimoji="1" lang="en-US" altLang="ja-JP" sz="1200" dirty="0"/>
                        <a:t>(42.8km)</a:t>
                      </a:r>
                      <a:endParaRPr kumimoji="1" lang="ja-JP" altLang="en-US" sz="1200" dirty="0"/>
                    </a:p>
                  </a:txBody>
                  <a:tcPr marL="84406" marR="84406" marT="42203" marB="42203" anchor="ctr"/>
                </a:tc>
                <a:tc>
                  <a:txBody>
                    <a:bodyPr/>
                    <a:lstStyle/>
                    <a:p>
                      <a:pPr algn="ctr"/>
                      <a:r>
                        <a:rPr kumimoji="1" lang="en-US" altLang="ja-JP" sz="1200" dirty="0"/>
                        <a:t>2,060</a:t>
                      </a:r>
                      <a:r>
                        <a:rPr kumimoji="1" lang="ja-JP" altLang="en-US" sz="1200" dirty="0"/>
                        <a:t>円</a:t>
                      </a:r>
                    </a:p>
                  </a:txBody>
                  <a:tcPr marL="84406" marR="84406" marT="42203" marB="42203" anchor="ctr"/>
                </a:tc>
                <a:extLst>
                  <a:ext uri="{0D108BD9-81ED-4DB2-BD59-A6C34878D82A}">
                    <a16:rowId xmlns:a16="http://schemas.microsoft.com/office/drawing/2014/main" val="284212368"/>
                  </a:ext>
                </a:extLst>
              </a:tr>
            </a:tbl>
          </a:graphicData>
        </a:graphic>
      </p:graphicFrame>
      <p:sp>
        <p:nvSpPr>
          <p:cNvPr id="19" name="テキスト ボックス 18"/>
          <p:cNvSpPr txBox="1"/>
          <p:nvPr/>
        </p:nvSpPr>
        <p:spPr>
          <a:xfrm>
            <a:off x="5063350" y="5281538"/>
            <a:ext cx="4047401"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料金例）第二京阪</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枚方学研</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IC)</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⇒阪神高速環状線</a:t>
            </a:r>
          </a:p>
        </p:txBody>
      </p:sp>
      <p:sp>
        <p:nvSpPr>
          <p:cNvPr id="20" name="正方形/長方形 19"/>
          <p:cNvSpPr/>
          <p:nvPr/>
        </p:nvSpPr>
        <p:spPr>
          <a:xfrm>
            <a:off x="302476" y="5268624"/>
            <a:ext cx="4663224" cy="126699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■泉北高速鉄道の運賃・サービス面での課題</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泉北高速鉄道利用者アンケート（</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2015</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）によると、</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今後、さらに取り組んでほしいこととして、</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運賃</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83%)</a:t>
            </a:r>
            <a:r>
              <a:rPr kumimoji="1" lang="ja-JP" altLang="en-US" sz="1292" b="0" i="0" u="none" strike="noStrike" kern="1200" cap="none" spc="0" normalizeH="0" baseline="0" noProof="0" dirty="0" err="1">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他社交通機関との利便性の向上</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39%)</a:t>
            </a:r>
            <a:r>
              <a:rPr kumimoji="1" lang="ja-JP" altLang="en-US" sz="1292" b="0" i="0" u="none" strike="noStrike" kern="1200" cap="none" spc="0" normalizeH="0" baseline="0" noProof="0" dirty="0" err="1">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電車運行本数の増発</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22</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があげられており、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運賃、サービス面で課題</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がある。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4428000" y="507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00" dirty="0">
                <a:solidFill>
                  <a:schemeClr val="tx1"/>
                </a:solidFill>
                <a:latin typeface="Meiryo UI" panose="020B0604030504040204" pitchFamily="50" charset="-128"/>
                <a:ea typeface="Meiryo UI" panose="020B0604030504040204" pitchFamily="50" charset="-128"/>
              </a:rPr>
              <a:t>（年度）</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374080" y="2943623"/>
            <a:ext cx="4657748" cy="2200847"/>
          </a:xfrm>
          <a:prstGeom prst="rect">
            <a:avLst/>
          </a:prstGeom>
        </p:spPr>
      </p:pic>
    </p:spTree>
    <p:extLst>
      <p:ext uri="{BB962C8B-B14F-4D97-AF65-F5344CB8AC3E}">
        <p14:creationId xmlns:p14="http://schemas.microsoft.com/office/powerpoint/2010/main" val="111666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152129"/>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49864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476022" y="165349"/>
            <a:ext cx="6520265"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利用者の視点に立ったサービス面の課題（ラストワンマイル問題）</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14" name="正方形/長方形 13"/>
          <p:cNvSpPr/>
          <p:nvPr/>
        </p:nvSpPr>
        <p:spPr>
          <a:xfrm>
            <a:off x="99504" y="1315927"/>
            <a:ext cx="9129952" cy="938719"/>
          </a:xfrm>
          <a:prstGeom prst="rect">
            <a:avLst/>
          </a:prstGeom>
          <a:noFill/>
          <a:ln>
            <a:noFill/>
          </a:ln>
        </p:spPr>
        <p:txBody>
          <a:bodyPr wrap="square">
            <a:spAutoFit/>
          </a:bodyPr>
          <a:lstStyle/>
          <a:p>
            <a:pPr marL="0" marR="0" lvl="0" indent="0" algn="l" defTabSz="957700" rtl="0" eaLnBrk="1" fontAlgn="auto" latinLnBrk="0" hangingPunct="1">
              <a:lnSpc>
                <a:spcPts val="22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a:ea typeface="Meiryo UI"/>
                <a:cs typeface="+mn-cs"/>
              </a:rPr>
              <a:t>➢大阪における社会課題</a:t>
            </a:r>
            <a:endParaRPr kumimoji="1" lang="en-US" altLang="ja-JP" sz="1400"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a:ea typeface="Meiryo UI"/>
                <a:cs typeface="+mn-cs"/>
              </a:rPr>
              <a:t>　・大阪では、少子高齢化やそれに伴う生産年齢人口の減少といった人口構造の変化に伴う課題、高度経済成長期に急速</a:t>
            </a:r>
            <a:endParaRPr kumimoji="1" lang="en-US" altLang="ja-JP" sz="14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ts val="2200"/>
              </a:lnSpc>
              <a:spcBef>
                <a:spcPts val="0"/>
              </a:spcBef>
              <a:spcAft>
                <a:spcPts val="0"/>
              </a:spcAft>
              <a:buClrTx/>
              <a:buSzTx/>
              <a:buFontTx/>
              <a:buNone/>
              <a:tabLst/>
              <a:defRPr/>
            </a:pPr>
            <a:r>
              <a:rPr lang="en-US" altLang="ja-JP" sz="1400" dirty="0">
                <a:latin typeface="Meiryo UI"/>
                <a:ea typeface="Meiryo UI"/>
              </a:rPr>
              <a:t>   </a:t>
            </a:r>
            <a:r>
              <a:rPr kumimoji="1" lang="ja-JP" altLang="en-US" sz="1400" b="0" i="0" u="none" strike="noStrike" kern="1200" cap="none" spc="0" normalizeH="0" baseline="0" noProof="0" dirty="0">
                <a:ln>
                  <a:noFill/>
                </a:ln>
                <a:effectLst/>
                <a:uLnTx/>
                <a:uFillTx/>
                <a:latin typeface="Meiryo UI"/>
                <a:ea typeface="Meiryo UI"/>
                <a:cs typeface="+mn-cs"/>
              </a:rPr>
              <a:t>に整備した都市のインフラやニュータウンの再生、激甚化する気象災害や切迫する巨大地震など、様々な社会課題が顕在化。</a:t>
            </a:r>
          </a:p>
        </p:txBody>
      </p:sp>
      <p:sp>
        <p:nvSpPr>
          <p:cNvPr id="26" name="正方形/長方形 25"/>
          <p:cNvSpPr/>
          <p:nvPr/>
        </p:nvSpPr>
        <p:spPr>
          <a:xfrm>
            <a:off x="190996" y="573858"/>
            <a:ext cx="8975020" cy="656590"/>
          </a:xfrm>
          <a:prstGeom prst="rect">
            <a:avLst/>
          </a:prstGeom>
        </p:spPr>
        <p:txBody>
          <a:bodyPr wrap="square">
            <a:spAutoFit/>
          </a:bodyPr>
          <a:lstStyle/>
          <a:p>
            <a:pPr marL="0" marR="0" lvl="0" indent="0" algn="l" defTabSz="9577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〇高齢化の進展等による、交通弱者や運転免許の自主返納の増加、路線バス等が赤字化により減便・</a:t>
            </a:r>
            <a:endParaRPr kumimoji="1" lang="en-US" altLang="ja-JP" sz="16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   廃止することなどから今後ますます深刻化するラストワンマイル問題に代表される移動の課題がある。</a:t>
            </a:r>
            <a:endParaRPr kumimoji="1" lang="en-US" altLang="ja-JP" sz="1600" b="0" i="0" u="none" strike="noStrike" kern="1200" cap="none" spc="0" normalizeH="0" baseline="0" noProof="0" dirty="0">
              <a:ln>
                <a:noFill/>
              </a:ln>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52AC2667-932C-4FD1-AEAC-01402B706311}"/>
              </a:ext>
            </a:extLst>
          </p:cNvPr>
          <p:cNvSpPr txBox="1"/>
          <p:nvPr/>
        </p:nvSpPr>
        <p:spPr>
          <a:xfrm>
            <a:off x="3091150" y="3212644"/>
            <a:ext cx="1720733"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大阪府の人口の約１０％を占める。</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角丸四角形 18"/>
          <p:cNvSpPr/>
          <p:nvPr/>
        </p:nvSpPr>
        <p:spPr>
          <a:xfrm>
            <a:off x="247187" y="4471035"/>
            <a:ext cx="446761" cy="1857375"/>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vert="eaVert"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街の高齢化</a:t>
            </a:r>
          </a:p>
        </p:txBody>
      </p:sp>
      <p:sp>
        <p:nvSpPr>
          <p:cNvPr id="20" name="角丸四角形 19"/>
          <p:cNvSpPr/>
          <p:nvPr/>
        </p:nvSpPr>
        <p:spPr>
          <a:xfrm>
            <a:off x="247187" y="2490822"/>
            <a:ext cx="446761" cy="1857375"/>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人口規模</a:t>
            </a:r>
          </a:p>
        </p:txBody>
      </p:sp>
      <p:sp>
        <p:nvSpPr>
          <p:cNvPr id="21" name="角丸四角形 20"/>
          <p:cNvSpPr/>
          <p:nvPr/>
        </p:nvSpPr>
        <p:spPr>
          <a:xfrm>
            <a:off x="4889410" y="2787090"/>
            <a:ext cx="446761" cy="1857375"/>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人の高齢化</a:t>
            </a:r>
          </a:p>
        </p:txBody>
      </p:sp>
      <p:sp>
        <p:nvSpPr>
          <p:cNvPr id="28" name="テキスト ボックス 27">
            <a:extLst>
              <a:ext uri="{FF2B5EF4-FFF2-40B4-BE49-F238E27FC236}">
                <a16:creationId xmlns:a16="http://schemas.microsoft.com/office/drawing/2014/main" id="{52AC2667-932C-4FD1-AEAC-01402B706311}"/>
              </a:ext>
            </a:extLst>
          </p:cNvPr>
          <p:cNvSpPr txBox="1"/>
          <p:nvPr/>
        </p:nvSpPr>
        <p:spPr>
          <a:xfrm>
            <a:off x="3111166" y="5183147"/>
            <a:ext cx="156734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整備から</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年が経過し老朽化。</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52AC2667-932C-4FD1-AEAC-01402B706311}"/>
              </a:ext>
            </a:extLst>
          </p:cNvPr>
          <p:cNvSpPr txBox="1"/>
          <p:nvPr/>
        </p:nvSpPr>
        <p:spPr>
          <a:xfrm>
            <a:off x="7425684" y="3270079"/>
            <a:ext cx="18037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大阪府の平均より</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15.3</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ポイント高い。</a:t>
            </a:r>
          </a:p>
        </p:txBody>
      </p:sp>
      <p:sp>
        <p:nvSpPr>
          <p:cNvPr id="36" name="テキスト ボックス 35"/>
          <p:cNvSpPr txBox="1"/>
          <p:nvPr/>
        </p:nvSpPr>
        <p:spPr>
          <a:xfrm>
            <a:off x="5231827" y="2393319"/>
            <a:ext cx="2319273" cy="2842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高齢化率の将来推計</a:t>
            </a:r>
          </a:p>
        </p:txBody>
      </p:sp>
      <p:cxnSp>
        <p:nvCxnSpPr>
          <p:cNvPr id="38" name="直線コネクタ 37"/>
          <p:cNvCxnSpPr/>
          <p:nvPr/>
        </p:nvCxnSpPr>
        <p:spPr>
          <a:xfrm>
            <a:off x="239883" y="4408801"/>
            <a:ext cx="457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0" name="テキスト ボックス 39">
            <a:extLst>
              <a:ext uri="{FF2B5EF4-FFF2-40B4-BE49-F238E27FC236}">
                <a16:creationId xmlns:a16="http://schemas.microsoft.com/office/drawing/2014/main" id="{79294947-E67D-477C-834E-F0010CCBC481}"/>
              </a:ext>
            </a:extLst>
          </p:cNvPr>
          <p:cNvSpPr txBox="1"/>
          <p:nvPr/>
        </p:nvSpPr>
        <p:spPr>
          <a:xfrm>
            <a:off x="6820427" y="5145098"/>
            <a:ext cx="2340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（出典）第３回大阪スマートシティ戦略会議資料</a:t>
            </a:r>
          </a:p>
        </p:txBody>
      </p:sp>
      <p:sp>
        <p:nvSpPr>
          <p:cNvPr id="110" name="テキスト ボックス 109">
            <a:extLst>
              <a:ext uri="{FF2B5EF4-FFF2-40B4-BE49-F238E27FC236}">
                <a16:creationId xmlns:a16="http://schemas.microsoft.com/office/drawing/2014/main" id="{79294947-E67D-477C-834E-F0010CCBC481}"/>
              </a:ext>
            </a:extLst>
          </p:cNvPr>
          <p:cNvSpPr txBox="1"/>
          <p:nvPr/>
        </p:nvSpPr>
        <p:spPr>
          <a:xfrm>
            <a:off x="2525883" y="6567715"/>
            <a:ext cx="2340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出典）第３回大阪スマートシティ戦略会議資料</a:t>
            </a:r>
          </a:p>
        </p:txBody>
      </p:sp>
      <p:sp>
        <p:nvSpPr>
          <p:cNvPr id="111" name="テキスト ボックス 110">
            <a:extLst>
              <a:ext uri="{FF2B5EF4-FFF2-40B4-BE49-F238E27FC236}">
                <a16:creationId xmlns:a16="http://schemas.microsoft.com/office/drawing/2014/main" id="{79294947-E67D-477C-834E-F0010CCBC481}"/>
              </a:ext>
            </a:extLst>
          </p:cNvPr>
          <p:cNvSpPr txBox="1"/>
          <p:nvPr/>
        </p:nvSpPr>
        <p:spPr>
          <a:xfrm>
            <a:off x="2525883" y="4141349"/>
            <a:ext cx="2340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（出典）第３回大阪スマートシティ戦略会議資料</a:t>
            </a:r>
          </a:p>
        </p:txBody>
      </p:sp>
      <p:sp>
        <p:nvSpPr>
          <p:cNvPr id="4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755576" y="2420888"/>
            <a:ext cx="2914141" cy="4048095"/>
          </a:xfrm>
          <a:prstGeom prst="rect">
            <a:avLst/>
          </a:prstGeom>
        </p:spPr>
      </p:pic>
      <p:pic>
        <p:nvPicPr>
          <p:cNvPr id="3" name="図 2"/>
          <p:cNvPicPr>
            <a:picLocks noChangeAspect="1"/>
          </p:cNvPicPr>
          <p:nvPr/>
        </p:nvPicPr>
        <p:blipFill>
          <a:blip r:embed="rId3"/>
          <a:stretch>
            <a:fillRect/>
          </a:stretch>
        </p:blipFill>
        <p:spPr>
          <a:xfrm>
            <a:off x="5293882" y="2742964"/>
            <a:ext cx="2523963" cy="2237426"/>
          </a:xfrm>
          <a:prstGeom prst="rect">
            <a:avLst/>
          </a:prstGeom>
        </p:spPr>
      </p:pic>
    </p:spTree>
    <p:extLst>
      <p:ext uri="{BB962C8B-B14F-4D97-AF65-F5344CB8AC3E}">
        <p14:creationId xmlns:p14="http://schemas.microsoft.com/office/powerpoint/2010/main" val="412122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9816" y="268286"/>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6292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71504" y="918459"/>
            <a:ext cx="9072496" cy="900246"/>
          </a:xfrm>
          <a:prstGeom prst="rect">
            <a:avLst/>
          </a:prstGeom>
          <a:noFill/>
        </p:spPr>
        <p:txBody>
          <a:bodyPr wrap="square">
            <a:spAutoFit/>
          </a:bodyPr>
          <a:lstStyle/>
          <a:p>
            <a:pPr marL="0" marR="0" lvl="0" indent="0" algn="l" defTabSz="957700" rtl="0" eaLnBrk="1" fontAlgn="auto" latinLnBrk="0" hangingPunct="1">
              <a:lnSpc>
                <a:spcPts val="2100"/>
              </a:lnSpc>
              <a:spcBef>
                <a:spcPts val="0"/>
              </a:spcBef>
              <a:spcAft>
                <a:spcPts val="0"/>
              </a:spcAft>
              <a:buClrTx/>
              <a:buSzTx/>
              <a:buFontTx/>
              <a:buNone/>
              <a:tabLst/>
              <a:defRPr/>
            </a:pPr>
            <a:r>
              <a:rPr kumimoji="1" lang="ja-JP" altLang="en-US" sz="1500" b="1" i="0" u="none" strike="noStrike" kern="1200" cap="none" spc="0" normalizeH="0" baseline="0" noProof="0" dirty="0">
                <a:ln>
                  <a:noFill/>
                </a:ln>
                <a:effectLst/>
                <a:uLnTx/>
                <a:uFillTx/>
                <a:latin typeface="Meiryo UI"/>
                <a:ea typeface="Meiryo UI"/>
              </a:rPr>
              <a:t>➢移動・モビリティの課題</a:t>
            </a:r>
            <a:endParaRPr kumimoji="1" lang="en-US" altLang="ja-JP" sz="1500" b="1"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2100"/>
              </a:lnSpc>
              <a:spcBef>
                <a:spcPts val="0"/>
              </a:spcBef>
              <a:spcAft>
                <a:spcPts val="0"/>
              </a:spcAft>
              <a:buClrTx/>
              <a:buSzTx/>
              <a:buFontTx/>
              <a:buNone/>
              <a:tabLst/>
              <a:defRPr/>
            </a:pPr>
            <a:r>
              <a:rPr kumimoji="1" lang="ja-JP" altLang="en-US" sz="1500" b="0" i="0" u="none" strike="noStrike" kern="1200" cap="none" spc="0" normalizeH="0" baseline="0" noProof="0" dirty="0">
                <a:ln>
                  <a:noFill/>
                </a:ln>
                <a:effectLst/>
                <a:uLnTx/>
                <a:uFillTx/>
                <a:latin typeface="Meiryo UI"/>
                <a:ea typeface="Meiryo UI"/>
              </a:rPr>
              <a:t>　・移動・モビリティの分野では、移動手段が限られる高齢者等が増加する一方で、利用者の減少や運転手不足など</a:t>
            </a:r>
            <a:endParaRPr kumimoji="1" lang="en-US" altLang="ja-JP" sz="1500"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2100"/>
              </a:lnSpc>
              <a:spcBef>
                <a:spcPts val="0"/>
              </a:spcBef>
              <a:spcAft>
                <a:spcPts val="0"/>
              </a:spcAft>
              <a:buClrTx/>
              <a:buSzTx/>
              <a:buFontTx/>
              <a:buNone/>
              <a:tabLst/>
              <a:defRPr/>
            </a:pPr>
            <a:r>
              <a:rPr lang="en-US" altLang="ja-JP" sz="1500" dirty="0">
                <a:latin typeface="Meiryo UI"/>
                <a:ea typeface="Meiryo UI"/>
              </a:rPr>
              <a:t>   </a:t>
            </a:r>
            <a:r>
              <a:rPr kumimoji="1" lang="ja-JP" altLang="en-US" sz="1500" b="0" i="0" u="none" strike="noStrike" kern="1200" cap="none" spc="0" normalizeH="0" baseline="0" noProof="0" dirty="0">
                <a:ln>
                  <a:noFill/>
                </a:ln>
                <a:effectLst/>
                <a:uLnTx/>
                <a:uFillTx/>
                <a:latin typeface="Meiryo UI"/>
                <a:ea typeface="Meiryo UI"/>
              </a:rPr>
              <a:t>から、地域公共交通であるバス等の路線の廃止や縮小により、ニュータウンや中山間地での交通弱者が増加。</a:t>
            </a:r>
            <a:endParaRPr kumimoji="1" lang="en-US" altLang="ja-JP" sz="1500" b="0" i="0" u="none" strike="noStrike" kern="1200" cap="none" spc="0" normalizeH="0" baseline="0" noProof="0" dirty="0">
              <a:ln>
                <a:noFill/>
              </a:ln>
              <a:effectLst/>
              <a:uLnTx/>
              <a:uFillTx/>
              <a:latin typeface="Meiryo UI"/>
              <a:ea typeface="Meiryo UI"/>
            </a:endParaRPr>
          </a:p>
        </p:txBody>
      </p:sp>
      <p:sp>
        <p:nvSpPr>
          <p:cNvPr id="10" name="正方形/長方形 9"/>
          <p:cNvSpPr/>
          <p:nvPr/>
        </p:nvSpPr>
        <p:spPr>
          <a:xfrm>
            <a:off x="2455381" y="281506"/>
            <a:ext cx="6520265"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利用者の視点に立ったサービス面の課題（ラストワンマイル問題）</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2" name="角丸四角形 21"/>
          <p:cNvSpPr/>
          <p:nvPr/>
        </p:nvSpPr>
        <p:spPr>
          <a:xfrm>
            <a:off x="172099" y="2362414"/>
            <a:ext cx="2730139" cy="3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運転免許証の自主返納が急増</a:t>
            </a:r>
          </a:p>
        </p:txBody>
      </p:sp>
      <p:sp>
        <p:nvSpPr>
          <p:cNvPr id="23" name="角丸四角形 22"/>
          <p:cNvSpPr/>
          <p:nvPr/>
        </p:nvSpPr>
        <p:spPr>
          <a:xfrm>
            <a:off x="6164108" y="2368235"/>
            <a:ext cx="2695840" cy="3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交通弱者（買物弱者）も増加</a:t>
            </a:r>
          </a:p>
        </p:txBody>
      </p:sp>
      <p:sp>
        <p:nvSpPr>
          <p:cNvPr id="33" name="角丸四角形 11">
            <a:extLst>
              <a:ext uri="{FF2B5EF4-FFF2-40B4-BE49-F238E27FC236}">
                <a16:creationId xmlns:a16="http://schemas.microsoft.com/office/drawing/2014/main" id="{393D0702-BA85-4A5F-9D5E-D3DF52277354}"/>
              </a:ext>
            </a:extLst>
          </p:cNvPr>
          <p:cNvSpPr/>
          <p:nvPr/>
        </p:nvSpPr>
        <p:spPr>
          <a:xfrm>
            <a:off x="3262775" y="2362414"/>
            <a:ext cx="2695839" cy="3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高齢化率は今後さらに進展</a:t>
            </a:r>
          </a:p>
        </p:txBody>
      </p:sp>
      <p:sp>
        <p:nvSpPr>
          <p:cNvPr id="48" name="テキスト ボックス 47">
            <a:extLst>
              <a:ext uri="{FF2B5EF4-FFF2-40B4-BE49-F238E27FC236}">
                <a16:creationId xmlns:a16="http://schemas.microsoft.com/office/drawing/2014/main" id="{79294947-E67D-477C-834E-F0010CCBC481}"/>
              </a:ext>
            </a:extLst>
          </p:cNvPr>
          <p:cNvSpPr txBox="1"/>
          <p:nvPr/>
        </p:nvSpPr>
        <p:spPr>
          <a:xfrm>
            <a:off x="6582183" y="6099067"/>
            <a:ext cx="2340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（出典）第３回大阪スマートシティ戦略会議資料</a:t>
            </a:r>
          </a:p>
        </p:txBody>
      </p:sp>
      <p:sp>
        <p:nvSpPr>
          <p:cNvPr id="49" name="テキスト ボックス 48">
            <a:extLst>
              <a:ext uri="{FF2B5EF4-FFF2-40B4-BE49-F238E27FC236}">
                <a16:creationId xmlns:a16="http://schemas.microsoft.com/office/drawing/2014/main" id="{79294947-E67D-477C-834E-F0010CCBC481}"/>
              </a:ext>
            </a:extLst>
          </p:cNvPr>
          <p:cNvSpPr txBox="1"/>
          <p:nvPr/>
        </p:nvSpPr>
        <p:spPr>
          <a:xfrm>
            <a:off x="3638299" y="6099067"/>
            <a:ext cx="2340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出典）第３回大阪スマートシティ戦略会議資料</a:t>
            </a:r>
          </a:p>
        </p:txBody>
      </p:sp>
      <p:sp>
        <p:nvSpPr>
          <p:cNvPr id="50" name="テキスト ボックス 49">
            <a:extLst>
              <a:ext uri="{FF2B5EF4-FFF2-40B4-BE49-F238E27FC236}">
                <a16:creationId xmlns:a16="http://schemas.microsoft.com/office/drawing/2014/main" id="{79294947-E67D-477C-834E-F0010CCBC481}"/>
              </a:ext>
            </a:extLst>
          </p:cNvPr>
          <p:cNvSpPr txBox="1"/>
          <p:nvPr/>
        </p:nvSpPr>
        <p:spPr>
          <a:xfrm>
            <a:off x="744206" y="6099067"/>
            <a:ext cx="2340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（出典）第３回大阪スマートシティ戦略会議資料</a:t>
            </a:r>
          </a:p>
        </p:txBody>
      </p:sp>
      <p:sp>
        <p:nvSpPr>
          <p:cNvPr id="3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47216" y="2828610"/>
            <a:ext cx="9022862" cy="3145809"/>
          </a:xfrm>
          <a:prstGeom prst="rect">
            <a:avLst/>
          </a:prstGeom>
        </p:spPr>
      </p:pic>
    </p:spTree>
    <p:extLst>
      <p:ext uri="{BB962C8B-B14F-4D97-AF65-F5344CB8AC3E}">
        <p14:creationId xmlns:p14="http://schemas.microsoft.com/office/powerpoint/2010/main" val="301388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239211"/>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60024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476022" y="252431"/>
            <a:ext cx="6520265"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利用者の視点に立ったサービス面の課題（ラストワンマイル問題）</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7" name="正方形/長方形 26"/>
          <p:cNvSpPr/>
          <p:nvPr/>
        </p:nvSpPr>
        <p:spPr>
          <a:xfrm>
            <a:off x="215057" y="662958"/>
            <a:ext cx="8713888" cy="738664"/>
          </a:xfrm>
          <a:prstGeom prst="rect">
            <a:avLst/>
          </a:prstGeom>
          <a:noFill/>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a:ea typeface="Meiryo UI"/>
                <a:cs typeface="+mn-cs"/>
              </a:rPr>
              <a:t>➢ラストワンマイル問題</a:t>
            </a:r>
            <a:endParaRPr kumimoji="1" lang="en-US" altLang="ja-JP" sz="1400"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a:ea typeface="Meiryo UI"/>
                <a:cs typeface="+mn-cs"/>
              </a:rPr>
              <a:t>　・大阪には、</a:t>
            </a:r>
            <a:r>
              <a:rPr kumimoji="1" lang="ja-JP" altLang="en-US" sz="1400" b="0" i="0" u="none" strike="noStrike" kern="1200" cap="none" spc="0" normalizeH="0" baseline="0" noProof="0" dirty="0" err="1">
                <a:ln>
                  <a:noFill/>
                </a:ln>
                <a:effectLst/>
                <a:uLnTx/>
                <a:uFillTx/>
                <a:latin typeface="Meiryo UI"/>
                <a:ea typeface="Meiryo UI"/>
                <a:cs typeface="+mn-cs"/>
              </a:rPr>
              <a:t>ま</a:t>
            </a:r>
            <a:r>
              <a:rPr kumimoji="1" lang="ja-JP" altLang="en-US" sz="1400" b="0" i="0" u="none" strike="noStrike" kern="1200" cap="none" spc="0" normalizeH="0" baseline="0" noProof="0" dirty="0">
                <a:ln>
                  <a:noFill/>
                </a:ln>
                <a:effectLst/>
                <a:uLnTx/>
                <a:uFillTx/>
                <a:latin typeface="Meiryo UI"/>
                <a:ea typeface="Meiryo UI"/>
                <a:cs typeface="+mn-cs"/>
              </a:rPr>
              <a:t>ちびらきから</a:t>
            </a:r>
            <a:r>
              <a:rPr kumimoji="1" lang="en-US" altLang="ja-JP" sz="1400" b="0" i="0" u="none" strike="noStrike" kern="1200" cap="none" spc="0" normalizeH="0" baseline="0" noProof="0" dirty="0">
                <a:ln>
                  <a:noFill/>
                </a:ln>
                <a:effectLst/>
                <a:uLnTx/>
                <a:uFillTx/>
                <a:latin typeface="Meiryo UI"/>
                <a:ea typeface="Meiryo UI"/>
                <a:cs typeface="+mn-cs"/>
              </a:rPr>
              <a:t>50</a:t>
            </a:r>
            <a:r>
              <a:rPr kumimoji="1" lang="ja-JP" altLang="en-US" sz="1400" b="0" i="0" u="none" strike="noStrike" kern="1200" cap="none" spc="0" normalizeH="0" baseline="0" noProof="0" dirty="0">
                <a:ln>
                  <a:noFill/>
                </a:ln>
                <a:effectLst/>
                <a:uLnTx/>
                <a:uFillTx/>
                <a:latin typeface="Meiryo UI"/>
                <a:ea typeface="Meiryo UI"/>
                <a:cs typeface="+mn-cs"/>
              </a:rPr>
              <a:t>年以上経つニュータウンが多く存在し、高齢化等に加え坂道が多く、移動が困難であるため、</a:t>
            </a:r>
            <a:endParaRPr kumimoji="1" lang="en-US" altLang="ja-JP" sz="140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400" dirty="0">
                <a:latin typeface="Meiryo UI"/>
                <a:ea typeface="Meiryo UI"/>
              </a:rPr>
              <a:t>   </a:t>
            </a:r>
            <a:r>
              <a:rPr kumimoji="1" lang="ja-JP" altLang="en-US" sz="1400" b="0" i="0" u="none" strike="noStrike" kern="1200" cap="none" spc="0" normalizeH="0" baseline="0" noProof="0" dirty="0">
                <a:ln>
                  <a:noFill/>
                </a:ln>
                <a:effectLst/>
                <a:uLnTx/>
                <a:uFillTx/>
                <a:latin typeface="Meiryo UI"/>
                <a:ea typeface="Meiryo UI"/>
                <a:cs typeface="+mn-cs"/>
              </a:rPr>
              <a:t>より一層ラストワンマイル問題対策が求められている状況。</a:t>
            </a:r>
          </a:p>
        </p:txBody>
      </p:sp>
      <p:sp>
        <p:nvSpPr>
          <p:cNvPr id="29" name="正方形/長方形 28"/>
          <p:cNvSpPr/>
          <p:nvPr/>
        </p:nvSpPr>
        <p:spPr>
          <a:xfrm>
            <a:off x="57429" y="4431216"/>
            <a:ext cx="9000544" cy="2268891"/>
          </a:xfrm>
          <a:prstGeom prst="rect">
            <a:avLst/>
          </a:prstGeom>
          <a:noFill/>
          <a:ln cmpd="dbl">
            <a:solidFill>
              <a:srgbClr val="0070C0"/>
            </a:solidFill>
          </a:ln>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effectLst/>
                <a:uLnTx/>
                <a:uFillTx/>
                <a:latin typeface="Meiryo UI"/>
                <a:ea typeface="Meiryo UI"/>
                <a:cs typeface="+mn-cs"/>
              </a:rPr>
              <a:t>➢住民の生活の質（</a:t>
            </a:r>
            <a:r>
              <a:rPr kumimoji="1" lang="en-US" altLang="ja-JP" sz="1477" b="1" i="0" u="none" strike="noStrike" kern="1200" cap="none" spc="0" normalizeH="0" baseline="0" noProof="0" dirty="0" err="1">
                <a:ln>
                  <a:noFill/>
                </a:ln>
                <a:effectLst/>
                <a:uLnTx/>
                <a:uFillTx/>
                <a:latin typeface="Meiryo UI"/>
                <a:ea typeface="Meiryo UI"/>
                <a:cs typeface="+mn-cs"/>
              </a:rPr>
              <a:t>QoL</a:t>
            </a:r>
            <a:r>
              <a:rPr kumimoji="1" lang="ja-JP" altLang="en-US" sz="1477" b="1" i="0" u="none" strike="noStrike" kern="1200" cap="none" spc="0" normalizeH="0" baseline="0" noProof="0" dirty="0">
                <a:ln>
                  <a:noFill/>
                </a:ln>
                <a:effectLst/>
                <a:uLnTx/>
                <a:uFillTx/>
                <a:latin typeface="Meiryo UI"/>
                <a:ea typeface="Meiryo UI"/>
                <a:cs typeface="+mn-cs"/>
              </a:rPr>
              <a:t>）の</a:t>
            </a:r>
            <a:r>
              <a:rPr kumimoji="1" lang="ja-JP" altLang="en-US" sz="1477" b="1" i="0" u="none" strike="noStrike" kern="1200" cap="none" spc="0" normalizeH="0" baseline="0" noProof="0" dirty="0">
                <a:ln>
                  <a:noFill/>
                </a:ln>
                <a:effectLst/>
                <a:uLnTx/>
                <a:uFillTx/>
                <a:latin typeface="Meiryo UI"/>
                <a:ea typeface="Meiryo UI"/>
              </a:rPr>
              <a:t>向上を具体化する必要</a:t>
            </a:r>
            <a:endParaRPr kumimoji="1" lang="en-US" altLang="ja-JP" sz="1300" b="1"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1900"/>
              </a:lnSpc>
              <a:spcBef>
                <a:spcPts val="0"/>
              </a:spcBef>
              <a:spcAft>
                <a:spcPts val="0"/>
              </a:spcAft>
              <a:buClrTx/>
              <a:buSzTx/>
              <a:buFontTx/>
              <a:buNone/>
              <a:tabLst/>
              <a:defRPr/>
            </a:pPr>
            <a:r>
              <a:rPr kumimoji="1" lang="ja-JP" altLang="en-US" sz="1354" b="0" i="0" u="none" strike="noStrike" kern="1200" cap="none" spc="0" normalizeH="0" baseline="0" noProof="0" dirty="0">
                <a:ln>
                  <a:noFill/>
                </a:ln>
                <a:effectLst/>
                <a:uLnTx/>
                <a:uFillTx/>
                <a:latin typeface="Meiryo UI"/>
                <a:ea typeface="Meiryo UI"/>
              </a:rPr>
              <a:t>　・これらの問題の解決のため、希望する時間に家の前まで迎えに来てくれるなど、柔軟性に優れた交通手段であるオンデマンド交通</a:t>
            </a:r>
            <a:endParaRPr kumimoji="1" lang="en-US" altLang="ja-JP" sz="1354"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1900"/>
              </a:lnSpc>
              <a:spcBef>
                <a:spcPts val="0"/>
              </a:spcBef>
              <a:spcAft>
                <a:spcPts val="0"/>
              </a:spcAft>
              <a:buClrTx/>
              <a:buSzTx/>
              <a:buFontTx/>
              <a:buNone/>
              <a:tabLst/>
              <a:defRPr/>
            </a:pPr>
            <a:r>
              <a:rPr lang="en-US" altLang="ja-JP" sz="1354" dirty="0">
                <a:latin typeface="Meiryo UI"/>
                <a:ea typeface="Meiryo UI"/>
              </a:rPr>
              <a:t>   </a:t>
            </a:r>
            <a:r>
              <a:rPr kumimoji="1" lang="ja-JP" altLang="en-US" sz="1354" b="0" i="0" u="none" strike="noStrike" kern="1200" cap="none" spc="0" normalizeH="0" baseline="0" noProof="0" dirty="0">
                <a:ln>
                  <a:noFill/>
                </a:ln>
                <a:effectLst/>
                <a:uLnTx/>
                <a:uFillTx/>
                <a:latin typeface="Meiryo UI"/>
                <a:ea typeface="Meiryo UI"/>
              </a:rPr>
              <a:t>を、配車等に</a:t>
            </a:r>
            <a:r>
              <a:rPr kumimoji="1" lang="en-US" altLang="ja-JP" sz="1354" b="0" i="0" u="none" strike="noStrike" kern="1200" cap="none" spc="0" normalizeH="0" baseline="0" noProof="0" dirty="0">
                <a:ln>
                  <a:noFill/>
                </a:ln>
                <a:effectLst/>
                <a:uLnTx/>
                <a:uFillTx/>
                <a:latin typeface="Meiryo UI"/>
                <a:ea typeface="Meiryo UI"/>
              </a:rPr>
              <a:t>AI</a:t>
            </a:r>
            <a:r>
              <a:rPr kumimoji="1" lang="ja-JP" altLang="en-US" sz="1354" b="0" i="0" u="none" strike="noStrike" kern="1200" cap="none" spc="0" normalizeH="0" baseline="0" noProof="0" dirty="0">
                <a:ln>
                  <a:noFill/>
                </a:ln>
                <a:effectLst/>
                <a:uLnTx/>
                <a:uFillTx/>
                <a:latin typeface="Meiryo UI"/>
                <a:ea typeface="Meiryo UI"/>
              </a:rPr>
              <a:t>システムを活用することで、交通事業者の人手不足問題の解消や、移動の更なる効率化を実現する形で、導入</a:t>
            </a:r>
            <a:endParaRPr kumimoji="1" lang="en-US" altLang="ja-JP" sz="1354"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1900"/>
              </a:lnSpc>
              <a:spcBef>
                <a:spcPts val="0"/>
              </a:spcBef>
              <a:spcAft>
                <a:spcPts val="0"/>
              </a:spcAft>
              <a:buClrTx/>
              <a:buSzTx/>
              <a:buFontTx/>
              <a:buNone/>
              <a:tabLst/>
              <a:defRPr/>
            </a:pPr>
            <a:r>
              <a:rPr lang="en-US" altLang="ja-JP" sz="1354" dirty="0">
                <a:latin typeface="Meiryo UI"/>
                <a:ea typeface="Meiryo UI"/>
              </a:rPr>
              <a:t>   </a:t>
            </a:r>
            <a:r>
              <a:rPr kumimoji="1" lang="ja-JP" altLang="en-US" sz="1354" b="0" i="0" u="none" strike="noStrike" kern="1200" cap="none" spc="0" normalizeH="0" baseline="0" noProof="0" dirty="0">
                <a:ln>
                  <a:noFill/>
                </a:ln>
                <a:effectLst/>
                <a:uLnTx/>
                <a:uFillTx/>
                <a:latin typeface="Meiryo UI"/>
                <a:ea typeface="Meiryo UI"/>
              </a:rPr>
              <a:t>していく必要。</a:t>
            </a:r>
          </a:p>
          <a:p>
            <a:pPr marL="0" marR="0" lvl="0" indent="0" algn="l" defTabSz="957700" rtl="0" eaLnBrk="1" fontAlgn="auto" latinLnBrk="0" hangingPunct="1">
              <a:lnSpc>
                <a:spcPts val="1900"/>
              </a:lnSpc>
              <a:spcBef>
                <a:spcPts val="0"/>
              </a:spcBef>
              <a:spcAft>
                <a:spcPts val="0"/>
              </a:spcAft>
              <a:buClrTx/>
              <a:buSzTx/>
              <a:buFontTx/>
              <a:buNone/>
              <a:tabLst/>
              <a:defRPr/>
            </a:pPr>
            <a:r>
              <a:rPr kumimoji="1" lang="ja-JP" altLang="en-US" sz="1354" b="0" i="0" u="none" strike="noStrike" kern="1200" cap="none" spc="0" normalizeH="0" baseline="0" noProof="0" dirty="0">
                <a:ln>
                  <a:noFill/>
                </a:ln>
                <a:effectLst/>
                <a:uLnTx/>
                <a:uFillTx/>
                <a:latin typeface="Meiryo UI"/>
                <a:ea typeface="Meiryo UI"/>
              </a:rPr>
              <a:t>　・府内市町村に対し、技術やノウハウを有する企業とのマッチング支援や関係機関との調整や申請に関する相談等を行い、まずは</a:t>
            </a:r>
            <a:endParaRPr kumimoji="1" lang="en-US" altLang="ja-JP" sz="1354"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1900"/>
              </a:lnSpc>
              <a:spcBef>
                <a:spcPts val="0"/>
              </a:spcBef>
              <a:spcAft>
                <a:spcPts val="0"/>
              </a:spcAft>
              <a:buClrTx/>
              <a:buSzTx/>
              <a:buFontTx/>
              <a:buNone/>
              <a:tabLst/>
              <a:defRPr/>
            </a:pPr>
            <a:r>
              <a:rPr lang="en-US" altLang="ja-JP" sz="1354" dirty="0">
                <a:latin typeface="Meiryo UI"/>
                <a:ea typeface="Meiryo UI"/>
              </a:rPr>
              <a:t>   </a:t>
            </a:r>
            <a:r>
              <a:rPr kumimoji="1" lang="ja-JP" altLang="en-US" sz="1354" b="0" i="0" u="none" strike="noStrike" kern="1200" cap="none" spc="0" normalizeH="0" baseline="0" noProof="0" dirty="0">
                <a:ln>
                  <a:noFill/>
                </a:ln>
                <a:effectLst/>
                <a:uLnTx/>
                <a:uFillTx/>
                <a:latin typeface="Meiryo UI"/>
                <a:ea typeface="Meiryo UI"/>
              </a:rPr>
              <a:t>条件の整った市町村にて</a:t>
            </a:r>
            <a:r>
              <a:rPr kumimoji="1" lang="en-US" altLang="ja-JP" sz="1354" b="0" i="0" u="none" strike="noStrike" kern="1200" cap="none" spc="0" normalizeH="0" baseline="0" noProof="0" dirty="0">
                <a:ln>
                  <a:noFill/>
                </a:ln>
                <a:effectLst/>
                <a:uLnTx/>
                <a:uFillTx/>
                <a:latin typeface="Meiryo UI"/>
                <a:ea typeface="Meiryo UI"/>
              </a:rPr>
              <a:t>AI</a:t>
            </a:r>
            <a:r>
              <a:rPr kumimoji="1" lang="ja-JP" altLang="en-US" sz="1354" b="0" i="0" u="none" strike="noStrike" kern="1200" cap="none" spc="0" normalizeH="0" baseline="0" noProof="0" dirty="0">
                <a:ln>
                  <a:noFill/>
                </a:ln>
                <a:effectLst/>
                <a:uLnTx/>
                <a:uFillTx/>
                <a:latin typeface="Meiryo UI"/>
                <a:ea typeface="Meiryo UI"/>
              </a:rPr>
              <a:t>オンデマンド交通の導入を進め、これを先行モデルとし、その後、横展開で取組を拡大していく必要。</a:t>
            </a:r>
          </a:p>
          <a:p>
            <a:pPr marL="0" marR="0" lvl="0" indent="0" algn="l" defTabSz="957700" rtl="0" eaLnBrk="1" fontAlgn="auto" latinLnBrk="0" hangingPunct="1">
              <a:lnSpc>
                <a:spcPts val="1900"/>
              </a:lnSpc>
              <a:spcBef>
                <a:spcPts val="0"/>
              </a:spcBef>
              <a:spcAft>
                <a:spcPts val="0"/>
              </a:spcAft>
              <a:buClrTx/>
              <a:buSzTx/>
              <a:buFontTx/>
              <a:buNone/>
              <a:tabLst/>
              <a:defRPr/>
            </a:pPr>
            <a:r>
              <a:rPr kumimoji="1" lang="ja-JP" altLang="en-US" sz="1354" b="0" i="0" u="none" strike="noStrike" kern="1200" cap="none" spc="0" normalizeH="0" baseline="0" noProof="0" dirty="0">
                <a:ln>
                  <a:noFill/>
                </a:ln>
                <a:effectLst/>
                <a:uLnTx/>
                <a:uFillTx/>
                <a:latin typeface="Meiryo UI"/>
                <a:ea typeface="Meiryo UI"/>
              </a:rPr>
              <a:t>　・また、自動運転については、</a:t>
            </a:r>
            <a:r>
              <a:rPr kumimoji="1" lang="en-US" altLang="ja-JP" sz="1354" b="0" i="0" u="none" strike="noStrike" kern="1200" cap="none" spc="0" normalizeH="0" baseline="0" noProof="0" dirty="0">
                <a:ln>
                  <a:noFill/>
                </a:ln>
                <a:effectLst/>
                <a:uLnTx/>
                <a:uFillTx/>
                <a:latin typeface="Meiryo UI"/>
                <a:ea typeface="Meiryo UI"/>
              </a:rPr>
              <a:t>Osaka Metro</a:t>
            </a:r>
            <a:r>
              <a:rPr kumimoji="1" lang="ja-JP" altLang="en-US" sz="1354" b="0" i="0" u="none" strike="noStrike" kern="1200" cap="none" spc="0" normalizeH="0" baseline="0" noProof="0" dirty="0">
                <a:ln>
                  <a:noFill/>
                </a:ln>
                <a:effectLst/>
                <a:uLnTx/>
                <a:uFillTx/>
                <a:latin typeface="Meiryo UI"/>
                <a:ea typeface="Meiryo UI"/>
              </a:rPr>
              <a:t>グループが実証実験を行うなどの動きもある。今後、万博を見据えた取組や、地域に</a:t>
            </a:r>
            <a:endParaRPr kumimoji="1" lang="en-US" altLang="ja-JP" sz="1354"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1900"/>
              </a:lnSpc>
              <a:spcBef>
                <a:spcPts val="0"/>
              </a:spcBef>
              <a:spcAft>
                <a:spcPts val="0"/>
              </a:spcAft>
              <a:buClrTx/>
              <a:buSzTx/>
              <a:buFontTx/>
              <a:buNone/>
              <a:tabLst/>
              <a:defRPr/>
            </a:pPr>
            <a:r>
              <a:rPr lang="en-US" altLang="ja-JP" sz="1354" dirty="0">
                <a:latin typeface="Meiryo UI"/>
                <a:ea typeface="Meiryo UI"/>
              </a:rPr>
              <a:t>   </a:t>
            </a:r>
            <a:r>
              <a:rPr kumimoji="1" lang="ja-JP" altLang="en-US" sz="1354" b="0" i="0" u="none" strike="noStrike" kern="1200" cap="none" spc="0" normalizeH="0" baseline="0" noProof="0" dirty="0">
                <a:ln>
                  <a:noFill/>
                </a:ln>
                <a:effectLst/>
                <a:uLnTx/>
                <a:uFillTx/>
                <a:latin typeface="Meiryo UI"/>
                <a:ea typeface="Meiryo UI"/>
              </a:rPr>
              <a:t>おける</a:t>
            </a:r>
            <a:r>
              <a:rPr kumimoji="1" lang="en-US" altLang="ja-JP" sz="1354" b="0" i="0" u="none" strike="noStrike" kern="1200" cap="none" spc="0" normalizeH="0" baseline="0" noProof="0" dirty="0">
                <a:ln>
                  <a:noFill/>
                </a:ln>
                <a:effectLst/>
                <a:uLnTx/>
                <a:uFillTx/>
                <a:latin typeface="Meiryo UI"/>
                <a:ea typeface="Meiryo UI"/>
              </a:rPr>
              <a:t>AI</a:t>
            </a:r>
            <a:r>
              <a:rPr kumimoji="1" lang="ja-JP" altLang="en-US" sz="1354" b="0" i="0" u="none" strike="noStrike" kern="1200" cap="none" spc="0" normalizeH="0" baseline="0" noProof="0" dirty="0">
                <a:ln>
                  <a:noFill/>
                </a:ln>
                <a:effectLst/>
                <a:uLnTx/>
                <a:uFillTx/>
                <a:latin typeface="Meiryo UI"/>
                <a:ea typeface="Meiryo UI"/>
              </a:rPr>
              <a:t>オンデマンド交通をベースにした取組をもとに、技術開発や法整備の状況を踏まえつつ、</a:t>
            </a:r>
            <a:r>
              <a:rPr kumimoji="1" lang="en-US" altLang="ja-JP" sz="1354" b="0" i="0" u="none" strike="noStrike" kern="1200" cap="none" spc="0" normalizeH="0" baseline="0" noProof="0" dirty="0">
                <a:ln>
                  <a:noFill/>
                </a:ln>
                <a:effectLst/>
                <a:uLnTx/>
                <a:uFillTx/>
                <a:latin typeface="Meiryo UI"/>
                <a:ea typeface="Meiryo UI"/>
              </a:rPr>
              <a:t>2025</a:t>
            </a:r>
            <a:r>
              <a:rPr kumimoji="1" lang="ja-JP" altLang="en-US" sz="1354" b="0" i="0" u="none" strike="noStrike" kern="1200" cap="none" spc="0" normalizeH="0" baseline="0" noProof="0" dirty="0">
                <a:ln>
                  <a:noFill/>
                </a:ln>
                <a:effectLst/>
                <a:uLnTx/>
                <a:uFillTx/>
                <a:latin typeface="Meiryo UI"/>
                <a:ea typeface="Meiryo UI"/>
              </a:rPr>
              <a:t>年に向けて、全国に先駆</a:t>
            </a:r>
            <a:endParaRPr kumimoji="1" lang="en-US" altLang="ja-JP" sz="1354"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1900"/>
              </a:lnSpc>
              <a:spcBef>
                <a:spcPts val="0"/>
              </a:spcBef>
              <a:spcAft>
                <a:spcPts val="0"/>
              </a:spcAft>
              <a:buClrTx/>
              <a:buSzTx/>
              <a:buFontTx/>
              <a:buNone/>
              <a:tabLst/>
              <a:defRPr/>
            </a:pPr>
            <a:r>
              <a:rPr lang="en-US" altLang="ja-JP" sz="1354" dirty="0">
                <a:latin typeface="Meiryo UI"/>
                <a:ea typeface="Meiryo UI"/>
              </a:rPr>
              <a:t>   </a:t>
            </a:r>
            <a:r>
              <a:rPr kumimoji="1" lang="ja-JP" altLang="en-US" sz="1354" b="0" i="0" u="none" strike="noStrike" kern="1200" cap="none" spc="0" normalizeH="0" baseline="0" noProof="0" dirty="0" err="1">
                <a:ln>
                  <a:noFill/>
                </a:ln>
                <a:effectLst/>
                <a:uLnTx/>
                <a:uFillTx/>
                <a:latin typeface="Meiryo UI"/>
                <a:ea typeface="Meiryo UI"/>
              </a:rPr>
              <a:t>けて</a:t>
            </a:r>
            <a:r>
              <a:rPr kumimoji="1" lang="ja-JP" altLang="en-US" sz="1354" b="0" i="0" u="none" strike="noStrike" kern="1200" cap="none" spc="0" normalizeH="0" baseline="0" noProof="0" dirty="0">
                <a:ln>
                  <a:noFill/>
                </a:ln>
                <a:effectLst/>
                <a:uLnTx/>
                <a:uFillTx/>
                <a:latin typeface="Meiryo UI"/>
                <a:ea typeface="Meiryo UI"/>
              </a:rPr>
              <a:t>レベル４の自動運転の社会実装に取り組む必要。</a:t>
            </a:r>
          </a:p>
        </p:txBody>
      </p:sp>
      <p:sp>
        <p:nvSpPr>
          <p:cNvPr id="15" name="下矢印 14"/>
          <p:cNvSpPr/>
          <p:nvPr/>
        </p:nvSpPr>
        <p:spPr>
          <a:xfrm>
            <a:off x="4114115" y="4053661"/>
            <a:ext cx="638628" cy="294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pic>
        <p:nvPicPr>
          <p:cNvPr id="39" name="図 38"/>
          <p:cNvPicPr>
            <a:picLocks noChangeAspect="1"/>
          </p:cNvPicPr>
          <p:nvPr/>
        </p:nvPicPr>
        <p:blipFill rotWithShape="1">
          <a:blip r:embed="rId2"/>
          <a:srcRect l="2907"/>
          <a:stretch/>
        </p:blipFill>
        <p:spPr>
          <a:xfrm>
            <a:off x="4700264" y="2361983"/>
            <a:ext cx="2046846" cy="1447580"/>
          </a:xfrm>
          <a:prstGeom prst="rect">
            <a:avLst/>
          </a:prstGeom>
        </p:spPr>
      </p:pic>
      <p:sp>
        <p:nvSpPr>
          <p:cNvPr id="40" name="テキスト ボックス 39">
            <a:extLst>
              <a:ext uri="{FF2B5EF4-FFF2-40B4-BE49-F238E27FC236}">
                <a16:creationId xmlns:a16="http://schemas.microsoft.com/office/drawing/2014/main" id="{7F192A3F-D06D-41D3-A7A7-E7C3F922F8FD}"/>
              </a:ext>
            </a:extLst>
          </p:cNvPr>
          <p:cNvSpPr txBox="1"/>
          <p:nvPr/>
        </p:nvSpPr>
        <p:spPr>
          <a:xfrm>
            <a:off x="4708291" y="1822601"/>
            <a:ext cx="22421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最寄駅からの最大高低差</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143m</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（ビルの</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36</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階に相当）</a:t>
            </a:r>
          </a:p>
        </p:txBody>
      </p:sp>
      <p:pic>
        <p:nvPicPr>
          <p:cNvPr id="51" name="図 50">
            <a:extLst>
              <a:ext uri="{FF2B5EF4-FFF2-40B4-BE49-F238E27FC236}">
                <a16:creationId xmlns:a16="http://schemas.microsoft.com/office/drawing/2014/main" id="{E7D5E3C5-D940-4F18-B7FD-1824504D076E}"/>
              </a:ext>
            </a:extLst>
          </p:cNvPr>
          <p:cNvPicPr>
            <a:picLocks/>
          </p:cNvPicPr>
          <p:nvPr/>
        </p:nvPicPr>
        <p:blipFill rotWithShape="1">
          <a:blip r:embed="rId3"/>
          <a:srcRect l="43349" t="9387" r="20994" b="9698"/>
          <a:stretch/>
        </p:blipFill>
        <p:spPr>
          <a:xfrm>
            <a:off x="6694858" y="2433530"/>
            <a:ext cx="197432" cy="1260000"/>
          </a:xfrm>
          <a:prstGeom prst="rect">
            <a:avLst/>
          </a:prstGeom>
        </p:spPr>
      </p:pic>
      <p:sp>
        <p:nvSpPr>
          <p:cNvPr id="52" name="テキスト ボックス 51"/>
          <p:cNvSpPr txBox="1"/>
          <p:nvPr/>
        </p:nvSpPr>
        <p:spPr>
          <a:xfrm>
            <a:off x="4629733" y="1479494"/>
            <a:ext cx="3780000" cy="276999"/>
          </a:xfrm>
          <a:prstGeom prst="rect">
            <a:avLst/>
          </a:prstGeom>
          <a:solidFill>
            <a:srgbClr val="FFFF00"/>
          </a:solidFill>
          <a:ln>
            <a:solidFill>
              <a:schemeClr val="bg1">
                <a:lumMod val="50000"/>
              </a:schemeClr>
            </a:solid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高低差（大阪北部の</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3" name="テキスト ボックス 52"/>
          <p:cNvSpPr txBox="1"/>
          <p:nvPr/>
        </p:nvSpPr>
        <p:spPr>
          <a:xfrm>
            <a:off x="215057" y="1479494"/>
            <a:ext cx="3780000" cy="276999"/>
          </a:xfrm>
          <a:prstGeom prst="rect">
            <a:avLst/>
          </a:prstGeom>
          <a:solidFill>
            <a:srgbClr val="FFFF00"/>
          </a:solidFill>
          <a:ln>
            <a:solidFill>
              <a:schemeClr val="bg1">
                <a:lumMod val="50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事例１　人口減少（大阪南部の</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6" name="二等辺三角形 55"/>
          <p:cNvSpPr/>
          <p:nvPr/>
        </p:nvSpPr>
        <p:spPr>
          <a:xfrm rot="5400000">
            <a:off x="6397873" y="2872186"/>
            <a:ext cx="1404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正方形/長方形 58"/>
          <p:cNvSpPr/>
          <p:nvPr/>
        </p:nvSpPr>
        <p:spPr>
          <a:xfrm>
            <a:off x="7216028" y="2616483"/>
            <a:ext cx="1301555" cy="646331"/>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高齢化に伴い外出が更に困難に。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p:cNvSpPr/>
          <p:nvPr/>
        </p:nvSpPr>
        <p:spPr>
          <a:xfrm>
            <a:off x="2673306" y="2143430"/>
            <a:ext cx="1440809" cy="1184940"/>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空家が増加</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コミュニティが縮小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治安リスクが増大</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店舗が撤退</a:t>
            </a:r>
          </a:p>
        </p:txBody>
      </p:sp>
      <p:sp>
        <p:nvSpPr>
          <p:cNvPr id="61" name="テキスト ボックス 60"/>
          <p:cNvSpPr txBox="1"/>
          <p:nvPr/>
        </p:nvSpPr>
        <p:spPr>
          <a:xfrm>
            <a:off x="4910475" y="3388305"/>
            <a:ext cx="163538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最寄駅から最高地の断面図</a:t>
            </a:r>
          </a:p>
        </p:txBody>
      </p:sp>
      <p:sp>
        <p:nvSpPr>
          <p:cNvPr id="62" name="テキスト ボックス 61">
            <a:extLst>
              <a:ext uri="{FF2B5EF4-FFF2-40B4-BE49-F238E27FC236}">
                <a16:creationId xmlns:a16="http://schemas.microsoft.com/office/drawing/2014/main" id="{79294947-E67D-477C-834E-F0010CCBC481}"/>
              </a:ext>
            </a:extLst>
          </p:cNvPr>
          <p:cNvSpPr txBox="1"/>
          <p:nvPr/>
        </p:nvSpPr>
        <p:spPr>
          <a:xfrm>
            <a:off x="6223991" y="3805356"/>
            <a:ext cx="2340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（出典）第３回大阪スマートシティ戦略会議資料</a:t>
            </a:r>
          </a:p>
        </p:txBody>
      </p:sp>
      <p:sp>
        <p:nvSpPr>
          <p:cNvPr id="63" name="テキスト ボックス 62">
            <a:extLst>
              <a:ext uri="{FF2B5EF4-FFF2-40B4-BE49-F238E27FC236}">
                <a16:creationId xmlns:a16="http://schemas.microsoft.com/office/drawing/2014/main" id="{79294947-E67D-477C-834E-F0010CCBC481}"/>
              </a:ext>
            </a:extLst>
          </p:cNvPr>
          <p:cNvSpPr txBox="1"/>
          <p:nvPr/>
        </p:nvSpPr>
        <p:spPr>
          <a:xfrm>
            <a:off x="1777082" y="3787475"/>
            <a:ext cx="2340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（出典）第３回大阪スマートシティ戦略会議資料</a:t>
            </a: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4"/>
          <a:stretch>
            <a:fillRect/>
          </a:stretch>
        </p:blipFill>
        <p:spPr>
          <a:xfrm>
            <a:off x="223976" y="1982903"/>
            <a:ext cx="2462997" cy="1804572"/>
          </a:xfrm>
          <a:prstGeom prst="rect">
            <a:avLst/>
          </a:prstGeom>
        </p:spPr>
      </p:pic>
    </p:spTree>
    <p:extLst>
      <p:ext uri="{BB962C8B-B14F-4D97-AF65-F5344CB8AC3E}">
        <p14:creationId xmlns:p14="http://schemas.microsoft.com/office/powerpoint/2010/main" val="340220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グループ化 56"/>
          <p:cNvGrpSpPr/>
          <p:nvPr/>
        </p:nvGrpSpPr>
        <p:grpSpPr>
          <a:xfrm>
            <a:off x="2588895" y="917899"/>
            <a:ext cx="4392488" cy="5757538"/>
            <a:chOff x="794273" y="561726"/>
            <a:chExt cx="4392488" cy="6237333"/>
          </a:xfrm>
        </p:grpSpPr>
        <p:grpSp>
          <p:nvGrpSpPr>
            <p:cNvPr id="61" name="グループ化 63"/>
            <p:cNvGrpSpPr/>
            <p:nvPr/>
          </p:nvGrpSpPr>
          <p:grpSpPr>
            <a:xfrm>
              <a:off x="794273" y="561726"/>
              <a:ext cx="4392488" cy="6237333"/>
              <a:chOff x="4137660" y="476672"/>
              <a:chExt cx="4392488" cy="6237333"/>
            </a:xfrm>
          </p:grpSpPr>
          <p:grpSp>
            <p:nvGrpSpPr>
              <p:cNvPr id="73" name="グループ化 98"/>
              <p:cNvGrpSpPr/>
              <p:nvPr/>
            </p:nvGrpSpPr>
            <p:grpSpPr>
              <a:xfrm>
                <a:off x="4137660" y="476672"/>
                <a:ext cx="4392488" cy="6237333"/>
                <a:chOff x="323528" y="476672"/>
                <a:chExt cx="4392488" cy="6237333"/>
              </a:xfrm>
            </p:grpSpPr>
            <p:pic>
              <p:nvPicPr>
                <p:cNvPr id="84" name="Picture 4" descr="C:\Users\KondoMi\AppData\Local\Microsoft\Windows\Temporary Internet Files\Content.IE5\G69I4OJT\14139400956116[1].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23528" y="476672"/>
                  <a:ext cx="4392488" cy="6237333"/>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85" name="フリーフォーム 84"/>
                <p:cNvSpPr/>
                <p:nvPr/>
              </p:nvSpPr>
              <p:spPr>
                <a:xfrm>
                  <a:off x="2363630" y="2750820"/>
                  <a:ext cx="1233011" cy="1411233"/>
                </a:xfrm>
                <a:custGeom>
                  <a:avLst/>
                  <a:gdLst>
                    <a:gd name="connsiteX0" fmla="*/ 213360 w 1463040"/>
                    <a:gd name="connsiteY0" fmla="*/ 541020 h 1402080"/>
                    <a:gd name="connsiteX1" fmla="*/ 472440 w 1463040"/>
                    <a:gd name="connsiteY1" fmla="*/ 381000 h 1402080"/>
                    <a:gd name="connsiteX2" fmla="*/ 480060 w 1463040"/>
                    <a:gd name="connsiteY2" fmla="*/ 266700 h 1402080"/>
                    <a:gd name="connsiteX3" fmla="*/ 571500 w 1463040"/>
                    <a:gd name="connsiteY3" fmla="*/ 259080 h 1402080"/>
                    <a:gd name="connsiteX4" fmla="*/ 601980 w 1463040"/>
                    <a:gd name="connsiteY4" fmla="*/ 266700 h 1402080"/>
                    <a:gd name="connsiteX5" fmla="*/ 662940 w 1463040"/>
                    <a:gd name="connsiteY5" fmla="*/ 266700 h 1402080"/>
                    <a:gd name="connsiteX6" fmla="*/ 746760 w 1463040"/>
                    <a:gd name="connsiteY6" fmla="*/ 144780 h 1402080"/>
                    <a:gd name="connsiteX7" fmla="*/ 868680 w 1463040"/>
                    <a:gd name="connsiteY7" fmla="*/ 167640 h 1402080"/>
                    <a:gd name="connsiteX8" fmla="*/ 1043940 w 1463040"/>
                    <a:gd name="connsiteY8" fmla="*/ 114300 h 1402080"/>
                    <a:gd name="connsiteX9" fmla="*/ 1036320 w 1463040"/>
                    <a:gd name="connsiteY9" fmla="*/ 45720 h 1402080"/>
                    <a:gd name="connsiteX10" fmla="*/ 1120140 w 1463040"/>
                    <a:gd name="connsiteY10" fmla="*/ 0 h 1402080"/>
                    <a:gd name="connsiteX11" fmla="*/ 1150620 w 1463040"/>
                    <a:gd name="connsiteY11" fmla="*/ 0 h 1402080"/>
                    <a:gd name="connsiteX12" fmla="*/ 1158240 w 1463040"/>
                    <a:gd name="connsiteY12" fmla="*/ 76200 h 1402080"/>
                    <a:gd name="connsiteX13" fmla="*/ 1226820 w 1463040"/>
                    <a:gd name="connsiteY13" fmla="*/ 99060 h 1402080"/>
                    <a:gd name="connsiteX14" fmla="*/ 1196340 w 1463040"/>
                    <a:gd name="connsiteY14" fmla="*/ 167640 h 1402080"/>
                    <a:gd name="connsiteX15" fmla="*/ 1219200 w 1463040"/>
                    <a:gd name="connsiteY15" fmla="*/ 190500 h 1402080"/>
                    <a:gd name="connsiteX16" fmla="*/ 1181100 w 1463040"/>
                    <a:gd name="connsiteY16" fmla="*/ 297180 h 1402080"/>
                    <a:gd name="connsiteX17" fmla="*/ 1188720 w 1463040"/>
                    <a:gd name="connsiteY17" fmla="*/ 320040 h 1402080"/>
                    <a:gd name="connsiteX18" fmla="*/ 1257300 w 1463040"/>
                    <a:gd name="connsiteY18" fmla="*/ 388620 h 1402080"/>
                    <a:gd name="connsiteX19" fmla="*/ 1379220 w 1463040"/>
                    <a:gd name="connsiteY19" fmla="*/ 403860 h 1402080"/>
                    <a:gd name="connsiteX20" fmla="*/ 1386840 w 1463040"/>
                    <a:gd name="connsiteY20" fmla="*/ 441960 h 1402080"/>
                    <a:gd name="connsiteX21" fmla="*/ 1463040 w 1463040"/>
                    <a:gd name="connsiteY21" fmla="*/ 419100 h 1402080"/>
                    <a:gd name="connsiteX22" fmla="*/ 1432560 w 1463040"/>
                    <a:gd name="connsiteY22" fmla="*/ 495300 h 1402080"/>
                    <a:gd name="connsiteX23" fmla="*/ 1348740 w 1463040"/>
                    <a:gd name="connsiteY23" fmla="*/ 586740 h 1402080"/>
                    <a:gd name="connsiteX24" fmla="*/ 1234440 w 1463040"/>
                    <a:gd name="connsiteY24" fmla="*/ 632460 h 1402080"/>
                    <a:gd name="connsiteX25" fmla="*/ 1226820 w 1463040"/>
                    <a:gd name="connsiteY25" fmla="*/ 723900 h 1402080"/>
                    <a:gd name="connsiteX26" fmla="*/ 1219200 w 1463040"/>
                    <a:gd name="connsiteY26" fmla="*/ 769620 h 1402080"/>
                    <a:gd name="connsiteX27" fmla="*/ 1188720 w 1463040"/>
                    <a:gd name="connsiteY27" fmla="*/ 807720 h 1402080"/>
                    <a:gd name="connsiteX28" fmla="*/ 1226820 w 1463040"/>
                    <a:gd name="connsiteY28" fmla="*/ 845820 h 1402080"/>
                    <a:gd name="connsiteX29" fmla="*/ 1211580 w 1463040"/>
                    <a:gd name="connsiteY29" fmla="*/ 906780 h 1402080"/>
                    <a:gd name="connsiteX30" fmla="*/ 1211580 w 1463040"/>
                    <a:gd name="connsiteY30" fmla="*/ 960120 h 1402080"/>
                    <a:gd name="connsiteX31" fmla="*/ 1310640 w 1463040"/>
                    <a:gd name="connsiteY31" fmla="*/ 1051560 h 1402080"/>
                    <a:gd name="connsiteX32" fmla="*/ 1303020 w 1463040"/>
                    <a:gd name="connsiteY32" fmla="*/ 1135380 h 1402080"/>
                    <a:gd name="connsiteX33" fmla="*/ 1226820 w 1463040"/>
                    <a:gd name="connsiteY33" fmla="*/ 1143000 h 1402080"/>
                    <a:gd name="connsiteX34" fmla="*/ 1379220 w 1463040"/>
                    <a:gd name="connsiteY34" fmla="*/ 1249680 h 1402080"/>
                    <a:gd name="connsiteX35" fmla="*/ 1280160 w 1463040"/>
                    <a:gd name="connsiteY35" fmla="*/ 1402080 h 1402080"/>
                    <a:gd name="connsiteX36" fmla="*/ 1211580 w 1463040"/>
                    <a:gd name="connsiteY36" fmla="*/ 1356360 h 1402080"/>
                    <a:gd name="connsiteX37" fmla="*/ 1097280 w 1463040"/>
                    <a:gd name="connsiteY37" fmla="*/ 1333500 h 1402080"/>
                    <a:gd name="connsiteX38" fmla="*/ 1089660 w 1463040"/>
                    <a:gd name="connsiteY38" fmla="*/ 1303020 h 1402080"/>
                    <a:gd name="connsiteX39" fmla="*/ 1036320 w 1463040"/>
                    <a:gd name="connsiteY39" fmla="*/ 1341120 h 1402080"/>
                    <a:gd name="connsiteX40" fmla="*/ 960120 w 1463040"/>
                    <a:gd name="connsiteY40" fmla="*/ 1356360 h 1402080"/>
                    <a:gd name="connsiteX41" fmla="*/ 853440 w 1463040"/>
                    <a:gd name="connsiteY41" fmla="*/ 1402080 h 1402080"/>
                    <a:gd name="connsiteX42" fmla="*/ 579120 w 1463040"/>
                    <a:gd name="connsiteY42" fmla="*/ 1264920 h 1402080"/>
                    <a:gd name="connsiteX43" fmla="*/ 441960 w 1463040"/>
                    <a:gd name="connsiteY43" fmla="*/ 1249680 h 1402080"/>
                    <a:gd name="connsiteX44" fmla="*/ 396240 w 1463040"/>
                    <a:gd name="connsiteY44" fmla="*/ 1242060 h 1402080"/>
                    <a:gd name="connsiteX45" fmla="*/ 175260 w 1463040"/>
                    <a:gd name="connsiteY45" fmla="*/ 1211580 h 1402080"/>
                    <a:gd name="connsiteX46" fmla="*/ 0 w 1463040"/>
                    <a:gd name="connsiteY46" fmla="*/ 914400 h 1402080"/>
                    <a:gd name="connsiteX47" fmla="*/ 121920 w 1463040"/>
                    <a:gd name="connsiteY47" fmla="*/ 754380 h 1402080"/>
                    <a:gd name="connsiteX48" fmla="*/ 312420 w 1463040"/>
                    <a:gd name="connsiteY48" fmla="*/ 685800 h 1402080"/>
                    <a:gd name="connsiteX49" fmla="*/ 213360 w 1463040"/>
                    <a:gd name="connsiteY49" fmla="*/ 541020 h 1402080"/>
                    <a:gd name="connsiteX0" fmla="*/ 436964 w 1686644"/>
                    <a:gd name="connsiteY0" fmla="*/ 541020 h 1402080"/>
                    <a:gd name="connsiteX1" fmla="*/ 696044 w 1686644"/>
                    <a:gd name="connsiteY1" fmla="*/ 381000 h 1402080"/>
                    <a:gd name="connsiteX2" fmla="*/ 703664 w 1686644"/>
                    <a:gd name="connsiteY2" fmla="*/ 266700 h 1402080"/>
                    <a:gd name="connsiteX3" fmla="*/ 795104 w 1686644"/>
                    <a:gd name="connsiteY3" fmla="*/ 259080 h 1402080"/>
                    <a:gd name="connsiteX4" fmla="*/ 825584 w 1686644"/>
                    <a:gd name="connsiteY4" fmla="*/ 266700 h 1402080"/>
                    <a:gd name="connsiteX5" fmla="*/ 886544 w 1686644"/>
                    <a:gd name="connsiteY5" fmla="*/ 266700 h 1402080"/>
                    <a:gd name="connsiteX6" fmla="*/ 970364 w 1686644"/>
                    <a:gd name="connsiteY6" fmla="*/ 144780 h 1402080"/>
                    <a:gd name="connsiteX7" fmla="*/ 1092284 w 1686644"/>
                    <a:gd name="connsiteY7" fmla="*/ 167640 h 1402080"/>
                    <a:gd name="connsiteX8" fmla="*/ 1267544 w 1686644"/>
                    <a:gd name="connsiteY8" fmla="*/ 114300 h 1402080"/>
                    <a:gd name="connsiteX9" fmla="*/ 1259924 w 1686644"/>
                    <a:gd name="connsiteY9" fmla="*/ 45720 h 1402080"/>
                    <a:gd name="connsiteX10" fmla="*/ 1343744 w 1686644"/>
                    <a:gd name="connsiteY10" fmla="*/ 0 h 1402080"/>
                    <a:gd name="connsiteX11" fmla="*/ 1374224 w 1686644"/>
                    <a:gd name="connsiteY11" fmla="*/ 0 h 1402080"/>
                    <a:gd name="connsiteX12" fmla="*/ 1381844 w 1686644"/>
                    <a:gd name="connsiteY12" fmla="*/ 76200 h 1402080"/>
                    <a:gd name="connsiteX13" fmla="*/ 1450424 w 1686644"/>
                    <a:gd name="connsiteY13" fmla="*/ 99060 h 1402080"/>
                    <a:gd name="connsiteX14" fmla="*/ 1419944 w 1686644"/>
                    <a:gd name="connsiteY14" fmla="*/ 167640 h 1402080"/>
                    <a:gd name="connsiteX15" fmla="*/ 1442804 w 1686644"/>
                    <a:gd name="connsiteY15" fmla="*/ 190500 h 1402080"/>
                    <a:gd name="connsiteX16" fmla="*/ 1404704 w 1686644"/>
                    <a:gd name="connsiteY16" fmla="*/ 297180 h 1402080"/>
                    <a:gd name="connsiteX17" fmla="*/ 1412324 w 1686644"/>
                    <a:gd name="connsiteY17" fmla="*/ 320040 h 1402080"/>
                    <a:gd name="connsiteX18" fmla="*/ 1480904 w 1686644"/>
                    <a:gd name="connsiteY18" fmla="*/ 388620 h 1402080"/>
                    <a:gd name="connsiteX19" fmla="*/ 1602824 w 1686644"/>
                    <a:gd name="connsiteY19" fmla="*/ 403860 h 1402080"/>
                    <a:gd name="connsiteX20" fmla="*/ 1610444 w 1686644"/>
                    <a:gd name="connsiteY20" fmla="*/ 441960 h 1402080"/>
                    <a:gd name="connsiteX21" fmla="*/ 1686644 w 1686644"/>
                    <a:gd name="connsiteY21" fmla="*/ 419100 h 1402080"/>
                    <a:gd name="connsiteX22" fmla="*/ 1656164 w 1686644"/>
                    <a:gd name="connsiteY22" fmla="*/ 495300 h 1402080"/>
                    <a:gd name="connsiteX23" fmla="*/ 1572344 w 1686644"/>
                    <a:gd name="connsiteY23" fmla="*/ 586740 h 1402080"/>
                    <a:gd name="connsiteX24" fmla="*/ 1458044 w 1686644"/>
                    <a:gd name="connsiteY24" fmla="*/ 632460 h 1402080"/>
                    <a:gd name="connsiteX25" fmla="*/ 1450424 w 1686644"/>
                    <a:gd name="connsiteY25" fmla="*/ 723900 h 1402080"/>
                    <a:gd name="connsiteX26" fmla="*/ 1442804 w 1686644"/>
                    <a:gd name="connsiteY26" fmla="*/ 769620 h 1402080"/>
                    <a:gd name="connsiteX27" fmla="*/ 1412324 w 1686644"/>
                    <a:gd name="connsiteY27" fmla="*/ 807720 h 1402080"/>
                    <a:gd name="connsiteX28" fmla="*/ 1450424 w 1686644"/>
                    <a:gd name="connsiteY28" fmla="*/ 845820 h 1402080"/>
                    <a:gd name="connsiteX29" fmla="*/ 1435184 w 1686644"/>
                    <a:gd name="connsiteY29" fmla="*/ 906780 h 1402080"/>
                    <a:gd name="connsiteX30" fmla="*/ 1435184 w 1686644"/>
                    <a:gd name="connsiteY30" fmla="*/ 960120 h 1402080"/>
                    <a:gd name="connsiteX31" fmla="*/ 1534244 w 1686644"/>
                    <a:gd name="connsiteY31" fmla="*/ 1051560 h 1402080"/>
                    <a:gd name="connsiteX32" fmla="*/ 1526624 w 1686644"/>
                    <a:gd name="connsiteY32" fmla="*/ 1135380 h 1402080"/>
                    <a:gd name="connsiteX33" fmla="*/ 1450424 w 1686644"/>
                    <a:gd name="connsiteY33" fmla="*/ 1143000 h 1402080"/>
                    <a:gd name="connsiteX34" fmla="*/ 1602824 w 1686644"/>
                    <a:gd name="connsiteY34" fmla="*/ 1249680 h 1402080"/>
                    <a:gd name="connsiteX35" fmla="*/ 1503764 w 1686644"/>
                    <a:gd name="connsiteY35" fmla="*/ 1402080 h 1402080"/>
                    <a:gd name="connsiteX36" fmla="*/ 1435184 w 1686644"/>
                    <a:gd name="connsiteY36" fmla="*/ 1356360 h 1402080"/>
                    <a:gd name="connsiteX37" fmla="*/ 1320884 w 1686644"/>
                    <a:gd name="connsiteY37" fmla="*/ 1333500 h 1402080"/>
                    <a:gd name="connsiteX38" fmla="*/ 1313264 w 1686644"/>
                    <a:gd name="connsiteY38" fmla="*/ 1303020 h 1402080"/>
                    <a:gd name="connsiteX39" fmla="*/ 1259924 w 1686644"/>
                    <a:gd name="connsiteY39" fmla="*/ 1341120 h 1402080"/>
                    <a:gd name="connsiteX40" fmla="*/ 1183724 w 1686644"/>
                    <a:gd name="connsiteY40" fmla="*/ 1356360 h 1402080"/>
                    <a:gd name="connsiteX41" fmla="*/ 1077044 w 1686644"/>
                    <a:gd name="connsiteY41" fmla="*/ 1402080 h 1402080"/>
                    <a:gd name="connsiteX42" fmla="*/ 802724 w 1686644"/>
                    <a:gd name="connsiteY42" fmla="*/ 1264920 h 1402080"/>
                    <a:gd name="connsiteX43" fmla="*/ 665564 w 1686644"/>
                    <a:gd name="connsiteY43" fmla="*/ 1249680 h 1402080"/>
                    <a:gd name="connsiteX44" fmla="*/ 619844 w 1686644"/>
                    <a:gd name="connsiteY44" fmla="*/ 1242060 h 1402080"/>
                    <a:gd name="connsiteX45" fmla="*/ 398864 w 1686644"/>
                    <a:gd name="connsiteY45" fmla="*/ 1211580 h 1402080"/>
                    <a:gd name="connsiteX46" fmla="*/ 223604 w 1686644"/>
                    <a:gd name="connsiteY46" fmla="*/ 914400 h 1402080"/>
                    <a:gd name="connsiteX47" fmla="*/ 345524 w 1686644"/>
                    <a:gd name="connsiteY47" fmla="*/ 754380 h 1402080"/>
                    <a:gd name="connsiteX48" fmla="*/ 0 w 1686644"/>
                    <a:gd name="connsiteY48" fmla="*/ 606172 h 1402080"/>
                    <a:gd name="connsiteX49" fmla="*/ 436964 w 1686644"/>
                    <a:gd name="connsiteY49" fmla="*/ 541020 h 1402080"/>
                    <a:gd name="connsiteX0" fmla="*/ 436964 w 1686644"/>
                    <a:gd name="connsiteY0" fmla="*/ 541020 h 1402080"/>
                    <a:gd name="connsiteX1" fmla="*/ 696044 w 1686644"/>
                    <a:gd name="connsiteY1" fmla="*/ 381000 h 1402080"/>
                    <a:gd name="connsiteX2" fmla="*/ 703664 w 1686644"/>
                    <a:gd name="connsiteY2" fmla="*/ 266700 h 1402080"/>
                    <a:gd name="connsiteX3" fmla="*/ 795104 w 1686644"/>
                    <a:gd name="connsiteY3" fmla="*/ 259080 h 1402080"/>
                    <a:gd name="connsiteX4" fmla="*/ 825584 w 1686644"/>
                    <a:gd name="connsiteY4" fmla="*/ 266700 h 1402080"/>
                    <a:gd name="connsiteX5" fmla="*/ 886544 w 1686644"/>
                    <a:gd name="connsiteY5" fmla="*/ 266700 h 1402080"/>
                    <a:gd name="connsiteX6" fmla="*/ 970364 w 1686644"/>
                    <a:gd name="connsiteY6" fmla="*/ 144780 h 1402080"/>
                    <a:gd name="connsiteX7" fmla="*/ 1092284 w 1686644"/>
                    <a:gd name="connsiteY7" fmla="*/ 167640 h 1402080"/>
                    <a:gd name="connsiteX8" fmla="*/ 1267544 w 1686644"/>
                    <a:gd name="connsiteY8" fmla="*/ 114300 h 1402080"/>
                    <a:gd name="connsiteX9" fmla="*/ 1259924 w 1686644"/>
                    <a:gd name="connsiteY9" fmla="*/ 45720 h 1402080"/>
                    <a:gd name="connsiteX10" fmla="*/ 1343744 w 1686644"/>
                    <a:gd name="connsiteY10" fmla="*/ 0 h 1402080"/>
                    <a:gd name="connsiteX11" fmla="*/ 1374224 w 1686644"/>
                    <a:gd name="connsiteY11" fmla="*/ 0 h 1402080"/>
                    <a:gd name="connsiteX12" fmla="*/ 1381844 w 1686644"/>
                    <a:gd name="connsiteY12" fmla="*/ 76200 h 1402080"/>
                    <a:gd name="connsiteX13" fmla="*/ 1450424 w 1686644"/>
                    <a:gd name="connsiteY13" fmla="*/ 99060 h 1402080"/>
                    <a:gd name="connsiteX14" fmla="*/ 1419944 w 1686644"/>
                    <a:gd name="connsiteY14" fmla="*/ 167640 h 1402080"/>
                    <a:gd name="connsiteX15" fmla="*/ 1442804 w 1686644"/>
                    <a:gd name="connsiteY15" fmla="*/ 190500 h 1402080"/>
                    <a:gd name="connsiteX16" fmla="*/ 1404704 w 1686644"/>
                    <a:gd name="connsiteY16" fmla="*/ 297180 h 1402080"/>
                    <a:gd name="connsiteX17" fmla="*/ 1412324 w 1686644"/>
                    <a:gd name="connsiteY17" fmla="*/ 320040 h 1402080"/>
                    <a:gd name="connsiteX18" fmla="*/ 1480904 w 1686644"/>
                    <a:gd name="connsiteY18" fmla="*/ 388620 h 1402080"/>
                    <a:gd name="connsiteX19" fmla="*/ 1602824 w 1686644"/>
                    <a:gd name="connsiteY19" fmla="*/ 403860 h 1402080"/>
                    <a:gd name="connsiteX20" fmla="*/ 1610444 w 1686644"/>
                    <a:gd name="connsiteY20" fmla="*/ 441960 h 1402080"/>
                    <a:gd name="connsiteX21" fmla="*/ 1686644 w 1686644"/>
                    <a:gd name="connsiteY21" fmla="*/ 419100 h 1402080"/>
                    <a:gd name="connsiteX22" fmla="*/ 1656164 w 1686644"/>
                    <a:gd name="connsiteY22" fmla="*/ 495300 h 1402080"/>
                    <a:gd name="connsiteX23" fmla="*/ 1572344 w 1686644"/>
                    <a:gd name="connsiteY23" fmla="*/ 586740 h 1402080"/>
                    <a:gd name="connsiteX24" fmla="*/ 1458044 w 1686644"/>
                    <a:gd name="connsiteY24" fmla="*/ 632460 h 1402080"/>
                    <a:gd name="connsiteX25" fmla="*/ 1450424 w 1686644"/>
                    <a:gd name="connsiteY25" fmla="*/ 723900 h 1402080"/>
                    <a:gd name="connsiteX26" fmla="*/ 1442804 w 1686644"/>
                    <a:gd name="connsiteY26" fmla="*/ 769620 h 1402080"/>
                    <a:gd name="connsiteX27" fmla="*/ 1412324 w 1686644"/>
                    <a:gd name="connsiteY27" fmla="*/ 807720 h 1402080"/>
                    <a:gd name="connsiteX28" fmla="*/ 1450424 w 1686644"/>
                    <a:gd name="connsiteY28" fmla="*/ 845820 h 1402080"/>
                    <a:gd name="connsiteX29" fmla="*/ 1435184 w 1686644"/>
                    <a:gd name="connsiteY29" fmla="*/ 906780 h 1402080"/>
                    <a:gd name="connsiteX30" fmla="*/ 1435184 w 1686644"/>
                    <a:gd name="connsiteY30" fmla="*/ 960120 h 1402080"/>
                    <a:gd name="connsiteX31" fmla="*/ 1534244 w 1686644"/>
                    <a:gd name="connsiteY31" fmla="*/ 1051560 h 1402080"/>
                    <a:gd name="connsiteX32" fmla="*/ 1526624 w 1686644"/>
                    <a:gd name="connsiteY32" fmla="*/ 1135380 h 1402080"/>
                    <a:gd name="connsiteX33" fmla="*/ 1450424 w 1686644"/>
                    <a:gd name="connsiteY33" fmla="*/ 1143000 h 1402080"/>
                    <a:gd name="connsiteX34" fmla="*/ 1602824 w 1686644"/>
                    <a:gd name="connsiteY34" fmla="*/ 1249680 h 1402080"/>
                    <a:gd name="connsiteX35" fmla="*/ 1503764 w 1686644"/>
                    <a:gd name="connsiteY35" fmla="*/ 1402080 h 1402080"/>
                    <a:gd name="connsiteX36" fmla="*/ 1435184 w 1686644"/>
                    <a:gd name="connsiteY36" fmla="*/ 1356360 h 1402080"/>
                    <a:gd name="connsiteX37" fmla="*/ 1320884 w 1686644"/>
                    <a:gd name="connsiteY37" fmla="*/ 1333500 h 1402080"/>
                    <a:gd name="connsiteX38" fmla="*/ 1313264 w 1686644"/>
                    <a:gd name="connsiteY38" fmla="*/ 1303020 h 1402080"/>
                    <a:gd name="connsiteX39" fmla="*/ 1259924 w 1686644"/>
                    <a:gd name="connsiteY39" fmla="*/ 1341120 h 1402080"/>
                    <a:gd name="connsiteX40" fmla="*/ 1183724 w 1686644"/>
                    <a:gd name="connsiteY40" fmla="*/ 1356360 h 1402080"/>
                    <a:gd name="connsiteX41" fmla="*/ 1077044 w 1686644"/>
                    <a:gd name="connsiteY41" fmla="*/ 1402080 h 1402080"/>
                    <a:gd name="connsiteX42" fmla="*/ 802724 w 1686644"/>
                    <a:gd name="connsiteY42" fmla="*/ 1264920 h 1402080"/>
                    <a:gd name="connsiteX43" fmla="*/ 665564 w 1686644"/>
                    <a:gd name="connsiteY43" fmla="*/ 1249680 h 1402080"/>
                    <a:gd name="connsiteX44" fmla="*/ 619844 w 1686644"/>
                    <a:gd name="connsiteY44" fmla="*/ 1242060 h 1402080"/>
                    <a:gd name="connsiteX45" fmla="*/ 354563 w 1686644"/>
                    <a:gd name="connsiteY45" fmla="*/ 1237749 h 1402080"/>
                    <a:gd name="connsiteX46" fmla="*/ 223604 w 1686644"/>
                    <a:gd name="connsiteY46" fmla="*/ 914400 h 1402080"/>
                    <a:gd name="connsiteX47" fmla="*/ 345524 w 1686644"/>
                    <a:gd name="connsiteY47" fmla="*/ 754380 h 1402080"/>
                    <a:gd name="connsiteX48" fmla="*/ 0 w 1686644"/>
                    <a:gd name="connsiteY48" fmla="*/ 606172 h 1402080"/>
                    <a:gd name="connsiteX49" fmla="*/ 436964 w 1686644"/>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350520 w 1691640"/>
                    <a:gd name="connsiteY47" fmla="*/ 754380 h 1402080"/>
                    <a:gd name="connsiteX48" fmla="*/ 4996 w 1691640"/>
                    <a:gd name="connsiteY48" fmla="*/ 606172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17145 w 1691640"/>
                    <a:gd name="connsiteY47" fmla="*/ 741680 h 1402080"/>
                    <a:gd name="connsiteX48" fmla="*/ 4996 w 1691640"/>
                    <a:gd name="connsiteY48" fmla="*/ 606172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17145 w 1691640"/>
                    <a:gd name="connsiteY47" fmla="*/ 741680 h 1402080"/>
                    <a:gd name="connsiteX48" fmla="*/ 481643 w 1691640"/>
                    <a:gd name="connsiteY48" fmla="*/ 611505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519589 w 1691640"/>
                    <a:gd name="connsiteY47" fmla="*/ 617855 h 1402080"/>
                    <a:gd name="connsiteX48" fmla="*/ 481643 w 1691640"/>
                    <a:gd name="connsiteY48" fmla="*/ 611505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293524 w 1691640"/>
                    <a:gd name="connsiteY47" fmla="*/ 902018 h 1402080"/>
                    <a:gd name="connsiteX48" fmla="*/ 519589 w 1691640"/>
                    <a:gd name="connsiteY48" fmla="*/ 617855 h 1402080"/>
                    <a:gd name="connsiteX49" fmla="*/ 481643 w 1691640"/>
                    <a:gd name="connsiteY49" fmla="*/ 611505 h 1402080"/>
                    <a:gd name="connsiteX50" fmla="*/ 441960 w 1691640"/>
                    <a:gd name="connsiteY50"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546433 w 1691640"/>
                    <a:gd name="connsiteY47" fmla="*/ 693138 h 1402080"/>
                    <a:gd name="connsiteX48" fmla="*/ 519589 w 1691640"/>
                    <a:gd name="connsiteY48" fmla="*/ 617855 h 1402080"/>
                    <a:gd name="connsiteX49" fmla="*/ 481643 w 1691640"/>
                    <a:gd name="connsiteY49" fmla="*/ 611505 h 1402080"/>
                    <a:gd name="connsiteX50" fmla="*/ 441960 w 1691640"/>
                    <a:gd name="connsiteY50" fmla="*/ 541020 h 1402080"/>
                    <a:gd name="connsiteX0" fmla="*/ 82401 w 1332081"/>
                    <a:gd name="connsiteY0" fmla="*/ 541020 h 1402080"/>
                    <a:gd name="connsiteX1" fmla="*/ 341481 w 1332081"/>
                    <a:gd name="connsiteY1" fmla="*/ 381000 h 1402080"/>
                    <a:gd name="connsiteX2" fmla="*/ 349101 w 1332081"/>
                    <a:gd name="connsiteY2" fmla="*/ 266700 h 1402080"/>
                    <a:gd name="connsiteX3" fmla="*/ 440541 w 1332081"/>
                    <a:gd name="connsiteY3" fmla="*/ 259080 h 1402080"/>
                    <a:gd name="connsiteX4" fmla="*/ 471021 w 1332081"/>
                    <a:gd name="connsiteY4" fmla="*/ 266700 h 1402080"/>
                    <a:gd name="connsiteX5" fmla="*/ 531981 w 1332081"/>
                    <a:gd name="connsiteY5" fmla="*/ 266700 h 1402080"/>
                    <a:gd name="connsiteX6" fmla="*/ 615801 w 1332081"/>
                    <a:gd name="connsiteY6" fmla="*/ 144780 h 1402080"/>
                    <a:gd name="connsiteX7" fmla="*/ 737721 w 1332081"/>
                    <a:gd name="connsiteY7" fmla="*/ 167640 h 1402080"/>
                    <a:gd name="connsiteX8" fmla="*/ 912981 w 1332081"/>
                    <a:gd name="connsiteY8" fmla="*/ 114300 h 1402080"/>
                    <a:gd name="connsiteX9" fmla="*/ 905361 w 1332081"/>
                    <a:gd name="connsiteY9" fmla="*/ 45720 h 1402080"/>
                    <a:gd name="connsiteX10" fmla="*/ 989181 w 1332081"/>
                    <a:gd name="connsiteY10" fmla="*/ 0 h 1402080"/>
                    <a:gd name="connsiteX11" fmla="*/ 1019661 w 1332081"/>
                    <a:gd name="connsiteY11" fmla="*/ 0 h 1402080"/>
                    <a:gd name="connsiteX12" fmla="*/ 1027281 w 1332081"/>
                    <a:gd name="connsiteY12" fmla="*/ 76200 h 1402080"/>
                    <a:gd name="connsiteX13" fmla="*/ 1095861 w 1332081"/>
                    <a:gd name="connsiteY13" fmla="*/ 99060 h 1402080"/>
                    <a:gd name="connsiteX14" fmla="*/ 1065381 w 1332081"/>
                    <a:gd name="connsiteY14" fmla="*/ 167640 h 1402080"/>
                    <a:gd name="connsiteX15" fmla="*/ 1088241 w 1332081"/>
                    <a:gd name="connsiteY15" fmla="*/ 190500 h 1402080"/>
                    <a:gd name="connsiteX16" fmla="*/ 1050141 w 1332081"/>
                    <a:gd name="connsiteY16" fmla="*/ 297180 h 1402080"/>
                    <a:gd name="connsiteX17" fmla="*/ 1057761 w 1332081"/>
                    <a:gd name="connsiteY17" fmla="*/ 320040 h 1402080"/>
                    <a:gd name="connsiteX18" fmla="*/ 1126341 w 1332081"/>
                    <a:gd name="connsiteY18" fmla="*/ 388620 h 1402080"/>
                    <a:gd name="connsiteX19" fmla="*/ 1248261 w 1332081"/>
                    <a:gd name="connsiteY19" fmla="*/ 403860 h 1402080"/>
                    <a:gd name="connsiteX20" fmla="*/ 1255881 w 1332081"/>
                    <a:gd name="connsiteY20" fmla="*/ 441960 h 1402080"/>
                    <a:gd name="connsiteX21" fmla="*/ 1332081 w 1332081"/>
                    <a:gd name="connsiteY21" fmla="*/ 419100 h 1402080"/>
                    <a:gd name="connsiteX22" fmla="*/ 1301601 w 1332081"/>
                    <a:gd name="connsiteY22" fmla="*/ 495300 h 1402080"/>
                    <a:gd name="connsiteX23" fmla="*/ 1217781 w 1332081"/>
                    <a:gd name="connsiteY23" fmla="*/ 586740 h 1402080"/>
                    <a:gd name="connsiteX24" fmla="*/ 1103481 w 1332081"/>
                    <a:gd name="connsiteY24" fmla="*/ 632460 h 1402080"/>
                    <a:gd name="connsiteX25" fmla="*/ 1095861 w 1332081"/>
                    <a:gd name="connsiteY25" fmla="*/ 723900 h 1402080"/>
                    <a:gd name="connsiteX26" fmla="*/ 1088241 w 1332081"/>
                    <a:gd name="connsiteY26" fmla="*/ 769620 h 1402080"/>
                    <a:gd name="connsiteX27" fmla="*/ 1057761 w 1332081"/>
                    <a:gd name="connsiteY27" fmla="*/ 807720 h 1402080"/>
                    <a:gd name="connsiteX28" fmla="*/ 1095861 w 1332081"/>
                    <a:gd name="connsiteY28" fmla="*/ 845820 h 1402080"/>
                    <a:gd name="connsiteX29" fmla="*/ 1080621 w 1332081"/>
                    <a:gd name="connsiteY29" fmla="*/ 906780 h 1402080"/>
                    <a:gd name="connsiteX30" fmla="*/ 1080621 w 1332081"/>
                    <a:gd name="connsiteY30" fmla="*/ 960120 h 1402080"/>
                    <a:gd name="connsiteX31" fmla="*/ 1179681 w 1332081"/>
                    <a:gd name="connsiteY31" fmla="*/ 1051560 h 1402080"/>
                    <a:gd name="connsiteX32" fmla="*/ 1172061 w 1332081"/>
                    <a:gd name="connsiteY32" fmla="*/ 1135380 h 1402080"/>
                    <a:gd name="connsiteX33" fmla="*/ 1095861 w 1332081"/>
                    <a:gd name="connsiteY33" fmla="*/ 1143000 h 1402080"/>
                    <a:gd name="connsiteX34" fmla="*/ 1248261 w 1332081"/>
                    <a:gd name="connsiteY34" fmla="*/ 1249680 h 1402080"/>
                    <a:gd name="connsiteX35" fmla="*/ 1149201 w 1332081"/>
                    <a:gd name="connsiteY35" fmla="*/ 1402080 h 1402080"/>
                    <a:gd name="connsiteX36" fmla="*/ 1080621 w 1332081"/>
                    <a:gd name="connsiteY36" fmla="*/ 1356360 h 1402080"/>
                    <a:gd name="connsiteX37" fmla="*/ 966321 w 1332081"/>
                    <a:gd name="connsiteY37" fmla="*/ 1333500 h 1402080"/>
                    <a:gd name="connsiteX38" fmla="*/ 958701 w 1332081"/>
                    <a:gd name="connsiteY38" fmla="*/ 1303020 h 1402080"/>
                    <a:gd name="connsiteX39" fmla="*/ 905361 w 1332081"/>
                    <a:gd name="connsiteY39" fmla="*/ 1341120 h 1402080"/>
                    <a:gd name="connsiteX40" fmla="*/ 829161 w 1332081"/>
                    <a:gd name="connsiteY40" fmla="*/ 1356360 h 1402080"/>
                    <a:gd name="connsiteX41" fmla="*/ 722481 w 1332081"/>
                    <a:gd name="connsiteY41" fmla="*/ 1402080 h 1402080"/>
                    <a:gd name="connsiteX42" fmla="*/ 448161 w 1332081"/>
                    <a:gd name="connsiteY42" fmla="*/ 1264920 h 1402080"/>
                    <a:gd name="connsiteX43" fmla="*/ 311001 w 1332081"/>
                    <a:gd name="connsiteY43" fmla="*/ 1249680 h 1402080"/>
                    <a:gd name="connsiteX44" fmla="*/ 265281 w 1332081"/>
                    <a:gd name="connsiteY44" fmla="*/ 1242060 h 1402080"/>
                    <a:gd name="connsiteX45" fmla="*/ 0 w 1332081"/>
                    <a:gd name="connsiteY45" fmla="*/ 1237749 h 1402080"/>
                    <a:gd name="connsiteX46" fmla="*/ 111928 w 1332081"/>
                    <a:gd name="connsiteY46" fmla="*/ 718344 h 1402080"/>
                    <a:gd name="connsiteX47" fmla="*/ 186874 w 1332081"/>
                    <a:gd name="connsiteY47" fmla="*/ 693138 h 1402080"/>
                    <a:gd name="connsiteX48" fmla="*/ 160030 w 1332081"/>
                    <a:gd name="connsiteY48" fmla="*/ 617855 h 1402080"/>
                    <a:gd name="connsiteX49" fmla="*/ 122084 w 1332081"/>
                    <a:gd name="connsiteY49" fmla="*/ 611505 h 1402080"/>
                    <a:gd name="connsiteX50" fmla="*/ 82401 w 1332081"/>
                    <a:gd name="connsiteY5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48568 w 1249680"/>
                    <a:gd name="connsiteY45" fmla="*/ 756737 h 1402080"/>
                    <a:gd name="connsiteX46" fmla="*/ 29527 w 1249680"/>
                    <a:gd name="connsiteY46" fmla="*/ 718344 h 1402080"/>
                    <a:gd name="connsiteX47" fmla="*/ 104473 w 1249680"/>
                    <a:gd name="connsiteY47" fmla="*/ 693138 h 1402080"/>
                    <a:gd name="connsiteX48" fmla="*/ 77629 w 1249680"/>
                    <a:gd name="connsiteY48" fmla="*/ 617855 h 1402080"/>
                    <a:gd name="connsiteX49" fmla="*/ 39683 w 1249680"/>
                    <a:gd name="connsiteY49" fmla="*/ 611505 h 1402080"/>
                    <a:gd name="connsiteX50" fmla="*/ 0 w 1249680"/>
                    <a:gd name="connsiteY5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115882 w 1249680"/>
                    <a:gd name="connsiteY45" fmla="*/ 990124 h 1402080"/>
                    <a:gd name="connsiteX46" fmla="*/ 48568 w 1249680"/>
                    <a:gd name="connsiteY46" fmla="*/ 756737 h 1402080"/>
                    <a:gd name="connsiteX47" fmla="*/ 29527 w 1249680"/>
                    <a:gd name="connsiteY47" fmla="*/ 718344 h 1402080"/>
                    <a:gd name="connsiteX48" fmla="*/ 104473 w 1249680"/>
                    <a:gd name="connsiteY48" fmla="*/ 693138 h 1402080"/>
                    <a:gd name="connsiteX49" fmla="*/ 77629 w 1249680"/>
                    <a:gd name="connsiteY49" fmla="*/ 617855 h 1402080"/>
                    <a:gd name="connsiteX50" fmla="*/ 39683 w 1249680"/>
                    <a:gd name="connsiteY50" fmla="*/ 611505 h 1402080"/>
                    <a:gd name="connsiteX51" fmla="*/ 0 w 1249680"/>
                    <a:gd name="connsiteY5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151601 w 1249680"/>
                    <a:gd name="connsiteY45" fmla="*/ 1137761 h 1402080"/>
                    <a:gd name="connsiteX46" fmla="*/ 115882 w 1249680"/>
                    <a:gd name="connsiteY46" fmla="*/ 990124 h 1402080"/>
                    <a:gd name="connsiteX47" fmla="*/ 48568 w 1249680"/>
                    <a:gd name="connsiteY47" fmla="*/ 756737 h 1402080"/>
                    <a:gd name="connsiteX48" fmla="*/ 29527 w 1249680"/>
                    <a:gd name="connsiteY48" fmla="*/ 718344 h 1402080"/>
                    <a:gd name="connsiteX49" fmla="*/ 104473 w 1249680"/>
                    <a:gd name="connsiteY49" fmla="*/ 693138 h 1402080"/>
                    <a:gd name="connsiteX50" fmla="*/ 77629 w 1249680"/>
                    <a:gd name="connsiteY50" fmla="*/ 617855 h 1402080"/>
                    <a:gd name="connsiteX51" fmla="*/ 39683 w 1249680"/>
                    <a:gd name="connsiteY51" fmla="*/ 611505 h 1402080"/>
                    <a:gd name="connsiteX52" fmla="*/ 0 w 1249680"/>
                    <a:gd name="connsiteY5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313526 w 1249680"/>
                    <a:gd name="connsiteY43" fmla="*/ 1261586 h 1402080"/>
                    <a:gd name="connsiteX44" fmla="*/ 228600 w 1249680"/>
                    <a:gd name="connsiteY44" fmla="*/ 1249680 h 1402080"/>
                    <a:gd name="connsiteX45" fmla="*/ 182880 w 1249680"/>
                    <a:gd name="connsiteY45" fmla="*/ 1242060 h 1402080"/>
                    <a:gd name="connsiteX46" fmla="*/ 151601 w 1249680"/>
                    <a:gd name="connsiteY46" fmla="*/ 1137761 h 1402080"/>
                    <a:gd name="connsiteX47" fmla="*/ 115882 w 1249680"/>
                    <a:gd name="connsiteY47" fmla="*/ 990124 h 1402080"/>
                    <a:gd name="connsiteX48" fmla="*/ 48568 w 1249680"/>
                    <a:gd name="connsiteY48" fmla="*/ 756737 h 1402080"/>
                    <a:gd name="connsiteX49" fmla="*/ 29527 w 1249680"/>
                    <a:gd name="connsiteY49" fmla="*/ 718344 h 1402080"/>
                    <a:gd name="connsiteX50" fmla="*/ 104473 w 1249680"/>
                    <a:gd name="connsiteY50" fmla="*/ 693138 h 1402080"/>
                    <a:gd name="connsiteX51" fmla="*/ 77629 w 1249680"/>
                    <a:gd name="connsiteY51" fmla="*/ 617855 h 1402080"/>
                    <a:gd name="connsiteX52" fmla="*/ 39683 w 1249680"/>
                    <a:gd name="connsiteY52" fmla="*/ 611505 h 1402080"/>
                    <a:gd name="connsiteX53" fmla="*/ 0 w 1249680"/>
                    <a:gd name="connsiteY5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427826 w 1249680"/>
                    <a:gd name="connsiteY42" fmla="*/ 1297305 h 1402080"/>
                    <a:gd name="connsiteX43" fmla="*/ 365760 w 1249680"/>
                    <a:gd name="connsiteY43" fmla="*/ 1264920 h 1402080"/>
                    <a:gd name="connsiteX44" fmla="*/ 313526 w 1249680"/>
                    <a:gd name="connsiteY44" fmla="*/ 1261586 h 1402080"/>
                    <a:gd name="connsiteX45" fmla="*/ 228600 w 1249680"/>
                    <a:gd name="connsiteY45" fmla="*/ 1249680 h 1402080"/>
                    <a:gd name="connsiteX46" fmla="*/ 182880 w 1249680"/>
                    <a:gd name="connsiteY46" fmla="*/ 1242060 h 1402080"/>
                    <a:gd name="connsiteX47" fmla="*/ 151601 w 1249680"/>
                    <a:gd name="connsiteY47" fmla="*/ 1137761 h 1402080"/>
                    <a:gd name="connsiteX48" fmla="*/ 115882 w 1249680"/>
                    <a:gd name="connsiteY48" fmla="*/ 990124 h 1402080"/>
                    <a:gd name="connsiteX49" fmla="*/ 48568 w 1249680"/>
                    <a:gd name="connsiteY49" fmla="*/ 756737 h 1402080"/>
                    <a:gd name="connsiteX50" fmla="*/ 29527 w 1249680"/>
                    <a:gd name="connsiteY50" fmla="*/ 718344 h 1402080"/>
                    <a:gd name="connsiteX51" fmla="*/ 104473 w 1249680"/>
                    <a:gd name="connsiteY51" fmla="*/ 693138 h 1402080"/>
                    <a:gd name="connsiteX52" fmla="*/ 77629 w 1249680"/>
                    <a:gd name="connsiteY52" fmla="*/ 617855 h 1402080"/>
                    <a:gd name="connsiteX53" fmla="*/ 39683 w 1249680"/>
                    <a:gd name="connsiteY53" fmla="*/ 611505 h 1402080"/>
                    <a:gd name="connsiteX54" fmla="*/ 0 w 1249680"/>
                    <a:gd name="connsiteY5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51601 w 1249680"/>
                    <a:gd name="connsiteY48" fmla="*/ 1137761 h 1402080"/>
                    <a:gd name="connsiteX49" fmla="*/ 115882 w 1249680"/>
                    <a:gd name="connsiteY49" fmla="*/ 990124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51601 w 1249680"/>
                    <a:gd name="connsiteY48" fmla="*/ 1137761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122872 w 1249680"/>
                    <a:gd name="connsiteY44" fmla="*/ 819626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70639 w 1249680"/>
                    <a:gd name="connsiteY43" fmla="*/ 825817 h 1402080"/>
                    <a:gd name="connsiteX44" fmla="*/ 122872 w 1249680"/>
                    <a:gd name="connsiteY44" fmla="*/ 819626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275426 w 1249680"/>
                    <a:gd name="connsiteY43" fmla="*/ 1049655 h 1402080"/>
                    <a:gd name="connsiteX44" fmla="*/ 70639 w 1249680"/>
                    <a:gd name="connsiteY44" fmla="*/ 825817 h 1402080"/>
                    <a:gd name="connsiteX45" fmla="*/ 122872 w 1249680"/>
                    <a:gd name="connsiteY45" fmla="*/ 819626 h 1402080"/>
                    <a:gd name="connsiteX46" fmla="*/ 125407 w 1249680"/>
                    <a:gd name="connsiteY46" fmla="*/ 799623 h 1402080"/>
                    <a:gd name="connsiteX47" fmla="*/ 78581 w 1249680"/>
                    <a:gd name="connsiteY47" fmla="*/ 799624 h 1402080"/>
                    <a:gd name="connsiteX48" fmla="*/ 82867 w 1249680"/>
                    <a:gd name="connsiteY48" fmla="*/ 761047 h 1402080"/>
                    <a:gd name="connsiteX49" fmla="*/ 142076 w 1249680"/>
                    <a:gd name="connsiteY49" fmla="*/ 742474 h 1402080"/>
                    <a:gd name="connsiteX50" fmla="*/ 130169 w 1249680"/>
                    <a:gd name="connsiteY50" fmla="*/ 716280 h 1402080"/>
                    <a:gd name="connsiteX51" fmla="*/ 48568 w 1249680"/>
                    <a:gd name="connsiteY51" fmla="*/ 756737 h 1402080"/>
                    <a:gd name="connsiteX52" fmla="*/ 29527 w 1249680"/>
                    <a:gd name="connsiteY52" fmla="*/ 718344 h 1402080"/>
                    <a:gd name="connsiteX53" fmla="*/ 104473 w 1249680"/>
                    <a:gd name="connsiteY53" fmla="*/ 693138 h 1402080"/>
                    <a:gd name="connsiteX54" fmla="*/ 77629 w 1249680"/>
                    <a:gd name="connsiteY54" fmla="*/ 617855 h 1402080"/>
                    <a:gd name="connsiteX55" fmla="*/ 39683 w 1249680"/>
                    <a:gd name="connsiteY55" fmla="*/ 611505 h 1402080"/>
                    <a:gd name="connsiteX56" fmla="*/ 0 w 1249680"/>
                    <a:gd name="connsiteY5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384963 w 1249680"/>
                    <a:gd name="connsiteY43" fmla="*/ 1168718 h 1402080"/>
                    <a:gd name="connsiteX44" fmla="*/ 275426 w 1249680"/>
                    <a:gd name="connsiteY44" fmla="*/ 1049655 h 1402080"/>
                    <a:gd name="connsiteX45" fmla="*/ 70639 w 1249680"/>
                    <a:gd name="connsiteY45" fmla="*/ 825817 h 1402080"/>
                    <a:gd name="connsiteX46" fmla="*/ 122872 w 1249680"/>
                    <a:gd name="connsiteY46" fmla="*/ 819626 h 1402080"/>
                    <a:gd name="connsiteX47" fmla="*/ 125407 w 1249680"/>
                    <a:gd name="connsiteY47" fmla="*/ 799623 h 1402080"/>
                    <a:gd name="connsiteX48" fmla="*/ 78581 w 1249680"/>
                    <a:gd name="connsiteY48" fmla="*/ 799624 h 1402080"/>
                    <a:gd name="connsiteX49" fmla="*/ 82867 w 1249680"/>
                    <a:gd name="connsiteY49" fmla="*/ 761047 h 1402080"/>
                    <a:gd name="connsiteX50" fmla="*/ 142076 w 1249680"/>
                    <a:gd name="connsiteY50" fmla="*/ 742474 h 1402080"/>
                    <a:gd name="connsiteX51" fmla="*/ 130169 w 1249680"/>
                    <a:gd name="connsiteY51" fmla="*/ 716280 h 1402080"/>
                    <a:gd name="connsiteX52" fmla="*/ 48568 w 1249680"/>
                    <a:gd name="connsiteY52" fmla="*/ 756737 h 1402080"/>
                    <a:gd name="connsiteX53" fmla="*/ 29527 w 1249680"/>
                    <a:gd name="connsiteY53" fmla="*/ 718344 h 1402080"/>
                    <a:gd name="connsiteX54" fmla="*/ 104473 w 1249680"/>
                    <a:gd name="connsiteY54" fmla="*/ 693138 h 1402080"/>
                    <a:gd name="connsiteX55" fmla="*/ 77629 w 1249680"/>
                    <a:gd name="connsiteY55" fmla="*/ 617855 h 1402080"/>
                    <a:gd name="connsiteX56" fmla="*/ 39683 w 1249680"/>
                    <a:gd name="connsiteY56" fmla="*/ 611505 h 1402080"/>
                    <a:gd name="connsiteX57" fmla="*/ 0 w 1249680"/>
                    <a:gd name="connsiteY5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84963 w 1249680"/>
                    <a:gd name="connsiteY44" fmla="*/ 1168718 h 1402080"/>
                    <a:gd name="connsiteX45" fmla="*/ 275426 w 1249680"/>
                    <a:gd name="connsiteY45" fmla="*/ 1049655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84963 w 1249680"/>
                    <a:gd name="connsiteY44" fmla="*/ 1168718 h 1402080"/>
                    <a:gd name="connsiteX45" fmla="*/ 58732 w 1249680"/>
                    <a:gd name="connsiteY45" fmla="*/ 911543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80163 w 1249680"/>
                    <a:gd name="connsiteY44" fmla="*/ 906780 h 1402080"/>
                    <a:gd name="connsiteX45" fmla="*/ 58732 w 1249680"/>
                    <a:gd name="connsiteY45" fmla="*/ 911543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268282 w 1249680"/>
                    <a:gd name="connsiteY44" fmla="*/ 1078230 h 1402080"/>
                    <a:gd name="connsiteX45" fmla="*/ 80163 w 1249680"/>
                    <a:gd name="connsiteY45" fmla="*/ 906780 h 1402080"/>
                    <a:gd name="connsiteX46" fmla="*/ 58732 w 1249680"/>
                    <a:gd name="connsiteY46" fmla="*/ 911543 h 1402080"/>
                    <a:gd name="connsiteX47" fmla="*/ 70639 w 1249680"/>
                    <a:gd name="connsiteY47" fmla="*/ 825817 h 1402080"/>
                    <a:gd name="connsiteX48" fmla="*/ 122872 w 1249680"/>
                    <a:gd name="connsiteY48" fmla="*/ 819626 h 1402080"/>
                    <a:gd name="connsiteX49" fmla="*/ 125407 w 1249680"/>
                    <a:gd name="connsiteY49" fmla="*/ 799623 h 1402080"/>
                    <a:gd name="connsiteX50" fmla="*/ 78581 w 1249680"/>
                    <a:gd name="connsiteY50" fmla="*/ 799624 h 1402080"/>
                    <a:gd name="connsiteX51" fmla="*/ 82867 w 1249680"/>
                    <a:gd name="connsiteY51" fmla="*/ 761047 h 1402080"/>
                    <a:gd name="connsiteX52" fmla="*/ 142076 w 1249680"/>
                    <a:gd name="connsiteY52" fmla="*/ 742474 h 1402080"/>
                    <a:gd name="connsiteX53" fmla="*/ 130169 w 1249680"/>
                    <a:gd name="connsiteY53" fmla="*/ 716280 h 1402080"/>
                    <a:gd name="connsiteX54" fmla="*/ 48568 w 1249680"/>
                    <a:gd name="connsiteY54" fmla="*/ 756737 h 1402080"/>
                    <a:gd name="connsiteX55" fmla="*/ 29527 w 1249680"/>
                    <a:gd name="connsiteY55" fmla="*/ 718344 h 1402080"/>
                    <a:gd name="connsiteX56" fmla="*/ 104473 w 1249680"/>
                    <a:gd name="connsiteY56" fmla="*/ 693138 h 1402080"/>
                    <a:gd name="connsiteX57" fmla="*/ 77629 w 1249680"/>
                    <a:gd name="connsiteY57" fmla="*/ 617855 h 1402080"/>
                    <a:gd name="connsiteX58" fmla="*/ 39683 w 1249680"/>
                    <a:gd name="connsiteY58" fmla="*/ 611505 h 1402080"/>
                    <a:gd name="connsiteX59" fmla="*/ 0 w 1249680"/>
                    <a:gd name="connsiteY5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99251 w 1249680"/>
                    <a:gd name="connsiteY44" fmla="*/ 1194911 h 1402080"/>
                    <a:gd name="connsiteX45" fmla="*/ 268282 w 1249680"/>
                    <a:gd name="connsiteY45" fmla="*/ 1078230 h 1402080"/>
                    <a:gd name="connsiteX46" fmla="*/ 80163 w 1249680"/>
                    <a:gd name="connsiteY46" fmla="*/ 906780 h 1402080"/>
                    <a:gd name="connsiteX47" fmla="*/ 58732 w 1249680"/>
                    <a:gd name="connsiteY47" fmla="*/ 911543 h 1402080"/>
                    <a:gd name="connsiteX48" fmla="*/ 70639 w 1249680"/>
                    <a:gd name="connsiteY48" fmla="*/ 825817 h 1402080"/>
                    <a:gd name="connsiteX49" fmla="*/ 122872 w 1249680"/>
                    <a:gd name="connsiteY49" fmla="*/ 819626 h 1402080"/>
                    <a:gd name="connsiteX50" fmla="*/ 125407 w 1249680"/>
                    <a:gd name="connsiteY50" fmla="*/ 799623 h 1402080"/>
                    <a:gd name="connsiteX51" fmla="*/ 78581 w 1249680"/>
                    <a:gd name="connsiteY51" fmla="*/ 799624 h 1402080"/>
                    <a:gd name="connsiteX52" fmla="*/ 82867 w 1249680"/>
                    <a:gd name="connsiteY52" fmla="*/ 761047 h 1402080"/>
                    <a:gd name="connsiteX53" fmla="*/ 142076 w 1249680"/>
                    <a:gd name="connsiteY53" fmla="*/ 742474 h 1402080"/>
                    <a:gd name="connsiteX54" fmla="*/ 130169 w 1249680"/>
                    <a:gd name="connsiteY54" fmla="*/ 716280 h 1402080"/>
                    <a:gd name="connsiteX55" fmla="*/ 48568 w 1249680"/>
                    <a:gd name="connsiteY55" fmla="*/ 756737 h 1402080"/>
                    <a:gd name="connsiteX56" fmla="*/ 29527 w 1249680"/>
                    <a:gd name="connsiteY56" fmla="*/ 718344 h 1402080"/>
                    <a:gd name="connsiteX57" fmla="*/ 104473 w 1249680"/>
                    <a:gd name="connsiteY57" fmla="*/ 693138 h 1402080"/>
                    <a:gd name="connsiteX58" fmla="*/ 77629 w 1249680"/>
                    <a:gd name="connsiteY58" fmla="*/ 617855 h 1402080"/>
                    <a:gd name="connsiteX59" fmla="*/ 39683 w 1249680"/>
                    <a:gd name="connsiteY59" fmla="*/ 611505 h 1402080"/>
                    <a:gd name="connsiteX60" fmla="*/ 0 w 1249680"/>
                    <a:gd name="connsiteY6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513551 w 1249680"/>
                    <a:gd name="connsiteY43" fmla="*/ 1311593 h 1402080"/>
                    <a:gd name="connsiteX44" fmla="*/ 484976 w 1249680"/>
                    <a:gd name="connsiteY44" fmla="*/ 1278255 h 1402080"/>
                    <a:gd name="connsiteX45" fmla="*/ 399251 w 1249680"/>
                    <a:gd name="connsiteY45" fmla="*/ 1194911 h 1402080"/>
                    <a:gd name="connsiteX46" fmla="*/ 268282 w 1249680"/>
                    <a:gd name="connsiteY46" fmla="*/ 1078230 h 1402080"/>
                    <a:gd name="connsiteX47" fmla="*/ 80163 w 1249680"/>
                    <a:gd name="connsiteY47" fmla="*/ 906780 h 1402080"/>
                    <a:gd name="connsiteX48" fmla="*/ 58732 w 1249680"/>
                    <a:gd name="connsiteY48" fmla="*/ 911543 h 1402080"/>
                    <a:gd name="connsiteX49" fmla="*/ 70639 w 1249680"/>
                    <a:gd name="connsiteY49" fmla="*/ 825817 h 1402080"/>
                    <a:gd name="connsiteX50" fmla="*/ 122872 w 1249680"/>
                    <a:gd name="connsiteY50" fmla="*/ 819626 h 1402080"/>
                    <a:gd name="connsiteX51" fmla="*/ 125407 w 1249680"/>
                    <a:gd name="connsiteY51" fmla="*/ 799623 h 1402080"/>
                    <a:gd name="connsiteX52" fmla="*/ 78581 w 1249680"/>
                    <a:gd name="connsiteY52" fmla="*/ 799624 h 1402080"/>
                    <a:gd name="connsiteX53" fmla="*/ 82867 w 1249680"/>
                    <a:gd name="connsiteY53" fmla="*/ 761047 h 1402080"/>
                    <a:gd name="connsiteX54" fmla="*/ 142076 w 1249680"/>
                    <a:gd name="connsiteY54" fmla="*/ 742474 h 1402080"/>
                    <a:gd name="connsiteX55" fmla="*/ 130169 w 1249680"/>
                    <a:gd name="connsiteY55" fmla="*/ 716280 h 1402080"/>
                    <a:gd name="connsiteX56" fmla="*/ 48568 w 1249680"/>
                    <a:gd name="connsiteY56" fmla="*/ 756737 h 1402080"/>
                    <a:gd name="connsiteX57" fmla="*/ 29527 w 1249680"/>
                    <a:gd name="connsiteY57" fmla="*/ 718344 h 1402080"/>
                    <a:gd name="connsiteX58" fmla="*/ 104473 w 1249680"/>
                    <a:gd name="connsiteY58" fmla="*/ 693138 h 1402080"/>
                    <a:gd name="connsiteX59" fmla="*/ 77629 w 1249680"/>
                    <a:gd name="connsiteY59" fmla="*/ 617855 h 1402080"/>
                    <a:gd name="connsiteX60" fmla="*/ 39683 w 1249680"/>
                    <a:gd name="connsiteY60" fmla="*/ 611505 h 1402080"/>
                    <a:gd name="connsiteX61" fmla="*/ 0 w 1249680"/>
                    <a:gd name="connsiteY6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399251 w 1249680"/>
                    <a:gd name="connsiteY46" fmla="*/ 1194911 h 1402080"/>
                    <a:gd name="connsiteX47" fmla="*/ 268282 w 1249680"/>
                    <a:gd name="connsiteY47" fmla="*/ 1078230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399251 w 1249680"/>
                    <a:gd name="connsiteY46" fmla="*/ 1194911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111120 w 1249680"/>
                    <a:gd name="connsiteY46" fmla="*/ 840105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108738 w 1249680"/>
                    <a:gd name="connsiteY45" fmla="*/ 897255 h 1402080"/>
                    <a:gd name="connsiteX46" fmla="*/ 111120 w 1249680"/>
                    <a:gd name="connsiteY46" fmla="*/ 840105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134932 w 1249680"/>
                    <a:gd name="connsiteY45" fmla="*/ 928211 h 1402080"/>
                    <a:gd name="connsiteX46" fmla="*/ 108738 w 1249680"/>
                    <a:gd name="connsiteY46" fmla="*/ 897255 h 1402080"/>
                    <a:gd name="connsiteX47" fmla="*/ 111120 w 1249680"/>
                    <a:gd name="connsiteY47" fmla="*/ 840105 h 1402080"/>
                    <a:gd name="connsiteX48" fmla="*/ 92070 w 1249680"/>
                    <a:gd name="connsiteY48" fmla="*/ 835343 h 1402080"/>
                    <a:gd name="connsiteX49" fmla="*/ 80163 w 1249680"/>
                    <a:gd name="connsiteY49" fmla="*/ 906780 h 1402080"/>
                    <a:gd name="connsiteX50" fmla="*/ 58732 w 1249680"/>
                    <a:gd name="connsiteY50" fmla="*/ 911543 h 1402080"/>
                    <a:gd name="connsiteX51" fmla="*/ 70639 w 1249680"/>
                    <a:gd name="connsiteY51" fmla="*/ 825817 h 1402080"/>
                    <a:gd name="connsiteX52" fmla="*/ 122872 w 1249680"/>
                    <a:gd name="connsiteY52" fmla="*/ 819626 h 1402080"/>
                    <a:gd name="connsiteX53" fmla="*/ 125407 w 1249680"/>
                    <a:gd name="connsiteY53" fmla="*/ 799623 h 1402080"/>
                    <a:gd name="connsiteX54" fmla="*/ 78581 w 1249680"/>
                    <a:gd name="connsiteY54" fmla="*/ 799624 h 1402080"/>
                    <a:gd name="connsiteX55" fmla="*/ 82867 w 1249680"/>
                    <a:gd name="connsiteY55" fmla="*/ 761047 h 1402080"/>
                    <a:gd name="connsiteX56" fmla="*/ 142076 w 1249680"/>
                    <a:gd name="connsiteY56" fmla="*/ 742474 h 1402080"/>
                    <a:gd name="connsiteX57" fmla="*/ 130169 w 1249680"/>
                    <a:gd name="connsiteY57" fmla="*/ 716280 h 1402080"/>
                    <a:gd name="connsiteX58" fmla="*/ 48568 w 1249680"/>
                    <a:gd name="connsiteY58" fmla="*/ 756737 h 1402080"/>
                    <a:gd name="connsiteX59" fmla="*/ 29527 w 1249680"/>
                    <a:gd name="connsiteY59" fmla="*/ 718344 h 1402080"/>
                    <a:gd name="connsiteX60" fmla="*/ 104473 w 1249680"/>
                    <a:gd name="connsiteY60" fmla="*/ 693138 h 1402080"/>
                    <a:gd name="connsiteX61" fmla="*/ 77629 w 1249680"/>
                    <a:gd name="connsiteY61" fmla="*/ 617855 h 1402080"/>
                    <a:gd name="connsiteX62" fmla="*/ 39683 w 1249680"/>
                    <a:gd name="connsiteY62" fmla="*/ 611505 h 1402080"/>
                    <a:gd name="connsiteX63" fmla="*/ 0 w 1249680"/>
                    <a:gd name="connsiteY6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315907 w 1249680"/>
                    <a:gd name="connsiteY45" fmla="*/ 1109186 h 1402080"/>
                    <a:gd name="connsiteX46" fmla="*/ 134932 w 1249680"/>
                    <a:gd name="connsiteY46" fmla="*/ 928211 h 1402080"/>
                    <a:gd name="connsiteX47" fmla="*/ 108738 w 1249680"/>
                    <a:gd name="connsiteY47" fmla="*/ 897255 h 1402080"/>
                    <a:gd name="connsiteX48" fmla="*/ 111120 w 1249680"/>
                    <a:gd name="connsiteY48" fmla="*/ 840105 h 1402080"/>
                    <a:gd name="connsiteX49" fmla="*/ 92070 w 1249680"/>
                    <a:gd name="connsiteY49" fmla="*/ 835343 h 1402080"/>
                    <a:gd name="connsiteX50" fmla="*/ 80163 w 1249680"/>
                    <a:gd name="connsiteY50" fmla="*/ 906780 h 1402080"/>
                    <a:gd name="connsiteX51" fmla="*/ 58732 w 1249680"/>
                    <a:gd name="connsiteY51" fmla="*/ 911543 h 1402080"/>
                    <a:gd name="connsiteX52" fmla="*/ 70639 w 1249680"/>
                    <a:gd name="connsiteY52" fmla="*/ 825817 h 1402080"/>
                    <a:gd name="connsiteX53" fmla="*/ 122872 w 1249680"/>
                    <a:gd name="connsiteY53" fmla="*/ 819626 h 1402080"/>
                    <a:gd name="connsiteX54" fmla="*/ 125407 w 1249680"/>
                    <a:gd name="connsiteY54" fmla="*/ 799623 h 1402080"/>
                    <a:gd name="connsiteX55" fmla="*/ 78581 w 1249680"/>
                    <a:gd name="connsiteY55" fmla="*/ 799624 h 1402080"/>
                    <a:gd name="connsiteX56" fmla="*/ 82867 w 1249680"/>
                    <a:gd name="connsiteY56" fmla="*/ 761047 h 1402080"/>
                    <a:gd name="connsiteX57" fmla="*/ 142076 w 1249680"/>
                    <a:gd name="connsiteY57" fmla="*/ 742474 h 1402080"/>
                    <a:gd name="connsiteX58" fmla="*/ 130169 w 1249680"/>
                    <a:gd name="connsiteY58" fmla="*/ 716280 h 1402080"/>
                    <a:gd name="connsiteX59" fmla="*/ 48568 w 1249680"/>
                    <a:gd name="connsiteY59" fmla="*/ 756737 h 1402080"/>
                    <a:gd name="connsiteX60" fmla="*/ 29527 w 1249680"/>
                    <a:gd name="connsiteY60" fmla="*/ 718344 h 1402080"/>
                    <a:gd name="connsiteX61" fmla="*/ 104473 w 1249680"/>
                    <a:gd name="connsiteY61" fmla="*/ 693138 h 1402080"/>
                    <a:gd name="connsiteX62" fmla="*/ 77629 w 1249680"/>
                    <a:gd name="connsiteY62" fmla="*/ 617855 h 1402080"/>
                    <a:gd name="connsiteX63" fmla="*/ 39683 w 1249680"/>
                    <a:gd name="connsiteY63" fmla="*/ 611505 h 1402080"/>
                    <a:gd name="connsiteX64" fmla="*/ 0 w 1249680"/>
                    <a:gd name="connsiteY6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49257 w 1249680"/>
                    <a:gd name="connsiteY45" fmla="*/ 1244918 h 1402080"/>
                    <a:gd name="connsiteX46" fmla="*/ 315907 w 1249680"/>
                    <a:gd name="connsiteY46" fmla="*/ 1109186 h 1402080"/>
                    <a:gd name="connsiteX47" fmla="*/ 134932 w 1249680"/>
                    <a:gd name="connsiteY47" fmla="*/ 928211 h 1402080"/>
                    <a:gd name="connsiteX48" fmla="*/ 108738 w 1249680"/>
                    <a:gd name="connsiteY48" fmla="*/ 897255 h 1402080"/>
                    <a:gd name="connsiteX49" fmla="*/ 111120 w 1249680"/>
                    <a:gd name="connsiteY49" fmla="*/ 840105 h 1402080"/>
                    <a:gd name="connsiteX50" fmla="*/ 92070 w 1249680"/>
                    <a:gd name="connsiteY50" fmla="*/ 835343 h 1402080"/>
                    <a:gd name="connsiteX51" fmla="*/ 80163 w 1249680"/>
                    <a:gd name="connsiteY51" fmla="*/ 906780 h 1402080"/>
                    <a:gd name="connsiteX52" fmla="*/ 58732 w 1249680"/>
                    <a:gd name="connsiteY52" fmla="*/ 911543 h 1402080"/>
                    <a:gd name="connsiteX53" fmla="*/ 70639 w 1249680"/>
                    <a:gd name="connsiteY53" fmla="*/ 825817 h 1402080"/>
                    <a:gd name="connsiteX54" fmla="*/ 122872 w 1249680"/>
                    <a:gd name="connsiteY54" fmla="*/ 819626 h 1402080"/>
                    <a:gd name="connsiteX55" fmla="*/ 125407 w 1249680"/>
                    <a:gd name="connsiteY55" fmla="*/ 799623 h 1402080"/>
                    <a:gd name="connsiteX56" fmla="*/ 78581 w 1249680"/>
                    <a:gd name="connsiteY56" fmla="*/ 799624 h 1402080"/>
                    <a:gd name="connsiteX57" fmla="*/ 82867 w 1249680"/>
                    <a:gd name="connsiteY57" fmla="*/ 761047 h 1402080"/>
                    <a:gd name="connsiteX58" fmla="*/ 142076 w 1249680"/>
                    <a:gd name="connsiteY58" fmla="*/ 742474 h 1402080"/>
                    <a:gd name="connsiteX59" fmla="*/ 130169 w 1249680"/>
                    <a:gd name="connsiteY59" fmla="*/ 716280 h 1402080"/>
                    <a:gd name="connsiteX60" fmla="*/ 48568 w 1249680"/>
                    <a:gd name="connsiteY60" fmla="*/ 756737 h 1402080"/>
                    <a:gd name="connsiteX61" fmla="*/ 29527 w 1249680"/>
                    <a:gd name="connsiteY61" fmla="*/ 718344 h 1402080"/>
                    <a:gd name="connsiteX62" fmla="*/ 104473 w 1249680"/>
                    <a:gd name="connsiteY62" fmla="*/ 693138 h 1402080"/>
                    <a:gd name="connsiteX63" fmla="*/ 77629 w 1249680"/>
                    <a:gd name="connsiteY63" fmla="*/ 617855 h 1402080"/>
                    <a:gd name="connsiteX64" fmla="*/ 39683 w 1249680"/>
                    <a:gd name="connsiteY64" fmla="*/ 611505 h 1402080"/>
                    <a:gd name="connsiteX65" fmla="*/ 0 w 1249680"/>
                    <a:gd name="connsiteY6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75476 w 1249680"/>
                    <a:gd name="connsiteY42" fmla="*/ 1383030 h 1402080"/>
                    <a:gd name="connsiteX43" fmla="*/ 640080 w 1249680"/>
                    <a:gd name="connsiteY43" fmla="*/ 1402080 h 1402080"/>
                    <a:gd name="connsiteX44" fmla="*/ 556413 w 1249680"/>
                    <a:gd name="connsiteY44" fmla="*/ 1359218 h 1402080"/>
                    <a:gd name="connsiteX45" fmla="*/ 513551 w 1249680"/>
                    <a:gd name="connsiteY45" fmla="*/ 1311593 h 1402080"/>
                    <a:gd name="connsiteX46" fmla="*/ 449257 w 1249680"/>
                    <a:gd name="connsiteY46" fmla="*/ 1244918 h 1402080"/>
                    <a:gd name="connsiteX47" fmla="*/ 315907 w 1249680"/>
                    <a:gd name="connsiteY47" fmla="*/ 1109186 h 1402080"/>
                    <a:gd name="connsiteX48" fmla="*/ 134932 w 1249680"/>
                    <a:gd name="connsiteY48" fmla="*/ 928211 h 1402080"/>
                    <a:gd name="connsiteX49" fmla="*/ 108738 w 1249680"/>
                    <a:gd name="connsiteY49" fmla="*/ 897255 h 1402080"/>
                    <a:gd name="connsiteX50" fmla="*/ 111120 w 1249680"/>
                    <a:gd name="connsiteY50" fmla="*/ 840105 h 1402080"/>
                    <a:gd name="connsiteX51" fmla="*/ 92070 w 1249680"/>
                    <a:gd name="connsiteY51" fmla="*/ 835343 h 1402080"/>
                    <a:gd name="connsiteX52" fmla="*/ 80163 w 1249680"/>
                    <a:gd name="connsiteY52" fmla="*/ 906780 h 1402080"/>
                    <a:gd name="connsiteX53" fmla="*/ 58732 w 1249680"/>
                    <a:gd name="connsiteY53" fmla="*/ 911543 h 1402080"/>
                    <a:gd name="connsiteX54" fmla="*/ 70639 w 1249680"/>
                    <a:gd name="connsiteY54" fmla="*/ 825817 h 1402080"/>
                    <a:gd name="connsiteX55" fmla="*/ 122872 w 1249680"/>
                    <a:gd name="connsiteY55" fmla="*/ 819626 h 1402080"/>
                    <a:gd name="connsiteX56" fmla="*/ 125407 w 1249680"/>
                    <a:gd name="connsiteY56" fmla="*/ 799623 h 1402080"/>
                    <a:gd name="connsiteX57" fmla="*/ 78581 w 1249680"/>
                    <a:gd name="connsiteY57" fmla="*/ 799624 h 1402080"/>
                    <a:gd name="connsiteX58" fmla="*/ 82867 w 1249680"/>
                    <a:gd name="connsiteY58" fmla="*/ 761047 h 1402080"/>
                    <a:gd name="connsiteX59" fmla="*/ 142076 w 1249680"/>
                    <a:gd name="connsiteY59" fmla="*/ 742474 h 1402080"/>
                    <a:gd name="connsiteX60" fmla="*/ 130169 w 1249680"/>
                    <a:gd name="connsiteY60" fmla="*/ 716280 h 1402080"/>
                    <a:gd name="connsiteX61" fmla="*/ 48568 w 1249680"/>
                    <a:gd name="connsiteY61" fmla="*/ 756737 h 1402080"/>
                    <a:gd name="connsiteX62" fmla="*/ 29527 w 1249680"/>
                    <a:gd name="connsiteY62" fmla="*/ 718344 h 1402080"/>
                    <a:gd name="connsiteX63" fmla="*/ 104473 w 1249680"/>
                    <a:gd name="connsiteY63" fmla="*/ 693138 h 1402080"/>
                    <a:gd name="connsiteX64" fmla="*/ 77629 w 1249680"/>
                    <a:gd name="connsiteY64" fmla="*/ 617855 h 1402080"/>
                    <a:gd name="connsiteX65" fmla="*/ 39683 w 1249680"/>
                    <a:gd name="connsiteY65" fmla="*/ 611505 h 1402080"/>
                    <a:gd name="connsiteX66" fmla="*/ 0 w 1249680"/>
                    <a:gd name="connsiteY6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75476 w 1249680"/>
                    <a:gd name="connsiteY42" fmla="*/ 1383030 h 1402080"/>
                    <a:gd name="connsiteX43" fmla="*/ 640080 w 1249680"/>
                    <a:gd name="connsiteY43" fmla="*/ 1402080 h 1402080"/>
                    <a:gd name="connsiteX44" fmla="*/ 599276 w 1249680"/>
                    <a:gd name="connsiteY44" fmla="*/ 1385411 h 1402080"/>
                    <a:gd name="connsiteX45" fmla="*/ 556413 w 1249680"/>
                    <a:gd name="connsiteY45" fmla="*/ 1359218 h 1402080"/>
                    <a:gd name="connsiteX46" fmla="*/ 513551 w 1249680"/>
                    <a:gd name="connsiteY46" fmla="*/ 1311593 h 1402080"/>
                    <a:gd name="connsiteX47" fmla="*/ 449257 w 1249680"/>
                    <a:gd name="connsiteY47" fmla="*/ 1244918 h 1402080"/>
                    <a:gd name="connsiteX48" fmla="*/ 315907 w 1249680"/>
                    <a:gd name="connsiteY48" fmla="*/ 1109186 h 1402080"/>
                    <a:gd name="connsiteX49" fmla="*/ 134932 w 1249680"/>
                    <a:gd name="connsiteY49" fmla="*/ 928211 h 1402080"/>
                    <a:gd name="connsiteX50" fmla="*/ 108738 w 1249680"/>
                    <a:gd name="connsiteY50" fmla="*/ 897255 h 1402080"/>
                    <a:gd name="connsiteX51" fmla="*/ 111120 w 1249680"/>
                    <a:gd name="connsiteY51" fmla="*/ 840105 h 1402080"/>
                    <a:gd name="connsiteX52" fmla="*/ 92070 w 1249680"/>
                    <a:gd name="connsiteY52" fmla="*/ 835343 h 1402080"/>
                    <a:gd name="connsiteX53" fmla="*/ 80163 w 1249680"/>
                    <a:gd name="connsiteY53" fmla="*/ 906780 h 1402080"/>
                    <a:gd name="connsiteX54" fmla="*/ 58732 w 1249680"/>
                    <a:gd name="connsiteY54" fmla="*/ 911543 h 1402080"/>
                    <a:gd name="connsiteX55" fmla="*/ 70639 w 1249680"/>
                    <a:gd name="connsiteY55" fmla="*/ 825817 h 1402080"/>
                    <a:gd name="connsiteX56" fmla="*/ 122872 w 1249680"/>
                    <a:gd name="connsiteY56" fmla="*/ 819626 h 1402080"/>
                    <a:gd name="connsiteX57" fmla="*/ 125407 w 1249680"/>
                    <a:gd name="connsiteY57" fmla="*/ 799623 h 1402080"/>
                    <a:gd name="connsiteX58" fmla="*/ 78581 w 1249680"/>
                    <a:gd name="connsiteY58" fmla="*/ 799624 h 1402080"/>
                    <a:gd name="connsiteX59" fmla="*/ 82867 w 1249680"/>
                    <a:gd name="connsiteY59" fmla="*/ 761047 h 1402080"/>
                    <a:gd name="connsiteX60" fmla="*/ 142076 w 1249680"/>
                    <a:gd name="connsiteY60" fmla="*/ 742474 h 1402080"/>
                    <a:gd name="connsiteX61" fmla="*/ 130169 w 1249680"/>
                    <a:gd name="connsiteY61" fmla="*/ 716280 h 1402080"/>
                    <a:gd name="connsiteX62" fmla="*/ 48568 w 1249680"/>
                    <a:gd name="connsiteY62" fmla="*/ 756737 h 1402080"/>
                    <a:gd name="connsiteX63" fmla="*/ 29527 w 1249680"/>
                    <a:gd name="connsiteY63" fmla="*/ 718344 h 1402080"/>
                    <a:gd name="connsiteX64" fmla="*/ 104473 w 1249680"/>
                    <a:gd name="connsiteY64" fmla="*/ 693138 h 1402080"/>
                    <a:gd name="connsiteX65" fmla="*/ 77629 w 1249680"/>
                    <a:gd name="connsiteY65" fmla="*/ 617855 h 1402080"/>
                    <a:gd name="connsiteX66" fmla="*/ 39683 w 1249680"/>
                    <a:gd name="connsiteY66" fmla="*/ 611505 h 1402080"/>
                    <a:gd name="connsiteX67" fmla="*/ 0 w 1249680"/>
                    <a:gd name="connsiteY6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883920 w 1249680"/>
                    <a:gd name="connsiteY38" fmla="*/ 1333500 h 1402080"/>
                    <a:gd name="connsiteX39" fmla="*/ 876300 w 1249680"/>
                    <a:gd name="connsiteY39" fmla="*/ 1303020 h 1402080"/>
                    <a:gd name="connsiteX40" fmla="*/ 822960 w 1249680"/>
                    <a:gd name="connsiteY40" fmla="*/ 1341120 h 1402080"/>
                    <a:gd name="connsiteX41" fmla="*/ 746760 w 1249680"/>
                    <a:gd name="connsiteY41" fmla="*/ 1356360 h 1402080"/>
                    <a:gd name="connsiteX42" fmla="*/ 715957 w 1249680"/>
                    <a:gd name="connsiteY42" fmla="*/ 1366361 h 1402080"/>
                    <a:gd name="connsiteX43" fmla="*/ 675476 w 1249680"/>
                    <a:gd name="connsiteY43" fmla="*/ 1383030 h 1402080"/>
                    <a:gd name="connsiteX44" fmla="*/ 640080 w 1249680"/>
                    <a:gd name="connsiteY44" fmla="*/ 1402080 h 1402080"/>
                    <a:gd name="connsiteX45" fmla="*/ 599276 w 1249680"/>
                    <a:gd name="connsiteY45" fmla="*/ 1385411 h 1402080"/>
                    <a:gd name="connsiteX46" fmla="*/ 556413 w 1249680"/>
                    <a:gd name="connsiteY46" fmla="*/ 1359218 h 1402080"/>
                    <a:gd name="connsiteX47" fmla="*/ 513551 w 1249680"/>
                    <a:gd name="connsiteY47" fmla="*/ 1311593 h 1402080"/>
                    <a:gd name="connsiteX48" fmla="*/ 449257 w 1249680"/>
                    <a:gd name="connsiteY48" fmla="*/ 1244918 h 1402080"/>
                    <a:gd name="connsiteX49" fmla="*/ 315907 w 1249680"/>
                    <a:gd name="connsiteY49" fmla="*/ 1109186 h 1402080"/>
                    <a:gd name="connsiteX50" fmla="*/ 134932 w 1249680"/>
                    <a:gd name="connsiteY50" fmla="*/ 928211 h 1402080"/>
                    <a:gd name="connsiteX51" fmla="*/ 108738 w 1249680"/>
                    <a:gd name="connsiteY51" fmla="*/ 897255 h 1402080"/>
                    <a:gd name="connsiteX52" fmla="*/ 111120 w 1249680"/>
                    <a:gd name="connsiteY52" fmla="*/ 840105 h 1402080"/>
                    <a:gd name="connsiteX53" fmla="*/ 92070 w 1249680"/>
                    <a:gd name="connsiteY53" fmla="*/ 835343 h 1402080"/>
                    <a:gd name="connsiteX54" fmla="*/ 80163 w 1249680"/>
                    <a:gd name="connsiteY54" fmla="*/ 906780 h 1402080"/>
                    <a:gd name="connsiteX55" fmla="*/ 58732 w 1249680"/>
                    <a:gd name="connsiteY55" fmla="*/ 911543 h 1402080"/>
                    <a:gd name="connsiteX56" fmla="*/ 70639 w 1249680"/>
                    <a:gd name="connsiteY56" fmla="*/ 825817 h 1402080"/>
                    <a:gd name="connsiteX57" fmla="*/ 122872 w 1249680"/>
                    <a:gd name="connsiteY57" fmla="*/ 819626 h 1402080"/>
                    <a:gd name="connsiteX58" fmla="*/ 125407 w 1249680"/>
                    <a:gd name="connsiteY58" fmla="*/ 799623 h 1402080"/>
                    <a:gd name="connsiteX59" fmla="*/ 78581 w 1249680"/>
                    <a:gd name="connsiteY59" fmla="*/ 799624 h 1402080"/>
                    <a:gd name="connsiteX60" fmla="*/ 82867 w 1249680"/>
                    <a:gd name="connsiteY60" fmla="*/ 761047 h 1402080"/>
                    <a:gd name="connsiteX61" fmla="*/ 142076 w 1249680"/>
                    <a:gd name="connsiteY61" fmla="*/ 742474 h 1402080"/>
                    <a:gd name="connsiteX62" fmla="*/ 130169 w 1249680"/>
                    <a:gd name="connsiteY62" fmla="*/ 716280 h 1402080"/>
                    <a:gd name="connsiteX63" fmla="*/ 48568 w 1249680"/>
                    <a:gd name="connsiteY63" fmla="*/ 756737 h 1402080"/>
                    <a:gd name="connsiteX64" fmla="*/ 29527 w 1249680"/>
                    <a:gd name="connsiteY64" fmla="*/ 718344 h 1402080"/>
                    <a:gd name="connsiteX65" fmla="*/ 104473 w 1249680"/>
                    <a:gd name="connsiteY65" fmla="*/ 693138 h 1402080"/>
                    <a:gd name="connsiteX66" fmla="*/ 77629 w 1249680"/>
                    <a:gd name="connsiteY66" fmla="*/ 617855 h 1402080"/>
                    <a:gd name="connsiteX67" fmla="*/ 39683 w 1249680"/>
                    <a:gd name="connsiteY67" fmla="*/ 611505 h 1402080"/>
                    <a:gd name="connsiteX68" fmla="*/ 0 w 1249680"/>
                    <a:gd name="connsiteY6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315907 w 1249680"/>
                    <a:gd name="connsiteY50" fmla="*/ 1109186 h 1402080"/>
                    <a:gd name="connsiteX51" fmla="*/ 134932 w 1249680"/>
                    <a:gd name="connsiteY51" fmla="*/ 928211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315907 w 1249680"/>
                    <a:gd name="connsiteY50" fmla="*/ 1109186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143351 w 1249680"/>
                    <a:gd name="connsiteY39" fmla="*/ 1202532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134932 w 1249680"/>
                    <a:gd name="connsiteY38" fmla="*/ 1171098 h 1402080"/>
                    <a:gd name="connsiteX39" fmla="*/ 143351 w 1249680"/>
                    <a:gd name="connsiteY39" fmla="*/ 1202532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504026 w 1249680"/>
                    <a:gd name="connsiteY38" fmla="*/ 1252061 h 1402080"/>
                    <a:gd name="connsiteX39" fmla="*/ 134932 w 1249680"/>
                    <a:gd name="connsiteY39" fmla="*/ 1171098 h 1402080"/>
                    <a:gd name="connsiteX40" fmla="*/ 143351 w 1249680"/>
                    <a:gd name="connsiteY40" fmla="*/ 1202532 h 1402080"/>
                    <a:gd name="connsiteX41" fmla="*/ 180975 w 1249680"/>
                    <a:gd name="connsiteY41" fmla="*/ 1200626 h 1402080"/>
                    <a:gd name="connsiteX42" fmla="*/ 163354 w 1249680"/>
                    <a:gd name="connsiteY42" fmla="*/ 1141095 h 1402080"/>
                    <a:gd name="connsiteX43" fmla="*/ 234791 w 1249680"/>
                    <a:gd name="connsiteY43" fmla="*/ 1096804 h 1402080"/>
                    <a:gd name="connsiteX44" fmla="*/ 249232 w 1249680"/>
                    <a:gd name="connsiteY44" fmla="*/ 1180623 h 1402080"/>
                    <a:gd name="connsiteX45" fmla="*/ 277807 w 1249680"/>
                    <a:gd name="connsiteY45" fmla="*/ 1190149 h 1402080"/>
                    <a:gd name="connsiteX46" fmla="*/ 292417 w 1249680"/>
                    <a:gd name="connsiteY46" fmla="*/ 1068705 h 1402080"/>
                    <a:gd name="connsiteX47" fmla="*/ 323051 w 1249680"/>
                    <a:gd name="connsiteY47" fmla="*/ 1078230 h 1402080"/>
                    <a:gd name="connsiteX48" fmla="*/ 294476 w 1249680"/>
                    <a:gd name="connsiteY48" fmla="*/ 944880 h 1402080"/>
                    <a:gd name="connsiteX49" fmla="*/ 258758 w 1249680"/>
                    <a:gd name="connsiteY49" fmla="*/ 961549 h 1402080"/>
                    <a:gd name="connsiteX50" fmla="*/ 149220 w 1249680"/>
                    <a:gd name="connsiteY50" fmla="*/ 909162 h 1402080"/>
                    <a:gd name="connsiteX51" fmla="*/ 158745 w 1249680"/>
                    <a:gd name="connsiteY51" fmla="*/ 882967 h 1402080"/>
                    <a:gd name="connsiteX52" fmla="*/ 130765 w 1249680"/>
                    <a:gd name="connsiteY52" fmla="*/ 864017 h 1402080"/>
                    <a:gd name="connsiteX53" fmla="*/ 108738 w 1249680"/>
                    <a:gd name="connsiteY53" fmla="*/ 897255 h 1402080"/>
                    <a:gd name="connsiteX54" fmla="*/ 111120 w 1249680"/>
                    <a:gd name="connsiteY54" fmla="*/ 840105 h 1402080"/>
                    <a:gd name="connsiteX55" fmla="*/ 92070 w 1249680"/>
                    <a:gd name="connsiteY55" fmla="*/ 835343 h 1402080"/>
                    <a:gd name="connsiteX56" fmla="*/ 80163 w 1249680"/>
                    <a:gd name="connsiteY56" fmla="*/ 906780 h 1402080"/>
                    <a:gd name="connsiteX57" fmla="*/ 58732 w 1249680"/>
                    <a:gd name="connsiteY57" fmla="*/ 911543 h 1402080"/>
                    <a:gd name="connsiteX58" fmla="*/ 70639 w 1249680"/>
                    <a:gd name="connsiteY58" fmla="*/ 825817 h 1402080"/>
                    <a:gd name="connsiteX59" fmla="*/ 122872 w 1249680"/>
                    <a:gd name="connsiteY59" fmla="*/ 819626 h 1402080"/>
                    <a:gd name="connsiteX60" fmla="*/ 125407 w 1249680"/>
                    <a:gd name="connsiteY60" fmla="*/ 799623 h 1402080"/>
                    <a:gd name="connsiteX61" fmla="*/ 78581 w 1249680"/>
                    <a:gd name="connsiteY61" fmla="*/ 799624 h 1402080"/>
                    <a:gd name="connsiteX62" fmla="*/ 82867 w 1249680"/>
                    <a:gd name="connsiteY62" fmla="*/ 761047 h 1402080"/>
                    <a:gd name="connsiteX63" fmla="*/ 142076 w 1249680"/>
                    <a:gd name="connsiteY63" fmla="*/ 742474 h 1402080"/>
                    <a:gd name="connsiteX64" fmla="*/ 130169 w 1249680"/>
                    <a:gd name="connsiteY64" fmla="*/ 716280 h 1402080"/>
                    <a:gd name="connsiteX65" fmla="*/ 48568 w 1249680"/>
                    <a:gd name="connsiteY65" fmla="*/ 756737 h 1402080"/>
                    <a:gd name="connsiteX66" fmla="*/ 29527 w 1249680"/>
                    <a:gd name="connsiteY66" fmla="*/ 718344 h 1402080"/>
                    <a:gd name="connsiteX67" fmla="*/ 104473 w 1249680"/>
                    <a:gd name="connsiteY67" fmla="*/ 693138 h 1402080"/>
                    <a:gd name="connsiteX68" fmla="*/ 77629 w 1249680"/>
                    <a:gd name="connsiteY68" fmla="*/ 617855 h 1402080"/>
                    <a:gd name="connsiteX69" fmla="*/ 39683 w 1249680"/>
                    <a:gd name="connsiteY69" fmla="*/ 611505 h 1402080"/>
                    <a:gd name="connsiteX70" fmla="*/ 0 w 1249680"/>
                    <a:gd name="connsiteY7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735007 w 1249680"/>
                    <a:gd name="connsiteY38" fmla="*/ 1299686 h 1402080"/>
                    <a:gd name="connsiteX39" fmla="*/ 504026 w 1249680"/>
                    <a:gd name="connsiteY39" fmla="*/ 1252061 h 1402080"/>
                    <a:gd name="connsiteX40" fmla="*/ 134932 w 1249680"/>
                    <a:gd name="connsiteY40" fmla="*/ 1171098 h 1402080"/>
                    <a:gd name="connsiteX41" fmla="*/ 143351 w 1249680"/>
                    <a:gd name="connsiteY41" fmla="*/ 1202532 h 1402080"/>
                    <a:gd name="connsiteX42" fmla="*/ 180975 w 1249680"/>
                    <a:gd name="connsiteY42" fmla="*/ 1200626 h 1402080"/>
                    <a:gd name="connsiteX43" fmla="*/ 163354 w 1249680"/>
                    <a:gd name="connsiteY43" fmla="*/ 1141095 h 1402080"/>
                    <a:gd name="connsiteX44" fmla="*/ 234791 w 1249680"/>
                    <a:gd name="connsiteY44" fmla="*/ 1096804 h 1402080"/>
                    <a:gd name="connsiteX45" fmla="*/ 249232 w 1249680"/>
                    <a:gd name="connsiteY45" fmla="*/ 1180623 h 1402080"/>
                    <a:gd name="connsiteX46" fmla="*/ 277807 w 1249680"/>
                    <a:gd name="connsiteY46" fmla="*/ 1190149 h 1402080"/>
                    <a:gd name="connsiteX47" fmla="*/ 292417 w 1249680"/>
                    <a:gd name="connsiteY47" fmla="*/ 1068705 h 1402080"/>
                    <a:gd name="connsiteX48" fmla="*/ 323051 w 1249680"/>
                    <a:gd name="connsiteY48" fmla="*/ 1078230 h 1402080"/>
                    <a:gd name="connsiteX49" fmla="*/ 294476 w 1249680"/>
                    <a:gd name="connsiteY49" fmla="*/ 944880 h 1402080"/>
                    <a:gd name="connsiteX50" fmla="*/ 258758 w 1249680"/>
                    <a:gd name="connsiteY50" fmla="*/ 961549 h 1402080"/>
                    <a:gd name="connsiteX51" fmla="*/ 149220 w 1249680"/>
                    <a:gd name="connsiteY51" fmla="*/ 909162 h 1402080"/>
                    <a:gd name="connsiteX52" fmla="*/ 158745 w 1249680"/>
                    <a:gd name="connsiteY52" fmla="*/ 882967 h 1402080"/>
                    <a:gd name="connsiteX53" fmla="*/ 130765 w 1249680"/>
                    <a:gd name="connsiteY53" fmla="*/ 864017 h 1402080"/>
                    <a:gd name="connsiteX54" fmla="*/ 108738 w 1249680"/>
                    <a:gd name="connsiteY54" fmla="*/ 897255 h 1402080"/>
                    <a:gd name="connsiteX55" fmla="*/ 111120 w 1249680"/>
                    <a:gd name="connsiteY55" fmla="*/ 840105 h 1402080"/>
                    <a:gd name="connsiteX56" fmla="*/ 92070 w 1249680"/>
                    <a:gd name="connsiteY56" fmla="*/ 835343 h 1402080"/>
                    <a:gd name="connsiteX57" fmla="*/ 80163 w 1249680"/>
                    <a:gd name="connsiteY57" fmla="*/ 906780 h 1402080"/>
                    <a:gd name="connsiteX58" fmla="*/ 58732 w 1249680"/>
                    <a:gd name="connsiteY58" fmla="*/ 911543 h 1402080"/>
                    <a:gd name="connsiteX59" fmla="*/ 70639 w 1249680"/>
                    <a:gd name="connsiteY59" fmla="*/ 825817 h 1402080"/>
                    <a:gd name="connsiteX60" fmla="*/ 122872 w 1249680"/>
                    <a:gd name="connsiteY60" fmla="*/ 819626 h 1402080"/>
                    <a:gd name="connsiteX61" fmla="*/ 125407 w 1249680"/>
                    <a:gd name="connsiteY61" fmla="*/ 799623 h 1402080"/>
                    <a:gd name="connsiteX62" fmla="*/ 78581 w 1249680"/>
                    <a:gd name="connsiteY62" fmla="*/ 799624 h 1402080"/>
                    <a:gd name="connsiteX63" fmla="*/ 82867 w 1249680"/>
                    <a:gd name="connsiteY63" fmla="*/ 761047 h 1402080"/>
                    <a:gd name="connsiteX64" fmla="*/ 142076 w 1249680"/>
                    <a:gd name="connsiteY64" fmla="*/ 742474 h 1402080"/>
                    <a:gd name="connsiteX65" fmla="*/ 130169 w 1249680"/>
                    <a:gd name="connsiteY65" fmla="*/ 716280 h 1402080"/>
                    <a:gd name="connsiteX66" fmla="*/ 48568 w 1249680"/>
                    <a:gd name="connsiteY66" fmla="*/ 756737 h 1402080"/>
                    <a:gd name="connsiteX67" fmla="*/ 29527 w 1249680"/>
                    <a:gd name="connsiteY67" fmla="*/ 718344 h 1402080"/>
                    <a:gd name="connsiteX68" fmla="*/ 104473 w 1249680"/>
                    <a:gd name="connsiteY68" fmla="*/ 693138 h 1402080"/>
                    <a:gd name="connsiteX69" fmla="*/ 77629 w 1249680"/>
                    <a:gd name="connsiteY69" fmla="*/ 617855 h 1402080"/>
                    <a:gd name="connsiteX70" fmla="*/ 39683 w 1249680"/>
                    <a:gd name="connsiteY70" fmla="*/ 611505 h 1402080"/>
                    <a:gd name="connsiteX71" fmla="*/ 0 w 1249680"/>
                    <a:gd name="connsiteY7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877882 w 1249680"/>
                    <a:gd name="connsiteY38" fmla="*/ 1330643 h 1402080"/>
                    <a:gd name="connsiteX39" fmla="*/ 735007 w 1249680"/>
                    <a:gd name="connsiteY39" fmla="*/ 1299686 h 1402080"/>
                    <a:gd name="connsiteX40" fmla="*/ 504026 w 1249680"/>
                    <a:gd name="connsiteY40" fmla="*/ 1252061 h 1402080"/>
                    <a:gd name="connsiteX41" fmla="*/ 134932 w 1249680"/>
                    <a:gd name="connsiteY41" fmla="*/ 1171098 h 1402080"/>
                    <a:gd name="connsiteX42" fmla="*/ 143351 w 1249680"/>
                    <a:gd name="connsiteY42" fmla="*/ 1202532 h 1402080"/>
                    <a:gd name="connsiteX43" fmla="*/ 180975 w 1249680"/>
                    <a:gd name="connsiteY43" fmla="*/ 1200626 h 1402080"/>
                    <a:gd name="connsiteX44" fmla="*/ 163354 w 1249680"/>
                    <a:gd name="connsiteY44" fmla="*/ 1141095 h 1402080"/>
                    <a:gd name="connsiteX45" fmla="*/ 234791 w 1249680"/>
                    <a:gd name="connsiteY45" fmla="*/ 1096804 h 1402080"/>
                    <a:gd name="connsiteX46" fmla="*/ 249232 w 1249680"/>
                    <a:gd name="connsiteY46" fmla="*/ 1180623 h 1402080"/>
                    <a:gd name="connsiteX47" fmla="*/ 277807 w 1249680"/>
                    <a:gd name="connsiteY47" fmla="*/ 1190149 h 1402080"/>
                    <a:gd name="connsiteX48" fmla="*/ 292417 w 1249680"/>
                    <a:gd name="connsiteY48" fmla="*/ 1068705 h 1402080"/>
                    <a:gd name="connsiteX49" fmla="*/ 323051 w 1249680"/>
                    <a:gd name="connsiteY49" fmla="*/ 1078230 h 1402080"/>
                    <a:gd name="connsiteX50" fmla="*/ 294476 w 1249680"/>
                    <a:gd name="connsiteY50" fmla="*/ 944880 h 1402080"/>
                    <a:gd name="connsiteX51" fmla="*/ 258758 w 1249680"/>
                    <a:gd name="connsiteY51" fmla="*/ 961549 h 1402080"/>
                    <a:gd name="connsiteX52" fmla="*/ 149220 w 1249680"/>
                    <a:gd name="connsiteY52" fmla="*/ 909162 h 1402080"/>
                    <a:gd name="connsiteX53" fmla="*/ 158745 w 1249680"/>
                    <a:gd name="connsiteY53" fmla="*/ 882967 h 1402080"/>
                    <a:gd name="connsiteX54" fmla="*/ 130765 w 1249680"/>
                    <a:gd name="connsiteY54" fmla="*/ 864017 h 1402080"/>
                    <a:gd name="connsiteX55" fmla="*/ 108738 w 1249680"/>
                    <a:gd name="connsiteY55" fmla="*/ 897255 h 1402080"/>
                    <a:gd name="connsiteX56" fmla="*/ 111120 w 1249680"/>
                    <a:gd name="connsiteY56" fmla="*/ 840105 h 1402080"/>
                    <a:gd name="connsiteX57" fmla="*/ 92070 w 1249680"/>
                    <a:gd name="connsiteY57" fmla="*/ 835343 h 1402080"/>
                    <a:gd name="connsiteX58" fmla="*/ 80163 w 1249680"/>
                    <a:gd name="connsiteY58" fmla="*/ 906780 h 1402080"/>
                    <a:gd name="connsiteX59" fmla="*/ 58732 w 1249680"/>
                    <a:gd name="connsiteY59" fmla="*/ 911543 h 1402080"/>
                    <a:gd name="connsiteX60" fmla="*/ 70639 w 1249680"/>
                    <a:gd name="connsiteY60" fmla="*/ 825817 h 1402080"/>
                    <a:gd name="connsiteX61" fmla="*/ 122872 w 1249680"/>
                    <a:gd name="connsiteY61" fmla="*/ 819626 h 1402080"/>
                    <a:gd name="connsiteX62" fmla="*/ 125407 w 1249680"/>
                    <a:gd name="connsiteY62" fmla="*/ 799623 h 1402080"/>
                    <a:gd name="connsiteX63" fmla="*/ 78581 w 1249680"/>
                    <a:gd name="connsiteY63" fmla="*/ 799624 h 1402080"/>
                    <a:gd name="connsiteX64" fmla="*/ 82867 w 1249680"/>
                    <a:gd name="connsiteY64" fmla="*/ 761047 h 1402080"/>
                    <a:gd name="connsiteX65" fmla="*/ 142076 w 1249680"/>
                    <a:gd name="connsiteY65" fmla="*/ 742474 h 1402080"/>
                    <a:gd name="connsiteX66" fmla="*/ 130169 w 1249680"/>
                    <a:gd name="connsiteY66" fmla="*/ 716280 h 1402080"/>
                    <a:gd name="connsiteX67" fmla="*/ 48568 w 1249680"/>
                    <a:gd name="connsiteY67" fmla="*/ 756737 h 1402080"/>
                    <a:gd name="connsiteX68" fmla="*/ 29527 w 1249680"/>
                    <a:gd name="connsiteY68" fmla="*/ 718344 h 1402080"/>
                    <a:gd name="connsiteX69" fmla="*/ 104473 w 1249680"/>
                    <a:gd name="connsiteY69" fmla="*/ 693138 h 1402080"/>
                    <a:gd name="connsiteX70" fmla="*/ 77629 w 1249680"/>
                    <a:gd name="connsiteY70" fmla="*/ 617855 h 1402080"/>
                    <a:gd name="connsiteX71" fmla="*/ 39683 w 1249680"/>
                    <a:gd name="connsiteY71" fmla="*/ 611505 h 1402080"/>
                    <a:gd name="connsiteX72" fmla="*/ 0 w 1249680"/>
                    <a:gd name="connsiteY7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1025520 w 1249680"/>
                    <a:gd name="connsiteY37" fmla="*/ 1375886 h 1402080"/>
                    <a:gd name="connsiteX38" fmla="*/ 998220 w 1249680"/>
                    <a:gd name="connsiteY38" fmla="*/ 1356360 h 1402080"/>
                    <a:gd name="connsiteX39" fmla="*/ 877882 w 1249680"/>
                    <a:gd name="connsiteY39" fmla="*/ 1330643 h 1402080"/>
                    <a:gd name="connsiteX40" fmla="*/ 735007 w 1249680"/>
                    <a:gd name="connsiteY40" fmla="*/ 1299686 h 1402080"/>
                    <a:gd name="connsiteX41" fmla="*/ 504026 w 1249680"/>
                    <a:gd name="connsiteY41" fmla="*/ 1252061 h 1402080"/>
                    <a:gd name="connsiteX42" fmla="*/ 134932 w 1249680"/>
                    <a:gd name="connsiteY42" fmla="*/ 1171098 h 1402080"/>
                    <a:gd name="connsiteX43" fmla="*/ 143351 w 1249680"/>
                    <a:gd name="connsiteY43" fmla="*/ 1202532 h 1402080"/>
                    <a:gd name="connsiteX44" fmla="*/ 180975 w 1249680"/>
                    <a:gd name="connsiteY44" fmla="*/ 1200626 h 1402080"/>
                    <a:gd name="connsiteX45" fmla="*/ 163354 w 1249680"/>
                    <a:gd name="connsiteY45" fmla="*/ 1141095 h 1402080"/>
                    <a:gd name="connsiteX46" fmla="*/ 234791 w 1249680"/>
                    <a:gd name="connsiteY46" fmla="*/ 1096804 h 1402080"/>
                    <a:gd name="connsiteX47" fmla="*/ 249232 w 1249680"/>
                    <a:gd name="connsiteY47" fmla="*/ 1180623 h 1402080"/>
                    <a:gd name="connsiteX48" fmla="*/ 277807 w 1249680"/>
                    <a:gd name="connsiteY48" fmla="*/ 1190149 h 1402080"/>
                    <a:gd name="connsiteX49" fmla="*/ 292417 w 1249680"/>
                    <a:gd name="connsiteY49" fmla="*/ 1068705 h 1402080"/>
                    <a:gd name="connsiteX50" fmla="*/ 323051 w 1249680"/>
                    <a:gd name="connsiteY50" fmla="*/ 1078230 h 1402080"/>
                    <a:gd name="connsiteX51" fmla="*/ 294476 w 1249680"/>
                    <a:gd name="connsiteY51" fmla="*/ 944880 h 1402080"/>
                    <a:gd name="connsiteX52" fmla="*/ 258758 w 1249680"/>
                    <a:gd name="connsiteY52" fmla="*/ 961549 h 1402080"/>
                    <a:gd name="connsiteX53" fmla="*/ 149220 w 1249680"/>
                    <a:gd name="connsiteY53" fmla="*/ 909162 h 1402080"/>
                    <a:gd name="connsiteX54" fmla="*/ 158745 w 1249680"/>
                    <a:gd name="connsiteY54" fmla="*/ 882967 h 1402080"/>
                    <a:gd name="connsiteX55" fmla="*/ 130765 w 1249680"/>
                    <a:gd name="connsiteY55" fmla="*/ 864017 h 1402080"/>
                    <a:gd name="connsiteX56" fmla="*/ 108738 w 1249680"/>
                    <a:gd name="connsiteY56" fmla="*/ 897255 h 1402080"/>
                    <a:gd name="connsiteX57" fmla="*/ 111120 w 1249680"/>
                    <a:gd name="connsiteY57" fmla="*/ 840105 h 1402080"/>
                    <a:gd name="connsiteX58" fmla="*/ 92070 w 1249680"/>
                    <a:gd name="connsiteY58" fmla="*/ 835343 h 1402080"/>
                    <a:gd name="connsiteX59" fmla="*/ 80163 w 1249680"/>
                    <a:gd name="connsiteY59" fmla="*/ 906780 h 1402080"/>
                    <a:gd name="connsiteX60" fmla="*/ 58732 w 1249680"/>
                    <a:gd name="connsiteY60" fmla="*/ 911543 h 1402080"/>
                    <a:gd name="connsiteX61" fmla="*/ 70639 w 1249680"/>
                    <a:gd name="connsiteY61" fmla="*/ 825817 h 1402080"/>
                    <a:gd name="connsiteX62" fmla="*/ 122872 w 1249680"/>
                    <a:gd name="connsiteY62" fmla="*/ 819626 h 1402080"/>
                    <a:gd name="connsiteX63" fmla="*/ 125407 w 1249680"/>
                    <a:gd name="connsiteY63" fmla="*/ 799623 h 1402080"/>
                    <a:gd name="connsiteX64" fmla="*/ 78581 w 1249680"/>
                    <a:gd name="connsiteY64" fmla="*/ 799624 h 1402080"/>
                    <a:gd name="connsiteX65" fmla="*/ 82867 w 1249680"/>
                    <a:gd name="connsiteY65" fmla="*/ 761047 h 1402080"/>
                    <a:gd name="connsiteX66" fmla="*/ 142076 w 1249680"/>
                    <a:gd name="connsiteY66" fmla="*/ 742474 h 1402080"/>
                    <a:gd name="connsiteX67" fmla="*/ 130169 w 1249680"/>
                    <a:gd name="connsiteY67" fmla="*/ 716280 h 1402080"/>
                    <a:gd name="connsiteX68" fmla="*/ 48568 w 1249680"/>
                    <a:gd name="connsiteY68" fmla="*/ 756737 h 1402080"/>
                    <a:gd name="connsiteX69" fmla="*/ 29527 w 1249680"/>
                    <a:gd name="connsiteY69" fmla="*/ 718344 h 1402080"/>
                    <a:gd name="connsiteX70" fmla="*/ 104473 w 1249680"/>
                    <a:gd name="connsiteY70" fmla="*/ 693138 h 1402080"/>
                    <a:gd name="connsiteX71" fmla="*/ 77629 w 1249680"/>
                    <a:gd name="connsiteY71" fmla="*/ 617855 h 1402080"/>
                    <a:gd name="connsiteX72" fmla="*/ 39683 w 1249680"/>
                    <a:gd name="connsiteY72" fmla="*/ 611505 h 1402080"/>
                    <a:gd name="connsiteX73" fmla="*/ 0 w 1249680"/>
                    <a:gd name="connsiteY7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89813 w 1249680"/>
                    <a:gd name="connsiteY36" fmla="*/ 1366361 h 1402080"/>
                    <a:gd name="connsiteX37" fmla="*/ 1066800 w 1249680"/>
                    <a:gd name="connsiteY37" fmla="*/ 1402080 h 1402080"/>
                    <a:gd name="connsiteX38" fmla="*/ 1025520 w 1249680"/>
                    <a:gd name="connsiteY38" fmla="*/ 1375886 h 1402080"/>
                    <a:gd name="connsiteX39" fmla="*/ 998220 w 1249680"/>
                    <a:gd name="connsiteY39" fmla="*/ 1356360 h 1402080"/>
                    <a:gd name="connsiteX40" fmla="*/ 877882 w 1249680"/>
                    <a:gd name="connsiteY40" fmla="*/ 1330643 h 1402080"/>
                    <a:gd name="connsiteX41" fmla="*/ 735007 w 1249680"/>
                    <a:gd name="connsiteY41" fmla="*/ 1299686 h 1402080"/>
                    <a:gd name="connsiteX42" fmla="*/ 504026 w 1249680"/>
                    <a:gd name="connsiteY42" fmla="*/ 1252061 h 1402080"/>
                    <a:gd name="connsiteX43" fmla="*/ 134932 w 1249680"/>
                    <a:gd name="connsiteY43" fmla="*/ 1171098 h 1402080"/>
                    <a:gd name="connsiteX44" fmla="*/ 143351 w 1249680"/>
                    <a:gd name="connsiteY44" fmla="*/ 1202532 h 1402080"/>
                    <a:gd name="connsiteX45" fmla="*/ 180975 w 1249680"/>
                    <a:gd name="connsiteY45" fmla="*/ 1200626 h 1402080"/>
                    <a:gd name="connsiteX46" fmla="*/ 163354 w 1249680"/>
                    <a:gd name="connsiteY46" fmla="*/ 1141095 h 1402080"/>
                    <a:gd name="connsiteX47" fmla="*/ 234791 w 1249680"/>
                    <a:gd name="connsiteY47" fmla="*/ 1096804 h 1402080"/>
                    <a:gd name="connsiteX48" fmla="*/ 249232 w 1249680"/>
                    <a:gd name="connsiteY48" fmla="*/ 1180623 h 1402080"/>
                    <a:gd name="connsiteX49" fmla="*/ 277807 w 1249680"/>
                    <a:gd name="connsiteY49" fmla="*/ 1190149 h 1402080"/>
                    <a:gd name="connsiteX50" fmla="*/ 292417 w 1249680"/>
                    <a:gd name="connsiteY50" fmla="*/ 1068705 h 1402080"/>
                    <a:gd name="connsiteX51" fmla="*/ 323051 w 1249680"/>
                    <a:gd name="connsiteY51" fmla="*/ 1078230 h 1402080"/>
                    <a:gd name="connsiteX52" fmla="*/ 294476 w 1249680"/>
                    <a:gd name="connsiteY52" fmla="*/ 944880 h 1402080"/>
                    <a:gd name="connsiteX53" fmla="*/ 258758 w 1249680"/>
                    <a:gd name="connsiteY53" fmla="*/ 961549 h 1402080"/>
                    <a:gd name="connsiteX54" fmla="*/ 149220 w 1249680"/>
                    <a:gd name="connsiteY54" fmla="*/ 909162 h 1402080"/>
                    <a:gd name="connsiteX55" fmla="*/ 158745 w 1249680"/>
                    <a:gd name="connsiteY55" fmla="*/ 882967 h 1402080"/>
                    <a:gd name="connsiteX56" fmla="*/ 130765 w 1249680"/>
                    <a:gd name="connsiteY56" fmla="*/ 864017 h 1402080"/>
                    <a:gd name="connsiteX57" fmla="*/ 108738 w 1249680"/>
                    <a:gd name="connsiteY57" fmla="*/ 897255 h 1402080"/>
                    <a:gd name="connsiteX58" fmla="*/ 111120 w 1249680"/>
                    <a:gd name="connsiteY58" fmla="*/ 840105 h 1402080"/>
                    <a:gd name="connsiteX59" fmla="*/ 92070 w 1249680"/>
                    <a:gd name="connsiteY59" fmla="*/ 835343 h 1402080"/>
                    <a:gd name="connsiteX60" fmla="*/ 80163 w 1249680"/>
                    <a:gd name="connsiteY60" fmla="*/ 906780 h 1402080"/>
                    <a:gd name="connsiteX61" fmla="*/ 58732 w 1249680"/>
                    <a:gd name="connsiteY61" fmla="*/ 911543 h 1402080"/>
                    <a:gd name="connsiteX62" fmla="*/ 70639 w 1249680"/>
                    <a:gd name="connsiteY62" fmla="*/ 825817 h 1402080"/>
                    <a:gd name="connsiteX63" fmla="*/ 122872 w 1249680"/>
                    <a:gd name="connsiteY63" fmla="*/ 819626 h 1402080"/>
                    <a:gd name="connsiteX64" fmla="*/ 125407 w 1249680"/>
                    <a:gd name="connsiteY64" fmla="*/ 799623 h 1402080"/>
                    <a:gd name="connsiteX65" fmla="*/ 78581 w 1249680"/>
                    <a:gd name="connsiteY65" fmla="*/ 799624 h 1402080"/>
                    <a:gd name="connsiteX66" fmla="*/ 82867 w 1249680"/>
                    <a:gd name="connsiteY66" fmla="*/ 761047 h 1402080"/>
                    <a:gd name="connsiteX67" fmla="*/ 142076 w 1249680"/>
                    <a:gd name="connsiteY67" fmla="*/ 742474 h 1402080"/>
                    <a:gd name="connsiteX68" fmla="*/ 130169 w 1249680"/>
                    <a:gd name="connsiteY68" fmla="*/ 716280 h 1402080"/>
                    <a:gd name="connsiteX69" fmla="*/ 48568 w 1249680"/>
                    <a:gd name="connsiteY69" fmla="*/ 756737 h 1402080"/>
                    <a:gd name="connsiteX70" fmla="*/ 29527 w 1249680"/>
                    <a:gd name="connsiteY70" fmla="*/ 718344 h 1402080"/>
                    <a:gd name="connsiteX71" fmla="*/ 104473 w 1249680"/>
                    <a:gd name="connsiteY71" fmla="*/ 693138 h 1402080"/>
                    <a:gd name="connsiteX72" fmla="*/ 77629 w 1249680"/>
                    <a:gd name="connsiteY72" fmla="*/ 617855 h 1402080"/>
                    <a:gd name="connsiteX73" fmla="*/ 39683 w 1249680"/>
                    <a:gd name="connsiteY73" fmla="*/ 611505 h 1402080"/>
                    <a:gd name="connsiteX74" fmla="*/ 0 w 1249680"/>
                    <a:gd name="connsiteY7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44582 w 1249680"/>
                    <a:gd name="connsiteY35" fmla="*/ 1287780 h 1402080"/>
                    <a:gd name="connsiteX36" fmla="*/ 1118388 w 1249680"/>
                    <a:gd name="connsiteY36" fmla="*/ 1328261 h 1402080"/>
                    <a:gd name="connsiteX37" fmla="*/ 1089813 w 1249680"/>
                    <a:gd name="connsiteY37" fmla="*/ 1366361 h 1402080"/>
                    <a:gd name="connsiteX38" fmla="*/ 1066800 w 1249680"/>
                    <a:gd name="connsiteY38" fmla="*/ 1402080 h 1402080"/>
                    <a:gd name="connsiteX39" fmla="*/ 1025520 w 1249680"/>
                    <a:gd name="connsiteY39" fmla="*/ 1375886 h 1402080"/>
                    <a:gd name="connsiteX40" fmla="*/ 998220 w 1249680"/>
                    <a:gd name="connsiteY40" fmla="*/ 1356360 h 1402080"/>
                    <a:gd name="connsiteX41" fmla="*/ 877882 w 1249680"/>
                    <a:gd name="connsiteY41" fmla="*/ 1330643 h 1402080"/>
                    <a:gd name="connsiteX42" fmla="*/ 735007 w 1249680"/>
                    <a:gd name="connsiteY42" fmla="*/ 1299686 h 1402080"/>
                    <a:gd name="connsiteX43" fmla="*/ 504026 w 1249680"/>
                    <a:gd name="connsiteY43" fmla="*/ 1252061 h 1402080"/>
                    <a:gd name="connsiteX44" fmla="*/ 134932 w 1249680"/>
                    <a:gd name="connsiteY44" fmla="*/ 1171098 h 1402080"/>
                    <a:gd name="connsiteX45" fmla="*/ 143351 w 1249680"/>
                    <a:gd name="connsiteY45" fmla="*/ 1202532 h 1402080"/>
                    <a:gd name="connsiteX46" fmla="*/ 180975 w 1249680"/>
                    <a:gd name="connsiteY46" fmla="*/ 1200626 h 1402080"/>
                    <a:gd name="connsiteX47" fmla="*/ 163354 w 1249680"/>
                    <a:gd name="connsiteY47" fmla="*/ 1141095 h 1402080"/>
                    <a:gd name="connsiteX48" fmla="*/ 234791 w 1249680"/>
                    <a:gd name="connsiteY48" fmla="*/ 1096804 h 1402080"/>
                    <a:gd name="connsiteX49" fmla="*/ 249232 w 1249680"/>
                    <a:gd name="connsiteY49" fmla="*/ 1180623 h 1402080"/>
                    <a:gd name="connsiteX50" fmla="*/ 277807 w 1249680"/>
                    <a:gd name="connsiteY50" fmla="*/ 1190149 h 1402080"/>
                    <a:gd name="connsiteX51" fmla="*/ 292417 w 1249680"/>
                    <a:gd name="connsiteY51" fmla="*/ 1068705 h 1402080"/>
                    <a:gd name="connsiteX52" fmla="*/ 323051 w 1249680"/>
                    <a:gd name="connsiteY52" fmla="*/ 1078230 h 1402080"/>
                    <a:gd name="connsiteX53" fmla="*/ 294476 w 1249680"/>
                    <a:gd name="connsiteY53" fmla="*/ 944880 h 1402080"/>
                    <a:gd name="connsiteX54" fmla="*/ 258758 w 1249680"/>
                    <a:gd name="connsiteY54" fmla="*/ 961549 h 1402080"/>
                    <a:gd name="connsiteX55" fmla="*/ 149220 w 1249680"/>
                    <a:gd name="connsiteY55" fmla="*/ 909162 h 1402080"/>
                    <a:gd name="connsiteX56" fmla="*/ 158745 w 1249680"/>
                    <a:gd name="connsiteY56" fmla="*/ 882967 h 1402080"/>
                    <a:gd name="connsiteX57" fmla="*/ 130765 w 1249680"/>
                    <a:gd name="connsiteY57" fmla="*/ 864017 h 1402080"/>
                    <a:gd name="connsiteX58" fmla="*/ 108738 w 1249680"/>
                    <a:gd name="connsiteY58" fmla="*/ 897255 h 1402080"/>
                    <a:gd name="connsiteX59" fmla="*/ 111120 w 1249680"/>
                    <a:gd name="connsiteY59" fmla="*/ 840105 h 1402080"/>
                    <a:gd name="connsiteX60" fmla="*/ 92070 w 1249680"/>
                    <a:gd name="connsiteY60" fmla="*/ 835343 h 1402080"/>
                    <a:gd name="connsiteX61" fmla="*/ 80163 w 1249680"/>
                    <a:gd name="connsiteY61" fmla="*/ 906780 h 1402080"/>
                    <a:gd name="connsiteX62" fmla="*/ 58732 w 1249680"/>
                    <a:gd name="connsiteY62" fmla="*/ 911543 h 1402080"/>
                    <a:gd name="connsiteX63" fmla="*/ 70639 w 1249680"/>
                    <a:gd name="connsiteY63" fmla="*/ 825817 h 1402080"/>
                    <a:gd name="connsiteX64" fmla="*/ 122872 w 1249680"/>
                    <a:gd name="connsiteY64" fmla="*/ 819626 h 1402080"/>
                    <a:gd name="connsiteX65" fmla="*/ 125407 w 1249680"/>
                    <a:gd name="connsiteY65" fmla="*/ 799623 h 1402080"/>
                    <a:gd name="connsiteX66" fmla="*/ 78581 w 1249680"/>
                    <a:gd name="connsiteY66" fmla="*/ 799624 h 1402080"/>
                    <a:gd name="connsiteX67" fmla="*/ 82867 w 1249680"/>
                    <a:gd name="connsiteY67" fmla="*/ 761047 h 1402080"/>
                    <a:gd name="connsiteX68" fmla="*/ 142076 w 1249680"/>
                    <a:gd name="connsiteY68" fmla="*/ 742474 h 1402080"/>
                    <a:gd name="connsiteX69" fmla="*/ 130169 w 1249680"/>
                    <a:gd name="connsiteY69" fmla="*/ 716280 h 1402080"/>
                    <a:gd name="connsiteX70" fmla="*/ 48568 w 1249680"/>
                    <a:gd name="connsiteY70" fmla="*/ 756737 h 1402080"/>
                    <a:gd name="connsiteX71" fmla="*/ 29527 w 1249680"/>
                    <a:gd name="connsiteY71" fmla="*/ 718344 h 1402080"/>
                    <a:gd name="connsiteX72" fmla="*/ 104473 w 1249680"/>
                    <a:gd name="connsiteY72" fmla="*/ 693138 h 1402080"/>
                    <a:gd name="connsiteX73" fmla="*/ 77629 w 1249680"/>
                    <a:gd name="connsiteY73" fmla="*/ 617855 h 1402080"/>
                    <a:gd name="connsiteX74" fmla="*/ 39683 w 1249680"/>
                    <a:gd name="connsiteY74" fmla="*/ 611505 h 1402080"/>
                    <a:gd name="connsiteX75" fmla="*/ 0 w 1249680"/>
                    <a:gd name="connsiteY7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092195 w 1249680"/>
                    <a:gd name="connsiteY34" fmla="*/ 1199674 h 1402080"/>
                    <a:gd name="connsiteX35" fmla="*/ 1165860 w 1249680"/>
                    <a:gd name="connsiteY35" fmla="*/ 1249680 h 1402080"/>
                    <a:gd name="connsiteX36" fmla="*/ 1144582 w 1249680"/>
                    <a:gd name="connsiteY36" fmla="*/ 1287780 h 1402080"/>
                    <a:gd name="connsiteX37" fmla="*/ 1118388 w 1249680"/>
                    <a:gd name="connsiteY37" fmla="*/ 1328261 h 1402080"/>
                    <a:gd name="connsiteX38" fmla="*/ 1089813 w 1249680"/>
                    <a:gd name="connsiteY38" fmla="*/ 1366361 h 1402080"/>
                    <a:gd name="connsiteX39" fmla="*/ 1066800 w 1249680"/>
                    <a:gd name="connsiteY39" fmla="*/ 1402080 h 1402080"/>
                    <a:gd name="connsiteX40" fmla="*/ 1025520 w 1249680"/>
                    <a:gd name="connsiteY40" fmla="*/ 1375886 h 1402080"/>
                    <a:gd name="connsiteX41" fmla="*/ 998220 w 1249680"/>
                    <a:gd name="connsiteY41" fmla="*/ 1356360 h 1402080"/>
                    <a:gd name="connsiteX42" fmla="*/ 877882 w 1249680"/>
                    <a:gd name="connsiteY42" fmla="*/ 1330643 h 1402080"/>
                    <a:gd name="connsiteX43" fmla="*/ 735007 w 1249680"/>
                    <a:gd name="connsiteY43" fmla="*/ 1299686 h 1402080"/>
                    <a:gd name="connsiteX44" fmla="*/ 504026 w 1249680"/>
                    <a:gd name="connsiteY44" fmla="*/ 1252061 h 1402080"/>
                    <a:gd name="connsiteX45" fmla="*/ 134932 w 1249680"/>
                    <a:gd name="connsiteY45" fmla="*/ 1171098 h 1402080"/>
                    <a:gd name="connsiteX46" fmla="*/ 143351 w 1249680"/>
                    <a:gd name="connsiteY46" fmla="*/ 1202532 h 1402080"/>
                    <a:gd name="connsiteX47" fmla="*/ 180975 w 1249680"/>
                    <a:gd name="connsiteY47" fmla="*/ 1200626 h 1402080"/>
                    <a:gd name="connsiteX48" fmla="*/ 163354 w 1249680"/>
                    <a:gd name="connsiteY48" fmla="*/ 1141095 h 1402080"/>
                    <a:gd name="connsiteX49" fmla="*/ 234791 w 1249680"/>
                    <a:gd name="connsiteY49" fmla="*/ 1096804 h 1402080"/>
                    <a:gd name="connsiteX50" fmla="*/ 249232 w 1249680"/>
                    <a:gd name="connsiteY50" fmla="*/ 1180623 h 1402080"/>
                    <a:gd name="connsiteX51" fmla="*/ 277807 w 1249680"/>
                    <a:gd name="connsiteY51" fmla="*/ 1190149 h 1402080"/>
                    <a:gd name="connsiteX52" fmla="*/ 292417 w 1249680"/>
                    <a:gd name="connsiteY52" fmla="*/ 1068705 h 1402080"/>
                    <a:gd name="connsiteX53" fmla="*/ 323051 w 1249680"/>
                    <a:gd name="connsiteY53" fmla="*/ 1078230 h 1402080"/>
                    <a:gd name="connsiteX54" fmla="*/ 294476 w 1249680"/>
                    <a:gd name="connsiteY54" fmla="*/ 944880 h 1402080"/>
                    <a:gd name="connsiteX55" fmla="*/ 258758 w 1249680"/>
                    <a:gd name="connsiteY55" fmla="*/ 961549 h 1402080"/>
                    <a:gd name="connsiteX56" fmla="*/ 149220 w 1249680"/>
                    <a:gd name="connsiteY56" fmla="*/ 909162 h 1402080"/>
                    <a:gd name="connsiteX57" fmla="*/ 158745 w 1249680"/>
                    <a:gd name="connsiteY57" fmla="*/ 882967 h 1402080"/>
                    <a:gd name="connsiteX58" fmla="*/ 130765 w 1249680"/>
                    <a:gd name="connsiteY58" fmla="*/ 864017 h 1402080"/>
                    <a:gd name="connsiteX59" fmla="*/ 108738 w 1249680"/>
                    <a:gd name="connsiteY59" fmla="*/ 897255 h 1402080"/>
                    <a:gd name="connsiteX60" fmla="*/ 111120 w 1249680"/>
                    <a:gd name="connsiteY60" fmla="*/ 840105 h 1402080"/>
                    <a:gd name="connsiteX61" fmla="*/ 92070 w 1249680"/>
                    <a:gd name="connsiteY61" fmla="*/ 835343 h 1402080"/>
                    <a:gd name="connsiteX62" fmla="*/ 80163 w 1249680"/>
                    <a:gd name="connsiteY62" fmla="*/ 906780 h 1402080"/>
                    <a:gd name="connsiteX63" fmla="*/ 58732 w 1249680"/>
                    <a:gd name="connsiteY63" fmla="*/ 911543 h 1402080"/>
                    <a:gd name="connsiteX64" fmla="*/ 70639 w 1249680"/>
                    <a:gd name="connsiteY64" fmla="*/ 825817 h 1402080"/>
                    <a:gd name="connsiteX65" fmla="*/ 122872 w 1249680"/>
                    <a:gd name="connsiteY65" fmla="*/ 819626 h 1402080"/>
                    <a:gd name="connsiteX66" fmla="*/ 125407 w 1249680"/>
                    <a:gd name="connsiteY66" fmla="*/ 799623 h 1402080"/>
                    <a:gd name="connsiteX67" fmla="*/ 78581 w 1249680"/>
                    <a:gd name="connsiteY67" fmla="*/ 799624 h 1402080"/>
                    <a:gd name="connsiteX68" fmla="*/ 82867 w 1249680"/>
                    <a:gd name="connsiteY68" fmla="*/ 761047 h 1402080"/>
                    <a:gd name="connsiteX69" fmla="*/ 142076 w 1249680"/>
                    <a:gd name="connsiteY69" fmla="*/ 742474 h 1402080"/>
                    <a:gd name="connsiteX70" fmla="*/ 130169 w 1249680"/>
                    <a:gd name="connsiteY70" fmla="*/ 716280 h 1402080"/>
                    <a:gd name="connsiteX71" fmla="*/ 48568 w 1249680"/>
                    <a:gd name="connsiteY71" fmla="*/ 756737 h 1402080"/>
                    <a:gd name="connsiteX72" fmla="*/ 29527 w 1249680"/>
                    <a:gd name="connsiteY72" fmla="*/ 718344 h 1402080"/>
                    <a:gd name="connsiteX73" fmla="*/ 104473 w 1249680"/>
                    <a:gd name="connsiteY73" fmla="*/ 693138 h 1402080"/>
                    <a:gd name="connsiteX74" fmla="*/ 77629 w 1249680"/>
                    <a:gd name="connsiteY74" fmla="*/ 617855 h 1402080"/>
                    <a:gd name="connsiteX75" fmla="*/ 39683 w 1249680"/>
                    <a:gd name="connsiteY75" fmla="*/ 611505 h 1402080"/>
                    <a:gd name="connsiteX76" fmla="*/ 0 w 1249680"/>
                    <a:gd name="connsiteY7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735007 w 1249680"/>
                    <a:gd name="connsiteY44" fmla="*/ 1299686 h 1402080"/>
                    <a:gd name="connsiteX45" fmla="*/ 504026 w 1249680"/>
                    <a:gd name="connsiteY45" fmla="*/ 125206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735007 w 1249680"/>
                    <a:gd name="connsiteY44" fmla="*/ 12996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366361"/>
                    <a:gd name="connsiteX1" fmla="*/ 259080 w 1249680"/>
                    <a:gd name="connsiteY1" fmla="*/ 381000 h 1366361"/>
                    <a:gd name="connsiteX2" fmla="*/ 266700 w 1249680"/>
                    <a:gd name="connsiteY2" fmla="*/ 266700 h 1366361"/>
                    <a:gd name="connsiteX3" fmla="*/ 358140 w 1249680"/>
                    <a:gd name="connsiteY3" fmla="*/ 259080 h 1366361"/>
                    <a:gd name="connsiteX4" fmla="*/ 388620 w 1249680"/>
                    <a:gd name="connsiteY4" fmla="*/ 266700 h 1366361"/>
                    <a:gd name="connsiteX5" fmla="*/ 449580 w 1249680"/>
                    <a:gd name="connsiteY5" fmla="*/ 266700 h 1366361"/>
                    <a:gd name="connsiteX6" fmla="*/ 533400 w 1249680"/>
                    <a:gd name="connsiteY6" fmla="*/ 144780 h 1366361"/>
                    <a:gd name="connsiteX7" fmla="*/ 655320 w 1249680"/>
                    <a:gd name="connsiteY7" fmla="*/ 167640 h 1366361"/>
                    <a:gd name="connsiteX8" fmla="*/ 830580 w 1249680"/>
                    <a:gd name="connsiteY8" fmla="*/ 114300 h 1366361"/>
                    <a:gd name="connsiteX9" fmla="*/ 822960 w 1249680"/>
                    <a:gd name="connsiteY9" fmla="*/ 45720 h 1366361"/>
                    <a:gd name="connsiteX10" fmla="*/ 906780 w 1249680"/>
                    <a:gd name="connsiteY10" fmla="*/ 0 h 1366361"/>
                    <a:gd name="connsiteX11" fmla="*/ 937260 w 1249680"/>
                    <a:gd name="connsiteY11" fmla="*/ 0 h 1366361"/>
                    <a:gd name="connsiteX12" fmla="*/ 944880 w 1249680"/>
                    <a:gd name="connsiteY12" fmla="*/ 76200 h 1366361"/>
                    <a:gd name="connsiteX13" fmla="*/ 1013460 w 1249680"/>
                    <a:gd name="connsiteY13" fmla="*/ 99060 h 1366361"/>
                    <a:gd name="connsiteX14" fmla="*/ 982980 w 1249680"/>
                    <a:gd name="connsiteY14" fmla="*/ 167640 h 1366361"/>
                    <a:gd name="connsiteX15" fmla="*/ 1005840 w 1249680"/>
                    <a:gd name="connsiteY15" fmla="*/ 190500 h 1366361"/>
                    <a:gd name="connsiteX16" fmla="*/ 967740 w 1249680"/>
                    <a:gd name="connsiteY16" fmla="*/ 297180 h 1366361"/>
                    <a:gd name="connsiteX17" fmla="*/ 975360 w 1249680"/>
                    <a:gd name="connsiteY17" fmla="*/ 320040 h 1366361"/>
                    <a:gd name="connsiteX18" fmla="*/ 1043940 w 1249680"/>
                    <a:gd name="connsiteY18" fmla="*/ 388620 h 1366361"/>
                    <a:gd name="connsiteX19" fmla="*/ 1165860 w 1249680"/>
                    <a:gd name="connsiteY19" fmla="*/ 403860 h 1366361"/>
                    <a:gd name="connsiteX20" fmla="*/ 1173480 w 1249680"/>
                    <a:gd name="connsiteY20" fmla="*/ 441960 h 1366361"/>
                    <a:gd name="connsiteX21" fmla="*/ 1249680 w 1249680"/>
                    <a:gd name="connsiteY21" fmla="*/ 419100 h 1366361"/>
                    <a:gd name="connsiteX22" fmla="*/ 1219200 w 1249680"/>
                    <a:gd name="connsiteY22" fmla="*/ 495300 h 1366361"/>
                    <a:gd name="connsiteX23" fmla="*/ 1135380 w 1249680"/>
                    <a:gd name="connsiteY23" fmla="*/ 586740 h 1366361"/>
                    <a:gd name="connsiteX24" fmla="*/ 1021080 w 1249680"/>
                    <a:gd name="connsiteY24" fmla="*/ 632460 h 1366361"/>
                    <a:gd name="connsiteX25" fmla="*/ 1013460 w 1249680"/>
                    <a:gd name="connsiteY25" fmla="*/ 723900 h 1366361"/>
                    <a:gd name="connsiteX26" fmla="*/ 1005840 w 1249680"/>
                    <a:gd name="connsiteY26" fmla="*/ 769620 h 1366361"/>
                    <a:gd name="connsiteX27" fmla="*/ 975360 w 1249680"/>
                    <a:gd name="connsiteY27" fmla="*/ 807720 h 1366361"/>
                    <a:gd name="connsiteX28" fmla="*/ 1013460 w 1249680"/>
                    <a:gd name="connsiteY28" fmla="*/ 845820 h 1366361"/>
                    <a:gd name="connsiteX29" fmla="*/ 998220 w 1249680"/>
                    <a:gd name="connsiteY29" fmla="*/ 906780 h 1366361"/>
                    <a:gd name="connsiteX30" fmla="*/ 998220 w 1249680"/>
                    <a:gd name="connsiteY30" fmla="*/ 960120 h 1366361"/>
                    <a:gd name="connsiteX31" fmla="*/ 1097280 w 1249680"/>
                    <a:gd name="connsiteY31" fmla="*/ 1051560 h 1366361"/>
                    <a:gd name="connsiteX32" fmla="*/ 1096957 w 1249680"/>
                    <a:gd name="connsiteY32" fmla="*/ 1085374 h 1366361"/>
                    <a:gd name="connsiteX33" fmla="*/ 1089660 w 1249680"/>
                    <a:gd name="connsiteY33" fmla="*/ 1135380 h 1366361"/>
                    <a:gd name="connsiteX34" fmla="*/ 1013460 w 1249680"/>
                    <a:gd name="connsiteY34" fmla="*/ 1143000 h 1366361"/>
                    <a:gd name="connsiteX35" fmla="*/ 1092195 w 1249680"/>
                    <a:gd name="connsiteY35" fmla="*/ 1199674 h 1366361"/>
                    <a:gd name="connsiteX36" fmla="*/ 1165860 w 1249680"/>
                    <a:gd name="connsiteY36" fmla="*/ 1249680 h 1366361"/>
                    <a:gd name="connsiteX37" fmla="*/ 1144582 w 1249680"/>
                    <a:gd name="connsiteY37" fmla="*/ 1287780 h 1366361"/>
                    <a:gd name="connsiteX38" fmla="*/ 1118388 w 1249680"/>
                    <a:gd name="connsiteY38" fmla="*/ 1328261 h 1366361"/>
                    <a:gd name="connsiteX39" fmla="*/ 1089813 w 1249680"/>
                    <a:gd name="connsiteY39" fmla="*/ 1366361 h 1366361"/>
                    <a:gd name="connsiteX40" fmla="*/ 264318 w 1249680"/>
                    <a:gd name="connsiteY40" fmla="*/ 1323499 h 1366361"/>
                    <a:gd name="connsiteX41" fmla="*/ 280189 w 1249680"/>
                    <a:gd name="connsiteY41" fmla="*/ 1304448 h 1366361"/>
                    <a:gd name="connsiteX42" fmla="*/ 219551 w 1249680"/>
                    <a:gd name="connsiteY42" fmla="*/ 1273016 h 1366361"/>
                    <a:gd name="connsiteX43" fmla="*/ 223038 w 1249680"/>
                    <a:gd name="connsiteY43" fmla="*/ 1230630 h 1366361"/>
                    <a:gd name="connsiteX44" fmla="*/ 127788 w 1249680"/>
                    <a:gd name="connsiteY44" fmla="*/ 1223486 h 1366361"/>
                    <a:gd name="connsiteX45" fmla="*/ 123026 w 1249680"/>
                    <a:gd name="connsiteY45" fmla="*/ 1156811 h 1366361"/>
                    <a:gd name="connsiteX46" fmla="*/ 134932 w 1249680"/>
                    <a:gd name="connsiteY46" fmla="*/ 1171098 h 1366361"/>
                    <a:gd name="connsiteX47" fmla="*/ 143351 w 1249680"/>
                    <a:gd name="connsiteY47" fmla="*/ 1202532 h 1366361"/>
                    <a:gd name="connsiteX48" fmla="*/ 180975 w 1249680"/>
                    <a:gd name="connsiteY48" fmla="*/ 1200626 h 1366361"/>
                    <a:gd name="connsiteX49" fmla="*/ 163354 w 1249680"/>
                    <a:gd name="connsiteY49" fmla="*/ 1141095 h 1366361"/>
                    <a:gd name="connsiteX50" fmla="*/ 234791 w 1249680"/>
                    <a:gd name="connsiteY50" fmla="*/ 1096804 h 1366361"/>
                    <a:gd name="connsiteX51" fmla="*/ 249232 w 1249680"/>
                    <a:gd name="connsiteY51" fmla="*/ 1180623 h 1366361"/>
                    <a:gd name="connsiteX52" fmla="*/ 277807 w 1249680"/>
                    <a:gd name="connsiteY52" fmla="*/ 1190149 h 1366361"/>
                    <a:gd name="connsiteX53" fmla="*/ 292417 w 1249680"/>
                    <a:gd name="connsiteY53" fmla="*/ 1068705 h 1366361"/>
                    <a:gd name="connsiteX54" fmla="*/ 323051 w 1249680"/>
                    <a:gd name="connsiteY54" fmla="*/ 1078230 h 1366361"/>
                    <a:gd name="connsiteX55" fmla="*/ 294476 w 1249680"/>
                    <a:gd name="connsiteY55" fmla="*/ 944880 h 1366361"/>
                    <a:gd name="connsiteX56" fmla="*/ 258758 w 1249680"/>
                    <a:gd name="connsiteY56" fmla="*/ 961549 h 1366361"/>
                    <a:gd name="connsiteX57" fmla="*/ 149220 w 1249680"/>
                    <a:gd name="connsiteY57" fmla="*/ 909162 h 1366361"/>
                    <a:gd name="connsiteX58" fmla="*/ 158745 w 1249680"/>
                    <a:gd name="connsiteY58" fmla="*/ 882967 h 1366361"/>
                    <a:gd name="connsiteX59" fmla="*/ 130765 w 1249680"/>
                    <a:gd name="connsiteY59" fmla="*/ 864017 h 1366361"/>
                    <a:gd name="connsiteX60" fmla="*/ 108738 w 1249680"/>
                    <a:gd name="connsiteY60" fmla="*/ 897255 h 1366361"/>
                    <a:gd name="connsiteX61" fmla="*/ 111120 w 1249680"/>
                    <a:gd name="connsiteY61" fmla="*/ 840105 h 1366361"/>
                    <a:gd name="connsiteX62" fmla="*/ 92070 w 1249680"/>
                    <a:gd name="connsiteY62" fmla="*/ 835343 h 1366361"/>
                    <a:gd name="connsiteX63" fmla="*/ 80163 w 1249680"/>
                    <a:gd name="connsiteY63" fmla="*/ 906780 h 1366361"/>
                    <a:gd name="connsiteX64" fmla="*/ 58732 w 1249680"/>
                    <a:gd name="connsiteY64" fmla="*/ 911543 h 1366361"/>
                    <a:gd name="connsiteX65" fmla="*/ 70639 w 1249680"/>
                    <a:gd name="connsiteY65" fmla="*/ 825817 h 1366361"/>
                    <a:gd name="connsiteX66" fmla="*/ 122872 w 1249680"/>
                    <a:gd name="connsiteY66" fmla="*/ 819626 h 1366361"/>
                    <a:gd name="connsiteX67" fmla="*/ 125407 w 1249680"/>
                    <a:gd name="connsiteY67" fmla="*/ 799623 h 1366361"/>
                    <a:gd name="connsiteX68" fmla="*/ 78581 w 1249680"/>
                    <a:gd name="connsiteY68" fmla="*/ 799624 h 1366361"/>
                    <a:gd name="connsiteX69" fmla="*/ 82867 w 1249680"/>
                    <a:gd name="connsiteY69" fmla="*/ 761047 h 1366361"/>
                    <a:gd name="connsiteX70" fmla="*/ 142076 w 1249680"/>
                    <a:gd name="connsiteY70" fmla="*/ 742474 h 1366361"/>
                    <a:gd name="connsiteX71" fmla="*/ 130169 w 1249680"/>
                    <a:gd name="connsiteY71" fmla="*/ 716280 h 1366361"/>
                    <a:gd name="connsiteX72" fmla="*/ 48568 w 1249680"/>
                    <a:gd name="connsiteY72" fmla="*/ 756737 h 1366361"/>
                    <a:gd name="connsiteX73" fmla="*/ 29527 w 1249680"/>
                    <a:gd name="connsiteY73" fmla="*/ 718344 h 1366361"/>
                    <a:gd name="connsiteX74" fmla="*/ 104473 w 1249680"/>
                    <a:gd name="connsiteY74" fmla="*/ 693138 h 1366361"/>
                    <a:gd name="connsiteX75" fmla="*/ 77629 w 1249680"/>
                    <a:gd name="connsiteY75" fmla="*/ 617855 h 1366361"/>
                    <a:gd name="connsiteX76" fmla="*/ 39683 w 1249680"/>
                    <a:gd name="connsiteY76" fmla="*/ 611505 h 1366361"/>
                    <a:gd name="connsiteX77" fmla="*/ 0 w 1249680"/>
                    <a:gd name="connsiteY77" fmla="*/ 541020 h 1366361"/>
                    <a:gd name="connsiteX0" fmla="*/ 0 w 1249680"/>
                    <a:gd name="connsiteY0" fmla="*/ 541020 h 1328261"/>
                    <a:gd name="connsiteX1" fmla="*/ 259080 w 1249680"/>
                    <a:gd name="connsiteY1" fmla="*/ 381000 h 1328261"/>
                    <a:gd name="connsiteX2" fmla="*/ 266700 w 1249680"/>
                    <a:gd name="connsiteY2" fmla="*/ 266700 h 1328261"/>
                    <a:gd name="connsiteX3" fmla="*/ 358140 w 1249680"/>
                    <a:gd name="connsiteY3" fmla="*/ 259080 h 1328261"/>
                    <a:gd name="connsiteX4" fmla="*/ 388620 w 1249680"/>
                    <a:gd name="connsiteY4" fmla="*/ 266700 h 1328261"/>
                    <a:gd name="connsiteX5" fmla="*/ 449580 w 1249680"/>
                    <a:gd name="connsiteY5" fmla="*/ 266700 h 1328261"/>
                    <a:gd name="connsiteX6" fmla="*/ 533400 w 1249680"/>
                    <a:gd name="connsiteY6" fmla="*/ 144780 h 1328261"/>
                    <a:gd name="connsiteX7" fmla="*/ 655320 w 1249680"/>
                    <a:gd name="connsiteY7" fmla="*/ 167640 h 1328261"/>
                    <a:gd name="connsiteX8" fmla="*/ 830580 w 1249680"/>
                    <a:gd name="connsiteY8" fmla="*/ 114300 h 1328261"/>
                    <a:gd name="connsiteX9" fmla="*/ 822960 w 1249680"/>
                    <a:gd name="connsiteY9" fmla="*/ 45720 h 1328261"/>
                    <a:gd name="connsiteX10" fmla="*/ 906780 w 1249680"/>
                    <a:gd name="connsiteY10" fmla="*/ 0 h 1328261"/>
                    <a:gd name="connsiteX11" fmla="*/ 937260 w 1249680"/>
                    <a:gd name="connsiteY11" fmla="*/ 0 h 1328261"/>
                    <a:gd name="connsiteX12" fmla="*/ 944880 w 1249680"/>
                    <a:gd name="connsiteY12" fmla="*/ 76200 h 1328261"/>
                    <a:gd name="connsiteX13" fmla="*/ 1013460 w 1249680"/>
                    <a:gd name="connsiteY13" fmla="*/ 99060 h 1328261"/>
                    <a:gd name="connsiteX14" fmla="*/ 982980 w 1249680"/>
                    <a:gd name="connsiteY14" fmla="*/ 167640 h 1328261"/>
                    <a:gd name="connsiteX15" fmla="*/ 1005840 w 1249680"/>
                    <a:gd name="connsiteY15" fmla="*/ 190500 h 1328261"/>
                    <a:gd name="connsiteX16" fmla="*/ 967740 w 1249680"/>
                    <a:gd name="connsiteY16" fmla="*/ 297180 h 1328261"/>
                    <a:gd name="connsiteX17" fmla="*/ 975360 w 1249680"/>
                    <a:gd name="connsiteY17" fmla="*/ 320040 h 1328261"/>
                    <a:gd name="connsiteX18" fmla="*/ 1043940 w 1249680"/>
                    <a:gd name="connsiteY18" fmla="*/ 388620 h 1328261"/>
                    <a:gd name="connsiteX19" fmla="*/ 1165860 w 1249680"/>
                    <a:gd name="connsiteY19" fmla="*/ 403860 h 1328261"/>
                    <a:gd name="connsiteX20" fmla="*/ 1173480 w 1249680"/>
                    <a:gd name="connsiteY20" fmla="*/ 441960 h 1328261"/>
                    <a:gd name="connsiteX21" fmla="*/ 1249680 w 1249680"/>
                    <a:gd name="connsiteY21" fmla="*/ 419100 h 1328261"/>
                    <a:gd name="connsiteX22" fmla="*/ 1219200 w 1249680"/>
                    <a:gd name="connsiteY22" fmla="*/ 495300 h 1328261"/>
                    <a:gd name="connsiteX23" fmla="*/ 1135380 w 1249680"/>
                    <a:gd name="connsiteY23" fmla="*/ 586740 h 1328261"/>
                    <a:gd name="connsiteX24" fmla="*/ 1021080 w 1249680"/>
                    <a:gd name="connsiteY24" fmla="*/ 632460 h 1328261"/>
                    <a:gd name="connsiteX25" fmla="*/ 1013460 w 1249680"/>
                    <a:gd name="connsiteY25" fmla="*/ 723900 h 1328261"/>
                    <a:gd name="connsiteX26" fmla="*/ 1005840 w 1249680"/>
                    <a:gd name="connsiteY26" fmla="*/ 769620 h 1328261"/>
                    <a:gd name="connsiteX27" fmla="*/ 975360 w 1249680"/>
                    <a:gd name="connsiteY27" fmla="*/ 807720 h 1328261"/>
                    <a:gd name="connsiteX28" fmla="*/ 1013460 w 1249680"/>
                    <a:gd name="connsiteY28" fmla="*/ 845820 h 1328261"/>
                    <a:gd name="connsiteX29" fmla="*/ 998220 w 1249680"/>
                    <a:gd name="connsiteY29" fmla="*/ 906780 h 1328261"/>
                    <a:gd name="connsiteX30" fmla="*/ 998220 w 1249680"/>
                    <a:gd name="connsiteY30" fmla="*/ 960120 h 1328261"/>
                    <a:gd name="connsiteX31" fmla="*/ 1097280 w 1249680"/>
                    <a:gd name="connsiteY31" fmla="*/ 1051560 h 1328261"/>
                    <a:gd name="connsiteX32" fmla="*/ 1096957 w 1249680"/>
                    <a:gd name="connsiteY32" fmla="*/ 1085374 h 1328261"/>
                    <a:gd name="connsiteX33" fmla="*/ 1089660 w 1249680"/>
                    <a:gd name="connsiteY33" fmla="*/ 1135380 h 1328261"/>
                    <a:gd name="connsiteX34" fmla="*/ 1013460 w 1249680"/>
                    <a:gd name="connsiteY34" fmla="*/ 1143000 h 1328261"/>
                    <a:gd name="connsiteX35" fmla="*/ 1092195 w 1249680"/>
                    <a:gd name="connsiteY35" fmla="*/ 1199674 h 1328261"/>
                    <a:gd name="connsiteX36" fmla="*/ 1165860 w 1249680"/>
                    <a:gd name="connsiteY36" fmla="*/ 1249680 h 1328261"/>
                    <a:gd name="connsiteX37" fmla="*/ 1144582 w 1249680"/>
                    <a:gd name="connsiteY37" fmla="*/ 1287780 h 1328261"/>
                    <a:gd name="connsiteX38" fmla="*/ 1118388 w 1249680"/>
                    <a:gd name="connsiteY38" fmla="*/ 1328261 h 1328261"/>
                    <a:gd name="connsiteX39" fmla="*/ 184938 w 1249680"/>
                    <a:gd name="connsiteY39" fmla="*/ 1299686 h 1328261"/>
                    <a:gd name="connsiteX40" fmla="*/ 264318 w 1249680"/>
                    <a:gd name="connsiteY40" fmla="*/ 1323499 h 1328261"/>
                    <a:gd name="connsiteX41" fmla="*/ 280189 w 1249680"/>
                    <a:gd name="connsiteY41" fmla="*/ 1304448 h 1328261"/>
                    <a:gd name="connsiteX42" fmla="*/ 219551 w 1249680"/>
                    <a:gd name="connsiteY42" fmla="*/ 1273016 h 1328261"/>
                    <a:gd name="connsiteX43" fmla="*/ 223038 w 1249680"/>
                    <a:gd name="connsiteY43" fmla="*/ 1230630 h 1328261"/>
                    <a:gd name="connsiteX44" fmla="*/ 127788 w 1249680"/>
                    <a:gd name="connsiteY44" fmla="*/ 1223486 h 1328261"/>
                    <a:gd name="connsiteX45" fmla="*/ 123026 w 1249680"/>
                    <a:gd name="connsiteY45" fmla="*/ 1156811 h 1328261"/>
                    <a:gd name="connsiteX46" fmla="*/ 134932 w 1249680"/>
                    <a:gd name="connsiteY46" fmla="*/ 1171098 h 1328261"/>
                    <a:gd name="connsiteX47" fmla="*/ 143351 w 1249680"/>
                    <a:gd name="connsiteY47" fmla="*/ 1202532 h 1328261"/>
                    <a:gd name="connsiteX48" fmla="*/ 180975 w 1249680"/>
                    <a:gd name="connsiteY48" fmla="*/ 1200626 h 1328261"/>
                    <a:gd name="connsiteX49" fmla="*/ 163354 w 1249680"/>
                    <a:gd name="connsiteY49" fmla="*/ 1141095 h 1328261"/>
                    <a:gd name="connsiteX50" fmla="*/ 234791 w 1249680"/>
                    <a:gd name="connsiteY50" fmla="*/ 1096804 h 1328261"/>
                    <a:gd name="connsiteX51" fmla="*/ 249232 w 1249680"/>
                    <a:gd name="connsiteY51" fmla="*/ 1180623 h 1328261"/>
                    <a:gd name="connsiteX52" fmla="*/ 277807 w 1249680"/>
                    <a:gd name="connsiteY52" fmla="*/ 1190149 h 1328261"/>
                    <a:gd name="connsiteX53" fmla="*/ 292417 w 1249680"/>
                    <a:gd name="connsiteY53" fmla="*/ 1068705 h 1328261"/>
                    <a:gd name="connsiteX54" fmla="*/ 323051 w 1249680"/>
                    <a:gd name="connsiteY54" fmla="*/ 1078230 h 1328261"/>
                    <a:gd name="connsiteX55" fmla="*/ 294476 w 1249680"/>
                    <a:gd name="connsiteY55" fmla="*/ 944880 h 1328261"/>
                    <a:gd name="connsiteX56" fmla="*/ 258758 w 1249680"/>
                    <a:gd name="connsiteY56" fmla="*/ 961549 h 1328261"/>
                    <a:gd name="connsiteX57" fmla="*/ 149220 w 1249680"/>
                    <a:gd name="connsiteY57" fmla="*/ 909162 h 1328261"/>
                    <a:gd name="connsiteX58" fmla="*/ 158745 w 1249680"/>
                    <a:gd name="connsiteY58" fmla="*/ 882967 h 1328261"/>
                    <a:gd name="connsiteX59" fmla="*/ 130765 w 1249680"/>
                    <a:gd name="connsiteY59" fmla="*/ 864017 h 1328261"/>
                    <a:gd name="connsiteX60" fmla="*/ 108738 w 1249680"/>
                    <a:gd name="connsiteY60" fmla="*/ 897255 h 1328261"/>
                    <a:gd name="connsiteX61" fmla="*/ 111120 w 1249680"/>
                    <a:gd name="connsiteY61" fmla="*/ 840105 h 1328261"/>
                    <a:gd name="connsiteX62" fmla="*/ 92070 w 1249680"/>
                    <a:gd name="connsiteY62" fmla="*/ 835343 h 1328261"/>
                    <a:gd name="connsiteX63" fmla="*/ 80163 w 1249680"/>
                    <a:gd name="connsiteY63" fmla="*/ 906780 h 1328261"/>
                    <a:gd name="connsiteX64" fmla="*/ 58732 w 1249680"/>
                    <a:gd name="connsiteY64" fmla="*/ 911543 h 1328261"/>
                    <a:gd name="connsiteX65" fmla="*/ 70639 w 1249680"/>
                    <a:gd name="connsiteY65" fmla="*/ 825817 h 1328261"/>
                    <a:gd name="connsiteX66" fmla="*/ 122872 w 1249680"/>
                    <a:gd name="connsiteY66" fmla="*/ 819626 h 1328261"/>
                    <a:gd name="connsiteX67" fmla="*/ 125407 w 1249680"/>
                    <a:gd name="connsiteY67" fmla="*/ 799623 h 1328261"/>
                    <a:gd name="connsiteX68" fmla="*/ 78581 w 1249680"/>
                    <a:gd name="connsiteY68" fmla="*/ 799624 h 1328261"/>
                    <a:gd name="connsiteX69" fmla="*/ 82867 w 1249680"/>
                    <a:gd name="connsiteY69" fmla="*/ 761047 h 1328261"/>
                    <a:gd name="connsiteX70" fmla="*/ 142076 w 1249680"/>
                    <a:gd name="connsiteY70" fmla="*/ 742474 h 1328261"/>
                    <a:gd name="connsiteX71" fmla="*/ 130169 w 1249680"/>
                    <a:gd name="connsiteY71" fmla="*/ 716280 h 1328261"/>
                    <a:gd name="connsiteX72" fmla="*/ 48568 w 1249680"/>
                    <a:gd name="connsiteY72" fmla="*/ 756737 h 1328261"/>
                    <a:gd name="connsiteX73" fmla="*/ 29527 w 1249680"/>
                    <a:gd name="connsiteY73" fmla="*/ 718344 h 1328261"/>
                    <a:gd name="connsiteX74" fmla="*/ 104473 w 1249680"/>
                    <a:gd name="connsiteY74" fmla="*/ 693138 h 1328261"/>
                    <a:gd name="connsiteX75" fmla="*/ 77629 w 1249680"/>
                    <a:gd name="connsiteY75" fmla="*/ 617855 h 1328261"/>
                    <a:gd name="connsiteX76" fmla="*/ 39683 w 1249680"/>
                    <a:gd name="connsiteY76" fmla="*/ 611505 h 1328261"/>
                    <a:gd name="connsiteX77" fmla="*/ 0 w 1249680"/>
                    <a:gd name="connsiteY77" fmla="*/ 541020 h 1328261"/>
                    <a:gd name="connsiteX0" fmla="*/ 0 w 1249680"/>
                    <a:gd name="connsiteY0" fmla="*/ 541020 h 1323499"/>
                    <a:gd name="connsiteX1" fmla="*/ 259080 w 1249680"/>
                    <a:gd name="connsiteY1" fmla="*/ 381000 h 1323499"/>
                    <a:gd name="connsiteX2" fmla="*/ 266700 w 1249680"/>
                    <a:gd name="connsiteY2" fmla="*/ 266700 h 1323499"/>
                    <a:gd name="connsiteX3" fmla="*/ 358140 w 1249680"/>
                    <a:gd name="connsiteY3" fmla="*/ 259080 h 1323499"/>
                    <a:gd name="connsiteX4" fmla="*/ 388620 w 1249680"/>
                    <a:gd name="connsiteY4" fmla="*/ 266700 h 1323499"/>
                    <a:gd name="connsiteX5" fmla="*/ 449580 w 1249680"/>
                    <a:gd name="connsiteY5" fmla="*/ 266700 h 1323499"/>
                    <a:gd name="connsiteX6" fmla="*/ 533400 w 1249680"/>
                    <a:gd name="connsiteY6" fmla="*/ 144780 h 1323499"/>
                    <a:gd name="connsiteX7" fmla="*/ 655320 w 1249680"/>
                    <a:gd name="connsiteY7" fmla="*/ 167640 h 1323499"/>
                    <a:gd name="connsiteX8" fmla="*/ 830580 w 1249680"/>
                    <a:gd name="connsiteY8" fmla="*/ 114300 h 1323499"/>
                    <a:gd name="connsiteX9" fmla="*/ 822960 w 1249680"/>
                    <a:gd name="connsiteY9" fmla="*/ 45720 h 1323499"/>
                    <a:gd name="connsiteX10" fmla="*/ 906780 w 1249680"/>
                    <a:gd name="connsiteY10" fmla="*/ 0 h 1323499"/>
                    <a:gd name="connsiteX11" fmla="*/ 937260 w 1249680"/>
                    <a:gd name="connsiteY11" fmla="*/ 0 h 1323499"/>
                    <a:gd name="connsiteX12" fmla="*/ 944880 w 1249680"/>
                    <a:gd name="connsiteY12" fmla="*/ 76200 h 1323499"/>
                    <a:gd name="connsiteX13" fmla="*/ 1013460 w 1249680"/>
                    <a:gd name="connsiteY13" fmla="*/ 99060 h 1323499"/>
                    <a:gd name="connsiteX14" fmla="*/ 982980 w 1249680"/>
                    <a:gd name="connsiteY14" fmla="*/ 167640 h 1323499"/>
                    <a:gd name="connsiteX15" fmla="*/ 1005840 w 1249680"/>
                    <a:gd name="connsiteY15" fmla="*/ 190500 h 1323499"/>
                    <a:gd name="connsiteX16" fmla="*/ 967740 w 1249680"/>
                    <a:gd name="connsiteY16" fmla="*/ 297180 h 1323499"/>
                    <a:gd name="connsiteX17" fmla="*/ 975360 w 1249680"/>
                    <a:gd name="connsiteY17" fmla="*/ 320040 h 1323499"/>
                    <a:gd name="connsiteX18" fmla="*/ 1043940 w 1249680"/>
                    <a:gd name="connsiteY18" fmla="*/ 388620 h 1323499"/>
                    <a:gd name="connsiteX19" fmla="*/ 1165860 w 1249680"/>
                    <a:gd name="connsiteY19" fmla="*/ 403860 h 1323499"/>
                    <a:gd name="connsiteX20" fmla="*/ 1173480 w 1249680"/>
                    <a:gd name="connsiteY20" fmla="*/ 441960 h 1323499"/>
                    <a:gd name="connsiteX21" fmla="*/ 1249680 w 1249680"/>
                    <a:gd name="connsiteY21" fmla="*/ 419100 h 1323499"/>
                    <a:gd name="connsiteX22" fmla="*/ 1219200 w 1249680"/>
                    <a:gd name="connsiteY22" fmla="*/ 495300 h 1323499"/>
                    <a:gd name="connsiteX23" fmla="*/ 1135380 w 1249680"/>
                    <a:gd name="connsiteY23" fmla="*/ 586740 h 1323499"/>
                    <a:gd name="connsiteX24" fmla="*/ 1021080 w 1249680"/>
                    <a:gd name="connsiteY24" fmla="*/ 632460 h 1323499"/>
                    <a:gd name="connsiteX25" fmla="*/ 1013460 w 1249680"/>
                    <a:gd name="connsiteY25" fmla="*/ 723900 h 1323499"/>
                    <a:gd name="connsiteX26" fmla="*/ 1005840 w 1249680"/>
                    <a:gd name="connsiteY26" fmla="*/ 769620 h 1323499"/>
                    <a:gd name="connsiteX27" fmla="*/ 975360 w 1249680"/>
                    <a:gd name="connsiteY27" fmla="*/ 807720 h 1323499"/>
                    <a:gd name="connsiteX28" fmla="*/ 1013460 w 1249680"/>
                    <a:gd name="connsiteY28" fmla="*/ 845820 h 1323499"/>
                    <a:gd name="connsiteX29" fmla="*/ 998220 w 1249680"/>
                    <a:gd name="connsiteY29" fmla="*/ 906780 h 1323499"/>
                    <a:gd name="connsiteX30" fmla="*/ 998220 w 1249680"/>
                    <a:gd name="connsiteY30" fmla="*/ 960120 h 1323499"/>
                    <a:gd name="connsiteX31" fmla="*/ 1097280 w 1249680"/>
                    <a:gd name="connsiteY31" fmla="*/ 1051560 h 1323499"/>
                    <a:gd name="connsiteX32" fmla="*/ 1096957 w 1249680"/>
                    <a:gd name="connsiteY32" fmla="*/ 1085374 h 1323499"/>
                    <a:gd name="connsiteX33" fmla="*/ 1089660 w 1249680"/>
                    <a:gd name="connsiteY33" fmla="*/ 1135380 h 1323499"/>
                    <a:gd name="connsiteX34" fmla="*/ 1013460 w 1249680"/>
                    <a:gd name="connsiteY34" fmla="*/ 1143000 h 1323499"/>
                    <a:gd name="connsiteX35" fmla="*/ 1092195 w 1249680"/>
                    <a:gd name="connsiteY35" fmla="*/ 1199674 h 1323499"/>
                    <a:gd name="connsiteX36" fmla="*/ 1165860 w 1249680"/>
                    <a:gd name="connsiteY36" fmla="*/ 1249680 h 1323499"/>
                    <a:gd name="connsiteX37" fmla="*/ 1144582 w 1249680"/>
                    <a:gd name="connsiteY37" fmla="*/ 1287780 h 1323499"/>
                    <a:gd name="connsiteX38" fmla="*/ 196844 w 1249680"/>
                    <a:gd name="connsiteY38" fmla="*/ 1283018 h 1323499"/>
                    <a:gd name="connsiteX39" fmla="*/ 184938 w 1249680"/>
                    <a:gd name="connsiteY39" fmla="*/ 1299686 h 1323499"/>
                    <a:gd name="connsiteX40" fmla="*/ 264318 w 1249680"/>
                    <a:gd name="connsiteY40" fmla="*/ 1323499 h 1323499"/>
                    <a:gd name="connsiteX41" fmla="*/ 280189 w 1249680"/>
                    <a:gd name="connsiteY41" fmla="*/ 1304448 h 1323499"/>
                    <a:gd name="connsiteX42" fmla="*/ 219551 w 1249680"/>
                    <a:gd name="connsiteY42" fmla="*/ 1273016 h 1323499"/>
                    <a:gd name="connsiteX43" fmla="*/ 223038 w 1249680"/>
                    <a:gd name="connsiteY43" fmla="*/ 1230630 h 1323499"/>
                    <a:gd name="connsiteX44" fmla="*/ 127788 w 1249680"/>
                    <a:gd name="connsiteY44" fmla="*/ 1223486 h 1323499"/>
                    <a:gd name="connsiteX45" fmla="*/ 123026 w 1249680"/>
                    <a:gd name="connsiteY45" fmla="*/ 1156811 h 1323499"/>
                    <a:gd name="connsiteX46" fmla="*/ 134932 w 1249680"/>
                    <a:gd name="connsiteY46" fmla="*/ 1171098 h 1323499"/>
                    <a:gd name="connsiteX47" fmla="*/ 143351 w 1249680"/>
                    <a:gd name="connsiteY47" fmla="*/ 1202532 h 1323499"/>
                    <a:gd name="connsiteX48" fmla="*/ 180975 w 1249680"/>
                    <a:gd name="connsiteY48" fmla="*/ 1200626 h 1323499"/>
                    <a:gd name="connsiteX49" fmla="*/ 163354 w 1249680"/>
                    <a:gd name="connsiteY49" fmla="*/ 1141095 h 1323499"/>
                    <a:gd name="connsiteX50" fmla="*/ 234791 w 1249680"/>
                    <a:gd name="connsiteY50" fmla="*/ 1096804 h 1323499"/>
                    <a:gd name="connsiteX51" fmla="*/ 249232 w 1249680"/>
                    <a:gd name="connsiteY51" fmla="*/ 1180623 h 1323499"/>
                    <a:gd name="connsiteX52" fmla="*/ 277807 w 1249680"/>
                    <a:gd name="connsiteY52" fmla="*/ 1190149 h 1323499"/>
                    <a:gd name="connsiteX53" fmla="*/ 292417 w 1249680"/>
                    <a:gd name="connsiteY53" fmla="*/ 1068705 h 1323499"/>
                    <a:gd name="connsiteX54" fmla="*/ 323051 w 1249680"/>
                    <a:gd name="connsiteY54" fmla="*/ 1078230 h 1323499"/>
                    <a:gd name="connsiteX55" fmla="*/ 294476 w 1249680"/>
                    <a:gd name="connsiteY55" fmla="*/ 944880 h 1323499"/>
                    <a:gd name="connsiteX56" fmla="*/ 258758 w 1249680"/>
                    <a:gd name="connsiteY56" fmla="*/ 961549 h 1323499"/>
                    <a:gd name="connsiteX57" fmla="*/ 149220 w 1249680"/>
                    <a:gd name="connsiteY57" fmla="*/ 909162 h 1323499"/>
                    <a:gd name="connsiteX58" fmla="*/ 158745 w 1249680"/>
                    <a:gd name="connsiteY58" fmla="*/ 882967 h 1323499"/>
                    <a:gd name="connsiteX59" fmla="*/ 130765 w 1249680"/>
                    <a:gd name="connsiteY59" fmla="*/ 864017 h 1323499"/>
                    <a:gd name="connsiteX60" fmla="*/ 108738 w 1249680"/>
                    <a:gd name="connsiteY60" fmla="*/ 897255 h 1323499"/>
                    <a:gd name="connsiteX61" fmla="*/ 111120 w 1249680"/>
                    <a:gd name="connsiteY61" fmla="*/ 840105 h 1323499"/>
                    <a:gd name="connsiteX62" fmla="*/ 92070 w 1249680"/>
                    <a:gd name="connsiteY62" fmla="*/ 835343 h 1323499"/>
                    <a:gd name="connsiteX63" fmla="*/ 80163 w 1249680"/>
                    <a:gd name="connsiteY63" fmla="*/ 906780 h 1323499"/>
                    <a:gd name="connsiteX64" fmla="*/ 58732 w 1249680"/>
                    <a:gd name="connsiteY64" fmla="*/ 911543 h 1323499"/>
                    <a:gd name="connsiteX65" fmla="*/ 70639 w 1249680"/>
                    <a:gd name="connsiteY65" fmla="*/ 825817 h 1323499"/>
                    <a:gd name="connsiteX66" fmla="*/ 122872 w 1249680"/>
                    <a:gd name="connsiteY66" fmla="*/ 819626 h 1323499"/>
                    <a:gd name="connsiteX67" fmla="*/ 125407 w 1249680"/>
                    <a:gd name="connsiteY67" fmla="*/ 799623 h 1323499"/>
                    <a:gd name="connsiteX68" fmla="*/ 78581 w 1249680"/>
                    <a:gd name="connsiteY68" fmla="*/ 799624 h 1323499"/>
                    <a:gd name="connsiteX69" fmla="*/ 82867 w 1249680"/>
                    <a:gd name="connsiteY69" fmla="*/ 761047 h 1323499"/>
                    <a:gd name="connsiteX70" fmla="*/ 142076 w 1249680"/>
                    <a:gd name="connsiteY70" fmla="*/ 742474 h 1323499"/>
                    <a:gd name="connsiteX71" fmla="*/ 130169 w 1249680"/>
                    <a:gd name="connsiteY71" fmla="*/ 716280 h 1323499"/>
                    <a:gd name="connsiteX72" fmla="*/ 48568 w 1249680"/>
                    <a:gd name="connsiteY72" fmla="*/ 756737 h 1323499"/>
                    <a:gd name="connsiteX73" fmla="*/ 29527 w 1249680"/>
                    <a:gd name="connsiteY73" fmla="*/ 718344 h 1323499"/>
                    <a:gd name="connsiteX74" fmla="*/ 104473 w 1249680"/>
                    <a:gd name="connsiteY74" fmla="*/ 693138 h 1323499"/>
                    <a:gd name="connsiteX75" fmla="*/ 77629 w 1249680"/>
                    <a:gd name="connsiteY75" fmla="*/ 617855 h 1323499"/>
                    <a:gd name="connsiteX76" fmla="*/ 39683 w 1249680"/>
                    <a:gd name="connsiteY76" fmla="*/ 611505 h 1323499"/>
                    <a:gd name="connsiteX77" fmla="*/ 0 w 1249680"/>
                    <a:gd name="connsiteY77" fmla="*/ 541020 h 1323499"/>
                    <a:gd name="connsiteX0" fmla="*/ 0 w 1249680"/>
                    <a:gd name="connsiteY0" fmla="*/ 541020 h 1323499"/>
                    <a:gd name="connsiteX1" fmla="*/ 259080 w 1249680"/>
                    <a:gd name="connsiteY1" fmla="*/ 381000 h 1323499"/>
                    <a:gd name="connsiteX2" fmla="*/ 266700 w 1249680"/>
                    <a:gd name="connsiteY2" fmla="*/ 266700 h 1323499"/>
                    <a:gd name="connsiteX3" fmla="*/ 358140 w 1249680"/>
                    <a:gd name="connsiteY3" fmla="*/ 259080 h 1323499"/>
                    <a:gd name="connsiteX4" fmla="*/ 388620 w 1249680"/>
                    <a:gd name="connsiteY4" fmla="*/ 266700 h 1323499"/>
                    <a:gd name="connsiteX5" fmla="*/ 449580 w 1249680"/>
                    <a:gd name="connsiteY5" fmla="*/ 266700 h 1323499"/>
                    <a:gd name="connsiteX6" fmla="*/ 533400 w 1249680"/>
                    <a:gd name="connsiteY6" fmla="*/ 144780 h 1323499"/>
                    <a:gd name="connsiteX7" fmla="*/ 655320 w 1249680"/>
                    <a:gd name="connsiteY7" fmla="*/ 167640 h 1323499"/>
                    <a:gd name="connsiteX8" fmla="*/ 830580 w 1249680"/>
                    <a:gd name="connsiteY8" fmla="*/ 114300 h 1323499"/>
                    <a:gd name="connsiteX9" fmla="*/ 822960 w 1249680"/>
                    <a:gd name="connsiteY9" fmla="*/ 45720 h 1323499"/>
                    <a:gd name="connsiteX10" fmla="*/ 906780 w 1249680"/>
                    <a:gd name="connsiteY10" fmla="*/ 0 h 1323499"/>
                    <a:gd name="connsiteX11" fmla="*/ 937260 w 1249680"/>
                    <a:gd name="connsiteY11" fmla="*/ 0 h 1323499"/>
                    <a:gd name="connsiteX12" fmla="*/ 944880 w 1249680"/>
                    <a:gd name="connsiteY12" fmla="*/ 76200 h 1323499"/>
                    <a:gd name="connsiteX13" fmla="*/ 1013460 w 1249680"/>
                    <a:gd name="connsiteY13" fmla="*/ 99060 h 1323499"/>
                    <a:gd name="connsiteX14" fmla="*/ 982980 w 1249680"/>
                    <a:gd name="connsiteY14" fmla="*/ 167640 h 1323499"/>
                    <a:gd name="connsiteX15" fmla="*/ 1005840 w 1249680"/>
                    <a:gd name="connsiteY15" fmla="*/ 190500 h 1323499"/>
                    <a:gd name="connsiteX16" fmla="*/ 967740 w 1249680"/>
                    <a:gd name="connsiteY16" fmla="*/ 297180 h 1323499"/>
                    <a:gd name="connsiteX17" fmla="*/ 975360 w 1249680"/>
                    <a:gd name="connsiteY17" fmla="*/ 320040 h 1323499"/>
                    <a:gd name="connsiteX18" fmla="*/ 1043940 w 1249680"/>
                    <a:gd name="connsiteY18" fmla="*/ 388620 h 1323499"/>
                    <a:gd name="connsiteX19" fmla="*/ 1165860 w 1249680"/>
                    <a:gd name="connsiteY19" fmla="*/ 403860 h 1323499"/>
                    <a:gd name="connsiteX20" fmla="*/ 1173480 w 1249680"/>
                    <a:gd name="connsiteY20" fmla="*/ 441960 h 1323499"/>
                    <a:gd name="connsiteX21" fmla="*/ 1249680 w 1249680"/>
                    <a:gd name="connsiteY21" fmla="*/ 419100 h 1323499"/>
                    <a:gd name="connsiteX22" fmla="*/ 1219200 w 1249680"/>
                    <a:gd name="connsiteY22" fmla="*/ 495300 h 1323499"/>
                    <a:gd name="connsiteX23" fmla="*/ 1135380 w 1249680"/>
                    <a:gd name="connsiteY23" fmla="*/ 586740 h 1323499"/>
                    <a:gd name="connsiteX24" fmla="*/ 1021080 w 1249680"/>
                    <a:gd name="connsiteY24" fmla="*/ 632460 h 1323499"/>
                    <a:gd name="connsiteX25" fmla="*/ 1013460 w 1249680"/>
                    <a:gd name="connsiteY25" fmla="*/ 723900 h 1323499"/>
                    <a:gd name="connsiteX26" fmla="*/ 1005840 w 1249680"/>
                    <a:gd name="connsiteY26" fmla="*/ 769620 h 1323499"/>
                    <a:gd name="connsiteX27" fmla="*/ 975360 w 1249680"/>
                    <a:gd name="connsiteY27" fmla="*/ 807720 h 1323499"/>
                    <a:gd name="connsiteX28" fmla="*/ 1013460 w 1249680"/>
                    <a:gd name="connsiteY28" fmla="*/ 845820 h 1323499"/>
                    <a:gd name="connsiteX29" fmla="*/ 998220 w 1249680"/>
                    <a:gd name="connsiteY29" fmla="*/ 906780 h 1323499"/>
                    <a:gd name="connsiteX30" fmla="*/ 998220 w 1249680"/>
                    <a:gd name="connsiteY30" fmla="*/ 960120 h 1323499"/>
                    <a:gd name="connsiteX31" fmla="*/ 1097280 w 1249680"/>
                    <a:gd name="connsiteY31" fmla="*/ 1051560 h 1323499"/>
                    <a:gd name="connsiteX32" fmla="*/ 1096957 w 1249680"/>
                    <a:gd name="connsiteY32" fmla="*/ 1085374 h 1323499"/>
                    <a:gd name="connsiteX33" fmla="*/ 1089660 w 1249680"/>
                    <a:gd name="connsiteY33" fmla="*/ 1135380 h 1323499"/>
                    <a:gd name="connsiteX34" fmla="*/ 1013460 w 1249680"/>
                    <a:gd name="connsiteY34" fmla="*/ 1143000 h 1323499"/>
                    <a:gd name="connsiteX35" fmla="*/ 1092195 w 1249680"/>
                    <a:gd name="connsiteY35" fmla="*/ 1199674 h 1323499"/>
                    <a:gd name="connsiteX36" fmla="*/ 1165860 w 1249680"/>
                    <a:gd name="connsiteY36" fmla="*/ 1249680 h 1323499"/>
                    <a:gd name="connsiteX37" fmla="*/ 123026 w 1249680"/>
                    <a:gd name="connsiteY37" fmla="*/ 1268730 h 1323499"/>
                    <a:gd name="connsiteX38" fmla="*/ 196844 w 1249680"/>
                    <a:gd name="connsiteY38" fmla="*/ 1283018 h 1323499"/>
                    <a:gd name="connsiteX39" fmla="*/ 184938 w 1249680"/>
                    <a:gd name="connsiteY39" fmla="*/ 1299686 h 1323499"/>
                    <a:gd name="connsiteX40" fmla="*/ 264318 w 1249680"/>
                    <a:gd name="connsiteY40" fmla="*/ 1323499 h 1323499"/>
                    <a:gd name="connsiteX41" fmla="*/ 280189 w 1249680"/>
                    <a:gd name="connsiteY41" fmla="*/ 1304448 h 1323499"/>
                    <a:gd name="connsiteX42" fmla="*/ 219551 w 1249680"/>
                    <a:gd name="connsiteY42" fmla="*/ 1273016 h 1323499"/>
                    <a:gd name="connsiteX43" fmla="*/ 223038 w 1249680"/>
                    <a:gd name="connsiteY43" fmla="*/ 1230630 h 1323499"/>
                    <a:gd name="connsiteX44" fmla="*/ 127788 w 1249680"/>
                    <a:gd name="connsiteY44" fmla="*/ 1223486 h 1323499"/>
                    <a:gd name="connsiteX45" fmla="*/ 123026 w 1249680"/>
                    <a:gd name="connsiteY45" fmla="*/ 1156811 h 1323499"/>
                    <a:gd name="connsiteX46" fmla="*/ 134932 w 1249680"/>
                    <a:gd name="connsiteY46" fmla="*/ 1171098 h 1323499"/>
                    <a:gd name="connsiteX47" fmla="*/ 143351 w 1249680"/>
                    <a:gd name="connsiteY47" fmla="*/ 1202532 h 1323499"/>
                    <a:gd name="connsiteX48" fmla="*/ 180975 w 1249680"/>
                    <a:gd name="connsiteY48" fmla="*/ 1200626 h 1323499"/>
                    <a:gd name="connsiteX49" fmla="*/ 163354 w 1249680"/>
                    <a:gd name="connsiteY49" fmla="*/ 1141095 h 1323499"/>
                    <a:gd name="connsiteX50" fmla="*/ 234791 w 1249680"/>
                    <a:gd name="connsiteY50" fmla="*/ 1096804 h 1323499"/>
                    <a:gd name="connsiteX51" fmla="*/ 249232 w 1249680"/>
                    <a:gd name="connsiteY51" fmla="*/ 1180623 h 1323499"/>
                    <a:gd name="connsiteX52" fmla="*/ 277807 w 1249680"/>
                    <a:gd name="connsiteY52" fmla="*/ 1190149 h 1323499"/>
                    <a:gd name="connsiteX53" fmla="*/ 292417 w 1249680"/>
                    <a:gd name="connsiteY53" fmla="*/ 1068705 h 1323499"/>
                    <a:gd name="connsiteX54" fmla="*/ 323051 w 1249680"/>
                    <a:gd name="connsiteY54" fmla="*/ 1078230 h 1323499"/>
                    <a:gd name="connsiteX55" fmla="*/ 294476 w 1249680"/>
                    <a:gd name="connsiteY55" fmla="*/ 944880 h 1323499"/>
                    <a:gd name="connsiteX56" fmla="*/ 258758 w 1249680"/>
                    <a:gd name="connsiteY56" fmla="*/ 961549 h 1323499"/>
                    <a:gd name="connsiteX57" fmla="*/ 149220 w 1249680"/>
                    <a:gd name="connsiteY57" fmla="*/ 909162 h 1323499"/>
                    <a:gd name="connsiteX58" fmla="*/ 158745 w 1249680"/>
                    <a:gd name="connsiteY58" fmla="*/ 882967 h 1323499"/>
                    <a:gd name="connsiteX59" fmla="*/ 130765 w 1249680"/>
                    <a:gd name="connsiteY59" fmla="*/ 864017 h 1323499"/>
                    <a:gd name="connsiteX60" fmla="*/ 108738 w 1249680"/>
                    <a:gd name="connsiteY60" fmla="*/ 897255 h 1323499"/>
                    <a:gd name="connsiteX61" fmla="*/ 111120 w 1249680"/>
                    <a:gd name="connsiteY61" fmla="*/ 840105 h 1323499"/>
                    <a:gd name="connsiteX62" fmla="*/ 92070 w 1249680"/>
                    <a:gd name="connsiteY62" fmla="*/ 835343 h 1323499"/>
                    <a:gd name="connsiteX63" fmla="*/ 80163 w 1249680"/>
                    <a:gd name="connsiteY63" fmla="*/ 906780 h 1323499"/>
                    <a:gd name="connsiteX64" fmla="*/ 58732 w 1249680"/>
                    <a:gd name="connsiteY64" fmla="*/ 911543 h 1323499"/>
                    <a:gd name="connsiteX65" fmla="*/ 70639 w 1249680"/>
                    <a:gd name="connsiteY65" fmla="*/ 825817 h 1323499"/>
                    <a:gd name="connsiteX66" fmla="*/ 122872 w 1249680"/>
                    <a:gd name="connsiteY66" fmla="*/ 819626 h 1323499"/>
                    <a:gd name="connsiteX67" fmla="*/ 125407 w 1249680"/>
                    <a:gd name="connsiteY67" fmla="*/ 799623 h 1323499"/>
                    <a:gd name="connsiteX68" fmla="*/ 78581 w 1249680"/>
                    <a:gd name="connsiteY68" fmla="*/ 799624 h 1323499"/>
                    <a:gd name="connsiteX69" fmla="*/ 82867 w 1249680"/>
                    <a:gd name="connsiteY69" fmla="*/ 761047 h 1323499"/>
                    <a:gd name="connsiteX70" fmla="*/ 142076 w 1249680"/>
                    <a:gd name="connsiteY70" fmla="*/ 742474 h 1323499"/>
                    <a:gd name="connsiteX71" fmla="*/ 130169 w 1249680"/>
                    <a:gd name="connsiteY71" fmla="*/ 716280 h 1323499"/>
                    <a:gd name="connsiteX72" fmla="*/ 48568 w 1249680"/>
                    <a:gd name="connsiteY72" fmla="*/ 756737 h 1323499"/>
                    <a:gd name="connsiteX73" fmla="*/ 29527 w 1249680"/>
                    <a:gd name="connsiteY73" fmla="*/ 718344 h 1323499"/>
                    <a:gd name="connsiteX74" fmla="*/ 104473 w 1249680"/>
                    <a:gd name="connsiteY74" fmla="*/ 693138 h 1323499"/>
                    <a:gd name="connsiteX75" fmla="*/ 77629 w 1249680"/>
                    <a:gd name="connsiteY75" fmla="*/ 617855 h 1323499"/>
                    <a:gd name="connsiteX76" fmla="*/ 39683 w 1249680"/>
                    <a:gd name="connsiteY76" fmla="*/ 611505 h 1323499"/>
                    <a:gd name="connsiteX77" fmla="*/ 0 w 1249680"/>
                    <a:gd name="connsiteY77" fmla="*/ 541020 h 1323499"/>
                    <a:gd name="connsiteX0" fmla="*/ 0 w 1249680"/>
                    <a:gd name="connsiteY0" fmla="*/ 541020 h 1340366"/>
                    <a:gd name="connsiteX1" fmla="*/ 259080 w 1249680"/>
                    <a:gd name="connsiteY1" fmla="*/ 381000 h 1340366"/>
                    <a:gd name="connsiteX2" fmla="*/ 266700 w 1249680"/>
                    <a:gd name="connsiteY2" fmla="*/ 266700 h 1340366"/>
                    <a:gd name="connsiteX3" fmla="*/ 358140 w 1249680"/>
                    <a:gd name="connsiteY3" fmla="*/ 259080 h 1340366"/>
                    <a:gd name="connsiteX4" fmla="*/ 388620 w 1249680"/>
                    <a:gd name="connsiteY4" fmla="*/ 266700 h 1340366"/>
                    <a:gd name="connsiteX5" fmla="*/ 449580 w 1249680"/>
                    <a:gd name="connsiteY5" fmla="*/ 266700 h 1340366"/>
                    <a:gd name="connsiteX6" fmla="*/ 533400 w 1249680"/>
                    <a:gd name="connsiteY6" fmla="*/ 144780 h 1340366"/>
                    <a:gd name="connsiteX7" fmla="*/ 655320 w 1249680"/>
                    <a:gd name="connsiteY7" fmla="*/ 167640 h 1340366"/>
                    <a:gd name="connsiteX8" fmla="*/ 830580 w 1249680"/>
                    <a:gd name="connsiteY8" fmla="*/ 114300 h 1340366"/>
                    <a:gd name="connsiteX9" fmla="*/ 822960 w 1249680"/>
                    <a:gd name="connsiteY9" fmla="*/ 45720 h 1340366"/>
                    <a:gd name="connsiteX10" fmla="*/ 906780 w 1249680"/>
                    <a:gd name="connsiteY10" fmla="*/ 0 h 1340366"/>
                    <a:gd name="connsiteX11" fmla="*/ 937260 w 1249680"/>
                    <a:gd name="connsiteY11" fmla="*/ 0 h 1340366"/>
                    <a:gd name="connsiteX12" fmla="*/ 944880 w 1249680"/>
                    <a:gd name="connsiteY12" fmla="*/ 76200 h 1340366"/>
                    <a:gd name="connsiteX13" fmla="*/ 1013460 w 1249680"/>
                    <a:gd name="connsiteY13" fmla="*/ 99060 h 1340366"/>
                    <a:gd name="connsiteX14" fmla="*/ 982980 w 1249680"/>
                    <a:gd name="connsiteY14" fmla="*/ 167640 h 1340366"/>
                    <a:gd name="connsiteX15" fmla="*/ 1005840 w 1249680"/>
                    <a:gd name="connsiteY15" fmla="*/ 190500 h 1340366"/>
                    <a:gd name="connsiteX16" fmla="*/ 967740 w 1249680"/>
                    <a:gd name="connsiteY16" fmla="*/ 297180 h 1340366"/>
                    <a:gd name="connsiteX17" fmla="*/ 975360 w 1249680"/>
                    <a:gd name="connsiteY17" fmla="*/ 320040 h 1340366"/>
                    <a:gd name="connsiteX18" fmla="*/ 1043940 w 1249680"/>
                    <a:gd name="connsiteY18" fmla="*/ 388620 h 1340366"/>
                    <a:gd name="connsiteX19" fmla="*/ 1165860 w 1249680"/>
                    <a:gd name="connsiteY19" fmla="*/ 403860 h 1340366"/>
                    <a:gd name="connsiteX20" fmla="*/ 1173480 w 1249680"/>
                    <a:gd name="connsiteY20" fmla="*/ 441960 h 1340366"/>
                    <a:gd name="connsiteX21" fmla="*/ 1249680 w 1249680"/>
                    <a:gd name="connsiteY21" fmla="*/ 419100 h 1340366"/>
                    <a:gd name="connsiteX22" fmla="*/ 1219200 w 1249680"/>
                    <a:gd name="connsiteY22" fmla="*/ 495300 h 1340366"/>
                    <a:gd name="connsiteX23" fmla="*/ 1135380 w 1249680"/>
                    <a:gd name="connsiteY23" fmla="*/ 586740 h 1340366"/>
                    <a:gd name="connsiteX24" fmla="*/ 1021080 w 1249680"/>
                    <a:gd name="connsiteY24" fmla="*/ 632460 h 1340366"/>
                    <a:gd name="connsiteX25" fmla="*/ 1013460 w 1249680"/>
                    <a:gd name="connsiteY25" fmla="*/ 723900 h 1340366"/>
                    <a:gd name="connsiteX26" fmla="*/ 1005840 w 1249680"/>
                    <a:gd name="connsiteY26" fmla="*/ 769620 h 1340366"/>
                    <a:gd name="connsiteX27" fmla="*/ 975360 w 1249680"/>
                    <a:gd name="connsiteY27" fmla="*/ 807720 h 1340366"/>
                    <a:gd name="connsiteX28" fmla="*/ 1013460 w 1249680"/>
                    <a:gd name="connsiteY28" fmla="*/ 845820 h 1340366"/>
                    <a:gd name="connsiteX29" fmla="*/ 998220 w 1249680"/>
                    <a:gd name="connsiteY29" fmla="*/ 906780 h 1340366"/>
                    <a:gd name="connsiteX30" fmla="*/ 998220 w 1249680"/>
                    <a:gd name="connsiteY30" fmla="*/ 960120 h 1340366"/>
                    <a:gd name="connsiteX31" fmla="*/ 1097280 w 1249680"/>
                    <a:gd name="connsiteY31" fmla="*/ 1051560 h 1340366"/>
                    <a:gd name="connsiteX32" fmla="*/ 1096957 w 1249680"/>
                    <a:gd name="connsiteY32" fmla="*/ 1085374 h 1340366"/>
                    <a:gd name="connsiteX33" fmla="*/ 1089660 w 1249680"/>
                    <a:gd name="connsiteY33" fmla="*/ 1135380 h 1340366"/>
                    <a:gd name="connsiteX34" fmla="*/ 1013460 w 1249680"/>
                    <a:gd name="connsiteY34" fmla="*/ 1143000 h 1340366"/>
                    <a:gd name="connsiteX35" fmla="*/ 1092195 w 1249680"/>
                    <a:gd name="connsiteY35" fmla="*/ 1199674 h 1340366"/>
                    <a:gd name="connsiteX36" fmla="*/ 1165860 w 1249680"/>
                    <a:gd name="connsiteY36" fmla="*/ 1249680 h 1340366"/>
                    <a:gd name="connsiteX37" fmla="*/ 935628 w 1249680"/>
                    <a:gd name="connsiteY37" fmla="*/ 1340366 h 1340366"/>
                    <a:gd name="connsiteX38" fmla="*/ 196844 w 1249680"/>
                    <a:gd name="connsiteY38" fmla="*/ 1283018 h 1340366"/>
                    <a:gd name="connsiteX39" fmla="*/ 184938 w 1249680"/>
                    <a:gd name="connsiteY39" fmla="*/ 1299686 h 1340366"/>
                    <a:gd name="connsiteX40" fmla="*/ 264318 w 1249680"/>
                    <a:gd name="connsiteY40" fmla="*/ 1323499 h 1340366"/>
                    <a:gd name="connsiteX41" fmla="*/ 280189 w 1249680"/>
                    <a:gd name="connsiteY41" fmla="*/ 1304448 h 1340366"/>
                    <a:gd name="connsiteX42" fmla="*/ 219551 w 1249680"/>
                    <a:gd name="connsiteY42" fmla="*/ 1273016 h 1340366"/>
                    <a:gd name="connsiteX43" fmla="*/ 223038 w 1249680"/>
                    <a:gd name="connsiteY43" fmla="*/ 1230630 h 1340366"/>
                    <a:gd name="connsiteX44" fmla="*/ 127788 w 1249680"/>
                    <a:gd name="connsiteY44" fmla="*/ 1223486 h 1340366"/>
                    <a:gd name="connsiteX45" fmla="*/ 123026 w 1249680"/>
                    <a:gd name="connsiteY45" fmla="*/ 1156811 h 1340366"/>
                    <a:gd name="connsiteX46" fmla="*/ 134932 w 1249680"/>
                    <a:gd name="connsiteY46" fmla="*/ 1171098 h 1340366"/>
                    <a:gd name="connsiteX47" fmla="*/ 143351 w 1249680"/>
                    <a:gd name="connsiteY47" fmla="*/ 1202532 h 1340366"/>
                    <a:gd name="connsiteX48" fmla="*/ 180975 w 1249680"/>
                    <a:gd name="connsiteY48" fmla="*/ 1200626 h 1340366"/>
                    <a:gd name="connsiteX49" fmla="*/ 163354 w 1249680"/>
                    <a:gd name="connsiteY49" fmla="*/ 1141095 h 1340366"/>
                    <a:gd name="connsiteX50" fmla="*/ 234791 w 1249680"/>
                    <a:gd name="connsiteY50" fmla="*/ 1096804 h 1340366"/>
                    <a:gd name="connsiteX51" fmla="*/ 249232 w 1249680"/>
                    <a:gd name="connsiteY51" fmla="*/ 1180623 h 1340366"/>
                    <a:gd name="connsiteX52" fmla="*/ 277807 w 1249680"/>
                    <a:gd name="connsiteY52" fmla="*/ 1190149 h 1340366"/>
                    <a:gd name="connsiteX53" fmla="*/ 292417 w 1249680"/>
                    <a:gd name="connsiteY53" fmla="*/ 1068705 h 1340366"/>
                    <a:gd name="connsiteX54" fmla="*/ 323051 w 1249680"/>
                    <a:gd name="connsiteY54" fmla="*/ 1078230 h 1340366"/>
                    <a:gd name="connsiteX55" fmla="*/ 294476 w 1249680"/>
                    <a:gd name="connsiteY55" fmla="*/ 944880 h 1340366"/>
                    <a:gd name="connsiteX56" fmla="*/ 258758 w 1249680"/>
                    <a:gd name="connsiteY56" fmla="*/ 961549 h 1340366"/>
                    <a:gd name="connsiteX57" fmla="*/ 149220 w 1249680"/>
                    <a:gd name="connsiteY57" fmla="*/ 909162 h 1340366"/>
                    <a:gd name="connsiteX58" fmla="*/ 158745 w 1249680"/>
                    <a:gd name="connsiteY58" fmla="*/ 882967 h 1340366"/>
                    <a:gd name="connsiteX59" fmla="*/ 130765 w 1249680"/>
                    <a:gd name="connsiteY59" fmla="*/ 864017 h 1340366"/>
                    <a:gd name="connsiteX60" fmla="*/ 108738 w 1249680"/>
                    <a:gd name="connsiteY60" fmla="*/ 897255 h 1340366"/>
                    <a:gd name="connsiteX61" fmla="*/ 111120 w 1249680"/>
                    <a:gd name="connsiteY61" fmla="*/ 840105 h 1340366"/>
                    <a:gd name="connsiteX62" fmla="*/ 92070 w 1249680"/>
                    <a:gd name="connsiteY62" fmla="*/ 835343 h 1340366"/>
                    <a:gd name="connsiteX63" fmla="*/ 80163 w 1249680"/>
                    <a:gd name="connsiteY63" fmla="*/ 906780 h 1340366"/>
                    <a:gd name="connsiteX64" fmla="*/ 58732 w 1249680"/>
                    <a:gd name="connsiteY64" fmla="*/ 911543 h 1340366"/>
                    <a:gd name="connsiteX65" fmla="*/ 70639 w 1249680"/>
                    <a:gd name="connsiteY65" fmla="*/ 825817 h 1340366"/>
                    <a:gd name="connsiteX66" fmla="*/ 122872 w 1249680"/>
                    <a:gd name="connsiteY66" fmla="*/ 819626 h 1340366"/>
                    <a:gd name="connsiteX67" fmla="*/ 125407 w 1249680"/>
                    <a:gd name="connsiteY67" fmla="*/ 799623 h 1340366"/>
                    <a:gd name="connsiteX68" fmla="*/ 78581 w 1249680"/>
                    <a:gd name="connsiteY68" fmla="*/ 799624 h 1340366"/>
                    <a:gd name="connsiteX69" fmla="*/ 82867 w 1249680"/>
                    <a:gd name="connsiteY69" fmla="*/ 761047 h 1340366"/>
                    <a:gd name="connsiteX70" fmla="*/ 142076 w 1249680"/>
                    <a:gd name="connsiteY70" fmla="*/ 742474 h 1340366"/>
                    <a:gd name="connsiteX71" fmla="*/ 130169 w 1249680"/>
                    <a:gd name="connsiteY71" fmla="*/ 716280 h 1340366"/>
                    <a:gd name="connsiteX72" fmla="*/ 48568 w 1249680"/>
                    <a:gd name="connsiteY72" fmla="*/ 756737 h 1340366"/>
                    <a:gd name="connsiteX73" fmla="*/ 29527 w 1249680"/>
                    <a:gd name="connsiteY73" fmla="*/ 718344 h 1340366"/>
                    <a:gd name="connsiteX74" fmla="*/ 104473 w 1249680"/>
                    <a:gd name="connsiteY74" fmla="*/ 693138 h 1340366"/>
                    <a:gd name="connsiteX75" fmla="*/ 77629 w 1249680"/>
                    <a:gd name="connsiteY75" fmla="*/ 617855 h 1340366"/>
                    <a:gd name="connsiteX76" fmla="*/ 39683 w 1249680"/>
                    <a:gd name="connsiteY76" fmla="*/ 611505 h 1340366"/>
                    <a:gd name="connsiteX77" fmla="*/ 0 w 1249680"/>
                    <a:gd name="connsiteY77" fmla="*/ 541020 h 1340366"/>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184938 w 1249680"/>
                    <a:gd name="connsiteY39" fmla="*/ 1299686 h 1402080"/>
                    <a:gd name="connsiteX40" fmla="*/ 264318 w 1249680"/>
                    <a:gd name="connsiteY40" fmla="*/ 1323499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534982 w 1249680"/>
                    <a:gd name="connsiteY39" fmla="*/ 1342548 h 1402080"/>
                    <a:gd name="connsiteX40" fmla="*/ 264318 w 1249680"/>
                    <a:gd name="connsiteY40" fmla="*/ 1323499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534982 w 1249680"/>
                    <a:gd name="connsiteY39" fmla="*/ 1342548 h 1402080"/>
                    <a:gd name="connsiteX40" fmla="*/ 264318 w 1249680"/>
                    <a:gd name="connsiteY40" fmla="*/ 1323499 h 1402080"/>
                    <a:gd name="connsiteX41" fmla="*/ 280189 w 1249680"/>
                    <a:gd name="connsiteY41" fmla="*/ 1304448 h 1402080"/>
                    <a:gd name="connsiteX42" fmla="*/ 391001 w 1249680"/>
                    <a:gd name="connsiteY42" fmla="*/ 1287303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342548"/>
                    <a:gd name="connsiteX1" fmla="*/ 259080 w 1249680"/>
                    <a:gd name="connsiteY1" fmla="*/ 381000 h 1342548"/>
                    <a:gd name="connsiteX2" fmla="*/ 266700 w 1249680"/>
                    <a:gd name="connsiteY2" fmla="*/ 266700 h 1342548"/>
                    <a:gd name="connsiteX3" fmla="*/ 358140 w 1249680"/>
                    <a:gd name="connsiteY3" fmla="*/ 259080 h 1342548"/>
                    <a:gd name="connsiteX4" fmla="*/ 388620 w 1249680"/>
                    <a:gd name="connsiteY4" fmla="*/ 266700 h 1342548"/>
                    <a:gd name="connsiteX5" fmla="*/ 449580 w 1249680"/>
                    <a:gd name="connsiteY5" fmla="*/ 266700 h 1342548"/>
                    <a:gd name="connsiteX6" fmla="*/ 533400 w 1249680"/>
                    <a:gd name="connsiteY6" fmla="*/ 144780 h 1342548"/>
                    <a:gd name="connsiteX7" fmla="*/ 655320 w 1249680"/>
                    <a:gd name="connsiteY7" fmla="*/ 167640 h 1342548"/>
                    <a:gd name="connsiteX8" fmla="*/ 830580 w 1249680"/>
                    <a:gd name="connsiteY8" fmla="*/ 114300 h 1342548"/>
                    <a:gd name="connsiteX9" fmla="*/ 822960 w 1249680"/>
                    <a:gd name="connsiteY9" fmla="*/ 45720 h 1342548"/>
                    <a:gd name="connsiteX10" fmla="*/ 906780 w 1249680"/>
                    <a:gd name="connsiteY10" fmla="*/ 0 h 1342548"/>
                    <a:gd name="connsiteX11" fmla="*/ 937260 w 1249680"/>
                    <a:gd name="connsiteY11" fmla="*/ 0 h 1342548"/>
                    <a:gd name="connsiteX12" fmla="*/ 944880 w 1249680"/>
                    <a:gd name="connsiteY12" fmla="*/ 76200 h 1342548"/>
                    <a:gd name="connsiteX13" fmla="*/ 1013460 w 1249680"/>
                    <a:gd name="connsiteY13" fmla="*/ 99060 h 1342548"/>
                    <a:gd name="connsiteX14" fmla="*/ 982980 w 1249680"/>
                    <a:gd name="connsiteY14" fmla="*/ 167640 h 1342548"/>
                    <a:gd name="connsiteX15" fmla="*/ 1005840 w 1249680"/>
                    <a:gd name="connsiteY15" fmla="*/ 190500 h 1342548"/>
                    <a:gd name="connsiteX16" fmla="*/ 967740 w 1249680"/>
                    <a:gd name="connsiteY16" fmla="*/ 297180 h 1342548"/>
                    <a:gd name="connsiteX17" fmla="*/ 975360 w 1249680"/>
                    <a:gd name="connsiteY17" fmla="*/ 320040 h 1342548"/>
                    <a:gd name="connsiteX18" fmla="*/ 1043940 w 1249680"/>
                    <a:gd name="connsiteY18" fmla="*/ 388620 h 1342548"/>
                    <a:gd name="connsiteX19" fmla="*/ 1165860 w 1249680"/>
                    <a:gd name="connsiteY19" fmla="*/ 403860 h 1342548"/>
                    <a:gd name="connsiteX20" fmla="*/ 1173480 w 1249680"/>
                    <a:gd name="connsiteY20" fmla="*/ 441960 h 1342548"/>
                    <a:gd name="connsiteX21" fmla="*/ 1249680 w 1249680"/>
                    <a:gd name="connsiteY21" fmla="*/ 419100 h 1342548"/>
                    <a:gd name="connsiteX22" fmla="*/ 1219200 w 1249680"/>
                    <a:gd name="connsiteY22" fmla="*/ 495300 h 1342548"/>
                    <a:gd name="connsiteX23" fmla="*/ 1135380 w 1249680"/>
                    <a:gd name="connsiteY23" fmla="*/ 586740 h 1342548"/>
                    <a:gd name="connsiteX24" fmla="*/ 1021080 w 1249680"/>
                    <a:gd name="connsiteY24" fmla="*/ 632460 h 1342548"/>
                    <a:gd name="connsiteX25" fmla="*/ 1013460 w 1249680"/>
                    <a:gd name="connsiteY25" fmla="*/ 723900 h 1342548"/>
                    <a:gd name="connsiteX26" fmla="*/ 1005840 w 1249680"/>
                    <a:gd name="connsiteY26" fmla="*/ 769620 h 1342548"/>
                    <a:gd name="connsiteX27" fmla="*/ 975360 w 1249680"/>
                    <a:gd name="connsiteY27" fmla="*/ 807720 h 1342548"/>
                    <a:gd name="connsiteX28" fmla="*/ 1013460 w 1249680"/>
                    <a:gd name="connsiteY28" fmla="*/ 845820 h 1342548"/>
                    <a:gd name="connsiteX29" fmla="*/ 998220 w 1249680"/>
                    <a:gd name="connsiteY29" fmla="*/ 906780 h 1342548"/>
                    <a:gd name="connsiteX30" fmla="*/ 998220 w 1249680"/>
                    <a:gd name="connsiteY30" fmla="*/ 960120 h 1342548"/>
                    <a:gd name="connsiteX31" fmla="*/ 1097280 w 1249680"/>
                    <a:gd name="connsiteY31" fmla="*/ 1051560 h 1342548"/>
                    <a:gd name="connsiteX32" fmla="*/ 1096957 w 1249680"/>
                    <a:gd name="connsiteY32" fmla="*/ 1085374 h 1342548"/>
                    <a:gd name="connsiteX33" fmla="*/ 1089660 w 1249680"/>
                    <a:gd name="connsiteY33" fmla="*/ 1135380 h 1342548"/>
                    <a:gd name="connsiteX34" fmla="*/ 1013460 w 1249680"/>
                    <a:gd name="connsiteY34" fmla="*/ 1143000 h 1342548"/>
                    <a:gd name="connsiteX35" fmla="*/ 1092195 w 1249680"/>
                    <a:gd name="connsiteY35" fmla="*/ 1199674 h 1342548"/>
                    <a:gd name="connsiteX36" fmla="*/ 1165860 w 1249680"/>
                    <a:gd name="connsiteY36" fmla="*/ 1249680 h 1342548"/>
                    <a:gd name="connsiteX37" fmla="*/ 935628 w 1249680"/>
                    <a:gd name="connsiteY37" fmla="*/ 1340366 h 1342548"/>
                    <a:gd name="connsiteX38" fmla="*/ 931187 w 1249680"/>
                    <a:gd name="connsiteY38" fmla="*/ 1326252 h 1342548"/>
                    <a:gd name="connsiteX39" fmla="*/ 534982 w 1249680"/>
                    <a:gd name="connsiteY39" fmla="*/ 1342548 h 1342548"/>
                    <a:gd name="connsiteX40" fmla="*/ 264318 w 1249680"/>
                    <a:gd name="connsiteY40" fmla="*/ 1323499 h 1342548"/>
                    <a:gd name="connsiteX41" fmla="*/ 280189 w 1249680"/>
                    <a:gd name="connsiteY41" fmla="*/ 1304448 h 1342548"/>
                    <a:gd name="connsiteX42" fmla="*/ 391001 w 1249680"/>
                    <a:gd name="connsiteY42" fmla="*/ 1287303 h 1342548"/>
                    <a:gd name="connsiteX43" fmla="*/ 223038 w 1249680"/>
                    <a:gd name="connsiteY43" fmla="*/ 1230630 h 1342548"/>
                    <a:gd name="connsiteX44" fmla="*/ 127788 w 1249680"/>
                    <a:gd name="connsiteY44" fmla="*/ 1223486 h 1342548"/>
                    <a:gd name="connsiteX45" fmla="*/ 123026 w 1249680"/>
                    <a:gd name="connsiteY45" fmla="*/ 1156811 h 1342548"/>
                    <a:gd name="connsiteX46" fmla="*/ 134932 w 1249680"/>
                    <a:gd name="connsiteY46" fmla="*/ 1171098 h 1342548"/>
                    <a:gd name="connsiteX47" fmla="*/ 143351 w 1249680"/>
                    <a:gd name="connsiteY47" fmla="*/ 1202532 h 1342548"/>
                    <a:gd name="connsiteX48" fmla="*/ 180975 w 1249680"/>
                    <a:gd name="connsiteY48" fmla="*/ 1200626 h 1342548"/>
                    <a:gd name="connsiteX49" fmla="*/ 163354 w 1249680"/>
                    <a:gd name="connsiteY49" fmla="*/ 1141095 h 1342548"/>
                    <a:gd name="connsiteX50" fmla="*/ 234791 w 1249680"/>
                    <a:gd name="connsiteY50" fmla="*/ 1096804 h 1342548"/>
                    <a:gd name="connsiteX51" fmla="*/ 249232 w 1249680"/>
                    <a:gd name="connsiteY51" fmla="*/ 1180623 h 1342548"/>
                    <a:gd name="connsiteX52" fmla="*/ 277807 w 1249680"/>
                    <a:gd name="connsiteY52" fmla="*/ 1190149 h 1342548"/>
                    <a:gd name="connsiteX53" fmla="*/ 292417 w 1249680"/>
                    <a:gd name="connsiteY53" fmla="*/ 1068705 h 1342548"/>
                    <a:gd name="connsiteX54" fmla="*/ 323051 w 1249680"/>
                    <a:gd name="connsiteY54" fmla="*/ 1078230 h 1342548"/>
                    <a:gd name="connsiteX55" fmla="*/ 294476 w 1249680"/>
                    <a:gd name="connsiteY55" fmla="*/ 944880 h 1342548"/>
                    <a:gd name="connsiteX56" fmla="*/ 258758 w 1249680"/>
                    <a:gd name="connsiteY56" fmla="*/ 961549 h 1342548"/>
                    <a:gd name="connsiteX57" fmla="*/ 149220 w 1249680"/>
                    <a:gd name="connsiteY57" fmla="*/ 909162 h 1342548"/>
                    <a:gd name="connsiteX58" fmla="*/ 158745 w 1249680"/>
                    <a:gd name="connsiteY58" fmla="*/ 882967 h 1342548"/>
                    <a:gd name="connsiteX59" fmla="*/ 130765 w 1249680"/>
                    <a:gd name="connsiteY59" fmla="*/ 864017 h 1342548"/>
                    <a:gd name="connsiteX60" fmla="*/ 108738 w 1249680"/>
                    <a:gd name="connsiteY60" fmla="*/ 897255 h 1342548"/>
                    <a:gd name="connsiteX61" fmla="*/ 111120 w 1249680"/>
                    <a:gd name="connsiteY61" fmla="*/ 840105 h 1342548"/>
                    <a:gd name="connsiteX62" fmla="*/ 92070 w 1249680"/>
                    <a:gd name="connsiteY62" fmla="*/ 835343 h 1342548"/>
                    <a:gd name="connsiteX63" fmla="*/ 80163 w 1249680"/>
                    <a:gd name="connsiteY63" fmla="*/ 906780 h 1342548"/>
                    <a:gd name="connsiteX64" fmla="*/ 58732 w 1249680"/>
                    <a:gd name="connsiteY64" fmla="*/ 911543 h 1342548"/>
                    <a:gd name="connsiteX65" fmla="*/ 70639 w 1249680"/>
                    <a:gd name="connsiteY65" fmla="*/ 825817 h 1342548"/>
                    <a:gd name="connsiteX66" fmla="*/ 122872 w 1249680"/>
                    <a:gd name="connsiteY66" fmla="*/ 819626 h 1342548"/>
                    <a:gd name="connsiteX67" fmla="*/ 125407 w 1249680"/>
                    <a:gd name="connsiteY67" fmla="*/ 799623 h 1342548"/>
                    <a:gd name="connsiteX68" fmla="*/ 78581 w 1249680"/>
                    <a:gd name="connsiteY68" fmla="*/ 799624 h 1342548"/>
                    <a:gd name="connsiteX69" fmla="*/ 82867 w 1249680"/>
                    <a:gd name="connsiteY69" fmla="*/ 761047 h 1342548"/>
                    <a:gd name="connsiteX70" fmla="*/ 142076 w 1249680"/>
                    <a:gd name="connsiteY70" fmla="*/ 742474 h 1342548"/>
                    <a:gd name="connsiteX71" fmla="*/ 130169 w 1249680"/>
                    <a:gd name="connsiteY71" fmla="*/ 716280 h 1342548"/>
                    <a:gd name="connsiteX72" fmla="*/ 48568 w 1249680"/>
                    <a:gd name="connsiteY72" fmla="*/ 756737 h 1342548"/>
                    <a:gd name="connsiteX73" fmla="*/ 29527 w 1249680"/>
                    <a:gd name="connsiteY73" fmla="*/ 718344 h 1342548"/>
                    <a:gd name="connsiteX74" fmla="*/ 104473 w 1249680"/>
                    <a:gd name="connsiteY74" fmla="*/ 693138 h 1342548"/>
                    <a:gd name="connsiteX75" fmla="*/ 77629 w 1249680"/>
                    <a:gd name="connsiteY75" fmla="*/ 617855 h 1342548"/>
                    <a:gd name="connsiteX76" fmla="*/ 39683 w 1249680"/>
                    <a:gd name="connsiteY76" fmla="*/ 611505 h 1342548"/>
                    <a:gd name="connsiteX77" fmla="*/ 0 w 1249680"/>
                    <a:gd name="connsiteY77" fmla="*/ 541020 h 1342548"/>
                    <a:gd name="connsiteX0" fmla="*/ 0 w 1249680"/>
                    <a:gd name="connsiteY0" fmla="*/ 541020 h 1398260"/>
                    <a:gd name="connsiteX1" fmla="*/ 259080 w 1249680"/>
                    <a:gd name="connsiteY1" fmla="*/ 381000 h 1398260"/>
                    <a:gd name="connsiteX2" fmla="*/ 266700 w 1249680"/>
                    <a:gd name="connsiteY2" fmla="*/ 266700 h 1398260"/>
                    <a:gd name="connsiteX3" fmla="*/ 358140 w 1249680"/>
                    <a:gd name="connsiteY3" fmla="*/ 259080 h 1398260"/>
                    <a:gd name="connsiteX4" fmla="*/ 388620 w 1249680"/>
                    <a:gd name="connsiteY4" fmla="*/ 266700 h 1398260"/>
                    <a:gd name="connsiteX5" fmla="*/ 449580 w 1249680"/>
                    <a:gd name="connsiteY5" fmla="*/ 266700 h 1398260"/>
                    <a:gd name="connsiteX6" fmla="*/ 533400 w 1249680"/>
                    <a:gd name="connsiteY6" fmla="*/ 144780 h 1398260"/>
                    <a:gd name="connsiteX7" fmla="*/ 655320 w 1249680"/>
                    <a:gd name="connsiteY7" fmla="*/ 167640 h 1398260"/>
                    <a:gd name="connsiteX8" fmla="*/ 830580 w 1249680"/>
                    <a:gd name="connsiteY8" fmla="*/ 114300 h 1398260"/>
                    <a:gd name="connsiteX9" fmla="*/ 822960 w 1249680"/>
                    <a:gd name="connsiteY9" fmla="*/ 45720 h 1398260"/>
                    <a:gd name="connsiteX10" fmla="*/ 906780 w 1249680"/>
                    <a:gd name="connsiteY10" fmla="*/ 0 h 1398260"/>
                    <a:gd name="connsiteX11" fmla="*/ 937260 w 1249680"/>
                    <a:gd name="connsiteY11" fmla="*/ 0 h 1398260"/>
                    <a:gd name="connsiteX12" fmla="*/ 944880 w 1249680"/>
                    <a:gd name="connsiteY12" fmla="*/ 76200 h 1398260"/>
                    <a:gd name="connsiteX13" fmla="*/ 1013460 w 1249680"/>
                    <a:gd name="connsiteY13" fmla="*/ 99060 h 1398260"/>
                    <a:gd name="connsiteX14" fmla="*/ 982980 w 1249680"/>
                    <a:gd name="connsiteY14" fmla="*/ 167640 h 1398260"/>
                    <a:gd name="connsiteX15" fmla="*/ 1005840 w 1249680"/>
                    <a:gd name="connsiteY15" fmla="*/ 190500 h 1398260"/>
                    <a:gd name="connsiteX16" fmla="*/ 967740 w 1249680"/>
                    <a:gd name="connsiteY16" fmla="*/ 297180 h 1398260"/>
                    <a:gd name="connsiteX17" fmla="*/ 975360 w 1249680"/>
                    <a:gd name="connsiteY17" fmla="*/ 320040 h 1398260"/>
                    <a:gd name="connsiteX18" fmla="*/ 1043940 w 1249680"/>
                    <a:gd name="connsiteY18" fmla="*/ 388620 h 1398260"/>
                    <a:gd name="connsiteX19" fmla="*/ 1165860 w 1249680"/>
                    <a:gd name="connsiteY19" fmla="*/ 403860 h 1398260"/>
                    <a:gd name="connsiteX20" fmla="*/ 1173480 w 1249680"/>
                    <a:gd name="connsiteY20" fmla="*/ 441960 h 1398260"/>
                    <a:gd name="connsiteX21" fmla="*/ 1249680 w 1249680"/>
                    <a:gd name="connsiteY21" fmla="*/ 419100 h 1398260"/>
                    <a:gd name="connsiteX22" fmla="*/ 1219200 w 1249680"/>
                    <a:gd name="connsiteY22" fmla="*/ 495300 h 1398260"/>
                    <a:gd name="connsiteX23" fmla="*/ 1135380 w 1249680"/>
                    <a:gd name="connsiteY23" fmla="*/ 586740 h 1398260"/>
                    <a:gd name="connsiteX24" fmla="*/ 1021080 w 1249680"/>
                    <a:gd name="connsiteY24" fmla="*/ 632460 h 1398260"/>
                    <a:gd name="connsiteX25" fmla="*/ 1013460 w 1249680"/>
                    <a:gd name="connsiteY25" fmla="*/ 723900 h 1398260"/>
                    <a:gd name="connsiteX26" fmla="*/ 1005840 w 1249680"/>
                    <a:gd name="connsiteY26" fmla="*/ 769620 h 1398260"/>
                    <a:gd name="connsiteX27" fmla="*/ 975360 w 1249680"/>
                    <a:gd name="connsiteY27" fmla="*/ 807720 h 1398260"/>
                    <a:gd name="connsiteX28" fmla="*/ 1013460 w 1249680"/>
                    <a:gd name="connsiteY28" fmla="*/ 845820 h 1398260"/>
                    <a:gd name="connsiteX29" fmla="*/ 998220 w 1249680"/>
                    <a:gd name="connsiteY29" fmla="*/ 906780 h 1398260"/>
                    <a:gd name="connsiteX30" fmla="*/ 998220 w 1249680"/>
                    <a:gd name="connsiteY30" fmla="*/ 960120 h 1398260"/>
                    <a:gd name="connsiteX31" fmla="*/ 1097280 w 1249680"/>
                    <a:gd name="connsiteY31" fmla="*/ 1051560 h 1398260"/>
                    <a:gd name="connsiteX32" fmla="*/ 1096957 w 1249680"/>
                    <a:gd name="connsiteY32" fmla="*/ 1085374 h 1398260"/>
                    <a:gd name="connsiteX33" fmla="*/ 1089660 w 1249680"/>
                    <a:gd name="connsiteY33" fmla="*/ 1135380 h 1398260"/>
                    <a:gd name="connsiteX34" fmla="*/ 1013460 w 1249680"/>
                    <a:gd name="connsiteY34" fmla="*/ 1143000 h 1398260"/>
                    <a:gd name="connsiteX35" fmla="*/ 1092195 w 1249680"/>
                    <a:gd name="connsiteY35" fmla="*/ 1199674 h 1398260"/>
                    <a:gd name="connsiteX36" fmla="*/ 1165860 w 1249680"/>
                    <a:gd name="connsiteY36" fmla="*/ 1249680 h 1398260"/>
                    <a:gd name="connsiteX37" fmla="*/ 935628 w 1249680"/>
                    <a:gd name="connsiteY37" fmla="*/ 1340366 h 1398260"/>
                    <a:gd name="connsiteX38" fmla="*/ 931187 w 1249680"/>
                    <a:gd name="connsiteY38" fmla="*/ 1326252 h 1398260"/>
                    <a:gd name="connsiteX39" fmla="*/ 787171 w 1249680"/>
                    <a:gd name="connsiteY39" fmla="*/ 1398260 h 1398260"/>
                    <a:gd name="connsiteX40" fmla="*/ 264318 w 1249680"/>
                    <a:gd name="connsiteY40" fmla="*/ 1323499 h 1398260"/>
                    <a:gd name="connsiteX41" fmla="*/ 280189 w 1249680"/>
                    <a:gd name="connsiteY41" fmla="*/ 1304448 h 1398260"/>
                    <a:gd name="connsiteX42" fmla="*/ 391001 w 1249680"/>
                    <a:gd name="connsiteY42" fmla="*/ 1287303 h 1398260"/>
                    <a:gd name="connsiteX43" fmla="*/ 223038 w 1249680"/>
                    <a:gd name="connsiteY43" fmla="*/ 1230630 h 1398260"/>
                    <a:gd name="connsiteX44" fmla="*/ 127788 w 1249680"/>
                    <a:gd name="connsiteY44" fmla="*/ 1223486 h 1398260"/>
                    <a:gd name="connsiteX45" fmla="*/ 123026 w 1249680"/>
                    <a:gd name="connsiteY45" fmla="*/ 1156811 h 1398260"/>
                    <a:gd name="connsiteX46" fmla="*/ 134932 w 1249680"/>
                    <a:gd name="connsiteY46" fmla="*/ 1171098 h 1398260"/>
                    <a:gd name="connsiteX47" fmla="*/ 143351 w 1249680"/>
                    <a:gd name="connsiteY47" fmla="*/ 1202532 h 1398260"/>
                    <a:gd name="connsiteX48" fmla="*/ 180975 w 1249680"/>
                    <a:gd name="connsiteY48" fmla="*/ 1200626 h 1398260"/>
                    <a:gd name="connsiteX49" fmla="*/ 163354 w 1249680"/>
                    <a:gd name="connsiteY49" fmla="*/ 1141095 h 1398260"/>
                    <a:gd name="connsiteX50" fmla="*/ 234791 w 1249680"/>
                    <a:gd name="connsiteY50" fmla="*/ 1096804 h 1398260"/>
                    <a:gd name="connsiteX51" fmla="*/ 249232 w 1249680"/>
                    <a:gd name="connsiteY51" fmla="*/ 1180623 h 1398260"/>
                    <a:gd name="connsiteX52" fmla="*/ 277807 w 1249680"/>
                    <a:gd name="connsiteY52" fmla="*/ 1190149 h 1398260"/>
                    <a:gd name="connsiteX53" fmla="*/ 292417 w 1249680"/>
                    <a:gd name="connsiteY53" fmla="*/ 1068705 h 1398260"/>
                    <a:gd name="connsiteX54" fmla="*/ 323051 w 1249680"/>
                    <a:gd name="connsiteY54" fmla="*/ 1078230 h 1398260"/>
                    <a:gd name="connsiteX55" fmla="*/ 294476 w 1249680"/>
                    <a:gd name="connsiteY55" fmla="*/ 944880 h 1398260"/>
                    <a:gd name="connsiteX56" fmla="*/ 258758 w 1249680"/>
                    <a:gd name="connsiteY56" fmla="*/ 961549 h 1398260"/>
                    <a:gd name="connsiteX57" fmla="*/ 149220 w 1249680"/>
                    <a:gd name="connsiteY57" fmla="*/ 909162 h 1398260"/>
                    <a:gd name="connsiteX58" fmla="*/ 158745 w 1249680"/>
                    <a:gd name="connsiteY58" fmla="*/ 882967 h 1398260"/>
                    <a:gd name="connsiteX59" fmla="*/ 130765 w 1249680"/>
                    <a:gd name="connsiteY59" fmla="*/ 864017 h 1398260"/>
                    <a:gd name="connsiteX60" fmla="*/ 108738 w 1249680"/>
                    <a:gd name="connsiteY60" fmla="*/ 897255 h 1398260"/>
                    <a:gd name="connsiteX61" fmla="*/ 111120 w 1249680"/>
                    <a:gd name="connsiteY61" fmla="*/ 840105 h 1398260"/>
                    <a:gd name="connsiteX62" fmla="*/ 92070 w 1249680"/>
                    <a:gd name="connsiteY62" fmla="*/ 835343 h 1398260"/>
                    <a:gd name="connsiteX63" fmla="*/ 80163 w 1249680"/>
                    <a:gd name="connsiteY63" fmla="*/ 906780 h 1398260"/>
                    <a:gd name="connsiteX64" fmla="*/ 58732 w 1249680"/>
                    <a:gd name="connsiteY64" fmla="*/ 911543 h 1398260"/>
                    <a:gd name="connsiteX65" fmla="*/ 70639 w 1249680"/>
                    <a:gd name="connsiteY65" fmla="*/ 825817 h 1398260"/>
                    <a:gd name="connsiteX66" fmla="*/ 122872 w 1249680"/>
                    <a:gd name="connsiteY66" fmla="*/ 819626 h 1398260"/>
                    <a:gd name="connsiteX67" fmla="*/ 125407 w 1249680"/>
                    <a:gd name="connsiteY67" fmla="*/ 799623 h 1398260"/>
                    <a:gd name="connsiteX68" fmla="*/ 78581 w 1249680"/>
                    <a:gd name="connsiteY68" fmla="*/ 799624 h 1398260"/>
                    <a:gd name="connsiteX69" fmla="*/ 82867 w 1249680"/>
                    <a:gd name="connsiteY69" fmla="*/ 761047 h 1398260"/>
                    <a:gd name="connsiteX70" fmla="*/ 142076 w 1249680"/>
                    <a:gd name="connsiteY70" fmla="*/ 742474 h 1398260"/>
                    <a:gd name="connsiteX71" fmla="*/ 130169 w 1249680"/>
                    <a:gd name="connsiteY71" fmla="*/ 716280 h 1398260"/>
                    <a:gd name="connsiteX72" fmla="*/ 48568 w 1249680"/>
                    <a:gd name="connsiteY72" fmla="*/ 756737 h 1398260"/>
                    <a:gd name="connsiteX73" fmla="*/ 29527 w 1249680"/>
                    <a:gd name="connsiteY73" fmla="*/ 718344 h 1398260"/>
                    <a:gd name="connsiteX74" fmla="*/ 104473 w 1249680"/>
                    <a:gd name="connsiteY74" fmla="*/ 693138 h 1398260"/>
                    <a:gd name="connsiteX75" fmla="*/ 77629 w 1249680"/>
                    <a:gd name="connsiteY75" fmla="*/ 617855 h 1398260"/>
                    <a:gd name="connsiteX76" fmla="*/ 39683 w 1249680"/>
                    <a:gd name="connsiteY76" fmla="*/ 611505 h 1398260"/>
                    <a:gd name="connsiteX77" fmla="*/ 0 w 1249680"/>
                    <a:gd name="connsiteY77" fmla="*/ 541020 h 1398260"/>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87171 w 1249680"/>
                    <a:gd name="connsiteY39" fmla="*/ 1398260 h 1411233"/>
                    <a:gd name="connsiteX40" fmla="*/ 623341 w 1249680"/>
                    <a:gd name="connsiteY40" fmla="*/ 1411233 h 1411233"/>
                    <a:gd name="connsiteX41" fmla="*/ 280189 w 1249680"/>
                    <a:gd name="connsiteY41" fmla="*/ 1304448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87171 w 1249680"/>
                    <a:gd name="connsiteY39" fmla="*/ 1398260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159192 w 1249680"/>
                    <a:gd name="connsiteY31" fmla="*/ 1253967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59192 w 1249680"/>
                    <a:gd name="connsiteY31" fmla="*/ 1253967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16007 w 1249680"/>
                    <a:gd name="connsiteY31" fmla="*/ 1223486 h 1411233"/>
                    <a:gd name="connsiteX32" fmla="*/ 1159192 w 1249680"/>
                    <a:gd name="connsiteY32" fmla="*/ 1253967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37439 w 1249680"/>
                    <a:gd name="connsiteY31" fmla="*/ 1211579 h 1411233"/>
                    <a:gd name="connsiteX32" fmla="*/ 1159192 w 1249680"/>
                    <a:gd name="connsiteY32" fmla="*/ 1253967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1049179 w 1249680"/>
                    <a:gd name="connsiteY27" fmla="*/ 1024414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993933 w 1249680"/>
                    <a:gd name="connsiteY26" fmla="*/ 891063 h 1411233"/>
                    <a:gd name="connsiteX27" fmla="*/ 1049179 w 1249680"/>
                    <a:gd name="connsiteY27" fmla="*/ 1024414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8851 w 1249680"/>
                    <a:gd name="connsiteY26" fmla="*/ 771049 h 1411233"/>
                    <a:gd name="connsiteX27" fmla="*/ 993933 w 1249680"/>
                    <a:gd name="connsiteY27" fmla="*/ 891063 h 1411233"/>
                    <a:gd name="connsiteX28" fmla="*/ 1049179 w 1249680"/>
                    <a:gd name="connsiteY28" fmla="*/ 1024414 h 1411233"/>
                    <a:gd name="connsiteX29" fmla="*/ 1092041 w 1249680"/>
                    <a:gd name="connsiteY29" fmla="*/ 1055370 h 1411233"/>
                    <a:gd name="connsiteX30" fmla="*/ 1093470 w 1249680"/>
                    <a:gd name="connsiteY30" fmla="*/ 1161574 h 1411233"/>
                    <a:gd name="connsiteX31" fmla="*/ 1010127 w 1249680"/>
                    <a:gd name="connsiteY31" fmla="*/ 1155382 h 1411233"/>
                    <a:gd name="connsiteX32" fmla="*/ 1137439 w 1249680"/>
                    <a:gd name="connsiteY32" fmla="*/ 1211579 h 1411233"/>
                    <a:gd name="connsiteX33" fmla="*/ 1171098 w 1249680"/>
                    <a:gd name="connsiteY33" fmla="*/ 1251586 h 1411233"/>
                    <a:gd name="connsiteX34" fmla="*/ 1113626 w 1249680"/>
                    <a:gd name="connsiteY34" fmla="*/ 1373505 h 1411233"/>
                    <a:gd name="connsiteX35" fmla="*/ 1082516 w 1249680"/>
                    <a:gd name="connsiteY35" fmla="*/ 1361598 h 1411233"/>
                    <a:gd name="connsiteX36" fmla="*/ 1063466 w 1249680"/>
                    <a:gd name="connsiteY36" fmla="*/ 1390650 h 1411233"/>
                    <a:gd name="connsiteX37" fmla="*/ 1044570 w 1249680"/>
                    <a:gd name="connsiteY37" fmla="*/ 1359218 h 1411233"/>
                    <a:gd name="connsiteX38" fmla="*/ 918210 w 1249680"/>
                    <a:gd name="connsiteY38" fmla="*/ 1344930 h 1411233"/>
                    <a:gd name="connsiteX39" fmla="*/ 876097 w 1249680"/>
                    <a:gd name="connsiteY39" fmla="*/ 1307028 h 1411233"/>
                    <a:gd name="connsiteX40" fmla="*/ 821650 w 1249680"/>
                    <a:gd name="connsiteY40" fmla="*/ 1340540 h 1411233"/>
                    <a:gd name="connsiteX41" fmla="*/ 749071 w 1249680"/>
                    <a:gd name="connsiteY41" fmla="*/ 1357779 h 1411233"/>
                    <a:gd name="connsiteX42" fmla="*/ 623341 w 1249680"/>
                    <a:gd name="connsiteY42" fmla="*/ 1411233 h 1411233"/>
                    <a:gd name="connsiteX43" fmla="*/ 596895 w 1249680"/>
                    <a:gd name="connsiteY43" fmla="*/ 1375886 h 1411233"/>
                    <a:gd name="connsiteX44" fmla="*/ 391001 w 1249680"/>
                    <a:gd name="connsiteY44" fmla="*/ 1287303 h 1411233"/>
                    <a:gd name="connsiteX45" fmla="*/ 223038 w 1249680"/>
                    <a:gd name="connsiteY45" fmla="*/ 1230630 h 1411233"/>
                    <a:gd name="connsiteX46" fmla="*/ 127788 w 1249680"/>
                    <a:gd name="connsiteY46" fmla="*/ 1223486 h 1411233"/>
                    <a:gd name="connsiteX47" fmla="*/ 123026 w 1249680"/>
                    <a:gd name="connsiteY47" fmla="*/ 1156811 h 1411233"/>
                    <a:gd name="connsiteX48" fmla="*/ 134932 w 1249680"/>
                    <a:gd name="connsiteY48" fmla="*/ 1171098 h 1411233"/>
                    <a:gd name="connsiteX49" fmla="*/ 143351 w 1249680"/>
                    <a:gd name="connsiteY49" fmla="*/ 1202532 h 1411233"/>
                    <a:gd name="connsiteX50" fmla="*/ 180975 w 1249680"/>
                    <a:gd name="connsiteY50" fmla="*/ 1200626 h 1411233"/>
                    <a:gd name="connsiteX51" fmla="*/ 163354 w 1249680"/>
                    <a:gd name="connsiteY51" fmla="*/ 1141095 h 1411233"/>
                    <a:gd name="connsiteX52" fmla="*/ 234791 w 1249680"/>
                    <a:gd name="connsiteY52" fmla="*/ 1096804 h 1411233"/>
                    <a:gd name="connsiteX53" fmla="*/ 249232 w 1249680"/>
                    <a:gd name="connsiteY53" fmla="*/ 1180623 h 1411233"/>
                    <a:gd name="connsiteX54" fmla="*/ 277807 w 1249680"/>
                    <a:gd name="connsiteY54" fmla="*/ 1190149 h 1411233"/>
                    <a:gd name="connsiteX55" fmla="*/ 292417 w 1249680"/>
                    <a:gd name="connsiteY55" fmla="*/ 1068705 h 1411233"/>
                    <a:gd name="connsiteX56" fmla="*/ 323051 w 1249680"/>
                    <a:gd name="connsiteY56" fmla="*/ 1078230 h 1411233"/>
                    <a:gd name="connsiteX57" fmla="*/ 294476 w 1249680"/>
                    <a:gd name="connsiteY57" fmla="*/ 944880 h 1411233"/>
                    <a:gd name="connsiteX58" fmla="*/ 258758 w 1249680"/>
                    <a:gd name="connsiteY58" fmla="*/ 961549 h 1411233"/>
                    <a:gd name="connsiteX59" fmla="*/ 149220 w 1249680"/>
                    <a:gd name="connsiteY59" fmla="*/ 909162 h 1411233"/>
                    <a:gd name="connsiteX60" fmla="*/ 158745 w 1249680"/>
                    <a:gd name="connsiteY60" fmla="*/ 882967 h 1411233"/>
                    <a:gd name="connsiteX61" fmla="*/ 130765 w 1249680"/>
                    <a:gd name="connsiteY61" fmla="*/ 864017 h 1411233"/>
                    <a:gd name="connsiteX62" fmla="*/ 108738 w 1249680"/>
                    <a:gd name="connsiteY62" fmla="*/ 897255 h 1411233"/>
                    <a:gd name="connsiteX63" fmla="*/ 111120 w 1249680"/>
                    <a:gd name="connsiteY63" fmla="*/ 840105 h 1411233"/>
                    <a:gd name="connsiteX64" fmla="*/ 92070 w 1249680"/>
                    <a:gd name="connsiteY64" fmla="*/ 835343 h 1411233"/>
                    <a:gd name="connsiteX65" fmla="*/ 80163 w 1249680"/>
                    <a:gd name="connsiteY65" fmla="*/ 906780 h 1411233"/>
                    <a:gd name="connsiteX66" fmla="*/ 58732 w 1249680"/>
                    <a:gd name="connsiteY66" fmla="*/ 911543 h 1411233"/>
                    <a:gd name="connsiteX67" fmla="*/ 70639 w 1249680"/>
                    <a:gd name="connsiteY67" fmla="*/ 825817 h 1411233"/>
                    <a:gd name="connsiteX68" fmla="*/ 122872 w 1249680"/>
                    <a:gd name="connsiteY68" fmla="*/ 819626 h 1411233"/>
                    <a:gd name="connsiteX69" fmla="*/ 125407 w 1249680"/>
                    <a:gd name="connsiteY69" fmla="*/ 799623 h 1411233"/>
                    <a:gd name="connsiteX70" fmla="*/ 78581 w 1249680"/>
                    <a:gd name="connsiteY70" fmla="*/ 799624 h 1411233"/>
                    <a:gd name="connsiteX71" fmla="*/ 82867 w 1249680"/>
                    <a:gd name="connsiteY71" fmla="*/ 761047 h 1411233"/>
                    <a:gd name="connsiteX72" fmla="*/ 142076 w 1249680"/>
                    <a:gd name="connsiteY72" fmla="*/ 742474 h 1411233"/>
                    <a:gd name="connsiteX73" fmla="*/ 130169 w 1249680"/>
                    <a:gd name="connsiteY73" fmla="*/ 716280 h 1411233"/>
                    <a:gd name="connsiteX74" fmla="*/ 48568 w 1249680"/>
                    <a:gd name="connsiteY74" fmla="*/ 756737 h 1411233"/>
                    <a:gd name="connsiteX75" fmla="*/ 29527 w 1249680"/>
                    <a:gd name="connsiteY75" fmla="*/ 718344 h 1411233"/>
                    <a:gd name="connsiteX76" fmla="*/ 104473 w 1249680"/>
                    <a:gd name="connsiteY76" fmla="*/ 693138 h 1411233"/>
                    <a:gd name="connsiteX77" fmla="*/ 77629 w 1249680"/>
                    <a:gd name="connsiteY77" fmla="*/ 617855 h 1411233"/>
                    <a:gd name="connsiteX78" fmla="*/ 39683 w 1249680"/>
                    <a:gd name="connsiteY78" fmla="*/ 611505 h 1411233"/>
                    <a:gd name="connsiteX79" fmla="*/ 0 w 1249680"/>
                    <a:gd name="connsiteY7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8376 w 1249680"/>
                    <a:gd name="connsiteY25" fmla="*/ 675799 h 1411233"/>
                    <a:gd name="connsiteX26" fmla="*/ 1013460 w 1249680"/>
                    <a:gd name="connsiteY26" fmla="*/ 723900 h 1411233"/>
                    <a:gd name="connsiteX27" fmla="*/ 1008851 w 1249680"/>
                    <a:gd name="connsiteY27" fmla="*/ 771049 h 1411233"/>
                    <a:gd name="connsiteX28" fmla="*/ 993933 w 1249680"/>
                    <a:gd name="connsiteY28" fmla="*/ 891063 h 1411233"/>
                    <a:gd name="connsiteX29" fmla="*/ 1049179 w 1249680"/>
                    <a:gd name="connsiteY29" fmla="*/ 1024414 h 1411233"/>
                    <a:gd name="connsiteX30" fmla="*/ 1092041 w 1249680"/>
                    <a:gd name="connsiteY30" fmla="*/ 1055370 h 1411233"/>
                    <a:gd name="connsiteX31" fmla="*/ 1093470 w 1249680"/>
                    <a:gd name="connsiteY31" fmla="*/ 1161574 h 1411233"/>
                    <a:gd name="connsiteX32" fmla="*/ 1010127 w 1249680"/>
                    <a:gd name="connsiteY32" fmla="*/ 1155382 h 1411233"/>
                    <a:gd name="connsiteX33" fmla="*/ 1137439 w 1249680"/>
                    <a:gd name="connsiteY33" fmla="*/ 1211579 h 1411233"/>
                    <a:gd name="connsiteX34" fmla="*/ 1171098 w 1249680"/>
                    <a:gd name="connsiteY34" fmla="*/ 1251586 h 1411233"/>
                    <a:gd name="connsiteX35" fmla="*/ 1113626 w 1249680"/>
                    <a:gd name="connsiteY35" fmla="*/ 1373505 h 1411233"/>
                    <a:gd name="connsiteX36" fmla="*/ 1082516 w 1249680"/>
                    <a:gd name="connsiteY36" fmla="*/ 1361598 h 1411233"/>
                    <a:gd name="connsiteX37" fmla="*/ 1063466 w 1249680"/>
                    <a:gd name="connsiteY37" fmla="*/ 1390650 h 1411233"/>
                    <a:gd name="connsiteX38" fmla="*/ 1044570 w 1249680"/>
                    <a:gd name="connsiteY38" fmla="*/ 1359218 h 1411233"/>
                    <a:gd name="connsiteX39" fmla="*/ 918210 w 1249680"/>
                    <a:gd name="connsiteY39" fmla="*/ 1344930 h 1411233"/>
                    <a:gd name="connsiteX40" fmla="*/ 876097 w 1249680"/>
                    <a:gd name="connsiteY40" fmla="*/ 1307028 h 1411233"/>
                    <a:gd name="connsiteX41" fmla="*/ 821650 w 1249680"/>
                    <a:gd name="connsiteY41" fmla="*/ 1340540 h 1411233"/>
                    <a:gd name="connsiteX42" fmla="*/ 749071 w 1249680"/>
                    <a:gd name="connsiteY42" fmla="*/ 1357779 h 1411233"/>
                    <a:gd name="connsiteX43" fmla="*/ 623341 w 1249680"/>
                    <a:gd name="connsiteY43" fmla="*/ 1411233 h 1411233"/>
                    <a:gd name="connsiteX44" fmla="*/ 596895 w 1249680"/>
                    <a:gd name="connsiteY44" fmla="*/ 1375886 h 1411233"/>
                    <a:gd name="connsiteX45" fmla="*/ 391001 w 1249680"/>
                    <a:gd name="connsiteY45" fmla="*/ 1287303 h 1411233"/>
                    <a:gd name="connsiteX46" fmla="*/ 223038 w 1249680"/>
                    <a:gd name="connsiteY46" fmla="*/ 1230630 h 1411233"/>
                    <a:gd name="connsiteX47" fmla="*/ 127788 w 1249680"/>
                    <a:gd name="connsiteY47" fmla="*/ 1223486 h 1411233"/>
                    <a:gd name="connsiteX48" fmla="*/ 123026 w 1249680"/>
                    <a:gd name="connsiteY48" fmla="*/ 1156811 h 1411233"/>
                    <a:gd name="connsiteX49" fmla="*/ 134932 w 1249680"/>
                    <a:gd name="connsiteY49" fmla="*/ 1171098 h 1411233"/>
                    <a:gd name="connsiteX50" fmla="*/ 143351 w 1249680"/>
                    <a:gd name="connsiteY50" fmla="*/ 1202532 h 1411233"/>
                    <a:gd name="connsiteX51" fmla="*/ 180975 w 1249680"/>
                    <a:gd name="connsiteY51" fmla="*/ 1200626 h 1411233"/>
                    <a:gd name="connsiteX52" fmla="*/ 163354 w 1249680"/>
                    <a:gd name="connsiteY52" fmla="*/ 1141095 h 1411233"/>
                    <a:gd name="connsiteX53" fmla="*/ 234791 w 1249680"/>
                    <a:gd name="connsiteY53" fmla="*/ 1096804 h 1411233"/>
                    <a:gd name="connsiteX54" fmla="*/ 249232 w 1249680"/>
                    <a:gd name="connsiteY54" fmla="*/ 1180623 h 1411233"/>
                    <a:gd name="connsiteX55" fmla="*/ 277807 w 1249680"/>
                    <a:gd name="connsiteY55" fmla="*/ 1190149 h 1411233"/>
                    <a:gd name="connsiteX56" fmla="*/ 292417 w 1249680"/>
                    <a:gd name="connsiteY56" fmla="*/ 1068705 h 1411233"/>
                    <a:gd name="connsiteX57" fmla="*/ 323051 w 1249680"/>
                    <a:gd name="connsiteY57" fmla="*/ 1078230 h 1411233"/>
                    <a:gd name="connsiteX58" fmla="*/ 294476 w 1249680"/>
                    <a:gd name="connsiteY58" fmla="*/ 944880 h 1411233"/>
                    <a:gd name="connsiteX59" fmla="*/ 258758 w 1249680"/>
                    <a:gd name="connsiteY59" fmla="*/ 961549 h 1411233"/>
                    <a:gd name="connsiteX60" fmla="*/ 149220 w 1249680"/>
                    <a:gd name="connsiteY60" fmla="*/ 909162 h 1411233"/>
                    <a:gd name="connsiteX61" fmla="*/ 158745 w 1249680"/>
                    <a:gd name="connsiteY61" fmla="*/ 882967 h 1411233"/>
                    <a:gd name="connsiteX62" fmla="*/ 130765 w 1249680"/>
                    <a:gd name="connsiteY62" fmla="*/ 864017 h 1411233"/>
                    <a:gd name="connsiteX63" fmla="*/ 108738 w 1249680"/>
                    <a:gd name="connsiteY63" fmla="*/ 897255 h 1411233"/>
                    <a:gd name="connsiteX64" fmla="*/ 111120 w 1249680"/>
                    <a:gd name="connsiteY64" fmla="*/ 840105 h 1411233"/>
                    <a:gd name="connsiteX65" fmla="*/ 92070 w 1249680"/>
                    <a:gd name="connsiteY65" fmla="*/ 835343 h 1411233"/>
                    <a:gd name="connsiteX66" fmla="*/ 80163 w 1249680"/>
                    <a:gd name="connsiteY66" fmla="*/ 906780 h 1411233"/>
                    <a:gd name="connsiteX67" fmla="*/ 58732 w 1249680"/>
                    <a:gd name="connsiteY67" fmla="*/ 911543 h 1411233"/>
                    <a:gd name="connsiteX68" fmla="*/ 70639 w 1249680"/>
                    <a:gd name="connsiteY68" fmla="*/ 825817 h 1411233"/>
                    <a:gd name="connsiteX69" fmla="*/ 122872 w 1249680"/>
                    <a:gd name="connsiteY69" fmla="*/ 819626 h 1411233"/>
                    <a:gd name="connsiteX70" fmla="*/ 125407 w 1249680"/>
                    <a:gd name="connsiteY70" fmla="*/ 799623 h 1411233"/>
                    <a:gd name="connsiteX71" fmla="*/ 78581 w 1249680"/>
                    <a:gd name="connsiteY71" fmla="*/ 799624 h 1411233"/>
                    <a:gd name="connsiteX72" fmla="*/ 82867 w 1249680"/>
                    <a:gd name="connsiteY72" fmla="*/ 761047 h 1411233"/>
                    <a:gd name="connsiteX73" fmla="*/ 142076 w 1249680"/>
                    <a:gd name="connsiteY73" fmla="*/ 742474 h 1411233"/>
                    <a:gd name="connsiteX74" fmla="*/ 130169 w 1249680"/>
                    <a:gd name="connsiteY74" fmla="*/ 716280 h 1411233"/>
                    <a:gd name="connsiteX75" fmla="*/ 48568 w 1249680"/>
                    <a:gd name="connsiteY75" fmla="*/ 756737 h 1411233"/>
                    <a:gd name="connsiteX76" fmla="*/ 29527 w 1249680"/>
                    <a:gd name="connsiteY76" fmla="*/ 718344 h 1411233"/>
                    <a:gd name="connsiteX77" fmla="*/ 104473 w 1249680"/>
                    <a:gd name="connsiteY77" fmla="*/ 693138 h 1411233"/>
                    <a:gd name="connsiteX78" fmla="*/ 77629 w 1249680"/>
                    <a:gd name="connsiteY78" fmla="*/ 617855 h 1411233"/>
                    <a:gd name="connsiteX79" fmla="*/ 39683 w 1249680"/>
                    <a:gd name="connsiteY79" fmla="*/ 611505 h 1411233"/>
                    <a:gd name="connsiteX80" fmla="*/ 0 w 1249680"/>
                    <a:gd name="connsiteY8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8376 w 1249680"/>
                    <a:gd name="connsiteY25" fmla="*/ 675799 h 1411233"/>
                    <a:gd name="connsiteX26" fmla="*/ 1013460 w 1249680"/>
                    <a:gd name="connsiteY26" fmla="*/ 723900 h 1411233"/>
                    <a:gd name="connsiteX27" fmla="*/ 1008851 w 1249680"/>
                    <a:gd name="connsiteY27" fmla="*/ 771049 h 1411233"/>
                    <a:gd name="connsiteX28" fmla="*/ 993933 w 1249680"/>
                    <a:gd name="connsiteY28" fmla="*/ 891063 h 1411233"/>
                    <a:gd name="connsiteX29" fmla="*/ 1018376 w 1249680"/>
                    <a:gd name="connsiteY29" fmla="*/ 947261 h 1411233"/>
                    <a:gd name="connsiteX30" fmla="*/ 1049179 w 1249680"/>
                    <a:gd name="connsiteY30" fmla="*/ 1024414 h 1411233"/>
                    <a:gd name="connsiteX31" fmla="*/ 1092041 w 1249680"/>
                    <a:gd name="connsiteY31" fmla="*/ 1055370 h 1411233"/>
                    <a:gd name="connsiteX32" fmla="*/ 1093470 w 1249680"/>
                    <a:gd name="connsiteY32" fmla="*/ 1161574 h 1411233"/>
                    <a:gd name="connsiteX33" fmla="*/ 1010127 w 1249680"/>
                    <a:gd name="connsiteY33" fmla="*/ 1155382 h 1411233"/>
                    <a:gd name="connsiteX34" fmla="*/ 1137439 w 1249680"/>
                    <a:gd name="connsiteY34" fmla="*/ 1211579 h 1411233"/>
                    <a:gd name="connsiteX35" fmla="*/ 1171098 w 1249680"/>
                    <a:gd name="connsiteY35" fmla="*/ 1251586 h 1411233"/>
                    <a:gd name="connsiteX36" fmla="*/ 1113626 w 1249680"/>
                    <a:gd name="connsiteY36" fmla="*/ 1373505 h 1411233"/>
                    <a:gd name="connsiteX37" fmla="*/ 1082516 w 1249680"/>
                    <a:gd name="connsiteY37" fmla="*/ 1361598 h 1411233"/>
                    <a:gd name="connsiteX38" fmla="*/ 1063466 w 1249680"/>
                    <a:gd name="connsiteY38" fmla="*/ 1390650 h 1411233"/>
                    <a:gd name="connsiteX39" fmla="*/ 1044570 w 1249680"/>
                    <a:gd name="connsiteY39" fmla="*/ 1359218 h 1411233"/>
                    <a:gd name="connsiteX40" fmla="*/ 918210 w 1249680"/>
                    <a:gd name="connsiteY40" fmla="*/ 1344930 h 1411233"/>
                    <a:gd name="connsiteX41" fmla="*/ 876097 w 1249680"/>
                    <a:gd name="connsiteY41" fmla="*/ 1307028 h 1411233"/>
                    <a:gd name="connsiteX42" fmla="*/ 821650 w 1249680"/>
                    <a:gd name="connsiteY42" fmla="*/ 1340540 h 1411233"/>
                    <a:gd name="connsiteX43" fmla="*/ 749071 w 1249680"/>
                    <a:gd name="connsiteY43" fmla="*/ 1357779 h 1411233"/>
                    <a:gd name="connsiteX44" fmla="*/ 623341 w 1249680"/>
                    <a:gd name="connsiteY44" fmla="*/ 1411233 h 1411233"/>
                    <a:gd name="connsiteX45" fmla="*/ 596895 w 1249680"/>
                    <a:gd name="connsiteY45" fmla="*/ 1375886 h 1411233"/>
                    <a:gd name="connsiteX46" fmla="*/ 391001 w 1249680"/>
                    <a:gd name="connsiteY46" fmla="*/ 1287303 h 1411233"/>
                    <a:gd name="connsiteX47" fmla="*/ 223038 w 1249680"/>
                    <a:gd name="connsiteY47" fmla="*/ 1230630 h 1411233"/>
                    <a:gd name="connsiteX48" fmla="*/ 127788 w 1249680"/>
                    <a:gd name="connsiteY48" fmla="*/ 1223486 h 1411233"/>
                    <a:gd name="connsiteX49" fmla="*/ 123026 w 1249680"/>
                    <a:gd name="connsiteY49" fmla="*/ 1156811 h 1411233"/>
                    <a:gd name="connsiteX50" fmla="*/ 134932 w 1249680"/>
                    <a:gd name="connsiteY50" fmla="*/ 1171098 h 1411233"/>
                    <a:gd name="connsiteX51" fmla="*/ 143351 w 1249680"/>
                    <a:gd name="connsiteY51" fmla="*/ 1202532 h 1411233"/>
                    <a:gd name="connsiteX52" fmla="*/ 180975 w 1249680"/>
                    <a:gd name="connsiteY52" fmla="*/ 1200626 h 1411233"/>
                    <a:gd name="connsiteX53" fmla="*/ 163354 w 1249680"/>
                    <a:gd name="connsiteY53" fmla="*/ 1141095 h 1411233"/>
                    <a:gd name="connsiteX54" fmla="*/ 234791 w 1249680"/>
                    <a:gd name="connsiteY54" fmla="*/ 1096804 h 1411233"/>
                    <a:gd name="connsiteX55" fmla="*/ 249232 w 1249680"/>
                    <a:gd name="connsiteY55" fmla="*/ 1180623 h 1411233"/>
                    <a:gd name="connsiteX56" fmla="*/ 277807 w 1249680"/>
                    <a:gd name="connsiteY56" fmla="*/ 1190149 h 1411233"/>
                    <a:gd name="connsiteX57" fmla="*/ 292417 w 1249680"/>
                    <a:gd name="connsiteY57" fmla="*/ 1068705 h 1411233"/>
                    <a:gd name="connsiteX58" fmla="*/ 323051 w 1249680"/>
                    <a:gd name="connsiteY58" fmla="*/ 1078230 h 1411233"/>
                    <a:gd name="connsiteX59" fmla="*/ 294476 w 1249680"/>
                    <a:gd name="connsiteY59" fmla="*/ 944880 h 1411233"/>
                    <a:gd name="connsiteX60" fmla="*/ 258758 w 1249680"/>
                    <a:gd name="connsiteY60" fmla="*/ 961549 h 1411233"/>
                    <a:gd name="connsiteX61" fmla="*/ 149220 w 1249680"/>
                    <a:gd name="connsiteY61" fmla="*/ 909162 h 1411233"/>
                    <a:gd name="connsiteX62" fmla="*/ 158745 w 1249680"/>
                    <a:gd name="connsiteY62" fmla="*/ 882967 h 1411233"/>
                    <a:gd name="connsiteX63" fmla="*/ 130765 w 1249680"/>
                    <a:gd name="connsiteY63" fmla="*/ 864017 h 1411233"/>
                    <a:gd name="connsiteX64" fmla="*/ 108738 w 1249680"/>
                    <a:gd name="connsiteY64" fmla="*/ 897255 h 1411233"/>
                    <a:gd name="connsiteX65" fmla="*/ 111120 w 1249680"/>
                    <a:gd name="connsiteY65" fmla="*/ 840105 h 1411233"/>
                    <a:gd name="connsiteX66" fmla="*/ 92070 w 1249680"/>
                    <a:gd name="connsiteY66" fmla="*/ 835343 h 1411233"/>
                    <a:gd name="connsiteX67" fmla="*/ 80163 w 1249680"/>
                    <a:gd name="connsiteY67" fmla="*/ 906780 h 1411233"/>
                    <a:gd name="connsiteX68" fmla="*/ 58732 w 1249680"/>
                    <a:gd name="connsiteY68" fmla="*/ 911543 h 1411233"/>
                    <a:gd name="connsiteX69" fmla="*/ 70639 w 1249680"/>
                    <a:gd name="connsiteY69" fmla="*/ 825817 h 1411233"/>
                    <a:gd name="connsiteX70" fmla="*/ 122872 w 1249680"/>
                    <a:gd name="connsiteY70" fmla="*/ 819626 h 1411233"/>
                    <a:gd name="connsiteX71" fmla="*/ 125407 w 1249680"/>
                    <a:gd name="connsiteY71" fmla="*/ 799623 h 1411233"/>
                    <a:gd name="connsiteX72" fmla="*/ 78581 w 1249680"/>
                    <a:gd name="connsiteY72" fmla="*/ 799624 h 1411233"/>
                    <a:gd name="connsiteX73" fmla="*/ 82867 w 1249680"/>
                    <a:gd name="connsiteY73" fmla="*/ 761047 h 1411233"/>
                    <a:gd name="connsiteX74" fmla="*/ 142076 w 1249680"/>
                    <a:gd name="connsiteY74" fmla="*/ 742474 h 1411233"/>
                    <a:gd name="connsiteX75" fmla="*/ 130169 w 1249680"/>
                    <a:gd name="connsiteY75" fmla="*/ 716280 h 1411233"/>
                    <a:gd name="connsiteX76" fmla="*/ 48568 w 1249680"/>
                    <a:gd name="connsiteY76" fmla="*/ 756737 h 1411233"/>
                    <a:gd name="connsiteX77" fmla="*/ 29527 w 1249680"/>
                    <a:gd name="connsiteY77" fmla="*/ 718344 h 1411233"/>
                    <a:gd name="connsiteX78" fmla="*/ 104473 w 1249680"/>
                    <a:gd name="connsiteY78" fmla="*/ 693138 h 1411233"/>
                    <a:gd name="connsiteX79" fmla="*/ 77629 w 1249680"/>
                    <a:gd name="connsiteY79" fmla="*/ 617855 h 1411233"/>
                    <a:gd name="connsiteX80" fmla="*/ 39683 w 1249680"/>
                    <a:gd name="connsiteY80" fmla="*/ 611505 h 1411233"/>
                    <a:gd name="connsiteX81" fmla="*/ 0 w 1249680"/>
                    <a:gd name="connsiteY81"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1013460 w 1249680"/>
                    <a:gd name="connsiteY27" fmla="*/ 723900 h 1411233"/>
                    <a:gd name="connsiteX28" fmla="*/ 1008851 w 1249680"/>
                    <a:gd name="connsiteY28" fmla="*/ 7710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1013460 w 1249680"/>
                    <a:gd name="connsiteY27" fmla="*/ 723900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58716 w 1249680"/>
                    <a:gd name="connsiteY19" fmla="*/ 368142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134428 w 1249680"/>
                    <a:gd name="connsiteY18" fmla="*/ 400526 h 1411233"/>
                    <a:gd name="connsiteX19" fmla="*/ 1158716 w 1249680"/>
                    <a:gd name="connsiteY19" fmla="*/ 368142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23138 w 1249680"/>
                    <a:gd name="connsiteY18" fmla="*/ 349568 h 1411233"/>
                    <a:gd name="connsiteX19" fmla="*/ 1134428 w 1249680"/>
                    <a:gd name="connsiteY19" fmla="*/ 400526 h 1411233"/>
                    <a:gd name="connsiteX20" fmla="*/ 1158716 w 1249680"/>
                    <a:gd name="connsiteY20" fmla="*/ 368142 h 1411233"/>
                    <a:gd name="connsiteX21" fmla="*/ 1173480 w 1249680"/>
                    <a:gd name="connsiteY21" fmla="*/ 441960 h 1411233"/>
                    <a:gd name="connsiteX22" fmla="*/ 1249680 w 1249680"/>
                    <a:gd name="connsiteY22" fmla="*/ 419100 h 1411233"/>
                    <a:gd name="connsiteX23" fmla="*/ 1216819 w 1249680"/>
                    <a:gd name="connsiteY23" fmla="*/ 481012 h 1411233"/>
                    <a:gd name="connsiteX24" fmla="*/ 1159193 w 1249680"/>
                    <a:gd name="connsiteY24" fmla="*/ 536734 h 1411233"/>
                    <a:gd name="connsiteX25" fmla="*/ 1094577 w 1249680"/>
                    <a:gd name="connsiteY25" fmla="*/ 621031 h 1411233"/>
                    <a:gd name="connsiteX26" fmla="*/ 1025843 w 1249680"/>
                    <a:gd name="connsiteY26" fmla="*/ 632460 h 1411233"/>
                    <a:gd name="connsiteX27" fmla="*/ 1023139 w 1249680"/>
                    <a:gd name="connsiteY27" fmla="*/ 754380 h 1411233"/>
                    <a:gd name="connsiteX28" fmla="*/ 980122 w 1249680"/>
                    <a:gd name="connsiteY28" fmla="*/ 807244 h 1411233"/>
                    <a:gd name="connsiteX29" fmla="*/ 1015995 w 1249680"/>
                    <a:gd name="connsiteY29" fmla="*/ 847249 h 1411233"/>
                    <a:gd name="connsiteX30" fmla="*/ 993933 w 1249680"/>
                    <a:gd name="connsiteY30" fmla="*/ 891063 h 1411233"/>
                    <a:gd name="connsiteX31" fmla="*/ 1018376 w 1249680"/>
                    <a:gd name="connsiteY31" fmla="*/ 947261 h 1411233"/>
                    <a:gd name="connsiteX32" fmla="*/ 1049179 w 1249680"/>
                    <a:gd name="connsiteY32" fmla="*/ 1024414 h 1411233"/>
                    <a:gd name="connsiteX33" fmla="*/ 1092041 w 1249680"/>
                    <a:gd name="connsiteY33" fmla="*/ 1055370 h 1411233"/>
                    <a:gd name="connsiteX34" fmla="*/ 1093470 w 1249680"/>
                    <a:gd name="connsiteY34" fmla="*/ 1161574 h 1411233"/>
                    <a:gd name="connsiteX35" fmla="*/ 1010127 w 1249680"/>
                    <a:gd name="connsiteY35" fmla="*/ 1155382 h 1411233"/>
                    <a:gd name="connsiteX36" fmla="*/ 1137439 w 1249680"/>
                    <a:gd name="connsiteY36" fmla="*/ 1211579 h 1411233"/>
                    <a:gd name="connsiteX37" fmla="*/ 1171098 w 1249680"/>
                    <a:gd name="connsiteY37" fmla="*/ 1251586 h 1411233"/>
                    <a:gd name="connsiteX38" fmla="*/ 1113626 w 1249680"/>
                    <a:gd name="connsiteY38" fmla="*/ 1373505 h 1411233"/>
                    <a:gd name="connsiteX39" fmla="*/ 1082516 w 1249680"/>
                    <a:gd name="connsiteY39" fmla="*/ 1361598 h 1411233"/>
                    <a:gd name="connsiteX40" fmla="*/ 1063466 w 1249680"/>
                    <a:gd name="connsiteY40" fmla="*/ 1390650 h 1411233"/>
                    <a:gd name="connsiteX41" fmla="*/ 1044570 w 1249680"/>
                    <a:gd name="connsiteY41" fmla="*/ 1359218 h 1411233"/>
                    <a:gd name="connsiteX42" fmla="*/ 918210 w 1249680"/>
                    <a:gd name="connsiteY42" fmla="*/ 1344930 h 1411233"/>
                    <a:gd name="connsiteX43" fmla="*/ 876097 w 1249680"/>
                    <a:gd name="connsiteY43" fmla="*/ 1307028 h 1411233"/>
                    <a:gd name="connsiteX44" fmla="*/ 821650 w 1249680"/>
                    <a:gd name="connsiteY44" fmla="*/ 1340540 h 1411233"/>
                    <a:gd name="connsiteX45" fmla="*/ 749071 w 1249680"/>
                    <a:gd name="connsiteY45" fmla="*/ 1357779 h 1411233"/>
                    <a:gd name="connsiteX46" fmla="*/ 623341 w 1249680"/>
                    <a:gd name="connsiteY46" fmla="*/ 1411233 h 1411233"/>
                    <a:gd name="connsiteX47" fmla="*/ 596895 w 1249680"/>
                    <a:gd name="connsiteY47" fmla="*/ 1375886 h 1411233"/>
                    <a:gd name="connsiteX48" fmla="*/ 391001 w 1249680"/>
                    <a:gd name="connsiteY48" fmla="*/ 1287303 h 1411233"/>
                    <a:gd name="connsiteX49" fmla="*/ 223038 w 1249680"/>
                    <a:gd name="connsiteY49" fmla="*/ 1230630 h 1411233"/>
                    <a:gd name="connsiteX50" fmla="*/ 127788 w 1249680"/>
                    <a:gd name="connsiteY50" fmla="*/ 1223486 h 1411233"/>
                    <a:gd name="connsiteX51" fmla="*/ 123026 w 1249680"/>
                    <a:gd name="connsiteY51" fmla="*/ 1156811 h 1411233"/>
                    <a:gd name="connsiteX52" fmla="*/ 134932 w 1249680"/>
                    <a:gd name="connsiteY52" fmla="*/ 1171098 h 1411233"/>
                    <a:gd name="connsiteX53" fmla="*/ 143351 w 1249680"/>
                    <a:gd name="connsiteY53" fmla="*/ 1202532 h 1411233"/>
                    <a:gd name="connsiteX54" fmla="*/ 180975 w 1249680"/>
                    <a:gd name="connsiteY54" fmla="*/ 1200626 h 1411233"/>
                    <a:gd name="connsiteX55" fmla="*/ 163354 w 1249680"/>
                    <a:gd name="connsiteY55" fmla="*/ 1141095 h 1411233"/>
                    <a:gd name="connsiteX56" fmla="*/ 234791 w 1249680"/>
                    <a:gd name="connsiteY56" fmla="*/ 1096804 h 1411233"/>
                    <a:gd name="connsiteX57" fmla="*/ 249232 w 1249680"/>
                    <a:gd name="connsiteY57" fmla="*/ 1180623 h 1411233"/>
                    <a:gd name="connsiteX58" fmla="*/ 277807 w 1249680"/>
                    <a:gd name="connsiteY58" fmla="*/ 1190149 h 1411233"/>
                    <a:gd name="connsiteX59" fmla="*/ 292417 w 1249680"/>
                    <a:gd name="connsiteY59" fmla="*/ 1068705 h 1411233"/>
                    <a:gd name="connsiteX60" fmla="*/ 323051 w 1249680"/>
                    <a:gd name="connsiteY60" fmla="*/ 1078230 h 1411233"/>
                    <a:gd name="connsiteX61" fmla="*/ 294476 w 1249680"/>
                    <a:gd name="connsiteY61" fmla="*/ 944880 h 1411233"/>
                    <a:gd name="connsiteX62" fmla="*/ 258758 w 1249680"/>
                    <a:gd name="connsiteY62" fmla="*/ 961549 h 1411233"/>
                    <a:gd name="connsiteX63" fmla="*/ 149220 w 1249680"/>
                    <a:gd name="connsiteY63" fmla="*/ 909162 h 1411233"/>
                    <a:gd name="connsiteX64" fmla="*/ 158745 w 1249680"/>
                    <a:gd name="connsiteY64" fmla="*/ 882967 h 1411233"/>
                    <a:gd name="connsiteX65" fmla="*/ 130765 w 1249680"/>
                    <a:gd name="connsiteY65" fmla="*/ 864017 h 1411233"/>
                    <a:gd name="connsiteX66" fmla="*/ 108738 w 1249680"/>
                    <a:gd name="connsiteY66" fmla="*/ 897255 h 1411233"/>
                    <a:gd name="connsiteX67" fmla="*/ 111120 w 1249680"/>
                    <a:gd name="connsiteY67" fmla="*/ 840105 h 1411233"/>
                    <a:gd name="connsiteX68" fmla="*/ 92070 w 1249680"/>
                    <a:gd name="connsiteY68" fmla="*/ 835343 h 1411233"/>
                    <a:gd name="connsiteX69" fmla="*/ 80163 w 1249680"/>
                    <a:gd name="connsiteY69" fmla="*/ 906780 h 1411233"/>
                    <a:gd name="connsiteX70" fmla="*/ 58732 w 1249680"/>
                    <a:gd name="connsiteY70" fmla="*/ 911543 h 1411233"/>
                    <a:gd name="connsiteX71" fmla="*/ 70639 w 1249680"/>
                    <a:gd name="connsiteY71" fmla="*/ 825817 h 1411233"/>
                    <a:gd name="connsiteX72" fmla="*/ 122872 w 1249680"/>
                    <a:gd name="connsiteY72" fmla="*/ 819626 h 1411233"/>
                    <a:gd name="connsiteX73" fmla="*/ 125407 w 1249680"/>
                    <a:gd name="connsiteY73" fmla="*/ 799623 h 1411233"/>
                    <a:gd name="connsiteX74" fmla="*/ 78581 w 1249680"/>
                    <a:gd name="connsiteY74" fmla="*/ 799624 h 1411233"/>
                    <a:gd name="connsiteX75" fmla="*/ 82867 w 1249680"/>
                    <a:gd name="connsiteY75" fmla="*/ 761047 h 1411233"/>
                    <a:gd name="connsiteX76" fmla="*/ 142076 w 1249680"/>
                    <a:gd name="connsiteY76" fmla="*/ 742474 h 1411233"/>
                    <a:gd name="connsiteX77" fmla="*/ 130169 w 1249680"/>
                    <a:gd name="connsiteY77" fmla="*/ 716280 h 1411233"/>
                    <a:gd name="connsiteX78" fmla="*/ 48568 w 1249680"/>
                    <a:gd name="connsiteY78" fmla="*/ 756737 h 1411233"/>
                    <a:gd name="connsiteX79" fmla="*/ 29527 w 1249680"/>
                    <a:gd name="connsiteY79" fmla="*/ 718344 h 1411233"/>
                    <a:gd name="connsiteX80" fmla="*/ 104473 w 1249680"/>
                    <a:gd name="connsiteY80" fmla="*/ 693138 h 1411233"/>
                    <a:gd name="connsiteX81" fmla="*/ 77629 w 1249680"/>
                    <a:gd name="connsiteY81" fmla="*/ 617855 h 1411233"/>
                    <a:gd name="connsiteX82" fmla="*/ 39683 w 1249680"/>
                    <a:gd name="connsiteY82" fmla="*/ 611505 h 1411233"/>
                    <a:gd name="connsiteX83" fmla="*/ 0 w 1249680"/>
                    <a:gd name="connsiteY83"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134428 w 1249680"/>
                    <a:gd name="connsiteY20" fmla="*/ 400526 h 1411233"/>
                    <a:gd name="connsiteX21" fmla="*/ 1158716 w 1249680"/>
                    <a:gd name="connsiteY21" fmla="*/ 368142 h 1411233"/>
                    <a:gd name="connsiteX22" fmla="*/ 1173480 w 1249680"/>
                    <a:gd name="connsiteY22" fmla="*/ 441960 h 1411233"/>
                    <a:gd name="connsiteX23" fmla="*/ 1249680 w 1249680"/>
                    <a:gd name="connsiteY23" fmla="*/ 419100 h 1411233"/>
                    <a:gd name="connsiteX24" fmla="*/ 1216819 w 1249680"/>
                    <a:gd name="connsiteY24" fmla="*/ 481012 h 1411233"/>
                    <a:gd name="connsiteX25" fmla="*/ 1159193 w 1249680"/>
                    <a:gd name="connsiteY25" fmla="*/ 536734 h 1411233"/>
                    <a:gd name="connsiteX26" fmla="*/ 1094577 w 1249680"/>
                    <a:gd name="connsiteY26" fmla="*/ 621031 h 1411233"/>
                    <a:gd name="connsiteX27" fmla="*/ 1025843 w 1249680"/>
                    <a:gd name="connsiteY27" fmla="*/ 632460 h 1411233"/>
                    <a:gd name="connsiteX28" fmla="*/ 1023139 w 1249680"/>
                    <a:gd name="connsiteY28" fmla="*/ 754380 h 1411233"/>
                    <a:gd name="connsiteX29" fmla="*/ 980122 w 1249680"/>
                    <a:gd name="connsiteY29" fmla="*/ 807244 h 1411233"/>
                    <a:gd name="connsiteX30" fmla="*/ 1015995 w 1249680"/>
                    <a:gd name="connsiteY30" fmla="*/ 847249 h 1411233"/>
                    <a:gd name="connsiteX31" fmla="*/ 993933 w 1249680"/>
                    <a:gd name="connsiteY31" fmla="*/ 891063 h 1411233"/>
                    <a:gd name="connsiteX32" fmla="*/ 1018376 w 1249680"/>
                    <a:gd name="connsiteY32" fmla="*/ 947261 h 1411233"/>
                    <a:gd name="connsiteX33" fmla="*/ 1049179 w 1249680"/>
                    <a:gd name="connsiteY33" fmla="*/ 1024414 h 1411233"/>
                    <a:gd name="connsiteX34" fmla="*/ 1092041 w 1249680"/>
                    <a:gd name="connsiteY34" fmla="*/ 1055370 h 1411233"/>
                    <a:gd name="connsiteX35" fmla="*/ 1093470 w 1249680"/>
                    <a:gd name="connsiteY35" fmla="*/ 1161574 h 1411233"/>
                    <a:gd name="connsiteX36" fmla="*/ 1010127 w 1249680"/>
                    <a:gd name="connsiteY36" fmla="*/ 1155382 h 1411233"/>
                    <a:gd name="connsiteX37" fmla="*/ 1137439 w 1249680"/>
                    <a:gd name="connsiteY37" fmla="*/ 1211579 h 1411233"/>
                    <a:gd name="connsiteX38" fmla="*/ 1171098 w 1249680"/>
                    <a:gd name="connsiteY38" fmla="*/ 1251586 h 1411233"/>
                    <a:gd name="connsiteX39" fmla="*/ 1113626 w 1249680"/>
                    <a:gd name="connsiteY39" fmla="*/ 1373505 h 1411233"/>
                    <a:gd name="connsiteX40" fmla="*/ 1082516 w 1249680"/>
                    <a:gd name="connsiteY40" fmla="*/ 1361598 h 1411233"/>
                    <a:gd name="connsiteX41" fmla="*/ 1063466 w 1249680"/>
                    <a:gd name="connsiteY41" fmla="*/ 1390650 h 1411233"/>
                    <a:gd name="connsiteX42" fmla="*/ 1044570 w 1249680"/>
                    <a:gd name="connsiteY42" fmla="*/ 1359218 h 1411233"/>
                    <a:gd name="connsiteX43" fmla="*/ 918210 w 1249680"/>
                    <a:gd name="connsiteY43" fmla="*/ 1344930 h 1411233"/>
                    <a:gd name="connsiteX44" fmla="*/ 876097 w 1249680"/>
                    <a:gd name="connsiteY44" fmla="*/ 1307028 h 1411233"/>
                    <a:gd name="connsiteX45" fmla="*/ 821650 w 1249680"/>
                    <a:gd name="connsiteY45" fmla="*/ 1340540 h 1411233"/>
                    <a:gd name="connsiteX46" fmla="*/ 749071 w 1249680"/>
                    <a:gd name="connsiteY46" fmla="*/ 1357779 h 1411233"/>
                    <a:gd name="connsiteX47" fmla="*/ 623341 w 1249680"/>
                    <a:gd name="connsiteY47" fmla="*/ 1411233 h 1411233"/>
                    <a:gd name="connsiteX48" fmla="*/ 596895 w 1249680"/>
                    <a:gd name="connsiteY48" fmla="*/ 1375886 h 1411233"/>
                    <a:gd name="connsiteX49" fmla="*/ 391001 w 1249680"/>
                    <a:gd name="connsiteY49" fmla="*/ 1287303 h 1411233"/>
                    <a:gd name="connsiteX50" fmla="*/ 223038 w 1249680"/>
                    <a:gd name="connsiteY50" fmla="*/ 1230630 h 1411233"/>
                    <a:gd name="connsiteX51" fmla="*/ 127788 w 1249680"/>
                    <a:gd name="connsiteY51" fmla="*/ 1223486 h 1411233"/>
                    <a:gd name="connsiteX52" fmla="*/ 123026 w 1249680"/>
                    <a:gd name="connsiteY52" fmla="*/ 1156811 h 1411233"/>
                    <a:gd name="connsiteX53" fmla="*/ 134932 w 1249680"/>
                    <a:gd name="connsiteY53" fmla="*/ 1171098 h 1411233"/>
                    <a:gd name="connsiteX54" fmla="*/ 143351 w 1249680"/>
                    <a:gd name="connsiteY54" fmla="*/ 1202532 h 1411233"/>
                    <a:gd name="connsiteX55" fmla="*/ 180975 w 1249680"/>
                    <a:gd name="connsiteY55" fmla="*/ 1200626 h 1411233"/>
                    <a:gd name="connsiteX56" fmla="*/ 163354 w 1249680"/>
                    <a:gd name="connsiteY56" fmla="*/ 1141095 h 1411233"/>
                    <a:gd name="connsiteX57" fmla="*/ 234791 w 1249680"/>
                    <a:gd name="connsiteY57" fmla="*/ 1096804 h 1411233"/>
                    <a:gd name="connsiteX58" fmla="*/ 249232 w 1249680"/>
                    <a:gd name="connsiteY58" fmla="*/ 1180623 h 1411233"/>
                    <a:gd name="connsiteX59" fmla="*/ 277807 w 1249680"/>
                    <a:gd name="connsiteY59" fmla="*/ 1190149 h 1411233"/>
                    <a:gd name="connsiteX60" fmla="*/ 292417 w 1249680"/>
                    <a:gd name="connsiteY60" fmla="*/ 1068705 h 1411233"/>
                    <a:gd name="connsiteX61" fmla="*/ 323051 w 1249680"/>
                    <a:gd name="connsiteY61" fmla="*/ 1078230 h 1411233"/>
                    <a:gd name="connsiteX62" fmla="*/ 294476 w 1249680"/>
                    <a:gd name="connsiteY62" fmla="*/ 944880 h 1411233"/>
                    <a:gd name="connsiteX63" fmla="*/ 258758 w 1249680"/>
                    <a:gd name="connsiteY63" fmla="*/ 961549 h 1411233"/>
                    <a:gd name="connsiteX64" fmla="*/ 149220 w 1249680"/>
                    <a:gd name="connsiteY64" fmla="*/ 909162 h 1411233"/>
                    <a:gd name="connsiteX65" fmla="*/ 158745 w 1249680"/>
                    <a:gd name="connsiteY65" fmla="*/ 882967 h 1411233"/>
                    <a:gd name="connsiteX66" fmla="*/ 130765 w 1249680"/>
                    <a:gd name="connsiteY66" fmla="*/ 864017 h 1411233"/>
                    <a:gd name="connsiteX67" fmla="*/ 108738 w 1249680"/>
                    <a:gd name="connsiteY67" fmla="*/ 897255 h 1411233"/>
                    <a:gd name="connsiteX68" fmla="*/ 111120 w 1249680"/>
                    <a:gd name="connsiteY68" fmla="*/ 840105 h 1411233"/>
                    <a:gd name="connsiteX69" fmla="*/ 92070 w 1249680"/>
                    <a:gd name="connsiteY69" fmla="*/ 835343 h 1411233"/>
                    <a:gd name="connsiteX70" fmla="*/ 80163 w 1249680"/>
                    <a:gd name="connsiteY70" fmla="*/ 906780 h 1411233"/>
                    <a:gd name="connsiteX71" fmla="*/ 58732 w 1249680"/>
                    <a:gd name="connsiteY71" fmla="*/ 911543 h 1411233"/>
                    <a:gd name="connsiteX72" fmla="*/ 70639 w 1249680"/>
                    <a:gd name="connsiteY72" fmla="*/ 825817 h 1411233"/>
                    <a:gd name="connsiteX73" fmla="*/ 122872 w 1249680"/>
                    <a:gd name="connsiteY73" fmla="*/ 819626 h 1411233"/>
                    <a:gd name="connsiteX74" fmla="*/ 125407 w 1249680"/>
                    <a:gd name="connsiteY74" fmla="*/ 799623 h 1411233"/>
                    <a:gd name="connsiteX75" fmla="*/ 78581 w 1249680"/>
                    <a:gd name="connsiteY75" fmla="*/ 799624 h 1411233"/>
                    <a:gd name="connsiteX76" fmla="*/ 82867 w 1249680"/>
                    <a:gd name="connsiteY76" fmla="*/ 761047 h 1411233"/>
                    <a:gd name="connsiteX77" fmla="*/ 142076 w 1249680"/>
                    <a:gd name="connsiteY77" fmla="*/ 742474 h 1411233"/>
                    <a:gd name="connsiteX78" fmla="*/ 130169 w 1249680"/>
                    <a:gd name="connsiteY78" fmla="*/ 716280 h 1411233"/>
                    <a:gd name="connsiteX79" fmla="*/ 48568 w 1249680"/>
                    <a:gd name="connsiteY79" fmla="*/ 756737 h 1411233"/>
                    <a:gd name="connsiteX80" fmla="*/ 29527 w 1249680"/>
                    <a:gd name="connsiteY80" fmla="*/ 718344 h 1411233"/>
                    <a:gd name="connsiteX81" fmla="*/ 104473 w 1249680"/>
                    <a:gd name="connsiteY81" fmla="*/ 693138 h 1411233"/>
                    <a:gd name="connsiteX82" fmla="*/ 77629 w 1249680"/>
                    <a:gd name="connsiteY82" fmla="*/ 617855 h 1411233"/>
                    <a:gd name="connsiteX83" fmla="*/ 39683 w 1249680"/>
                    <a:gd name="connsiteY83" fmla="*/ 611505 h 1411233"/>
                    <a:gd name="connsiteX84" fmla="*/ 0 w 1249680"/>
                    <a:gd name="connsiteY84"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288 w 1249680"/>
                    <a:gd name="connsiteY20" fmla="*/ 378143 h 1411233"/>
                    <a:gd name="connsiteX21" fmla="*/ 1134428 w 1249680"/>
                    <a:gd name="connsiteY21" fmla="*/ 400526 h 1411233"/>
                    <a:gd name="connsiteX22" fmla="*/ 1158716 w 1249680"/>
                    <a:gd name="connsiteY22" fmla="*/ 368142 h 1411233"/>
                    <a:gd name="connsiteX23" fmla="*/ 1173480 w 1249680"/>
                    <a:gd name="connsiteY23" fmla="*/ 441960 h 1411233"/>
                    <a:gd name="connsiteX24" fmla="*/ 1249680 w 1249680"/>
                    <a:gd name="connsiteY24" fmla="*/ 419100 h 1411233"/>
                    <a:gd name="connsiteX25" fmla="*/ 1216819 w 1249680"/>
                    <a:gd name="connsiteY25" fmla="*/ 481012 h 1411233"/>
                    <a:gd name="connsiteX26" fmla="*/ 1159193 w 1249680"/>
                    <a:gd name="connsiteY26" fmla="*/ 536734 h 1411233"/>
                    <a:gd name="connsiteX27" fmla="*/ 1094577 w 1249680"/>
                    <a:gd name="connsiteY27" fmla="*/ 621031 h 1411233"/>
                    <a:gd name="connsiteX28" fmla="*/ 1025843 w 1249680"/>
                    <a:gd name="connsiteY28" fmla="*/ 632460 h 1411233"/>
                    <a:gd name="connsiteX29" fmla="*/ 1023139 w 1249680"/>
                    <a:gd name="connsiteY29" fmla="*/ 754380 h 1411233"/>
                    <a:gd name="connsiteX30" fmla="*/ 980122 w 1249680"/>
                    <a:gd name="connsiteY30" fmla="*/ 807244 h 1411233"/>
                    <a:gd name="connsiteX31" fmla="*/ 1015995 w 1249680"/>
                    <a:gd name="connsiteY31" fmla="*/ 847249 h 1411233"/>
                    <a:gd name="connsiteX32" fmla="*/ 993933 w 1249680"/>
                    <a:gd name="connsiteY32" fmla="*/ 891063 h 1411233"/>
                    <a:gd name="connsiteX33" fmla="*/ 1018376 w 1249680"/>
                    <a:gd name="connsiteY33" fmla="*/ 947261 h 1411233"/>
                    <a:gd name="connsiteX34" fmla="*/ 1049179 w 1249680"/>
                    <a:gd name="connsiteY34" fmla="*/ 1024414 h 1411233"/>
                    <a:gd name="connsiteX35" fmla="*/ 1092041 w 1249680"/>
                    <a:gd name="connsiteY35" fmla="*/ 1055370 h 1411233"/>
                    <a:gd name="connsiteX36" fmla="*/ 1093470 w 1249680"/>
                    <a:gd name="connsiteY36" fmla="*/ 1161574 h 1411233"/>
                    <a:gd name="connsiteX37" fmla="*/ 1010127 w 1249680"/>
                    <a:gd name="connsiteY37" fmla="*/ 1155382 h 1411233"/>
                    <a:gd name="connsiteX38" fmla="*/ 1137439 w 1249680"/>
                    <a:gd name="connsiteY38" fmla="*/ 1211579 h 1411233"/>
                    <a:gd name="connsiteX39" fmla="*/ 1171098 w 1249680"/>
                    <a:gd name="connsiteY39" fmla="*/ 1251586 h 1411233"/>
                    <a:gd name="connsiteX40" fmla="*/ 1113626 w 1249680"/>
                    <a:gd name="connsiteY40" fmla="*/ 1373505 h 1411233"/>
                    <a:gd name="connsiteX41" fmla="*/ 1082516 w 1249680"/>
                    <a:gd name="connsiteY41" fmla="*/ 1361598 h 1411233"/>
                    <a:gd name="connsiteX42" fmla="*/ 1063466 w 1249680"/>
                    <a:gd name="connsiteY42" fmla="*/ 1390650 h 1411233"/>
                    <a:gd name="connsiteX43" fmla="*/ 1044570 w 1249680"/>
                    <a:gd name="connsiteY43" fmla="*/ 1359218 h 1411233"/>
                    <a:gd name="connsiteX44" fmla="*/ 918210 w 1249680"/>
                    <a:gd name="connsiteY44" fmla="*/ 1344930 h 1411233"/>
                    <a:gd name="connsiteX45" fmla="*/ 876097 w 1249680"/>
                    <a:gd name="connsiteY45" fmla="*/ 1307028 h 1411233"/>
                    <a:gd name="connsiteX46" fmla="*/ 821650 w 1249680"/>
                    <a:gd name="connsiteY46" fmla="*/ 1340540 h 1411233"/>
                    <a:gd name="connsiteX47" fmla="*/ 749071 w 1249680"/>
                    <a:gd name="connsiteY47" fmla="*/ 1357779 h 1411233"/>
                    <a:gd name="connsiteX48" fmla="*/ 623341 w 1249680"/>
                    <a:gd name="connsiteY48" fmla="*/ 1411233 h 1411233"/>
                    <a:gd name="connsiteX49" fmla="*/ 596895 w 1249680"/>
                    <a:gd name="connsiteY49" fmla="*/ 1375886 h 1411233"/>
                    <a:gd name="connsiteX50" fmla="*/ 391001 w 1249680"/>
                    <a:gd name="connsiteY50" fmla="*/ 1287303 h 1411233"/>
                    <a:gd name="connsiteX51" fmla="*/ 223038 w 1249680"/>
                    <a:gd name="connsiteY51" fmla="*/ 1230630 h 1411233"/>
                    <a:gd name="connsiteX52" fmla="*/ 127788 w 1249680"/>
                    <a:gd name="connsiteY52" fmla="*/ 1223486 h 1411233"/>
                    <a:gd name="connsiteX53" fmla="*/ 123026 w 1249680"/>
                    <a:gd name="connsiteY53" fmla="*/ 1156811 h 1411233"/>
                    <a:gd name="connsiteX54" fmla="*/ 134932 w 1249680"/>
                    <a:gd name="connsiteY54" fmla="*/ 1171098 h 1411233"/>
                    <a:gd name="connsiteX55" fmla="*/ 143351 w 1249680"/>
                    <a:gd name="connsiteY55" fmla="*/ 1202532 h 1411233"/>
                    <a:gd name="connsiteX56" fmla="*/ 180975 w 1249680"/>
                    <a:gd name="connsiteY56" fmla="*/ 1200626 h 1411233"/>
                    <a:gd name="connsiteX57" fmla="*/ 163354 w 1249680"/>
                    <a:gd name="connsiteY57" fmla="*/ 1141095 h 1411233"/>
                    <a:gd name="connsiteX58" fmla="*/ 234791 w 1249680"/>
                    <a:gd name="connsiteY58" fmla="*/ 1096804 h 1411233"/>
                    <a:gd name="connsiteX59" fmla="*/ 249232 w 1249680"/>
                    <a:gd name="connsiteY59" fmla="*/ 1180623 h 1411233"/>
                    <a:gd name="connsiteX60" fmla="*/ 277807 w 1249680"/>
                    <a:gd name="connsiteY60" fmla="*/ 1190149 h 1411233"/>
                    <a:gd name="connsiteX61" fmla="*/ 292417 w 1249680"/>
                    <a:gd name="connsiteY61" fmla="*/ 1068705 h 1411233"/>
                    <a:gd name="connsiteX62" fmla="*/ 323051 w 1249680"/>
                    <a:gd name="connsiteY62" fmla="*/ 1078230 h 1411233"/>
                    <a:gd name="connsiteX63" fmla="*/ 294476 w 1249680"/>
                    <a:gd name="connsiteY63" fmla="*/ 944880 h 1411233"/>
                    <a:gd name="connsiteX64" fmla="*/ 258758 w 1249680"/>
                    <a:gd name="connsiteY64" fmla="*/ 961549 h 1411233"/>
                    <a:gd name="connsiteX65" fmla="*/ 149220 w 1249680"/>
                    <a:gd name="connsiteY65" fmla="*/ 909162 h 1411233"/>
                    <a:gd name="connsiteX66" fmla="*/ 158745 w 1249680"/>
                    <a:gd name="connsiteY66" fmla="*/ 882967 h 1411233"/>
                    <a:gd name="connsiteX67" fmla="*/ 130765 w 1249680"/>
                    <a:gd name="connsiteY67" fmla="*/ 864017 h 1411233"/>
                    <a:gd name="connsiteX68" fmla="*/ 108738 w 1249680"/>
                    <a:gd name="connsiteY68" fmla="*/ 897255 h 1411233"/>
                    <a:gd name="connsiteX69" fmla="*/ 111120 w 1249680"/>
                    <a:gd name="connsiteY69" fmla="*/ 840105 h 1411233"/>
                    <a:gd name="connsiteX70" fmla="*/ 92070 w 1249680"/>
                    <a:gd name="connsiteY70" fmla="*/ 835343 h 1411233"/>
                    <a:gd name="connsiteX71" fmla="*/ 80163 w 1249680"/>
                    <a:gd name="connsiteY71" fmla="*/ 906780 h 1411233"/>
                    <a:gd name="connsiteX72" fmla="*/ 58732 w 1249680"/>
                    <a:gd name="connsiteY72" fmla="*/ 911543 h 1411233"/>
                    <a:gd name="connsiteX73" fmla="*/ 70639 w 1249680"/>
                    <a:gd name="connsiteY73" fmla="*/ 825817 h 1411233"/>
                    <a:gd name="connsiteX74" fmla="*/ 122872 w 1249680"/>
                    <a:gd name="connsiteY74" fmla="*/ 819626 h 1411233"/>
                    <a:gd name="connsiteX75" fmla="*/ 125407 w 1249680"/>
                    <a:gd name="connsiteY75" fmla="*/ 799623 h 1411233"/>
                    <a:gd name="connsiteX76" fmla="*/ 78581 w 1249680"/>
                    <a:gd name="connsiteY76" fmla="*/ 799624 h 1411233"/>
                    <a:gd name="connsiteX77" fmla="*/ 82867 w 1249680"/>
                    <a:gd name="connsiteY77" fmla="*/ 761047 h 1411233"/>
                    <a:gd name="connsiteX78" fmla="*/ 142076 w 1249680"/>
                    <a:gd name="connsiteY78" fmla="*/ 742474 h 1411233"/>
                    <a:gd name="connsiteX79" fmla="*/ 130169 w 1249680"/>
                    <a:gd name="connsiteY79" fmla="*/ 716280 h 1411233"/>
                    <a:gd name="connsiteX80" fmla="*/ 48568 w 1249680"/>
                    <a:gd name="connsiteY80" fmla="*/ 756737 h 1411233"/>
                    <a:gd name="connsiteX81" fmla="*/ 29527 w 1249680"/>
                    <a:gd name="connsiteY81" fmla="*/ 718344 h 1411233"/>
                    <a:gd name="connsiteX82" fmla="*/ 104473 w 1249680"/>
                    <a:gd name="connsiteY82" fmla="*/ 693138 h 1411233"/>
                    <a:gd name="connsiteX83" fmla="*/ 77629 w 1249680"/>
                    <a:gd name="connsiteY83" fmla="*/ 617855 h 1411233"/>
                    <a:gd name="connsiteX84" fmla="*/ 39683 w 1249680"/>
                    <a:gd name="connsiteY84" fmla="*/ 611505 h 1411233"/>
                    <a:gd name="connsiteX85" fmla="*/ 0 w 1249680"/>
                    <a:gd name="connsiteY85"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34428 w 1249680"/>
                    <a:gd name="connsiteY21" fmla="*/ 400526 h 1411233"/>
                    <a:gd name="connsiteX22" fmla="*/ 1158716 w 1249680"/>
                    <a:gd name="connsiteY22" fmla="*/ 368142 h 1411233"/>
                    <a:gd name="connsiteX23" fmla="*/ 1173480 w 1249680"/>
                    <a:gd name="connsiteY23" fmla="*/ 441960 h 1411233"/>
                    <a:gd name="connsiteX24" fmla="*/ 1249680 w 1249680"/>
                    <a:gd name="connsiteY24" fmla="*/ 419100 h 1411233"/>
                    <a:gd name="connsiteX25" fmla="*/ 1216819 w 1249680"/>
                    <a:gd name="connsiteY25" fmla="*/ 481012 h 1411233"/>
                    <a:gd name="connsiteX26" fmla="*/ 1159193 w 1249680"/>
                    <a:gd name="connsiteY26" fmla="*/ 536734 h 1411233"/>
                    <a:gd name="connsiteX27" fmla="*/ 1094577 w 1249680"/>
                    <a:gd name="connsiteY27" fmla="*/ 621031 h 1411233"/>
                    <a:gd name="connsiteX28" fmla="*/ 1025843 w 1249680"/>
                    <a:gd name="connsiteY28" fmla="*/ 632460 h 1411233"/>
                    <a:gd name="connsiteX29" fmla="*/ 1023139 w 1249680"/>
                    <a:gd name="connsiteY29" fmla="*/ 754380 h 1411233"/>
                    <a:gd name="connsiteX30" fmla="*/ 980122 w 1249680"/>
                    <a:gd name="connsiteY30" fmla="*/ 807244 h 1411233"/>
                    <a:gd name="connsiteX31" fmla="*/ 1015995 w 1249680"/>
                    <a:gd name="connsiteY31" fmla="*/ 847249 h 1411233"/>
                    <a:gd name="connsiteX32" fmla="*/ 993933 w 1249680"/>
                    <a:gd name="connsiteY32" fmla="*/ 891063 h 1411233"/>
                    <a:gd name="connsiteX33" fmla="*/ 1018376 w 1249680"/>
                    <a:gd name="connsiteY33" fmla="*/ 947261 h 1411233"/>
                    <a:gd name="connsiteX34" fmla="*/ 1049179 w 1249680"/>
                    <a:gd name="connsiteY34" fmla="*/ 1024414 h 1411233"/>
                    <a:gd name="connsiteX35" fmla="*/ 1092041 w 1249680"/>
                    <a:gd name="connsiteY35" fmla="*/ 1055370 h 1411233"/>
                    <a:gd name="connsiteX36" fmla="*/ 1093470 w 1249680"/>
                    <a:gd name="connsiteY36" fmla="*/ 1161574 h 1411233"/>
                    <a:gd name="connsiteX37" fmla="*/ 1010127 w 1249680"/>
                    <a:gd name="connsiteY37" fmla="*/ 1155382 h 1411233"/>
                    <a:gd name="connsiteX38" fmla="*/ 1137439 w 1249680"/>
                    <a:gd name="connsiteY38" fmla="*/ 1211579 h 1411233"/>
                    <a:gd name="connsiteX39" fmla="*/ 1171098 w 1249680"/>
                    <a:gd name="connsiteY39" fmla="*/ 1251586 h 1411233"/>
                    <a:gd name="connsiteX40" fmla="*/ 1113626 w 1249680"/>
                    <a:gd name="connsiteY40" fmla="*/ 1373505 h 1411233"/>
                    <a:gd name="connsiteX41" fmla="*/ 1082516 w 1249680"/>
                    <a:gd name="connsiteY41" fmla="*/ 1361598 h 1411233"/>
                    <a:gd name="connsiteX42" fmla="*/ 1063466 w 1249680"/>
                    <a:gd name="connsiteY42" fmla="*/ 1390650 h 1411233"/>
                    <a:gd name="connsiteX43" fmla="*/ 1044570 w 1249680"/>
                    <a:gd name="connsiteY43" fmla="*/ 1359218 h 1411233"/>
                    <a:gd name="connsiteX44" fmla="*/ 918210 w 1249680"/>
                    <a:gd name="connsiteY44" fmla="*/ 1344930 h 1411233"/>
                    <a:gd name="connsiteX45" fmla="*/ 876097 w 1249680"/>
                    <a:gd name="connsiteY45" fmla="*/ 1307028 h 1411233"/>
                    <a:gd name="connsiteX46" fmla="*/ 821650 w 1249680"/>
                    <a:gd name="connsiteY46" fmla="*/ 1340540 h 1411233"/>
                    <a:gd name="connsiteX47" fmla="*/ 749071 w 1249680"/>
                    <a:gd name="connsiteY47" fmla="*/ 1357779 h 1411233"/>
                    <a:gd name="connsiteX48" fmla="*/ 623341 w 1249680"/>
                    <a:gd name="connsiteY48" fmla="*/ 1411233 h 1411233"/>
                    <a:gd name="connsiteX49" fmla="*/ 596895 w 1249680"/>
                    <a:gd name="connsiteY49" fmla="*/ 1375886 h 1411233"/>
                    <a:gd name="connsiteX50" fmla="*/ 391001 w 1249680"/>
                    <a:gd name="connsiteY50" fmla="*/ 1287303 h 1411233"/>
                    <a:gd name="connsiteX51" fmla="*/ 223038 w 1249680"/>
                    <a:gd name="connsiteY51" fmla="*/ 1230630 h 1411233"/>
                    <a:gd name="connsiteX52" fmla="*/ 127788 w 1249680"/>
                    <a:gd name="connsiteY52" fmla="*/ 1223486 h 1411233"/>
                    <a:gd name="connsiteX53" fmla="*/ 123026 w 1249680"/>
                    <a:gd name="connsiteY53" fmla="*/ 1156811 h 1411233"/>
                    <a:gd name="connsiteX54" fmla="*/ 134932 w 1249680"/>
                    <a:gd name="connsiteY54" fmla="*/ 1171098 h 1411233"/>
                    <a:gd name="connsiteX55" fmla="*/ 143351 w 1249680"/>
                    <a:gd name="connsiteY55" fmla="*/ 1202532 h 1411233"/>
                    <a:gd name="connsiteX56" fmla="*/ 180975 w 1249680"/>
                    <a:gd name="connsiteY56" fmla="*/ 1200626 h 1411233"/>
                    <a:gd name="connsiteX57" fmla="*/ 163354 w 1249680"/>
                    <a:gd name="connsiteY57" fmla="*/ 1141095 h 1411233"/>
                    <a:gd name="connsiteX58" fmla="*/ 234791 w 1249680"/>
                    <a:gd name="connsiteY58" fmla="*/ 1096804 h 1411233"/>
                    <a:gd name="connsiteX59" fmla="*/ 249232 w 1249680"/>
                    <a:gd name="connsiteY59" fmla="*/ 1180623 h 1411233"/>
                    <a:gd name="connsiteX60" fmla="*/ 277807 w 1249680"/>
                    <a:gd name="connsiteY60" fmla="*/ 1190149 h 1411233"/>
                    <a:gd name="connsiteX61" fmla="*/ 292417 w 1249680"/>
                    <a:gd name="connsiteY61" fmla="*/ 1068705 h 1411233"/>
                    <a:gd name="connsiteX62" fmla="*/ 323051 w 1249680"/>
                    <a:gd name="connsiteY62" fmla="*/ 1078230 h 1411233"/>
                    <a:gd name="connsiteX63" fmla="*/ 294476 w 1249680"/>
                    <a:gd name="connsiteY63" fmla="*/ 944880 h 1411233"/>
                    <a:gd name="connsiteX64" fmla="*/ 258758 w 1249680"/>
                    <a:gd name="connsiteY64" fmla="*/ 961549 h 1411233"/>
                    <a:gd name="connsiteX65" fmla="*/ 149220 w 1249680"/>
                    <a:gd name="connsiteY65" fmla="*/ 909162 h 1411233"/>
                    <a:gd name="connsiteX66" fmla="*/ 158745 w 1249680"/>
                    <a:gd name="connsiteY66" fmla="*/ 882967 h 1411233"/>
                    <a:gd name="connsiteX67" fmla="*/ 130765 w 1249680"/>
                    <a:gd name="connsiteY67" fmla="*/ 864017 h 1411233"/>
                    <a:gd name="connsiteX68" fmla="*/ 108738 w 1249680"/>
                    <a:gd name="connsiteY68" fmla="*/ 897255 h 1411233"/>
                    <a:gd name="connsiteX69" fmla="*/ 111120 w 1249680"/>
                    <a:gd name="connsiteY69" fmla="*/ 840105 h 1411233"/>
                    <a:gd name="connsiteX70" fmla="*/ 92070 w 1249680"/>
                    <a:gd name="connsiteY70" fmla="*/ 835343 h 1411233"/>
                    <a:gd name="connsiteX71" fmla="*/ 80163 w 1249680"/>
                    <a:gd name="connsiteY71" fmla="*/ 906780 h 1411233"/>
                    <a:gd name="connsiteX72" fmla="*/ 58732 w 1249680"/>
                    <a:gd name="connsiteY72" fmla="*/ 911543 h 1411233"/>
                    <a:gd name="connsiteX73" fmla="*/ 70639 w 1249680"/>
                    <a:gd name="connsiteY73" fmla="*/ 825817 h 1411233"/>
                    <a:gd name="connsiteX74" fmla="*/ 122872 w 1249680"/>
                    <a:gd name="connsiteY74" fmla="*/ 819626 h 1411233"/>
                    <a:gd name="connsiteX75" fmla="*/ 125407 w 1249680"/>
                    <a:gd name="connsiteY75" fmla="*/ 799623 h 1411233"/>
                    <a:gd name="connsiteX76" fmla="*/ 78581 w 1249680"/>
                    <a:gd name="connsiteY76" fmla="*/ 799624 h 1411233"/>
                    <a:gd name="connsiteX77" fmla="*/ 82867 w 1249680"/>
                    <a:gd name="connsiteY77" fmla="*/ 761047 h 1411233"/>
                    <a:gd name="connsiteX78" fmla="*/ 142076 w 1249680"/>
                    <a:gd name="connsiteY78" fmla="*/ 742474 h 1411233"/>
                    <a:gd name="connsiteX79" fmla="*/ 130169 w 1249680"/>
                    <a:gd name="connsiteY79" fmla="*/ 716280 h 1411233"/>
                    <a:gd name="connsiteX80" fmla="*/ 48568 w 1249680"/>
                    <a:gd name="connsiteY80" fmla="*/ 756737 h 1411233"/>
                    <a:gd name="connsiteX81" fmla="*/ 29527 w 1249680"/>
                    <a:gd name="connsiteY81" fmla="*/ 718344 h 1411233"/>
                    <a:gd name="connsiteX82" fmla="*/ 104473 w 1249680"/>
                    <a:gd name="connsiteY82" fmla="*/ 693138 h 1411233"/>
                    <a:gd name="connsiteX83" fmla="*/ 77629 w 1249680"/>
                    <a:gd name="connsiteY83" fmla="*/ 617855 h 1411233"/>
                    <a:gd name="connsiteX84" fmla="*/ 39683 w 1249680"/>
                    <a:gd name="connsiteY84" fmla="*/ 611505 h 1411233"/>
                    <a:gd name="connsiteX85" fmla="*/ 0 w 1249680"/>
                    <a:gd name="connsiteY85"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47211 w 1249680"/>
                    <a:gd name="connsiteY21" fmla="*/ 390148 h 1411233"/>
                    <a:gd name="connsiteX22" fmla="*/ 1134428 w 1249680"/>
                    <a:gd name="connsiteY22" fmla="*/ 400526 h 1411233"/>
                    <a:gd name="connsiteX23" fmla="*/ 1158716 w 1249680"/>
                    <a:gd name="connsiteY23" fmla="*/ 368142 h 1411233"/>
                    <a:gd name="connsiteX24" fmla="*/ 1173480 w 1249680"/>
                    <a:gd name="connsiteY24" fmla="*/ 441960 h 1411233"/>
                    <a:gd name="connsiteX25" fmla="*/ 1249680 w 1249680"/>
                    <a:gd name="connsiteY25" fmla="*/ 419100 h 1411233"/>
                    <a:gd name="connsiteX26" fmla="*/ 1216819 w 1249680"/>
                    <a:gd name="connsiteY26" fmla="*/ 481012 h 1411233"/>
                    <a:gd name="connsiteX27" fmla="*/ 1159193 w 1249680"/>
                    <a:gd name="connsiteY27" fmla="*/ 536734 h 1411233"/>
                    <a:gd name="connsiteX28" fmla="*/ 1094577 w 1249680"/>
                    <a:gd name="connsiteY28" fmla="*/ 621031 h 1411233"/>
                    <a:gd name="connsiteX29" fmla="*/ 1025843 w 1249680"/>
                    <a:gd name="connsiteY29" fmla="*/ 632460 h 1411233"/>
                    <a:gd name="connsiteX30" fmla="*/ 1023139 w 1249680"/>
                    <a:gd name="connsiteY30" fmla="*/ 754380 h 1411233"/>
                    <a:gd name="connsiteX31" fmla="*/ 980122 w 1249680"/>
                    <a:gd name="connsiteY31" fmla="*/ 807244 h 1411233"/>
                    <a:gd name="connsiteX32" fmla="*/ 1015995 w 1249680"/>
                    <a:gd name="connsiteY32" fmla="*/ 847249 h 1411233"/>
                    <a:gd name="connsiteX33" fmla="*/ 993933 w 1249680"/>
                    <a:gd name="connsiteY33" fmla="*/ 891063 h 1411233"/>
                    <a:gd name="connsiteX34" fmla="*/ 1018376 w 1249680"/>
                    <a:gd name="connsiteY34" fmla="*/ 947261 h 1411233"/>
                    <a:gd name="connsiteX35" fmla="*/ 1049179 w 1249680"/>
                    <a:gd name="connsiteY35" fmla="*/ 1024414 h 1411233"/>
                    <a:gd name="connsiteX36" fmla="*/ 1092041 w 1249680"/>
                    <a:gd name="connsiteY36" fmla="*/ 1055370 h 1411233"/>
                    <a:gd name="connsiteX37" fmla="*/ 1093470 w 1249680"/>
                    <a:gd name="connsiteY37" fmla="*/ 1161574 h 1411233"/>
                    <a:gd name="connsiteX38" fmla="*/ 1010127 w 1249680"/>
                    <a:gd name="connsiteY38" fmla="*/ 1155382 h 1411233"/>
                    <a:gd name="connsiteX39" fmla="*/ 1137439 w 1249680"/>
                    <a:gd name="connsiteY39" fmla="*/ 1211579 h 1411233"/>
                    <a:gd name="connsiteX40" fmla="*/ 1171098 w 1249680"/>
                    <a:gd name="connsiteY40" fmla="*/ 1251586 h 1411233"/>
                    <a:gd name="connsiteX41" fmla="*/ 1113626 w 1249680"/>
                    <a:gd name="connsiteY41" fmla="*/ 1373505 h 1411233"/>
                    <a:gd name="connsiteX42" fmla="*/ 1082516 w 1249680"/>
                    <a:gd name="connsiteY42" fmla="*/ 1361598 h 1411233"/>
                    <a:gd name="connsiteX43" fmla="*/ 1063466 w 1249680"/>
                    <a:gd name="connsiteY43" fmla="*/ 1390650 h 1411233"/>
                    <a:gd name="connsiteX44" fmla="*/ 1044570 w 1249680"/>
                    <a:gd name="connsiteY44" fmla="*/ 1359218 h 1411233"/>
                    <a:gd name="connsiteX45" fmla="*/ 918210 w 1249680"/>
                    <a:gd name="connsiteY45" fmla="*/ 1344930 h 1411233"/>
                    <a:gd name="connsiteX46" fmla="*/ 876097 w 1249680"/>
                    <a:gd name="connsiteY46" fmla="*/ 1307028 h 1411233"/>
                    <a:gd name="connsiteX47" fmla="*/ 821650 w 1249680"/>
                    <a:gd name="connsiteY47" fmla="*/ 1340540 h 1411233"/>
                    <a:gd name="connsiteX48" fmla="*/ 749071 w 1249680"/>
                    <a:gd name="connsiteY48" fmla="*/ 1357779 h 1411233"/>
                    <a:gd name="connsiteX49" fmla="*/ 623341 w 1249680"/>
                    <a:gd name="connsiteY49" fmla="*/ 1411233 h 1411233"/>
                    <a:gd name="connsiteX50" fmla="*/ 596895 w 1249680"/>
                    <a:gd name="connsiteY50" fmla="*/ 1375886 h 1411233"/>
                    <a:gd name="connsiteX51" fmla="*/ 391001 w 1249680"/>
                    <a:gd name="connsiteY51" fmla="*/ 1287303 h 1411233"/>
                    <a:gd name="connsiteX52" fmla="*/ 223038 w 1249680"/>
                    <a:gd name="connsiteY52" fmla="*/ 1230630 h 1411233"/>
                    <a:gd name="connsiteX53" fmla="*/ 127788 w 1249680"/>
                    <a:gd name="connsiteY53" fmla="*/ 1223486 h 1411233"/>
                    <a:gd name="connsiteX54" fmla="*/ 123026 w 1249680"/>
                    <a:gd name="connsiteY54" fmla="*/ 1156811 h 1411233"/>
                    <a:gd name="connsiteX55" fmla="*/ 134932 w 1249680"/>
                    <a:gd name="connsiteY55" fmla="*/ 1171098 h 1411233"/>
                    <a:gd name="connsiteX56" fmla="*/ 143351 w 1249680"/>
                    <a:gd name="connsiteY56" fmla="*/ 1202532 h 1411233"/>
                    <a:gd name="connsiteX57" fmla="*/ 180975 w 1249680"/>
                    <a:gd name="connsiteY57" fmla="*/ 1200626 h 1411233"/>
                    <a:gd name="connsiteX58" fmla="*/ 163354 w 1249680"/>
                    <a:gd name="connsiteY58" fmla="*/ 1141095 h 1411233"/>
                    <a:gd name="connsiteX59" fmla="*/ 234791 w 1249680"/>
                    <a:gd name="connsiteY59" fmla="*/ 1096804 h 1411233"/>
                    <a:gd name="connsiteX60" fmla="*/ 249232 w 1249680"/>
                    <a:gd name="connsiteY60" fmla="*/ 1180623 h 1411233"/>
                    <a:gd name="connsiteX61" fmla="*/ 277807 w 1249680"/>
                    <a:gd name="connsiteY61" fmla="*/ 1190149 h 1411233"/>
                    <a:gd name="connsiteX62" fmla="*/ 292417 w 1249680"/>
                    <a:gd name="connsiteY62" fmla="*/ 1068705 h 1411233"/>
                    <a:gd name="connsiteX63" fmla="*/ 323051 w 1249680"/>
                    <a:gd name="connsiteY63" fmla="*/ 1078230 h 1411233"/>
                    <a:gd name="connsiteX64" fmla="*/ 294476 w 1249680"/>
                    <a:gd name="connsiteY64" fmla="*/ 944880 h 1411233"/>
                    <a:gd name="connsiteX65" fmla="*/ 258758 w 1249680"/>
                    <a:gd name="connsiteY65" fmla="*/ 961549 h 1411233"/>
                    <a:gd name="connsiteX66" fmla="*/ 149220 w 1249680"/>
                    <a:gd name="connsiteY66" fmla="*/ 909162 h 1411233"/>
                    <a:gd name="connsiteX67" fmla="*/ 158745 w 1249680"/>
                    <a:gd name="connsiteY67" fmla="*/ 882967 h 1411233"/>
                    <a:gd name="connsiteX68" fmla="*/ 130765 w 1249680"/>
                    <a:gd name="connsiteY68" fmla="*/ 864017 h 1411233"/>
                    <a:gd name="connsiteX69" fmla="*/ 108738 w 1249680"/>
                    <a:gd name="connsiteY69" fmla="*/ 897255 h 1411233"/>
                    <a:gd name="connsiteX70" fmla="*/ 111120 w 1249680"/>
                    <a:gd name="connsiteY70" fmla="*/ 840105 h 1411233"/>
                    <a:gd name="connsiteX71" fmla="*/ 92070 w 1249680"/>
                    <a:gd name="connsiteY71" fmla="*/ 835343 h 1411233"/>
                    <a:gd name="connsiteX72" fmla="*/ 80163 w 1249680"/>
                    <a:gd name="connsiteY72" fmla="*/ 906780 h 1411233"/>
                    <a:gd name="connsiteX73" fmla="*/ 58732 w 1249680"/>
                    <a:gd name="connsiteY73" fmla="*/ 911543 h 1411233"/>
                    <a:gd name="connsiteX74" fmla="*/ 70639 w 1249680"/>
                    <a:gd name="connsiteY74" fmla="*/ 825817 h 1411233"/>
                    <a:gd name="connsiteX75" fmla="*/ 122872 w 1249680"/>
                    <a:gd name="connsiteY75" fmla="*/ 819626 h 1411233"/>
                    <a:gd name="connsiteX76" fmla="*/ 125407 w 1249680"/>
                    <a:gd name="connsiteY76" fmla="*/ 799623 h 1411233"/>
                    <a:gd name="connsiteX77" fmla="*/ 78581 w 1249680"/>
                    <a:gd name="connsiteY77" fmla="*/ 799624 h 1411233"/>
                    <a:gd name="connsiteX78" fmla="*/ 82867 w 1249680"/>
                    <a:gd name="connsiteY78" fmla="*/ 761047 h 1411233"/>
                    <a:gd name="connsiteX79" fmla="*/ 142076 w 1249680"/>
                    <a:gd name="connsiteY79" fmla="*/ 742474 h 1411233"/>
                    <a:gd name="connsiteX80" fmla="*/ 130169 w 1249680"/>
                    <a:gd name="connsiteY80" fmla="*/ 716280 h 1411233"/>
                    <a:gd name="connsiteX81" fmla="*/ 48568 w 1249680"/>
                    <a:gd name="connsiteY81" fmla="*/ 756737 h 1411233"/>
                    <a:gd name="connsiteX82" fmla="*/ 29527 w 1249680"/>
                    <a:gd name="connsiteY82" fmla="*/ 718344 h 1411233"/>
                    <a:gd name="connsiteX83" fmla="*/ 104473 w 1249680"/>
                    <a:gd name="connsiteY83" fmla="*/ 693138 h 1411233"/>
                    <a:gd name="connsiteX84" fmla="*/ 77629 w 1249680"/>
                    <a:gd name="connsiteY84" fmla="*/ 617855 h 1411233"/>
                    <a:gd name="connsiteX85" fmla="*/ 39683 w 1249680"/>
                    <a:gd name="connsiteY85" fmla="*/ 611505 h 1411233"/>
                    <a:gd name="connsiteX86" fmla="*/ 0 w 1249680"/>
                    <a:gd name="connsiteY86"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1720 w 1249680"/>
                    <a:gd name="connsiteY21" fmla="*/ 437674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53916 w 1249680"/>
                    <a:gd name="connsiteY9" fmla="*/ 50482 h 1411233"/>
                    <a:gd name="connsiteX10" fmla="*/ 906780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53916 w 1249680"/>
                    <a:gd name="connsiteY9" fmla="*/ 50482 h 1411233"/>
                    <a:gd name="connsiteX10" fmla="*/ 885349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18674 w 1249680"/>
                    <a:gd name="connsiteY8" fmla="*/ 61913 h 1411233"/>
                    <a:gd name="connsiteX9" fmla="*/ 853916 w 1249680"/>
                    <a:gd name="connsiteY9" fmla="*/ 50482 h 1411233"/>
                    <a:gd name="connsiteX10" fmla="*/ 885349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20720 w 1249680"/>
                    <a:gd name="connsiteY8" fmla="*/ 125730 h 1411233"/>
                    <a:gd name="connsiteX9" fmla="*/ 818674 w 1249680"/>
                    <a:gd name="connsiteY9" fmla="*/ 61913 h 1411233"/>
                    <a:gd name="connsiteX10" fmla="*/ 853916 w 1249680"/>
                    <a:gd name="connsiteY10" fmla="*/ 50482 h 1411233"/>
                    <a:gd name="connsiteX11" fmla="*/ 885349 w 1249680"/>
                    <a:gd name="connsiteY11" fmla="*/ 0 h 1411233"/>
                    <a:gd name="connsiteX12" fmla="*/ 937260 w 1249680"/>
                    <a:gd name="connsiteY12" fmla="*/ 0 h 1411233"/>
                    <a:gd name="connsiteX13" fmla="*/ 932974 w 1249680"/>
                    <a:gd name="connsiteY13" fmla="*/ 59531 h 1411233"/>
                    <a:gd name="connsiteX14" fmla="*/ 1013460 w 1249680"/>
                    <a:gd name="connsiteY14" fmla="*/ 99060 h 1411233"/>
                    <a:gd name="connsiteX15" fmla="*/ 971074 w 1249680"/>
                    <a:gd name="connsiteY15" fmla="*/ 177165 h 1411233"/>
                    <a:gd name="connsiteX16" fmla="*/ 1001077 w 1249680"/>
                    <a:gd name="connsiteY16" fmla="*/ 197644 h 1411233"/>
                    <a:gd name="connsiteX17" fmla="*/ 968369 w 1249680"/>
                    <a:gd name="connsiteY17" fmla="*/ 249555 h 1411233"/>
                    <a:gd name="connsiteX18" fmla="*/ 967740 w 1249680"/>
                    <a:gd name="connsiteY18" fmla="*/ 297180 h 1411233"/>
                    <a:gd name="connsiteX19" fmla="*/ 975360 w 1249680"/>
                    <a:gd name="connsiteY19" fmla="*/ 320040 h 1411233"/>
                    <a:gd name="connsiteX20" fmla="*/ 1023138 w 1249680"/>
                    <a:gd name="connsiteY20" fmla="*/ 349568 h 1411233"/>
                    <a:gd name="connsiteX21" fmla="*/ 1080611 w 1249680"/>
                    <a:gd name="connsiteY21" fmla="*/ 461388 h 1411233"/>
                    <a:gd name="connsiteX22" fmla="*/ 1106805 w 1249680"/>
                    <a:gd name="connsiteY22" fmla="*/ 403667 h 1411233"/>
                    <a:gd name="connsiteX23" fmla="*/ 1147211 w 1249680"/>
                    <a:gd name="connsiteY23" fmla="*/ 390148 h 1411233"/>
                    <a:gd name="connsiteX24" fmla="*/ 1134428 w 1249680"/>
                    <a:gd name="connsiteY24" fmla="*/ 400526 h 1411233"/>
                    <a:gd name="connsiteX25" fmla="*/ 1158716 w 1249680"/>
                    <a:gd name="connsiteY25" fmla="*/ 368142 h 1411233"/>
                    <a:gd name="connsiteX26" fmla="*/ 1173480 w 1249680"/>
                    <a:gd name="connsiteY26" fmla="*/ 441960 h 1411233"/>
                    <a:gd name="connsiteX27" fmla="*/ 1249680 w 1249680"/>
                    <a:gd name="connsiteY27" fmla="*/ 419100 h 1411233"/>
                    <a:gd name="connsiteX28" fmla="*/ 1216819 w 1249680"/>
                    <a:gd name="connsiteY28" fmla="*/ 481012 h 1411233"/>
                    <a:gd name="connsiteX29" fmla="*/ 1159193 w 1249680"/>
                    <a:gd name="connsiteY29" fmla="*/ 536734 h 1411233"/>
                    <a:gd name="connsiteX30" fmla="*/ 1094577 w 1249680"/>
                    <a:gd name="connsiteY30" fmla="*/ 621031 h 1411233"/>
                    <a:gd name="connsiteX31" fmla="*/ 1025843 w 1249680"/>
                    <a:gd name="connsiteY31" fmla="*/ 632460 h 1411233"/>
                    <a:gd name="connsiteX32" fmla="*/ 1023139 w 1249680"/>
                    <a:gd name="connsiteY32" fmla="*/ 754380 h 1411233"/>
                    <a:gd name="connsiteX33" fmla="*/ 980122 w 1249680"/>
                    <a:gd name="connsiteY33" fmla="*/ 807244 h 1411233"/>
                    <a:gd name="connsiteX34" fmla="*/ 1015995 w 1249680"/>
                    <a:gd name="connsiteY34" fmla="*/ 847249 h 1411233"/>
                    <a:gd name="connsiteX35" fmla="*/ 993933 w 1249680"/>
                    <a:gd name="connsiteY35" fmla="*/ 891063 h 1411233"/>
                    <a:gd name="connsiteX36" fmla="*/ 1018376 w 1249680"/>
                    <a:gd name="connsiteY36" fmla="*/ 947261 h 1411233"/>
                    <a:gd name="connsiteX37" fmla="*/ 1049179 w 1249680"/>
                    <a:gd name="connsiteY37" fmla="*/ 1024414 h 1411233"/>
                    <a:gd name="connsiteX38" fmla="*/ 1092041 w 1249680"/>
                    <a:gd name="connsiteY38" fmla="*/ 1055370 h 1411233"/>
                    <a:gd name="connsiteX39" fmla="*/ 1093470 w 1249680"/>
                    <a:gd name="connsiteY39" fmla="*/ 1161574 h 1411233"/>
                    <a:gd name="connsiteX40" fmla="*/ 1010127 w 1249680"/>
                    <a:gd name="connsiteY40" fmla="*/ 1155382 h 1411233"/>
                    <a:gd name="connsiteX41" fmla="*/ 1137439 w 1249680"/>
                    <a:gd name="connsiteY41" fmla="*/ 1211579 h 1411233"/>
                    <a:gd name="connsiteX42" fmla="*/ 1171098 w 1249680"/>
                    <a:gd name="connsiteY42" fmla="*/ 1251586 h 1411233"/>
                    <a:gd name="connsiteX43" fmla="*/ 1113626 w 1249680"/>
                    <a:gd name="connsiteY43" fmla="*/ 1373505 h 1411233"/>
                    <a:gd name="connsiteX44" fmla="*/ 1082516 w 1249680"/>
                    <a:gd name="connsiteY44" fmla="*/ 1361598 h 1411233"/>
                    <a:gd name="connsiteX45" fmla="*/ 1063466 w 1249680"/>
                    <a:gd name="connsiteY45" fmla="*/ 1390650 h 1411233"/>
                    <a:gd name="connsiteX46" fmla="*/ 1044570 w 1249680"/>
                    <a:gd name="connsiteY46" fmla="*/ 1359218 h 1411233"/>
                    <a:gd name="connsiteX47" fmla="*/ 918210 w 1249680"/>
                    <a:gd name="connsiteY47" fmla="*/ 1344930 h 1411233"/>
                    <a:gd name="connsiteX48" fmla="*/ 876097 w 1249680"/>
                    <a:gd name="connsiteY48" fmla="*/ 1307028 h 1411233"/>
                    <a:gd name="connsiteX49" fmla="*/ 821650 w 1249680"/>
                    <a:gd name="connsiteY49" fmla="*/ 1340540 h 1411233"/>
                    <a:gd name="connsiteX50" fmla="*/ 749071 w 1249680"/>
                    <a:gd name="connsiteY50" fmla="*/ 1357779 h 1411233"/>
                    <a:gd name="connsiteX51" fmla="*/ 623341 w 1249680"/>
                    <a:gd name="connsiteY51" fmla="*/ 1411233 h 1411233"/>
                    <a:gd name="connsiteX52" fmla="*/ 596895 w 1249680"/>
                    <a:gd name="connsiteY52" fmla="*/ 1375886 h 1411233"/>
                    <a:gd name="connsiteX53" fmla="*/ 391001 w 1249680"/>
                    <a:gd name="connsiteY53" fmla="*/ 1287303 h 1411233"/>
                    <a:gd name="connsiteX54" fmla="*/ 223038 w 1249680"/>
                    <a:gd name="connsiteY54" fmla="*/ 1230630 h 1411233"/>
                    <a:gd name="connsiteX55" fmla="*/ 127788 w 1249680"/>
                    <a:gd name="connsiteY55" fmla="*/ 1223486 h 1411233"/>
                    <a:gd name="connsiteX56" fmla="*/ 123026 w 1249680"/>
                    <a:gd name="connsiteY56" fmla="*/ 1156811 h 1411233"/>
                    <a:gd name="connsiteX57" fmla="*/ 134932 w 1249680"/>
                    <a:gd name="connsiteY57" fmla="*/ 1171098 h 1411233"/>
                    <a:gd name="connsiteX58" fmla="*/ 143351 w 1249680"/>
                    <a:gd name="connsiteY58" fmla="*/ 1202532 h 1411233"/>
                    <a:gd name="connsiteX59" fmla="*/ 180975 w 1249680"/>
                    <a:gd name="connsiteY59" fmla="*/ 1200626 h 1411233"/>
                    <a:gd name="connsiteX60" fmla="*/ 163354 w 1249680"/>
                    <a:gd name="connsiteY60" fmla="*/ 1141095 h 1411233"/>
                    <a:gd name="connsiteX61" fmla="*/ 234791 w 1249680"/>
                    <a:gd name="connsiteY61" fmla="*/ 1096804 h 1411233"/>
                    <a:gd name="connsiteX62" fmla="*/ 249232 w 1249680"/>
                    <a:gd name="connsiteY62" fmla="*/ 1180623 h 1411233"/>
                    <a:gd name="connsiteX63" fmla="*/ 277807 w 1249680"/>
                    <a:gd name="connsiteY63" fmla="*/ 1190149 h 1411233"/>
                    <a:gd name="connsiteX64" fmla="*/ 292417 w 1249680"/>
                    <a:gd name="connsiteY64" fmla="*/ 1068705 h 1411233"/>
                    <a:gd name="connsiteX65" fmla="*/ 323051 w 1249680"/>
                    <a:gd name="connsiteY65" fmla="*/ 1078230 h 1411233"/>
                    <a:gd name="connsiteX66" fmla="*/ 294476 w 1249680"/>
                    <a:gd name="connsiteY66" fmla="*/ 944880 h 1411233"/>
                    <a:gd name="connsiteX67" fmla="*/ 258758 w 1249680"/>
                    <a:gd name="connsiteY67" fmla="*/ 961549 h 1411233"/>
                    <a:gd name="connsiteX68" fmla="*/ 149220 w 1249680"/>
                    <a:gd name="connsiteY68" fmla="*/ 909162 h 1411233"/>
                    <a:gd name="connsiteX69" fmla="*/ 158745 w 1249680"/>
                    <a:gd name="connsiteY69" fmla="*/ 882967 h 1411233"/>
                    <a:gd name="connsiteX70" fmla="*/ 130765 w 1249680"/>
                    <a:gd name="connsiteY70" fmla="*/ 864017 h 1411233"/>
                    <a:gd name="connsiteX71" fmla="*/ 108738 w 1249680"/>
                    <a:gd name="connsiteY71" fmla="*/ 897255 h 1411233"/>
                    <a:gd name="connsiteX72" fmla="*/ 111120 w 1249680"/>
                    <a:gd name="connsiteY72" fmla="*/ 840105 h 1411233"/>
                    <a:gd name="connsiteX73" fmla="*/ 92070 w 1249680"/>
                    <a:gd name="connsiteY73" fmla="*/ 835343 h 1411233"/>
                    <a:gd name="connsiteX74" fmla="*/ 80163 w 1249680"/>
                    <a:gd name="connsiteY74" fmla="*/ 906780 h 1411233"/>
                    <a:gd name="connsiteX75" fmla="*/ 58732 w 1249680"/>
                    <a:gd name="connsiteY75" fmla="*/ 911543 h 1411233"/>
                    <a:gd name="connsiteX76" fmla="*/ 70639 w 1249680"/>
                    <a:gd name="connsiteY76" fmla="*/ 825817 h 1411233"/>
                    <a:gd name="connsiteX77" fmla="*/ 122872 w 1249680"/>
                    <a:gd name="connsiteY77" fmla="*/ 819626 h 1411233"/>
                    <a:gd name="connsiteX78" fmla="*/ 125407 w 1249680"/>
                    <a:gd name="connsiteY78" fmla="*/ 799623 h 1411233"/>
                    <a:gd name="connsiteX79" fmla="*/ 78581 w 1249680"/>
                    <a:gd name="connsiteY79" fmla="*/ 799624 h 1411233"/>
                    <a:gd name="connsiteX80" fmla="*/ 82867 w 1249680"/>
                    <a:gd name="connsiteY80" fmla="*/ 761047 h 1411233"/>
                    <a:gd name="connsiteX81" fmla="*/ 142076 w 1249680"/>
                    <a:gd name="connsiteY81" fmla="*/ 742474 h 1411233"/>
                    <a:gd name="connsiteX82" fmla="*/ 130169 w 1249680"/>
                    <a:gd name="connsiteY82" fmla="*/ 716280 h 1411233"/>
                    <a:gd name="connsiteX83" fmla="*/ 48568 w 1249680"/>
                    <a:gd name="connsiteY83" fmla="*/ 756737 h 1411233"/>
                    <a:gd name="connsiteX84" fmla="*/ 29527 w 1249680"/>
                    <a:gd name="connsiteY84" fmla="*/ 718344 h 1411233"/>
                    <a:gd name="connsiteX85" fmla="*/ 104473 w 1249680"/>
                    <a:gd name="connsiteY85" fmla="*/ 693138 h 1411233"/>
                    <a:gd name="connsiteX86" fmla="*/ 77629 w 1249680"/>
                    <a:gd name="connsiteY86" fmla="*/ 617855 h 1411233"/>
                    <a:gd name="connsiteX87" fmla="*/ 39683 w 1249680"/>
                    <a:gd name="connsiteY87" fmla="*/ 611505 h 1411233"/>
                    <a:gd name="connsiteX88" fmla="*/ 0 w 1249680"/>
                    <a:gd name="connsiteY8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15970 w 1249680"/>
                    <a:gd name="connsiteY8" fmla="*/ 113824 h 1411233"/>
                    <a:gd name="connsiteX9" fmla="*/ 818674 w 1249680"/>
                    <a:gd name="connsiteY9" fmla="*/ 61913 h 1411233"/>
                    <a:gd name="connsiteX10" fmla="*/ 853916 w 1249680"/>
                    <a:gd name="connsiteY10" fmla="*/ 50482 h 1411233"/>
                    <a:gd name="connsiteX11" fmla="*/ 885349 w 1249680"/>
                    <a:gd name="connsiteY11" fmla="*/ 0 h 1411233"/>
                    <a:gd name="connsiteX12" fmla="*/ 937260 w 1249680"/>
                    <a:gd name="connsiteY12" fmla="*/ 0 h 1411233"/>
                    <a:gd name="connsiteX13" fmla="*/ 932974 w 1249680"/>
                    <a:gd name="connsiteY13" fmla="*/ 59531 h 1411233"/>
                    <a:gd name="connsiteX14" fmla="*/ 1013460 w 1249680"/>
                    <a:gd name="connsiteY14" fmla="*/ 99060 h 1411233"/>
                    <a:gd name="connsiteX15" fmla="*/ 971074 w 1249680"/>
                    <a:gd name="connsiteY15" fmla="*/ 177165 h 1411233"/>
                    <a:gd name="connsiteX16" fmla="*/ 1001077 w 1249680"/>
                    <a:gd name="connsiteY16" fmla="*/ 197644 h 1411233"/>
                    <a:gd name="connsiteX17" fmla="*/ 968369 w 1249680"/>
                    <a:gd name="connsiteY17" fmla="*/ 249555 h 1411233"/>
                    <a:gd name="connsiteX18" fmla="*/ 967740 w 1249680"/>
                    <a:gd name="connsiteY18" fmla="*/ 297180 h 1411233"/>
                    <a:gd name="connsiteX19" fmla="*/ 975360 w 1249680"/>
                    <a:gd name="connsiteY19" fmla="*/ 320040 h 1411233"/>
                    <a:gd name="connsiteX20" fmla="*/ 1023138 w 1249680"/>
                    <a:gd name="connsiteY20" fmla="*/ 349568 h 1411233"/>
                    <a:gd name="connsiteX21" fmla="*/ 1080611 w 1249680"/>
                    <a:gd name="connsiteY21" fmla="*/ 461388 h 1411233"/>
                    <a:gd name="connsiteX22" fmla="*/ 1106805 w 1249680"/>
                    <a:gd name="connsiteY22" fmla="*/ 403667 h 1411233"/>
                    <a:gd name="connsiteX23" fmla="*/ 1147211 w 1249680"/>
                    <a:gd name="connsiteY23" fmla="*/ 390148 h 1411233"/>
                    <a:gd name="connsiteX24" fmla="*/ 1134428 w 1249680"/>
                    <a:gd name="connsiteY24" fmla="*/ 400526 h 1411233"/>
                    <a:gd name="connsiteX25" fmla="*/ 1158716 w 1249680"/>
                    <a:gd name="connsiteY25" fmla="*/ 368142 h 1411233"/>
                    <a:gd name="connsiteX26" fmla="*/ 1173480 w 1249680"/>
                    <a:gd name="connsiteY26" fmla="*/ 441960 h 1411233"/>
                    <a:gd name="connsiteX27" fmla="*/ 1249680 w 1249680"/>
                    <a:gd name="connsiteY27" fmla="*/ 419100 h 1411233"/>
                    <a:gd name="connsiteX28" fmla="*/ 1216819 w 1249680"/>
                    <a:gd name="connsiteY28" fmla="*/ 481012 h 1411233"/>
                    <a:gd name="connsiteX29" fmla="*/ 1159193 w 1249680"/>
                    <a:gd name="connsiteY29" fmla="*/ 536734 h 1411233"/>
                    <a:gd name="connsiteX30" fmla="*/ 1094577 w 1249680"/>
                    <a:gd name="connsiteY30" fmla="*/ 621031 h 1411233"/>
                    <a:gd name="connsiteX31" fmla="*/ 1025843 w 1249680"/>
                    <a:gd name="connsiteY31" fmla="*/ 632460 h 1411233"/>
                    <a:gd name="connsiteX32" fmla="*/ 1023139 w 1249680"/>
                    <a:gd name="connsiteY32" fmla="*/ 754380 h 1411233"/>
                    <a:gd name="connsiteX33" fmla="*/ 980122 w 1249680"/>
                    <a:gd name="connsiteY33" fmla="*/ 807244 h 1411233"/>
                    <a:gd name="connsiteX34" fmla="*/ 1015995 w 1249680"/>
                    <a:gd name="connsiteY34" fmla="*/ 847249 h 1411233"/>
                    <a:gd name="connsiteX35" fmla="*/ 993933 w 1249680"/>
                    <a:gd name="connsiteY35" fmla="*/ 891063 h 1411233"/>
                    <a:gd name="connsiteX36" fmla="*/ 1018376 w 1249680"/>
                    <a:gd name="connsiteY36" fmla="*/ 947261 h 1411233"/>
                    <a:gd name="connsiteX37" fmla="*/ 1049179 w 1249680"/>
                    <a:gd name="connsiteY37" fmla="*/ 1024414 h 1411233"/>
                    <a:gd name="connsiteX38" fmla="*/ 1092041 w 1249680"/>
                    <a:gd name="connsiteY38" fmla="*/ 1055370 h 1411233"/>
                    <a:gd name="connsiteX39" fmla="*/ 1093470 w 1249680"/>
                    <a:gd name="connsiteY39" fmla="*/ 1161574 h 1411233"/>
                    <a:gd name="connsiteX40" fmla="*/ 1010127 w 1249680"/>
                    <a:gd name="connsiteY40" fmla="*/ 1155382 h 1411233"/>
                    <a:gd name="connsiteX41" fmla="*/ 1137439 w 1249680"/>
                    <a:gd name="connsiteY41" fmla="*/ 1211579 h 1411233"/>
                    <a:gd name="connsiteX42" fmla="*/ 1171098 w 1249680"/>
                    <a:gd name="connsiteY42" fmla="*/ 1251586 h 1411233"/>
                    <a:gd name="connsiteX43" fmla="*/ 1113626 w 1249680"/>
                    <a:gd name="connsiteY43" fmla="*/ 1373505 h 1411233"/>
                    <a:gd name="connsiteX44" fmla="*/ 1082516 w 1249680"/>
                    <a:gd name="connsiteY44" fmla="*/ 1361598 h 1411233"/>
                    <a:gd name="connsiteX45" fmla="*/ 1063466 w 1249680"/>
                    <a:gd name="connsiteY45" fmla="*/ 1390650 h 1411233"/>
                    <a:gd name="connsiteX46" fmla="*/ 1044570 w 1249680"/>
                    <a:gd name="connsiteY46" fmla="*/ 1359218 h 1411233"/>
                    <a:gd name="connsiteX47" fmla="*/ 918210 w 1249680"/>
                    <a:gd name="connsiteY47" fmla="*/ 1344930 h 1411233"/>
                    <a:gd name="connsiteX48" fmla="*/ 876097 w 1249680"/>
                    <a:gd name="connsiteY48" fmla="*/ 1307028 h 1411233"/>
                    <a:gd name="connsiteX49" fmla="*/ 821650 w 1249680"/>
                    <a:gd name="connsiteY49" fmla="*/ 1340540 h 1411233"/>
                    <a:gd name="connsiteX50" fmla="*/ 749071 w 1249680"/>
                    <a:gd name="connsiteY50" fmla="*/ 1357779 h 1411233"/>
                    <a:gd name="connsiteX51" fmla="*/ 623341 w 1249680"/>
                    <a:gd name="connsiteY51" fmla="*/ 1411233 h 1411233"/>
                    <a:gd name="connsiteX52" fmla="*/ 596895 w 1249680"/>
                    <a:gd name="connsiteY52" fmla="*/ 1375886 h 1411233"/>
                    <a:gd name="connsiteX53" fmla="*/ 391001 w 1249680"/>
                    <a:gd name="connsiteY53" fmla="*/ 1287303 h 1411233"/>
                    <a:gd name="connsiteX54" fmla="*/ 223038 w 1249680"/>
                    <a:gd name="connsiteY54" fmla="*/ 1230630 h 1411233"/>
                    <a:gd name="connsiteX55" fmla="*/ 127788 w 1249680"/>
                    <a:gd name="connsiteY55" fmla="*/ 1223486 h 1411233"/>
                    <a:gd name="connsiteX56" fmla="*/ 123026 w 1249680"/>
                    <a:gd name="connsiteY56" fmla="*/ 1156811 h 1411233"/>
                    <a:gd name="connsiteX57" fmla="*/ 134932 w 1249680"/>
                    <a:gd name="connsiteY57" fmla="*/ 1171098 h 1411233"/>
                    <a:gd name="connsiteX58" fmla="*/ 143351 w 1249680"/>
                    <a:gd name="connsiteY58" fmla="*/ 1202532 h 1411233"/>
                    <a:gd name="connsiteX59" fmla="*/ 180975 w 1249680"/>
                    <a:gd name="connsiteY59" fmla="*/ 1200626 h 1411233"/>
                    <a:gd name="connsiteX60" fmla="*/ 163354 w 1249680"/>
                    <a:gd name="connsiteY60" fmla="*/ 1141095 h 1411233"/>
                    <a:gd name="connsiteX61" fmla="*/ 234791 w 1249680"/>
                    <a:gd name="connsiteY61" fmla="*/ 1096804 h 1411233"/>
                    <a:gd name="connsiteX62" fmla="*/ 249232 w 1249680"/>
                    <a:gd name="connsiteY62" fmla="*/ 1180623 h 1411233"/>
                    <a:gd name="connsiteX63" fmla="*/ 277807 w 1249680"/>
                    <a:gd name="connsiteY63" fmla="*/ 1190149 h 1411233"/>
                    <a:gd name="connsiteX64" fmla="*/ 292417 w 1249680"/>
                    <a:gd name="connsiteY64" fmla="*/ 1068705 h 1411233"/>
                    <a:gd name="connsiteX65" fmla="*/ 323051 w 1249680"/>
                    <a:gd name="connsiteY65" fmla="*/ 1078230 h 1411233"/>
                    <a:gd name="connsiteX66" fmla="*/ 294476 w 1249680"/>
                    <a:gd name="connsiteY66" fmla="*/ 944880 h 1411233"/>
                    <a:gd name="connsiteX67" fmla="*/ 258758 w 1249680"/>
                    <a:gd name="connsiteY67" fmla="*/ 961549 h 1411233"/>
                    <a:gd name="connsiteX68" fmla="*/ 149220 w 1249680"/>
                    <a:gd name="connsiteY68" fmla="*/ 909162 h 1411233"/>
                    <a:gd name="connsiteX69" fmla="*/ 158745 w 1249680"/>
                    <a:gd name="connsiteY69" fmla="*/ 882967 h 1411233"/>
                    <a:gd name="connsiteX70" fmla="*/ 130765 w 1249680"/>
                    <a:gd name="connsiteY70" fmla="*/ 864017 h 1411233"/>
                    <a:gd name="connsiteX71" fmla="*/ 108738 w 1249680"/>
                    <a:gd name="connsiteY71" fmla="*/ 897255 h 1411233"/>
                    <a:gd name="connsiteX72" fmla="*/ 111120 w 1249680"/>
                    <a:gd name="connsiteY72" fmla="*/ 840105 h 1411233"/>
                    <a:gd name="connsiteX73" fmla="*/ 92070 w 1249680"/>
                    <a:gd name="connsiteY73" fmla="*/ 835343 h 1411233"/>
                    <a:gd name="connsiteX74" fmla="*/ 80163 w 1249680"/>
                    <a:gd name="connsiteY74" fmla="*/ 906780 h 1411233"/>
                    <a:gd name="connsiteX75" fmla="*/ 58732 w 1249680"/>
                    <a:gd name="connsiteY75" fmla="*/ 911543 h 1411233"/>
                    <a:gd name="connsiteX76" fmla="*/ 70639 w 1249680"/>
                    <a:gd name="connsiteY76" fmla="*/ 825817 h 1411233"/>
                    <a:gd name="connsiteX77" fmla="*/ 122872 w 1249680"/>
                    <a:gd name="connsiteY77" fmla="*/ 819626 h 1411233"/>
                    <a:gd name="connsiteX78" fmla="*/ 125407 w 1249680"/>
                    <a:gd name="connsiteY78" fmla="*/ 799623 h 1411233"/>
                    <a:gd name="connsiteX79" fmla="*/ 78581 w 1249680"/>
                    <a:gd name="connsiteY79" fmla="*/ 799624 h 1411233"/>
                    <a:gd name="connsiteX80" fmla="*/ 82867 w 1249680"/>
                    <a:gd name="connsiteY80" fmla="*/ 761047 h 1411233"/>
                    <a:gd name="connsiteX81" fmla="*/ 142076 w 1249680"/>
                    <a:gd name="connsiteY81" fmla="*/ 742474 h 1411233"/>
                    <a:gd name="connsiteX82" fmla="*/ 130169 w 1249680"/>
                    <a:gd name="connsiteY82" fmla="*/ 716280 h 1411233"/>
                    <a:gd name="connsiteX83" fmla="*/ 48568 w 1249680"/>
                    <a:gd name="connsiteY83" fmla="*/ 756737 h 1411233"/>
                    <a:gd name="connsiteX84" fmla="*/ 29527 w 1249680"/>
                    <a:gd name="connsiteY84" fmla="*/ 718344 h 1411233"/>
                    <a:gd name="connsiteX85" fmla="*/ 104473 w 1249680"/>
                    <a:gd name="connsiteY85" fmla="*/ 693138 h 1411233"/>
                    <a:gd name="connsiteX86" fmla="*/ 77629 w 1249680"/>
                    <a:gd name="connsiteY86" fmla="*/ 617855 h 1411233"/>
                    <a:gd name="connsiteX87" fmla="*/ 39683 w 1249680"/>
                    <a:gd name="connsiteY87" fmla="*/ 611505 h 1411233"/>
                    <a:gd name="connsiteX88" fmla="*/ 0 w 1249680"/>
                    <a:gd name="connsiteY8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04051 w 1249680"/>
                    <a:gd name="connsiteY8" fmla="*/ 151924 h 1411233"/>
                    <a:gd name="connsiteX9" fmla="*/ 815970 w 1249680"/>
                    <a:gd name="connsiteY9" fmla="*/ 113824 h 1411233"/>
                    <a:gd name="connsiteX10" fmla="*/ 818674 w 1249680"/>
                    <a:gd name="connsiteY10" fmla="*/ 61913 h 1411233"/>
                    <a:gd name="connsiteX11" fmla="*/ 853916 w 1249680"/>
                    <a:gd name="connsiteY11" fmla="*/ 50482 h 1411233"/>
                    <a:gd name="connsiteX12" fmla="*/ 885349 w 1249680"/>
                    <a:gd name="connsiteY12" fmla="*/ 0 h 1411233"/>
                    <a:gd name="connsiteX13" fmla="*/ 937260 w 1249680"/>
                    <a:gd name="connsiteY13" fmla="*/ 0 h 1411233"/>
                    <a:gd name="connsiteX14" fmla="*/ 932974 w 1249680"/>
                    <a:gd name="connsiteY14" fmla="*/ 59531 h 1411233"/>
                    <a:gd name="connsiteX15" fmla="*/ 1013460 w 1249680"/>
                    <a:gd name="connsiteY15" fmla="*/ 99060 h 1411233"/>
                    <a:gd name="connsiteX16" fmla="*/ 971074 w 1249680"/>
                    <a:gd name="connsiteY16" fmla="*/ 177165 h 1411233"/>
                    <a:gd name="connsiteX17" fmla="*/ 1001077 w 1249680"/>
                    <a:gd name="connsiteY17" fmla="*/ 197644 h 1411233"/>
                    <a:gd name="connsiteX18" fmla="*/ 968369 w 1249680"/>
                    <a:gd name="connsiteY18" fmla="*/ 249555 h 1411233"/>
                    <a:gd name="connsiteX19" fmla="*/ 967740 w 1249680"/>
                    <a:gd name="connsiteY19" fmla="*/ 297180 h 1411233"/>
                    <a:gd name="connsiteX20" fmla="*/ 975360 w 1249680"/>
                    <a:gd name="connsiteY20" fmla="*/ 320040 h 1411233"/>
                    <a:gd name="connsiteX21" fmla="*/ 1023138 w 1249680"/>
                    <a:gd name="connsiteY21" fmla="*/ 349568 h 1411233"/>
                    <a:gd name="connsiteX22" fmla="*/ 1080611 w 1249680"/>
                    <a:gd name="connsiteY22" fmla="*/ 461388 h 1411233"/>
                    <a:gd name="connsiteX23" fmla="*/ 1106805 w 1249680"/>
                    <a:gd name="connsiteY23" fmla="*/ 403667 h 1411233"/>
                    <a:gd name="connsiteX24" fmla="*/ 1147211 w 1249680"/>
                    <a:gd name="connsiteY24" fmla="*/ 390148 h 1411233"/>
                    <a:gd name="connsiteX25" fmla="*/ 1134428 w 1249680"/>
                    <a:gd name="connsiteY25" fmla="*/ 400526 h 1411233"/>
                    <a:gd name="connsiteX26" fmla="*/ 1158716 w 1249680"/>
                    <a:gd name="connsiteY26" fmla="*/ 368142 h 1411233"/>
                    <a:gd name="connsiteX27" fmla="*/ 1173480 w 1249680"/>
                    <a:gd name="connsiteY27" fmla="*/ 441960 h 1411233"/>
                    <a:gd name="connsiteX28" fmla="*/ 1249680 w 1249680"/>
                    <a:gd name="connsiteY28" fmla="*/ 419100 h 1411233"/>
                    <a:gd name="connsiteX29" fmla="*/ 1216819 w 1249680"/>
                    <a:gd name="connsiteY29" fmla="*/ 481012 h 1411233"/>
                    <a:gd name="connsiteX30" fmla="*/ 1159193 w 1249680"/>
                    <a:gd name="connsiteY30" fmla="*/ 536734 h 1411233"/>
                    <a:gd name="connsiteX31" fmla="*/ 1094577 w 1249680"/>
                    <a:gd name="connsiteY31" fmla="*/ 621031 h 1411233"/>
                    <a:gd name="connsiteX32" fmla="*/ 1025843 w 1249680"/>
                    <a:gd name="connsiteY32" fmla="*/ 632460 h 1411233"/>
                    <a:gd name="connsiteX33" fmla="*/ 1023139 w 1249680"/>
                    <a:gd name="connsiteY33" fmla="*/ 754380 h 1411233"/>
                    <a:gd name="connsiteX34" fmla="*/ 980122 w 1249680"/>
                    <a:gd name="connsiteY34" fmla="*/ 807244 h 1411233"/>
                    <a:gd name="connsiteX35" fmla="*/ 1015995 w 1249680"/>
                    <a:gd name="connsiteY35" fmla="*/ 847249 h 1411233"/>
                    <a:gd name="connsiteX36" fmla="*/ 993933 w 1249680"/>
                    <a:gd name="connsiteY36" fmla="*/ 891063 h 1411233"/>
                    <a:gd name="connsiteX37" fmla="*/ 1018376 w 1249680"/>
                    <a:gd name="connsiteY37" fmla="*/ 947261 h 1411233"/>
                    <a:gd name="connsiteX38" fmla="*/ 1049179 w 1249680"/>
                    <a:gd name="connsiteY38" fmla="*/ 1024414 h 1411233"/>
                    <a:gd name="connsiteX39" fmla="*/ 1092041 w 1249680"/>
                    <a:gd name="connsiteY39" fmla="*/ 1055370 h 1411233"/>
                    <a:gd name="connsiteX40" fmla="*/ 1093470 w 1249680"/>
                    <a:gd name="connsiteY40" fmla="*/ 1161574 h 1411233"/>
                    <a:gd name="connsiteX41" fmla="*/ 1010127 w 1249680"/>
                    <a:gd name="connsiteY41" fmla="*/ 1155382 h 1411233"/>
                    <a:gd name="connsiteX42" fmla="*/ 1137439 w 1249680"/>
                    <a:gd name="connsiteY42" fmla="*/ 1211579 h 1411233"/>
                    <a:gd name="connsiteX43" fmla="*/ 1171098 w 1249680"/>
                    <a:gd name="connsiteY43" fmla="*/ 1251586 h 1411233"/>
                    <a:gd name="connsiteX44" fmla="*/ 1113626 w 1249680"/>
                    <a:gd name="connsiteY44" fmla="*/ 1373505 h 1411233"/>
                    <a:gd name="connsiteX45" fmla="*/ 1082516 w 1249680"/>
                    <a:gd name="connsiteY45" fmla="*/ 1361598 h 1411233"/>
                    <a:gd name="connsiteX46" fmla="*/ 1063466 w 1249680"/>
                    <a:gd name="connsiteY46" fmla="*/ 1390650 h 1411233"/>
                    <a:gd name="connsiteX47" fmla="*/ 1044570 w 1249680"/>
                    <a:gd name="connsiteY47" fmla="*/ 1359218 h 1411233"/>
                    <a:gd name="connsiteX48" fmla="*/ 918210 w 1249680"/>
                    <a:gd name="connsiteY48" fmla="*/ 1344930 h 1411233"/>
                    <a:gd name="connsiteX49" fmla="*/ 876097 w 1249680"/>
                    <a:gd name="connsiteY49" fmla="*/ 1307028 h 1411233"/>
                    <a:gd name="connsiteX50" fmla="*/ 821650 w 1249680"/>
                    <a:gd name="connsiteY50" fmla="*/ 1340540 h 1411233"/>
                    <a:gd name="connsiteX51" fmla="*/ 749071 w 1249680"/>
                    <a:gd name="connsiteY51" fmla="*/ 1357779 h 1411233"/>
                    <a:gd name="connsiteX52" fmla="*/ 623341 w 1249680"/>
                    <a:gd name="connsiteY52" fmla="*/ 1411233 h 1411233"/>
                    <a:gd name="connsiteX53" fmla="*/ 596895 w 1249680"/>
                    <a:gd name="connsiteY53" fmla="*/ 1375886 h 1411233"/>
                    <a:gd name="connsiteX54" fmla="*/ 391001 w 1249680"/>
                    <a:gd name="connsiteY54" fmla="*/ 1287303 h 1411233"/>
                    <a:gd name="connsiteX55" fmla="*/ 223038 w 1249680"/>
                    <a:gd name="connsiteY55" fmla="*/ 1230630 h 1411233"/>
                    <a:gd name="connsiteX56" fmla="*/ 127788 w 1249680"/>
                    <a:gd name="connsiteY56" fmla="*/ 1223486 h 1411233"/>
                    <a:gd name="connsiteX57" fmla="*/ 123026 w 1249680"/>
                    <a:gd name="connsiteY57" fmla="*/ 1156811 h 1411233"/>
                    <a:gd name="connsiteX58" fmla="*/ 134932 w 1249680"/>
                    <a:gd name="connsiteY58" fmla="*/ 1171098 h 1411233"/>
                    <a:gd name="connsiteX59" fmla="*/ 143351 w 1249680"/>
                    <a:gd name="connsiteY59" fmla="*/ 1202532 h 1411233"/>
                    <a:gd name="connsiteX60" fmla="*/ 180975 w 1249680"/>
                    <a:gd name="connsiteY60" fmla="*/ 1200626 h 1411233"/>
                    <a:gd name="connsiteX61" fmla="*/ 163354 w 1249680"/>
                    <a:gd name="connsiteY61" fmla="*/ 1141095 h 1411233"/>
                    <a:gd name="connsiteX62" fmla="*/ 234791 w 1249680"/>
                    <a:gd name="connsiteY62" fmla="*/ 1096804 h 1411233"/>
                    <a:gd name="connsiteX63" fmla="*/ 249232 w 1249680"/>
                    <a:gd name="connsiteY63" fmla="*/ 1180623 h 1411233"/>
                    <a:gd name="connsiteX64" fmla="*/ 277807 w 1249680"/>
                    <a:gd name="connsiteY64" fmla="*/ 1190149 h 1411233"/>
                    <a:gd name="connsiteX65" fmla="*/ 292417 w 1249680"/>
                    <a:gd name="connsiteY65" fmla="*/ 1068705 h 1411233"/>
                    <a:gd name="connsiteX66" fmla="*/ 323051 w 1249680"/>
                    <a:gd name="connsiteY66" fmla="*/ 1078230 h 1411233"/>
                    <a:gd name="connsiteX67" fmla="*/ 294476 w 1249680"/>
                    <a:gd name="connsiteY67" fmla="*/ 944880 h 1411233"/>
                    <a:gd name="connsiteX68" fmla="*/ 258758 w 1249680"/>
                    <a:gd name="connsiteY68" fmla="*/ 961549 h 1411233"/>
                    <a:gd name="connsiteX69" fmla="*/ 149220 w 1249680"/>
                    <a:gd name="connsiteY69" fmla="*/ 909162 h 1411233"/>
                    <a:gd name="connsiteX70" fmla="*/ 158745 w 1249680"/>
                    <a:gd name="connsiteY70" fmla="*/ 882967 h 1411233"/>
                    <a:gd name="connsiteX71" fmla="*/ 130765 w 1249680"/>
                    <a:gd name="connsiteY71" fmla="*/ 864017 h 1411233"/>
                    <a:gd name="connsiteX72" fmla="*/ 108738 w 1249680"/>
                    <a:gd name="connsiteY72" fmla="*/ 897255 h 1411233"/>
                    <a:gd name="connsiteX73" fmla="*/ 111120 w 1249680"/>
                    <a:gd name="connsiteY73" fmla="*/ 840105 h 1411233"/>
                    <a:gd name="connsiteX74" fmla="*/ 92070 w 1249680"/>
                    <a:gd name="connsiteY74" fmla="*/ 835343 h 1411233"/>
                    <a:gd name="connsiteX75" fmla="*/ 80163 w 1249680"/>
                    <a:gd name="connsiteY75" fmla="*/ 906780 h 1411233"/>
                    <a:gd name="connsiteX76" fmla="*/ 58732 w 1249680"/>
                    <a:gd name="connsiteY76" fmla="*/ 911543 h 1411233"/>
                    <a:gd name="connsiteX77" fmla="*/ 70639 w 1249680"/>
                    <a:gd name="connsiteY77" fmla="*/ 825817 h 1411233"/>
                    <a:gd name="connsiteX78" fmla="*/ 122872 w 1249680"/>
                    <a:gd name="connsiteY78" fmla="*/ 819626 h 1411233"/>
                    <a:gd name="connsiteX79" fmla="*/ 125407 w 1249680"/>
                    <a:gd name="connsiteY79" fmla="*/ 799623 h 1411233"/>
                    <a:gd name="connsiteX80" fmla="*/ 78581 w 1249680"/>
                    <a:gd name="connsiteY80" fmla="*/ 799624 h 1411233"/>
                    <a:gd name="connsiteX81" fmla="*/ 82867 w 1249680"/>
                    <a:gd name="connsiteY81" fmla="*/ 761047 h 1411233"/>
                    <a:gd name="connsiteX82" fmla="*/ 142076 w 1249680"/>
                    <a:gd name="connsiteY82" fmla="*/ 742474 h 1411233"/>
                    <a:gd name="connsiteX83" fmla="*/ 130169 w 1249680"/>
                    <a:gd name="connsiteY83" fmla="*/ 716280 h 1411233"/>
                    <a:gd name="connsiteX84" fmla="*/ 48568 w 1249680"/>
                    <a:gd name="connsiteY84" fmla="*/ 756737 h 1411233"/>
                    <a:gd name="connsiteX85" fmla="*/ 29527 w 1249680"/>
                    <a:gd name="connsiteY85" fmla="*/ 718344 h 1411233"/>
                    <a:gd name="connsiteX86" fmla="*/ 104473 w 1249680"/>
                    <a:gd name="connsiteY86" fmla="*/ 693138 h 1411233"/>
                    <a:gd name="connsiteX87" fmla="*/ 77629 w 1249680"/>
                    <a:gd name="connsiteY87" fmla="*/ 617855 h 1411233"/>
                    <a:gd name="connsiteX88" fmla="*/ 39683 w 1249680"/>
                    <a:gd name="connsiteY88" fmla="*/ 611505 h 1411233"/>
                    <a:gd name="connsiteX89" fmla="*/ 0 w 1249680"/>
                    <a:gd name="connsiteY8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69139 w 1249680"/>
                    <a:gd name="connsiteY8" fmla="*/ 151155 h 1411233"/>
                    <a:gd name="connsiteX9" fmla="*/ 815970 w 1249680"/>
                    <a:gd name="connsiteY9" fmla="*/ 113824 h 1411233"/>
                    <a:gd name="connsiteX10" fmla="*/ 818674 w 1249680"/>
                    <a:gd name="connsiteY10" fmla="*/ 61913 h 1411233"/>
                    <a:gd name="connsiteX11" fmla="*/ 853916 w 1249680"/>
                    <a:gd name="connsiteY11" fmla="*/ 50482 h 1411233"/>
                    <a:gd name="connsiteX12" fmla="*/ 885349 w 1249680"/>
                    <a:gd name="connsiteY12" fmla="*/ 0 h 1411233"/>
                    <a:gd name="connsiteX13" fmla="*/ 937260 w 1249680"/>
                    <a:gd name="connsiteY13" fmla="*/ 0 h 1411233"/>
                    <a:gd name="connsiteX14" fmla="*/ 932974 w 1249680"/>
                    <a:gd name="connsiteY14" fmla="*/ 59531 h 1411233"/>
                    <a:gd name="connsiteX15" fmla="*/ 1013460 w 1249680"/>
                    <a:gd name="connsiteY15" fmla="*/ 99060 h 1411233"/>
                    <a:gd name="connsiteX16" fmla="*/ 971074 w 1249680"/>
                    <a:gd name="connsiteY16" fmla="*/ 177165 h 1411233"/>
                    <a:gd name="connsiteX17" fmla="*/ 1001077 w 1249680"/>
                    <a:gd name="connsiteY17" fmla="*/ 197644 h 1411233"/>
                    <a:gd name="connsiteX18" fmla="*/ 968369 w 1249680"/>
                    <a:gd name="connsiteY18" fmla="*/ 249555 h 1411233"/>
                    <a:gd name="connsiteX19" fmla="*/ 967740 w 1249680"/>
                    <a:gd name="connsiteY19" fmla="*/ 297180 h 1411233"/>
                    <a:gd name="connsiteX20" fmla="*/ 975360 w 1249680"/>
                    <a:gd name="connsiteY20" fmla="*/ 320040 h 1411233"/>
                    <a:gd name="connsiteX21" fmla="*/ 1023138 w 1249680"/>
                    <a:gd name="connsiteY21" fmla="*/ 349568 h 1411233"/>
                    <a:gd name="connsiteX22" fmla="*/ 1080611 w 1249680"/>
                    <a:gd name="connsiteY22" fmla="*/ 461388 h 1411233"/>
                    <a:gd name="connsiteX23" fmla="*/ 1106805 w 1249680"/>
                    <a:gd name="connsiteY23" fmla="*/ 403667 h 1411233"/>
                    <a:gd name="connsiteX24" fmla="*/ 1147211 w 1249680"/>
                    <a:gd name="connsiteY24" fmla="*/ 390148 h 1411233"/>
                    <a:gd name="connsiteX25" fmla="*/ 1134428 w 1249680"/>
                    <a:gd name="connsiteY25" fmla="*/ 400526 h 1411233"/>
                    <a:gd name="connsiteX26" fmla="*/ 1158716 w 1249680"/>
                    <a:gd name="connsiteY26" fmla="*/ 368142 h 1411233"/>
                    <a:gd name="connsiteX27" fmla="*/ 1173480 w 1249680"/>
                    <a:gd name="connsiteY27" fmla="*/ 441960 h 1411233"/>
                    <a:gd name="connsiteX28" fmla="*/ 1249680 w 1249680"/>
                    <a:gd name="connsiteY28" fmla="*/ 419100 h 1411233"/>
                    <a:gd name="connsiteX29" fmla="*/ 1216819 w 1249680"/>
                    <a:gd name="connsiteY29" fmla="*/ 481012 h 1411233"/>
                    <a:gd name="connsiteX30" fmla="*/ 1159193 w 1249680"/>
                    <a:gd name="connsiteY30" fmla="*/ 536734 h 1411233"/>
                    <a:gd name="connsiteX31" fmla="*/ 1094577 w 1249680"/>
                    <a:gd name="connsiteY31" fmla="*/ 621031 h 1411233"/>
                    <a:gd name="connsiteX32" fmla="*/ 1025843 w 1249680"/>
                    <a:gd name="connsiteY32" fmla="*/ 632460 h 1411233"/>
                    <a:gd name="connsiteX33" fmla="*/ 1023139 w 1249680"/>
                    <a:gd name="connsiteY33" fmla="*/ 754380 h 1411233"/>
                    <a:gd name="connsiteX34" fmla="*/ 980122 w 1249680"/>
                    <a:gd name="connsiteY34" fmla="*/ 807244 h 1411233"/>
                    <a:gd name="connsiteX35" fmla="*/ 1015995 w 1249680"/>
                    <a:gd name="connsiteY35" fmla="*/ 847249 h 1411233"/>
                    <a:gd name="connsiteX36" fmla="*/ 993933 w 1249680"/>
                    <a:gd name="connsiteY36" fmla="*/ 891063 h 1411233"/>
                    <a:gd name="connsiteX37" fmla="*/ 1018376 w 1249680"/>
                    <a:gd name="connsiteY37" fmla="*/ 947261 h 1411233"/>
                    <a:gd name="connsiteX38" fmla="*/ 1049179 w 1249680"/>
                    <a:gd name="connsiteY38" fmla="*/ 1024414 h 1411233"/>
                    <a:gd name="connsiteX39" fmla="*/ 1092041 w 1249680"/>
                    <a:gd name="connsiteY39" fmla="*/ 1055370 h 1411233"/>
                    <a:gd name="connsiteX40" fmla="*/ 1093470 w 1249680"/>
                    <a:gd name="connsiteY40" fmla="*/ 1161574 h 1411233"/>
                    <a:gd name="connsiteX41" fmla="*/ 1010127 w 1249680"/>
                    <a:gd name="connsiteY41" fmla="*/ 1155382 h 1411233"/>
                    <a:gd name="connsiteX42" fmla="*/ 1137439 w 1249680"/>
                    <a:gd name="connsiteY42" fmla="*/ 1211579 h 1411233"/>
                    <a:gd name="connsiteX43" fmla="*/ 1171098 w 1249680"/>
                    <a:gd name="connsiteY43" fmla="*/ 1251586 h 1411233"/>
                    <a:gd name="connsiteX44" fmla="*/ 1113626 w 1249680"/>
                    <a:gd name="connsiteY44" fmla="*/ 1373505 h 1411233"/>
                    <a:gd name="connsiteX45" fmla="*/ 1082516 w 1249680"/>
                    <a:gd name="connsiteY45" fmla="*/ 1361598 h 1411233"/>
                    <a:gd name="connsiteX46" fmla="*/ 1063466 w 1249680"/>
                    <a:gd name="connsiteY46" fmla="*/ 1390650 h 1411233"/>
                    <a:gd name="connsiteX47" fmla="*/ 1044570 w 1249680"/>
                    <a:gd name="connsiteY47" fmla="*/ 1359218 h 1411233"/>
                    <a:gd name="connsiteX48" fmla="*/ 918210 w 1249680"/>
                    <a:gd name="connsiteY48" fmla="*/ 1344930 h 1411233"/>
                    <a:gd name="connsiteX49" fmla="*/ 876097 w 1249680"/>
                    <a:gd name="connsiteY49" fmla="*/ 1307028 h 1411233"/>
                    <a:gd name="connsiteX50" fmla="*/ 821650 w 1249680"/>
                    <a:gd name="connsiteY50" fmla="*/ 1340540 h 1411233"/>
                    <a:gd name="connsiteX51" fmla="*/ 749071 w 1249680"/>
                    <a:gd name="connsiteY51" fmla="*/ 1357779 h 1411233"/>
                    <a:gd name="connsiteX52" fmla="*/ 623341 w 1249680"/>
                    <a:gd name="connsiteY52" fmla="*/ 1411233 h 1411233"/>
                    <a:gd name="connsiteX53" fmla="*/ 596895 w 1249680"/>
                    <a:gd name="connsiteY53" fmla="*/ 1375886 h 1411233"/>
                    <a:gd name="connsiteX54" fmla="*/ 391001 w 1249680"/>
                    <a:gd name="connsiteY54" fmla="*/ 1287303 h 1411233"/>
                    <a:gd name="connsiteX55" fmla="*/ 223038 w 1249680"/>
                    <a:gd name="connsiteY55" fmla="*/ 1230630 h 1411233"/>
                    <a:gd name="connsiteX56" fmla="*/ 127788 w 1249680"/>
                    <a:gd name="connsiteY56" fmla="*/ 1223486 h 1411233"/>
                    <a:gd name="connsiteX57" fmla="*/ 123026 w 1249680"/>
                    <a:gd name="connsiteY57" fmla="*/ 1156811 h 1411233"/>
                    <a:gd name="connsiteX58" fmla="*/ 134932 w 1249680"/>
                    <a:gd name="connsiteY58" fmla="*/ 1171098 h 1411233"/>
                    <a:gd name="connsiteX59" fmla="*/ 143351 w 1249680"/>
                    <a:gd name="connsiteY59" fmla="*/ 1202532 h 1411233"/>
                    <a:gd name="connsiteX60" fmla="*/ 180975 w 1249680"/>
                    <a:gd name="connsiteY60" fmla="*/ 1200626 h 1411233"/>
                    <a:gd name="connsiteX61" fmla="*/ 163354 w 1249680"/>
                    <a:gd name="connsiteY61" fmla="*/ 1141095 h 1411233"/>
                    <a:gd name="connsiteX62" fmla="*/ 234791 w 1249680"/>
                    <a:gd name="connsiteY62" fmla="*/ 1096804 h 1411233"/>
                    <a:gd name="connsiteX63" fmla="*/ 249232 w 1249680"/>
                    <a:gd name="connsiteY63" fmla="*/ 1180623 h 1411233"/>
                    <a:gd name="connsiteX64" fmla="*/ 277807 w 1249680"/>
                    <a:gd name="connsiteY64" fmla="*/ 1190149 h 1411233"/>
                    <a:gd name="connsiteX65" fmla="*/ 292417 w 1249680"/>
                    <a:gd name="connsiteY65" fmla="*/ 1068705 h 1411233"/>
                    <a:gd name="connsiteX66" fmla="*/ 323051 w 1249680"/>
                    <a:gd name="connsiteY66" fmla="*/ 1078230 h 1411233"/>
                    <a:gd name="connsiteX67" fmla="*/ 294476 w 1249680"/>
                    <a:gd name="connsiteY67" fmla="*/ 944880 h 1411233"/>
                    <a:gd name="connsiteX68" fmla="*/ 258758 w 1249680"/>
                    <a:gd name="connsiteY68" fmla="*/ 961549 h 1411233"/>
                    <a:gd name="connsiteX69" fmla="*/ 149220 w 1249680"/>
                    <a:gd name="connsiteY69" fmla="*/ 909162 h 1411233"/>
                    <a:gd name="connsiteX70" fmla="*/ 158745 w 1249680"/>
                    <a:gd name="connsiteY70" fmla="*/ 882967 h 1411233"/>
                    <a:gd name="connsiteX71" fmla="*/ 130765 w 1249680"/>
                    <a:gd name="connsiteY71" fmla="*/ 864017 h 1411233"/>
                    <a:gd name="connsiteX72" fmla="*/ 108738 w 1249680"/>
                    <a:gd name="connsiteY72" fmla="*/ 897255 h 1411233"/>
                    <a:gd name="connsiteX73" fmla="*/ 111120 w 1249680"/>
                    <a:gd name="connsiteY73" fmla="*/ 840105 h 1411233"/>
                    <a:gd name="connsiteX74" fmla="*/ 92070 w 1249680"/>
                    <a:gd name="connsiteY74" fmla="*/ 835343 h 1411233"/>
                    <a:gd name="connsiteX75" fmla="*/ 80163 w 1249680"/>
                    <a:gd name="connsiteY75" fmla="*/ 906780 h 1411233"/>
                    <a:gd name="connsiteX76" fmla="*/ 58732 w 1249680"/>
                    <a:gd name="connsiteY76" fmla="*/ 911543 h 1411233"/>
                    <a:gd name="connsiteX77" fmla="*/ 70639 w 1249680"/>
                    <a:gd name="connsiteY77" fmla="*/ 825817 h 1411233"/>
                    <a:gd name="connsiteX78" fmla="*/ 122872 w 1249680"/>
                    <a:gd name="connsiteY78" fmla="*/ 819626 h 1411233"/>
                    <a:gd name="connsiteX79" fmla="*/ 125407 w 1249680"/>
                    <a:gd name="connsiteY79" fmla="*/ 799623 h 1411233"/>
                    <a:gd name="connsiteX80" fmla="*/ 78581 w 1249680"/>
                    <a:gd name="connsiteY80" fmla="*/ 799624 h 1411233"/>
                    <a:gd name="connsiteX81" fmla="*/ 82867 w 1249680"/>
                    <a:gd name="connsiteY81" fmla="*/ 761047 h 1411233"/>
                    <a:gd name="connsiteX82" fmla="*/ 142076 w 1249680"/>
                    <a:gd name="connsiteY82" fmla="*/ 742474 h 1411233"/>
                    <a:gd name="connsiteX83" fmla="*/ 130169 w 1249680"/>
                    <a:gd name="connsiteY83" fmla="*/ 716280 h 1411233"/>
                    <a:gd name="connsiteX84" fmla="*/ 48568 w 1249680"/>
                    <a:gd name="connsiteY84" fmla="*/ 756737 h 1411233"/>
                    <a:gd name="connsiteX85" fmla="*/ 29527 w 1249680"/>
                    <a:gd name="connsiteY85" fmla="*/ 718344 h 1411233"/>
                    <a:gd name="connsiteX86" fmla="*/ 104473 w 1249680"/>
                    <a:gd name="connsiteY86" fmla="*/ 693138 h 1411233"/>
                    <a:gd name="connsiteX87" fmla="*/ 77629 w 1249680"/>
                    <a:gd name="connsiteY87" fmla="*/ 617855 h 1411233"/>
                    <a:gd name="connsiteX88" fmla="*/ 39683 w 1249680"/>
                    <a:gd name="connsiteY88" fmla="*/ 611505 h 1411233"/>
                    <a:gd name="connsiteX89" fmla="*/ 0 w 1249680"/>
                    <a:gd name="connsiteY8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587370 w 1249680"/>
                    <a:gd name="connsiteY7" fmla="*/ 154305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65284 w 1249680"/>
                    <a:gd name="connsiteY3" fmla="*/ 268605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80987 w 1249680"/>
                    <a:gd name="connsiteY2" fmla="*/ 271462 h 1411233"/>
                    <a:gd name="connsiteX3" fmla="*/ 365284 w 1249680"/>
                    <a:gd name="connsiteY3" fmla="*/ 268605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04981 w 1233011"/>
                    <a:gd name="connsiteY51" fmla="*/ 1340540 h 1411233"/>
                    <a:gd name="connsiteX52" fmla="*/ 732402 w 1233011"/>
                    <a:gd name="connsiteY52" fmla="*/ 1357779 h 1411233"/>
                    <a:gd name="connsiteX53" fmla="*/ 606672 w 1233011"/>
                    <a:gd name="connsiteY53" fmla="*/ 1411233 h 1411233"/>
                    <a:gd name="connsiteX54" fmla="*/ 580226 w 1233011"/>
                    <a:gd name="connsiteY54" fmla="*/ 1375886 h 1411233"/>
                    <a:gd name="connsiteX55" fmla="*/ 374332 w 1233011"/>
                    <a:gd name="connsiteY55" fmla="*/ 1287303 h 1411233"/>
                    <a:gd name="connsiteX56" fmla="*/ 206369 w 1233011"/>
                    <a:gd name="connsiteY56" fmla="*/ 1230630 h 1411233"/>
                    <a:gd name="connsiteX57" fmla="*/ 111119 w 1233011"/>
                    <a:gd name="connsiteY57" fmla="*/ 1223486 h 1411233"/>
                    <a:gd name="connsiteX58" fmla="*/ 106357 w 1233011"/>
                    <a:gd name="connsiteY58" fmla="*/ 1156811 h 1411233"/>
                    <a:gd name="connsiteX59" fmla="*/ 118263 w 1233011"/>
                    <a:gd name="connsiteY59" fmla="*/ 1171098 h 1411233"/>
                    <a:gd name="connsiteX60" fmla="*/ 126682 w 1233011"/>
                    <a:gd name="connsiteY60" fmla="*/ 1202532 h 1411233"/>
                    <a:gd name="connsiteX61" fmla="*/ 164306 w 1233011"/>
                    <a:gd name="connsiteY61" fmla="*/ 1200626 h 1411233"/>
                    <a:gd name="connsiteX62" fmla="*/ 146685 w 1233011"/>
                    <a:gd name="connsiteY62" fmla="*/ 1141095 h 1411233"/>
                    <a:gd name="connsiteX63" fmla="*/ 218122 w 1233011"/>
                    <a:gd name="connsiteY63" fmla="*/ 1096804 h 1411233"/>
                    <a:gd name="connsiteX64" fmla="*/ 232563 w 1233011"/>
                    <a:gd name="connsiteY64" fmla="*/ 1180623 h 1411233"/>
                    <a:gd name="connsiteX65" fmla="*/ 261138 w 1233011"/>
                    <a:gd name="connsiteY65" fmla="*/ 1190149 h 1411233"/>
                    <a:gd name="connsiteX66" fmla="*/ 275748 w 1233011"/>
                    <a:gd name="connsiteY66" fmla="*/ 1068705 h 1411233"/>
                    <a:gd name="connsiteX67" fmla="*/ 306382 w 1233011"/>
                    <a:gd name="connsiteY67" fmla="*/ 1078230 h 1411233"/>
                    <a:gd name="connsiteX68" fmla="*/ 277807 w 1233011"/>
                    <a:gd name="connsiteY68" fmla="*/ 944880 h 1411233"/>
                    <a:gd name="connsiteX69" fmla="*/ 242089 w 1233011"/>
                    <a:gd name="connsiteY69" fmla="*/ 961549 h 1411233"/>
                    <a:gd name="connsiteX70" fmla="*/ 132551 w 1233011"/>
                    <a:gd name="connsiteY70" fmla="*/ 909162 h 1411233"/>
                    <a:gd name="connsiteX71" fmla="*/ 142076 w 1233011"/>
                    <a:gd name="connsiteY71" fmla="*/ 882967 h 1411233"/>
                    <a:gd name="connsiteX72" fmla="*/ 114096 w 1233011"/>
                    <a:gd name="connsiteY72" fmla="*/ 864017 h 1411233"/>
                    <a:gd name="connsiteX73" fmla="*/ 92069 w 1233011"/>
                    <a:gd name="connsiteY73" fmla="*/ 897255 h 1411233"/>
                    <a:gd name="connsiteX74" fmla="*/ 94451 w 1233011"/>
                    <a:gd name="connsiteY74" fmla="*/ 840105 h 1411233"/>
                    <a:gd name="connsiteX75" fmla="*/ 75401 w 1233011"/>
                    <a:gd name="connsiteY75" fmla="*/ 835343 h 1411233"/>
                    <a:gd name="connsiteX76" fmla="*/ 63494 w 1233011"/>
                    <a:gd name="connsiteY76" fmla="*/ 906780 h 1411233"/>
                    <a:gd name="connsiteX77" fmla="*/ 42063 w 1233011"/>
                    <a:gd name="connsiteY77" fmla="*/ 911543 h 1411233"/>
                    <a:gd name="connsiteX78" fmla="*/ 53970 w 1233011"/>
                    <a:gd name="connsiteY78" fmla="*/ 825817 h 1411233"/>
                    <a:gd name="connsiteX79" fmla="*/ 106203 w 1233011"/>
                    <a:gd name="connsiteY79" fmla="*/ 819626 h 1411233"/>
                    <a:gd name="connsiteX80" fmla="*/ 108738 w 1233011"/>
                    <a:gd name="connsiteY80" fmla="*/ 799623 h 1411233"/>
                    <a:gd name="connsiteX81" fmla="*/ 61912 w 1233011"/>
                    <a:gd name="connsiteY81" fmla="*/ 799624 h 1411233"/>
                    <a:gd name="connsiteX82" fmla="*/ 66198 w 1233011"/>
                    <a:gd name="connsiteY82" fmla="*/ 761047 h 1411233"/>
                    <a:gd name="connsiteX83" fmla="*/ 125407 w 1233011"/>
                    <a:gd name="connsiteY83" fmla="*/ 742474 h 1411233"/>
                    <a:gd name="connsiteX84" fmla="*/ 113500 w 1233011"/>
                    <a:gd name="connsiteY84" fmla="*/ 716280 h 1411233"/>
                    <a:gd name="connsiteX85" fmla="*/ 31899 w 1233011"/>
                    <a:gd name="connsiteY85" fmla="*/ 756737 h 1411233"/>
                    <a:gd name="connsiteX86" fmla="*/ 12858 w 1233011"/>
                    <a:gd name="connsiteY86" fmla="*/ 718344 h 1411233"/>
                    <a:gd name="connsiteX87" fmla="*/ 87804 w 1233011"/>
                    <a:gd name="connsiteY87" fmla="*/ 693138 h 1411233"/>
                    <a:gd name="connsiteX88" fmla="*/ 60960 w 1233011"/>
                    <a:gd name="connsiteY88" fmla="*/ 617855 h 1411233"/>
                    <a:gd name="connsiteX89" fmla="*/ 23014 w 1233011"/>
                    <a:gd name="connsiteY89" fmla="*/ 611505 h 1411233"/>
                    <a:gd name="connsiteX90" fmla="*/ 0 w 1233011"/>
                    <a:gd name="connsiteY90"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04981 w 1233011"/>
                    <a:gd name="connsiteY51" fmla="*/ 1340540 h 1411233"/>
                    <a:gd name="connsiteX52" fmla="*/ 732402 w 1233011"/>
                    <a:gd name="connsiteY52" fmla="*/ 1357779 h 1411233"/>
                    <a:gd name="connsiteX53" fmla="*/ 606672 w 1233011"/>
                    <a:gd name="connsiteY53" fmla="*/ 1411233 h 1411233"/>
                    <a:gd name="connsiteX54" fmla="*/ 580226 w 1233011"/>
                    <a:gd name="connsiteY54" fmla="*/ 1375886 h 1411233"/>
                    <a:gd name="connsiteX55" fmla="*/ 374332 w 1233011"/>
                    <a:gd name="connsiteY55" fmla="*/ 1287303 h 1411233"/>
                    <a:gd name="connsiteX56" fmla="*/ 206369 w 1233011"/>
                    <a:gd name="connsiteY56" fmla="*/ 1230630 h 1411233"/>
                    <a:gd name="connsiteX57" fmla="*/ 111119 w 1233011"/>
                    <a:gd name="connsiteY57" fmla="*/ 1223486 h 1411233"/>
                    <a:gd name="connsiteX58" fmla="*/ 106357 w 1233011"/>
                    <a:gd name="connsiteY58" fmla="*/ 1156811 h 1411233"/>
                    <a:gd name="connsiteX59" fmla="*/ 118263 w 1233011"/>
                    <a:gd name="connsiteY59" fmla="*/ 1171098 h 1411233"/>
                    <a:gd name="connsiteX60" fmla="*/ 126682 w 1233011"/>
                    <a:gd name="connsiteY60" fmla="*/ 1202532 h 1411233"/>
                    <a:gd name="connsiteX61" fmla="*/ 164306 w 1233011"/>
                    <a:gd name="connsiteY61" fmla="*/ 1200626 h 1411233"/>
                    <a:gd name="connsiteX62" fmla="*/ 146685 w 1233011"/>
                    <a:gd name="connsiteY62" fmla="*/ 1141095 h 1411233"/>
                    <a:gd name="connsiteX63" fmla="*/ 218122 w 1233011"/>
                    <a:gd name="connsiteY63" fmla="*/ 1096804 h 1411233"/>
                    <a:gd name="connsiteX64" fmla="*/ 232563 w 1233011"/>
                    <a:gd name="connsiteY64" fmla="*/ 1180623 h 1411233"/>
                    <a:gd name="connsiteX65" fmla="*/ 261138 w 1233011"/>
                    <a:gd name="connsiteY65" fmla="*/ 1190149 h 1411233"/>
                    <a:gd name="connsiteX66" fmla="*/ 275748 w 1233011"/>
                    <a:gd name="connsiteY66" fmla="*/ 1068705 h 1411233"/>
                    <a:gd name="connsiteX67" fmla="*/ 306382 w 1233011"/>
                    <a:gd name="connsiteY67" fmla="*/ 1078230 h 1411233"/>
                    <a:gd name="connsiteX68" fmla="*/ 277807 w 1233011"/>
                    <a:gd name="connsiteY68" fmla="*/ 944880 h 1411233"/>
                    <a:gd name="connsiteX69" fmla="*/ 242089 w 1233011"/>
                    <a:gd name="connsiteY69" fmla="*/ 961549 h 1411233"/>
                    <a:gd name="connsiteX70" fmla="*/ 132551 w 1233011"/>
                    <a:gd name="connsiteY70" fmla="*/ 909162 h 1411233"/>
                    <a:gd name="connsiteX71" fmla="*/ 142076 w 1233011"/>
                    <a:gd name="connsiteY71" fmla="*/ 882967 h 1411233"/>
                    <a:gd name="connsiteX72" fmla="*/ 114096 w 1233011"/>
                    <a:gd name="connsiteY72" fmla="*/ 864017 h 1411233"/>
                    <a:gd name="connsiteX73" fmla="*/ 92069 w 1233011"/>
                    <a:gd name="connsiteY73" fmla="*/ 897255 h 1411233"/>
                    <a:gd name="connsiteX74" fmla="*/ 94451 w 1233011"/>
                    <a:gd name="connsiteY74" fmla="*/ 840105 h 1411233"/>
                    <a:gd name="connsiteX75" fmla="*/ 75401 w 1233011"/>
                    <a:gd name="connsiteY75" fmla="*/ 835343 h 1411233"/>
                    <a:gd name="connsiteX76" fmla="*/ 63494 w 1233011"/>
                    <a:gd name="connsiteY76" fmla="*/ 906780 h 1411233"/>
                    <a:gd name="connsiteX77" fmla="*/ 42063 w 1233011"/>
                    <a:gd name="connsiteY77" fmla="*/ 911543 h 1411233"/>
                    <a:gd name="connsiteX78" fmla="*/ 53970 w 1233011"/>
                    <a:gd name="connsiteY78" fmla="*/ 825817 h 1411233"/>
                    <a:gd name="connsiteX79" fmla="*/ 106203 w 1233011"/>
                    <a:gd name="connsiteY79" fmla="*/ 819626 h 1411233"/>
                    <a:gd name="connsiteX80" fmla="*/ 108738 w 1233011"/>
                    <a:gd name="connsiteY80" fmla="*/ 799623 h 1411233"/>
                    <a:gd name="connsiteX81" fmla="*/ 61912 w 1233011"/>
                    <a:gd name="connsiteY81" fmla="*/ 799624 h 1411233"/>
                    <a:gd name="connsiteX82" fmla="*/ 66198 w 1233011"/>
                    <a:gd name="connsiteY82" fmla="*/ 761047 h 1411233"/>
                    <a:gd name="connsiteX83" fmla="*/ 125407 w 1233011"/>
                    <a:gd name="connsiteY83" fmla="*/ 742474 h 1411233"/>
                    <a:gd name="connsiteX84" fmla="*/ 113500 w 1233011"/>
                    <a:gd name="connsiteY84" fmla="*/ 716280 h 1411233"/>
                    <a:gd name="connsiteX85" fmla="*/ 31899 w 1233011"/>
                    <a:gd name="connsiteY85" fmla="*/ 756737 h 1411233"/>
                    <a:gd name="connsiteX86" fmla="*/ 12858 w 1233011"/>
                    <a:gd name="connsiteY86" fmla="*/ 718344 h 1411233"/>
                    <a:gd name="connsiteX87" fmla="*/ 87804 w 1233011"/>
                    <a:gd name="connsiteY87" fmla="*/ 693138 h 1411233"/>
                    <a:gd name="connsiteX88" fmla="*/ 60960 w 1233011"/>
                    <a:gd name="connsiteY88" fmla="*/ 617855 h 1411233"/>
                    <a:gd name="connsiteX89" fmla="*/ 34920 w 1233011"/>
                    <a:gd name="connsiteY89" fmla="*/ 604361 h 1411233"/>
                    <a:gd name="connsiteX90" fmla="*/ 0 w 1233011"/>
                    <a:gd name="connsiteY90"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32638 w 1233011"/>
                    <a:gd name="connsiteY51" fmla="*/ 1321118 h 1411233"/>
                    <a:gd name="connsiteX52" fmla="*/ 804981 w 1233011"/>
                    <a:gd name="connsiteY52" fmla="*/ 134054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32638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61126 w 1233011"/>
                    <a:gd name="connsiteY71" fmla="*/ 923449 h 1411233"/>
                    <a:gd name="connsiteX72" fmla="*/ 132551 w 1233011"/>
                    <a:gd name="connsiteY72" fmla="*/ 909162 h 1411233"/>
                    <a:gd name="connsiteX73" fmla="*/ 142076 w 1233011"/>
                    <a:gd name="connsiteY73" fmla="*/ 882967 h 1411233"/>
                    <a:gd name="connsiteX74" fmla="*/ 114096 w 1233011"/>
                    <a:gd name="connsiteY74" fmla="*/ 864017 h 1411233"/>
                    <a:gd name="connsiteX75" fmla="*/ 92069 w 1233011"/>
                    <a:gd name="connsiteY75" fmla="*/ 897255 h 1411233"/>
                    <a:gd name="connsiteX76" fmla="*/ 94451 w 1233011"/>
                    <a:gd name="connsiteY76" fmla="*/ 840105 h 1411233"/>
                    <a:gd name="connsiteX77" fmla="*/ 75401 w 1233011"/>
                    <a:gd name="connsiteY77" fmla="*/ 835343 h 1411233"/>
                    <a:gd name="connsiteX78" fmla="*/ 63494 w 1233011"/>
                    <a:gd name="connsiteY78" fmla="*/ 906780 h 1411233"/>
                    <a:gd name="connsiteX79" fmla="*/ 42063 w 1233011"/>
                    <a:gd name="connsiteY79" fmla="*/ 911543 h 1411233"/>
                    <a:gd name="connsiteX80" fmla="*/ 53970 w 1233011"/>
                    <a:gd name="connsiteY80" fmla="*/ 825817 h 1411233"/>
                    <a:gd name="connsiteX81" fmla="*/ 106203 w 1233011"/>
                    <a:gd name="connsiteY81" fmla="*/ 819626 h 1411233"/>
                    <a:gd name="connsiteX82" fmla="*/ 108738 w 1233011"/>
                    <a:gd name="connsiteY82" fmla="*/ 799623 h 1411233"/>
                    <a:gd name="connsiteX83" fmla="*/ 61912 w 1233011"/>
                    <a:gd name="connsiteY83" fmla="*/ 799624 h 1411233"/>
                    <a:gd name="connsiteX84" fmla="*/ 66198 w 1233011"/>
                    <a:gd name="connsiteY84" fmla="*/ 761047 h 1411233"/>
                    <a:gd name="connsiteX85" fmla="*/ 125407 w 1233011"/>
                    <a:gd name="connsiteY85" fmla="*/ 742474 h 1411233"/>
                    <a:gd name="connsiteX86" fmla="*/ 113500 w 1233011"/>
                    <a:gd name="connsiteY86" fmla="*/ 716280 h 1411233"/>
                    <a:gd name="connsiteX87" fmla="*/ 31899 w 1233011"/>
                    <a:gd name="connsiteY87" fmla="*/ 756737 h 1411233"/>
                    <a:gd name="connsiteX88" fmla="*/ 12858 w 1233011"/>
                    <a:gd name="connsiteY88" fmla="*/ 718344 h 1411233"/>
                    <a:gd name="connsiteX89" fmla="*/ 87804 w 1233011"/>
                    <a:gd name="connsiteY89" fmla="*/ 693138 h 1411233"/>
                    <a:gd name="connsiteX90" fmla="*/ 60960 w 1233011"/>
                    <a:gd name="connsiteY90" fmla="*/ 617855 h 1411233"/>
                    <a:gd name="connsiteX91" fmla="*/ 34920 w 1233011"/>
                    <a:gd name="connsiteY91" fmla="*/ 604361 h 1411233"/>
                    <a:gd name="connsiteX92" fmla="*/ 0 w 1233011"/>
                    <a:gd name="connsiteY92"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218276 w 1233011"/>
                    <a:gd name="connsiteY71" fmla="*/ 952024 h 1411233"/>
                    <a:gd name="connsiteX72" fmla="*/ 161126 w 1233011"/>
                    <a:gd name="connsiteY72" fmla="*/ 923449 h 1411233"/>
                    <a:gd name="connsiteX73" fmla="*/ 132551 w 1233011"/>
                    <a:gd name="connsiteY73" fmla="*/ 909162 h 1411233"/>
                    <a:gd name="connsiteX74" fmla="*/ 142076 w 1233011"/>
                    <a:gd name="connsiteY74" fmla="*/ 882967 h 1411233"/>
                    <a:gd name="connsiteX75" fmla="*/ 114096 w 1233011"/>
                    <a:gd name="connsiteY75" fmla="*/ 864017 h 1411233"/>
                    <a:gd name="connsiteX76" fmla="*/ 92069 w 1233011"/>
                    <a:gd name="connsiteY76" fmla="*/ 897255 h 1411233"/>
                    <a:gd name="connsiteX77" fmla="*/ 94451 w 1233011"/>
                    <a:gd name="connsiteY77" fmla="*/ 840105 h 1411233"/>
                    <a:gd name="connsiteX78" fmla="*/ 75401 w 1233011"/>
                    <a:gd name="connsiteY78" fmla="*/ 835343 h 1411233"/>
                    <a:gd name="connsiteX79" fmla="*/ 63494 w 1233011"/>
                    <a:gd name="connsiteY79" fmla="*/ 906780 h 1411233"/>
                    <a:gd name="connsiteX80" fmla="*/ 42063 w 1233011"/>
                    <a:gd name="connsiteY80" fmla="*/ 911543 h 1411233"/>
                    <a:gd name="connsiteX81" fmla="*/ 53970 w 1233011"/>
                    <a:gd name="connsiteY81" fmla="*/ 825817 h 1411233"/>
                    <a:gd name="connsiteX82" fmla="*/ 106203 w 1233011"/>
                    <a:gd name="connsiteY82" fmla="*/ 819626 h 1411233"/>
                    <a:gd name="connsiteX83" fmla="*/ 108738 w 1233011"/>
                    <a:gd name="connsiteY83" fmla="*/ 799623 h 1411233"/>
                    <a:gd name="connsiteX84" fmla="*/ 61912 w 1233011"/>
                    <a:gd name="connsiteY84" fmla="*/ 799624 h 1411233"/>
                    <a:gd name="connsiteX85" fmla="*/ 66198 w 1233011"/>
                    <a:gd name="connsiteY85" fmla="*/ 761047 h 1411233"/>
                    <a:gd name="connsiteX86" fmla="*/ 125407 w 1233011"/>
                    <a:gd name="connsiteY86" fmla="*/ 742474 h 1411233"/>
                    <a:gd name="connsiteX87" fmla="*/ 113500 w 1233011"/>
                    <a:gd name="connsiteY87" fmla="*/ 716280 h 1411233"/>
                    <a:gd name="connsiteX88" fmla="*/ 31899 w 1233011"/>
                    <a:gd name="connsiteY88" fmla="*/ 756737 h 1411233"/>
                    <a:gd name="connsiteX89" fmla="*/ 12858 w 1233011"/>
                    <a:gd name="connsiteY89" fmla="*/ 718344 h 1411233"/>
                    <a:gd name="connsiteX90" fmla="*/ 87804 w 1233011"/>
                    <a:gd name="connsiteY90" fmla="*/ 693138 h 1411233"/>
                    <a:gd name="connsiteX91" fmla="*/ 60960 w 1233011"/>
                    <a:gd name="connsiteY91" fmla="*/ 617855 h 1411233"/>
                    <a:gd name="connsiteX92" fmla="*/ 34920 w 1233011"/>
                    <a:gd name="connsiteY92" fmla="*/ 604361 h 1411233"/>
                    <a:gd name="connsiteX93" fmla="*/ 0 w 1233011"/>
                    <a:gd name="connsiteY93"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218276 w 1233011"/>
                    <a:gd name="connsiteY71" fmla="*/ 952024 h 1411233"/>
                    <a:gd name="connsiteX72" fmla="*/ 177794 w 1233011"/>
                    <a:gd name="connsiteY72" fmla="*/ 932974 h 1411233"/>
                    <a:gd name="connsiteX73" fmla="*/ 161126 w 1233011"/>
                    <a:gd name="connsiteY73" fmla="*/ 923449 h 1411233"/>
                    <a:gd name="connsiteX74" fmla="*/ 132551 w 1233011"/>
                    <a:gd name="connsiteY74" fmla="*/ 909162 h 1411233"/>
                    <a:gd name="connsiteX75" fmla="*/ 142076 w 1233011"/>
                    <a:gd name="connsiteY75" fmla="*/ 882967 h 1411233"/>
                    <a:gd name="connsiteX76" fmla="*/ 114096 w 1233011"/>
                    <a:gd name="connsiteY76" fmla="*/ 864017 h 1411233"/>
                    <a:gd name="connsiteX77" fmla="*/ 92069 w 1233011"/>
                    <a:gd name="connsiteY77" fmla="*/ 897255 h 1411233"/>
                    <a:gd name="connsiteX78" fmla="*/ 94451 w 1233011"/>
                    <a:gd name="connsiteY78" fmla="*/ 840105 h 1411233"/>
                    <a:gd name="connsiteX79" fmla="*/ 75401 w 1233011"/>
                    <a:gd name="connsiteY79" fmla="*/ 835343 h 1411233"/>
                    <a:gd name="connsiteX80" fmla="*/ 63494 w 1233011"/>
                    <a:gd name="connsiteY80" fmla="*/ 906780 h 1411233"/>
                    <a:gd name="connsiteX81" fmla="*/ 42063 w 1233011"/>
                    <a:gd name="connsiteY81" fmla="*/ 911543 h 1411233"/>
                    <a:gd name="connsiteX82" fmla="*/ 53970 w 1233011"/>
                    <a:gd name="connsiteY82" fmla="*/ 825817 h 1411233"/>
                    <a:gd name="connsiteX83" fmla="*/ 106203 w 1233011"/>
                    <a:gd name="connsiteY83" fmla="*/ 819626 h 1411233"/>
                    <a:gd name="connsiteX84" fmla="*/ 108738 w 1233011"/>
                    <a:gd name="connsiteY84" fmla="*/ 799623 h 1411233"/>
                    <a:gd name="connsiteX85" fmla="*/ 61912 w 1233011"/>
                    <a:gd name="connsiteY85" fmla="*/ 799624 h 1411233"/>
                    <a:gd name="connsiteX86" fmla="*/ 66198 w 1233011"/>
                    <a:gd name="connsiteY86" fmla="*/ 761047 h 1411233"/>
                    <a:gd name="connsiteX87" fmla="*/ 125407 w 1233011"/>
                    <a:gd name="connsiteY87" fmla="*/ 742474 h 1411233"/>
                    <a:gd name="connsiteX88" fmla="*/ 113500 w 1233011"/>
                    <a:gd name="connsiteY88" fmla="*/ 716280 h 1411233"/>
                    <a:gd name="connsiteX89" fmla="*/ 31899 w 1233011"/>
                    <a:gd name="connsiteY89" fmla="*/ 756737 h 1411233"/>
                    <a:gd name="connsiteX90" fmla="*/ 12858 w 1233011"/>
                    <a:gd name="connsiteY90" fmla="*/ 718344 h 1411233"/>
                    <a:gd name="connsiteX91" fmla="*/ 87804 w 1233011"/>
                    <a:gd name="connsiteY91" fmla="*/ 693138 h 1411233"/>
                    <a:gd name="connsiteX92" fmla="*/ 60960 w 1233011"/>
                    <a:gd name="connsiteY92" fmla="*/ 617855 h 1411233"/>
                    <a:gd name="connsiteX93" fmla="*/ 34920 w 1233011"/>
                    <a:gd name="connsiteY93" fmla="*/ 604361 h 1411233"/>
                    <a:gd name="connsiteX94" fmla="*/ 0 w 1233011"/>
                    <a:gd name="connsiteY94"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18276 w 1233011"/>
                    <a:gd name="connsiteY72" fmla="*/ 952024 h 1411233"/>
                    <a:gd name="connsiteX73" fmla="*/ 177794 w 1233011"/>
                    <a:gd name="connsiteY73" fmla="*/ 932974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18276 w 1233011"/>
                    <a:gd name="connsiteY72" fmla="*/ 952024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249232 w 1233011"/>
                    <a:gd name="connsiteY68" fmla="*/ 94488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30505 w 1233011"/>
                    <a:gd name="connsiteY67" fmla="*/ 959168 h 1411233"/>
                    <a:gd name="connsiteX68" fmla="*/ 249232 w 1233011"/>
                    <a:gd name="connsiteY68" fmla="*/ 94488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30505 w 1233011"/>
                    <a:gd name="connsiteY68" fmla="*/ 959168 h 1411233"/>
                    <a:gd name="connsiteX69" fmla="*/ 249232 w 1233011"/>
                    <a:gd name="connsiteY69" fmla="*/ 944880 h 1411233"/>
                    <a:gd name="connsiteX70" fmla="*/ 242088 w 1233011"/>
                    <a:gd name="connsiteY70" fmla="*/ 921068 h 1411233"/>
                    <a:gd name="connsiteX71" fmla="*/ 208750 w 1233011"/>
                    <a:gd name="connsiteY71" fmla="*/ 947261 h 1411233"/>
                    <a:gd name="connsiteX72" fmla="*/ 180177 w 1233011"/>
                    <a:gd name="connsiteY72" fmla="*/ 935355 h 1411233"/>
                    <a:gd name="connsiteX73" fmla="*/ 220657 w 1233011"/>
                    <a:gd name="connsiteY73" fmla="*/ 918686 h 1411233"/>
                    <a:gd name="connsiteX74" fmla="*/ 208750 w 1233011"/>
                    <a:gd name="connsiteY74" fmla="*/ 899636 h 1411233"/>
                    <a:gd name="connsiteX75" fmla="*/ 161126 w 1233011"/>
                    <a:gd name="connsiteY75" fmla="*/ 923449 h 1411233"/>
                    <a:gd name="connsiteX76" fmla="*/ 132551 w 1233011"/>
                    <a:gd name="connsiteY76" fmla="*/ 909162 h 1411233"/>
                    <a:gd name="connsiteX77" fmla="*/ 142076 w 1233011"/>
                    <a:gd name="connsiteY77" fmla="*/ 882967 h 1411233"/>
                    <a:gd name="connsiteX78" fmla="*/ 114096 w 1233011"/>
                    <a:gd name="connsiteY78" fmla="*/ 864017 h 1411233"/>
                    <a:gd name="connsiteX79" fmla="*/ 92069 w 1233011"/>
                    <a:gd name="connsiteY79" fmla="*/ 897255 h 1411233"/>
                    <a:gd name="connsiteX80" fmla="*/ 94451 w 1233011"/>
                    <a:gd name="connsiteY80" fmla="*/ 840105 h 1411233"/>
                    <a:gd name="connsiteX81" fmla="*/ 75401 w 1233011"/>
                    <a:gd name="connsiteY81" fmla="*/ 835343 h 1411233"/>
                    <a:gd name="connsiteX82" fmla="*/ 63494 w 1233011"/>
                    <a:gd name="connsiteY82" fmla="*/ 906780 h 1411233"/>
                    <a:gd name="connsiteX83" fmla="*/ 42063 w 1233011"/>
                    <a:gd name="connsiteY83" fmla="*/ 911543 h 1411233"/>
                    <a:gd name="connsiteX84" fmla="*/ 53970 w 1233011"/>
                    <a:gd name="connsiteY84" fmla="*/ 825817 h 1411233"/>
                    <a:gd name="connsiteX85" fmla="*/ 106203 w 1233011"/>
                    <a:gd name="connsiteY85" fmla="*/ 819626 h 1411233"/>
                    <a:gd name="connsiteX86" fmla="*/ 108738 w 1233011"/>
                    <a:gd name="connsiteY86" fmla="*/ 799623 h 1411233"/>
                    <a:gd name="connsiteX87" fmla="*/ 61912 w 1233011"/>
                    <a:gd name="connsiteY87" fmla="*/ 799624 h 1411233"/>
                    <a:gd name="connsiteX88" fmla="*/ 66198 w 1233011"/>
                    <a:gd name="connsiteY88" fmla="*/ 761047 h 1411233"/>
                    <a:gd name="connsiteX89" fmla="*/ 125407 w 1233011"/>
                    <a:gd name="connsiteY89" fmla="*/ 742474 h 1411233"/>
                    <a:gd name="connsiteX90" fmla="*/ 113500 w 1233011"/>
                    <a:gd name="connsiteY90" fmla="*/ 716280 h 1411233"/>
                    <a:gd name="connsiteX91" fmla="*/ 31899 w 1233011"/>
                    <a:gd name="connsiteY91" fmla="*/ 756737 h 1411233"/>
                    <a:gd name="connsiteX92" fmla="*/ 12858 w 1233011"/>
                    <a:gd name="connsiteY92" fmla="*/ 718344 h 1411233"/>
                    <a:gd name="connsiteX93" fmla="*/ 87804 w 1233011"/>
                    <a:gd name="connsiteY93" fmla="*/ 693138 h 1411233"/>
                    <a:gd name="connsiteX94" fmla="*/ 60960 w 1233011"/>
                    <a:gd name="connsiteY94" fmla="*/ 617855 h 1411233"/>
                    <a:gd name="connsiteX95" fmla="*/ 34920 w 1233011"/>
                    <a:gd name="connsiteY95" fmla="*/ 604361 h 1411233"/>
                    <a:gd name="connsiteX96" fmla="*/ 0 w 1233011"/>
                    <a:gd name="connsiteY96"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37326 w 1233011"/>
                    <a:gd name="connsiteY68" fmla="*/ 997268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84406 w 1233011"/>
                    <a:gd name="connsiteY68" fmla="*/ 949172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304000 w 1233011"/>
                    <a:gd name="connsiteY67" fmla="*/ 1073468 h 1411233"/>
                    <a:gd name="connsiteX68" fmla="*/ 284406 w 1233011"/>
                    <a:gd name="connsiteY68" fmla="*/ 949172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426 w 1233011"/>
                    <a:gd name="connsiteY67" fmla="*/ 1154430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31899 w 1233011"/>
                    <a:gd name="connsiteY93" fmla="*/ 756737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31899 w 1233011"/>
                    <a:gd name="connsiteY93" fmla="*/ 756737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06369 w 1233011"/>
                    <a:gd name="connsiteY75" fmla="*/ 925830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06369 w 1233011"/>
                    <a:gd name="connsiteY75" fmla="*/ 925830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77782 w 1233011"/>
                    <a:gd name="connsiteY81" fmla="*/ 894874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233011" h="1411233">
                      <a:moveTo>
                        <a:pt x="0" y="543401"/>
                      </a:moveTo>
                      <a:lnTo>
                        <a:pt x="242411" y="381000"/>
                      </a:lnTo>
                      <a:lnTo>
                        <a:pt x="264318" y="271462"/>
                      </a:lnTo>
                      <a:lnTo>
                        <a:pt x="348615" y="268605"/>
                      </a:lnTo>
                      <a:lnTo>
                        <a:pt x="386238" y="290512"/>
                      </a:lnTo>
                      <a:lnTo>
                        <a:pt x="461486" y="250031"/>
                      </a:lnTo>
                      <a:lnTo>
                        <a:pt x="516731" y="128111"/>
                      </a:lnTo>
                      <a:lnTo>
                        <a:pt x="577845" y="140018"/>
                      </a:lnTo>
                      <a:lnTo>
                        <a:pt x="638651" y="167640"/>
                      </a:lnTo>
                      <a:lnTo>
                        <a:pt x="752470" y="151155"/>
                      </a:lnTo>
                      <a:lnTo>
                        <a:pt x="799301" y="113824"/>
                      </a:lnTo>
                      <a:lnTo>
                        <a:pt x="802005" y="61913"/>
                      </a:lnTo>
                      <a:lnTo>
                        <a:pt x="837247" y="50482"/>
                      </a:lnTo>
                      <a:lnTo>
                        <a:pt x="868680" y="0"/>
                      </a:lnTo>
                      <a:lnTo>
                        <a:pt x="920591" y="0"/>
                      </a:lnTo>
                      <a:lnTo>
                        <a:pt x="916305" y="59531"/>
                      </a:lnTo>
                      <a:lnTo>
                        <a:pt x="996791" y="99060"/>
                      </a:lnTo>
                      <a:lnTo>
                        <a:pt x="954405" y="177165"/>
                      </a:lnTo>
                      <a:lnTo>
                        <a:pt x="984408" y="197644"/>
                      </a:lnTo>
                      <a:lnTo>
                        <a:pt x="951700" y="249555"/>
                      </a:lnTo>
                      <a:cubicBezTo>
                        <a:pt x="951490" y="265430"/>
                        <a:pt x="951281" y="281305"/>
                        <a:pt x="951071" y="297180"/>
                      </a:cubicBezTo>
                      <a:lnTo>
                        <a:pt x="958691" y="320040"/>
                      </a:lnTo>
                      <a:lnTo>
                        <a:pt x="1006469" y="349568"/>
                      </a:lnTo>
                      <a:lnTo>
                        <a:pt x="1063942" y="461388"/>
                      </a:lnTo>
                      <a:lnTo>
                        <a:pt x="1090136" y="403667"/>
                      </a:lnTo>
                      <a:lnTo>
                        <a:pt x="1130542" y="390148"/>
                      </a:lnTo>
                      <a:lnTo>
                        <a:pt x="1117759" y="400526"/>
                      </a:lnTo>
                      <a:lnTo>
                        <a:pt x="1142047" y="368142"/>
                      </a:lnTo>
                      <a:lnTo>
                        <a:pt x="1156811" y="441960"/>
                      </a:lnTo>
                      <a:lnTo>
                        <a:pt x="1233011" y="419100"/>
                      </a:lnTo>
                      <a:lnTo>
                        <a:pt x="1200150" y="481012"/>
                      </a:lnTo>
                      <a:lnTo>
                        <a:pt x="1142524" y="536734"/>
                      </a:lnTo>
                      <a:lnTo>
                        <a:pt x="1077908" y="621031"/>
                      </a:lnTo>
                      <a:lnTo>
                        <a:pt x="1009174" y="632460"/>
                      </a:lnTo>
                      <a:cubicBezTo>
                        <a:pt x="1009860" y="673100"/>
                        <a:pt x="1005784" y="713740"/>
                        <a:pt x="1006470" y="754380"/>
                      </a:cubicBezTo>
                      <a:lnTo>
                        <a:pt x="963453" y="807244"/>
                      </a:lnTo>
                      <a:lnTo>
                        <a:pt x="999326" y="847249"/>
                      </a:lnTo>
                      <a:lnTo>
                        <a:pt x="977264" y="891063"/>
                      </a:lnTo>
                      <a:lnTo>
                        <a:pt x="1001707" y="947261"/>
                      </a:lnTo>
                      <a:lnTo>
                        <a:pt x="1032510" y="1024414"/>
                      </a:lnTo>
                      <a:lnTo>
                        <a:pt x="1075372" y="1055370"/>
                      </a:lnTo>
                      <a:cubicBezTo>
                        <a:pt x="1075848" y="1090771"/>
                        <a:pt x="1076325" y="1126173"/>
                        <a:pt x="1076801" y="1161574"/>
                      </a:cubicBezTo>
                      <a:lnTo>
                        <a:pt x="993458" y="1155382"/>
                      </a:lnTo>
                      <a:lnTo>
                        <a:pt x="1120770" y="1211579"/>
                      </a:lnTo>
                      <a:lnTo>
                        <a:pt x="1154429" y="1251586"/>
                      </a:lnTo>
                      <a:cubicBezTo>
                        <a:pt x="1154321" y="1262857"/>
                        <a:pt x="1097065" y="1362234"/>
                        <a:pt x="1096957" y="1373505"/>
                      </a:cubicBezTo>
                      <a:lnTo>
                        <a:pt x="1065847" y="1361598"/>
                      </a:lnTo>
                      <a:lnTo>
                        <a:pt x="1046797" y="1390650"/>
                      </a:lnTo>
                      <a:lnTo>
                        <a:pt x="1027901" y="1359218"/>
                      </a:lnTo>
                      <a:lnTo>
                        <a:pt x="901541" y="1344930"/>
                      </a:lnTo>
                      <a:lnTo>
                        <a:pt x="859428" y="1307028"/>
                      </a:lnTo>
                      <a:lnTo>
                        <a:pt x="818351" y="1321118"/>
                      </a:lnTo>
                      <a:lnTo>
                        <a:pt x="788313" y="1359590"/>
                      </a:lnTo>
                      <a:lnTo>
                        <a:pt x="732402" y="1357779"/>
                      </a:lnTo>
                      <a:lnTo>
                        <a:pt x="606672" y="1411233"/>
                      </a:lnTo>
                      <a:lnTo>
                        <a:pt x="580226" y="1375886"/>
                      </a:lnTo>
                      <a:lnTo>
                        <a:pt x="374332" y="1287303"/>
                      </a:lnTo>
                      <a:lnTo>
                        <a:pt x="206369" y="1230630"/>
                      </a:lnTo>
                      <a:lnTo>
                        <a:pt x="111119" y="1223486"/>
                      </a:lnTo>
                      <a:lnTo>
                        <a:pt x="106357" y="1156811"/>
                      </a:lnTo>
                      <a:lnTo>
                        <a:pt x="118263" y="1171098"/>
                      </a:lnTo>
                      <a:lnTo>
                        <a:pt x="126682" y="1202532"/>
                      </a:lnTo>
                      <a:lnTo>
                        <a:pt x="164306" y="1200626"/>
                      </a:lnTo>
                      <a:lnTo>
                        <a:pt x="146685" y="1141095"/>
                      </a:lnTo>
                      <a:lnTo>
                        <a:pt x="218122" y="1096804"/>
                      </a:lnTo>
                      <a:lnTo>
                        <a:pt x="232563" y="1180623"/>
                      </a:lnTo>
                      <a:lnTo>
                        <a:pt x="261138" y="1190149"/>
                      </a:lnTo>
                      <a:lnTo>
                        <a:pt x="277262" y="1048043"/>
                      </a:lnTo>
                      <a:lnTo>
                        <a:pt x="304000" y="1073468"/>
                      </a:lnTo>
                      <a:lnTo>
                        <a:pt x="284406" y="949172"/>
                      </a:lnTo>
                      <a:lnTo>
                        <a:pt x="230505" y="959168"/>
                      </a:lnTo>
                      <a:lnTo>
                        <a:pt x="249232" y="944880"/>
                      </a:lnTo>
                      <a:lnTo>
                        <a:pt x="242088" y="921068"/>
                      </a:lnTo>
                      <a:lnTo>
                        <a:pt x="208750" y="947261"/>
                      </a:lnTo>
                      <a:lnTo>
                        <a:pt x="180177" y="935355"/>
                      </a:lnTo>
                      <a:lnTo>
                        <a:pt x="206369" y="925830"/>
                      </a:lnTo>
                      <a:cubicBezTo>
                        <a:pt x="202400" y="919480"/>
                        <a:pt x="204384" y="909558"/>
                        <a:pt x="196844" y="909161"/>
                      </a:cubicBezTo>
                      <a:cubicBezTo>
                        <a:pt x="189304" y="908764"/>
                        <a:pt x="177001" y="915511"/>
                        <a:pt x="161126" y="923449"/>
                      </a:cubicBezTo>
                      <a:lnTo>
                        <a:pt x="132551" y="909162"/>
                      </a:lnTo>
                      <a:lnTo>
                        <a:pt x="142076" y="882967"/>
                      </a:lnTo>
                      <a:lnTo>
                        <a:pt x="114096" y="864017"/>
                      </a:lnTo>
                      <a:lnTo>
                        <a:pt x="77782" y="894874"/>
                      </a:lnTo>
                      <a:lnTo>
                        <a:pt x="94451" y="840105"/>
                      </a:lnTo>
                      <a:lnTo>
                        <a:pt x="75401" y="835343"/>
                      </a:lnTo>
                      <a:lnTo>
                        <a:pt x="63494" y="906780"/>
                      </a:lnTo>
                      <a:lnTo>
                        <a:pt x="42063" y="911543"/>
                      </a:lnTo>
                      <a:lnTo>
                        <a:pt x="53970" y="825817"/>
                      </a:lnTo>
                      <a:lnTo>
                        <a:pt x="106203" y="819626"/>
                      </a:lnTo>
                      <a:lnTo>
                        <a:pt x="108738" y="799623"/>
                      </a:lnTo>
                      <a:lnTo>
                        <a:pt x="61912" y="799624"/>
                      </a:lnTo>
                      <a:lnTo>
                        <a:pt x="66198" y="761047"/>
                      </a:lnTo>
                      <a:lnTo>
                        <a:pt x="125407" y="742474"/>
                      </a:lnTo>
                      <a:lnTo>
                        <a:pt x="113500" y="716280"/>
                      </a:lnTo>
                      <a:lnTo>
                        <a:pt x="15230" y="751975"/>
                      </a:lnTo>
                      <a:lnTo>
                        <a:pt x="12858" y="718344"/>
                      </a:lnTo>
                      <a:lnTo>
                        <a:pt x="87804" y="693138"/>
                      </a:lnTo>
                      <a:lnTo>
                        <a:pt x="60960" y="617855"/>
                      </a:lnTo>
                      <a:lnTo>
                        <a:pt x="34920" y="604361"/>
                      </a:lnTo>
                      <a:lnTo>
                        <a:pt x="0" y="543401"/>
                      </a:lnTo>
                      <a:close/>
                    </a:path>
                  </a:pathLst>
                </a:custGeom>
                <a:solidFill>
                  <a:srgbClr val="FF0000">
                    <a:alpha val="25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8" name="フリーフォーム 67"/>
              <p:cNvSpPr/>
              <p:nvPr/>
            </p:nvSpPr>
            <p:spPr>
              <a:xfrm>
                <a:off x="6048375" y="3488531"/>
                <a:ext cx="147638" cy="109538"/>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38" h="109538">
                    <a:moveTo>
                      <a:pt x="92869" y="0"/>
                    </a:moveTo>
                    <a:lnTo>
                      <a:pt x="11906" y="38100"/>
                    </a:lnTo>
                    <a:lnTo>
                      <a:pt x="0" y="83344"/>
                    </a:lnTo>
                    <a:lnTo>
                      <a:pt x="128588" y="109538"/>
                    </a:lnTo>
                    <a:lnTo>
                      <a:pt x="147638" y="38100"/>
                    </a:lnTo>
                    <a:lnTo>
                      <a:pt x="92869" y="0"/>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9" name="フリーフォーム 68"/>
              <p:cNvSpPr/>
              <p:nvPr/>
            </p:nvSpPr>
            <p:spPr>
              <a:xfrm>
                <a:off x="6127551" y="3891062"/>
                <a:ext cx="135732" cy="76200"/>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 name="connsiteX0" fmla="*/ 80963 w 135732"/>
                  <a:gd name="connsiteY0" fmla="*/ 0 h 109538"/>
                  <a:gd name="connsiteX1" fmla="*/ 0 w 135732"/>
                  <a:gd name="connsiteY1" fmla="*/ 38100 h 109538"/>
                  <a:gd name="connsiteX2" fmla="*/ 9526 w 135732"/>
                  <a:gd name="connsiteY2" fmla="*/ 104775 h 109538"/>
                  <a:gd name="connsiteX3" fmla="*/ 116682 w 135732"/>
                  <a:gd name="connsiteY3" fmla="*/ 109538 h 109538"/>
                  <a:gd name="connsiteX4" fmla="*/ 135732 w 135732"/>
                  <a:gd name="connsiteY4" fmla="*/ 38100 h 109538"/>
                  <a:gd name="connsiteX5" fmla="*/ 80963 w 135732"/>
                  <a:gd name="connsiteY5" fmla="*/ 0 h 109538"/>
                  <a:gd name="connsiteX0" fmla="*/ 90488 w 145257"/>
                  <a:gd name="connsiteY0" fmla="*/ 0 h 109538"/>
                  <a:gd name="connsiteX1" fmla="*/ 0 w 145257"/>
                  <a:gd name="connsiteY1" fmla="*/ 33338 h 109538"/>
                  <a:gd name="connsiteX2" fmla="*/ 19051 w 145257"/>
                  <a:gd name="connsiteY2" fmla="*/ 104775 h 109538"/>
                  <a:gd name="connsiteX3" fmla="*/ 126207 w 145257"/>
                  <a:gd name="connsiteY3" fmla="*/ 109538 h 109538"/>
                  <a:gd name="connsiteX4" fmla="*/ 145257 w 145257"/>
                  <a:gd name="connsiteY4" fmla="*/ 38100 h 109538"/>
                  <a:gd name="connsiteX5" fmla="*/ 90488 w 145257"/>
                  <a:gd name="connsiteY5" fmla="*/ 0 h 109538"/>
                  <a:gd name="connsiteX0" fmla="*/ 145257 w 145257"/>
                  <a:gd name="connsiteY0" fmla="*/ 4762 h 76200"/>
                  <a:gd name="connsiteX1" fmla="*/ 0 w 145257"/>
                  <a:gd name="connsiteY1" fmla="*/ 0 h 76200"/>
                  <a:gd name="connsiteX2" fmla="*/ 19051 w 145257"/>
                  <a:gd name="connsiteY2" fmla="*/ 71437 h 76200"/>
                  <a:gd name="connsiteX3" fmla="*/ 126207 w 145257"/>
                  <a:gd name="connsiteY3" fmla="*/ 76200 h 76200"/>
                  <a:gd name="connsiteX4" fmla="*/ 145257 w 145257"/>
                  <a:gd name="connsiteY4" fmla="*/ 4762 h 76200"/>
                  <a:gd name="connsiteX0" fmla="*/ 135732 w 135732"/>
                  <a:gd name="connsiteY0" fmla="*/ 9525 h 76200"/>
                  <a:gd name="connsiteX1" fmla="*/ 0 w 135732"/>
                  <a:gd name="connsiteY1" fmla="*/ 0 h 76200"/>
                  <a:gd name="connsiteX2" fmla="*/ 19051 w 135732"/>
                  <a:gd name="connsiteY2" fmla="*/ 71437 h 76200"/>
                  <a:gd name="connsiteX3" fmla="*/ 126207 w 135732"/>
                  <a:gd name="connsiteY3" fmla="*/ 76200 h 76200"/>
                  <a:gd name="connsiteX4" fmla="*/ 135732 w 135732"/>
                  <a:gd name="connsiteY4" fmla="*/ 952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2" h="76200">
                    <a:moveTo>
                      <a:pt x="135732" y="9525"/>
                    </a:moveTo>
                    <a:lnTo>
                      <a:pt x="0" y="0"/>
                    </a:lnTo>
                    <a:lnTo>
                      <a:pt x="19051" y="71437"/>
                    </a:lnTo>
                    <a:lnTo>
                      <a:pt x="126207" y="76200"/>
                    </a:lnTo>
                    <a:lnTo>
                      <a:pt x="135732" y="9525"/>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0" name="フリーフォーム 69"/>
              <p:cNvSpPr/>
              <p:nvPr/>
            </p:nvSpPr>
            <p:spPr>
              <a:xfrm>
                <a:off x="6119812" y="3718942"/>
                <a:ext cx="278035" cy="162495"/>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 name="connsiteX0" fmla="*/ 80963 w 135732"/>
                  <a:gd name="connsiteY0" fmla="*/ 0 h 109538"/>
                  <a:gd name="connsiteX1" fmla="*/ 0 w 135732"/>
                  <a:gd name="connsiteY1" fmla="*/ 38100 h 109538"/>
                  <a:gd name="connsiteX2" fmla="*/ 9526 w 135732"/>
                  <a:gd name="connsiteY2" fmla="*/ 104775 h 109538"/>
                  <a:gd name="connsiteX3" fmla="*/ 116682 w 135732"/>
                  <a:gd name="connsiteY3" fmla="*/ 109538 h 109538"/>
                  <a:gd name="connsiteX4" fmla="*/ 135732 w 135732"/>
                  <a:gd name="connsiteY4" fmla="*/ 38100 h 109538"/>
                  <a:gd name="connsiteX5" fmla="*/ 80963 w 135732"/>
                  <a:gd name="connsiteY5" fmla="*/ 0 h 109538"/>
                  <a:gd name="connsiteX0" fmla="*/ 90488 w 145257"/>
                  <a:gd name="connsiteY0" fmla="*/ 0 h 109538"/>
                  <a:gd name="connsiteX1" fmla="*/ 0 w 145257"/>
                  <a:gd name="connsiteY1" fmla="*/ 33338 h 109538"/>
                  <a:gd name="connsiteX2" fmla="*/ 19051 w 145257"/>
                  <a:gd name="connsiteY2" fmla="*/ 104775 h 109538"/>
                  <a:gd name="connsiteX3" fmla="*/ 126207 w 145257"/>
                  <a:gd name="connsiteY3" fmla="*/ 109538 h 109538"/>
                  <a:gd name="connsiteX4" fmla="*/ 145257 w 145257"/>
                  <a:gd name="connsiteY4" fmla="*/ 38100 h 109538"/>
                  <a:gd name="connsiteX5" fmla="*/ 90488 w 145257"/>
                  <a:gd name="connsiteY5" fmla="*/ 0 h 109538"/>
                  <a:gd name="connsiteX0" fmla="*/ 145257 w 145257"/>
                  <a:gd name="connsiteY0" fmla="*/ 4762 h 76200"/>
                  <a:gd name="connsiteX1" fmla="*/ 0 w 145257"/>
                  <a:gd name="connsiteY1" fmla="*/ 0 h 76200"/>
                  <a:gd name="connsiteX2" fmla="*/ 19051 w 145257"/>
                  <a:gd name="connsiteY2" fmla="*/ 71437 h 76200"/>
                  <a:gd name="connsiteX3" fmla="*/ 126207 w 145257"/>
                  <a:gd name="connsiteY3" fmla="*/ 76200 h 76200"/>
                  <a:gd name="connsiteX4" fmla="*/ 145257 w 145257"/>
                  <a:gd name="connsiteY4" fmla="*/ 4762 h 76200"/>
                  <a:gd name="connsiteX0" fmla="*/ 135732 w 135732"/>
                  <a:gd name="connsiteY0" fmla="*/ 9525 h 76200"/>
                  <a:gd name="connsiteX1" fmla="*/ 0 w 135732"/>
                  <a:gd name="connsiteY1" fmla="*/ 0 h 76200"/>
                  <a:gd name="connsiteX2" fmla="*/ 19051 w 135732"/>
                  <a:gd name="connsiteY2" fmla="*/ 71437 h 76200"/>
                  <a:gd name="connsiteX3" fmla="*/ 126207 w 135732"/>
                  <a:gd name="connsiteY3" fmla="*/ 76200 h 76200"/>
                  <a:gd name="connsiteX4" fmla="*/ 135732 w 135732"/>
                  <a:gd name="connsiteY4" fmla="*/ 9525 h 76200"/>
                  <a:gd name="connsiteX0" fmla="*/ 119063 w 126207"/>
                  <a:gd name="connsiteY0" fmla="*/ 0 h 92869"/>
                  <a:gd name="connsiteX1" fmla="*/ 0 w 126207"/>
                  <a:gd name="connsiteY1" fmla="*/ 16669 h 92869"/>
                  <a:gd name="connsiteX2" fmla="*/ 19051 w 126207"/>
                  <a:gd name="connsiteY2" fmla="*/ 88106 h 92869"/>
                  <a:gd name="connsiteX3" fmla="*/ 126207 w 126207"/>
                  <a:gd name="connsiteY3" fmla="*/ 92869 h 92869"/>
                  <a:gd name="connsiteX4" fmla="*/ 119063 w 126207"/>
                  <a:gd name="connsiteY4" fmla="*/ 0 h 92869"/>
                  <a:gd name="connsiteX0" fmla="*/ 100012 w 107156"/>
                  <a:gd name="connsiteY0" fmla="*/ 14287 h 107156"/>
                  <a:gd name="connsiteX1" fmla="*/ 52387 w 107156"/>
                  <a:gd name="connsiteY1" fmla="*/ 0 h 107156"/>
                  <a:gd name="connsiteX2" fmla="*/ 0 w 107156"/>
                  <a:gd name="connsiteY2" fmla="*/ 102393 h 107156"/>
                  <a:gd name="connsiteX3" fmla="*/ 107156 w 107156"/>
                  <a:gd name="connsiteY3" fmla="*/ 107156 h 107156"/>
                  <a:gd name="connsiteX4" fmla="*/ 100012 w 107156"/>
                  <a:gd name="connsiteY4" fmla="*/ 14287 h 107156"/>
                  <a:gd name="connsiteX0" fmla="*/ 100012 w 107156"/>
                  <a:gd name="connsiteY0" fmla="*/ 14287 h 107156"/>
                  <a:gd name="connsiteX1" fmla="*/ 52387 w 107156"/>
                  <a:gd name="connsiteY1" fmla="*/ 0 h 107156"/>
                  <a:gd name="connsiteX2" fmla="*/ 14857 w 107156"/>
                  <a:gd name="connsiteY2" fmla="*/ 67247 h 107156"/>
                  <a:gd name="connsiteX3" fmla="*/ 0 w 107156"/>
                  <a:gd name="connsiteY3" fmla="*/ 102393 h 107156"/>
                  <a:gd name="connsiteX4" fmla="*/ 107156 w 107156"/>
                  <a:gd name="connsiteY4" fmla="*/ 107156 h 107156"/>
                  <a:gd name="connsiteX5" fmla="*/ 100012 w 107156"/>
                  <a:gd name="connsiteY5" fmla="*/ 14287 h 107156"/>
                  <a:gd name="connsiteX0" fmla="*/ 100012 w 107156"/>
                  <a:gd name="connsiteY0" fmla="*/ 14287 h 107728"/>
                  <a:gd name="connsiteX1" fmla="*/ 52387 w 107156"/>
                  <a:gd name="connsiteY1" fmla="*/ 0 h 107728"/>
                  <a:gd name="connsiteX2" fmla="*/ 14857 w 107156"/>
                  <a:gd name="connsiteY2" fmla="*/ 67247 h 107728"/>
                  <a:gd name="connsiteX3" fmla="*/ 0 w 107156"/>
                  <a:gd name="connsiteY3" fmla="*/ 102393 h 107728"/>
                  <a:gd name="connsiteX4" fmla="*/ 31526 w 107156"/>
                  <a:gd name="connsiteY4" fmla="*/ 107728 h 107728"/>
                  <a:gd name="connsiteX5" fmla="*/ 107156 w 107156"/>
                  <a:gd name="connsiteY5" fmla="*/ 107156 h 107728"/>
                  <a:gd name="connsiteX6" fmla="*/ 100012 w 107156"/>
                  <a:gd name="connsiteY6" fmla="*/ 14287 h 107728"/>
                  <a:gd name="connsiteX0" fmla="*/ 100012 w 107156"/>
                  <a:gd name="connsiteY0" fmla="*/ 14287 h 110109"/>
                  <a:gd name="connsiteX1" fmla="*/ 52387 w 107156"/>
                  <a:gd name="connsiteY1" fmla="*/ 0 h 110109"/>
                  <a:gd name="connsiteX2" fmla="*/ 14857 w 107156"/>
                  <a:gd name="connsiteY2" fmla="*/ 67247 h 110109"/>
                  <a:gd name="connsiteX3" fmla="*/ 0 w 107156"/>
                  <a:gd name="connsiteY3" fmla="*/ 102393 h 110109"/>
                  <a:gd name="connsiteX4" fmla="*/ 31526 w 107156"/>
                  <a:gd name="connsiteY4" fmla="*/ 107728 h 110109"/>
                  <a:gd name="connsiteX5" fmla="*/ 83914 w 107156"/>
                  <a:gd name="connsiteY5" fmla="*/ 110109 h 110109"/>
                  <a:gd name="connsiteX6" fmla="*/ 107156 w 107156"/>
                  <a:gd name="connsiteY6" fmla="*/ 107156 h 110109"/>
                  <a:gd name="connsiteX7" fmla="*/ 100012 w 107156"/>
                  <a:gd name="connsiteY7" fmla="*/ 14287 h 110109"/>
                  <a:gd name="connsiteX0" fmla="*/ 123255 w 130399"/>
                  <a:gd name="connsiteY0" fmla="*/ 14287 h 110109"/>
                  <a:gd name="connsiteX1" fmla="*/ 75630 w 130399"/>
                  <a:gd name="connsiteY1" fmla="*/ 0 h 110109"/>
                  <a:gd name="connsiteX2" fmla="*/ 0 w 130399"/>
                  <a:gd name="connsiteY2" fmla="*/ 14859 h 110109"/>
                  <a:gd name="connsiteX3" fmla="*/ 23243 w 130399"/>
                  <a:gd name="connsiteY3" fmla="*/ 102393 h 110109"/>
                  <a:gd name="connsiteX4" fmla="*/ 54769 w 130399"/>
                  <a:gd name="connsiteY4" fmla="*/ 107728 h 110109"/>
                  <a:gd name="connsiteX5" fmla="*/ 107157 w 130399"/>
                  <a:gd name="connsiteY5" fmla="*/ 110109 h 110109"/>
                  <a:gd name="connsiteX6" fmla="*/ 130399 w 130399"/>
                  <a:gd name="connsiteY6" fmla="*/ 107156 h 110109"/>
                  <a:gd name="connsiteX7" fmla="*/ 123255 w 130399"/>
                  <a:gd name="connsiteY7" fmla="*/ 14287 h 110109"/>
                  <a:gd name="connsiteX0" fmla="*/ 200024 w 207168"/>
                  <a:gd name="connsiteY0" fmla="*/ 14287 h 110109"/>
                  <a:gd name="connsiteX1" fmla="*/ 152399 w 207168"/>
                  <a:gd name="connsiteY1" fmla="*/ 0 h 110109"/>
                  <a:gd name="connsiteX2" fmla="*/ 76769 w 207168"/>
                  <a:gd name="connsiteY2" fmla="*/ 14859 h 110109"/>
                  <a:gd name="connsiteX3" fmla="*/ 0 w 207168"/>
                  <a:gd name="connsiteY3" fmla="*/ 2381 h 110109"/>
                  <a:gd name="connsiteX4" fmla="*/ 131538 w 207168"/>
                  <a:gd name="connsiteY4" fmla="*/ 107728 h 110109"/>
                  <a:gd name="connsiteX5" fmla="*/ 183926 w 207168"/>
                  <a:gd name="connsiteY5" fmla="*/ 110109 h 110109"/>
                  <a:gd name="connsiteX6" fmla="*/ 207168 w 207168"/>
                  <a:gd name="connsiteY6" fmla="*/ 107156 h 110109"/>
                  <a:gd name="connsiteX7" fmla="*/ 200024 w 207168"/>
                  <a:gd name="connsiteY7"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245269 w 268511"/>
                  <a:gd name="connsiteY5" fmla="*/ 110109 h 110109"/>
                  <a:gd name="connsiteX6" fmla="*/ 268511 w 268511"/>
                  <a:gd name="connsiteY6" fmla="*/ 107156 h 110109"/>
                  <a:gd name="connsiteX7" fmla="*/ 261367 w 268511"/>
                  <a:gd name="connsiteY7"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116683 w 268511"/>
                  <a:gd name="connsiteY5" fmla="*/ 81534 h 110109"/>
                  <a:gd name="connsiteX6" fmla="*/ 245269 w 268511"/>
                  <a:gd name="connsiteY6" fmla="*/ 110109 h 110109"/>
                  <a:gd name="connsiteX7" fmla="*/ 268511 w 268511"/>
                  <a:gd name="connsiteY7" fmla="*/ 107156 h 110109"/>
                  <a:gd name="connsiteX8" fmla="*/ 261367 w 268511"/>
                  <a:gd name="connsiteY8"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116683 w 268511"/>
                  <a:gd name="connsiteY5" fmla="*/ 81534 h 110109"/>
                  <a:gd name="connsiteX6" fmla="*/ 202408 w 268511"/>
                  <a:gd name="connsiteY6" fmla="*/ 105347 h 110109"/>
                  <a:gd name="connsiteX7" fmla="*/ 245269 w 268511"/>
                  <a:gd name="connsiteY7" fmla="*/ 110109 h 110109"/>
                  <a:gd name="connsiteX8" fmla="*/ 268511 w 268511"/>
                  <a:gd name="connsiteY8" fmla="*/ 107156 h 110109"/>
                  <a:gd name="connsiteX9" fmla="*/ 261367 w 26851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204788 w 270891"/>
                  <a:gd name="connsiteY6" fmla="*/ 105347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95251 w 270891"/>
                  <a:gd name="connsiteY6" fmla="*/ 50579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40494 w 270891"/>
                  <a:gd name="connsiteY7" fmla="*/ 100584 h 110109"/>
                  <a:gd name="connsiteX8" fmla="*/ 247649 w 270891"/>
                  <a:gd name="connsiteY8" fmla="*/ 110109 h 110109"/>
                  <a:gd name="connsiteX9" fmla="*/ 270891 w 270891"/>
                  <a:gd name="connsiteY9" fmla="*/ 107156 h 110109"/>
                  <a:gd name="connsiteX10" fmla="*/ 263747 w 270891"/>
                  <a:gd name="connsiteY10"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40494 w 270891"/>
                  <a:gd name="connsiteY7" fmla="*/ 100584 h 110109"/>
                  <a:gd name="connsiteX8" fmla="*/ 247649 w 270891"/>
                  <a:gd name="connsiteY8" fmla="*/ 110109 h 110109"/>
                  <a:gd name="connsiteX9" fmla="*/ 270891 w 270891"/>
                  <a:gd name="connsiteY9" fmla="*/ 107156 h 110109"/>
                  <a:gd name="connsiteX10" fmla="*/ 269082 w 270891"/>
                  <a:gd name="connsiteY10" fmla="*/ 72009 h 110109"/>
                  <a:gd name="connsiteX11" fmla="*/ 263747 w 270891"/>
                  <a:gd name="connsiteY11"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247649 w 270891"/>
                  <a:gd name="connsiteY9" fmla="*/ 110109 h 110109"/>
                  <a:gd name="connsiteX10" fmla="*/ 270891 w 270891"/>
                  <a:gd name="connsiteY10" fmla="*/ 107156 h 110109"/>
                  <a:gd name="connsiteX11" fmla="*/ 269082 w 270891"/>
                  <a:gd name="connsiteY11" fmla="*/ 72009 h 110109"/>
                  <a:gd name="connsiteX12" fmla="*/ 263747 w 270891"/>
                  <a:gd name="connsiteY12"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14300 w 270891"/>
                  <a:gd name="connsiteY7" fmla="*/ 38672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22610 w 270891"/>
                  <a:gd name="connsiteY7" fmla="*/ 2391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3560 w 270891"/>
                  <a:gd name="connsiteY7" fmla="*/ 45344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3560 w 270891"/>
                  <a:gd name="connsiteY7" fmla="*/ 45344 h 110109"/>
                  <a:gd name="connsiteX8" fmla="*/ 111919 w 270891"/>
                  <a:gd name="connsiteY8" fmla="*/ 67247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4872"/>
                  <a:gd name="connsiteX1" fmla="*/ 216122 w 270891"/>
                  <a:gd name="connsiteY1" fmla="*/ 0 h 114872"/>
                  <a:gd name="connsiteX2" fmla="*/ 152398 w 270891"/>
                  <a:gd name="connsiteY2" fmla="*/ 10096 h 114872"/>
                  <a:gd name="connsiteX3" fmla="*/ 63723 w 270891"/>
                  <a:gd name="connsiteY3" fmla="*/ 2381 h 114872"/>
                  <a:gd name="connsiteX4" fmla="*/ 2380 w 270891"/>
                  <a:gd name="connsiteY4" fmla="*/ 45815 h 114872"/>
                  <a:gd name="connsiteX5" fmla="*/ 0 w 270891"/>
                  <a:gd name="connsiteY5" fmla="*/ 91059 h 114872"/>
                  <a:gd name="connsiteX6" fmla="*/ 47626 w 270891"/>
                  <a:gd name="connsiteY6" fmla="*/ 93441 h 114872"/>
                  <a:gd name="connsiteX7" fmla="*/ 103560 w 270891"/>
                  <a:gd name="connsiteY7" fmla="*/ 45344 h 114872"/>
                  <a:gd name="connsiteX8" fmla="*/ 111919 w 270891"/>
                  <a:gd name="connsiteY8" fmla="*/ 67247 h 114872"/>
                  <a:gd name="connsiteX9" fmla="*/ 61913 w 270891"/>
                  <a:gd name="connsiteY9" fmla="*/ 114872 h 114872"/>
                  <a:gd name="connsiteX10" fmla="*/ 247649 w 270891"/>
                  <a:gd name="connsiteY10" fmla="*/ 110109 h 114872"/>
                  <a:gd name="connsiteX11" fmla="*/ 270891 w 270891"/>
                  <a:gd name="connsiteY11" fmla="*/ 107156 h 114872"/>
                  <a:gd name="connsiteX12" fmla="*/ 269082 w 270891"/>
                  <a:gd name="connsiteY12" fmla="*/ 72009 h 114872"/>
                  <a:gd name="connsiteX13" fmla="*/ 263747 w 270891"/>
                  <a:gd name="connsiteY13" fmla="*/ 14287 h 114872"/>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270891 w 270891"/>
                  <a:gd name="connsiteY11" fmla="*/ 107156 h 133921"/>
                  <a:gd name="connsiteX12" fmla="*/ 269082 w 270891"/>
                  <a:gd name="connsiteY12" fmla="*/ 72009 h 133921"/>
                  <a:gd name="connsiteX13" fmla="*/ 263747 w 270891"/>
                  <a:gd name="connsiteY13"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66688 w 270891"/>
                  <a:gd name="connsiteY11" fmla="*/ 124396 h 133921"/>
                  <a:gd name="connsiteX12" fmla="*/ 270891 w 270891"/>
                  <a:gd name="connsiteY12" fmla="*/ 107156 h 133921"/>
                  <a:gd name="connsiteX13" fmla="*/ 269082 w 270891"/>
                  <a:gd name="connsiteY13" fmla="*/ 72009 h 133921"/>
                  <a:gd name="connsiteX14" fmla="*/ 263747 w 270891"/>
                  <a:gd name="connsiteY14"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66688 w 270891"/>
                  <a:gd name="connsiteY11" fmla="*/ 124396 h 133921"/>
                  <a:gd name="connsiteX12" fmla="*/ 230982 w 270891"/>
                  <a:gd name="connsiteY12" fmla="*/ 112489 h 133921"/>
                  <a:gd name="connsiteX13" fmla="*/ 270891 w 270891"/>
                  <a:gd name="connsiteY13" fmla="*/ 107156 h 133921"/>
                  <a:gd name="connsiteX14" fmla="*/ 269082 w 270891"/>
                  <a:gd name="connsiteY14" fmla="*/ 72009 h 133921"/>
                  <a:gd name="connsiteX15" fmla="*/ 263747 w 270891"/>
                  <a:gd name="connsiteY15"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40495 w 270891"/>
                  <a:gd name="connsiteY11" fmla="*/ 133921 h 133921"/>
                  <a:gd name="connsiteX12" fmla="*/ 230982 w 270891"/>
                  <a:gd name="connsiteY12" fmla="*/ 112489 h 133921"/>
                  <a:gd name="connsiteX13" fmla="*/ 270891 w 270891"/>
                  <a:gd name="connsiteY13" fmla="*/ 107156 h 133921"/>
                  <a:gd name="connsiteX14" fmla="*/ 269082 w 270891"/>
                  <a:gd name="connsiteY14" fmla="*/ 72009 h 133921"/>
                  <a:gd name="connsiteX15" fmla="*/ 263747 w 270891"/>
                  <a:gd name="connsiteY15" fmla="*/ 14287 h 133921"/>
                  <a:gd name="connsiteX0" fmla="*/ 263747 w 270891"/>
                  <a:gd name="connsiteY0" fmla="*/ 14287 h 162495"/>
                  <a:gd name="connsiteX1" fmla="*/ 216122 w 270891"/>
                  <a:gd name="connsiteY1" fmla="*/ 0 h 162495"/>
                  <a:gd name="connsiteX2" fmla="*/ 152398 w 270891"/>
                  <a:gd name="connsiteY2" fmla="*/ 10096 h 162495"/>
                  <a:gd name="connsiteX3" fmla="*/ 63723 w 270891"/>
                  <a:gd name="connsiteY3" fmla="*/ 2381 h 162495"/>
                  <a:gd name="connsiteX4" fmla="*/ 2380 w 270891"/>
                  <a:gd name="connsiteY4" fmla="*/ 45815 h 162495"/>
                  <a:gd name="connsiteX5" fmla="*/ 0 w 270891"/>
                  <a:gd name="connsiteY5" fmla="*/ 91059 h 162495"/>
                  <a:gd name="connsiteX6" fmla="*/ 47626 w 270891"/>
                  <a:gd name="connsiteY6" fmla="*/ 93441 h 162495"/>
                  <a:gd name="connsiteX7" fmla="*/ 103560 w 270891"/>
                  <a:gd name="connsiteY7" fmla="*/ 45344 h 162495"/>
                  <a:gd name="connsiteX8" fmla="*/ 111919 w 270891"/>
                  <a:gd name="connsiteY8" fmla="*/ 67247 h 162495"/>
                  <a:gd name="connsiteX9" fmla="*/ 61913 w 270891"/>
                  <a:gd name="connsiteY9" fmla="*/ 114872 h 162495"/>
                  <a:gd name="connsiteX10" fmla="*/ 80961 w 270891"/>
                  <a:gd name="connsiteY10" fmla="*/ 133921 h 162495"/>
                  <a:gd name="connsiteX11" fmla="*/ 140495 w 270891"/>
                  <a:gd name="connsiteY11" fmla="*/ 133921 h 162495"/>
                  <a:gd name="connsiteX12" fmla="*/ 164307 w 270891"/>
                  <a:gd name="connsiteY12" fmla="*/ 162495 h 162495"/>
                  <a:gd name="connsiteX13" fmla="*/ 270891 w 270891"/>
                  <a:gd name="connsiteY13" fmla="*/ 107156 h 162495"/>
                  <a:gd name="connsiteX14" fmla="*/ 269082 w 270891"/>
                  <a:gd name="connsiteY14" fmla="*/ 72009 h 162495"/>
                  <a:gd name="connsiteX15" fmla="*/ 263747 w 270891"/>
                  <a:gd name="connsiteY15" fmla="*/ 14287 h 162495"/>
                  <a:gd name="connsiteX0" fmla="*/ 263747 w 278035"/>
                  <a:gd name="connsiteY0" fmla="*/ 14287 h 162495"/>
                  <a:gd name="connsiteX1" fmla="*/ 216122 w 278035"/>
                  <a:gd name="connsiteY1" fmla="*/ 0 h 162495"/>
                  <a:gd name="connsiteX2" fmla="*/ 152398 w 278035"/>
                  <a:gd name="connsiteY2" fmla="*/ 10096 h 162495"/>
                  <a:gd name="connsiteX3" fmla="*/ 63723 w 278035"/>
                  <a:gd name="connsiteY3" fmla="*/ 2381 h 162495"/>
                  <a:gd name="connsiteX4" fmla="*/ 2380 w 278035"/>
                  <a:gd name="connsiteY4" fmla="*/ 45815 h 162495"/>
                  <a:gd name="connsiteX5" fmla="*/ 0 w 278035"/>
                  <a:gd name="connsiteY5" fmla="*/ 91059 h 162495"/>
                  <a:gd name="connsiteX6" fmla="*/ 47626 w 278035"/>
                  <a:gd name="connsiteY6" fmla="*/ 93441 h 162495"/>
                  <a:gd name="connsiteX7" fmla="*/ 103560 w 278035"/>
                  <a:gd name="connsiteY7" fmla="*/ 45344 h 162495"/>
                  <a:gd name="connsiteX8" fmla="*/ 111919 w 278035"/>
                  <a:gd name="connsiteY8" fmla="*/ 67247 h 162495"/>
                  <a:gd name="connsiteX9" fmla="*/ 61913 w 278035"/>
                  <a:gd name="connsiteY9" fmla="*/ 114872 h 162495"/>
                  <a:gd name="connsiteX10" fmla="*/ 80961 w 278035"/>
                  <a:gd name="connsiteY10" fmla="*/ 133921 h 162495"/>
                  <a:gd name="connsiteX11" fmla="*/ 140495 w 278035"/>
                  <a:gd name="connsiteY11" fmla="*/ 133921 h 162495"/>
                  <a:gd name="connsiteX12" fmla="*/ 164307 w 278035"/>
                  <a:gd name="connsiteY12" fmla="*/ 162495 h 162495"/>
                  <a:gd name="connsiteX13" fmla="*/ 278035 w 278035"/>
                  <a:gd name="connsiteY13" fmla="*/ 111918 h 162495"/>
                  <a:gd name="connsiteX14" fmla="*/ 269082 w 278035"/>
                  <a:gd name="connsiteY14" fmla="*/ 72009 h 162495"/>
                  <a:gd name="connsiteX15" fmla="*/ 263747 w 278035"/>
                  <a:gd name="connsiteY15" fmla="*/ 14287 h 16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035" h="162495">
                    <a:moveTo>
                      <a:pt x="263747" y="14287"/>
                    </a:moveTo>
                    <a:lnTo>
                      <a:pt x="216122" y="0"/>
                    </a:lnTo>
                    <a:lnTo>
                      <a:pt x="152398" y="10096"/>
                    </a:lnTo>
                    <a:lnTo>
                      <a:pt x="63723" y="2381"/>
                    </a:lnTo>
                    <a:lnTo>
                      <a:pt x="2380" y="45815"/>
                    </a:lnTo>
                    <a:lnTo>
                      <a:pt x="0" y="91059"/>
                    </a:lnTo>
                    <a:lnTo>
                      <a:pt x="47626" y="93441"/>
                    </a:lnTo>
                    <a:lnTo>
                      <a:pt x="103560" y="45344"/>
                    </a:lnTo>
                    <a:lnTo>
                      <a:pt x="111919" y="67247"/>
                    </a:lnTo>
                    <a:lnTo>
                      <a:pt x="61913" y="114872"/>
                    </a:lnTo>
                    <a:lnTo>
                      <a:pt x="80961" y="133921"/>
                    </a:lnTo>
                    <a:lnTo>
                      <a:pt x="140495" y="133921"/>
                    </a:lnTo>
                    <a:lnTo>
                      <a:pt x="164307" y="162495"/>
                    </a:lnTo>
                    <a:lnTo>
                      <a:pt x="278035" y="111918"/>
                    </a:lnTo>
                    <a:lnTo>
                      <a:pt x="269082" y="72009"/>
                    </a:lnTo>
                    <a:lnTo>
                      <a:pt x="263747" y="14287"/>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フリーフォーム 70"/>
              <p:cNvSpPr/>
              <p:nvPr/>
            </p:nvSpPr>
            <p:spPr>
              <a:xfrm>
                <a:off x="5940152" y="3588168"/>
                <a:ext cx="215470" cy="135890"/>
              </a:xfrm>
              <a:custGeom>
                <a:avLst/>
                <a:gdLst>
                  <a:gd name="connsiteX0" fmla="*/ 549762 w 2597344"/>
                  <a:gd name="connsiteY0" fmla="*/ 0 h 1638066"/>
                  <a:gd name="connsiteX1" fmla="*/ 549762 w 2597344"/>
                  <a:gd name="connsiteY1" fmla="*/ 0 h 1638066"/>
                  <a:gd name="connsiteX2" fmla="*/ 0 w 2597344"/>
                  <a:gd name="connsiteY2" fmla="*/ 740495 h 1638066"/>
                  <a:gd name="connsiteX3" fmla="*/ 488054 w 2597344"/>
                  <a:gd name="connsiteY3" fmla="*/ 1514650 h 1638066"/>
                  <a:gd name="connsiteX4" fmla="*/ 1671725 w 2597344"/>
                  <a:gd name="connsiteY4" fmla="*/ 1638066 h 1638066"/>
                  <a:gd name="connsiteX5" fmla="*/ 2597344 w 2597344"/>
                  <a:gd name="connsiteY5" fmla="*/ 594640 h 1638066"/>
                  <a:gd name="connsiteX6" fmla="*/ 2176608 w 2597344"/>
                  <a:gd name="connsiteY6" fmla="*/ 291710 h 1638066"/>
                  <a:gd name="connsiteX7" fmla="*/ 549762 w 2597344"/>
                  <a:gd name="connsiteY7" fmla="*/ 0 h 16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344" h="1638066">
                    <a:moveTo>
                      <a:pt x="549762" y="0"/>
                    </a:moveTo>
                    <a:lnTo>
                      <a:pt x="549762" y="0"/>
                    </a:lnTo>
                    <a:lnTo>
                      <a:pt x="0" y="740495"/>
                    </a:lnTo>
                    <a:lnTo>
                      <a:pt x="488054" y="1514650"/>
                    </a:lnTo>
                    <a:lnTo>
                      <a:pt x="1671725" y="1638066"/>
                    </a:lnTo>
                    <a:lnTo>
                      <a:pt x="2597344" y="594640"/>
                    </a:lnTo>
                    <a:lnTo>
                      <a:pt x="2176608" y="291710"/>
                    </a:lnTo>
                    <a:lnTo>
                      <a:pt x="549762" y="0"/>
                    </a:lnTo>
                    <a:close/>
                  </a:path>
                </a:pathLst>
              </a:cu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2" name="フリーフォーム 71"/>
              <p:cNvSpPr/>
              <p:nvPr/>
            </p:nvSpPr>
            <p:spPr>
              <a:xfrm>
                <a:off x="5939799" y="3593218"/>
                <a:ext cx="215470" cy="135890"/>
              </a:xfrm>
              <a:custGeom>
                <a:avLst/>
                <a:gdLst>
                  <a:gd name="connsiteX0" fmla="*/ 549762 w 2597344"/>
                  <a:gd name="connsiteY0" fmla="*/ 0 h 1638066"/>
                  <a:gd name="connsiteX1" fmla="*/ 549762 w 2597344"/>
                  <a:gd name="connsiteY1" fmla="*/ 0 h 1638066"/>
                  <a:gd name="connsiteX2" fmla="*/ 0 w 2597344"/>
                  <a:gd name="connsiteY2" fmla="*/ 740495 h 1638066"/>
                  <a:gd name="connsiteX3" fmla="*/ 488054 w 2597344"/>
                  <a:gd name="connsiteY3" fmla="*/ 1514650 h 1638066"/>
                  <a:gd name="connsiteX4" fmla="*/ 1671725 w 2597344"/>
                  <a:gd name="connsiteY4" fmla="*/ 1638066 h 1638066"/>
                  <a:gd name="connsiteX5" fmla="*/ 2597344 w 2597344"/>
                  <a:gd name="connsiteY5" fmla="*/ 594640 h 1638066"/>
                  <a:gd name="connsiteX6" fmla="*/ 2176608 w 2597344"/>
                  <a:gd name="connsiteY6" fmla="*/ 291710 h 1638066"/>
                  <a:gd name="connsiteX7" fmla="*/ 549762 w 2597344"/>
                  <a:gd name="connsiteY7" fmla="*/ 0 h 16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344" h="1638066">
                    <a:moveTo>
                      <a:pt x="549762" y="0"/>
                    </a:moveTo>
                    <a:lnTo>
                      <a:pt x="549762" y="0"/>
                    </a:lnTo>
                    <a:lnTo>
                      <a:pt x="0" y="740495"/>
                    </a:lnTo>
                    <a:lnTo>
                      <a:pt x="488054" y="1514650"/>
                    </a:lnTo>
                    <a:lnTo>
                      <a:pt x="1671725" y="1638066"/>
                    </a:lnTo>
                    <a:lnTo>
                      <a:pt x="2597344" y="594640"/>
                    </a:lnTo>
                    <a:lnTo>
                      <a:pt x="2176608" y="291710"/>
                    </a:lnTo>
                    <a:lnTo>
                      <a:pt x="549762" y="0"/>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2" name="正方形/長方形 61"/>
            <p:cNvSpPr/>
            <p:nvPr/>
          </p:nvSpPr>
          <p:spPr>
            <a:xfrm>
              <a:off x="1810593" y="5243704"/>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 name="正方形/長方形 62"/>
            <p:cNvSpPr/>
            <p:nvPr/>
          </p:nvSpPr>
          <p:spPr>
            <a:xfrm>
              <a:off x="1435805" y="5373447"/>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正方形/長方形 63"/>
            <p:cNvSpPr/>
            <p:nvPr/>
          </p:nvSpPr>
          <p:spPr>
            <a:xfrm>
              <a:off x="1356604" y="5530790"/>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88" name="正方形/長方形 87"/>
          <p:cNvSpPr/>
          <p:nvPr/>
        </p:nvSpPr>
        <p:spPr>
          <a:xfrm rot="20929491">
            <a:off x="981151" y="2473408"/>
            <a:ext cx="7402399" cy="854545"/>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1" name="テキスト ボックス 90"/>
          <p:cNvSpPr txBox="1"/>
          <p:nvPr/>
        </p:nvSpPr>
        <p:spPr>
          <a:xfrm rot="15585851">
            <a:off x="3462794" y="2741399"/>
            <a:ext cx="400110" cy="738664"/>
          </a:xfrm>
          <a:prstGeom prst="rect">
            <a:avLst/>
          </a:prstGeom>
          <a:noFill/>
        </p:spPr>
        <p:txBody>
          <a:bodyPr ve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ＭＳ Ｐゴシック" panose="020B0600070205080204" pitchFamily="50" charset="-128"/>
                <a:cs typeface="+mn-cs"/>
              </a:rPr>
              <a:t>国土軸</a:t>
            </a:r>
          </a:p>
        </p:txBody>
      </p:sp>
      <p:sp>
        <p:nvSpPr>
          <p:cNvPr id="94" name="楕円 93"/>
          <p:cNvSpPr/>
          <p:nvPr/>
        </p:nvSpPr>
        <p:spPr>
          <a:xfrm>
            <a:off x="3428245" y="2036053"/>
            <a:ext cx="1281819" cy="5342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伊丹空港</a:t>
            </a:r>
          </a:p>
        </p:txBody>
      </p:sp>
      <p:sp>
        <p:nvSpPr>
          <p:cNvPr id="95" name="楕円 94"/>
          <p:cNvSpPr/>
          <p:nvPr/>
        </p:nvSpPr>
        <p:spPr>
          <a:xfrm>
            <a:off x="1828606" y="3835234"/>
            <a:ext cx="1307866" cy="5984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神戸空港</a:t>
            </a:r>
          </a:p>
        </p:txBody>
      </p:sp>
      <p:cxnSp>
        <p:nvCxnSpPr>
          <p:cNvPr id="81" name="直線コネクタ 80"/>
          <p:cNvCxnSpPr/>
          <p:nvPr/>
        </p:nvCxnSpPr>
        <p:spPr>
          <a:xfrm>
            <a:off x="270457" y="50095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270457" y="139927"/>
            <a:ext cx="3270447"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（参考）　</a:t>
            </a:r>
            <a:r>
              <a:rPr lang="ja-JP" altLang="en-US" sz="1846" dirty="0">
                <a:latin typeface="Meiryo UI" panose="020B0604030504040204" pitchFamily="50" charset="-128"/>
                <a:ea typeface="Meiryo UI" panose="020B0604030504040204" pitchFamily="50" charset="-128"/>
              </a:rPr>
              <a:t>国内外からのアクセス</a:t>
            </a: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96" name="フローチャート: 代替処理 95"/>
          <p:cNvSpPr/>
          <p:nvPr/>
        </p:nvSpPr>
        <p:spPr>
          <a:xfrm rot="3759595">
            <a:off x="4234085" y="3894034"/>
            <a:ext cx="996830" cy="2031650"/>
          </a:xfrm>
          <a:prstGeom prst="flowChartAlternateProcess">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8" name="楕円 97"/>
          <p:cNvSpPr/>
          <p:nvPr/>
        </p:nvSpPr>
        <p:spPr>
          <a:xfrm>
            <a:off x="2016852" y="2985150"/>
            <a:ext cx="907559" cy="766234"/>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神戸</a:t>
            </a:r>
          </a:p>
        </p:txBody>
      </p:sp>
      <p:sp>
        <p:nvSpPr>
          <p:cNvPr id="100" name="楕円 99"/>
          <p:cNvSpPr/>
          <p:nvPr/>
        </p:nvSpPr>
        <p:spPr>
          <a:xfrm>
            <a:off x="7412839" y="2653452"/>
            <a:ext cx="907559" cy="766234"/>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奈良</a:t>
            </a:r>
          </a:p>
        </p:txBody>
      </p:sp>
      <p:sp>
        <p:nvSpPr>
          <p:cNvPr id="60" name="フローチャート: 代替処理 59"/>
          <p:cNvSpPr/>
          <p:nvPr/>
        </p:nvSpPr>
        <p:spPr>
          <a:xfrm>
            <a:off x="4802196" y="1607292"/>
            <a:ext cx="1043192" cy="3358408"/>
          </a:xfrm>
          <a:prstGeom prst="flowChartAlternateProcess">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2" name="楕円 101"/>
          <p:cNvSpPr/>
          <p:nvPr/>
        </p:nvSpPr>
        <p:spPr>
          <a:xfrm>
            <a:off x="5327098" y="5909203"/>
            <a:ext cx="907559" cy="766234"/>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和歌山</a:t>
            </a:r>
          </a:p>
        </p:txBody>
      </p:sp>
      <p:sp>
        <p:nvSpPr>
          <p:cNvPr id="104" name="楕円 103"/>
          <p:cNvSpPr/>
          <p:nvPr/>
        </p:nvSpPr>
        <p:spPr>
          <a:xfrm>
            <a:off x="4907431" y="3215877"/>
            <a:ext cx="777898" cy="63158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大阪</a:t>
            </a:r>
          </a:p>
        </p:txBody>
      </p:sp>
      <p:sp>
        <p:nvSpPr>
          <p:cNvPr id="105" name="楕円 104"/>
          <p:cNvSpPr/>
          <p:nvPr/>
        </p:nvSpPr>
        <p:spPr>
          <a:xfrm>
            <a:off x="4102702" y="4802726"/>
            <a:ext cx="1232091" cy="55676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堺</a:t>
            </a:r>
            <a:endParaRPr kumimoji="1" lang="en-US" altLang="ja-JP"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南部大阪</a:t>
            </a:r>
            <a:r>
              <a:rPr kumimoji="1" lang="en-US" altLang="ja-JP" sz="10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0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6" name="楕円 105"/>
          <p:cNvSpPr/>
          <p:nvPr/>
        </p:nvSpPr>
        <p:spPr>
          <a:xfrm>
            <a:off x="5818753" y="3023823"/>
            <a:ext cx="1140306" cy="50874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東大阪</a:t>
            </a:r>
            <a:endPar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東部大阪</a:t>
            </a:r>
            <a:r>
              <a:rPr kumimoji="1" lang="en-US" altLang="ja-JP" sz="10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0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9" name="楕円 108"/>
          <p:cNvSpPr/>
          <p:nvPr/>
        </p:nvSpPr>
        <p:spPr>
          <a:xfrm>
            <a:off x="4456548" y="4346376"/>
            <a:ext cx="1407817" cy="444682"/>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難波・天王寺</a:t>
            </a:r>
          </a:p>
        </p:txBody>
      </p:sp>
      <p:sp>
        <p:nvSpPr>
          <p:cNvPr id="111" name="フローチャート: 代替処理 110"/>
          <p:cNvSpPr/>
          <p:nvPr/>
        </p:nvSpPr>
        <p:spPr>
          <a:xfrm rot="4759733">
            <a:off x="5142115" y="3151365"/>
            <a:ext cx="340868" cy="1843143"/>
          </a:xfrm>
          <a:prstGeom prst="flowChartAlternateProcess">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3" name="楕円 102"/>
          <p:cNvSpPr/>
          <p:nvPr/>
        </p:nvSpPr>
        <p:spPr>
          <a:xfrm>
            <a:off x="4903834" y="3896537"/>
            <a:ext cx="861919" cy="431982"/>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御堂筋</a:t>
            </a:r>
          </a:p>
        </p:txBody>
      </p:sp>
      <p:sp>
        <p:nvSpPr>
          <p:cNvPr id="108" name="楕円 107"/>
          <p:cNvSpPr/>
          <p:nvPr/>
        </p:nvSpPr>
        <p:spPr>
          <a:xfrm>
            <a:off x="3741662" y="3940025"/>
            <a:ext cx="777898" cy="63158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舞洲夢洲</a:t>
            </a:r>
            <a:endParaRPr kumimoji="1" lang="en-US" altLang="ja-JP"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咲洲</a:t>
            </a:r>
          </a:p>
        </p:txBody>
      </p:sp>
      <p:sp>
        <p:nvSpPr>
          <p:cNvPr id="110" name="楕円 109"/>
          <p:cNvSpPr/>
          <p:nvPr/>
        </p:nvSpPr>
        <p:spPr>
          <a:xfrm>
            <a:off x="5894588" y="3583681"/>
            <a:ext cx="925217" cy="63158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京橋</a:t>
            </a:r>
            <a:endParaRPr kumimoji="1" lang="en-US" altLang="ja-JP"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OBP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森之宮</a:t>
            </a:r>
          </a:p>
        </p:txBody>
      </p:sp>
      <p:sp>
        <p:nvSpPr>
          <p:cNvPr id="47" name="フローチャート: 代替処理 46"/>
          <p:cNvSpPr/>
          <p:nvPr/>
        </p:nvSpPr>
        <p:spPr>
          <a:xfrm rot="4098764">
            <a:off x="2110623" y="4873168"/>
            <a:ext cx="340868" cy="2160881"/>
          </a:xfrm>
          <a:prstGeom prst="flowChartAlternateProcess">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2" name="楕円 91"/>
          <p:cNvSpPr/>
          <p:nvPr/>
        </p:nvSpPr>
        <p:spPr>
          <a:xfrm>
            <a:off x="575398" y="5794963"/>
            <a:ext cx="1302036" cy="967458"/>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世界</a:t>
            </a:r>
            <a:endParaRPr kumimoji="1" lang="en-US" altLang="ja-JP"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アジア等</a:t>
            </a:r>
            <a:r>
              <a:rPr kumimoji="1" lang="en-US" altLang="ja-JP" sz="12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3" name="楕円 92"/>
          <p:cNvSpPr/>
          <p:nvPr/>
        </p:nvSpPr>
        <p:spPr>
          <a:xfrm>
            <a:off x="2765428" y="4988201"/>
            <a:ext cx="1308728" cy="838518"/>
          </a:xfrm>
          <a:prstGeom prst="ellipse">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関空</a:t>
            </a:r>
            <a:endParaRPr kumimoji="1" lang="ja-JP" altLang="en-US" sz="1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9" name="フローチャート: 代替処理 48"/>
          <p:cNvSpPr/>
          <p:nvPr/>
        </p:nvSpPr>
        <p:spPr>
          <a:xfrm rot="3066436">
            <a:off x="6238321" y="631669"/>
            <a:ext cx="340868" cy="2471272"/>
          </a:xfrm>
          <a:prstGeom prst="flowChartAlternateProcess">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7" name="楕円 106"/>
          <p:cNvSpPr/>
          <p:nvPr/>
        </p:nvSpPr>
        <p:spPr>
          <a:xfrm>
            <a:off x="4782135" y="1512499"/>
            <a:ext cx="1078830" cy="48929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北摂</a:t>
            </a:r>
            <a:endParaRPr kumimoji="1" lang="en-US" altLang="ja-JP" sz="12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北部大阪</a:t>
            </a:r>
            <a:r>
              <a:rPr kumimoji="1" lang="en-US" altLang="ja-JP" sz="9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9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0" name="フローチャート: 代替処理 49"/>
          <p:cNvSpPr/>
          <p:nvPr/>
        </p:nvSpPr>
        <p:spPr>
          <a:xfrm rot="4723176">
            <a:off x="6534793" y="1335097"/>
            <a:ext cx="330208" cy="2351692"/>
          </a:xfrm>
          <a:prstGeom prst="flowChartAlternateProcess">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7" name="楕円 96"/>
          <p:cNvSpPr/>
          <p:nvPr/>
        </p:nvSpPr>
        <p:spPr>
          <a:xfrm>
            <a:off x="4626331" y="2363544"/>
            <a:ext cx="1313531" cy="809917"/>
          </a:xfrm>
          <a:prstGeom prst="ellipse">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新大阪</a:t>
            </a:r>
          </a:p>
        </p:txBody>
      </p:sp>
      <p:sp>
        <p:nvSpPr>
          <p:cNvPr id="89" name="楕円 88"/>
          <p:cNvSpPr/>
          <p:nvPr/>
        </p:nvSpPr>
        <p:spPr>
          <a:xfrm>
            <a:off x="494963" y="3091689"/>
            <a:ext cx="1380242" cy="1127437"/>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中国</a:t>
            </a:r>
            <a:endParaRPr kumimoji="1" lang="en-US" altLang="ja-JP"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四国</a:t>
            </a:r>
            <a:endParaRPr kumimoji="1" lang="en-US" altLang="ja-JP"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九州</a:t>
            </a:r>
          </a:p>
        </p:txBody>
      </p:sp>
      <p:sp>
        <p:nvSpPr>
          <p:cNvPr id="99" name="楕円 98"/>
          <p:cNvSpPr/>
          <p:nvPr/>
        </p:nvSpPr>
        <p:spPr>
          <a:xfrm>
            <a:off x="7110970" y="553316"/>
            <a:ext cx="907559" cy="766234"/>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北陸</a:t>
            </a:r>
          </a:p>
        </p:txBody>
      </p:sp>
      <p:sp>
        <p:nvSpPr>
          <p:cNvPr id="101" name="楕円 100"/>
          <p:cNvSpPr/>
          <p:nvPr/>
        </p:nvSpPr>
        <p:spPr>
          <a:xfrm>
            <a:off x="6371318" y="1731046"/>
            <a:ext cx="907559" cy="766234"/>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京都</a:t>
            </a:r>
          </a:p>
        </p:txBody>
      </p:sp>
      <p:sp>
        <p:nvSpPr>
          <p:cNvPr id="90" name="楕円 89"/>
          <p:cNvSpPr/>
          <p:nvPr/>
        </p:nvSpPr>
        <p:spPr>
          <a:xfrm>
            <a:off x="7695073" y="1607292"/>
            <a:ext cx="1380242" cy="1127437"/>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東京</a:t>
            </a:r>
            <a:endParaRPr kumimoji="1" lang="en-US" altLang="ja-JP"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名古屋</a:t>
            </a:r>
          </a:p>
        </p:txBody>
      </p:sp>
      <p:sp>
        <p:nvSpPr>
          <p:cNvPr id="52" name="テキスト ボックス 51">
            <a:extLst>
              <a:ext uri="{FF2B5EF4-FFF2-40B4-BE49-F238E27FC236}">
                <a16:creationId xmlns:a16="http://schemas.microsoft.com/office/drawing/2014/main" id="{79294947-E67D-477C-834E-F0010CCBC481}"/>
              </a:ext>
            </a:extLst>
          </p:cNvPr>
          <p:cNvSpPr txBox="1"/>
          <p:nvPr/>
        </p:nvSpPr>
        <p:spPr>
          <a:xfrm>
            <a:off x="6533545" y="6022743"/>
            <a:ext cx="2340000" cy="338554"/>
          </a:xfrm>
          <a:prstGeom prst="rect">
            <a:avLst/>
          </a:prstGeom>
          <a:noFill/>
        </p:spPr>
        <p:txBody>
          <a:bodyPr wrap="square" rtlCol="0">
            <a:spAutoFit/>
          </a:bodyPr>
          <a:lstStyle/>
          <a:p>
            <a:pPr lvl="0">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a:t>
            </a:r>
            <a:r>
              <a:rPr lang="ja-JP" altLang="en-US" sz="800" dirty="0">
                <a:latin typeface="Meiryo UI" panose="020B0604030504040204" pitchFamily="50" charset="-128"/>
                <a:ea typeface="Meiryo UI" panose="020B0604030504040204" pitchFamily="50" charset="-128"/>
              </a:rPr>
              <a:t>）新大阪駅周辺地域都市再生緊急整備地域 まちづくり方針</a:t>
            </a:r>
            <a:r>
              <a:rPr lang="en-US" altLang="ja-JP" sz="800" dirty="0">
                <a:latin typeface="Meiryo UI" panose="020B0604030504040204" pitchFamily="50" charset="-128"/>
                <a:ea typeface="Meiryo UI" panose="020B0604030504040204" pitchFamily="50" charset="-128"/>
              </a:rPr>
              <a:t>2022</a:t>
            </a:r>
            <a:r>
              <a:rPr lang="ja-JP" altLang="en-US" sz="800" dirty="0">
                <a:latin typeface="Meiryo UI" panose="020B0604030504040204" pitchFamily="50" charset="-128"/>
                <a:ea typeface="Meiryo UI" panose="020B0604030504040204" pitchFamily="50" charset="-128"/>
              </a:rPr>
              <a:t>をもとに副首都推進局で作成。</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8480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1907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成果（現時点の到達点）</a:t>
            </a:r>
          </a:p>
        </p:txBody>
      </p:sp>
      <p:cxnSp>
        <p:nvCxnSpPr>
          <p:cNvPr id="3" name="直線コネクタ 2"/>
          <p:cNvCxnSpPr/>
          <p:nvPr/>
        </p:nvCxnSpPr>
        <p:spPr>
          <a:xfrm>
            <a:off x="270457" y="5517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88988" y="543453"/>
            <a:ext cx="8730521"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〇リニアや北陸新幹線の開業により、</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日本の国際競争力向上や経済活性化等の巨大な効果</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62" dirty="0">
                <a:solidFill>
                  <a:prstClr val="black"/>
                </a:solidFill>
                <a:latin typeface="Meiryo UI"/>
                <a:ea typeface="Meiryo UI"/>
              </a:rPr>
              <a:t>　  </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見込まれる。</a:t>
            </a:r>
          </a:p>
        </p:txBody>
      </p:sp>
      <p:sp>
        <p:nvSpPr>
          <p:cNvPr id="13" name="正方形/長方形 12"/>
          <p:cNvSpPr/>
          <p:nvPr/>
        </p:nvSpPr>
        <p:spPr>
          <a:xfrm>
            <a:off x="543650" y="1155638"/>
            <a:ext cx="8308499" cy="5597889"/>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リニア全線開業による効果</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正方形/長方形 15"/>
          <p:cNvSpPr/>
          <p:nvPr/>
        </p:nvSpPr>
        <p:spPr>
          <a:xfrm>
            <a:off x="223913" y="1155638"/>
            <a:ext cx="318290" cy="5597889"/>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効果</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テキスト ボックス 3"/>
          <p:cNvSpPr txBox="1"/>
          <p:nvPr/>
        </p:nvSpPr>
        <p:spPr>
          <a:xfrm>
            <a:off x="4068000" y="1197975"/>
            <a:ext cx="1944000" cy="468000"/>
          </a:xfrm>
          <a:prstGeom prst="rect">
            <a:avLst/>
          </a:prstGeom>
          <a:noFill/>
        </p:spPr>
        <p:txBody>
          <a:bodyPr wrap="square" lIns="36000" tIns="36000" rIns="36000" bIns="36000"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日本の大動脈を三重化</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（国土強靭化の促進）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p:cNvSpPr txBox="1"/>
          <p:nvPr/>
        </p:nvSpPr>
        <p:spPr>
          <a:xfrm>
            <a:off x="446469" y="1470990"/>
            <a:ext cx="2692014" cy="660502"/>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日本の国際競争力の向上</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（スーパーメガリージョンの構築）</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テキスト ボックス 17"/>
          <p:cNvSpPr txBox="1"/>
          <p:nvPr/>
        </p:nvSpPr>
        <p:spPr>
          <a:xfrm>
            <a:off x="4068000" y="2808000"/>
            <a:ext cx="1764000" cy="468000"/>
          </a:xfrm>
          <a:prstGeom prst="rect">
            <a:avLst/>
          </a:prstGeom>
          <a:noFill/>
        </p:spPr>
        <p:txBody>
          <a:bodyPr wrap="square" lIns="36000" tIns="36000" rIns="36000" bIns="36000"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日本経済を活性化</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（地方創生を加速）</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6" name="図 5" descr="panf.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09689" y="1875908"/>
            <a:ext cx="1889491" cy="2271559"/>
          </a:xfrm>
          <a:prstGeom prst="rect">
            <a:avLst/>
          </a:prstGeom>
        </p:spPr>
      </p:pic>
      <p:pic>
        <p:nvPicPr>
          <p:cNvPr id="20" name="図 19" descr="panf.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83682" y="3312000"/>
            <a:ext cx="3744000" cy="787553"/>
          </a:xfrm>
          <a:prstGeom prst="rect">
            <a:avLst/>
          </a:prstGeom>
        </p:spPr>
      </p:pic>
      <p:sp>
        <p:nvSpPr>
          <p:cNvPr id="22" name="四角形吹き出し 21"/>
          <p:cNvSpPr/>
          <p:nvPr/>
        </p:nvSpPr>
        <p:spPr>
          <a:xfrm>
            <a:off x="604618" y="2019517"/>
            <a:ext cx="1544104" cy="1622755"/>
          </a:xfrm>
          <a:prstGeom prst="wedgeRectCallout">
            <a:avLst>
              <a:gd name="adj1" fmla="val 66521"/>
              <a:gd name="adj2" fmla="val 35090"/>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57700" rtl="0" eaLnBrk="1" fontAlgn="auto" latinLnBrk="0" hangingPunct="1">
              <a:lnSpc>
                <a:spcPts val="15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chemeClr val="tx1"/>
                </a:solidFill>
                <a:effectLst/>
                <a:uLnTx/>
                <a:uFillTx/>
                <a:latin typeface="Meiryo UI"/>
                <a:ea typeface="Meiryo UI"/>
                <a:cs typeface="+mn-cs"/>
              </a:rPr>
              <a:t>３大都市圏が一体化し、人口</a:t>
            </a:r>
            <a:r>
              <a:rPr kumimoji="1" lang="en-US" altLang="ja-JP" sz="1015" b="0" i="0" u="none" strike="noStrike" kern="1200" cap="none" spc="0" normalizeH="0" baseline="0" noProof="0" dirty="0">
                <a:ln>
                  <a:noFill/>
                </a:ln>
                <a:solidFill>
                  <a:schemeClr val="tx1"/>
                </a:solidFill>
                <a:effectLst/>
                <a:uLnTx/>
                <a:uFillTx/>
                <a:latin typeface="Meiryo UI"/>
                <a:ea typeface="Meiryo UI"/>
                <a:cs typeface="+mn-cs"/>
              </a:rPr>
              <a:t>7000</a:t>
            </a:r>
            <a:r>
              <a:rPr kumimoji="1" lang="ja-JP" altLang="en-US" sz="1015" b="0" i="0" u="none" strike="noStrike" kern="1200" cap="none" spc="0" normalizeH="0" baseline="0" noProof="0" dirty="0">
                <a:ln>
                  <a:noFill/>
                </a:ln>
                <a:solidFill>
                  <a:schemeClr val="tx1"/>
                </a:solidFill>
                <a:effectLst/>
                <a:uLnTx/>
                <a:uFillTx/>
                <a:latin typeface="Meiryo UI"/>
                <a:ea typeface="Meiryo UI"/>
                <a:cs typeface="+mn-cs"/>
              </a:rPr>
              <a:t>万人、</a:t>
            </a:r>
            <a:r>
              <a:rPr lang="ja-JP" altLang="en-US" sz="1015" dirty="0">
                <a:solidFill>
                  <a:schemeClr val="tx1"/>
                </a:solidFill>
                <a:latin typeface="Meiryo UI"/>
                <a:ea typeface="Meiryo UI"/>
              </a:rPr>
              <a:t>国内</a:t>
            </a:r>
            <a:r>
              <a:rPr kumimoji="1" lang="ja-JP" altLang="en-US" sz="1015" b="0" i="0" u="none" strike="noStrike" kern="1200" cap="none" spc="0" normalizeH="0" baseline="0" noProof="0" dirty="0">
                <a:ln>
                  <a:noFill/>
                </a:ln>
                <a:solidFill>
                  <a:schemeClr val="tx1"/>
                </a:solidFill>
                <a:effectLst/>
                <a:uLnTx/>
                <a:uFillTx/>
                <a:latin typeface="Meiryo UI"/>
                <a:ea typeface="Meiryo UI"/>
                <a:cs typeface="+mn-cs"/>
              </a:rPr>
              <a:t>総生産約</a:t>
            </a:r>
            <a:r>
              <a:rPr kumimoji="1" lang="en-US" altLang="ja-JP" sz="1015"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015" b="0" i="0" u="none" strike="noStrike" kern="1200" cap="none" spc="0" normalizeH="0" baseline="0" noProof="0" dirty="0">
                <a:ln>
                  <a:noFill/>
                </a:ln>
                <a:solidFill>
                  <a:schemeClr val="tx1"/>
                </a:solidFill>
                <a:effectLst/>
                <a:uLnTx/>
                <a:uFillTx/>
                <a:latin typeface="Meiryo UI"/>
                <a:ea typeface="Meiryo UI"/>
                <a:cs typeface="+mn-cs"/>
              </a:rPr>
              <a:t>兆円</a:t>
            </a:r>
            <a:r>
              <a:rPr kumimoji="1" lang="en-US" altLang="ja-JP" sz="1015"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015" b="0" i="0" u="none" strike="noStrike" kern="1200" cap="none" spc="0" normalizeH="0" baseline="0" noProof="0" dirty="0">
                <a:ln>
                  <a:noFill/>
                </a:ln>
                <a:solidFill>
                  <a:schemeClr val="tx1"/>
                </a:solidFill>
                <a:effectLst/>
                <a:uLnTx/>
                <a:uFillTx/>
                <a:latin typeface="Meiryo UI"/>
                <a:ea typeface="Meiryo UI"/>
                <a:cs typeface="+mn-cs"/>
              </a:rPr>
              <a:t>日本</a:t>
            </a:r>
            <a:r>
              <a:rPr kumimoji="1" lang="en-US" altLang="ja-JP" sz="1015" b="0" i="0" u="none" strike="noStrike" kern="1200" cap="none" spc="0" normalizeH="0" baseline="0" noProof="0" dirty="0">
                <a:ln>
                  <a:noFill/>
                </a:ln>
                <a:solidFill>
                  <a:schemeClr val="tx1"/>
                </a:solidFill>
                <a:effectLst/>
                <a:uLnTx/>
                <a:uFillTx/>
                <a:latin typeface="Meiryo UI"/>
                <a:ea typeface="Meiryo UI"/>
                <a:cs typeface="+mn-cs"/>
              </a:rPr>
              <a:t>GDP</a:t>
            </a:r>
            <a:r>
              <a:rPr kumimoji="1" lang="ja-JP" altLang="en-US" sz="1015" b="0" i="0" u="none" strike="noStrike" kern="1200" cap="none" spc="0" normalizeH="0" baseline="0" noProof="0" dirty="0">
                <a:ln>
                  <a:noFill/>
                </a:ln>
                <a:solidFill>
                  <a:schemeClr val="tx1"/>
                </a:solidFill>
                <a:effectLst/>
                <a:uLnTx/>
                <a:uFillTx/>
                <a:latin typeface="Meiryo UI"/>
                <a:ea typeface="Meiryo UI"/>
                <a:cs typeface="+mn-cs"/>
              </a:rPr>
              <a:t>約</a:t>
            </a:r>
            <a:r>
              <a:rPr kumimoji="1" lang="en-US" altLang="ja-JP" sz="1015" b="0" i="0" u="none" strike="noStrike" kern="1200" cap="none" spc="0" normalizeH="0" baseline="0" noProof="0" dirty="0">
                <a:ln>
                  <a:noFill/>
                </a:ln>
                <a:solidFill>
                  <a:schemeClr val="tx1"/>
                </a:solidFill>
                <a:effectLst/>
                <a:uLnTx/>
                <a:uFillTx/>
                <a:latin typeface="Meiryo UI"/>
                <a:ea typeface="Meiryo UI"/>
                <a:cs typeface="+mn-cs"/>
              </a:rPr>
              <a:t>6</a:t>
            </a:r>
            <a:r>
              <a:rPr kumimoji="1" lang="ja-JP" altLang="en-US" sz="1015" b="0" i="0" u="none" strike="noStrike" kern="1200" cap="none" spc="0" normalizeH="0" baseline="0" noProof="0" dirty="0">
                <a:ln>
                  <a:noFill/>
                </a:ln>
                <a:solidFill>
                  <a:schemeClr val="tx1"/>
                </a:solidFill>
                <a:effectLst/>
                <a:uLnTx/>
                <a:uFillTx/>
                <a:latin typeface="Meiryo UI"/>
                <a:ea typeface="Meiryo UI"/>
                <a:cs typeface="+mn-cs"/>
              </a:rPr>
              <a:t>割</a:t>
            </a:r>
            <a:r>
              <a:rPr kumimoji="1" lang="en-US" altLang="ja-JP" sz="1015"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015" b="0" i="0" u="none" strike="noStrike" kern="1200" cap="none" spc="0" normalizeH="0" baseline="0" noProof="0" dirty="0">
                <a:ln>
                  <a:noFill/>
                </a:ln>
                <a:solidFill>
                  <a:schemeClr val="tx1"/>
                </a:solidFill>
                <a:effectLst/>
                <a:uLnTx/>
                <a:uFillTx/>
                <a:latin typeface="Meiryo UI"/>
                <a:ea typeface="Meiryo UI"/>
                <a:cs typeface="+mn-cs"/>
              </a:rPr>
              <a:t>の世界最大のスーパー・メガリージョンが形成され、成長の著しいアジアの経済圏に対抗することができる。</a:t>
            </a:r>
          </a:p>
        </p:txBody>
      </p:sp>
      <p:sp>
        <p:nvSpPr>
          <p:cNvPr id="23" name="四角形吹き出し 22"/>
          <p:cNvSpPr/>
          <p:nvPr/>
        </p:nvSpPr>
        <p:spPr>
          <a:xfrm>
            <a:off x="4212000" y="1728000"/>
            <a:ext cx="1764000" cy="720000"/>
          </a:xfrm>
          <a:prstGeom prst="wedgeRectCallout">
            <a:avLst>
              <a:gd name="adj1" fmla="val 64668"/>
              <a:gd name="adj2" fmla="val -34137"/>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南海トラフを震源域とする</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M8</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以上の大地震発生等による東西の断絶リスクを大幅に軽減。</a:t>
            </a:r>
          </a:p>
        </p:txBody>
      </p:sp>
      <p:sp>
        <p:nvSpPr>
          <p:cNvPr id="24" name="四角形吹き出し 23"/>
          <p:cNvSpPr/>
          <p:nvPr/>
        </p:nvSpPr>
        <p:spPr>
          <a:xfrm>
            <a:off x="5724000" y="2808000"/>
            <a:ext cx="3060000" cy="432000"/>
          </a:xfrm>
          <a:prstGeom prst="wedgeRectCallout">
            <a:avLst>
              <a:gd name="adj1" fmla="val -8182"/>
              <a:gd name="adj2" fmla="val 82796"/>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全線開業により全国で年間</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15,600</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億円の経済効果創出。</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一日も早い全線開業が望まれる。</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テキスト ボックス 24"/>
          <p:cNvSpPr txBox="1"/>
          <p:nvPr/>
        </p:nvSpPr>
        <p:spPr>
          <a:xfrm>
            <a:off x="6558016" y="2632390"/>
            <a:ext cx="3297182"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出典：リニア中央新幹線早期全線開業実現協議会</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32" name="図 31">
            <a:extLst>
              <a:ext uri="{FF2B5EF4-FFF2-40B4-BE49-F238E27FC236}">
                <a16:creationId xmlns:a16="http://schemas.microsoft.com/office/drawing/2014/main" id="{069BBA42-4FFD-4B48-90BB-ECFF70B846F6}"/>
              </a:ext>
            </a:extLst>
          </p:cNvPr>
          <p:cNvPicPr>
            <a:picLocks noChangeAspect="1"/>
          </p:cNvPicPr>
          <p:nvPr/>
        </p:nvPicPr>
        <p:blipFill>
          <a:blip r:embed="rId5"/>
          <a:stretch>
            <a:fillRect/>
          </a:stretch>
        </p:blipFill>
        <p:spPr>
          <a:xfrm>
            <a:off x="892046" y="4395721"/>
            <a:ext cx="2857197" cy="2172910"/>
          </a:xfrm>
          <a:prstGeom prst="rect">
            <a:avLst/>
          </a:prstGeom>
        </p:spPr>
      </p:pic>
      <p:sp>
        <p:nvSpPr>
          <p:cNvPr id="33" name="タイトル 1">
            <a:extLst>
              <a:ext uri="{FF2B5EF4-FFF2-40B4-BE49-F238E27FC236}">
                <a16:creationId xmlns:a16="http://schemas.microsoft.com/office/drawing/2014/main" id="{F49C3A76-B35C-4261-8BE1-CC97A890862D}"/>
              </a:ext>
            </a:extLst>
          </p:cNvPr>
          <p:cNvSpPr txBox="1">
            <a:spLocks/>
          </p:cNvSpPr>
          <p:nvPr/>
        </p:nvSpPr>
        <p:spPr>
          <a:xfrm>
            <a:off x="956999" y="6568631"/>
            <a:ext cx="2708996" cy="19923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出典：大阪府「令和４年度交通施策のポイント」</a:t>
            </a:r>
          </a:p>
        </p:txBody>
      </p:sp>
      <p:pic>
        <p:nvPicPr>
          <p:cNvPr id="34" name="図 33">
            <a:extLst>
              <a:ext uri="{FF2B5EF4-FFF2-40B4-BE49-F238E27FC236}">
                <a16:creationId xmlns:a16="http://schemas.microsoft.com/office/drawing/2014/main" id="{7B8F3161-EB76-4D86-9177-537899782FA6}"/>
              </a:ext>
            </a:extLst>
          </p:cNvPr>
          <p:cNvPicPr>
            <a:picLocks noChangeAspect="1"/>
          </p:cNvPicPr>
          <p:nvPr/>
        </p:nvPicPr>
        <p:blipFill rotWithShape="1">
          <a:blip r:embed="rId6"/>
          <a:srcRect b="10206"/>
          <a:stretch/>
        </p:blipFill>
        <p:spPr>
          <a:xfrm>
            <a:off x="6336000" y="4860741"/>
            <a:ext cx="2464216" cy="1271137"/>
          </a:xfrm>
          <a:prstGeom prst="rect">
            <a:avLst/>
          </a:prstGeom>
        </p:spPr>
      </p:pic>
      <p:sp>
        <p:nvSpPr>
          <p:cNvPr id="35" name="正方形/長方形 34">
            <a:extLst>
              <a:ext uri="{FF2B5EF4-FFF2-40B4-BE49-F238E27FC236}">
                <a16:creationId xmlns:a16="http://schemas.microsoft.com/office/drawing/2014/main" id="{81F2EAA4-FED7-43D7-B98C-0D012DE8E15F}"/>
              </a:ext>
            </a:extLst>
          </p:cNvPr>
          <p:cNvSpPr/>
          <p:nvPr/>
        </p:nvSpPr>
        <p:spPr>
          <a:xfrm>
            <a:off x="503734" y="4110515"/>
            <a:ext cx="3816424" cy="290898"/>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9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■新幹線ネットワークの整備</a:t>
            </a:r>
          </a:p>
        </p:txBody>
      </p:sp>
      <p:sp>
        <p:nvSpPr>
          <p:cNvPr id="36" name="正方形/長方形 35">
            <a:extLst>
              <a:ext uri="{FF2B5EF4-FFF2-40B4-BE49-F238E27FC236}">
                <a16:creationId xmlns:a16="http://schemas.microsoft.com/office/drawing/2014/main" id="{81F2EAA4-FED7-43D7-B98C-0D012DE8E15F}"/>
              </a:ext>
            </a:extLst>
          </p:cNvPr>
          <p:cNvSpPr/>
          <p:nvPr/>
        </p:nvSpPr>
        <p:spPr>
          <a:xfrm>
            <a:off x="4068000" y="4104000"/>
            <a:ext cx="3312000" cy="252000"/>
          </a:xfrm>
          <a:prstGeom prst="rect">
            <a:avLst/>
          </a:prstGeom>
          <a:noFill/>
          <a:ln w="25400" cap="flat" cmpd="sng" algn="ctr">
            <a:noFill/>
            <a:prstDash val="solid"/>
          </a:ln>
          <a:effectLst/>
        </p:spPr>
        <p:txBody>
          <a:bodyPr lIns="36000" tIns="36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9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■リニア中央新幹線全線開業による整備効果</a:t>
            </a:r>
          </a:p>
        </p:txBody>
      </p:sp>
      <p:pic>
        <p:nvPicPr>
          <p:cNvPr id="37" name="図 36">
            <a:extLst>
              <a:ext uri="{FF2B5EF4-FFF2-40B4-BE49-F238E27FC236}">
                <a16:creationId xmlns:a16="http://schemas.microsoft.com/office/drawing/2014/main" id="{39704AE4-E6D2-42F9-9F33-B44158D9D396}"/>
              </a:ext>
            </a:extLst>
          </p:cNvPr>
          <p:cNvPicPr>
            <a:picLocks noChangeAspect="1"/>
          </p:cNvPicPr>
          <p:nvPr/>
        </p:nvPicPr>
        <p:blipFill>
          <a:blip r:embed="rId7"/>
          <a:stretch>
            <a:fillRect/>
          </a:stretch>
        </p:blipFill>
        <p:spPr>
          <a:xfrm>
            <a:off x="4212000" y="4392000"/>
            <a:ext cx="2130232" cy="2307607"/>
          </a:xfrm>
          <a:prstGeom prst="rect">
            <a:avLst/>
          </a:prstGeom>
        </p:spPr>
      </p:pic>
      <p:sp>
        <p:nvSpPr>
          <p:cNvPr id="38" name="タイトル 1">
            <a:extLst>
              <a:ext uri="{FF2B5EF4-FFF2-40B4-BE49-F238E27FC236}">
                <a16:creationId xmlns:a16="http://schemas.microsoft.com/office/drawing/2014/main" id="{F49C3A76-B35C-4261-8BE1-CC97A890862D}"/>
              </a:ext>
            </a:extLst>
          </p:cNvPr>
          <p:cNvSpPr txBox="1">
            <a:spLocks/>
          </p:cNvSpPr>
          <p:nvPr/>
        </p:nvSpPr>
        <p:spPr>
          <a:xfrm>
            <a:off x="6695144" y="6073185"/>
            <a:ext cx="2447792" cy="155180"/>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出典：大阪府「令和４年度交通施策のポイント」</a:t>
            </a:r>
          </a:p>
        </p:txBody>
      </p:sp>
      <p:pic>
        <p:nvPicPr>
          <p:cNvPr id="42" name="図 41"/>
          <p:cNvPicPr>
            <a:picLocks noChangeAspect="1"/>
          </p:cNvPicPr>
          <p:nvPr/>
        </p:nvPicPr>
        <p:blipFill rotWithShape="1">
          <a:blip r:embed="rId8"/>
          <a:srcRect l="53768" t="43067" r="5832" b="9869"/>
          <a:stretch/>
        </p:blipFill>
        <p:spPr>
          <a:xfrm>
            <a:off x="6278655" y="1205035"/>
            <a:ext cx="2514001" cy="1472984"/>
          </a:xfrm>
          <a:prstGeom prst="rect">
            <a:avLst/>
          </a:prstGeom>
        </p:spPr>
      </p:pic>
      <p:sp>
        <p:nvSpPr>
          <p:cNvPr id="29" name="正方形/長方形 28"/>
          <p:cNvSpPr/>
          <p:nvPr/>
        </p:nvSpPr>
        <p:spPr>
          <a:xfrm>
            <a:off x="3292076" y="208067"/>
            <a:ext cx="5925264" cy="348109"/>
          </a:xfrm>
          <a:prstGeom prst="rect">
            <a:avLst/>
          </a:prstGeom>
        </p:spPr>
        <p:txBody>
          <a:bodyPr wrap="square">
            <a:spAutoFit/>
          </a:bodyPr>
          <a:lstStyle/>
          <a:p>
            <a:pPr lvl="0" defTabSz="957700">
              <a:defRPr/>
            </a:pPr>
            <a:r>
              <a:rPr lang="en-US" altLang="ja-JP" sz="1662" dirty="0">
                <a:latin typeface="Meiryo UI"/>
                <a:ea typeface="Meiryo UI"/>
              </a:rPr>
              <a:t>【</a:t>
            </a:r>
            <a:r>
              <a:rPr lang="ja-JP" altLang="en-US" sz="1662" dirty="0">
                <a:latin typeface="Meiryo UI"/>
                <a:ea typeface="Meiryo UI"/>
              </a:rPr>
              <a:t>国土軸の強化</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5067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2" descr="③位置図（100709）"/>
          <p:cNvPicPr>
            <a:picLocks noChangeAspect="1" noChangeArrowheads="1"/>
          </p:cNvPicPr>
          <p:nvPr/>
        </p:nvPicPr>
        <p:blipFill>
          <a:blip r:embed="rId3" cstate="email"/>
          <a:srcRect/>
          <a:stretch>
            <a:fillRect/>
          </a:stretch>
        </p:blipFill>
        <p:spPr bwMode="auto">
          <a:xfrm>
            <a:off x="1379952" y="689837"/>
            <a:ext cx="6439391" cy="6265650"/>
          </a:xfrm>
          <a:prstGeom prst="rect">
            <a:avLst/>
          </a:prstGeom>
          <a:noFill/>
          <a:ln w="9525">
            <a:noFill/>
            <a:miter lim="800000"/>
            <a:headEnd/>
            <a:tailEnd/>
          </a:ln>
        </p:spPr>
      </p:pic>
      <p:sp>
        <p:nvSpPr>
          <p:cNvPr id="152" name="テキスト ボックス 151"/>
          <p:cNvSpPr txBox="1"/>
          <p:nvPr/>
        </p:nvSpPr>
        <p:spPr>
          <a:xfrm>
            <a:off x="270457" y="74117"/>
            <a:ext cx="2908168"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（参考）　都心部の交通網</a:t>
            </a:r>
          </a:p>
        </p:txBody>
      </p:sp>
      <p:cxnSp>
        <p:nvCxnSpPr>
          <p:cNvPr id="153" name="直線コネクタ 152"/>
          <p:cNvCxnSpPr/>
          <p:nvPr/>
        </p:nvCxnSpPr>
        <p:spPr>
          <a:xfrm>
            <a:off x="270457" y="43514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7" name="上下矢印 1026"/>
          <p:cNvSpPr/>
          <p:nvPr/>
        </p:nvSpPr>
        <p:spPr>
          <a:xfrm>
            <a:off x="4095800" y="994105"/>
            <a:ext cx="1284048" cy="5863896"/>
          </a:xfrm>
          <a:prstGeom prst="upDownArrow">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4" name="上下矢印 163"/>
          <p:cNvSpPr/>
          <p:nvPr/>
        </p:nvSpPr>
        <p:spPr>
          <a:xfrm rot="16200000">
            <a:off x="4277352" y="351737"/>
            <a:ext cx="1092501" cy="6827424"/>
          </a:xfrm>
          <a:prstGeom prst="upDownArrow">
            <a:avLst/>
          </a:prstGeom>
          <a:solidFill>
            <a:srgbClr val="00B05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4" name="正方形/長方形 113"/>
          <p:cNvSpPr/>
          <p:nvPr/>
        </p:nvSpPr>
        <p:spPr>
          <a:xfrm>
            <a:off x="1323463" y="4757746"/>
            <a:ext cx="1652936" cy="16116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大阪コスモスクエア駅周辺</a:t>
            </a:r>
          </a:p>
        </p:txBody>
      </p:sp>
      <p:sp>
        <p:nvSpPr>
          <p:cNvPr id="129" name="角丸四角形 128"/>
          <p:cNvSpPr/>
          <p:nvPr/>
        </p:nvSpPr>
        <p:spPr>
          <a:xfrm>
            <a:off x="2290763" y="4934446"/>
            <a:ext cx="656179"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駅前一体整備</a:t>
            </a:r>
          </a:p>
        </p:txBody>
      </p:sp>
      <p:sp>
        <p:nvSpPr>
          <p:cNvPr id="5" name="正方形/長方形 4"/>
          <p:cNvSpPr/>
          <p:nvPr/>
        </p:nvSpPr>
        <p:spPr>
          <a:xfrm>
            <a:off x="4520606" y="3773646"/>
            <a:ext cx="809172" cy="16116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御堂筋周辺</a:t>
            </a:r>
          </a:p>
        </p:txBody>
      </p:sp>
      <p:sp>
        <p:nvSpPr>
          <p:cNvPr id="113" name="正方形/長方形 112"/>
          <p:cNvSpPr/>
          <p:nvPr/>
        </p:nvSpPr>
        <p:spPr>
          <a:xfrm>
            <a:off x="4924425" y="4596899"/>
            <a:ext cx="568485" cy="16116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阿倍野</a:t>
            </a:r>
          </a:p>
        </p:txBody>
      </p:sp>
      <p:sp>
        <p:nvSpPr>
          <p:cNvPr id="3" name="フリーフォーム 2"/>
          <p:cNvSpPr/>
          <p:nvPr/>
        </p:nvSpPr>
        <p:spPr>
          <a:xfrm>
            <a:off x="3073524" y="2235673"/>
            <a:ext cx="5812035" cy="4424967"/>
          </a:xfrm>
          <a:custGeom>
            <a:avLst/>
            <a:gdLst>
              <a:gd name="connsiteX0" fmla="*/ 0 w 3695700"/>
              <a:gd name="connsiteY0" fmla="*/ 1104900 h 3181350"/>
              <a:gd name="connsiteX1" fmla="*/ 981075 w 3695700"/>
              <a:gd name="connsiteY1" fmla="*/ 590550 h 3181350"/>
              <a:gd name="connsiteX2" fmla="*/ 1524000 w 3695700"/>
              <a:gd name="connsiteY2" fmla="*/ 238125 h 3181350"/>
              <a:gd name="connsiteX3" fmla="*/ 2600325 w 3695700"/>
              <a:gd name="connsiteY3" fmla="*/ 9525 h 3181350"/>
              <a:gd name="connsiteX4" fmla="*/ 3095625 w 3695700"/>
              <a:gd name="connsiteY4" fmla="*/ 0 h 3181350"/>
              <a:gd name="connsiteX5" fmla="*/ 3248025 w 3695700"/>
              <a:gd name="connsiteY5" fmla="*/ 38100 h 3181350"/>
              <a:gd name="connsiteX6" fmla="*/ 3343275 w 3695700"/>
              <a:gd name="connsiteY6" fmla="*/ 161925 h 3181350"/>
              <a:gd name="connsiteX7" fmla="*/ 3409950 w 3695700"/>
              <a:gd name="connsiteY7" fmla="*/ 171450 h 3181350"/>
              <a:gd name="connsiteX8" fmla="*/ 3571875 w 3695700"/>
              <a:gd name="connsiteY8" fmla="*/ 485775 h 3181350"/>
              <a:gd name="connsiteX9" fmla="*/ 3638550 w 3695700"/>
              <a:gd name="connsiteY9" fmla="*/ 800100 h 3181350"/>
              <a:gd name="connsiteX10" fmla="*/ 3686175 w 3695700"/>
              <a:gd name="connsiteY10" fmla="*/ 1209675 h 3181350"/>
              <a:gd name="connsiteX11" fmla="*/ 3695700 w 3695700"/>
              <a:gd name="connsiteY11" fmla="*/ 1704975 h 3181350"/>
              <a:gd name="connsiteX12" fmla="*/ 3581400 w 3695700"/>
              <a:gd name="connsiteY12" fmla="*/ 2162175 h 3181350"/>
              <a:gd name="connsiteX13" fmla="*/ 3505200 w 3695700"/>
              <a:gd name="connsiteY13" fmla="*/ 2638425 h 3181350"/>
              <a:gd name="connsiteX14" fmla="*/ 3028950 w 3695700"/>
              <a:gd name="connsiteY14" fmla="*/ 2933700 h 3181350"/>
              <a:gd name="connsiteX15" fmla="*/ 2295525 w 3695700"/>
              <a:gd name="connsiteY15" fmla="*/ 3143250 h 3181350"/>
              <a:gd name="connsiteX16" fmla="*/ 1914525 w 3695700"/>
              <a:gd name="connsiteY16" fmla="*/ 3181350 h 3181350"/>
              <a:gd name="connsiteX17" fmla="*/ 1447800 w 3695700"/>
              <a:gd name="connsiteY17" fmla="*/ 3181350 h 3181350"/>
              <a:gd name="connsiteX18" fmla="*/ 1152525 w 3695700"/>
              <a:gd name="connsiteY18" fmla="*/ 3162300 h 3181350"/>
              <a:gd name="connsiteX19" fmla="*/ 447675 w 3695700"/>
              <a:gd name="connsiteY19" fmla="*/ 3048000 h 3181350"/>
              <a:gd name="connsiteX0" fmla="*/ 0 w 3695700"/>
              <a:gd name="connsiteY0" fmla="*/ 1104900 h 3181350"/>
              <a:gd name="connsiteX1" fmla="*/ 981075 w 3695700"/>
              <a:gd name="connsiteY1" fmla="*/ 590550 h 3181350"/>
              <a:gd name="connsiteX2" fmla="*/ 1524000 w 3695700"/>
              <a:gd name="connsiteY2" fmla="*/ 238125 h 3181350"/>
              <a:gd name="connsiteX3" fmla="*/ 2600325 w 3695700"/>
              <a:gd name="connsiteY3" fmla="*/ 9525 h 3181350"/>
              <a:gd name="connsiteX4" fmla="*/ 3095625 w 3695700"/>
              <a:gd name="connsiteY4" fmla="*/ 0 h 3181350"/>
              <a:gd name="connsiteX5" fmla="*/ 3248025 w 3695700"/>
              <a:gd name="connsiteY5" fmla="*/ 38100 h 3181350"/>
              <a:gd name="connsiteX6" fmla="*/ 3343275 w 3695700"/>
              <a:gd name="connsiteY6" fmla="*/ 161925 h 3181350"/>
              <a:gd name="connsiteX7" fmla="*/ 3409950 w 3695700"/>
              <a:gd name="connsiteY7" fmla="*/ 171450 h 3181350"/>
              <a:gd name="connsiteX8" fmla="*/ 3571875 w 3695700"/>
              <a:gd name="connsiteY8" fmla="*/ 485775 h 3181350"/>
              <a:gd name="connsiteX9" fmla="*/ 3638550 w 3695700"/>
              <a:gd name="connsiteY9" fmla="*/ 800100 h 3181350"/>
              <a:gd name="connsiteX10" fmla="*/ 3686175 w 3695700"/>
              <a:gd name="connsiteY10" fmla="*/ 1209675 h 3181350"/>
              <a:gd name="connsiteX11" fmla="*/ 3695700 w 3695700"/>
              <a:gd name="connsiteY11" fmla="*/ 1704975 h 3181350"/>
              <a:gd name="connsiteX12" fmla="*/ 3695700 w 3695700"/>
              <a:gd name="connsiteY12" fmla="*/ 2200275 h 3181350"/>
              <a:gd name="connsiteX13" fmla="*/ 3505200 w 3695700"/>
              <a:gd name="connsiteY13" fmla="*/ 2638425 h 3181350"/>
              <a:gd name="connsiteX14" fmla="*/ 3028950 w 3695700"/>
              <a:gd name="connsiteY14" fmla="*/ 2933700 h 3181350"/>
              <a:gd name="connsiteX15" fmla="*/ 2295525 w 3695700"/>
              <a:gd name="connsiteY15" fmla="*/ 3143250 h 3181350"/>
              <a:gd name="connsiteX16" fmla="*/ 1914525 w 3695700"/>
              <a:gd name="connsiteY16" fmla="*/ 3181350 h 3181350"/>
              <a:gd name="connsiteX17" fmla="*/ 1447800 w 3695700"/>
              <a:gd name="connsiteY17" fmla="*/ 3181350 h 3181350"/>
              <a:gd name="connsiteX18" fmla="*/ 1152525 w 3695700"/>
              <a:gd name="connsiteY18" fmla="*/ 3162300 h 3181350"/>
              <a:gd name="connsiteX19" fmla="*/ 447675 w 36957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343275 w 3810000"/>
              <a:gd name="connsiteY6" fmla="*/ 161925 h 3181350"/>
              <a:gd name="connsiteX7" fmla="*/ 3409950 w 3810000"/>
              <a:gd name="connsiteY7" fmla="*/ 171450 h 3181350"/>
              <a:gd name="connsiteX8" fmla="*/ 3571875 w 3810000"/>
              <a:gd name="connsiteY8" fmla="*/ 485775 h 3181350"/>
              <a:gd name="connsiteX9" fmla="*/ 3638550 w 3810000"/>
              <a:gd name="connsiteY9" fmla="*/ 800100 h 3181350"/>
              <a:gd name="connsiteX10" fmla="*/ 3686175 w 3810000"/>
              <a:gd name="connsiteY10" fmla="*/ 1209675 h 3181350"/>
              <a:gd name="connsiteX11" fmla="*/ 3810000 w 3810000"/>
              <a:gd name="connsiteY11" fmla="*/ 1704975 h 3181350"/>
              <a:gd name="connsiteX12" fmla="*/ 3695700 w 3810000"/>
              <a:gd name="connsiteY12" fmla="*/ 2200275 h 3181350"/>
              <a:gd name="connsiteX13" fmla="*/ 3505200 w 3810000"/>
              <a:gd name="connsiteY13" fmla="*/ 2638425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343275 w 3810000"/>
              <a:gd name="connsiteY6" fmla="*/ 161925 h 3181350"/>
              <a:gd name="connsiteX7" fmla="*/ 3409950 w 3810000"/>
              <a:gd name="connsiteY7" fmla="*/ 171450 h 3181350"/>
              <a:gd name="connsiteX8" fmla="*/ 3571875 w 3810000"/>
              <a:gd name="connsiteY8" fmla="*/ 485775 h 3181350"/>
              <a:gd name="connsiteX9" fmla="*/ 3638550 w 3810000"/>
              <a:gd name="connsiteY9" fmla="*/ 800100 h 3181350"/>
              <a:gd name="connsiteX10" fmla="*/ 3781425 w 3810000"/>
              <a:gd name="connsiteY10" fmla="*/ 1190625 h 3181350"/>
              <a:gd name="connsiteX11" fmla="*/ 3810000 w 3810000"/>
              <a:gd name="connsiteY11" fmla="*/ 1704975 h 3181350"/>
              <a:gd name="connsiteX12" fmla="*/ 3695700 w 3810000"/>
              <a:gd name="connsiteY12" fmla="*/ 2200275 h 3181350"/>
              <a:gd name="connsiteX13" fmla="*/ 3505200 w 3810000"/>
              <a:gd name="connsiteY13" fmla="*/ 2638425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343275 w 3810000"/>
              <a:gd name="connsiteY6" fmla="*/ 161925 h 3181350"/>
              <a:gd name="connsiteX7" fmla="*/ 3409950 w 3810000"/>
              <a:gd name="connsiteY7" fmla="*/ 171450 h 3181350"/>
              <a:gd name="connsiteX8" fmla="*/ 3571875 w 3810000"/>
              <a:gd name="connsiteY8" fmla="*/ 4857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695700 w 3810000"/>
              <a:gd name="connsiteY12" fmla="*/ 2200275 h 3181350"/>
              <a:gd name="connsiteX13" fmla="*/ 3505200 w 3810000"/>
              <a:gd name="connsiteY13" fmla="*/ 2638425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343275 w 3810000"/>
              <a:gd name="connsiteY6" fmla="*/ 161925 h 3181350"/>
              <a:gd name="connsiteX7" fmla="*/ 3409950 w 3810000"/>
              <a:gd name="connsiteY7" fmla="*/ 171450 h 3181350"/>
              <a:gd name="connsiteX8" fmla="*/ 3552825 w 3810000"/>
              <a:gd name="connsiteY8" fmla="*/ 3333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695700 w 3810000"/>
              <a:gd name="connsiteY12" fmla="*/ 2200275 h 3181350"/>
              <a:gd name="connsiteX13" fmla="*/ 3505200 w 3810000"/>
              <a:gd name="connsiteY13" fmla="*/ 2638425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343275 w 3810000"/>
              <a:gd name="connsiteY6" fmla="*/ 161925 h 3181350"/>
              <a:gd name="connsiteX7" fmla="*/ 3552825 w 3810000"/>
              <a:gd name="connsiteY7" fmla="*/ 333375 h 3181350"/>
              <a:gd name="connsiteX8" fmla="*/ 3705225 w 3810000"/>
              <a:gd name="connsiteY8" fmla="*/ 733425 h 3181350"/>
              <a:gd name="connsiteX9" fmla="*/ 3781425 w 3810000"/>
              <a:gd name="connsiteY9" fmla="*/ 1190625 h 3181350"/>
              <a:gd name="connsiteX10" fmla="*/ 3810000 w 3810000"/>
              <a:gd name="connsiteY10" fmla="*/ 1704975 h 3181350"/>
              <a:gd name="connsiteX11" fmla="*/ 3695700 w 3810000"/>
              <a:gd name="connsiteY11" fmla="*/ 2200275 h 3181350"/>
              <a:gd name="connsiteX12" fmla="*/ 3505200 w 3810000"/>
              <a:gd name="connsiteY12" fmla="*/ 2638425 h 3181350"/>
              <a:gd name="connsiteX13" fmla="*/ 3028950 w 3810000"/>
              <a:gd name="connsiteY13" fmla="*/ 2933700 h 3181350"/>
              <a:gd name="connsiteX14" fmla="*/ 2295525 w 3810000"/>
              <a:gd name="connsiteY14" fmla="*/ 3143250 h 3181350"/>
              <a:gd name="connsiteX15" fmla="*/ 1914525 w 3810000"/>
              <a:gd name="connsiteY15" fmla="*/ 3181350 h 3181350"/>
              <a:gd name="connsiteX16" fmla="*/ 1447800 w 3810000"/>
              <a:gd name="connsiteY16" fmla="*/ 3181350 h 3181350"/>
              <a:gd name="connsiteX17" fmla="*/ 1152525 w 3810000"/>
              <a:gd name="connsiteY17" fmla="*/ 3162300 h 3181350"/>
              <a:gd name="connsiteX18" fmla="*/ 447675 w 3810000"/>
              <a:gd name="connsiteY18"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552825 w 3810000"/>
              <a:gd name="connsiteY7" fmla="*/ 333375 h 3181350"/>
              <a:gd name="connsiteX8" fmla="*/ 3705225 w 3810000"/>
              <a:gd name="connsiteY8" fmla="*/ 733425 h 3181350"/>
              <a:gd name="connsiteX9" fmla="*/ 3781425 w 3810000"/>
              <a:gd name="connsiteY9" fmla="*/ 1190625 h 3181350"/>
              <a:gd name="connsiteX10" fmla="*/ 3810000 w 3810000"/>
              <a:gd name="connsiteY10" fmla="*/ 1704975 h 3181350"/>
              <a:gd name="connsiteX11" fmla="*/ 3695700 w 3810000"/>
              <a:gd name="connsiteY11" fmla="*/ 2200275 h 3181350"/>
              <a:gd name="connsiteX12" fmla="*/ 3505200 w 3810000"/>
              <a:gd name="connsiteY12" fmla="*/ 2638425 h 3181350"/>
              <a:gd name="connsiteX13" fmla="*/ 3028950 w 3810000"/>
              <a:gd name="connsiteY13" fmla="*/ 2933700 h 3181350"/>
              <a:gd name="connsiteX14" fmla="*/ 2295525 w 3810000"/>
              <a:gd name="connsiteY14" fmla="*/ 3143250 h 3181350"/>
              <a:gd name="connsiteX15" fmla="*/ 1914525 w 3810000"/>
              <a:gd name="connsiteY15" fmla="*/ 3181350 h 3181350"/>
              <a:gd name="connsiteX16" fmla="*/ 1447800 w 3810000"/>
              <a:gd name="connsiteY16" fmla="*/ 3181350 h 3181350"/>
              <a:gd name="connsiteX17" fmla="*/ 1152525 w 3810000"/>
              <a:gd name="connsiteY17" fmla="*/ 3162300 h 3181350"/>
              <a:gd name="connsiteX18" fmla="*/ 447675 w 3810000"/>
              <a:gd name="connsiteY18"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552825 w 3810000"/>
              <a:gd name="connsiteY7" fmla="*/ 333375 h 3181350"/>
              <a:gd name="connsiteX8" fmla="*/ 3638550 w 3810000"/>
              <a:gd name="connsiteY8" fmla="*/ 54292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695700 w 3810000"/>
              <a:gd name="connsiteY12" fmla="*/ 2200275 h 3181350"/>
              <a:gd name="connsiteX13" fmla="*/ 3505200 w 3810000"/>
              <a:gd name="connsiteY13" fmla="*/ 2638425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552825 w 3810000"/>
              <a:gd name="connsiteY7" fmla="*/ 3333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695700 w 3810000"/>
              <a:gd name="connsiteY12" fmla="*/ 2200275 h 3181350"/>
              <a:gd name="connsiteX13" fmla="*/ 3505200 w 3810000"/>
              <a:gd name="connsiteY13" fmla="*/ 2638425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695700 w 3810000"/>
              <a:gd name="connsiteY12" fmla="*/ 2200275 h 3181350"/>
              <a:gd name="connsiteX13" fmla="*/ 3505200 w 3810000"/>
              <a:gd name="connsiteY13" fmla="*/ 2638425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695700 w 3810000"/>
              <a:gd name="connsiteY12" fmla="*/ 2200275 h 3181350"/>
              <a:gd name="connsiteX13" fmla="*/ 3505200 w 3810000"/>
              <a:gd name="connsiteY13" fmla="*/ 2638425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714750 w 3810000"/>
              <a:gd name="connsiteY12" fmla="*/ 2228850 h 3181350"/>
              <a:gd name="connsiteX13" fmla="*/ 3505200 w 3810000"/>
              <a:gd name="connsiteY13" fmla="*/ 2638425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714750 w 3810000"/>
              <a:gd name="connsiteY12" fmla="*/ 2228850 h 3181350"/>
              <a:gd name="connsiteX13" fmla="*/ 3476625 w 3810000"/>
              <a:gd name="connsiteY13" fmla="*/ 272415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714750 w 3810000"/>
              <a:gd name="connsiteY12" fmla="*/ 2228850 h 3181350"/>
              <a:gd name="connsiteX13" fmla="*/ 3476625 w 3810000"/>
              <a:gd name="connsiteY13" fmla="*/ 272415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714750 w 3810000"/>
              <a:gd name="connsiteY12" fmla="*/ 2228850 h 3181350"/>
              <a:gd name="connsiteX13" fmla="*/ 3476625 w 3810000"/>
              <a:gd name="connsiteY13" fmla="*/ 272415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771900 w 3810000"/>
              <a:gd name="connsiteY12" fmla="*/ 2124075 h 3181350"/>
              <a:gd name="connsiteX13" fmla="*/ 3476625 w 3810000"/>
              <a:gd name="connsiteY13" fmla="*/ 272415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771900 w 3810000"/>
              <a:gd name="connsiteY12" fmla="*/ 2124075 h 3181350"/>
              <a:gd name="connsiteX13" fmla="*/ 3476625 w 3810000"/>
              <a:gd name="connsiteY13" fmla="*/ 272415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704975 h 3181350"/>
              <a:gd name="connsiteX12" fmla="*/ 3771900 w 3810000"/>
              <a:gd name="connsiteY12" fmla="*/ 2124075 h 3181350"/>
              <a:gd name="connsiteX13" fmla="*/ 3476625 w 3810000"/>
              <a:gd name="connsiteY13" fmla="*/ 272415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476625 w 3810000"/>
              <a:gd name="connsiteY13" fmla="*/ 272415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24000 w 3810000"/>
              <a:gd name="connsiteY2" fmla="*/ 2381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81075 w 3810000"/>
              <a:gd name="connsiteY1" fmla="*/ 5905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47675 w 3810000"/>
              <a:gd name="connsiteY19" fmla="*/ 3048000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74258 w 3810000"/>
              <a:gd name="connsiteY19" fmla="*/ 2600359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474258 w 3810000"/>
              <a:gd name="connsiteY19" fmla="*/ 2600359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75516 w 3810000"/>
              <a:gd name="connsiteY19" fmla="*/ 2283735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770700 w 3810000"/>
              <a:gd name="connsiteY19" fmla="*/ 2881320 h 3181350"/>
              <a:gd name="connsiteX20" fmla="*/ 75516 w 3810000"/>
              <a:gd name="connsiteY20" fmla="*/ 2283735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690952 w 3810000"/>
              <a:gd name="connsiteY19" fmla="*/ 2914075 h 3181350"/>
              <a:gd name="connsiteX20" fmla="*/ 75516 w 3810000"/>
              <a:gd name="connsiteY20" fmla="*/ 2283735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690952 w 3810000"/>
              <a:gd name="connsiteY19" fmla="*/ 2914075 h 3181350"/>
              <a:gd name="connsiteX20" fmla="*/ 75516 w 3810000"/>
              <a:gd name="connsiteY20" fmla="*/ 2283735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676650 w 3810000"/>
              <a:gd name="connsiteY8" fmla="*/ 523875 h 3181350"/>
              <a:gd name="connsiteX9" fmla="*/ 3705225 w 3810000"/>
              <a:gd name="connsiteY9" fmla="*/ 733425 h 3181350"/>
              <a:gd name="connsiteX10" fmla="*/ 3781425 w 3810000"/>
              <a:gd name="connsiteY10" fmla="*/ 1190625 h 3181350"/>
              <a:gd name="connsiteX11" fmla="*/ 3810000 w 3810000"/>
              <a:gd name="connsiteY11" fmla="*/ 1581150 h 3181350"/>
              <a:gd name="connsiteX12" fmla="*/ 3771900 w 3810000"/>
              <a:gd name="connsiteY12" fmla="*/ 2124075 h 3181350"/>
              <a:gd name="connsiteX13" fmla="*/ 3571875 w 3810000"/>
              <a:gd name="connsiteY13" fmla="*/ 2628900 h 3181350"/>
              <a:gd name="connsiteX14" fmla="*/ 3028950 w 3810000"/>
              <a:gd name="connsiteY14" fmla="*/ 2933700 h 3181350"/>
              <a:gd name="connsiteX15" fmla="*/ 2295525 w 3810000"/>
              <a:gd name="connsiteY15" fmla="*/ 3143250 h 3181350"/>
              <a:gd name="connsiteX16" fmla="*/ 1914525 w 3810000"/>
              <a:gd name="connsiteY16" fmla="*/ 3181350 h 3181350"/>
              <a:gd name="connsiteX17" fmla="*/ 1447800 w 3810000"/>
              <a:gd name="connsiteY17" fmla="*/ 3181350 h 3181350"/>
              <a:gd name="connsiteX18" fmla="*/ 1152525 w 3810000"/>
              <a:gd name="connsiteY18" fmla="*/ 3162300 h 3181350"/>
              <a:gd name="connsiteX19" fmla="*/ 690952 w 3810000"/>
              <a:gd name="connsiteY19" fmla="*/ 2914075 h 3181350"/>
              <a:gd name="connsiteX20" fmla="*/ 75516 w 3810000"/>
              <a:gd name="connsiteY20" fmla="*/ 2283735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705225 w 3810000"/>
              <a:gd name="connsiteY8" fmla="*/ 733425 h 3181350"/>
              <a:gd name="connsiteX9" fmla="*/ 3781425 w 3810000"/>
              <a:gd name="connsiteY9" fmla="*/ 1190625 h 3181350"/>
              <a:gd name="connsiteX10" fmla="*/ 3810000 w 3810000"/>
              <a:gd name="connsiteY10" fmla="*/ 1581150 h 3181350"/>
              <a:gd name="connsiteX11" fmla="*/ 3771900 w 3810000"/>
              <a:gd name="connsiteY11" fmla="*/ 2124075 h 3181350"/>
              <a:gd name="connsiteX12" fmla="*/ 3571875 w 3810000"/>
              <a:gd name="connsiteY12" fmla="*/ 2628900 h 3181350"/>
              <a:gd name="connsiteX13" fmla="*/ 3028950 w 3810000"/>
              <a:gd name="connsiteY13" fmla="*/ 2933700 h 3181350"/>
              <a:gd name="connsiteX14" fmla="*/ 2295525 w 3810000"/>
              <a:gd name="connsiteY14" fmla="*/ 3143250 h 3181350"/>
              <a:gd name="connsiteX15" fmla="*/ 1914525 w 3810000"/>
              <a:gd name="connsiteY15" fmla="*/ 3181350 h 3181350"/>
              <a:gd name="connsiteX16" fmla="*/ 1447800 w 3810000"/>
              <a:gd name="connsiteY16" fmla="*/ 3181350 h 3181350"/>
              <a:gd name="connsiteX17" fmla="*/ 1152525 w 3810000"/>
              <a:gd name="connsiteY17" fmla="*/ 3162300 h 3181350"/>
              <a:gd name="connsiteX18" fmla="*/ 690952 w 3810000"/>
              <a:gd name="connsiteY18" fmla="*/ 2914075 h 3181350"/>
              <a:gd name="connsiteX19" fmla="*/ 75516 w 3810000"/>
              <a:gd name="connsiteY19" fmla="*/ 2283735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767252 w 3810000"/>
              <a:gd name="connsiteY8" fmla="*/ 788015 h 3181350"/>
              <a:gd name="connsiteX9" fmla="*/ 3781425 w 3810000"/>
              <a:gd name="connsiteY9" fmla="*/ 1190625 h 3181350"/>
              <a:gd name="connsiteX10" fmla="*/ 3810000 w 3810000"/>
              <a:gd name="connsiteY10" fmla="*/ 1581150 h 3181350"/>
              <a:gd name="connsiteX11" fmla="*/ 3771900 w 3810000"/>
              <a:gd name="connsiteY11" fmla="*/ 2124075 h 3181350"/>
              <a:gd name="connsiteX12" fmla="*/ 3571875 w 3810000"/>
              <a:gd name="connsiteY12" fmla="*/ 2628900 h 3181350"/>
              <a:gd name="connsiteX13" fmla="*/ 3028950 w 3810000"/>
              <a:gd name="connsiteY13" fmla="*/ 2933700 h 3181350"/>
              <a:gd name="connsiteX14" fmla="*/ 2295525 w 3810000"/>
              <a:gd name="connsiteY14" fmla="*/ 3143250 h 3181350"/>
              <a:gd name="connsiteX15" fmla="*/ 1914525 w 3810000"/>
              <a:gd name="connsiteY15" fmla="*/ 3181350 h 3181350"/>
              <a:gd name="connsiteX16" fmla="*/ 1447800 w 3810000"/>
              <a:gd name="connsiteY16" fmla="*/ 3181350 h 3181350"/>
              <a:gd name="connsiteX17" fmla="*/ 1152525 w 3810000"/>
              <a:gd name="connsiteY17" fmla="*/ 3162300 h 3181350"/>
              <a:gd name="connsiteX18" fmla="*/ 690952 w 3810000"/>
              <a:gd name="connsiteY18" fmla="*/ 2914075 h 3181350"/>
              <a:gd name="connsiteX19" fmla="*/ 75516 w 3810000"/>
              <a:gd name="connsiteY19" fmla="*/ 2283735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767252 w 3810000"/>
              <a:gd name="connsiteY8" fmla="*/ 788015 h 3181350"/>
              <a:gd name="connsiteX9" fmla="*/ 3781425 w 3810000"/>
              <a:gd name="connsiteY9" fmla="*/ 1190625 h 3181350"/>
              <a:gd name="connsiteX10" fmla="*/ 3810000 w 3810000"/>
              <a:gd name="connsiteY10" fmla="*/ 1581150 h 3181350"/>
              <a:gd name="connsiteX11" fmla="*/ 3771900 w 3810000"/>
              <a:gd name="connsiteY11" fmla="*/ 2124075 h 3181350"/>
              <a:gd name="connsiteX12" fmla="*/ 3571875 w 3810000"/>
              <a:gd name="connsiteY12" fmla="*/ 2628900 h 3181350"/>
              <a:gd name="connsiteX13" fmla="*/ 3028950 w 3810000"/>
              <a:gd name="connsiteY13" fmla="*/ 2933700 h 3181350"/>
              <a:gd name="connsiteX14" fmla="*/ 2295525 w 3810000"/>
              <a:gd name="connsiteY14" fmla="*/ 3143250 h 3181350"/>
              <a:gd name="connsiteX15" fmla="*/ 1914525 w 3810000"/>
              <a:gd name="connsiteY15" fmla="*/ 3181350 h 3181350"/>
              <a:gd name="connsiteX16" fmla="*/ 1447800 w 3810000"/>
              <a:gd name="connsiteY16" fmla="*/ 3181350 h 3181350"/>
              <a:gd name="connsiteX17" fmla="*/ 1152525 w 3810000"/>
              <a:gd name="connsiteY17" fmla="*/ 3162300 h 3181350"/>
              <a:gd name="connsiteX18" fmla="*/ 690952 w 3810000"/>
              <a:gd name="connsiteY18" fmla="*/ 2914075 h 3181350"/>
              <a:gd name="connsiteX19" fmla="*/ 75516 w 3810000"/>
              <a:gd name="connsiteY19" fmla="*/ 2283735 h 3181350"/>
              <a:gd name="connsiteX0" fmla="*/ 0 w 3810000"/>
              <a:gd name="connsiteY0" fmla="*/ 1104900 h 3181350"/>
              <a:gd name="connsiteX1" fmla="*/ 968375 w 3810000"/>
              <a:gd name="connsiteY1" fmla="*/ 514350 h 3181350"/>
              <a:gd name="connsiteX2" fmla="*/ 1587500 w 3810000"/>
              <a:gd name="connsiteY2" fmla="*/ 225425 h 3181350"/>
              <a:gd name="connsiteX3" fmla="*/ 2600325 w 3810000"/>
              <a:gd name="connsiteY3" fmla="*/ 9525 h 3181350"/>
              <a:gd name="connsiteX4" fmla="*/ 3095625 w 3810000"/>
              <a:gd name="connsiteY4" fmla="*/ 0 h 3181350"/>
              <a:gd name="connsiteX5" fmla="*/ 3248025 w 3810000"/>
              <a:gd name="connsiteY5" fmla="*/ 38100 h 3181350"/>
              <a:gd name="connsiteX6" fmla="*/ 3495675 w 3810000"/>
              <a:gd name="connsiteY6" fmla="*/ 123825 h 3181350"/>
              <a:gd name="connsiteX7" fmla="*/ 3638550 w 3810000"/>
              <a:gd name="connsiteY7" fmla="*/ 295275 h 3181350"/>
              <a:gd name="connsiteX8" fmla="*/ 3767252 w 3810000"/>
              <a:gd name="connsiteY8" fmla="*/ 788015 h 3181350"/>
              <a:gd name="connsiteX9" fmla="*/ 3781425 w 3810000"/>
              <a:gd name="connsiteY9" fmla="*/ 1190625 h 3181350"/>
              <a:gd name="connsiteX10" fmla="*/ 3810000 w 3810000"/>
              <a:gd name="connsiteY10" fmla="*/ 1581150 h 3181350"/>
              <a:gd name="connsiteX11" fmla="*/ 3771900 w 3810000"/>
              <a:gd name="connsiteY11" fmla="*/ 2124075 h 3181350"/>
              <a:gd name="connsiteX12" fmla="*/ 3571875 w 3810000"/>
              <a:gd name="connsiteY12" fmla="*/ 2628900 h 3181350"/>
              <a:gd name="connsiteX13" fmla="*/ 3028950 w 3810000"/>
              <a:gd name="connsiteY13" fmla="*/ 2933700 h 3181350"/>
              <a:gd name="connsiteX14" fmla="*/ 2295525 w 3810000"/>
              <a:gd name="connsiteY14" fmla="*/ 3143250 h 3181350"/>
              <a:gd name="connsiteX15" fmla="*/ 1914525 w 3810000"/>
              <a:gd name="connsiteY15" fmla="*/ 3181350 h 3181350"/>
              <a:gd name="connsiteX16" fmla="*/ 1447800 w 3810000"/>
              <a:gd name="connsiteY16" fmla="*/ 3181350 h 3181350"/>
              <a:gd name="connsiteX17" fmla="*/ 1152525 w 3810000"/>
              <a:gd name="connsiteY17" fmla="*/ 3162300 h 3181350"/>
              <a:gd name="connsiteX18" fmla="*/ 690952 w 3810000"/>
              <a:gd name="connsiteY18" fmla="*/ 2914075 h 3181350"/>
              <a:gd name="connsiteX19" fmla="*/ 75516 w 3810000"/>
              <a:gd name="connsiteY19" fmla="*/ 2283735 h 3181350"/>
              <a:gd name="connsiteX0" fmla="*/ 0 w 3825730"/>
              <a:gd name="connsiteY0" fmla="*/ 1104900 h 3181350"/>
              <a:gd name="connsiteX1" fmla="*/ 968375 w 3825730"/>
              <a:gd name="connsiteY1" fmla="*/ 514350 h 3181350"/>
              <a:gd name="connsiteX2" fmla="*/ 1587500 w 3825730"/>
              <a:gd name="connsiteY2" fmla="*/ 225425 h 3181350"/>
              <a:gd name="connsiteX3" fmla="*/ 2600325 w 3825730"/>
              <a:gd name="connsiteY3" fmla="*/ 9525 h 3181350"/>
              <a:gd name="connsiteX4" fmla="*/ 3095625 w 3825730"/>
              <a:gd name="connsiteY4" fmla="*/ 0 h 3181350"/>
              <a:gd name="connsiteX5" fmla="*/ 3248025 w 3825730"/>
              <a:gd name="connsiteY5" fmla="*/ 38100 h 3181350"/>
              <a:gd name="connsiteX6" fmla="*/ 3495675 w 3825730"/>
              <a:gd name="connsiteY6" fmla="*/ 123825 h 3181350"/>
              <a:gd name="connsiteX7" fmla="*/ 3638550 w 3825730"/>
              <a:gd name="connsiteY7" fmla="*/ 295275 h 3181350"/>
              <a:gd name="connsiteX8" fmla="*/ 3767252 w 3825730"/>
              <a:gd name="connsiteY8" fmla="*/ 788015 h 3181350"/>
              <a:gd name="connsiteX9" fmla="*/ 3825730 w 3825730"/>
              <a:gd name="connsiteY9" fmla="*/ 1201543 h 3181350"/>
              <a:gd name="connsiteX10" fmla="*/ 3810000 w 3825730"/>
              <a:gd name="connsiteY10" fmla="*/ 1581150 h 3181350"/>
              <a:gd name="connsiteX11" fmla="*/ 3771900 w 3825730"/>
              <a:gd name="connsiteY11" fmla="*/ 2124075 h 3181350"/>
              <a:gd name="connsiteX12" fmla="*/ 3571875 w 3825730"/>
              <a:gd name="connsiteY12" fmla="*/ 2628900 h 3181350"/>
              <a:gd name="connsiteX13" fmla="*/ 3028950 w 3825730"/>
              <a:gd name="connsiteY13" fmla="*/ 2933700 h 3181350"/>
              <a:gd name="connsiteX14" fmla="*/ 2295525 w 3825730"/>
              <a:gd name="connsiteY14" fmla="*/ 3143250 h 3181350"/>
              <a:gd name="connsiteX15" fmla="*/ 1914525 w 3825730"/>
              <a:gd name="connsiteY15" fmla="*/ 3181350 h 3181350"/>
              <a:gd name="connsiteX16" fmla="*/ 1447800 w 3825730"/>
              <a:gd name="connsiteY16" fmla="*/ 3181350 h 3181350"/>
              <a:gd name="connsiteX17" fmla="*/ 1152525 w 3825730"/>
              <a:gd name="connsiteY17" fmla="*/ 3162300 h 3181350"/>
              <a:gd name="connsiteX18" fmla="*/ 690952 w 3825730"/>
              <a:gd name="connsiteY18" fmla="*/ 2914075 h 3181350"/>
              <a:gd name="connsiteX19" fmla="*/ 75516 w 3825730"/>
              <a:gd name="connsiteY19" fmla="*/ 2283735 h 3181350"/>
              <a:gd name="connsiteX0" fmla="*/ 0 w 3825730"/>
              <a:gd name="connsiteY0" fmla="*/ 1104900 h 3181350"/>
              <a:gd name="connsiteX1" fmla="*/ 968375 w 3825730"/>
              <a:gd name="connsiteY1" fmla="*/ 514350 h 3181350"/>
              <a:gd name="connsiteX2" fmla="*/ 1587500 w 3825730"/>
              <a:gd name="connsiteY2" fmla="*/ 225425 h 3181350"/>
              <a:gd name="connsiteX3" fmla="*/ 2073257 w 3825730"/>
              <a:gd name="connsiteY3" fmla="*/ 97210 h 3181350"/>
              <a:gd name="connsiteX4" fmla="*/ 2600325 w 3825730"/>
              <a:gd name="connsiteY4" fmla="*/ 9525 h 3181350"/>
              <a:gd name="connsiteX5" fmla="*/ 3095625 w 3825730"/>
              <a:gd name="connsiteY5" fmla="*/ 0 h 3181350"/>
              <a:gd name="connsiteX6" fmla="*/ 3248025 w 3825730"/>
              <a:gd name="connsiteY6" fmla="*/ 38100 h 3181350"/>
              <a:gd name="connsiteX7" fmla="*/ 3495675 w 3825730"/>
              <a:gd name="connsiteY7" fmla="*/ 123825 h 3181350"/>
              <a:gd name="connsiteX8" fmla="*/ 3638550 w 3825730"/>
              <a:gd name="connsiteY8" fmla="*/ 295275 h 3181350"/>
              <a:gd name="connsiteX9" fmla="*/ 3767252 w 3825730"/>
              <a:gd name="connsiteY9" fmla="*/ 788015 h 3181350"/>
              <a:gd name="connsiteX10" fmla="*/ 3825730 w 3825730"/>
              <a:gd name="connsiteY10" fmla="*/ 1201543 h 3181350"/>
              <a:gd name="connsiteX11" fmla="*/ 3810000 w 3825730"/>
              <a:gd name="connsiteY11" fmla="*/ 1581150 h 3181350"/>
              <a:gd name="connsiteX12" fmla="*/ 3771900 w 3825730"/>
              <a:gd name="connsiteY12" fmla="*/ 2124075 h 3181350"/>
              <a:gd name="connsiteX13" fmla="*/ 3571875 w 3825730"/>
              <a:gd name="connsiteY13" fmla="*/ 2628900 h 3181350"/>
              <a:gd name="connsiteX14" fmla="*/ 3028950 w 3825730"/>
              <a:gd name="connsiteY14" fmla="*/ 2933700 h 3181350"/>
              <a:gd name="connsiteX15" fmla="*/ 2295525 w 3825730"/>
              <a:gd name="connsiteY15" fmla="*/ 3143250 h 3181350"/>
              <a:gd name="connsiteX16" fmla="*/ 1914525 w 3825730"/>
              <a:gd name="connsiteY16" fmla="*/ 3181350 h 3181350"/>
              <a:gd name="connsiteX17" fmla="*/ 1447800 w 3825730"/>
              <a:gd name="connsiteY17" fmla="*/ 3181350 h 3181350"/>
              <a:gd name="connsiteX18" fmla="*/ 1152525 w 3825730"/>
              <a:gd name="connsiteY18" fmla="*/ 3162300 h 3181350"/>
              <a:gd name="connsiteX19" fmla="*/ 690952 w 3825730"/>
              <a:gd name="connsiteY19" fmla="*/ 2914075 h 3181350"/>
              <a:gd name="connsiteX20" fmla="*/ 75516 w 3825730"/>
              <a:gd name="connsiteY20" fmla="*/ 2283735 h 3181350"/>
              <a:gd name="connsiteX0" fmla="*/ 0 w 3825730"/>
              <a:gd name="connsiteY0" fmla="*/ 1104900 h 3181350"/>
              <a:gd name="connsiteX1" fmla="*/ 968375 w 3825730"/>
              <a:gd name="connsiteY1" fmla="*/ 514350 h 3181350"/>
              <a:gd name="connsiteX2" fmla="*/ 1587500 w 3825730"/>
              <a:gd name="connsiteY2" fmla="*/ 225425 h 3181350"/>
              <a:gd name="connsiteX3" fmla="*/ 2073257 w 3825730"/>
              <a:gd name="connsiteY3" fmla="*/ 64456 h 3181350"/>
              <a:gd name="connsiteX4" fmla="*/ 2600325 w 3825730"/>
              <a:gd name="connsiteY4" fmla="*/ 9525 h 3181350"/>
              <a:gd name="connsiteX5" fmla="*/ 3095625 w 3825730"/>
              <a:gd name="connsiteY5" fmla="*/ 0 h 3181350"/>
              <a:gd name="connsiteX6" fmla="*/ 3248025 w 3825730"/>
              <a:gd name="connsiteY6" fmla="*/ 38100 h 3181350"/>
              <a:gd name="connsiteX7" fmla="*/ 3495675 w 3825730"/>
              <a:gd name="connsiteY7" fmla="*/ 123825 h 3181350"/>
              <a:gd name="connsiteX8" fmla="*/ 3638550 w 3825730"/>
              <a:gd name="connsiteY8" fmla="*/ 295275 h 3181350"/>
              <a:gd name="connsiteX9" fmla="*/ 3767252 w 3825730"/>
              <a:gd name="connsiteY9" fmla="*/ 788015 h 3181350"/>
              <a:gd name="connsiteX10" fmla="*/ 3825730 w 3825730"/>
              <a:gd name="connsiteY10" fmla="*/ 1201543 h 3181350"/>
              <a:gd name="connsiteX11" fmla="*/ 3810000 w 3825730"/>
              <a:gd name="connsiteY11" fmla="*/ 1581150 h 3181350"/>
              <a:gd name="connsiteX12" fmla="*/ 3771900 w 3825730"/>
              <a:gd name="connsiteY12" fmla="*/ 2124075 h 3181350"/>
              <a:gd name="connsiteX13" fmla="*/ 3571875 w 3825730"/>
              <a:gd name="connsiteY13" fmla="*/ 2628900 h 3181350"/>
              <a:gd name="connsiteX14" fmla="*/ 3028950 w 3825730"/>
              <a:gd name="connsiteY14" fmla="*/ 2933700 h 3181350"/>
              <a:gd name="connsiteX15" fmla="*/ 2295525 w 3825730"/>
              <a:gd name="connsiteY15" fmla="*/ 3143250 h 3181350"/>
              <a:gd name="connsiteX16" fmla="*/ 1914525 w 3825730"/>
              <a:gd name="connsiteY16" fmla="*/ 3181350 h 3181350"/>
              <a:gd name="connsiteX17" fmla="*/ 1447800 w 3825730"/>
              <a:gd name="connsiteY17" fmla="*/ 3181350 h 3181350"/>
              <a:gd name="connsiteX18" fmla="*/ 1152525 w 3825730"/>
              <a:gd name="connsiteY18" fmla="*/ 3162300 h 3181350"/>
              <a:gd name="connsiteX19" fmla="*/ 690952 w 3825730"/>
              <a:gd name="connsiteY19" fmla="*/ 2914075 h 3181350"/>
              <a:gd name="connsiteX20" fmla="*/ 75516 w 3825730"/>
              <a:gd name="connsiteY20" fmla="*/ 2283735 h 3181350"/>
              <a:gd name="connsiteX0" fmla="*/ 0 w 3835436"/>
              <a:gd name="connsiteY0" fmla="*/ 1104900 h 3181350"/>
              <a:gd name="connsiteX1" fmla="*/ 968375 w 3835436"/>
              <a:gd name="connsiteY1" fmla="*/ 514350 h 3181350"/>
              <a:gd name="connsiteX2" fmla="*/ 1587500 w 3835436"/>
              <a:gd name="connsiteY2" fmla="*/ 225425 h 3181350"/>
              <a:gd name="connsiteX3" fmla="*/ 2073257 w 3835436"/>
              <a:gd name="connsiteY3" fmla="*/ 64456 h 3181350"/>
              <a:gd name="connsiteX4" fmla="*/ 2600325 w 3835436"/>
              <a:gd name="connsiteY4" fmla="*/ 9525 h 3181350"/>
              <a:gd name="connsiteX5" fmla="*/ 3095625 w 3835436"/>
              <a:gd name="connsiteY5" fmla="*/ 0 h 3181350"/>
              <a:gd name="connsiteX6" fmla="*/ 3248025 w 3835436"/>
              <a:gd name="connsiteY6" fmla="*/ 38100 h 3181350"/>
              <a:gd name="connsiteX7" fmla="*/ 3495675 w 3835436"/>
              <a:gd name="connsiteY7" fmla="*/ 123825 h 3181350"/>
              <a:gd name="connsiteX8" fmla="*/ 3638550 w 3835436"/>
              <a:gd name="connsiteY8" fmla="*/ 295275 h 3181350"/>
              <a:gd name="connsiteX9" fmla="*/ 3767252 w 3835436"/>
              <a:gd name="connsiteY9" fmla="*/ 788015 h 3181350"/>
              <a:gd name="connsiteX10" fmla="*/ 3825730 w 3835436"/>
              <a:gd name="connsiteY10" fmla="*/ 1201543 h 3181350"/>
              <a:gd name="connsiteX11" fmla="*/ 3835436 w 3835436"/>
              <a:gd name="connsiteY11" fmla="*/ 1685967 h 3181350"/>
              <a:gd name="connsiteX12" fmla="*/ 3771900 w 3835436"/>
              <a:gd name="connsiteY12" fmla="*/ 2124075 h 3181350"/>
              <a:gd name="connsiteX13" fmla="*/ 3571875 w 3835436"/>
              <a:gd name="connsiteY13" fmla="*/ 2628900 h 3181350"/>
              <a:gd name="connsiteX14" fmla="*/ 3028950 w 3835436"/>
              <a:gd name="connsiteY14" fmla="*/ 2933700 h 3181350"/>
              <a:gd name="connsiteX15" fmla="*/ 2295525 w 3835436"/>
              <a:gd name="connsiteY15" fmla="*/ 3143250 h 3181350"/>
              <a:gd name="connsiteX16" fmla="*/ 1914525 w 3835436"/>
              <a:gd name="connsiteY16" fmla="*/ 3181350 h 3181350"/>
              <a:gd name="connsiteX17" fmla="*/ 1447800 w 3835436"/>
              <a:gd name="connsiteY17" fmla="*/ 3181350 h 3181350"/>
              <a:gd name="connsiteX18" fmla="*/ 1152525 w 3835436"/>
              <a:gd name="connsiteY18" fmla="*/ 3162300 h 3181350"/>
              <a:gd name="connsiteX19" fmla="*/ 690952 w 3835436"/>
              <a:gd name="connsiteY19" fmla="*/ 2914075 h 3181350"/>
              <a:gd name="connsiteX20" fmla="*/ 75516 w 3835436"/>
              <a:gd name="connsiteY20" fmla="*/ 2283735 h 3181350"/>
              <a:gd name="connsiteX0" fmla="*/ 0 w 4013487"/>
              <a:gd name="connsiteY0" fmla="*/ 1315429 h 3181350"/>
              <a:gd name="connsiteX1" fmla="*/ 1146426 w 4013487"/>
              <a:gd name="connsiteY1" fmla="*/ 514350 h 3181350"/>
              <a:gd name="connsiteX2" fmla="*/ 1765551 w 4013487"/>
              <a:gd name="connsiteY2" fmla="*/ 225425 h 3181350"/>
              <a:gd name="connsiteX3" fmla="*/ 2251308 w 4013487"/>
              <a:gd name="connsiteY3" fmla="*/ 64456 h 3181350"/>
              <a:gd name="connsiteX4" fmla="*/ 2778376 w 4013487"/>
              <a:gd name="connsiteY4" fmla="*/ 9525 h 3181350"/>
              <a:gd name="connsiteX5" fmla="*/ 3273676 w 4013487"/>
              <a:gd name="connsiteY5" fmla="*/ 0 h 3181350"/>
              <a:gd name="connsiteX6" fmla="*/ 3426076 w 4013487"/>
              <a:gd name="connsiteY6" fmla="*/ 38100 h 3181350"/>
              <a:gd name="connsiteX7" fmla="*/ 3673726 w 4013487"/>
              <a:gd name="connsiteY7" fmla="*/ 123825 h 3181350"/>
              <a:gd name="connsiteX8" fmla="*/ 3816601 w 4013487"/>
              <a:gd name="connsiteY8" fmla="*/ 295275 h 3181350"/>
              <a:gd name="connsiteX9" fmla="*/ 3945303 w 4013487"/>
              <a:gd name="connsiteY9" fmla="*/ 788015 h 3181350"/>
              <a:gd name="connsiteX10" fmla="*/ 4003781 w 4013487"/>
              <a:gd name="connsiteY10" fmla="*/ 1201543 h 3181350"/>
              <a:gd name="connsiteX11" fmla="*/ 4013487 w 4013487"/>
              <a:gd name="connsiteY11" fmla="*/ 1685967 h 3181350"/>
              <a:gd name="connsiteX12" fmla="*/ 3949951 w 4013487"/>
              <a:gd name="connsiteY12" fmla="*/ 2124075 h 3181350"/>
              <a:gd name="connsiteX13" fmla="*/ 3749926 w 4013487"/>
              <a:gd name="connsiteY13" fmla="*/ 2628900 h 3181350"/>
              <a:gd name="connsiteX14" fmla="*/ 3207001 w 4013487"/>
              <a:gd name="connsiteY14" fmla="*/ 2933700 h 3181350"/>
              <a:gd name="connsiteX15" fmla="*/ 2473576 w 4013487"/>
              <a:gd name="connsiteY15" fmla="*/ 3143250 h 3181350"/>
              <a:gd name="connsiteX16" fmla="*/ 2092576 w 4013487"/>
              <a:gd name="connsiteY16" fmla="*/ 3181350 h 3181350"/>
              <a:gd name="connsiteX17" fmla="*/ 1625851 w 4013487"/>
              <a:gd name="connsiteY17" fmla="*/ 3181350 h 3181350"/>
              <a:gd name="connsiteX18" fmla="*/ 1330576 w 4013487"/>
              <a:gd name="connsiteY18" fmla="*/ 3162300 h 3181350"/>
              <a:gd name="connsiteX19" fmla="*/ 869003 w 4013487"/>
              <a:gd name="connsiteY19" fmla="*/ 2914075 h 3181350"/>
              <a:gd name="connsiteX20" fmla="*/ 253567 w 4013487"/>
              <a:gd name="connsiteY20" fmla="*/ 2283735 h 3181350"/>
              <a:gd name="connsiteX0" fmla="*/ 0 w 4013487"/>
              <a:gd name="connsiteY0" fmla="*/ 1315429 h 3181350"/>
              <a:gd name="connsiteX1" fmla="*/ 1146426 w 4013487"/>
              <a:gd name="connsiteY1" fmla="*/ 514350 h 3181350"/>
              <a:gd name="connsiteX2" fmla="*/ 1765551 w 4013487"/>
              <a:gd name="connsiteY2" fmla="*/ 225425 h 3181350"/>
              <a:gd name="connsiteX3" fmla="*/ 2251308 w 4013487"/>
              <a:gd name="connsiteY3" fmla="*/ 64456 h 3181350"/>
              <a:gd name="connsiteX4" fmla="*/ 2778376 w 4013487"/>
              <a:gd name="connsiteY4" fmla="*/ 9525 h 3181350"/>
              <a:gd name="connsiteX5" fmla="*/ 3273676 w 4013487"/>
              <a:gd name="connsiteY5" fmla="*/ 0 h 3181350"/>
              <a:gd name="connsiteX6" fmla="*/ 3426076 w 4013487"/>
              <a:gd name="connsiteY6" fmla="*/ 38100 h 3181350"/>
              <a:gd name="connsiteX7" fmla="*/ 3673726 w 4013487"/>
              <a:gd name="connsiteY7" fmla="*/ 123825 h 3181350"/>
              <a:gd name="connsiteX8" fmla="*/ 3816601 w 4013487"/>
              <a:gd name="connsiteY8" fmla="*/ 295275 h 3181350"/>
              <a:gd name="connsiteX9" fmla="*/ 3945303 w 4013487"/>
              <a:gd name="connsiteY9" fmla="*/ 788015 h 3181350"/>
              <a:gd name="connsiteX10" fmla="*/ 4003781 w 4013487"/>
              <a:gd name="connsiteY10" fmla="*/ 1201543 h 3181350"/>
              <a:gd name="connsiteX11" fmla="*/ 4013487 w 4013487"/>
              <a:gd name="connsiteY11" fmla="*/ 1685967 h 3181350"/>
              <a:gd name="connsiteX12" fmla="*/ 3920882 w 4013487"/>
              <a:gd name="connsiteY12" fmla="*/ 2238958 h 3181350"/>
              <a:gd name="connsiteX13" fmla="*/ 3749926 w 4013487"/>
              <a:gd name="connsiteY13" fmla="*/ 2628900 h 3181350"/>
              <a:gd name="connsiteX14" fmla="*/ 3207001 w 4013487"/>
              <a:gd name="connsiteY14" fmla="*/ 2933700 h 3181350"/>
              <a:gd name="connsiteX15" fmla="*/ 2473576 w 4013487"/>
              <a:gd name="connsiteY15" fmla="*/ 3143250 h 3181350"/>
              <a:gd name="connsiteX16" fmla="*/ 2092576 w 4013487"/>
              <a:gd name="connsiteY16" fmla="*/ 3181350 h 3181350"/>
              <a:gd name="connsiteX17" fmla="*/ 1625851 w 4013487"/>
              <a:gd name="connsiteY17" fmla="*/ 3181350 h 3181350"/>
              <a:gd name="connsiteX18" fmla="*/ 1330576 w 4013487"/>
              <a:gd name="connsiteY18" fmla="*/ 3162300 h 3181350"/>
              <a:gd name="connsiteX19" fmla="*/ 869003 w 4013487"/>
              <a:gd name="connsiteY19" fmla="*/ 2914075 h 3181350"/>
              <a:gd name="connsiteX20" fmla="*/ 253567 w 4013487"/>
              <a:gd name="connsiteY20" fmla="*/ 2283735 h 3181350"/>
              <a:gd name="connsiteX0" fmla="*/ 0 w 4013487"/>
              <a:gd name="connsiteY0" fmla="*/ 1315429 h 3181350"/>
              <a:gd name="connsiteX1" fmla="*/ 1146426 w 4013487"/>
              <a:gd name="connsiteY1" fmla="*/ 514350 h 3181350"/>
              <a:gd name="connsiteX2" fmla="*/ 1765551 w 4013487"/>
              <a:gd name="connsiteY2" fmla="*/ 225425 h 3181350"/>
              <a:gd name="connsiteX3" fmla="*/ 2251308 w 4013487"/>
              <a:gd name="connsiteY3" fmla="*/ 64456 h 3181350"/>
              <a:gd name="connsiteX4" fmla="*/ 2778376 w 4013487"/>
              <a:gd name="connsiteY4" fmla="*/ 9525 h 3181350"/>
              <a:gd name="connsiteX5" fmla="*/ 3273676 w 4013487"/>
              <a:gd name="connsiteY5" fmla="*/ 0 h 3181350"/>
              <a:gd name="connsiteX6" fmla="*/ 3426076 w 4013487"/>
              <a:gd name="connsiteY6" fmla="*/ 38100 h 3181350"/>
              <a:gd name="connsiteX7" fmla="*/ 3673726 w 4013487"/>
              <a:gd name="connsiteY7" fmla="*/ 123825 h 3181350"/>
              <a:gd name="connsiteX8" fmla="*/ 3816601 w 4013487"/>
              <a:gd name="connsiteY8" fmla="*/ 295275 h 3181350"/>
              <a:gd name="connsiteX9" fmla="*/ 3945303 w 4013487"/>
              <a:gd name="connsiteY9" fmla="*/ 788015 h 3181350"/>
              <a:gd name="connsiteX10" fmla="*/ 4003781 w 4013487"/>
              <a:gd name="connsiteY10" fmla="*/ 1201543 h 3181350"/>
              <a:gd name="connsiteX11" fmla="*/ 4013487 w 4013487"/>
              <a:gd name="connsiteY11" fmla="*/ 1685967 h 3181350"/>
              <a:gd name="connsiteX12" fmla="*/ 3920882 w 4013487"/>
              <a:gd name="connsiteY12" fmla="*/ 2238958 h 3181350"/>
              <a:gd name="connsiteX13" fmla="*/ 3662717 w 4013487"/>
              <a:gd name="connsiteY13" fmla="*/ 2646574 h 3181350"/>
              <a:gd name="connsiteX14" fmla="*/ 3207001 w 4013487"/>
              <a:gd name="connsiteY14" fmla="*/ 2933700 h 3181350"/>
              <a:gd name="connsiteX15" fmla="*/ 2473576 w 4013487"/>
              <a:gd name="connsiteY15" fmla="*/ 3143250 h 3181350"/>
              <a:gd name="connsiteX16" fmla="*/ 2092576 w 4013487"/>
              <a:gd name="connsiteY16" fmla="*/ 3181350 h 3181350"/>
              <a:gd name="connsiteX17" fmla="*/ 1625851 w 4013487"/>
              <a:gd name="connsiteY17" fmla="*/ 3181350 h 3181350"/>
              <a:gd name="connsiteX18" fmla="*/ 1330576 w 4013487"/>
              <a:gd name="connsiteY18" fmla="*/ 3162300 h 3181350"/>
              <a:gd name="connsiteX19" fmla="*/ 869003 w 4013487"/>
              <a:gd name="connsiteY19" fmla="*/ 2914075 h 3181350"/>
              <a:gd name="connsiteX20" fmla="*/ 253567 w 4013487"/>
              <a:gd name="connsiteY20" fmla="*/ 2283735 h 3181350"/>
              <a:gd name="connsiteX0" fmla="*/ 0 w 4013487"/>
              <a:gd name="connsiteY0" fmla="*/ 1315429 h 3181350"/>
              <a:gd name="connsiteX1" fmla="*/ 1146426 w 4013487"/>
              <a:gd name="connsiteY1" fmla="*/ 514350 h 3181350"/>
              <a:gd name="connsiteX2" fmla="*/ 1765551 w 4013487"/>
              <a:gd name="connsiteY2" fmla="*/ 225425 h 3181350"/>
              <a:gd name="connsiteX3" fmla="*/ 2251308 w 4013487"/>
              <a:gd name="connsiteY3" fmla="*/ 64456 h 3181350"/>
              <a:gd name="connsiteX4" fmla="*/ 2778376 w 4013487"/>
              <a:gd name="connsiteY4" fmla="*/ 9525 h 3181350"/>
              <a:gd name="connsiteX5" fmla="*/ 3273676 w 4013487"/>
              <a:gd name="connsiteY5" fmla="*/ 0 h 3181350"/>
              <a:gd name="connsiteX6" fmla="*/ 3503595 w 4013487"/>
              <a:gd name="connsiteY6" fmla="*/ 29263 h 3181350"/>
              <a:gd name="connsiteX7" fmla="*/ 3673726 w 4013487"/>
              <a:gd name="connsiteY7" fmla="*/ 123825 h 3181350"/>
              <a:gd name="connsiteX8" fmla="*/ 3816601 w 4013487"/>
              <a:gd name="connsiteY8" fmla="*/ 295275 h 3181350"/>
              <a:gd name="connsiteX9" fmla="*/ 3945303 w 4013487"/>
              <a:gd name="connsiteY9" fmla="*/ 788015 h 3181350"/>
              <a:gd name="connsiteX10" fmla="*/ 4003781 w 4013487"/>
              <a:gd name="connsiteY10" fmla="*/ 1201543 h 3181350"/>
              <a:gd name="connsiteX11" fmla="*/ 4013487 w 4013487"/>
              <a:gd name="connsiteY11" fmla="*/ 1685967 h 3181350"/>
              <a:gd name="connsiteX12" fmla="*/ 3920882 w 4013487"/>
              <a:gd name="connsiteY12" fmla="*/ 2238958 h 3181350"/>
              <a:gd name="connsiteX13" fmla="*/ 3662717 w 4013487"/>
              <a:gd name="connsiteY13" fmla="*/ 2646574 h 3181350"/>
              <a:gd name="connsiteX14" fmla="*/ 3207001 w 4013487"/>
              <a:gd name="connsiteY14" fmla="*/ 2933700 h 3181350"/>
              <a:gd name="connsiteX15" fmla="*/ 2473576 w 4013487"/>
              <a:gd name="connsiteY15" fmla="*/ 3143250 h 3181350"/>
              <a:gd name="connsiteX16" fmla="*/ 2092576 w 4013487"/>
              <a:gd name="connsiteY16" fmla="*/ 3181350 h 3181350"/>
              <a:gd name="connsiteX17" fmla="*/ 1625851 w 4013487"/>
              <a:gd name="connsiteY17" fmla="*/ 3181350 h 3181350"/>
              <a:gd name="connsiteX18" fmla="*/ 1330576 w 4013487"/>
              <a:gd name="connsiteY18" fmla="*/ 3162300 h 3181350"/>
              <a:gd name="connsiteX19" fmla="*/ 869003 w 4013487"/>
              <a:gd name="connsiteY19" fmla="*/ 2914075 h 3181350"/>
              <a:gd name="connsiteX20" fmla="*/ 253567 w 4013487"/>
              <a:gd name="connsiteY20" fmla="*/ 2283735 h 3181350"/>
              <a:gd name="connsiteX0" fmla="*/ 0 w 4013487"/>
              <a:gd name="connsiteY0" fmla="*/ 1315429 h 3181350"/>
              <a:gd name="connsiteX1" fmla="*/ 1146426 w 4013487"/>
              <a:gd name="connsiteY1" fmla="*/ 514350 h 3181350"/>
              <a:gd name="connsiteX2" fmla="*/ 1765551 w 4013487"/>
              <a:gd name="connsiteY2" fmla="*/ 225425 h 3181350"/>
              <a:gd name="connsiteX3" fmla="*/ 2251308 w 4013487"/>
              <a:gd name="connsiteY3" fmla="*/ 64456 h 3181350"/>
              <a:gd name="connsiteX4" fmla="*/ 2778376 w 4013487"/>
              <a:gd name="connsiteY4" fmla="*/ 9525 h 3181350"/>
              <a:gd name="connsiteX5" fmla="*/ 3273676 w 4013487"/>
              <a:gd name="connsiteY5" fmla="*/ 0 h 3181350"/>
              <a:gd name="connsiteX6" fmla="*/ 3522975 w 4013487"/>
              <a:gd name="connsiteY6" fmla="*/ 38100 h 3181350"/>
              <a:gd name="connsiteX7" fmla="*/ 3673726 w 4013487"/>
              <a:gd name="connsiteY7" fmla="*/ 123825 h 3181350"/>
              <a:gd name="connsiteX8" fmla="*/ 3816601 w 4013487"/>
              <a:gd name="connsiteY8" fmla="*/ 295275 h 3181350"/>
              <a:gd name="connsiteX9" fmla="*/ 3945303 w 4013487"/>
              <a:gd name="connsiteY9" fmla="*/ 788015 h 3181350"/>
              <a:gd name="connsiteX10" fmla="*/ 4003781 w 4013487"/>
              <a:gd name="connsiteY10" fmla="*/ 1201543 h 3181350"/>
              <a:gd name="connsiteX11" fmla="*/ 4013487 w 4013487"/>
              <a:gd name="connsiteY11" fmla="*/ 1685967 h 3181350"/>
              <a:gd name="connsiteX12" fmla="*/ 3920882 w 4013487"/>
              <a:gd name="connsiteY12" fmla="*/ 2238958 h 3181350"/>
              <a:gd name="connsiteX13" fmla="*/ 3662717 w 4013487"/>
              <a:gd name="connsiteY13" fmla="*/ 2646574 h 3181350"/>
              <a:gd name="connsiteX14" fmla="*/ 3207001 w 4013487"/>
              <a:gd name="connsiteY14" fmla="*/ 2933700 h 3181350"/>
              <a:gd name="connsiteX15" fmla="*/ 2473576 w 4013487"/>
              <a:gd name="connsiteY15" fmla="*/ 3143250 h 3181350"/>
              <a:gd name="connsiteX16" fmla="*/ 2092576 w 4013487"/>
              <a:gd name="connsiteY16" fmla="*/ 3181350 h 3181350"/>
              <a:gd name="connsiteX17" fmla="*/ 1625851 w 4013487"/>
              <a:gd name="connsiteY17" fmla="*/ 3181350 h 3181350"/>
              <a:gd name="connsiteX18" fmla="*/ 1330576 w 4013487"/>
              <a:gd name="connsiteY18" fmla="*/ 3162300 h 3181350"/>
              <a:gd name="connsiteX19" fmla="*/ 869003 w 4013487"/>
              <a:gd name="connsiteY19" fmla="*/ 2914075 h 3181350"/>
              <a:gd name="connsiteX20" fmla="*/ 253567 w 4013487"/>
              <a:gd name="connsiteY20" fmla="*/ 2283735 h 3181350"/>
              <a:gd name="connsiteX0" fmla="*/ 0 w 4013487"/>
              <a:gd name="connsiteY0" fmla="*/ 1315429 h 3181350"/>
              <a:gd name="connsiteX1" fmla="*/ 1146426 w 4013487"/>
              <a:gd name="connsiteY1" fmla="*/ 514350 h 3181350"/>
              <a:gd name="connsiteX2" fmla="*/ 1765551 w 4013487"/>
              <a:gd name="connsiteY2" fmla="*/ 225425 h 3181350"/>
              <a:gd name="connsiteX3" fmla="*/ 2251308 w 4013487"/>
              <a:gd name="connsiteY3" fmla="*/ 64456 h 3181350"/>
              <a:gd name="connsiteX4" fmla="*/ 2778376 w 4013487"/>
              <a:gd name="connsiteY4" fmla="*/ 9525 h 3181350"/>
              <a:gd name="connsiteX5" fmla="*/ 3273676 w 4013487"/>
              <a:gd name="connsiteY5" fmla="*/ 0 h 3181350"/>
              <a:gd name="connsiteX6" fmla="*/ 3522975 w 4013487"/>
              <a:gd name="connsiteY6" fmla="*/ 38100 h 3181350"/>
              <a:gd name="connsiteX7" fmla="*/ 3673726 w 4013487"/>
              <a:gd name="connsiteY7" fmla="*/ 123825 h 3181350"/>
              <a:gd name="connsiteX8" fmla="*/ 3816601 w 4013487"/>
              <a:gd name="connsiteY8" fmla="*/ 295275 h 3181350"/>
              <a:gd name="connsiteX9" fmla="*/ 3945303 w 4013487"/>
              <a:gd name="connsiteY9" fmla="*/ 788015 h 3181350"/>
              <a:gd name="connsiteX10" fmla="*/ 4003781 w 4013487"/>
              <a:gd name="connsiteY10" fmla="*/ 1201543 h 3181350"/>
              <a:gd name="connsiteX11" fmla="*/ 4013487 w 4013487"/>
              <a:gd name="connsiteY11" fmla="*/ 1685967 h 3181350"/>
              <a:gd name="connsiteX12" fmla="*/ 3920882 w 4013487"/>
              <a:gd name="connsiteY12" fmla="*/ 2238958 h 3181350"/>
              <a:gd name="connsiteX13" fmla="*/ 3662717 w 4013487"/>
              <a:gd name="connsiteY13" fmla="*/ 2646574 h 3181350"/>
              <a:gd name="connsiteX14" fmla="*/ 3207001 w 4013487"/>
              <a:gd name="connsiteY14" fmla="*/ 2933700 h 3181350"/>
              <a:gd name="connsiteX15" fmla="*/ 2473576 w 4013487"/>
              <a:gd name="connsiteY15" fmla="*/ 3143250 h 3181350"/>
              <a:gd name="connsiteX16" fmla="*/ 2092576 w 4013487"/>
              <a:gd name="connsiteY16" fmla="*/ 3181350 h 3181350"/>
              <a:gd name="connsiteX17" fmla="*/ 1625851 w 4013487"/>
              <a:gd name="connsiteY17" fmla="*/ 3181350 h 3181350"/>
              <a:gd name="connsiteX18" fmla="*/ 1330576 w 4013487"/>
              <a:gd name="connsiteY18" fmla="*/ 3162300 h 3181350"/>
              <a:gd name="connsiteX19" fmla="*/ 869003 w 4013487"/>
              <a:gd name="connsiteY19" fmla="*/ 2914075 h 3181350"/>
              <a:gd name="connsiteX20" fmla="*/ 188821 w 4013487"/>
              <a:gd name="connsiteY20" fmla="*/ 1895265 h 3181350"/>
              <a:gd name="connsiteX0" fmla="*/ 23915 w 3824666"/>
              <a:gd name="connsiteY0" fmla="*/ 1604292 h 3181350"/>
              <a:gd name="connsiteX1" fmla="*/ 957605 w 3824666"/>
              <a:gd name="connsiteY1" fmla="*/ 514350 h 3181350"/>
              <a:gd name="connsiteX2" fmla="*/ 1576730 w 3824666"/>
              <a:gd name="connsiteY2" fmla="*/ 225425 h 3181350"/>
              <a:gd name="connsiteX3" fmla="*/ 2062487 w 3824666"/>
              <a:gd name="connsiteY3" fmla="*/ 64456 h 3181350"/>
              <a:gd name="connsiteX4" fmla="*/ 2589555 w 3824666"/>
              <a:gd name="connsiteY4" fmla="*/ 9525 h 3181350"/>
              <a:gd name="connsiteX5" fmla="*/ 3084855 w 3824666"/>
              <a:gd name="connsiteY5" fmla="*/ 0 h 3181350"/>
              <a:gd name="connsiteX6" fmla="*/ 3334154 w 3824666"/>
              <a:gd name="connsiteY6" fmla="*/ 38100 h 3181350"/>
              <a:gd name="connsiteX7" fmla="*/ 3484905 w 3824666"/>
              <a:gd name="connsiteY7" fmla="*/ 123825 h 3181350"/>
              <a:gd name="connsiteX8" fmla="*/ 3627780 w 3824666"/>
              <a:gd name="connsiteY8" fmla="*/ 295275 h 3181350"/>
              <a:gd name="connsiteX9" fmla="*/ 3756482 w 3824666"/>
              <a:gd name="connsiteY9" fmla="*/ 788015 h 3181350"/>
              <a:gd name="connsiteX10" fmla="*/ 3814960 w 3824666"/>
              <a:gd name="connsiteY10" fmla="*/ 1201543 h 3181350"/>
              <a:gd name="connsiteX11" fmla="*/ 3824666 w 3824666"/>
              <a:gd name="connsiteY11" fmla="*/ 1685967 h 3181350"/>
              <a:gd name="connsiteX12" fmla="*/ 3732061 w 3824666"/>
              <a:gd name="connsiteY12" fmla="*/ 2238958 h 3181350"/>
              <a:gd name="connsiteX13" fmla="*/ 3473896 w 3824666"/>
              <a:gd name="connsiteY13" fmla="*/ 2646574 h 3181350"/>
              <a:gd name="connsiteX14" fmla="*/ 3018180 w 3824666"/>
              <a:gd name="connsiteY14" fmla="*/ 2933700 h 3181350"/>
              <a:gd name="connsiteX15" fmla="*/ 2284755 w 3824666"/>
              <a:gd name="connsiteY15" fmla="*/ 3143250 h 3181350"/>
              <a:gd name="connsiteX16" fmla="*/ 1903755 w 3824666"/>
              <a:gd name="connsiteY16" fmla="*/ 3181350 h 3181350"/>
              <a:gd name="connsiteX17" fmla="*/ 1437030 w 3824666"/>
              <a:gd name="connsiteY17" fmla="*/ 3181350 h 3181350"/>
              <a:gd name="connsiteX18" fmla="*/ 1141755 w 3824666"/>
              <a:gd name="connsiteY18" fmla="*/ 3162300 h 3181350"/>
              <a:gd name="connsiteX19" fmla="*/ 680182 w 3824666"/>
              <a:gd name="connsiteY19" fmla="*/ 2914075 h 3181350"/>
              <a:gd name="connsiteX20" fmla="*/ 0 w 3824666"/>
              <a:gd name="connsiteY20" fmla="*/ 1895265 h 3181350"/>
              <a:gd name="connsiteX0" fmla="*/ 23915 w 3824666"/>
              <a:gd name="connsiteY0" fmla="*/ 1604292 h 3181350"/>
              <a:gd name="connsiteX1" fmla="*/ 957605 w 3824666"/>
              <a:gd name="connsiteY1" fmla="*/ 514350 h 3181350"/>
              <a:gd name="connsiteX2" fmla="*/ 1576730 w 3824666"/>
              <a:gd name="connsiteY2" fmla="*/ 225425 h 3181350"/>
              <a:gd name="connsiteX3" fmla="*/ 2062487 w 3824666"/>
              <a:gd name="connsiteY3" fmla="*/ 64456 h 3181350"/>
              <a:gd name="connsiteX4" fmla="*/ 2589555 w 3824666"/>
              <a:gd name="connsiteY4" fmla="*/ 9525 h 3181350"/>
              <a:gd name="connsiteX5" fmla="*/ 3084855 w 3824666"/>
              <a:gd name="connsiteY5" fmla="*/ 0 h 3181350"/>
              <a:gd name="connsiteX6" fmla="*/ 3334154 w 3824666"/>
              <a:gd name="connsiteY6" fmla="*/ 38100 h 3181350"/>
              <a:gd name="connsiteX7" fmla="*/ 3484905 w 3824666"/>
              <a:gd name="connsiteY7" fmla="*/ 123825 h 3181350"/>
              <a:gd name="connsiteX8" fmla="*/ 3627780 w 3824666"/>
              <a:gd name="connsiteY8" fmla="*/ 295275 h 3181350"/>
              <a:gd name="connsiteX9" fmla="*/ 3756482 w 3824666"/>
              <a:gd name="connsiteY9" fmla="*/ 788015 h 3181350"/>
              <a:gd name="connsiteX10" fmla="*/ 3814960 w 3824666"/>
              <a:gd name="connsiteY10" fmla="*/ 1201543 h 3181350"/>
              <a:gd name="connsiteX11" fmla="*/ 3824666 w 3824666"/>
              <a:gd name="connsiteY11" fmla="*/ 1685967 h 3181350"/>
              <a:gd name="connsiteX12" fmla="*/ 3732061 w 3824666"/>
              <a:gd name="connsiteY12" fmla="*/ 2238958 h 3181350"/>
              <a:gd name="connsiteX13" fmla="*/ 3473896 w 3824666"/>
              <a:gd name="connsiteY13" fmla="*/ 2646574 h 3181350"/>
              <a:gd name="connsiteX14" fmla="*/ 3018180 w 3824666"/>
              <a:gd name="connsiteY14" fmla="*/ 2933700 h 3181350"/>
              <a:gd name="connsiteX15" fmla="*/ 2284755 w 3824666"/>
              <a:gd name="connsiteY15" fmla="*/ 3143250 h 3181350"/>
              <a:gd name="connsiteX16" fmla="*/ 1903755 w 3824666"/>
              <a:gd name="connsiteY16" fmla="*/ 3181350 h 3181350"/>
              <a:gd name="connsiteX17" fmla="*/ 1437030 w 3824666"/>
              <a:gd name="connsiteY17" fmla="*/ 3181350 h 3181350"/>
              <a:gd name="connsiteX18" fmla="*/ 1141755 w 3824666"/>
              <a:gd name="connsiteY18" fmla="*/ 3162300 h 3181350"/>
              <a:gd name="connsiteX19" fmla="*/ 680182 w 3824666"/>
              <a:gd name="connsiteY19" fmla="*/ 2914075 h 3181350"/>
              <a:gd name="connsiteX20" fmla="*/ 0 w 3824666"/>
              <a:gd name="connsiteY20" fmla="*/ 1895265 h 3181350"/>
              <a:gd name="connsiteX0" fmla="*/ 23915 w 3824666"/>
              <a:gd name="connsiteY0" fmla="*/ 1604292 h 3181350"/>
              <a:gd name="connsiteX1" fmla="*/ 715116 w 3824666"/>
              <a:gd name="connsiteY1" fmla="*/ 633658 h 3181350"/>
              <a:gd name="connsiteX2" fmla="*/ 957605 w 3824666"/>
              <a:gd name="connsiteY2" fmla="*/ 514350 h 3181350"/>
              <a:gd name="connsiteX3" fmla="*/ 1576730 w 3824666"/>
              <a:gd name="connsiteY3" fmla="*/ 225425 h 3181350"/>
              <a:gd name="connsiteX4" fmla="*/ 2062487 w 3824666"/>
              <a:gd name="connsiteY4" fmla="*/ 64456 h 3181350"/>
              <a:gd name="connsiteX5" fmla="*/ 2589555 w 3824666"/>
              <a:gd name="connsiteY5" fmla="*/ 9525 h 3181350"/>
              <a:gd name="connsiteX6" fmla="*/ 3084855 w 3824666"/>
              <a:gd name="connsiteY6" fmla="*/ 0 h 3181350"/>
              <a:gd name="connsiteX7" fmla="*/ 3334154 w 3824666"/>
              <a:gd name="connsiteY7" fmla="*/ 38100 h 3181350"/>
              <a:gd name="connsiteX8" fmla="*/ 3484905 w 3824666"/>
              <a:gd name="connsiteY8" fmla="*/ 123825 h 3181350"/>
              <a:gd name="connsiteX9" fmla="*/ 3627780 w 3824666"/>
              <a:gd name="connsiteY9" fmla="*/ 295275 h 3181350"/>
              <a:gd name="connsiteX10" fmla="*/ 3756482 w 3824666"/>
              <a:gd name="connsiteY10" fmla="*/ 788015 h 3181350"/>
              <a:gd name="connsiteX11" fmla="*/ 3814960 w 3824666"/>
              <a:gd name="connsiteY11" fmla="*/ 1201543 h 3181350"/>
              <a:gd name="connsiteX12" fmla="*/ 3824666 w 3824666"/>
              <a:gd name="connsiteY12" fmla="*/ 1685967 h 3181350"/>
              <a:gd name="connsiteX13" fmla="*/ 3732061 w 3824666"/>
              <a:gd name="connsiteY13" fmla="*/ 2238958 h 3181350"/>
              <a:gd name="connsiteX14" fmla="*/ 3473896 w 3824666"/>
              <a:gd name="connsiteY14" fmla="*/ 2646574 h 3181350"/>
              <a:gd name="connsiteX15" fmla="*/ 3018180 w 3824666"/>
              <a:gd name="connsiteY15" fmla="*/ 2933700 h 3181350"/>
              <a:gd name="connsiteX16" fmla="*/ 2284755 w 3824666"/>
              <a:gd name="connsiteY16" fmla="*/ 3143250 h 3181350"/>
              <a:gd name="connsiteX17" fmla="*/ 1903755 w 3824666"/>
              <a:gd name="connsiteY17" fmla="*/ 3181350 h 3181350"/>
              <a:gd name="connsiteX18" fmla="*/ 1437030 w 3824666"/>
              <a:gd name="connsiteY18" fmla="*/ 3181350 h 3181350"/>
              <a:gd name="connsiteX19" fmla="*/ 1141755 w 3824666"/>
              <a:gd name="connsiteY19" fmla="*/ 3162300 h 3181350"/>
              <a:gd name="connsiteX20" fmla="*/ 680182 w 3824666"/>
              <a:gd name="connsiteY20" fmla="*/ 2914075 h 3181350"/>
              <a:gd name="connsiteX21" fmla="*/ 0 w 3824666"/>
              <a:gd name="connsiteY21" fmla="*/ 1895265 h 3181350"/>
              <a:gd name="connsiteX0" fmla="*/ 23915 w 3824666"/>
              <a:gd name="connsiteY0" fmla="*/ 1604292 h 3181350"/>
              <a:gd name="connsiteX1" fmla="*/ 539377 w 3824666"/>
              <a:gd name="connsiteY1" fmla="*/ 773108 h 3181350"/>
              <a:gd name="connsiteX2" fmla="*/ 957605 w 3824666"/>
              <a:gd name="connsiteY2" fmla="*/ 514350 h 3181350"/>
              <a:gd name="connsiteX3" fmla="*/ 1576730 w 3824666"/>
              <a:gd name="connsiteY3" fmla="*/ 225425 h 3181350"/>
              <a:gd name="connsiteX4" fmla="*/ 2062487 w 3824666"/>
              <a:gd name="connsiteY4" fmla="*/ 64456 h 3181350"/>
              <a:gd name="connsiteX5" fmla="*/ 2589555 w 3824666"/>
              <a:gd name="connsiteY5" fmla="*/ 9525 h 3181350"/>
              <a:gd name="connsiteX6" fmla="*/ 3084855 w 3824666"/>
              <a:gd name="connsiteY6" fmla="*/ 0 h 3181350"/>
              <a:gd name="connsiteX7" fmla="*/ 3334154 w 3824666"/>
              <a:gd name="connsiteY7" fmla="*/ 38100 h 3181350"/>
              <a:gd name="connsiteX8" fmla="*/ 3484905 w 3824666"/>
              <a:gd name="connsiteY8" fmla="*/ 123825 h 3181350"/>
              <a:gd name="connsiteX9" fmla="*/ 3627780 w 3824666"/>
              <a:gd name="connsiteY9" fmla="*/ 295275 h 3181350"/>
              <a:gd name="connsiteX10" fmla="*/ 3756482 w 3824666"/>
              <a:gd name="connsiteY10" fmla="*/ 788015 h 3181350"/>
              <a:gd name="connsiteX11" fmla="*/ 3814960 w 3824666"/>
              <a:gd name="connsiteY11" fmla="*/ 1201543 h 3181350"/>
              <a:gd name="connsiteX12" fmla="*/ 3824666 w 3824666"/>
              <a:gd name="connsiteY12" fmla="*/ 1685967 h 3181350"/>
              <a:gd name="connsiteX13" fmla="*/ 3732061 w 3824666"/>
              <a:gd name="connsiteY13" fmla="*/ 2238958 h 3181350"/>
              <a:gd name="connsiteX14" fmla="*/ 3473896 w 3824666"/>
              <a:gd name="connsiteY14" fmla="*/ 2646574 h 3181350"/>
              <a:gd name="connsiteX15" fmla="*/ 3018180 w 3824666"/>
              <a:gd name="connsiteY15" fmla="*/ 2933700 h 3181350"/>
              <a:gd name="connsiteX16" fmla="*/ 2284755 w 3824666"/>
              <a:gd name="connsiteY16" fmla="*/ 3143250 h 3181350"/>
              <a:gd name="connsiteX17" fmla="*/ 1903755 w 3824666"/>
              <a:gd name="connsiteY17" fmla="*/ 3181350 h 3181350"/>
              <a:gd name="connsiteX18" fmla="*/ 1437030 w 3824666"/>
              <a:gd name="connsiteY18" fmla="*/ 3181350 h 3181350"/>
              <a:gd name="connsiteX19" fmla="*/ 1141755 w 3824666"/>
              <a:gd name="connsiteY19" fmla="*/ 3162300 h 3181350"/>
              <a:gd name="connsiteX20" fmla="*/ 680182 w 3824666"/>
              <a:gd name="connsiteY20" fmla="*/ 2914075 h 3181350"/>
              <a:gd name="connsiteX21" fmla="*/ 0 w 3824666"/>
              <a:gd name="connsiteY21" fmla="*/ 1895265 h 3181350"/>
              <a:gd name="connsiteX0" fmla="*/ 23915 w 3824666"/>
              <a:gd name="connsiteY0" fmla="*/ 1604292 h 3181350"/>
              <a:gd name="connsiteX1" fmla="*/ 428384 w 3824666"/>
              <a:gd name="connsiteY1" fmla="*/ 773108 h 3181350"/>
              <a:gd name="connsiteX2" fmla="*/ 957605 w 3824666"/>
              <a:gd name="connsiteY2" fmla="*/ 514350 h 3181350"/>
              <a:gd name="connsiteX3" fmla="*/ 1576730 w 3824666"/>
              <a:gd name="connsiteY3" fmla="*/ 225425 h 3181350"/>
              <a:gd name="connsiteX4" fmla="*/ 2062487 w 3824666"/>
              <a:gd name="connsiteY4" fmla="*/ 64456 h 3181350"/>
              <a:gd name="connsiteX5" fmla="*/ 2589555 w 3824666"/>
              <a:gd name="connsiteY5" fmla="*/ 9525 h 3181350"/>
              <a:gd name="connsiteX6" fmla="*/ 3084855 w 3824666"/>
              <a:gd name="connsiteY6" fmla="*/ 0 h 3181350"/>
              <a:gd name="connsiteX7" fmla="*/ 3334154 w 3824666"/>
              <a:gd name="connsiteY7" fmla="*/ 38100 h 3181350"/>
              <a:gd name="connsiteX8" fmla="*/ 3484905 w 3824666"/>
              <a:gd name="connsiteY8" fmla="*/ 123825 h 3181350"/>
              <a:gd name="connsiteX9" fmla="*/ 3627780 w 3824666"/>
              <a:gd name="connsiteY9" fmla="*/ 295275 h 3181350"/>
              <a:gd name="connsiteX10" fmla="*/ 3756482 w 3824666"/>
              <a:gd name="connsiteY10" fmla="*/ 788015 h 3181350"/>
              <a:gd name="connsiteX11" fmla="*/ 3814960 w 3824666"/>
              <a:gd name="connsiteY11" fmla="*/ 1201543 h 3181350"/>
              <a:gd name="connsiteX12" fmla="*/ 3824666 w 3824666"/>
              <a:gd name="connsiteY12" fmla="*/ 1685967 h 3181350"/>
              <a:gd name="connsiteX13" fmla="*/ 3732061 w 3824666"/>
              <a:gd name="connsiteY13" fmla="*/ 2238958 h 3181350"/>
              <a:gd name="connsiteX14" fmla="*/ 3473896 w 3824666"/>
              <a:gd name="connsiteY14" fmla="*/ 2646574 h 3181350"/>
              <a:gd name="connsiteX15" fmla="*/ 3018180 w 3824666"/>
              <a:gd name="connsiteY15" fmla="*/ 2933700 h 3181350"/>
              <a:gd name="connsiteX16" fmla="*/ 2284755 w 3824666"/>
              <a:gd name="connsiteY16" fmla="*/ 3143250 h 3181350"/>
              <a:gd name="connsiteX17" fmla="*/ 1903755 w 3824666"/>
              <a:gd name="connsiteY17" fmla="*/ 3181350 h 3181350"/>
              <a:gd name="connsiteX18" fmla="*/ 1437030 w 3824666"/>
              <a:gd name="connsiteY18" fmla="*/ 3181350 h 3181350"/>
              <a:gd name="connsiteX19" fmla="*/ 1141755 w 3824666"/>
              <a:gd name="connsiteY19" fmla="*/ 3162300 h 3181350"/>
              <a:gd name="connsiteX20" fmla="*/ 680182 w 3824666"/>
              <a:gd name="connsiteY20" fmla="*/ 2914075 h 3181350"/>
              <a:gd name="connsiteX21" fmla="*/ 0 w 3824666"/>
              <a:gd name="connsiteY21" fmla="*/ 1895265 h 3181350"/>
              <a:gd name="connsiteX0" fmla="*/ 23915 w 3824666"/>
              <a:gd name="connsiteY0" fmla="*/ 1604292 h 3181350"/>
              <a:gd name="connsiteX1" fmla="*/ 335890 w 3824666"/>
              <a:gd name="connsiteY1" fmla="*/ 842834 h 3181350"/>
              <a:gd name="connsiteX2" fmla="*/ 957605 w 3824666"/>
              <a:gd name="connsiteY2" fmla="*/ 514350 h 3181350"/>
              <a:gd name="connsiteX3" fmla="*/ 1576730 w 3824666"/>
              <a:gd name="connsiteY3" fmla="*/ 225425 h 3181350"/>
              <a:gd name="connsiteX4" fmla="*/ 2062487 w 3824666"/>
              <a:gd name="connsiteY4" fmla="*/ 64456 h 3181350"/>
              <a:gd name="connsiteX5" fmla="*/ 2589555 w 3824666"/>
              <a:gd name="connsiteY5" fmla="*/ 9525 h 3181350"/>
              <a:gd name="connsiteX6" fmla="*/ 3084855 w 3824666"/>
              <a:gd name="connsiteY6" fmla="*/ 0 h 3181350"/>
              <a:gd name="connsiteX7" fmla="*/ 3334154 w 3824666"/>
              <a:gd name="connsiteY7" fmla="*/ 38100 h 3181350"/>
              <a:gd name="connsiteX8" fmla="*/ 3484905 w 3824666"/>
              <a:gd name="connsiteY8" fmla="*/ 123825 h 3181350"/>
              <a:gd name="connsiteX9" fmla="*/ 3627780 w 3824666"/>
              <a:gd name="connsiteY9" fmla="*/ 295275 h 3181350"/>
              <a:gd name="connsiteX10" fmla="*/ 3756482 w 3824666"/>
              <a:gd name="connsiteY10" fmla="*/ 788015 h 3181350"/>
              <a:gd name="connsiteX11" fmla="*/ 3814960 w 3824666"/>
              <a:gd name="connsiteY11" fmla="*/ 1201543 h 3181350"/>
              <a:gd name="connsiteX12" fmla="*/ 3824666 w 3824666"/>
              <a:gd name="connsiteY12" fmla="*/ 1685967 h 3181350"/>
              <a:gd name="connsiteX13" fmla="*/ 3732061 w 3824666"/>
              <a:gd name="connsiteY13" fmla="*/ 2238958 h 3181350"/>
              <a:gd name="connsiteX14" fmla="*/ 3473896 w 3824666"/>
              <a:gd name="connsiteY14" fmla="*/ 2646574 h 3181350"/>
              <a:gd name="connsiteX15" fmla="*/ 3018180 w 3824666"/>
              <a:gd name="connsiteY15" fmla="*/ 2933700 h 3181350"/>
              <a:gd name="connsiteX16" fmla="*/ 2284755 w 3824666"/>
              <a:gd name="connsiteY16" fmla="*/ 3143250 h 3181350"/>
              <a:gd name="connsiteX17" fmla="*/ 1903755 w 3824666"/>
              <a:gd name="connsiteY17" fmla="*/ 3181350 h 3181350"/>
              <a:gd name="connsiteX18" fmla="*/ 1437030 w 3824666"/>
              <a:gd name="connsiteY18" fmla="*/ 3181350 h 3181350"/>
              <a:gd name="connsiteX19" fmla="*/ 1141755 w 3824666"/>
              <a:gd name="connsiteY19" fmla="*/ 3162300 h 3181350"/>
              <a:gd name="connsiteX20" fmla="*/ 680182 w 3824666"/>
              <a:gd name="connsiteY20" fmla="*/ 2914075 h 3181350"/>
              <a:gd name="connsiteX21" fmla="*/ 0 w 3824666"/>
              <a:gd name="connsiteY21" fmla="*/ 1895265 h 3181350"/>
              <a:gd name="connsiteX0" fmla="*/ 79411 w 3880162"/>
              <a:gd name="connsiteY0" fmla="*/ 1604292 h 3181350"/>
              <a:gd name="connsiteX1" fmla="*/ 391386 w 3880162"/>
              <a:gd name="connsiteY1" fmla="*/ 842834 h 3181350"/>
              <a:gd name="connsiteX2" fmla="*/ 1013101 w 3880162"/>
              <a:gd name="connsiteY2" fmla="*/ 514350 h 3181350"/>
              <a:gd name="connsiteX3" fmla="*/ 1632226 w 3880162"/>
              <a:gd name="connsiteY3" fmla="*/ 225425 h 3181350"/>
              <a:gd name="connsiteX4" fmla="*/ 2117983 w 3880162"/>
              <a:gd name="connsiteY4" fmla="*/ 64456 h 3181350"/>
              <a:gd name="connsiteX5" fmla="*/ 2645051 w 3880162"/>
              <a:gd name="connsiteY5" fmla="*/ 9525 h 3181350"/>
              <a:gd name="connsiteX6" fmla="*/ 3140351 w 3880162"/>
              <a:gd name="connsiteY6" fmla="*/ 0 h 3181350"/>
              <a:gd name="connsiteX7" fmla="*/ 3389650 w 3880162"/>
              <a:gd name="connsiteY7" fmla="*/ 38100 h 3181350"/>
              <a:gd name="connsiteX8" fmla="*/ 3540401 w 3880162"/>
              <a:gd name="connsiteY8" fmla="*/ 123825 h 3181350"/>
              <a:gd name="connsiteX9" fmla="*/ 3683276 w 3880162"/>
              <a:gd name="connsiteY9" fmla="*/ 295275 h 3181350"/>
              <a:gd name="connsiteX10" fmla="*/ 3811978 w 3880162"/>
              <a:gd name="connsiteY10" fmla="*/ 788015 h 3181350"/>
              <a:gd name="connsiteX11" fmla="*/ 3870456 w 3880162"/>
              <a:gd name="connsiteY11" fmla="*/ 1201543 h 3181350"/>
              <a:gd name="connsiteX12" fmla="*/ 3880162 w 3880162"/>
              <a:gd name="connsiteY12" fmla="*/ 1685967 h 3181350"/>
              <a:gd name="connsiteX13" fmla="*/ 3787557 w 3880162"/>
              <a:gd name="connsiteY13" fmla="*/ 2238958 h 3181350"/>
              <a:gd name="connsiteX14" fmla="*/ 3529392 w 3880162"/>
              <a:gd name="connsiteY14" fmla="*/ 2646574 h 3181350"/>
              <a:gd name="connsiteX15" fmla="*/ 3073676 w 3880162"/>
              <a:gd name="connsiteY15" fmla="*/ 2933700 h 3181350"/>
              <a:gd name="connsiteX16" fmla="*/ 2340251 w 3880162"/>
              <a:gd name="connsiteY16" fmla="*/ 3143250 h 3181350"/>
              <a:gd name="connsiteX17" fmla="*/ 1959251 w 3880162"/>
              <a:gd name="connsiteY17" fmla="*/ 3181350 h 3181350"/>
              <a:gd name="connsiteX18" fmla="*/ 1492526 w 3880162"/>
              <a:gd name="connsiteY18" fmla="*/ 3181350 h 3181350"/>
              <a:gd name="connsiteX19" fmla="*/ 1197251 w 3880162"/>
              <a:gd name="connsiteY19" fmla="*/ 3162300 h 3181350"/>
              <a:gd name="connsiteX20" fmla="*/ 735678 w 3880162"/>
              <a:gd name="connsiteY20" fmla="*/ 2914075 h 3181350"/>
              <a:gd name="connsiteX21" fmla="*/ 0 w 3880162"/>
              <a:gd name="connsiteY21" fmla="*/ 1606402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0162" h="3181350">
                <a:moveTo>
                  <a:pt x="79411" y="1604292"/>
                </a:moveTo>
                <a:cubicBezTo>
                  <a:pt x="194611" y="1442520"/>
                  <a:pt x="235771" y="1024491"/>
                  <a:pt x="391386" y="842834"/>
                </a:cubicBezTo>
                <a:cubicBezTo>
                  <a:pt x="547001" y="661177"/>
                  <a:pt x="869499" y="582389"/>
                  <a:pt x="1013101" y="514350"/>
                </a:cubicBezTo>
                <a:lnTo>
                  <a:pt x="1632226" y="225425"/>
                </a:lnTo>
                <a:lnTo>
                  <a:pt x="2117983" y="64456"/>
                </a:lnTo>
                <a:lnTo>
                  <a:pt x="2645051" y="9525"/>
                </a:lnTo>
                <a:lnTo>
                  <a:pt x="3140351" y="0"/>
                </a:lnTo>
                <a:lnTo>
                  <a:pt x="3389650" y="38100"/>
                </a:lnTo>
                <a:lnTo>
                  <a:pt x="3540401" y="123825"/>
                </a:lnTo>
                <a:lnTo>
                  <a:pt x="3683276" y="295275"/>
                </a:lnTo>
                <a:cubicBezTo>
                  <a:pt x="3726177" y="459522"/>
                  <a:pt x="3769077" y="558259"/>
                  <a:pt x="3811978" y="788015"/>
                </a:cubicBezTo>
                <a:cubicBezTo>
                  <a:pt x="3852146" y="987726"/>
                  <a:pt x="3865732" y="1067340"/>
                  <a:pt x="3870456" y="1201543"/>
                </a:cubicBezTo>
                <a:lnTo>
                  <a:pt x="3880162" y="1685967"/>
                </a:lnTo>
                <a:cubicBezTo>
                  <a:pt x="3867462" y="1825667"/>
                  <a:pt x="3819307" y="2042108"/>
                  <a:pt x="3787557" y="2238958"/>
                </a:cubicBezTo>
                <a:cubicBezTo>
                  <a:pt x="3689132" y="2489783"/>
                  <a:pt x="3694492" y="2405274"/>
                  <a:pt x="3529392" y="2646574"/>
                </a:cubicBezTo>
                <a:cubicBezTo>
                  <a:pt x="3361117" y="2773574"/>
                  <a:pt x="3222901" y="2863850"/>
                  <a:pt x="3073676" y="2933700"/>
                </a:cubicBezTo>
                <a:lnTo>
                  <a:pt x="2340251" y="3143250"/>
                </a:lnTo>
                <a:lnTo>
                  <a:pt x="1959251" y="3181350"/>
                </a:lnTo>
                <a:lnTo>
                  <a:pt x="1492526" y="3181350"/>
                </a:lnTo>
                <a:lnTo>
                  <a:pt x="1197251" y="3162300"/>
                </a:lnTo>
                <a:cubicBezTo>
                  <a:pt x="1084401" y="3112295"/>
                  <a:pt x="915180" y="3060503"/>
                  <a:pt x="735678" y="2914075"/>
                </a:cubicBezTo>
                <a:cubicBezTo>
                  <a:pt x="458707" y="2680303"/>
                  <a:pt x="115864" y="1705999"/>
                  <a:pt x="0" y="1606402"/>
                </a:cubicBezTo>
              </a:path>
            </a:pathLst>
          </a:custGeom>
          <a:noFill/>
          <a:ln w="460375">
            <a:solidFill>
              <a:srgbClr val="7030A0">
                <a:alpha val="17000"/>
              </a:srgbClr>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5376996" y="3579295"/>
            <a:ext cx="995945" cy="16116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大阪城公園周辺</a:t>
            </a:r>
          </a:p>
        </p:txBody>
      </p:sp>
      <p:sp>
        <p:nvSpPr>
          <p:cNvPr id="126" name="角丸四角形 125"/>
          <p:cNvSpPr/>
          <p:nvPr/>
        </p:nvSpPr>
        <p:spPr>
          <a:xfrm>
            <a:off x="4650681" y="4340157"/>
            <a:ext cx="668295"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難波駅前広場</a:t>
            </a:r>
          </a:p>
        </p:txBody>
      </p:sp>
      <p:sp>
        <p:nvSpPr>
          <p:cNvPr id="127" name="角丸四角形 126"/>
          <p:cNvSpPr/>
          <p:nvPr/>
        </p:nvSpPr>
        <p:spPr>
          <a:xfrm>
            <a:off x="4924425" y="4771288"/>
            <a:ext cx="740627"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あべのハルカス</a:t>
            </a:r>
          </a:p>
        </p:txBody>
      </p:sp>
      <p:sp>
        <p:nvSpPr>
          <p:cNvPr id="128" name="角丸四角形 127"/>
          <p:cNvSpPr/>
          <p:nvPr/>
        </p:nvSpPr>
        <p:spPr>
          <a:xfrm>
            <a:off x="4924425" y="4474540"/>
            <a:ext cx="511912"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てんしば</a:t>
            </a:r>
          </a:p>
        </p:txBody>
      </p:sp>
      <p:sp>
        <p:nvSpPr>
          <p:cNvPr id="130" name="角丸四角形 129"/>
          <p:cNvSpPr/>
          <p:nvPr/>
        </p:nvSpPr>
        <p:spPr>
          <a:xfrm>
            <a:off x="5359606" y="3772627"/>
            <a:ext cx="653257"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難波宮跡公園</a:t>
            </a:r>
          </a:p>
        </p:txBody>
      </p:sp>
      <p:sp>
        <p:nvSpPr>
          <p:cNvPr id="131" name="角丸四角形 130"/>
          <p:cNvSpPr/>
          <p:nvPr/>
        </p:nvSpPr>
        <p:spPr>
          <a:xfrm>
            <a:off x="5886138" y="3899072"/>
            <a:ext cx="451057"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森之宮</a:t>
            </a:r>
          </a:p>
        </p:txBody>
      </p:sp>
      <p:sp>
        <p:nvSpPr>
          <p:cNvPr id="132" name="角丸四角形 131"/>
          <p:cNvSpPr/>
          <p:nvPr/>
        </p:nvSpPr>
        <p:spPr>
          <a:xfrm>
            <a:off x="5971409" y="3453475"/>
            <a:ext cx="372730"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京橋</a:t>
            </a:r>
          </a:p>
        </p:txBody>
      </p:sp>
      <p:sp>
        <p:nvSpPr>
          <p:cNvPr id="134" name="角丸四角形 133"/>
          <p:cNvSpPr/>
          <p:nvPr/>
        </p:nvSpPr>
        <p:spPr>
          <a:xfrm>
            <a:off x="5359606" y="3897869"/>
            <a:ext cx="430185"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法円坂</a:t>
            </a:r>
          </a:p>
        </p:txBody>
      </p:sp>
      <p:sp>
        <p:nvSpPr>
          <p:cNvPr id="150" name="正方形/長方形 149"/>
          <p:cNvSpPr/>
          <p:nvPr/>
        </p:nvSpPr>
        <p:spPr>
          <a:xfrm>
            <a:off x="6033752" y="3770904"/>
            <a:ext cx="581530" cy="108000"/>
          </a:xfrm>
          <a:prstGeom prst="rect">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6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森之宮新駅</a:t>
            </a:r>
          </a:p>
        </p:txBody>
      </p:sp>
      <p:sp>
        <p:nvSpPr>
          <p:cNvPr id="117" name="正方形/長方形 116"/>
          <p:cNvSpPr/>
          <p:nvPr/>
        </p:nvSpPr>
        <p:spPr>
          <a:xfrm>
            <a:off x="4691182" y="3141742"/>
            <a:ext cx="809172" cy="16116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大阪駅周辺</a:t>
            </a:r>
          </a:p>
        </p:txBody>
      </p:sp>
      <p:sp>
        <p:nvSpPr>
          <p:cNvPr id="111" name="角丸四角形 110"/>
          <p:cNvSpPr/>
          <p:nvPr/>
        </p:nvSpPr>
        <p:spPr>
          <a:xfrm>
            <a:off x="4737665" y="2988602"/>
            <a:ext cx="855892"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うめきた</a:t>
            </a:r>
            <a:r>
              <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期・</a:t>
            </a:r>
            <a:r>
              <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期</a:t>
            </a:r>
          </a:p>
        </p:txBody>
      </p:sp>
      <p:sp>
        <p:nvSpPr>
          <p:cNvPr id="136" name="正方形/長方形 135"/>
          <p:cNvSpPr/>
          <p:nvPr/>
        </p:nvSpPr>
        <p:spPr>
          <a:xfrm rot="21000000">
            <a:off x="5428293" y="2282280"/>
            <a:ext cx="1394395" cy="193229"/>
          </a:xfrm>
          <a:prstGeom prst="rect">
            <a:avLst/>
          </a:prstGeom>
          <a:solidFill>
            <a:srgbClr val="002060"/>
          </a:solidFill>
          <a:ln w="31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淀川左岸線延伸部</a:t>
            </a:r>
          </a:p>
        </p:txBody>
      </p:sp>
      <p:sp>
        <p:nvSpPr>
          <p:cNvPr id="133" name="角丸四角形 132"/>
          <p:cNvSpPr/>
          <p:nvPr/>
        </p:nvSpPr>
        <p:spPr>
          <a:xfrm>
            <a:off x="5318976" y="3450924"/>
            <a:ext cx="436505"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大手前</a:t>
            </a:r>
          </a:p>
        </p:txBody>
      </p:sp>
      <p:sp>
        <p:nvSpPr>
          <p:cNvPr id="155" name="正方形/長方形 154"/>
          <p:cNvSpPr/>
          <p:nvPr/>
        </p:nvSpPr>
        <p:spPr>
          <a:xfrm rot="20929491">
            <a:off x="898447" y="1292961"/>
            <a:ext cx="7402399" cy="854545"/>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2" name="テキスト ボックス 161"/>
          <p:cNvSpPr txBox="1"/>
          <p:nvPr/>
        </p:nvSpPr>
        <p:spPr>
          <a:xfrm rot="16200000">
            <a:off x="7503723" y="3306433"/>
            <a:ext cx="400110" cy="86804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ＭＳ Ｐゴシック" panose="020B0600070205080204" pitchFamily="50" charset="-128"/>
                <a:cs typeface="+mn-cs"/>
              </a:rPr>
              <a:t>東西軸</a:t>
            </a:r>
          </a:p>
        </p:txBody>
      </p:sp>
      <p:sp>
        <p:nvSpPr>
          <p:cNvPr id="163" name="テキスト ボックス 162"/>
          <p:cNvSpPr txBox="1"/>
          <p:nvPr/>
        </p:nvSpPr>
        <p:spPr>
          <a:xfrm>
            <a:off x="4554781" y="5624704"/>
            <a:ext cx="400110" cy="86804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ＭＳ Ｐゴシック" panose="020B0600070205080204" pitchFamily="50" charset="-128"/>
                <a:cs typeface="+mn-cs"/>
              </a:rPr>
              <a:t>南北軸</a:t>
            </a:r>
          </a:p>
        </p:txBody>
      </p:sp>
      <p:sp>
        <p:nvSpPr>
          <p:cNvPr id="156" name="テキスト ボックス 155"/>
          <p:cNvSpPr txBox="1"/>
          <p:nvPr/>
        </p:nvSpPr>
        <p:spPr>
          <a:xfrm rot="21006438">
            <a:off x="7094821" y="753710"/>
            <a:ext cx="400110" cy="86804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ＭＳ Ｐゴシック" panose="020B0600070205080204" pitchFamily="50" charset="-128"/>
                <a:cs typeface="+mn-cs"/>
              </a:rPr>
              <a:t>国土軸</a:t>
            </a:r>
          </a:p>
        </p:txBody>
      </p:sp>
      <p:sp>
        <p:nvSpPr>
          <p:cNvPr id="54" name="楕円 53"/>
          <p:cNvSpPr/>
          <p:nvPr/>
        </p:nvSpPr>
        <p:spPr>
          <a:xfrm>
            <a:off x="153423" y="1852303"/>
            <a:ext cx="1380242" cy="1127437"/>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中国</a:t>
            </a:r>
            <a:endParaRPr kumimoji="1" lang="en-US" altLang="ja-JP"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四国</a:t>
            </a:r>
            <a:endParaRPr kumimoji="1" lang="en-US" altLang="ja-JP"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九州</a:t>
            </a:r>
          </a:p>
        </p:txBody>
      </p:sp>
      <p:sp>
        <p:nvSpPr>
          <p:cNvPr id="55" name="楕円 54"/>
          <p:cNvSpPr/>
          <p:nvPr/>
        </p:nvSpPr>
        <p:spPr>
          <a:xfrm>
            <a:off x="7538193" y="462856"/>
            <a:ext cx="1380242" cy="1127437"/>
          </a:xfrm>
          <a:prstGeom prst="ellipse">
            <a:avLst/>
          </a:prstGeom>
          <a:gradFill flip="none" rotWithShape="1">
            <a:gsLst>
              <a:gs pos="0">
                <a:srgbClr val="FF6699">
                  <a:alpha val="0"/>
                </a:srgbClr>
              </a:gs>
              <a:gs pos="74000">
                <a:srgbClr val="FF99FF"/>
              </a:gs>
              <a:gs pos="83000">
                <a:srgbClr val="FF9999"/>
              </a:gs>
              <a:gs pos="100000">
                <a:srgbClr val="FF66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東京</a:t>
            </a:r>
            <a:endParaRPr kumimoji="1" lang="en-US" altLang="ja-JP"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名古屋</a:t>
            </a:r>
          </a:p>
        </p:txBody>
      </p:sp>
      <p:sp>
        <p:nvSpPr>
          <p:cNvPr id="116" name="正方形/長方形 115"/>
          <p:cNvSpPr/>
          <p:nvPr/>
        </p:nvSpPr>
        <p:spPr>
          <a:xfrm>
            <a:off x="4541194" y="3424545"/>
            <a:ext cx="533400" cy="16116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中之島</a:t>
            </a:r>
          </a:p>
        </p:txBody>
      </p:sp>
      <p:sp>
        <p:nvSpPr>
          <p:cNvPr id="125" name="角丸四角形 124"/>
          <p:cNvSpPr/>
          <p:nvPr/>
        </p:nvSpPr>
        <p:spPr>
          <a:xfrm>
            <a:off x="3382325" y="3650584"/>
            <a:ext cx="1046935"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中之島未来医療国際拠点</a:t>
            </a:r>
          </a:p>
        </p:txBody>
      </p:sp>
      <p:sp>
        <p:nvSpPr>
          <p:cNvPr id="124" name="角丸四角形 123"/>
          <p:cNvSpPr/>
          <p:nvPr/>
        </p:nvSpPr>
        <p:spPr>
          <a:xfrm>
            <a:off x="4437412" y="3650584"/>
            <a:ext cx="809407"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大阪中之島美術館</a:t>
            </a:r>
          </a:p>
        </p:txBody>
      </p:sp>
      <p:sp>
        <p:nvSpPr>
          <p:cNvPr id="112" name="正方形/長方形 111"/>
          <p:cNvSpPr/>
          <p:nvPr/>
        </p:nvSpPr>
        <p:spPr>
          <a:xfrm>
            <a:off x="4520378" y="4139209"/>
            <a:ext cx="762021" cy="16116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難波・湊町</a:t>
            </a:r>
          </a:p>
        </p:txBody>
      </p:sp>
      <p:sp>
        <p:nvSpPr>
          <p:cNvPr id="6" name="左矢印 5"/>
          <p:cNvSpPr/>
          <p:nvPr/>
        </p:nvSpPr>
        <p:spPr>
          <a:xfrm rot="21005553">
            <a:off x="4759659" y="1034644"/>
            <a:ext cx="2250985" cy="341382"/>
          </a:xfrm>
          <a:prstGeom prst="leftArrow">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北陸新幹線</a:t>
            </a:r>
          </a:p>
        </p:txBody>
      </p:sp>
      <p:sp>
        <p:nvSpPr>
          <p:cNvPr id="7" name="左矢印 6"/>
          <p:cNvSpPr/>
          <p:nvPr/>
        </p:nvSpPr>
        <p:spPr>
          <a:xfrm>
            <a:off x="2079604" y="4154641"/>
            <a:ext cx="857303" cy="206351"/>
          </a:xfrm>
          <a:prstGeom prst="left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JR</a:t>
            </a: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桜島線の延伸</a:t>
            </a:r>
          </a:p>
        </p:txBody>
      </p:sp>
      <p:sp>
        <p:nvSpPr>
          <p:cNvPr id="60" name="左矢印 59"/>
          <p:cNvSpPr/>
          <p:nvPr/>
        </p:nvSpPr>
        <p:spPr>
          <a:xfrm>
            <a:off x="2029573" y="4412391"/>
            <a:ext cx="1125549" cy="206351"/>
          </a:xfrm>
          <a:prstGeom prst="left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地下鉄中央線の夢洲延伸</a:t>
            </a:r>
          </a:p>
        </p:txBody>
      </p:sp>
      <p:sp>
        <p:nvSpPr>
          <p:cNvPr id="8" name="上下矢印 7"/>
          <p:cNvSpPr/>
          <p:nvPr/>
        </p:nvSpPr>
        <p:spPr>
          <a:xfrm>
            <a:off x="6320628" y="4070850"/>
            <a:ext cx="231684" cy="987846"/>
          </a:xfrm>
          <a:prstGeom prst="upDown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ＪＲおおさか東線</a:t>
            </a:r>
          </a:p>
        </p:txBody>
      </p:sp>
      <p:sp>
        <p:nvSpPr>
          <p:cNvPr id="62" name="上下矢印 61"/>
          <p:cNvSpPr/>
          <p:nvPr/>
        </p:nvSpPr>
        <p:spPr>
          <a:xfrm>
            <a:off x="4239167" y="2069033"/>
            <a:ext cx="231684" cy="738379"/>
          </a:xfrm>
          <a:prstGeom prst="upDown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なにわ筋連絡線</a:t>
            </a:r>
          </a:p>
        </p:txBody>
      </p:sp>
      <p:sp>
        <p:nvSpPr>
          <p:cNvPr id="63" name="上下矢印 62"/>
          <p:cNvSpPr/>
          <p:nvPr/>
        </p:nvSpPr>
        <p:spPr>
          <a:xfrm>
            <a:off x="4501773" y="2376735"/>
            <a:ext cx="231684" cy="813258"/>
          </a:xfrm>
          <a:prstGeom prst="upDown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ＪＲ貨物線地下化</a:t>
            </a:r>
          </a:p>
        </p:txBody>
      </p:sp>
      <p:sp>
        <p:nvSpPr>
          <p:cNvPr id="64" name="上下矢印 63"/>
          <p:cNvSpPr/>
          <p:nvPr/>
        </p:nvSpPr>
        <p:spPr>
          <a:xfrm>
            <a:off x="4408746" y="1728134"/>
            <a:ext cx="231684" cy="679909"/>
          </a:xfrm>
          <a:prstGeom prst="upDown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新大阪連絡線</a:t>
            </a:r>
          </a:p>
        </p:txBody>
      </p:sp>
      <p:sp>
        <p:nvSpPr>
          <p:cNvPr id="65" name="上下矢印 64"/>
          <p:cNvSpPr/>
          <p:nvPr/>
        </p:nvSpPr>
        <p:spPr>
          <a:xfrm rot="14372588">
            <a:off x="3897909" y="2742038"/>
            <a:ext cx="231684" cy="776875"/>
          </a:xfrm>
          <a:prstGeom prst="upDownArrow">
            <a:avLst/>
          </a:prstGeom>
          <a:solidFill>
            <a:schemeClr val="accent5">
              <a:lumMod val="20000"/>
              <a:lumOff val="80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淀川左岸線</a:t>
            </a:r>
            <a:r>
              <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p>
        </p:txBody>
      </p:sp>
      <p:sp>
        <p:nvSpPr>
          <p:cNvPr id="9" name="上下矢印 8"/>
          <p:cNvSpPr/>
          <p:nvPr/>
        </p:nvSpPr>
        <p:spPr>
          <a:xfrm>
            <a:off x="4251010" y="2785153"/>
            <a:ext cx="333175" cy="1689387"/>
          </a:xfrm>
          <a:prstGeom prst="upDownArrow">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なにわ筋線</a:t>
            </a:r>
          </a:p>
        </p:txBody>
      </p:sp>
      <p:sp>
        <p:nvSpPr>
          <p:cNvPr id="66" name="上下矢印 65"/>
          <p:cNvSpPr/>
          <p:nvPr/>
        </p:nvSpPr>
        <p:spPr>
          <a:xfrm rot="14299235">
            <a:off x="3257774" y="3145370"/>
            <a:ext cx="231684" cy="781624"/>
          </a:xfrm>
          <a:prstGeom prst="upDownArrow">
            <a:avLst/>
          </a:prstGeom>
          <a:solidFill>
            <a:schemeClr val="accent5">
              <a:lumMod val="20000"/>
              <a:lumOff val="80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淀川左岸線</a:t>
            </a:r>
            <a:r>
              <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p>
        </p:txBody>
      </p:sp>
      <p:sp>
        <p:nvSpPr>
          <p:cNvPr id="67" name="左矢印 66"/>
          <p:cNvSpPr/>
          <p:nvPr/>
        </p:nvSpPr>
        <p:spPr>
          <a:xfrm>
            <a:off x="3618176" y="4040667"/>
            <a:ext cx="690221" cy="206351"/>
          </a:xfrm>
          <a:prstGeom prst="left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阪神なんば線</a:t>
            </a:r>
          </a:p>
        </p:txBody>
      </p:sp>
      <p:sp>
        <p:nvSpPr>
          <p:cNvPr id="68" name="左矢印 67"/>
          <p:cNvSpPr/>
          <p:nvPr/>
        </p:nvSpPr>
        <p:spPr>
          <a:xfrm>
            <a:off x="3386873" y="3769655"/>
            <a:ext cx="736082" cy="206351"/>
          </a:xfrm>
          <a:prstGeom prst="left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京阪中之島線</a:t>
            </a:r>
          </a:p>
        </p:txBody>
      </p:sp>
      <p:sp>
        <p:nvSpPr>
          <p:cNvPr id="10" name="右矢印 9"/>
          <p:cNvSpPr/>
          <p:nvPr/>
        </p:nvSpPr>
        <p:spPr>
          <a:xfrm>
            <a:off x="6393830" y="3579295"/>
            <a:ext cx="875926" cy="202939"/>
          </a:xfrm>
          <a:prstGeom prst="right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JR</a:t>
            </a: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片町線の地下化</a:t>
            </a:r>
          </a:p>
        </p:txBody>
      </p:sp>
      <p:sp>
        <p:nvSpPr>
          <p:cNvPr id="11" name="上矢印 10"/>
          <p:cNvSpPr/>
          <p:nvPr/>
        </p:nvSpPr>
        <p:spPr>
          <a:xfrm>
            <a:off x="4364633" y="596016"/>
            <a:ext cx="254514" cy="751494"/>
          </a:xfrm>
          <a:prstGeom prst="up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北大阪急行延伸</a:t>
            </a:r>
          </a:p>
        </p:txBody>
      </p:sp>
      <p:sp>
        <p:nvSpPr>
          <p:cNvPr id="72" name="上下矢印 71"/>
          <p:cNvSpPr/>
          <p:nvPr/>
        </p:nvSpPr>
        <p:spPr>
          <a:xfrm>
            <a:off x="8202977" y="3974359"/>
            <a:ext cx="231684" cy="885659"/>
          </a:xfrm>
          <a:prstGeom prst="upDownArrow">
            <a:avLst/>
          </a:prstGeom>
          <a:solidFill>
            <a:schemeClr val="accent6">
              <a:lumMod val="20000"/>
              <a:lumOff val="80000"/>
            </a:scheme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大阪モノレール延伸</a:t>
            </a:r>
          </a:p>
        </p:txBody>
      </p:sp>
      <p:sp>
        <p:nvSpPr>
          <p:cNvPr id="56" name="角丸四角形 55"/>
          <p:cNvSpPr/>
          <p:nvPr/>
        </p:nvSpPr>
        <p:spPr>
          <a:xfrm>
            <a:off x="1581285" y="4456773"/>
            <a:ext cx="377703"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夢洲</a:t>
            </a:r>
          </a:p>
        </p:txBody>
      </p:sp>
      <p:sp>
        <p:nvSpPr>
          <p:cNvPr id="57" name="上下矢印 56"/>
          <p:cNvSpPr/>
          <p:nvPr/>
        </p:nvSpPr>
        <p:spPr>
          <a:xfrm rot="16200000">
            <a:off x="5368364" y="6268166"/>
            <a:ext cx="231684" cy="776875"/>
          </a:xfrm>
          <a:prstGeom prst="upDownArrow">
            <a:avLst/>
          </a:prstGeom>
          <a:solidFill>
            <a:schemeClr val="accent5">
              <a:lumMod val="20000"/>
              <a:lumOff val="80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大和川線</a:t>
            </a:r>
          </a:p>
        </p:txBody>
      </p:sp>
      <p:sp>
        <p:nvSpPr>
          <p:cNvPr id="59" name="角丸四角形 58"/>
          <p:cNvSpPr/>
          <p:nvPr/>
        </p:nvSpPr>
        <p:spPr>
          <a:xfrm>
            <a:off x="3753759" y="1930157"/>
            <a:ext cx="660556"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十三駅エリア</a:t>
            </a:r>
          </a:p>
        </p:txBody>
      </p:sp>
      <p:sp>
        <p:nvSpPr>
          <p:cNvPr id="69" name="角丸四角形 68"/>
          <p:cNvSpPr/>
          <p:nvPr/>
        </p:nvSpPr>
        <p:spPr>
          <a:xfrm>
            <a:off x="5419734" y="1474228"/>
            <a:ext cx="671494"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淡路駅エリア</a:t>
            </a:r>
          </a:p>
        </p:txBody>
      </p:sp>
      <p:sp>
        <p:nvSpPr>
          <p:cNvPr id="58" name="左矢印 57"/>
          <p:cNvSpPr/>
          <p:nvPr/>
        </p:nvSpPr>
        <p:spPr>
          <a:xfrm rot="21005553">
            <a:off x="5433553" y="1461040"/>
            <a:ext cx="1700918" cy="341382"/>
          </a:xfrm>
          <a:prstGeom prst="leftArrow">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リニア中央新幹線</a:t>
            </a:r>
          </a:p>
        </p:txBody>
      </p:sp>
      <p:sp>
        <p:nvSpPr>
          <p:cNvPr id="12" name="正方形/長方形 11"/>
          <p:cNvSpPr/>
          <p:nvPr/>
        </p:nvSpPr>
        <p:spPr>
          <a:xfrm>
            <a:off x="8705901" y="3281579"/>
            <a:ext cx="307777" cy="1118255"/>
          </a:xfrm>
          <a:prstGeom prst="rect">
            <a:avLst/>
          </a:prstGeom>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大阪都市再生環状道路</a:t>
            </a:r>
          </a:p>
        </p:txBody>
      </p:sp>
      <p:sp>
        <p:nvSpPr>
          <p:cNvPr id="118" name="正方形/長方形 117"/>
          <p:cNvSpPr/>
          <p:nvPr/>
        </p:nvSpPr>
        <p:spPr>
          <a:xfrm>
            <a:off x="4487443" y="1564230"/>
            <a:ext cx="896801" cy="16116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新大阪駅周辺</a:t>
            </a:r>
          </a:p>
        </p:txBody>
      </p:sp>
      <p:sp>
        <p:nvSpPr>
          <p:cNvPr id="61" name="角丸四角形 60"/>
          <p:cNvSpPr/>
          <p:nvPr/>
        </p:nvSpPr>
        <p:spPr>
          <a:xfrm>
            <a:off x="4644511" y="1788070"/>
            <a:ext cx="763582" cy="108000"/>
          </a:xfrm>
          <a:prstGeom prst="round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新大阪駅エリア</a:t>
            </a:r>
          </a:p>
        </p:txBody>
      </p:sp>
      <p:sp>
        <p:nvSpPr>
          <p:cNvPr id="71" name="テキスト ボックス 70">
            <a:extLst>
              <a:ext uri="{FF2B5EF4-FFF2-40B4-BE49-F238E27FC236}">
                <a16:creationId xmlns:a16="http://schemas.microsoft.com/office/drawing/2014/main" id="{79294947-E67D-477C-834E-F0010CCBC481}"/>
              </a:ext>
            </a:extLst>
          </p:cNvPr>
          <p:cNvSpPr txBox="1"/>
          <p:nvPr/>
        </p:nvSpPr>
        <p:spPr>
          <a:xfrm>
            <a:off x="313736" y="6396748"/>
            <a:ext cx="2864889" cy="338554"/>
          </a:xfrm>
          <a:prstGeom prst="rect">
            <a:avLst/>
          </a:prstGeom>
          <a:noFill/>
        </p:spPr>
        <p:txBody>
          <a:bodyPr wrap="square" rtlCol="0">
            <a:spAutoFit/>
          </a:bodyPr>
          <a:lstStyle/>
          <a:p>
            <a:pPr lvl="0">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（出典</a:t>
            </a:r>
            <a:r>
              <a:rPr lang="ja-JP" altLang="en-US" sz="800" dirty="0">
                <a:latin typeface="Meiryo UI" panose="020B0604030504040204" pitchFamily="50" charset="-128"/>
                <a:ea typeface="Meiryo UI" panose="020B0604030504040204" pitchFamily="50" charset="-128"/>
              </a:rPr>
              <a:t>）大阪市</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「大阪市における都市再生緊急整備地域及び特定都市再生緊急整備地域」をもとに副首都推進局で作成。</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7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1290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4543493" y="838694"/>
            <a:ext cx="4330051" cy="3453907"/>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kumimoji="1" lang="en-US" altLang="ja-JP" sz="1480" b="1" i="0" u="none" strike="noStrike" kern="1200" cap="none" spc="0" normalizeH="0" baseline="0" noProof="0" dirty="0">
                <a:ln>
                  <a:noFill/>
                </a:ln>
                <a:solidFill>
                  <a:prstClr val="black"/>
                </a:solidFill>
                <a:effectLst/>
                <a:uLnTx/>
                <a:uFillTx/>
                <a:latin typeface="Meiryo UI"/>
                <a:ea typeface="Meiryo UI"/>
              </a:rPr>
              <a:t>【</a:t>
            </a:r>
            <a:r>
              <a:rPr lang="ja-JP" altLang="en-US" sz="1480" b="1" dirty="0">
                <a:latin typeface="Meiryo UI" panose="020B0604030504040204" pitchFamily="50" charset="-128"/>
                <a:ea typeface="Meiryo UI" panose="020B0604030504040204" pitchFamily="50" charset="-128"/>
              </a:rPr>
              <a:t>両新幹線開通による一日交通圏の広がり</a:t>
            </a:r>
            <a:r>
              <a:rPr lang="en-US" altLang="ja-JP" sz="1480" b="1" dirty="0">
                <a:latin typeface="Meiryo UI" panose="020B0604030504040204" pitchFamily="50" charset="-128"/>
                <a:ea typeface="Meiryo UI" panose="020B0604030504040204" pitchFamily="50" charset="-128"/>
              </a:rPr>
              <a:t>】</a:t>
            </a:r>
            <a:endParaRPr lang="ja-JP" altLang="en-US" sz="148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554830" y="838692"/>
            <a:ext cx="3991769" cy="5854207"/>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北陸新幹線開業による効果</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・時間短縮効果により、地域間交流が拡大。</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正方形/長方形 25"/>
          <p:cNvSpPr/>
          <p:nvPr/>
        </p:nvSpPr>
        <p:spPr>
          <a:xfrm>
            <a:off x="4546599" y="4292600"/>
            <a:ext cx="4326945" cy="2400300"/>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新大阪駅を中心とする広域鉄道ネットワーク形成</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2" name="テキスト ボックス 1"/>
          <p:cNvSpPr txBox="1"/>
          <p:nvPr/>
        </p:nvSpPr>
        <p:spPr>
          <a:xfrm>
            <a:off x="270458" y="346758"/>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成果（現時点の到達点）</a:t>
            </a:r>
          </a:p>
        </p:txBody>
      </p:sp>
      <p:cxnSp>
        <p:nvCxnSpPr>
          <p:cNvPr id="3" name="直線コネクタ 2"/>
          <p:cNvCxnSpPr/>
          <p:nvPr/>
        </p:nvCxnSpPr>
        <p:spPr>
          <a:xfrm>
            <a:off x="270457" y="70778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36613" y="838693"/>
            <a:ext cx="318290" cy="5854206"/>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効果</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8" name="テキスト ボックス 27"/>
          <p:cNvSpPr txBox="1"/>
          <p:nvPr/>
        </p:nvSpPr>
        <p:spPr>
          <a:xfrm>
            <a:off x="2631101" y="3033952"/>
            <a:ext cx="2070402" cy="215444"/>
          </a:xfrm>
          <a:prstGeom prst="rect">
            <a:avLst/>
          </a:prstGeom>
          <a:noFill/>
        </p:spPr>
        <p:txBody>
          <a:bodyPr vert="horz"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sym typeface="Wingdings" panose="05000000000000000000" pitchFamily="2" charset="2"/>
              </a:rPr>
              <a:t>：北陸新幹線建設促進同盟会</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47" y="1284430"/>
            <a:ext cx="3593385" cy="1769490"/>
          </a:xfrm>
          <a:prstGeom prst="rect">
            <a:avLst/>
          </a:prstGeom>
        </p:spPr>
      </p:pic>
      <p:sp>
        <p:nvSpPr>
          <p:cNvPr id="30" name="テキスト ボックス 29"/>
          <p:cNvSpPr txBox="1"/>
          <p:nvPr/>
        </p:nvSpPr>
        <p:spPr>
          <a:xfrm>
            <a:off x="7491041" y="6492875"/>
            <a:ext cx="1574522" cy="21544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出典：国土交通省資料</a:t>
            </a:r>
          </a:p>
        </p:txBody>
      </p:sp>
      <p:pic>
        <p:nvPicPr>
          <p:cNvPr id="33" name="図 32"/>
          <p:cNvPicPr>
            <a:picLocks noChangeAspect="1"/>
          </p:cNvPicPr>
          <p:nvPr/>
        </p:nvPicPr>
        <p:blipFill rotWithShape="1">
          <a:blip r:embed="rId4"/>
          <a:srcRect l="20215" t="15937" r="30088" b="4878"/>
          <a:stretch/>
        </p:blipFill>
        <p:spPr>
          <a:xfrm>
            <a:off x="5096782" y="1098255"/>
            <a:ext cx="3381483" cy="3029246"/>
          </a:xfrm>
          <a:prstGeom prst="rect">
            <a:avLst/>
          </a:prstGeom>
        </p:spPr>
      </p:pic>
      <p:sp>
        <p:nvSpPr>
          <p:cNvPr id="35" name="タイトル 1">
            <a:extLst>
              <a:ext uri="{FF2B5EF4-FFF2-40B4-BE49-F238E27FC236}">
                <a16:creationId xmlns:a16="http://schemas.microsoft.com/office/drawing/2014/main" id="{F49C3A76-B35C-4261-8BE1-CC97A890862D}"/>
              </a:ext>
            </a:extLst>
          </p:cNvPr>
          <p:cNvSpPr txBox="1">
            <a:spLocks/>
          </p:cNvSpPr>
          <p:nvPr/>
        </p:nvSpPr>
        <p:spPr>
          <a:xfrm>
            <a:off x="6305555" y="4087804"/>
            <a:ext cx="2567989" cy="18642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出典：リニア中央新幹線早期全線開業実現協議会</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HP</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18736" y="359677"/>
            <a:ext cx="5925264" cy="348109"/>
          </a:xfrm>
          <a:prstGeom prst="rect">
            <a:avLst/>
          </a:prstGeom>
        </p:spPr>
        <p:txBody>
          <a:bodyPr wrap="square">
            <a:spAutoFit/>
          </a:bodyPr>
          <a:lstStyle/>
          <a:p>
            <a:pPr lvl="0" defTabSz="957700">
              <a:defRPr/>
            </a:pPr>
            <a:r>
              <a:rPr lang="en-US" altLang="ja-JP" sz="1662" dirty="0">
                <a:latin typeface="Meiryo UI"/>
                <a:ea typeface="Meiryo UI"/>
              </a:rPr>
              <a:t>【</a:t>
            </a:r>
            <a:r>
              <a:rPr lang="ja-JP" altLang="en-US" sz="1662" dirty="0">
                <a:latin typeface="Meiryo UI"/>
                <a:ea typeface="Meiryo UI"/>
              </a:rPr>
              <a:t>国土軸の強化</a:t>
            </a:r>
            <a:r>
              <a:rPr kumimoji="1" lang="en-US" altLang="ja-JP" sz="1662" b="0" i="0" u="none" strike="noStrike" kern="1200" cap="none" spc="0" normalizeH="0" baseline="0" noProof="0" dirty="0">
                <a:ln>
                  <a:noFill/>
                </a:ln>
                <a:effectLst/>
                <a:uLnTx/>
                <a:uFillTx/>
                <a:latin typeface="Meiryo UI"/>
                <a:ea typeface="Meiryo UI"/>
                <a:cs typeface="+mn-cs"/>
              </a:rPr>
              <a:t>】</a:t>
            </a:r>
          </a:p>
        </p:txBody>
      </p:sp>
      <p:pic>
        <p:nvPicPr>
          <p:cNvPr id="19" name="図 18"/>
          <p:cNvPicPr>
            <a:picLocks noChangeAspect="1"/>
          </p:cNvPicPr>
          <p:nvPr/>
        </p:nvPicPr>
        <p:blipFill>
          <a:blip r:embed="rId5"/>
          <a:stretch>
            <a:fillRect/>
          </a:stretch>
        </p:blipFill>
        <p:spPr>
          <a:xfrm>
            <a:off x="4799161" y="4568393"/>
            <a:ext cx="3913971" cy="1944793"/>
          </a:xfrm>
          <a:prstGeom prst="rect">
            <a:avLst/>
          </a:prstGeom>
        </p:spPr>
      </p:pic>
      <p:pic>
        <p:nvPicPr>
          <p:cNvPr id="20" name="図 19"/>
          <p:cNvPicPr>
            <a:picLocks noChangeAspect="1"/>
          </p:cNvPicPr>
          <p:nvPr/>
        </p:nvPicPr>
        <p:blipFill>
          <a:blip r:embed="rId6"/>
          <a:stretch>
            <a:fillRect/>
          </a:stretch>
        </p:blipFill>
        <p:spPr>
          <a:xfrm>
            <a:off x="650201" y="3543300"/>
            <a:ext cx="3816427" cy="2526492"/>
          </a:xfrm>
          <a:prstGeom prst="rect">
            <a:avLst/>
          </a:prstGeom>
        </p:spPr>
      </p:pic>
      <p:sp>
        <p:nvSpPr>
          <p:cNvPr id="21" name="テキスト ボックス 20"/>
          <p:cNvSpPr txBox="1"/>
          <p:nvPr/>
        </p:nvSpPr>
        <p:spPr>
          <a:xfrm>
            <a:off x="2764451" y="6472477"/>
            <a:ext cx="2070402" cy="215444"/>
          </a:xfrm>
          <a:prstGeom prst="rect">
            <a:avLst/>
          </a:prstGeom>
          <a:noFill/>
        </p:spPr>
        <p:txBody>
          <a:bodyPr vert="horz"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a:ea typeface="Meiryo UI"/>
                <a:cs typeface="+mn-cs"/>
              </a:rPr>
              <a:t>出典</a:t>
            </a:r>
            <a:r>
              <a:rPr kumimoji="1" lang="ja-JP" altLang="en-US" sz="800" b="0" i="0" u="none" strike="noStrike" kern="1200" cap="none" spc="0" normalizeH="0" baseline="0" noProof="0" dirty="0">
                <a:ln>
                  <a:noFill/>
                </a:ln>
                <a:effectLst/>
                <a:uLnTx/>
                <a:uFillTx/>
                <a:latin typeface="Meiryo UI"/>
                <a:ea typeface="Meiryo UI"/>
                <a:cs typeface="+mn-cs"/>
                <a:sym typeface="Wingdings" panose="05000000000000000000" pitchFamily="2" charset="2"/>
              </a:rPr>
              <a:t>：北陸新幹線建設促進同盟会</a:t>
            </a:r>
            <a:endParaRPr kumimoji="1" lang="en-US" altLang="ja-JP" sz="800" b="0" i="0" u="none" strike="noStrike" kern="1200" cap="none" spc="0" normalizeH="0" baseline="0" noProof="0" dirty="0">
              <a:ln>
                <a:noFill/>
              </a:ln>
              <a:effectLst/>
              <a:uLnTx/>
              <a:uFillTx/>
              <a:latin typeface="Meiryo UI"/>
              <a:ea typeface="Meiryo UI"/>
              <a:cs typeface="+mn-cs"/>
            </a:endParaRP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5293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40303" y="1526078"/>
            <a:ext cx="8401915" cy="517952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5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なにわ筋線</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関西国際空港へのアクセス強化。</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国土軸</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の新大阪や大阪都心部と大阪南部地域等を直結。</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うめきた</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期、中之島のまちづくり</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促進。           ・豊富な観光資源を有する関西圏の</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広域的な観光拠点アクセス</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の改善。</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3" name="図 12"/>
          <p:cNvPicPr>
            <a:picLocks noChangeAspect="1"/>
          </p:cNvPicPr>
          <p:nvPr/>
        </p:nvPicPr>
        <p:blipFill rotWithShape="1">
          <a:blip r:embed="rId3"/>
          <a:srcRect t="19095"/>
          <a:stretch/>
        </p:blipFill>
        <p:spPr>
          <a:xfrm>
            <a:off x="1042959" y="2704150"/>
            <a:ext cx="6996602" cy="3928617"/>
          </a:xfrm>
          <a:prstGeom prst="rect">
            <a:avLst/>
          </a:prstGeom>
        </p:spPr>
      </p:pic>
      <p:sp>
        <p:nvSpPr>
          <p:cNvPr id="2" name="テキスト ボックス 1"/>
          <p:cNvSpPr txBox="1"/>
          <p:nvPr/>
        </p:nvSpPr>
        <p:spPr>
          <a:xfrm>
            <a:off x="270458" y="38237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成果（現時点の到達点）</a:t>
            </a:r>
          </a:p>
        </p:txBody>
      </p:sp>
      <p:cxnSp>
        <p:nvCxnSpPr>
          <p:cNvPr id="3" name="直線コネクタ 2"/>
          <p:cNvCxnSpPr/>
          <p:nvPr/>
        </p:nvCxnSpPr>
        <p:spPr>
          <a:xfrm>
            <a:off x="284312" y="7711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46812" y="824003"/>
            <a:ext cx="8725885"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effectLst/>
                <a:uLnTx/>
                <a:uFillTx/>
                <a:latin typeface="Meiryo UI"/>
                <a:ea typeface="Meiryo UI"/>
                <a:cs typeface="+mn-cs"/>
              </a:rPr>
              <a:t>　〇戦略路線の開業により、</a:t>
            </a:r>
            <a:r>
              <a:rPr kumimoji="1" lang="ja-JP" altLang="en-US" sz="1662" b="1" i="0" u="none" strike="noStrike" kern="1200" cap="none" spc="0" normalizeH="0" baseline="0" noProof="0" dirty="0">
                <a:ln>
                  <a:noFill/>
                </a:ln>
                <a:effectLst/>
                <a:uLnTx/>
                <a:uFillTx/>
                <a:latin typeface="Meiryo UI"/>
                <a:ea typeface="Meiryo UI"/>
                <a:cs typeface="+mn-cs"/>
              </a:rPr>
              <a:t>広域拠点へのアクセス強化、都心機能の強化、まちづくり促進等の</a:t>
            </a:r>
            <a:endParaRPr kumimoji="1" lang="en-US" altLang="ja-JP" sz="1662"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effectLst/>
                <a:uLnTx/>
                <a:uFillTx/>
                <a:latin typeface="Meiryo UI"/>
                <a:ea typeface="Meiryo UI"/>
                <a:cs typeface="+mn-cs"/>
              </a:rPr>
              <a:t>　　効果</a:t>
            </a:r>
            <a:r>
              <a:rPr kumimoji="1" lang="ja-JP" altLang="en-US" sz="1662" b="0" i="0" u="none" strike="noStrike" kern="1200" cap="none" spc="0" normalizeH="0" baseline="0" noProof="0" dirty="0">
                <a:ln>
                  <a:noFill/>
                </a:ln>
                <a:effectLst/>
                <a:uLnTx/>
                <a:uFillTx/>
                <a:latin typeface="Meiryo UI"/>
                <a:ea typeface="Meiryo UI"/>
                <a:cs typeface="+mn-cs"/>
              </a:rPr>
              <a:t>が見込まれる。</a:t>
            </a:r>
          </a:p>
        </p:txBody>
      </p:sp>
      <p:sp>
        <p:nvSpPr>
          <p:cNvPr id="14" name="正方形/長方形 13"/>
          <p:cNvSpPr/>
          <p:nvPr/>
        </p:nvSpPr>
        <p:spPr>
          <a:xfrm>
            <a:off x="82062" y="1526078"/>
            <a:ext cx="258241" cy="517952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効果</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09708179-6133-4704-AE1D-356B8F6EC1F8}"/>
              </a:ext>
            </a:extLst>
          </p:cNvPr>
          <p:cNvSpPr/>
          <p:nvPr/>
        </p:nvSpPr>
        <p:spPr>
          <a:xfrm>
            <a:off x="3807041" y="2282395"/>
            <a:ext cx="3647859" cy="328224"/>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defTabSz="957695">
              <a:lnSpc>
                <a:spcPts val="1300"/>
              </a:lnSpc>
              <a:defRPr/>
            </a:pPr>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関西国際空港からの都心アクセス</a:t>
            </a:r>
            <a:r>
              <a:rPr lang="en-US" altLang="ja-JP" sz="1100" dirty="0">
                <a:solidFill>
                  <a:schemeClr val="tx1"/>
                </a:solidFill>
                <a:latin typeface="Meiryo UI" panose="020B0604030504040204" pitchFamily="50" charset="-128"/>
                <a:ea typeface="Meiryo UI" panose="020B0604030504040204" pitchFamily="50" charset="-128"/>
              </a:rPr>
              <a:t>]</a:t>
            </a:r>
          </a:p>
          <a:p>
            <a:pPr defTabSz="957695">
              <a:lnSpc>
                <a:spcPts val="1300"/>
              </a:lnSpc>
              <a:defRPr/>
            </a:pP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現在 </a:t>
            </a:r>
            <a:r>
              <a:rPr lang="en-US" altLang="ja-JP" sz="1100" dirty="0">
                <a:solidFill>
                  <a:schemeClr val="tx1"/>
                </a:solidFill>
                <a:latin typeface="Meiryo UI" panose="020B0604030504040204" pitchFamily="50" charset="-128"/>
                <a:ea typeface="Meiryo UI" panose="020B0604030504040204" pitchFamily="50" charset="-128"/>
              </a:rPr>
              <a:t>64</a:t>
            </a:r>
            <a:r>
              <a:rPr lang="ja-JP" altLang="en-US" sz="1100" dirty="0">
                <a:solidFill>
                  <a:schemeClr val="tx1"/>
                </a:solidFill>
                <a:latin typeface="Meiryo UI" panose="020B0604030504040204" pitchFamily="50" charset="-128"/>
                <a:ea typeface="Meiryo UI" panose="020B0604030504040204" pitchFamily="50" charset="-128"/>
              </a:rPr>
              <a:t>分</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　整備後 </a:t>
            </a:r>
            <a:r>
              <a:rPr lang="en-US" altLang="ja-JP" sz="1100" dirty="0">
                <a:solidFill>
                  <a:schemeClr val="tx1"/>
                </a:solidFill>
                <a:latin typeface="Meiryo UI" panose="020B0604030504040204" pitchFamily="50" charset="-128"/>
                <a:ea typeface="Meiryo UI" panose="020B0604030504040204" pitchFamily="50" charset="-128"/>
              </a:rPr>
              <a:t>44</a:t>
            </a:r>
            <a:r>
              <a:rPr lang="ja-JP" altLang="en-US" sz="1100" dirty="0">
                <a:solidFill>
                  <a:schemeClr val="tx1"/>
                </a:solidFill>
                <a:latin typeface="Meiryo UI" panose="020B0604030504040204" pitchFamily="50" charset="-128"/>
                <a:ea typeface="Meiryo UI" panose="020B0604030504040204" pitchFamily="50" charset="-128"/>
              </a:rPr>
              <a:t>分</a:t>
            </a:r>
          </a:p>
        </p:txBody>
      </p:sp>
      <p:sp>
        <p:nvSpPr>
          <p:cNvPr id="16" name="正方形/長方形 15"/>
          <p:cNvSpPr/>
          <p:nvPr/>
        </p:nvSpPr>
        <p:spPr>
          <a:xfrm>
            <a:off x="3225765" y="417740"/>
            <a:ext cx="5925264" cy="348109"/>
          </a:xfrm>
          <a:prstGeom prst="rect">
            <a:avLst/>
          </a:prstGeom>
        </p:spPr>
        <p:txBody>
          <a:bodyPr wrap="square">
            <a:spAutoFit/>
          </a:bodyPr>
          <a:lstStyle/>
          <a:p>
            <a:pPr lvl="0" defTabSz="957700">
              <a:defRPr/>
            </a:pPr>
            <a:r>
              <a:rPr lang="en-US" altLang="ja-JP" sz="1662" dirty="0">
                <a:latin typeface="Meiryo UI"/>
                <a:ea typeface="Meiryo UI"/>
              </a:rPr>
              <a:t>【</a:t>
            </a:r>
            <a:r>
              <a:rPr lang="ja-JP" altLang="en-US" sz="1662" dirty="0">
                <a:latin typeface="Meiryo UI"/>
                <a:ea typeface="Meiryo UI"/>
              </a:rPr>
              <a:t>国土軸や空港への鉄道アクセス強化</a:t>
            </a:r>
            <a:r>
              <a:rPr lang="en-US" altLang="ja-JP" sz="1662" dirty="0">
                <a:latin typeface="Meiryo UI"/>
                <a:ea typeface="Meiryo UI"/>
              </a:rPr>
              <a:t>】</a:t>
            </a:r>
            <a:endParaRPr kumimoji="1" lang="en-US" altLang="ja-JP" sz="1662" b="0" i="0" u="none" strike="noStrike" kern="1200" cap="none" spc="0" normalizeH="0" baseline="0" noProof="0" dirty="0">
              <a:ln>
                <a:noFill/>
              </a:ln>
              <a:effectLst/>
              <a:uLnTx/>
              <a:uFillTx/>
              <a:latin typeface="Meiryo UI"/>
              <a:ea typeface="Meiryo UI"/>
            </a:endParaRPr>
          </a:p>
        </p:txBody>
      </p:sp>
      <p:sp>
        <p:nvSpPr>
          <p:cNvPr id="18" name="正方形/長方形 10"/>
          <p:cNvSpPr>
            <a:spLocks noChangeArrowheads="1"/>
          </p:cNvSpPr>
          <p:nvPr/>
        </p:nvSpPr>
        <p:spPr bwMode="auto">
          <a:xfrm>
            <a:off x="5912643" y="2431262"/>
            <a:ext cx="1542257" cy="200055"/>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0"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ＪＲ関空快速利用</a:t>
            </a:r>
            <a:endParaRPr kumimoji="0"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116896" y="3103354"/>
            <a:ext cx="1461203" cy="400110"/>
          </a:xfrm>
          <a:prstGeom prst="rect">
            <a:avLst/>
          </a:prstGeom>
          <a:solidFill>
            <a:schemeClr val="bg1"/>
          </a:solidFill>
        </p:spPr>
        <p:txBody>
          <a:bodyPr wrap="square" rtlCol="0">
            <a:spAutoFit/>
          </a:bodyPr>
          <a:lstStyle/>
          <a:p>
            <a:pPr>
              <a:lnSpc>
                <a:spcPts val="550"/>
              </a:lnSpc>
            </a:pPr>
            <a:r>
              <a:rPr lang="ja-JP" altLang="en-US" sz="550" b="1" dirty="0">
                <a:latin typeface="Meiryo UI" panose="020B0604030504040204" pitchFamily="50" charset="-128"/>
                <a:ea typeface="Meiryo UI" panose="020B0604030504040204" pitchFamily="50" charset="-128"/>
              </a:rPr>
              <a:t>大阪の顔、関西のハブとなる</a:t>
            </a:r>
            <a:endParaRPr lang="en-US" altLang="ja-JP" sz="550" b="1" dirty="0">
              <a:latin typeface="Meiryo UI" panose="020B0604030504040204" pitchFamily="50" charset="-128"/>
              <a:ea typeface="Meiryo UI" panose="020B0604030504040204" pitchFamily="50" charset="-128"/>
            </a:endParaRPr>
          </a:p>
          <a:p>
            <a:pPr>
              <a:lnSpc>
                <a:spcPts val="550"/>
              </a:lnSpc>
            </a:pPr>
            <a:r>
              <a:rPr kumimoji="1" lang="ja-JP" altLang="en-US" sz="550" b="1" dirty="0">
                <a:latin typeface="Meiryo UI" panose="020B0604030504040204" pitchFamily="50" charset="-128"/>
                <a:ea typeface="Meiryo UI" panose="020B0604030504040204" pitchFamily="50" charset="-128"/>
              </a:rPr>
              <a:t>「みどりとイノベーションの融合拠点」</a:t>
            </a:r>
            <a:endParaRPr kumimoji="1" lang="en-US" altLang="ja-JP" sz="550" b="1" dirty="0">
              <a:latin typeface="Meiryo UI" panose="020B0604030504040204" pitchFamily="50" charset="-128"/>
              <a:ea typeface="Meiryo UI" panose="020B0604030504040204" pitchFamily="50" charset="-128"/>
            </a:endParaRPr>
          </a:p>
          <a:p>
            <a:pPr>
              <a:lnSpc>
                <a:spcPts val="550"/>
              </a:lnSpc>
            </a:pPr>
            <a:r>
              <a:rPr kumimoji="1" lang="ja-JP" altLang="en-US" sz="500" dirty="0">
                <a:latin typeface="Meiryo UI" panose="020B0604030504040204" pitchFamily="50" charset="-128"/>
                <a:ea typeface="Meiryo UI" panose="020B0604030504040204" pitchFamily="50" charset="-128"/>
              </a:rPr>
              <a:t>・</a:t>
            </a:r>
            <a:r>
              <a:rPr kumimoji="1" lang="en-US" altLang="ja-JP" sz="500" dirty="0">
                <a:latin typeface="Meiryo UI" panose="020B0604030504040204" pitchFamily="50" charset="-128"/>
                <a:ea typeface="Meiryo UI" panose="020B0604030504040204" pitchFamily="50" charset="-128"/>
              </a:rPr>
              <a:t>2024</a:t>
            </a:r>
            <a:r>
              <a:rPr kumimoji="1" lang="ja-JP" altLang="en-US" sz="500" dirty="0">
                <a:latin typeface="Meiryo UI" panose="020B0604030504040204" pitchFamily="50" charset="-128"/>
                <a:ea typeface="Meiryo UI" panose="020B0604030504040204" pitchFamily="50" charset="-128"/>
              </a:rPr>
              <a:t>年</a:t>
            </a:r>
            <a:r>
              <a:rPr kumimoji="1" lang="ja-JP" altLang="en-US" sz="500" dirty="0">
                <a:solidFill>
                  <a:srgbClr val="FF0000"/>
                </a:solidFill>
                <a:latin typeface="Meiryo UI" panose="020B0604030504040204" pitchFamily="50" charset="-128"/>
                <a:ea typeface="Meiryo UI" panose="020B0604030504040204" pitchFamily="50" charset="-128"/>
              </a:rPr>
              <a:t>夏頃</a:t>
            </a:r>
            <a:r>
              <a:rPr kumimoji="1" lang="ja-JP" altLang="en-US" sz="500" dirty="0">
                <a:latin typeface="Meiryo UI" panose="020B0604030504040204" pitchFamily="50" charset="-128"/>
                <a:ea typeface="Meiryo UI" panose="020B0604030504040204" pitchFamily="50" charset="-128"/>
              </a:rPr>
              <a:t>　先行</a:t>
            </a:r>
            <a:r>
              <a:rPr kumimoji="1" lang="ja-JP" altLang="en-US" sz="500" dirty="0" err="1">
                <a:latin typeface="Meiryo UI" panose="020B0604030504040204" pitchFamily="50" charset="-128"/>
                <a:ea typeface="Meiryo UI" panose="020B0604030504040204" pitchFamily="50" charset="-128"/>
              </a:rPr>
              <a:t>ま</a:t>
            </a:r>
            <a:r>
              <a:rPr kumimoji="1" lang="ja-JP" altLang="en-US" sz="500" dirty="0">
                <a:latin typeface="Meiryo UI" panose="020B0604030504040204" pitchFamily="50" charset="-128"/>
                <a:ea typeface="Meiryo UI" panose="020B0604030504040204" pitchFamily="50" charset="-128"/>
              </a:rPr>
              <a:t>ちびらき</a:t>
            </a:r>
            <a:endParaRPr kumimoji="1" lang="en-US" altLang="ja-JP" sz="500" dirty="0">
              <a:latin typeface="Meiryo UI" panose="020B0604030504040204" pitchFamily="50" charset="-128"/>
              <a:ea typeface="Meiryo UI" panose="020B0604030504040204" pitchFamily="50" charset="-128"/>
            </a:endParaRPr>
          </a:p>
          <a:p>
            <a:pPr>
              <a:lnSpc>
                <a:spcPts val="550"/>
              </a:lnSpc>
            </a:pPr>
            <a:r>
              <a:rPr lang="ja-JP" altLang="en-US" sz="500" dirty="0">
                <a:latin typeface="Meiryo UI" panose="020B0604030504040204" pitchFamily="50" charset="-128"/>
                <a:ea typeface="Meiryo UI" panose="020B0604030504040204" pitchFamily="50" charset="-128"/>
              </a:rPr>
              <a:t>・</a:t>
            </a:r>
            <a:r>
              <a:rPr lang="en-US" altLang="ja-JP" sz="500" dirty="0">
                <a:latin typeface="Meiryo UI" panose="020B0604030504040204" pitchFamily="50" charset="-128"/>
                <a:ea typeface="Meiryo UI" panose="020B0604030504040204" pitchFamily="50" charset="-128"/>
              </a:rPr>
              <a:t>2027</a:t>
            </a:r>
            <a:r>
              <a:rPr lang="ja-JP" altLang="en-US" sz="500" dirty="0">
                <a:latin typeface="Meiryo UI" panose="020B0604030504040204" pitchFamily="50" charset="-128"/>
                <a:ea typeface="Meiryo UI" panose="020B0604030504040204" pitchFamily="50" charset="-128"/>
              </a:rPr>
              <a:t>年</a:t>
            </a:r>
            <a:r>
              <a:rPr lang="ja-JP" altLang="en-US" sz="500" dirty="0">
                <a:solidFill>
                  <a:srgbClr val="FF0000"/>
                </a:solidFill>
                <a:latin typeface="Meiryo UI" panose="020B0604030504040204" pitchFamily="50" charset="-128"/>
                <a:ea typeface="Meiryo UI" panose="020B0604030504040204" pitchFamily="50" charset="-128"/>
              </a:rPr>
              <a:t>度</a:t>
            </a:r>
            <a:r>
              <a:rPr lang="ja-JP" altLang="en-US" sz="500" dirty="0">
                <a:latin typeface="Meiryo UI" panose="020B0604030504040204" pitchFamily="50" charset="-128"/>
                <a:ea typeface="Meiryo UI" panose="020B0604030504040204" pitchFamily="50" charset="-128"/>
              </a:rPr>
              <a:t>　　全体</a:t>
            </a:r>
            <a:r>
              <a:rPr lang="ja-JP" altLang="en-US" sz="500" dirty="0" err="1">
                <a:latin typeface="Meiryo UI" panose="020B0604030504040204" pitchFamily="50" charset="-128"/>
                <a:ea typeface="Meiryo UI" panose="020B0604030504040204" pitchFamily="50" charset="-128"/>
              </a:rPr>
              <a:t>ま</a:t>
            </a:r>
            <a:r>
              <a:rPr lang="ja-JP" altLang="en-US" sz="500" dirty="0">
                <a:latin typeface="Meiryo UI" panose="020B0604030504040204" pitchFamily="50" charset="-128"/>
                <a:ea typeface="Meiryo UI" panose="020B0604030504040204" pitchFamily="50" charset="-128"/>
              </a:rPr>
              <a:t>ちびらき</a:t>
            </a:r>
            <a:endParaRPr kumimoji="1" lang="ja-JP" altLang="en-US" sz="500" dirty="0">
              <a:latin typeface="Meiryo UI" panose="020B0604030504040204" pitchFamily="50" charset="-128"/>
              <a:ea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6192000" y="316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400" dirty="0">
                <a:solidFill>
                  <a:schemeClr val="tx1"/>
                </a:solidFill>
                <a:latin typeface="Meiryo UI" panose="020B0604030504040204" pitchFamily="50" charset="-128"/>
                <a:ea typeface="Meiryo UI" panose="020B0604030504040204" pitchFamily="50" charset="-128"/>
              </a:rPr>
              <a:t>（万人）</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367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396231"/>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成果（現時点の到達点）</a:t>
            </a:r>
          </a:p>
        </p:txBody>
      </p:sp>
      <p:cxnSp>
        <p:nvCxnSpPr>
          <p:cNvPr id="3" name="直線コネクタ 2"/>
          <p:cNvCxnSpPr/>
          <p:nvPr/>
        </p:nvCxnSpPr>
        <p:spPr>
          <a:xfrm>
            <a:off x="270456" y="75069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2823" y="792250"/>
            <a:ext cx="8603088"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effectLst/>
                <a:uLnTx/>
                <a:uFillTx/>
                <a:latin typeface="Meiryo UI"/>
                <a:ea typeface="Meiryo UI"/>
                <a:cs typeface="+mn-cs"/>
              </a:rPr>
              <a:t>　〇戦略路線の開業により、</a:t>
            </a:r>
            <a:r>
              <a:rPr kumimoji="1" lang="ja-JP" altLang="en-US" sz="1662" b="1" i="0" u="none" strike="noStrike" kern="1200" cap="none" spc="0" normalizeH="0" baseline="0" noProof="0" dirty="0">
                <a:ln>
                  <a:noFill/>
                </a:ln>
                <a:effectLst/>
                <a:uLnTx/>
                <a:uFillTx/>
                <a:latin typeface="Meiryo UI"/>
                <a:ea typeface="Meiryo UI"/>
                <a:cs typeface="+mn-cs"/>
              </a:rPr>
              <a:t>広域拠点へのアクセス強化、都心機能の強化、まちづくり促進等の</a:t>
            </a:r>
            <a:endParaRPr kumimoji="1" lang="en-US" altLang="ja-JP" sz="1662"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effectLst/>
                <a:uLnTx/>
                <a:uFillTx/>
                <a:latin typeface="Meiryo UI"/>
                <a:ea typeface="Meiryo UI"/>
                <a:cs typeface="+mn-cs"/>
              </a:rPr>
              <a:t>　　効果</a:t>
            </a:r>
            <a:r>
              <a:rPr kumimoji="1" lang="ja-JP" altLang="en-US" sz="1662" b="0" i="0" u="none" strike="noStrike" kern="1200" cap="none" spc="0" normalizeH="0" baseline="0" noProof="0" dirty="0">
                <a:ln>
                  <a:noFill/>
                </a:ln>
                <a:effectLst/>
                <a:uLnTx/>
                <a:uFillTx/>
                <a:latin typeface="Meiryo UI"/>
                <a:ea typeface="Meiryo UI"/>
                <a:cs typeface="+mn-cs"/>
              </a:rPr>
              <a:t>が見込まれる。</a:t>
            </a:r>
          </a:p>
        </p:txBody>
      </p:sp>
      <p:sp>
        <p:nvSpPr>
          <p:cNvPr id="10" name="正方形/長方形 9"/>
          <p:cNvSpPr/>
          <p:nvPr/>
        </p:nvSpPr>
        <p:spPr>
          <a:xfrm>
            <a:off x="340303" y="3821137"/>
            <a:ext cx="8338904" cy="2296113"/>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大阪モノレール</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環状軸の強化と沿線地域の活性化・発展</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・放射状鉄道との結節による広域的な鉄道ネットワークの形成。</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lang="ja-JP" altLang="en-US" sz="1292" dirty="0">
                <a:solidFill>
                  <a:prstClr val="black"/>
                </a:solidFill>
                <a:latin typeface="Meiryo UI"/>
                <a:ea typeface="Meiryo UI"/>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大阪市中心部を経由することなく、環状方向への移動が可能。</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他の路線が輸送障害時に、代替ルートが確保される。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・延伸沿線地域の活性化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新たな沿線開発、まちづくりが促進され、地域の活性化につながる。</a:t>
            </a: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正方形/長方形 10"/>
          <p:cNvSpPr/>
          <p:nvPr/>
        </p:nvSpPr>
        <p:spPr>
          <a:xfrm>
            <a:off x="82823" y="1459241"/>
            <a:ext cx="257480" cy="4658009"/>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効果</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340303" y="1459241"/>
            <a:ext cx="8338904" cy="235926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北大阪急行</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（まちづくり面）</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・箕面市のまちづくりへの効果</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人口の増加や生活施設の充実が進み、企業や店舗の増加による新たな</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雇用の創出、集客力の向上による商業の活性化、移動の利便性向上に</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よる市民活動の促進など。</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（交通面）</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・大阪都心へのアクセス向上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・大阪の南北軸の強化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・国道</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423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号の渋滞緩和</a:t>
            </a:r>
          </a:p>
        </p:txBody>
      </p:sp>
      <p:pic>
        <p:nvPicPr>
          <p:cNvPr id="15" name="図 14" descr="senryaku4rosen.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75656" y="1496166"/>
            <a:ext cx="3545922" cy="1973520"/>
          </a:xfrm>
          <a:prstGeom prst="rect">
            <a:avLst/>
          </a:prstGeom>
        </p:spPr>
      </p:pic>
      <p:sp>
        <p:nvSpPr>
          <p:cNvPr id="16" name="正方形/長方形 15"/>
          <p:cNvSpPr/>
          <p:nvPr/>
        </p:nvSpPr>
        <p:spPr>
          <a:xfrm>
            <a:off x="8137194" y="1540504"/>
            <a:ext cx="468718" cy="1832932"/>
          </a:xfrm>
          <a:prstGeom prst="rect">
            <a:avLst/>
          </a:prstGeom>
        </p:spPr>
        <p:txBody>
          <a:bodyPr vert="eaVert"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出典：大阪府㏋「公共交通戦略について」</a:t>
            </a:r>
          </a:p>
        </p:txBody>
      </p:sp>
      <p:sp>
        <p:nvSpPr>
          <p:cNvPr id="17" name="正方形/長方形 16"/>
          <p:cNvSpPr/>
          <p:nvPr/>
        </p:nvSpPr>
        <p:spPr>
          <a:xfrm>
            <a:off x="8137188" y="4026177"/>
            <a:ext cx="468718" cy="1832932"/>
          </a:xfrm>
          <a:prstGeom prst="rect">
            <a:avLst/>
          </a:prstGeom>
        </p:spPr>
        <p:txBody>
          <a:bodyPr vert="eaVert"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出典：大阪府㏋「公共交通戦略について」</a:t>
            </a:r>
          </a:p>
        </p:txBody>
      </p:sp>
      <p:pic>
        <p:nvPicPr>
          <p:cNvPr id="9" name="図 8"/>
          <p:cNvPicPr>
            <a:picLocks noChangeAspect="1"/>
          </p:cNvPicPr>
          <p:nvPr/>
        </p:nvPicPr>
        <p:blipFill>
          <a:blip r:embed="rId4"/>
          <a:stretch>
            <a:fillRect/>
          </a:stretch>
        </p:blipFill>
        <p:spPr>
          <a:xfrm>
            <a:off x="4799545" y="3926568"/>
            <a:ext cx="3407822" cy="2040008"/>
          </a:xfrm>
          <a:prstGeom prst="rect">
            <a:avLst/>
          </a:prstGeom>
          <a:ln>
            <a:noFill/>
          </a:ln>
        </p:spPr>
      </p:pic>
      <p:sp>
        <p:nvSpPr>
          <p:cNvPr id="18" name="正方形/長方形 17"/>
          <p:cNvSpPr/>
          <p:nvPr/>
        </p:nvSpPr>
        <p:spPr>
          <a:xfrm>
            <a:off x="3225765" y="403885"/>
            <a:ext cx="5925264" cy="348109"/>
          </a:xfrm>
          <a:prstGeom prst="rect">
            <a:avLst/>
          </a:prstGeom>
        </p:spPr>
        <p:txBody>
          <a:bodyPr wrap="square">
            <a:spAutoFit/>
          </a:bodyPr>
          <a:lstStyle/>
          <a:p>
            <a:pPr lvl="0" defTabSz="957700">
              <a:defRPr/>
            </a:pPr>
            <a:r>
              <a:rPr lang="en-US" altLang="ja-JP" sz="1662" dirty="0">
                <a:latin typeface="Meiryo UI"/>
                <a:ea typeface="Meiryo UI"/>
              </a:rPr>
              <a:t>【</a:t>
            </a:r>
            <a:r>
              <a:rPr lang="ja-JP" altLang="en-US" sz="1662" dirty="0">
                <a:latin typeface="Meiryo UI"/>
                <a:ea typeface="Meiryo UI"/>
              </a:rPr>
              <a:t>国土軸や空港への鉄道アクセス強化</a:t>
            </a:r>
            <a:r>
              <a:rPr lang="en-US" altLang="ja-JP" sz="1662" dirty="0">
                <a:latin typeface="Meiryo UI"/>
                <a:ea typeface="Meiryo UI"/>
              </a:rPr>
              <a:t>】</a:t>
            </a:r>
            <a:endParaRPr kumimoji="1" lang="en-US" altLang="ja-JP" sz="1662" b="0" i="0" u="none" strike="noStrike" kern="1200" cap="none" spc="0" normalizeH="0" baseline="0" noProof="0" dirty="0">
              <a:ln>
                <a:noFill/>
              </a:ln>
              <a:effectLst/>
              <a:uLnTx/>
              <a:uFillTx/>
              <a:latin typeface="Meiryo UI"/>
              <a:ea typeface="Meiryo UI"/>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3677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396232"/>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成果（現時点の到達点）</a:t>
            </a:r>
          </a:p>
        </p:txBody>
      </p:sp>
      <p:cxnSp>
        <p:nvCxnSpPr>
          <p:cNvPr id="3" name="直線コネクタ 2"/>
          <p:cNvCxnSpPr/>
          <p:nvPr/>
        </p:nvCxnSpPr>
        <p:spPr>
          <a:xfrm>
            <a:off x="270457" y="78497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6" y="828000"/>
            <a:ext cx="8568000" cy="360000"/>
          </a:xfrm>
          <a:prstGeom prst="rect">
            <a:avLst/>
          </a:prstGeom>
        </p:spPr>
        <p:txBody>
          <a:bodyPr wrap="square" tIns="36000" bIns="36000" anchor="ctr" anchorCtr="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〇都市再生環状道路の完成により、</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交通の円滑化や迂回機能の確保等の効果</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が見込まれる。</a:t>
            </a:r>
          </a:p>
        </p:txBody>
      </p:sp>
      <p:sp>
        <p:nvSpPr>
          <p:cNvPr id="9" name="正方形/長方形 8"/>
          <p:cNvSpPr/>
          <p:nvPr/>
        </p:nvSpPr>
        <p:spPr>
          <a:xfrm>
            <a:off x="1247190" y="1195492"/>
            <a:ext cx="972000" cy="28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事業全体図</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正方形/長方形 10"/>
          <p:cNvSpPr>
            <a:spLocks noChangeArrowheads="1"/>
          </p:cNvSpPr>
          <p:nvPr/>
        </p:nvSpPr>
        <p:spPr bwMode="auto">
          <a:xfrm>
            <a:off x="328716" y="4046028"/>
            <a:ext cx="2376000" cy="784830"/>
          </a:xfrm>
          <a:prstGeom prst="rect">
            <a:avLst/>
          </a:prstGeom>
          <a:noFill/>
          <a:ln w="9525">
            <a:noFill/>
            <a:miter lim="800000"/>
            <a:headEnd/>
            <a:tailEnd/>
          </a:ln>
        </p:spPr>
        <p:txBody>
          <a:bodyPr wrap="square">
            <a:spAutoFit/>
          </a:bodyPr>
          <a:lstStyle/>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①交通の円滑化</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阪神高速の環状線を通過する交通を外周に転換し、交通を円滑化する。</a:t>
            </a:r>
          </a:p>
        </p:txBody>
      </p:sp>
      <p:sp>
        <p:nvSpPr>
          <p:cNvPr id="8" name="正方形/長方形 10"/>
          <p:cNvSpPr>
            <a:spLocks noChangeArrowheads="1"/>
          </p:cNvSpPr>
          <p:nvPr/>
        </p:nvSpPr>
        <p:spPr bwMode="auto">
          <a:xfrm>
            <a:off x="4106609" y="1189195"/>
            <a:ext cx="3708000" cy="784830"/>
          </a:xfrm>
          <a:prstGeom prst="rect">
            <a:avLst/>
          </a:prstGeom>
          <a:noFill/>
          <a:ln w="9525">
            <a:noFill/>
            <a:miter lim="800000"/>
            <a:headEnd/>
            <a:tailEnd/>
          </a:ln>
        </p:spPr>
        <p:txBody>
          <a:bodyPr wrap="square">
            <a:spAutoFit/>
          </a:bodyPr>
          <a:lstStyle/>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②迂回機能の確保</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通行規制時の迂回路としての機能に加え、災害時の避難・救護活動を支える広域的な輸送ルートとしての機能が期待される。</a:t>
            </a:r>
          </a:p>
        </p:txBody>
      </p:sp>
      <p:sp>
        <p:nvSpPr>
          <p:cNvPr id="10" name="正方形/長方形 10"/>
          <p:cNvSpPr>
            <a:spLocks noChangeArrowheads="1"/>
          </p:cNvSpPr>
          <p:nvPr/>
        </p:nvSpPr>
        <p:spPr bwMode="auto">
          <a:xfrm>
            <a:off x="3544271" y="4060542"/>
            <a:ext cx="3240000" cy="784830"/>
          </a:xfrm>
          <a:prstGeom prst="rect">
            <a:avLst/>
          </a:prstGeom>
          <a:noFill/>
          <a:ln w="9525">
            <a:noFill/>
            <a:miter lim="800000"/>
            <a:headEnd/>
            <a:tailEnd/>
          </a:ln>
        </p:spPr>
        <p:txBody>
          <a:bodyPr wrap="square">
            <a:spAutoFit/>
          </a:bodyPr>
          <a:lstStyle/>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③地域の活性化</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物流が効率化し、沿線地域への新たな企業進出等、地域経済の活性化が期待される。</a:t>
            </a:r>
          </a:p>
        </p:txBody>
      </p:sp>
      <p:sp>
        <p:nvSpPr>
          <p:cNvPr id="18" name="テキスト ボックス 17"/>
          <p:cNvSpPr txBox="1">
            <a:spLocks/>
          </p:cNvSpPr>
          <p:nvPr/>
        </p:nvSpPr>
        <p:spPr>
          <a:xfrm>
            <a:off x="1400452" y="6646705"/>
            <a:ext cx="1368000" cy="144000"/>
          </a:xfrm>
          <a:prstGeom prst="rect">
            <a:avLst/>
          </a:prstGeom>
          <a:noFill/>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6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国土交通省近畿地方整備局</a:t>
            </a:r>
            <a:endParaRPr kumimoji="1" lang="en-US" altLang="ja-JP" sz="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フリーフォーム 21"/>
          <p:cNvSpPr/>
          <p:nvPr/>
        </p:nvSpPr>
        <p:spPr>
          <a:xfrm>
            <a:off x="1600200" y="3272550"/>
            <a:ext cx="480646" cy="136314"/>
          </a:xfrm>
          <a:custGeom>
            <a:avLst/>
            <a:gdLst>
              <a:gd name="connsiteX0" fmla="*/ 0 w 520700"/>
              <a:gd name="connsiteY0" fmla="*/ 10738 h 147674"/>
              <a:gd name="connsiteX1" fmla="*/ 98425 w 520700"/>
              <a:gd name="connsiteY1" fmla="*/ 13913 h 147674"/>
              <a:gd name="connsiteX2" fmla="*/ 320675 w 520700"/>
              <a:gd name="connsiteY2" fmla="*/ 147263 h 147674"/>
              <a:gd name="connsiteX3" fmla="*/ 520700 w 520700"/>
              <a:gd name="connsiteY3" fmla="*/ 55188 h 147674"/>
            </a:gdLst>
            <a:ahLst/>
            <a:cxnLst>
              <a:cxn ang="0">
                <a:pos x="connsiteX0" y="connsiteY0"/>
              </a:cxn>
              <a:cxn ang="0">
                <a:pos x="connsiteX1" y="connsiteY1"/>
              </a:cxn>
              <a:cxn ang="0">
                <a:pos x="connsiteX2" y="connsiteY2"/>
              </a:cxn>
              <a:cxn ang="0">
                <a:pos x="connsiteX3" y="connsiteY3"/>
              </a:cxn>
            </a:cxnLst>
            <a:rect l="l" t="t" r="r" b="b"/>
            <a:pathLst>
              <a:path w="520700" h="147674">
                <a:moveTo>
                  <a:pt x="0" y="10738"/>
                </a:moveTo>
                <a:cubicBezTo>
                  <a:pt x="22489" y="948"/>
                  <a:pt x="44979" y="-8841"/>
                  <a:pt x="98425" y="13913"/>
                </a:cubicBezTo>
                <a:cubicBezTo>
                  <a:pt x="151871" y="36667"/>
                  <a:pt x="250296" y="140384"/>
                  <a:pt x="320675" y="147263"/>
                </a:cubicBezTo>
                <a:cubicBezTo>
                  <a:pt x="391054" y="154142"/>
                  <a:pt x="490538" y="72650"/>
                  <a:pt x="520700" y="55188"/>
                </a:cubicBezTo>
              </a:path>
            </a:pathLst>
          </a:custGeom>
          <a:no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正方形/長方形 18"/>
          <p:cNvSpPr/>
          <p:nvPr/>
        </p:nvSpPr>
        <p:spPr>
          <a:xfrm>
            <a:off x="3225765" y="417741"/>
            <a:ext cx="5925264"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都心と国土軸の高速道路アクセス強化</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a:t>
            </a:r>
          </a:p>
        </p:txBody>
      </p:sp>
      <p:pic>
        <p:nvPicPr>
          <p:cNvPr id="23" name="図 22"/>
          <p:cNvPicPr>
            <a:picLocks noChangeAspect="1"/>
          </p:cNvPicPr>
          <p:nvPr/>
        </p:nvPicPr>
        <p:blipFill>
          <a:blip r:embed="rId3"/>
          <a:stretch>
            <a:fillRect/>
          </a:stretch>
        </p:blipFill>
        <p:spPr>
          <a:xfrm>
            <a:off x="563190" y="1519492"/>
            <a:ext cx="2414607" cy="2196000"/>
          </a:xfrm>
          <a:prstGeom prst="rect">
            <a:avLst/>
          </a:prstGeom>
          <a:ln w="3175" cmpd="sng">
            <a:solidFill>
              <a:schemeClr val="tx1"/>
            </a:solidFill>
          </a:ln>
        </p:spPr>
      </p:pic>
      <p:pic>
        <p:nvPicPr>
          <p:cNvPr id="31" name="図 30"/>
          <p:cNvPicPr>
            <a:picLocks noChangeAspect="1"/>
          </p:cNvPicPr>
          <p:nvPr/>
        </p:nvPicPr>
        <p:blipFill>
          <a:blip r:embed="rId4"/>
          <a:stretch>
            <a:fillRect/>
          </a:stretch>
        </p:blipFill>
        <p:spPr>
          <a:xfrm>
            <a:off x="364716" y="4802028"/>
            <a:ext cx="2258568" cy="1879664"/>
          </a:xfrm>
          <a:prstGeom prst="rect">
            <a:avLst/>
          </a:prstGeom>
        </p:spPr>
      </p:pic>
      <p:pic>
        <p:nvPicPr>
          <p:cNvPr id="33" name="図 32"/>
          <p:cNvPicPr>
            <a:picLocks noChangeAspect="1"/>
          </p:cNvPicPr>
          <p:nvPr/>
        </p:nvPicPr>
        <p:blipFill>
          <a:blip r:embed="rId5"/>
          <a:stretch>
            <a:fillRect/>
          </a:stretch>
        </p:blipFill>
        <p:spPr>
          <a:xfrm>
            <a:off x="3587507" y="5351933"/>
            <a:ext cx="2821781" cy="835819"/>
          </a:xfrm>
          <a:prstGeom prst="rect">
            <a:avLst/>
          </a:prstGeom>
        </p:spPr>
      </p:pic>
      <p:sp>
        <p:nvSpPr>
          <p:cNvPr id="34" name="正方形/長方形 10"/>
          <p:cNvSpPr>
            <a:spLocks noChangeArrowheads="1"/>
          </p:cNvSpPr>
          <p:nvPr/>
        </p:nvSpPr>
        <p:spPr bwMode="auto">
          <a:xfrm>
            <a:off x="3544271" y="4845372"/>
            <a:ext cx="2376000" cy="360000"/>
          </a:xfrm>
          <a:prstGeom prst="rect">
            <a:avLst/>
          </a:prstGeom>
          <a:noFill/>
          <a:ln w="9525">
            <a:noFill/>
            <a:miter lim="800000"/>
            <a:headEnd/>
            <a:tailEnd/>
          </a:ln>
        </p:spPr>
        <p:txBody>
          <a:bodyPr wrap="square" anchor="ctr" anchorCtr="0">
            <a:noAutofit/>
          </a:bodyPr>
          <a:lstStyle/>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 枚方学研</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 </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湾岸舞洲における混雑時・</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通常時の所要時間 安定性比較</a:t>
            </a:r>
          </a:p>
        </p:txBody>
      </p:sp>
      <p:pic>
        <p:nvPicPr>
          <p:cNvPr id="35" name="図 34"/>
          <p:cNvPicPr>
            <a:picLocks noChangeAspect="1"/>
          </p:cNvPicPr>
          <p:nvPr/>
        </p:nvPicPr>
        <p:blipFill>
          <a:blip r:embed="rId6"/>
          <a:stretch>
            <a:fillRect/>
          </a:stretch>
        </p:blipFill>
        <p:spPr>
          <a:xfrm>
            <a:off x="3587507" y="6300491"/>
            <a:ext cx="2957417" cy="342805"/>
          </a:xfrm>
          <a:prstGeom prst="rect">
            <a:avLst/>
          </a:prstGeom>
        </p:spPr>
      </p:pic>
      <p:pic>
        <p:nvPicPr>
          <p:cNvPr id="39" name="図 38"/>
          <p:cNvPicPr>
            <a:picLocks noChangeAspect="1"/>
          </p:cNvPicPr>
          <p:nvPr/>
        </p:nvPicPr>
        <p:blipFill>
          <a:blip r:embed="rId7"/>
          <a:stretch>
            <a:fillRect/>
          </a:stretch>
        </p:blipFill>
        <p:spPr>
          <a:xfrm>
            <a:off x="6661842" y="4339317"/>
            <a:ext cx="2371462" cy="2088627"/>
          </a:xfrm>
          <a:prstGeom prst="rect">
            <a:avLst/>
          </a:prstGeom>
        </p:spPr>
      </p:pic>
      <p:sp>
        <p:nvSpPr>
          <p:cNvPr id="40" name="テキスト ボックス 39"/>
          <p:cNvSpPr txBox="1">
            <a:spLocks/>
          </p:cNvSpPr>
          <p:nvPr/>
        </p:nvSpPr>
        <p:spPr>
          <a:xfrm>
            <a:off x="6661842" y="6470869"/>
            <a:ext cx="1980000" cy="252000"/>
          </a:xfrm>
          <a:prstGeom prst="rect">
            <a:avLst/>
          </a:prstGeom>
          <a:noFill/>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6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臨海部・内陸部の物流施設</a:t>
            </a:r>
            <a:endParaRPr kumimoji="1" lang="en-US" altLang="ja-JP" sz="6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　　　 国土交通省近畿地方整備局浪速国道事務所調べ</a:t>
            </a:r>
            <a:endParaRPr kumimoji="1" lang="en-US" altLang="ja-JP" sz="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テキスト ボックス 40"/>
          <p:cNvSpPr txBox="1">
            <a:spLocks/>
          </p:cNvSpPr>
          <p:nvPr/>
        </p:nvSpPr>
        <p:spPr>
          <a:xfrm>
            <a:off x="1820976" y="3738828"/>
            <a:ext cx="1368000" cy="144000"/>
          </a:xfrm>
          <a:prstGeom prst="rect">
            <a:avLst/>
          </a:prstGeom>
          <a:noFill/>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6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国土交通省近畿地方整備局</a:t>
            </a:r>
            <a:endParaRPr kumimoji="1" lang="en-US" altLang="ja-JP" sz="6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3" name="図 12"/>
          <p:cNvPicPr>
            <a:picLocks noChangeAspect="1"/>
          </p:cNvPicPr>
          <p:nvPr/>
        </p:nvPicPr>
        <p:blipFill>
          <a:blip r:embed="rId8"/>
          <a:stretch>
            <a:fillRect/>
          </a:stretch>
        </p:blipFill>
        <p:spPr>
          <a:xfrm>
            <a:off x="4225145" y="3733459"/>
            <a:ext cx="1797375" cy="321502"/>
          </a:xfrm>
          <a:prstGeom prst="rect">
            <a:avLst/>
          </a:prstGeom>
        </p:spPr>
      </p:pic>
      <p:pic>
        <p:nvPicPr>
          <p:cNvPr id="12" name="図 11"/>
          <p:cNvPicPr>
            <a:picLocks noChangeAspect="1"/>
          </p:cNvPicPr>
          <p:nvPr/>
        </p:nvPicPr>
        <p:blipFill>
          <a:blip r:embed="rId9"/>
          <a:stretch>
            <a:fillRect/>
          </a:stretch>
        </p:blipFill>
        <p:spPr>
          <a:xfrm>
            <a:off x="4225145" y="1967473"/>
            <a:ext cx="3589464" cy="1784897"/>
          </a:xfrm>
          <a:prstGeom prst="rect">
            <a:avLst/>
          </a:prstGeom>
        </p:spPr>
      </p:pic>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0016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5472000" y="1692000"/>
            <a:ext cx="3528000" cy="4626896"/>
          </a:xfrm>
          <a:prstGeom prst="rect">
            <a:avLst/>
          </a:prstGeom>
          <a:ln/>
        </p:spPr>
        <p:style>
          <a:lnRef idx="2">
            <a:schemeClr val="accent1"/>
          </a:lnRef>
          <a:fillRef idx="1">
            <a:schemeClr val="lt1"/>
          </a:fillRef>
          <a:effectRef idx="0">
            <a:schemeClr val="accent1"/>
          </a:effectRef>
          <a:fontRef idx="minor">
            <a:schemeClr val="dk1"/>
          </a:fontRef>
        </p:style>
        <p:txBody>
          <a:bodyPr lIns="0" tIns="7200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zh-TW" altLang="en-US" sz="1292" b="1" i="0" u="none" strike="noStrike" kern="1200" cap="none" spc="0" normalizeH="0" baseline="0" noProof="0" dirty="0">
                <a:ln>
                  <a:noFill/>
                </a:ln>
                <a:solidFill>
                  <a:prstClr val="black"/>
                </a:solidFill>
                <a:effectLst/>
                <a:uLnTx/>
                <a:uFillTx/>
                <a:latin typeface="Meiryo UI"/>
                <a:ea typeface="Meiryo UI"/>
                <a:cs typeface="+mn-cs"/>
              </a:rPr>
              <a:t>泉北関連事業</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の強化の主な例</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lvl="0" defTabSz="957700">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・泉北関連事業の営業</a:t>
            </a:r>
            <a:r>
              <a:rPr lang="ja-JP" altLang="en-US" sz="1292" dirty="0">
                <a:solidFill>
                  <a:schemeClr val="tx1"/>
                </a:solidFill>
                <a:latin typeface="Meiryo UI"/>
                <a:ea typeface="Meiryo UI"/>
              </a:rPr>
              <a:t>利益は新型コロナの</a:t>
            </a:r>
            <a:endParaRPr lang="en-US" altLang="ja-JP" sz="1292" dirty="0">
              <a:solidFill>
                <a:schemeClr val="tx1"/>
              </a:solidFill>
              <a:latin typeface="Meiryo UI"/>
              <a:ea typeface="Meiryo UI"/>
            </a:endParaRPr>
          </a:p>
          <a:p>
            <a:pPr lvl="0" defTabSz="957700">
              <a:defRPr/>
            </a:pPr>
            <a:r>
              <a:rPr lang="en-US" altLang="ja-JP" sz="1292" dirty="0">
                <a:solidFill>
                  <a:schemeClr val="tx1"/>
                </a:solidFill>
                <a:latin typeface="Meiryo UI"/>
                <a:ea typeface="Meiryo UI"/>
              </a:rPr>
              <a:t>     </a:t>
            </a:r>
            <a:r>
              <a:rPr lang="ja-JP" altLang="en-US" sz="1292" dirty="0">
                <a:solidFill>
                  <a:schemeClr val="tx1"/>
                </a:solidFill>
                <a:latin typeface="Meiryo UI"/>
                <a:ea typeface="Meiryo UI"/>
              </a:rPr>
              <a:t>影響等からかやや下落したものの民営化前　　  </a:t>
            </a:r>
            <a:endParaRPr lang="en-US" altLang="ja-JP" sz="1292" dirty="0">
              <a:solidFill>
                <a:schemeClr val="tx1"/>
              </a:solidFill>
              <a:latin typeface="Meiryo UI"/>
              <a:ea typeface="Meiryo UI"/>
            </a:endParaRPr>
          </a:p>
          <a:p>
            <a:pPr lvl="0" defTabSz="957700">
              <a:defRPr/>
            </a:pP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     (2015</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3</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月期</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より増加。</a:t>
            </a:r>
            <a:endParaRPr kumimoji="1" lang="en-US" altLang="ja-JP" sz="1292" b="0" i="0" u="none" strike="sngStrike" kern="1200" cap="none" spc="0" normalizeH="0" baseline="0" noProof="0" dirty="0">
              <a:ln>
                <a:noFill/>
              </a:ln>
              <a:solidFill>
                <a:schemeClr val="tx1"/>
              </a:solidFill>
              <a:effectLst/>
              <a:uLnTx/>
              <a:uFillTx/>
              <a:latin typeface="Meiryo UI"/>
              <a:ea typeface="Meiryo UI"/>
              <a:cs typeface="+mn-cs"/>
            </a:endParaRPr>
          </a:p>
        </p:txBody>
      </p:sp>
      <p:sp>
        <p:nvSpPr>
          <p:cNvPr id="2" name="テキスト ボックス 1"/>
          <p:cNvSpPr txBox="1"/>
          <p:nvPr/>
        </p:nvSpPr>
        <p:spPr>
          <a:xfrm>
            <a:off x="270458" y="368523"/>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成果（現時点の到達点）</a:t>
            </a:r>
          </a:p>
        </p:txBody>
      </p:sp>
      <p:cxnSp>
        <p:nvCxnSpPr>
          <p:cNvPr id="3" name="直線コネクタ 2"/>
          <p:cNvCxnSpPr/>
          <p:nvPr/>
        </p:nvCxnSpPr>
        <p:spPr>
          <a:xfrm>
            <a:off x="270457" y="7676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1305389"/>
            <a:ext cx="8488287"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〇泉北高速鉄道（大阪府都市開発</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）の民営化により、</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料金値下げやサービスが向上</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252000" y="1691999"/>
            <a:ext cx="5076000" cy="1152000"/>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泉北高速鉄道利用者へのサービス向上の主な例</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・乗継割引の拡大</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・通学定期割引率の拡大</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・通勤特急の新規運行</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lvl="0" defTabSz="957700">
              <a:defRPr/>
            </a:pPr>
            <a:r>
              <a:rPr lang="ja-JP" altLang="en-US" sz="1292" dirty="0">
                <a:solidFill>
                  <a:prstClr val="black"/>
                </a:solidFill>
                <a:latin typeface="Meiryo UI"/>
                <a:ea typeface="Meiryo UI"/>
              </a:rPr>
              <a:t>　</a:t>
            </a:r>
            <a:r>
              <a:rPr lang="ja-JP" altLang="en-US" sz="1292" dirty="0">
                <a:solidFill>
                  <a:schemeClr val="tx1"/>
                </a:solidFill>
                <a:latin typeface="Meiryo UI"/>
                <a:ea typeface="Meiryo UI"/>
              </a:rPr>
              <a:t>　・</a:t>
            </a:r>
            <a:r>
              <a:rPr lang="en-US" altLang="ja-JP" sz="1292" dirty="0">
                <a:solidFill>
                  <a:schemeClr val="tx1"/>
                </a:solidFill>
                <a:latin typeface="Meiryo UI"/>
                <a:ea typeface="Meiryo UI"/>
              </a:rPr>
              <a:t>IC</a:t>
            </a:r>
            <a:r>
              <a:rPr lang="ja-JP" altLang="en-US" sz="1292" dirty="0">
                <a:solidFill>
                  <a:schemeClr val="tx1"/>
                </a:solidFill>
                <a:latin typeface="Meiryo UI"/>
                <a:ea typeface="Meiryo UI"/>
              </a:rPr>
              <a:t>利用時の小児運賃の一律化</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など</a:t>
            </a:r>
          </a:p>
        </p:txBody>
      </p:sp>
      <p:sp>
        <p:nvSpPr>
          <p:cNvPr id="7" name="正方形/長方形 6"/>
          <p:cNvSpPr/>
          <p:nvPr/>
        </p:nvSpPr>
        <p:spPr>
          <a:xfrm>
            <a:off x="327857" y="908686"/>
            <a:ext cx="8488287" cy="348109"/>
          </a:xfrm>
          <a:prstGeom prst="rect">
            <a:avLst/>
          </a:prstGeom>
          <a:solidFill>
            <a:schemeClr val="accent5">
              <a:lumMod val="40000"/>
              <a:lumOff val="60000"/>
            </a:schemeClr>
          </a:solidFill>
          <a:ln>
            <a:solidFill>
              <a:schemeClr val="tx1"/>
            </a:solidFill>
          </a:ln>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◆利用者の視点に立った利便性の向上が実現</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252000" y="3096000"/>
            <a:ext cx="5076000" cy="3168000"/>
          </a:xfrm>
          <a:prstGeom prst="rect">
            <a:avLst/>
          </a:prstGeom>
          <a:ln/>
        </p:spPr>
        <p:style>
          <a:lnRef idx="2">
            <a:schemeClr val="accent1"/>
          </a:lnRef>
          <a:fillRef idx="1">
            <a:schemeClr val="lt1"/>
          </a:fillRef>
          <a:effectRef idx="0">
            <a:schemeClr val="accent1"/>
          </a:effectRef>
          <a:fontRef idx="minor">
            <a:schemeClr val="dk1"/>
          </a:fontRef>
        </p:style>
        <p:txBody>
          <a:bodyPr lIns="0" tIns="7200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グループシナジーの主な例</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・物流事業の収益基盤向上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・効率化の推進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9" name="図 8" descr="setsumei_160517_2.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4000" y="3960000"/>
            <a:ext cx="4942202" cy="1764590"/>
          </a:xfrm>
          <a:prstGeom prst="rect">
            <a:avLst/>
          </a:prstGeom>
        </p:spPr>
      </p:pic>
      <p:sp>
        <p:nvSpPr>
          <p:cNvPr id="13" name="テキスト ボックス 12"/>
          <p:cNvSpPr txBox="1"/>
          <p:nvPr/>
        </p:nvSpPr>
        <p:spPr>
          <a:xfrm>
            <a:off x="2297494" y="5760000"/>
            <a:ext cx="330961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出典：南海電気鉄道</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2016</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月期決算説明会」</a:t>
            </a:r>
          </a:p>
        </p:txBody>
      </p:sp>
      <p:sp>
        <p:nvSpPr>
          <p:cNvPr id="19" name="正方形/長方形 18"/>
          <p:cNvSpPr/>
          <p:nvPr/>
        </p:nvSpPr>
        <p:spPr>
          <a:xfrm>
            <a:off x="3296433" y="396515"/>
            <a:ext cx="5462312"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利用者の視点に立ったサービス向上</a:t>
            </a:r>
            <a:r>
              <a:rPr lang="ja-JP" altLang="en-US" sz="1662" dirty="0">
                <a:latin typeface="Meiryo UI"/>
                <a:ea typeface="Meiryo UI"/>
              </a:rPr>
              <a:t>（鉄道）</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4"/>
          <a:stretch>
            <a:fillRect/>
          </a:stretch>
        </p:blipFill>
        <p:spPr>
          <a:xfrm>
            <a:off x="5472000" y="2549372"/>
            <a:ext cx="3310415" cy="3767655"/>
          </a:xfrm>
          <a:prstGeom prst="rect">
            <a:avLst/>
          </a:prstGeom>
        </p:spPr>
      </p:pic>
    </p:spTree>
    <p:extLst>
      <p:ext uri="{BB962C8B-B14F-4D97-AF65-F5344CB8AC3E}">
        <p14:creationId xmlns:p14="http://schemas.microsoft.com/office/powerpoint/2010/main" val="223174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4193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成果（現時点の到達点）</a:t>
            </a:r>
          </a:p>
        </p:txBody>
      </p:sp>
      <p:cxnSp>
        <p:nvCxnSpPr>
          <p:cNvPr id="3" name="直線コネクタ 2"/>
          <p:cNvCxnSpPr/>
          <p:nvPr/>
        </p:nvCxnSpPr>
        <p:spPr>
          <a:xfrm>
            <a:off x="270458" y="8140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24099" y="891480"/>
            <a:ext cx="8379505"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〇高速道路料金の一元化により、</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高速道路の短距離利用者が増加</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、交通分散も促進。</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テキスト ボックス 12"/>
          <p:cNvSpPr txBox="1"/>
          <p:nvPr/>
        </p:nvSpPr>
        <p:spPr>
          <a:xfrm>
            <a:off x="270458" y="1264160"/>
            <a:ext cx="5922684"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・対距離料金による短距離料金引き下げに伴い、</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阪神高速の短距離利用が４～６％増加。</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69294" y="4063175"/>
            <a:ext cx="7836080"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・経路によらず同一料金とすることで、第二京阪道路と都心間で、流入分散に一定の効果。</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過度な渋滞が発生している東大阪線から守口線に転換。</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pic>
        <p:nvPicPr>
          <p:cNvPr id="15" name="Picture 2" descr="D:\tanakajunya\Desktop\キャプチャ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32" y="1719954"/>
            <a:ext cx="3974770" cy="2167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tanakajunya\Desktop\キャプチャ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077" y="2192179"/>
            <a:ext cx="1327638" cy="1740877"/>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778285" y="1320728"/>
            <a:ext cx="4797270" cy="85933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・阪神高速東大阪線と並行する一般道において、</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交通量は約２％減。</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大阪市道築港深江線法円坂付近の交通量</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4" descr="D:\tanakajunya\Desktop\キャプチャ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921" y="4517485"/>
            <a:ext cx="6036066" cy="2005132"/>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4"/>
          <p:cNvSpPr txBox="1">
            <a:spLocks noChangeArrowheads="1"/>
          </p:cNvSpPr>
          <p:nvPr/>
        </p:nvSpPr>
        <p:spPr bwMode="auto">
          <a:xfrm>
            <a:off x="577823" y="6234571"/>
            <a:ext cx="2818047" cy="348044"/>
          </a:xfrm>
          <a:prstGeom prst="rect">
            <a:avLst/>
          </a:prstGeom>
          <a:solidFill>
            <a:schemeClr val="bg1"/>
          </a:solidFill>
          <a:ln>
            <a:noFill/>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l" defTabSz="957700" rtl="0" eaLnBrk="1" fontAlgn="auto" latinLnBrk="0" hangingPunct="1">
              <a:lnSpc>
                <a:spcPct val="100000"/>
              </a:lnSpc>
              <a:spcBef>
                <a:spcPct val="0"/>
              </a:spcBef>
              <a:spcAft>
                <a:spcPts val="0"/>
              </a:spcAft>
              <a:buClrTx/>
              <a:buSzTx/>
              <a:buFont typeface="Arial" charset="0"/>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出典：国土交通省「近畿圏の新たな高速道路料金導入後</a:t>
            </a:r>
            <a:endParaRPr kumimoji="1" lang="en-US" altLang="ja-JP" sz="83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57700" rtl="0" eaLnBrk="1" fontAlgn="auto" latinLnBrk="0" hangingPunct="1">
              <a:lnSpc>
                <a:spcPct val="100000"/>
              </a:lnSpc>
              <a:spcBef>
                <a:spcPct val="0"/>
              </a:spcBef>
              <a:spcAft>
                <a:spcPts val="0"/>
              </a:spcAft>
              <a:buClrTx/>
              <a:buSzTx/>
              <a:buFont typeface="Arial" charset="0"/>
              <a:buNone/>
              <a:tabLst/>
              <a:defRPr/>
            </a:pPr>
            <a:r>
              <a:rPr kumimoji="1" lang="ja-JP" altLang="en-US" sz="83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anose="020B0604030504040204" pitchFamily="50" charset="-128"/>
              </a:rPr>
              <a:t>の交通状況について」</a:t>
            </a:r>
            <a:r>
              <a:rPr kumimoji="1" lang="en-US" altLang="ja-JP" sz="83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(2017.11.21)</a:t>
            </a:r>
          </a:p>
        </p:txBody>
      </p:sp>
      <p:sp>
        <p:nvSpPr>
          <p:cNvPr id="20" name="正方形/長方形 19"/>
          <p:cNvSpPr/>
          <p:nvPr/>
        </p:nvSpPr>
        <p:spPr>
          <a:xfrm>
            <a:off x="3296433" y="433463"/>
            <a:ext cx="5462312"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利用者の視点に立ったサービス向上（高速道路）</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1449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100014"/>
            <a:ext cx="262764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　今後の取組の方向性</a:t>
            </a:r>
          </a:p>
        </p:txBody>
      </p:sp>
      <p:cxnSp>
        <p:nvCxnSpPr>
          <p:cNvPr id="3" name="直線コネクタ 2"/>
          <p:cNvCxnSpPr/>
          <p:nvPr/>
        </p:nvCxnSpPr>
        <p:spPr>
          <a:xfrm>
            <a:off x="242748" y="44691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97264" y="554691"/>
            <a:ext cx="8648572" cy="6224461"/>
          </a:xfrm>
          <a:prstGeom prst="rect">
            <a:avLst/>
          </a:prstGeom>
          <a:ln>
            <a:solidFill>
              <a:schemeClr val="accent1"/>
            </a:solidFill>
          </a:ln>
        </p:spPr>
        <p:txBody>
          <a:bodyPr wrap="square" anchor="ctr">
            <a:spAutoFit/>
          </a:bodyPr>
          <a:lstStyle/>
          <a:p>
            <a:pPr marL="0" marR="0" lvl="0" algn="l" defTabSz="957700" rtl="0" eaLnBrk="1" fontAlgn="auto" latinLnBrk="0" hangingPunct="1">
              <a:lnSpc>
                <a:spcPts val="2000"/>
              </a:lnSpc>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rPr>
              <a:t>〇これまで、大阪府・大阪市が一体となって、鉄道整備やミッシングリンク解消などの懸案解決に道筋をつけ</a:t>
            </a:r>
            <a:endParaRPr kumimoji="1" lang="en-US" altLang="ja-JP" sz="1600" b="0" i="0" u="none" strike="noStrike" kern="1200" cap="none" spc="0" normalizeH="0" baseline="0" noProof="0" dirty="0">
              <a:ln>
                <a:noFill/>
              </a:ln>
              <a:effectLst/>
              <a:uLnTx/>
              <a:uFillTx/>
              <a:latin typeface="Meiryo UI"/>
              <a:ea typeface="Meiryo UI"/>
            </a:endParaRPr>
          </a:p>
          <a:p>
            <a:pPr marL="0" marR="0" lvl="0" algn="l" defTabSz="957700" rtl="0" eaLnBrk="1" fontAlgn="auto" latinLnBrk="0" hangingPunct="1">
              <a:lnSpc>
                <a:spcPts val="2000"/>
              </a:lnSpc>
              <a:buClrTx/>
              <a:buSzTx/>
              <a:buFontTx/>
              <a:buNone/>
              <a:tabLst/>
              <a:defRPr/>
            </a:pPr>
            <a:r>
              <a:rPr lang="en-US" altLang="ja-JP" sz="1600" dirty="0">
                <a:latin typeface="Meiryo UI"/>
                <a:ea typeface="Meiryo UI"/>
              </a:rPr>
              <a:t>   </a:t>
            </a:r>
            <a:r>
              <a:rPr kumimoji="1" lang="ja-JP" altLang="en-US" sz="1600" b="0" i="0" u="none" strike="noStrike" kern="1200" cap="none" spc="0" normalizeH="0" baseline="0" noProof="0" dirty="0">
                <a:ln>
                  <a:noFill/>
                </a:ln>
                <a:effectLst/>
                <a:uLnTx/>
                <a:uFillTx/>
                <a:latin typeface="Meiryo UI"/>
                <a:ea typeface="Meiryo UI"/>
              </a:rPr>
              <a:t>てきた。</a:t>
            </a:r>
            <a:r>
              <a:rPr kumimoji="1" lang="ja-JP" altLang="en-US" sz="1600" b="1" i="0" u="none" strike="noStrike" kern="1200" cap="none" spc="0" normalizeH="0" baseline="0" noProof="0" dirty="0">
                <a:ln>
                  <a:noFill/>
                </a:ln>
                <a:effectLst/>
                <a:uLnTx/>
                <a:uFillTx/>
                <a:latin typeface="Meiryo UI"/>
                <a:ea typeface="Meiryo UI"/>
              </a:rPr>
              <a:t>今後とも着実に必要なインフラの整備を進めていく</a:t>
            </a:r>
            <a:r>
              <a:rPr kumimoji="1" lang="ja-JP" altLang="en-US" sz="1600" b="0" i="0" u="none" strike="noStrike" kern="1200" cap="none" spc="0" normalizeH="0" baseline="0" noProof="0" dirty="0">
                <a:ln>
                  <a:noFill/>
                </a:ln>
                <a:effectLst/>
                <a:uLnTx/>
                <a:uFillTx/>
                <a:latin typeface="Meiryo UI"/>
                <a:ea typeface="Meiryo UI"/>
              </a:rPr>
              <a:t>。</a:t>
            </a:r>
            <a:r>
              <a:rPr lang="ja-JP" altLang="en-US" sz="1600" dirty="0">
                <a:latin typeface="Meiryo UI"/>
                <a:ea typeface="Meiryo UI"/>
              </a:rPr>
              <a:t>また利用者の視点に立った利便性の向上</a:t>
            </a:r>
            <a:endParaRPr lang="en-US" altLang="ja-JP" sz="1600" dirty="0">
              <a:latin typeface="Meiryo UI"/>
              <a:ea typeface="Meiryo UI"/>
            </a:endParaRPr>
          </a:p>
          <a:p>
            <a:pPr marL="0" marR="0" lvl="0" algn="l" defTabSz="957700" rtl="0" eaLnBrk="1" fontAlgn="auto" latinLnBrk="0" hangingPunct="1">
              <a:lnSpc>
                <a:spcPts val="2000"/>
              </a:lnSpc>
              <a:buClrTx/>
              <a:buSzTx/>
              <a:buFontTx/>
              <a:buNone/>
              <a:tabLst/>
              <a:defRPr/>
            </a:pPr>
            <a:r>
              <a:rPr lang="en-US" altLang="ja-JP" sz="1600" dirty="0">
                <a:latin typeface="Meiryo UI"/>
                <a:ea typeface="Meiryo UI"/>
              </a:rPr>
              <a:t>   </a:t>
            </a:r>
            <a:r>
              <a:rPr lang="ja-JP" altLang="en-US" sz="1600" dirty="0">
                <a:latin typeface="Meiryo UI"/>
                <a:ea typeface="Meiryo UI"/>
              </a:rPr>
              <a:t>に取り組んでいく。</a:t>
            </a:r>
            <a:endParaRPr kumimoji="1" lang="en-US" altLang="ja-JP" sz="1600" b="0" i="0" u="none" strike="noStrike" kern="1200" cap="none" spc="0" normalizeH="0" baseline="0" noProof="0" dirty="0">
              <a:ln>
                <a:noFill/>
              </a:ln>
              <a:effectLst/>
              <a:uLnTx/>
              <a:uFillTx/>
              <a:latin typeface="Meiryo UI"/>
              <a:ea typeface="Meiryo UI"/>
            </a:endParaRPr>
          </a:p>
          <a:p>
            <a:pPr lvl="0" defTabSz="957700">
              <a:lnSpc>
                <a:spcPts val="2000"/>
              </a:lnSpc>
              <a:defRPr/>
            </a:pPr>
            <a:r>
              <a:rPr lang="ja-JP" altLang="en-US" sz="1600" b="1" dirty="0">
                <a:latin typeface="Meiryo UI"/>
                <a:ea typeface="Meiryo UI"/>
              </a:rPr>
              <a:t>　</a:t>
            </a:r>
            <a:endParaRPr lang="en-US" altLang="ja-JP" sz="1600" b="1" dirty="0">
              <a:latin typeface="Meiryo UI"/>
              <a:ea typeface="Meiryo UI"/>
            </a:endParaRPr>
          </a:p>
          <a:p>
            <a:pPr lvl="0" defTabSz="957700">
              <a:lnSpc>
                <a:spcPts val="2000"/>
              </a:lnSpc>
              <a:defRPr/>
            </a:pPr>
            <a:r>
              <a:rPr lang="en-US" altLang="ja-JP" sz="1600" b="1" dirty="0">
                <a:latin typeface="Meiryo UI"/>
                <a:ea typeface="Meiryo UI"/>
              </a:rPr>
              <a:t>  </a:t>
            </a:r>
            <a:r>
              <a:rPr lang="ja-JP" altLang="en-US" sz="1600" b="1" dirty="0">
                <a:latin typeface="Meiryo UI"/>
                <a:ea typeface="Meiryo UI"/>
              </a:rPr>
              <a:t>➢人流を支える鉄道アクセス・ネットワーク強化</a:t>
            </a:r>
            <a:endParaRPr lang="en-US" altLang="ja-JP" sz="1600" b="1" dirty="0">
              <a:latin typeface="Meiryo UI"/>
              <a:ea typeface="Meiryo UI"/>
            </a:endParaRPr>
          </a:p>
          <a:p>
            <a:pPr lvl="0" defTabSz="957700">
              <a:lnSpc>
                <a:spcPts val="2000"/>
              </a:lnSpc>
              <a:defRPr/>
            </a:pPr>
            <a:r>
              <a:rPr lang="ja-JP" altLang="en-US" sz="1600" dirty="0">
                <a:latin typeface="Meiryo UI"/>
                <a:ea typeface="Meiryo UI"/>
              </a:rPr>
              <a:t>　 　  東西二極を結ぶ広域交通インフラを複数ルート確保できるよう、リニア中央新幹線や北陸新幹線の</a:t>
            </a:r>
            <a:endParaRPr lang="en-US" altLang="ja-JP" sz="1600" dirty="0">
              <a:latin typeface="Meiryo UI"/>
              <a:ea typeface="Meiryo UI"/>
            </a:endParaRPr>
          </a:p>
          <a:p>
            <a:pPr lvl="0" defTabSz="957700">
              <a:lnSpc>
                <a:spcPts val="2000"/>
              </a:lnSpc>
              <a:defRPr/>
            </a:pPr>
            <a:r>
              <a:rPr lang="ja-JP" altLang="en-US" sz="1600" dirty="0">
                <a:latin typeface="Meiryo UI"/>
                <a:ea typeface="Meiryo UI"/>
              </a:rPr>
              <a:t>　　　 早期全線開業に向け、引き続き取組を推進。</a:t>
            </a:r>
          </a:p>
          <a:p>
            <a:pPr lvl="0" defTabSz="957700">
              <a:lnSpc>
                <a:spcPts val="2000"/>
              </a:lnSpc>
              <a:defRPr/>
            </a:pPr>
            <a:r>
              <a:rPr lang="ja-JP" altLang="en-US" sz="1600" dirty="0">
                <a:latin typeface="Meiryo UI"/>
                <a:ea typeface="Meiryo UI"/>
              </a:rPr>
              <a:t>       関空から国土軸や都心部へのアクセス強化に向けた取組を進めていく。また、地下鉄中央線夢洲</a:t>
            </a:r>
            <a:endParaRPr lang="en-US" altLang="ja-JP" sz="1600" dirty="0">
              <a:latin typeface="Meiryo UI"/>
              <a:ea typeface="Meiryo UI"/>
            </a:endParaRPr>
          </a:p>
          <a:p>
            <a:pPr lvl="0" defTabSz="957700">
              <a:lnSpc>
                <a:spcPts val="2000"/>
              </a:lnSpc>
              <a:defRPr/>
            </a:pPr>
            <a:r>
              <a:rPr lang="ja-JP" altLang="en-US" sz="1600" dirty="0">
                <a:latin typeface="Meiryo UI"/>
                <a:ea typeface="Meiryo UI"/>
              </a:rPr>
              <a:t>       延伸や森之宮新駅、</a:t>
            </a:r>
            <a:r>
              <a:rPr lang="en-US" altLang="ja-JP" sz="1600" dirty="0">
                <a:latin typeface="Meiryo UI"/>
                <a:ea typeface="Meiryo UI"/>
              </a:rPr>
              <a:t>JR</a:t>
            </a:r>
            <a:r>
              <a:rPr lang="ja-JP" altLang="en-US" sz="1600" dirty="0">
                <a:latin typeface="Meiryo UI"/>
                <a:ea typeface="Meiryo UI"/>
              </a:rPr>
              <a:t>片町線地下化など、着実に必要なインフラの整備を進めていく。</a:t>
            </a:r>
          </a:p>
          <a:p>
            <a:pPr marL="0" marR="0" lvl="0" algn="l" defTabSz="957700" rtl="0" eaLnBrk="1" fontAlgn="auto" latinLnBrk="0" hangingPunct="1">
              <a:lnSpc>
                <a:spcPts val="2000"/>
              </a:lnSpc>
              <a:buClrTx/>
              <a:buSzTx/>
              <a:buFontTx/>
              <a:buNone/>
              <a:tabLst/>
              <a:defRPr/>
            </a:pPr>
            <a:endParaRPr kumimoji="1" lang="en-US" altLang="ja-JP" sz="1600" b="0" i="0" u="none" strike="noStrike" kern="1200" cap="none" spc="0" normalizeH="0" baseline="0" noProof="0" dirty="0">
              <a:ln>
                <a:noFill/>
              </a:ln>
              <a:effectLst/>
              <a:uLnTx/>
              <a:uFillTx/>
              <a:latin typeface="Meiryo UI"/>
              <a:ea typeface="Meiryo UI"/>
            </a:endParaRPr>
          </a:p>
          <a:p>
            <a:pPr marL="0" marR="0" lvl="0" algn="l" defTabSz="957700" rtl="0" eaLnBrk="1" fontAlgn="auto" latinLnBrk="0" hangingPunct="1">
              <a:lnSpc>
                <a:spcPts val="2000"/>
              </a:lnSpc>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rPr>
              <a:t>　➢物流を支える高速道路機能の強化</a:t>
            </a:r>
            <a:endParaRPr kumimoji="1" lang="en-US" altLang="ja-JP" sz="1600" b="1" i="0" u="none" strike="noStrike" kern="1200" cap="none" spc="0" normalizeH="0" baseline="0" noProof="0" dirty="0">
              <a:ln>
                <a:noFill/>
              </a:ln>
              <a:effectLst/>
              <a:uLnTx/>
              <a:uFillTx/>
              <a:latin typeface="Meiryo UI"/>
              <a:ea typeface="Meiryo UI"/>
            </a:endParaRPr>
          </a:p>
          <a:p>
            <a:pPr marL="0" marR="0" lvl="0" algn="l" defTabSz="957700" rtl="0" eaLnBrk="1" fontAlgn="auto" latinLnBrk="0" hangingPunct="1">
              <a:lnSpc>
                <a:spcPts val="2000"/>
              </a:lnSpc>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rPr>
              <a:t>  　　 淀川左岸線の整備が進むなど、環状道路ネットワークの確保に向けた取組が進展。</a:t>
            </a:r>
            <a:endParaRPr kumimoji="1" lang="en-US" altLang="ja-JP" sz="1600" b="0" i="0" u="none" strike="noStrike" kern="1200" cap="none" spc="0" normalizeH="0" baseline="0" noProof="0" dirty="0">
              <a:ln>
                <a:noFill/>
              </a:ln>
              <a:effectLst/>
              <a:uLnTx/>
              <a:uFillTx/>
              <a:latin typeface="Meiryo UI"/>
              <a:ea typeface="Meiryo UI"/>
            </a:endParaRPr>
          </a:p>
          <a:p>
            <a:pPr marL="0" marR="0" lvl="0" algn="l" defTabSz="957700" rtl="0" eaLnBrk="1" fontAlgn="auto" latinLnBrk="0" hangingPunct="1">
              <a:lnSpc>
                <a:spcPts val="2000"/>
              </a:lnSpc>
              <a:buClrTx/>
              <a:buSzTx/>
              <a:buFontTx/>
              <a:buNone/>
              <a:tabLst/>
              <a:defRPr/>
            </a:pPr>
            <a:r>
              <a:rPr lang="en-US" altLang="ja-JP" sz="1600" dirty="0">
                <a:latin typeface="Meiryo UI"/>
                <a:ea typeface="Meiryo UI"/>
              </a:rPr>
              <a:t>       </a:t>
            </a:r>
            <a:r>
              <a:rPr kumimoji="1" lang="ja-JP" altLang="en-US" sz="1600" b="0" i="0" u="none" strike="noStrike" kern="1200" cap="none" spc="0" normalizeH="0" baseline="0" noProof="0" dirty="0">
                <a:ln>
                  <a:noFill/>
                </a:ln>
                <a:effectLst/>
                <a:uLnTx/>
                <a:uFillTx/>
                <a:latin typeface="Meiryo UI"/>
                <a:ea typeface="Meiryo UI"/>
              </a:rPr>
              <a:t>大型物流施設や製造、研究開発拠点等の立地など、さらなる民間投資が見込まれることなどを</a:t>
            </a:r>
            <a:r>
              <a:rPr kumimoji="1" lang="ja-JP" altLang="en-US" sz="1600" b="0" i="0" u="none" strike="noStrike" kern="1200" cap="none" spc="0" normalizeH="0" baseline="0" noProof="0" dirty="0" err="1">
                <a:ln>
                  <a:noFill/>
                </a:ln>
                <a:effectLst/>
                <a:uLnTx/>
                <a:uFillTx/>
                <a:latin typeface="Meiryo UI"/>
                <a:ea typeface="Meiryo UI"/>
              </a:rPr>
              <a:t>踏ま</a:t>
            </a:r>
            <a:endParaRPr kumimoji="1" lang="en-US" altLang="ja-JP" sz="1600" b="0" i="0" u="none" strike="noStrike" kern="1200" cap="none" spc="0" normalizeH="0" baseline="0" noProof="0" dirty="0">
              <a:ln>
                <a:noFill/>
              </a:ln>
              <a:effectLst/>
              <a:uLnTx/>
              <a:uFillTx/>
              <a:latin typeface="Meiryo UI"/>
              <a:ea typeface="Meiryo UI"/>
            </a:endParaRPr>
          </a:p>
          <a:p>
            <a:pPr marL="0" marR="0" lvl="0" algn="l" defTabSz="957700" rtl="0" eaLnBrk="1" fontAlgn="auto" latinLnBrk="0" hangingPunct="1">
              <a:lnSpc>
                <a:spcPts val="2000"/>
              </a:lnSpc>
              <a:buClrTx/>
              <a:buSzTx/>
              <a:buFontTx/>
              <a:buNone/>
              <a:tabLst/>
              <a:defRPr/>
            </a:pPr>
            <a:r>
              <a:rPr lang="en-US" altLang="ja-JP" sz="1600" dirty="0">
                <a:latin typeface="Meiryo UI"/>
                <a:ea typeface="Meiryo UI"/>
              </a:rPr>
              <a:t>       </a:t>
            </a:r>
            <a:r>
              <a:rPr kumimoji="1" lang="ja-JP" altLang="en-US" sz="1600" b="0" i="0" u="none" strike="noStrike" kern="1200" cap="none" spc="0" normalizeH="0" baseline="0" noProof="0" dirty="0">
                <a:ln>
                  <a:noFill/>
                </a:ln>
                <a:effectLst/>
                <a:uLnTx/>
                <a:uFillTx/>
                <a:latin typeface="Meiryo UI"/>
                <a:ea typeface="Meiryo UI"/>
              </a:rPr>
              <a:t>え、引き続き、高速道路機能の充実・強化に取り組んでいく。</a:t>
            </a:r>
            <a:endParaRPr kumimoji="1" lang="en-US" altLang="ja-JP" sz="1600" b="0" i="0" u="none" strike="noStrike" kern="1200" cap="none" spc="0" normalizeH="0" baseline="0" noProof="0" dirty="0">
              <a:ln>
                <a:noFill/>
              </a:ln>
              <a:effectLst/>
              <a:uLnTx/>
              <a:uFillTx/>
              <a:latin typeface="Meiryo UI"/>
              <a:ea typeface="Meiryo UI"/>
            </a:endParaRPr>
          </a:p>
          <a:p>
            <a:pPr lvl="0" defTabSz="957700">
              <a:lnSpc>
                <a:spcPts val="2000"/>
              </a:lnSpc>
              <a:defRPr/>
            </a:pPr>
            <a:endParaRPr lang="en-US" altLang="ja-JP" sz="1600" b="1" dirty="0">
              <a:latin typeface="Meiryo UI"/>
              <a:ea typeface="Meiryo UI"/>
            </a:endParaRPr>
          </a:p>
          <a:p>
            <a:pPr lvl="0" defTabSz="957700">
              <a:lnSpc>
                <a:spcPts val="2000"/>
              </a:lnSpc>
              <a:defRPr/>
            </a:pPr>
            <a:r>
              <a:rPr lang="ja-JP" altLang="en-US" sz="1600" b="1" dirty="0">
                <a:latin typeface="Meiryo UI"/>
                <a:ea typeface="Meiryo UI"/>
              </a:rPr>
              <a:t>　➢過密化する都市をストレスフリーに移動できる社会を構築するため、利便性向上につながる</a:t>
            </a:r>
            <a:r>
              <a:rPr lang="en-US" altLang="ja-JP" sz="1600" b="1" dirty="0" err="1">
                <a:latin typeface="Meiryo UI"/>
                <a:ea typeface="Meiryo UI"/>
              </a:rPr>
              <a:t>MaaS</a:t>
            </a:r>
            <a:r>
              <a:rPr lang="ja-JP" altLang="en-US" sz="1600" b="1" dirty="0">
                <a:latin typeface="Meiryo UI"/>
                <a:ea typeface="Meiryo UI"/>
              </a:rPr>
              <a:t>を</a:t>
            </a:r>
            <a:endParaRPr lang="en-US" altLang="ja-JP" sz="1600" b="1" dirty="0">
              <a:latin typeface="Meiryo UI"/>
              <a:ea typeface="Meiryo UI"/>
            </a:endParaRPr>
          </a:p>
          <a:p>
            <a:pPr lvl="0" defTabSz="957700">
              <a:lnSpc>
                <a:spcPts val="2000"/>
              </a:lnSpc>
              <a:defRPr/>
            </a:pPr>
            <a:r>
              <a:rPr lang="en-US" altLang="ja-JP" sz="1600" b="1" dirty="0">
                <a:latin typeface="Meiryo UI"/>
                <a:ea typeface="Meiryo UI"/>
              </a:rPr>
              <a:t>     </a:t>
            </a:r>
            <a:r>
              <a:rPr lang="ja-JP" altLang="en-US" sz="1600" b="1" dirty="0">
                <a:latin typeface="Meiryo UI"/>
                <a:ea typeface="Meiryo UI"/>
              </a:rPr>
              <a:t>着実に推進</a:t>
            </a:r>
            <a:endParaRPr lang="en-US" altLang="ja-JP" sz="1600" b="1" dirty="0">
              <a:latin typeface="Meiryo UI"/>
              <a:ea typeface="Meiryo UI"/>
            </a:endParaRPr>
          </a:p>
          <a:p>
            <a:pPr lvl="0" defTabSz="957700">
              <a:lnSpc>
                <a:spcPts val="2000"/>
              </a:lnSpc>
              <a:defRPr/>
            </a:pPr>
            <a:r>
              <a:rPr lang="ja-JP" altLang="en-US" sz="1600" dirty="0">
                <a:latin typeface="Meiryo UI"/>
                <a:ea typeface="Meiryo UI"/>
              </a:rPr>
              <a:t>　　   ・万博時：スマートモビリティの推進、自動運転車（レベル４相当）の実装。</a:t>
            </a:r>
          </a:p>
          <a:p>
            <a:pPr lvl="0" defTabSz="957700">
              <a:lnSpc>
                <a:spcPts val="2000"/>
              </a:lnSpc>
              <a:defRPr/>
            </a:pPr>
            <a:r>
              <a:rPr lang="ja-JP" altLang="en-US" sz="1600" dirty="0">
                <a:latin typeface="Meiryo UI"/>
                <a:ea typeface="Meiryo UI"/>
              </a:rPr>
              <a:t>　　　　 　  　　　　</a:t>
            </a:r>
            <a:r>
              <a:rPr lang="en-US" altLang="ja-JP" sz="1600" dirty="0" err="1">
                <a:latin typeface="Meiryo UI"/>
                <a:ea typeface="Meiryo UI"/>
              </a:rPr>
              <a:t>MaaS</a:t>
            </a:r>
            <a:r>
              <a:rPr lang="ja-JP" altLang="en-US" sz="1600" dirty="0">
                <a:latin typeface="Meiryo UI"/>
                <a:ea typeface="Meiryo UI"/>
              </a:rPr>
              <a:t>による移動の円滑化の実現。</a:t>
            </a:r>
            <a:endParaRPr lang="en-US" altLang="ja-JP" sz="1600" dirty="0">
              <a:latin typeface="Meiryo UI"/>
              <a:ea typeface="Meiryo UI"/>
            </a:endParaRPr>
          </a:p>
          <a:p>
            <a:pPr lvl="0" defTabSz="957700">
              <a:lnSpc>
                <a:spcPts val="2000"/>
              </a:lnSpc>
              <a:defRPr/>
            </a:pPr>
            <a:r>
              <a:rPr lang="ja-JP" altLang="en-US" sz="1600" dirty="0">
                <a:latin typeface="Meiryo UI"/>
                <a:ea typeface="Meiryo UI"/>
              </a:rPr>
              <a:t>　　   ・万博後：</a:t>
            </a:r>
            <a:r>
              <a:rPr lang="en-US" altLang="ja-JP" sz="1600" dirty="0" err="1">
                <a:latin typeface="Meiryo UI"/>
                <a:ea typeface="Meiryo UI"/>
              </a:rPr>
              <a:t>MaaS</a:t>
            </a:r>
            <a:r>
              <a:rPr lang="ja-JP" altLang="en-US" sz="1600" dirty="0">
                <a:latin typeface="Meiryo UI"/>
                <a:ea typeface="Meiryo UI"/>
              </a:rPr>
              <a:t>により多様なサービスをつないで街を活性化。</a:t>
            </a:r>
            <a:endParaRPr kumimoji="1" lang="en-US" altLang="ja-JP" sz="1600" b="0" i="0" u="none" strike="noStrike" kern="1200" cap="none" spc="0" normalizeH="0" baseline="0" noProof="0" dirty="0">
              <a:ln>
                <a:noFill/>
              </a:ln>
              <a:effectLst/>
              <a:uLnTx/>
              <a:uFillTx/>
              <a:latin typeface="Meiryo UI"/>
              <a:ea typeface="Meiryo UI"/>
            </a:endParaRPr>
          </a:p>
          <a:p>
            <a:pPr marL="0" marR="0" lvl="0" algn="l" defTabSz="957700" rtl="0" eaLnBrk="1" fontAlgn="auto" latinLnBrk="0" hangingPunct="1">
              <a:lnSpc>
                <a:spcPts val="2000"/>
              </a:lnSpc>
              <a:buClrTx/>
              <a:buSzTx/>
              <a:buFontTx/>
              <a:buNone/>
              <a:tabLst/>
              <a:defRPr/>
            </a:pPr>
            <a:endParaRPr kumimoji="1" lang="en-US" altLang="ja-JP" sz="1600" b="0" i="0" u="none" strike="noStrike" kern="1200" cap="none" spc="0" normalizeH="0" baseline="0" noProof="0" dirty="0">
              <a:ln>
                <a:noFill/>
              </a:ln>
              <a:effectLst/>
              <a:uLnTx/>
              <a:uFillTx/>
              <a:latin typeface="Meiryo UI"/>
              <a:ea typeface="Meiryo UI"/>
            </a:endParaRPr>
          </a:p>
          <a:p>
            <a:pPr marL="0" marR="0" lvl="0" algn="l" defTabSz="957700" rtl="0" eaLnBrk="1" fontAlgn="auto" latinLnBrk="0" hangingPunct="1">
              <a:lnSpc>
                <a:spcPts val="2000"/>
              </a:lnSpc>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rPr>
              <a:t>〇万博の開催やＩＲの誘致など、人の流れにインパクトを与える動きを踏まえ、今後の鉄道・道路ネット</a:t>
            </a:r>
            <a:endParaRPr kumimoji="1" lang="en-US" altLang="ja-JP" sz="1600" b="0" i="0" u="none" strike="noStrike" kern="1200" cap="none" spc="0" normalizeH="0" baseline="0" noProof="0" dirty="0">
              <a:ln>
                <a:noFill/>
              </a:ln>
              <a:effectLst/>
              <a:uLnTx/>
              <a:uFillTx/>
              <a:latin typeface="Meiryo UI"/>
              <a:ea typeface="Meiryo UI"/>
            </a:endParaRPr>
          </a:p>
          <a:p>
            <a:pPr marL="0" marR="0" lvl="0" algn="l" defTabSz="957700" rtl="0" eaLnBrk="1" fontAlgn="auto" latinLnBrk="0" hangingPunct="1">
              <a:lnSpc>
                <a:spcPts val="2000"/>
              </a:lnSpc>
              <a:buClrTx/>
              <a:buSzTx/>
              <a:buFontTx/>
              <a:buNone/>
              <a:tabLst/>
              <a:defRPr/>
            </a:pPr>
            <a:r>
              <a:rPr lang="en-US" altLang="ja-JP" sz="1600" dirty="0">
                <a:latin typeface="Meiryo UI"/>
                <a:ea typeface="Meiryo UI"/>
              </a:rPr>
              <a:t>   </a:t>
            </a:r>
            <a:r>
              <a:rPr lang="ja-JP" altLang="en-US" sz="1600" dirty="0">
                <a:latin typeface="Meiryo UI"/>
                <a:ea typeface="Meiryo UI"/>
              </a:rPr>
              <a:t>ワ</a:t>
            </a:r>
            <a:r>
              <a:rPr kumimoji="1" lang="ja-JP" altLang="en-US" sz="1600" b="0" i="0" u="none" strike="noStrike" kern="1200" cap="none" spc="0" normalizeH="0" baseline="0" noProof="0" dirty="0" err="1">
                <a:ln>
                  <a:noFill/>
                </a:ln>
                <a:effectLst/>
                <a:uLnTx/>
                <a:uFillTx/>
                <a:latin typeface="Meiryo UI"/>
                <a:ea typeface="Meiryo UI"/>
              </a:rPr>
              <a:t>ー</a:t>
            </a:r>
            <a:r>
              <a:rPr kumimoji="1" lang="ja-JP" altLang="en-US" sz="1600" b="0" i="0" u="none" strike="noStrike" kern="1200" cap="none" spc="0" normalizeH="0" baseline="0" noProof="0" dirty="0">
                <a:ln>
                  <a:noFill/>
                </a:ln>
                <a:effectLst/>
                <a:uLnTx/>
                <a:uFillTx/>
                <a:latin typeface="Meiryo UI"/>
                <a:ea typeface="Meiryo UI"/>
              </a:rPr>
              <a:t>クについて検討していく。</a:t>
            </a:r>
            <a:endParaRPr kumimoji="1" lang="en-US" altLang="ja-JP" sz="1600" b="0" i="0" u="none" strike="noStrike" kern="1200" cap="none" spc="0" normalizeH="0" baseline="0" noProof="0" dirty="0">
              <a:ln>
                <a:noFill/>
              </a:ln>
              <a:effectLst/>
              <a:uLnTx/>
              <a:uFillTx/>
              <a:latin typeface="Meiryo UI"/>
              <a:ea typeface="Meiryo UI"/>
            </a:endParaRP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919005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4071</Words>
  <Application>Microsoft Office PowerPoint</Application>
  <PresentationFormat>画面に合わせる (4:3)</PresentationFormat>
  <Paragraphs>497</Paragraphs>
  <Slides>20</Slides>
  <Notes>10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20</vt:i4>
      </vt:variant>
    </vt:vector>
  </HeadingPairs>
  <TitlesOfParts>
    <vt:vector size="33" baseType="lpstr">
      <vt:lpstr>BIZ UDゴシック</vt:lpstr>
      <vt:lpstr>HG丸ｺﾞｼｯｸM-PRO</vt:lpstr>
      <vt:lpstr>Meiryo UI</vt:lpstr>
      <vt:lpstr>ＭＳ Ｐゴシック</vt:lpstr>
      <vt:lpstr>ＭＳ Ｐ明朝</vt:lpstr>
      <vt:lpstr>ＭＳ ゴシック</vt:lpstr>
      <vt:lpstr>ＭＳ 明朝</vt:lpstr>
      <vt:lpstr>游ゴシック</vt:lpstr>
      <vt:lpstr>Arial</vt:lpstr>
      <vt:lpstr>Calibri</vt:lpstr>
      <vt:lpstr>Century Schoolbook</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Appendix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2023-06-16T03:00:01Z</dcterms:created>
  <dcterms:modified xsi:type="dcterms:W3CDTF">2023-06-16T03:00:06Z</dcterms:modified>
</cp:coreProperties>
</file>