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56" removePersonalInfoOnSave="1" saveSubsetFonts="1">
  <p:sldMasterIdLst>
    <p:sldMasterId id="2147483648" r:id="rId1"/>
  </p:sldMasterIdLst>
  <p:notesMasterIdLst>
    <p:notesMasterId r:id="rId29"/>
  </p:notesMasterIdLst>
  <p:handoutMasterIdLst>
    <p:handoutMasterId r:id="rId30"/>
  </p:handoutMasterIdLst>
  <p:sldIdLst>
    <p:sldId id="2693" r:id="rId2"/>
    <p:sldId id="2694" r:id="rId3"/>
    <p:sldId id="2695" r:id="rId4"/>
    <p:sldId id="2696" r:id="rId5"/>
    <p:sldId id="2697" r:id="rId6"/>
    <p:sldId id="2698" r:id="rId7"/>
    <p:sldId id="2699" r:id="rId8"/>
    <p:sldId id="2700" r:id="rId9"/>
    <p:sldId id="2701" r:id="rId10"/>
    <p:sldId id="2702" r:id="rId11"/>
    <p:sldId id="2703" r:id="rId12"/>
    <p:sldId id="2704" r:id="rId13"/>
    <p:sldId id="2705" r:id="rId14"/>
    <p:sldId id="2706" r:id="rId15"/>
    <p:sldId id="2707" r:id="rId16"/>
    <p:sldId id="2708" r:id="rId17"/>
    <p:sldId id="2709" r:id="rId18"/>
    <p:sldId id="2710" r:id="rId19"/>
    <p:sldId id="2711" r:id="rId20"/>
    <p:sldId id="2712" r:id="rId21"/>
    <p:sldId id="2713" r:id="rId22"/>
    <p:sldId id="2714" r:id="rId23"/>
    <p:sldId id="2715" r:id="rId24"/>
    <p:sldId id="2716" r:id="rId25"/>
    <p:sldId id="2717" r:id="rId26"/>
    <p:sldId id="2718" r:id="rId27"/>
    <p:sldId id="2719"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0605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94320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4143494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89959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427824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55862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2191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71273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9235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19403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20890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28859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60728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31233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70194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59141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hyperlink" Target="http://www.kkr.mlit.go.jp/naniwa/14/index.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77727" y="2834998"/>
            <a:ext cx="6045958"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11</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大阪都市圏の交通インフラ</a:t>
            </a:r>
            <a:endParaRPr lang="en-US" altLang="ja-JP" sz="32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7736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63121" y="1153786"/>
            <a:ext cx="8217759" cy="10000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a:ea typeface="Meiryo UI"/>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関空の概要</a:t>
            </a: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・開港日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1994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・面積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期空港島　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510ha</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期空港島約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545ha</a:t>
            </a: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・主な機能　完全</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時間運用可能、日本初の</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LCC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専用ターミナル等</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3" name="表 2"/>
          <p:cNvGraphicFramePr>
            <a:graphicFrameLocks noGrp="1"/>
          </p:cNvGraphicFramePr>
          <p:nvPr/>
        </p:nvGraphicFramePr>
        <p:xfrm>
          <a:off x="585826" y="2831596"/>
          <a:ext cx="8095054" cy="3351628"/>
        </p:xfrm>
        <a:graphic>
          <a:graphicData uri="http://schemas.openxmlformats.org/drawingml/2006/table">
            <a:tbl>
              <a:tblPr firstRow="1" bandRow="1">
                <a:tableStyleId>{BC89EF96-8CEA-46FF-86C4-4CE0E7609802}</a:tableStyleId>
              </a:tblPr>
              <a:tblGrid>
                <a:gridCol w="1098451">
                  <a:extLst>
                    <a:ext uri="{9D8B030D-6E8A-4147-A177-3AD203B41FA5}">
                      <a16:colId xmlns:a16="http://schemas.microsoft.com/office/drawing/2014/main" val="1094196666"/>
                    </a:ext>
                  </a:extLst>
                </a:gridCol>
                <a:gridCol w="6996603">
                  <a:extLst>
                    <a:ext uri="{9D8B030D-6E8A-4147-A177-3AD203B41FA5}">
                      <a16:colId xmlns:a16="http://schemas.microsoft.com/office/drawing/2014/main" val="3600283643"/>
                    </a:ext>
                  </a:extLst>
                </a:gridCol>
              </a:tblGrid>
              <a:tr h="478302">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1968</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r>
                        <a:rPr lang="ja-JP" altLang="en-US" sz="1300" b="1" dirty="0">
                          <a:solidFill>
                            <a:schemeClr val="tx1"/>
                          </a:solidFill>
                          <a:latin typeface="Meiryo UI" panose="020B0604030504040204" pitchFamily="50" charset="-128"/>
                          <a:ea typeface="Meiryo UI" panose="020B0604030504040204" pitchFamily="50" charset="-128"/>
                        </a:rPr>
                        <a:t>伊丹空港の環境問題</a:t>
                      </a:r>
                      <a:r>
                        <a:rPr lang="ja-JP" altLang="en-US" sz="1300" b="0" dirty="0">
                          <a:solidFill>
                            <a:schemeClr val="tx1"/>
                          </a:solidFill>
                          <a:latin typeface="Meiryo UI" panose="020B0604030504040204" pitchFamily="50" charset="-128"/>
                          <a:ea typeface="Meiryo UI" panose="020B0604030504040204" pitchFamily="50" charset="-128"/>
                        </a:rPr>
                        <a:t>と</a:t>
                      </a:r>
                      <a:r>
                        <a:rPr lang="ja-JP" altLang="en-US" sz="1300" b="1" dirty="0">
                          <a:solidFill>
                            <a:schemeClr val="tx1"/>
                          </a:solidFill>
                          <a:latin typeface="Meiryo UI" panose="020B0604030504040204" pitchFamily="50" charset="-128"/>
                          <a:ea typeface="Meiryo UI" panose="020B0604030504040204" pitchFamily="50" charset="-128"/>
                        </a:rPr>
                        <a:t>航空輸送需要の増大</a:t>
                      </a:r>
                      <a:r>
                        <a:rPr lang="ja-JP" altLang="en-US" sz="1300" b="0" dirty="0">
                          <a:solidFill>
                            <a:schemeClr val="tx1"/>
                          </a:solidFill>
                          <a:latin typeface="Meiryo UI" panose="020B0604030504040204" pitchFamily="50" charset="-128"/>
                          <a:ea typeface="Meiryo UI" panose="020B0604030504040204" pitchFamily="50" charset="-128"/>
                        </a:rPr>
                        <a:t>等に対応するため、</a:t>
                      </a:r>
                      <a:r>
                        <a:rPr lang="en-US" altLang="ja-JP" sz="1300" b="1" dirty="0">
                          <a:solidFill>
                            <a:schemeClr val="tx1"/>
                          </a:solidFill>
                          <a:latin typeface="Meiryo UI" panose="020B0604030504040204" pitchFamily="50" charset="-128"/>
                          <a:ea typeface="Meiryo UI" panose="020B0604030504040204" pitchFamily="50" charset="-128"/>
                        </a:rPr>
                        <a:t>24</a:t>
                      </a:r>
                      <a:r>
                        <a:rPr lang="ja-JP" altLang="en-US" sz="1300" b="1" dirty="0">
                          <a:solidFill>
                            <a:schemeClr val="tx1"/>
                          </a:solidFill>
                          <a:latin typeface="Meiryo UI" panose="020B0604030504040204" pitchFamily="50" charset="-128"/>
                          <a:ea typeface="Meiryo UI" panose="020B0604030504040204" pitchFamily="50" charset="-128"/>
                        </a:rPr>
                        <a:t>時間運用可能な新空港</a:t>
                      </a:r>
                      <a:r>
                        <a:rPr lang="ja-JP" altLang="en-US" sz="1300" b="0" dirty="0">
                          <a:solidFill>
                            <a:schemeClr val="tx1"/>
                          </a:solidFill>
                          <a:latin typeface="Meiryo UI" panose="020B0604030504040204" pitchFamily="50" charset="-128"/>
                          <a:ea typeface="Meiryo UI" panose="020B0604030504040204" pitchFamily="50" charset="-128"/>
                        </a:rPr>
                        <a:t>の整備に向けて、運輸省が</a:t>
                      </a:r>
                      <a:r>
                        <a:rPr lang="ja-JP" altLang="en-US" sz="1300" b="0" strike="noStrike" dirty="0">
                          <a:solidFill>
                            <a:schemeClr val="tx1"/>
                          </a:solidFill>
                          <a:latin typeface="Meiryo UI" panose="020B0604030504040204" pitchFamily="50" charset="-128"/>
                          <a:ea typeface="Meiryo UI" panose="020B0604030504040204" pitchFamily="50" charset="-128"/>
                        </a:rPr>
                        <a:t>候補対象地での</a:t>
                      </a:r>
                      <a:r>
                        <a:rPr lang="ja-JP" altLang="en-US" sz="1300" b="0" dirty="0">
                          <a:solidFill>
                            <a:schemeClr val="tx1"/>
                          </a:solidFill>
                          <a:latin typeface="Meiryo UI" panose="020B0604030504040204" pitchFamily="50" charset="-128"/>
                          <a:ea typeface="Meiryo UI" panose="020B0604030504040204" pitchFamily="50" charset="-128"/>
                        </a:rPr>
                        <a:t>調査開始。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533039872"/>
                  </a:ext>
                </a:extLst>
              </a:tr>
              <a:tr h="342314">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1974</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300" b="0" dirty="0">
                          <a:solidFill>
                            <a:schemeClr val="tx1"/>
                          </a:solidFill>
                          <a:latin typeface="Meiryo UI" panose="020B0604030504040204" pitchFamily="50" charset="-128"/>
                          <a:ea typeface="Meiryo UI" panose="020B0604030504040204" pitchFamily="50" charset="-128"/>
                        </a:rPr>
                        <a:t>航空審議会が運輸大臣に「泉州沖が最適」との答申。</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373794321"/>
                  </a:ext>
                </a:extLst>
              </a:tr>
              <a:tr h="478302">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1981</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r>
                        <a:rPr lang="ja-JP" altLang="en-US" sz="1300" b="0" dirty="0">
                          <a:solidFill>
                            <a:schemeClr val="tx1"/>
                          </a:solidFill>
                          <a:latin typeface="Meiryo UI" panose="020B0604030504040204" pitchFamily="50" charset="-128"/>
                          <a:ea typeface="Meiryo UI" panose="020B0604030504040204" pitchFamily="50" charset="-128"/>
                        </a:rPr>
                        <a:t>運輸省が「関西国際空港の計画案」等を大阪府・兵庫県・和歌山県に対し提示。</a:t>
                      </a:r>
                      <a:endParaRPr lang="en-US" altLang="ja-JP" sz="1300" b="0" dirty="0">
                        <a:solidFill>
                          <a:schemeClr val="tx1"/>
                        </a:solidFill>
                        <a:latin typeface="Meiryo UI" panose="020B0604030504040204" pitchFamily="50" charset="-128"/>
                        <a:ea typeface="Meiryo UI" panose="020B0604030504040204" pitchFamily="50" charset="-128"/>
                      </a:endParaRPr>
                    </a:p>
                    <a:p>
                      <a:r>
                        <a:rPr lang="ja-JP" altLang="en-US" sz="1300" b="0" dirty="0">
                          <a:solidFill>
                            <a:schemeClr val="tx1"/>
                          </a:solidFill>
                          <a:latin typeface="Meiryo UI" panose="020B0604030504040204" pitchFamily="50" charset="-128"/>
                          <a:ea typeface="Meiryo UI" panose="020B0604030504040204" pitchFamily="50" charset="-128"/>
                        </a:rPr>
                        <a:t>⇒</a:t>
                      </a:r>
                      <a:r>
                        <a:rPr lang="en-US" altLang="ja-JP" sz="1300" b="0" dirty="0">
                          <a:solidFill>
                            <a:schemeClr val="tx1"/>
                          </a:solidFill>
                          <a:latin typeface="Meiryo UI" panose="020B0604030504040204" pitchFamily="50" charset="-128"/>
                          <a:ea typeface="Meiryo UI" panose="020B0604030504040204" pitchFamily="50" charset="-128"/>
                        </a:rPr>
                        <a:t>1982</a:t>
                      </a:r>
                      <a:r>
                        <a:rPr lang="ja-JP" altLang="en-US" sz="1300" b="0" dirty="0">
                          <a:solidFill>
                            <a:schemeClr val="tx1"/>
                          </a:solidFill>
                          <a:latin typeface="Meiryo UI" panose="020B0604030504040204" pitchFamily="50" charset="-128"/>
                          <a:ea typeface="Meiryo UI" panose="020B0604030504040204" pitchFamily="50" charset="-128"/>
                        </a:rPr>
                        <a:t>～</a:t>
                      </a:r>
                      <a:r>
                        <a:rPr lang="en-US" altLang="ja-JP" sz="1300" b="0" dirty="0">
                          <a:solidFill>
                            <a:schemeClr val="tx1"/>
                          </a:solidFill>
                          <a:latin typeface="Meiryo UI" panose="020B0604030504040204" pitchFamily="50" charset="-128"/>
                          <a:ea typeface="Meiryo UI" panose="020B0604030504040204" pitchFamily="50" charset="-128"/>
                        </a:rPr>
                        <a:t>1984</a:t>
                      </a:r>
                      <a:r>
                        <a:rPr lang="ja-JP" altLang="en-US" sz="1300" b="0" dirty="0">
                          <a:solidFill>
                            <a:schemeClr val="tx1"/>
                          </a:solidFill>
                          <a:latin typeface="Meiryo UI" panose="020B0604030504040204" pitchFamily="50" charset="-128"/>
                          <a:ea typeface="Meiryo UI" panose="020B0604030504040204" pitchFamily="50" charset="-128"/>
                        </a:rPr>
                        <a:t>年 大阪府・兵庫県・和歌山県が具体化に同意。</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4120427142"/>
                  </a:ext>
                </a:extLst>
              </a:tr>
              <a:tr h="342314">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1983</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300" b="0" dirty="0">
                          <a:solidFill>
                            <a:schemeClr val="tx1"/>
                          </a:solidFill>
                          <a:latin typeface="Meiryo UI" panose="020B0604030504040204" pitchFamily="50" charset="-128"/>
                          <a:ea typeface="Meiryo UI" panose="020B0604030504040204" pitchFamily="50" charset="-128"/>
                        </a:rPr>
                        <a:t>1983</a:t>
                      </a:r>
                      <a:r>
                        <a:rPr lang="ja-JP" altLang="en-US" sz="1300" b="0" dirty="0">
                          <a:solidFill>
                            <a:schemeClr val="tx1"/>
                          </a:solidFill>
                          <a:latin typeface="Meiryo UI" panose="020B0604030504040204" pitchFamily="50" charset="-128"/>
                          <a:ea typeface="Meiryo UI" panose="020B0604030504040204" pitchFamily="50" charset="-128"/>
                        </a:rPr>
                        <a:t>年度の国予算において、泉州沖設置を前提に着工準備経費が計上。</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919638980"/>
                  </a:ext>
                </a:extLst>
              </a:tr>
              <a:tr h="675249">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1984</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r>
                        <a:rPr lang="en-US" altLang="ja-JP" sz="1300" b="0" dirty="0">
                          <a:solidFill>
                            <a:schemeClr val="tx1"/>
                          </a:solidFill>
                          <a:latin typeface="Meiryo UI" panose="020B0604030504040204" pitchFamily="50" charset="-128"/>
                          <a:ea typeface="Meiryo UI" panose="020B0604030504040204" pitchFamily="50" charset="-128"/>
                        </a:rPr>
                        <a:t>1984</a:t>
                      </a:r>
                      <a:r>
                        <a:rPr lang="ja-JP" altLang="en-US" sz="1300" b="0" dirty="0">
                          <a:solidFill>
                            <a:schemeClr val="tx1"/>
                          </a:solidFill>
                          <a:latin typeface="Meiryo UI" panose="020B0604030504040204" pitchFamily="50" charset="-128"/>
                          <a:ea typeface="Meiryo UI" panose="020B0604030504040204" pitchFamily="50" charset="-128"/>
                        </a:rPr>
                        <a:t>年度の国予算において、</a:t>
                      </a:r>
                      <a:r>
                        <a:rPr lang="ja-JP" altLang="en-US" sz="1300" b="1" dirty="0">
                          <a:solidFill>
                            <a:schemeClr val="tx1"/>
                          </a:solidFill>
                          <a:latin typeface="Meiryo UI" panose="020B0604030504040204" pitchFamily="50" charset="-128"/>
                          <a:ea typeface="Meiryo UI" panose="020B0604030504040204" pitchFamily="50" charset="-128"/>
                        </a:rPr>
                        <a:t>民間活力の導入</a:t>
                      </a:r>
                      <a:r>
                        <a:rPr lang="ja-JP" altLang="en-US" sz="1300" b="0" dirty="0">
                          <a:solidFill>
                            <a:schemeClr val="tx1"/>
                          </a:solidFill>
                          <a:latin typeface="Meiryo UI" panose="020B0604030504040204" pitchFamily="50" charset="-128"/>
                          <a:ea typeface="Meiryo UI" panose="020B0604030504040204" pitchFamily="50" charset="-128"/>
                        </a:rPr>
                        <a:t>を提言した臨時行政調査会答申の趣旨等を踏まえ、</a:t>
                      </a:r>
                      <a:r>
                        <a:rPr lang="ja-JP" altLang="en-US" sz="1300" b="1" dirty="0">
                          <a:solidFill>
                            <a:schemeClr val="tx1"/>
                          </a:solidFill>
                          <a:latin typeface="Meiryo UI" panose="020B0604030504040204" pitchFamily="50" charset="-128"/>
                          <a:ea typeface="Meiryo UI" panose="020B0604030504040204" pitchFamily="50" charset="-128"/>
                        </a:rPr>
                        <a:t>事業主体を国、地方公共団体及び民間が出資する「関西国際空港株式会社」</a:t>
                      </a:r>
                      <a:r>
                        <a:rPr lang="ja-JP" altLang="en-US" sz="1300" b="0" dirty="0">
                          <a:solidFill>
                            <a:schemeClr val="tx1"/>
                          </a:solidFill>
                          <a:latin typeface="Meiryo UI" panose="020B0604030504040204" pitchFamily="50" charset="-128"/>
                          <a:ea typeface="Meiryo UI" panose="020B0604030504040204" pitchFamily="50" charset="-128"/>
                        </a:rPr>
                        <a:t>とする予算が計上。</a:t>
                      </a:r>
                      <a:endParaRPr lang="en-US" altLang="ja-JP" sz="1300" b="0" dirty="0">
                        <a:solidFill>
                          <a:schemeClr val="tx1"/>
                        </a:solidFill>
                        <a:latin typeface="Meiryo UI" panose="020B0604030504040204" pitchFamily="50" charset="-128"/>
                        <a:ea typeface="Meiryo UI" panose="020B0604030504040204" pitchFamily="50" charset="-128"/>
                      </a:endParaRPr>
                    </a:p>
                    <a:p>
                      <a:r>
                        <a:rPr lang="ja-JP" altLang="en-US" sz="1300" b="0" dirty="0">
                          <a:solidFill>
                            <a:schemeClr val="tx1"/>
                          </a:solidFill>
                          <a:latin typeface="Meiryo UI" panose="020B0604030504040204" pitchFamily="50" charset="-128"/>
                          <a:ea typeface="Meiryo UI" panose="020B0604030504040204" pitchFamily="50" charset="-128"/>
                        </a:rPr>
                        <a:t>⇒同年 関西国際空港株式会社が設立。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709969175"/>
                  </a:ext>
                </a:extLst>
              </a:tr>
              <a:tr h="342314">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1986</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300" b="0" dirty="0">
                          <a:solidFill>
                            <a:schemeClr val="tx1"/>
                          </a:solidFill>
                          <a:latin typeface="Meiryo UI" panose="020B0604030504040204" pitchFamily="50" charset="-128"/>
                          <a:ea typeface="Meiryo UI" panose="020B0604030504040204" pitchFamily="50" charset="-128"/>
                        </a:rPr>
                        <a:t>運輸省が関西国際空港の設置を許可。</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40108852"/>
                  </a:ext>
                </a:extLst>
              </a:tr>
              <a:tr h="342314">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1987</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r>
                        <a:rPr lang="ja-JP" altLang="en-US" sz="1300" b="0" dirty="0">
                          <a:solidFill>
                            <a:schemeClr val="tx1"/>
                          </a:solidFill>
                          <a:latin typeface="Meiryo UI" panose="020B0604030504040204" pitchFamily="50" charset="-128"/>
                          <a:ea typeface="Meiryo UI" panose="020B0604030504040204" pitchFamily="50" charset="-128"/>
                        </a:rPr>
                        <a:t>空港島護岸工事着手。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152309389"/>
                  </a:ext>
                </a:extLst>
              </a:tr>
              <a:tr h="342314">
                <a:tc>
                  <a:txBody>
                    <a:bodyPr/>
                    <a:lstStyle/>
                    <a:p>
                      <a:pPr algn="ctr"/>
                      <a:r>
                        <a:rPr kumimoji="1" lang="en-US" altLang="ja-JP" sz="1300" b="0" dirty="0">
                          <a:solidFill>
                            <a:schemeClr val="tx1"/>
                          </a:solidFill>
                          <a:latin typeface="Meiryo UI" panose="020B0604030504040204" pitchFamily="50" charset="-128"/>
                          <a:ea typeface="Meiryo UI" panose="020B0604030504040204" pitchFamily="50" charset="-128"/>
                        </a:rPr>
                        <a:t>1994</a:t>
                      </a:r>
                      <a:r>
                        <a:rPr kumimoji="1" lang="ja-JP" altLang="en-US" sz="1300" b="0" dirty="0">
                          <a:solidFill>
                            <a:schemeClr val="tx1"/>
                          </a:solidFill>
                          <a:latin typeface="Meiryo UI" panose="020B0604030504040204" pitchFamily="50" charset="-128"/>
                          <a:ea typeface="Meiryo UI" panose="020B0604030504040204" pitchFamily="50" charset="-128"/>
                        </a:rPr>
                        <a:t>年</a:t>
                      </a: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300" b="0" dirty="0">
                          <a:solidFill>
                            <a:schemeClr val="tx1"/>
                          </a:solidFill>
                          <a:latin typeface="Meiryo UI" panose="020B0604030504040204" pitchFamily="50" charset="-128"/>
                          <a:ea typeface="Meiryo UI" panose="020B0604030504040204" pitchFamily="50" charset="-128"/>
                        </a:rPr>
                        <a:t>開港。</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82294132"/>
                  </a:ext>
                </a:extLst>
              </a:tr>
            </a:tbl>
          </a:graphicData>
        </a:graphic>
      </p:graphicFrame>
      <p:sp>
        <p:nvSpPr>
          <p:cNvPr id="18" name="正方形/長方形 17"/>
          <p:cNvSpPr/>
          <p:nvPr/>
        </p:nvSpPr>
        <p:spPr>
          <a:xfrm>
            <a:off x="463121" y="2440223"/>
            <a:ext cx="1493250" cy="3873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a:ea typeface="Meiryo UI"/>
              </a:rPr>
              <a:t>■</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開港の経緯</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931" y="1324712"/>
            <a:ext cx="2791810" cy="1335958"/>
          </a:xfrm>
          <a:prstGeom prst="rect">
            <a:avLst/>
          </a:prstGeom>
        </p:spPr>
      </p:pic>
      <p:sp>
        <p:nvSpPr>
          <p:cNvPr id="10" name="正方形/長方形 9"/>
          <p:cNvSpPr/>
          <p:nvPr/>
        </p:nvSpPr>
        <p:spPr>
          <a:xfrm>
            <a:off x="247602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関空の概要</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2574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535" y="2727480"/>
            <a:ext cx="3589373" cy="1919664"/>
          </a:xfrm>
          <a:prstGeom prst="rect">
            <a:avLst/>
          </a:prstGeom>
        </p:spPr>
      </p:pic>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356527" y="1068521"/>
            <a:ext cx="8600492"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〇関空は、法に基づき設置された特殊会社である関空会社が保有・管理。海上建設で多額の事業　</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dirty="0">
                <a:solidFill>
                  <a:prstClr val="black"/>
                </a:solidFill>
                <a:latin typeface="Meiryo UI"/>
                <a:ea typeface="Meiryo UI"/>
              </a:rPr>
              <a:t>　</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費を要した等の理由により</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1.3</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兆円もの巨額の負債</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を抱え、</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元利返済が経営上の大きな負担</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573582" y="2022446"/>
            <a:ext cx="3730271" cy="70545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■巨額の負債を抱える関空</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関空は用地造成に多額の費用を要したため、有利子債務、資本金、総資産が成田や中部に比べて巨額。</a:t>
            </a:r>
          </a:p>
        </p:txBody>
      </p:sp>
      <p:sp>
        <p:nvSpPr>
          <p:cNvPr id="15" name="正方形/長方形 14"/>
          <p:cNvSpPr/>
          <p:nvPr/>
        </p:nvSpPr>
        <p:spPr>
          <a:xfrm>
            <a:off x="4580754" y="2019149"/>
            <a:ext cx="4449071" cy="90428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■経営を圧迫する金利負担</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関空は売上に比して、支払利息が過大であり、経営を圧迫。</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売上高に対する有利子債務の比率は、関空</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倍、成田</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倍、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中部</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16" name="正方形/長方形 15"/>
          <p:cNvSpPr/>
          <p:nvPr/>
        </p:nvSpPr>
        <p:spPr>
          <a:xfrm>
            <a:off x="361471" y="4868285"/>
            <a:ext cx="3203657" cy="1103122"/>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■政府補給金に依存せざるを得ない状況</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経常収支ベースのバランスを確保するため、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政府補給金に依存。</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※2003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年～政府補給金を支給。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2004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年～黒字化）</a:t>
            </a:r>
          </a:p>
        </p:txBody>
      </p:sp>
      <p:sp>
        <p:nvSpPr>
          <p:cNvPr id="3" name="テキスト ボックス 2"/>
          <p:cNvSpPr txBox="1"/>
          <p:nvPr/>
        </p:nvSpPr>
        <p:spPr>
          <a:xfrm>
            <a:off x="5922418" y="6457662"/>
            <a:ext cx="2937097" cy="20589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一般財団法人運輸総合研究所</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運輸政策研究</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2011 No.3』</a:t>
            </a:r>
            <a:endParaRPr kumimoji="1" lang="ja-JP" altLang="en-US" sz="73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15" y="2759622"/>
            <a:ext cx="3556038" cy="1951484"/>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606" y="4888607"/>
            <a:ext cx="5325909" cy="1538649"/>
          </a:xfrm>
          <a:prstGeom prst="rect">
            <a:avLst/>
          </a:prstGeom>
        </p:spPr>
      </p:pic>
      <p:sp>
        <p:nvSpPr>
          <p:cNvPr id="9" name="正方形/長方形 8"/>
          <p:cNvSpPr/>
          <p:nvPr/>
        </p:nvSpPr>
        <p:spPr>
          <a:xfrm>
            <a:off x="4248433" y="6199836"/>
            <a:ext cx="1538429" cy="3815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2003</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～政府補給金支給</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2004</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～黒字化</a:t>
            </a:r>
          </a:p>
        </p:txBody>
      </p:sp>
      <p:sp>
        <p:nvSpPr>
          <p:cNvPr id="18" name="正方形/長方形 17"/>
          <p:cNvSpPr/>
          <p:nvPr/>
        </p:nvSpPr>
        <p:spPr>
          <a:xfrm>
            <a:off x="3555390" y="3551202"/>
            <a:ext cx="673203" cy="228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年時点</a:t>
            </a:r>
          </a:p>
        </p:txBody>
      </p:sp>
      <p:sp>
        <p:nvSpPr>
          <p:cNvPr id="19" name="正方形/長方形 18"/>
          <p:cNvSpPr/>
          <p:nvPr/>
        </p:nvSpPr>
        <p:spPr>
          <a:xfrm>
            <a:off x="7708798" y="3621019"/>
            <a:ext cx="673203" cy="2286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年時点</a:t>
            </a:r>
          </a:p>
        </p:txBody>
      </p:sp>
      <p:sp>
        <p:nvSpPr>
          <p:cNvPr id="8" name="正方形/長方形 7"/>
          <p:cNvSpPr/>
          <p:nvPr/>
        </p:nvSpPr>
        <p:spPr>
          <a:xfrm>
            <a:off x="1337422" y="2944930"/>
            <a:ext cx="529025" cy="11646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2525834" y="3779892"/>
            <a:ext cx="529025" cy="573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p:cNvSpPr/>
          <p:nvPr/>
        </p:nvSpPr>
        <p:spPr>
          <a:xfrm>
            <a:off x="3714245" y="4070812"/>
            <a:ext cx="529025" cy="365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正方形/長方形 21"/>
          <p:cNvSpPr/>
          <p:nvPr/>
        </p:nvSpPr>
        <p:spPr>
          <a:xfrm>
            <a:off x="4876472" y="3711247"/>
            <a:ext cx="529025" cy="207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正方形/長方形 22"/>
          <p:cNvSpPr/>
          <p:nvPr/>
        </p:nvSpPr>
        <p:spPr>
          <a:xfrm>
            <a:off x="6092196" y="3114873"/>
            <a:ext cx="529025" cy="103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p:cNvSpPr/>
          <p:nvPr/>
        </p:nvSpPr>
        <p:spPr>
          <a:xfrm>
            <a:off x="7326483" y="4225256"/>
            <a:ext cx="529025" cy="69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247602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関空の経営面の課題</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正方形/長方形 26"/>
          <p:cNvSpPr/>
          <p:nvPr/>
        </p:nvSpPr>
        <p:spPr>
          <a:xfrm>
            <a:off x="8352000" y="608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400" dirty="0">
                <a:solidFill>
                  <a:schemeClr val="tx1"/>
                </a:solidFill>
                <a:latin typeface="Meiryo UI" panose="020B0604030504040204" pitchFamily="50" charset="-128"/>
                <a:ea typeface="Meiryo UI" panose="020B0604030504040204" pitchFamily="50" charset="-128"/>
              </a:rPr>
              <a:t>（年度）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5724000" y="608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400" dirty="0">
                <a:solidFill>
                  <a:schemeClr val="tx1"/>
                </a:solidFill>
                <a:latin typeface="Meiryo UI" panose="020B0604030504040204" pitchFamily="50" charset="-128"/>
                <a:ea typeface="Meiryo UI" panose="020B0604030504040204" pitchFamily="50" charset="-128"/>
              </a:rPr>
              <a:t>（年度）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316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56485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346937" y="942804"/>
            <a:ext cx="8600492" cy="859659"/>
          </a:xfrm>
          <a:prstGeom prst="rect">
            <a:avLst/>
          </a:prstGeom>
        </p:spPr>
        <p:txBody>
          <a:bodyPr wrap="square">
            <a:spAutoFit/>
          </a:bodyPr>
          <a:lstStyle/>
          <a:p>
            <a:pPr defTabSz="957700">
              <a:defRPr/>
            </a:pPr>
            <a:r>
              <a:rPr lang="ja-JP" altLang="en-US" sz="1662" dirty="0">
                <a:solidFill>
                  <a:prstClr val="black"/>
                </a:solidFill>
                <a:latin typeface="Meiryo UI"/>
                <a:ea typeface="Meiryo UI"/>
              </a:rPr>
              <a:t>○巨額の負債によるバランスシート悪化が経営の足かせになって、</a:t>
            </a:r>
            <a:r>
              <a:rPr lang="ja-JP" altLang="en-US" sz="1662" b="1" dirty="0">
                <a:solidFill>
                  <a:prstClr val="black"/>
                </a:solidFill>
                <a:latin typeface="Meiryo UI"/>
                <a:ea typeface="Meiryo UI"/>
              </a:rPr>
              <a:t>関空の空港利用料はアジアの諸空</a:t>
            </a:r>
            <a:endParaRPr lang="en-US" altLang="ja-JP" sz="1662" b="1" dirty="0">
              <a:solidFill>
                <a:prstClr val="black"/>
              </a:solidFill>
              <a:latin typeface="Meiryo UI"/>
              <a:ea typeface="Meiryo UI"/>
            </a:endParaRPr>
          </a:p>
          <a:p>
            <a:pPr defTabSz="957700">
              <a:defRPr/>
            </a:pPr>
            <a:r>
              <a:rPr lang="ja-JP" altLang="en-US" sz="1662" b="1" dirty="0">
                <a:solidFill>
                  <a:prstClr val="black"/>
                </a:solidFill>
                <a:latin typeface="Meiryo UI"/>
                <a:ea typeface="Meiryo UI"/>
              </a:rPr>
              <a:t>　港の中で高水準</a:t>
            </a:r>
            <a:r>
              <a:rPr lang="ja-JP" altLang="en-US" sz="1662" dirty="0">
                <a:solidFill>
                  <a:prstClr val="black"/>
                </a:solidFill>
                <a:latin typeface="Meiryo UI"/>
                <a:ea typeface="Meiryo UI"/>
              </a:rPr>
              <a:t>となっているとともに、</a:t>
            </a:r>
            <a:r>
              <a:rPr lang="en-US" altLang="ja-JP" sz="1662" dirty="0">
                <a:solidFill>
                  <a:prstClr val="black"/>
                </a:solidFill>
                <a:latin typeface="Meiryo UI"/>
                <a:ea typeface="Meiryo UI"/>
              </a:rPr>
              <a:t>LCC</a:t>
            </a:r>
            <a:r>
              <a:rPr lang="ja-JP" altLang="en-US" sz="1662" dirty="0">
                <a:solidFill>
                  <a:prstClr val="black"/>
                </a:solidFill>
                <a:latin typeface="Meiryo UI"/>
                <a:ea typeface="Meiryo UI"/>
              </a:rPr>
              <a:t>誘致や貨物ハブ機能強化等の</a:t>
            </a:r>
            <a:r>
              <a:rPr lang="ja-JP" altLang="en-US" sz="1662" b="1" dirty="0">
                <a:solidFill>
                  <a:prstClr val="black"/>
                </a:solidFill>
                <a:latin typeface="Meiryo UI"/>
                <a:ea typeface="Meiryo UI"/>
              </a:rPr>
              <a:t>国際競争力強化に向け</a:t>
            </a:r>
            <a:endParaRPr lang="en-US" altLang="ja-JP" sz="1662" b="1" dirty="0">
              <a:solidFill>
                <a:prstClr val="black"/>
              </a:solidFill>
              <a:latin typeface="Meiryo UI"/>
              <a:ea typeface="Meiryo UI"/>
            </a:endParaRPr>
          </a:p>
          <a:p>
            <a:pPr defTabSz="957700">
              <a:defRPr/>
            </a:pPr>
            <a:r>
              <a:rPr lang="ja-JP" altLang="en-US" sz="1662" b="1" dirty="0">
                <a:solidFill>
                  <a:prstClr val="black"/>
                </a:solidFill>
                <a:latin typeface="Meiryo UI"/>
                <a:ea typeface="Meiryo UI"/>
              </a:rPr>
              <a:t>　</a:t>
            </a:r>
            <a:r>
              <a:rPr lang="ja-JP" altLang="en-US" sz="1662" b="1" dirty="0" err="1">
                <a:solidFill>
                  <a:prstClr val="black"/>
                </a:solidFill>
                <a:latin typeface="Meiryo UI"/>
                <a:ea typeface="Meiryo UI"/>
              </a:rPr>
              <a:t>た</a:t>
            </a:r>
            <a:r>
              <a:rPr lang="ja-JP" altLang="en-US" sz="1662" b="1" dirty="0">
                <a:solidFill>
                  <a:prstClr val="black"/>
                </a:solidFill>
                <a:latin typeface="Meiryo UI"/>
                <a:ea typeface="Meiryo UI"/>
              </a:rPr>
              <a:t>前向きな投資が困難</a:t>
            </a:r>
            <a:r>
              <a:rPr lang="ja-JP" altLang="en-US" sz="1662" dirty="0">
                <a:solidFill>
                  <a:prstClr val="black"/>
                </a:solidFill>
                <a:latin typeface="Meiryo UI"/>
                <a:ea typeface="Meiryo UI"/>
              </a:rPr>
              <a:t>な状況。</a:t>
            </a:r>
            <a:endParaRPr lang="en-US" altLang="ja-JP" sz="1662" dirty="0">
              <a:solidFill>
                <a:prstClr val="black"/>
              </a:solidFill>
              <a:latin typeface="Meiryo UI"/>
              <a:ea typeface="Meiryo UI"/>
            </a:endParaRPr>
          </a:p>
        </p:txBody>
      </p:sp>
      <p:sp>
        <p:nvSpPr>
          <p:cNvPr id="3" name="正方形/長方形 2"/>
          <p:cNvSpPr/>
          <p:nvPr/>
        </p:nvSpPr>
        <p:spPr>
          <a:xfrm>
            <a:off x="4572000" y="2146880"/>
            <a:ext cx="4572000" cy="490006"/>
          </a:xfrm>
          <a:prstGeom prst="rect">
            <a:avLst/>
          </a:prstGeom>
        </p:spPr>
        <p:txBody>
          <a:bodyP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■他の主要空港と比べて少ない就航数</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対アジア国際線就航数は、アジアの他の主要空港と比べ少ない。</a:t>
            </a:r>
          </a:p>
        </p:txBody>
      </p:sp>
      <p:sp>
        <p:nvSpPr>
          <p:cNvPr id="17" name="Text Box 14"/>
          <p:cNvSpPr txBox="1">
            <a:spLocks noChangeArrowheads="1"/>
          </p:cNvSpPr>
          <p:nvPr/>
        </p:nvSpPr>
        <p:spPr bwMode="auto">
          <a:xfrm>
            <a:off x="5014876" y="5458184"/>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出典：国土交通省「海外空港の実態について」　　２００９年</a:t>
            </a:r>
            <a:r>
              <a:rPr kumimoji="1" lang="en-US" altLang="ja-JP" sz="738" b="0" i="0" u="none" strike="noStrike" kern="1200" cap="none" spc="0" normalizeH="0" baseline="0" noProof="0" dirty="0">
                <a:ln>
                  <a:noFill/>
                </a:ln>
                <a:solidFill>
                  <a:srgbClr val="000000"/>
                </a:solidFill>
                <a:effectLst/>
                <a:uLnTx/>
                <a:uFillTx/>
                <a:latin typeface="Meiryo UI"/>
                <a:ea typeface="Meiryo UI"/>
                <a:cs typeface="+mn-cs"/>
              </a:rPr>
              <a:t>3</a:t>
            </a: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月時点</a:t>
            </a:r>
          </a:p>
        </p:txBody>
      </p:sp>
      <p:sp>
        <p:nvSpPr>
          <p:cNvPr id="86" name="正方形/長方形 85"/>
          <p:cNvSpPr/>
          <p:nvPr/>
        </p:nvSpPr>
        <p:spPr>
          <a:xfrm>
            <a:off x="452357" y="2156621"/>
            <a:ext cx="4010461"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lang="ja-JP" altLang="en-US" sz="1292" b="1" dirty="0">
                <a:solidFill>
                  <a:prstClr val="black"/>
                </a:solidFill>
                <a:latin typeface="Meiryo UI"/>
                <a:ea typeface="Meiryo UI"/>
              </a:rPr>
              <a:t>アジア主要空港の着陸料比較</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lang="ja-JP" altLang="en-US" sz="1292" dirty="0">
                <a:solidFill>
                  <a:prstClr val="black"/>
                </a:solidFill>
                <a:latin typeface="Meiryo UI"/>
                <a:ea typeface="Meiryo UI"/>
              </a:rPr>
              <a:t>関空の空港利用料はアジアの諸空港の中で高水準</a:t>
            </a:r>
            <a:r>
              <a:rPr kumimoji="1" lang="ja-JP" altLang="en-US" sz="1292" i="0" u="none" strike="noStrike" kern="1200" cap="none" spc="0" normalizeH="0" baseline="0" noProof="0" dirty="0" err="1">
                <a:ln>
                  <a:noFill/>
                </a:ln>
                <a:solidFill>
                  <a:prstClr val="black"/>
                </a:solidFill>
                <a:effectLst/>
                <a:uLnTx/>
                <a:uFillTx/>
                <a:latin typeface="Meiryo UI"/>
                <a:ea typeface="Meiryo UI"/>
                <a:cs typeface="+mn-cs"/>
              </a:rPr>
              <a:t>。</a:t>
            </a:r>
            <a:endParaRPr kumimoji="1" lang="ja-JP" altLang="en-US" sz="1292"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8" name="図 17"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48" y="2857032"/>
            <a:ext cx="4090401" cy="2411085"/>
          </a:xfrm>
          <a:prstGeom prst="rect">
            <a:avLst/>
          </a:prstGeom>
        </p:spPr>
      </p:pic>
      <p:sp>
        <p:nvSpPr>
          <p:cNvPr id="19" name="Text Box 14"/>
          <p:cNvSpPr txBox="1">
            <a:spLocks noChangeArrowheads="1"/>
          </p:cNvSpPr>
          <p:nvPr/>
        </p:nvSpPr>
        <p:spPr bwMode="auto">
          <a:xfrm>
            <a:off x="452357" y="5426941"/>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lnSpc>
                <a:spcPts val="554"/>
              </a:lnSpc>
              <a:spcBef>
                <a:spcPct val="50000"/>
              </a:spcBef>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a:t>
            </a:r>
            <a:r>
              <a:rPr lang="ja-JP" altLang="en-US" sz="738" dirty="0">
                <a:solidFill>
                  <a:srgbClr val="000000"/>
                </a:solidFill>
                <a:latin typeface="Meiryo UI"/>
                <a:ea typeface="Meiryo UI"/>
              </a:rPr>
              <a:t>：第</a:t>
            </a:r>
            <a:r>
              <a:rPr lang="en-US" altLang="ja-JP" sz="738" dirty="0">
                <a:solidFill>
                  <a:srgbClr val="000000"/>
                </a:solidFill>
                <a:latin typeface="Meiryo UI"/>
                <a:ea typeface="Meiryo UI"/>
              </a:rPr>
              <a:t>5</a:t>
            </a:r>
            <a:r>
              <a:rPr lang="ja-JP" altLang="en-US" sz="738" dirty="0">
                <a:solidFill>
                  <a:srgbClr val="000000"/>
                </a:solidFill>
                <a:latin typeface="Meiryo UI"/>
                <a:ea typeface="Meiryo UI"/>
              </a:rPr>
              <a:t>回国土交通省成長戦略会議　</a:t>
            </a:r>
            <a:r>
              <a:rPr lang="en-US" altLang="ja-JP" sz="738" dirty="0">
                <a:solidFill>
                  <a:srgbClr val="000000"/>
                </a:solidFill>
                <a:latin typeface="Meiryo UI"/>
                <a:ea typeface="Meiryo UI"/>
              </a:rPr>
              <a:t>2009</a:t>
            </a:r>
            <a:r>
              <a:rPr lang="ja-JP" altLang="en-US" sz="738" dirty="0">
                <a:solidFill>
                  <a:srgbClr val="000000"/>
                </a:solidFill>
                <a:latin typeface="Meiryo UI"/>
                <a:ea typeface="Meiryo UI"/>
              </a:rPr>
              <a:t>年</a:t>
            </a:r>
            <a:r>
              <a:rPr lang="en-US" altLang="ja-JP" sz="738" dirty="0">
                <a:solidFill>
                  <a:srgbClr val="000000"/>
                </a:solidFill>
                <a:latin typeface="Meiryo UI"/>
                <a:ea typeface="Meiryo UI"/>
              </a:rPr>
              <a:t>12</a:t>
            </a:r>
            <a:r>
              <a:rPr lang="ja-JP" altLang="en-US" sz="738" dirty="0">
                <a:solidFill>
                  <a:srgbClr val="000000"/>
                </a:solidFill>
                <a:latin typeface="Meiryo UI"/>
                <a:ea typeface="Meiryo UI"/>
              </a:rPr>
              <a:t>月</a:t>
            </a:r>
            <a:endParaRPr kumimoji="1" lang="ja-JP" altLang="en-US" sz="738"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2" name="正方形/長方形 1"/>
          <p:cNvSpPr/>
          <p:nvPr/>
        </p:nvSpPr>
        <p:spPr>
          <a:xfrm>
            <a:off x="876300" y="2705100"/>
            <a:ext cx="3649349" cy="168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47602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関空のサービス面の課題（空港利用料・就航数）</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a:stretch>
            <a:fillRect/>
          </a:stretch>
        </p:blipFill>
        <p:spPr>
          <a:xfrm>
            <a:off x="4462818" y="2702553"/>
            <a:ext cx="4322439" cy="2755631"/>
          </a:xfrm>
          <a:prstGeom prst="rect">
            <a:avLst/>
          </a:prstGeom>
        </p:spPr>
      </p:pic>
    </p:spTree>
    <p:extLst>
      <p:ext uri="{BB962C8B-B14F-4D97-AF65-F5344CB8AC3E}">
        <p14:creationId xmlns:p14="http://schemas.microsoft.com/office/powerpoint/2010/main" val="137136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57286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65994" y="1076186"/>
            <a:ext cx="8382224" cy="575286"/>
          </a:xfrm>
          <a:prstGeom prst="rect">
            <a:avLst/>
          </a:prstGeom>
        </p:spPr>
        <p:txBody>
          <a:bodyPr wrap="square">
            <a:spAutoFit/>
          </a:bodyPr>
          <a:lstStyle/>
          <a:p>
            <a:pPr marL="0" marR="0" lvl="0" indent="0" algn="l" defTabSz="957700" rtl="0" eaLnBrk="1" fontAlgn="auto" latinLnBrk="0" hangingPunct="1">
              <a:spcBef>
                <a:spcPts val="0"/>
              </a:spcBef>
              <a:spcAft>
                <a:spcPts val="0"/>
              </a:spcAft>
              <a:buClrTx/>
              <a:buSzTx/>
              <a:buFontTx/>
              <a:buNone/>
              <a:tabLst/>
              <a:defRPr/>
            </a:pPr>
            <a:r>
              <a:rPr kumimoji="1" lang="ja-JP" altLang="en-US" sz="1569" b="0" i="0" u="none" strike="noStrike" kern="1200" cap="none" spc="0" normalizeH="0" baseline="0" noProof="0" dirty="0">
                <a:ln>
                  <a:noFill/>
                </a:ln>
                <a:effectLst/>
                <a:uLnTx/>
                <a:uFillTx/>
                <a:latin typeface="Meiryo UI"/>
                <a:ea typeface="Meiryo UI"/>
                <a:cs typeface="+mn-cs"/>
              </a:rPr>
              <a:t>○</a:t>
            </a:r>
            <a:r>
              <a:rPr kumimoji="1" lang="en-US" altLang="ja-JP" sz="1569" b="0" i="0" u="none" strike="noStrike" kern="1200" cap="none" spc="0" normalizeH="0" baseline="0" noProof="0" dirty="0">
                <a:ln>
                  <a:noFill/>
                </a:ln>
                <a:effectLst/>
                <a:uLnTx/>
                <a:uFillTx/>
                <a:latin typeface="Meiryo UI"/>
                <a:ea typeface="Meiryo UI"/>
                <a:cs typeface="+mn-cs"/>
              </a:rPr>
              <a:t>2008</a:t>
            </a:r>
            <a:r>
              <a:rPr kumimoji="1" lang="ja-JP" altLang="en-US" sz="1569" b="0" i="0" u="none" strike="noStrike" kern="1200" cap="none" spc="0" normalizeH="0" baseline="0" noProof="0" dirty="0">
                <a:ln>
                  <a:noFill/>
                </a:ln>
                <a:effectLst/>
                <a:uLnTx/>
                <a:uFillTx/>
                <a:latin typeface="Meiryo UI"/>
                <a:ea typeface="Meiryo UI"/>
                <a:cs typeface="+mn-cs"/>
              </a:rPr>
              <a:t>年に、知事が伊丹空港の廃止も視野に、関空の財務状況等について</a:t>
            </a:r>
            <a:r>
              <a:rPr kumimoji="1" lang="ja-JP" altLang="en-US" sz="1569" b="1" i="0" u="none" strike="noStrike" kern="1200" cap="none" spc="0" normalizeH="0" baseline="0" noProof="0" dirty="0">
                <a:ln>
                  <a:noFill/>
                </a:ln>
                <a:effectLst/>
                <a:uLnTx/>
                <a:uFillTx/>
                <a:latin typeface="Meiryo UI"/>
                <a:ea typeface="Meiryo UI"/>
                <a:cs typeface="+mn-cs"/>
              </a:rPr>
              <a:t>国家レベルの課題として</a:t>
            </a:r>
            <a:endParaRPr kumimoji="1" lang="en-US" altLang="ja-JP" sz="1569"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spcBef>
                <a:spcPts val="0"/>
              </a:spcBef>
              <a:spcAft>
                <a:spcPts val="0"/>
              </a:spcAft>
              <a:buClrTx/>
              <a:buSzTx/>
              <a:buFontTx/>
              <a:buNone/>
              <a:tabLst/>
              <a:defRPr/>
            </a:pPr>
            <a:r>
              <a:rPr lang="ja-JP" altLang="en-US" sz="1569" b="1" dirty="0">
                <a:latin typeface="Meiryo UI"/>
                <a:ea typeface="Meiryo UI"/>
              </a:rPr>
              <a:t>　</a:t>
            </a:r>
            <a:r>
              <a:rPr kumimoji="1" lang="ja-JP" altLang="en-US" sz="1569" b="1" i="0" u="none" strike="noStrike" kern="1200" cap="none" spc="0" normalizeH="0" baseline="0" noProof="0" dirty="0">
                <a:ln>
                  <a:noFill/>
                </a:ln>
                <a:effectLst/>
                <a:uLnTx/>
                <a:uFillTx/>
                <a:latin typeface="Meiryo UI"/>
                <a:ea typeface="Meiryo UI"/>
                <a:cs typeface="+mn-cs"/>
              </a:rPr>
              <a:t>国に問題提起。</a:t>
            </a:r>
            <a:r>
              <a:rPr kumimoji="1" lang="ja-JP" altLang="en-US" sz="1569" i="0" u="none" strike="noStrike" kern="1200" cap="none" spc="0" normalizeH="0" baseline="0" noProof="0" dirty="0">
                <a:ln>
                  <a:noFill/>
                </a:ln>
                <a:effectLst/>
                <a:uLnTx/>
                <a:uFillTx/>
                <a:latin typeface="Meiryo UI"/>
                <a:ea typeface="Meiryo UI"/>
              </a:rPr>
              <a:t>これを契機とした議論を</a:t>
            </a:r>
            <a:r>
              <a:rPr lang="ja-JP" altLang="en-US" sz="1569" dirty="0">
                <a:latin typeface="Meiryo UI"/>
                <a:ea typeface="Meiryo UI"/>
              </a:rPr>
              <a:t>踏まえ、</a:t>
            </a:r>
            <a:r>
              <a:rPr lang="ja-JP" altLang="en-US" sz="1569" b="1" dirty="0">
                <a:latin typeface="Meiryo UI"/>
                <a:ea typeface="Meiryo UI"/>
              </a:rPr>
              <a:t>国が関空・伊丹両空港を統合する方針を決定。</a:t>
            </a:r>
            <a:endParaRPr kumimoji="1" lang="en-US" altLang="ja-JP" sz="1569" b="0" i="0" u="none" strike="noStrike" kern="1200" cap="none" spc="0" normalizeH="0" baseline="0" noProof="0" dirty="0">
              <a:ln>
                <a:noFill/>
              </a:ln>
              <a:effectLst/>
              <a:uLnTx/>
              <a:uFillTx/>
              <a:latin typeface="Meiryo UI"/>
              <a:ea typeface="Meiryo UI"/>
            </a:endParaRPr>
          </a:p>
        </p:txBody>
      </p:sp>
      <p:graphicFrame>
        <p:nvGraphicFramePr>
          <p:cNvPr id="4" name="表 3"/>
          <p:cNvGraphicFramePr>
            <a:graphicFrameLocks noGrp="1"/>
          </p:cNvGraphicFramePr>
          <p:nvPr/>
        </p:nvGraphicFramePr>
        <p:xfrm>
          <a:off x="979795" y="2244403"/>
          <a:ext cx="7184409" cy="3747080"/>
        </p:xfrm>
        <a:graphic>
          <a:graphicData uri="http://schemas.openxmlformats.org/drawingml/2006/table">
            <a:tbl>
              <a:tblPr firstRow="1" bandRow="1">
                <a:tableStyleId>{5940675A-B579-460E-94D1-54222C63F5DA}</a:tableStyleId>
              </a:tblPr>
              <a:tblGrid>
                <a:gridCol w="1292121">
                  <a:extLst>
                    <a:ext uri="{9D8B030D-6E8A-4147-A177-3AD203B41FA5}">
                      <a16:colId xmlns:a16="http://schemas.microsoft.com/office/drawing/2014/main" val="1130108050"/>
                    </a:ext>
                  </a:extLst>
                </a:gridCol>
                <a:gridCol w="5892288">
                  <a:extLst>
                    <a:ext uri="{9D8B030D-6E8A-4147-A177-3AD203B41FA5}">
                      <a16:colId xmlns:a16="http://schemas.microsoft.com/office/drawing/2014/main" val="434019119"/>
                    </a:ext>
                  </a:extLst>
                </a:gridCol>
              </a:tblGrid>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2008.7</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知事が</a:t>
                      </a:r>
                      <a:r>
                        <a:rPr kumimoji="1" lang="ja-JP" altLang="en-US" sz="1400" b="1" dirty="0">
                          <a:solidFill>
                            <a:schemeClr val="tx1"/>
                          </a:solidFill>
                          <a:latin typeface="Meiryo UI" panose="020B0604030504040204" pitchFamily="50" charset="-128"/>
                          <a:ea typeface="Meiryo UI" panose="020B0604030504040204" pitchFamily="50" charset="-128"/>
                        </a:rPr>
                        <a:t>伊丹空港の廃止も視野に、関西</a:t>
                      </a:r>
                      <a:r>
                        <a:rPr kumimoji="1" lang="en-US" altLang="ja-JP" sz="1400" b="1" dirty="0">
                          <a:solidFill>
                            <a:schemeClr val="tx1"/>
                          </a:solidFill>
                          <a:latin typeface="Meiryo UI" panose="020B0604030504040204" pitchFamily="50" charset="-128"/>
                          <a:ea typeface="Meiryo UI" panose="020B0604030504040204" pitchFamily="50" charset="-128"/>
                        </a:rPr>
                        <a:t>3</a:t>
                      </a:r>
                      <a:r>
                        <a:rPr kumimoji="1" lang="ja-JP" altLang="en-US" sz="1400" b="1" dirty="0">
                          <a:solidFill>
                            <a:schemeClr val="tx1"/>
                          </a:solidFill>
                          <a:latin typeface="Meiryo UI" panose="020B0604030504040204" pitchFamily="50" charset="-128"/>
                          <a:ea typeface="Meiryo UI" panose="020B0604030504040204" pitchFamily="50" charset="-128"/>
                        </a:rPr>
                        <a:t>空港のあり方を検討</a:t>
                      </a:r>
                      <a:r>
                        <a:rPr kumimoji="1" lang="ja-JP" altLang="en-US" sz="1400" dirty="0">
                          <a:solidFill>
                            <a:schemeClr val="tx1"/>
                          </a:solidFill>
                          <a:latin typeface="Meiryo UI" panose="020B0604030504040204" pitchFamily="50" charset="-128"/>
                          <a:ea typeface="Meiryo UI" panose="020B0604030504040204" pitchFamily="50" charset="-128"/>
                        </a:rPr>
                        <a:t>することを発表。</a:t>
                      </a:r>
                    </a:p>
                  </a:txBody>
                  <a:tcPr anchor="ctr"/>
                </a:tc>
                <a:extLst>
                  <a:ext uri="{0D108BD9-81ED-4DB2-BD59-A6C34878D82A}">
                    <a16:rowId xmlns:a16="http://schemas.microsoft.com/office/drawing/2014/main" val="1812583561"/>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2009.9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関西</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空港懇談会で</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空港のあり方について議論。</a:t>
                      </a:r>
                    </a:p>
                  </a:txBody>
                  <a:tcPr anchor="ctr"/>
                </a:tc>
                <a:extLst>
                  <a:ext uri="{0D108BD9-81ED-4DB2-BD59-A6C34878D82A}">
                    <a16:rowId xmlns:a16="http://schemas.microsoft.com/office/drawing/2014/main" val="2166183687"/>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2009.11</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国の「事業仕分け」で、伊丹空港を含めた抜本的解決策が得られるまで、</a:t>
                      </a:r>
                      <a:r>
                        <a:rPr kumimoji="1" lang="ja-JP" altLang="en-US" sz="1400" b="1" dirty="0">
                          <a:solidFill>
                            <a:schemeClr val="tx1"/>
                          </a:solidFill>
                          <a:latin typeface="Meiryo UI" panose="020B0604030504040204" pitchFamily="50" charset="-128"/>
                          <a:ea typeface="Meiryo UI" panose="020B0604030504040204" pitchFamily="50" charset="-128"/>
                        </a:rPr>
                        <a:t>関空への政府補給金が凍結。</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57793002"/>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2009.12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知事が国土交通省成長戦略会議の場で、「関空・伊丹プロジェクト」を提唱し、</a:t>
                      </a:r>
                      <a:r>
                        <a:rPr kumimoji="1" lang="ja-JP" altLang="en-US" sz="1400" b="1" dirty="0">
                          <a:solidFill>
                            <a:schemeClr val="tx1"/>
                          </a:solidFill>
                          <a:latin typeface="Meiryo UI" panose="020B0604030504040204" pitchFamily="50" charset="-128"/>
                          <a:ea typeface="Meiryo UI" panose="020B0604030504040204" pitchFamily="50" charset="-128"/>
                        </a:rPr>
                        <a:t>関空の財務構造改善と国際ハブ化に向けて問題提起。</a:t>
                      </a:r>
                    </a:p>
                  </a:txBody>
                  <a:tcPr anchor="ctr"/>
                </a:tc>
                <a:extLst>
                  <a:ext uri="{0D108BD9-81ED-4DB2-BD59-A6C34878D82A}">
                    <a16:rowId xmlns:a16="http://schemas.microsoft.com/office/drawing/2014/main" val="1770566870"/>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2010.5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上記議論を踏まえ、</a:t>
                      </a:r>
                      <a:r>
                        <a:rPr kumimoji="1" lang="ja-JP" altLang="en-US" sz="1400" b="1" dirty="0">
                          <a:solidFill>
                            <a:schemeClr val="tx1"/>
                          </a:solidFill>
                          <a:latin typeface="Meiryo UI" panose="020B0604030504040204" pitchFamily="50" charset="-128"/>
                          <a:ea typeface="Meiryo UI" panose="020B0604030504040204" pitchFamily="50" charset="-128"/>
                        </a:rPr>
                        <a:t>国が関空・伊丹両空港を統合する方針を決定。</a:t>
                      </a:r>
                    </a:p>
                  </a:txBody>
                  <a:tcPr anchor="ctr"/>
                </a:tc>
                <a:extLst>
                  <a:ext uri="{0D108BD9-81ED-4DB2-BD59-A6C34878D82A}">
                    <a16:rowId xmlns:a16="http://schemas.microsoft.com/office/drawing/2014/main" val="1940377960"/>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2010.6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関空への政府補給金の執行凍結解除。</a:t>
                      </a:r>
                    </a:p>
                  </a:txBody>
                  <a:tcPr anchor="ctr"/>
                </a:tc>
                <a:extLst>
                  <a:ext uri="{0D108BD9-81ED-4DB2-BD59-A6C34878D82A}">
                    <a16:rowId xmlns:a16="http://schemas.microsoft.com/office/drawing/2014/main" val="126583597"/>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2010.9</a:t>
                      </a:r>
                      <a:r>
                        <a:rPr kumimoji="1" lang="ja-JP" altLang="en-US" sz="1400" dirty="0">
                          <a:solidFill>
                            <a:schemeClr val="tx1"/>
                          </a:solidFill>
                          <a:latin typeface="Meiryo UI" panose="020B0604030504040204" pitchFamily="50" charset="-128"/>
                          <a:ea typeface="Meiryo UI" panose="020B0604030504040204" pitchFamily="50" charset="-128"/>
                        </a:rPr>
                        <a:t>～</a:t>
                      </a:r>
                    </a:p>
                  </a:txBody>
                  <a:tcPr anchor="ct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国と地元で統合スキームを議論。</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府として</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度にわたり、国土交通大臣に対して意見書を提出。</a:t>
                      </a:r>
                    </a:p>
                  </a:txBody>
                  <a:tcPr anchor="ctr"/>
                </a:tc>
                <a:extLst>
                  <a:ext uri="{0D108BD9-81ED-4DB2-BD59-A6C34878D82A}">
                    <a16:rowId xmlns:a16="http://schemas.microsoft.com/office/drawing/2014/main" val="1991119812"/>
                  </a:ext>
                </a:extLst>
              </a:tr>
              <a:tr h="418610">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2011.5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関空と伊丹空港の経営統合について定めた</a:t>
                      </a:r>
                      <a:r>
                        <a:rPr kumimoji="1" lang="ja-JP" altLang="en-US" sz="1400" b="1" dirty="0">
                          <a:solidFill>
                            <a:schemeClr val="tx1"/>
                          </a:solidFill>
                          <a:latin typeface="Meiryo UI" panose="020B0604030504040204" pitchFamily="50" charset="-128"/>
                          <a:ea typeface="Meiryo UI" panose="020B0604030504040204" pitchFamily="50" charset="-128"/>
                        </a:rPr>
                        <a:t>「関西国際空港及び大阪国際空港の一体的かつ効率的な設置及び管理に関する法律」が成立。</a:t>
                      </a:r>
                    </a:p>
                  </a:txBody>
                  <a:tcPr anchor="ctr"/>
                </a:tc>
                <a:extLst>
                  <a:ext uri="{0D108BD9-81ED-4DB2-BD59-A6C34878D82A}">
                    <a16:rowId xmlns:a16="http://schemas.microsoft.com/office/drawing/2014/main" val="206570463"/>
                  </a:ext>
                </a:extLst>
              </a:tr>
            </a:tbl>
          </a:graphicData>
        </a:graphic>
      </p:graphicFrame>
      <p:sp>
        <p:nvSpPr>
          <p:cNvPr id="7" name="正方形/長方形 6"/>
          <p:cNvSpPr/>
          <p:nvPr/>
        </p:nvSpPr>
        <p:spPr>
          <a:xfrm>
            <a:off x="253144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関空の経営統合</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2344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57286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28865"/>
            <a:ext cx="8603087" cy="575286"/>
          </a:xfrm>
          <a:prstGeom prst="rect">
            <a:avLst/>
          </a:prstGeom>
        </p:spPr>
        <p:txBody>
          <a:bodyPr wrap="square">
            <a:spAutoFit/>
          </a:bodyPr>
          <a:lstStyle/>
          <a:p>
            <a:pPr marL="0" marR="0" lvl="0" indent="0" algn="l" defTabSz="957700" rtl="0" eaLnBrk="1" fontAlgn="auto" latinLnBrk="0" hangingPunct="1">
              <a:spcBef>
                <a:spcPts val="0"/>
              </a:spcBef>
              <a:spcAft>
                <a:spcPts val="0"/>
              </a:spcAft>
              <a:buClrTx/>
              <a:buSzTx/>
              <a:buFontTx/>
              <a:buNone/>
              <a:tabLst/>
              <a:defRPr/>
            </a:pPr>
            <a:r>
              <a:rPr kumimoji="1" lang="ja-JP" altLang="en-US" sz="1569" b="0" i="0" u="none" strike="noStrike" kern="1200" cap="none" spc="0" normalizeH="0" baseline="0" noProof="0" dirty="0">
                <a:ln>
                  <a:noFill/>
                </a:ln>
                <a:effectLst/>
                <a:uLnTx/>
                <a:uFillTx/>
                <a:latin typeface="Meiryo UI"/>
                <a:ea typeface="Meiryo UI"/>
                <a:cs typeface="+mn-cs"/>
              </a:rPr>
              <a:t>○国が関空・伊丹統合の方針を決定するなど、</a:t>
            </a:r>
            <a:r>
              <a:rPr kumimoji="1" lang="ja-JP" altLang="en-US" sz="1569" b="1" i="0" u="none" strike="noStrike" kern="1200" cap="none" spc="0" normalizeH="0" baseline="0" noProof="0" dirty="0">
                <a:ln>
                  <a:noFill/>
                </a:ln>
                <a:effectLst/>
                <a:uLnTx/>
                <a:uFillTx/>
                <a:latin typeface="Meiryo UI"/>
                <a:ea typeface="Meiryo UI"/>
                <a:cs typeface="+mn-cs"/>
              </a:rPr>
              <a:t>関空の財務状況の改善や戦略的な経営を実現するため</a:t>
            </a:r>
            <a:endParaRPr kumimoji="1" lang="en-US" altLang="ja-JP" sz="1569" b="1"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spcBef>
                <a:spcPts val="0"/>
              </a:spcBef>
              <a:spcAft>
                <a:spcPts val="0"/>
              </a:spcAft>
              <a:buClrTx/>
              <a:buSzTx/>
              <a:buFontTx/>
              <a:buNone/>
              <a:tabLst/>
              <a:defRPr/>
            </a:pPr>
            <a:r>
              <a:rPr lang="ja-JP" altLang="en-US" sz="1569" b="1" dirty="0">
                <a:latin typeface="Meiryo UI"/>
                <a:ea typeface="Meiryo UI"/>
              </a:rPr>
              <a:t>　</a:t>
            </a:r>
            <a:r>
              <a:rPr kumimoji="1" lang="ja-JP" altLang="en-US" sz="1569" b="1" i="0" u="none" strike="noStrike" kern="1200" cap="none" spc="0" normalizeH="0" baseline="0" noProof="0" dirty="0">
                <a:ln>
                  <a:noFill/>
                </a:ln>
                <a:effectLst/>
                <a:uLnTx/>
                <a:uFillTx/>
                <a:latin typeface="Meiryo UI"/>
                <a:ea typeface="Meiryo UI"/>
                <a:cs typeface="+mn-cs"/>
              </a:rPr>
              <a:t>の取組が進展</a:t>
            </a:r>
            <a:r>
              <a:rPr kumimoji="1" lang="ja-JP" altLang="en-US" sz="1569" b="0" i="0" u="none" strike="noStrike" kern="1200" cap="none" spc="0" normalizeH="0" baseline="0" noProof="0" dirty="0">
                <a:ln>
                  <a:noFill/>
                </a:ln>
                <a:effectLst/>
                <a:uLnTx/>
                <a:uFillTx/>
                <a:latin typeface="Meiryo UI"/>
                <a:ea typeface="Meiryo UI"/>
                <a:cs typeface="+mn-cs"/>
              </a:rPr>
              <a:t>。</a:t>
            </a:r>
            <a:endParaRPr kumimoji="1" lang="en-US" altLang="ja-JP" sz="1569" b="0" i="0" u="none" strike="noStrike" kern="1200" cap="none" spc="0" normalizeH="0" baseline="0" noProof="0" dirty="0">
              <a:ln>
                <a:noFill/>
              </a:ln>
              <a:effectLst/>
              <a:uLnTx/>
              <a:uFillTx/>
              <a:latin typeface="Meiryo UI"/>
              <a:ea typeface="Meiryo UI"/>
              <a:cs typeface="+mn-cs"/>
            </a:endParaRPr>
          </a:p>
        </p:txBody>
      </p:sp>
      <p:grpSp>
        <p:nvGrpSpPr>
          <p:cNvPr id="9" name="グループ化 8"/>
          <p:cNvGrpSpPr/>
          <p:nvPr/>
        </p:nvGrpSpPr>
        <p:grpSpPr>
          <a:xfrm>
            <a:off x="531449" y="1485456"/>
            <a:ext cx="8155770" cy="2381048"/>
            <a:chOff x="605307" y="1600087"/>
            <a:chExt cx="8835418" cy="2579469"/>
          </a:xfrm>
        </p:grpSpPr>
        <p:grpSp>
          <p:nvGrpSpPr>
            <p:cNvPr id="7" name="グループ化 6"/>
            <p:cNvGrpSpPr/>
            <p:nvPr/>
          </p:nvGrpSpPr>
          <p:grpSpPr>
            <a:xfrm>
              <a:off x="605307" y="1600087"/>
              <a:ext cx="8731876" cy="2579469"/>
              <a:chOff x="605307" y="1854087"/>
              <a:chExt cx="8731876" cy="2579469"/>
            </a:xfrm>
          </p:grpSpPr>
          <p:sp>
            <p:nvSpPr>
              <p:cNvPr id="8" name="テキスト ボックス 7"/>
              <p:cNvSpPr txBox="1"/>
              <p:nvPr/>
            </p:nvSpPr>
            <p:spPr>
              <a:xfrm>
                <a:off x="605307" y="1854087"/>
                <a:ext cx="8731876" cy="2579469"/>
              </a:xfrm>
              <a:prstGeom prst="rect">
                <a:avLst/>
              </a:prstGeom>
              <a:noFill/>
              <a:ln>
                <a:noFill/>
              </a:ln>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Meiryo UI"/>
                    <a:ea typeface="Meiryo UI"/>
                    <a:cs typeface="+mn-cs"/>
                  </a:rPr>
                  <a:t>①関空・伊丹両空港の経営を統合</a:t>
                </a:r>
                <a:r>
                  <a:rPr kumimoji="1" lang="en-US" altLang="ja-JP" sz="1200" b="1" i="0" u="sng" strike="noStrike" kern="1200" cap="none" spc="0" normalizeH="0" baseline="0" noProof="0" dirty="0">
                    <a:ln>
                      <a:noFill/>
                    </a:ln>
                    <a:effectLst/>
                    <a:uLnTx/>
                    <a:uFillTx/>
                    <a:latin typeface="Meiryo UI"/>
                    <a:ea typeface="Meiryo UI"/>
                    <a:cs typeface="+mn-cs"/>
                  </a:rPr>
                  <a:t>(2012</a:t>
                </a:r>
                <a:r>
                  <a:rPr kumimoji="1" lang="ja-JP" altLang="en-US" sz="1200" b="1" i="0" u="sng" strike="noStrike" kern="1200" cap="none" spc="0" normalizeH="0" baseline="0" noProof="0" dirty="0">
                    <a:ln>
                      <a:noFill/>
                    </a:ln>
                    <a:effectLst/>
                    <a:uLnTx/>
                    <a:uFillTx/>
                    <a:latin typeface="Meiryo UI"/>
                    <a:ea typeface="Meiryo UI"/>
                    <a:cs typeface="+mn-cs"/>
                  </a:rPr>
                  <a:t>年</a:t>
                </a:r>
                <a:r>
                  <a:rPr kumimoji="1" lang="en-US" altLang="ja-JP" sz="1200" b="1" i="0" u="sng" strike="noStrike" kern="1200" cap="none" spc="0" normalizeH="0" baseline="0" noProof="0" dirty="0">
                    <a:ln>
                      <a:noFill/>
                    </a:ln>
                    <a:effectLst/>
                    <a:uLnTx/>
                    <a:uFillTx/>
                    <a:latin typeface="Meiryo UI"/>
                    <a:ea typeface="Meiryo UI"/>
                    <a:cs typeface="+mn-cs"/>
                  </a:rPr>
                  <a:t>7</a:t>
                </a:r>
                <a:r>
                  <a:rPr kumimoji="1" lang="ja-JP" altLang="en-US" sz="1200" b="1" i="0" u="sng" strike="noStrike" kern="1200" cap="none" spc="0" normalizeH="0" baseline="0" noProof="0" dirty="0">
                    <a:ln>
                      <a:noFill/>
                    </a:ln>
                    <a:effectLst/>
                    <a:uLnTx/>
                    <a:uFillTx/>
                    <a:latin typeface="Meiryo UI"/>
                    <a:ea typeface="Meiryo UI"/>
                    <a:cs typeface="+mn-cs"/>
                  </a:rPr>
                  <a:t>月</a:t>
                </a:r>
                <a:r>
                  <a:rPr kumimoji="1" lang="en-US" altLang="ja-JP" sz="1200" b="1" i="0" u="sng"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n-cs"/>
                  </a:rPr>
                  <a:t>・一体運用による経営の効率化。</a:t>
                </a:r>
                <a:endParaRPr kumimoji="1" lang="en-US" altLang="ja-JP" sz="1050" b="0" i="0" u="none" strike="noStrike" kern="1200" cap="none" spc="0" normalizeH="0" baseline="0" noProof="0" dirty="0">
                  <a:ln>
                    <a:noFill/>
                  </a:ln>
                  <a:effectLst/>
                  <a:uLnTx/>
                  <a:uFillTx/>
                  <a:latin typeface="Meiryo UI"/>
                  <a:ea typeface="Meiryo UI"/>
                  <a:cs typeface="+mn-cs"/>
                </a:endParaRPr>
              </a:p>
              <a:p>
                <a:pPr marL="82064" marR="0" lvl="0" indent="-82064"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n-cs"/>
                  </a:rPr>
                  <a:t>・伊丹空港の収益も活用し、戦略的な設備投資など、関空の経営基盤を強化。</a:t>
                </a:r>
                <a:endParaRPr kumimoji="1" lang="en-US" altLang="ja-JP" sz="1050" b="0" i="0" u="none" strike="noStrike" kern="1200" cap="none" spc="0" normalizeH="0" baseline="0" noProof="0" dirty="0">
                  <a:ln>
                    <a:noFill/>
                  </a:ln>
                  <a:effectLst/>
                  <a:uLnTx/>
                  <a:uFillTx/>
                  <a:latin typeface="Meiryo UI"/>
                  <a:ea typeface="Meiryo UI"/>
                  <a:cs typeface="+mn-cs"/>
                </a:endParaRPr>
              </a:p>
              <a:p>
                <a:pPr marL="82064" marR="0" lvl="0" indent="-82064"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328254"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328254"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effectLst/>
                    <a:uLnTx/>
                    <a:uFillTx/>
                    <a:latin typeface="Meiryo UI"/>
                    <a:ea typeface="Meiryo UI"/>
                    <a:cs typeface="+mn-cs"/>
                  </a:rPr>
                  <a:t>　</a:t>
                </a:r>
                <a:r>
                  <a:rPr kumimoji="1" lang="ja-JP" altLang="en-US" sz="1050" b="0" i="0" u="none" strike="noStrike" kern="1200" cap="none" spc="0" normalizeH="0" baseline="0" noProof="0" dirty="0">
                    <a:ln>
                      <a:noFill/>
                    </a:ln>
                    <a:effectLst/>
                    <a:uLnTx/>
                    <a:uFillTx/>
                    <a:latin typeface="Meiryo UI"/>
                    <a:ea typeface="Meiryo UI"/>
                    <a:cs typeface="+mn-cs"/>
                  </a:rPr>
                  <a:t>　</a:t>
                </a:r>
                <a:endParaRPr kumimoji="1" lang="en-US" altLang="ja-JP" sz="105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Meiryo UI"/>
                    <a:ea typeface="Meiryo UI"/>
                    <a:cs typeface="+mn-cs"/>
                  </a:rPr>
                  <a:t>②戦略的な経営</a:t>
                </a:r>
                <a:endParaRPr kumimoji="1" lang="en-US" altLang="ja-JP" sz="1200" b="1" i="0" u="sng"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n-cs"/>
                  </a:rPr>
                  <a:t>・伊丹空港とターミナルビルの経営一元化</a:t>
                </a:r>
                <a:r>
                  <a:rPr kumimoji="1" lang="en-US" altLang="ja-JP" sz="1050" b="0" i="0" u="none" strike="noStrike" kern="1200" cap="none" spc="0" normalizeH="0" baseline="0" noProof="0" dirty="0">
                    <a:ln>
                      <a:noFill/>
                    </a:ln>
                    <a:effectLst/>
                    <a:uLnTx/>
                    <a:uFillTx/>
                    <a:latin typeface="Meiryo UI"/>
                    <a:ea typeface="Meiryo UI"/>
                    <a:cs typeface="+mn-cs"/>
                  </a:rPr>
                  <a:t>(2013</a:t>
                </a:r>
                <a:r>
                  <a:rPr kumimoji="1" lang="ja-JP" altLang="en-US" sz="1050" b="0" i="0" u="none" strike="noStrike" kern="1200" cap="none" spc="0" normalizeH="0" baseline="0" noProof="0" dirty="0">
                    <a:ln>
                      <a:noFill/>
                    </a:ln>
                    <a:effectLst/>
                    <a:uLnTx/>
                    <a:uFillTx/>
                    <a:latin typeface="Meiryo UI"/>
                    <a:ea typeface="Meiryo UI"/>
                    <a:cs typeface="+mn-cs"/>
                  </a:rPr>
                  <a:t>年</a:t>
                </a:r>
                <a:r>
                  <a:rPr kumimoji="1" lang="en-US" altLang="ja-JP" sz="1050" b="0" i="0" u="none" strike="noStrike" kern="1200" cap="none" spc="0" normalizeH="0" baseline="0" noProof="0" dirty="0">
                    <a:ln>
                      <a:noFill/>
                    </a:ln>
                    <a:effectLst/>
                    <a:uLnTx/>
                    <a:uFillTx/>
                    <a:latin typeface="Meiryo UI"/>
                    <a:ea typeface="Meiryo UI"/>
                    <a:cs typeface="+mn-cs"/>
                  </a:rPr>
                  <a:t>10</a:t>
                </a:r>
                <a:r>
                  <a:rPr kumimoji="1" lang="ja-JP" altLang="en-US" sz="1050" b="0" i="0" u="none" strike="noStrike" kern="1200" cap="none" spc="0" normalizeH="0" baseline="0" noProof="0" dirty="0">
                    <a:ln>
                      <a:noFill/>
                    </a:ln>
                    <a:effectLst/>
                    <a:uLnTx/>
                    <a:uFillTx/>
                    <a:latin typeface="Meiryo UI"/>
                    <a:ea typeface="Meiryo UI"/>
                    <a:cs typeface="+mn-cs"/>
                  </a:rPr>
                  <a:t>月</a:t>
                </a:r>
                <a:r>
                  <a:rPr kumimoji="1" lang="en-US" altLang="ja-JP" sz="1050" b="0" i="0" u="none"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600" b="1" i="0" u="sng"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Meiryo UI"/>
                    <a:ea typeface="Meiryo UI"/>
                    <a:cs typeface="+mn-cs"/>
                  </a:rPr>
                  <a:t>③運営権売却（コンセッション）</a:t>
                </a:r>
                <a:endParaRPr kumimoji="1" lang="en-US" altLang="ja-JP" sz="1200" b="1" i="0" u="sng"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p:txBody>
          </p:sp>
          <p:sp>
            <p:nvSpPr>
              <p:cNvPr id="6" name="四角形吹き出し 5"/>
              <p:cNvSpPr/>
              <p:nvPr/>
            </p:nvSpPr>
            <p:spPr>
              <a:xfrm>
                <a:off x="3196261" y="3640249"/>
                <a:ext cx="3066842" cy="223646"/>
              </a:xfrm>
              <a:prstGeom prst="wedgeRectCallout">
                <a:avLst>
                  <a:gd name="adj1" fmla="val -60033"/>
                  <a:gd name="adj2" fmla="val -110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全国初のコンセッションによる複数空港運営</a:t>
                </a:r>
              </a:p>
            </p:txBody>
          </p:sp>
        </p:grpSp>
        <p:sp>
          <p:nvSpPr>
            <p:cNvPr id="10" name="大かっこ 9"/>
            <p:cNvSpPr/>
            <p:nvPr/>
          </p:nvSpPr>
          <p:spPr>
            <a:xfrm>
              <a:off x="1024204" y="3080779"/>
              <a:ext cx="7804491" cy="250332"/>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66462" bIns="33231"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自治体及び民間が新関空会社にターミナルビル会社の全株式を売却。</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売却額総額　</a:t>
              </a:r>
              <a:r>
                <a:rPr kumimoji="1" lang="en-US" altLang="ja-JP" sz="1000" b="0" i="0" u="none" strike="noStrike" kern="1200" cap="none" spc="0" normalizeH="0" baseline="0" noProof="0" dirty="0">
                  <a:ln>
                    <a:noFill/>
                  </a:ln>
                  <a:effectLst/>
                  <a:uLnTx/>
                  <a:uFillTx/>
                  <a:latin typeface="Meiryo UI"/>
                  <a:ea typeface="Meiryo UI"/>
                  <a:cs typeface="+mn-cs"/>
                </a:rPr>
                <a:t>278</a:t>
              </a:r>
              <a:r>
                <a:rPr kumimoji="1" lang="ja-JP" altLang="en-US" sz="1000" b="0" i="0" u="none" strike="noStrike" kern="1200" cap="none" spc="0" normalizeH="0" baseline="0" noProof="0" dirty="0">
                  <a:ln>
                    <a:noFill/>
                  </a:ln>
                  <a:effectLst/>
                  <a:uLnTx/>
                  <a:uFillTx/>
                  <a:latin typeface="Meiryo UI"/>
                  <a:ea typeface="Meiryo UI"/>
                  <a:cs typeface="+mn-cs"/>
                </a:rPr>
                <a:t>億円　うち府、市保有分　各々</a:t>
              </a:r>
              <a:r>
                <a:rPr kumimoji="1" lang="en-US" altLang="ja-JP" sz="1000" b="0" i="0" u="none" strike="noStrike" kern="1200" cap="none" spc="0" normalizeH="0" baseline="0" noProof="0" dirty="0">
                  <a:ln>
                    <a:noFill/>
                  </a:ln>
                  <a:effectLst/>
                  <a:uLnTx/>
                  <a:uFillTx/>
                  <a:latin typeface="Meiryo UI"/>
                  <a:ea typeface="Meiryo UI"/>
                  <a:cs typeface="+mn-cs"/>
                </a:rPr>
                <a:t>55</a:t>
              </a:r>
              <a:r>
                <a:rPr kumimoji="1" lang="ja-JP" altLang="en-US" sz="1000" b="0" i="0" u="none" strike="noStrike" kern="1200" cap="none" spc="0" normalizeH="0" baseline="0" noProof="0" dirty="0">
                  <a:ln>
                    <a:noFill/>
                  </a:ln>
                  <a:effectLst/>
                  <a:uLnTx/>
                  <a:uFillTx/>
                  <a:latin typeface="Meiryo UI"/>
                  <a:ea typeface="Meiryo UI"/>
                  <a:cs typeface="+mn-cs"/>
                </a:rPr>
                <a:t>億</a:t>
              </a:r>
              <a:r>
                <a:rPr kumimoji="1" lang="en-US" altLang="ja-JP" sz="1000" b="0" i="0" u="none" strike="noStrike" kern="1200" cap="none" spc="0" normalizeH="0" baseline="0" noProof="0" dirty="0">
                  <a:ln>
                    <a:noFill/>
                  </a:ln>
                  <a:effectLst/>
                  <a:uLnTx/>
                  <a:uFillTx/>
                  <a:latin typeface="Meiryo UI"/>
                  <a:ea typeface="Meiryo UI"/>
                  <a:cs typeface="+mn-cs"/>
                </a:rPr>
                <a:t>6,464</a:t>
              </a:r>
              <a:r>
                <a:rPr kumimoji="1" lang="ja-JP" altLang="en-US" sz="1000" b="0" i="0" u="none" strike="noStrike" kern="1200" cap="none" spc="0" normalizeH="0" baseline="0" noProof="0" dirty="0">
                  <a:ln>
                    <a:noFill/>
                  </a:ln>
                  <a:effectLst/>
                  <a:uLnTx/>
                  <a:uFillTx/>
                  <a:latin typeface="Meiryo UI"/>
                  <a:ea typeface="Meiryo UI"/>
                  <a:cs typeface="+mn-cs"/>
                </a:rPr>
                <a:t>万円</a:t>
              </a:r>
              <a:r>
                <a:rPr kumimoji="1" lang="en-US" altLang="ja-JP" sz="1000" b="0" i="0" u="none" strike="noStrike" kern="1200" cap="none" spc="0" normalizeH="0" baseline="0" noProof="0" dirty="0">
                  <a:ln>
                    <a:noFill/>
                  </a:ln>
                  <a:effectLst/>
                  <a:uLnTx/>
                  <a:uFillTx/>
                  <a:latin typeface="Meiryo UI"/>
                  <a:ea typeface="Meiryo UI"/>
                  <a:cs typeface="+mn-cs"/>
                </a:rPr>
                <a:t>)</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
          <p:nvSpPr>
            <p:cNvPr id="12" name="大かっこ 11"/>
            <p:cNvSpPr/>
            <p:nvPr/>
          </p:nvSpPr>
          <p:spPr>
            <a:xfrm>
              <a:off x="1009323" y="2210929"/>
              <a:ext cx="6697398" cy="434049"/>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66462" bIns="33231"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a:t>
              </a:r>
              <a:r>
                <a:rPr kumimoji="1" lang="ja-JP" altLang="ja-JP" sz="1000" b="0" i="0" u="none" strike="noStrike" kern="1200" cap="none" spc="0" normalizeH="0" baseline="0" noProof="0" dirty="0">
                  <a:ln>
                    <a:noFill/>
                  </a:ln>
                  <a:effectLst/>
                  <a:uLnTx/>
                  <a:uFillTx/>
                  <a:latin typeface="Meiryo UI"/>
                  <a:ea typeface="Meiryo UI"/>
                  <a:cs typeface="+mn-cs"/>
                </a:rPr>
                <a:t>新たに国</a:t>
              </a:r>
              <a:r>
                <a:rPr kumimoji="1" lang="en-US" altLang="ja-JP" sz="1000" b="0" i="0" u="none" strike="noStrike" kern="1200" cap="none" spc="0" normalizeH="0" baseline="0" noProof="0" dirty="0">
                  <a:ln>
                    <a:noFill/>
                  </a:ln>
                  <a:effectLst/>
                  <a:uLnTx/>
                  <a:uFillTx/>
                  <a:latin typeface="Meiryo UI"/>
                  <a:ea typeface="Meiryo UI"/>
                  <a:cs typeface="+mn-cs"/>
                </a:rPr>
                <a:t>100%</a:t>
              </a:r>
              <a:r>
                <a:rPr kumimoji="1" lang="ja-JP" altLang="ja-JP" sz="1000" b="0" i="0" u="none" strike="noStrike" kern="1200" cap="none" spc="0" normalizeH="0" baseline="0" noProof="0" dirty="0">
                  <a:ln>
                    <a:noFill/>
                  </a:ln>
                  <a:effectLst/>
                  <a:uLnTx/>
                  <a:uFillTx/>
                  <a:latin typeface="Meiryo UI"/>
                  <a:ea typeface="Meiryo UI"/>
                  <a:cs typeface="+mn-cs"/>
                </a:rPr>
                <a:t>出資で設立された「新関空会社」が、両空港を一体的に管理・運営。</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・旧</a:t>
              </a:r>
              <a:r>
                <a:rPr kumimoji="1" lang="ja-JP" altLang="ja-JP" sz="1000" b="0" i="0" u="none" strike="noStrike" kern="1200" cap="none" spc="0" normalizeH="0" baseline="0" noProof="0" dirty="0">
                  <a:ln>
                    <a:noFill/>
                  </a:ln>
                  <a:effectLst/>
                  <a:uLnTx/>
                  <a:uFillTx/>
                  <a:latin typeface="Meiryo UI"/>
                  <a:ea typeface="Meiryo UI"/>
                  <a:cs typeface="+mn-cs"/>
                </a:rPr>
                <a:t>関空会社は、「関空土地保有会社」として、関空の空港用地の保有管理及び新関空会社への貸付業務を実施。</a:t>
              </a:r>
            </a:p>
          </p:txBody>
        </p:sp>
        <p:sp>
          <p:nvSpPr>
            <p:cNvPr id="13" name="大かっこ 12"/>
            <p:cNvSpPr/>
            <p:nvPr/>
          </p:nvSpPr>
          <p:spPr>
            <a:xfrm>
              <a:off x="1024204" y="3594014"/>
              <a:ext cx="8416521" cy="220598"/>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66462" bIns="33231"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関西エアポート㈱が公共施設等運営権を取得し、両空港の運営を実施。</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実施期間は</a:t>
              </a:r>
              <a:r>
                <a:rPr kumimoji="1" lang="en-US" altLang="ja-JP" sz="1000" b="0" i="0" u="none" strike="noStrike" kern="1200" cap="none" spc="0" normalizeH="0" baseline="0" noProof="0" dirty="0">
                  <a:ln>
                    <a:noFill/>
                  </a:ln>
                  <a:effectLst/>
                  <a:uLnTx/>
                  <a:uFillTx/>
                  <a:latin typeface="Meiryo UI"/>
                  <a:ea typeface="Meiryo UI"/>
                  <a:cs typeface="+mn-cs"/>
                </a:rPr>
                <a:t>2016</a:t>
              </a:r>
              <a:r>
                <a:rPr kumimoji="1" lang="ja-JP" altLang="en-US" sz="1000" b="0" i="0" u="none" strike="noStrike" kern="1200" cap="none" spc="0" normalizeH="0" baseline="0" noProof="0" dirty="0">
                  <a:ln>
                    <a:noFill/>
                  </a:ln>
                  <a:effectLst/>
                  <a:uLnTx/>
                  <a:uFillTx/>
                  <a:latin typeface="Meiryo UI"/>
                  <a:ea typeface="Meiryo UI"/>
                  <a:cs typeface="+mn-cs"/>
                </a:rPr>
                <a:t>年</a:t>
              </a:r>
              <a:r>
                <a:rPr kumimoji="1" lang="en-US" altLang="ja-JP" sz="1000" b="0" i="0" u="none" strike="noStrike" kern="1200" cap="none" spc="0" normalizeH="0" baseline="0" noProof="0" dirty="0">
                  <a:ln>
                    <a:noFill/>
                  </a:ln>
                  <a:effectLst/>
                  <a:uLnTx/>
                  <a:uFillTx/>
                  <a:latin typeface="Meiryo UI"/>
                  <a:ea typeface="Meiryo UI"/>
                  <a:cs typeface="+mn-cs"/>
                </a:rPr>
                <a:t>4</a:t>
              </a:r>
              <a:r>
                <a:rPr kumimoji="1" lang="ja-JP" altLang="en-US" sz="1000" b="0" i="0" u="none" strike="noStrike" kern="1200" cap="none" spc="0" normalizeH="0" baseline="0" noProof="0" dirty="0">
                  <a:ln>
                    <a:noFill/>
                  </a:ln>
                  <a:effectLst/>
                  <a:uLnTx/>
                  <a:uFillTx/>
                  <a:latin typeface="Meiryo UI"/>
                  <a:ea typeface="Meiryo UI"/>
                  <a:cs typeface="+mn-cs"/>
                </a:rPr>
                <a:t>月</a:t>
              </a:r>
              <a:r>
                <a:rPr kumimoji="1" lang="en-US" altLang="ja-JP" sz="1000" b="0" i="0" u="none" strike="noStrike" kern="1200" cap="none" spc="0" normalizeH="0" baseline="0" noProof="0" dirty="0">
                  <a:ln>
                    <a:noFill/>
                  </a:ln>
                  <a:effectLst/>
                  <a:uLnTx/>
                  <a:uFillTx/>
                  <a:latin typeface="Meiryo UI"/>
                  <a:ea typeface="Meiryo UI"/>
                  <a:cs typeface="+mn-cs"/>
                </a:rPr>
                <a:t>1</a:t>
              </a:r>
              <a:r>
                <a:rPr kumimoji="1" lang="ja-JP" altLang="en-US" sz="1000" b="0" i="0" u="none" strike="noStrike" kern="1200" cap="none" spc="0" normalizeH="0" baseline="0" noProof="0" dirty="0">
                  <a:ln>
                    <a:noFill/>
                  </a:ln>
                  <a:effectLst/>
                  <a:uLnTx/>
                  <a:uFillTx/>
                  <a:latin typeface="Meiryo UI"/>
                  <a:ea typeface="Meiryo UI"/>
                  <a:cs typeface="+mn-cs"/>
                </a:rPr>
                <a:t>日から</a:t>
              </a:r>
              <a:r>
                <a:rPr kumimoji="1" lang="en-US" altLang="ja-JP" sz="1000" b="0" i="0" u="none" strike="noStrike" kern="1200" cap="none" spc="0" normalizeH="0" baseline="0" noProof="0" dirty="0">
                  <a:ln>
                    <a:noFill/>
                  </a:ln>
                  <a:effectLst/>
                  <a:uLnTx/>
                  <a:uFillTx/>
                  <a:latin typeface="Meiryo UI"/>
                  <a:ea typeface="Meiryo UI"/>
                  <a:cs typeface="+mn-cs"/>
                </a:rPr>
                <a:t>44</a:t>
              </a:r>
              <a:r>
                <a:rPr kumimoji="1" lang="ja-JP" altLang="en-US" sz="1000" b="0" i="0" u="none" strike="noStrike" kern="1200" cap="none" spc="0" normalizeH="0" baseline="0" noProof="0" dirty="0">
                  <a:ln>
                    <a:noFill/>
                  </a:ln>
                  <a:effectLst/>
                  <a:uLnTx/>
                  <a:uFillTx/>
                  <a:latin typeface="Meiryo UI"/>
                  <a:ea typeface="Meiryo UI"/>
                  <a:cs typeface="+mn-cs"/>
                </a:rPr>
                <a:t>年間　・運営権対価等は総額</a:t>
              </a:r>
              <a:r>
                <a:rPr kumimoji="1" lang="en-US" altLang="ja-JP" sz="1000" b="0" i="0" u="none" strike="noStrike" kern="1200" cap="none" spc="0" normalizeH="0" baseline="0" noProof="0" dirty="0">
                  <a:ln>
                    <a:noFill/>
                  </a:ln>
                  <a:effectLst/>
                  <a:uLnTx/>
                  <a:uFillTx/>
                  <a:latin typeface="Meiryo UI"/>
                  <a:ea typeface="Meiryo UI"/>
                  <a:cs typeface="+mn-cs"/>
                </a:rPr>
                <a:t>2.2</a:t>
              </a:r>
              <a:r>
                <a:rPr kumimoji="1" lang="ja-JP" altLang="en-US" sz="1000" b="0" i="0" u="none" strike="noStrike" kern="1200" cap="none" spc="0" normalizeH="0" baseline="0" noProof="0" dirty="0">
                  <a:ln>
                    <a:noFill/>
                  </a:ln>
                  <a:effectLst/>
                  <a:uLnTx/>
                  <a:uFillTx/>
                  <a:latin typeface="Meiryo UI"/>
                  <a:ea typeface="Meiryo UI"/>
                  <a:cs typeface="+mn-cs"/>
                </a:rPr>
                <a:t>兆円</a:t>
              </a:r>
              <a:r>
                <a:rPr kumimoji="1" lang="en-US" altLang="ja-JP" sz="1000" b="0" i="0" u="none" strike="noStrike" kern="1200" cap="none" spc="0" normalizeH="0" baseline="0" noProof="0" dirty="0">
                  <a:ln>
                    <a:noFill/>
                  </a:ln>
                  <a:effectLst/>
                  <a:uLnTx/>
                  <a:uFillTx/>
                  <a:latin typeface="Meiryo UI"/>
                  <a:ea typeface="Meiryo UI"/>
                  <a:cs typeface="+mn-cs"/>
                </a:rPr>
                <a:t>)</a:t>
              </a:r>
              <a:endParaRPr kumimoji="1" lang="ja-JP" altLang="en-US" sz="1000" b="0" i="0" u="none" strike="noStrike" kern="1200" cap="none" spc="0" normalizeH="0" baseline="0" noProof="0" dirty="0">
                <a:ln>
                  <a:noFill/>
                </a:ln>
                <a:effectLst/>
                <a:uLnTx/>
                <a:uFillTx/>
                <a:latin typeface="Meiryo UI"/>
                <a:ea typeface="Meiryo UI"/>
                <a:cs typeface="+mn-cs"/>
              </a:endParaRPr>
            </a:p>
          </p:txBody>
        </p:sp>
      </p:grpSp>
      <p:sp>
        <p:nvSpPr>
          <p:cNvPr id="20" name="右矢印 19"/>
          <p:cNvSpPr/>
          <p:nvPr/>
        </p:nvSpPr>
        <p:spPr>
          <a:xfrm>
            <a:off x="3609373" y="4524333"/>
            <a:ext cx="347300" cy="114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21" name="グループ化 20"/>
          <p:cNvGrpSpPr>
            <a:grpSpLocks noChangeAspect="1"/>
          </p:cNvGrpSpPr>
          <p:nvPr/>
        </p:nvGrpSpPr>
        <p:grpSpPr>
          <a:xfrm>
            <a:off x="1242496" y="3690035"/>
            <a:ext cx="1641741" cy="2642670"/>
            <a:chOff x="199192" y="2798053"/>
            <a:chExt cx="1616866" cy="2602634"/>
          </a:xfrm>
        </p:grpSpPr>
        <p:cxnSp>
          <p:nvCxnSpPr>
            <p:cNvPr id="24" name="直線コネクタ 23"/>
            <p:cNvCxnSpPr/>
            <p:nvPr/>
          </p:nvCxnSpPr>
          <p:spPr>
            <a:xfrm>
              <a:off x="771327" y="3190951"/>
              <a:ext cx="1037590" cy="5715"/>
            </a:xfrm>
            <a:prstGeom prst="line">
              <a:avLst/>
            </a:prstGeom>
            <a:noFill/>
            <a:ln w="38100" cap="flat" cmpd="sng" algn="ctr">
              <a:solidFill>
                <a:srgbClr val="0070C0"/>
              </a:solidFill>
              <a:prstDash val="solid"/>
            </a:ln>
            <a:effectLst/>
          </p:spPr>
        </p:cxnSp>
        <p:grpSp>
          <p:nvGrpSpPr>
            <p:cNvPr id="22" name="グループ化 21"/>
            <p:cNvGrpSpPr/>
            <p:nvPr/>
          </p:nvGrpSpPr>
          <p:grpSpPr>
            <a:xfrm>
              <a:off x="244918" y="2798053"/>
              <a:ext cx="1571140" cy="2602634"/>
              <a:chOff x="1454915" y="184854"/>
              <a:chExt cx="2835956" cy="3664095"/>
            </a:xfrm>
          </p:grpSpPr>
          <p:grpSp>
            <p:nvGrpSpPr>
              <p:cNvPr id="26" name="グループ化 25"/>
              <p:cNvGrpSpPr/>
              <p:nvPr/>
            </p:nvGrpSpPr>
            <p:grpSpPr>
              <a:xfrm>
                <a:off x="1648205" y="798489"/>
                <a:ext cx="2409130" cy="1181107"/>
                <a:chOff x="1648205" y="798489"/>
                <a:chExt cx="2409130" cy="1181107"/>
              </a:xfrm>
            </p:grpSpPr>
            <p:sp>
              <p:nvSpPr>
                <p:cNvPr id="47" name="正方形/長方形 46"/>
                <p:cNvSpPr/>
                <p:nvPr/>
              </p:nvSpPr>
              <p:spPr>
                <a:xfrm>
                  <a:off x="1648205" y="798489"/>
                  <a:ext cx="409443" cy="565972"/>
                </a:xfrm>
                <a:prstGeom prst="rect">
                  <a:avLst/>
                </a:prstGeom>
                <a:noFill/>
                <a:ln w="25400" cap="flat" cmpd="sng" algn="ctr">
                  <a:solidFill>
                    <a:srgbClr val="C0504D">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p:cNvSpPr/>
                <p:nvPr/>
              </p:nvSpPr>
              <p:spPr>
                <a:xfrm>
                  <a:off x="2571397" y="925219"/>
                  <a:ext cx="1485936" cy="540060"/>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正方形/長方形 48"/>
                <p:cNvSpPr/>
                <p:nvPr/>
              </p:nvSpPr>
              <p:spPr>
                <a:xfrm>
                  <a:off x="1668820" y="1619554"/>
                  <a:ext cx="2388515" cy="360042"/>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27" name="テキスト ボックス 7"/>
              <p:cNvSpPr txBox="1"/>
              <p:nvPr/>
            </p:nvSpPr>
            <p:spPr>
              <a:xfrm>
                <a:off x="1509598" y="761920"/>
                <a:ext cx="685072" cy="565971"/>
              </a:xfrm>
              <a:prstGeom prst="rect">
                <a:avLst/>
              </a:prstGeom>
              <a:noFill/>
            </p:spPr>
            <p:txBody>
              <a:bodyPr vert="eaVert"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ビ</a:t>
                </a:r>
                <a:r>
                  <a:rPr kumimoji="1" lang="ja-JP" altLang="en-US" sz="1015" b="0" i="0" u="none" strike="noStrike" kern="1200" cap="none" spc="0" normalizeH="0" baseline="0" noProof="0" dirty="0">
                    <a:ln>
                      <a:noFill/>
                    </a:ln>
                    <a:solidFill>
                      <a:prstClr val="black"/>
                    </a:solidFill>
                    <a:effectLst/>
                    <a:uLnTx/>
                    <a:uFillTx/>
                    <a:latin typeface="ＭＳ Ｐゴシック"/>
                    <a:ea typeface="Century"/>
                    <a:cs typeface="Times New Roman"/>
                  </a:rPr>
                  <a:t> </a:t>
                </a: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ル</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28" name="テキスト ボックス 8"/>
              <p:cNvSpPr txBox="1"/>
              <p:nvPr/>
            </p:nvSpPr>
            <p:spPr>
              <a:xfrm>
                <a:off x="2324956" y="952078"/>
                <a:ext cx="1908374" cy="401432"/>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Century"/>
                    <a:ea typeface="ＭＳ 明朝"/>
                    <a:cs typeface="Times New Roman"/>
                  </a:rPr>
                  <a:t>滑走路等</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sp>
            <p:nvSpPr>
              <p:cNvPr id="29" name="テキスト ボックス 9"/>
              <p:cNvSpPr txBox="1"/>
              <p:nvPr/>
            </p:nvSpPr>
            <p:spPr>
              <a:xfrm>
                <a:off x="2156263" y="1627371"/>
                <a:ext cx="1526511"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土　　地</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30" name="正方形/長方形 29"/>
              <p:cNvSpPr/>
              <p:nvPr/>
            </p:nvSpPr>
            <p:spPr>
              <a:xfrm>
                <a:off x="1660597" y="2716498"/>
                <a:ext cx="1353803" cy="525536"/>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1" name="正方形/長方形 30"/>
              <p:cNvSpPr/>
              <p:nvPr/>
            </p:nvSpPr>
            <p:spPr>
              <a:xfrm>
                <a:off x="1660597" y="3357968"/>
                <a:ext cx="2426285" cy="360218"/>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2" name="テキスト ボックス 12"/>
              <p:cNvSpPr txBox="1"/>
              <p:nvPr/>
            </p:nvSpPr>
            <p:spPr>
              <a:xfrm>
                <a:off x="3380615" y="2691106"/>
                <a:ext cx="648895" cy="657793"/>
              </a:xfrm>
              <a:prstGeom prst="rect">
                <a:avLst/>
              </a:prstGeom>
              <a:noFill/>
            </p:spPr>
            <p:txBody>
              <a:bodyPr vert="eaVert"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ビル</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33" name="テキスト ボックス 13"/>
              <p:cNvSpPr txBox="1"/>
              <p:nvPr/>
            </p:nvSpPr>
            <p:spPr>
              <a:xfrm>
                <a:off x="1490425" y="2746927"/>
                <a:ext cx="1716502"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Century"/>
                    <a:ea typeface="ＭＳ 明朝"/>
                    <a:cs typeface="Times New Roman"/>
                  </a:rPr>
                  <a:t>滑走路等</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sp>
            <p:nvSpPr>
              <p:cNvPr id="34" name="テキスト ボックス 14"/>
              <p:cNvSpPr txBox="1"/>
              <p:nvPr/>
            </p:nvSpPr>
            <p:spPr>
              <a:xfrm>
                <a:off x="2170462" y="3317431"/>
                <a:ext cx="1586706"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土　　地</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35" name="正方形/長方形 34"/>
              <p:cNvSpPr/>
              <p:nvPr/>
            </p:nvSpPr>
            <p:spPr>
              <a:xfrm>
                <a:off x="1457198" y="745855"/>
                <a:ext cx="792087" cy="719424"/>
              </a:xfrm>
              <a:prstGeom prst="rect">
                <a:avLst/>
              </a:prstGeom>
              <a:noFill/>
              <a:ln w="19050" cap="flat" cmpd="sng" algn="ctr">
                <a:solidFill>
                  <a:srgbClr val="FF0000"/>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36" name="直線コネクタ 35"/>
              <p:cNvCxnSpPr/>
              <p:nvPr/>
            </p:nvCxnSpPr>
            <p:spPr>
              <a:xfrm>
                <a:off x="2388897" y="1919393"/>
                <a:ext cx="0" cy="0"/>
              </a:xfrm>
              <a:prstGeom prst="line">
                <a:avLst/>
              </a:prstGeom>
              <a:noFill/>
              <a:ln w="9525" cap="flat" cmpd="sng" algn="ctr">
                <a:solidFill>
                  <a:srgbClr val="4F81BD">
                    <a:shade val="95000"/>
                    <a:satMod val="105000"/>
                  </a:srgbClr>
                </a:solidFill>
                <a:prstDash val="solid"/>
              </a:ln>
              <a:effectLst/>
            </p:spPr>
          </p:cxnSp>
          <p:cxnSp>
            <p:nvCxnSpPr>
              <p:cNvPr id="37" name="直線コネクタ 36"/>
              <p:cNvCxnSpPr/>
              <p:nvPr/>
            </p:nvCxnSpPr>
            <p:spPr>
              <a:xfrm>
                <a:off x="1524801" y="1573652"/>
                <a:ext cx="0" cy="524611"/>
              </a:xfrm>
              <a:prstGeom prst="line">
                <a:avLst/>
              </a:prstGeom>
              <a:noFill/>
              <a:ln w="38100" cap="flat" cmpd="sng" algn="ctr">
                <a:solidFill>
                  <a:srgbClr val="0070C0"/>
                </a:solidFill>
                <a:prstDash val="solid"/>
              </a:ln>
              <a:effectLst/>
            </p:spPr>
          </p:cxnSp>
          <p:cxnSp>
            <p:nvCxnSpPr>
              <p:cNvPr id="38" name="直線コネクタ 37"/>
              <p:cNvCxnSpPr/>
              <p:nvPr/>
            </p:nvCxnSpPr>
            <p:spPr>
              <a:xfrm>
                <a:off x="1491409" y="1553940"/>
                <a:ext cx="879303" cy="0"/>
              </a:xfrm>
              <a:prstGeom prst="line">
                <a:avLst/>
              </a:prstGeom>
              <a:noFill/>
              <a:ln w="38100" cap="flat" cmpd="sng" algn="ctr">
                <a:solidFill>
                  <a:srgbClr val="0070C0"/>
                </a:solidFill>
                <a:prstDash val="solid"/>
              </a:ln>
              <a:effectLst/>
            </p:spPr>
          </p:cxnSp>
          <p:cxnSp>
            <p:nvCxnSpPr>
              <p:cNvPr id="39" name="直線コネクタ 38"/>
              <p:cNvCxnSpPr/>
              <p:nvPr/>
            </p:nvCxnSpPr>
            <p:spPr>
              <a:xfrm flipV="1">
                <a:off x="2388897" y="731758"/>
                <a:ext cx="0" cy="910986"/>
              </a:xfrm>
              <a:prstGeom prst="line">
                <a:avLst/>
              </a:prstGeom>
              <a:noFill/>
              <a:ln w="38100" cap="flat" cmpd="sng" algn="ctr">
                <a:solidFill>
                  <a:srgbClr val="0070C0"/>
                </a:solidFill>
                <a:prstDash val="solid"/>
              </a:ln>
              <a:effectLst/>
            </p:spPr>
          </p:cxnSp>
          <p:cxnSp>
            <p:nvCxnSpPr>
              <p:cNvPr id="40" name="直線コネクタ 39"/>
              <p:cNvCxnSpPr/>
              <p:nvPr/>
            </p:nvCxnSpPr>
            <p:spPr>
              <a:xfrm flipV="1">
                <a:off x="1537974" y="2089282"/>
                <a:ext cx="2708527" cy="590"/>
              </a:xfrm>
              <a:prstGeom prst="line">
                <a:avLst/>
              </a:prstGeom>
              <a:noFill/>
              <a:ln w="38100" cap="flat" cmpd="sng" algn="ctr">
                <a:solidFill>
                  <a:srgbClr val="0070C0"/>
                </a:solidFill>
                <a:prstDash val="solid"/>
              </a:ln>
              <a:effectLst/>
            </p:spPr>
          </p:cxnSp>
          <p:sp>
            <p:nvSpPr>
              <p:cNvPr id="41" name="正方形/長方形 40"/>
              <p:cNvSpPr/>
              <p:nvPr/>
            </p:nvSpPr>
            <p:spPr>
              <a:xfrm>
                <a:off x="1454915" y="2572355"/>
                <a:ext cx="2835956" cy="1276594"/>
              </a:xfrm>
              <a:prstGeom prst="rect">
                <a:avLst/>
              </a:prstGeom>
              <a:noFill/>
              <a:ln w="28575" cap="flat" cmpd="sng" algn="ctr">
                <a:solidFill>
                  <a:srgbClr val="0070C0"/>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2" name="テキスト ボックス 34"/>
              <p:cNvSpPr txBox="1"/>
              <p:nvPr/>
            </p:nvSpPr>
            <p:spPr>
              <a:xfrm>
                <a:off x="2224843" y="2376167"/>
                <a:ext cx="1470862" cy="337306"/>
              </a:xfrm>
              <a:prstGeom prst="rect">
                <a:avLst/>
              </a:prstGeom>
              <a:solidFill>
                <a:schemeClr val="bg1"/>
              </a:solid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entury"/>
                    <a:ea typeface="ＭＳ 明朝"/>
                    <a:cs typeface="Times New Roman"/>
                  </a:rPr>
                  <a:t>関空会社</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44" name="正方形/長方形 43"/>
              <p:cNvSpPr/>
              <p:nvPr/>
            </p:nvSpPr>
            <p:spPr>
              <a:xfrm>
                <a:off x="3491682" y="2670811"/>
                <a:ext cx="485355" cy="610945"/>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5" name="テキスト ボックス 37"/>
              <p:cNvSpPr txBox="1"/>
              <p:nvPr/>
            </p:nvSpPr>
            <p:spPr>
              <a:xfrm>
                <a:off x="2151270" y="184854"/>
                <a:ext cx="1987651" cy="401431"/>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r>
                  <a:rPr kumimoji="1" lang="ja-JP" altLang="en-US" sz="1015" b="1" i="0" u="none" strike="noStrike" kern="1200" cap="none" spc="0" normalizeH="0" baseline="0" noProof="0" dirty="0">
                    <a:ln>
                      <a:noFill/>
                    </a:ln>
                    <a:solidFill>
                      <a:prstClr val="black"/>
                    </a:solidFill>
                    <a:effectLst/>
                    <a:uLnTx/>
                    <a:uFillTx/>
                    <a:latin typeface="Century"/>
                    <a:ea typeface="ＭＳ 明朝"/>
                    <a:cs typeface="Times New Roman"/>
                  </a:rPr>
                  <a:t>伊丹空港</a:t>
                </a: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46" name="テキスト ボックス 38"/>
              <p:cNvSpPr txBox="1"/>
              <p:nvPr/>
            </p:nvSpPr>
            <p:spPr>
              <a:xfrm>
                <a:off x="2088172" y="2105082"/>
                <a:ext cx="2191417" cy="401431"/>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r>
                  <a:rPr kumimoji="1" lang="ja-JP" altLang="en-US" sz="1015" b="1" i="0" u="none" strike="noStrike" kern="1200" cap="none" spc="0" normalizeH="0" baseline="0" noProof="0" dirty="0">
                    <a:ln>
                      <a:noFill/>
                    </a:ln>
                    <a:solidFill>
                      <a:prstClr val="black"/>
                    </a:solidFill>
                    <a:effectLst/>
                    <a:uLnTx/>
                    <a:uFillTx/>
                    <a:latin typeface="Century"/>
                    <a:ea typeface="ＭＳ 明朝"/>
                    <a:cs typeface="Times New Roman"/>
                  </a:rPr>
                  <a:t>関西空港</a:t>
                </a: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43" name="テキスト ボックス 35"/>
              <p:cNvSpPr txBox="1"/>
              <p:nvPr/>
            </p:nvSpPr>
            <p:spPr>
              <a:xfrm>
                <a:off x="2942843" y="583989"/>
                <a:ext cx="859218" cy="267338"/>
              </a:xfrm>
              <a:prstGeom prst="rect">
                <a:avLst/>
              </a:prstGeom>
              <a:solidFill>
                <a:schemeClr val="bg1"/>
              </a:solidFill>
            </p:spPr>
            <p:txBody>
              <a:bodyPr wrap="square" tIns="0" bIns="0"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entury"/>
                    <a:ea typeface="ＭＳ 明朝"/>
                    <a:cs typeface="Times New Roman"/>
                  </a:rPr>
                  <a:t>国</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grpSp>
        <p:cxnSp>
          <p:nvCxnSpPr>
            <p:cNvPr id="23" name="直線コネクタ 22"/>
            <p:cNvCxnSpPr/>
            <p:nvPr/>
          </p:nvCxnSpPr>
          <p:spPr>
            <a:xfrm>
              <a:off x="1786057" y="3171901"/>
              <a:ext cx="0" cy="985260"/>
            </a:xfrm>
            <a:prstGeom prst="line">
              <a:avLst/>
            </a:prstGeom>
            <a:noFill/>
            <a:ln w="38100" cap="flat" cmpd="sng" algn="ctr">
              <a:solidFill>
                <a:srgbClr val="0070C0"/>
              </a:solidFill>
              <a:prstDash val="solid"/>
            </a:ln>
            <a:effectLst/>
          </p:spPr>
        </p:cxnSp>
        <p:sp>
          <p:nvSpPr>
            <p:cNvPr id="25" name="テキスト ボックス 35"/>
            <p:cNvSpPr txBox="1"/>
            <p:nvPr/>
          </p:nvSpPr>
          <p:spPr>
            <a:xfrm>
              <a:off x="199192" y="2818206"/>
              <a:ext cx="614742" cy="444500"/>
            </a:xfrm>
            <a:prstGeom prst="rect">
              <a:avLst/>
            </a:prstGeom>
            <a:noFill/>
          </p:spPr>
          <p:txBody>
            <a:bodyPr wrap="square" rtlCol="0">
              <a:noAutofit/>
            </a:bodyPr>
            <a:lstStyle/>
            <a:p>
              <a:pPr marL="0" marR="0" lvl="0" indent="0" algn="l" defTabSz="957700" rtl="0" eaLnBrk="1" fontAlgn="auto" latinLnBrk="0" hangingPunct="1">
                <a:lnSpc>
                  <a:spcPts val="1108"/>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a:rPr>
                <a:t>大阪空港</a:t>
              </a:r>
            </a:p>
            <a:p>
              <a:pPr marL="0" marR="0" lvl="0" indent="0" algn="l" defTabSz="957700" rtl="0" eaLnBrk="1" fontAlgn="auto" latinLnBrk="0" hangingPunct="1">
                <a:lnSpc>
                  <a:spcPts val="1108"/>
                </a:lnSpc>
                <a:spcBef>
                  <a:spcPts val="0"/>
                </a:spcBef>
                <a:spcAft>
                  <a:spcPts val="0"/>
                </a:spcAft>
                <a:buClrTx/>
                <a:buSzTx/>
                <a:buFontTx/>
                <a:buNone/>
                <a:tabLst/>
                <a:defRPr/>
              </a:pPr>
              <a:r>
                <a:rPr kumimoji="1" lang="ja-JP" altLang="en-US"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ﾀｰﾐﾅﾙ</a:t>
              </a:r>
              <a:r>
                <a:rPr kumimoji="1" lang="en-US" altLang="ja-JP"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a:t>
              </a:r>
              <a:r>
                <a:rPr kumimoji="1" lang="ja-JP" altLang="en-US"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株</a:t>
              </a:r>
              <a:r>
                <a:rPr kumimoji="1" lang="en-US" altLang="ja-JP"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a:t>
              </a:r>
              <a:endParaRPr kumimoji="1" lang="ja-JP" altLang="en-US" sz="969"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a:endParaRPr>
            </a:p>
          </p:txBody>
        </p:sp>
      </p:grpSp>
      <p:grpSp>
        <p:nvGrpSpPr>
          <p:cNvPr id="50" name="グループ化 49"/>
          <p:cNvGrpSpPr>
            <a:grpSpLocks noChangeAspect="1"/>
          </p:cNvGrpSpPr>
          <p:nvPr/>
        </p:nvGrpSpPr>
        <p:grpSpPr>
          <a:xfrm>
            <a:off x="4213266" y="3725216"/>
            <a:ext cx="4435409" cy="3049444"/>
            <a:chOff x="4477084" y="2297395"/>
            <a:chExt cx="4368206" cy="3003242"/>
          </a:xfrm>
        </p:grpSpPr>
        <p:sp>
          <p:nvSpPr>
            <p:cNvPr id="51" name="テキスト ボックス 50"/>
            <p:cNvSpPr txBox="1">
              <a:spLocks noChangeAspect="1"/>
            </p:cNvSpPr>
            <p:nvPr/>
          </p:nvSpPr>
          <p:spPr>
            <a:xfrm>
              <a:off x="4477084" y="5027835"/>
              <a:ext cx="4368206" cy="27280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0" marR="0" lvl="0" algn="ctr" defTabSz="957700" rtl="0" eaLnBrk="1" fontAlgn="auto" latinLnBrk="0" hangingPunct="1">
                <a:lnSpc>
                  <a:spcPct val="100000"/>
                </a:lnSpc>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月からは神戸空港を含めた</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空港の一体運営が実現</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2" name="テキスト ボックス 51"/>
            <p:cNvSpPr txBox="1">
              <a:spLocks noChangeArrowheads="1"/>
            </p:cNvSpPr>
            <p:nvPr/>
          </p:nvSpPr>
          <p:spPr bwMode="auto">
            <a:xfrm>
              <a:off x="6053954" y="2482741"/>
              <a:ext cx="1513379" cy="20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831"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（国１００％出資）</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3" name="テキスト ボックス 7"/>
            <p:cNvSpPr txBox="1">
              <a:spLocks noChangeArrowheads="1"/>
            </p:cNvSpPr>
            <p:nvPr/>
          </p:nvSpPr>
          <p:spPr bwMode="auto">
            <a:xfrm>
              <a:off x="5170739" y="2830062"/>
              <a:ext cx="3492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ビ　ル</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4" name="テキスト ボックス 8"/>
            <p:cNvSpPr txBox="1">
              <a:spLocks noChangeArrowheads="1"/>
            </p:cNvSpPr>
            <p:nvPr/>
          </p:nvSpPr>
          <p:spPr bwMode="auto">
            <a:xfrm>
              <a:off x="5656036" y="2932026"/>
              <a:ext cx="933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滑走路等</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5" name="テキスト ボックス 9"/>
            <p:cNvSpPr txBox="1">
              <a:spLocks noChangeArrowheads="1"/>
            </p:cNvSpPr>
            <p:nvPr/>
          </p:nvSpPr>
          <p:spPr bwMode="auto">
            <a:xfrm>
              <a:off x="5432929" y="3674106"/>
              <a:ext cx="747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土　　地</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6" name="テキスト ボックス 12"/>
            <p:cNvSpPr txBox="1">
              <a:spLocks noChangeArrowheads="1"/>
            </p:cNvSpPr>
            <p:nvPr/>
          </p:nvSpPr>
          <p:spPr bwMode="auto">
            <a:xfrm>
              <a:off x="7653191" y="2872657"/>
              <a:ext cx="3778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a:ln>
                    <a:noFill/>
                  </a:ln>
                  <a:solidFill>
                    <a:srgbClr val="000000"/>
                  </a:solidFill>
                  <a:effectLst/>
                  <a:uLnTx/>
                  <a:uFillTx/>
                  <a:latin typeface="ＭＳ 明朝" pitchFamily="17" charset="-128"/>
                  <a:ea typeface="ＭＳ 明朝" pitchFamily="17" charset="-128"/>
                  <a:cs typeface="Times New Roman" pitchFamily="18" charset="0"/>
                </a:rPr>
                <a:t>ビ　ル</a:t>
              </a:r>
              <a:endParaRPr kumimoji="1" lang="ja-JP" altLang="ja-JP" sz="1662"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7" name="テキスト ボックス 13"/>
            <p:cNvSpPr txBox="1">
              <a:spLocks noChangeArrowheads="1"/>
            </p:cNvSpPr>
            <p:nvPr/>
          </p:nvSpPr>
          <p:spPr bwMode="auto">
            <a:xfrm>
              <a:off x="6742943" y="2948943"/>
              <a:ext cx="839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滑走路等</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8" name="テキスト ボックス 18"/>
            <p:cNvSpPr txBox="1">
              <a:spLocks noChangeArrowheads="1"/>
            </p:cNvSpPr>
            <p:nvPr/>
          </p:nvSpPr>
          <p:spPr bwMode="auto">
            <a:xfrm>
              <a:off x="6703437" y="3593583"/>
              <a:ext cx="708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貸付け</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9" name="テキスト ボックス 20"/>
            <p:cNvSpPr txBox="1">
              <a:spLocks noChangeArrowheads="1"/>
            </p:cNvSpPr>
            <p:nvPr/>
          </p:nvSpPr>
          <p:spPr bwMode="auto">
            <a:xfrm>
              <a:off x="7757674" y="3614062"/>
              <a:ext cx="5159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地代</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2" name="テキスト ボックス 37"/>
            <p:cNvSpPr txBox="1">
              <a:spLocks noChangeArrowheads="1"/>
            </p:cNvSpPr>
            <p:nvPr/>
          </p:nvSpPr>
          <p:spPr bwMode="auto">
            <a:xfrm>
              <a:off x="5244016" y="2334254"/>
              <a:ext cx="1136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〔伊丹空港〕</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テキスト ボックス 38"/>
            <p:cNvSpPr txBox="1">
              <a:spLocks noChangeArrowheads="1"/>
            </p:cNvSpPr>
            <p:nvPr/>
          </p:nvSpPr>
          <p:spPr bwMode="auto">
            <a:xfrm>
              <a:off x="6979799" y="2297395"/>
              <a:ext cx="1293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〔関西空港〕</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64" name="グループ化 63"/>
            <p:cNvGrpSpPr/>
            <p:nvPr/>
          </p:nvGrpSpPr>
          <p:grpSpPr>
            <a:xfrm>
              <a:off x="5076228" y="2724156"/>
              <a:ext cx="3472815" cy="2189480"/>
              <a:chOff x="962025" y="5829300"/>
              <a:chExt cx="3472815" cy="2189480"/>
            </a:xfrm>
          </p:grpSpPr>
          <p:cxnSp>
            <p:nvCxnSpPr>
              <p:cNvPr id="67" name="直線コネクタ 66"/>
              <p:cNvCxnSpPr/>
              <p:nvPr/>
            </p:nvCxnSpPr>
            <p:spPr>
              <a:xfrm>
                <a:off x="1727835" y="67659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3354705" y="666305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658870" y="666559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a:off x="4063365" y="6372860"/>
                <a:ext cx="371475" cy="894715"/>
                <a:chOff x="7663849" y="1465235"/>
                <a:chExt cx="543489" cy="1494559"/>
              </a:xfrm>
            </p:grpSpPr>
            <p:cxnSp>
              <p:nvCxnSpPr>
                <p:cNvPr id="92" name="直線コネクタ 91"/>
                <p:cNvCxnSpPr/>
                <p:nvPr/>
              </p:nvCxnSpPr>
              <p:spPr>
                <a:xfrm>
                  <a:off x="7882271" y="1465235"/>
                  <a:ext cx="196" cy="1494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7666636" y="1465235"/>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H="1">
                  <a:off x="7666636" y="2959794"/>
                  <a:ext cx="216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42"/>
                <p:cNvSpPr txBox="1"/>
                <p:nvPr/>
              </p:nvSpPr>
              <p:spPr>
                <a:xfrm>
                  <a:off x="7663849" y="1744057"/>
                  <a:ext cx="543489" cy="1008359"/>
                </a:xfrm>
                <a:prstGeom prst="rect">
                  <a:avLst/>
                </a:prstGeom>
                <a:solidFill>
                  <a:schemeClr val="lt1"/>
                </a:solidFill>
                <a:ln>
                  <a:noFill/>
                </a:ln>
              </p:spPr>
              <p:txBody>
                <a:bodyPr vert="eaVert"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a:ln>
                        <a:noFill/>
                      </a:ln>
                      <a:solidFill>
                        <a:prstClr val="black"/>
                      </a:solidFill>
                      <a:effectLst/>
                      <a:uLnTx/>
                      <a:uFillTx/>
                      <a:latin typeface="ＭＳ Ｐゴシック"/>
                      <a:ea typeface="Meiryo UI"/>
                      <a:cs typeface="ＭＳ Ｐゴシック"/>
                    </a:rPr>
                    <a:t>連結関係</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grpSp>
          <p:cxnSp>
            <p:nvCxnSpPr>
              <p:cNvPr id="71" name="直線コネクタ 70"/>
              <p:cNvCxnSpPr/>
              <p:nvPr/>
            </p:nvCxnSpPr>
            <p:spPr>
              <a:xfrm>
                <a:off x="4054475" y="5829300"/>
                <a:ext cx="0" cy="8388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962025" y="5857875"/>
                <a:ext cx="3118485" cy="2160905"/>
                <a:chOff x="-13335" y="0"/>
                <a:chExt cx="3118485" cy="2160925"/>
              </a:xfrm>
            </p:grpSpPr>
            <p:cxnSp>
              <p:nvCxnSpPr>
                <p:cNvPr id="82" name="直線コネクタ 81"/>
                <p:cNvCxnSpPr/>
                <p:nvPr/>
              </p:nvCxnSpPr>
              <p:spPr>
                <a:xfrm>
                  <a:off x="-13335" y="0"/>
                  <a:ext cx="3114675"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133350" y="142876"/>
                  <a:ext cx="1246105" cy="1064260"/>
                  <a:chOff x="1414930" y="938626"/>
                  <a:chExt cx="2545591" cy="1497960"/>
                </a:xfrm>
              </p:grpSpPr>
              <p:sp>
                <p:nvSpPr>
                  <p:cNvPr id="90" name="正方形/長方形 89"/>
                  <p:cNvSpPr/>
                  <p:nvPr/>
                </p:nvSpPr>
                <p:spPr>
                  <a:xfrm>
                    <a:off x="2450097" y="938626"/>
                    <a:ext cx="1485936" cy="54005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91" name="正方形/長方形 90"/>
                  <p:cNvSpPr/>
                  <p:nvPr/>
                </p:nvSpPr>
                <p:spPr>
                  <a:xfrm>
                    <a:off x="1414930" y="2076547"/>
                    <a:ext cx="2545591" cy="36003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76" name="正方形/長方形 75"/>
                <p:cNvSpPr/>
                <p:nvPr/>
              </p:nvSpPr>
              <p:spPr>
                <a:xfrm>
                  <a:off x="1666875" y="152400"/>
                  <a:ext cx="810895" cy="3733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7" name="正方形/長方形 76"/>
                <p:cNvSpPr/>
                <p:nvPr/>
              </p:nvSpPr>
              <p:spPr>
                <a:xfrm>
                  <a:off x="1724025" y="1356879"/>
                  <a:ext cx="1304594" cy="22216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8" name="テキスト ボックス 14"/>
                <p:cNvSpPr txBox="1"/>
                <p:nvPr/>
              </p:nvSpPr>
              <p:spPr>
                <a:xfrm>
                  <a:off x="2009775" y="1309254"/>
                  <a:ext cx="776605" cy="285115"/>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Century"/>
                      <a:ea typeface="ＭＳ 明朝"/>
                      <a:cs typeface="Times New Roman"/>
                    </a:rPr>
                    <a:t>土　　地</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79" name="下矢印 78"/>
                <p:cNvSpPr/>
                <p:nvPr/>
              </p:nvSpPr>
              <p:spPr>
                <a:xfrm>
                  <a:off x="209197" y="1327150"/>
                  <a:ext cx="134169" cy="53403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80" name="グループ化 79"/>
                <p:cNvGrpSpPr/>
                <p:nvPr/>
              </p:nvGrpSpPr>
              <p:grpSpPr>
                <a:xfrm>
                  <a:off x="95160" y="1875693"/>
                  <a:ext cx="2367170" cy="285232"/>
                  <a:chOff x="1198868" y="3375319"/>
                  <a:chExt cx="4834330" cy="401431"/>
                </a:xfrm>
              </p:grpSpPr>
              <p:sp>
                <p:nvSpPr>
                  <p:cNvPr id="88" name="角丸四角形 87"/>
                  <p:cNvSpPr/>
                  <p:nvPr/>
                </p:nvSpPr>
                <p:spPr>
                  <a:xfrm>
                    <a:off x="1198868" y="3400528"/>
                    <a:ext cx="4834330" cy="34195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9" name="テキスト ボックス 44"/>
                  <p:cNvSpPr txBox="1"/>
                  <p:nvPr/>
                </p:nvSpPr>
                <p:spPr>
                  <a:xfrm>
                    <a:off x="1392832" y="3375319"/>
                    <a:ext cx="3443473"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prstClr val="black"/>
                        </a:solidFill>
                        <a:effectLst/>
                        <a:uLnTx/>
                        <a:uFillTx/>
                        <a:latin typeface="Century"/>
                        <a:ea typeface="ＭＳ 明朝"/>
                        <a:cs typeface="Times New Roman"/>
                      </a:rPr>
                      <a:t>関西エアポート㈱</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grpSp>
            <p:cxnSp>
              <p:nvCxnSpPr>
                <p:cNvPr id="81" name="直線コネクタ 80"/>
                <p:cNvCxnSpPr/>
                <p:nvPr/>
              </p:nvCxnSpPr>
              <p:spPr>
                <a:xfrm>
                  <a:off x="0" y="0"/>
                  <a:ext cx="1" cy="13144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1571625" y="819150"/>
                  <a:ext cx="152527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571625" y="838200"/>
                  <a:ext cx="0" cy="4699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0" y="1295400"/>
                  <a:ext cx="15716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1628775" y="1175905"/>
                  <a:ext cx="1476375" cy="5446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7" name="正方形/長方形 86"/>
                <p:cNvSpPr/>
                <p:nvPr/>
              </p:nvSpPr>
              <p:spPr>
                <a:xfrm>
                  <a:off x="2581275" y="123825"/>
                  <a:ext cx="344805" cy="5753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73" name="上矢印 72"/>
              <p:cNvSpPr/>
              <p:nvPr/>
            </p:nvSpPr>
            <p:spPr>
              <a:xfrm>
                <a:off x="2190750" y="7199630"/>
                <a:ext cx="123825" cy="52324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4" name="正方形/長方形 73"/>
              <p:cNvSpPr/>
              <p:nvPr/>
            </p:nvSpPr>
            <p:spPr>
              <a:xfrm>
                <a:off x="1102995" y="5939790"/>
                <a:ext cx="238125" cy="6515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65" name="Text Box 1"/>
            <p:cNvSpPr txBox="1">
              <a:spLocks noChangeArrowheads="1"/>
            </p:cNvSpPr>
            <p:nvPr/>
          </p:nvSpPr>
          <p:spPr bwMode="auto">
            <a:xfrm>
              <a:off x="6299201" y="4637351"/>
              <a:ext cx="1947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351701" algn="l" defTabSz="844083" rtl="0" eaLnBrk="1" fontAlgn="base" latinLnBrk="0" hangingPunct="1">
                <a:lnSpc>
                  <a:spcPct val="100000"/>
                </a:lnSpc>
                <a:spcBef>
                  <a:spcPct val="0"/>
                </a:spcBef>
                <a:spcAft>
                  <a:spcPct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2016</a:t>
              </a:r>
              <a:r>
                <a:rPr kumimoji="1" lang="ja-JP" altLang="en-US"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年</a:t>
              </a:r>
              <a:r>
                <a:rPr kumimoji="1" lang="en-US" altLang="ja-JP"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4</a:t>
              </a:r>
              <a:r>
                <a:rPr kumimoji="1" lang="ja-JP" altLang="en-US"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月～</a:t>
              </a:r>
              <a:endParaRPr kumimoji="1" lang="ja-JP" altLang="en-US"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6" name="Rectangle 59"/>
            <p:cNvSpPr>
              <a:spLocks noChangeArrowheads="1"/>
            </p:cNvSpPr>
            <p:nvPr/>
          </p:nvSpPr>
          <p:spPr bwMode="auto">
            <a:xfrm>
              <a:off x="4914366" y="3828788"/>
              <a:ext cx="1704891" cy="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73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rPr>
                <a:t/>
              </a:r>
              <a:br>
                <a:rPr kumimoji="1" lang="ja-JP" altLang="ja-JP" sz="73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rPr>
              </a:br>
              <a:endParaRPr kumimoji="1" lang="ja-JP" altLang="ja-JP" sz="110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　　　</a:t>
              </a:r>
              <a:r>
                <a:rPr kumimoji="1" lang="ja-JP" altLang="ja-JP" sz="923"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運営権設定</a:t>
              </a:r>
              <a:endParaRPr kumimoji="1" lang="ja-JP" altLang="ja-JP" sz="73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　　　　</a:t>
              </a:r>
              <a:r>
                <a:rPr kumimoji="1" lang="ja-JP" altLang="ja-JP" sz="923"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運営権対価</a:t>
              </a:r>
              <a:endParaRPr kumimoji="1" lang="ja-JP" altLang="ja-JP" sz="110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sp>
        <p:nvSpPr>
          <p:cNvPr id="96" name="テキスト ボックス 95"/>
          <p:cNvSpPr txBox="1">
            <a:spLocks noChangeAspect="1"/>
          </p:cNvSpPr>
          <p:nvPr/>
        </p:nvSpPr>
        <p:spPr>
          <a:xfrm>
            <a:off x="253803" y="6313468"/>
            <a:ext cx="2993745" cy="241476"/>
          </a:xfrm>
          <a:prstGeom prst="rect">
            <a:avLst/>
          </a:prstGeom>
          <a:noFill/>
        </p:spPr>
        <p:txBody>
          <a:bodyPr wrap="square" rtlCol="0">
            <a:spAutoFit/>
          </a:bodyPr>
          <a:lstStyle/>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管制施設は上記経営統合に関わらず、国が管理</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2" name="正方形/長方形 121"/>
          <p:cNvSpPr/>
          <p:nvPr/>
        </p:nvSpPr>
        <p:spPr>
          <a:xfrm>
            <a:off x="7996422" y="3805861"/>
            <a:ext cx="690797" cy="566868"/>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①</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関空・伊丹の経営統合</a:t>
            </a:r>
          </a:p>
        </p:txBody>
      </p:sp>
      <p:sp>
        <p:nvSpPr>
          <p:cNvPr id="123" name="正方形/長方形 122"/>
          <p:cNvSpPr/>
          <p:nvPr/>
        </p:nvSpPr>
        <p:spPr>
          <a:xfrm>
            <a:off x="4002265" y="3844898"/>
            <a:ext cx="753394" cy="415223"/>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②</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ターミナルビル経営一元化</a:t>
            </a:r>
          </a:p>
        </p:txBody>
      </p:sp>
      <p:cxnSp>
        <p:nvCxnSpPr>
          <p:cNvPr id="125" name="直線矢印コネクタ 124"/>
          <p:cNvCxnSpPr>
            <a:stCxn id="123" idx="2"/>
            <a:endCxn id="74" idx="1"/>
          </p:cNvCxnSpPr>
          <p:nvPr/>
        </p:nvCxnSpPr>
        <p:spPr>
          <a:xfrm>
            <a:off x="4378962" y="4260121"/>
            <a:ext cx="585804" cy="341378"/>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a:off x="3654953" y="6154833"/>
            <a:ext cx="998534" cy="236482"/>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③コンセッション</a:t>
            </a:r>
          </a:p>
        </p:txBody>
      </p:sp>
      <p:cxnSp>
        <p:nvCxnSpPr>
          <p:cNvPr id="128" name="直線矢印コネクタ 127"/>
          <p:cNvCxnSpPr>
            <a:stCxn id="127" idx="3"/>
          </p:cNvCxnSpPr>
          <p:nvPr/>
        </p:nvCxnSpPr>
        <p:spPr>
          <a:xfrm flipV="1">
            <a:off x="4653487" y="6254103"/>
            <a:ext cx="317082" cy="18971"/>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a:off x="5968644" y="4070000"/>
            <a:ext cx="859535" cy="20053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新関空会社</a:t>
            </a:r>
          </a:p>
        </p:txBody>
      </p:sp>
      <p:sp>
        <p:nvSpPr>
          <p:cNvPr id="113" name="正方形/長方形 112"/>
          <p:cNvSpPr/>
          <p:nvPr/>
        </p:nvSpPr>
        <p:spPr>
          <a:xfrm>
            <a:off x="6662199" y="5285950"/>
            <a:ext cx="1192059" cy="1897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関空土地保有会社</a:t>
            </a:r>
          </a:p>
        </p:txBody>
      </p:sp>
      <p:cxnSp>
        <p:nvCxnSpPr>
          <p:cNvPr id="114" name="直線矢印コネクタ 113"/>
          <p:cNvCxnSpPr/>
          <p:nvPr/>
        </p:nvCxnSpPr>
        <p:spPr>
          <a:xfrm flipH="1">
            <a:off x="6939371" y="4080302"/>
            <a:ext cx="1048718" cy="37395"/>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5338491" y="4200787"/>
            <a:ext cx="0" cy="804337"/>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4828733" y="5037360"/>
            <a:ext cx="50976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253144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関空の経営統合</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9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9501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57286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33629" y="2515117"/>
            <a:ext cx="4120006" cy="231781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1" u="none" strike="noStrike" kern="1200" cap="none" spc="0" normalizeH="0" baseline="0" noProof="0" dirty="0">
                <a:ln>
                  <a:noFill/>
                </a:ln>
                <a:solidFill>
                  <a:prstClr val="black"/>
                </a:solidFill>
                <a:effectLst/>
                <a:uLnTx/>
                <a:uFillTx/>
                <a:latin typeface="Meiryo UI"/>
                <a:ea typeface="Meiryo UI"/>
              </a:rPr>
              <a:t>路線誘致インセンティブの拡充</a:t>
            </a:r>
            <a:endParaRPr kumimoji="1" lang="en-US" altLang="ja-JP" sz="1292" b="1" i="1" u="none" strike="noStrike" kern="1200" cap="none" spc="0" normalizeH="0" baseline="0" noProof="0" dirty="0">
              <a:ln>
                <a:noFill/>
              </a:ln>
              <a:solidFill>
                <a:prstClr val="black"/>
              </a:solidFill>
              <a:effectLst/>
              <a:uLnTx/>
              <a:uFillTx/>
              <a:latin typeface="Meiryo UI"/>
              <a:ea typeface="Meiryo UI"/>
            </a:endParaRPr>
          </a:p>
          <a:p>
            <a:pPr lvl="0" indent="164127" algn="just" defTabSz="957700">
              <a:spcBef>
                <a:spcPts val="554"/>
              </a:spcBef>
              <a:defRPr/>
            </a:pPr>
            <a:r>
              <a:rPr kumimoji="1" lang="ja-JP" altLang="en-US" sz="1292" b="0" i="1" u="none" strike="noStrike" kern="1200" cap="none" spc="0" normalizeH="0" baseline="0" noProof="0" dirty="0">
                <a:ln>
                  <a:noFill/>
                </a:ln>
                <a:solidFill>
                  <a:prstClr val="black"/>
                </a:solidFill>
                <a:effectLst/>
                <a:uLnTx/>
                <a:uFillTx/>
                <a:latin typeface="Meiryo UI"/>
                <a:ea typeface="Meiryo UI"/>
              </a:rPr>
              <a:t>　新関空会社が、競争力強化、空港施設の運用最大化を</a:t>
            </a:r>
            <a:endParaRPr kumimoji="1" lang="en-US" altLang="ja-JP" sz="1292" b="0" i="1" u="none" strike="noStrike" kern="1200" cap="none" spc="0" normalizeH="0" baseline="0" noProof="0" dirty="0">
              <a:ln>
                <a:noFill/>
              </a:ln>
              <a:solidFill>
                <a:prstClr val="black"/>
              </a:solidFill>
              <a:effectLst/>
              <a:uLnTx/>
              <a:uFillTx/>
              <a:latin typeface="Meiryo UI"/>
              <a:ea typeface="Meiryo UI"/>
            </a:endParaRPr>
          </a:p>
          <a:p>
            <a:pPr lvl="0" indent="164127" algn="just" defTabSz="957700">
              <a:spcBef>
                <a:spcPts val="554"/>
              </a:spcBef>
              <a:defRPr/>
            </a:pPr>
            <a:r>
              <a:rPr lang="ja-JP" altLang="en-US" sz="1292" i="1" dirty="0">
                <a:solidFill>
                  <a:prstClr val="black"/>
                </a:solidFill>
                <a:latin typeface="Meiryo UI"/>
                <a:ea typeface="Meiryo UI"/>
              </a:rPr>
              <a:t>　</a:t>
            </a:r>
            <a:r>
              <a:rPr kumimoji="1" lang="ja-JP" altLang="en-US" sz="1292" b="0" i="1" u="none" strike="noStrike" kern="1200" cap="none" spc="0" normalizeH="0" baseline="0" noProof="0" dirty="0">
                <a:ln>
                  <a:noFill/>
                </a:ln>
                <a:solidFill>
                  <a:prstClr val="black"/>
                </a:solidFill>
                <a:effectLst/>
                <a:uLnTx/>
                <a:uFillTx/>
                <a:latin typeface="Meiryo UI"/>
                <a:ea typeface="Meiryo UI"/>
              </a:rPr>
              <a:t>図るため</a:t>
            </a:r>
            <a:r>
              <a:rPr lang="ja-JP" altLang="en-US" sz="1292" i="1" dirty="0" err="1">
                <a:solidFill>
                  <a:prstClr val="black"/>
                </a:solidFill>
                <a:latin typeface="Meiryo UI"/>
                <a:ea typeface="Meiryo UI"/>
              </a:rPr>
              <a:t>、</a:t>
            </a:r>
            <a:r>
              <a:rPr lang="ja-JP" altLang="en-US" sz="1292" i="1" dirty="0">
                <a:solidFill>
                  <a:prstClr val="black"/>
                </a:solidFill>
                <a:latin typeface="Meiryo UI"/>
                <a:ea typeface="Meiryo UI"/>
              </a:rPr>
              <a:t>国際線着陸料の引き下げ等を実施。</a:t>
            </a:r>
            <a:endParaRPr lang="en-US" altLang="ja-JP" sz="1292" i="1" dirty="0">
              <a:solidFill>
                <a:prstClr val="black"/>
              </a:solidFill>
              <a:latin typeface="Meiryo UI"/>
              <a:ea typeface="Meiryo UI"/>
            </a:endParaRPr>
          </a:p>
          <a:p>
            <a:pPr lvl="0" indent="164127" algn="just" defTabSz="957700">
              <a:spcBef>
                <a:spcPts val="554"/>
              </a:spcBef>
              <a:defRPr/>
            </a:pPr>
            <a:r>
              <a:rPr lang="ja-JP" altLang="en-US" sz="1292" i="1" dirty="0">
                <a:solidFill>
                  <a:prstClr val="black"/>
                </a:solidFill>
                <a:latin typeface="Meiryo UI"/>
                <a:ea typeface="Meiryo UI"/>
              </a:rPr>
              <a:t>　さらに、関西エアポート株式会社においても路線誘致イン</a:t>
            </a:r>
            <a:endParaRPr lang="en-US" altLang="ja-JP" sz="1292" i="1" dirty="0">
              <a:solidFill>
                <a:prstClr val="black"/>
              </a:solidFill>
              <a:latin typeface="Meiryo UI"/>
              <a:ea typeface="Meiryo UI"/>
            </a:endParaRPr>
          </a:p>
          <a:p>
            <a:pPr lvl="0" indent="164127" algn="just" defTabSz="957700">
              <a:spcBef>
                <a:spcPts val="554"/>
              </a:spcBef>
              <a:defRPr/>
            </a:pPr>
            <a:r>
              <a:rPr lang="ja-JP" altLang="en-US" sz="1292" i="1" dirty="0">
                <a:solidFill>
                  <a:prstClr val="black"/>
                </a:solidFill>
                <a:latin typeface="Meiryo UI"/>
                <a:ea typeface="Meiryo UI"/>
              </a:rPr>
              <a:t>　センティブの拡充などを展開。</a:t>
            </a:r>
            <a:endParaRPr kumimoji="1" lang="en-US" altLang="ja-JP" sz="1292" b="0" i="1" u="none" strike="noStrike" kern="1200" cap="none" spc="0" normalizeH="0" baseline="0" noProof="0" dirty="0">
              <a:ln>
                <a:noFill/>
              </a:ln>
              <a:solidFill>
                <a:prstClr val="black"/>
              </a:solidFill>
              <a:effectLst/>
              <a:uLnTx/>
              <a:uFillTx/>
              <a:latin typeface="Meiryo UI"/>
              <a:ea typeface="Meiryo UI"/>
            </a:endParaRPr>
          </a:p>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1292" b="0" i="1" u="none" strike="noStrike" kern="1200" cap="none" spc="0" normalizeH="0" baseline="0" noProof="0" dirty="0">
                <a:ln>
                  <a:noFill/>
                </a:ln>
                <a:solidFill>
                  <a:prstClr val="black"/>
                </a:solidFill>
                <a:effectLst/>
                <a:uLnTx/>
                <a:uFillTx/>
                <a:latin typeface="Meiryo UI"/>
                <a:ea typeface="Meiryo UI"/>
              </a:rPr>
              <a:t>　</a:t>
            </a:r>
            <a:r>
              <a:rPr kumimoji="1" lang="en-US" altLang="ja-JP" sz="1200" b="0" i="1" u="none" strike="noStrike" kern="1200" cap="none" spc="0" normalizeH="0" baseline="0" noProof="0" dirty="0">
                <a:ln>
                  <a:noFill/>
                </a:ln>
                <a:solidFill>
                  <a:prstClr val="black"/>
                </a:solidFill>
                <a:effectLst/>
                <a:uLnTx/>
                <a:uFillTx/>
                <a:latin typeface="Meiryo UI"/>
                <a:ea typeface="Meiryo UI"/>
              </a:rPr>
              <a:t>〔2017</a:t>
            </a:r>
            <a:r>
              <a:rPr kumimoji="1" lang="ja-JP" altLang="en-US" sz="1200" b="0" i="1" u="none" strike="noStrike" kern="1200" cap="none" spc="0" normalizeH="0" baseline="0" noProof="0" dirty="0">
                <a:ln>
                  <a:noFill/>
                </a:ln>
                <a:solidFill>
                  <a:prstClr val="black"/>
                </a:solidFill>
                <a:effectLst/>
                <a:uLnTx/>
                <a:uFillTx/>
                <a:latin typeface="Meiryo UI"/>
                <a:ea typeface="Meiryo UI"/>
              </a:rPr>
              <a:t>年度以降の新料金制度</a:t>
            </a:r>
            <a:r>
              <a:rPr kumimoji="1" lang="en-US" altLang="ja-JP" sz="1200" b="0" i="1" u="none" strike="noStrike" kern="1200" cap="none" spc="0" normalizeH="0" baseline="0" noProof="0" dirty="0">
                <a:ln>
                  <a:noFill/>
                </a:ln>
                <a:solidFill>
                  <a:prstClr val="black"/>
                </a:solidFill>
                <a:effectLst/>
                <a:uLnTx/>
                <a:uFillTx/>
                <a:latin typeface="Meiryo UI"/>
                <a:ea typeface="Meiryo UI"/>
              </a:rPr>
              <a:t>〕</a:t>
            </a:r>
          </a:p>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Meiryo UI"/>
                <a:ea typeface="Meiryo UI"/>
              </a:rPr>
              <a:t>　・国際線着陸料の引き下げ（</a:t>
            </a:r>
            <a:r>
              <a:rPr kumimoji="1" lang="en-US" altLang="ja-JP" sz="1200" b="0" i="1" u="none" strike="noStrike" kern="1200" cap="none" spc="0" normalizeH="0" baseline="0" noProof="0" dirty="0">
                <a:ln>
                  <a:noFill/>
                </a:ln>
                <a:solidFill>
                  <a:prstClr val="black"/>
                </a:solidFill>
                <a:effectLst/>
                <a:uLnTx/>
                <a:uFillTx/>
                <a:latin typeface="Meiryo UI"/>
                <a:ea typeface="Meiryo UI"/>
              </a:rPr>
              <a:t>2,300</a:t>
            </a:r>
            <a:r>
              <a:rPr kumimoji="1" lang="ja-JP" altLang="en-US" sz="1200" b="0" i="1" u="none" strike="noStrike" kern="1200" cap="none" spc="0" normalizeH="0" baseline="0" noProof="0" dirty="0">
                <a:ln>
                  <a:noFill/>
                </a:ln>
                <a:solidFill>
                  <a:prstClr val="black"/>
                </a:solidFill>
                <a:effectLst/>
                <a:uLnTx/>
                <a:uFillTx/>
                <a:latin typeface="Meiryo UI"/>
                <a:ea typeface="Meiryo UI"/>
              </a:rPr>
              <a:t>円</a:t>
            </a:r>
            <a:r>
              <a:rPr kumimoji="1" lang="en-US" altLang="ja-JP" sz="1200" b="0" i="1" u="none" strike="noStrike" kern="1200" cap="none" spc="0" normalizeH="0" baseline="0" noProof="0" dirty="0">
                <a:ln>
                  <a:noFill/>
                </a:ln>
                <a:solidFill>
                  <a:prstClr val="black"/>
                </a:solidFill>
                <a:effectLst/>
                <a:uLnTx/>
                <a:uFillTx/>
                <a:latin typeface="Meiryo UI"/>
                <a:ea typeface="Meiryo UI"/>
              </a:rPr>
              <a:t>/</a:t>
            </a:r>
            <a:r>
              <a:rPr kumimoji="1" lang="ja-JP" altLang="en-US" sz="1200" b="0" i="1" u="none" strike="noStrike" kern="1200" cap="none" spc="0" normalizeH="0" baseline="0" noProof="0" dirty="0">
                <a:ln>
                  <a:noFill/>
                </a:ln>
                <a:solidFill>
                  <a:prstClr val="black"/>
                </a:solidFill>
                <a:effectLst/>
                <a:uLnTx/>
                <a:uFillTx/>
                <a:latin typeface="Meiryo UI"/>
                <a:ea typeface="Meiryo UI"/>
              </a:rPr>
              <a:t>ｔ→</a:t>
            </a:r>
            <a:r>
              <a:rPr kumimoji="1" lang="en-US" altLang="ja-JP" sz="1200" b="0" i="1" u="none" strike="noStrike" kern="1200" cap="none" spc="0" normalizeH="0" baseline="0" noProof="0" dirty="0">
                <a:ln>
                  <a:noFill/>
                </a:ln>
                <a:solidFill>
                  <a:prstClr val="black"/>
                </a:solidFill>
                <a:effectLst/>
                <a:uLnTx/>
                <a:uFillTx/>
                <a:latin typeface="Meiryo UI"/>
                <a:ea typeface="Meiryo UI"/>
              </a:rPr>
              <a:t>1,900</a:t>
            </a:r>
            <a:r>
              <a:rPr kumimoji="1" lang="ja-JP" altLang="en-US" sz="1200" b="0" i="1" u="none" strike="noStrike" kern="1200" cap="none" spc="0" normalizeH="0" baseline="0" noProof="0" dirty="0">
                <a:ln>
                  <a:noFill/>
                </a:ln>
                <a:solidFill>
                  <a:prstClr val="black"/>
                </a:solidFill>
                <a:effectLst/>
                <a:uLnTx/>
                <a:uFillTx/>
                <a:latin typeface="Meiryo UI"/>
                <a:ea typeface="Meiryo UI"/>
              </a:rPr>
              <a:t>円</a:t>
            </a:r>
            <a:r>
              <a:rPr kumimoji="1" lang="en-US" altLang="ja-JP" sz="1200" b="0" i="1" u="none" strike="noStrike" kern="1200" cap="none" spc="0" normalizeH="0" baseline="0" noProof="0" dirty="0">
                <a:ln>
                  <a:noFill/>
                </a:ln>
                <a:solidFill>
                  <a:prstClr val="black"/>
                </a:solidFill>
                <a:effectLst/>
                <a:uLnTx/>
                <a:uFillTx/>
                <a:latin typeface="Meiryo UI"/>
                <a:ea typeface="Meiryo UI"/>
              </a:rPr>
              <a:t>/</a:t>
            </a:r>
            <a:r>
              <a:rPr kumimoji="1" lang="ja-JP" altLang="en-US" sz="1200" b="0" i="1" u="none" strike="noStrike" kern="1200" cap="none" spc="0" normalizeH="0" baseline="0" noProof="0" dirty="0">
                <a:ln>
                  <a:noFill/>
                </a:ln>
                <a:solidFill>
                  <a:prstClr val="black"/>
                </a:solidFill>
                <a:effectLst/>
                <a:uLnTx/>
                <a:uFillTx/>
                <a:latin typeface="Meiryo UI"/>
                <a:ea typeface="Meiryo UI"/>
              </a:rPr>
              <a:t>ｔ）</a:t>
            </a:r>
            <a:endParaRPr kumimoji="1" lang="en-US" altLang="ja-JP" sz="1200" b="0" i="1" u="none" strike="noStrike" kern="1200" cap="none" spc="0" normalizeH="0" baseline="0" noProof="0" dirty="0">
              <a:ln>
                <a:noFill/>
              </a:ln>
              <a:solidFill>
                <a:prstClr val="black"/>
              </a:solidFill>
              <a:effectLst/>
              <a:uLnTx/>
              <a:uFillTx/>
              <a:latin typeface="Meiryo UI"/>
              <a:ea typeface="Meiryo UI"/>
            </a:endParaRPr>
          </a:p>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Meiryo UI"/>
                <a:ea typeface="Meiryo UI"/>
              </a:rPr>
              <a:t>　・新規路線割引（初年度</a:t>
            </a:r>
            <a:r>
              <a:rPr kumimoji="1" lang="en-US" altLang="ja-JP" sz="1200" b="0" i="1" u="none" strike="noStrike" kern="1200" cap="none" spc="0" normalizeH="0" baseline="0" noProof="0" dirty="0">
                <a:ln>
                  <a:noFill/>
                </a:ln>
                <a:solidFill>
                  <a:prstClr val="black"/>
                </a:solidFill>
                <a:effectLst/>
                <a:uLnTx/>
                <a:uFillTx/>
                <a:latin typeface="Meiryo UI"/>
                <a:ea typeface="Meiryo UI"/>
              </a:rPr>
              <a:t>90</a:t>
            </a:r>
            <a:r>
              <a:rPr kumimoji="1" lang="ja-JP" altLang="en-US" sz="1200" b="0" i="1" u="none" strike="noStrike" kern="1200" cap="none" spc="0" normalizeH="0" baseline="0" noProof="0" dirty="0">
                <a:ln>
                  <a:noFill/>
                </a:ln>
                <a:solidFill>
                  <a:prstClr val="black"/>
                </a:solidFill>
                <a:effectLst/>
                <a:uLnTx/>
                <a:uFillTx/>
                <a:latin typeface="Meiryo UI"/>
                <a:ea typeface="Meiryo UI"/>
              </a:rPr>
              <a:t>～</a:t>
            </a:r>
            <a:r>
              <a:rPr kumimoji="1" lang="en-US" altLang="ja-JP" sz="1200" b="0" i="1" u="none" strike="noStrike" kern="1200" cap="none" spc="0" normalizeH="0" baseline="0" noProof="0" dirty="0">
                <a:ln>
                  <a:noFill/>
                </a:ln>
                <a:solidFill>
                  <a:prstClr val="black"/>
                </a:solidFill>
                <a:effectLst/>
                <a:uLnTx/>
                <a:uFillTx/>
                <a:latin typeface="Meiryo UI"/>
                <a:ea typeface="Meiryo UI"/>
              </a:rPr>
              <a:t>100</a:t>
            </a:r>
            <a:r>
              <a:rPr kumimoji="1" lang="ja-JP" altLang="en-US" sz="1200" b="0" i="1" u="none" strike="noStrike" kern="1200" cap="none" spc="0" normalizeH="0" baseline="0" noProof="0" dirty="0">
                <a:ln>
                  <a:noFill/>
                </a:ln>
                <a:solidFill>
                  <a:prstClr val="black"/>
                </a:solidFill>
                <a:effectLst/>
                <a:uLnTx/>
                <a:uFillTx/>
                <a:latin typeface="Meiryo UI"/>
                <a:ea typeface="Meiryo UI"/>
              </a:rPr>
              <a:t>％</a:t>
            </a:r>
            <a:r>
              <a:rPr lang="en-US" altLang="ja-JP" sz="1100" dirty="0">
                <a:solidFill>
                  <a:prstClr val="black"/>
                </a:solidFill>
                <a:latin typeface="Meiryo UI"/>
                <a:ea typeface="Meiryo UI"/>
              </a:rPr>
              <a:t>)</a:t>
            </a:r>
            <a:r>
              <a:rPr lang="ja-JP" altLang="en-US" sz="1100" dirty="0">
                <a:solidFill>
                  <a:prstClr val="black"/>
                </a:solidFill>
                <a:latin typeface="Meiryo UI"/>
                <a:ea typeface="Meiryo UI"/>
              </a:rPr>
              <a:t>　等</a:t>
            </a:r>
            <a:endParaRPr lang="en-US" altLang="ja-JP" sz="1100" dirty="0">
              <a:solidFill>
                <a:prstClr val="black"/>
              </a:solidFill>
              <a:latin typeface="Meiryo UI"/>
              <a:ea typeface="Meiryo UI"/>
            </a:endParaRPr>
          </a:p>
        </p:txBody>
      </p:sp>
      <p:sp>
        <p:nvSpPr>
          <p:cNvPr id="11" name="正方形/長方形 10"/>
          <p:cNvSpPr/>
          <p:nvPr/>
        </p:nvSpPr>
        <p:spPr>
          <a:xfrm>
            <a:off x="270457" y="904902"/>
            <a:ext cx="8603087" cy="348109"/>
          </a:xfrm>
          <a:prstGeom prst="rect">
            <a:avLst/>
          </a:prstGeom>
        </p:spPr>
        <p:txBody>
          <a:bodyPr wrap="square">
            <a:spAutoFit/>
          </a:bodyPr>
          <a:lstStyle/>
          <a:p>
            <a:pPr lvl="0" defTabSz="957700">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LCC</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の拠点化</a:t>
            </a:r>
            <a:r>
              <a:rPr lang="ja-JP" altLang="en-US" sz="1662" b="1" noProof="0" dirty="0">
                <a:solidFill>
                  <a:prstClr val="black"/>
                </a:solidFill>
                <a:latin typeface="Meiryo UI"/>
                <a:ea typeface="Meiryo UI"/>
              </a:rPr>
              <a:t>、</a:t>
            </a:r>
            <a:r>
              <a:rPr lang="ja-JP" altLang="en-US" sz="1662" b="1" dirty="0">
                <a:solidFill>
                  <a:prstClr val="black"/>
                </a:solidFill>
                <a:latin typeface="Meiryo UI"/>
                <a:ea typeface="Meiryo UI"/>
              </a:rPr>
              <a:t>路線誘致インセンティブの拡充、インバウンド</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受入機能強化等</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の取組を実施。</a:t>
            </a:r>
          </a:p>
        </p:txBody>
      </p:sp>
      <p:sp>
        <p:nvSpPr>
          <p:cNvPr id="14" name="正方形/長方形 13"/>
          <p:cNvSpPr/>
          <p:nvPr/>
        </p:nvSpPr>
        <p:spPr>
          <a:xfrm>
            <a:off x="233629" y="1173202"/>
            <a:ext cx="8544199" cy="1209627"/>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292" b="1"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92" b="1" i="0" u="none" strike="noStrike" kern="1200" cap="none" spc="0" normalizeH="0" baseline="0" noProof="0" dirty="0">
                <a:ln>
                  <a:noFill/>
                </a:ln>
                <a:solidFill>
                  <a:schemeClr val="tx1"/>
                </a:solidFill>
                <a:effectLst/>
                <a:uLnTx/>
                <a:uFillTx/>
                <a:latin typeface="Meiryo UI"/>
                <a:ea typeface="Meiryo UI"/>
                <a:cs typeface="+mn-cs"/>
              </a:rPr>
              <a:t>の拠点化</a:t>
            </a:r>
            <a:endParaRPr kumimoji="1" lang="en-US" altLang="ja-JP" sz="1292"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b="1" dirty="0">
                <a:solidFill>
                  <a:schemeClr val="tx1"/>
                </a:solidFill>
                <a:latin typeface="Meiryo UI"/>
                <a:ea typeface="Meiryo UI"/>
              </a:rPr>
              <a:t>　</a:t>
            </a:r>
            <a:r>
              <a:rPr lang="ja-JP" altLang="en-US" sz="1292" dirty="0">
                <a:solidFill>
                  <a:schemeClr val="tx1"/>
                </a:solidFill>
                <a:latin typeface="Meiryo UI"/>
                <a:ea typeface="Meiryo UI"/>
              </a:rPr>
              <a:t>・ピーチ・アビエーションが、関空を拠点に就航開始。（</a:t>
            </a:r>
            <a:r>
              <a:rPr lang="en-US" altLang="ja-JP" sz="1292" dirty="0">
                <a:solidFill>
                  <a:schemeClr val="tx1"/>
                </a:solidFill>
                <a:latin typeface="Meiryo UI"/>
                <a:ea typeface="Meiryo UI"/>
              </a:rPr>
              <a:t>2012</a:t>
            </a:r>
            <a:r>
              <a:rPr lang="ja-JP" altLang="en-US" sz="1292" dirty="0">
                <a:solidFill>
                  <a:schemeClr val="tx1"/>
                </a:solidFill>
                <a:latin typeface="Meiryo UI"/>
                <a:ea typeface="Meiryo UI"/>
              </a:rPr>
              <a:t>年</a:t>
            </a:r>
            <a:r>
              <a:rPr lang="en-US" altLang="ja-JP" sz="1292" dirty="0">
                <a:solidFill>
                  <a:schemeClr val="tx1"/>
                </a:solidFill>
                <a:latin typeface="Meiryo UI"/>
                <a:ea typeface="Meiryo UI"/>
              </a:rPr>
              <a:t>3</a:t>
            </a:r>
            <a:r>
              <a:rPr lang="ja-JP" altLang="en-US" sz="1292" dirty="0">
                <a:solidFill>
                  <a:schemeClr val="tx1"/>
                </a:solidFill>
                <a:latin typeface="Meiryo UI"/>
                <a:ea typeface="Meiryo UI"/>
              </a:rPr>
              <a:t>月）</a:t>
            </a:r>
            <a:endParaRPr kumimoji="1" lang="en-US" altLang="ja-JP" sz="1292" i="0" u="none" strike="noStrike" kern="1200" cap="none" spc="0" normalizeH="0" baseline="0" noProof="0" dirty="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・関空第</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ターミナル（</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専用）の供用開始。（</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2012</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月）</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専用ターミナルの整備。（</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1</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月）　</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➡関空は日本最大の</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拠点（</a:t>
            </a:r>
            <a:r>
              <a:rPr kumimoji="1" lang="en-US" altLang="ja-JP" sz="1292" b="0" i="0" u="none" kern="1200" cap="none" spc="0" normalizeH="0" baseline="0" noProof="0" dirty="0">
                <a:ln>
                  <a:noFill/>
                </a:ln>
                <a:solidFill>
                  <a:schemeClr val="tx1"/>
                </a:solidFill>
                <a:effectLst/>
                <a:uLnTx/>
                <a:uFillTx/>
                <a:latin typeface="Meiryo UI"/>
                <a:ea typeface="Meiryo UI"/>
                <a:cs typeface="+mn-cs"/>
              </a:rPr>
              <a:t>21</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社、</a:t>
            </a:r>
            <a:r>
              <a:rPr kumimoji="1" lang="en-US" altLang="ja-JP" sz="1292" b="0" i="0" u="none" kern="1200" cap="none" spc="0" normalizeH="0" baseline="0" noProof="0" dirty="0">
                <a:ln>
                  <a:noFill/>
                </a:ln>
                <a:solidFill>
                  <a:schemeClr val="tx1"/>
                </a:solidFill>
                <a:effectLst/>
                <a:uLnTx/>
                <a:uFillTx/>
                <a:latin typeface="Meiryo UI"/>
                <a:ea typeface="Meiryo UI"/>
                <a:cs typeface="+mn-cs"/>
              </a:rPr>
              <a:t>29</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都市）</a:t>
            </a:r>
            <a:r>
              <a:rPr lang="en-US" altLang="ja-JP" sz="850" dirty="0">
                <a:solidFill>
                  <a:schemeClr val="tx1"/>
                </a:solidFill>
                <a:latin typeface="Meiryo UI"/>
                <a:ea typeface="Meiryo UI"/>
              </a:rPr>
              <a:t>(</a:t>
            </a:r>
            <a:r>
              <a:rPr lang="ja-JP" altLang="en-US" sz="850" dirty="0">
                <a:solidFill>
                  <a:schemeClr val="tx1"/>
                </a:solidFill>
                <a:latin typeface="Meiryo UI"/>
                <a:ea typeface="Meiryo UI"/>
              </a:rPr>
              <a:t>出典</a:t>
            </a:r>
            <a:r>
              <a:rPr lang="en-US" altLang="ja-JP" sz="850" dirty="0">
                <a:solidFill>
                  <a:schemeClr val="tx1"/>
                </a:solidFill>
                <a:latin typeface="Meiryo UI"/>
                <a:ea typeface="Meiryo UI"/>
              </a:rPr>
              <a:t>)</a:t>
            </a:r>
            <a:r>
              <a:rPr lang="ja-JP" altLang="en-US" sz="850" dirty="0">
                <a:solidFill>
                  <a:schemeClr val="tx1"/>
                </a:solidFill>
                <a:latin typeface="Meiryo UI"/>
                <a:ea typeface="Meiryo UI"/>
              </a:rPr>
              <a:t>関西エアポート</a:t>
            </a:r>
            <a:endParaRPr lang="en-US" altLang="ja-JP" sz="850" dirty="0">
              <a:solidFill>
                <a:schemeClr val="tx1"/>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Meiryo UI"/>
                <a:ea typeface="Meiryo UI"/>
              </a:rPr>
              <a:t>　　　　　　　　　　　　　　　　　　　　　　　　　　　　　　　　　　　　　　　　　　　　　　　　　　　　　　　　　　　　</a:t>
            </a:r>
            <a:r>
              <a:rPr lang="en-US" altLang="ja-JP" sz="850" dirty="0">
                <a:solidFill>
                  <a:schemeClr val="tx1"/>
                </a:solidFill>
                <a:latin typeface="Meiryo UI"/>
                <a:ea typeface="Meiryo UI"/>
              </a:rPr>
              <a:t>2019</a:t>
            </a:r>
            <a:r>
              <a:rPr lang="ja-JP" altLang="en-US" sz="850" dirty="0">
                <a:solidFill>
                  <a:schemeClr val="tx1"/>
                </a:solidFill>
                <a:latin typeface="Meiryo UI"/>
                <a:ea typeface="Meiryo UI"/>
              </a:rPr>
              <a:t>年冬期スケジュール</a:t>
            </a:r>
            <a:endParaRPr kumimoji="1" lang="en-US" altLang="ja-JP" sz="850" b="0" i="0" u="none" strike="noStrike" kern="1200" cap="none" spc="0" normalizeH="0" baseline="0" noProof="0" dirty="0">
              <a:ln>
                <a:noFill/>
              </a:ln>
              <a:solidFill>
                <a:schemeClr val="tx1"/>
              </a:solidFill>
              <a:effectLst/>
              <a:uLnTx/>
              <a:uFillTx/>
              <a:latin typeface="Meiryo UI"/>
              <a:ea typeface="Meiryo UI"/>
            </a:endParaRPr>
          </a:p>
        </p:txBody>
      </p:sp>
      <p:sp>
        <p:nvSpPr>
          <p:cNvPr id="17" name="正方形/長方形 16"/>
          <p:cNvSpPr/>
          <p:nvPr/>
        </p:nvSpPr>
        <p:spPr>
          <a:xfrm>
            <a:off x="233629" y="4889986"/>
            <a:ext cx="4119604" cy="170816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marL="0" marR="0" lvl="0" indent="0" algn="l" defTabSz="957700" rtl="0" eaLnBrk="1" fontAlgn="auto" latinLnBrk="0" hangingPunct="1">
              <a:lnSpc>
                <a:spcPts val="18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■関空アクセスの利便性向上</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164127" marR="0" lvl="0" indent="-164127" algn="l" defTabSz="957700" rtl="0" eaLnBrk="1" fontAlgn="auto" latinLnBrk="0" hangingPunct="1">
              <a:lnSpc>
                <a:spcPts val="18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・リムジンバスの完全</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時間化：</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ts val="18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関空から大阪駅前まで、</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ts val="18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毎時</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時間運行。</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ts val="18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・リムジンバス案内表示の国際化：</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ts val="18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停留所の案内板や</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ts val="18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路線図の多言語化等。</a:t>
            </a: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8" name="図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5709" y="5022274"/>
            <a:ext cx="1016231" cy="1447106"/>
          </a:xfrm>
          <a:prstGeom prst="rect">
            <a:avLst/>
          </a:prstGeom>
          <a:noFill/>
          <a:ln>
            <a:noFill/>
          </a:ln>
        </p:spPr>
      </p:pic>
      <p:sp>
        <p:nvSpPr>
          <p:cNvPr id="20" name="正方形/長方形 19"/>
          <p:cNvSpPr/>
          <p:nvPr/>
        </p:nvSpPr>
        <p:spPr>
          <a:xfrm>
            <a:off x="4503762" y="2384993"/>
            <a:ext cx="4274066" cy="423449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marL="0" marR="0" lvl="0" indent="0" algn="l" defTabSz="957700" rtl="0" eaLnBrk="1" fontAlgn="auto" latinLnBrk="0" hangingPunct="1">
              <a:lnSpc>
                <a:spcPts val="17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インバウンド受入機能の強化</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ts val="17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関空において出国時保安検査場や入国審査ブースの増設、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入国審査官の緊急増員などインバウンド受入体制を強化。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lang="en-US" altLang="ja-JP" sz="1292" dirty="0">
              <a:solidFill>
                <a:prstClr val="black"/>
              </a:solidFill>
              <a:latin typeface="Meiryo UI"/>
              <a:ea typeface="Meiryo UI"/>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ts val="17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21" name="表 20"/>
          <p:cNvGraphicFramePr>
            <a:graphicFrameLocks noGrp="1"/>
          </p:cNvGraphicFramePr>
          <p:nvPr/>
        </p:nvGraphicFramePr>
        <p:xfrm>
          <a:off x="4566860" y="3247549"/>
          <a:ext cx="4123940" cy="3154519"/>
        </p:xfrm>
        <a:graphic>
          <a:graphicData uri="http://schemas.openxmlformats.org/drawingml/2006/table">
            <a:tbl>
              <a:tblPr firstRow="1" bandRow="1">
                <a:tableStyleId>{5C22544A-7EE6-4342-B048-85BDC9FD1C3A}</a:tableStyleId>
              </a:tblPr>
              <a:tblGrid>
                <a:gridCol w="1127370">
                  <a:extLst>
                    <a:ext uri="{9D8B030D-6E8A-4147-A177-3AD203B41FA5}">
                      <a16:colId xmlns:a16="http://schemas.microsoft.com/office/drawing/2014/main" val="3470529406"/>
                    </a:ext>
                  </a:extLst>
                </a:gridCol>
                <a:gridCol w="2996570">
                  <a:extLst>
                    <a:ext uri="{9D8B030D-6E8A-4147-A177-3AD203B41FA5}">
                      <a16:colId xmlns:a16="http://schemas.microsoft.com/office/drawing/2014/main" val="3233657943"/>
                    </a:ext>
                  </a:extLst>
                </a:gridCol>
              </a:tblGrid>
              <a:tr h="1918853">
                <a:tc>
                  <a:txBody>
                    <a:bodyPr/>
                    <a:lstStyle/>
                    <a:p>
                      <a:pPr>
                        <a:lnSpc>
                          <a:spcPts val="1600"/>
                        </a:lnSpc>
                      </a:pPr>
                      <a:r>
                        <a:rPr kumimoji="1" lang="ja-JP" altLang="en-US" sz="1300" dirty="0">
                          <a:latin typeface="Meiryo UI" panose="020B0604030504040204" pitchFamily="50" charset="-128"/>
                          <a:ea typeface="Meiryo UI" panose="020B0604030504040204" pitchFamily="50" charset="-128"/>
                        </a:rPr>
                        <a:t>◎空港運営者の取組</a:t>
                      </a:r>
                    </a:p>
                    <a:p>
                      <a:pPr>
                        <a:lnSpc>
                          <a:spcPts val="1600"/>
                        </a:lnSpc>
                      </a:pP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tc>
                <a:tc>
                  <a:txBody>
                    <a:bodyPr/>
                    <a:lstStyle/>
                    <a:p>
                      <a:pPr>
                        <a:lnSpc>
                          <a:spcPts val="1600"/>
                        </a:lnSpc>
                      </a:pPr>
                      <a:r>
                        <a:rPr kumimoji="1" lang="ja-JP" altLang="en-US" sz="1300" dirty="0">
                          <a:latin typeface="Meiryo UI" panose="020B0604030504040204" pitchFamily="50" charset="-128"/>
                          <a:ea typeface="Meiryo UI" panose="020B0604030504040204" pitchFamily="50" charset="-128"/>
                        </a:rPr>
                        <a:t>・国際線保安検査場の増設</a:t>
                      </a:r>
                      <a:endParaRPr kumimoji="1" lang="en-US" altLang="ja-JP" sz="1300" dirty="0">
                        <a:latin typeface="Meiryo UI" panose="020B0604030504040204" pitchFamily="50" charset="-128"/>
                        <a:ea typeface="Meiryo UI" panose="020B0604030504040204" pitchFamily="50" charset="-128"/>
                      </a:endParaRPr>
                    </a:p>
                    <a:p>
                      <a:pPr>
                        <a:lnSpc>
                          <a:spcPts val="1600"/>
                        </a:lnSpc>
                      </a:pP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14⇒24</a:t>
                      </a:r>
                      <a:r>
                        <a:rPr kumimoji="1" lang="ja-JP" altLang="en-US" sz="1300" dirty="0">
                          <a:latin typeface="Meiryo UI" panose="020B0604030504040204" pitchFamily="50" charset="-128"/>
                          <a:ea typeface="Meiryo UI" panose="020B0604030504040204" pitchFamily="50" charset="-128"/>
                        </a:rPr>
                        <a:t>ブース）</a:t>
                      </a:r>
                    </a:p>
                    <a:p>
                      <a:pPr>
                        <a:lnSpc>
                          <a:spcPts val="1600"/>
                        </a:lnSpc>
                      </a:pPr>
                      <a:r>
                        <a:rPr kumimoji="1" lang="ja-JP" altLang="en-US" sz="1300" dirty="0">
                          <a:latin typeface="Meiryo UI" panose="020B0604030504040204" pitchFamily="50" charset="-128"/>
                          <a:ea typeface="Meiryo UI" panose="020B0604030504040204" pitchFamily="50" charset="-128"/>
                        </a:rPr>
                        <a:t>・エリアマネージャーの配置</a:t>
                      </a:r>
                    </a:p>
                    <a:p>
                      <a:pPr>
                        <a:lnSpc>
                          <a:spcPts val="1600"/>
                        </a:lnSpc>
                      </a:pPr>
                      <a:r>
                        <a:rPr kumimoji="1" lang="ja-JP" altLang="en-US" sz="1300" dirty="0">
                          <a:latin typeface="Meiryo UI" panose="020B0604030504040204" pitchFamily="50" charset="-128"/>
                          <a:ea typeface="Meiryo UI" panose="020B0604030504040204" pitchFamily="50" charset="-128"/>
                        </a:rPr>
                        <a:t>・入国審査場における誘導案内の増強</a:t>
                      </a:r>
                    </a:p>
                    <a:p>
                      <a:pPr>
                        <a:lnSpc>
                          <a:spcPts val="1600"/>
                        </a:lnSpc>
                      </a:pPr>
                      <a:r>
                        <a:rPr kumimoji="1" lang="ja-JP" altLang="en-US" sz="1300" dirty="0">
                          <a:latin typeface="Meiryo UI" panose="020B0604030504040204" pitchFamily="50" charset="-128"/>
                          <a:ea typeface="Meiryo UI" panose="020B0604030504040204" pitchFamily="50" charset="-128"/>
                        </a:rPr>
                        <a:t>・仮眠・休憩</a:t>
                      </a:r>
                      <a:r>
                        <a:rPr kumimoji="1" lang="ja-JP" altLang="en-US" sz="1300" dirty="0">
                          <a:solidFill>
                            <a:schemeClr val="bg1"/>
                          </a:solidFill>
                          <a:latin typeface="Meiryo UI" panose="020B0604030504040204" pitchFamily="50" charset="-128"/>
                          <a:ea typeface="Meiryo UI" panose="020B0604030504040204" pitchFamily="50" charset="-128"/>
                        </a:rPr>
                        <a:t>スペースの整備</a:t>
                      </a:r>
                    </a:p>
                    <a:p>
                      <a:pPr>
                        <a:lnSpc>
                          <a:spcPts val="1600"/>
                        </a:lnSpc>
                      </a:pPr>
                      <a:r>
                        <a:rPr kumimoji="1" lang="ja-JP" altLang="en-US" sz="1300" dirty="0">
                          <a:solidFill>
                            <a:schemeClr val="bg1"/>
                          </a:solidFill>
                          <a:latin typeface="Meiryo UI" panose="020B0604030504040204" pitchFamily="50" charset="-128"/>
                          <a:ea typeface="Meiryo UI" panose="020B0604030504040204" pitchFamily="50" charset="-128"/>
                        </a:rPr>
                        <a:t>・案内カウンターの</a:t>
                      </a:r>
                      <a:r>
                        <a:rPr kumimoji="1" lang="en-US" altLang="ja-JP" sz="1300" dirty="0">
                          <a:solidFill>
                            <a:schemeClr val="bg1"/>
                          </a:solidFill>
                          <a:latin typeface="Meiryo UI" panose="020B0604030504040204" pitchFamily="50" charset="-128"/>
                          <a:ea typeface="Meiryo UI" panose="020B0604030504040204" pitchFamily="50" charset="-128"/>
                        </a:rPr>
                        <a:t>24</a:t>
                      </a:r>
                      <a:r>
                        <a:rPr kumimoji="1" lang="ja-JP" altLang="en-US" sz="1300" dirty="0">
                          <a:solidFill>
                            <a:schemeClr val="bg1"/>
                          </a:solidFill>
                          <a:latin typeface="Meiryo UI" panose="020B0604030504040204" pitchFamily="50" charset="-128"/>
                          <a:ea typeface="Meiryo UI" panose="020B0604030504040204" pitchFamily="50" charset="-128"/>
                        </a:rPr>
                        <a:t>時間化</a:t>
                      </a:r>
                    </a:p>
                    <a:p>
                      <a:pPr>
                        <a:lnSpc>
                          <a:spcPts val="1600"/>
                        </a:lnSpc>
                      </a:pPr>
                      <a:r>
                        <a:rPr kumimoji="1" lang="ja-JP" altLang="en-US" sz="1300" dirty="0">
                          <a:solidFill>
                            <a:schemeClr val="bg1"/>
                          </a:solidFill>
                          <a:latin typeface="Meiryo UI" panose="020B0604030504040204" pitchFamily="50" charset="-128"/>
                          <a:ea typeface="Meiryo UI" panose="020B0604030504040204" pitchFamily="50" charset="-128"/>
                        </a:rPr>
                        <a:t>・空港島内へのホテル誘致</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600"/>
                        </a:lnSpc>
                      </a:pPr>
                      <a:r>
                        <a:rPr kumimoji="1" lang="ja-JP" altLang="en-US" sz="1300" dirty="0">
                          <a:solidFill>
                            <a:schemeClr val="bg1"/>
                          </a:solidFill>
                          <a:latin typeface="Meiryo UI" panose="020B0604030504040204" pitchFamily="50" charset="-128"/>
                          <a:ea typeface="Meiryo UI" panose="020B0604030504040204" pitchFamily="50" charset="-128"/>
                        </a:rPr>
                        <a:t>・キャッシュレス化の推進</a:t>
                      </a:r>
                    </a:p>
                  </a:txBody>
                  <a:tcPr marL="84406" marR="84406" marT="42203" marB="42203"/>
                </a:tc>
                <a:extLst>
                  <a:ext uri="{0D108BD9-81ED-4DB2-BD59-A6C34878D82A}">
                    <a16:rowId xmlns:a16="http://schemas.microsoft.com/office/drawing/2014/main" val="2709112730"/>
                  </a:ext>
                </a:extLst>
              </a:tr>
              <a:tr h="1235666">
                <a:tc>
                  <a:txBody>
                    <a:bodyPr/>
                    <a:lstStyle/>
                    <a:p>
                      <a:pPr>
                        <a:lnSpc>
                          <a:spcPts val="1600"/>
                        </a:lnSpc>
                      </a:pPr>
                      <a:r>
                        <a:rPr kumimoji="1" lang="ja-JP" altLang="en-US" sz="1300" dirty="0">
                          <a:latin typeface="Meiryo UI" panose="020B0604030504040204" pitchFamily="50" charset="-128"/>
                          <a:ea typeface="Meiryo UI" panose="020B0604030504040204" pitchFamily="50" charset="-128"/>
                        </a:rPr>
                        <a:t>◎国の取組</a:t>
                      </a:r>
                    </a:p>
                  </a:txBody>
                  <a:tcPr marL="84406" marR="84406" marT="42203" marB="42203"/>
                </a:tc>
                <a:tc>
                  <a:txBody>
                    <a:bodyPr/>
                    <a:lstStyle/>
                    <a:p>
                      <a:pPr>
                        <a:lnSpc>
                          <a:spcPts val="1600"/>
                        </a:lnSpc>
                      </a:pPr>
                      <a:r>
                        <a:rPr kumimoji="1" lang="ja-JP" altLang="en-US" sz="1300" dirty="0">
                          <a:latin typeface="Meiryo UI" panose="020B0604030504040204" pitchFamily="50" charset="-128"/>
                          <a:ea typeface="Meiryo UI" panose="020B0604030504040204" pitchFamily="50" charset="-128"/>
                        </a:rPr>
                        <a:t>・入国審査ブースの増設</a:t>
                      </a:r>
                      <a:r>
                        <a:rPr kumimoji="1" lang="en-US" altLang="ja-JP" sz="1300" dirty="0">
                          <a:latin typeface="Meiryo UI" panose="020B0604030504040204" pitchFamily="50" charset="-128"/>
                          <a:ea typeface="Meiryo UI" panose="020B0604030504040204" pitchFamily="50" charset="-128"/>
                        </a:rPr>
                        <a:t>(40⇒80</a:t>
                      </a:r>
                      <a:r>
                        <a:rPr kumimoji="1" lang="ja-JP" altLang="en-US" sz="1300" dirty="0">
                          <a:latin typeface="Meiryo UI" panose="020B0604030504040204" pitchFamily="50" charset="-128"/>
                          <a:ea typeface="Meiryo UI" panose="020B0604030504040204" pitchFamily="50" charset="-128"/>
                        </a:rPr>
                        <a:t>ﾌﾞｰｽ</a:t>
                      </a:r>
                      <a:r>
                        <a:rPr kumimoji="1" lang="en-US" altLang="ja-JP" sz="1300" dirty="0">
                          <a:latin typeface="Meiryo UI" panose="020B0604030504040204" pitchFamily="50" charset="-128"/>
                          <a:ea typeface="Meiryo UI" panose="020B0604030504040204" pitchFamily="50" charset="-128"/>
                        </a:rPr>
                        <a:t>)</a:t>
                      </a:r>
                    </a:p>
                    <a:p>
                      <a:pPr>
                        <a:lnSpc>
                          <a:spcPts val="1600"/>
                        </a:lnSpc>
                      </a:pPr>
                      <a:r>
                        <a:rPr kumimoji="1" lang="ja-JP" altLang="en-US" sz="1300" dirty="0">
                          <a:latin typeface="Meiryo UI" panose="020B0604030504040204" pitchFamily="50" charset="-128"/>
                          <a:ea typeface="Meiryo UI" panose="020B0604030504040204" pitchFamily="50" charset="-128"/>
                        </a:rPr>
                        <a:t>・入国審査官等の緊急増員</a:t>
                      </a:r>
                    </a:p>
                    <a:p>
                      <a:pPr>
                        <a:lnSpc>
                          <a:spcPts val="1600"/>
                        </a:lnSpc>
                      </a:pPr>
                      <a:r>
                        <a:rPr kumimoji="1" lang="ja-JP" altLang="en-US" sz="1300" dirty="0">
                          <a:latin typeface="Meiryo UI" panose="020B0604030504040204" pitchFamily="50" charset="-128"/>
                          <a:ea typeface="Meiryo UI" panose="020B0604030504040204" pitchFamily="50" charset="-128"/>
                        </a:rPr>
                        <a:t>・入国審査の迅速化に向けた審査機器 </a:t>
                      </a:r>
                      <a:endParaRPr kumimoji="1" lang="en-US" altLang="ja-JP" sz="1300" dirty="0">
                        <a:latin typeface="Meiryo UI" panose="020B0604030504040204" pitchFamily="50" charset="-128"/>
                        <a:ea typeface="Meiryo UI" panose="020B0604030504040204" pitchFamily="50" charset="-128"/>
                      </a:endParaRPr>
                    </a:p>
                    <a:p>
                      <a:pPr>
                        <a:lnSpc>
                          <a:spcPts val="1600"/>
                        </a:lnSpc>
                      </a:pPr>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（バイオカート）の導入</a:t>
                      </a:r>
                      <a:endParaRPr kumimoji="1" lang="en-US" altLang="ja-JP" sz="1300" dirty="0">
                        <a:latin typeface="Meiryo UI" panose="020B0604030504040204" pitchFamily="50" charset="-128"/>
                        <a:ea typeface="Meiryo UI" panose="020B0604030504040204" pitchFamily="50" charset="-128"/>
                      </a:endParaRPr>
                    </a:p>
                    <a:p>
                      <a:pPr>
                        <a:lnSpc>
                          <a:spcPts val="1600"/>
                        </a:lnSpc>
                      </a:pPr>
                      <a:r>
                        <a:rPr kumimoji="1" lang="ja-JP" altLang="en-US" sz="1300" dirty="0">
                          <a:latin typeface="Meiryo UI" panose="020B0604030504040204" pitchFamily="50" charset="-128"/>
                          <a:ea typeface="Meiryo UI" panose="020B0604030504040204" pitchFamily="50" charset="-128"/>
                        </a:rPr>
                        <a:t>・顔認証ゲートの導入</a:t>
                      </a:r>
                    </a:p>
                  </a:txBody>
                  <a:tcPr marL="84406" marR="84406" marT="42203" marB="42203"/>
                </a:tc>
                <a:extLst>
                  <a:ext uri="{0D108BD9-81ED-4DB2-BD59-A6C34878D82A}">
                    <a16:rowId xmlns:a16="http://schemas.microsoft.com/office/drawing/2014/main" val="1076818883"/>
                  </a:ext>
                </a:extLst>
              </a:tr>
            </a:tbl>
          </a:graphicData>
        </a:graphic>
      </p:graphicFrame>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077" y="1275658"/>
            <a:ext cx="1801505" cy="969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7475171" y="2045702"/>
            <a:ext cx="1152128" cy="246221"/>
          </a:xfrm>
          <a:prstGeom prst="rect">
            <a:avLst/>
          </a:prstGeom>
          <a:noFill/>
        </p:spPr>
        <p:txBody>
          <a:bodyPr wrap="square" rtlCol="0">
            <a:spAutoFit/>
          </a:bodyPr>
          <a:lstStyle/>
          <a:p>
            <a:r>
              <a:rPr lang="en-US" altLang="ja-JP" sz="1000" dirty="0"/>
              <a:t>© Peach Aviation</a:t>
            </a:r>
            <a:endParaRPr kumimoji="1" lang="ja-JP" altLang="en-US" sz="1000" dirty="0"/>
          </a:p>
        </p:txBody>
      </p:sp>
      <p:sp>
        <p:nvSpPr>
          <p:cNvPr id="15" name="正方形/長方形 14"/>
          <p:cNvSpPr/>
          <p:nvPr/>
        </p:nvSpPr>
        <p:spPr>
          <a:xfrm>
            <a:off x="253144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関空のサービス向上</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5472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157286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主な改革取組</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70457" y="1315233"/>
            <a:ext cx="8603086" cy="1984814"/>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t"/>
          <a:lstStyle/>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■非航空系収入（免税店収入）の増加</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・ウォークスルー型の免税店舗の導入</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日本の空港で初めてウォークスルー型の</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免税店舗を導入</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。化粧品、菓子、電化製品、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タバコなど、ニーズが高い商品を集約。また、中国の</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観光客に人気のドラッグストア、時計の専門店も展開。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➡非航空系収入の大幅な増加に貢献。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8" name="図 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38" y="1471225"/>
            <a:ext cx="4707857" cy="1622002"/>
          </a:xfrm>
          <a:prstGeom prst="rect">
            <a:avLst/>
          </a:prstGeom>
        </p:spPr>
      </p:pic>
      <p:sp>
        <p:nvSpPr>
          <p:cNvPr id="7" name="テキスト ボックス 6"/>
          <p:cNvSpPr txBox="1"/>
          <p:nvPr/>
        </p:nvSpPr>
        <p:spPr>
          <a:xfrm>
            <a:off x="4165144" y="3062756"/>
            <a:ext cx="4443046"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出典：関西エアポート</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年度期末連結決算</a:t>
            </a:r>
          </a:p>
        </p:txBody>
      </p:sp>
      <p:sp>
        <p:nvSpPr>
          <p:cNvPr id="14" name="正方形/長方形 13"/>
          <p:cNvSpPr/>
          <p:nvPr/>
        </p:nvSpPr>
        <p:spPr>
          <a:xfrm>
            <a:off x="270456" y="3456039"/>
            <a:ext cx="8603087" cy="301606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t"/>
          <a:lstStyle/>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■国際貨物拠点化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FedEx</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北太平洋地区ハブ</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世界最大手の航空貨物会社</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関空促進協議会、国、経済界が一体となり、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拠点誘致に取り組み、</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月に</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FedEx</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北太平洋地区が開設。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アジアと北米を結ぶ需要な国際貨物拠点として機能。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7" name="Picture 2" descr="医薬品専用共同定温庫イメー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869" y="5155986"/>
            <a:ext cx="1947282" cy="12197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8992" y="5155986"/>
            <a:ext cx="2144572" cy="11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4265546" y="3665299"/>
            <a:ext cx="4677209" cy="1394292"/>
          </a:xfrm>
          <a:prstGeom prst="rect">
            <a:avLst/>
          </a:prstGeom>
          <a:noFill/>
        </p:spPr>
        <p:txBody>
          <a:bodyPr wrap="square" rtlCol="0">
            <a:spAutoFit/>
          </a:bodyPr>
          <a:lstStyle/>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医薬品物流拠点</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国際戦略総合特区を活用し、薬監証明手続きの簡素化・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電子化を実現したほか、医薬品定温庫（日本初）の活用など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関西の成長産業である医薬品・医療機器等の分野を支える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物流拠点機能も強化。</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643010" y="6230621"/>
            <a:ext cx="1476686" cy="248530"/>
          </a:xfrm>
          <a:prstGeom prst="rect">
            <a:avLst/>
          </a:prstGeom>
        </p:spPr>
        <p:txBody>
          <a:bodyPr wrap="non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FedEx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社</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WEB</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より）</a:t>
            </a:r>
          </a:p>
        </p:txBody>
      </p:sp>
      <p:sp>
        <p:nvSpPr>
          <p:cNvPr id="15" name="正方形/長方形 14"/>
          <p:cNvSpPr/>
          <p:nvPr/>
        </p:nvSpPr>
        <p:spPr>
          <a:xfrm>
            <a:off x="270457" y="943002"/>
            <a:ext cx="8603087"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非航空系収入の増加施策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国際貨物拠点化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の取組を実施。</a:t>
            </a:r>
          </a:p>
        </p:txBody>
      </p:sp>
      <p:sp>
        <p:nvSpPr>
          <p:cNvPr id="16" name="正方形/長方形 15"/>
          <p:cNvSpPr/>
          <p:nvPr/>
        </p:nvSpPr>
        <p:spPr>
          <a:xfrm>
            <a:off x="2531443" y="534146"/>
            <a:ext cx="6502878"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関空のサービス向上</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6084000" y="29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800" dirty="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036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146851"/>
            <a:ext cx="132760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今後の取組</a:t>
            </a:r>
          </a:p>
        </p:txBody>
      </p:sp>
      <p:cxnSp>
        <p:nvCxnSpPr>
          <p:cNvPr id="3" name="直線コネクタ 2"/>
          <p:cNvCxnSpPr/>
          <p:nvPr/>
        </p:nvCxnSpPr>
        <p:spPr>
          <a:xfrm>
            <a:off x="270457" y="50788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0457" y="601021"/>
            <a:ext cx="8603088" cy="5907210"/>
          </a:xfrm>
          <a:prstGeom prst="rect">
            <a:avLst/>
          </a:prstGeom>
          <a:ln>
            <a:solidFill>
              <a:schemeClr val="accent1"/>
            </a:solidFill>
          </a:ln>
        </p:spPr>
        <p:txBody>
          <a:bodyPr wrap="square" anchor="t">
            <a:noAutofit/>
          </a:bodyPr>
          <a:lstStyle/>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56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➢空港運用の強化</a:t>
            </a:r>
            <a:endParaRPr kumimoji="1" lang="en-US" altLang="ja-JP" sz="156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B1406B80-BB7A-4E81-A06D-8F4FC87D64EF}"/>
              </a:ext>
            </a:extLst>
          </p:cNvPr>
          <p:cNvGrpSpPr/>
          <p:nvPr/>
        </p:nvGrpSpPr>
        <p:grpSpPr>
          <a:xfrm>
            <a:off x="332773" y="1046223"/>
            <a:ext cx="8540772" cy="381120"/>
            <a:chOff x="396163" y="886368"/>
            <a:chExt cx="6726938" cy="340159"/>
          </a:xfrm>
          <a:solidFill>
            <a:srgbClr val="953735"/>
          </a:solidFill>
        </p:grpSpPr>
        <p:sp>
          <p:nvSpPr>
            <p:cNvPr id="26" name="ホームベース 6">
              <a:extLst>
                <a:ext uri="{FF2B5EF4-FFF2-40B4-BE49-F238E27FC236}">
                  <a16:creationId xmlns:a16="http://schemas.microsoft.com/office/drawing/2014/main" id="{1B7629EA-ADB7-4C0E-8F66-00767F27E995}"/>
                </a:ext>
              </a:extLst>
            </p:cNvPr>
            <p:cNvSpPr/>
            <p:nvPr/>
          </p:nvSpPr>
          <p:spPr bwMode="gray">
            <a:xfrm>
              <a:off x="4706391" y="886368"/>
              <a:ext cx="2416710"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Meiryo UI" panose="020B0604030504040204" pitchFamily="50" charset="-128"/>
                  <a:ea typeface="Meiryo UI" panose="020B0604030504040204" pitchFamily="50" charset="-128"/>
                </a:rPr>
                <a:t>2030</a:t>
              </a:r>
              <a:r>
                <a:rPr kumimoji="1" lang="ja-JP" altLang="en-US" sz="1260" dirty="0">
                  <a:solidFill>
                    <a:prstClr val="white"/>
                  </a:solidFill>
                  <a:latin typeface="Meiryo UI" panose="020B0604030504040204" pitchFamily="50" charset="-128"/>
                  <a:ea typeface="Meiryo UI" panose="020B0604030504040204" pitchFamily="50" charset="-128"/>
                </a:rPr>
                <a:t>（万博後のめざす姿）</a:t>
              </a:r>
            </a:p>
          </p:txBody>
        </p:sp>
        <p:sp>
          <p:nvSpPr>
            <p:cNvPr id="27" name="ホームベース 5">
              <a:extLst>
                <a:ext uri="{FF2B5EF4-FFF2-40B4-BE49-F238E27FC236}">
                  <a16:creationId xmlns:a16="http://schemas.microsoft.com/office/drawing/2014/main" id="{AD85B09B-C151-4246-83FE-8C65C4C68421}"/>
                </a:ext>
              </a:extLst>
            </p:cNvPr>
            <p:cNvSpPr/>
            <p:nvPr/>
          </p:nvSpPr>
          <p:spPr bwMode="gray">
            <a:xfrm>
              <a:off x="2549230" y="886369"/>
              <a:ext cx="228509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Meiryo UI" panose="020B0604030504040204" pitchFamily="50" charset="-128"/>
                  <a:ea typeface="Meiryo UI" panose="020B0604030504040204" pitchFamily="50" charset="-128"/>
                </a:rPr>
                <a:t>2025</a:t>
              </a:r>
              <a:r>
                <a:rPr kumimoji="1" lang="ja-JP" altLang="en-US" sz="1551" b="1" dirty="0">
                  <a:solidFill>
                    <a:prstClr val="white"/>
                  </a:solidFill>
                  <a:latin typeface="Meiryo UI" panose="020B0604030504040204" pitchFamily="50" charset="-128"/>
                  <a:ea typeface="Meiryo UI" panose="020B0604030504040204" pitchFamily="50" charset="-128"/>
                </a:rPr>
                <a:t>（万博開催）</a:t>
              </a:r>
            </a:p>
          </p:txBody>
        </p:sp>
        <p:sp>
          <p:nvSpPr>
            <p:cNvPr id="28" name="ホームベース 4">
              <a:extLst>
                <a:ext uri="{FF2B5EF4-FFF2-40B4-BE49-F238E27FC236}">
                  <a16:creationId xmlns:a16="http://schemas.microsoft.com/office/drawing/2014/main" id="{51F0FD7C-A3F3-4D3F-9E7A-E2D8BBD297CC}"/>
                </a:ext>
              </a:extLst>
            </p:cNvPr>
            <p:cNvSpPr/>
            <p:nvPr/>
          </p:nvSpPr>
          <p:spPr bwMode="gray">
            <a:xfrm>
              <a:off x="396163"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schemeClr val="bg1"/>
                  </a:solidFill>
                  <a:latin typeface="Meiryo UI" panose="020B0604030504040204" pitchFamily="50" charset="-128"/>
                  <a:ea typeface="Meiryo UI" panose="020B0604030504040204" pitchFamily="50" charset="-128"/>
                </a:rPr>
                <a:t>2022</a:t>
              </a:r>
              <a:endParaRPr kumimoji="1" lang="ja-JP" altLang="en-US" sz="1260" strike="sngStrike" dirty="0">
                <a:solidFill>
                  <a:schemeClr val="bg1"/>
                </a:solidFill>
                <a:latin typeface="Meiryo UI" panose="020B0604030504040204" pitchFamily="50" charset="-128"/>
                <a:ea typeface="Meiryo UI" panose="020B0604030504040204" pitchFamily="50" charset="-128"/>
              </a:endParaRPr>
            </a:p>
          </p:txBody>
        </p:sp>
      </p:grpSp>
      <p:graphicFrame>
        <p:nvGraphicFramePr>
          <p:cNvPr id="29" name="表 28">
            <a:extLst>
              <a:ext uri="{FF2B5EF4-FFF2-40B4-BE49-F238E27FC236}">
                <a16:creationId xmlns:a16="http://schemas.microsoft.com/office/drawing/2014/main" id="{731D8736-1F24-4DDD-BAE5-3D26FC93D64E}"/>
              </a:ext>
            </a:extLst>
          </p:cNvPr>
          <p:cNvGraphicFramePr>
            <a:graphicFrameLocks noGrp="1"/>
          </p:cNvGraphicFramePr>
          <p:nvPr/>
        </p:nvGraphicFramePr>
        <p:xfrm>
          <a:off x="365522" y="1415570"/>
          <a:ext cx="8453178" cy="4980325"/>
        </p:xfrm>
        <a:graphic>
          <a:graphicData uri="http://schemas.openxmlformats.org/drawingml/2006/table">
            <a:tbl>
              <a:tblPr>
                <a:tableStyleId>{2D5ABB26-0587-4C30-8999-92F81FD0307C}</a:tableStyleId>
              </a:tblPr>
              <a:tblGrid>
                <a:gridCol w="2764547">
                  <a:extLst>
                    <a:ext uri="{9D8B030D-6E8A-4147-A177-3AD203B41FA5}">
                      <a16:colId xmlns:a16="http://schemas.microsoft.com/office/drawing/2014/main" val="901775203"/>
                    </a:ext>
                  </a:extLst>
                </a:gridCol>
                <a:gridCol w="2664296">
                  <a:extLst>
                    <a:ext uri="{9D8B030D-6E8A-4147-A177-3AD203B41FA5}">
                      <a16:colId xmlns:a16="http://schemas.microsoft.com/office/drawing/2014/main" val="2895380761"/>
                    </a:ext>
                  </a:extLst>
                </a:gridCol>
                <a:gridCol w="3024335">
                  <a:extLst>
                    <a:ext uri="{9D8B030D-6E8A-4147-A177-3AD203B41FA5}">
                      <a16:colId xmlns:a16="http://schemas.microsoft.com/office/drawing/2014/main" val="925580270"/>
                    </a:ext>
                  </a:extLst>
                </a:gridCol>
              </a:tblGrid>
              <a:tr h="4980325">
                <a:tc>
                  <a:txBody>
                    <a:bodyPr/>
                    <a:lstStyle/>
                    <a:p>
                      <a:pPr marL="0" indent="0" defTabSz="443194">
                        <a:lnSpc>
                          <a:spcPct val="100000"/>
                        </a:lnSpc>
                        <a:spcBef>
                          <a:spcPts val="0"/>
                        </a:spcBef>
                        <a:spcAft>
                          <a:spcPts val="0"/>
                        </a:spcAft>
                        <a:defRPr/>
                      </a:pPr>
                      <a:r>
                        <a:rPr lang="ja-JP" altLang="en-US" sz="1300" b="1" dirty="0">
                          <a:solidFill>
                            <a:schemeClr val="tx1"/>
                          </a:solidFill>
                          <a:latin typeface="Meiryo UI" panose="020B0604030504040204" pitchFamily="50" charset="-128"/>
                          <a:ea typeface="Meiryo UI" panose="020B0604030504040204" pitchFamily="50" charset="-128"/>
                        </a:rPr>
                        <a:t>□旅客受入能力の拡大へ</a:t>
                      </a:r>
                      <a:endParaRPr lang="en-US" altLang="ja-JP" sz="1300" b="1"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endParaRPr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endParaRPr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◎発着容量の拡張の検討</a:t>
                      </a:r>
                      <a:endParaRPr lang="en-US" altLang="ja-JP" sz="1100" dirty="0">
                        <a:solidFill>
                          <a:schemeClr val="tx1"/>
                        </a:solidFill>
                        <a:latin typeface="Meiryo UI" panose="020B0604030504040204" pitchFamily="50" charset="-128"/>
                        <a:ea typeface="Meiryo UI" panose="020B0604030504040204"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・将来航空需要予測において、年間</a:t>
                      </a:r>
                      <a:endParaRPr lang="en-US" altLang="ja-JP" sz="1100" dirty="0">
                        <a:solidFill>
                          <a:schemeClr val="tx1"/>
                        </a:solidFill>
                        <a:latin typeface="Meiryo UI" panose="020B0604030504040204" pitchFamily="50" charset="-128"/>
                        <a:ea typeface="Meiryo UI" panose="020B0604030504040204"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発着回数は増加。</a:t>
                      </a:r>
                      <a:endParaRPr lang="en-US" altLang="ja-JP" sz="1100" dirty="0">
                        <a:solidFill>
                          <a:schemeClr val="tx1"/>
                        </a:solidFill>
                        <a:latin typeface="Meiryo UI" panose="020B0604030504040204" pitchFamily="50" charset="-128"/>
                        <a:ea typeface="Meiryo UI" panose="020B0604030504040204"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・関西３空港懇談会において、関空の</a:t>
                      </a:r>
                      <a:endParaRPr lang="en-US" altLang="ja-JP" sz="1100" dirty="0">
                        <a:solidFill>
                          <a:schemeClr val="tx1"/>
                        </a:solidFill>
                        <a:latin typeface="Meiryo UI" panose="020B0604030504040204" pitchFamily="50" charset="-128"/>
                        <a:ea typeface="Meiryo UI" panose="020B0604030504040204" pitchFamily="50" charset="-128"/>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成長目標等を合意。</a:t>
                      </a:r>
                      <a:endParaRPr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endParaRPr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◎ターミナルの機能強化</a:t>
                      </a:r>
                      <a:endParaRPr lang="en-US" altLang="ja-JP" sz="1100" dirty="0">
                        <a:solidFill>
                          <a:schemeClr val="tx1"/>
                        </a:solidFill>
                        <a:latin typeface="Meiryo UI" panose="020B0604030504040204" pitchFamily="50" charset="-128"/>
                        <a:ea typeface="Meiryo UI" panose="020B0604030504040204" pitchFamily="50" charset="-128"/>
                      </a:endParaRPr>
                    </a:p>
                    <a:p>
                      <a:pPr marL="144000" indent="-457200">
                        <a:lnSpc>
                          <a:spcPct val="100000"/>
                        </a:lnSpc>
                        <a:spcBef>
                          <a:spcPts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　・第１ターミナル改修工事着工。</a:t>
                      </a:r>
                      <a:endParaRPr lang="en-US" altLang="ja-JP" sz="1100" dirty="0">
                        <a:solidFill>
                          <a:schemeClr val="tx1"/>
                        </a:solidFill>
                        <a:latin typeface="Meiryo UI" panose="020B0604030504040204" pitchFamily="50" charset="-128"/>
                        <a:ea typeface="Meiryo UI" panose="020B0604030504040204" pitchFamily="50" charset="-128"/>
                      </a:endParaRPr>
                    </a:p>
                    <a:p>
                      <a:pPr marL="144000" indent="-457200">
                        <a:lnSpc>
                          <a:spcPct val="100000"/>
                        </a:lnSpc>
                        <a:spcBef>
                          <a:spcPts val="0"/>
                        </a:spcBef>
                        <a:spcAft>
                          <a:spcPts val="0"/>
                        </a:spcAft>
                        <a:defRPr/>
                      </a:pPr>
                      <a:r>
                        <a:rPr lang="ja-JP" altLang="en-US" sz="800"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rPr>
                        <a:t>2021</a:t>
                      </a:r>
                      <a:r>
                        <a:rPr lang="ja-JP" altLang="en-US" sz="800" dirty="0">
                          <a:solidFill>
                            <a:schemeClr val="tx1"/>
                          </a:solidFill>
                          <a:latin typeface="Meiryo UI" panose="020B0604030504040204" pitchFamily="50" charset="-128"/>
                          <a:ea typeface="Meiryo UI" panose="020B0604030504040204" pitchFamily="50" charset="-128"/>
                        </a:rPr>
                        <a:t>年５月）</a:t>
                      </a:r>
                      <a:endParaRPr lang="en-US" altLang="ja-JP" sz="1100" dirty="0">
                        <a:solidFill>
                          <a:schemeClr val="tx1"/>
                        </a:solidFill>
                        <a:latin typeface="Meiryo UI" panose="020B0604030504040204" pitchFamily="50" charset="-128"/>
                        <a:ea typeface="Meiryo UI" panose="020B0604030504040204" pitchFamily="50" charset="-128"/>
                      </a:endParaRPr>
                    </a:p>
                    <a:p>
                      <a:pPr marL="144000" indent="-457200">
                        <a:lnSpc>
                          <a:spcPct val="100000"/>
                        </a:lnSpc>
                        <a:spcBef>
                          <a:spcPts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　・新国内線エリアオープン。</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2022</a:t>
                      </a:r>
                      <a:r>
                        <a:rPr lang="ja-JP" altLang="en-US" sz="800" dirty="0">
                          <a:solidFill>
                            <a:schemeClr val="tx1"/>
                          </a:solidFill>
                          <a:latin typeface="Meiryo UI" panose="020B0604030504040204" pitchFamily="50" charset="-128"/>
                          <a:ea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rPr>
                        <a:t>月）</a:t>
                      </a:r>
                      <a:endParaRPr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□国内外からの来訪者の万全な</a:t>
                      </a:r>
                      <a:endParaRPr kumimoji="1" lang="en-US" altLang="ja-JP"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受入体制</a:t>
                      </a:r>
                    </a:p>
                    <a:p>
                      <a:pPr marL="7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・万博開催時とその後の成長に</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適切に対応できるよう、</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発着容量を拡張。</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・第１ターミナル改修により、国際線</a:t>
                      </a:r>
                      <a:endPar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の受入能力を</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3,000</a:t>
                      </a: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万人に。</a:t>
                      </a:r>
                    </a:p>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Meiryo UI" panose="020B0604030504040204" pitchFamily="50" charset="-128"/>
                          <a:ea typeface="Meiryo UI" panose="020B0604030504040204" pitchFamily="50" charset="-128"/>
                        </a:rPr>
                        <a:t>□さらなる来訪者増に向けた受入体制の</a:t>
                      </a:r>
                      <a:endParaRPr kumimoji="1" lang="en-US" altLang="ja-JP" sz="1300" b="1"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r>
                        <a:rPr kumimoji="1" lang="ja-JP" altLang="en-US" sz="1300" b="1" baseline="0" dirty="0">
                          <a:solidFill>
                            <a:schemeClr val="tx1"/>
                          </a:solidFill>
                          <a:latin typeface="Meiryo UI" panose="020B0604030504040204" pitchFamily="50" charset="-128"/>
                          <a:ea typeface="Meiryo UI" panose="020B0604030504040204" pitchFamily="50" charset="-128"/>
                        </a:rPr>
                        <a:t>   </a:t>
                      </a:r>
                      <a:r>
                        <a:rPr kumimoji="1" lang="ja-JP" altLang="en-US" sz="1300" b="1" dirty="0">
                          <a:solidFill>
                            <a:schemeClr val="tx1"/>
                          </a:solidFill>
                          <a:latin typeface="Meiryo UI" panose="020B0604030504040204" pitchFamily="50" charset="-128"/>
                          <a:ea typeface="Meiryo UI" panose="020B0604030504040204" pitchFamily="50" charset="-128"/>
                        </a:rPr>
                        <a:t>強化</a:t>
                      </a:r>
                      <a:endParaRPr kumimoji="1" lang="en-US" altLang="ja-JP" sz="1300" b="1"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r>
                        <a:rPr kumimoji="1" lang="ja-JP" altLang="en-US" sz="1100" b="0" dirty="0">
                          <a:solidFill>
                            <a:schemeClr val="tx1"/>
                          </a:solidFill>
                          <a:latin typeface="Meiryo UI" panose="020B0604030504040204" pitchFamily="50" charset="-128"/>
                          <a:ea typeface="Meiryo UI" panose="020B0604030504040204" pitchFamily="50" charset="-128"/>
                        </a:rPr>
                        <a:t>　</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　　　・年間発着回数</a:t>
                      </a:r>
                      <a:r>
                        <a:rPr kumimoji="1" lang="en-US" altLang="ja-JP" sz="1100" dirty="0">
                          <a:solidFill>
                            <a:schemeClr val="tx1"/>
                          </a:solidFill>
                          <a:latin typeface="Meiryo UI" panose="020B0604030504040204" pitchFamily="50" charset="-128"/>
                          <a:ea typeface="Meiryo UI" panose="020B0604030504040204" pitchFamily="50" charset="-128"/>
                        </a:rPr>
                        <a:t>30</a:t>
                      </a:r>
                      <a:r>
                        <a:rPr kumimoji="1" lang="ja-JP" altLang="en-US" sz="1100" dirty="0">
                          <a:solidFill>
                            <a:schemeClr val="tx1"/>
                          </a:solidFill>
                          <a:latin typeface="Meiryo UI" panose="020B0604030504040204" pitchFamily="50" charset="-128"/>
                          <a:ea typeface="Meiryo UI" panose="020B0604030504040204" pitchFamily="50" charset="-128"/>
                        </a:rPr>
                        <a:t>万回の実現。</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r>
                        <a:rPr kumimoji="1" lang="ja-JP" altLang="en-US" sz="1100" b="0" dirty="0">
                          <a:solidFill>
                            <a:schemeClr val="tx1"/>
                          </a:solidFill>
                          <a:latin typeface="Meiryo UI" panose="020B0604030504040204" pitchFamily="50" charset="-128"/>
                          <a:ea typeface="Meiryo UI" panose="020B0604030504040204" pitchFamily="50" charset="-128"/>
                        </a:rPr>
                        <a:t>　　　</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r>
                        <a:rPr kumimoji="1" lang="ja-JP" altLang="en-US" sz="1100" b="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30" name="グループ化 29"/>
          <p:cNvGrpSpPr/>
          <p:nvPr/>
        </p:nvGrpSpPr>
        <p:grpSpPr>
          <a:xfrm>
            <a:off x="5938381" y="3699130"/>
            <a:ext cx="2753494" cy="2530220"/>
            <a:chOff x="6210870" y="3861048"/>
            <a:chExt cx="2319812" cy="2150335"/>
          </a:xfrm>
        </p:grpSpPr>
        <p:sp>
          <p:nvSpPr>
            <p:cNvPr id="31" name="テキスト ボックス 30">
              <a:extLst>
                <a:ext uri="{FF2B5EF4-FFF2-40B4-BE49-F238E27FC236}">
                  <a16:creationId xmlns:a16="http://schemas.microsoft.com/office/drawing/2014/main" id="{37DB1857-2264-4DD7-91E8-39AD81473A7C}"/>
                </a:ext>
              </a:extLst>
            </p:cNvPr>
            <p:cNvSpPr txBox="1"/>
            <p:nvPr/>
          </p:nvSpPr>
          <p:spPr>
            <a:xfrm>
              <a:off x="6670584" y="5768646"/>
              <a:ext cx="1615079" cy="242737"/>
            </a:xfrm>
            <a:prstGeom prst="rect">
              <a:avLst/>
            </a:prstGeom>
            <a:noFill/>
          </p:spPr>
          <p:txBody>
            <a:bodyPr wrap="square" lIns="0" tIns="0" rIns="0" bIns="0" rtlCol="0" anchor="ctr" anchorCtr="0">
              <a:no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KIX </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国際線キャパシティ拡大</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700" dirty="0">
                  <a:latin typeface="Meiryo UI" panose="020B0604030504040204" pitchFamily="50" charset="-128"/>
                  <a:ea typeface="Meiryo UI" panose="020B0604030504040204" pitchFamily="50" charset="-128"/>
                </a:rPr>
                <a:t>関西エアポート</a:t>
              </a:r>
              <a:r>
                <a:rPr kumimoji="1" lang="en-US" altLang="ja-JP" sz="700" dirty="0">
                  <a:latin typeface="Meiryo UI" panose="020B0604030504040204" pitchFamily="50" charset="-128"/>
                  <a:ea typeface="Meiryo UI" panose="020B0604030504040204" pitchFamily="50" charset="-128"/>
                </a:rPr>
                <a:t>HP</a:t>
              </a:r>
            </a:p>
          </p:txBody>
        </p:sp>
        <p:pic>
          <p:nvPicPr>
            <p:cNvPr id="32" name="図 31"/>
            <p:cNvPicPr>
              <a:picLocks noChangeAspect="1"/>
            </p:cNvPicPr>
            <p:nvPr/>
          </p:nvPicPr>
          <p:blipFill>
            <a:blip r:embed="rId3"/>
            <a:stretch>
              <a:fillRect/>
            </a:stretch>
          </p:blipFill>
          <p:spPr>
            <a:xfrm>
              <a:off x="6210870" y="3861048"/>
              <a:ext cx="2319812" cy="1907598"/>
            </a:xfrm>
            <a:prstGeom prst="rect">
              <a:avLst/>
            </a:prstGeom>
          </p:spPr>
        </p:pic>
      </p:grpSp>
      <p:grpSp>
        <p:nvGrpSpPr>
          <p:cNvPr id="33" name="グループ化 32"/>
          <p:cNvGrpSpPr/>
          <p:nvPr/>
        </p:nvGrpSpPr>
        <p:grpSpPr>
          <a:xfrm>
            <a:off x="3218293" y="4019631"/>
            <a:ext cx="2504064" cy="1717110"/>
            <a:chOff x="4630383" y="5116615"/>
            <a:chExt cx="2504064" cy="1717110"/>
          </a:xfrm>
        </p:grpSpPr>
        <p:sp>
          <p:nvSpPr>
            <p:cNvPr id="34" name="ホームベース 33"/>
            <p:cNvSpPr/>
            <p:nvPr/>
          </p:nvSpPr>
          <p:spPr>
            <a:xfrm>
              <a:off x="5164249" y="5116615"/>
              <a:ext cx="1553079" cy="142137"/>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Meiryo UI" panose="020B0604030504040204" pitchFamily="50" charset="-128"/>
                  <a:ea typeface="Meiryo UI" panose="020B0604030504040204" pitchFamily="50" charset="-128"/>
                </a:rPr>
                <a:t>≪将来航空需要予測≫</a:t>
              </a:r>
            </a:p>
          </p:txBody>
        </p:sp>
        <p:pic>
          <p:nvPicPr>
            <p:cNvPr id="35" name="図 34"/>
            <p:cNvPicPr>
              <a:picLocks noChangeAspect="1"/>
            </p:cNvPicPr>
            <p:nvPr/>
          </p:nvPicPr>
          <p:blipFill rotWithShape="1">
            <a:blip r:embed="rId4"/>
            <a:srcRect l="1648" t="7477" r="1586" b="5796"/>
            <a:stretch/>
          </p:blipFill>
          <p:spPr>
            <a:xfrm>
              <a:off x="4630383" y="5305772"/>
              <a:ext cx="2504064" cy="1527953"/>
            </a:xfrm>
            <a:prstGeom prst="rect">
              <a:avLst/>
            </a:prstGeom>
            <a:ln>
              <a:solidFill>
                <a:schemeClr val="tx1"/>
              </a:solidFill>
            </a:ln>
          </p:spPr>
        </p:pic>
      </p:grpSp>
      <p:sp>
        <p:nvSpPr>
          <p:cNvPr id="36" name="右矢印 35"/>
          <p:cNvSpPr/>
          <p:nvPr/>
        </p:nvSpPr>
        <p:spPr>
          <a:xfrm>
            <a:off x="3046029" y="2496881"/>
            <a:ext cx="372072" cy="370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7" name="右矢印 36"/>
          <p:cNvSpPr/>
          <p:nvPr/>
        </p:nvSpPr>
        <p:spPr>
          <a:xfrm>
            <a:off x="3037836" y="3369197"/>
            <a:ext cx="380265" cy="370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右矢印 37"/>
          <p:cNvSpPr/>
          <p:nvPr/>
        </p:nvSpPr>
        <p:spPr>
          <a:xfrm>
            <a:off x="5694417" y="2496881"/>
            <a:ext cx="387981" cy="370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0" name="ホームベース 39"/>
          <p:cNvSpPr/>
          <p:nvPr/>
        </p:nvSpPr>
        <p:spPr>
          <a:xfrm>
            <a:off x="3432082" y="5783761"/>
            <a:ext cx="2169851" cy="351382"/>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Meiryo UI" panose="020B0604030504040204" pitchFamily="50" charset="-128"/>
                <a:ea typeface="Meiryo UI" panose="020B0604030504040204" pitchFamily="50" charset="-128"/>
              </a:rPr>
              <a:t>関西国際空港の将来航空需要に関する調査委員会資料</a:t>
            </a:r>
            <a:endParaRPr kumimoji="1" lang="en-US" altLang="ja-JP" sz="700" dirty="0">
              <a:solidFill>
                <a:schemeClr val="tx1"/>
              </a:solidFill>
              <a:latin typeface="Meiryo UI" panose="020B0604030504040204" pitchFamily="50" charset="-128"/>
              <a:ea typeface="Meiryo UI" panose="020B0604030504040204" pitchFamily="50" charset="-128"/>
            </a:endParaRPr>
          </a:p>
          <a:p>
            <a:r>
              <a:rPr kumimoji="1" lang="ja-JP" altLang="en-US" sz="700" dirty="0">
                <a:solidFill>
                  <a:schemeClr val="tx1"/>
                </a:solidFill>
                <a:latin typeface="Meiryo UI" panose="020B0604030504040204" pitchFamily="50" charset="-128"/>
                <a:ea typeface="Meiryo UI" panose="020B0604030504040204" pitchFamily="50" charset="-128"/>
              </a:rPr>
              <a:t>より府作成</a:t>
            </a:r>
          </a:p>
        </p:txBody>
      </p:sp>
      <p:sp>
        <p:nvSpPr>
          <p:cNvPr id="24" name="正方形/長方形 23"/>
          <p:cNvSpPr/>
          <p:nvPr/>
        </p:nvSpPr>
        <p:spPr>
          <a:xfrm>
            <a:off x="2083129" y="159070"/>
            <a:ext cx="5925264" cy="348109"/>
          </a:xfrm>
          <a:prstGeom prst="rect">
            <a:avLst/>
          </a:prstGeom>
        </p:spPr>
        <p:txBody>
          <a:bodyPr wrap="square">
            <a:spAutoFit/>
          </a:bodyPr>
          <a:lstStyle/>
          <a:p>
            <a:pPr lvl="0" defTabSz="957700">
              <a:defRPr/>
            </a:pPr>
            <a:r>
              <a:rPr lang="en-US" altLang="ja-JP" sz="1662" dirty="0">
                <a:latin typeface="Meiryo UI"/>
                <a:ea typeface="Meiryo UI"/>
              </a:rPr>
              <a:t>【</a:t>
            </a:r>
            <a:r>
              <a:rPr lang="ja-JP" altLang="en-US" sz="1662" dirty="0">
                <a:latin typeface="Meiryo UI"/>
                <a:ea typeface="Meiryo UI"/>
              </a:rPr>
              <a:t>関空</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5184000" y="550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566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7644" y="2031694"/>
            <a:ext cx="7886700" cy="1325563"/>
          </a:xfrm>
        </p:spPr>
        <p:txBody>
          <a:bodyPr/>
          <a:lstStyle/>
          <a:p>
            <a:pPr algn="ctr"/>
            <a:r>
              <a:rPr lang="ja-JP" altLang="en-US" dirty="0">
                <a:latin typeface="Meiryo UI" panose="020B0604030504040204" pitchFamily="50" charset="-128"/>
                <a:ea typeface="Meiryo UI" panose="020B0604030504040204" pitchFamily="50" charset="-128"/>
              </a:rPr>
              <a:t>鉄道・道路</a:t>
            </a: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5514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271538"/>
            <a:ext cx="596830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　主な改革取組　　</a:t>
            </a: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国土軸の強化（リニア、北陸新幹線）</a:t>
            </a: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846" b="0" i="0" u="none" strike="noStrike" kern="1200" cap="none" spc="0" normalizeH="0" baseline="0" noProof="0" dirty="0">
                <a:ln>
                  <a:noFill/>
                </a:ln>
                <a:effectLst/>
                <a:uLnTx/>
                <a:uFillTx/>
                <a:latin typeface="Meiryo UI"/>
                <a:ea typeface="Meiryo UI"/>
                <a:cs typeface="+mn-cs"/>
              </a:rPr>
              <a:t>　</a:t>
            </a:r>
            <a:endPar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63256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6145" y="1376776"/>
            <a:ext cx="4227719" cy="1057982"/>
          </a:xfrm>
          <a:prstGeom prst="rect">
            <a:avLst/>
          </a:prstGeom>
          <a:noFill/>
        </p:spPr>
        <p:txBody>
          <a:bodyPr wrap="square" lIns="33231" rIns="33231"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「リニア中央新幹線」</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の概要</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区間：東京都・大阪市</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走行方式：</a:t>
            </a:r>
            <a:r>
              <a:rPr kumimoji="1" lang="zh-TW"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超電導磁気浮上方式</a:t>
            </a:r>
            <a:endParaRPr kumimoji="1" lang="en-US" altLang="zh-TW"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zh-TW"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最高設計速度</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505</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キロメートル／時</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建設に要する費用の概算額</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車両費含</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90,300</a:t>
            </a:r>
            <a:r>
              <a:rPr kumimoji="1" lang="zh-TW"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全額</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東海負担）</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所要時間：</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776" y="1224552"/>
            <a:ext cx="2657526" cy="2800350"/>
          </a:xfrm>
          <a:prstGeom prst="rect">
            <a:avLst/>
          </a:prstGeom>
        </p:spPr>
      </p:pic>
      <p:sp>
        <p:nvSpPr>
          <p:cNvPr id="15" name="テキスト ボックス 14"/>
          <p:cNvSpPr txBox="1"/>
          <p:nvPr/>
        </p:nvSpPr>
        <p:spPr>
          <a:xfrm>
            <a:off x="0" y="6373166"/>
            <a:ext cx="3296226"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出典：リニア中央新幹線早期全線開業実現協議会</a:t>
            </a:r>
          </a:p>
        </p:txBody>
      </p:sp>
      <p:sp>
        <p:nvSpPr>
          <p:cNvPr id="16" name="テキスト ボックス 15"/>
          <p:cNvSpPr txBox="1"/>
          <p:nvPr/>
        </p:nvSpPr>
        <p:spPr>
          <a:xfrm>
            <a:off x="7269010" y="3764293"/>
            <a:ext cx="2063676" cy="39062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effectLst/>
                <a:uLnTx/>
                <a:uFillTx/>
                <a:latin typeface="Meiryo UI"/>
                <a:ea typeface="Meiryo UI"/>
                <a:cs typeface="+mn-cs"/>
              </a:rPr>
              <a:t>出典</a:t>
            </a:r>
            <a:r>
              <a:rPr kumimoji="1" lang="en-US" altLang="ja-JP" sz="969" b="0" i="0" u="none" strike="noStrike" kern="1200" cap="none" spc="0" normalizeH="0" baseline="0" noProof="0" dirty="0">
                <a:ln>
                  <a:noFill/>
                </a:ln>
                <a:effectLst/>
                <a:uLnTx/>
                <a:uFillTx/>
                <a:latin typeface="Meiryo UI"/>
                <a:ea typeface="Meiryo UI"/>
                <a:cs typeface="+mn-cs"/>
              </a:rPr>
              <a:t>:</a:t>
            </a:r>
            <a:r>
              <a:rPr kumimoji="1" lang="ja-JP" altLang="en-US" sz="969" b="0" i="0" u="none" strike="noStrike" kern="1200" cap="none" spc="0" normalizeH="0" baseline="0" noProof="0" dirty="0">
                <a:ln>
                  <a:noFill/>
                </a:ln>
                <a:effectLst/>
                <a:uLnTx/>
                <a:uFillTx/>
                <a:latin typeface="Meiryo UI"/>
                <a:ea typeface="Meiryo UI"/>
                <a:cs typeface="+mn-cs"/>
              </a:rPr>
              <a:t>北陸新幹線建設促進同盟会</a:t>
            </a:r>
            <a:endParaRPr kumimoji="1" lang="en-US" altLang="ja-JP" sz="969" b="0" i="0" u="none" strike="noStrike" kern="1200" cap="none" spc="0" normalizeH="0" baseline="0" noProof="0" dirty="0">
              <a:ln>
                <a:noFill/>
              </a:ln>
              <a:effectLst/>
              <a:uLnTx/>
              <a:uFillTx/>
              <a:latin typeface="Meiryo UI"/>
              <a:ea typeface="Meiryo UI"/>
              <a:cs typeface="+mn-cs"/>
            </a:endParaRPr>
          </a:p>
          <a:p>
            <a:pPr lvl="0" defTabSz="957700">
              <a:defRPr/>
            </a:pPr>
            <a:r>
              <a:rPr kumimoji="1" lang="ja-JP" altLang="en-US" sz="969" b="0" i="0" u="none" strike="noStrike" kern="1200" cap="none" spc="0" normalizeH="0" baseline="0" noProof="0" dirty="0">
                <a:ln>
                  <a:noFill/>
                </a:ln>
                <a:effectLst/>
                <a:uLnTx/>
                <a:uFillTx/>
                <a:latin typeface="Meiryo UI"/>
                <a:ea typeface="Meiryo UI"/>
                <a:cs typeface="+mn-cs"/>
              </a:rPr>
              <a:t>　　　　要望書（</a:t>
            </a:r>
            <a:r>
              <a:rPr lang="en-US" altLang="ja-JP" sz="969" noProof="0" dirty="0">
                <a:latin typeface="Meiryo UI"/>
                <a:ea typeface="Meiryo UI"/>
              </a:rPr>
              <a:t>2023</a:t>
            </a:r>
            <a:r>
              <a:rPr lang="ja-JP" altLang="en-US" sz="969" dirty="0">
                <a:latin typeface="Meiryo UI"/>
                <a:ea typeface="Meiryo UI"/>
              </a:rPr>
              <a:t>年</a:t>
            </a:r>
            <a:r>
              <a:rPr lang="en-US" altLang="ja-JP" sz="969" dirty="0">
                <a:latin typeface="Meiryo UI"/>
                <a:ea typeface="Meiryo UI"/>
              </a:rPr>
              <a:t>5</a:t>
            </a:r>
            <a:r>
              <a:rPr lang="ja-JP" altLang="en-US" sz="969" dirty="0">
                <a:latin typeface="Meiryo UI"/>
                <a:ea typeface="Meiryo UI"/>
              </a:rPr>
              <a:t>月</a:t>
            </a:r>
            <a:r>
              <a:rPr kumimoji="1" lang="ja-JP" altLang="en-US" sz="969" b="0" i="0" u="none" strike="noStrike" kern="1200" cap="none" spc="0" normalizeH="0" baseline="0" noProof="0" dirty="0">
                <a:ln>
                  <a:noFill/>
                </a:ln>
                <a:effectLst/>
                <a:uLnTx/>
                <a:uFillTx/>
                <a:latin typeface="Meiryo UI"/>
                <a:ea typeface="Meiryo UI"/>
                <a:cs typeface="+mn-cs"/>
              </a:rPr>
              <a:t>）</a:t>
            </a:r>
            <a:endParaRPr kumimoji="1" lang="en-US" altLang="ja-JP" sz="969" b="0" i="0" u="none" strike="noStrike" kern="1200" cap="none" spc="0" normalizeH="0" baseline="0" noProof="0" dirty="0">
              <a:ln>
                <a:noFill/>
              </a:ln>
              <a:effectLst/>
              <a:uLnTx/>
              <a:uFillTx/>
              <a:latin typeface="Meiryo UI"/>
              <a:ea typeface="Meiryo UI"/>
              <a:cs typeface="+mn-cs"/>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80" y="4270999"/>
            <a:ext cx="4207291" cy="2129262"/>
          </a:xfrm>
          <a:prstGeom prst="rect">
            <a:avLst/>
          </a:prstGeom>
        </p:spPr>
      </p:pic>
      <p:sp>
        <p:nvSpPr>
          <p:cNvPr id="24" name="テキスト ボックス 23"/>
          <p:cNvSpPr txBox="1"/>
          <p:nvPr/>
        </p:nvSpPr>
        <p:spPr>
          <a:xfrm>
            <a:off x="19403" y="4077009"/>
            <a:ext cx="3791526" cy="262829"/>
          </a:xfrm>
          <a:prstGeom prst="rect">
            <a:avLst/>
          </a:prstGeom>
          <a:noFill/>
        </p:spPr>
        <p:txBody>
          <a:bodyPr wrap="square" rIns="33231"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（８年前倒しの整備スケジュール）</a:t>
            </a:r>
          </a:p>
        </p:txBody>
      </p:sp>
      <p:sp>
        <p:nvSpPr>
          <p:cNvPr id="13" name="テキスト ボックス 12"/>
          <p:cNvSpPr txBox="1"/>
          <p:nvPr/>
        </p:nvSpPr>
        <p:spPr>
          <a:xfrm>
            <a:off x="4373268" y="1369174"/>
            <a:ext cx="2341170" cy="1214179"/>
          </a:xfrm>
          <a:prstGeom prst="rect">
            <a:avLst/>
          </a:prstGeom>
          <a:noFill/>
        </p:spPr>
        <p:txBody>
          <a:bodyPr wrap="square" lIns="33231" rIns="33231"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「北陸新幹線」</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の概要</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区間：東京都・大阪市</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線路延長：約</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700km</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高崎～長野間（</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117km</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1997</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年開業</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長野～金沢間（</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240km</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年開業</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金沢～敦賀間（</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113km</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年度末</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開業予定</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16" y="2406646"/>
            <a:ext cx="4247363" cy="1709909"/>
          </a:xfrm>
          <a:prstGeom prst="rect">
            <a:avLst/>
          </a:prstGeom>
        </p:spPr>
      </p:pic>
      <p:sp>
        <p:nvSpPr>
          <p:cNvPr id="28" name="テキスト ボックス 27"/>
          <p:cNvSpPr txBox="1"/>
          <p:nvPr/>
        </p:nvSpPr>
        <p:spPr>
          <a:xfrm>
            <a:off x="15008" y="3837463"/>
            <a:ext cx="1574522"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出典：国土交通省資料</a:t>
            </a:r>
          </a:p>
        </p:txBody>
      </p:sp>
      <p:sp>
        <p:nvSpPr>
          <p:cNvPr id="9" name="正方形/長方形 8"/>
          <p:cNvSpPr/>
          <p:nvPr/>
        </p:nvSpPr>
        <p:spPr>
          <a:xfrm>
            <a:off x="342851" y="716343"/>
            <a:ext cx="8764451" cy="57528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0" i="0" u="none" strike="noStrike" kern="1200" cap="none" spc="0" normalizeH="0" baseline="0" noProof="0" dirty="0">
                <a:ln>
                  <a:noFill/>
                </a:ln>
                <a:effectLst/>
                <a:uLnTx/>
                <a:uFillTx/>
                <a:latin typeface="Meiryo UI"/>
                <a:ea typeface="Meiryo UI"/>
                <a:cs typeface="+mn-cs"/>
              </a:rPr>
              <a:t>〇</a:t>
            </a:r>
            <a:r>
              <a:rPr kumimoji="1" lang="ja-JP" altLang="en-US" sz="1569" b="1" i="0" u="none" strike="noStrike" kern="1200" cap="none" spc="0" normalizeH="0" baseline="0" noProof="0" dirty="0">
                <a:ln>
                  <a:noFill/>
                </a:ln>
                <a:effectLst/>
                <a:uLnTx/>
                <a:uFillTx/>
                <a:latin typeface="Meiryo UI"/>
                <a:ea typeface="Meiryo UI"/>
                <a:cs typeface="+mn-cs"/>
              </a:rPr>
              <a:t>リニア中央新幹線</a:t>
            </a:r>
            <a:r>
              <a:rPr kumimoji="1" lang="ja-JP" altLang="en-US" sz="1569" b="0" i="0" u="none" strike="noStrike" kern="1200" cap="none" spc="0" normalizeH="0" baseline="0" noProof="0" dirty="0">
                <a:ln>
                  <a:noFill/>
                </a:ln>
                <a:effectLst/>
                <a:uLnTx/>
                <a:uFillTx/>
                <a:latin typeface="Meiryo UI"/>
                <a:ea typeface="Meiryo UI"/>
                <a:cs typeface="+mn-cs"/>
              </a:rPr>
              <a:t>については、府・市・経済界が一丸となって、全線の早期開業を働きかけ、</a:t>
            </a:r>
            <a:r>
              <a:rPr kumimoji="1" lang="ja-JP" altLang="en-US" sz="1569" b="1" i="0" u="none" strike="noStrike" kern="1200" cap="none" spc="0" normalizeH="0" baseline="0" noProof="0" dirty="0">
                <a:ln>
                  <a:noFill/>
                </a:ln>
                <a:effectLst/>
                <a:uLnTx/>
                <a:uFillTx/>
                <a:latin typeface="Meiryo UI"/>
                <a:ea typeface="Meiryo UI"/>
                <a:cs typeface="+mn-cs"/>
              </a:rPr>
              <a:t>名阪間の</a:t>
            </a:r>
            <a:endParaRPr kumimoji="1" lang="en-US" altLang="ja-JP" sz="1569" b="1" i="0" u="none" strike="noStrike" kern="1200" cap="none" spc="0" normalizeH="0" baseline="0" noProof="0" dirty="0">
              <a:ln>
                <a:noFill/>
              </a:ln>
              <a:effectLst/>
              <a:uLnTx/>
              <a:uFillTx/>
              <a:latin typeface="Meiryo UI"/>
              <a:ea typeface="Meiryo UI"/>
              <a:cs typeface="+mn-cs"/>
            </a:endParaRPr>
          </a:p>
          <a:p>
            <a:pPr lvl="0" defTabSz="957700">
              <a:defRPr/>
            </a:pPr>
            <a:r>
              <a:rPr kumimoji="1" lang="ja-JP" altLang="en-US" sz="1569" b="1" i="0" u="none" strike="noStrike" kern="1200" cap="none" spc="0" normalizeH="0" baseline="0" noProof="0" dirty="0">
                <a:ln>
                  <a:noFill/>
                </a:ln>
                <a:effectLst/>
                <a:uLnTx/>
                <a:uFillTx/>
                <a:latin typeface="Meiryo UI"/>
                <a:ea typeface="Meiryo UI"/>
                <a:cs typeface="+mn-cs"/>
              </a:rPr>
              <a:t>  開業最大</a:t>
            </a:r>
            <a:r>
              <a:rPr kumimoji="1" lang="en-US" altLang="ja-JP" sz="1569" b="1" i="0" u="none" strike="noStrike" kern="1200" cap="none" spc="0" normalizeH="0" baseline="0" noProof="0" dirty="0">
                <a:ln>
                  <a:noFill/>
                </a:ln>
                <a:effectLst/>
                <a:uLnTx/>
                <a:uFillTx/>
                <a:latin typeface="Meiryo UI"/>
                <a:ea typeface="Meiryo UI"/>
                <a:cs typeface="+mn-cs"/>
              </a:rPr>
              <a:t>8</a:t>
            </a:r>
            <a:r>
              <a:rPr kumimoji="1" lang="ja-JP" altLang="en-US" sz="1569" b="1" i="0" u="none" strike="noStrike" kern="1200" cap="none" spc="0" normalizeH="0" baseline="0" noProof="0" dirty="0">
                <a:ln>
                  <a:noFill/>
                </a:ln>
                <a:effectLst/>
                <a:uLnTx/>
                <a:uFillTx/>
                <a:latin typeface="Meiryo UI"/>
                <a:ea typeface="Meiryo UI"/>
                <a:cs typeface="+mn-cs"/>
              </a:rPr>
              <a:t>年間前倒し</a:t>
            </a:r>
            <a:r>
              <a:rPr kumimoji="1" lang="ja-JP" altLang="en-US" sz="1569" b="0" i="0" u="none" strike="noStrike" kern="1200" cap="none" spc="0" normalizeH="0" baseline="0" noProof="0" dirty="0">
                <a:ln>
                  <a:noFill/>
                </a:ln>
                <a:effectLst/>
                <a:uLnTx/>
                <a:uFillTx/>
                <a:latin typeface="Meiryo UI"/>
                <a:ea typeface="Meiryo UI"/>
                <a:cs typeface="+mn-cs"/>
              </a:rPr>
              <a:t>（</a:t>
            </a:r>
            <a:r>
              <a:rPr kumimoji="1" lang="en-US" altLang="ja-JP" sz="1569" b="0" i="0" u="none" strike="noStrike" kern="1200" cap="none" spc="0" normalizeH="0" baseline="0" noProof="0" dirty="0">
                <a:ln>
                  <a:noFill/>
                </a:ln>
                <a:effectLst/>
                <a:uLnTx/>
                <a:uFillTx/>
                <a:latin typeface="Meiryo UI"/>
                <a:ea typeface="Meiryo UI"/>
                <a:cs typeface="+mn-cs"/>
              </a:rPr>
              <a:t>2045</a:t>
            </a:r>
            <a:r>
              <a:rPr kumimoji="1" lang="ja-JP" altLang="en-US" sz="1569" b="0" i="0" u="none" strike="noStrike" kern="1200" cap="none" spc="0" normalizeH="0" baseline="0" noProof="0" dirty="0">
                <a:ln>
                  <a:noFill/>
                </a:ln>
                <a:effectLst/>
                <a:uLnTx/>
                <a:uFillTx/>
                <a:latin typeface="Meiryo UI"/>
                <a:ea typeface="Meiryo UI"/>
                <a:cs typeface="+mn-cs"/>
              </a:rPr>
              <a:t>→</a:t>
            </a:r>
            <a:r>
              <a:rPr kumimoji="1" lang="en-US" altLang="ja-JP" sz="1569" b="0" i="0" u="none" strike="noStrike" kern="1200" cap="none" spc="0" normalizeH="0" baseline="0" noProof="0" dirty="0">
                <a:ln>
                  <a:noFill/>
                </a:ln>
                <a:effectLst/>
                <a:uLnTx/>
                <a:uFillTx/>
                <a:latin typeface="Meiryo UI"/>
                <a:ea typeface="Meiryo UI"/>
                <a:cs typeface="+mn-cs"/>
              </a:rPr>
              <a:t>2037</a:t>
            </a:r>
            <a:r>
              <a:rPr kumimoji="1" lang="ja-JP" altLang="en-US" sz="1569" b="0" i="0" u="none" strike="noStrike" kern="1200" cap="none" spc="0" normalizeH="0" baseline="0" noProof="0" dirty="0">
                <a:ln>
                  <a:noFill/>
                </a:ln>
                <a:effectLst/>
                <a:uLnTx/>
                <a:uFillTx/>
                <a:latin typeface="Meiryo UI"/>
                <a:ea typeface="Meiryo UI"/>
                <a:cs typeface="+mn-cs"/>
              </a:rPr>
              <a:t>年）。　</a:t>
            </a:r>
            <a:r>
              <a:rPr kumimoji="1" lang="ja-JP" altLang="en-US" sz="1569" b="1" i="0" u="none" strike="noStrike" kern="1200" cap="none" spc="0" normalizeH="0" baseline="0" noProof="0" dirty="0">
                <a:ln>
                  <a:noFill/>
                </a:ln>
                <a:effectLst/>
                <a:uLnTx/>
                <a:uFillTx/>
                <a:latin typeface="Meiryo UI"/>
                <a:ea typeface="Meiryo UI"/>
                <a:cs typeface="+mn-cs"/>
              </a:rPr>
              <a:t>北陸新幹線については、</a:t>
            </a:r>
            <a:r>
              <a:rPr lang="ja-JP" altLang="en-US" sz="1569" b="1" dirty="0">
                <a:latin typeface="Meiryo UI"/>
                <a:ea typeface="Meiryo UI"/>
              </a:rPr>
              <a:t>概略の駅位置</a:t>
            </a:r>
            <a:r>
              <a:rPr kumimoji="1" lang="ja-JP" altLang="en-US" sz="1569" b="1" i="0" u="none" strike="noStrike" kern="1200" cap="none" spc="0" normalizeH="0" baseline="0" noProof="0" dirty="0">
                <a:ln>
                  <a:noFill/>
                </a:ln>
                <a:effectLst/>
                <a:uLnTx/>
                <a:uFillTx/>
                <a:latin typeface="Meiryo UI"/>
                <a:ea typeface="Meiryo UI"/>
                <a:cs typeface="+mn-cs"/>
              </a:rPr>
              <a:t>・ルートが決定</a:t>
            </a:r>
            <a:r>
              <a:rPr kumimoji="1" lang="ja-JP" altLang="en-US" sz="1569" b="0" i="0" u="none" strike="noStrike" kern="1200" cap="none" spc="0" normalizeH="0" baseline="0" noProof="0" dirty="0">
                <a:ln>
                  <a:noFill/>
                </a:ln>
                <a:effectLst/>
                <a:uLnTx/>
                <a:uFillTx/>
                <a:latin typeface="Meiryo UI"/>
                <a:ea typeface="Meiryo UI"/>
                <a:cs typeface="+mn-cs"/>
              </a:rPr>
              <a:t>。</a:t>
            </a:r>
            <a:endParaRPr kumimoji="1" lang="en-US" altLang="ja-JP" sz="1569" b="0" i="0" u="none" strike="noStrike" kern="1200" cap="none" spc="0" normalizeH="0" baseline="0" noProof="0" dirty="0">
              <a:ln>
                <a:noFill/>
              </a:ln>
              <a:effectLst/>
              <a:uLnTx/>
              <a:uFillTx/>
              <a:latin typeface="Meiryo UI"/>
              <a:ea typeface="Meiryo UI"/>
              <a:cs typeface="+mn-cs"/>
            </a:endParaRPr>
          </a:p>
        </p:txBody>
      </p:sp>
      <p:sp>
        <p:nvSpPr>
          <p:cNvPr id="19" name="テキスト ボックス 18"/>
          <p:cNvSpPr txBox="1"/>
          <p:nvPr/>
        </p:nvSpPr>
        <p:spPr>
          <a:xfrm>
            <a:off x="4398338" y="2708101"/>
            <a:ext cx="2134400" cy="873316"/>
          </a:xfrm>
          <a:prstGeom prst="rect">
            <a:avLst/>
          </a:prstGeom>
          <a:noFill/>
          <a:ln w="12700">
            <a:solidFill>
              <a:schemeClr val="tx1"/>
            </a:solidFill>
            <a:prstDash val="dash"/>
          </a:ln>
        </p:spPr>
        <p:txBody>
          <a:bodyPr wrap="square" lIns="0" rIns="0" rtlCol="0">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敦賀～大阪間は、与党整備新幹線建設推進プロジェクトチームにおいて、敦賀駅－小浜市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東小浜）附近</a:t>
            </a:r>
            <a:r>
              <a:rPr kumimoji="1" lang="ja-JP" altLang="en-US" sz="1015"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京都駅</a:t>
            </a:r>
            <a:r>
              <a:rPr kumimoji="1" lang="ja-JP" altLang="en-US" sz="1015"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京田辺市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松井山手</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附近－新大阪駅を結ぶルートを決定。</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(2018.3</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テキスト ボックス 20"/>
          <p:cNvSpPr txBox="1"/>
          <p:nvPr/>
        </p:nvSpPr>
        <p:spPr>
          <a:xfrm>
            <a:off x="179802" y="4277355"/>
            <a:ext cx="1667106" cy="717119"/>
          </a:xfrm>
          <a:prstGeom prst="rect">
            <a:avLst/>
          </a:prstGeom>
          <a:noFill/>
          <a:ln w="12700">
            <a:solidFill>
              <a:schemeClr val="tx1"/>
            </a:solidFill>
            <a:prstDash val="dash"/>
          </a:ln>
        </p:spPr>
        <p:txBody>
          <a:bodyPr wrap="square" lIns="0" rIns="0" rtlCol="0" anchor="ctr">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未来への投資を実現する経済対策において、「財政投融資の活用により全線開業を最大</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年間前倒し」と明記。</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(2015.8</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4333865" y="3997722"/>
            <a:ext cx="3709429"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■地方創生回廊中央駅構想（新大阪駅の結節機能強化）</a:t>
            </a:r>
            <a:endParaRPr kumimoji="1" lang="en-US" altLang="zh-TW"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ボックス 26"/>
          <p:cNvSpPr txBox="1"/>
          <p:nvPr/>
        </p:nvSpPr>
        <p:spPr>
          <a:xfrm>
            <a:off x="6584414" y="6362521"/>
            <a:ext cx="2633238" cy="234360"/>
          </a:xfrm>
          <a:prstGeom prst="rect">
            <a:avLst/>
          </a:prstGeom>
          <a:noFill/>
        </p:spPr>
        <p:txBody>
          <a:bodyPr vert="horz"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sym typeface="Wingdings" panose="05000000000000000000" pitchFamily="2" charset="2"/>
              </a:rPr>
              <a:t>：国土交通省　生産性革命プロジェクト</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680" y="4657680"/>
            <a:ext cx="3809840" cy="175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4469388" y="4239208"/>
            <a:ext cx="4578519" cy="404726"/>
          </a:xfrm>
          <a:prstGeom prst="rect">
            <a:avLst/>
          </a:prstGeom>
          <a:noFill/>
          <a:ln w="12700">
            <a:solidFill>
              <a:schemeClr val="tx1"/>
            </a:solidFill>
            <a:prstDash val="dash"/>
          </a:ln>
        </p:spPr>
        <p:txBody>
          <a:bodyPr wrap="square" lIns="0" rIns="0" rtlCol="0">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新大阪駅について、新たに山陽・九州新幹線の地下ホームを新設し、リニア中央新幹線、北陸新幹線とも結節を強化させ、新幹線ネットワークのハブとする構想。</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(2018.5</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9197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55809" y="389080"/>
          <a:ext cx="8934851" cy="6364145"/>
        </p:xfrm>
        <a:graphic>
          <a:graphicData uri="http://schemas.openxmlformats.org/drawingml/2006/table">
            <a:tbl>
              <a:tblPr firstRow="1" bandRow="1">
                <a:tableStyleId>{5940675A-B579-460E-94D1-54222C63F5DA}</a:tableStyleId>
              </a:tblPr>
              <a:tblGrid>
                <a:gridCol w="225771">
                  <a:extLst>
                    <a:ext uri="{9D8B030D-6E8A-4147-A177-3AD203B41FA5}">
                      <a16:colId xmlns:a16="http://schemas.microsoft.com/office/drawing/2014/main" val="20000"/>
                    </a:ext>
                  </a:extLst>
                </a:gridCol>
                <a:gridCol w="787767">
                  <a:extLst>
                    <a:ext uri="{9D8B030D-6E8A-4147-A177-3AD203B41FA5}">
                      <a16:colId xmlns:a16="http://schemas.microsoft.com/office/drawing/2014/main" val="20001"/>
                    </a:ext>
                  </a:extLst>
                </a:gridCol>
                <a:gridCol w="787767">
                  <a:extLst>
                    <a:ext uri="{9D8B030D-6E8A-4147-A177-3AD203B41FA5}">
                      <a16:colId xmlns:a16="http://schemas.microsoft.com/office/drawing/2014/main" val="20002"/>
                    </a:ext>
                  </a:extLst>
                </a:gridCol>
                <a:gridCol w="787767">
                  <a:extLst>
                    <a:ext uri="{9D8B030D-6E8A-4147-A177-3AD203B41FA5}">
                      <a16:colId xmlns:a16="http://schemas.microsoft.com/office/drawing/2014/main" val="20003"/>
                    </a:ext>
                  </a:extLst>
                </a:gridCol>
                <a:gridCol w="787767">
                  <a:extLst>
                    <a:ext uri="{9D8B030D-6E8A-4147-A177-3AD203B41FA5}">
                      <a16:colId xmlns:a16="http://schemas.microsoft.com/office/drawing/2014/main" val="20004"/>
                    </a:ext>
                  </a:extLst>
                </a:gridCol>
                <a:gridCol w="787767">
                  <a:extLst>
                    <a:ext uri="{9D8B030D-6E8A-4147-A177-3AD203B41FA5}">
                      <a16:colId xmlns:a16="http://schemas.microsoft.com/office/drawing/2014/main" val="20005"/>
                    </a:ext>
                  </a:extLst>
                </a:gridCol>
                <a:gridCol w="787767">
                  <a:extLst>
                    <a:ext uri="{9D8B030D-6E8A-4147-A177-3AD203B41FA5}">
                      <a16:colId xmlns:a16="http://schemas.microsoft.com/office/drawing/2014/main" val="20006"/>
                    </a:ext>
                  </a:extLst>
                </a:gridCol>
                <a:gridCol w="787767">
                  <a:extLst>
                    <a:ext uri="{9D8B030D-6E8A-4147-A177-3AD203B41FA5}">
                      <a16:colId xmlns:a16="http://schemas.microsoft.com/office/drawing/2014/main" val="20007"/>
                    </a:ext>
                  </a:extLst>
                </a:gridCol>
                <a:gridCol w="787767">
                  <a:extLst>
                    <a:ext uri="{9D8B030D-6E8A-4147-A177-3AD203B41FA5}">
                      <a16:colId xmlns:a16="http://schemas.microsoft.com/office/drawing/2014/main" val="20008"/>
                    </a:ext>
                  </a:extLst>
                </a:gridCol>
                <a:gridCol w="787767">
                  <a:extLst>
                    <a:ext uri="{9D8B030D-6E8A-4147-A177-3AD203B41FA5}">
                      <a16:colId xmlns:a16="http://schemas.microsoft.com/office/drawing/2014/main" val="20009"/>
                    </a:ext>
                  </a:extLst>
                </a:gridCol>
                <a:gridCol w="787767">
                  <a:extLst>
                    <a:ext uri="{9D8B030D-6E8A-4147-A177-3AD203B41FA5}">
                      <a16:colId xmlns:a16="http://schemas.microsoft.com/office/drawing/2014/main" val="20010"/>
                    </a:ext>
                  </a:extLst>
                </a:gridCol>
                <a:gridCol w="831410">
                  <a:extLst>
                    <a:ext uri="{9D8B030D-6E8A-4147-A177-3AD203B41FA5}">
                      <a16:colId xmlns:a16="http://schemas.microsoft.com/office/drawing/2014/main" val="20011"/>
                    </a:ext>
                  </a:extLst>
                </a:gridCol>
              </a:tblGrid>
              <a:tr h="317064">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r>
                        <a:rPr kumimoji="1" lang="ja-JP" altLang="en-US" sz="1400" b="1" dirty="0">
                          <a:solidFill>
                            <a:schemeClr val="bg1"/>
                          </a:solidFill>
                          <a:ea typeface="Meiryo UI" panose="020B0604030504040204" pitchFamily="50" charset="-128"/>
                        </a:rPr>
                        <a:t>年度</a:t>
                      </a:r>
                    </a:p>
                  </a:txBody>
                  <a:tcPr marL="84406" marR="84406" marT="38957" marB="38957" anchor="ctr">
                    <a:solidFill>
                      <a:schemeClr val="accent6"/>
                    </a:solidFill>
                  </a:tcPr>
                </a:tc>
                <a:tc>
                  <a:txBody>
                    <a:bodyPr/>
                    <a:lstStyle/>
                    <a:p>
                      <a:pPr algn="ctr"/>
                      <a:r>
                        <a:rPr kumimoji="1" lang="ja-JP" altLang="en-US" sz="1600" b="1" dirty="0">
                          <a:solidFill>
                            <a:schemeClr val="bg1"/>
                          </a:solidFill>
                          <a:ea typeface="Meiryo UI" panose="020B0604030504040204" pitchFamily="50" charset="-128"/>
                        </a:rPr>
                        <a:t>～</a:t>
                      </a:r>
                      <a:r>
                        <a:rPr kumimoji="1" lang="en-US" altLang="ja-JP" sz="1600" b="1" dirty="0">
                          <a:solidFill>
                            <a:schemeClr val="bg1"/>
                          </a:solidFill>
                          <a:ea typeface="Meiryo UI" panose="020B0604030504040204" pitchFamily="50" charset="-128"/>
                        </a:rPr>
                        <a:t>2008</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2009</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2010</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2011</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2012</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2013</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2014</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2015</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2016</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2017</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a16="http://schemas.microsoft.com/office/drawing/2014/main" val="10000"/>
                  </a:ext>
                </a:extLst>
              </a:tr>
              <a:tr h="2517275">
                <a:tc>
                  <a:txBody>
                    <a:bodyPr/>
                    <a:lstStyle/>
                    <a:p>
                      <a:pPr algn="ctr"/>
                      <a:r>
                        <a:rPr kumimoji="1" lang="ja-JP" altLang="en-US" sz="1400" dirty="0">
                          <a:solidFill>
                            <a:schemeClr val="tx1"/>
                          </a:solidFill>
                          <a:ea typeface="Meiryo UI" panose="020B0604030504040204" pitchFamily="50" charset="-128"/>
                        </a:rPr>
                        <a:t>関西３空港</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10001"/>
                  </a:ext>
                </a:extLst>
              </a:tr>
              <a:tr h="2232891">
                <a:tc>
                  <a:txBody>
                    <a:bodyPr/>
                    <a:lstStyle/>
                    <a:p>
                      <a:pPr algn="ctr"/>
                      <a:r>
                        <a:rPr kumimoji="1" lang="ja-JP" altLang="en-US" sz="1400" dirty="0">
                          <a:solidFill>
                            <a:schemeClr val="tx1"/>
                          </a:solidFill>
                          <a:ea typeface="Meiryo UI" panose="020B0604030504040204" pitchFamily="50" charset="-128"/>
                        </a:rPr>
                        <a:t>鉄道</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2324844660"/>
                  </a:ext>
                </a:extLst>
              </a:tr>
              <a:tr h="1292225">
                <a:tc>
                  <a:txBody>
                    <a:bodyPr/>
                    <a:lstStyle/>
                    <a:p>
                      <a:pPr algn="ctr"/>
                      <a:r>
                        <a:rPr kumimoji="1" lang="ja-JP" altLang="en-US" sz="1400" dirty="0">
                          <a:solidFill>
                            <a:schemeClr val="tx1"/>
                          </a:solidFill>
                          <a:ea typeface="Meiryo UI" panose="020B0604030504040204" pitchFamily="50" charset="-128"/>
                        </a:rPr>
                        <a:t>道路</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1750127002"/>
                  </a:ext>
                </a:extLst>
              </a:tr>
            </a:tbl>
          </a:graphicData>
        </a:graphic>
      </p:graphicFrame>
      <p:grpSp>
        <p:nvGrpSpPr>
          <p:cNvPr id="4" name="グループ化 3"/>
          <p:cNvGrpSpPr/>
          <p:nvPr/>
        </p:nvGrpSpPr>
        <p:grpSpPr>
          <a:xfrm>
            <a:off x="443010" y="873721"/>
            <a:ext cx="8580847" cy="528962"/>
            <a:chOff x="594258" y="1470857"/>
            <a:chExt cx="8621633" cy="573042"/>
          </a:xfrm>
        </p:grpSpPr>
        <p:cxnSp>
          <p:nvCxnSpPr>
            <p:cNvPr id="52" name="直線矢印コネクタ 51"/>
            <p:cNvCxnSpPr/>
            <p:nvPr/>
          </p:nvCxnSpPr>
          <p:spPr>
            <a:xfrm>
              <a:off x="2969965" y="1586864"/>
              <a:ext cx="6245926" cy="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54" name="角丸四角形 53"/>
            <p:cNvSpPr/>
            <p:nvPr/>
          </p:nvSpPr>
          <p:spPr>
            <a:xfrm>
              <a:off x="594258" y="1470857"/>
              <a:ext cx="685728" cy="573042"/>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大阪府</a:t>
              </a:r>
              <a:endParaRPr kumimoji="1" lang="en-US" altLang="ja-JP"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grpSp>
      <p:grpSp>
        <p:nvGrpSpPr>
          <p:cNvPr id="64" name="グループ化 63"/>
          <p:cNvGrpSpPr/>
          <p:nvPr/>
        </p:nvGrpSpPr>
        <p:grpSpPr>
          <a:xfrm>
            <a:off x="7502794" y="931127"/>
            <a:ext cx="716593" cy="513306"/>
            <a:chOff x="8275838" y="1373418"/>
            <a:chExt cx="720000" cy="556081"/>
          </a:xfrm>
        </p:grpSpPr>
        <p:sp>
          <p:nvSpPr>
            <p:cNvPr id="65" name="大かっこ 64"/>
            <p:cNvSpPr/>
            <p:nvPr/>
          </p:nvSpPr>
          <p:spPr>
            <a:xfrm>
              <a:off x="8275838" y="1529269"/>
              <a:ext cx="720000" cy="40023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事業運営権の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売却</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フローチャート: 結合子 50"/>
            <p:cNvSpPr>
              <a:spLocks noChangeAspect="1"/>
            </p:cNvSpPr>
            <p:nvPr/>
          </p:nvSpPr>
          <p:spPr>
            <a:xfrm>
              <a:off x="86080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61" name="グループ化 60"/>
          <p:cNvGrpSpPr/>
          <p:nvPr/>
        </p:nvGrpSpPr>
        <p:grpSpPr>
          <a:xfrm>
            <a:off x="4353959" y="930926"/>
            <a:ext cx="716593" cy="478901"/>
            <a:chOff x="8260691" y="1373418"/>
            <a:chExt cx="720000" cy="518809"/>
          </a:xfrm>
        </p:grpSpPr>
        <p:sp>
          <p:nvSpPr>
            <p:cNvPr id="62" name="大かっこ 61"/>
            <p:cNvSpPr/>
            <p:nvPr/>
          </p:nvSpPr>
          <p:spPr>
            <a:xfrm>
              <a:off x="8260691" y="1511407"/>
              <a:ext cx="720000" cy="3808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関空と伊丹空港の経営統合</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フローチャート: 結合子 50"/>
            <p:cNvSpPr>
              <a:spLocks noChangeAspect="1"/>
            </p:cNvSpPr>
            <p:nvPr/>
          </p:nvSpPr>
          <p:spPr>
            <a:xfrm>
              <a:off x="85699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27" name="フローチャート: 結合子 50"/>
          <p:cNvSpPr>
            <a:spLocks noChangeAspect="1"/>
          </p:cNvSpPr>
          <p:nvPr/>
        </p:nvSpPr>
        <p:spPr>
          <a:xfrm>
            <a:off x="3078504" y="930926"/>
            <a:ext cx="107489"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1" name="大かっこ 30"/>
          <p:cNvSpPr/>
          <p:nvPr/>
        </p:nvSpPr>
        <p:spPr>
          <a:xfrm>
            <a:off x="7502794" y="1931054"/>
            <a:ext cx="716593"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専用ターミナルビル供用開始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大かっこ 32"/>
          <p:cNvSpPr/>
          <p:nvPr/>
        </p:nvSpPr>
        <p:spPr>
          <a:xfrm>
            <a:off x="7502794" y="1507109"/>
            <a:ext cx="716593"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関西エアポート㈱事業開始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0" name="グループ化 29"/>
          <p:cNvGrpSpPr/>
          <p:nvPr/>
        </p:nvGrpSpPr>
        <p:grpSpPr>
          <a:xfrm>
            <a:off x="5939871" y="923783"/>
            <a:ext cx="716593" cy="542383"/>
            <a:chOff x="8252943" y="1373418"/>
            <a:chExt cx="720000" cy="587581"/>
          </a:xfrm>
        </p:grpSpPr>
        <p:sp>
          <p:nvSpPr>
            <p:cNvPr id="34" name="大かっこ 33"/>
            <p:cNvSpPr/>
            <p:nvPr/>
          </p:nvSpPr>
          <p:spPr>
            <a:xfrm>
              <a:off x="8252943" y="1527031"/>
              <a:ext cx="720000" cy="433968"/>
            </a:xfrm>
            <a:prstGeom prst="bracketPair">
              <a:avLst>
                <a:gd name="adj" fmla="val 12603"/>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最大手フェデックスによる北太平洋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地区ハブ化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フローチャート: 結合子 50"/>
            <p:cNvSpPr>
              <a:spLocks noChangeAspect="1"/>
            </p:cNvSpPr>
            <p:nvPr/>
          </p:nvSpPr>
          <p:spPr>
            <a:xfrm>
              <a:off x="85699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37" name="大かっこ 36"/>
          <p:cNvSpPr/>
          <p:nvPr/>
        </p:nvSpPr>
        <p:spPr>
          <a:xfrm>
            <a:off x="2773358" y="2017628"/>
            <a:ext cx="716593"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CN"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医薬品物流</a:t>
            </a:r>
            <a:endParaRPr kumimoji="1" lang="en-US" altLang="zh-CN"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CN"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拠点</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タイトル 1"/>
          <p:cNvSpPr txBox="1">
            <a:spLocks/>
          </p:cNvSpPr>
          <p:nvPr/>
        </p:nvSpPr>
        <p:spPr>
          <a:xfrm>
            <a:off x="351694" y="26714"/>
            <a:ext cx="4018716" cy="306780"/>
          </a:xfrm>
          <a:prstGeom prst="rect">
            <a:avLst/>
          </a:prstGeom>
        </p:spPr>
        <p:txBody>
          <a:bodyPr vert="horz" lIns="77913" tIns="38957" rIns="77913" bIns="389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846" dirty="0">
                <a:solidFill>
                  <a:srgbClr val="FF0000"/>
                </a:solidFill>
                <a:latin typeface="Meiryo UI" panose="020B0604030504040204" pitchFamily="50" charset="-128"/>
                <a:ea typeface="Meiryo UI" panose="020B0604030504040204" pitchFamily="50" charset="-128"/>
              </a:rPr>
              <a:t>　</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全体の進捗状況</a:t>
            </a:r>
          </a:p>
        </p:txBody>
      </p:sp>
      <p:cxnSp>
        <p:nvCxnSpPr>
          <p:cNvPr id="39" name="直線コネクタ 38"/>
          <p:cNvCxnSpPr/>
          <p:nvPr/>
        </p:nvCxnSpPr>
        <p:spPr>
          <a:xfrm>
            <a:off x="155807" y="3315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フローチャート: 結合子 50"/>
          <p:cNvSpPr>
            <a:spLocks noChangeAspect="1"/>
          </p:cNvSpPr>
          <p:nvPr/>
        </p:nvSpPr>
        <p:spPr>
          <a:xfrm>
            <a:off x="1555105" y="930926"/>
            <a:ext cx="110911"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大かっこ 47"/>
          <p:cNvSpPr/>
          <p:nvPr/>
        </p:nvSpPr>
        <p:spPr>
          <a:xfrm>
            <a:off x="1196086" y="1067538"/>
            <a:ext cx="739408"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政府補助金</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支給</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(2003</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 name="角丸四角形 2"/>
          <p:cNvSpPr/>
          <p:nvPr/>
        </p:nvSpPr>
        <p:spPr>
          <a:xfrm>
            <a:off x="4328559" y="1515889"/>
            <a:ext cx="1584202" cy="438947"/>
          </a:xfrm>
          <a:prstGeom prst="roundRect">
            <a:avLst/>
          </a:prstGeom>
          <a:solidFill>
            <a:srgbClr val="FF66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大かっこ 28"/>
          <p:cNvSpPr/>
          <p:nvPr/>
        </p:nvSpPr>
        <p:spPr>
          <a:xfrm>
            <a:off x="4366530" y="1559224"/>
            <a:ext cx="716593"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ターミナル</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専用</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5" name="グループ化 54"/>
          <p:cNvGrpSpPr/>
          <p:nvPr/>
        </p:nvGrpSpPr>
        <p:grpSpPr>
          <a:xfrm>
            <a:off x="5141090" y="926598"/>
            <a:ext cx="716593" cy="970611"/>
            <a:chOff x="8260691" y="1348653"/>
            <a:chExt cx="720000" cy="1051496"/>
          </a:xfrm>
        </p:grpSpPr>
        <p:sp>
          <p:nvSpPr>
            <p:cNvPr id="56" name="大かっこ 55"/>
            <p:cNvSpPr/>
            <p:nvPr/>
          </p:nvSpPr>
          <p:spPr>
            <a:xfrm>
              <a:off x="8260691" y="2019329"/>
              <a:ext cx="720000" cy="3808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医薬品等輸出入手続きの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フローチャート: 結合子 50"/>
            <p:cNvSpPr>
              <a:spLocks noChangeAspect="1"/>
            </p:cNvSpPr>
            <p:nvPr/>
          </p:nvSpPr>
          <p:spPr>
            <a:xfrm>
              <a:off x="8577647" y="134865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45" name="角丸四角形 44"/>
          <p:cNvSpPr/>
          <p:nvPr/>
        </p:nvSpPr>
        <p:spPr>
          <a:xfrm>
            <a:off x="7463378" y="2321432"/>
            <a:ext cx="811941" cy="814747"/>
          </a:xfrm>
          <a:prstGeom prst="roundRect">
            <a:avLst/>
          </a:prstGeom>
          <a:solidFill>
            <a:srgbClr val="FF66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大かっこ 59"/>
          <p:cNvSpPr/>
          <p:nvPr/>
        </p:nvSpPr>
        <p:spPr>
          <a:xfrm>
            <a:off x="7499444" y="2352055"/>
            <a:ext cx="716593"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支付宝</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アリペイ</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決済スタート</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大かっこ 67"/>
          <p:cNvSpPr/>
          <p:nvPr/>
        </p:nvSpPr>
        <p:spPr>
          <a:xfrm>
            <a:off x="7502436" y="2744117"/>
            <a:ext cx="716593"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ウォークスルー型免税店舗の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p:cNvGrpSpPr/>
          <p:nvPr/>
        </p:nvGrpSpPr>
        <p:grpSpPr>
          <a:xfrm>
            <a:off x="3937226" y="1966016"/>
            <a:ext cx="998513" cy="598818"/>
            <a:chOff x="3662034" y="2223269"/>
            <a:chExt cx="893164" cy="570321"/>
          </a:xfrm>
        </p:grpSpPr>
        <p:sp>
          <p:nvSpPr>
            <p:cNvPr id="5" name="二等辺三角形 4"/>
            <p:cNvSpPr/>
            <p:nvPr/>
          </p:nvSpPr>
          <p:spPr>
            <a:xfrm rot="2419419">
              <a:off x="4355800" y="2223269"/>
              <a:ext cx="199398" cy="407276"/>
            </a:xfrm>
            <a:prstGeom prst="triangle">
              <a:avLst/>
            </a:prstGeom>
            <a:solidFill>
              <a:srgbClr val="FF66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角丸四角形吹き出し 58"/>
            <p:cNvSpPr/>
            <p:nvPr/>
          </p:nvSpPr>
          <p:spPr>
            <a:xfrm>
              <a:off x="3662034" y="2505337"/>
              <a:ext cx="783525" cy="288253"/>
            </a:xfrm>
            <a:prstGeom prst="wedgeRoundRectCallout">
              <a:avLst>
                <a:gd name="adj1" fmla="val -93961"/>
                <a:gd name="adj2" fmla="val -87545"/>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grpSp>
      <p:grpSp>
        <p:nvGrpSpPr>
          <p:cNvPr id="49" name="グループ化 48"/>
          <p:cNvGrpSpPr/>
          <p:nvPr/>
        </p:nvGrpSpPr>
        <p:grpSpPr>
          <a:xfrm>
            <a:off x="6255418" y="2647405"/>
            <a:ext cx="1173542" cy="266080"/>
            <a:chOff x="3701890" y="2520534"/>
            <a:chExt cx="965936" cy="288253"/>
          </a:xfrm>
        </p:grpSpPr>
        <p:sp>
          <p:nvSpPr>
            <p:cNvPr id="50" name="二等辺三角形 49"/>
            <p:cNvSpPr/>
            <p:nvPr/>
          </p:nvSpPr>
          <p:spPr>
            <a:xfrm rot="5400000">
              <a:off x="4386077" y="2502624"/>
              <a:ext cx="227051" cy="336446"/>
            </a:xfrm>
            <a:prstGeom prst="triangle">
              <a:avLst/>
            </a:prstGeom>
            <a:solidFill>
              <a:srgbClr val="FF66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0" name="角丸四角形吹き出し 69"/>
            <p:cNvSpPr/>
            <p:nvPr/>
          </p:nvSpPr>
          <p:spPr>
            <a:xfrm>
              <a:off x="3701890" y="2520534"/>
              <a:ext cx="707355" cy="288253"/>
            </a:xfrm>
            <a:prstGeom prst="wedgeRoundRectCallout">
              <a:avLst>
                <a:gd name="adj1" fmla="val 44874"/>
                <a:gd name="adj2" fmla="val -414678"/>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grpSp>
      <p:sp>
        <p:nvSpPr>
          <p:cNvPr id="44" name="大かっこ 43"/>
          <p:cNvSpPr/>
          <p:nvPr/>
        </p:nvSpPr>
        <p:spPr>
          <a:xfrm>
            <a:off x="1196086" y="1519078"/>
            <a:ext cx="739408" cy="604735"/>
          </a:xfrm>
          <a:prstGeom prst="bracketPair">
            <a:avLst>
              <a:gd name="adj" fmla="val 7847"/>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738" dirty="0">
                <a:solidFill>
                  <a:prstClr val="black"/>
                </a:solidFill>
                <a:latin typeface="Meiryo UI" panose="020B0604030504040204" pitchFamily="50" charset="-128"/>
                <a:ea typeface="Meiryo UI" panose="020B0604030504040204" pitchFamily="50" charset="-128"/>
              </a:rPr>
              <a:t>知事が伊丹空港の廃止も視野に、関西</a:t>
            </a:r>
            <a:r>
              <a:rPr lang="en-US" altLang="ja-JP" sz="738" dirty="0">
                <a:solidFill>
                  <a:prstClr val="black"/>
                </a:solidFill>
                <a:latin typeface="Meiryo UI" panose="020B0604030504040204" pitchFamily="50" charset="-128"/>
                <a:ea typeface="Meiryo UI" panose="020B0604030504040204" pitchFamily="50" charset="-128"/>
              </a:rPr>
              <a:t>3</a:t>
            </a:r>
            <a:r>
              <a:rPr lang="ja-JP" altLang="en-US" sz="738" dirty="0">
                <a:solidFill>
                  <a:prstClr val="black"/>
                </a:solidFill>
                <a:latin typeface="Meiryo UI" panose="020B0604030504040204" pitchFamily="50" charset="-128"/>
                <a:ea typeface="Meiryo UI" panose="020B0604030504040204" pitchFamily="50" charset="-128"/>
              </a:rPr>
              <a:t>空港のあり方を検討することを発表</a:t>
            </a:r>
            <a:r>
              <a:rPr lang="en-US" altLang="ja-JP" sz="738" dirty="0">
                <a:solidFill>
                  <a:prstClr val="black"/>
                </a:solidFill>
                <a:latin typeface="Meiryo UI" panose="020B0604030504040204" pitchFamily="50" charset="-128"/>
                <a:ea typeface="Meiryo UI" panose="020B0604030504040204" pitchFamily="50" charset="-128"/>
              </a:rPr>
              <a:t>(2008)</a:t>
            </a:r>
            <a:endParaRPr lang="ja-JP" altLang="en-US" sz="738" dirty="0">
              <a:solidFill>
                <a:prstClr val="black"/>
              </a:solidFill>
              <a:latin typeface="Meiryo UI" panose="020B0604030504040204" pitchFamily="50" charset="-128"/>
              <a:ea typeface="Meiryo UI" panose="020B0604030504040204" pitchFamily="50" charset="-128"/>
            </a:endParaRPr>
          </a:p>
        </p:txBody>
      </p:sp>
      <p:sp>
        <p:nvSpPr>
          <p:cNvPr id="43" name="大かっこ 42"/>
          <p:cNvSpPr/>
          <p:nvPr/>
        </p:nvSpPr>
        <p:spPr>
          <a:xfrm>
            <a:off x="2749469" y="1057074"/>
            <a:ext cx="739408" cy="40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738" dirty="0">
                <a:solidFill>
                  <a:schemeClr val="tx1"/>
                </a:solidFill>
                <a:latin typeface="Meiryo UI" panose="020B0604030504040204" pitchFamily="50" charset="-128"/>
                <a:ea typeface="Meiryo UI" panose="020B0604030504040204" pitchFamily="50" charset="-128"/>
              </a:rPr>
              <a:t>国が関空・伊丹両空港を統合する</a:t>
            </a:r>
            <a:endParaRPr lang="en-US" altLang="ja-JP" sz="738"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738" dirty="0">
                <a:solidFill>
                  <a:schemeClr val="tx1"/>
                </a:solidFill>
                <a:latin typeface="Meiryo UI" panose="020B0604030504040204" pitchFamily="50" charset="-128"/>
                <a:ea typeface="Meiryo UI" panose="020B0604030504040204" pitchFamily="50" charset="-128"/>
              </a:rPr>
              <a:t>方針を決定</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cxnSp>
        <p:nvCxnSpPr>
          <p:cNvPr id="53" name="直線コネクタ 52"/>
          <p:cNvCxnSpPr/>
          <p:nvPr/>
        </p:nvCxnSpPr>
        <p:spPr>
          <a:xfrm flipV="1">
            <a:off x="1175026" y="978897"/>
            <a:ext cx="1720574" cy="1907"/>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1" name="大かっこ 40"/>
          <p:cNvSpPr/>
          <p:nvPr/>
        </p:nvSpPr>
        <p:spPr>
          <a:xfrm>
            <a:off x="1976973" y="1055780"/>
            <a:ext cx="739408" cy="3734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panose="020B0604030504040204" pitchFamily="50" charset="-128"/>
                <a:ea typeface="Meiryo UI" panose="020B0604030504040204" pitchFamily="50" charset="-128"/>
              </a:rPr>
              <a:t>関西</a:t>
            </a:r>
            <a:r>
              <a:rPr lang="en-US" altLang="ja-JP" sz="738" dirty="0">
                <a:solidFill>
                  <a:schemeClr val="tx1"/>
                </a:solidFill>
                <a:latin typeface="Meiryo UI" panose="020B0604030504040204" pitchFamily="50" charset="-128"/>
                <a:ea typeface="Meiryo UI" panose="020B0604030504040204" pitchFamily="50" charset="-128"/>
              </a:rPr>
              <a:t>3</a:t>
            </a:r>
            <a:r>
              <a:rPr lang="ja-JP" altLang="en-US" sz="738" dirty="0">
                <a:solidFill>
                  <a:schemeClr val="tx1"/>
                </a:solidFill>
                <a:latin typeface="Meiryo UI" panose="020B0604030504040204" pitchFamily="50" charset="-128"/>
                <a:ea typeface="Meiryo UI" panose="020B0604030504040204" pitchFamily="50" charset="-128"/>
              </a:rPr>
              <a:t>空港</a:t>
            </a:r>
            <a:endParaRPr lang="en-US" altLang="ja-JP" sz="738" dirty="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panose="020B0604030504040204" pitchFamily="50" charset="-128"/>
                <a:ea typeface="Meiryo UI" panose="020B0604030504040204" pitchFamily="50" charset="-128"/>
              </a:rPr>
              <a:t>懇談会で議論</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2" name="大かっこ 41"/>
          <p:cNvSpPr/>
          <p:nvPr/>
        </p:nvSpPr>
        <p:spPr>
          <a:xfrm>
            <a:off x="1978936" y="1526645"/>
            <a:ext cx="739408" cy="3734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panose="020B0604030504040204" pitchFamily="50" charset="-128"/>
                <a:ea typeface="Meiryo UI" panose="020B0604030504040204" pitchFamily="50" charset="-128"/>
              </a:rPr>
              <a:t>知事が「関空・</a:t>
            </a:r>
            <a:endParaRPr lang="en-US" altLang="ja-JP" sz="738" dirty="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panose="020B0604030504040204" pitchFamily="50" charset="-128"/>
                <a:ea typeface="Meiryo UI" panose="020B0604030504040204" pitchFamily="50" charset="-128"/>
              </a:rPr>
              <a:t>伊丹プロジェクト」</a:t>
            </a:r>
            <a:endParaRPr lang="en-US" altLang="ja-JP" sz="738" dirty="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panose="020B0604030504040204" pitchFamily="50" charset="-128"/>
                <a:ea typeface="Meiryo UI" panose="020B0604030504040204" pitchFamily="50" charset="-128"/>
              </a:rPr>
              <a:t>を提唱</a:t>
            </a:r>
            <a:endParaRPr lang="en-US" altLang="ja-JP" sz="738"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2749469" y="1530360"/>
            <a:ext cx="739408" cy="40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738" dirty="0">
                <a:solidFill>
                  <a:schemeClr val="tx1"/>
                </a:solidFill>
                <a:latin typeface="Meiryo UI" panose="020B0604030504040204" pitchFamily="50" charset="-128"/>
                <a:ea typeface="Meiryo UI" panose="020B0604030504040204" pitchFamily="50" charset="-128"/>
              </a:rPr>
              <a:t>統合スキームに</a:t>
            </a:r>
            <a:endParaRPr lang="en-US" altLang="ja-JP" sz="738"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738" dirty="0">
                <a:solidFill>
                  <a:schemeClr val="tx1"/>
                </a:solidFill>
                <a:latin typeface="Meiryo UI" panose="020B0604030504040204" pitchFamily="50" charset="-128"/>
                <a:ea typeface="Meiryo UI" panose="020B0604030504040204" pitchFamily="50" charset="-128"/>
              </a:rPr>
              <a:t>ついて国に対し</a:t>
            </a:r>
            <a:endParaRPr lang="en-US" altLang="ja-JP" sz="738"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738" dirty="0">
                <a:solidFill>
                  <a:schemeClr val="tx1"/>
                </a:solidFill>
                <a:latin typeface="Meiryo UI" panose="020B0604030504040204" pitchFamily="50" charset="-128"/>
                <a:ea typeface="Meiryo UI" panose="020B0604030504040204" pitchFamily="50" charset="-128"/>
              </a:rPr>
              <a:t>意見書提出</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1" name="大かっこ 50"/>
          <p:cNvSpPr/>
          <p:nvPr/>
        </p:nvSpPr>
        <p:spPr>
          <a:xfrm>
            <a:off x="3542920" y="1062312"/>
            <a:ext cx="739408" cy="40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kumimoji="1" lang="ja-JP" altLang="en-US"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関空と伊丹空港の経営統合を定めた法律成立</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58" name="フローチャート: 結合子 50"/>
          <p:cNvSpPr>
            <a:spLocks noChangeAspect="1"/>
          </p:cNvSpPr>
          <p:nvPr/>
        </p:nvSpPr>
        <p:spPr>
          <a:xfrm>
            <a:off x="3841181" y="914898"/>
            <a:ext cx="107489"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7" name="フローチャート: 結合子 50"/>
          <p:cNvSpPr>
            <a:spLocks noChangeAspect="1"/>
          </p:cNvSpPr>
          <p:nvPr/>
        </p:nvSpPr>
        <p:spPr>
          <a:xfrm>
            <a:off x="2277920" y="926897"/>
            <a:ext cx="107489"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69" name="グループ化 68"/>
          <p:cNvGrpSpPr/>
          <p:nvPr/>
        </p:nvGrpSpPr>
        <p:grpSpPr>
          <a:xfrm>
            <a:off x="6712367" y="924307"/>
            <a:ext cx="716593" cy="648221"/>
            <a:chOff x="8260691" y="1373418"/>
            <a:chExt cx="720000" cy="702239"/>
          </a:xfrm>
        </p:grpSpPr>
        <p:sp>
          <p:nvSpPr>
            <p:cNvPr id="71" name="大かっこ 70"/>
            <p:cNvSpPr/>
            <p:nvPr/>
          </p:nvSpPr>
          <p:spPr>
            <a:xfrm>
              <a:off x="8260691" y="1535234"/>
              <a:ext cx="720000" cy="540423"/>
            </a:xfrm>
            <a:prstGeom prst="bracketPair">
              <a:avLst>
                <a:gd name="adj" fmla="val 12035"/>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関空と伊丹空港コンセッション実施</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a:solidFill>
                    <a:schemeClr val="tx1"/>
                  </a:solidFill>
                  <a:latin typeface="Meiryo UI" panose="020B0604030504040204" pitchFamily="50" charset="-128"/>
                  <a:ea typeface="Meiryo UI" panose="020B0604030504040204" pitchFamily="50" charset="-128"/>
                </a:rPr>
                <a:t>（</a:t>
              </a:r>
              <a:r>
                <a:rPr lang="en-US" altLang="ja-JP" sz="738" dirty="0">
                  <a:solidFill>
                    <a:schemeClr val="tx1"/>
                  </a:solidFill>
                  <a:latin typeface="Meiryo UI" panose="020B0604030504040204" pitchFamily="50" charset="-128"/>
                  <a:ea typeface="Meiryo UI" panose="020B0604030504040204" pitchFamily="50" charset="-128"/>
                </a:rPr>
                <a:t>2015.4</a:t>
              </a:r>
              <a:r>
                <a:rPr lang="ja-JP" altLang="en-US" sz="738" dirty="0">
                  <a:solidFill>
                    <a:schemeClr val="tx1"/>
                  </a:solidFill>
                  <a:latin typeface="Meiryo UI" panose="020B0604030504040204" pitchFamily="50" charset="-128"/>
                  <a:ea typeface="Meiryo UI" panose="020B0604030504040204" pitchFamily="50" charset="-128"/>
                </a:rPr>
                <a:t>～</a:t>
              </a:r>
              <a:r>
                <a:rPr lang="en-US" altLang="ja-JP" sz="738" dirty="0">
                  <a:solidFill>
                    <a:schemeClr val="tx1"/>
                  </a:solidFill>
                  <a:latin typeface="Meiryo UI" panose="020B0604030504040204" pitchFamily="50" charset="-128"/>
                  <a:ea typeface="Meiryo UI" panose="020B0604030504040204" pitchFamily="50" charset="-128"/>
                </a:rPr>
                <a:t>2060.3</a:t>
              </a:r>
              <a:r>
                <a:rPr lang="ja-JP" altLang="en-US" sz="738" dirty="0">
                  <a:solidFill>
                    <a:schemeClr val="tx1"/>
                  </a:solidFill>
                  <a:latin typeface="Meiryo UI" panose="020B0604030504040204" pitchFamily="50" charset="-128"/>
                  <a:ea typeface="Meiryo UI" panose="020B0604030504040204" pitchFamily="50" charset="-128"/>
                </a:rPr>
                <a:t>）</a:t>
              </a:r>
              <a:endParaRPr kumimoji="1" lang="en-US" altLang="ja-JP" sz="738"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72" name="フローチャート: 結合子 50"/>
            <p:cNvSpPr>
              <a:spLocks noChangeAspect="1"/>
            </p:cNvSpPr>
            <p:nvPr/>
          </p:nvSpPr>
          <p:spPr>
            <a:xfrm>
              <a:off x="85699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schemeClr val="tx1"/>
                </a:solidFill>
                <a:effectLst/>
                <a:uLnTx/>
                <a:uFillTx/>
                <a:latin typeface="Meiryo UI"/>
                <a:ea typeface="Meiryo UI"/>
                <a:cs typeface="+mn-cs"/>
              </a:endParaRPr>
            </a:p>
          </p:txBody>
        </p:sp>
      </p:grpSp>
      <p:sp>
        <p:nvSpPr>
          <p:cNvPr id="74" name="正方形/長方形 73"/>
          <p:cNvSpPr/>
          <p:nvPr/>
        </p:nvSpPr>
        <p:spPr>
          <a:xfrm>
            <a:off x="3302302" y="6072"/>
            <a:ext cx="4746801"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関空・鉄道・道路</a:t>
            </a:r>
            <a:r>
              <a:rPr kumimoji="1" lang="en-US" altLang="ja-JP" sz="1662" b="0" i="0" u="none" strike="noStrike" kern="1200" cap="none" spc="0" normalizeH="0" baseline="0" noProof="0" dirty="0">
                <a:ln>
                  <a:noFill/>
                </a:ln>
                <a:effectLst/>
                <a:uLnTx/>
                <a:uFillTx/>
                <a:latin typeface="Meiryo UI"/>
                <a:ea typeface="Meiryo UI"/>
                <a:cs typeface="+mn-cs"/>
              </a:rPr>
              <a:t>】</a:t>
            </a:r>
          </a:p>
        </p:txBody>
      </p:sp>
      <p:cxnSp>
        <p:nvCxnSpPr>
          <p:cNvPr id="77" name="直線コネクタ 76"/>
          <p:cNvCxnSpPr/>
          <p:nvPr/>
        </p:nvCxnSpPr>
        <p:spPr>
          <a:xfrm>
            <a:off x="1196086" y="3416053"/>
            <a:ext cx="674487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8" name="角丸四角形 77"/>
          <p:cNvSpPr/>
          <p:nvPr/>
        </p:nvSpPr>
        <p:spPr>
          <a:xfrm>
            <a:off x="414340" y="3281450"/>
            <a:ext cx="730206" cy="453515"/>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なにわ筋線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の整備</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84" name="大かっこ 83"/>
          <p:cNvSpPr/>
          <p:nvPr/>
        </p:nvSpPr>
        <p:spPr>
          <a:xfrm>
            <a:off x="8531732" y="3498127"/>
            <a:ext cx="530987" cy="709426"/>
          </a:xfrm>
          <a:prstGeom prst="bracketPair">
            <a:avLst>
              <a:gd name="adj" fmla="val 12017"/>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戦略本部会議で事業化に向けた国協議開始を決定</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6" name="直線矢印コネクタ 85"/>
          <p:cNvCxnSpPr/>
          <p:nvPr/>
        </p:nvCxnSpPr>
        <p:spPr>
          <a:xfrm flipV="1">
            <a:off x="7833475" y="3416053"/>
            <a:ext cx="1241945" cy="10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89" name="フローチャート: 結合子 50"/>
          <p:cNvSpPr>
            <a:spLocks noChangeAspect="1"/>
          </p:cNvSpPr>
          <p:nvPr/>
        </p:nvSpPr>
        <p:spPr>
          <a:xfrm>
            <a:off x="8728648" y="336630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97" name="直線コネクタ 96"/>
          <p:cNvCxnSpPr/>
          <p:nvPr/>
        </p:nvCxnSpPr>
        <p:spPr>
          <a:xfrm flipV="1">
            <a:off x="1208951" y="5686028"/>
            <a:ext cx="7106374" cy="67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8" name="大かっこ 97"/>
          <p:cNvSpPr/>
          <p:nvPr/>
        </p:nvSpPr>
        <p:spPr>
          <a:xfrm>
            <a:off x="7499444" y="5814586"/>
            <a:ext cx="716593" cy="433814"/>
          </a:xfrm>
          <a:prstGeom prst="bracketPair">
            <a:avLst>
              <a:gd name="adj" fmla="val 11545"/>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戦略本部会議で府市負担</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割合を決定</a:t>
            </a:r>
          </a:p>
        </p:txBody>
      </p:sp>
      <p:sp>
        <p:nvSpPr>
          <p:cNvPr id="99" name="角丸四角形 98"/>
          <p:cNvSpPr/>
          <p:nvPr/>
        </p:nvSpPr>
        <p:spPr>
          <a:xfrm>
            <a:off x="404753" y="5615732"/>
            <a:ext cx="720741" cy="424371"/>
          </a:xfrm>
          <a:prstGeom prst="roundRect">
            <a:avLst/>
          </a:prstGeom>
        </p:spPr>
        <p:style>
          <a:lnRef idx="1">
            <a:schemeClr val="accent2"/>
          </a:lnRef>
          <a:fillRef idx="2">
            <a:schemeClr val="accent2"/>
          </a:fillRef>
          <a:effectRef idx="1">
            <a:schemeClr val="accent2"/>
          </a:effectRef>
          <a:fontRef idx="minor">
            <a:schemeClr val="dk1"/>
          </a:fontRef>
        </p:style>
        <p:txBody>
          <a:bodyPr wrap="square" lIns="33231" tIns="0" rIns="33231" bIns="0"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淀川左岸線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延伸部</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100" name="大かっこ 99"/>
          <p:cNvSpPr/>
          <p:nvPr/>
        </p:nvSpPr>
        <p:spPr>
          <a:xfrm>
            <a:off x="8295246" y="5814669"/>
            <a:ext cx="767473" cy="433731"/>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淀川左岸線</a:t>
            </a:r>
            <a:endParaRPr kumimoji="1" lang="en-US" altLang="ja-JP" sz="8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延伸部の</a:t>
            </a:r>
            <a:endParaRPr kumimoji="1" lang="en-US" altLang="ja-JP" sz="8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事業着手</a:t>
            </a:r>
            <a:endParaRPr kumimoji="1" lang="en-US" altLang="ja-JP" sz="83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フローチャート: 結合子 50"/>
          <p:cNvSpPr>
            <a:spLocks noChangeAspect="1"/>
          </p:cNvSpPr>
          <p:nvPr/>
        </p:nvSpPr>
        <p:spPr>
          <a:xfrm>
            <a:off x="7840242" y="5625721"/>
            <a:ext cx="120615" cy="1206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02" name="大かっこ 101"/>
          <p:cNvSpPr/>
          <p:nvPr/>
        </p:nvSpPr>
        <p:spPr>
          <a:xfrm>
            <a:off x="1181670" y="6372566"/>
            <a:ext cx="807784" cy="31909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大和川線事業</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着手</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(1999)</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大かっこ 102"/>
          <p:cNvSpPr/>
          <p:nvPr/>
        </p:nvSpPr>
        <p:spPr>
          <a:xfrm>
            <a:off x="1178626" y="5742288"/>
            <a:ext cx="798347" cy="5746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zh-TW" altLang="en-US" sz="831" dirty="0">
                <a:solidFill>
                  <a:schemeClr val="tx1"/>
                </a:solidFill>
                <a:latin typeface="Meiryo UI" panose="020B0604030504040204" pitchFamily="50" charset="-128"/>
                <a:ea typeface="Meiryo UI" panose="020B0604030504040204" pitchFamily="50" charset="-128"/>
              </a:rPr>
              <a:t>淀川左岸線</a:t>
            </a:r>
            <a:endParaRPr lang="en-US" altLang="zh-TW" sz="831" dirty="0">
              <a:solidFill>
                <a:schemeClr val="tx1"/>
              </a:solidFill>
              <a:latin typeface="Meiryo UI" panose="020B0604030504040204" pitchFamily="50" charset="-128"/>
              <a:ea typeface="Meiryo UI" panose="020B0604030504040204" pitchFamily="50" charset="-128"/>
            </a:endParaRPr>
          </a:p>
          <a:p>
            <a:pPr lvl="0" algn="ctr" defTabSz="957700">
              <a:defRPr/>
            </a:pPr>
            <a:r>
              <a:rPr lang="zh-TW" altLang="en-US" sz="831" dirty="0">
                <a:solidFill>
                  <a:schemeClr val="tx1"/>
                </a:solidFill>
                <a:latin typeface="Meiryo UI" panose="020B0604030504040204" pitchFamily="50" charset="-128"/>
                <a:ea typeface="Meiryo UI" panose="020B0604030504040204" pitchFamily="50" charset="-128"/>
              </a:rPr>
              <a:t>事業着手</a:t>
            </a:r>
          </a:p>
          <a:p>
            <a:pPr lvl="0" algn="ctr" defTabSz="957700">
              <a:defRPr/>
            </a:pPr>
            <a:r>
              <a:rPr lang="en-US" altLang="zh-TW" sz="831" dirty="0">
                <a:solidFill>
                  <a:schemeClr val="tx1"/>
                </a:solidFill>
                <a:latin typeface="Meiryo UI" panose="020B0604030504040204" pitchFamily="50" charset="-128"/>
                <a:ea typeface="Meiryo UI" panose="020B0604030504040204" pitchFamily="50" charset="-128"/>
              </a:rPr>
              <a:t>(1</a:t>
            </a:r>
            <a:r>
              <a:rPr lang="zh-TW" altLang="en-US" sz="831" dirty="0">
                <a:solidFill>
                  <a:schemeClr val="tx1"/>
                </a:solidFill>
                <a:latin typeface="Meiryo UI" panose="020B0604030504040204" pitchFamily="50" charset="-128"/>
                <a:ea typeface="Meiryo UI" panose="020B0604030504040204" pitchFamily="50" charset="-128"/>
              </a:rPr>
              <a:t>期 </a:t>
            </a:r>
            <a:r>
              <a:rPr lang="en-US" altLang="zh-TW" sz="831" dirty="0">
                <a:solidFill>
                  <a:schemeClr val="tx1"/>
                </a:solidFill>
                <a:latin typeface="Meiryo UI" panose="020B0604030504040204" pitchFamily="50" charset="-128"/>
                <a:ea typeface="Meiryo UI" panose="020B0604030504040204" pitchFamily="50" charset="-128"/>
              </a:rPr>
              <a:t>1987)</a:t>
            </a:r>
          </a:p>
          <a:p>
            <a:pPr lvl="0" algn="ctr" defTabSz="957700">
              <a:defRPr/>
            </a:pPr>
            <a:r>
              <a:rPr lang="en-US" altLang="zh-TW" sz="831" dirty="0">
                <a:solidFill>
                  <a:schemeClr val="tx1"/>
                </a:solidFill>
                <a:latin typeface="Meiryo UI" panose="020B0604030504040204" pitchFamily="50" charset="-128"/>
                <a:ea typeface="Meiryo UI" panose="020B0604030504040204" pitchFamily="50" charset="-128"/>
              </a:rPr>
              <a:t>(2</a:t>
            </a:r>
            <a:r>
              <a:rPr lang="zh-TW" altLang="en-US" sz="831" dirty="0">
                <a:solidFill>
                  <a:schemeClr val="tx1"/>
                </a:solidFill>
                <a:latin typeface="Meiryo UI" panose="020B0604030504040204" pitchFamily="50" charset="-128"/>
                <a:ea typeface="Meiryo UI" panose="020B0604030504040204" pitchFamily="50" charset="-128"/>
              </a:rPr>
              <a:t>期 </a:t>
            </a:r>
            <a:r>
              <a:rPr lang="en-US" altLang="zh-TW" sz="831" dirty="0">
                <a:solidFill>
                  <a:schemeClr val="tx1"/>
                </a:solidFill>
                <a:latin typeface="Meiryo UI" panose="020B0604030504040204" pitchFamily="50" charset="-128"/>
                <a:ea typeface="Meiryo UI" panose="020B0604030504040204" pitchFamily="50" charset="-128"/>
              </a:rPr>
              <a:t>2000)</a:t>
            </a:r>
          </a:p>
        </p:txBody>
      </p:sp>
      <p:sp>
        <p:nvSpPr>
          <p:cNvPr id="104" name="フローチャート: 結合子 50"/>
          <p:cNvSpPr>
            <a:spLocks noChangeAspect="1"/>
          </p:cNvSpPr>
          <p:nvPr/>
        </p:nvSpPr>
        <p:spPr>
          <a:xfrm>
            <a:off x="8647416" y="5620790"/>
            <a:ext cx="114249" cy="11424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05" name="大かっこ 104"/>
          <p:cNvSpPr/>
          <p:nvPr/>
        </p:nvSpPr>
        <p:spPr>
          <a:xfrm>
            <a:off x="5141090" y="5807130"/>
            <a:ext cx="716593" cy="28720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淀川左岸線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期完成</a:t>
            </a:r>
          </a:p>
        </p:txBody>
      </p:sp>
      <p:sp>
        <p:nvSpPr>
          <p:cNvPr id="106" name="フローチャート: 結合子 50"/>
          <p:cNvSpPr>
            <a:spLocks noChangeAspect="1"/>
          </p:cNvSpPr>
          <p:nvPr/>
        </p:nvSpPr>
        <p:spPr>
          <a:xfrm>
            <a:off x="5429046" y="5621019"/>
            <a:ext cx="127370" cy="12737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107" name="直線矢印コネクタ 106"/>
          <p:cNvCxnSpPr/>
          <p:nvPr/>
        </p:nvCxnSpPr>
        <p:spPr>
          <a:xfrm flipV="1">
            <a:off x="8295246" y="5679327"/>
            <a:ext cx="801478" cy="95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34" name="フローチャート: 結合子 50"/>
          <p:cNvSpPr>
            <a:spLocks noChangeAspect="1"/>
          </p:cNvSpPr>
          <p:nvPr/>
        </p:nvSpPr>
        <p:spPr>
          <a:xfrm>
            <a:off x="1493464" y="5605588"/>
            <a:ext cx="144652" cy="14465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36" name="角丸四角形 135"/>
          <p:cNvSpPr/>
          <p:nvPr/>
        </p:nvSpPr>
        <p:spPr>
          <a:xfrm>
            <a:off x="414340" y="4061892"/>
            <a:ext cx="730206" cy="433908"/>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府</a:t>
            </a: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1" noProof="0" dirty="0">
                <a:solidFill>
                  <a:schemeClr val="tx1"/>
                </a:solidFill>
                <a:latin typeface="Meiryo UI"/>
                <a:ea typeface="Meiryo UI" panose="020B0604030504040204" pitchFamily="50" charset="-128"/>
              </a:rPr>
              <a:t>北大阪急行延伸</a:t>
            </a:r>
            <a:endPar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endParaRPr>
          </a:p>
        </p:txBody>
      </p:sp>
      <p:sp>
        <p:nvSpPr>
          <p:cNvPr id="137" name="角丸四角形 136"/>
          <p:cNvSpPr/>
          <p:nvPr/>
        </p:nvSpPr>
        <p:spPr>
          <a:xfrm>
            <a:off x="414340" y="4779256"/>
            <a:ext cx="730206" cy="453144"/>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府</a:t>
            </a: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大阪モノレール延伸</a:t>
            </a:r>
            <a:endPar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p:txBody>
      </p:sp>
      <p:cxnSp>
        <p:nvCxnSpPr>
          <p:cNvPr id="142" name="直線コネクタ 141"/>
          <p:cNvCxnSpPr/>
          <p:nvPr/>
        </p:nvCxnSpPr>
        <p:spPr>
          <a:xfrm>
            <a:off x="1196086" y="4273303"/>
            <a:ext cx="6303358" cy="10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3" name="直線矢印コネクタ 142"/>
          <p:cNvCxnSpPr/>
          <p:nvPr/>
        </p:nvCxnSpPr>
        <p:spPr>
          <a:xfrm>
            <a:off x="7499444" y="4273303"/>
            <a:ext cx="1575976"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144" name="直線コネクタ 143"/>
          <p:cNvCxnSpPr/>
          <p:nvPr/>
        </p:nvCxnSpPr>
        <p:spPr>
          <a:xfrm>
            <a:off x="1196086" y="4978153"/>
            <a:ext cx="7671689"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5" name="直線矢印コネクタ 144"/>
          <p:cNvCxnSpPr/>
          <p:nvPr/>
        </p:nvCxnSpPr>
        <p:spPr>
          <a:xfrm>
            <a:off x="8758895" y="4978153"/>
            <a:ext cx="316525" cy="0"/>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46" name="大かっこ 145"/>
          <p:cNvSpPr/>
          <p:nvPr/>
        </p:nvSpPr>
        <p:spPr>
          <a:xfrm>
            <a:off x="1989454" y="1991268"/>
            <a:ext cx="739408" cy="49855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関空の財務構造等について知事が国に問題提起</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フローチャート: 結合子 50"/>
          <p:cNvSpPr>
            <a:spLocks noChangeAspect="1"/>
          </p:cNvSpPr>
          <p:nvPr/>
        </p:nvSpPr>
        <p:spPr>
          <a:xfrm>
            <a:off x="7833475" y="4218538"/>
            <a:ext cx="120615" cy="12061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0" name="大かっこ 79"/>
          <p:cNvSpPr/>
          <p:nvPr/>
        </p:nvSpPr>
        <p:spPr>
          <a:xfrm>
            <a:off x="7483839" y="4360984"/>
            <a:ext cx="771053" cy="418272"/>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北大阪急行延伸の工事着手</a:t>
            </a:r>
            <a:endParaRPr lang="en-US" altLang="ja-JP" sz="831" dirty="0">
              <a:solidFill>
                <a:schemeClr val="tx1"/>
              </a:solidFill>
              <a:latin typeface="Meiryo UI" panose="020B0604030504040204" pitchFamily="50" charset="-128"/>
              <a:ea typeface="Meiryo UI" panose="020B0604030504040204" pitchFamily="50" charset="-128"/>
            </a:endParaRPr>
          </a:p>
        </p:txBody>
      </p:sp>
      <p:sp>
        <p:nvSpPr>
          <p:cNvPr id="81" name="角丸四角形 80"/>
          <p:cNvSpPr/>
          <p:nvPr/>
        </p:nvSpPr>
        <p:spPr>
          <a:xfrm>
            <a:off x="5390267" y="3232150"/>
            <a:ext cx="218238" cy="2216150"/>
          </a:xfrm>
          <a:prstGeom prst="roundRect">
            <a:avLst/>
          </a:prstGeom>
          <a:solidFill>
            <a:schemeClr val="accent5">
              <a:lumMod val="20000"/>
              <a:lumOff val="80000"/>
            </a:scheme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vert="eaVert"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公共交通戦略を策定（府</a:t>
            </a:r>
            <a:r>
              <a:rPr kumimoji="1" lang="ja-JP" altLang="en-US" sz="1000" i="0" u="none" strike="noStrike" kern="1200" cap="none" spc="0" normalizeH="0" baseline="0" noProof="0" dirty="0">
                <a:ln>
                  <a:noFill/>
                </a:ln>
                <a:solidFill>
                  <a:srgbClr val="FF0000"/>
                </a:solidFill>
                <a:effectLst/>
                <a:uLnTx/>
                <a:uFillTx/>
                <a:latin typeface="Meiryo UI"/>
                <a:ea typeface="Meiryo UI" panose="020B0604030504040204" pitchFamily="50" charset="-128"/>
                <a:cs typeface="+mn-cs"/>
              </a:rPr>
              <a:t>）</a:t>
            </a:r>
            <a:endParaRPr kumimoji="1" lang="en-US" altLang="ja-JP" sz="1000" i="0" u="none" strike="noStrike" kern="1200" cap="none" spc="0" normalizeH="0" baseline="0" noProof="0" dirty="0">
              <a:ln>
                <a:noFill/>
              </a:ln>
              <a:solidFill>
                <a:srgbClr val="FF0000"/>
              </a:solidFill>
              <a:effectLst/>
              <a:uLnTx/>
              <a:uFillTx/>
              <a:latin typeface="Meiryo UI"/>
              <a:ea typeface="Meiryo UI" panose="020B0604030504040204" pitchFamily="50" charset="-128"/>
              <a:cs typeface="+mn-cs"/>
            </a:endParaRPr>
          </a:p>
        </p:txBody>
      </p:sp>
      <p:sp>
        <p:nvSpPr>
          <p:cNvPr id="83" name="角丸四角形 82"/>
          <p:cNvSpPr/>
          <p:nvPr/>
        </p:nvSpPr>
        <p:spPr>
          <a:xfrm>
            <a:off x="8278735" y="3232149"/>
            <a:ext cx="224687" cy="986389"/>
          </a:xfrm>
          <a:prstGeom prst="roundRect">
            <a:avLst/>
          </a:prstGeom>
          <a:solidFill>
            <a:schemeClr val="accent5">
              <a:lumMod val="20000"/>
              <a:lumOff val="80000"/>
            </a:scheme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vert="eaVert"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00" dirty="0">
                <a:solidFill>
                  <a:schemeClr val="tx1"/>
                </a:solidFill>
                <a:latin typeface="Meiryo UI"/>
                <a:ea typeface="Meiryo UI" panose="020B0604030504040204" pitchFamily="50" charset="-128"/>
              </a:rPr>
              <a:t>都市交通局を設置</a:t>
            </a:r>
            <a:r>
              <a:rPr kumimoji="1" lang="ja-JP" altLang="en-US" sz="700" i="0" u="none" strike="noStrike" kern="1200" cap="none" spc="0" normalizeH="0" baseline="0" noProof="0" dirty="0">
                <a:ln>
                  <a:noFill/>
                </a:ln>
                <a:solidFill>
                  <a:schemeClr val="tx1"/>
                </a:solidFill>
                <a:effectLst/>
                <a:uLnTx/>
                <a:uFillTx/>
                <a:latin typeface="Meiryo UI"/>
                <a:ea typeface="Meiryo UI" panose="020B0604030504040204" pitchFamily="50" charset="-128"/>
              </a:rPr>
              <a:t>（市）</a:t>
            </a:r>
            <a:endParaRPr kumimoji="1" lang="en-US" altLang="ja-JP" sz="700" i="0" u="none" strike="noStrike" kern="1200" cap="none" spc="0" normalizeH="0" baseline="0" noProof="0" dirty="0">
              <a:ln>
                <a:noFill/>
              </a:ln>
              <a:solidFill>
                <a:schemeClr val="tx1"/>
              </a:solidFill>
              <a:effectLst/>
              <a:uLnTx/>
              <a:uFillTx/>
              <a:latin typeface="Meiryo UI"/>
              <a:ea typeface="Meiryo UI" panose="020B0604030504040204" pitchFamily="50" charset="-128"/>
            </a:endParaRPr>
          </a:p>
        </p:txBody>
      </p:sp>
      <p:sp>
        <p:nvSpPr>
          <p:cNvPr id="8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3077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2748" y="326956"/>
            <a:ext cx="9052478" cy="376385"/>
          </a:xfrm>
          <a:prstGeom prst="rect">
            <a:avLst/>
          </a:prstGeom>
          <a:noFill/>
        </p:spPr>
        <p:txBody>
          <a:bodyPr wrap="non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　主な改革取組</a:t>
            </a:r>
            <a:r>
              <a:rPr lang="ja-JP" altLang="en-US" sz="1662" noProof="0" dirty="0">
                <a:latin typeface="Meiryo UI"/>
                <a:ea typeface="Meiryo UI"/>
              </a:rPr>
              <a:t>　</a:t>
            </a:r>
            <a:r>
              <a:rPr kumimoji="1" lang="en-US" altLang="ja-JP" sz="1662" b="0" i="0" u="none" strike="noStrike" kern="1200" cap="none" spc="0" normalizeH="0" baseline="0" noProof="0" dirty="0">
                <a:ln>
                  <a:noFill/>
                </a:ln>
                <a:effectLst/>
                <a:uLnTx/>
                <a:uFillTx/>
                <a:latin typeface="Meiryo UI"/>
                <a:ea typeface="Meiryo UI"/>
                <a:cs typeface="+mn-cs"/>
              </a:rPr>
              <a:t>【</a:t>
            </a:r>
            <a:r>
              <a:rPr lang="ja-JP" altLang="en-US" sz="1662" dirty="0">
                <a:latin typeface="Meiryo UI"/>
                <a:ea typeface="Meiryo UI"/>
              </a:rPr>
              <a:t>国土軸や空港等へ</a:t>
            </a:r>
            <a:r>
              <a:rPr kumimoji="1" lang="ja-JP" altLang="en-US" sz="1662" b="0" i="0" u="none" strike="noStrike" kern="1200" cap="none" spc="0" normalizeH="0" baseline="0" noProof="0" dirty="0">
                <a:ln>
                  <a:noFill/>
                </a:ln>
                <a:effectLst/>
                <a:uLnTx/>
                <a:uFillTx/>
                <a:latin typeface="Meiryo UI"/>
                <a:ea typeface="Meiryo UI"/>
                <a:cs typeface="+mn-cs"/>
              </a:rPr>
              <a:t>の鉄道アクセス強化のための戦略の策定（公共交通戦略）</a:t>
            </a:r>
            <a:r>
              <a:rPr kumimoji="1" lang="en-US" altLang="ja-JP" sz="1662" b="0" i="0" u="none" strike="noStrike" kern="1200" cap="none" spc="0" normalizeH="0" baseline="0" noProof="0" dirty="0">
                <a:ln>
                  <a:noFill/>
                </a:ln>
                <a:effectLst/>
                <a:uLnTx/>
                <a:uFillTx/>
                <a:latin typeface="Meiryo UI"/>
                <a:ea typeface="Meiryo UI"/>
                <a:cs typeface="+mn-cs"/>
              </a:rPr>
              <a:t>】</a:t>
            </a:r>
          </a:p>
        </p:txBody>
      </p:sp>
      <p:cxnSp>
        <p:nvCxnSpPr>
          <p:cNvPr id="3" name="直線コネクタ 2"/>
          <p:cNvCxnSpPr/>
          <p:nvPr/>
        </p:nvCxnSpPr>
        <p:spPr>
          <a:xfrm>
            <a:off x="151576" y="665057"/>
            <a:ext cx="89589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51576" y="775897"/>
            <a:ext cx="9097436"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〇事業の具体化に向けて、大阪の成長にとって必要な鉄道ネットワークを公共交通戦略に位置付け。</a:t>
            </a:r>
          </a:p>
        </p:txBody>
      </p:sp>
      <p:sp>
        <p:nvSpPr>
          <p:cNvPr id="8" name="正方形/長方形 3"/>
          <p:cNvSpPr>
            <a:spLocks noChangeArrowheads="1"/>
          </p:cNvSpPr>
          <p:nvPr/>
        </p:nvSpPr>
        <p:spPr bwMode="auto">
          <a:xfrm>
            <a:off x="0" y="1116000"/>
            <a:ext cx="8978900" cy="1554272"/>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108"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■「公共交通戦略」（府：</a:t>
            </a:r>
            <a:r>
              <a:rPr kumimoji="1" lang="en-US" altLang="ja-JP"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月策定、</a:t>
            </a:r>
            <a:r>
              <a:rPr kumimoji="1" lang="en-US" altLang="ja-JP"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月改定）</a:t>
            </a:r>
            <a:endParaRPr kumimoji="1" lang="en-US" altLang="ja-JP" sz="1292"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16180" lvl="0" indent="-416180" defTabSz="957700">
              <a:lnSpc>
                <a:spcPts val="1846"/>
              </a:lnSpc>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関西のさらなる成長のため、一定の公共交通ストック、魅力ある資源（商業・観光）の集積を最大限に活かしつつ、「新大阪・関西３空港・世界遺産へのアクセス強化」／「京阪神各都市の結節強化」／「放射状鉄道の環状結節」／「都市防災機能の向上」などの観点で鉄道ネットワークの充実を図る。</a:t>
            </a:r>
          </a:p>
          <a:p>
            <a:pPr defTabSz="957700">
              <a:lnSpc>
                <a:spcPts val="1385"/>
              </a:lnSpc>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取組イメージ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defTabSz="957700">
              <a:lnSpc>
                <a:spcPts val="1385"/>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・広域拠点へのアクセス性向上やネットワークの多重化。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57700">
              <a:lnSpc>
                <a:spcPts val="1385"/>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・都市間の連携強化、観光拠点へのアクセス性を向上。</a:t>
            </a:r>
          </a:p>
        </p:txBody>
      </p:sp>
      <p:sp>
        <p:nvSpPr>
          <p:cNvPr id="4" name="二等辺三角形 3"/>
          <p:cNvSpPr/>
          <p:nvPr/>
        </p:nvSpPr>
        <p:spPr>
          <a:xfrm rot="10800000">
            <a:off x="792000" y="3024000"/>
            <a:ext cx="1462247" cy="190136"/>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テキスト ボックス 12"/>
          <p:cNvSpPr txBox="1"/>
          <p:nvPr/>
        </p:nvSpPr>
        <p:spPr>
          <a:xfrm>
            <a:off x="3312000" y="2628000"/>
            <a:ext cx="5688000" cy="348813"/>
          </a:xfrm>
          <a:prstGeom prst="rect">
            <a:avLst/>
          </a:prstGeom>
          <a:noFill/>
        </p:spPr>
        <p:txBody>
          <a:bodyPr wrap="square" lIns="33231" rIns="33231" rtlCol="0">
            <a:spAutoFit/>
          </a:bodyPr>
          <a:lstStyle/>
          <a:p>
            <a:pPr marL="0" marR="0" lvl="0" indent="0" algn="l" defTabSz="957700" rtl="0" eaLnBrk="1" fontAlgn="auto" latinLnBrk="0" hangingPunct="1">
              <a:lnSpc>
                <a:spcPts val="2031"/>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戦略で設定した方向性に沿って、各路線の事業化を推進。</a:t>
            </a:r>
          </a:p>
        </p:txBody>
      </p:sp>
      <p:sp>
        <p:nvSpPr>
          <p:cNvPr id="15" name="テキスト ボックス 14"/>
          <p:cNvSpPr txBox="1"/>
          <p:nvPr/>
        </p:nvSpPr>
        <p:spPr>
          <a:xfrm>
            <a:off x="144000" y="3600000"/>
            <a:ext cx="2079848" cy="315214"/>
          </a:xfrm>
          <a:prstGeom prst="rect">
            <a:avLst/>
          </a:prstGeom>
          <a:noFill/>
        </p:spPr>
        <p:txBody>
          <a:bodyPr wrap="square" lIns="33231" rIns="33231" rtlCol="0">
            <a:spAutoFit/>
          </a:bodyPr>
          <a:lstStyle/>
          <a:p>
            <a:pPr marL="0" marR="0" lvl="0" indent="0" algn="l" defTabSz="957700" rtl="0" eaLnBrk="1" fontAlgn="auto" latinLnBrk="0" hangingPunct="1">
              <a:lnSpc>
                <a:spcPts val="2031"/>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「戦略路線」</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の概要＞</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Group 39"/>
          <p:cNvGraphicFramePr>
            <a:graphicFrameLocks noGrp="1"/>
          </p:cNvGraphicFramePr>
          <p:nvPr>
            <p:extLst>
              <p:ext uri="{D42A27DB-BD31-4B8C-83A1-F6EECF244321}">
                <p14:modId xmlns:p14="http://schemas.microsoft.com/office/powerpoint/2010/main" val="3402997132"/>
              </p:ext>
            </p:extLst>
          </p:nvPr>
        </p:nvGraphicFramePr>
        <p:xfrm>
          <a:off x="3276000" y="2952000"/>
          <a:ext cx="5756898" cy="3368456"/>
        </p:xfrm>
        <a:graphic>
          <a:graphicData uri="http://schemas.openxmlformats.org/drawingml/2006/table">
            <a:tbl>
              <a:tblPr/>
              <a:tblGrid>
                <a:gridCol w="1163672">
                  <a:extLst>
                    <a:ext uri="{9D8B030D-6E8A-4147-A177-3AD203B41FA5}">
                      <a16:colId xmlns:a16="http://schemas.microsoft.com/office/drawing/2014/main" val="20000"/>
                    </a:ext>
                  </a:extLst>
                </a:gridCol>
                <a:gridCol w="2141400">
                  <a:extLst>
                    <a:ext uri="{9D8B030D-6E8A-4147-A177-3AD203B41FA5}">
                      <a16:colId xmlns:a16="http://schemas.microsoft.com/office/drawing/2014/main" val="20001"/>
                    </a:ext>
                  </a:extLst>
                </a:gridCol>
                <a:gridCol w="2451826">
                  <a:extLst>
                    <a:ext uri="{9D8B030D-6E8A-4147-A177-3AD203B41FA5}">
                      <a16:colId xmlns:a16="http://schemas.microsoft.com/office/drawing/2014/main" val="20002"/>
                    </a:ext>
                  </a:extLst>
                </a:gridCol>
              </a:tblGrid>
              <a:tr h="2504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rgbClr val="FFFFFF"/>
                        </a:solidFill>
                        <a:effectLst/>
                        <a:latin typeface="+mn-lt"/>
                        <a:ea typeface="+mn-ea"/>
                        <a:cs typeface="Meiryo UI" pitchFamily="50" charset="-128"/>
                      </a:endParaRP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FFFFFF"/>
                          </a:solidFill>
                          <a:effectLst/>
                          <a:latin typeface="+mn-lt"/>
                          <a:ea typeface="+mn-ea"/>
                          <a:cs typeface="Meiryo UI" pitchFamily="50" charset="-128"/>
                        </a:rPr>
                        <a:t>概要（</a:t>
                      </a:r>
                      <a:r>
                        <a:rPr kumimoji="1" lang="ja-JP" altLang="en-US" sz="1100" b="1" i="0" u="none" strike="noStrike" cap="none" normalizeH="0" baseline="0" dirty="0">
                          <a:ln>
                            <a:noFill/>
                          </a:ln>
                          <a:solidFill>
                            <a:srgbClr val="FFFFFF"/>
                          </a:solidFill>
                          <a:effectLst/>
                          <a:latin typeface="+mn-lt"/>
                          <a:ea typeface="+mn-ea"/>
                        </a:rPr>
                        <a:t>数値は概数</a:t>
                      </a:r>
                      <a:r>
                        <a:rPr kumimoji="1" lang="ja-JP" altLang="en-US" sz="1100" b="1" i="0" u="none" strike="noStrike" cap="none" normalizeH="0" baseline="0" dirty="0">
                          <a:ln>
                            <a:noFill/>
                          </a:ln>
                          <a:solidFill>
                            <a:srgbClr val="FFFFFF"/>
                          </a:solidFill>
                          <a:effectLst/>
                          <a:latin typeface="+mn-lt"/>
                          <a:ea typeface="+mn-ea"/>
                          <a:cs typeface="Meiryo UI" pitchFamily="50" charset="-128"/>
                        </a:rPr>
                        <a:t>）</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rgbClr val="FFFFFF"/>
                          </a:solidFill>
                          <a:effectLst/>
                          <a:latin typeface="+mn-lt"/>
                          <a:ea typeface="+mn-ea"/>
                          <a:cs typeface="Meiryo UI" pitchFamily="50" charset="-128"/>
                        </a:rPr>
                        <a:t>効果</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645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北大阪急行</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延伸</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＊延長：</a:t>
                      </a:r>
                      <a:r>
                        <a:rPr kumimoji="1" lang="en-US" altLang="ja-JP" sz="1100" b="0" i="0" u="none" strike="noStrike" cap="none" normalizeH="0" baseline="0" dirty="0">
                          <a:ln>
                            <a:noFill/>
                          </a:ln>
                          <a:solidFill>
                            <a:schemeClr val="tx1"/>
                          </a:solidFill>
                          <a:effectLst/>
                          <a:latin typeface="+mn-lt"/>
                          <a:ea typeface="+mn-ea"/>
                          <a:cs typeface="Meiryo UI" pitchFamily="50" charset="-128"/>
                        </a:rPr>
                        <a:t>2.5㎞</a:t>
                      </a:r>
                      <a:r>
                        <a:rPr kumimoji="1" lang="ja-JP" altLang="en-US" sz="1100" b="0" i="0" u="none" strike="noStrike" cap="none" normalizeH="0" baseline="0" dirty="0">
                          <a:ln>
                            <a:noFill/>
                          </a:ln>
                          <a:solidFill>
                            <a:schemeClr val="tx1"/>
                          </a:solidFill>
                          <a:effectLst/>
                          <a:latin typeface="+mn-lt"/>
                          <a:ea typeface="+mn-ea"/>
                          <a:cs typeface="Meiryo UI" pitchFamily="50" charset="-128"/>
                        </a:rPr>
                        <a:t>（千里中央～箕面萱野）</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＊事業費：</a:t>
                      </a:r>
                      <a:r>
                        <a:rPr kumimoji="1" lang="en-US" altLang="ja-JP" sz="1100" b="0" i="0" u="none" strike="noStrike" cap="none" normalizeH="0" baseline="0" dirty="0">
                          <a:ln>
                            <a:noFill/>
                          </a:ln>
                          <a:solidFill>
                            <a:schemeClr val="tx1"/>
                          </a:solidFill>
                          <a:effectLst/>
                          <a:latin typeface="+mn-lt"/>
                          <a:ea typeface="+mn-ea"/>
                          <a:cs typeface="Meiryo UI" pitchFamily="50" charset="-128"/>
                        </a:rPr>
                        <a:t>874</a:t>
                      </a:r>
                      <a:r>
                        <a:rPr kumimoji="1" lang="ja-JP" altLang="en-US" sz="1100" b="0" i="0" u="none" strike="noStrike" cap="none" normalizeH="0" baseline="0" dirty="0">
                          <a:ln>
                            <a:noFill/>
                          </a:ln>
                          <a:solidFill>
                            <a:schemeClr val="tx1"/>
                          </a:solidFill>
                          <a:effectLst/>
                          <a:latin typeface="+mn-lt"/>
                          <a:ea typeface="+mn-ea"/>
                          <a:cs typeface="Meiryo UI" pitchFamily="50" charset="-128"/>
                        </a:rPr>
                        <a:t>億円</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＊北大阪地域と大阪都心との直結。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＊拠点形成とセットによる北大阪地域の</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n-lt"/>
                          <a:ea typeface="+mn-ea"/>
                          <a:cs typeface="Meiryo UI" pitchFamily="50" charset="-128"/>
                        </a:rPr>
                        <a:t> </a:t>
                      </a:r>
                      <a:r>
                        <a:rPr kumimoji="1" lang="ja-JP" altLang="en-US" sz="1100" b="0" i="0" u="none" strike="noStrike" cap="none" normalizeH="0" baseline="0" dirty="0">
                          <a:ln>
                            <a:noFill/>
                          </a:ln>
                          <a:solidFill>
                            <a:schemeClr val="tx1"/>
                          </a:solidFill>
                          <a:effectLst/>
                          <a:latin typeface="+mn-lt"/>
                          <a:ea typeface="+mn-ea"/>
                          <a:cs typeface="Meiryo UI" pitchFamily="50" charset="-128"/>
                        </a:rPr>
                        <a:t>活性化。</a:t>
                      </a: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7501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大阪モノレール延伸</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＊延長：</a:t>
                      </a:r>
                      <a:r>
                        <a:rPr kumimoji="1" lang="en-US" altLang="ja-JP" sz="1100" b="0" i="0" u="none" strike="noStrike" cap="none" normalizeH="0" baseline="0" dirty="0">
                          <a:ln>
                            <a:noFill/>
                          </a:ln>
                          <a:solidFill>
                            <a:schemeClr val="tx1"/>
                          </a:solidFill>
                          <a:effectLst/>
                          <a:latin typeface="+mn-lt"/>
                          <a:ea typeface="+mn-ea"/>
                          <a:cs typeface="Meiryo UI" pitchFamily="50" charset="-128"/>
                        </a:rPr>
                        <a:t>8.9㎞</a:t>
                      </a:r>
                      <a:r>
                        <a:rPr kumimoji="1" lang="ja-JP" altLang="en-US" sz="1100" b="0" i="0" u="none" strike="noStrike" cap="none" normalizeH="0" baseline="0" dirty="0">
                          <a:ln>
                            <a:noFill/>
                          </a:ln>
                          <a:solidFill>
                            <a:schemeClr val="tx1"/>
                          </a:solidFill>
                          <a:effectLst/>
                          <a:latin typeface="+mn-lt"/>
                          <a:ea typeface="+mn-ea"/>
                          <a:cs typeface="Meiryo UI" pitchFamily="50" charset="-128"/>
                        </a:rPr>
                        <a:t>（</a:t>
                      </a:r>
                      <a:r>
                        <a:rPr kumimoji="1" lang="zh-TW" altLang="en-US" sz="1100" b="0" i="0" u="none" strike="noStrike" cap="none" normalizeH="0" baseline="0" dirty="0">
                          <a:ln>
                            <a:noFill/>
                          </a:ln>
                          <a:solidFill>
                            <a:schemeClr val="tx1"/>
                          </a:solidFill>
                          <a:effectLst/>
                          <a:latin typeface="+mn-lt"/>
                          <a:ea typeface="+mn-ea"/>
                          <a:cs typeface="Meiryo UI" pitchFamily="50" charset="-128"/>
                        </a:rPr>
                        <a:t>門真市～</a:t>
                      </a:r>
                      <a:r>
                        <a:rPr kumimoji="1" lang="ja-JP" altLang="en-US" sz="1100" b="0" i="0" u="none" strike="noStrike" cap="none" normalizeH="0" baseline="0" dirty="0">
                          <a:ln>
                            <a:noFill/>
                          </a:ln>
                          <a:solidFill>
                            <a:schemeClr val="tx1"/>
                          </a:solidFill>
                          <a:effectLst/>
                          <a:latin typeface="+mn-lt"/>
                          <a:ea typeface="+mn-ea"/>
                          <a:cs typeface="Meiryo UI" pitchFamily="50" charset="-128"/>
                        </a:rPr>
                        <a:t>（仮称）</a:t>
                      </a:r>
                      <a:r>
                        <a:rPr kumimoji="1" lang="zh-TW" altLang="en-US" sz="1100" b="0" i="0" u="none" strike="noStrike" cap="none" normalizeH="0" baseline="0" dirty="0">
                          <a:ln>
                            <a:noFill/>
                          </a:ln>
                          <a:solidFill>
                            <a:schemeClr val="tx1"/>
                          </a:solidFill>
                          <a:effectLst/>
                          <a:latin typeface="+mn-lt"/>
                          <a:ea typeface="+mn-ea"/>
                          <a:cs typeface="Meiryo UI" pitchFamily="50" charset="-128"/>
                        </a:rPr>
                        <a:t>瓜生堂</a:t>
                      </a:r>
                      <a:r>
                        <a:rPr kumimoji="1" lang="ja-JP" altLang="en-US" sz="1100" b="0" i="0" u="none" strike="noStrike" cap="none" normalizeH="0" baseline="0" dirty="0">
                          <a:ln>
                            <a:noFill/>
                          </a:ln>
                          <a:solidFill>
                            <a:schemeClr val="tx1"/>
                          </a:solidFill>
                          <a:effectLst/>
                          <a:latin typeface="+mn-lt"/>
                          <a:ea typeface="+mn-ea"/>
                          <a:cs typeface="Meiryo UI" pitchFamily="50" charset="-128"/>
                        </a:rPr>
                        <a:t>）</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＊事業費：</a:t>
                      </a:r>
                      <a:r>
                        <a:rPr kumimoji="1" lang="en-US" altLang="ja-JP" sz="1100" b="0" i="0" u="none" strike="noStrike" cap="none" normalizeH="0" baseline="0" dirty="0">
                          <a:ln>
                            <a:noFill/>
                          </a:ln>
                          <a:solidFill>
                            <a:schemeClr val="tx1"/>
                          </a:solidFill>
                          <a:effectLst/>
                          <a:latin typeface="+mn-lt"/>
                          <a:ea typeface="+mn-ea"/>
                          <a:cs typeface="Meiryo UI" pitchFamily="50" charset="-128"/>
                        </a:rPr>
                        <a:t>1,050</a:t>
                      </a:r>
                      <a:r>
                        <a:rPr kumimoji="1" lang="ja-JP" altLang="en-US" sz="1100" b="0" i="0" u="none" strike="noStrike" cap="none" normalizeH="0" baseline="0" dirty="0">
                          <a:ln>
                            <a:noFill/>
                          </a:ln>
                          <a:solidFill>
                            <a:schemeClr val="tx1"/>
                          </a:solidFill>
                          <a:effectLst/>
                          <a:latin typeface="+mn-lt"/>
                          <a:ea typeface="+mn-ea"/>
                          <a:cs typeface="Meiryo UI" pitchFamily="50" charset="-128"/>
                        </a:rPr>
                        <a:t>億円（インフラ：</a:t>
                      </a:r>
                      <a:r>
                        <a:rPr kumimoji="1" lang="en-US" altLang="ja-JP" sz="1100" b="0" i="0" u="none" strike="noStrike" cap="none" normalizeH="0" baseline="0" dirty="0">
                          <a:ln>
                            <a:noFill/>
                          </a:ln>
                          <a:solidFill>
                            <a:schemeClr val="tx1"/>
                          </a:solidFill>
                          <a:effectLst/>
                          <a:latin typeface="+mn-lt"/>
                          <a:ea typeface="+mn-ea"/>
                          <a:cs typeface="Meiryo UI" pitchFamily="50" charset="-128"/>
                        </a:rPr>
                        <a:t>740</a:t>
                      </a:r>
                      <a:r>
                        <a:rPr kumimoji="1" lang="ja-JP" altLang="en-US" sz="1100" b="0" i="0" u="none" strike="noStrike" cap="none" normalizeH="0" baseline="0" dirty="0">
                          <a:ln>
                            <a:noFill/>
                          </a:ln>
                          <a:solidFill>
                            <a:schemeClr val="tx1"/>
                          </a:solidFill>
                          <a:effectLst/>
                          <a:latin typeface="+mn-lt"/>
                          <a:ea typeface="+mn-ea"/>
                          <a:cs typeface="Meiryo UI" pitchFamily="50" charset="-128"/>
                        </a:rPr>
                        <a:t>億円、インフラ外：</a:t>
                      </a:r>
                      <a:r>
                        <a:rPr kumimoji="1" lang="en-US" altLang="ja-JP" sz="1100" b="0" i="0" u="none" strike="noStrike" cap="none" normalizeH="0" baseline="0" dirty="0">
                          <a:ln>
                            <a:noFill/>
                          </a:ln>
                          <a:solidFill>
                            <a:schemeClr val="tx1"/>
                          </a:solidFill>
                          <a:effectLst/>
                          <a:latin typeface="+mn-lt"/>
                          <a:ea typeface="+mn-ea"/>
                          <a:cs typeface="Meiryo UI" pitchFamily="50" charset="-128"/>
                        </a:rPr>
                        <a:t>310</a:t>
                      </a:r>
                      <a:r>
                        <a:rPr kumimoji="1" lang="ja-JP" altLang="en-US" sz="1100" b="0" i="0" u="none" strike="noStrike" cap="none" normalizeH="0" baseline="0" dirty="0">
                          <a:ln>
                            <a:noFill/>
                          </a:ln>
                          <a:solidFill>
                            <a:schemeClr val="tx1"/>
                          </a:solidFill>
                          <a:effectLst/>
                          <a:latin typeface="+mn-lt"/>
                          <a:ea typeface="+mn-ea"/>
                          <a:cs typeface="Meiryo UI" pitchFamily="50" charset="-128"/>
                        </a:rPr>
                        <a:t>億円）</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＊放射環状型鉄道ネットワークの形成。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＊交通結節点の形成、都市構造を変革。</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22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なにわ筋線</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＊延長：</a:t>
                      </a:r>
                      <a:r>
                        <a:rPr kumimoji="1" lang="en-US" altLang="ja-JP" sz="1100" b="0" i="0" u="none" strike="noStrike" cap="none" normalizeH="0" baseline="0" dirty="0">
                          <a:ln>
                            <a:noFill/>
                          </a:ln>
                          <a:solidFill>
                            <a:schemeClr val="tx1"/>
                          </a:solidFill>
                          <a:effectLst/>
                          <a:latin typeface="+mn-lt"/>
                          <a:ea typeface="+mn-ea"/>
                          <a:cs typeface="Meiryo UI" pitchFamily="50" charset="-128"/>
                        </a:rPr>
                        <a:t>7.2㎞</a:t>
                      </a:r>
                      <a:r>
                        <a:rPr kumimoji="1" lang="ja-JP" altLang="en-US" sz="1100" b="0" i="0" u="none" strike="noStrike" cap="none" normalizeH="0" baseline="0" dirty="0">
                          <a:ln>
                            <a:noFill/>
                          </a:ln>
                          <a:solidFill>
                            <a:schemeClr val="tx1"/>
                          </a:solidFill>
                          <a:effectLst/>
                          <a:latin typeface="+mn-lt"/>
                          <a:ea typeface="+mn-ea"/>
                          <a:cs typeface="Meiryo UI" pitchFamily="50" charset="-128"/>
                        </a:rPr>
                        <a:t>（大阪駅</a:t>
                      </a:r>
                      <a:r>
                        <a:rPr kumimoji="1" lang="en-US" altLang="ja-JP" sz="1100" b="0" i="0" u="none" strike="noStrike" cap="none" normalizeH="0" baseline="0" dirty="0">
                          <a:ln>
                            <a:noFill/>
                          </a:ln>
                          <a:solidFill>
                            <a:schemeClr val="tx1"/>
                          </a:solidFill>
                          <a:effectLst/>
                          <a:latin typeface="+mn-lt"/>
                          <a:ea typeface="+mn-ea"/>
                          <a:cs typeface="Meiryo UI" pitchFamily="50" charset="-128"/>
                        </a:rPr>
                        <a:t>(</a:t>
                      </a:r>
                      <a:r>
                        <a:rPr kumimoji="1" lang="ja-JP" altLang="en-US" sz="1100" b="0" i="0" u="none" strike="noStrike" cap="none" normalizeH="0" baseline="0" dirty="0">
                          <a:ln>
                            <a:noFill/>
                          </a:ln>
                          <a:solidFill>
                            <a:schemeClr val="tx1"/>
                          </a:solidFill>
                          <a:effectLst/>
                          <a:latin typeface="+mn-lt"/>
                          <a:ea typeface="+mn-ea"/>
                          <a:cs typeface="Meiryo UI" pitchFamily="50" charset="-128"/>
                        </a:rPr>
                        <a:t>うめきたエリア</a:t>
                      </a:r>
                      <a:r>
                        <a:rPr kumimoji="1" lang="en-US" altLang="ja-JP" sz="1100" b="0" i="0" u="none" strike="noStrike" cap="none" normalizeH="0" baseline="0" dirty="0">
                          <a:ln>
                            <a:noFill/>
                          </a:ln>
                          <a:solidFill>
                            <a:schemeClr val="tx1"/>
                          </a:solidFill>
                          <a:effectLst/>
                          <a:latin typeface="+mn-lt"/>
                          <a:ea typeface="+mn-ea"/>
                          <a:cs typeface="Meiryo UI" pitchFamily="50" charset="-128"/>
                        </a:rPr>
                        <a:t>)</a:t>
                      </a:r>
                      <a:r>
                        <a:rPr kumimoji="1" lang="zh-TW" altLang="en-US" sz="1100" b="0" i="0" u="none" strike="noStrike" cap="none" normalizeH="0" baseline="0" dirty="0">
                          <a:ln>
                            <a:noFill/>
                          </a:ln>
                          <a:solidFill>
                            <a:schemeClr val="tx1"/>
                          </a:solidFill>
                          <a:effectLst/>
                          <a:latin typeface="+mn-lt"/>
                          <a:ea typeface="+mn-ea"/>
                          <a:cs typeface="Meiryo UI" pitchFamily="50" charset="-128"/>
                        </a:rPr>
                        <a:t>～</a:t>
                      </a:r>
                      <a:r>
                        <a:rPr kumimoji="1" lang="en-US" altLang="zh-TW" sz="1100" b="0" i="0" u="none" strike="noStrike" cap="none" normalizeH="0" baseline="0" dirty="0">
                          <a:ln>
                            <a:noFill/>
                          </a:ln>
                          <a:solidFill>
                            <a:schemeClr val="tx1"/>
                          </a:solidFill>
                          <a:effectLst/>
                          <a:latin typeface="+mn-lt"/>
                          <a:ea typeface="+mn-ea"/>
                          <a:cs typeface="Meiryo UI" pitchFamily="50" charset="-128"/>
                        </a:rPr>
                        <a:t>JR</a:t>
                      </a:r>
                      <a:r>
                        <a:rPr kumimoji="1" lang="zh-TW" altLang="en-US" sz="1100" b="0" i="0" u="none" strike="noStrike" cap="none" normalizeH="0" baseline="0" dirty="0">
                          <a:ln>
                            <a:noFill/>
                          </a:ln>
                          <a:solidFill>
                            <a:schemeClr val="tx1"/>
                          </a:solidFill>
                          <a:effectLst/>
                          <a:latin typeface="+mn-lt"/>
                          <a:ea typeface="+mn-ea"/>
                          <a:cs typeface="Meiryo UI" pitchFamily="50" charset="-128"/>
                        </a:rPr>
                        <a:t>難波</a:t>
                      </a:r>
                      <a:r>
                        <a:rPr kumimoji="1" lang="ja-JP" altLang="en-US" sz="1100" b="0" i="0" u="none" strike="noStrike" cap="none" normalizeH="0" baseline="0" dirty="0">
                          <a:ln>
                            <a:noFill/>
                          </a:ln>
                          <a:solidFill>
                            <a:schemeClr val="tx1"/>
                          </a:solidFill>
                          <a:effectLst/>
                          <a:latin typeface="+mn-lt"/>
                          <a:ea typeface="+mn-ea"/>
                          <a:cs typeface="Meiryo UI" pitchFamily="50" charset="-128"/>
                        </a:rPr>
                        <a:t>／南海新今宮）</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＊事業費：</a:t>
                      </a:r>
                      <a:r>
                        <a:rPr kumimoji="1" lang="en-US" altLang="ja-JP" sz="1100" b="0" i="0" u="none" strike="noStrike" cap="none" normalizeH="0" baseline="0" dirty="0">
                          <a:ln>
                            <a:noFill/>
                          </a:ln>
                          <a:solidFill>
                            <a:schemeClr val="tx1"/>
                          </a:solidFill>
                          <a:effectLst/>
                          <a:latin typeface="+mn-lt"/>
                          <a:ea typeface="+mn-ea"/>
                          <a:cs typeface="Meiryo UI" pitchFamily="50" charset="-128"/>
                        </a:rPr>
                        <a:t>3,300</a:t>
                      </a:r>
                      <a:r>
                        <a:rPr kumimoji="1" lang="ja-JP" altLang="en-US" sz="1100" b="0" i="0" u="none" strike="noStrike" cap="none" normalizeH="0" baseline="0" dirty="0">
                          <a:ln>
                            <a:noFill/>
                          </a:ln>
                          <a:solidFill>
                            <a:schemeClr val="tx1"/>
                          </a:solidFill>
                          <a:effectLst/>
                          <a:latin typeface="+mn-lt"/>
                          <a:ea typeface="+mn-ea"/>
                          <a:cs typeface="Meiryo UI" pitchFamily="50" charset="-128"/>
                        </a:rPr>
                        <a:t>億円</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＊関空アクセスの強化。</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＊大阪都心や国土軸とのアクセス強化。</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＊うめきたや中之島のまちづくり促進。</a:t>
                      </a: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583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なにわ筋連絡線・新大阪連絡線</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＊延長：</a:t>
                      </a:r>
                      <a:r>
                        <a:rPr kumimoji="1" lang="en-US" altLang="ja-JP" sz="1100" b="0" i="0" u="none" strike="noStrike" cap="none" normalizeH="0" baseline="0" dirty="0">
                          <a:ln>
                            <a:noFill/>
                          </a:ln>
                          <a:solidFill>
                            <a:schemeClr val="tx1"/>
                          </a:solidFill>
                          <a:effectLst/>
                          <a:latin typeface="+mn-lt"/>
                          <a:ea typeface="+mn-ea"/>
                          <a:cs typeface="Meiryo UI" pitchFamily="50" charset="-128"/>
                        </a:rPr>
                        <a:t>4.6㎞</a:t>
                      </a:r>
                      <a:r>
                        <a:rPr kumimoji="1" lang="ja-JP" altLang="en-US" sz="1100" b="0" i="0" u="none" strike="noStrike" cap="none" normalizeH="0" baseline="0" dirty="0">
                          <a:ln>
                            <a:noFill/>
                          </a:ln>
                          <a:solidFill>
                            <a:schemeClr val="tx1"/>
                          </a:solidFill>
                          <a:effectLst/>
                          <a:latin typeface="+mn-lt"/>
                          <a:ea typeface="+mn-ea"/>
                          <a:cs typeface="Meiryo UI" pitchFamily="50" charset="-128"/>
                        </a:rPr>
                        <a:t>（北梅田～十三～新大阪）</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＊関空・新大阪アクセスの強化。</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＊大阪南部地域の結節強化。</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5060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中之島線延伸</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mn-lt"/>
                          <a:ea typeface="+mn-ea"/>
                          <a:cs typeface="Meiryo UI" pitchFamily="50" charset="-128"/>
                        </a:rPr>
                        <a:t>＊延長：</a:t>
                      </a:r>
                      <a:r>
                        <a:rPr kumimoji="1" lang="ja-JP" altLang="en-US" sz="1100" b="0" i="0" u="none" strike="noStrike" cap="none" normalizeH="0" baseline="0" dirty="0">
                          <a:ln>
                            <a:noFill/>
                          </a:ln>
                          <a:solidFill>
                            <a:schemeClr val="tx1"/>
                          </a:solidFill>
                          <a:effectLst/>
                          <a:latin typeface="+mn-lt"/>
                          <a:ea typeface="+mn-ea"/>
                          <a:cs typeface="Meiryo UI" pitchFamily="50" charset="-128"/>
                        </a:rPr>
                        <a:t>未定</a:t>
                      </a:r>
                      <a:r>
                        <a:rPr kumimoji="1" lang="zh-TW" altLang="en-US" sz="1100" b="0" i="0" u="none" strike="noStrike" cap="none" normalizeH="0" baseline="0" dirty="0">
                          <a:ln>
                            <a:noFill/>
                          </a:ln>
                          <a:solidFill>
                            <a:schemeClr val="tx1"/>
                          </a:solidFill>
                          <a:effectLst/>
                          <a:latin typeface="+mn-lt"/>
                          <a:ea typeface="+mn-ea"/>
                          <a:cs typeface="Meiryo UI" pitchFamily="50" charset="-128"/>
                        </a:rPr>
                        <a:t>（</a:t>
                      </a:r>
                      <a:r>
                        <a:rPr kumimoji="1" lang="ja-JP" altLang="en-US" sz="1100" b="0" i="0" u="none" strike="noStrike" cap="none" normalizeH="0" baseline="0" dirty="0">
                          <a:ln>
                            <a:noFill/>
                          </a:ln>
                          <a:solidFill>
                            <a:schemeClr val="tx1"/>
                          </a:solidFill>
                          <a:effectLst/>
                          <a:latin typeface="+mn-lt"/>
                          <a:ea typeface="+mn-ea"/>
                          <a:cs typeface="Meiryo UI" pitchFamily="50" charset="-128"/>
                        </a:rPr>
                        <a:t>中之島</a:t>
                      </a:r>
                      <a:r>
                        <a:rPr kumimoji="1" lang="zh-TW" altLang="en-US" sz="1100" b="0" i="0" u="none" strike="noStrike" cap="none" normalizeH="0" baseline="0" dirty="0">
                          <a:ln>
                            <a:noFill/>
                          </a:ln>
                          <a:solidFill>
                            <a:schemeClr val="tx1"/>
                          </a:solidFill>
                          <a:effectLst/>
                          <a:latin typeface="+mn-lt"/>
                          <a:ea typeface="+mn-ea"/>
                          <a:cs typeface="Meiryo UI" pitchFamily="50" charset="-128"/>
                        </a:rPr>
                        <a:t>～</a:t>
                      </a:r>
                      <a:r>
                        <a:rPr kumimoji="1" lang="ja-JP" altLang="en-US" sz="1100" b="0" i="0" u="none" strike="noStrike" cap="none" normalizeH="0" baseline="0" dirty="0">
                          <a:ln>
                            <a:noFill/>
                          </a:ln>
                          <a:solidFill>
                            <a:schemeClr val="tx1"/>
                          </a:solidFill>
                          <a:effectLst/>
                          <a:latin typeface="+mn-lt"/>
                          <a:ea typeface="+mn-ea"/>
                          <a:cs typeface="Meiryo UI" pitchFamily="50" charset="-128"/>
                        </a:rPr>
                        <a:t>九条、西九条方面</a:t>
                      </a:r>
                      <a:r>
                        <a:rPr kumimoji="1" lang="zh-TW" altLang="en-US" sz="1100" b="0" i="0" u="none" strike="noStrike" cap="none" normalizeH="0" baseline="0" dirty="0">
                          <a:ln>
                            <a:noFill/>
                          </a:ln>
                          <a:solidFill>
                            <a:schemeClr val="tx1"/>
                          </a:solidFill>
                          <a:effectLst/>
                          <a:latin typeface="+mn-lt"/>
                          <a:ea typeface="+mn-ea"/>
                          <a:cs typeface="Meiryo UI" pitchFamily="50" charset="-128"/>
                        </a:rPr>
                        <a:t>）</a:t>
                      </a: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＊東西軸の強化。</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cs typeface="Meiryo UI" pitchFamily="50" charset="-128"/>
                        </a:rPr>
                        <a:t>＊京阪神の結節強化。</a:t>
                      </a:r>
                      <a:endParaRPr kumimoji="1" lang="en-US" altLang="ja-JP" sz="1100" b="0" i="0" u="none" strike="noStrike" cap="none" normalizeH="0" baseline="0" dirty="0">
                        <a:ln>
                          <a:noFill/>
                        </a:ln>
                        <a:solidFill>
                          <a:schemeClr val="tx1"/>
                        </a:solidFill>
                        <a:effectLst/>
                        <a:latin typeface="+mn-lt"/>
                        <a:ea typeface="+mn-ea"/>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967720310"/>
                  </a:ext>
                </a:extLst>
              </a:tr>
            </a:tbl>
          </a:graphicData>
        </a:graphic>
      </p:graphicFrame>
      <p:sp>
        <p:nvSpPr>
          <p:cNvPr id="24" name="テキスト ボックス 23"/>
          <p:cNvSpPr txBox="1"/>
          <p:nvPr/>
        </p:nvSpPr>
        <p:spPr>
          <a:xfrm>
            <a:off x="3205226" y="6336000"/>
            <a:ext cx="5832000"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なにわ筋連絡線・新大阪連絡線、中之島線延伸には、今後、事業実施の可否について検討。</a:t>
            </a:r>
          </a:p>
        </p:txBody>
      </p:sp>
      <p:pic>
        <p:nvPicPr>
          <p:cNvPr id="14" name="図 13"/>
          <p:cNvPicPr>
            <a:picLocks noChangeAspect="1"/>
          </p:cNvPicPr>
          <p:nvPr/>
        </p:nvPicPr>
        <p:blipFill rotWithShape="1">
          <a:blip r:embed="rId3"/>
          <a:srcRect l="6976" t="6602" b="40147"/>
          <a:stretch/>
        </p:blipFill>
        <p:spPr>
          <a:xfrm>
            <a:off x="77648" y="3929139"/>
            <a:ext cx="3127578" cy="2396783"/>
          </a:xfrm>
          <a:prstGeom prst="rect">
            <a:avLst/>
          </a:prstGeom>
        </p:spPr>
      </p:pic>
      <p:pic>
        <p:nvPicPr>
          <p:cNvPr id="17" name="図 16"/>
          <p:cNvPicPr>
            <a:picLocks noChangeAspect="1"/>
          </p:cNvPicPr>
          <p:nvPr/>
        </p:nvPicPr>
        <p:blipFill>
          <a:blip r:embed="rId4"/>
          <a:stretch>
            <a:fillRect/>
          </a:stretch>
        </p:blipFill>
        <p:spPr>
          <a:xfrm>
            <a:off x="36586" y="6339688"/>
            <a:ext cx="3185554" cy="235644"/>
          </a:xfrm>
          <a:prstGeom prst="rect">
            <a:avLst/>
          </a:prstGeom>
        </p:spPr>
      </p:pic>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2772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70458" y="897311"/>
            <a:ext cx="86655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73481" y="1064478"/>
            <a:ext cx="7112175" cy="33855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ストックの組換えの実現（府：公共施設等整備基金の活用）</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p:cNvSpPr txBox="1"/>
          <p:nvPr/>
        </p:nvSpPr>
        <p:spPr>
          <a:xfrm>
            <a:off x="67100" y="1442874"/>
            <a:ext cx="9381699" cy="738664"/>
          </a:xfrm>
          <a:prstGeom prst="rect">
            <a:avLst/>
          </a:prstGeom>
          <a:noFill/>
        </p:spPr>
        <p:txBody>
          <a:bodyPr wrap="square" rtlCol="0">
            <a:spAutoFit/>
          </a:bodyPr>
          <a:lstStyle/>
          <a:p>
            <a:pPr marL="82064" marR="0" lvl="0" indent="2931"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・鉄道整備には莫大な費用が必要。そのためその</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財源を捻出するための手法として「ストック（資産）の組換え」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2931"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⇒黒字の第三セクターの株式を売却し、その売却益を、戦略路線などの公共施設の整備を目的とする基金に積み立て、</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2931" algn="l" defTabSz="9577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戦略路線整備の具体化に道筋。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270458" y="2317232"/>
            <a:ext cx="8665507" cy="4312167"/>
            <a:chOff x="107504" y="904156"/>
            <a:chExt cx="8918930" cy="5769178"/>
          </a:xfrm>
          <a:solidFill>
            <a:srgbClr val="EEECE1"/>
          </a:solidFill>
        </p:grpSpPr>
        <p:sp>
          <p:nvSpPr>
            <p:cNvPr id="32" name="正方形/長方形 31"/>
            <p:cNvSpPr/>
            <p:nvPr/>
          </p:nvSpPr>
          <p:spPr>
            <a:xfrm>
              <a:off x="107504" y="904156"/>
              <a:ext cx="8918930" cy="5769178"/>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p:cNvSpPr/>
            <p:nvPr/>
          </p:nvSpPr>
          <p:spPr>
            <a:xfrm>
              <a:off x="107504" y="3986653"/>
              <a:ext cx="4863725" cy="268668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34" name="コンテンツ プレースホルダー 2"/>
          <p:cNvSpPr txBox="1">
            <a:spLocks/>
          </p:cNvSpPr>
          <p:nvPr/>
        </p:nvSpPr>
        <p:spPr>
          <a:xfrm>
            <a:off x="441223" y="2988400"/>
            <a:ext cx="2834007" cy="1179797"/>
          </a:xfrm>
          <a:prstGeom prst="rect">
            <a:avLst/>
          </a:prstGeom>
          <a:solidFill>
            <a:sysClr val="window" lastClr="FFFFFF"/>
          </a:solidFill>
          <a:ln w="22225">
            <a:solidFill>
              <a:srgbClr val="0070C0"/>
            </a:solidFill>
          </a:ln>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182563" marR="0" lvl="0" indent="-18256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＜鉄道＞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182563"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○大阪府都市開発（</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OTK</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4763"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黒字の第三セクターの株を売却。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367.5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コンテンツ プレースホルダー 2"/>
          <p:cNvSpPr txBox="1">
            <a:spLocks/>
          </p:cNvSpPr>
          <p:nvPr/>
        </p:nvSpPr>
        <p:spPr>
          <a:xfrm>
            <a:off x="5923541" y="2988399"/>
            <a:ext cx="2924230" cy="3048519"/>
          </a:xfrm>
          <a:prstGeom prst="rect">
            <a:avLst/>
          </a:prstGeom>
          <a:solidFill>
            <a:sysClr val="window" lastClr="FFFFFF"/>
          </a:solidFill>
          <a:ln w="22225">
            <a:solidFill>
              <a:srgbClr val="0070C0"/>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＜鉄道＞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戦略路線の整備着手へ</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・北大阪急行延伸基本合意。</a:t>
            </a:r>
          </a:p>
          <a:p>
            <a:pPr marL="177800" marR="0" lvl="0" indent="-1778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整備費</a:t>
            </a:r>
            <a:r>
              <a:rPr lang="en-US" altLang="ja-JP" sz="1400" dirty="0">
                <a:latin typeface="Meiryo UI" panose="020B0604030504040204" pitchFamily="50" charset="-128"/>
                <a:ea typeface="Meiryo UI" panose="020B0604030504040204" pitchFamily="50" charset="-128"/>
              </a:rPr>
              <a:t>874</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億円（うち府負担上限</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100</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億円）</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・大阪モノレール延伸を検討。</a:t>
            </a:r>
          </a:p>
          <a:p>
            <a:pPr marL="182563" marR="0" lvl="0" indent="-18256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インフラ整備費約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740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億円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18256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（うち府費（約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億円））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18256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18256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2563" marR="0" lvl="0" indent="-18256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⇒公共施設等整備基金活用を検討。</a:t>
            </a:r>
          </a:p>
        </p:txBody>
      </p:sp>
      <p:sp>
        <p:nvSpPr>
          <p:cNvPr id="36" name="右矢印 35"/>
          <p:cNvSpPr/>
          <p:nvPr/>
        </p:nvSpPr>
        <p:spPr>
          <a:xfrm>
            <a:off x="3392777" y="2588620"/>
            <a:ext cx="1229864" cy="3730909"/>
          </a:xfrm>
          <a:prstGeom prst="rightArrow">
            <a:avLst>
              <a:gd name="adj1" fmla="val 65406"/>
              <a:gd name="adj2" fmla="val 376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prstClr val="white"/>
                </a:solidFill>
                <a:latin typeface="Meiryo UI" panose="020B0604030504040204" pitchFamily="50" charset="-128"/>
                <a:ea typeface="Meiryo UI" panose="020B0604030504040204" pitchFamily="50" charset="-128"/>
              </a:rPr>
              <a:t>府保有分株売却額合計</a:t>
            </a:r>
            <a:endParaRPr kumimoji="0" lang="en-US" altLang="ja-JP" sz="1200" kern="0" dirty="0">
              <a:solidFill>
                <a:prstClr val="white"/>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kern="0" dirty="0">
                <a:solidFill>
                  <a:prstClr val="white"/>
                </a:solidFill>
                <a:latin typeface="Meiryo UI" panose="020B0604030504040204" pitchFamily="50" charset="-128"/>
                <a:ea typeface="Meiryo UI" panose="020B0604030504040204" pitchFamily="50" charset="-128"/>
              </a:rPr>
              <a:t>423.1</a:t>
            </a:r>
            <a:r>
              <a:rPr kumimoji="0" lang="ja-JP" altLang="en-US" sz="1200" kern="0" dirty="0">
                <a:solidFill>
                  <a:prstClr val="white"/>
                </a:solidFill>
                <a:latin typeface="Meiryo UI" panose="020B0604030504040204" pitchFamily="50" charset="-128"/>
                <a:ea typeface="Meiryo UI" panose="020B0604030504040204" pitchFamily="50" charset="-128"/>
              </a:rPr>
              <a:t>億円</a:t>
            </a:r>
            <a:endParaRPr kumimoji="0" lang="ja-JP" altLang="en-US" sz="12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8" name="コンテンツ プレースホルダー 2"/>
          <p:cNvSpPr txBox="1">
            <a:spLocks/>
          </p:cNvSpPr>
          <p:nvPr/>
        </p:nvSpPr>
        <p:spPr>
          <a:xfrm>
            <a:off x="441224" y="4408322"/>
            <a:ext cx="2855230" cy="1529944"/>
          </a:xfrm>
          <a:prstGeom prst="rect">
            <a:avLst/>
          </a:prstGeom>
          <a:solidFill>
            <a:sysClr val="window" lastClr="FFFFFF"/>
          </a:solidFill>
          <a:ln w="22225">
            <a:solidFill>
              <a:srgbClr val="0070C0"/>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＜空港＞</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○大阪空港ターミナルビル（</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黒字の第三セクターの株を売却。</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（売却額総額</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278</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億円、うち、府保有分は約</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55.6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億円（市保有分も府と同額））</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9" name="右矢印 38"/>
          <p:cNvSpPr/>
          <p:nvPr/>
        </p:nvSpPr>
        <p:spPr>
          <a:xfrm>
            <a:off x="5390610" y="3451833"/>
            <a:ext cx="432048" cy="212352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4748436" y="2851174"/>
            <a:ext cx="530669" cy="3468355"/>
          </a:xfrm>
          <a:prstGeom prst="rect">
            <a:avLst/>
          </a:prstGeom>
          <a:solidFill>
            <a:srgbClr val="4F81BD"/>
          </a:solidFill>
          <a:ln w="25400" cap="flat" cmpd="sng" algn="ctr">
            <a:solidFill>
              <a:srgbClr val="4F81BD">
                <a:shade val="50000"/>
              </a:srgb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公共施設等整備基金に積立て</a:t>
            </a: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4756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360223"/>
            <a:ext cx="6939720" cy="376385"/>
          </a:xfrm>
          <a:prstGeom prst="rect">
            <a:avLst/>
          </a:prstGeom>
          <a:noFill/>
        </p:spPr>
        <p:txBody>
          <a:bodyPr wrap="none" rtlCol="0">
            <a:spAutoFit/>
          </a:bodyPr>
          <a:lstStyle/>
          <a:p>
            <a:pPr lvl="0" defTabSz="957700">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主な改革取組</a:t>
            </a:r>
            <a:r>
              <a:rPr lang="ja-JP" altLang="en-US" sz="1662" dirty="0">
                <a:solidFill>
                  <a:prstClr val="black"/>
                </a:solidFill>
                <a:latin typeface="Meiryo UI"/>
                <a:ea typeface="Meiryo UI"/>
              </a:rPr>
              <a:t>　</a:t>
            </a:r>
            <a:r>
              <a:rPr lang="ja-JP" altLang="en-US" sz="1662" dirty="0">
                <a:latin typeface="Meiryo UI"/>
                <a:ea typeface="Meiryo UI"/>
              </a:rPr>
              <a:t>　</a:t>
            </a:r>
            <a:r>
              <a:rPr kumimoji="1" lang="en-US" altLang="ja-JP" sz="1662" b="0" i="0" u="none" strike="noStrike" kern="1200" cap="none" spc="0" normalizeH="0" baseline="0" noProof="0" dirty="0">
                <a:ln>
                  <a:noFill/>
                </a:ln>
                <a:effectLst/>
                <a:uLnTx/>
                <a:uFillTx/>
                <a:latin typeface="Meiryo UI"/>
                <a:ea typeface="Meiryo UI"/>
                <a:cs typeface="+mn-cs"/>
              </a:rPr>
              <a:t>【</a:t>
            </a:r>
            <a:r>
              <a:rPr lang="ja-JP" altLang="en-US" sz="1662" dirty="0">
                <a:latin typeface="Meiryo UI"/>
                <a:ea typeface="Meiryo UI"/>
              </a:rPr>
              <a:t>国土軸や空港へ</a:t>
            </a:r>
            <a:r>
              <a:rPr kumimoji="1" lang="ja-JP" altLang="en-US" sz="1662" b="0" i="0" u="none" strike="noStrike" kern="1200" cap="none" spc="0" normalizeH="0" baseline="0" noProof="0" dirty="0">
                <a:ln>
                  <a:noFill/>
                </a:ln>
                <a:effectLst/>
                <a:uLnTx/>
                <a:uFillTx/>
                <a:latin typeface="Meiryo UI"/>
                <a:ea typeface="Meiryo UI"/>
                <a:cs typeface="+mn-cs"/>
              </a:rPr>
              <a:t>の鉄道アクセス強化（なにわ筋線）</a:t>
            </a:r>
            <a:r>
              <a:rPr kumimoji="1" lang="en-US" altLang="ja-JP" sz="1662" b="0" i="0" u="none" strike="noStrike" kern="1200" cap="none" spc="0" normalizeH="0" baseline="0" noProof="0" dirty="0">
                <a:ln>
                  <a:noFill/>
                </a:ln>
                <a:effectLst/>
                <a:uLnTx/>
                <a:uFillTx/>
                <a:latin typeface="Meiryo UI"/>
                <a:ea typeface="Meiryo UI"/>
                <a:cs typeface="+mn-cs"/>
              </a:rPr>
              <a:t>】</a:t>
            </a:r>
            <a:endPar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72003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38975" y="846111"/>
            <a:ext cx="8873543" cy="7352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schemeClr val="tx1"/>
                </a:solidFill>
                <a:effectLst/>
                <a:uLnTx/>
                <a:uFillTx/>
                <a:latin typeface="Meiryo UI"/>
                <a:ea typeface="Meiryo UI"/>
                <a:cs typeface="+mn-cs"/>
              </a:rPr>
              <a:t>　〇国土軸の新大阪や大阪都心部と関空や大阪南部地域間のアクセス強化を図るため、インバウンド増加</a:t>
            </a:r>
            <a:endParaRPr kumimoji="1" lang="en-US" altLang="ja-JP" sz="166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dirty="0">
                <a:solidFill>
                  <a:schemeClr val="tx1"/>
                </a:solidFill>
                <a:latin typeface="Meiryo UI"/>
                <a:ea typeface="Meiryo UI"/>
              </a:rPr>
              <a:t>　　</a:t>
            </a:r>
            <a:r>
              <a:rPr kumimoji="1" lang="ja-JP" altLang="en-US" sz="1662" b="0" i="0" u="none" strike="noStrike" kern="1200" cap="none" spc="0" normalizeH="0" baseline="0" noProof="0" dirty="0">
                <a:ln>
                  <a:noFill/>
                </a:ln>
                <a:solidFill>
                  <a:schemeClr val="tx1"/>
                </a:solidFill>
                <a:effectLst/>
                <a:uLnTx/>
                <a:uFillTx/>
                <a:latin typeface="Meiryo UI"/>
                <a:ea typeface="Meiryo UI"/>
                <a:cs typeface="+mn-cs"/>
              </a:rPr>
              <a:t>に伴う鉄道事業者の投資意欲の高まり等を背景に、</a:t>
            </a:r>
            <a:r>
              <a:rPr kumimoji="1" lang="ja-JP" altLang="en-US" sz="1662" b="1" i="0" u="none" strike="noStrike" kern="1200" cap="none" spc="0" normalizeH="0" baseline="0" noProof="0" dirty="0">
                <a:ln>
                  <a:noFill/>
                </a:ln>
                <a:solidFill>
                  <a:schemeClr val="tx1"/>
                </a:solidFill>
                <a:effectLst/>
                <a:uLnTx/>
                <a:uFillTx/>
                <a:latin typeface="Meiryo UI"/>
                <a:ea typeface="Meiryo UI"/>
                <a:cs typeface="+mn-cs"/>
              </a:rPr>
              <a:t>府市連携により「なにわ筋線」の事業化に向けた</a:t>
            </a:r>
            <a:endParaRPr kumimoji="1" lang="en-US" altLang="ja-JP" sz="1662"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b="1" dirty="0">
                <a:solidFill>
                  <a:schemeClr val="tx1"/>
                </a:solidFill>
                <a:latin typeface="Meiryo UI"/>
                <a:ea typeface="Meiryo UI"/>
              </a:rPr>
              <a:t>　</a:t>
            </a:r>
            <a:r>
              <a:rPr kumimoji="1" lang="ja-JP" altLang="en-US" sz="1662" b="1" i="0" u="none" strike="noStrike" kern="1200" cap="none" spc="0" normalizeH="0" baseline="0" noProof="0" dirty="0">
                <a:ln>
                  <a:noFill/>
                </a:ln>
                <a:solidFill>
                  <a:schemeClr val="tx1"/>
                </a:solidFill>
                <a:effectLst/>
                <a:uLnTx/>
                <a:uFillTx/>
                <a:latin typeface="Meiryo UI"/>
                <a:ea typeface="Meiryo UI"/>
                <a:cs typeface="+mn-cs"/>
              </a:rPr>
              <a:t>　取組を実施。</a:t>
            </a:r>
            <a:endParaRPr kumimoji="1" lang="ja-JP" altLang="en-US" sz="166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7" name="正方形/長方形 6"/>
          <p:cNvSpPr/>
          <p:nvPr/>
        </p:nvSpPr>
        <p:spPr>
          <a:xfrm>
            <a:off x="108005" y="1692000"/>
            <a:ext cx="4549097" cy="288000"/>
          </a:xfrm>
          <a:prstGeom prst="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「なにわ筋線」の事業概要等　　</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108005" y="1980000"/>
            <a:ext cx="4551918" cy="457200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1108"/>
              </a:spcBef>
              <a:spcAft>
                <a:spcPts val="0"/>
              </a:spcAft>
              <a:buClrTx/>
              <a:buSzTx/>
              <a:buFontTx/>
              <a:buNone/>
              <a:tabLst/>
              <a:defRPr/>
            </a:pPr>
            <a:r>
              <a:rPr kumimoji="1" lang="en-US" altLang="ja-JP" sz="138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 事業概要</a:t>
            </a:r>
          </a:p>
          <a:p>
            <a:pPr lvl="0" defTabSz="957700">
              <a:spcBef>
                <a:spcPts val="554"/>
              </a:spcBef>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整備区間</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a:t>
            </a:r>
            <a:r>
              <a:rPr lang="ja-JP" altLang="en-US" sz="1108" dirty="0">
                <a:solidFill>
                  <a:schemeClr val="tx1"/>
                </a:solidFill>
                <a:latin typeface="Meiryo UI"/>
                <a:ea typeface="Meiryo UI"/>
              </a:rPr>
              <a:t>大阪駅</a:t>
            </a:r>
            <a:r>
              <a:rPr lang="en-US" altLang="ja-JP" sz="1108" dirty="0">
                <a:solidFill>
                  <a:schemeClr val="tx1"/>
                </a:solidFill>
                <a:latin typeface="Meiryo UI"/>
                <a:ea typeface="Meiryo UI"/>
              </a:rPr>
              <a:t>(</a:t>
            </a:r>
            <a:r>
              <a:rPr lang="ja-JP" altLang="en-US" sz="1108" dirty="0">
                <a:solidFill>
                  <a:schemeClr val="tx1"/>
                </a:solidFill>
                <a:latin typeface="Meiryo UI"/>
                <a:ea typeface="Meiryo UI"/>
              </a:rPr>
              <a:t>うめきたエリア</a:t>
            </a:r>
            <a:r>
              <a:rPr lang="en-US" altLang="ja-JP" sz="1108" dirty="0">
                <a:solidFill>
                  <a:schemeClr val="tx1"/>
                </a:solidFill>
                <a:latin typeface="Meiryo UI"/>
                <a:ea typeface="Meiryo UI"/>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西本町駅～ＪＲ難波駅</a:t>
            </a:r>
          </a:p>
          <a:p>
            <a:pPr lvl="0" defTabSz="957700">
              <a:spcBef>
                <a:spcPts val="554"/>
              </a:spcBef>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a:t>
            </a:r>
            <a:r>
              <a:rPr lang="en-US" altLang="ja-JP" sz="1108" dirty="0">
                <a:solidFill>
                  <a:schemeClr val="tx1"/>
                </a:solidFill>
                <a:latin typeface="Meiryo UI"/>
                <a:ea typeface="Meiryo UI"/>
              </a:rPr>
              <a:t> </a:t>
            </a:r>
            <a:r>
              <a:rPr lang="ja-JP" altLang="en-US" sz="1108" dirty="0">
                <a:solidFill>
                  <a:schemeClr val="tx1"/>
                </a:solidFill>
                <a:latin typeface="Meiryo UI"/>
                <a:ea typeface="Meiryo UI"/>
              </a:rPr>
              <a:t>大阪駅</a:t>
            </a:r>
            <a:r>
              <a:rPr lang="en-US" altLang="ja-JP" sz="1108" dirty="0">
                <a:solidFill>
                  <a:schemeClr val="tx1"/>
                </a:solidFill>
                <a:latin typeface="Meiryo UI"/>
                <a:ea typeface="Meiryo UI"/>
              </a:rPr>
              <a:t>(</a:t>
            </a:r>
            <a:r>
              <a:rPr lang="ja-JP" altLang="en-US" sz="1108" dirty="0">
                <a:solidFill>
                  <a:schemeClr val="tx1"/>
                </a:solidFill>
                <a:latin typeface="Meiryo UI"/>
                <a:ea typeface="Meiryo UI"/>
              </a:rPr>
              <a:t>うめきたエリア</a:t>
            </a:r>
            <a:r>
              <a:rPr lang="en-US" altLang="ja-JP" sz="1108" dirty="0">
                <a:solidFill>
                  <a:schemeClr val="tx1"/>
                </a:solidFill>
                <a:latin typeface="Meiryo UI"/>
                <a:ea typeface="Meiryo UI"/>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西本町駅～南海新今宮駅</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建設延長：約</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7.2</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ｋｍ</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整備駅 </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中之島駅、</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西本町駅、</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南海新難波駅</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概算</a:t>
            </a:r>
            <a:r>
              <a:rPr lang="ja-JP" altLang="en-US" sz="1108" dirty="0">
                <a:solidFill>
                  <a:schemeClr val="tx1"/>
                </a:solidFill>
                <a:latin typeface="Meiryo UI"/>
                <a:ea typeface="Meiryo UI"/>
              </a:rPr>
              <a:t>事業</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費：約</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3,300</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億円</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事業スキーム：地下高速鉄道</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整備事業費補助による上下分離方式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554"/>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143805" y="3811746"/>
            <a:ext cx="2441159" cy="280246"/>
          </a:xfrm>
          <a:prstGeom prst="rect">
            <a:avLst/>
          </a:prstGeom>
          <a:noFill/>
          <a:ln w="25400" cmpd="dbl">
            <a:noFill/>
          </a:ln>
        </p:spPr>
        <p:txBody>
          <a:bodyPr wrap="none" lIns="33231" tIns="33231" rIns="33231" bIns="33231" rtlCol="0" anchor="ctr"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3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整備手法（上下分離方式）</a:t>
            </a:r>
            <a:endParaRPr kumimoji="1" lang="en-US" altLang="ja-JP" sz="13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84" y="4104000"/>
            <a:ext cx="3233958" cy="239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288755" y="4131277"/>
            <a:ext cx="562439" cy="265948"/>
          </a:xfrm>
          <a:prstGeom prst="rect">
            <a:avLst/>
          </a:prstGeom>
          <a:noFill/>
          <a:ln w="25400" cmpd="dbl">
            <a:noFill/>
          </a:ln>
        </p:spPr>
        <p:txBody>
          <a:bodyPr wrap="none" lIns="33231" tIns="33231" rIns="33231" bIns="33231" rtlCol="0" anchor="ctr"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a:t>
            </a:r>
            <a:endPar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89401" y="4984285"/>
            <a:ext cx="562439" cy="265948"/>
          </a:xfrm>
          <a:prstGeom prst="rect">
            <a:avLst/>
          </a:prstGeom>
          <a:noFill/>
          <a:ln w="25400" cmpd="dbl">
            <a:noFill/>
          </a:ln>
        </p:spPr>
        <p:txBody>
          <a:bodyPr wrap="none" lIns="33231" tIns="33231" rIns="33231" bIns="33231" rtlCol="0" anchor="ctr"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a:t>
            </a:r>
            <a:endPar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657102" y="1692000"/>
            <a:ext cx="4444625" cy="28800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「なにわ筋線」の位置図　</a:t>
            </a:r>
          </a:p>
        </p:txBody>
      </p:sp>
      <p:sp>
        <p:nvSpPr>
          <p:cNvPr id="23" name="正方形/長方形 22"/>
          <p:cNvSpPr/>
          <p:nvPr/>
        </p:nvSpPr>
        <p:spPr>
          <a:xfrm>
            <a:off x="4657102" y="1980360"/>
            <a:ext cx="4444625" cy="457200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6" name="図 15"/>
          <p:cNvPicPr>
            <a:picLocks noChangeAspect="1"/>
          </p:cNvPicPr>
          <p:nvPr/>
        </p:nvPicPr>
        <p:blipFill>
          <a:blip r:embed="rId4"/>
          <a:stretch>
            <a:fillRect/>
          </a:stretch>
        </p:blipFill>
        <p:spPr>
          <a:xfrm>
            <a:off x="5011641" y="2023939"/>
            <a:ext cx="3365925" cy="4506381"/>
          </a:xfrm>
          <a:prstGeom prst="rect">
            <a:avLst/>
          </a:prstGeom>
          <a:solidFill>
            <a:schemeClr val="lt1"/>
          </a:solidFill>
        </p:spPr>
      </p:pic>
      <p:sp>
        <p:nvSpPr>
          <p:cNvPr id="25" name="四角形吹き出し 24"/>
          <p:cNvSpPr/>
          <p:nvPr/>
        </p:nvSpPr>
        <p:spPr>
          <a:xfrm>
            <a:off x="7772448" y="2410737"/>
            <a:ext cx="1280042" cy="1130349"/>
          </a:xfrm>
          <a:prstGeom prst="wedgeRectCallout">
            <a:avLst>
              <a:gd name="adj1" fmla="val -131188"/>
              <a:gd name="adj2" fmla="val 65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35" name="グループ化 34"/>
          <p:cNvGrpSpPr/>
          <p:nvPr/>
        </p:nvGrpSpPr>
        <p:grpSpPr>
          <a:xfrm>
            <a:off x="7791655" y="2424661"/>
            <a:ext cx="1261981" cy="1097375"/>
            <a:chOff x="7791655" y="2424661"/>
            <a:chExt cx="1261981" cy="1097375"/>
          </a:xfrm>
        </p:grpSpPr>
        <p:pic>
          <p:nvPicPr>
            <p:cNvPr id="31" name="図 30"/>
            <p:cNvPicPr>
              <a:picLocks noChangeAspect="1"/>
            </p:cNvPicPr>
            <p:nvPr/>
          </p:nvPicPr>
          <p:blipFill>
            <a:blip r:embed="rId5"/>
            <a:stretch>
              <a:fillRect/>
            </a:stretch>
          </p:blipFill>
          <p:spPr>
            <a:xfrm>
              <a:off x="7791655" y="2424661"/>
              <a:ext cx="1261981" cy="1097375"/>
            </a:xfrm>
            <a:prstGeom prst="rect">
              <a:avLst/>
            </a:prstGeom>
          </p:spPr>
        </p:pic>
        <p:grpSp>
          <p:nvGrpSpPr>
            <p:cNvPr id="34" name="グループ化 33"/>
            <p:cNvGrpSpPr/>
            <p:nvPr/>
          </p:nvGrpSpPr>
          <p:grpSpPr>
            <a:xfrm>
              <a:off x="7904809" y="3053793"/>
              <a:ext cx="432741" cy="111682"/>
              <a:chOff x="7841309" y="3022043"/>
              <a:chExt cx="432741" cy="111682"/>
            </a:xfrm>
          </p:grpSpPr>
          <p:sp>
            <p:nvSpPr>
              <p:cNvPr id="33" name="正方形/長方形 32"/>
              <p:cNvSpPr/>
              <p:nvPr/>
            </p:nvSpPr>
            <p:spPr>
              <a:xfrm>
                <a:off x="7924800" y="3022043"/>
                <a:ext cx="266700" cy="111682"/>
              </a:xfrm>
              <a:prstGeom prst="rect">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p:cNvSpPr/>
              <p:nvPr/>
            </p:nvSpPr>
            <p:spPr>
              <a:xfrm>
                <a:off x="7841309" y="3040857"/>
                <a:ext cx="432741" cy="74848"/>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00" b="1" dirty="0">
                    <a:latin typeface="Meiryo UI" panose="020B0604030504040204" pitchFamily="50" charset="-128"/>
                    <a:ea typeface="Meiryo UI" panose="020B0604030504040204" pitchFamily="50" charset="-128"/>
                  </a:rPr>
                  <a:t>大阪駅</a:t>
                </a:r>
                <a:endParaRPr kumimoji="1" lang="en-US" altLang="ja-JP" sz="300" b="1" dirty="0">
                  <a:latin typeface="Meiryo UI" panose="020B0604030504040204" pitchFamily="50" charset="-128"/>
                  <a:ea typeface="Meiryo UI" panose="020B0604030504040204" pitchFamily="50" charset="-128"/>
                </a:endParaRPr>
              </a:p>
              <a:p>
                <a:pPr algn="ctr"/>
                <a:r>
                  <a:rPr kumimoji="1" lang="en-US" altLang="ja-JP" sz="300" b="1" dirty="0">
                    <a:latin typeface="Meiryo UI" panose="020B0604030504040204" pitchFamily="50" charset="-128"/>
                    <a:ea typeface="Meiryo UI" panose="020B0604030504040204" pitchFamily="50" charset="-128"/>
                  </a:rPr>
                  <a:t>(</a:t>
                </a:r>
                <a:r>
                  <a:rPr kumimoji="1" lang="ja-JP" altLang="en-US" sz="300" b="1" dirty="0">
                    <a:latin typeface="Meiryo UI" panose="020B0604030504040204" pitchFamily="50" charset="-128"/>
                    <a:ea typeface="Meiryo UI" panose="020B0604030504040204" pitchFamily="50" charset="-128"/>
                  </a:rPr>
                  <a:t>うめきたエリア</a:t>
                </a:r>
                <a:r>
                  <a:rPr kumimoji="1" lang="en-US" altLang="ja-JP" sz="300" b="1" dirty="0">
                    <a:latin typeface="Meiryo UI" panose="020B0604030504040204" pitchFamily="50" charset="-128"/>
                    <a:ea typeface="Meiryo UI" panose="020B0604030504040204" pitchFamily="50" charset="-128"/>
                  </a:rPr>
                  <a:t>)</a:t>
                </a:r>
                <a:endParaRPr kumimoji="1" lang="ja-JP" altLang="en-US" sz="300" b="1" dirty="0">
                  <a:latin typeface="Meiryo UI" panose="020B0604030504040204" pitchFamily="50" charset="-128"/>
                  <a:ea typeface="Meiryo UI" panose="020B0604030504040204" pitchFamily="50" charset="-128"/>
                </a:endParaRPr>
              </a:p>
            </p:txBody>
          </p:sp>
        </p:grpSp>
      </p:gr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70177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279626"/>
            <a:ext cx="789350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主な改革取組</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都心と国土軸の高速道路アクセス強化（淀川左岸線延伸部）</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6533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7300" y="700737"/>
            <a:ext cx="8956700"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〇大阪都市再生環状道路のミッシングリンクを解消するため、府市が連携して積極的に国に対し事業</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スキーム等の提案を行い、</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a:t>
            </a:r>
            <a:r>
              <a:rPr kumimoji="1" lang="zh-TW" altLang="en-US" sz="1662" b="1" i="0" u="none" strike="noStrike" kern="1200" cap="none" spc="0" normalizeH="0" baseline="0" noProof="0" dirty="0">
                <a:ln>
                  <a:noFill/>
                </a:ln>
                <a:solidFill>
                  <a:prstClr val="black"/>
                </a:solidFill>
                <a:effectLst/>
                <a:uLnTx/>
                <a:uFillTx/>
                <a:latin typeface="Meiryo UI"/>
                <a:ea typeface="Meiryo UI"/>
                <a:cs typeface="+mn-cs"/>
              </a:rPr>
              <a:t>淀川左岸線延伸部</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」の整備に事業着手</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正方形/長方形 8"/>
          <p:cNvSpPr/>
          <p:nvPr/>
        </p:nvSpPr>
        <p:spPr>
          <a:xfrm>
            <a:off x="4816397" y="1443357"/>
            <a:ext cx="4038746" cy="28967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zh-TW" altLang="en-US" sz="1292" b="1" i="0" u="none" strike="noStrike" kern="1200" cap="none" spc="0" normalizeH="0" baseline="0" noProof="0" dirty="0">
                <a:ln>
                  <a:noFill/>
                </a:ln>
                <a:solidFill>
                  <a:prstClr val="black"/>
                </a:solidFill>
                <a:effectLst/>
                <a:uLnTx/>
                <a:uFillTx/>
                <a:latin typeface="Meiryo UI"/>
                <a:ea typeface="Meiryo UI"/>
                <a:cs typeface="+mn-cs"/>
              </a:rPr>
              <a:t>「淀川左岸線延伸部」</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開通後の地図　</a:t>
            </a:r>
            <a:endParaRPr kumimoji="1" lang="zh-TW" altLang="en-US"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4816398" y="1739817"/>
            <a:ext cx="4038745" cy="4739234"/>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 name="図 3" descr="淀川左岸線延伸部 概要｜浪速国道事務所 - Internet Explorer">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5267" y="4620995"/>
            <a:ext cx="3719647" cy="1584645"/>
          </a:xfrm>
          <a:prstGeom prst="rect">
            <a:avLst/>
          </a:prstGeom>
        </p:spPr>
      </p:pic>
      <p:sp>
        <p:nvSpPr>
          <p:cNvPr id="7" name="テキスト ボックス 6"/>
          <p:cNvSpPr txBox="1"/>
          <p:nvPr/>
        </p:nvSpPr>
        <p:spPr>
          <a:xfrm>
            <a:off x="5865090" y="6237564"/>
            <a:ext cx="3181823"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国土交通省近畿地方整備局浪速国道事務所</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正方形/長方形 17"/>
          <p:cNvSpPr/>
          <p:nvPr/>
        </p:nvSpPr>
        <p:spPr>
          <a:xfrm>
            <a:off x="432371" y="1732774"/>
            <a:ext cx="4394347" cy="474085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■事業概要</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整備区間：起点　大阪府門真市ひえ島町</a:t>
            </a: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終点　大阪府大阪市北区豊崎</a:t>
            </a: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整備延長：約</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8.7</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ｋｍ</a:t>
            </a: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車線数：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4</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車線</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設計速度：</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60km/</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時</a:t>
            </a:r>
            <a:endParaRPr kumimoji="1" lang="en-US" altLang="ja-JP"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基本的な道路構造：主に地下式</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トンネル構造</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err="1">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嵩上式</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高架構造</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全体事業費：</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4,000</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億円</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a:t>
            </a:r>
          </a:p>
        </p:txBody>
      </p:sp>
      <p:sp>
        <p:nvSpPr>
          <p:cNvPr id="19" name="正方形/長方形 18"/>
          <p:cNvSpPr/>
          <p:nvPr/>
        </p:nvSpPr>
        <p:spPr>
          <a:xfrm>
            <a:off x="417252" y="1445012"/>
            <a:ext cx="4399145" cy="293150"/>
          </a:xfrm>
          <a:prstGeom prst="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「淀川左岸線延伸部」の事業スキーム等</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23" name="グループ化 22"/>
          <p:cNvGrpSpPr/>
          <p:nvPr/>
        </p:nvGrpSpPr>
        <p:grpSpPr>
          <a:xfrm>
            <a:off x="470395" y="3322116"/>
            <a:ext cx="4276953" cy="1096020"/>
            <a:chOff x="2038748" y="5421466"/>
            <a:chExt cx="2986260" cy="1035488"/>
          </a:xfrm>
        </p:grpSpPr>
        <p:sp>
          <p:nvSpPr>
            <p:cNvPr id="25" name="Rectangle 7"/>
            <p:cNvSpPr>
              <a:spLocks noChangeArrowheads="1"/>
            </p:cNvSpPr>
            <p:nvPr/>
          </p:nvSpPr>
          <p:spPr bwMode="auto">
            <a:xfrm>
              <a:off x="2085182" y="5421466"/>
              <a:ext cx="2317327" cy="1035488"/>
            </a:xfrm>
            <a:prstGeom prst="rect">
              <a:avLst/>
            </a:prstGeom>
            <a:solidFill>
              <a:schemeClr val="accent1">
                <a:lumMod val="60000"/>
                <a:lumOff val="40000"/>
              </a:scheme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26" name="Rectangle 7"/>
            <p:cNvSpPr>
              <a:spLocks noChangeArrowheads="1"/>
            </p:cNvSpPr>
            <p:nvPr/>
          </p:nvSpPr>
          <p:spPr bwMode="auto">
            <a:xfrm>
              <a:off x="2038748" y="5525539"/>
              <a:ext cx="1012312" cy="760236"/>
            </a:xfrm>
            <a:prstGeom prst="rect">
              <a:avLst/>
            </a:prstGeom>
            <a:noFill/>
            <a:ln w="9525">
              <a:noFill/>
              <a:miter lim="800000"/>
              <a:headEnd/>
              <a:tailEnd/>
            </a:ln>
            <a:effectLst/>
          </p:spPr>
          <p:txBody>
            <a:bodyPr vert="horz" wrap="square" lIns="74295" tIns="36000" rIns="74295" bIns="8890" numCol="1" anchor="t" anchorCtr="0" compatLnSpc="1">
              <a:prstTxWarp prst="textNoShape">
                <a:avLst/>
              </a:prstTxWarp>
            </a:bodyPr>
            <a:lstStyle/>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有料道路事業</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（阪神高速）</a:t>
              </a:r>
              <a:endParaRPr kumimoji="1" lang="en-US" altLang="ja-JP" sz="9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ja-JP" altLang="en-US"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府市出資なし</a:t>
              </a:r>
              <a:endParaRPr kumimoji="1" lang="en-US" altLang="ja-JP"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Meiryo UI" pitchFamily="50" charset="-128"/>
                  <a:ea typeface="Meiryo UI" pitchFamily="50" charset="-128"/>
                  <a:cs typeface="Meiryo UI" pitchFamily="50" charset="-128"/>
                </a:rPr>
                <a:t>約</a:t>
              </a:r>
              <a:r>
                <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1600</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億円</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27" name="Rectangle 7"/>
            <p:cNvSpPr>
              <a:spLocks noChangeArrowheads="1"/>
            </p:cNvSpPr>
            <p:nvPr/>
          </p:nvSpPr>
          <p:spPr bwMode="auto">
            <a:xfrm>
              <a:off x="4392489" y="5421466"/>
              <a:ext cx="632519" cy="1035488"/>
            </a:xfrm>
            <a:prstGeom prst="rect">
              <a:avLst/>
            </a:prstGeom>
            <a:solidFill>
              <a:schemeClr val="accent1">
                <a:lumMod val="60000"/>
                <a:lumOff val="40000"/>
              </a:scheme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28" name="Rectangle 7"/>
            <p:cNvSpPr>
              <a:spLocks noChangeArrowheads="1"/>
            </p:cNvSpPr>
            <p:nvPr/>
          </p:nvSpPr>
          <p:spPr bwMode="auto">
            <a:xfrm>
              <a:off x="2943141" y="5625643"/>
              <a:ext cx="1447445" cy="831311"/>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29" name="テキスト ボックス 28"/>
            <p:cNvSpPr txBox="1"/>
            <p:nvPr/>
          </p:nvSpPr>
          <p:spPr>
            <a:xfrm>
              <a:off x="3108582" y="5989155"/>
              <a:ext cx="692290" cy="461238"/>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国費</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約</a:t>
              </a:r>
              <a:r>
                <a:rPr kumimoji="1" lang="en-US" altLang="ja-JP" sz="9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1200</a:t>
              </a:r>
              <a:r>
                <a:rPr kumimoji="1" lang="ja-JP" altLang="en-US" sz="9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億円</a:t>
              </a:r>
              <a:r>
                <a:rPr kumimoji="1" lang="en-US" altLang="ja-JP"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66.7%</a:t>
              </a:r>
              <a:endParaRPr kumimoji="1" lang="en-US" altLang="ja-JP" sz="9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30" name="Rectangle 7"/>
            <p:cNvSpPr>
              <a:spLocks noChangeArrowheads="1"/>
            </p:cNvSpPr>
            <p:nvPr/>
          </p:nvSpPr>
          <p:spPr bwMode="auto">
            <a:xfrm>
              <a:off x="3800872" y="5905657"/>
              <a:ext cx="577966" cy="527134"/>
            </a:xfrm>
            <a:prstGeom prst="rect">
              <a:avLst/>
            </a:prstGeom>
            <a:solidFill>
              <a:schemeClr val="bg2">
                <a:lumMod val="75000"/>
              </a:schemeClr>
            </a:solidFill>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31" name="Rectangle 7"/>
            <p:cNvSpPr>
              <a:spLocks noChangeArrowheads="1"/>
            </p:cNvSpPr>
            <p:nvPr/>
          </p:nvSpPr>
          <p:spPr bwMode="auto">
            <a:xfrm>
              <a:off x="3167403" y="5607853"/>
              <a:ext cx="715880" cy="237451"/>
            </a:xfrm>
            <a:prstGeom prst="rect">
              <a:avLst/>
            </a:prstGeom>
            <a:noFill/>
            <a:ln w="9525">
              <a:noFill/>
              <a:miter lim="800000"/>
              <a:headEnd/>
              <a:tailEnd/>
            </a:ln>
            <a:effectLst/>
          </p:spPr>
          <p:txBody>
            <a:bodyPr vert="horz" wrap="square" lIns="74295" tIns="36000" rIns="74295" bIns="8890" numCol="1" anchor="t" anchorCtr="0" compatLnSpc="1">
              <a:prstTxWarp prst="textNoShape">
                <a:avLst/>
              </a:prstTxWarp>
            </a:bodyPr>
            <a:lstStyle/>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国直轄事業</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1800</a:t>
              </a: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億円</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2" name="Rectangle 7"/>
            <p:cNvSpPr>
              <a:spLocks noChangeArrowheads="1"/>
            </p:cNvSpPr>
            <p:nvPr/>
          </p:nvSpPr>
          <p:spPr bwMode="auto">
            <a:xfrm>
              <a:off x="4370088" y="5506884"/>
              <a:ext cx="654920" cy="415655"/>
            </a:xfrm>
            <a:prstGeom prst="rect">
              <a:avLst/>
            </a:prstGeom>
            <a:noFill/>
            <a:ln w="9525">
              <a:noFill/>
              <a:miter lim="800000"/>
              <a:headEnd/>
              <a:tailEnd/>
            </a:ln>
            <a:effectLst/>
          </p:spPr>
          <p:txBody>
            <a:bodyPr vert="horz" wrap="square" lIns="74295" tIns="36000" rIns="74295" bIns="8890" numCol="1" anchor="t" anchorCtr="0" compatLnSpc="1">
              <a:prstTxWarp prst="textNoShape">
                <a:avLst/>
              </a:prstTxWarp>
            </a:bodyPr>
            <a:lstStyle/>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有料道路</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事業</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約</a:t>
              </a:r>
              <a:r>
                <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600</a:t>
              </a:r>
              <a:r>
                <a:rPr kumimoji="1" lang="ja-JP" altLang="en-US"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億円</a:t>
              </a:r>
              <a:endParaRPr kumimoji="1" lang="en-US" altLang="ja-JP" sz="10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r>
                <a:rPr kumimoji="1" lang="en-US" altLang="ja-JP"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NEXCO</a:t>
              </a:r>
              <a:r>
                <a:rPr kumimoji="1" lang="ja-JP" altLang="en-US" sz="6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a:t>
              </a:r>
              <a:endParaRPr kumimoji="1" lang="en-US" altLang="ja-JP" sz="6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92075" algn="ctr"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33" name="テキスト ボックス 32"/>
            <p:cNvSpPr txBox="1"/>
            <p:nvPr/>
          </p:nvSpPr>
          <p:spPr>
            <a:xfrm>
              <a:off x="3875336" y="5917164"/>
              <a:ext cx="453222" cy="519395"/>
            </a:xfrm>
            <a:prstGeom prst="rect">
              <a:avLst/>
            </a:prstGeom>
            <a:no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rPr>
                <a:t>直轄事業</a:t>
              </a:r>
              <a:endParaRPr kumimoji="1" lang="en-US" altLang="ja-JP"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rPr>
                <a:t>負担金</a:t>
              </a:r>
              <a:endParaRPr kumimoji="1" lang="en-US" altLang="ja-JP"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rPr>
                <a:t>約</a:t>
              </a:r>
              <a:r>
                <a:rPr kumimoji="1" lang="en-US" altLang="ja-JP"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rPr>
                <a:t>600</a:t>
              </a:r>
              <a:r>
                <a:rPr kumimoji="1" lang="ja-JP" altLang="en-US"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rPr>
                <a:t>億円</a:t>
              </a:r>
              <a:r>
                <a:rPr kumimoji="1" lang="en-US" altLang="ja-JP" sz="7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rPr>
                <a:t>33.3%</a:t>
              </a:r>
              <a:endParaRPr kumimoji="1" lang="en-US" altLang="ja-JP" sz="800" b="0" i="0" u="none" strike="noStrike" kern="1200" cap="none" spc="0" normalizeH="0" baseline="0" noProof="0" dirty="0">
                <a:ln>
                  <a:noFill/>
                </a:ln>
                <a:effectLst>
                  <a:glow rad="101600">
                    <a:prstClr val="white">
                      <a:alpha val="60000"/>
                    </a:prstClr>
                  </a:glow>
                </a:effectLst>
                <a:uLnTx/>
                <a:uFillTx/>
                <a:latin typeface="Meiryo UI" pitchFamily="50" charset="-128"/>
                <a:ea typeface="Meiryo UI" pitchFamily="50" charset="-128"/>
                <a:cs typeface="Meiryo UI" pitchFamily="50" charset="-128"/>
              </a:endParaRPr>
            </a:p>
          </p:txBody>
        </p:sp>
      </p:grpSp>
      <p:sp>
        <p:nvSpPr>
          <p:cNvPr id="34" name="テキスト ボックス 33"/>
          <p:cNvSpPr txBox="1"/>
          <p:nvPr/>
        </p:nvSpPr>
        <p:spPr>
          <a:xfrm>
            <a:off x="391434" y="3093772"/>
            <a:ext cx="130837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仮称</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豊崎</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IC【</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新御堂筋</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5" name="テキスト ボックス 34"/>
          <p:cNvSpPr txBox="1"/>
          <p:nvPr/>
        </p:nvSpPr>
        <p:spPr>
          <a:xfrm>
            <a:off x="3492033" y="3093772"/>
            <a:ext cx="145905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門真</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JCT【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近畿道、第二京阪</a:t>
            </a:r>
            <a:r>
              <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 name="正方形/長方形 35"/>
          <p:cNvSpPr/>
          <p:nvPr/>
        </p:nvSpPr>
        <p:spPr>
          <a:xfrm>
            <a:off x="425778" y="4422258"/>
            <a:ext cx="3892099" cy="261610"/>
          </a:xfrm>
          <a:prstGeom prst="rect">
            <a:avLst/>
          </a:prstGeom>
        </p:spPr>
        <p:txBody>
          <a:bodyPr wrap="square">
            <a:spAutoFit/>
          </a:bodyPr>
          <a:lstStyle/>
          <a:p>
            <a:pPr marL="1076325" marR="0" lvl="0" indent="-10763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直轄事業負担金の分担比率　　</a:t>
            </a:r>
            <a:r>
              <a:rPr kumimoji="1" lang="ja-JP" altLang="en-US" sz="11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大阪府：大阪市＝１：１</a:t>
            </a:r>
            <a:endParaRPr kumimoji="1" lang="en-US" altLang="ja-JP" sz="1100" b="1" i="0" u="sng"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8" name="テキスト ボックス 37"/>
          <p:cNvSpPr txBox="1"/>
          <p:nvPr/>
        </p:nvSpPr>
        <p:spPr>
          <a:xfrm>
            <a:off x="1238211" y="6277431"/>
            <a:ext cx="2520328" cy="215444"/>
          </a:xfrm>
          <a:prstGeom prst="rect">
            <a:avLst/>
          </a:prstGeom>
          <a:noFill/>
        </p:spPr>
        <p:txBody>
          <a:bodyPr wrap="square" rtlCol="0">
            <a:spAutoFit/>
          </a:bodyP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国土交通省近畿地方整備局浪速国道事務所</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37" name="グループ化 36"/>
          <p:cNvGrpSpPr/>
          <p:nvPr/>
        </p:nvGrpSpPr>
        <p:grpSpPr>
          <a:xfrm>
            <a:off x="1338424" y="4639464"/>
            <a:ext cx="2558367" cy="1703241"/>
            <a:chOff x="506026" y="4962195"/>
            <a:chExt cx="2243427" cy="1493569"/>
          </a:xfrm>
        </p:grpSpPr>
        <p:pic>
          <p:nvPicPr>
            <p:cNvPr id="41" name="図 40" descr="01.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6026" y="4962195"/>
              <a:ext cx="2243427" cy="1493569"/>
            </a:xfrm>
            <a:prstGeom prst="rect">
              <a:avLst/>
            </a:prstGeom>
          </p:spPr>
        </p:pic>
        <p:sp>
          <p:nvSpPr>
            <p:cNvPr id="42" name="正方形/長方形 41"/>
            <p:cNvSpPr/>
            <p:nvPr/>
          </p:nvSpPr>
          <p:spPr>
            <a:xfrm>
              <a:off x="1866900" y="5631656"/>
              <a:ext cx="850090" cy="130969"/>
            </a:xfrm>
            <a:prstGeom prst="rect">
              <a:avLst/>
            </a:prstGeom>
            <a:solidFill>
              <a:srgbClr val="FCF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sp>
          <p:nvSpPr>
            <p:cNvPr id="43" name="正方形/長方形 42"/>
            <p:cNvSpPr/>
            <p:nvPr/>
          </p:nvSpPr>
          <p:spPr>
            <a:xfrm>
              <a:off x="1864538" y="5472563"/>
              <a:ext cx="850090" cy="13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sp>
          <p:nvSpPr>
            <p:cNvPr id="44" name="正方形/長方形 43"/>
            <p:cNvSpPr/>
            <p:nvPr/>
          </p:nvSpPr>
          <p:spPr>
            <a:xfrm>
              <a:off x="1864538" y="5309599"/>
              <a:ext cx="850090" cy="13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sp>
          <p:nvSpPr>
            <p:cNvPr id="45" name="正方形/長方形 44"/>
            <p:cNvSpPr/>
            <p:nvPr/>
          </p:nvSpPr>
          <p:spPr>
            <a:xfrm>
              <a:off x="554166" y="5309599"/>
              <a:ext cx="1090816" cy="115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sp>
          <p:nvSpPr>
            <p:cNvPr id="46" name="正方形/長方形 45"/>
            <p:cNvSpPr/>
            <p:nvPr/>
          </p:nvSpPr>
          <p:spPr>
            <a:xfrm>
              <a:off x="554166" y="5466866"/>
              <a:ext cx="1140820" cy="13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sp>
          <p:nvSpPr>
            <p:cNvPr id="47" name="正方形/長方形 46"/>
            <p:cNvSpPr/>
            <p:nvPr/>
          </p:nvSpPr>
          <p:spPr>
            <a:xfrm>
              <a:off x="554166" y="6129741"/>
              <a:ext cx="1090816" cy="115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sp>
          <p:nvSpPr>
            <p:cNvPr id="48" name="正方形/長方形 47"/>
            <p:cNvSpPr/>
            <p:nvPr/>
          </p:nvSpPr>
          <p:spPr>
            <a:xfrm>
              <a:off x="1864538" y="6117098"/>
              <a:ext cx="848967" cy="13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700" dirty="0">
                <a:solidFill>
                  <a:srgbClr val="D81F27"/>
                </a:solidFill>
              </a:endParaRPr>
            </a:p>
          </p:txBody>
        </p:sp>
      </p:grpSp>
      <p:sp>
        <p:nvSpPr>
          <p:cNvPr id="49" name="テキスト ボックス 48"/>
          <p:cNvSpPr txBox="1"/>
          <p:nvPr/>
        </p:nvSpPr>
        <p:spPr>
          <a:xfrm>
            <a:off x="1314815" y="4991885"/>
            <a:ext cx="2119313" cy="230832"/>
          </a:xfrm>
          <a:prstGeom prst="rect">
            <a:avLst/>
          </a:prstGeom>
          <a:noFill/>
        </p:spPr>
        <p:txBody>
          <a:bodyPr wrap="square" rtlCol="0">
            <a:spAutoFit/>
          </a:bodyPr>
          <a:lstStyle/>
          <a:p>
            <a:r>
              <a:rPr lang="ja-JP" altLang="en-US" sz="900" b="1" dirty="0">
                <a:latin typeface="HGPｺﾞｼｯｸM" panose="020B0600000000000000" pitchFamily="50" charset="-128"/>
                <a:ea typeface="HGPｺﾞｼｯｸM" panose="020B0600000000000000" pitchFamily="50" charset="-128"/>
              </a:rPr>
              <a:t>阪神高速　淀川左岸線（１期）</a:t>
            </a:r>
            <a:endParaRPr kumimoji="1" lang="ja-JP" altLang="en-US" sz="900" b="1" dirty="0">
              <a:latin typeface="HGPｺﾞｼｯｸM" panose="020B0600000000000000" pitchFamily="50" charset="-128"/>
              <a:ea typeface="HGPｺﾞｼｯｸM" panose="020B0600000000000000" pitchFamily="50" charset="-128"/>
            </a:endParaRPr>
          </a:p>
        </p:txBody>
      </p:sp>
      <p:sp>
        <p:nvSpPr>
          <p:cNvPr id="50" name="テキスト ボックス 49"/>
          <p:cNvSpPr txBox="1"/>
          <p:nvPr/>
        </p:nvSpPr>
        <p:spPr>
          <a:xfrm>
            <a:off x="2834275" y="4984007"/>
            <a:ext cx="2119313" cy="246221"/>
          </a:xfrm>
          <a:prstGeom prst="rect">
            <a:avLst/>
          </a:prstGeom>
          <a:noFill/>
        </p:spPr>
        <p:txBody>
          <a:bodyPr wrap="square" rtlCol="0">
            <a:spAutoFit/>
          </a:bodyPr>
          <a:lstStyle/>
          <a:p>
            <a:r>
              <a:rPr lang="ja-JP" altLang="en-US" sz="1000" b="1" dirty="0">
                <a:latin typeface="HGPｺﾞｼｯｸM" panose="020B0600000000000000" pitchFamily="50" charset="-128"/>
                <a:ea typeface="HGPｺﾞｼｯｸM" panose="020B0600000000000000" pitchFamily="50" charset="-128"/>
              </a:rPr>
              <a:t>５</a:t>
            </a:r>
            <a:r>
              <a:rPr kumimoji="1" lang="en-US" altLang="ja-JP" sz="1000" b="1" dirty="0">
                <a:latin typeface="HGPｺﾞｼｯｸM" panose="020B0600000000000000" pitchFamily="50" charset="-128"/>
                <a:ea typeface="HGPｺﾞｼｯｸM" panose="020B0600000000000000" pitchFamily="50" charset="-128"/>
              </a:rPr>
              <a:t>.</a:t>
            </a:r>
            <a:r>
              <a:rPr lang="ja-JP" altLang="en-US" sz="1000" b="1" dirty="0">
                <a:latin typeface="HGPｺﾞｼｯｸM" panose="020B0600000000000000" pitchFamily="50" charset="-128"/>
                <a:ea typeface="HGPｺﾞｼｯｸM" panose="020B0600000000000000" pitchFamily="50" charset="-128"/>
              </a:rPr>
              <a:t>６</a:t>
            </a:r>
            <a:r>
              <a:rPr kumimoji="1" lang="en-US" altLang="ja-JP" sz="1000" b="1" dirty="0">
                <a:latin typeface="HGPｺﾞｼｯｸM" panose="020B0600000000000000" pitchFamily="50" charset="-128"/>
                <a:ea typeface="HGPｺﾞｼｯｸM" panose="020B0600000000000000" pitchFamily="50" charset="-128"/>
              </a:rPr>
              <a:t>km</a:t>
            </a:r>
            <a:r>
              <a:rPr kumimoji="1" lang="ja-JP" altLang="en-US" sz="1000" b="1" dirty="0">
                <a:latin typeface="HGPｺﾞｼｯｸM" panose="020B0600000000000000" pitchFamily="50" charset="-128"/>
                <a:ea typeface="HGPｺﾞｼｯｸM" panose="020B0600000000000000" pitchFamily="50" charset="-128"/>
              </a:rPr>
              <a:t>（４車線）</a:t>
            </a:r>
          </a:p>
        </p:txBody>
      </p:sp>
      <p:sp>
        <p:nvSpPr>
          <p:cNvPr id="51" name="テキスト ボックス 50"/>
          <p:cNvSpPr txBox="1"/>
          <p:nvPr/>
        </p:nvSpPr>
        <p:spPr>
          <a:xfrm>
            <a:off x="1314815" y="5173273"/>
            <a:ext cx="2119313" cy="230832"/>
          </a:xfrm>
          <a:prstGeom prst="rect">
            <a:avLst/>
          </a:prstGeom>
          <a:noFill/>
        </p:spPr>
        <p:txBody>
          <a:bodyPr wrap="square" rtlCol="0">
            <a:spAutoFit/>
          </a:bodyPr>
          <a:lstStyle/>
          <a:p>
            <a:r>
              <a:rPr lang="ja-JP" altLang="en-US" sz="900" b="1" dirty="0">
                <a:latin typeface="HGPｺﾞｼｯｸM" panose="020B0600000000000000" pitchFamily="50" charset="-128"/>
                <a:ea typeface="HGPｺﾞｼｯｸM" panose="020B0600000000000000" pitchFamily="50" charset="-128"/>
              </a:rPr>
              <a:t>阪神高速　淀川左岸線（２期）</a:t>
            </a:r>
            <a:endParaRPr kumimoji="1" lang="ja-JP" altLang="en-US" sz="900" b="1" dirty="0">
              <a:latin typeface="HGPｺﾞｼｯｸM" panose="020B0600000000000000" pitchFamily="50" charset="-128"/>
              <a:ea typeface="HGPｺﾞｼｯｸM" panose="020B0600000000000000" pitchFamily="50" charset="-128"/>
            </a:endParaRPr>
          </a:p>
        </p:txBody>
      </p:sp>
      <p:sp>
        <p:nvSpPr>
          <p:cNvPr id="52" name="テキスト ボックス 51"/>
          <p:cNvSpPr txBox="1"/>
          <p:nvPr/>
        </p:nvSpPr>
        <p:spPr>
          <a:xfrm>
            <a:off x="2829043" y="5167583"/>
            <a:ext cx="2119313" cy="246221"/>
          </a:xfrm>
          <a:prstGeom prst="rect">
            <a:avLst/>
          </a:prstGeom>
          <a:noFill/>
        </p:spPr>
        <p:txBody>
          <a:bodyPr wrap="square" rtlCol="0">
            <a:spAutoFit/>
          </a:bodyPr>
          <a:lstStyle/>
          <a:p>
            <a:r>
              <a:rPr lang="ja-JP" altLang="en-US" sz="1000" b="1" dirty="0">
                <a:latin typeface="HGPｺﾞｼｯｸM" panose="020B0600000000000000" pitchFamily="50" charset="-128"/>
                <a:ea typeface="HGPｺﾞｼｯｸM" panose="020B0600000000000000" pitchFamily="50" charset="-128"/>
              </a:rPr>
              <a:t>４</a:t>
            </a:r>
            <a:r>
              <a:rPr kumimoji="1" lang="en-US" altLang="ja-JP" sz="1000" b="1" dirty="0">
                <a:latin typeface="HGPｺﾞｼｯｸM" panose="020B0600000000000000" pitchFamily="50" charset="-128"/>
                <a:ea typeface="HGPｺﾞｼｯｸM" panose="020B0600000000000000" pitchFamily="50" charset="-128"/>
              </a:rPr>
              <a:t>.</a:t>
            </a:r>
            <a:r>
              <a:rPr lang="ja-JP" altLang="en-US" sz="1000" b="1" dirty="0">
                <a:latin typeface="HGPｺﾞｼｯｸM" panose="020B0600000000000000" pitchFamily="50" charset="-128"/>
                <a:ea typeface="HGPｺﾞｼｯｸM" panose="020B0600000000000000" pitchFamily="50" charset="-128"/>
              </a:rPr>
              <a:t>４</a:t>
            </a:r>
            <a:r>
              <a:rPr kumimoji="1" lang="en-US" altLang="ja-JP" sz="1000" b="1" dirty="0">
                <a:latin typeface="HGPｺﾞｼｯｸM" panose="020B0600000000000000" pitchFamily="50" charset="-128"/>
                <a:ea typeface="HGPｺﾞｼｯｸM" panose="020B0600000000000000" pitchFamily="50" charset="-128"/>
              </a:rPr>
              <a:t>km</a:t>
            </a:r>
            <a:r>
              <a:rPr kumimoji="1" lang="ja-JP" altLang="en-US" sz="1000" b="1" dirty="0">
                <a:latin typeface="HGPｺﾞｼｯｸM" panose="020B0600000000000000" pitchFamily="50" charset="-128"/>
                <a:ea typeface="HGPｺﾞｼｯｸM" panose="020B0600000000000000" pitchFamily="50" charset="-128"/>
              </a:rPr>
              <a:t>（４車線）</a:t>
            </a:r>
          </a:p>
        </p:txBody>
      </p:sp>
      <p:sp>
        <p:nvSpPr>
          <p:cNvPr id="53" name="テキスト ボックス 52"/>
          <p:cNvSpPr txBox="1"/>
          <p:nvPr/>
        </p:nvSpPr>
        <p:spPr>
          <a:xfrm>
            <a:off x="2831774" y="5354472"/>
            <a:ext cx="2119313" cy="246221"/>
          </a:xfrm>
          <a:prstGeom prst="rect">
            <a:avLst/>
          </a:prstGeom>
          <a:noFill/>
        </p:spPr>
        <p:txBody>
          <a:bodyPr wrap="square" rtlCol="0">
            <a:spAutoFit/>
          </a:bodyPr>
          <a:lstStyle/>
          <a:p>
            <a:r>
              <a:rPr kumimoji="1" lang="ja-JP" altLang="en-US" sz="1000" b="1" dirty="0">
                <a:solidFill>
                  <a:srgbClr val="D81D26"/>
                </a:solidFill>
                <a:latin typeface="HGPｺﾞｼｯｸM" panose="020B0600000000000000" pitchFamily="50" charset="-128"/>
                <a:ea typeface="HGPｺﾞｼｯｸM" panose="020B0600000000000000" pitchFamily="50" charset="-128"/>
              </a:rPr>
              <a:t>８</a:t>
            </a:r>
            <a:r>
              <a:rPr kumimoji="1" lang="en-US" altLang="ja-JP" sz="1000" b="1" dirty="0">
                <a:solidFill>
                  <a:srgbClr val="D81D26"/>
                </a:solidFill>
                <a:latin typeface="HGPｺﾞｼｯｸM" panose="020B0600000000000000" pitchFamily="50" charset="-128"/>
                <a:ea typeface="HGPｺﾞｼｯｸM" panose="020B0600000000000000" pitchFamily="50" charset="-128"/>
              </a:rPr>
              <a:t>.</a:t>
            </a:r>
            <a:r>
              <a:rPr kumimoji="1" lang="ja-JP" altLang="en-US" sz="1000" b="1" dirty="0">
                <a:solidFill>
                  <a:srgbClr val="D81D26"/>
                </a:solidFill>
                <a:latin typeface="HGPｺﾞｼｯｸM" panose="020B0600000000000000" pitchFamily="50" charset="-128"/>
                <a:ea typeface="HGPｺﾞｼｯｸM" panose="020B0600000000000000" pitchFamily="50" charset="-128"/>
              </a:rPr>
              <a:t>７</a:t>
            </a:r>
            <a:r>
              <a:rPr kumimoji="1" lang="en-US" altLang="ja-JP" sz="1000" b="1" dirty="0">
                <a:solidFill>
                  <a:srgbClr val="D81D26"/>
                </a:solidFill>
                <a:latin typeface="HGPｺﾞｼｯｸM" panose="020B0600000000000000" pitchFamily="50" charset="-128"/>
                <a:ea typeface="HGPｺﾞｼｯｸM" panose="020B0600000000000000" pitchFamily="50" charset="-128"/>
              </a:rPr>
              <a:t>km</a:t>
            </a:r>
            <a:r>
              <a:rPr kumimoji="1" lang="ja-JP" altLang="en-US" sz="1000" b="1" dirty="0">
                <a:solidFill>
                  <a:srgbClr val="D81D26"/>
                </a:solidFill>
                <a:latin typeface="HGPｺﾞｼｯｸM" panose="020B0600000000000000" pitchFamily="50" charset="-128"/>
                <a:ea typeface="HGPｺﾞｼｯｸM" panose="020B0600000000000000" pitchFamily="50" charset="-128"/>
              </a:rPr>
              <a:t>（４車線）</a:t>
            </a:r>
          </a:p>
        </p:txBody>
      </p:sp>
      <p:sp>
        <p:nvSpPr>
          <p:cNvPr id="54" name="テキスト ボックス 53"/>
          <p:cNvSpPr txBox="1"/>
          <p:nvPr/>
        </p:nvSpPr>
        <p:spPr>
          <a:xfrm>
            <a:off x="1294408" y="5915758"/>
            <a:ext cx="2119313" cy="230832"/>
          </a:xfrm>
          <a:prstGeom prst="rect">
            <a:avLst/>
          </a:prstGeom>
          <a:noFill/>
        </p:spPr>
        <p:txBody>
          <a:bodyPr wrap="square" rtlCol="0">
            <a:spAutoFit/>
          </a:bodyPr>
          <a:lstStyle/>
          <a:p>
            <a:r>
              <a:rPr lang="ja-JP" altLang="en-US" sz="900" b="1" dirty="0">
                <a:latin typeface="HGPｺﾞｼｯｸM" panose="020B0600000000000000" pitchFamily="50" charset="-128"/>
                <a:ea typeface="HGPｺﾞｼｯｸM" panose="020B0600000000000000" pitchFamily="50" charset="-128"/>
              </a:rPr>
              <a:t>阪神高速　大和川線</a:t>
            </a:r>
            <a:endParaRPr kumimoji="1" lang="ja-JP" altLang="en-US" sz="900" b="1" dirty="0">
              <a:latin typeface="HGPｺﾞｼｯｸM" panose="020B0600000000000000" pitchFamily="50" charset="-128"/>
              <a:ea typeface="HGPｺﾞｼｯｸM" panose="020B0600000000000000" pitchFamily="50" charset="-128"/>
            </a:endParaRPr>
          </a:p>
        </p:txBody>
      </p:sp>
      <p:sp>
        <p:nvSpPr>
          <p:cNvPr id="55" name="テキスト ボックス 54"/>
          <p:cNvSpPr txBox="1"/>
          <p:nvPr/>
        </p:nvSpPr>
        <p:spPr>
          <a:xfrm>
            <a:off x="2815344" y="5900771"/>
            <a:ext cx="2119313" cy="246221"/>
          </a:xfrm>
          <a:prstGeom prst="rect">
            <a:avLst/>
          </a:prstGeom>
          <a:noFill/>
        </p:spPr>
        <p:txBody>
          <a:bodyPr wrap="square" rtlCol="0">
            <a:spAutoFit/>
          </a:bodyPr>
          <a:lstStyle/>
          <a:p>
            <a:r>
              <a:rPr lang="ja-JP" altLang="en-US" sz="1000" b="1" dirty="0">
                <a:latin typeface="HGPｺﾞｼｯｸM" panose="020B0600000000000000" pitchFamily="50" charset="-128"/>
                <a:ea typeface="HGPｺﾞｼｯｸM" panose="020B0600000000000000" pitchFamily="50" charset="-128"/>
              </a:rPr>
              <a:t>９</a:t>
            </a:r>
            <a:r>
              <a:rPr kumimoji="1" lang="en-US" altLang="ja-JP" sz="1000" b="1" dirty="0">
                <a:latin typeface="HGPｺﾞｼｯｸM" panose="020B0600000000000000" pitchFamily="50" charset="-128"/>
                <a:ea typeface="HGPｺﾞｼｯｸM" panose="020B0600000000000000" pitchFamily="50" charset="-128"/>
              </a:rPr>
              <a:t>.</a:t>
            </a:r>
            <a:r>
              <a:rPr lang="ja-JP" altLang="en-US" sz="1000" b="1" dirty="0">
                <a:latin typeface="HGPｺﾞｼｯｸM" panose="020B0600000000000000" pitchFamily="50" charset="-128"/>
                <a:ea typeface="HGPｺﾞｼｯｸM" panose="020B0600000000000000" pitchFamily="50" charset="-128"/>
              </a:rPr>
              <a:t>７</a:t>
            </a:r>
            <a:r>
              <a:rPr kumimoji="1" lang="en-US" altLang="ja-JP" sz="1000" b="1" dirty="0">
                <a:latin typeface="HGPｺﾞｼｯｸM" panose="020B0600000000000000" pitchFamily="50" charset="-128"/>
                <a:ea typeface="HGPｺﾞｼｯｸM" panose="020B0600000000000000" pitchFamily="50" charset="-128"/>
              </a:rPr>
              <a:t>km</a:t>
            </a:r>
            <a:r>
              <a:rPr kumimoji="1" lang="ja-JP" altLang="en-US" sz="1000" b="1" dirty="0">
                <a:latin typeface="HGPｺﾞｼｯｸM" panose="020B0600000000000000" pitchFamily="50" charset="-128"/>
                <a:ea typeface="HGPｺﾞｼｯｸM" panose="020B0600000000000000" pitchFamily="50" charset="-128"/>
              </a:rPr>
              <a:t>（４車線）</a:t>
            </a:r>
          </a:p>
        </p:txBody>
      </p:sp>
      <p:pic>
        <p:nvPicPr>
          <p:cNvPr id="56" name="図 55"/>
          <p:cNvPicPr>
            <a:picLocks noChangeAspect="1"/>
          </p:cNvPicPr>
          <p:nvPr/>
        </p:nvPicPr>
        <p:blipFill rotWithShape="1">
          <a:blip r:embed="rId6"/>
          <a:srcRect l="1309" t="1131" r="851" b="2088"/>
          <a:stretch/>
        </p:blipFill>
        <p:spPr>
          <a:xfrm>
            <a:off x="5516194" y="1996581"/>
            <a:ext cx="2707360" cy="2421555"/>
          </a:xfrm>
          <a:prstGeom prst="rect">
            <a:avLst/>
          </a:prstGeom>
        </p:spPr>
      </p:pic>
      <p:sp>
        <p:nvSpPr>
          <p:cNvPr id="5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9617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178026"/>
            <a:ext cx="632577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主な改革取組</a:t>
            </a:r>
            <a:r>
              <a:rPr lang="ja-JP" altLang="en-US" sz="1662" dirty="0">
                <a:solidFill>
                  <a:prstClr val="black"/>
                </a:solidFill>
                <a:latin typeface="Meiryo UI"/>
                <a:ea typeface="Meiryo UI"/>
              </a:rPr>
              <a:t>　　</a:t>
            </a: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利用者の視点に立ったサービス向上（鉄道）</a:t>
            </a:r>
            <a:r>
              <a:rPr kumimoji="1" lang="en-US" altLang="ja-JP" sz="1662" b="0" i="0" u="none" strike="noStrike" kern="1200" cap="none" spc="0" normalizeH="0" baseline="0" noProof="0" dirty="0">
                <a:ln>
                  <a:noFill/>
                </a:ln>
                <a:effectLst/>
                <a:uLnTx/>
                <a:uFillTx/>
                <a:latin typeface="Meiryo UI"/>
                <a:ea typeface="Meiryo UI"/>
                <a:cs typeface="+mn-cs"/>
              </a:rPr>
              <a:t>】</a:t>
            </a:r>
          </a:p>
        </p:txBody>
      </p:sp>
      <p:cxnSp>
        <p:nvCxnSpPr>
          <p:cNvPr id="3" name="直線コネクタ 2"/>
          <p:cNvCxnSpPr/>
          <p:nvPr/>
        </p:nvCxnSpPr>
        <p:spPr>
          <a:xfrm>
            <a:off x="270457" y="5390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631939"/>
            <a:ext cx="9216000" cy="603883"/>
          </a:xfrm>
          <a:prstGeom prst="rect">
            <a:avLst/>
          </a:prstGeom>
        </p:spPr>
        <p:txBody>
          <a:bodyPr wrap="square" lIns="36000" tIns="36000" rIns="36000" bIns="36000" anchor="ctr" anchorCtr="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〇民間による専門ノウハウ等を活用するため、泉北高速鉄道を運営する</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大阪府都市開発</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を民営化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民営化により府民・事業者の利便性が向上。</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正方形/長方形 8"/>
          <p:cNvSpPr/>
          <p:nvPr/>
        </p:nvSpPr>
        <p:spPr>
          <a:xfrm>
            <a:off x="418069" y="4861724"/>
            <a:ext cx="4541839" cy="1612605"/>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■民営化による効果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・府民・事業者の利便性が向上。</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（府民）鉄道の料金値下げ、サービスの向上等。</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（事業者）施設更新などによる流通事業の高度化。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■株式の売却益を公共施設の整備を目的とする基金に積み立て、</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戦略４路線等の整備財源を捻出。</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⇒結果的に、ストック組換えによる財源捻出を実現。</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下矢印 9"/>
          <p:cNvSpPr/>
          <p:nvPr/>
        </p:nvSpPr>
        <p:spPr>
          <a:xfrm>
            <a:off x="1607909" y="5636296"/>
            <a:ext cx="881856" cy="185356"/>
          </a:xfrm>
          <a:prstGeom prst="down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p:nvPr/>
        </p:nvSpPr>
        <p:spPr>
          <a:xfrm>
            <a:off x="425905" y="1544642"/>
            <a:ext cx="4534002" cy="331708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■経緯</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府の考え方（</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2009</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年大阪府戦略本部会議にて方向性を確認）</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・民間でできるものは民間に委ねる。</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・民間による専門的ノウハウや資金の導入。</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大阪都市開発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株式の事業の継続・発展できるものを公募。</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府の保有する大阪都市開発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株式を一括売却。（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■大阪府都市開発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について</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〇高度経済成長期の大阪の都市問題の解決に資するため、</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1965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月に大阪府と経済界との共同出資により設立された法人</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〇主要事業</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泉北高速鉄道事業</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泉北ニュータウンの動脈として、中百舌鳥駅から和泉中央駅間を運行。</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物流関係事業</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東大阪・北大阪流通センターの運営。</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〇関連会社</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・泉北鉄道サービス株式会社、泉鉄産業株式会社、株式会社パンジョ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二等辺三角形 3"/>
          <p:cNvSpPr/>
          <p:nvPr/>
        </p:nvSpPr>
        <p:spPr>
          <a:xfrm rot="10800000">
            <a:off x="1473824" y="2241408"/>
            <a:ext cx="364527" cy="128482"/>
          </a:xfrm>
          <a:prstGeom prst="triangle">
            <a:avLst>
              <a:gd name="adj" fmla="val 475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187810" y="1544643"/>
            <a:ext cx="238093" cy="3317081"/>
          </a:xfrm>
          <a:prstGeom prst="rect">
            <a:avLst/>
          </a:prstGeom>
          <a:ln/>
        </p:spPr>
        <p:style>
          <a:lnRef idx="2">
            <a:schemeClr val="accent1"/>
          </a:lnRef>
          <a:fillRef idx="1">
            <a:schemeClr val="lt1"/>
          </a:fillRef>
          <a:effectRef idx="0">
            <a:schemeClr val="accent1"/>
          </a:effectRef>
          <a:fontRef idx="minor">
            <a:schemeClr val="dk1"/>
          </a:fontRef>
        </p:style>
        <p:txBody>
          <a:bodyPr vert="eaVert"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概要</a:t>
            </a:r>
          </a:p>
        </p:txBody>
      </p:sp>
      <p:sp>
        <p:nvSpPr>
          <p:cNvPr id="16" name="正方形/長方形 15"/>
          <p:cNvSpPr/>
          <p:nvPr/>
        </p:nvSpPr>
        <p:spPr>
          <a:xfrm>
            <a:off x="187811" y="4861724"/>
            <a:ext cx="238094" cy="1612605"/>
          </a:xfrm>
          <a:prstGeom prst="rect">
            <a:avLst/>
          </a:prstGeom>
          <a:ln/>
        </p:spPr>
        <p:style>
          <a:lnRef idx="2">
            <a:schemeClr val="accent1"/>
          </a:lnRef>
          <a:fillRef idx="1">
            <a:schemeClr val="lt1"/>
          </a:fillRef>
          <a:effectRef idx="0">
            <a:schemeClr val="accent1"/>
          </a:effectRef>
          <a:fontRef idx="minor">
            <a:schemeClr val="dk1"/>
          </a:fontRef>
        </p:style>
        <p:txBody>
          <a:bodyPr vert="eaVert"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効果</a:t>
            </a:r>
          </a:p>
        </p:txBody>
      </p:sp>
      <p:sp>
        <p:nvSpPr>
          <p:cNvPr id="21" name="二等辺三角形 20"/>
          <p:cNvSpPr/>
          <p:nvPr/>
        </p:nvSpPr>
        <p:spPr>
          <a:xfrm rot="10800000">
            <a:off x="1473823" y="2605312"/>
            <a:ext cx="364527" cy="128482"/>
          </a:xfrm>
          <a:prstGeom prst="triangle">
            <a:avLst>
              <a:gd name="adj" fmla="val 475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2" name="図 21" descr="shiryo1-1.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41727" y="1189039"/>
            <a:ext cx="3605430" cy="4901334"/>
          </a:xfrm>
          <a:prstGeom prst="rect">
            <a:avLst/>
          </a:prstGeom>
        </p:spPr>
      </p:pic>
      <p:sp>
        <p:nvSpPr>
          <p:cNvPr id="7" name="テキスト ボックス 6"/>
          <p:cNvSpPr txBox="1"/>
          <p:nvPr/>
        </p:nvSpPr>
        <p:spPr>
          <a:xfrm>
            <a:off x="5190166" y="6145885"/>
            <a:ext cx="2621034"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出典：大阪府都市開発株式会社　会社概要</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597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88634"/>
            <a:ext cx="841929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主な改革取組</a:t>
            </a:r>
            <a:r>
              <a:rPr lang="ja-JP" altLang="en-US" sz="1662" dirty="0">
                <a:solidFill>
                  <a:prstClr val="black"/>
                </a:solidFill>
                <a:latin typeface="Meiryo UI"/>
                <a:ea typeface="Meiryo UI"/>
              </a:rPr>
              <a:t>　　</a:t>
            </a: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利用者の視点に立ったサービス向上（高速道路の料金体系一元化）</a:t>
            </a:r>
            <a:r>
              <a:rPr kumimoji="1" lang="en-US" altLang="ja-JP" sz="1662" b="0" i="0" u="none" strike="noStrike" kern="1200" cap="none" spc="0" normalizeH="0" baseline="0" noProof="0" dirty="0">
                <a:ln>
                  <a:noFill/>
                </a:ln>
                <a:effectLst/>
                <a:uLnTx/>
                <a:uFillTx/>
                <a:latin typeface="Meiryo UI"/>
                <a:ea typeface="Meiryo UI"/>
                <a:cs typeface="+mn-cs"/>
              </a:rPr>
              <a:t>】</a:t>
            </a:r>
          </a:p>
        </p:txBody>
      </p:sp>
      <p:cxnSp>
        <p:nvCxnSpPr>
          <p:cNvPr id="3" name="直線コネクタ 2"/>
          <p:cNvCxnSpPr/>
          <p:nvPr/>
        </p:nvCxnSpPr>
        <p:spPr>
          <a:xfrm>
            <a:off x="270457" y="6533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63713" y="756615"/>
            <a:ext cx="8635744"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〇より利用しやすい料金体系を実現するため、府道路公社路線を接続する高速道路会社に移管する</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とともに、阪神高速や</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NEXCO</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で異なる料金体系を、</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距離に応じた対距離料金制に整理・統一</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4" name="表 3"/>
          <p:cNvGraphicFramePr>
            <a:graphicFrameLocks noGrp="1"/>
          </p:cNvGraphicFramePr>
          <p:nvPr/>
        </p:nvGraphicFramePr>
        <p:xfrm>
          <a:off x="152400" y="1739529"/>
          <a:ext cx="2509413" cy="4134913"/>
        </p:xfrm>
        <a:graphic>
          <a:graphicData uri="http://schemas.openxmlformats.org/drawingml/2006/table">
            <a:tbl>
              <a:tblPr firstRow="1" bandRow="1">
                <a:tableStyleId>{5940675A-B579-460E-94D1-54222C63F5DA}</a:tableStyleId>
              </a:tblPr>
              <a:tblGrid>
                <a:gridCol w="711200">
                  <a:extLst>
                    <a:ext uri="{9D8B030D-6E8A-4147-A177-3AD203B41FA5}">
                      <a16:colId xmlns:a16="http://schemas.microsoft.com/office/drawing/2014/main" val="3840066663"/>
                    </a:ext>
                  </a:extLst>
                </a:gridCol>
                <a:gridCol w="1798213">
                  <a:extLst>
                    <a:ext uri="{9D8B030D-6E8A-4147-A177-3AD203B41FA5}">
                      <a16:colId xmlns:a16="http://schemas.microsoft.com/office/drawing/2014/main" val="2039595478"/>
                    </a:ext>
                  </a:extLst>
                </a:gridCol>
              </a:tblGrid>
              <a:tr h="657495">
                <a:tc>
                  <a:txBody>
                    <a:bodyPr/>
                    <a:lstStyle/>
                    <a:p>
                      <a:r>
                        <a:rPr kumimoji="1" lang="en-US" altLang="ja-JP" sz="1200" dirty="0">
                          <a:latin typeface="+mn-lt"/>
                        </a:rPr>
                        <a:t>2011.6</a:t>
                      </a:r>
                      <a:endParaRPr kumimoji="1" lang="ja-JP" altLang="en-US" sz="1200" dirty="0">
                        <a:latin typeface="+mn-lt"/>
                      </a:endParaRPr>
                    </a:p>
                  </a:txBody>
                  <a:tcPr marL="84406" marR="84406" marT="42203" marB="42203"/>
                </a:tc>
                <a:tc>
                  <a:txBody>
                    <a:bodyPr/>
                    <a:lstStyle/>
                    <a:p>
                      <a:r>
                        <a:rPr kumimoji="1" lang="ja-JP" altLang="en-US" sz="1200" dirty="0">
                          <a:latin typeface="+mn-lt"/>
                        </a:rPr>
                        <a:t>近畿圏の料金一元化等を協議する「</a:t>
                      </a:r>
                      <a:r>
                        <a:rPr kumimoji="1" lang="ja-JP" altLang="en-US" sz="1200" b="1" dirty="0">
                          <a:latin typeface="+mn-lt"/>
                        </a:rPr>
                        <a:t>国と地方の検討会</a:t>
                      </a:r>
                      <a:r>
                        <a:rPr kumimoji="1" lang="ja-JP" altLang="en-US" sz="1200" dirty="0">
                          <a:latin typeface="+mn-lt"/>
                        </a:rPr>
                        <a:t>」設置。</a:t>
                      </a:r>
                    </a:p>
                  </a:txBody>
                  <a:tcPr marL="84406" marR="84406" marT="42203" marB="42203"/>
                </a:tc>
                <a:extLst>
                  <a:ext uri="{0D108BD9-81ED-4DB2-BD59-A6C34878D82A}">
                    <a16:rowId xmlns:a16="http://schemas.microsoft.com/office/drawing/2014/main" val="1365025096"/>
                  </a:ext>
                </a:extLst>
              </a:tr>
              <a:tr h="657495">
                <a:tc>
                  <a:txBody>
                    <a:bodyPr/>
                    <a:lstStyle/>
                    <a:p>
                      <a:r>
                        <a:rPr kumimoji="1" lang="en-US" altLang="ja-JP" sz="1200" dirty="0">
                          <a:latin typeface="+mn-lt"/>
                        </a:rPr>
                        <a:t>2012.1</a:t>
                      </a:r>
                      <a:endParaRPr kumimoji="1" lang="ja-JP" altLang="en-US" sz="1200" dirty="0">
                        <a:latin typeface="+mn-lt"/>
                      </a:endParaRPr>
                    </a:p>
                  </a:txBody>
                  <a:tcPr marL="84406" marR="84406" marT="42203" marB="42203"/>
                </a:tc>
                <a:tc>
                  <a:txBody>
                    <a:bodyPr/>
                    <a:lstStyle/>
                    <a:p>
                      <a:r>
                        <a:rPr kumimoji="1" lang="ja-JP" altLang="en-US" sz="1200" b="1" dirty="0">
                          <a:latin typeface="+mn-lt"/>
                        </a:rPr>
                        <a:t>阪神高速道路</a:t>
                      </a:r>
                      <a:r>
                        <a:rPr kumimoji="1" lang="ja-JP" altLang="en-US" sz="1200" b="0" dirty="0">
                          <a:latin typeface="+mn-lt"/>
                        </a:rPr>
                        <a:t>が</a:t>
                      </a:r>
                      <a:r>
                        <a:rPr kumimoji="1" lang="ja-JP" altLang="en-US" sz="1200" dirty="0">
                          <a:latin typeface="+mn-lt"/>
                        </a:rPr>
                        <a:t>圏域を撤廃した</a:t>
                      </a:r>
                      <a:r>
                        <a:rPr kumimoji="1" lang="ja-JP" altLang="en-US" sz="1200" b="1" dirty="0">
                          <a:latin typeface="+mn-lt"/>
                        </a:rPr>
                        <a:t>対距離料金</a:t>
                      </a:r>
                      <a:r>
                        <a:rPr kumimoji="1" lang="ja-JP" altLang="en-US" sz="1200" dirty="0">
                          <a:latin typeface="+mn-lt"/>
                        </a:rPr>
                        <a:t>に移行。</a:t>
                      </a:r>
                    </a:p>
                  </a:txBody>
                  <a:tcPr marL="84406" marR="84406" marT="42203" marB="42203"/>
                </a:tc>
                <a:extLst>
                  <a:ext uri="{0D108BD9-81ED-4DB2-BD59-A6C34878D82A}">
                    <a16:rowId xmlns:a16="http://schemas.microsoft.com/office/drawing/2014/main" val="2098583556"/>
                  </a:ext>
                </a:extLst>
              </a:tr>
              <a:tr h="847438">
                <a:tc>
                  <a:txBody>
                    <a:bodyPr/>
                    <a:lstStyle/>
                    <a:p>
                      <a:r>
                        <a:rPr kumimoji="1" lang="en-US" altLang="ja-JP" sz="1200" dirty="0">
                          <a:latin typeface="+mn-lt"/>
                        </a:rPr>
                        <a:t>2016.12</a:t>
                      </a:r>
                      <a:endParaRPr kumimoji="1" lang="ja-JP" altLang="en-US" sz="1200" dirty="0">
                        <a:latin typeface="+mn-lt"/>
                      </a:endParaRPr>
                    </a:p>
                  </a:txBody>
                  <a:tcPr marL="84406" marR="84406" marT="42203" marB="42203"/>
                </a:tc>
                <a:tc>
                  <a:txBody>
                    <a:bodyPr/>
                    <a:lstStyle/>
                    <a:p>
                      <a:r>
                        <a:rPr kumimoji="1" lang="ja-JP" altLang="en-US" sz="1200" b="1" dirty="0">
                          <a:latin typeface="+mn-lt"/>
                        </a:rPr>
                        <a:t>国土交通省</a:t>
                      </a:r>
                      <a:r>
                        <a:rPr kumimoji="1" lang="ja-JP" altLang="en-US" sz="1200" dirty="0">
                          <a:latin typeface="+mn-lt"/>
                        </a:rPr>
                        <a:t>「近畿圏の新たな高速道路料金に関する</a:t>
                      </a:r>
                      <a:r>
                        <a:rPr kumimoji="1" lang="ja-JP" altLang="en-US" sz="1200" b="1" dirty="0">
                          <a:latin typeface="+mn-lt"/>
                        </a:rPr>
                        <a:t>具体方針（案）」の公表。</a:t>
                      </a:r>
                    </a:p>
                  </a:txBody>
                  <a:tcPr marL="84406" marR="84406" marT="42203" marB="42203"/>
                </a:tc>
                <a:extLst>
                  <a:ext uri="{0D108BD9-81ED-4DB2-BD59-A6C34878D82A}">
                    <a16:rowId xmlns:a16="http://schemas.microsoft.com/office/drawing/2014/main" val="2698757606"/>
                  </a:ext>
                </a:extLst>
              </a:tr>
              <a:tr h="847438">
                <a:tc>
                  <a:txBody>
                    <a:bodyPr/>
                    <a:lstStyle/>
                    <a:p>
                      <a:r>
                        <a:rPr kumimoji="1" lang="en-US" altLang="ja-JP" sz="1200" dirty="0">
                          <a:latin typeface="+mn-lt"/>
                        </a:rPr>
                        <a:t>2017.6</a:t>
                      </a:r>
                      <a:endParaRPr kumimoji="1" lang="ja-JP" altLang="en-US" sz="1200" dirty="0">
                        <a:latin typeface="+mn-lt"/>
                      </a:endParaRPr>
                    </a:p>
                  </a:txBody>
                  <a:tcPr marL="84406" marR="84406" marT="42203" marB="42203"/>
                </a:tc>
                <a:tc>
                  <a:txBody>
                    <a:bodyPr/>
                    <a:lstStyle/>
                    <a:p>
                      <a:r>
                        <a:rPr kumimoji="1" lang="ja-JP" altLang="en-US" sz="1200" b="1" dirty="0">
                          <a:latin typeface="+mn-lt"/>
                        </a:rPr>
                        <a:t>阪神高速道路、ＮＥＸＣＯ</a:t>
                      </a:r>
                      <a:r>
                        <a:rPr kumimoji="1" lang="ja-JP" altLang="en-US" sz="1200" dirty="0">
                          <a:latin typeface="+mn-lt"/>
                        </a:rPr>
                        <a:t>において、近畿圏の料金を、</a:t>
                      </a:r>
                      <a:r>
                        <a:rPr kumimoji="1" lang="ja-JP" altLang="en-US" sz="1200" b="1" dirty="0">
                          <a:latin typeface="+mn-lt"/>
                        </a:rPr>
                        <a:t>対距離制を基本とした料金体系へ</a:t>
                      </a:r>
                      <a:r>
                        <a:rPr kumimoji="1" lang="ja-JP" altLang="en-US" sz="1200" dirty="0">
                          <a:latin typeface="+mn-lt"/>
                        </a:rPr>
                        <a:t>整理・統一。</a:t>
                      </a:r>
                    </a:p>
                  </a:txBody>
                  <a:tcPr marL="84406" marR="84406" marT="42203" marB="42203"/>
                </a:tc>
                <a:extLst>
                  <a:ext uri="{0D108BD9-81ED-4DB2-BD59-A6C34878D82A}">
                    <a16:rowId xmlns:a16="http://schemas.microsoft.com/office/drawing/2014/main" val="2085171698"/>
                  </a:ext>
                </a:extLst>
              </a:tr>
              <a:tr h="657495">
                <a:tc>
                  <a:txBody>
                    <a:bodyPr/>
                    <a:lstStyle/>
                    <a:p>
                      <a:r>
                        <a:rPr kumimoji="1" lang="en-US" altLang="ja-JP" sz="1200" dirty="0">
                          <a:latin typeface="+mn-lt"/>
                        </a:rPr>
                        <a:t>2018.4</a:t>
                      </a:r>
                      <a:endParaRPr kumimoji="1" lang="ja-JP" altLang="en-US" sz="1200" dirty="0">
                        <a:latin typeface="+mn-lt"/>
                      </a:endParaRPr>
                    </a:p>
                  </a:txBody>
                  <a:tcPr marL="84406" marR="84406" marT="42203" marB="42203"/>
                </a:tc>
                <a:tc>
                  <a:txBody>
                    <a:bodyPr/>
                    <a:lstStyle/>
                    <a:p>
                      <a:r>
                        <a:rPr kumimoji="1" lang="ja-JP" altLang="en-US" sz="1200" b="0" dirty="0">
                          <a:latin typeface="+mn-lt"/>
                        </a:rPr>
                        <a:t>府の道路公社路線（南阪奈・堺泉北）をＮＥＸＣＯに移管。</a:t>
                      </a:r>
                    </a:p>
                  </a:txBody>
                  <a:tcPr marL="84406" marR="84406" marT="42203" marB="42203"/>
                </a:tc>
                <a:extLst>
                  <a:ext uri="{0D108BD9-81ED-4DB2-BD59-A6C34878D82A}">
                    <a16:rowId xmlns:a16="http://schemas.microsoft.com/office/drawing/2014/main" val="3931032560"/>
                  </a:ext>
                </a:extLst>
              </a:tr>
              <a:tr h="467552">
                <a:tc>
                  <a:txBody>
                    <a:bodyPr/>
                    <a:lstStyle/>
                    <a:p>
                      <a:r>
                        <a:rPr kumimoji="1" lang="en-US" altLang="ja-JP" sz="1200" dirty="0">
                          <a:solidFill>
                            <a:schemeClr val="tx1"/>
                          </a:solidFill>
                          <a:latin typeface="+mn-lt"/>
                        </a:rPr>
                        <a:t>2019.4</a:t>
                      </a:r>
                      <a:endParaRPr kumimoji="1" lang="ja-JP" altLang="en-US" sz="1200" dirty="0">
                        <a:solidFill>
                          <a:schemeClr val="tx1"/>
                        </a:solidFill>
                        <a:latin typeface="+mn-lt"/>
                      </a:endParaRPr>
                    </a:p>
                  </a:txBody>
                  <a:tcPr marL="84406" marR="84406" marT="42203" marB="42203"/>
                </a:tc>
                <a:tc>
                  <a:txBody>
                    <a:bodyPr/>
                    <a:lstStyle/>
                    <a:p>
                      <a:r>
                        <a:rPr kumimoji="1" lang="ja-JP" altLang="en-US" sz="1200" b="0" dirty="0">
                          <a:solidFill>
                            <a:schemeClr val="tx1"/>
                          </a:solidFill>
                          <a:latin typeface="+mn-lt"/>
                        </a:rPr>
                        <a:t>府の道路公社路線（第二阪奈）をＮＥＸＣＯに移管。</a:t>
                      </a:r>
                    </a:p>
                  </a:txBody>
                  <a:tcPr marL="84406" marR="84406" marT="42203" marB="42203"/>
                </a:tc>
                <a:extLst>
                  <a:ext uri="{0D108BD9-81ED-4DB2-BD59-A6C34878D82A}">
                    <a16:rowId xmlns:a16="http://schemas.microsoft.com/office/drawing/2014/main" val="3980956797"/>
                  </a:ext>
                </a:extLst>
              </a:tr>
            </a:tbl>
          </a:graphicData>
        </a:graphic>
      </p:graphicFrame>
      <p:pic>
        <p:nvPicPr>
          <p:cNvPr id="9" name="図 8"/>
          <p:cNvPicPr>
            <a:picLocks noChangeAspect="1"/>
          </p:cNvPicPr>
          <p:nvPr/>
        </p:nvPicPr>
        <p:blipFill>
          <a:blip r:embed="rId3"/>
          <a:stretch>
            <a:fillRect/>
          </a:stretch>
        </p:blipFill>
        <p:spPr>
          <a:xfrm>
            <a:off x="2709884" y="2208786"/>
            <a:ext cx="3055890" cy="2659213"/>
          </a:xfrm>
          <a:prstGeom prst="rect">
            <a:avLst/>
          </a:prstGeom>
        </p:spPr>
      </p:pic>
      <p:sp>
        <p:nvSpPr>
          <p:cNvPr id="10" name="正方形/長方形 9"/>
          <p:cNvSpPr/>
          <p:nvPr/>
        </p:nvSpPr>
        <p:spPr>
          <a:xfrm>
            <a:off x="2749156" y="1664947"/>
            <a:ext cx="3016618" cy="40472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■料金体系統一前</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2017.6.3)</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・様々な料金体系、運営主体が混在。</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p:cNvSpPr/>
          <p:nvPr/>
        </p:nvSpPr>
        <p:spPr>
          <a:xfrm>
            <a:off x="6006721" y="1664967"/>
            <a:ext cx="3016618" cy="56092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■料金体系統一後</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(2017.6.3</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・対距離料金を基本とした料金体系に整理・統一。</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・道路公社路線は、接続する高速道路会社に移管。</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二等辺三角形 6"/>
          <p:cNvSpPr/>
          <p:nvPr/>
        </p:nvSpPr>
        <p:spPr>
          <a:xfrm rot="5400000">
            <a:off x="5171485" y="3506727"/>
            <a:ext cx="1486820" cy="202099"/>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5" name="表 14"/>
          <p:cNvGraphicFramePr>
            <a:graphicFrameLocks noGrp="1"/>
          </p:cNvGraphicFramePr>
          <p:nvPr/>
        </p:nvGraphicFramePr>
        <p:xfrm>
          <a:off x="3377947" y="5517726"/>
          <a:ext cx="2435900" cy="1069144"/>
        </p:xfrm>
        <a:graphic>
          <a:graphicData uri="http://schemas.openxmlformats.org/drawingml/2006/table">
            <a:tbl>
              <a:tblPr firstRow="1" bandRow="1">
                <a:tableStyleId>{5C22544A-7EE6-4342-B048-85BDC9FD1C3A}</a:tableStyleId>
              </a:tblPr>
              <a:tblGrid>
                <a:gridCol w="1552949">
                  <a:extLst>
                    <a:ext uri="{9D8B030D-6E8A-4147-A177-3AD203B41FA5}">
                      <a16:colId xmlns:a16="http://schemas.microsoft.com/office/drawing/2014/main" val="3473433227"/>
                    </a:ext>
                  </a:extLst>
                </a:gridCol>
                <a:gridCol w="882951">
                  <a:extLst>
                    <a:ext uri="{9D8B030D-6E8A-4147-A177-3AD203B41FA5}">
                      <a16:colId xmlns:a16="http://schemas.microsoft.com/office/drawing/2014/main" val="2391510897"/>
                    </a:ext>
                  </a:extLst>
                </a:gridCol>
              </a:tblGrid>
              <a:tr h="171556">
                <a:tc>
                  <a:txBody>
                    <a:bodyPr/>
                    <a:lstStyle/>
                    <a:p>
                      <a:pPr algn="ctr"/>
                      <a:r>
                        <a:rPr kumimoji="1" lang="ja-JP" altLang="en-US" sz="1200" dirty="0"/>
                        <a:t>経路選択</a:t>
                      </a:r>
                    </a:p>
                  </a:txBody>
                  <a:tcPr marL="84406" marR="84406" marT="42203" marB="42203" anchor="ctr"/>
                </a:tc>
                <a:tc>
                  <a:txBody>
                    <a:bodyPr/>
                    <a:lstStyle/>
                    <a:p>
                      <a:pPr algn="ctr"/>
                      <a:r>
                        <a:rPr kumimoji="1" lang="ja-JP" altLang="en-US" sz="1200" dirty="0"/>
                        <a:t>旧料金</a:t>
                      </a:r>
                    </a:p>
                  </a:txBody>
                  <a:tcPr marL="84406" marR="84406" marT="42203" marB="42203" anchor="ctr"/>
                </a:tc>
                <a:extLst>
                  <a:ext uri="{0D108BD9-81ED-4DB2-BD59-A6C34878D82A}">
                    <a16:rowId xmlns:a16="http://schemas.microsoft.com/office/drawing/2014/main" val="2952304868"/>
                  </a:ext>
                </a:extLst>
              </a:tr>
              <a:tr h="171556">
                <a:tc>
                  <a:txBody>
                    <a:bodyPr/>
                    <a:lstStyle/>
                    <a:p>
                      <a:pPr algn="ctr"/>
                      <a:r>
                        <a:rPr kumimoji="1" lang="ja-JP" altLang="en-US" sz="1200" dirty="0"/>
                        <a:t>守口線</a:t>
                      </a:r>
                      <a:r>
                        <a:rPr kumimoji="1" lang="en-US" altLang="ja-JP" sz="1200" dirty="0"/>
                        <a:t>(31.3km)</a:t>
                      </a:r>
                      <a:endParaRPr kumimoji="1" lang="ja-JP" altLang="en-US" sz="1200" dirty="0"/>
                    </a:p>
                  </a:txBody>
                  <a:tcPr marL="84406" marR="84406" marT="42203" marB="42203" anchor="ctr"/>
                </a:tc>
                <a:tc>
                  <a:txBody>
                    <a:bodyPr/>
                    <a:lstStyle/>
                    <a:p>
                      <a:pPr algn="ctr"/>
                      <a:r>
                        <a:rPr kumimoji="1" lang="en-US" altLang="ja-JP" sz="1200" dirty="0"/>
                        <a:t>1,690</a:t>
                      </a:r>
                      <a:r>
                        <a:rPr kumimoji="1" lang="ja-JP" altLang="en-US" sz="1200" dirty="0"/>
                        <a:t>円</a:t>
                      </a:r>
                    </a:p>
                  </a:txBody>
                  <a:tcPr marL="84406" marR="84406" marT="42203" marB="42203" anchor="ctr"/>
                </a:tc>
                <a:extLst>
                  <a:ext uri="{0D108BD9-81ED-4DB2-BD59-A6C34878D82A}">
                    <a16:rowId xmlns:a16="http://schemas.microsoft.com/office/drawing/2014/main" val="2004378738"/>
                  </a:ext>
                </a:extLst>
              </a:tr>
              <a:tr h="171556">
                <a:tc>
                  <a:txBody>
                    <a:bodyPr/>
                    <a:lstStyle/>
                    <a:p>
                      <a:pPr algn="ctr"/>
                      <a:r>
                        <a:rPr kumimoji="1" lang="ja-JP" altLang="en-US" sz="1200" dirty="0"/>
                        <a:t>東大阪線</a:t>
                      </a:r>
                      <a:r>
                        <a:rPr kumimoji="1" lang="en-US" altLang="ja-JP" sz="1200" dirty="0"/>
                        <a:t>(28.5km)</a:t>
                      </a:r>
                      <a:endParaRPr kumimoji="1" lang="ja-JP" altLang="en-US" sz="1200" dirty="0"/>
                    </a:p>
                  </a:txBody>
                  <a:tcPr marL="84406" marR="84406" marT="42203" marB="42203" anchor="ctr"/>
                </a:tc>
                <a:tc>
                  <a:txBody>
                    <a:bodyPr/>
                    <a:lstStyle/>
                    <a:p>
                      <a:pPr algn="ctr"/>
                      <a:r>
                        <a:rPr kumimoji="1" lang="en-US" altLang="ja-JP" sz="1200" dirty="0"/>
                        <a:t>1,610</a:t>
                      </a:r>
                      <a:r>
                        <a:rPr kumimoji="1" lang="ja-JP" altLang="en-US" sz="1200" dirty="0"/>
                        <a:t>円</a:t>
                      </a:r>
                    </a:p>
                  </a:txBody>
                  <a:tcPr marL="84406" marR="84406" marT="42203" marB="42203" anchor="ctr"/>
                </a:tc>
                <a:extLst>
                  <a:ext uri="{0D108BD9-81ED-4DB2-BD59-A6C34878D82A}">
                    <a16:rowId xmlns:a16="http://schemas.microsoft.com/office/drawing/2014/main" val="1457532304"/>
                  </a:ext>
                </a:extLst>
              </a:tr>
              <a:tr h="171556">
                <a:tc>
                  <a:txBody>
                    <a:bodyPr/>
                    <a:lstStyle/>
                    <a:p>
                      <a:pPr algn="ctr"/>
                      <a:r>
                        <a:rPr kumimoji="1" lang="ja-JP" altLang="en-US" sz="1200" dirty="0"/>
                        <a:t>松原線</a:t>
                      </a:r>
                      <a:r>
                        <a:rPr kumimoji="1" lang="en-US" altLang="ja-JP" sz="1200" dirty="0"/>
                        <a:t>(42.8km)</a:t>
                      </a:r>
                      <a:endParaRPr kumimoji="1" lang="ja-JP" altLang="en-US" sz="1200" dirty="0"/>
                    </a:p>
                  </a:txBody>
                  <a:tcPr marL="84406" marR="84406" marT="42203" marB="42203" anchor="ctr"/>
                </a:tc>
                <a:tc>
                  <a:txBody>
                    <a:bodyPr/>
                    <a:lstStyle/>
                    <a:p>
                      <a:pPr algn="ctr"/>
                      <a:r>
                        <a:rPr kumimoji="1" lang="en-US" altLang="ja-JP" sz="1200" dirty="0"/>
                        <a:t>2,060</a:t>
                      </a:r>
                      <a:r>
                        <a:rPr kumimoji="1" lang="ja-JP" altLang="en-US" sz="1200" dirty="0"/>
                        <a:t>円</a:t>
                      </a:r>
                    </a:p>
                  </a:txBody>
                  <a:tcPr marL="84406" marR="84406" marT="42203" marB="42203" anchor="ctr"/>
                </a:tc>
                <a:extLst>
                  <a:ext uri="{0D108BD9-81ED-4DB2-BD59-A6C34878D82A}">
                    <a16:rowId xmlns:a16="http://schemas.microsoft.com/office/drawing/2014/main" val="284212368"/>
                  </a:ext>
                </a:extLst>
              </a:tr>
            </a:tbl>
          </a:graphicData>
        </a:graphic>
      </p:graphicFrame>
      <p:sp>
        <p:nvSpPr>
          <p:cNvPr id="16" name="テキスト ボックス 15"/>
          <p:cNvSpPr txBox="1"/>
          <p:nvPr/>
        </p:nvSpPr>
        <p:spPr>
          <a:xfrm>
            <a:off x="3505087" y="5239500"/>
            <a:ext cx="4047401"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料金例）第二京阪</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枚方学研</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IC)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⇒阪神高速環状線</a:t>
            </a:r>
          </a:p>
        </p:txBody>
      </p:sp>
      <p:sp>
        <p:nvSpPr>
          <p:cNvPr id="17" name="二等辺三角形 16"/>
          <p:cNvSpPr/>
          <p:nvPr/>
        </p:nvSpPr>
        <p:spPr>
          <a:xfrm rot="5400000">
            <a:off x="5552886" y="5970433"/>
            <a:ext cx="880351" cy="115799"/>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8" name="表 17"/>
          <p:cNvGraphicFramePr>
            <a:graphicFrameLocks noGrp="1"/>
          </p:cNvGraphicFramePr>
          <p:nvPr/>
        </p:nvGraphicFramePr>
        <p:xfrm>
          <a:off x="6190649" y="5515718"/>
          <a:ext cx="1298981" cy="1071151"/>
        </p:xfrm>
        <a:graphic>
          <a:graphicData uri="http://schemas.openxmlformats.org/drawingml/2006/table">
            <a:tbl>
              <a:tblPr firstRow="1" bandRow="1">
                <a:tableStyleId>{5C22544A-7EE6-4342-B048-85BDC9FD1C3A}</a:tableStyleId>
              </a:tblPr>
              <a:tblGrid>
                <a:gridCol w="1298981">
                  <a:extLst>
                    <a:ext uri="{9D8B030D-6E8A-4147-A177-3AD203B41FA5}">
                      <a16:colId xmlns:a16="http://schemas.microsoft.com/office/drawing/2014/main" val="3473433227"/>
                    </a:ext>
                  </a:extLst>
                </a:gridCol>
              </a:tblGrid>
              <a:tr h="291101">
                <a:tc>
                  <a:txBody>
                    <a:bodyPr/>
                    <a:lstStyle/>
                    <a:p>
                      <a:pPr algn="ctr"/>
                      <a:r>
                        <a:rPr kumimoji="1" lang="ja-JP" altLang="en-US" sz="1200" dirty="0"/>
                        <a:t>新料金</a:t>
                      </a:r>
                    </a:p>
                  </a:txBody>
                  <a:tcPr marL="84406" marR="84406" marT="42203" marB="42203" anchor="ctr"/>
                </a:tc>
                <a:extLst>
                  <a:ext uri="{0D108BD9-81ED-4DB2-BD59-A6C34878D82A}">
                    <a16:rowId xmlns:a16="http://schemas.microsoft.com/office/drawing/2014/main" val="2952304868"/>
                  </a:ext>
                </a:extLst>
              </a:tr>
              <a:tr h="780050">
                <a:tc>
                  <a:txBody>
                    <a:bodyPr/>
                    <a:lstStyle/>
                    <a:p>
                      <a:pPr algn="ctr"/>
                      <a:r>
                        <a:rPr kumimoji="1" lang="en-US" altLang="ja-JP" sz="1200" dirty="0"/>
                        <a:t>1,610</a:t>
                      </a:r>
                      <a:r>
                        <a:rPr kumimoji="1" lang="ja-JP" altLang="en-US" sz="1200" dirty="0"/>
                        <a:t>円</a:t>
                      </a:r>
                    </a:p>
                  </a:txBody>
                  <a:tcPr marL="84406" marR="84406" marT="42203" marB="42203" anchor="ctr"/>
                </a:tc>
                <a:extLst>
                  <a:ext uri="{0D108BD9-81ED-4DB2-BD59-A6C34878D82A}">
                    <a16:rowId xmlns:a16="http://schemas.microsoft.com/office/drawing/2014/main" val="2004378738"/>
                  </a:ext>
                </a:extLst>
              </a:tr>
            </a:tbl>
          </a:graphicData>
        </a:graphic>
      </p:graphicFrame>
      <p:grpSp>
        <p:nvGrpSpPr>
          <p:cNvPr id="19" name="グループ化 18"/>
          <p:cNvGrpSpPr/>
          <p:nvPr/>
        </p:nvGrpSpPr>
        <p:grpSpPr>
          <a:xfrm>
            <a:off x="6052134" y="2181613"/>
            <a:ext cx="2893073" cy="2954628"/>
            <a:chOff x="6052134" y="2181613"/>
            <a:chExt cx="2893073" cy="2954628"/>
          </a:xfrm>
        </p:grpSpPr>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134" y="2181613"/>
              <a:ext cx="2893073" cy="2954628"/>
            </a:xfrm>
            <a:prstGeom prst="rect">
              <a:avLst/>
            </a:prstGeom>
          </p:spPr>
        </p:pic>
        <p:sp>
          <p:nvSpPr>
            <p:cNvPr id="21" name="フリーフォーム 20"/>
            <p:cNvSpPr/>
            <p:nvPr/>
          </p:nvSpPr>
          <p:spPr>
            <a:xfrm>
              <a:off x="7384746" y="4020784"/>
              <a:ext cx="316820" cy="56667"/>
            </a:xfrm>
            <a:custGeom>
              <a:avLst/>
              <a:gdLst>
                <a:gd name="connsiteX0" fmla="*/ 0 w 316820"/>
                <a:gd name="connsiteY0" fmla="*/ 0 h 56667"/>
                <a:gd name="connsiteX1" fmla="*/ 0 w 316820"/>
                <a:gd name="connsiteY1" fmla="*/ 0 h 56667"/>
                <a:gd name="connsiteX2" fmla="*/ 87576 w 316820"/>
                <a:gd name="connsiteY2" fmla="*/ 30910 h 56667"/>
                <a:gd name="connsiteX3" fmla="*/ 118486 w 316820"/>
                <a:gd name="connsiteY3" fmla="*/ 48940 h 56667"/>
                <a:gd name="connsiteX4" fmla="*/ 149395 w 316820"/>
                <a:gd name="connsiteY4" fmla="*/ 56667 h 56667"/>
                <a:gd name="connsiteX5" fmla="*/ 182880 w 316820"/>
                <a:gd name="connsiteY5" fmla="*/ 56667 h 56667"/>
                <a:gd name="connsiteX6" fmla="*/ 236971 w 316820"/>
                <a:gd name="connsiteY6" fmla="*/ 15455 h 56667"/>
                <a:gd name="connsiteX7" fmla="*/ 255002 w 316820"/>
                <a:gd name="connsiteY7" fmla="*/ 15455 h 56667"/>
                <a:gd name="connsiteX8" fmla="*/ 301366 w 316820"/>
                <a:gd name="connsiteY8" fmla="*/ 12879 h 56667"/>
                <a:gd name="connsiteX9" fmla="*/ 316820 w 316820"/>
                <a:gd name="connsiteY9" fmla="*/ 12879 h 5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820" h="56667">
                  <a:moveTo>
                    <a:pt x="0" y="0"/>
                  </a:moveTo>
                  <a:lnTo>
                    <a:pt x="0" y="0"/>
                  </a:lnTo>
                  <a:lnTo>
                    <a:pt x="87576" y="30910"/>
                  </a:lnTo>
                  <a:lnTo>
                    <a:pt x="118486" y="48940"/>
                  </a:lnTo>
                  <a:lnTo>
                    <a:pt x="149395" y="56667"/>
                  </a:lnTo>
                  <a:lnTo>
                    <a:pt x="182880" y="56667"/>
                  </a:lnTo>
                  <a:lnTo>
                    <a:pt x="236971" y="15455"/>
                  </a:lnTo>
                  <a:lnTo>
                    <a:pt x="255002" y="15455"/>
                  </a:lnTo>
                  <a:lnTo>
                    <a:pt x="301366" y="12879"/>
                  </a:lnTo>
                  <a:lnTo>
                    <a:pt x="316820" y="12879"/>
                  </a:lnTo>
                </a:path>
              </a:pathLst>
            </a:custGeom>
            <a:noFill/>
            <a:ln w="28575">
              <a:solidFill>
                <a:srgbClr val="FEC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p:cNvSpPr/>
          <p:nvPr/>
        </p:nvSpPr>
        <p:spPr>
          <a:xfrm>
            <a:off x="5813845" y="6586869"/>
            <a:ext cx="3016618" cy="248530"/>
          </a:xfrm>
          <a:prstGeom prst="rect">
            <a:avLst/>
          </a:prstGeom>
        </p:spPr>
        <p:txBody>
          <a:bodyPr wrap="square">
            <a:spAutoFit/>
          </a:bodyPr>
          <a:lstStyle/>
          <a:p>
            <a:pPr lvl="0" defTabSz="957700">
              <a:defRPr/>
            </a:pPr>
            <a:r>
              <a:rPr lang="en-US" altLang="ja-JP" sz="1015" dirty="0">
                <a:latin typeface="Meiryo UI"/>
                <a:ea typeface="Meiryo UI"/>
              </a:rPr>
              <a:t>※</a:t>
            </a:r>
            <a:r>
              <a:rPr lang="ja-JP" altLang="en-US" sz="1015" dirty="0">
                <a:latin typeface="Meiryo UI"/>
                <a:ea typeface="Meiryo UI"/>
              </a:rPr>
              <a:t>現在の料金は消費税率引上げにより</a:t>
            </a:r>
            <a:r>
              <a:rPr lang="en-US" altLang="ja-JP" sz="1015" dirty="0">
                <a:latin typeface="Meiryo UI"/>
                <a:ea typeface="Meiryo UI"/>
              </a:rPr>
              <a:t>1,640</a:t>
            </a:r>
            <a:r>
              <a:rPr lang="ja-JP" altLang="en-US" sz="1015" dirty="0">
                <a:latin typeface="Meiryo UI"/>
                <a:ea typeface="Meiryo UI"/>
              </a:rPr>
              <a:t>円</a:t>
            </a:r>
            <a:endParaRPr kumimoji="1" lang="en-US" altLang="ja-JP" sz="1015" i="0" u="none" strike="noStrike" kern="1200" cap="none" spc="0" normalizeH="0" baseline="0" noProof="0" dirty="0">
              <a:ln>
                <a:noFill/>
              </a:ln>
              <a:effectLst/>
              <a:uLnTx/>
              <a:uFillTx/>
              <a:latin typeface="Meiryo UI"/>
              <a:ea typeface="Meiryo UI"/>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1423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87926" y="893383"/>
            <a:ext cx="8603673" cy="584775"/>
          </a:xfrm>
          <a:prstGeom prst="rect">
            <a:avLst/>
          </a:prstGeom>
        </p:spPr>
        <p:txBody>
          <a:bodyPr wrap="square">
            <a:spAutoFit/>
          </a:bodyPr>
          <a:lstStyle/>
          <a:p>
            <a:pPr lvl="0">
              <a:defRPr/>
            </a:pPr>
            <a:r>
              <a:rPr lang="ja-JP" altLang="en-US" sz="1600" dirty="0">
                <a:latin typeface="Meiryo UI"/>
                <a:ea typeface="Meiryo UI"/>
              </a:rPr>
              <a:t>○</a:t>
            </a:r>
            <a:r>
              <a:rPr lang="en-US" altLang="ja-JP" sz="1600" dirty="0">
                <a:latin typeface="Meiryo UI"/>
                <a:ea typeface="Meiryo UI"/>
              </a:rPr>
              <a:t>2017</a:t>
            </a:r>
            <a:r>
              <a:rPr lang="ja-JP" altLang="en-US" sz="1600" dirty="0">
                <a:latin typeface="Meiryo UI"/>
                <a:ea typeface="Meiryo UI"/>
              </a:rPr>
              <a:t>年</a:t>
            </a:r>
            <a:r>
              <a:rPr lang="en-US" altLang="ja-JP" sz="1600" dirty="0">
                <a:latin typeface="Meiryo UI"/>
                <a:ea typeface="Meiryo UI"/>
              </a:rPr>
              <a:t>7</a:t>
            </a:r>
            <a:r>
              <a:rPr lang="ja-JP" altLang="en-US" sz="1600" dirty="0">
                <a:latin typeface="Meiryo UI"/>
                <a:ea typeface="Meiryo UI"/>
              </a:rPr>
              <a:t>月　</a:t>
            </a:r>
            <a:r>
              <a:rPr lang="ja-JP" altLang="en-US" sz="1600" b="1" u="sng" dirty="0">
                <a:latin typeface="Meiryo UI"/>
                <a:ea typeface="Meiryo UI"/>
              </a:rPr>
              <a:t>都市交通局の設置</a:t>
            </a:r>
            <a:r>
              <a:rPr lang="ja-JP" altLang="en-US" sz="1600" u="sng" dirty="0">
                <a:latin typeface="Meiryo UI"/>
                <a:ea typeface="Meiryo UI"/>
              </a:rPr>
              <a:t>により、</a:t>
            </a:r>
            <a:r>
              <a:rPr lang="ja-JP" altLang="en-US" sz="1600" b="1" u="sng" dirty="0">
                <a:latin typeface="Meiryo UI"/>
                <a:ea typeface="Meiryo UI"/>
              </a:rPr>
              <a:t>大阪市域内の地下鉄・バスに関連する総合的な交通政策</a:t>
            </a:r>
            <a:endParaRPr lang="en-US" altLang="ja-JP" sz="1600" b="1" u="sng" dirty="0">
              <a:latin typeface="Meiryo UI"/>
              <a:ea typeface="Meiryo UI"/>
            </a:endParaRPr>
          </a:p>
          <a:p>
            <a:pPr lvl="0">
              <a:defRPr/>
            </a:pPr>
            <a:r>
              <a:rPr lang="ja-JP" altLang="en-US" sz="1600" b="1" dirty="0">
                <a:latin typeface="Meiryo UI"/>
                <a:ea typeface="Meiryo UI"/>
              </a:rPr>
              <a:t>   </a:t>
            </a:r>
            <a:r>
              <a:rPr lang="ja-JP" altLang="en-US" sz="1600" b="1" u="sng" dirty="0">
                <a:latin typeface="Meiryo UI"/>
                <a:ea typeface="Meiryo UI"/>
              </a:rPr>
              <a:t>を推進</a:t>
            </a:r>
            <a:r>
              <a:rPr lang="ja-JP" altLang="en-US" sz="1600" b="1" dirty="0">
                <a:latin typeface="Meiryo UI"/>
                <a:ea typeface="Meiryo UI"/>
              </a:rPr>
              <a:t>。</a:t>
            </a:r>
            <a:endParaRPr lang="en-US" altLang="ja-JP" sz="1600" b="1" dirty="0">
              <a:latin typeface="Meiryo UI"/>
              <a:ea typeface="Meiryo UI"/>
            </a:endParaRPr>
          </a:p>
        </p:txBody>
      </p:sp>
      <p:sp>
        <p:nvSpPr>
          <p:cNvPr id="4" name="テキスト ボックス 3"/>
          <p:cNvSpPr txBox="1"/>
          <p:nvPr/>
        </p:nvSpPr>
        <p:spPr>
          <a:xfrm>
            <a:off x="270457" y="122374"/>
            <a:ext cx="8603088" cy="376385"/>
          </a:xfrm>
          <a:prstGeom prst="rect">
            <a:avLst/>
          </a:prstGeom>
          <a:noFill/>
        </p:spPr>
        <p:txBody>
          <a:bodyPr wrap="squar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　主な改革取組</a:t>
            </a:r>
            <a:r>
              <a:rPr lang="ja-JP" altLang="en-US" sz="1662" dirty="0">
                <a:latin typeface="Meiryo UI"/>
                <a:ea typeface="Meiryo UI"/>
              </a:rPr>
              <a:t>　　</a:t>
            </a:r>
            <a:r>
              <a:rPr kumimoji="1" lang="en-US" altLang="ja-JP" sz="1662" b="0" i="0" u="none" strike="noStrike" kern="1200" cap="none" spc="0" normalizeH="0" baseline="0" noProof="0" dirty="0">
                <a:ln>
                  <a:noFill/>
                </a:ln>
                <a:effectLst/>
                <a:uLnTx/>
                <a:uFillTx/>
                <a:latin typeface="Meiryo UI"/>
                <a:ea typeface="Meiryo UI"/>
                <a:cs typeface="+mn-cs"/>
              </a:rPr>
              <a:t>【</a:t>
            </a:r>
            <a:r>
              <a:rPr lang="ja-JP" altLang="en-US" sz="1662" dirty="0">
                <a:latin typeface="Meiryo UI"/>
                <a:ea typeface="Meiryo UI"/>
              </a:rPr>
              <a:t>機能強化のための組織設置と共通の戦略策定</a:t>
            </a:r>
            <a:r>
              <a:rPr lang="en-US" altLang="ja-JP" sz="1662" dirty="0">
                <a:latin typeface="Meiryo UI"/>
                <a:ea typeface="Meiryo UI"/>
              </a:rPr>
              <a:t>】</a:t>
            </a:r>
            <a:endParaRPr kumimoji="1" lang="en-US" altLang="ja-JP" sz="1662" b="0" i="0" u="none" strike="noStrike" kern="1200" cap="none" spc="0" normalizeH="0" baseline="0" noProof="0" dirty="0">
              <a:ln>
                <a:noFill/>
              </a:ln>
              <a:effectLst/>
              <a:uLnTx/>
              <a:uFillTx/>
              <a:latin typeface="Meiryo UI"/>
              <a:ea typeface="Meiryo UI"/>
            </a:endParaRPr>
          </a:p>
        </p:txBody>
      </p:sp>
      <p:cxnSp>
        <p:nvCxnSpPr>
          <p:cNvPr id="5" name="直線コネクタ 4"/>
          <p:cNvCxnSpPr/>
          <p:nvPr/>
        </p:nvCxnSpPr>
        <p:spPr>
          <a:xfrm>
            <a:off x="270457" y="48709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87927" y="3605676"/>
            <a:ext cx="8603672" cy="584775"/>
          </a:xfrm>
          <a:prstGeom prst="rect">
            <a:avLst/>
          </a:prstGeom>
        </p:spPr>
        <p:txBody>
          <a:bodyPr wrap="square">
            <a:spAutoFit/>
          </a:bodyPr>
          <a:lstStyle/>
          <a:p>
            <a:pPr lvl="0">
              <a:defRPr/>
            </a:pPr>
            <a:r>
              <a:rPr lang="ja-JP" altLang="en-US" sz="1600" dirty="0">
                <a:latin typeface="Meiryo UI"/>
                <a:ea typeface="Meiryo UI"/>
              </a:rPr>
              <a:t>○</a:t>
            </a:r>
            <a:r>
              <a:rPr lang="en-US" altLang="ja-JP" sz="1600" dirty="0">
                <a:latin typeface="Meiryo UI"/>
                <a:ea typeface="Meiryo UI"/>
              </a:rPr>
              <a:t>2022</a:t>
            </a:r>
            <a:r>
              <a:rPr lang="ja-JP" altLang="en-US" sz="1600" dirty="0">
                <a:latin typeface="Meiryo UI"/>
                <a:ea typeface="Meiryo UI"/>
              </a:rPr>
              <a:t>年</a:t>
            </a:r>
            <a:r>
              <a:rPr lang="en-US" altLang="ja-JP" sz="1600" dirty="0">
                <a:latin typeface="Meiryo UI"/>
                <a:ea typeface="Meiryo UI"/>
              </a:rPr>
              <a:t>12</a:t>
            </a:r>
            <a:r>
              <a:rPr lang="ja-JP" altLang="en-US" sz="1600" dirty="0">
                <a:latin typeface="Meiryo UI"/>
                <a:ea typeface="Meiryo UI"/>
              </a:rPr>
              <a:t>月　</a:t>
            </a:r>
            <a:r>
              <a:rPr lang="ja-JP" altLang="en-US" sz="1600" u="sng" dirty="0">
                <a:latin typeface="Meiryo UI"/>
                <a:ea typeface="Meiryo UI"/>
              </a:rPr>
              <a:t>大阪都市圏全体を視野に、</a:t>
            </a:r>
            <a:r>
              <a:rPr lang="en-US" altLang="ja-JP" sz="1600" u="sng" dirty="0">
                <a:latin typeface="Meiryo UI"/>
                <a:ea typeface="Meiryo UI"/>
              </a:rPr>
              <a:t>2050</a:t>
            </a:r>
            <a:r>
              <a:rPr lang="ja-JP" altLang="en-US" sz="1600" u="sng" dirty="0">
                <a:latin typeface="Meiryo UI"/>
                <a:ea typeface="Meiryo UI"/>
              </a:rPr>
              <a:t>年を目標として、</a:t>
            </a:r>
            <a:r>
              <a:rPr lang="ja-JP" altLang="en-US" sz="1600" b="1" u="sng" dirty="0">
                <a:latin typeface="Meiryo UI"/>
                <a:ea typeface="Meiryo UI"/>
              </a:rPr>
              <a:t>大阪全体のまちづくりの方向性を</a:t>
            </a:r>
            <a:endParaRPr lang="en-US" altLang="ja-JP" sz="1600" b="1" u="sng" dirty="0">
              <a:latin typeface="Meiryo UI"/>
              <a:ea typeface="Meiryo UI"/>
            </a:endParaRPr>
          </a:p>
          <a:p>
            <a:pPr lvl="0">
              <a:defRPr/>
            </a:pPr>
            <a:r>
              <a:rPr lang="en-US" altLang="ja-JP" sz="1600" b="1" dirty="0">
                <a:latin typeface="Meiryo UI"/>
                <a:ea typeface="Meiryo UI"/>
              </a:rPr>
              <a:t>   </a:t>
            </a:r>
            <a:r>
              <a:rPr lang="ja-JP" altLang="en-US" sz="1600" b="1" u="sng" dirty="0">
                <a:latin typeface="Meiryo UI"/>
                <a:ea typeface="Meiryo UI"/>
              </a:rPr>
              <a:t>示す「大阪のまちづくりグランドデザイン」を策定</a:t>
            </a:r>
            <a:r>
              <a:rPr lang="ja-JP" altLang="en-US" sz="1600" dirty="0">
                <a:latin typeface="Meiryo UI"/>
                <a:ea typeface="Meiryo UI"/>
              </a:rPr>
              <a:t>。</a:t>
            </a:r>
            <a:endParaRPr lang="en-US" altLang="ja-JP" sz="1600" dirty="0">
              <a:latin typeface="Meiryo UI"/>
              <a:ea typeface="Meiryo UI"/>
            </a:endParaRPr>
          </a:p>
        </p:txBody>
      </p:sp>
      <p:sp>
        <p:nvSpPr>
          <p:cNvPr id="8" name="正方形/長方形 7"/>
          <p:cNvSpPr/>
          <p:nvPr/>
        </p:nvSpPr>
        <p:spPr>
          <a:xfrm>
            <a:off x="387926" y="4359322"/>
            <a:ext cx="4585854" cy="2400657"/>
          </a:xfrm>
          <a:prstGeom prst="rect">
            <a:avLst/>
          </a:prstGeom>
        </p:spPr>
        <p:txBody>
          <a:bodyPr wrap="square">
            <a:spAutoFit/>
          </a:bodyPr>
          <a:lstStyle/>
          <a:p>
            <a:pPr>
              <a:lnSpc>
                <a:spcPts val="1800"/>
              </a:lnSpc>
            </a:pPr>
            <a:r>
              <a:rPr lang="ja-JP" altLang="en-US" sz="1400" dirty="0">
                <a:latin typeface="Meiryo UI" panose="020B0604030504040204" pitchFamily="50" charset="-128"/>
                <a:ea typeface="Meiryo UI" panose="020B0604030504040204" pitchFamily="50" charset="-128"/>
              </a:rPr>
              <a:t>・今後、都心部やベイエリアでの国際競争力を備えた拠点エリア</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形成や、各地域での多様な都市機能を備えた特色ある拠点 </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エリア形成、大阪ならではの魅力を活かした新しい郊外の創造</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をはじめとした暮らしやすさ</a:t>
            </a:r>
            <a:r>
              <a:rPr lang="en-US" altLang="ja-JP" sz="1400" dirty="0">
                <a:latin typeface="Meiryo UI" panose="020B0604030504040204" pitchFamily="50" charset="-128"/>
                <a:ea typeface="Meiryo UI" panose="020B0604030504040204" pitchFamily="50" charset="-128"/>
              </a:rPr>
              <a:t>No.1</a:t>
            </a:r>
            <a:r>
              <a:rPr lang="ja-JP" altLang="en-US" sz="1400" dirty="0">
                <a:latin typeface="Meiryo UI" panose="020B0604030504040204" pitchFamily="50" charset="-128"/>
                <a:ea typeface="Meiryo UI" panose="020B0604030504040204" pitchFamily="50" charset="-128"/>
              </a:rPr>
              <a:t>都市の実現、多様な地域資</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源を活かした地域活性化等により、「未来社会を支え、新たな</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価値を創造し続ける、人中心のまちづくり」を推進。</a:t>
            </a:r>
            <a:endParaRPr lang="en-US" altLang="ja-JP" sz="1400" dirty="0">
              <a:latin typeface="Meiryo UI" panose="020B0604030504040204" pitchFamily="50" charset="-128"/>
              <a:ea typeface="Meiryo UI" panose="020B0604030504040204" pitchFamily="50" charset="-128"/>
            </a:endParaRPr>
          </a:p>
          <a:p>
            <a:pPr>
              <a:lnSpc>
                <a:spcPts val="1800"/>
              </a:lnSpc>
            </a:pPr>
            <a:endParaRPr lang="en-US" altLang="ja-JP" sz="1400" dirty="0">
              <a:latin typeface="Meiryo UI" panose="020B0604030504040204" pitchFamily="50" charset="-128"/>
              <a:ea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rPr>
              <a:t>・このグランドデザインを羅針盤として、民間の活力を最大限引</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き出しながら、多様な主体が一体となって大阪全体のまちづくり</a:t>
            </a:r>
            <a:endParaRPr lang="en-US" altLang="ja-JP" sz="1400" dirty="0">
              <a:latin typeface="Meiryo UI" panose="020B0604030504040204" pitchFamily="50" charset="-128"/>
              <a:ea typeface="Meiryo UI" panose="020B0604030504040204" pitchFamily="50" charset="-128"/>
            </a:endParaRP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を推進し、便利で住みやすく、そして成長する大阪をめざす。</a:t>
            </a:r>
          </a:p>
        </p:txBody>
      </p:sp>
      <p:sp>
        <p:nvSpPr>
          <p:cNvPr id="9" name="正方形/長方形 8"/>
          <p:cNvSpPr/>
          <p:nvPr/>
        </p:nvSpPr>
        <p:spPr>
          <a:xfrm>
            <a:off x="387928" y="1494474"/>
            <a:ext cx="8485618" cy="553998"/>
          </a:xfrm>
          <a:prstGeom prst="rect">
            <a:avLst/>
          </a:prstGeom>
        </p:spPr>
        <p:txBody>
          <a:bodyPr wrap="square">
            <a:spAutoFit/>
          </a:bodyPr>
          <a:lstStyle/>
          <a:p>
            <a:pPr>
              <a:lnSpc>
                <a:spcPts val="1800"/>
              </a:lnSpc>
            </a:pPr>
            <a:r>
              <a:rPr lang="ja-JP" altLang="en-US" sz="1400" dirty="0">
                <a:latin typeface="Meiryo UI" panose="020B0604030504040204" pitchFamily="50" charset="-128"/>
                <a:ea typeface="Meiryo UI" panose="020B0604030504040204" pitchFamily="50" charset="-128"/>
              </a:rPr>
              <a:t>・市営交通事業の廃止後、交通局がこれまで担ってきた公共交通ネットワークに関する業務を主に担当し、大阪市域内</a:t>
            </a:r>
            <a:r>
              <a:rPr lang="en-US" altLang="ja-JP" sz="1400" dirty="0">
                <a:latin typeface="Meiryo UI" panose="020B0604030504040204" pitchFamily="50" charset="-128"/>
                <a:ea typeface="Meiryo UI" panose="020B0604030504040204" pitchFamily="50" charset="-128"/>
              </a:rPr>
              <a:t> </a:t>
            </a:r>
          </a:p>
          <a:p>
            <a:pPr>
              <a:lnSpc>
                <a:spcPts val="1800"/>
              </a:lnSpc>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の地下鉄・バスに関連する総合的な交通政策を推進。</a:t>
            </a:r>
            <a:endParaRPr lang="en-US" altLang="ja-JP" sz="1400" dirty="0">
              <a:latin typeface="Meiryo UI" panose="020B0604030504040204" pitchFamily="50" charset="-128"/>
              <a:ea typeface="Meiryo UI" panose="020B0604030504040204" pitchFamily="50" charset="-128"/>
            </a:endParaRPr>
          </a:p>
        </p:txBody>
      </p:sp>
      <p:sp>
        <p:nvSpPr>
          <p:cNvPr id="10" name="正方形/長方形 9"/>
          <p:cNvSpPr/>
          <p:nvPr/>
        </p:nvSpPr>
        <p:spPr>
          <a:xfrm>
            <a:off x="1880610" y="2076114"/>
            <a:ext cx="5005100" cy="89255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fontAlgn="base"/>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主な事務</a:t>
            </a:r>
            <a:r>
              <a:rPr lang="en-US" altLang="ja-JP" sz="1300" dirty="0">
                <a:latin typeface="Meiryo UI" panose="020B0604030504040204" pitchFamily="50" charset="-128"/>
                <a:ea typeface="Meiryo UI" panose="020B0604030504040204" pitchFamily="50" charset="-128"/>
              </a:rPr>
              <a:t>】</a:t>
            </a:r>
          </a:p>
          <a:p>
            <a:pPr fontAlgn="base"/>
            <a:r>
              <a:rPr lang="ja-JP" altLang="en-US" sz="1300" dirty="0">
                <a:latin typeface="Meiryo UI" panose="020B0604030504040204" pitchFamily="50" charset="-128"/>
                <a:ea typeface="Meiryo UI" panose="020B0604030504040204" pitchFamily="50" charset="-128"/>
              </a:rPr>
              <a:t>➀大阪市域内における地域交通政策（</a:t>
            </a:r>
            <a:r>
              <a:rPr lang="en-US" altLang="ja-JP" sz="1300" dirty="0">
                <a:latin typeface="Meiryo UI" panose="020B0604030504040204" pitchFamily="50" charset="-128"/>
                <a:ea typeface="Meiryo UI" panose="020B0604030504040204" pitchFamily="50" charset="-128"/>
              </a:rPr>
              <a:t>BRT</a:t>
            </a:r>
            <a:r>
              <a:rPr lang="ja-JP" altLang="en-US" sz="1300" dirty="0">
                <a:latin typeface="Meiryo UI" panose="020B0604030504040204" pitchFamily="50" charset="-128"/>
                <a:ea typeface="Meiryo UI" panose="020B0604030504040204" pitchFamily="50" charset="-128"/>
              </a:rPr>
              <a:t>社会実験含む）</a:t>
            </a:r>
            <a:endParaRPr lang="en-US" altLang="ja-JP" sz="1300" dirty="0">
              <a:latin typeface="Meiryo UI" panose="020B0604030504040204" pitchFamily="50" charset="-128"/>
              <a:ea typeface="Meiryo UI" panose="020B0604030504040204" pitchFamily="50" charset="-128"/>
            </a:endParaRPr>
          </a:p>
          <a:p>
            <a:pPr fontAlgn="base"/>
            <a:r>
              <a:rPr lang="ja-JP" altLang="en-US" sz="1300" dirty="0">
                <a:latin typeface="Meiryo UI" panose="020B0604030504040204" pitchFamily="50" charset="-128"/>
                <a:ea typeface="Meiryo UI" panose="020B0604030504040204" pitchFamily="50" charset="-128"/>
              </a:rPr>
              <a:t>➁大阪市高速電気軌道株式会社および大阪シティバス株式会社の監理</a:t>
            </a:r>
            <a:endParaRPr lang="en-US" altLang="ja-JP" sz="1300" dirty="0">
              <a:latin typeface="Meiryo UI" panose="020B0604030504040204" pitchFamily="50" charset="-128"/>
              <a:ea typeface="Meiryo UI" panose="020B0604030504040204" pitchFamily="50" charset="-128"/>
            </a:endParaRPr>
          </a:p>
          <a:p>
            <a:pPr fontAlgn="base"/>
            <a:r>
              <a:rPr lang="ja-JP" altLang="en-US" sz="1300" dirty="0">
                <a:latin typeface="Meiryo UI" panose="020B0604030504040204" pitchFamily="50" charset="-128"/>
                <a:ea typeface="Meiryo UI" panose="020B0604030504040204" pitchFamily="50" charset="-128"/>
              </a:rPr>
              <a:t>③大阪市交通政策基金の所管</a:t>
            </a:r>
            <a:endParaRPr lang="ja-JP" altLang="en-US" sz="1300" b="0" i="0" dirty="0">
              <a:effectLst/>
              <a:latin typeface="Meiryo UI" panose="020B0604030504040204" pitchFamily="50" charset="-128"/>
              <a:ea typeface="Meiryo UI" panose="020B0604030504040204" pitchFamily="50" charset="-128"/>
            </a:endParaRPr>
          </a:p>
        </p:txBody>
      </p:sp>
      <p:sp>
        <p:nvSpPr>
          <p:cNvPr id="11" name="正方形/長方形 10"/>
          <p:cNvSpPr/>
          <p:nvPr/>
        </p:nvSpPr>
        <p:spPr>
          <a:xfrm>
            <a:off x="270458" y="556640"/>
            <a:ext cx="2611288" cy="338554"/>
          </a:xfrm>
          <a:prstGeom prst="rect">
            <a:avLst/>
          </a:prstGeom>
          <a:noFill/>
          <a:ln>
            <a:solidFill>
              <a:srgbClr val="0070C0"/>
            </a:solidFill>
          </a:ln>
          <a:effectLst/>
        </p:spPr>
        <p:txBody>
          <a:bodyPr wrap="square">
            <a:spAutoFit/>
          </a:bodyPr>
          <a:lstStyle/>
          <a:p>
            <a:pPr algn="ctr" fontAlgn="base"/>
            <a:r>
              <a:rPr lang="ja-JP" altLang="en-US" sz="1600" b="1" dirty="0">
                <a:latin typeface="Meiryo UI" panose="020B0604030504040204" pitchFamily="50" charset="-128"/>
                <a:ea typeface="Meiryo UI" panose="020B0604030504040204" pitchFamily="50" charset="-128"/>
              </a:rPr>
              <a:t>機能強化のための組織設置</a:t>
            </a:r>
            <a:endParaRPr lang="ja-JP" altLang="en-US" sz="1600" b="1" i="0" dirty="0">
              <a:effectLst/>
              <a:latin typeface="Meiryo UI" panose="020B0604030504040204" pitchFamily="50" charset="-128"/>
              <a:ea typeface="Meiryo UI" panose="020B0604030504040204" pitchFamily="50" charset="-128"/>
            </a:endParaRPr>
          </a:p>
        </p:txBody>
      </p:sp>
      <p:sp>
        <p:nvSpPr>
          <p:cNvPr id="12" name="正方形/長方形 11"/>
          <p:cNvSpPr/>
          <p:nvPr/>
        </p:nvSpPr>
        <p:spPr>
          <a:xfrm>
            <a:off x="270457" y="3228102"/>
            <a:ext cx="1849288" cy="338554"/>
          </a:xfrm>
          <a:prstGeom prst="rect">
            <a:avLst/>
          </a:prstGeom>
          <a:noFill/>
          <a:ln>
            <a:solidFill>
              <a:srgbClr val="0070C0"/>
            </a:solidFill>
          </a:ln>
          <a:effectLst/>
        </p:spPr>
        <p:txBody>
          <a:bodyPr wrap="square">
            <a:spAutoFit/>
          </a:bodyPr>
          <a:lstStyle/>
          <a:p>
            <a:pPr algn="ctr" fontAlgn="base"/>
            <a:r>
              <a:rPr lang="ja-JP" altLang="en-US" sz="1600" b="1" dirty="0">
                <a:latin typeface="Meiryo UI" panose="020B0604030504040204" pitchFamily="50" charset="-128"/>
                <a:ea typeface="Meiryo UI" panose="020B0604030504040204" pitchFamily="50" charset="-128"/>
              </a:rPr>
              <a:t>共通の戦略策定</a:t>
            </a:r>
            <a:endParaRPr lang="ja-JP" altLang="en-US" sz="1600" b="1" i="0" dirty="0">
              <a:effectLs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584E0BA-A9FD-4A94-B448-A211C17F7630}"/>
              </a:ext>
            </a:extLst>
          </p:cNvPr>
          <p:cNvSpPr txBox="1"/>
          <p:nvPr/>
        </p:nvSpPr>
        <p:spPr>
          <a:xfrm>
            <a:off x="5277285" y="4089273"/>
            <a:ext cx="1420695" cy="208266"/>
          </a:xfrm>
          <a:prstGeom prst="rect">
            <a:avLst/>
          </a:prstGeom>
          <a:noFill/>
          <a:ln>
            <a:noFill/>
          </a:ln>
        </p:spPr>
        <p:txBody>
          <a:bodyPr wrap="square" lIns="0" tIns="0" rIns="0" bIns="0" rtlCol="0" anchor="ctr" anchorCtr="0">
            <a:noAutofit/>
          </a:bodyPr>
          <a:lstStyle/>
          <a:p>
            <a:pPr defTabSz="457200">
              <a:lnSpc>
                <a:spcPts val="1100"/>
              </a:lnSpc>
              <a:tabLst>
                <a:tab pos="93663" algn="l"/>
              </a:tabLst>
            </a:pPr>
            <a:r>
              <a:rPr lang="ja-JP" altLang="en-US" sz="1200" dirty="0">
                <a:solidFill>
                  <a:prstClr val="black"/>
                </a:solidFill>
                <a:latin typeface="UD デジタル 教科書体 NK-B" panose="02020700000000000000" pitchFamily="18" charset="-128"/>
                <a:ea typeface="UD デジタル 教科書体 NK-B" panose="02020700000000000000" pitchFamily="18" charset="-128"/>
              </a:rPr>
              <a:t>まちづくりの目標</a:t>
            </a:r>
            <a:endParaRPr lang="en-US" altLang="ja-JP" sz="12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6" name="タイトル 1"/>
          <p:cNvSpPr txBox="1">
            <a:spLocks/>
          </p:cNvSpPr>
          <p:nvPr/>
        </p:nvSpPr>
        <p:spPr>
          <a:xfrm>
            <a:off x="5255691" y="4470331"/>
            <a:ext cx="3617854" cy="218328"/>
          </a:xfrm>
          <a:prstGeom prst="roundRect">
            <a:avLst/>
          </a:prstGeom>
          <a:solidFill>
            <a:srgbClr val="4472C4">
              <a:lumMod val="40000"/>
              <a:lumOff val="60000"/>
            </a:srgbClr>
          </a:solidFill>
          <a:ln>
            <a:noFill/>
          </a:ln>
        </p:spPr>
        <p:txBody>
          <a:bodyPr vert="horz" lIns="0" tIns="0" rIns="0" bIns="0" rtlCol="0" anchor="ctr" anchorCtr="0">
            <a:noAutofit/>
          </a:bodyPr>
          <a:lstStyle>
            <a:lvl1pPr algn="ctr" defTabSz="685800" rtl="0" eaLnBrk="1" latinLnBrk="0" hangingPunct="1">
              <a:lnSpc>
                <a:spcPct val="90000"/>
              </a:lnSpc>
              <a:spcBef>
                <a:spcPct val="0"/>
              </a:spcBef>
              <a:buNone/>
              <a:defRPr kumimoji="1" sz="2769" kern="1200">
                <a:solidFill>
                  <a:schemeClr val="tx1"/>
                </a:solidFill>
                <a:latin typeface="HGｺﾞｼｯｸE" panose="020B0909000000000000" pitchFamily="49" charset="-128"/>
                <a:ea typeface="HGｺﾞｼｯｸE" panose="020B0909000000000000" pitchFamily="49" charset="-128"/>
                <a:cs typeface="+mj-cs"/>
              </a:defRPr>
            </a:lvl1pPr>
          </a:lstStyle>
          <a:p>
            <a:pPr marL="0" marR="0" lvl="0" indent="0" algn="ctr" defTabSz="685800" rtl="0" eaLnBrk="1" fontAlgn="auto" latinLnBrk="0" hangingPunct="1">
              <a:lnSpc>
                <a:spcPts val="1100"/>
              </a:lnSpc>
              <a:spcBef>
                <a:spcPct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未来社会を支え、新たな価値を創造し続ける、人中心のまちづくり</a:t>
            </a:r>
            <a:endParaRPr kumimoji="1" lang="en-US" altLang="ja-JP" sz="1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
        <p:nvSpPr>
          <p:cNvPr id="17" name="テキスト ボックス 16">
            <a:extLst>
              <a:ext uri="{FF2B5EF4-FFF2-40B4-BE49-F238E27FC236}">
                <a16:creationId xmlns:a16="http://schemas.microsoft.com/office/drawing/2014/main" id="{D584E0BA-A9FD-4A94-B448-A211C17F7630}"/>
              </a:ext>
            </a:extLst>
          </p:cNvPr>
          <p:cNvSpPr txBox="1"/>
          <p:nvPr/>
        </p:nvSpPr>
        <p:spPr>
          <a:xfrm>
            <a:off x="5277285" y="6157728"/>
            <a:ext cx="3596260" cy="148455"/>
          </a:xfrm>
          <a:prstGeom prst="rect">
            <a:avLst/>
          </a:prstGeom>
          <a:noFill/>
          <a:ln>
            <a:noFill/>
          </a:ln>
        </p:spPr>
        <p:txBody>
          <a:bodyPr wrap="square" lIns="0" tIns="0" rIns="0" bIns="0" rtlCol="0" anchor="t" anchorCtr="0">
            <a:noAutofit/>
          </a:bodyPr>
          <a:lstStyle/>
          <a:p>
            <a:pPr marL="92075" indent="-92075" defTabSz="457200">
              <a:lnSpc>
                <a:spcPts val="1000"/>
              </a:lnSpc>
              <a:tabLst>
                <a:tab pos="93663" algn="l"/>
              </a:tabLst>
            </a:pPr>
            <a:r>
              <a:rPr lang="en-US" altLang="ja-JP" sz="8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800" dirty="0">
                <a:solidFill>
                  <a:prstClr val="black"/>
                </a:solidFill>
                <a:latin typeface="UD デジタル 教科書体 NK-B" panose="02020700000000000000" pitchFamily="18" charset="-128"/>
                <a:ea typeface="UD デジタル 教科書体 NK-B" panose="02020700000000000000" pitchFamily="18" charset="-128"/>
              </a:rPr>
              <a:t>まちづくり推進の視点</a:t>
            </a:r>
            <a:r>
              <a:rPr lang="en-US" altLang="ja-JP" sz="8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800" dirty="0">
                <a:solidFill>
                  <a:prstClr val="black"/>
                </a:solidFill>
                <a:latin typeface="UD デジタル 教科書体 NK-R" panose="02020400000000000000" pitchFamily="18" charset="-128"/>
                <a:ea typeface="UD デジタル 教科書体 NK-R" panose="02020400000000000000" pitchFamily="18" charset="-128"/>
              </a:rPr>
              <a:t>「多様性の確保」、「共創」、「資源の活用」</a:t>
            </a:r>
            <a:endParaRPr lang="en-US" altLang="ja-JP" sz="8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18" name="グループ化 17"/>
          <p:cNvGrpSpPr/>
          <p:nvPr/>
        </p:nvGrpSpPr>
        <p:grpSpPr>
          <a:xfrm>
            <a:off x="6166682" y="5474669"/>
            <a:ext cx="1900458" cy="614180"/>
            <a:chOff x="5030952" y="9333744"/>
            <a:chExt cx="1900458" cy="614180"/>
          </a:xfrm>
        </p:grpSpPr>
        <p:sp>
          <p:nvSpPr>
            <p:cNvPr id="19" name="楕円 18"/>
            <p:cNvSpPr/>
            <p:nvPr/>
          </p:nvSpPr>
          <p:spPr>
            <a:xfrm>
              <a:off x="5198769" y="9593999"/>
              <a:ext cx="1504201" cy="353925"/>
            </a:xfrm>
            <a:prstGeom prst="ellipse">
              <a:avLst/>
            </a:prstGeom>
            <a:gradFill rotWithShape="1">
              <a:gsLst>
                <a:gs pos="0">
                  <a:srgbClr val="ED7D31">
                    <a:lumMod val="110000"/>
                    <a:satMod val="105000"/>
                    <a:tint val="67000"/>
                    <a:alpha val="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7200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サスティナブルな大阪</a:t>
              </a:r>
              <a:endParaRPr kumimoji="0"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楕円 19"/>
            <p:cNvSpPr/>
            <p:nvPr/>
          </p:nvSpPr>
          <p:spPr>
            <a:xfrm>
              <a:off x="5897272" y="9346444"/>
              <a:ext cx="1034138" cy="353925"/>
            </a:xfrm>
            <a:prstGeom prst="ellipse">
              <a:avLst/>
            </a:prstGeom>
            <a:gradFill rotWithShape="1">
              <a:gsLst>
                <a:gs pos="0">
                  <a:srgbClr val="ED7D31">
                    <a:lumMod val="110000"/>
                    <a:satMod val="105000"/>
                    <a:tint val="67000"/>
                    <a:alpha val="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6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ウェルビーイングな大阪</a:t>
              </a:r>
              <a:endParaRPr kumimoji="0" lang="ja-JP" altLang="en-US" sz="800" b="0" i="0" u="none" strike="noStrike" kern="1200" cap="none" spc="-6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5030952" y="9333744"/>
              <a:ext cx="1034138" cy="353925"/>
            </a:xfrm>
            <a:prstGeom prst="ellipse">
              <a:avLst/>
            </a:prstGeom>
            <a:gradFill rotWithShape="1">
              <a:gsLst>
                <a:gs pos="0">
                  <a:srgbClr val="ED7D31">
                    <a:lumMod val="110000"/>
                    <a:satMod val="105000"/>
                    <a:tint val="67000"/>
                    <a:alpha val="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イノベーティブな大阪</a:t>
              </a:r>
              <a:endParaRPr kumimoji="0"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2" name="テキスト ボックス 21">
            <a:extLst>
              <a:ext uri="{FF2B5EF4-FFF2-40B4-BE49-F238E27FC236}">
                <a16:creationId xmlns:a16="http://schemas.microsoft.com/office/drawing/2014/main" id="{D584E0BA-A9FD-4A94-B448-A211C17F7630}"/>
              </a:ext>
            </a:extLst>
          </p:cNvPr>
          <p:cNvSpPr txBox="1"/>
          <p:nvPr/>
        </p:nvSpPr>
        <p:spPr>
          <a:xfrm>
            <a:off x="5277285" y="4767175"/>
            <a:ext cx="501501" cy="130811"/>
          </a:xfrm>
          <a:prstGeom prst="rect">
            <a:avLst/>
          </a:prstGeom>
          <a:noFill/>
          <a:ln>
            <a:noFill/>
          </a:ln>
        </p:spPr>
        <p:txBody>
          <a:bodyPr wrap="square" lIns="0" tIns="0" rIns="0" bIns="0" rtlCol="0" anchor="t" anchorCtr="0">
            <a:noAutofit/>
          </a:bodyPr>
          <a:lstStyle/>
          <a:p>
            <a:pPr marL="92075" indent="-92075" defTabSz="457200">
              <a:lnSpc>
                <a:spcPts val="1000"/>
              </a:lnSpc>
              <a:tabLst>
                <a:tab pos="93663" algn="l"/>
              </a:tabLst>
            </a:pPr>
            <a:r>
              <a:rPr lang="en-US" altLang="ja-JP" sz="8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800" dirty="0">
                <a:solidFill>
                  <a:prstClr val="black"/>
                </a:solidFill>
                <a:latin typeface="UD デジタル 教科書体 NK-B" panose="02020700000000000000" pitchFamily="18" charset="-128"/>
                <a:ea typeface="UD デジタル 教科書体 NK-B" panose="02020700000000000000" pitchFamily="18" charset="-128"/>
              </a:rPr>
              <a:t>将来像</a:t>
            </a:r>
            <a:r>
              <a:rPr lang="en-US" altLang="ja-JP" sz="800" dirty="0">
                <a:solidFill>
                  <a:prstClr val="black"/>
                </a:solidFill>
                <a:latin typeface="UD デジタル 教科書体 NK-B" panose="02020700000000000000" pitchFamily="18" charset="-128"/>
                <a:ea typeface="UD デジタル 教科書体 NK-B" panose="02020700000000000000" pitchFamily="18" charset="-128"/>
              </a:rPr>
              <a:t>】</a:t>
            </a:r>
          </a:p>
        </p:txBody>
      </p:sp>
      <p:graphicFrame>
        <p:nvGraphicFramePr>
          <p:cNvPr id="23" name="表 22"/>
          <p:cNvGraphicFramePr>
            <a:graphicFrameLocks noGrp="1"/>
          </p:cNvGraphicFramePr>
          <p:nvPr/>
        </p:nvGraphicFramePr>
        <p:xfrm>
          <a:off x="5311212" y="4943167"/>
          <a:ext cx="3562333" cy="448220"/>
        </p:xfrm>
        <a:graphic>
          <a:graphicData uri="http://schemas.openxmlformats.org/drawingml/2006/table">
            <a:tbl>
              <a:tblPr firstRow="1" bandRow="1"/>
              <a:tblGrid>
                <a:gridCol w="2064682">
                  <a:extLst>
                    <a:ext uri="{9D8B030D-6E8A-4147-A177-3AD203B41FA5}">
                      <a16:colId xmlns:a16="http://schemas.microsoft.com/office/drawing/2014/main" val="2085626178"/>
                    </a:ext>
                  </a:extLst>
                </a:gridCol>
                <a:gridCol w="1497651">
                  <a:extLst>
                    <a:ext uri="{9D8B030D-6E8A-4147-A177-3AD203B41FA5}">
                      <a16:colId xmlns:a16="http://schemas.microsoft.com/office/drawing/2014/main" val="799557683"/>
                    </a:ext>
                  </a:extLst>
                </a:gridCol>
              </a:tblGrid>
              <a:tr h="12251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88900" indent="-88900">
                        <a:lnSpc>
                          <a:spcPts val="800"/>
                        </a:lnSpc>
                      </a:pP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①魅力的な国際都市として成長する大阪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l">
                        <a:lnSpc>
                          <a:spcPts val="800"/>
                        </a:lnSpc>
                      </a:pPr>
                      <a:r>
                        <a:rPr kumimoji="1" lang="ja-JP" altLang="en-US" sz="800" b="1" dirty="0">
                          <a:solidFill>
                            <a:schemeClr val="tx1"/>
                          </a:solidFill>
                          <a:latin typeface="UD デジタル 教科書体 NK-B" panose="02020700000000000000" pitchFamily="18" charset="-128"/>
                          <a:ea typeface="UD デジタル 教科書体 NK-B" panose="02020700000000000000" pitchFamily="18" charset="-128"/>
                        </a:rPr>
                        <a:t>「イノベーティブな大阪」</a:t>
                      </a:r>
                      <a:endPar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454795"/>
                  </a:ext>
                </a:extLst>
              </a:tr>
              <a:tr h="1869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88900" marR="0" lvl="0" indent="-88900" algn="l" defTabSz="914400" rtl="0" eaLnBrk="1" fontAlgn="auto" latinLnBrk="0" hangingPunct="1">
                        <a:lnSpc>
                          <a:spcPts val="800"/>
                        </a:lnSpc>
                        <a:spcBef>
                          <a:spcPts val="0"/>
                        </a:spcBef>
                        <a:spcAft>
                          <a:spcPts val="0"/>
                        </a:spcAft>
                        <a:buClrTx/>
                        <a:buSzTx/>
                        <a:buFontTx/>
                        <a:buNone/>
                        <a:tabLst/>
                        <a:defRPr/>
                      </a:pP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②健康長寿で誰もが幸せを実感しながら</a:t>
                      </a:r>
                      <a:endParaRPr kumimoji="1" lang="en-US" altLang="ja-JP" sz="800" b="0" dirty="0">
                        <a:solidFill>
                          <a:schemeClr val="tx1"/>
                        </a:solidFill>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auto" latinLnBrk="0" hangingPunct="1">
                        <a:lnSpc>
                          <a:spcPts val="800"/>
                        </a:lnSpc>
                        <a:spcBef>
                          <a:spcPts val="0"/>
                        </a:spcBef>
                        <a:spcAft>
                          <a:spcPts val="0"/>
                        </a:spcAft>
                        <a:buClrTx/>
                        <a:buSzTx/>
                        <a:buFontTx/>
                        <a:buNone/>
                        <a:tabLst/>
                        <a:defRPr/>
                      </a:pP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　　暮らせる大阪</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lnSpc>
                          <a:spcPts val="800"/>
                        </a:lnSpc>
                      </a:pPr>
                      <a:r>
                        <a:rPr kumimoji="1" lang="ja-JP" altLang="en-US" sz="800" dirty="0">
                          <a:solidFill>
                            <a:schemeClr val="tx1"/>
                          </a:solidFill>
                          <a:latin typeface="UD デジタル 教科書体 NK-B" panose="02020700000000000000" pitchFamily="18" charset="-128"/>
                          <a:ea typeface="UD デジタル 教科書体 NK-B" panose="02020700000000000000" pitchFamily="18" charset="-128"/>
                        </a:rPr>
                        <a:t>「ウェルビーイングな大阪」</a:t>
                      </a:r>
                      <a:endPar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8804120"/>
                  </a:ext>
                </a:extLst>
              </a:tr>
              <a:tr h="1225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85725" indent="-85725">
                        <a:lnSpc>
                          <a:spcPts val="800"/>
                        </a:lnSpc>
                      </a:pP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③未来へつながる安全・安心な大阪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88900" indent="-88900" algn="l">
                        <a:lnSpc>
                          <a:spcPts val="800"/>
                        </a:lnSpc>
                      </a:pPr>
                      <a:r>
                        <a:rPr kumimoji="1" lang="ja-JP" altLang="en-US" sz="800" dirty="0">
                          <a:solidFill>
                            <a:schemeClr val="tx1"/>
                          </a:solidFill>
                          <a:latin typeface="UD デジタル 教科書体 NK-B" panose="02020700000000000000" pitchFamily="18" charset="-128"/>
                          <a:ea typeface="UD デジタル 教科書体 NK-B" panose="02020700000000000000" pitchFamily="18" charset="-128"/>
                        </a:rPr>
                        <a:t>「サスティナブルな大阪」</a:t>
                      </a:r>
                      <a:endPar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8704823"/>
                  </a:ext>
                </a:extLst>
              </a:tr>
            </a:tbl>
          </a:graphicData>
        </a:graphic>
      </p:graphicFrame>
      <p:sp>
        <p:nvSpPr>
          <p:cNvPr id="24" name="角丸四角形 23"/>
          <p:cNvSpPr/>
          <p:nvPr/>
        </p:nvSpPr>
        <p:spPr>
          <a:xfrm>
            <a:off x="5156200" y="4363938"/>
            <a:ext cx="3835399" cy="2009451"/>
          </a:xfrm>
          <a:prstGeom prst="roundRect">
            <a:avLst>
              <a:gd name="adj" fmla="val 4604"/>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5190166" y="6422975"/>
            <a:ext cx="2621034"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出典：大阪のまちづくりグランドデザイン</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46673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231" y="142566"/>
            <a:ext cx="9265379" cy="376385"/>
          </a:xfrm>
          <a:prstGeom prst="rect">
            <a:avLst/>
          </a:prstGeom>
          <a:noFill/>
        </p:spPr>
        <p:txBody>
          <a:bodyPr wrap="square" rtlCol="0">
            <a:spAutoFit/>
          </a:bodyPr>
          <a:lstStyle/>
          <a:p>
            <a:pPr lvl="0" defTabSz="957700">
              <a:defRPr/>
            </a:pP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　主な改革取組　</a:t>
            </a:r>
            <a:r>
              <a:rPr kumimoji="1" lang="ja-JP" altLang="en-US" sz="166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lang="en-US" altLang="ja-JP" sz="1660" dirty="0">
                <a:latin typeface="Meiryo UI"/>
                <a:ea typeface="Meiryo UI"/>
              </a:rPr>
              <a:t>【</a:t>
            </a:r>
            <a:r>
              <a:rPr lang="ja-JP" altLang="en-US" sz="1660" dirty="0">
                <a:latin typeface="Meiryo UI"/>
                <a:ea typeface="Meiryo UI"/>
              </a:rPr>
              <a:t>利用者の視点に立ったサービス向上（</a:t>
            </a:r>
            <a:r>
              <a:rPr kumimoji="1" lang="en-US" altLang="ja-JP" sz="1660" b="0" i="0" u="none" strike="noStrike" kern="1200" cap="none" spc="0" normalizeH="0" baseline="0" noProof="0" dirty="0" err="1">
                <a:ln>
                  <a:noFill/>
                </a:ln>
                <a:effectLst/>
                <a:uLnTx/>
                <a:uFillTx/>
                <a:latin typeface="Meiryo UI"/>
                <a:ea typeface="Meiryo UI"/>
              </a:rPr>
              <a:t>MaaS</a:t>
            </a:r>
            <a:r>
              <a:rPr kumimoji="1" lang="ja-JP" altLang="en-US" sz="1660" b="0" i="0" u="none" strike="noStrike" kern="1200" cap="none" spc="0" normalizeH="0" baseline="0" noProof="0" dirty="0">
                <a:ln>
                  <a:noFill/>
                </a:ln>
                <a:effectLst/>
                <a:uLnTx/>
                <a:uFillTx/>
                <a:latin typeface="Meiryo UI"/>
                <a:ea typeface="Meiryo UI"/>
              </a:rPr>
              <a:t>（</a:t>
            </a:r>
            <a:r>
              <a:rPr kumimoji="1" lang="en-US" altLang="ja-JP" sz="1660" b="0" i="0" u="none" strike="noStrike" kern="1200" cap="none" spc="0" normalizeH="0" baseline="0" noProof="0" dirty="0">
                <a:ln>
                  <a:noFill/>
                </a:ln>
                <a:effectLst/>
                <a:uLnTx/>
                <a:uFillTx/>
                <a:latin typeface="Meiryo UI"/>
                <a:ea typeface="Meiryo UI"/>
              </a:rPr>
              <a:t>Mobility as a Service</a:t>
            </a:r>
            <a:r>
              <a:rPr kumimoji="1" lang="ja-JP" altLang="en-US" sz="1660" b="0" i="0" u="none" strike="noStrike" kern="1200" cap="none" spc="0" normalizeH="0" baseline="0" noProof="0" dirty="0">
                <a:ln>
                  <a:noFill/>
                </a:ln>
                <a:effectLst/>
                <a:uLnTx/>
                <a:uFillTx/>
                <a:latin typeface="Meiryo UI"/>
                <a:ea typeface="Meiryo UI"/>
              </a:rPr>
              <a:t>））</a:t>
            </a:r>
            <a:r>
              <a:rPr kumimoji="1" lang="en-US" altLang="ja-JP" sz="1660" b="0" i="0" u="none" strike="noStrike" kern="1200" cap="none" spc="0" normalizeH="0" baseline="0" noProof="0" dirty="0">
                <a:ln>
                  <a:noFill/>
                </a:ln>
                <a:effectLst/>
                <a:uLnTx/>
                <a:uFillTx/>
                <a:latin typeface="Meiryo UI"/>
                <a:ea typeface="Meiryo UI"/>
              </a:rPr>
              <a:t>】</a:t>
            </a:r>
          </a:p>
        </p:txBody>
      </p:sp>
      <p:cxnSp>
        <p:nvCxnSpPr>
          <p:cNvPr id="3" name="直線コネクタ 2"/>
          <p:cNvCxnSpPr/>
          <p:nvPr/>
        </p:nvCxnSpPr>
        <p:spPr>
          <a:xfrm flipV="1">
            <a:off x="64231" y="490376"/>
            <a:ext cx="9048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42782" y="535239"/>
            <a:ext cx="8635744"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cs typeface="+mn-cs"/>
              </a:rPr>
              <a:t>〇</a:t>
            </a:r>
            <a:r>
              <a:rPr kumimoji="1" lang="ja-JP" altLang="en-US" sz="1600" b="1" i="0" u="sng" strike="noStrike" kern="1200" cap="none" spc="0" normalizeH="0" baseline="0" noProof="0" dirty="0">
                <a:ln>
                  <a:noFill/>
                </a:ln>
                <a:effectLst/>
                <a:uLnTx/>
                <a:uFillTx/>
                <a:latin typeface="Meiryo UI"/>
                <a:ea typeface="Meiryo UI"/>
                <a:cs typeface="+mn-cs"/>
              </a:rPr>
              <a:t>官民が連携し、</a:t>
            </a:r>
            <a:r>
              <a:rPr kumimoji="1" lang="en-US" altLang="ja-JP" sz="1600" b="1" i="0" u="sng" strike="noStrike" kern="1200" cap="none" spc="0" normalizeH="0" baseline="0" noProof="0" dirty="0" err="1">
                <a:ln>
                  <a:noFill/>
                </a:ln>
                <a:effectLst/>
                <a:uLnTx/>
                <a:uFillTx/>
                <a:latin typeface="Meiryo UI"/>
                <a:ea typeface="Meiryo UI"/>
                <a:cs typeface="+mn-cs"/>
              </a:rPr>
              <a:t>MaaS</a:t>
            </a:r>
            <a:r>
              <a:rPr kumimoji="1" lang="ja-JP" altLang="en-US" sz="1600" b="1" i="0" u="sng" strike="noStrike" kern="1200" cap="none" spc="0" normalizeH="0" baseline="0" noProof="0" dirty="0">
                <a:ln>
                  <a:noFill/>
                </a:ln>
                <a:effectLst/>
                <a:uLnTx/>
                <a:uFillTx/>
                <a:latin typeface="Meiryo UI"/>
                <a:ea typeface="Meiryo UI"/>
                <a:cs typeface="+mn-cs"/>
              </a:rPr>
              <a:t>を構築</a:t>
            </a:r>
            <a:r>
              <a:rPr kumimoji="1" lang="ja-JP" altLang="en-US" sz="1600" b="0" i="0" u="none" strike="noStrike" kern="1200" cap="none" spc="0" normalizeH="0" baseline="0" noProof="0" dirty="0">
                <a:ln>
                  <a:noFill/>
                </a:ln>
                <a:effectLst/>
                <a:uLnTx/>
                <a:uFillTx/>
                <a:latin typeface="Meiryo UI"/>
                <a:ea typeface="Meiryo UI"/>
                <a:cs typeface="+mn-cs"/>
              </a:rPr>
              <a:t>。</a:t>
            </a:r>
            <a:r>
              <a:rPr kumimoji="1" lang="ja-JP" altLang="en-US" sz="1600" b="1" i="0" u="sng" strike="noStrike" kern="1200" cap="none" spc="0" normalizeH="0" baseline="0" noProof="0" dirty="0">
                <a:ln>
                  <a:noFill/>
                </a:ln>
                <a:effectLst/>
                <a:uLnTx/>
                <a:uFillTx/>
                <a:latin typeface="Meiryo UI"/>
                <a:ea typeface="Meiryo UI"/>
                <a:cs typeface="+mn-cs"/>
              </a:rPr>
              <a:t>ストレスフリーな移動手段の実現</a:t>
            </a:r>
            <a:r>
              <a:rPr kumimoji="1" lang="ja-JP" altLang="en-US" sz="1600" b="0" i="0" u="none" strike="noStrike" kern="1200" cap="none" spc="0" normalizeH="0" baseline="0" noProof="0" dirty="0">
                <a:ln>
                  <a:noFill/>
                </a:ln>
                <a:effectLst/>
                <a:uLnTx/>
                <a:uFillTx/>
                <a:latin typeface="Meiryo UI"/>
                <a:ea typeface="Meiryo UI"/>
                <a:cs typeface="+mn-cs"/>
              </a:rPr>
              <a:t>と、関西一円への周遊を促進する。</a:t>
            </a:r>
            <a:endParaRPr kumimoji="1" lang="en-US" altLang="ja-JP" sz="1600" b="0" i="0" u="none" strike="noStrike" kern="1200" cap="none" spc="0" normalizeH="0" baseline="0" noProof="0" dirty="0">
              <a:ln>
                <a:noFill/>
              </a:ln>
              <a:effectLst/>
              <a:uLnTx/>
              <a:uFillTx/>
              <a:latin typeface="Meiryo UI"/>
              <a:ea typeface="Meiryo UI"/>
              <a:cs typeface="+mn-cs"/>
            </a:endParaRPr>
          </a:p>
        </p:txBody>
      </p:sp>
      <p:sp>
        <p:nvSpPr>
          <p:cNvPr id="5" name="正方形/長方形 4"/>
          <p:cNvSpPr/>
          <p:nvPr/>
        </p:nvSpPr>
        <p:spPr>
          <a:xfrm>
            <a:off x="5100955" y="774670"/>
            <a:ext cx="422865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cs typeface="+mn-cs"/>
              </a:rPr>
              <a:t>MaaS</a:t>
            </a: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：様々な移動手段の予約や決済などを一体的に提供するサービス</a:t>
            </a:r>
          </a:p>
        </p:txBody>
      </p:sp>
      <p:pic>
        <p:nvPicPr>
          <p:cNvPr id="20" name="図 19">
            <a:extLst>
              <a:ext uri="{FF2B5EF4-FFF2-40B4-BE49-F238E27FC236}">
                <a16:creationId xmlns:a16="http://schemas.microsoft.com/office/drawing/2014/main" id="{DC6728D4-0AE6-4322-9198-0FEBADD48A82}"/>
              </a:ext>
            </a:extLst>
          </p:cNvPr>
          <p:cNvPicPr>
            <a:picLocks noChangeAspect="1"/>
          </p:cNvPicPr>
          <p:nvPr/>
        </p:nvPicPr>
        <p:blipFill rotWithShape="1">
          <a:blip r:embed="rId3"/>
          <a:srcRect t="4257"/>
          <a:stretch/>
        </p:blipFill>
        <p:spPr>
          <a:xfrm>
            <a:off x="4424068" y="4242652"/>
            <a:ext cx="4719932" cy="2491171"/>
          </a:xfrm>
          <a:prstGeom prst="rect">
            <a:avLst/>
          </a:prstGeom>
        </p:spPr>
      </p:pic>
      <p:sp>
        <p:nvSpPr>
          <p:cNvPr id="21" name="正方形/長方形 20">
            <a:extLst>
              <a:ext uri="{FF2B5EF4-FFF2-40B4-BE49-F238E27FC236}">
                <a16:creationId xmlns:a16="http://schemas.microsoft.com/office/drawing/2014/main" id="{DC9B7975-842D-4051-AD2A-A3BCC194CB95}"/>
              </a:ext>
            </a:extLst>
          </p:cNvPr>
          <p:cNvSpPr/>
          <p:nvPr/>
        </p:nvSpPr>
        <p:spPr>
          <a:xfrm>
            <a:off x="4474708" y="3904600"/>
            <a:ext cx="3563942" cy="26827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Osaka</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Metro</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Group</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a:t>
            </a:r>
            <a:r>
              <a:rPr lang="ja-JP" altLang="en-US" sz="1200" b="1" dirty="0" err="1">
                <a:solidFill>
                  <a:schemeClr val="tx1"/>
                </a:solidFill>
                <a:latin typeface="Meiryo UI" panose="020B0604030504040204" pitchFamily="50" charset="-128"/>
                <a:ea typeface="Meiryo UI" panose="020B0604030504040204" pitchFamily="50" charset="-128"/>
              </a:rPr>
              <a:t>めざ</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す都市型</a:t>
            </a:r>
            <a:r>
              <a:rPr kumimoji="1" lang="en-US" altLang="ja-JP" sz="1200" b="1"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構想</a:t>
            </a:r>
          </a:p>
        </p:txBody>
      </p:sp>
      <p:sp>
        <p:nvSpPr>
          <p:cNvPr id="22" name="正方形/長方形 21">
            <a:extLst>
              <a:ext uri="{FF2B5EF4-FFF2-40B4-BE49-F238E27FC236}">
                <a16:creationId xmlns:a16="http://schemas.microsoft.com/office/drawing/2014/main" id="{73DC218A-8601-4622-B88E-F8CA23D1AA7D}"/>
              </a:ext>
            </a:extLst>
          </p:cNvPr>
          <p:cNvSpPr/>
          <p:nvPr/>
        </p:nvSpPr>
        <p:spPr>
          <a:xfrm>
            <a:off x="-12445" y="3182720"/>
            <a:ext cx="4436513" cy="1279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「大阪都市型</a:t>
            </a:r>
            <a:r>
              <a:rPr kumimoji="1" lang="en-US" altLang="ja-JP" sz="1200" b="1"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構想」の推進</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Osaka Metro Group</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が考える大阪のモビリティ課題と実現したい</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大阪の未来</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を掛け合わせた「大阪都市型</a:t>
            </a:r>
            <a:r>
              <a:rPr kumimoji="1" lang="en-US" altLang="ja-JP" sz="12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構想」を大阪スマートシティ戦略会議で公表し、以降、着実に推進。</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2021</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月からオンデマンドバスの社会実験を生野区・平野区で開始し、予約・決済に使える</a:t>
            </a:r>
            <a:r>
              <a:rPr kumimoji="1" lang="en-US" altLang="ja-JP" sz="12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アプリ社会実験版も配信。</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月に同区内の運行エリアを更に拡大。</a:t>
            </a:r>
          </a:p>
        </p:txBody>
      </p:sp>
      <p:sp>
        <p:nvSpPr>
          <p:cNvPr id="25" name="正方形/長方形 24">
            <a:extLst>
              <a:ext uri="{FF2B5EF4-FFF2-40B4-BE49-F238E27FC236}">
                <a16:creationId xmlns:a16="http://schemas.microsoft.com/office/drawing/2014/main" id="{3574CA76-D595-454F-8871-68995AFEFDAA}"/>
              </a:ext>
            </a:extLst>
          </p:cNvPr>
          <p:cNvSpPr/>
          <p:nvPr/>
        </p:nvSpPr>
        <p:spPr>
          <a:xfrm>
            <a:off x="0" y="4486028"/>
            <a:ext cx="4304972" cy="985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関西・鉄道７社による</a:t>
            </a:r>
            <a:r>
              <a:rPr kumimoji="1" lang="en-US" altLang="ja-JP" sz="1200" b="1"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共同検討</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年に開催される大阪・関西万博に向け、関西地域において出発地から目的地までのシームレスな移動手段を提供するために</a:t>
            </a:r>
            <a:r>
              <a:rPr kumimoji="1" lang="en-US" altLang="ja-JP" sz="12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を実用化することを視野に入れ、</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社で「関西</a:t>
            </a:r>
            <a:r>
              <a:rPr kumimoji="1" lang="en-US" altLang="ja-JP" sz="12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検討会」を組織。</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257899EE-8835-45C8-98ED-3859B3E18D84}"/>
              </a:ext>
            </a:extLst>
          </p:cNvPr>
          <p:cNvSpPr/>
          <p:nvPr/>
        </p:nvSpPr>
        <p:spPr>
          <a:xfrm>
            <a:off x="3425" y="5499920"/>
            <a:ext cx="4420643" cy="1360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自動運転化の実証実験</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実用化に向けて、グランフロント大阪周辺で大阪初の自動運転バス試乗会を開催。（</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大阪・関西万博開催予定地の夢洲を含むベイエリアにおいて、自動運転バスの実証実験を実施。（</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「舞洲実証実験会場内」と、「コスモスクエア駅～舞洲実証実験会場」間の公道で実証実験を実施。（</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cxnSp>
        <p:nvCxnSpPr>
          <p:cNvPr id="29" name="直線コネクタ 28"/>
          <p:cNvCxnSpPr/>
          <p:nvPr/>
        </p:nvCxnSpPr>
        <p:spPr>
          <a:xfrm>
            <a:off x="64231" y="1430020"/>
            <a:ext cx="6264456" cy="2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3C320DE-9FD0-44EF-A1BF-B344FF674C00}"/>
              </a:ext>
            </a:extLst>
          </p:cNvPr>
          <p:cNvCxnSpPr>
            <a:cxnSpLocks/>
          </p:cNvCxnSpPr>
          <p:nvPr/>
        </p:nvCxnSpPr>
        <p:spPr>
          <a:xfrm>
            <a:off x="2056564" y="1860586"/>
            <a:ext cx="23891" cy="109478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31C7970-6FEC-43C0-9854-DD2BCBD86AD7}"/>
              </a:ext>
            </a:extLst>
          </p:cNvPr>
          <p:cNvCxnSpPr>
            <a:cxnSpLocks/>
          </p:cNvCxnSpPr>
          <p:nvPr/>
        </p:nvCxnSpPr>
        <p:spPr>
          <a:xfrm>
            <a:off x="4154125" y="1874346"/>
            <a:ext cx="9301" cy="1081027"/>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sp>
        <p:nvSpPr>
          <p:cNvPr id="34" name="山形 7">
            <a:extLst>
              <a:ext uri="{FF2B5EF4-FFF2-40B4-BE49-F238E27FC236}">
                <a16:creationId xmlns:a16="http://schemas.microsoft.com/office/drawing/2014/main" id="{72F65D2A-B2A0-482A-9858-FF48DA7D7DEE}"/>
              </a:ext>
            </a:extLst>
          </p:cNvPr>
          <p:cNvSpPr/>
          <p:nvPr/>
        </p:nvSpPr>
        <p:spPr>
          <a:xfrm>
            <a:off x="64231" y="1513987"/>
            <a:ext cx="2160000" cy="216396"/>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a:t>
            </a:r>
          </a:p>
        </p:txBody>
      </p:sp>
      <p:sp>
        <p:nvSpPr>
          <p:cNvPr id="35" name="山形 8">
            <a:extLst>
              <a:ext uri="{FF2B5EF4-FFF2-40B4-BE49-F238E27FC236}">
                <a16:creationId xmlns:a16="http://schemas.microsoft.com/office/drawing/2014/main" id="{346F1E0F-FC38-40A9-B993-D2BEE3C4CEBA}"/>
              </a:ext>
            </a:extLst>
          </p:cNvPr>
          <p:cNvSpPr/>
          <p:nvPr/>
        </p:nvSpPr>
        <p:spPr>
          <a:xfrm>
            <a:off x="2080455" y="1513987"/>
            <a:ext cx="2160000" cy="216396"/>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2020</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a:t>
            </a:r>
          </a:p>
        </p:txBody>
      </p:sp>
      <p:sp>
        <p:nvSpPr>
          <p:cNvPr id="36" name="山形 9">
            <a:extLst>
              <a:ext uri="{FF2B5EF4-FFF2-40B4-BE49-F238E27FC236}">
                <a16:creationId xmlns:a16="http://schemas.microsoft.com/office/drawing/2014/main" id="{8893F885-CDF6-44F8-BF9D-2695C0A9C48A}"/>
              </a:ext>
            </a:extLst>
          </p:cNvPr>
          <p:cNvSpPr/>
          <p:nvPr/>
        </p:nvSpPr>
        <p:spPr>
          <a:xfrm>
            <a:off x="4096679" y="1513987"/>
            <a:ext cx="2160000" cy="216396"/>
          </a:xfrm>
          <a:prstGeom prst="chevr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2021</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a:t>
            </a:r>
          </a:p>
        </p:txBody>
      </p:sp>
      <p:cxnSp>
        <p:nvCxnSpPr>
          <p:cNvPr id="38" name="直線コネクタ 37">
            <a:extLst>
              <a:ext uri="{FF2B5EF4-FFF2-40B4-BE49-F238E27FC236}">
                <a16:creationId xmlns:a16="http://schemas.microsoft.com/office/drawing/2014/main" id="{EE378781-8855-4002-9812-8F93AEE3AAC4}"/>
              </a:ext>
            </a:extLst>
          </p:cNvPr>
          <p:cNvCxnSpPr/>
          <p:nvPr/>
        </p:nvCxnSpPr>
        <p:spPr>
          <a:xfrm>
            <a:off x="64231" y="2955373"/>
            <a:ext cx="6155936"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90AA49BC-2E3A-4E5B-A8F1-CA51467BEB58}"/>
              </a:ext>
            </a:extLst>
          </p:cNvPr>
          <p:cNvSpPr/>
          <p:nvPr/>
        </p:nvSpPr>
        <p:spPr>
          <a:xfrm>
            <a:off x="748307" y="1847966"/>
            <a:ext cx="2928568" cy="23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●「大阪都市型</a:t>
            </a:r>
            <a:r>
              <a:rPr kumimoji="1" lang="en-US" altLang="ja-JP" sz="10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MaaS</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」構想発表（</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2019.10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796CD044-13FA-A85D-2F11-5EC94C1706F3}"/>
              </a:ext>
            </a:extLst>
          </p:cNvPr>
          <p:cNvSpPr/>
          <p:nvPr/>
        </p:nvSpPr>
        <p:spPr>
          <a:xfrm>
            <a:off x="748307" y="2139470"/>
            <a:ext cx="29285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●関西鉄道</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社による「</a:t>
            </a:r>
            <a:r>
              <a:rPr kumimoji="1" lang="en-US" altLang="ja-JP" sz="10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MaaS</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検討会」を組織　</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2019.10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01E423A-30A0-4EFB-9F13-5C4AE44A35B8}"/>
              </a:ext>
            </a:extLst>
          </p:cNvPr>
          <p:cNvSpPr/>
          <p:nvPr/>
        </p:nvSpPr>
        <p:spPr>
          <a:xfrm>
            <a:off x="3460594" y="1850645"/>
            <a:ext cx="3161190" cy="45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●生野区・平野区でオンデマンドバス社会実験開始、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MaaS</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アプリ社会実験版の配信（</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2021.3</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5226813F-28F7-4066-B21B-12701F3C1180}"/>
              </a:ext>
            </a:extLst>
          </p:cNvPr>
          <p:cNvSpPr/>
          <p:nvPr/>
        </p:nvSpPr>
        <p:spPr>
          <a:xfrm>
            <a:off x="1230139" y="2439314"/>
            <a:ext cx="2230456" cy="293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●自動運転バス試乗会（</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2019.12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F45B70BE-0F9C-467C-8CFB-AFFB7153B21A}"/>
              </a:ext>
            </a:extLst>
          </p:cNvPr>
          <p:cNvSpPr/>
          <p:nvPr/>
        </p:nvSpPr>
        <p:spPr>
          <a:xfrm>
            <a:off x="1230139" y="2599466"/>
            <a:ext cx="2933288" cy="33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●自動運転バス実証実験（</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2019.12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2020.1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p>
        </p:txBody>
      </p:sp>
      <p:sp>
        <p:nvSpPr>
          <p:cNvPr id="44" name="正方形/長方形 43">
            <a:extLst>
              <a:ext uri="{FF2B5EF4-FFF2-40B4-BE49-F238E27FC236}">
                <a16:creationId xmlns:a16="http://schemas.microsoft.com/office/drawing/2014/main" id="{DC5079B0-3572-4FB0-BCE3-B14AA1B5AD3A}"/>
              </a:ext>
            </a:extLst>
          </p:cNvPr>
          <p:cNvSpPr/>
          <p:nvPr/>
        </p:nvSpPr>
        <p:spPr>
          <a:xfrm>
            <a:off x="4327404" y="2276511"/>
            <a:ext cx="2068455" cy="282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MaaS</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アプリとタクシーアプリの連携</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2022.1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4D792E2B-B8CB-4CB6-9755-8729AA2E0C49}"/>
              </a:ext>
            </a:extLst>
          </p:cNvPr>
          <p:cNvSpPr/>
          <p:nvPr/>
        </p:nvSpPr>
        <p:spPr>
          <a:xfrm>
            <a:off x="4795474" y="2595333"/>
            <a:ext cx="1646054" cy="341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●自動運転バス 実証実験</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2022.3</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2022.4</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64232" y="1110695"/>
            <a:ext cx="2732482" cy="27700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Osaka Metro Group</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の取組経過</a:t>
            </a:r>
          </a:p>
        </p:txBody>
      </p:sp>
      <p:pic>
        <p:nvPicPr>
          <p:cNvPr id="46" name="図 45"/>
          <p:cNvPicPr>
            <a:picLocks noChangeAspect="1"/>
          </p:cNvPicPr>
          <p:nvPr/>
        </p:nvPicPr>
        <p:blipFill>
          <a:blip r:embed="rId4"/>
          <a:stretch>
            <a:fillRect/>
          </a:stretch>
        </p:blipFill>
        <p:spPr>
          <a:xfrm>
            <a:off x="6541892" y="1310390"/>
            <a:ext cx="2483998" cy="2301007"/>
          </a:xfrm>
          <a:prstGeom prst="rect">
            <a:avLst/>
          </a:prstGeom>
        </p:spPr>
      </p:pic>
      <p:sp>
        <p:nvSpPr>
          <p:cNvPr id="47" name="正方形/長方形 46">
            <a:extLst>
              <a:ext uri="{FF2B5EF4-FFF2-40B4-BE49-F238E27FC236}">
                <a16:creationId xmlns:a16="http://schemas.microsoft.com/office/drawing/2014/main" id="{12BB05C3-F234-484D-B626-034276DF8214}"/>
              </a:ext>
            </a:extLst>
          </p:cNvPr>
          <p:cNvSpPr/>
          <p:nvPr/>
        </p:nvSpPr>
        <p:spPr>
          <a:xfrm>
            <a:off x="6441528" y="1094550"/>
            <a:ext cx="2584362" cy="2185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100" b="1"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の概要</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12BB05C3-F234-484D-B626-034276DF8214}"/>
              </a:ext>
            </a:extLst>
          </p:cNvPr>
          <p:cNvSpPr/>
          <p:nvPr/>
        </p:nvSpPr>
        <p:spPr>
          <a:xfrm>
            <a:off x="7222584" y="3568356"/>
            <a:ext cx="1872000" cy="1654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出典：国土交通省「日本版</a:t>
            </a:r>
            <a:r>
              <a:rPr kumimoji="1" lang="en-US" altLang="ja-JP" sz="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の実現に向けて」</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6472888" y="1083660"/>
            <a:ext cx="2639821" cy="2637712"/>
          </a:xfrm>
          <a:prstGeom prst="rect">
            <a:avLst/>
          </a:prstGeom>
          <a:noFill/>
          <a:ln w="317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50" name="正方形/長方形 49">
            <a:extLst>
              <a:ext uri="{FF2B5EF4-FFF2-40B4-BE49-F238E27FC236}">
                <a16:creationId xmlns:a16="http://schemas.microsoft.com/office/drawing/2014/main" id="{9F050C6C-F7C3-462D-A25A-BEB2EA1C38BB}"/>
              </a:ext>
            </a:extLst>
          </p:cNvPr>
          <p:cNvSpPr/>
          <p:nvPr/>
        </p:nvSpPr>
        <p:spPr>
          <a:xfrm>
            <a:off x="271057" y="1802098"/>
            <a:ext cx="189087" cy="11054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の</a:t>
            </a:r>
            <a:endPar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取</a:t>
            </a:r>
            <a:endPar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組</a:t>
            </a:r>
          </a:p>
        </p:txBody>
      </p:sp>
      <p:pic>
        <p:nvPicPr>
          <p:cNvPr id="51" name="図 50"/>
          <p:cNvPicPr>
            <a:picLocks noChangeAspect="1"/>
          </p:cNvPicPr>
          <p:nvPr/>
        </p:nvPicPr>
        <p:blipFill>
          <a:blip r:embed="rId5"/>
          <a:stretch>
            <a:fillRect/>
          </a:stretch>
        </p:blipFill>
        <p:spPr>
          <a:xfrm>
            <a:off x="4715520" y="2972956"/>
            <a:ext cx="1123512" cy="814614"/>
          </a:xfrm>
          <a:prstGeom prst="rect">
            <a:avLst/>
          </a:prstGeom>
        </p:spPr>
      </p:pic>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772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253995" y="458643"/>
          <a:ext cx="7708905" cy="6091672"/>
        </p:xfrm>
        <a:graphic>
          <a:graphicData uri="http://schemas.openxmlformats.org/drawingml/2006/table">
            <a:tbl>
              <a:tblPr firstRow="1" bandRow="1">
                <a:tableStyleId>{5940675A-B579-460E-94D1-54222C63F5DA}</a:tableStyleId>
              </a:tblPr>
              <a:tblGrid>
                <a:gridCol w="241305">
                  <a:extLst>
                    <a:ext uri="{9D8B030D-6E8A-4147-A177-3AD203B41FA5}">
                      <a16:colId xmlns:a16="http://schemas.microsoft.com/office/drawing/2014/main" val="20000"/>
                    </a:ext>
                  </a:extLst>
                </a:gridCol>
                <a:gridCol w="1032925">
                  <a:extLst>
                    <a:ext uri="{9D8B030D-6E8A-4147-A177-3AD203B41FA5}">
                      <a16:colId xmlns:a16="http://schemas.microsoft.com/office/drawing/2014/main" val="20001"/>
                    </a:ext>
                  </a:extLst>
                </a:gridCol>
                <a:gridCol w="1229247">
                  <a:extLst>
                    <a:ext uri="{9D8B030D-6E8A-4147-A177-3AD203B41FA5}">
                      <a16:colId xmlns:a16="http://schemas.microsoft.com/office/drawing/2014/main" val="20002"/>
                    </a:ext>
                  </a:extLst>
                </a:gridCol>
                <a:gridCol w="1229247">
                  <a:extLst>
                    <a:ext uri="{9D8B030D-6E8A-4147-A177-3AD203B41FA5}">
                      <a16:colId xmlns:a16="http://schemas.microsoft.com/office/drawing/2014/main" val="20003"/>
                    </a:ext>
                  </a:extLst>
                </a:gridCol>
                <a:gridCol w="1229247">
                  <a:extLst>
                    <a:ext uri="{9D8B030D-6E8A-4147-A177-3AD203B41FA5}">
                      <a16:colId xmlns:a16="http://schemas.microsoft.com/office/drawing/2014/main" val="20004"/>
                    </a:ext>
                  </a:extLst>
                </a:gridCol>
                <a:gridCol w="1229247">
                  <a:extLst>
                    <a:ext uri="{9D8B030D-6E8A-4147-A177-3AD203B41FA5}">
                      <a16:colId xmlns:a16="http://schemas.microsoft.com/office/drawing/2014/main" val="20005"/>
                    </a:ext>
                  </a:extLst>
                </a:gridCol>
                <a:gridCol w="1517687">
                  <a:extLst>
                    <a:ext uri="{9D8B030D-6E8A-4147-A177-3AD203B41FA5}">
                      <a16:colId xmlns:a16="http://schemas.microsoft.com/office/drawing/2014/main" val="20006"/>
                    </a:ext>
                  </a:extLst>
                </a:gridCol>
              </a:tblGrid>
              <a:tr h="310977">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ea typeface="Meiryo UI" panose="020B0604030504040204" pitchFamily="50" charset="-128"/>
                        </a:rPr>
                        <a:t>年度</a:t>
                      </a:r>
                    </a:p>
                  </a:txBody>
                  <a:tcPr marL="84406" marR="84406" marT="38957" marB="38957" anchor="ctr">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2018</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2019</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2020</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2021</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b="1" dirty="0">
                          <a:solidFill>
                            <a:schemeClr val="bg1"/>
                          </a:solidFill>
                          <a:ea typeface="Meiryo UI" panose="020B0604030504040204" pitchFamily="50" charset="-128"/>
                        </a:rPr>
                        <a:t>2022</a:t>
                      </a:r>
                      <a:endParaRPr kumimoji="1" lang="ja-JP" altLang="en-US" sz="1600" b="1"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a16="http://schemas.microsoft.com/office/drawing/2014/main" val="10000"/>
                  </a:ext>
                </a:extLst>
              </a:tr>
              <a:tr h="1401118">
                <a:tc>
                  <a:txBody>
                    <a:bodyPr/>
                    <a:lstStyle/>
                    <a:p>
                      <a:pPr algn="ctr"/>
                      <a:r>
                        <a:rPr kumimoji="1" lang="ja-JP" altLang="en-US" sz="1400" dirty="0">
                          <a:solidFill>
                            <a:schemeClr val="tx1"/>
                          </a:solidFill>
                          <a:ea typeface="Meiryo UI" panose="020B0604030504040204" pitchFamily="50" charset="-128"/>
                        </a:rPr>
                        <a:t>関西３空港</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10001"/>
                  </a:ext>
                </a:extLst>
              </a:tr>
              <a:tr h="2797175">
                <a:tc>
                  <a:txBody>
                    <a:bodyPr/>
                    <a:lstStyle/>
                    <a:p>
                      <a:pPr algn="ctr"/>
                      <a:r>
                        <a:rPr kumimoji="1" lang="ja-JP" altLang="en-US" sz="1400" dirty="0">
                          <a:solidFill>
                            <a:schemeClr val="tx1"/>
                          </a:solidFill>
                          <a:ea typeface="Meiryo UI" panose="020B0604030504040204" pitchFamily="50" charset="-128"/>
                        </a:rPr>
                        <a:t>鉄道</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1543327247"/>
                  </a:ext>
                </a:extLst>
              </a:tr>
              <a:tr h="1571625">
                <a:tc>
                  <a:txBody>
                    <a:bodyPr/>
                    <a:lstStyle/>
                    <a:p>
                      <a:pPr algn="ctr"/>
                      <a:r>
                        <a:rPr kumimoji="1" lang="ja-JP" altLang="en-US" sz="1400" dirty="0">
                          <a:solidFill>
                            <a:schemeClr val="tx1"/>
                          </a:solidFill>
                          <a:ea typeface="Meiryo UI" panose="020B0604030504040204" pitchFamily="50" charset="-128"/>
                        </a:rPr>
                        <a:t>道路</a:t>
                      </a: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a16="http://schemas.microsoft.com/office/drawing/2014/main" val="657032437"/>
                  </a:ext>
                </a:extLst>
              </a:tr>
            </a:tbl>
          </a:graphicData>
        </a:graphic>
      </p:graphicFrame>
      <p:cxnSp>
        <p:nvCxnSpPr>
          <p:cNvPr id="9" name="直線矢印コネクタ 8"/>
          <p:cNvCxnSpPr/>
          <p:nvPr/>
        </p:nvCxnSpPr>
        <p:spPr>
          <a:xfrm>
            <a:off x="1543043" y="958851"/>
            <a:ext cx="6419857" cy="408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1" name="角丸四角形 10"/>
          <p:cNvSpPr/>
          <p:nvPr/>
        </p:nvSpPr>
        <p:spPr>
          <a:xfrm>
            <a:off x="582848" y="879986"/>
            <a:ext cx="860622" cy="527745"/>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大阪府</a:t>
            </a:r>
            <a:endParaRPr kumimoji="1" lang="en-US" altLang="ja-JP"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12" name="フローチャート: 結合子 50"/>
          <p:cNvSpPr>
            <a:spLocks noChangeAspect="1"/>
          </p:cNvSpPr>
          <p:nvPr/>
        </p:nvSpPr>
        <p:spPr>
          <a:xfrm>
            <a:off x="6848689" y="91716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3" name="大かっこ 12"/>
          <p:cNvSpPr/>
          <p:nvPr/>
        </p:nvSpPr>
        <p:spPr>
          <a:xfrm>
            <a:off x="1583167" y="1098408"/>
            <a:ext cx="1114999" cy="838463"/>
          </a:xfrm>
          <a:prstGeom prst="bracketPair">
            <a:avLst>
              <a:gd name="adj" fmla="val 11175"/>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神戸空港コンセッション</a:t>
            </a:r>
            <a:endParaRPr kumimoji="1" lang="en-US" altLang="ja-JP"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実施</a:t>
            </a:r>
            <a:endParaRPr kumimoji="1" lang="en-US" altLang="ja-JP"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0" dirty="0">
                <a:solidFill>
                  <a:schemeClr val="tx1"/>
                </a:solidFill>
                <a:latin typeface="Meiryo UI" panose="020B0604030504040204" pitchFamily="50" charset="-128"/>
                <a:ea typeface="Meiryo UI" panose="020B0604030504040204" pitchFamily="50" charset="-128"/>
              </a:rPr>
              <a:t>（</a:t>
            </a:r>
            <a:r>
              <a:rPr lang="en-US" altLang="ja-JP" sz="830" dirty="0">
                <a:solidFill>
                  <a:schemeClr val="tx1"/>
                </a:solidFill>
                <a:latin typeface="Meiryo UI" panose="020B0604030504040204" pitchFamily="50" charset="-128"/>
                <a:ea typeface="Meiryo UI" panose="020B0604030504040204" pitchFamily="50" charset="-128"/>
              </a:rPr>
              <a:t>2018.4</a:t>
            </a:r>
            <a:r>
              <a:rPr lang="ja-JP" altLang="en-US" sz="830" dirty="0">
                <a:solidFill>
                  <a:schemeClr val="tx1"/>
                </a:solidFill>
                <a:latin typeface="Meiryo UI" panose="020B0604030504040204" pitchFamily="50" charset="-128"/>
                <a:ea typeface="Meiryo UI" panose="020B0604030504040204" pitchFamily="50" charset="-128"/>
              </a:rPr>
              <a:t>～</a:t>
            </a:r>
            <a:r>
              <a:rPr lang="en-US" altLang="ja-JP" sz="830" dirty="0">
                <a:solidFill>
                  <a:schemeClr val="tx1"/>
                </a:solidFill>
                <a:latin typeface="Meiryo UI" panose="020B0604030504040204" pitchFamily="50" charset="-128"/>
                <a:ea typeface="Meiryo UI" panose="020B0604030504040204" pitchFamily="50" charset="-128"/>
              </a:rPr>
              <a:t>2060.3</a:t>
            </a:r>
            <a:r>
              <a:rPr lang="ja-JP" altLang="en-US" sz="830" dirty="0">
                <a:solidFill>
                  <a:schemeClr val="tx1"/>
                </a:solidFill>
                <a:latin typeface="Meiryo UI" panose="020B0604030504040204" pitchFamily="50" charset="-128"/>
                <a:ea typeface="Meiryo UI" panose="020B0604030504040204" pitchFamily="50" charset="-128"/>
              </a:rPr>
              <a:t>）</a:t>
            </a:r>
            <a:endParaRPr lang="en-US" altLang="ja-JP" sz="830" dirty="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0" b="1" dirty="0">
                <a:solidFill>
                  <a:schemeClr val="tx1"/>
                </a:solidFill>
                <a:latin typeface="Meiryo UI" panose="020B0604030504040204" pitchFamily="50" charset="-128"/>
                <a:ea typeface="Meiryo UI" panose="020B0604030504040204" pitchFamily="50" charset="-128"/>
              </a:rPr>
              <a:t>関空・伊丹・神戸空港の</a:t>
            </a:r>
            <a:endParaRPr lang="en-US" altLang="ja-JP" sz="830" b="1" dirty="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0" b="1" dirty="0">
                <a:solidFill>
                  <a:schemeClr val="tx1"/>
                </a:solidFill>
                <a:latin typeface="Meiryo UI" panose="020B0604030504040204" pitchFamily="50" charset="-128"/>
                <a:ea typeface="Meiryo UI" panose="020B0604030504040204" pitchFamily="50" charset="-128"/>
              </a:rPr>
              <a:t>３空港一体運営へ</a:t>
            </a:r>
            <a:endParaRPr kumimoji="1" lang="en-US" altLang="ja-JP" sz="83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4" name="フローチャート: 結合子 50"/>
          <p:cNvSpPr>
            <a:spLocks noChangeAspect="1"/>
          </p:cNvSpPr>
          <p:nvPr/>
        </p:nvSpPr>
        <p:spPr>
          <a:xfrm>
            <a:off x="2066080" y="91308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6" name="大かっこ 15"/>
          <p:cNvSpPr/>
          <p:nvPr/>
        </p:nvSpPr>
        <p:spPr>
          <a:xfrm>
            <a:off x="5263200" y="1090853"/>
            <a:ext cx="1145013" cy="34920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第</a:t>
            </a:r>
            <a:r>
              <a:rPr kumimoji="1" lang="en-US" altLang="ja-JP" sz="83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a:t>
            </a:r>
            <a:r>
              <a:rPr lang="ja-JP" altLang="en-US" sz="830" dirty="0">
                <a:solidFill>
                  <a:schemeClr val="tx1"/>
                </a:solidFill>
                <a:latin typeface="Meiryo UI" panose="020B0604030504040204" pitchFamily="50" charset="-128"/>
                <a:ea typeface="Meiryo UI" panose="020B0604030504040204" pitchFamily="50" charset="-128"/>
              </a:rPr>
              <a:t>ターミナルの</a:t>
            </a:r>
            <a:endParaRPr lang="en-US" altLang="ja-JP" sz="830" dirty="0">
              <a:solidFill>
                <a:schemeClr val="tx1"/>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0" dirty="0">
                <a:solidFill>
                  <a:schemeClr val="tx1"/>
                </a:solidFill>
                <a:latin typeface="Meiryo UI" panose="020B0604030504040204" pitchFamily="50" charset="-128"/>
                <a:ea typeface="Meiryo UI" panose="020B0604030504040204" pitchFamily="50" charset="-128"/>
              </a:rPr>
              <a:t>改修工事に着手</a:t>
            </a:r>
            <a:endParaRPr kumimoji="1" lang="en-US" altLang="ja-JP" sz="83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7" name="大かっこ 16"/>
          <p:cNvSpPr/>
          <p:nvPr/>
        </p:nvSpPr>
        <p:spPr>
          <a:xfrm>
            <a:off x="6519901" y="1092414"/>
            <a:ext cx="775133" cy="761066"/>
          </a:xfrm>
          <a:prstGeom prst="bracketPair">
            <a:avLst>
              <a:gd name="adj" fmla="val 12912"/>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0" dirty="0">
                <a:solidFill>
                  <a:schemeClr val="tx1"/>
                </a:solidFill>
                <a:latin typeface="Meiryo UI" panose="020B0604030504040204" pitchFamily="50" charset="-128"/>
                <a:ea typeface="Meiryo UI" panose="020B0604030504040204" pitchFamily="50" charset="-128"/>
              </a:rPr>
              <a:t>第</a:t>
            </a:r>
            <a:r>
              <a:rPr lang="en-US" altLang="ja-JP" sz="830" dirty="0">
                <a:solidFill>
                  <a:schemeClr val="tx1"/>
                </a:solidFill>
                <a:latin typeface="Meiryo UI" panose="020B0604030504040204" pitchFamily="50" charset="-128"/>
                <a:ea typeface="Meiryo UI" panose="020B0604030504040204" pitchFamily="50" charset="-128"/>
              </a:rPr>
              <a:t>1</a:t>
            </a:r>
            <a:r>
              <a:rPr lang="ja-JP" altLang="en-US" sz="830" dirty="0">
                <a:solidFill>
                  <a:schemeClr val="tx1"/>
                </a:solidFill>
                <a:latin typeface="Meiryo UI" panose="020B0604030504040204" pitchFamily="50" charset="-128"/>
                <a:ea typeface="Meiryo UI" panose="020B0604030504040204" pitchFamily="50" charset="-128"/>
              </a:rPr>
              <a:t>ターミナル改修工事のフェーズ</a:t>
            </a:r>
            <a:r>
              <a:rPr lang="en-US" altLang="ja-JP" sz="830" dirty="0">
                <a:solidFill>
                  <a:schemeClr val="tx1"/>
                </a:solidFill>
                <a:latin typeface="Meiryo UI" panose="020B0604030504040204" pitchFamily="50" charset="-128"/>
                <a:ea typeface="Meiryo UI" panose="020B0604030504040204" pitchFamily="50" charset="-128"/>
              </a:rPr>
              <a:t>1(</a:t>
            </a:r>
            <a:r>
              <a:rPr lang="ja-JP" altLang="en-US" sz="830" dirty="0">
                <a:solidFill>
                  <a:schemeClr val="tx1"/>
                </a:solidFill>
                <a:latin typeface="Meiryo UI" panose="020B0604030504040204" pitchFamily="50" charset="-128"/>
                <a:ea typeface="Meiryo UI" panose="020B0604030504040204" pitchFamily="50" charset="-128"/>
              </a:rPr>
              <a:t>全</a:t>
            </a:r>
            <a:r>
              <a:rPr lang="en-US" altLang="ja-JP" sz="830" dirty="0">
                <a:solidFill>
                  <a:schemeClr val="tx1"/>
                </a:solidFill>
                <a:latin typeface="Meiryo UI" panose="020B0604030504040204" pitchFamily="50" charset="-128"/>
                <a:ea typeface="Meiryo UI" panose="020B0604030504040204" pitchFamily="50" charset="-128"/>
              </a:rPr>
              <a:t>4</a:t>
            </a:r>
            <a:r>
              <a:rPr lang="ja-JP" altLang="en-US" sz="830" dirty="0">
                <a:solidFill>
                  <a:schemeClr val="tx1"/>
                </a:solidFill>
                <a:latin typeface="Meiryo UI" panose="020B0604030504040204" pitchFamily="50" charset="-128"/>
                <a:ea typeface="Meiryo UI" panose="020B0604030504040204" pitchFamily="50" charset="-128"/>
              </a:rPr>
              <a:t>フェーズ</a:t>
            </a:r>
            <a:r>
              <a:rPr lang="en-US" altLang="ja-JP" sz="830" dirty="0">
                <a:solidFill>
                  <a:schemeClr val="tx1"/>
                </a:solidFill>
                <a:latin typeface="Meiryo UI" panose="020B0604030504040204" pitchFamily="50" charset="-128"/>
                <a:ea typeface="Meiryo UI" panose="020B0604030504040204" pitchFamily="50" charset="-128"/>
              </a:rPr>
              <a:t>)</a:t>
            </a:r>
            <a:r>
              <a:rPr lang="ja-JP" altLang="en-US" sz="830" dirty="0">
                <a:solidFill>
                  <a:schemeClr val="tx1"/>
                </a:solidFill>
                <a:latin typeface="Meiryo UI" panose="020B0604030504040204" pitchFamily="50" charset="-128"/>
                <a:ea typeface="Meiryo UI" panose="020B0604030504040204" pitchFamily="50" charset="-128"/>
              </a:rPr>
              <a:t>である新国内線エリアオープン</a:t>
            </a:r>
            <a:endParaRPr kumimoji="1" lang="en-US" altLang="ja-JP" sz="83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0" name="フローチャート: 結合子 50"/>
          <p:cNvSpPr>
            <a:spLocks noChangeAspect="1"/>
          </p:cNvSpPr>
          <p:nvPr/>
        </p:nvSpPr>
        <p:spPr>
          <a:xfrm>
            <a:off x="5748384" y="91140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21" name="角丸四角形吹き出し 20"/>
          <p:cNvSpPr/>
          <p:nvPr/>
        </p:nvSpPr>
        <p:spPr>
          <a:xfrm>
            <a:off x="2962377" y="1582765"/>
            <a:ext cx="732759" cy="289987"/>
          </a:xfrm>
          <a:prstGeom prst="wedgeRoundRectCallout">
            <a:avLst>
              <a:gd name="adj1" fmla="val -77586"/>
              <a:gd name="adj2" fmla="val -96978"/>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sp>
        <p:nvSpPr>
          <p:cNvPr id="23" name="タイトル 1"/>
          <p:cNvSpPr txBox="1">
            <a:spLocks/>
          </p:cNvSpPr>
          <p:nvPr/>
        </p:nvSpPr>
        <p:spPr>
          <a:xfrm>
            <a:off x="351694" y="26714"/>
            <a:ext cx="4018716" cy="306780"/>
          </a:xfrm>
          <a:prstGeom prst="rect">
            <a:avLst/>
          </a:prstGeom>
        </p:spPr>
        <p:txBody>
          <a:bodyPr vert="horz" lIns="77913" tIns="38957" rIns="77913" bIns="389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全体の進捗状況</a:t>
            </a:r>
          </a:p>
        </p:txBody>
      </p:sp>
      <p:cxnSp>
        <p:nvCxnSpPr>
          <p:cNvPr id="24" name="直線コネクタ 23"/>
          <p:cNvCxnSpPr/>
          <p:nvPr/>
        </p:nvCxnSpPr>
        <p:spPr>
          <a:xfrm>
            <a:off x="155807" y="3315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302302" y="6072"/>
            <a:ext cx="4746801"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effectLst/>
                <a:uLnTx/>
                <a:uFillTx/>
                <a:latin typeface="Meiryo UI"/>
                <a:ea typeface="Meiryo UI"/>
                <a:cs typeface="+mn-cs"/>
              </a:rPr>
              <a:t>【</a:t>
            </a:r>
            <a:r>
              <a:rPr kumimoji="1" lang="ja-JP" altLang="en-US" sz="1662" b="0" i="0" u="none" strike="noStrike" kern="1200" cap="none" spc="0" normalizeH="0" baseline="0" noProof="0" dirty="0">
                <a:ln>
                  <a:noFill/>
                </a:ln>
                <a:effectLst/>
                <a:uLnTx/>
                <a:uFillTx/>
                <a:latin typeface="Meiryo UI"/>
                <a:ea typeface="Meiryo UI"/>
                <a:cs typeface="+mn-cs"/>
              </a:rPr>
              <a:t>関空・鉄道・道路</a:t>
            </a:r>
            <a:r>
              <a:rPr kumimoji="1" lang="en-US" altLang="ja-JP" sz="1662" b="0" i="0" u="none" strike="noStrike" kern="1200" cap="none" spc="0" normalizeH="0" baseline="0" noProof="0" dirty="0">
                <a:ln>
                  <a:noFill/>
                </a:ln>
                <a:effectLst/>
                <a:uLnTx/>
                <a:uFillTx/>
                <a:latin typeface="Meiryo UI"/>
                <a:ea typeface="Meiryo UI"/>
                <a:cs typeface="+mn-cs"/>
              </a:rPr>
              <a:t>】</a:t>
            </a:r>
          </a:p>
        </p:txBody>
      </p:sp>
      <p:sp>
        <p:nvSpPr>
          <p:cNvPr id="26" name="角丸四角形 25"/>
          <p:cNvSpPr/>
          <p:nvPr/>
        </p:nvSpPr>
        <p:spPr>
          <a:xfrm>
            <a:off x="582848" y="2302487"/>
            <a:ext cx="860622" cy="396963"/>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なにわ筋線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の整備</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27" name="角丸四角形 26"/>
          <p:cNvSpPr/>
          <p:nvPr/>
        </p:nvSpPr>
        <p:spPr>
          <a:xfrm>
            <a:off x="570711" y="5152150"/>
            <a:ext cx="872759" cy="424371"/>
          </a:xfrm>
          <a:prstGeom prst="roundRect">
            <a:avLst/>
          </a:prstGeom>
        </p:spPr>
        <p:style>
          <a:lnRef idx="1">
            <a:schemeClr val="accent2"/>
          </a:lnRef>
          <a:fillRef idx="2">
            <a:schemeClr val="accent2"/>
          </a:fillRef>
          <a:effectRef idx="1">
            <a:schemeClr val="accent2"/>
          </a:effectRef>
          <a:fontRef idx="minor">
            <a:schemeClr val="dk1"/>
          </a:fontRef>
        </p:style>
        <p:txBody>
          <a:bodyPr wrap="square" lIns="33231" tIns="0" rIns="33231" bIns="0"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淀川左岸線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延伸部</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cxnSp>
        <p:nvCxnSpPr>
          <p:cNvPr id="30" name="直線矢印コネクタ 29"/>
          <p:cNvCxnSpPr/>
          <p:nvPr/>
        </p:nvCxnSpPr>
        <p:spPr>
          <a:xfrm>
            <a:off x="1543043" y="5343526"/>
            <a:ext cx="6419857" cy="714"/>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31" name="直線矢印コネクタ 30"/>
          <p:cNvCxnSpPr/>
          <p:nvPr/>
        </p:nvCxnSpPr>
        <p:spPr>
          <a:xfrm flipV="1">
            <a:off x="1543043" y="2455988"/>
            <a:ext cx="6419857" cy="10114"/>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32" name="フローチャート: 結合子 50"/>
          <p:cNvSpPr>
            <a:spLocks noChangeAspect="1"/>
          </p:cNvSpPr>
          <p:nvPr/>
        </p:nvSpPr>
        <p:spPr>
          <a:xfrm flipH="1">
            <a:off x="3538154" y="5288417"/>
            <a:ext cx="108859" cy="110216"/>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3" name="フローチャート: 結合子 50"/>
          <p:cNvSpPr>
            <a:spLocks noChangeAspect="1"/>
          </p:cNvSpPr>
          <p:nvPr/>
        </p:nvSpPr>
        <p:spPr>
          <a:xfrm>
            <a:off x="5793904" y="2411924"/>
            <a:ext cx="108344" cy="10834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40" name="角丸四角形 39"/>
          <p:cNvSpPr/>
          <p:nvPr/>
        </p:nvSpPr>
        <p:spPr>
          <a:xfrm>
            <a:off x="582848" y="3085186"/>
            <a:ext cx="860622" cy="433908"/>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府</a:t>
            </a: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1" noProof="0" dirty="0">
                <a:solidFill>
                  <a:schemeClr val="tx1"/>
                </a:solidFill>
                <a:latin typeface="Meiryo UI"/>
                <a:ea typeface="Meiryo UI" panose="020B0604030504040204" pitchFamily="50" charset="-128"/>
              </a:rPr>
              <a:t>北大阪急行</a:t>
            </a:r>
            <a:endParaRPr lang="en-US" altLang="ja-JP" sz="831" noProof="0" dirty="0">
              <a:solidFill>
                <a:schemeClr val="tx1"/>
              </a:solidFill>
              <a:latin typeface="Meiryo UI"/>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831" noProof="0" dirty="0">
                <a:solidFill>
                  <a:schemeClr val="tx1"/>
                </a:solidFill>
                <a:latin typeface="Meiryo UI"/>
                <a:ea typeface="Meiryo UI" panose="020B0604030504040204" pitchFamily="50" charset="-128"/>
              </a:rPr>
              <a:t>延伸</a:t>
            </a:r>
            <a:endPar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endParaRPr>
          </a:p>
        </p:txBody>
      </p:sp>
      <p:sp>
        <p:nvSpPr>
          <p:cNvPr id="41" name="角丸四角形 40"/>
          <p:cNvSpPr/>
          <p:nvPr/>
        </p:nvSpPr>
        <p:spPr>
          <a:xfrm>
            <a:off x="582848" y="3886370"/>
            <a:ext cx="860622" cy="453144"/>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府</a:t>
            </a:r>
            <a:r>
              <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大阪モノレール</a:t>
            </a:r>
            <a:endPar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延伸</a:t>
            </a:r>
            <a:endParaRPr kumimoji="1" lang="en-US" altLang="ja-JP" sz="831"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p:txBody>
      </p:sp>
      <p:cxnSp>
        <p:nvCxnSpPr>
          <p:cNvPr id="42" name="直線矢印コネクタ 41"/>
          <p:cNvCxnSpPr/>
          <p:nvPr/>
        </p:nvCxnSpPr>
        <p:spPr>
          <a:xfrm>
            <a:off x="1543043" y="3304303"/>
            <a:ext cx="6419857" cy="1716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43" name="直線矢印コネクタ 42"/>
          <p:cNvCxnSpPr/>
          <p:nvPr/>
        </p:nvCxnSpPr>
        <p:spPr>
          <a:xfrm>
            <a:off x="4029108" y="4065213"/>
            <a:ext cx="3933792" cy="16414"/>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45" name="大かっこ 44"/>
          <p:cNvSpPr/>
          <p:nvPr/>
        </p:nvSpPr>
        <p:spPr>
          <a:xfrm>
            <a:off x="5264028" y="2563027"/>
            <a:ext cx="1145013" cy="357929"/>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なにわ筋線の工事着手</a:t>
            </a:r>
            <a:endParaRPr lang="en-US" altLang="ja-JP" sz="831" dirty="0">
              <a:solidFill>
                <a:schemeClr val="tx1"/>
              </a:solidFill>
              <a:latin typeface="Meiryo UI" panose="020B0604030504040204" pitchFamily="50" charset="-128"/>
              <a:ea typeface="Meiryo UI" panose="020B0604030504040204" pitchFamily="50" charset="-128"/>
            </a:endParaRPr>
          </a:p>
        </p:txBody>
      </p:sp>
      <p:sp>
        <p:nvSpPr>
          <p:cNvPr id="46" name="大かっこ 45"/>
          <p:cNvSpPr/>
          <p:nvPr/>
        </p:nvSpPr>
        <p:spPr>
          <a:xfrm>
            <a:off x="2879723" y="5467662"/>
            <a:ext cx="1068108" cy="350664"/>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zh-TW" altLang="en-US" sz="831" dirty="0">
                <a:solidFill>
                  <a:schemeClr val="tx1"/>
                </a:solidFill>
                <a:latin typeface="Meiryo UI" panose="020B0604030504040204" pitchFamily="50" charset="-128"/>
                <a:ea typeface="Meiryo UI" panose="020B0604030504040204" pitchFamily="50" charset="-128"/>
              </a:rPr>
              <a:t>大和川線全線開通</a:t>
            </a:r>
            <a:endParaRPr lang="en-US" altLang="zh-TW" sz="831" dirty="0">
              <a:solidFill>
                <a:schemeClr val="tx1"/>
              </a:solidFill>
              <a:latin typeface="Meiryo UI" panose="020B0604030504040204" pitchFamily="50" charset="-128"/>
              <a:ea typeface="Meiryo UI" panose="020B0604030504040204" pitchFamily="50" charset="-128"/>
            </a:endParaRPr>
          </a:p>
        </p:txBody>
      </p:sp>
      <p:sp>
        <p:nvSpPr>
          <p:cNvPr id="34" name="大かっこ 33"/>
          <p:cNvSpPr/>
          <p:nvPr/>
        </p:nvSpPr>
        <p:spPr>
          <a:xfrm>
            <a:off x="4035725" y="4189349"/>
            <a:ext cx="1097279" cy="428371"/>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大阪モノレール延伸の</a:t>
            </a:r>
            <a:endParaRPr lang="en-US" altLang="ja-JP" sz="831"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工事着手</a:t>
            </a:r>
            <a:endParaRPr lang="en-US" altLang="ja-JP" sz="831" dirty="0">
              <a:solidFill>
                <a:schemeClr val="tx1"/>
              </a:solidFill>
              <a:latin typeface="Meiryo UI" panose="020B0604030504040204" pitchFamily="50" charset="-128"/>
              <a:ea typeface="Meiryo UI" panose="020B0604030504040204" pitchFamily="50" charset="-128"/>
            </a:endParaRPr>
          </a:p>
        </p:txBody>
      </p:sp>
      <p:sp>
        <p:nvSpPr>
          <p:cNvPr id="36" name="大かっこ 35"/>
          <p:cNvSpPr/>
          <p:nvPr/>
        </p:nvSpPr>
        <p:spPr>
          <a:xfrm>
            <a:off x="8099903" y="2287131"/>
            <a:ext cx="957612" cy="412319"/>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なにわ筋線</a:t>
            </a:r>
          </a:p>
          <a:p>
            <a:pPr lvl="0" algn="ctr" defTabSz="957700">
              <a:defRPr/>
            </a:pPr>
            <a:r>
              <a:rPr lang="en-US" altLang="ja-JP" sz="831" dirty="0">
                <a:solidFill>
                  <a:schemeClr val="tx1"/>
                </a:solidFill>
                <a:latin typeface="Meiryo UI" panose="020B0604030504040204" pitchFamily="50" charset="-128"/>
                <a:ea typeface="Meiryo UI" panose="020B0604030504040204" pitchFamily="50" charset="-128"/>
              </a:rPr>
              <a:t>2030</a:t>
            </a:r>
            <a:r>
              <a:rPr lang="ja-JP" altLang="en-US" sz="831" dirty="0">
                <a:solidFill>
                  <a:schemeClr val="tx1"/>
                </a:solidFill>
                <a:latin typeface="Meiryo UI" panose="020B0604030504040204" pitchFamily="50" charset="-128"/>
                <a:ea typeface="Meiryo UI" panose="020B0604030504040204" pitchFamily="50" charset="-128"/>
              </a:rPr>
              <a:t>年度末</a:t>
            </a:r>
            <a:endParaRPr lang="en-US" altLang="ja-JP" sz="831"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開業目標</a:t>
            </a:r>
            <a:endParaRPr lang="en-US" altLang="ja-JP" sz="831" dirty="0">
              <a:solidFill>
                <a:schemeClr val="tx1"/>
              </a:solidFill>
              <a:latin typeface="Meiryo UI" panose="020B0604030504040204" pitchFamily="50" charset="-128"/>
              <a:ea typeface="Meiryo UI" panose="020B0604030504040204" pitchFamily="50" charset="-128"/>
            </a:endParaRPr>
          </a:p>
        </p:txBody>
      </p:sp>
      <p:sp>
        <p:nvSpPr>
          <p:cNvPr id="37" name="大かっこ 36"/>
          <p:cNvSpPr/>
          <p:nvPr/>
        </p:nvSpPr>
        <p:spPr>
          <a:xfrm>
            <a:off x="8099903" y="3085186"/>
            <a:ext cx="957612" cy="412319"/>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北大阪急行延伸</a:t>
            </a:r>
          </a:p>
          <a:p>
            <a:pPr lvl="0" algn="ctr" defTabSz="957700">
              <a:defRPr/>
            </a:pPr>
            <a:r>
              <a:rPr lang="en-US" altLang="ja-JP" sz="831" dirty="0">
                <a:solidFill>
                  <a:schemeClr val="tx1"/>
                </a:solidFill>
                <a:latin typeface="Meiryo UI" panose="020B0604030504040204" pitchFamily="50" charset="-128"/>
                <a:ea typeface="Meiryo UI" panose="020B0604030504040204" pitchFamily="50" charset="-128"/>
              </a:rPr>
              <a:t>2023</a:t>
            </a:r>
            <a:r>
              <a:rPr lang="ja-JP" altLang="en-US" sz="831" dirty="0">
                <a:solidFill>
                  <a:schemeClr val="tx1"/>
                </a:solidFill>
                <a:latin typeface="Meiryo UI" panose="020B0604030504040204" pitchFamily="50" charset="-128"/>
                <a:ea typeface="Meiryo UI" panose="020B0604030504040204" pitchFamily="50" charset="-128"/>
              </a:rPr>
              <a:t>年度末</a:t>
            </a:r>
            <a:endParaRPr lang="en-US" altLang="ja-JP" sz="831"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開業目標</a:t>
            </a:r>
            <a:endParaRPr lang="en-US" altLang="ja-JP" sz="831" dirty="0">
              <a:solidFill>
                <a:schemeClr val="tx1"/>
              </a:solidFill>
              <a:latin typeface="Meiryo UI" panose="020B0604030504040204" pitchFamily="50" charset="-128"/>
              <a:ea typeface="Meiryo UI" panose="020B0604030504040204" pitchFamily="50" charset="-128"/>
            </a:endParaRPr>
          </a:p>
        </p:txBody>
      </p:sp>
      <p:sp>
        <p:nvSpPr>
          <p:cNvPr id="38" name="大かっこ 37"/>
          <p:cNvSpPr/>
          <p:nvPr/>
        </p:nvSpPr>
        <p:spPr>
          <a:xfrm>
            <a:off x="8098492" y="3880701"/>
            <a:ext cx="957612" cy="412319"/>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12700">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大阪モノレール延伸</a:t>
            </a:r>
          </a:p>
          <a:p>
            <a:pPr lvl="0" algn="ctr" defTabSz="957700">
              <a:defRPr/>
            </a:pPr>
            <a:r>
              <a:rPr lang="en-US" altLang="ja-JP" sz="831" dirty="0">
                <a:solidFill>
                  <a:schemeClr val="tx1"/>
                </a:solidFill>
                <a:latin typeface="Meiryo UI" panose="020B0604030504040204" pitchFamily="50" charset="-128"/>
                <a:ea typeface="Meiryo UI" panose="020B0604030504040204" pitchFamily="50" charset="-128"/>
              </a:rPr>
              <a:t>2029</a:t>
            </a:r>
            <a:r>
              <a:rPr lang="ja-JP" altLang="en-US" sz="831" dirty="0">
                <a:solidFill>
                  <a:schemeClr val="tx1"/>
                </a:solidFill>
                <a:latin typeface="Meiryo UI" panose="020B0604030504040204" pitchFamily="50" charset="-128"/>
                <a:ea typeface="Meiryo UI" panose="020B0604030504040204" pitchFamily="50" charset="-128"/>
              </a:rPr>
              <a:t>年開業目標</a:t>
            </a:r>
            <a:endParaRPr lang="en-US" altLang="ja-JP" sz="831" dirty="0">
              <a:solidFill>
                <a:schemeClr val="tx1"/>
              </a:solidFill>
              <a:latin typeface="Meiryo UI" panose="020B0604030504040204" pitchFamily="50" charset="-128"/>
              <a:ea typeface="Meiryo UI" panose="020B0604030504040204" pitchFamily="50" charset="-128"/>
            </a:endParaRPr>
          </a:p>
        </p:txBody>
      </p:sp>
      <p:cxnSp>
        <p:nvCxnSpPr>
          <p:cNvPr id="47" name="直線コネクタ 46"/>
          <p:cNvCxnSpPr/>
          <p:nvPr/>
        </p:nvCxnSpPr>
        <p:spPr>
          <a:xfrm>
            <a:off x="1543043" y="4063462"/>
            <a:ext cx="2733160" cy="10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8" name="フローチャート: 結合子 50"/>
          <p:cNvSpPr>
            <a:spLocks noChangeAspect="1"/>
          </p:cNvSpPr>
          <p:nvPr/>
        </p:nvSpPr>
        <p:spPr>
          <a:xfrm>
            <a:off x="4530192" y="4011041"/>
            <a:ext cx="108344" cy="10834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0" name="正方形/長方形 49"/>
          <p:cNvSpPr/>
          <p:nvPr/>
        </p:nvSpPr>
        <p:spPr>
          <a:xfrm>
            <a:off x="7432037" y="787401"/>
            <a:ext cx="325454" cy="5758656"/>
          </a:xfrm>
          <a:prstGeom prst="rect">
            <a:avLst/>
          </a:prstGeom>
          <a:solidFill>
            <a:schemeClr val="accent6">
              <a:lumMod val="40000"/>
              <a:lumOff val="60000"/>
            </a:schemeClr>
          </a:solidFill>
          <a:ln w="3175" cap="flat" cmpd="sng" algn="ctr">
            <a:solidFill>
              <a:schemeClr val="accent6">
                <a:lumMod val="75000"/>
              </a:schemeClr>
            </a:solid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kern="0" noProof="0" dirty="0">
                <a:latin typeface="Meiryo UI" panose="020B0604030504040204" pitchFamily="50" charset="-128"/>
                <a:ea typeface="Meiryo UI" panose="020B0604030504040204" pitchFamily="50" charset="-128"/>
              </a:rPr>
              <a:t>「大阪のまちづくりグランドデザイン」</a:t>
            </a:r>
            <a:r>
              <a:rPr kumimoji="0" lang="ja-JP" altLang="en-US" sz="12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を策定（府・大阪市・堺市）</a:t>
            </a:r>
          </a:p>
        </p:txBody>
      </p:sp>
      <p:sp>
        <p:nvSpPr>
          <p:cNvPr id="49" name="大かっこ 48"/>
          <p:cNvSpPr/>
          <p:nvPr/>
        </p:nvSpPr>
        <p:spPr>
          <a:xfrm>
            <a:off x="5298782" y="5467662"/>
            <a:ext cx="1068108" cy="350664"/>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淀川左岸線延伸部の</a:t>
            </a:r>
            <a:endParaRPr lang="en-US" altLang="ja-JP" sz="831" dirty="0">
              <a:solidFill>
                <a:schemeClr val="tx1"/>
              </a:solidFill>
              <a:latin typeface="Meiryo UI" panose="020B0604030504040204" pitchFamily="50" charset="-128"/>
              <a:ea typeface="Meiryo UI" panose="020B0604030504040204" pitchFamily="50" charset="-128"/>
            </a:endParaRPr>
          </a:p>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工事着手</a:t>
            </a:r>
            <a:endParaRPr lang="en-US" altLang="zh-TW" sz="831" dirty="0">
              <a:solidFill>
                <a:schemeClr val="tx1"/>
              </a:solidFill>
              <a:latin typeface="Meiryo UI" panose="020B0604030504040204" pitchFamily="50" charset="-128"/>
              <a:ea typeface="Meiryo UI" panose="020B0604030504040204" pitchFamily="50" charset="-128"/>
            </a:endParaRPr>
          </a:p>
        </p:txBody>
      </p:sp>
      <p:sp>
        <p:nvSpPr>
          <p:cNvPr id="51" name="角丸四角形 50"/>
          <p:cNvSpPr/>
          <p:nvPr/>
        </p:nvSpPr>
        <p:spPr>
          <a:xfrm>
            <a:off x="3241191" y="2187402"/>
            <a:ext cx="218238" cy="2784648"/>
          </a:xfrm>
          <a:prstGeom prst="roundRect">
            <a:avLst/>
          </a:prstGeom>
          <a:solidFill>
            <a:schemeClr val="accent5">
              <a:lumMod val="20000"/>
              <a:lumOff val="80000"/>
            </a:scheme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vert="eaVert"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rPr>
              <a:t>公共交通戦略を改訂（府）</a:t>
            </a:r>
            <a:endParaRPr kumimoji="1" lang="en-US" altLang="ja-JP" sz="100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p:txBody>
      </p:sp>
      <p:sp>
        <p:nvSpPr>
          <p:cNvPr id="52" name="大かっこ 51"/>
          <p:cNvSpPr/>
          <p:nvPr/>
        </p:nvSpPr>
        <p:spPr>
          <a:xfrm>
            <a:off x="3657137" y="2572012"/>
            <a:ext cx="670936" cy="350664"/>
          </a:xfrm>
          <a:prstGeom prst="bracketPair">
            <a:avLst>
              <a:gd name="adj" fmla="val 12824"/>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831" dirty="0">
                <a:solidFill>
                  <a:schemeClr val="tx1"/>
                </a:solidFill>
                <a:latin typeface="Meiryo UI" panose="020B0604030504040204" pitchFamily="50" charset="-128"/>
                <a:ea typeface="Meiryo UI" panose="020B0604030504040204" pitchFamily="50" charset="-128"/>
              </a:rPr>
              <a:t>なにわ筋線の事業化</a:t>
            </a:r>
          </a:p>
        </p:txBody>
      </p:sp>
      <p:sp>
        <p:nvSpPr>
          <p:cNvPr id="53" name="フローチャート: 結合子 50"/>
          <p:cNvSpPr>
            <a:spLocks noChangeAspect="1"/>
          </p:cNvSpPr>
          <p:nvPr/>
        </p:nvSpPr>
        <p:spPr>
          <a:xfrm>
            <a:off x="3918396" y="2411924"/>
            <a:ext cx="108356" cy="108356"/>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4" name="フローチャート: 結合子 50"/>
          <p:cNvSpPr>
            <a:spLocks noChangeAspect="1"/>
          </p:cNvSpPr>
          <p:nvPr/>
        </p:nvSpPr>
        <p:spPr>
          <a:xfrm flipH="1">
            <a:off x="5778406" y="5288417"/>
            <a:ext cx="108859" cy="110216"/>
          </a:xfrm>
          <a:prstGeom prst="flowChartConnector">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srgbClr val="FF0000"/>
              </a:solidFill>
              <a:effectLst/>
              <a:uLnTx/>
              <a:uFillTx/>
              <a:latin typeface="Meiryo UI"/>
              <a:ea typeface="Meiryo UI"/>
              <a:cs typeface="+mn-cs"/>
            </a:endParaRPr>
          </a:p>
        </p:txBody>
      </p:sp>
      <p:sp>
        <p:nvSpPr>
          <p:cNvPr id="3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567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190394"/>
            <a:ext cx="105349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55142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265284" y="598827"/>
            <a:ext cx="8608260" cy="4020465"/>
            <a:chOff x="856207" y="4998641"/>
            <a:chExt cx="9325615" cy="5405665"/>
          </a:xfrm>
        </p:grpSpPr>
        <p:sp>
          <p:nvSpPr>
            <p:cNvPr id="7" name="角丸四角形 6"/>
            <p:cNvSpPr/>
            <p:nvPr/>
          </p:nvSpPr>
          <p:spPr>
            <a:xfrm>
              <a:off x="861811" y="5004874"/>
              <a:ext cx="9320011" cy="5399432"/>
            </a:xfrm>
            <a:prstGeom prst="roundRect">
              <a:avLst>
                <a:gd name="adj" fmla="val 435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algn="l" defTabSz="914400" rtl="0" eaLnBrk="1" fontAlgn="auto" latinLnBrk="0" hangingPunct="1">
                <a:lnSpc>
                  <a:spcPct val="100000"/>
                </a:lnSpc>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endParaRPr>
            </a:p>
            <a:p>
              <a:pPr marL="0" marR="0" lvl="0" algn="l" defTabSz="914400" rtl="0" eaLnBrk="1" fontAlgn="auto" latinLnBrk="0" hangingPunct="1">
                <a:lnSpc>
                  <a:spcPct val="100000"/>
                </a:lnSpc>
                <a:buClrTx/>
                <a:buSzTx/>
                <a:buFontTx/>
                <a:buNone/>
                <a:tabLst/>
                <a:defRPr/>
              </a:pPr>
              <a:r>
                <a:rPr lang="ja-JP" altLang="en-US" sz="1400" u="sng" dirty="0">
                  <a:solidFill>
                    <a:prstClr val="black"/>
                  </a:solidFill>
                  <a:latin typeface="Meiryo UI"/>
                  <a:ea typeface="Meiryo UI"/>
                </a:rPr>
                <a:t>ア　</a:t>
              </a:r>
              <a:r>
                <a:rPr lang="ja-JP" altLang="en-US" sz="1400" u="sng" dirty="0">
                  <a:solidFill>
                    <a:schemeClr val="tx1"/>
                  </a:solidFill>
                  <a:latin typeface="Meiryo UI"/>
                  <a:ea typeface="Meiryo UI"/>
                </a:rPr>
                <a:t>国内外からのアクセス</a:t>
              </a:r>
              <a:endParaRPr lang="en-US" altLang="ja-JP" sz="1400" u="sng" dirty="0">
                <a:solidFill>
                  <a:schemeClr val="tx1"/>
                </a:solidFill>
                <a:latin typeface="Meiryo UI"/>
                <a:ea typeface="Meiryo UI"/>
              </a:endParaRPr>
            </a:p>
            <a:p>
              <a:pPr lvl="0">
                <a:defRPr/>
              </a:pPr>
              <a:r>
                <a:rPr lang="ja-JP" altLang="en-US" sz="1400" dirty="0">
                  <a:solidFill>
                    <a:schemeClr val="tx1"/>
                  </a:solidFill>
                  <a:latin typeface="Meiryo UI" panose="020B0604030504040204" pitchFamily="50" charset="-128"/>
                  <a:ea typeface="Meiryo UI" panose="020B0604030504040204" pitchFamily="50" charset="-128"/>
                </a:rPr>
                <a:t>・関西国際空港は、公団方式をとる成田空港と異なり</a:t>
              </a:r>
              <a:r>
                <a:rPr lang="ja-JP" altLang="en-US" sz="1400" b="1" dirty="0">
                  <a:solidFill>
                    <a:schemeClr val="tx1"/>
                  </a:solidFill>
                  <a:latin typeface="Meiryo UI" panose="020B0604030504040204" pitchFamily="50" charset="-128"/>
                  <a:ea typeface="Meiryo UI" panose="020B0604030504040204" pitchFamily="50" charset="-128"/>
                </a:rPr>
                <a:t>株式会社方式</a:t>
              </a:r>
              <a:r>
                <a:rPr lang="ja-JP" altLang="en-US" sz="1400" dirty="0">
                  <a:solidFill>
                    <a:schemeClr val="tx1"/>
                  </a:solidFill>
                  <a:latin typeface="Meiryo UI" panose="020B0604030504040204" pitchFamily="50" charset="-128"/>
                  <a:ea typeface="Meiryo UI" panose="020B0604030504040204" pitchFamily="50" charset="-128"/>
                </a:rPr>
                <a:t>をとっていることや</a:t>
              </a:r>
              <a:r>
                <a:rPr lang="ja-JP" altLang="en-US" sz="1400" b="1" dirty="0">
                  <a:solidFill>
                    <a:schemeClr val="tx1"/>
                  </a:solidFill>
                  <a:latin typeface="Meiryo UI" panose="020B0604030504040204" pitchFamily="50" charset="-128"/>
                  <a:ea typeface="Meiryo UI" panose="020B0604030504040204" pitchFamily="50" charset="-128"/>
                </a:rPr>
                <a:t>海上空港</a:t>
              </a:r>
              <a:r>
                <a:rPr lang="ja-JP" altLang="en-US" sz="1400" dirty="0">
                  <a:solidFill>
                    <a:schemeClr val="tx1"/>
                  </a:solidFill>
                  <a:latin typeface="Meiryo UI" panose="020B0604030504040204" pitchFamily="50" charset="-128"/>
                  <a:ea typeface="Meiryo UI" panose="020B0604030504040204" pitchFamily="50" charset="-128"/>
                </a:rPr>
                <a:t>という特殊性から、</a:t>
              </a:r>
              <a:endParaRPr lang="en-US" altLang="ja-JP" sz="1400" dirty="0">
                <a:solidFill>
                  <a:schemeClr val="tx1"/>
                </a:solidFill>
                <a:latin typeface="Meiryo UI" panose="020B0604030504040204" pitchFamily="50" charset="-128"/>
                <a:ea typeface="Meiryo UI" panose="020B0604030504040204" pitchFamily="50" charset="-128"/>
              </a:endParaRPr>
            </a:p>
            <a:p>
              <a:pPr lvl="0">
                <a:defRPr/>
              </a:pPr>
              <a:r>
                <a:rPr lang="en-US" altLang="ja-JP" sz="1400" b="1" dirty="0">
                  <a:solidFill>
                    <a:schemeClr val="tx1"/>
                  </a:solidFill>
                  <a:latin typeface="Meiryo UI" panose="020B0604030504040204" pitchFamily="50" charset="-128"/>
                  <a:ea typeface="Meiryo UI" panose="020B0604030504040204" pitchFamily="50" charset="-128"/>
                </a:rPr>
                <a:t> 1.3</a:t>
              </a:r>
              <a:r>
                <a:rPr lang="ja-JP" altLang="en-US" sz="1400" b="1" dirty="0">
                  <a:solidFill>
                    <a:schemeClr val="tx1"/>
                  </a:solidFill>
                  <a:latin typeface="Meiryo UI" panose="020B0604030504040204" pitchFamily="50" charset="-128"/>
                  <a:ea typeface="Meiryo UI" panose="020B0604030504040204" pitchFamily="50" charset="-128"/>
                </a:rPr>
                <a:t>兆円という巨額の負債</a:t>
              </a:r>
              <a:r>
                <a:rPr lang="ja-JP" altLang="en-US" sz="1400" dirty="0">
                  <a:solidFill>
                    <a:schemeClr val="tx1"/>
                  </a:solidFill>
                  <a:latin typeface="Meiryo UI" panose="020B0604030504040204" pitchFamily="50" charset="-128"/>
                  <a:ea typeface="Meiryo UI" panose="020B0604030504040204" pitchFamily="50" charset="-128"/>
                </a:rPr>
                <a:t>を抱え</a:t>
              </a:r>
              <a:r>
                <a:rPr lang="en-US" altLang="ja-JP" sz="1400" dirty="0">
                  <a:solidFill>
                    <a:schemeClr val="tx1"/>
                  </a:solidFill>
                  <a:latin typeface="Meiryo UI" panose="020B0604030504040204" pitchFamily="50" charset="-128"/>
                  <a:ea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rPr>
                <a:t>年時点</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経営が硬直化</a:t>
              </a:r>
              <a:r>
                <a:rPr lang="ja-JP" altLang="en-US" sz="1400" dirty="0">
                  <a:solidFill>
                    <a:schemeClr val="tx1"/>
                  </a:solidFill>
                  <a:latin typeface="Meiryo UI" panose="020B0604030504040204" pitchFamily="50" charset="-128"/>
                  <a:ea typeface="Meiryo UI" panose="020B0604030504040204" pitchFamily="50" charset="-128"/>
                </a:rPr>
                <a:t>し、国際競争力強化に向けた前向きな投資が</a:t>
              </a:r>
              <a:endParaRPr lang="en-US" altLang="ja-JP" sz="1400" dirty="0">
                <a:solidFill>
                  <a:schemeClr val="tx1"/>
                </a:solidFill>
                <a:latin typeface="Meiryo UI" panose="020B0604030504040204" pitchFamily="50" charset="-128"/>
                <a:ea typeface="Meiryo UI" panose="020B0604030504040204" pitchFamily="50" charset="-128"/>
              </a:endParaRPr>
            </a:p>
            <a:p>
              <a:pPr lvl="0">
                <a:defRPr/>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困難な状況にあった。</a:t>
              </a:r>
              <a:endParaRPr lang="en-US" altLang="ja-JP" sz="1400" dirty="0">
                <a:solidFill>
                  <a:schemeClr val="tx1"/>
                </a:solidFill>
                <a:latin typeface="Meiryo UI" panose="020B0604030504040204" pitchFamily="50" charset="-128"/>
                <a:ea typeface="Meiryo UI" panose="020B0604030504040204" pitchFamily="50" charset="-128"/>
              </a:endParaRPr>
            </a:p>
            <a:p>
              <a:pPr lvl="0">
                <a:defRPr/>
              </a:pPr>
              <a:r>
                <a:rPr lang="ja-JP" altLang="en-US" sz="1400" dirty="0">
                  <a:solidFill>
                    <a:schemeClr val="tx1"/>
                  </a:solidFill>
                  <a:latin typeface="Meiryo UI"/>
                  <a:ea typeface="Meiryo UI"/>
                </a:rPr>
                <a:t>・国土軸の多様性の確保に資する鉄道の新たなルートとなる</a:t>
              </a:r>
              <a:r>
                <a:rPr lang="ja-JP" altLang="en-US" sz="1400" b="1" dirty="0">
                  <a:solidFill>
                    <a:schemeClr val="tx1"/>
                  </a:solidFill>
                  <a:latin typeface="Meiryo UI"/>
                  <a:ea typeface="Meiryo UI"/>
                </a:rPr>
                <a:t>リニア中央新幹線と北陸新幹線</a:t>
              </a:r>
              <a:r>
                <a:rPr lang="ja-JP" altLang="en-US" sz="1400" dirty="0">
                  <a:solidFill>
                    <a:schemeClr val="tx1"/>
                  </a:solidFill>
                  <a:latin typeface="Meiryo UI"/>
                  <a:ea typeface="Meiryo UI"/>
                </a:rPr>
                <a:t>は、大阪までの全線開業</a:t>
              </a:r>
              <a:endParaRPr lang="en-US" altLang="ja-JP" sz="1400" dirty="0">
                <a:solidFill>
                  <a:schemeClr val="tx1"/>
                </a:solidFill>
                <a:latin typeface="Meiryo UI"/>
                <a:ea typeface="Meiryo UI"/>
              </a:endParaRPr>
            </a:p>
            <a:p>
              <a:pPr lvl="0">
                <a:defRPr/>
              </a:pPr>
              <a:r>
                <a:rPr lang="en-US" altLang="ja-JP" sz="1400" dirty="0">
                  <a:solidFill>
                    <a:schemeClr val="tx1"/>
                  </a:solidFill>
                  <a:latin typeface="Meiryo UI"/>
                  <a:ea typeface="Meiryo UI"/>
                </a:rPr>
                <a:t> </a:t>
              </a:r>
              <a:r>
                <a:rPr lang="ja-JP" altLang="en-US" sz="1400" dirty="0">
                  <a:solidFill>
                    <a:schemeClr val="tx1"/>
                  </a:solidFill>
                  <a:latin typeface="Meiryo UI"/>
                  <a:ea typeface="Meiryo UI"/>
                </a:rPr>
                <a:t>の</a:t>
              </a:r>
              <a:r>
                <a:rPr lang="ja-JP" altLang="en-US" sz="1400" b="1" dirty="0">
                  <a:solidFill>
                    <a:schemeClr val="tx1"/>
                  </a:solidFill>
                  <a:latin typeface="Meiryo UI"/>
                  <a:ea typeface="Meiryo UI"/>
                </a:rPr>
                <a:t>遅れ</a:t>
              </a:r>
              <a:r>
                <a:rPr lang="ja-JP" altLang="en-US" sz="1400" dirty="0">
                  <a:solidFill>
                    <a:schemeClr val="tx1"/>
                  </a:solidFill>
                  <a:latin typeface="Meiryo UI"/>
                  <a:ea typeface="Meiryo UI"/>
                </a:rPr>
                <a:t>が懸念された。（なお、道路の新たなルートとなる新名神高速道路は、未整備区間が着工。）</a:t>
              </a:r>
            </a:p>
            <a:p>
              <a:pPr lvl="0">
                <a:defRPr/>
              </a:pPr>
              <a:endParaRPr lang="en-US" altLang="ja-JP" sz="1400" dirty="0">
                <a:solidFill>
                  <a:schemeClr val="tx1"/>
                </a:solidFill>
                <a:latin typeface="Meiryo UI"/>
                <a:ea typeface="Meiryo UI"/>
              </a:endParaRPr>
            </a:p>
            <a:p>
              <a:pPr lvl="0">
                <a:defRPr/>
              </a:pPr>
              <a:r>
                <a:rPr lang="ja-JP" altLang="en-US" sz="1400" u="sng" dirty="0">
                  <a:solidFill>
                    <a:schemeClr val="tx1"/>
                  </a:solidFill>
                  <a:latin typeface="Meiryo UI"/>
                  <a:ea typeface="Meiryo UI"/>
                </a:rPr>
                <a:t>イ　都心と国土軸</a:t>
              </a:r>
            </a:p>
            <a:p>
              <a:pPr lvl="0">
                <a:defRPr/>
              </a:pPr>
              <a:r>
                <a:rPr lang="ja-JP" altLang="en-US" sz="1400" dirty="0">
                  <a:solidFill>
                    <a:schemeClr val="tx1"/>
                  </a:solidFill>
                  <a:latin typeface="Meiryo UI"/>
                  <a:ea typeface="Meiryo UI"/>
                </a:rPr>
                <a:t>・</a:t>
              </a:r>
              <a:r>
                <a:rPr lang="ja-JP" altLang="en-US" sz="1400" b="1" dirty="0">
                  <a:solidFill>
                    <a:schemeClr val="tx1"/>
                  </a:solidFill>
                  <a:latin typeface="Meiryo UI"/>
                  <a:ea typeface="Meiryo UI"/>
                </a:rPr>
                <a:t>関空から都心へのアクセス</a:t>
              </a:r>
              <a:r>
                <a:rPr lang="ja-JP" altLang="en-US" sz="1400" dirty="0">
                  <a:solidFill>
                    <a:schemeClr val="tx1"/>
                  </a:solidFill>
                  <a:latin typeface="Meiryo UI"/>
                  <a:ea typeface="Meiryo UI"/>
                </a:rPr>
                <a:t>は、アジアの主要空港の</a:t>
              </a:r>
              <a:r>
                <a:rPr lang="ja-JP" altLang="en-US" sz="1400" b="1" dirty="0">
                  <a:solidFill>
                    <a:schemeClr val="tx1"/>
                  </a:solidFill>
                  <a:latin typeface="Meiryo UI"/>
                  <a:ea typeface="Meiryo UI"/>
                </a:rPr>
                <a:t>約２倍</a:t>
              </a:r>
              <a:r>
                <a:rPr lang="ja-JP" altLang="en-US" sz="1400" dirty="0">
                  <a:solidFill>
                    <a:schemeClr val="tx1"/>
                  </a:solidFill>
                  <a:latin typeface="Meiryo UI"/>
                  <a:ea typeface="Meiryo UI"/>
                </a:rPr>
                <a:t>時間を要する。</a:t>
              </a:r>
            </a:p>
            <a:p>
              <a:pPr lvl="0">
                <a:defRPr/>
              </a:pPr>
              <a:r>
                <a:rPr lang="ja-JP" altLang="en-US" sz="1400" dirty="0">
                  <a:solidFill>
                    <a:schemeClr val="tx1"/>
                  </a:solidFill>
                  <a:latin typeface="Meiryo UI"/>
                  <a:ea typeface="Meiryo UI"/>
                </a:rPr>
                <a:t>・鉄道の玄関口である新大阪から都心部につながる新たなルートの</a:t>
              </a:r>
              <a:r>
                <a:rPr lang="ja-JP" altLang="en-US" sz="1400" b="1" dirty="0">
                  <a:solidFill>
                    <a:schemeClr val="tx1"/>
                  </a:solidFill>
                  <a:latin typeface="Meiryo UI"/>
                  <a:ea typeface="Meiryo UI"/>
                </a:rPr>
                <a:t>なにわ筋線</a:t>
              </a:r>
              <a:r>
                <a:rPr lang="ja-JP" altLang="en-US" sz="1400" dirty="0">
                  <a:solidFill>
                    <a:schemeClr val="tx1"/>
                  </a:solidFill>
                  <a:latin typeface="Meiryo UI"/>
                  <a:ea typeface="Meiryo UI"/>
                </a:rPr>
                <a:t>は、</a:t>
              </a:r>
              <a:r>
                <a:rPr lang="ja-JP" altLang="en-US" sz="1400" b="1" dirty="0">
                  <a:solidFill>
                    <a:schemeClr val="tx1"/>
                  </a:solidFill>
                  <a:latin typeface="Meiryo UI"/>
                  <a:ea typeface="Meiryo UI"/>
                </a:rPr>
                <a:t>事業の具体化に至らず</a:t>
              </a:r>
              <a:r>
                <a:rPr lang="ja-JP" altLang="en-US" sz="1400" dirty="0">
                  <a:solidFill>
                    <a:schemeClr val="tx1"/>
                  </a:solidFill>
                  <a:latin typeface="Meiryo UI"/>
                  <a:ea typeface="Meiryo UI"/>
                </a:rPr>
                <a:t>。</a:t>
              </a:r>
            </a:p>
            <a:p>
              <a:pPr lvl="0">
                <a:defRPr/>
              </a:pPr>
              <a:r>
                <a:rPr lang="ja-JP" altLang="en-US" sz="1400" dirty="0">
                  <a:solidFill>
                    <a:schemeClr val="tx1"/>
                  </a:solidFill>
                  <a:latin typeface="Meiryo UI"/>
                  <a:ea typeface="Meiryo UI"/>
                </a:rPr>
                <a:t>・新名神から都心部・臨海部につながる</a:t>
              </a:r>
              <a:r>
                <a:rPr lang="ja-JP" altLang="en-US" sz="1400" b="1" dirty="0">
                  <a:solidFill>
                    <a:schemeClr val="tx1"/>
                  </a:solidFill>
                  <a:latin typeface="Meiryo UI"/>
                  <a:ea typeface="Meiryo UI"/>
                </a:rPr>
                <a:t>大阪環状道路ネットワークが未整備</a:t>
              </a:r>
              <a:r>
                <a:rPr lang="ja-JP" altLang="en-US" sz="1400" dirty="0">
                  <a:solidFill>
                    <a:schemeClr val="tx1"/>
                  </a:solidFill>
                  <a:latin typeface="Meiryo UI"/>
                  <a:ea typeface="Meiryo UI"/>
                </a:rPr>
                <a:t>。淀川左岸線延伸部事業も構想段階に</a:t>
              </a:r>
              <a:endParaRPr lang="en-US" altLang="ja-JP" sz="1400" dirty="0">
                <a:solidFill>
                  <a:schemeClr val="tx1"/>
                </a:solidFill>
                <a:latin typeface="Meiryo UI"/>
                <a:ea typeface="Meiryo UI"/>
              </a:endParaRPr>
            </a:p>
            <a:p>
              <a:pPr lvl="0">
                <a:defRPr/>
              </a:pPr>
              <a:r>
                <a:rPr lang="ja-JP" altLang="en-US" sz="1400" dirty="0">
                  <a:solidFill>
                    <a:schemeClr val="tx1"/>
                  </a:solidFill>
                  <a:latin typeface="Meiryo UI"/>
                  <a:ea typeface="Meiryo UI"/>
                </a:rPr>
                <a:t> とどまり、</a:t>
              </a:r>
              <a:r>
                <a:rPr lang="ja-JP" altLang="en-US" sz="1400" b="1" dirty="0">
                  <a:solidFill>
                    <a:schemeClr val="tx1"/>
                  </a:solidFill>
                  <a:latin typeface="Meiryo UI"/>
                  <a:ea typeface="Meiryo UI"/>
                </a:rPr>
                <a:t>ミッシングリンクが解消されず</a:t>
              </a:r>
              <a:r>
                <a:rPr lang="ja-JP" altLang="en-US" sz="1400" dirty="0">
                  <a:solidFill>
                    <a:schemeClr val="tx1"/>
                  </a:solidFill>
                  <a:latin typeface="Meiryo UI"/>
                  <a:ea typeface="Meiryo UI"/>
                </a:rPr>
                <a:t>。</a:t>
              </a:r>
            </a:p>
            <a:p>
              <a:pPr lvl="0">
                <a:defRPr/>
              </a:pPr>
              <a:endParaRPr lang="en-US" altLang="ja-JP" sz="1400" dirty="0">
                <a:solidFill>
                  <a:schemeClr val="tx1"/>
                </a:solidFill>
                <a:latin typeface="Meiryo UI"/>
                <a:ea typeface="Meiryo UI"/>
              </a:endParaRPr>
            </a:p>
            <a:p>
              <a:pPr lvl="0">
                <a:defRPr/>
              </a:pPr>
              <a:r>
                <a:rPr lang="ja-JP" altLang="en-US" sz="1400" u="sng" dirty="0">
                  <a:solidFill>
                    <a:schemeClr val="tx1"/>
                  </a:solidFill>
                  <a:latin typeface="Meiryo UI"/>
                  <a:ea typeface="Meiryo UI"/>
                </a:rPr>
                <a:t>ウ　利用者のサービス向上</a:t>
              </a:r>
            </a:p>
            <a:p>
              <a:pPr lvl="0">
                <a:defRPr/>
              </a:pPr>
              <a:r>
                <a:rPr lang="ja-JP" altLang="en-US" sz="1400" dirty="0">
                  <a:solidFill>
                    <a:schemeClr val="tx1"/>
                  </a:solidFill>
                  <a:latin typeface="Meiryo UI"/>
                  <a:ea typeface="Meiryo UI"/>
                </a:rPr>
                <a:t>・</a:t>
              </a:r>
              <a:r>
                <a:rPr lang="ja-JP" altLang="en-US" sz="1400" b="1" dirty="0">
                  <a:solidFill>
                    <a:schemeClr val="tx1"/>
                  </a:solidFill>
                  <a:latin typeface="Meiryo UI"/>
                  <a:ea typeface="Meiryo UI"/>
                </a:rPr>
                <a:t>泉北高速鉄道</a:t>
              </a:r>
              <a:r>
                <a:rPr lang="ja-JP" altLang="en-US" sz="1400" dirty="0">
                  <a:solidFill>
                    <a:schemeClr val="tx1"/>
                  </a:solidFill>
                  <a:latin typeface="Meiryo UI"/>
                  <a:ea typeface="Meiryo UI"/>
                </a:rPr>
                <a:t>は、少子高齢化の急速な進展により旅客数が減、</a:t>
              </a:r>
              <a:r>
                <a:rPr lang="ja-JP" altLang="en-US" sz="1400" b="1" dirty="0">
                  <a:solidFill>
                    <a:schemeClr val="tx1"/>
                  </a:solidFill>
                  <a:latin typeface="Meiryo UI"/>
                  <a:ea typeface="Meiryo UI"/>
                </a:rPr>
                <a:t>運賃やサービス面で改善の余地</a:t>
              </a:r>
              <a:r>
                <a:rPr lang="ja-JP" altLang="en-US" sz="1400" dirty="0">
                  <a:solidFill>
                    <a:schemeClr val="tx1"/>
                  </a:solidFill>
                  <a:latin typeface="Meiryo UI"/>
                  <a:ea typeface="Meiryo UI"/>
                </a:rPr>
                <a:t>がある。</a:t>
              </a:r>
            </a:p>
            <a:p>
              <a:pPr lvl="0">
                <a:defRPr/>
              </a:pPr>
              <a:r>
                <a:rPr lang="ja-JP" altLang="en-US" sz="1400" dirty="0">
                  <a:solidFill>
                    <a:schemeClr val="tx1"/>
                  </a:solidFill>
                  <a:latin typeface="Meiryo UI"/>
                  <a:ea typeface="Meiryo UI"/>
                </a:rPr>
                <a:t>・</a:t>
              </a:r>
              <a:r>
                <a:rPr lang="ja-JP" altLang="en-US" sz="1400" b="1" dirty="0">
                  <a:solidFill>
                    <a:schemeClr val="tx1"/>
                  </a:solidFill>
                  <a:latin typeface="Meiryo UI"/>
                  <a:ea typeface="Meiryo UI"/>
                </a:rPr>
                <a:t>高速道路の料金体系が運用主体によってバラバラ</a:t>
              </a:r>
              <a:r>
                <a:rPr kumimoji="1" lang="ja-JP" altLang="en-US" sz="1400" b="0" i="0" u="none" strike="noStrike" kern="1200" cap="none" spc="0" normalizeH="0" baseline="0" noProof="0" dirty="0">
                  <a:ln>
                    <a:noFill/>
                  </a:ln>
                  <a:solidFill>
                    <a:schemeClr val="tx1"/>
                  </a:solidFill>
                  <a:effectLst/>
                  <a:uLnTx/>
                  <a:uFillTx/>
                  <a:latin typeface="Meiryo UI"/>
                  <a:ea typeface="Meiryo UI"/>
                </a:rPr>
                <a:t>でわかりにくいなど、</a:t>
              </a:r>
              <a:r>
                <a:rPr kumimoji="1" lang="ja-JP" altLang="en-US" sz="1400" b="1" i="0" u="none" strike="noStrike" kern="1200" cap="none" spc="0" normalizeH="0" baseline="0" noProof="0" dirty="0">
                  <a:ln>
                    <a:noFill/>
                  </a:ln>
                  <a:solidFill>
                    <a:schemeClr val="tx1"/>
                  </a:solidFill>
                  <a:effectLst/>
                  <a:uLnTx/>
                  <a:uFillTx/>
                  <a:latin typeface="Meiryo UI"/>
                  <a:ea typeface="Meiryo UI"/>
                </a:rPr>
                <a:t>利用者の視点に立ったサービスが不十分</a:t>
              </a:r>
              <a:r>
                <a:rPr kumimoji="1" lang="ja-JP" altLang="en-US" sz="1400" b="0" i="0" u="none" strike="noStrike" kern="1200" cap="none" spc="0" normalizeH="0" baseline="0" noProof="0" dirty="0">
                  <a:ln>
                    <a:noFill/>
                  </a:ln>
                  <a:solidFill>
                    <a:schemeClr val="tx1"/>
                  </a:solidFill>
                  <a:effectLst/>
                  <a:uLnTx/>
                  <a:uFillTx/>
                  <a:latin typeface="Meiryo UI"/>
                  <a:ea typeface="Meiryo UI"/>
                </a:rPr>
                <a:t>。</a:t>
              </a:r>
              <a:endParaRPr kumimoji="1" lang="en-US" altLang="ja-JP" sz="1400" b="0" i="0" u="none" strike="noStrike" kern="1200" cap="none" spc="0" normalizeH="0" baseline="0" noProof="0" dirty="0">
                <a:ln>
                  <a:noFill/>
                </a:ln>
                <a:solidFill>
                  <a:schemeClr val="tx1"/>
                </a:solidFill>
                <a:effectLst/>
                <a:uLnTx/>
                <a:uFillTx/>
                <a:latin typeface="Meiryo UI"/>
                <a:ea typeface="Meiryo UI"/>
              </a:endParaRPr>
            </a:p>
            <a:p>
              <a:pPr lvl="0">
                <a:defRPr/>
              </a:pPr>
              <a:r>
                <a:rPr lang="ja-JP" altLang="en-US" sz="1400" dirty="0">
                  <a:solidFill>
                    <a:schemeClr val="tx1"/>
                  </a:solidFill>
                  <a:latin typeface="Meiryo UI"/>
                  <a:ea typeface="Meiryo UI"/>
                </a:rPr>
                <a:t>・高齢化の進展等による、</a:t>
              </a:r>
              <a:r>
                <a:rPr lang="ja-JP" altLang="en-US" sz="1400" b="1" dirty="0">
                  <a:solidFill>
                    <a:schemeClr val="tx1"/>
                  </a:solidFill>
                  <a:latin typeface="Meiryo UI"/>
                  <a:ea typeface="Meiryo UI"/>
                </a:rPr>
                <a:t>交通弱者等の移動の課題が顕在化</a:t>
              </a:r>
              <a:r>
                <a:rPr lang="ja-JP" altLang="en-US" sz="1400" dirty="0">
                  <a:solidFill>
                    <a:schemeClr val="tx1"/>
                  </a:solidFill>
                  <a:latin typeface="Meiryo UI"/>
                  <a:ea typeface="Meiryo UI"/>
                </a:rPr>
                <a:t>。</a:t>
              </a:r>
              <a:endParaRPr kumimoji="1" lang="ja-JP" altLang="en-US" sz="1400" b="0" i="0" u="none" strike="noStrike" kern="1200" cap="none" spc="0" normalizeH="0" baseline="0" noProof="0" dirty="0">
                <a:ln>
                  <a:noFill/>
                </a:ln>
                <a:solidFill>
                  <a:schemeClr val="tx1"/>
                </a:solidFill>
                <a:effectLst/>
                <a:uLnTx/>
                <a:uFillTx/>
                <a:latin typeface="Meiryo UI"/>
                <a:ea typeface="Meiryo UI"/>
              </a:endParaRPr>
            </a:p>
          </p:txBody>
        </p:sp>
        <p:sp>
          <p:nvSpPr>
            <p:cNvPr id="8" name="角丸四角形 7"/>
            <p:cNvSpPr/>
            <p:nvPr/>
          </p:nvSpPr>
          <p:spPr>
            <a:xfrm>
              <a:off x="856207" y="4998641"/>
              <a:ext cx="3337523" cy="2904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0" name="下矢印 19"/>
          <p:cNvSpPr/>
          <p:nvPr/>
        </p:nvSpPr>
        <p:spPr>
          <a:xfrm>
            <a:off x="4385139" y="4663657"/>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テキスト ボックス 24"/>
          <p:cNvSpPr txBox="1"/>
          <p:nvPr/>
        </p:nvSpPr>
        <p:spPr>
          <a:xfrm>
            <a:off x="9341421" y="-767036"/>
            <a:ext cx="3506088" cy="307777"/>
          </a:xfrm>
          <a:prstGeom prst="rect">
            <a:avLst/>
          </a:prstGeom>
          <a:solidFill>
            <a:schemeClr val="bg1"/>
          </a:solidFill>
        </p:spPr>
        <p:txBody>
          <a:bodyPr wrap="none" rtlCol="0">
            <a:spAutoFit/>
          </a:bodyPr>
          <a:lstStyle/>
          <a:p>
            <a:r>
              <a:rPr lang="en-US" altLang="ja-JP" sz="1400" b="1" dirty="0">
                <a:solidFill>
                  <a:srgbClr val="002060"/>
                </a:solidFill>
                <a:latin typeface="BIZ UDゴシック" panose="020B0400000000000000" pitchFamily="49" charset="-128"/>
                <a:ea typeface="BIZ UDゴシック" panose="020B0400000000000000" pitchFamily="49" charset="-128"/>
              </a:rPr>
              <a:t>1/19 </a:t>
            </a:r>
            <a:r>
              <a:rPr lang="ja-JP" altLang="en-US" sz="1400" b="1" dirty="0">
                <a:solidFill>
                  <a:srgbClr val="002060"/>
                </a:solidFill>
                <a:latin typeface="BIZ UDゴシック" panose="020B0400000000000000" pitchFamily="49" charset="-128"/>
                <a:ea typeface="BIZ UDゴシック" panose="020B0400000000000000" pitchFamily="49" charset="-128"/>
              </a:rPr>
              <a:t>事務局５者会議「テーマ編の流れ」</a:t>
            </a:r>
            <a:endParaRPr kumimoji="1" lang="ja-JP" altLang="en-US" sz="1400" b="1" dirty="0">
              <a:solidFill>
                <a:srgbClr val="002060"/>
              </a:solidFill>
              <a:latin typeface="BIZ UDゴシック" panose="020B0400000000000000" pitchFamily="49" charset="-128"/>
              <a:ea typeface="BIZ UDゴシック" panose="020B0400000000000000" pitchFamily="49" charset="-128"/>
            </a:endParaRPr>
          </a:p>
        </p:txBody>
      </p:sp>
      <p:grpSp>
        <p:nvGrpSpPr>
          <p:cNvPr id="14" name="グループ化 13"/>
          <p:cNvGrpSpPr/>
          <p:nvPr/>
        </p:nvGrpSpPr>
        <p:grpSpPr>
          <a:xfrm>
            <a:off x="226468" y="5074667"/>
            <a:ext cx="8688932" cy="1658268"/>
            <a:chOff x="521164" y="6916207"/>
            <a:chExt cx="9413009" cy="4710378"/>
          </a:xfrm>
        </p:grpSpPr>
        <p:sp>
          <p:nvSpPr>
            <p:cNvPr id="16" name="角丸四角形 15"/>
            <p:cNvSpPr/>
            <p:nvPr/>
          </p:nvSpPr>
          <p:spPr>
            <a:xfrm>
              <a:off x="523474" y="6917832"/>
              <a:ext cx="9410699" cy="4708753"/>
            </a:xfrm>
            <a:prstGeom prst="roundRect">
              <a:avLst>
                <a:gd name="adj" fmla="val 511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nSpc>
                  <a:spcPts val="1700"/>
                </a:lnSpc>
                <a:defRPr/>
              </a:pPr>
              <a:endParaRPr lang="en-US" altLang="ja-JP" sz="1400" dirty="0">
                <a:solidFill>
                  <a:schemeClr val="tx1"/>
                </a:solidFill>
                <a:latin typeface="Meiryo UI"/>
                <a:ea typeface="Meiryo UI"/>
              </a:endParaRPr>
            </a:p>
            <a:p>
              <a:pPr lvl="0">
                <a:lnSpc>
                  <a:spcPts val="1700"/>
                </a:lnSpc>
                <a:defRPr/>
              </a:pPr>
              <a:r>
                <a:rPr lang="ja-JP" altLang="en-US" sz="1400" u="sng" dirty="0">
                  <a:solidFill>
                    <a:schemeClr val="tx1"/>
                  </a:solidFill>
                  <a:latin typeface="Meiryo UI"/>
                  <a:ea typeface="Meiryo UI"/>
                </a:rPr>
                <a:t>ア　国内外からのアクセス</a:t>
              </a:r>
            </a:p>
            <a:p>
              <a:pPr lvl="0">
                <a:lnSpc>
                  <a:spcPts val="1700"/>
                </a:lnSpc>
                <a:defRPr/>
              </a:pPr>
              <a:r>
                <a:rPr lang="ja-JP" altLang="en-US" sz="1400" dirty="0">
                  <a:solidFill>
                    <a:schemeClr val="tx1"/>
                  </a:solidFill>
                  <a:latin typeface="Meiryo UI"/>
                  <a:ea typeface="Meiryo UI"/>
                </a:rPr>
                <a:t>㋐　関空の機能強化</a:t>
              </a:r>
              <a:endParaRPr lang="en-US" altLang="ja-JP" sz="1400" dirty="0">
                <a:solidFill>
                  <a:schemeClr val="tx1"/>
                </a:solidFill>
                <a:latin typeface="Meiryo UI"/>
                <a:ea typeface="Meiryo UI"/>
              </a:endParaRPr>
            </a:p>
            <a:p>
              <a:pPr>
                <a:lnSpc>
                  <a:spcPts val="17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関空の財務状況等について国家レベルの課題として国に問題提起。</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これを契機に、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関空・伊丹の経営統合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など、関空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の財務状況の改善や戦略的な経営を実現するための取組が進展。さらに、</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国内空港で初めて事業運営権の売却</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が行われ、関西エアポート㈱による事業運営が開始。神戸空港コンセッション実施により、</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関空・伊丹・</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神戸空港の３空港一体運営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誘致や路線誘致インセンティブの拡充にも注力</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Meiryo UI"/>
                <a:ea typeface="Meiryo UI"/>
              </a:endParaRPr>
            </a:p>
          </p:txBody>
        </p:sp>
        <p:sp>
          <p:nvSpPr>
            <p:cNvPr id="17" name="角丸四角形 16"/>
            <p:cNvSpPr/>
            <p:nvPr/>
          </p:nvSpPr>
          <p:spPr>
            <a:xfrm>
              <a:off x="521164" y="6916207"/>
              <a:ext cx="3337522" cy="613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改革取組</a:t>
              </a:r>
            </a:p>
          </p:txBody>
        </p:sp>
      </p:grpSp>
      <p:sp>
        <p:nvSpPr>
          <p:cNvPr id="12" name="スライド番号プレースホルダー 3"/>
          <p:cNvSpPr txBox="1">
            <a:spLocks/>
          </p:cNvSpPr>
          <p:nvPr/>
        </p:nvSpPr>
        <p:spPr>
          <a:xfrm>
            <a:off x="7164288" y="652534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779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29334" y="452295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4" name="グループ化 3"/>
          <p:cNvGrpSpPr/>
          <p:nvPr/>
        </p:nvGrpSpPr>
        <p:grpSpPr>
          <a:xfrm>
            <a:off x="226468" y="437230"/>
            <a:ext cx="8803232" cy="4393261"/>
            <a:chOff x="521164" y="6831019"/>
            <a:chExt cx="9413009" cy="4911394"/>
          </a:xfrm>
        </p:grpSpPr>
        <p:sp>
          <p:nvSpPr>
            <p:cNvPr id="5" name="角丸四角形 4"/>
            <p:cNvSpPr/>
            <p:nvPr/>
          </p:nvSpPr>
          <p:spPr>
            <a:xfrm>
              <a:off x="523474" y="6845303"/>
              <a:ext cx="9410699" cy="4897110"/>
            </a:xfrm>
            <a:prstGeom prst="roundRect">
              <a:avLst>
                <a:gd name="adj" fmla="val 511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nSpc>
                  <a:spcPts val="1500"/>
                </a:lnSpc>
                <a:defRPr/>
              </a:pPr>
              <a:endParaRPr lang="en-US" altLang="ja-JP" sz="1400" dirty="0">
                <a:solidFill>
                  <a:schemeClr val="tx1"/>
                </a:solidFill>
                <a:latin typeface="Meiryo UI"/>
                <a:ea typeface="Meiryo UI"/>
              </a:endParaRPr>
            </a:p>
            <a:p>
              <a:pPr lvl="0">
                <a:lnSpc>
                  <a:spcPts val="1500"/>
                </a:lnSpc>
                <a:defRPr/>
              </a:pPr>
              <a:r>
                <a:rPr lang="ja-JP" altLang="en-US" sz="1400" u="sng" dirty="0">
                  <a:solidFill>
                    <a:schemeClr val="tx1"/>
                  </a:solidFill>
                  <a:latin typeface="Meiryo UI"/>
                  <a:ea typeface="Meiryo UI"/>
                </a:rPr>
                <a:t>ア　国内外からのアクセス</a:t>
              </a:r>
              <a:endParaRPr lang="en-US" altLang="ja-JP" sz="1400" u="sng" dirty="0">
                <a:solidFill>
                  <a:schemeClr val="tx1"/>
                </a:solidFill>
                <a:latin typeface="Meiryo UI"/>
                <a:ea typeface="Meiryo UI"/>
              </a:endParaRPr>
            </a:p>
            <a:p>
              <a:pPr lvl="0">
                <a:lnSpc>
                  <a:spcPts val="1500"/>
                </a:lnSpc>
                <a:defRPr/>
              </a:pPr>
              <a:r>
                <a:rPr lang="ja-JP" altLang="en-US" sz="1400" dirty="0">
                  <a:solidFill>
                    <a:schemeClr val="tx1"/>
                  </a:solidFill>
                  <a:latin typeface="Meiryo UI"/>
                  <a:ea typeface="Meiryo UI"/>
                </a:rPr>
                <a:t>㋑　リニア中央新幹線や北陸新幹線の早期全線開業要望。</a:t>
              </a:r>
            </a:p>
            <a:p>
              <a:pPr lvl="0">
                <a:lnSpc>
                  <a:spcPts val="1500"/>
                </a:lnSpc>
                <a:defRPr/>
              </a:pPr>
              <a:r>
                <a:rPr lang="ja-JP" altLang="en-US" sz="1400" b="1" dirty="0">
                  <a:solidFill>
                    <a:schemeClr val="tx1"/>
                  </a:solidFill>
                  <a:latin typeface="Meiryo UI"/>
                  <a:ea typeface="Meiryo UI"/>
                </a:rPr>
                <a:t>・リニア中央新幹線</a:t>
              </a:r>
              <a:r>
                <a:rPr lang="ja-JP" altLang="en-US" sz="1400" dirty="0">
                  <a:solidFill>
                    <a:schemeClr val="tx1"/>
                  </a:solidFill>
                  <a:latin typeface="Meiryo UI"/>
                  <a:ea typeface="Meiryo UI"/>
                </a:rPr>
                <a:t>については、府・市・経済界が一丸となって、全線の早期開業を働きかけ、</a:t>
              </a:r>
              <a:r>
                <a:rPr lang="ja-JP" altLang="en-US" sz="1400" b="1" dirty="0">
                  <a:solidFill>
                    <a:schemeClr val="tx1"/>
                  </a:solidFill>
                  <a:latin typeface="Meiryo UI"/>
                  <a:ea typeface="Meiryo UI"/>
                </a:rPr>
                <a:t>名阪間の開業最大</a:t>
              </a:r>
              <a:r>
                <a:rPr lang="en-US" altLang="ja-JP" sz="1400" b="1" dirty="0">
                  <a:solidFill>
                    <a:schemeClr val="tx1"/>
                  </a:solidFill>
                  <a:latin typeface="Meiryo UI"/>
                  <a:ea typeface="Meiryo UI"/>
                </a:rPr>
                <a:t>8</a:t>
              </a:r>
              <a:r>
                <a:rPr lang="ja-JP" altLang="en-US" sz="1400" b="1" dirty="0">
                  <a:solidFill>
                    <a:schemeClr val="tx1"/>
                  </a:solidFill>
                  <a:latin typeface="Meiryo UI"/>
                  <a:ea typeface="Meiryo UI"/>
                </a:rPr>
                <a:t>年</a:t>
              </a:r>
              <a:endParaRPr lang="en-US" altLang="ja-JP" sz="1400" b="1" dirty="0">
                <a:solidFill>
                  <a:schemeClr val="tx1"/>
                </a:solidFill>
                <a:latin typeface="Meiryo UI"/>
                <a:ea typeface="Meiryo UI"/>
              </a:endParaRPr>
            </a:p>
            <a:p>
              <a:pPr lvl="0">
                <a:lnSpc>
                  <a:spcPts val="1500"/>
                </a:lnSpc>
                <a:defRPr/>
              </a:pPr>
              <a:r>
                <a:rPr lang="ja-JP" altLang="en-US" sz="1400" b="1" dirty="0">
                  <a:solidFill>
                    <a:schemeClr val="tx1"/>
                  </a:solidFill>
                  <a:latin typeface="Meiryo UI"/>
                  <a:ea typeface="Meiryo UI"/>
                </a:rPr>
                <a:t> 間前倒し</a:t>
              </a:r>
              <a:r>
                <a:rPr lang="ja-JP" altLang="en-US" sz="1400" dirty="0">
                  <a:solidFill>
                    <a:schemeClr val="tx1"/>
                  </a:solidFill>
                  <a:latin typeface="Meiryo UI"/>
                  <a:ea typeface="Meiryo UI"/>
                </a:rPr>
                <a:t>（</a:t>
              </a:r>
              <a:r>
                <a:rPr lang="en-US" altLang="ja-JP" sz="1400" dirty="0">
                  <a:solidFill>
                    <a:schemeClr val="tx1"/>
                  </a:solidFill>
                  <a:latin typeface="Meiryo UI"/>
                  <a:ea typeface="Meiryo UI"/>
                </a:rPr>
                <a:t>2045</a:t>
              </a:r>
              <a:r>
                <a:rPr lang="ja-JP" altLang="en-US" sz="1400" dirty="0">
                  <a:solidFill>
                    <a:schemeClr val="tx1"/>
                  </a:solidFill>
                  <a:latin typeface="Meiryo UI"/>
                  <a:ea typeface="Meiryo UI"/>
                </a:rPr>
                <a:t>→</a:t>
              </a:r>
              <a:r>
                <a:rPr lang="en-US" altLang="ja-JP" sz="1400" dirty="0">
                  <a:solidFill>
                    <a:schemeClr val="tx1"/>
                  </a:solidFill>
                  <a:latin typeface="Meiryo UI"/>
                  <a:ea typeface="Meiryo UI"/>
                </a:rPr>
                <a:t>2037</a:t>
              </a:r>
              <a:r>
                <a:rPr lang="ja-JP" altLang="en-US" sz="1400" dirty="0">
                  <a:solidFill>
                    <a:schemeClr val="tx1"/>
                  </a:solidFill>
                  <a:latin typeface="Meiryo UI"/>
                  <a:ea typeface="Meiryo UI"/>
                </a:rPr>
                <a:t>年）。</a:t>
              </a:r>
              <a:r>
                <a:rPr lang="ja-JP" altLang="en-US" sz="1400" b="1" dirty="0">
                  <a:solidFill>
                    <a:schemeClr val="tx1"/>
                  </a:solidFill>
                  <a:latin typeface="Meiryo UI"/>
                  <a:ea typeface="Meiryo UI"/>
                </a:rPr>
                <a:t>北陸新幹線については、概略の駅位置・ルートが決定</a:t>
              </a:r>
              <a:r>
                <a:rPr lang="ja-JP" altLang="en-US" sz="1400" dirty="0">
                  <a:solidFill>
                    <a:schemeClr val="tx1"/>
                  </a:solidFill>
                  <a:latin typeface="Meiryo UI"/>
                  <a:ea typeface="Meiryo UI"/>
                </a:rPr>
                <a:t>。</a:t>
              </a:r>
              <a:endParaRPr lang="en-US" altLang="ja-JP" sz="1400" dirty="0">
                <a:solidFill>
                  <a:schemeClr val="tx1"/>
                </a:solidFill>
                <a:latin typeface="Meiryo UI"/>
                <a:ea typeface="Meiryo UI"/>
              </a:endParaRPr>
            </a:p>
            <a:p>
              <a:pPr lvl="0">
                <a:lnSpc>
                  <a:spcPts val="1500"/>
                </a:lnSpc>
                <a:defRPr/>
              </a:pPr>
              <a:endParaRPr lang="en-US" altLang="ja-JP" sz="1400" dirty="0">
                <a:solidFill>
                  <a:schemeClr val="tx1"/>
                </a:solidFill>
                <a:latin typeface="Meiryo UI"/>
                <a:ea typeface="Meiryo UI"/>
              </a:endParaRPr>
            </a:p>
            <a:p>
              <a:pPr lvl="0">
                <a:lnSpc>
                  <a:spcPts val="1500"/>
                </a:lnSpc>
                <a:defRPr/>
              </a:pPr>
              <a:r>
                <a:rPr lang="ja-JP" altLang="en-US" sz="1400" u="sng" dirty="0">
                  <a:solidFill>
                    <a:schemeClr val="tx1"/>
                  </a:solidFill>
                  <a:latin typeface="Meiryo UI"/>
                  <a:ea typeface="Meiryo UI"/>
                </a:rPr>
                <a:t>イ　都心部ネットワークの整備</a:t>
              </a:r>
            </a:p>
            <a:p>
              <a:pPr>
                <a:lnSpc>
                  <a:spcPts val="1500"/>
                </a:lnSpc>
                <a:defRPr/>
              </a:pPr>
              <a:r>
                <a:rPr lang="ja-JP" altLang="en-US" sz="1400" dirty="0">
                  <a:solidFill>
                    <a:schemeClr val="tx1"/>
                  </a:solidFill>
                  <a:latin typeface="Meiryo UI"/>
                  <a:ea typeface="Meiryo UI"/>
                </a:rPr>
                <a:t>・大阪の物流・人流を支えるインフラの戦略的な機能強化に向けて、</a:t>
              </a:r>
              <a:r>
                <a:rPr lang="ja-JP" altLang="en-US" sz="1400" b="1" dirty="0">
                  <a:solidFill>
                    <a:schemeClr val="tx1"/>
                  </a:solidFill>
                  <a:latin typeface="Meiryo UI"/>
                  <a:ea typeface="Meiryo UI"/>
                </a:rPr>
                <a:t>大阪府・市が一体となって、事業の具体化を推進</a:t>
              </a:r>
              <a:r>
                <a:rPr lang="ja-JP" altLang="en-US" sz="1400" dirty="0">
                  <a:solidFill>
                    <a:schemeClr val="tx1"/>
                  </a:solidFill>
                  <a:latin typeface="Meiryo UI"/>
                  <a:ea typeface="Meiryo UI"/>
                </a:rPr>
                <a:t>。</a:t>
              </a:r>
            </a:p>
            <a:p>
              <a:pPr lvl="0">
                <a:lnSpc>
                  <a:spcPts val="1500"/>
                </a:lnSpc>
                <a:defRPr/>
              </a:pPr>
              <a:r>
                <a:rPr lang="ja-JP" altLang="en-US" sz="1400" dirty="0">
                  <a:solidFill>
                    <a:schemeClr val="tx1"/>
                  </a:solidFill>
                  <a:latin typeface="Meiryo UI"/>
                  <a:ea typeface="Meiryo UI"/>
                </a:rPr>
                <a:t>㋐　鉄道：</a:t>
              </a:r>
              <a:r>
                <a:rPr lang="ja-JP" altLang="en-US" sz="1400" b="1" dirty="0">
                  <a:solidFill>
                    <a:schemeClr val="tx1"/>
                  </a:solidFill>
                  <a:latin typeface="Meiryo UI"/>
                  <a:ea typeface="Meiryo UI"/>
                </a:rPr>
                <a:t>ストック組み換えによる戦略路線の整備</a:t>
              </a:r>
              <a:r>
                <a:rPr lang="ja-JP" altLang="en-US" sz="1400" dirty="0">
                  <a:solidFill>
                    <a:schemeClr val="tx1"/>
                  </a:solidFill>
                  <a:latin typeface="Meiryo UI"/>
                  <a:ea typeface="Meiryo UI"/>
                </a:rPr>
                <a:t>（北大阪急行延伸</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北</a:t>
              </a:r>
              <a:r>
                <a:rPr lang="en-US" altLang="ja-JP" sz="1400" dirty="0">
                  <a:solidFill>
                    <a:schemeClr val="tx1"/>
                  </a:solidFill>
                  <a:latin typeface="Meiryo UI"/>
                  <a:ea typeface="Meiryo UI"/>
                </a:rPr>
                <a:t>)</a:t>
              </a:r>
              <a:r>
                <a:rPr lang="ja-JP" altLang="en-US" sz="1400" dirty="0" err="1">
                  <a:solidFill>
                    <a:schemeClr val="tx1"/>
                  </a:solidFill>
                  <a:latin typeface="Meiryo UI"/>
                  <a:ea typeface="Meiryo UI"/>
                </a:rPr>
                <a:t>、</a:t>
              </a:r>
              <a:r>
                <a:rPr lang="ja-JP" altLang="en-US" sz="1400" dirty="0">
                  <a:solidFill>
                    <a:schemeClr val="tx1"/>
                  </a:solidFill>
                  <a:latin typeface="Meiryo UI"/>
                  <a:ea typeface="Meiryo UI"/>
                </a:rPr>
                <a:t>大阪モノレール延伸</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東</a:t>
              </a:r>
              <a:r>
                <a:rPr lang="en-US" altLang="ja-JP" sz="1400" dirty="0">
                  <a:solidFill>
                    <a:schemeClr val="tx1"/>
                  </a:solidFill>
                  <a:latin typeface="Meiryo UI"/>
                  <a:ea typeface="Meiryo UI"/>
                </a:rPr>
                <a:t>)</a:t>
              </a:r>
              <a:r>
                <a:rPr lang="ja-JP" altLang="en-US" sz="1400" dirty="0" err="1">
                  <a:solidFill>
                    <a:schemeClr val="tx1"/>
                  </a:solidFill>
                  <a:latin typeface="Meiryo UI"/>
                  <a:ea typeface="Meiryo UI"/>
                </a:rPr>
                <a:t>、</a:t>
              </a:r>
              <a:r>
                <a:rPr lang="ja-JP" altLang="en-US" sz="1400" dirty="0">
                  <a:solidFill>
                    <a:schemeClr val="tx1"/>
                  </a:solidFill>
                  <a:latin typeface="Meiryo UI"/>
                  <a:ea typeface="Meiryo UI"/>
                </a:rPr>
                <a:t>なにわ筋</a:t>
              </a:r>
              <a:endParaRPr lang="en-US" altLang="ja-JP" sz="1400" dirty="0">
                <a:solidFill>
                  <a:schemeClr val="tx1"/>
                </a:solidFill>
                <a:latin typeface="Meiryo UI"/>
                <a:ea typeface="Meiryo UI"/>
              </a:endParaRPr>
            </a:p>
            <a:p>
              <a:pPr lvl="0">
                <a:lnSpc>
                  <a:spcPts val="1500"/>
                </a:lnSpc>
                <a:defRPr/>
              </a:pPr>
              <a:r>
                <a:rPr lang="en-US" altLang="ja-JP" sz="1400" dirty="0">
                  <a:solidFill>
                    <a:schemeClr val="tx1"/>
                  </a:solidFill>
                  <a:latin typeface="Meiryo UI"/>
                  <a:ea typeface="Meiryo UI"/>
                </a:rPr>
                <a:t>              </a:t>
              </a:r>
              <a:r>
                <a:rPr lang="ja-JP" altLang="en-US" sz="1400" dirty="0">
                  <a:solidFill>
                    <a:schemeClr val="tx1"/>
                  </a:solidFill>
                  <a:latin typeface="Meiryo UI"/>
                  <a:ea typeface="Meiryo UI"/>
                </a:rPr>
                <a:t>線整備</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中央部</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a:t>
              </a:r>
            </a:p>
            <a:p>
              <a:pPr lvl="0">
                <a:lnSpc>
                  <a:spcPts val="1500"/>
                </a:lnSpc>
                <a:defRPr/>
              </a:pPr>
              <a:r>
                <a:rPr lang="ja-JP" altLang="en-US" sz="1400" dirty="0">
                  <a:solidFill>
                    <a:schemeClr val="tx1"/>
                  </a:solidFill>
                  <a:latin typeface="Meiryo UI"/>
                  <a:ea typeface="Meiryo UI"/>
                </a:rPr>
                <a:t>㋑　道路：</a:t>
              </a:r>
              <a:r>
                <a:rPr lang="ja-JP" altLang="en-US" sz="1400" b="1" dirty="0">
                  <a:solidFill>
                    <a:schemeClr val="tx1"/>
                  </a:solidFill>
                  <a:latin typeface="Meiryo UI"/>
                  <a:ea typeface="Meiryo UI"/>
                </a:rPr>
                <a:t>淀川左岸線延伸部</a:t>
              </a:r>
              <a:r>
                <a:rPr lang="ja-JP" altLang="en-US" sz="1400" dirty="0">
                  <a:solidFill>
                    <a:schemeClr val="tx1"/>
                  </a:solidFill>
                  <a:latin typeface="Meiryo UI"/>
                  <a:ea typeface="Meiryo UI"/>
                </a:rPr>
                <a:t>など</a:t>
              </a:r>
            </a:p>
            <a:p>
              <a:pPr lvl="0">
                <a:lnSpc>
                  <a:spcPts val="1500"/>
                </a:lnSpc>
                <a:defRPr/>
              </a:pPr>
              <a:endParaRPr lang="en-US" altLang="ja-JP" sz="1400" dirty="0">
                <a:solidFill>
                  <a:schemeClr val="tx1"/>
                </a:solidFill>
                <a:latin typeface="Meiryo UI"/>
                <a:ea typeface="Meiryo UI"/>
              </a:endParaRPr>
            </a:p>
            <a:p>
              <a:pPr lvl="0">
                <a:lnSpc>
                  <a:spcPts val="1500"/>
                </a:lnSpc>
                <a:defRPr/>
              </a:pPr>
              <a:r>
                <a:rPr lang="ja-JP" altLang="en-US" sz="1400" u="sng" dirty="0">
                  <a:solidFill>
                    <a:schemeClr val="tx1"/>
                  </a:solidFill>
                  <a:latin typeface="Meiryo UI"/>
                  <a:ea typeface="Meiryo UI"/>
                </a:rPr>
                <a:t>ウ　利用者目線からのサービスを強化し、サービス改善・向上</a:t>
              </a:r>
            </a:p>
            <a:p>
              <a:pPr lvl="0">
                <a:lnSpc>
                  <a:spcPts val="1500"/>
                </a:lnSpc>
                <a:defRPr/>
              </a:pPr>
              <a:r>
                <a:rPr lang="ja-JP" altLang="en-US" sz="1400" dirty="0">
                  <a:solidFill>
                    <a:schemeClr val="tx1"/>
                  </a:solidFill>
                  <a:latin typeface="Meiryo UI"/>
                  <a:ea typeface="Meiryo UI"/>
                </a:rPr>
                <a:t>㋐　</a:t>
              </a:r>
              <a:r>
                <a:rPr lang="ja-JP" altLang="en-US" sz="1400" b="1" dirty="0">
                  <a:solidFill>
                    <a:schemeClr val="tx1"/>
                  </a:solidFill>
                  <a:latin typeface="Meiryo UI"/>
                  <a:ea typeface="Meiryo UI"/>
                </a:rPr>
                <a:t>泉北高速鉄道</a:t>
              </a:r>
              <a:r>
                <a:rPr lang="ja-JP" altLang="en-US" sz="1400" dirty="0">
                  <a:solidFill>
                    <a:schemeClr val="tx1"/>
                  </a:solidFill>
                  <a:latin typeface="Meiryo UI"/>
                  <a:ea typeface="Meiryo UI"/>
                </a:rPr>
                <a:t>を運営する大阪府都市開発</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株</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a:t>
              </a:r>
              <a:r>
                <a:rPr lang="ja-JP" altLang="en-US" sz="1400" b="1" dirty="0">
                  <a:solidFill>
                    <a:schemeClr val="tx1"/>
                  </a:solidFill>
                  <a:latin typeface="Meiryo UI"/>
                  <a:ea typeface="Meiryo UI"/>
                </a:rPr>
                <a:t>民営化</a:t>
              </a:r>
              <a:r>
                <a:rPr lang="ja-JP" altLang="en-US" sz="1400" dirty="0">
                  <a:solidFill>
                    <a:schemeClr val="tx1"/>
                  </a:solidFill>
                  <a:latin typeface="Meiryo UI"/>
                  <a:ea typeface="Meiryo UI"/>
                </a:rPr>
                <a:t>。</a:t>
              </a:r>
            </a:p>
            <a:p>
              <a:pPr lvl="0">
                <a:lnSpc>
                  <a:spcPts val="1500"/>
                </a:lnSpc>
                <a:defRPr/>
              </a:pPr>
              <a:r>
                <a:rPr lang="ja-JP" altLang="en-US" sz="1400" dirty="0">
                  <a:solidFill>
                    <a:schemeClr val="tx1"/>
                  </a:solidFill>
                  <a:latin typeface="Meiryo UI"/>
                  <a:ea typeface="Meiryo UI"/>
                </a:rPr>
                <a:t>㋑　</a:t>
              </a:r>
              <a:r>
                <a:rPr lang="ja-JP" altLang="en-US" sz="1400" b="1" dirty="0">
                  <a:solidFill>
                    <a:schemeClr val="tx1"/>
                  </a:solidFill>
                  <a:latin typeface="Meiryo UI"/>
                  <a:ea typeface="Meiryo UI"/>
                </a:rPr>
                <a:t>高速道路料金体系一元化</a:t>
              </a:r>
              <a:r>
                <a:rPr lang="ja-JP" altLang="en-US" sz="1400" dirty="0">
                  <a:solidFill>
                    <a:schemeClr val="tx1"/>
                  </a:solidFill>
                  <a:latin typeface="Meiryo UI"/>
                  <a:ea typeface="Meiryo UI"/>
                </a:rPr>
                <a:t>。</a:t>
              </a:r>
              <a:endParaRPr lang="en-US" altLang="ja-JP" sz="1400" dirty="0">
                <a:solidFill>
                  <a:schemeClr val="tx1"/>
                </a:solidFill>
                <a:latin typeface="Meiryo UI"/>
                <a:ea typeface="Meiryo UI"/>
              </a:endParaRPr>
            </a:p>
            <a:p>
              <a:pPr lvl="0">
                <a:lnSpc>
                  <a:spcPts val="1500"/>
                </a:lnSpc>
                <a:defRPr/>
              </a:pPr>
              <a:r>
                <a:rPr lang="ja-JP" altLang="en-US" sz="1400" dirty="0">
                  <a:solidFill>
                    <a:schemeClr val="tx1"/>
                  </a:solidFill>
                  <a:latin typeface="Meiryo UI"/>
                  <a:ea typeface="Meiryo UI"/>
                </a:rPr>
                <a:t>㋒　民営化した</a:t>
              </a:r>
              <a:r>
                <a:rPr lang="en-US" altLang="ja-JP" sz="1400" b="1" dirty="0">
                  <a:solidFill>
                    <a:schemeClr val="tx1"/>
                  </a:solidFill>
                  <a:latin typeface="Meiryo UI"/>
                  <a:ea typeface="Meiryo UI"/>
                </a:rPr>
                <a:t>Osaka Metro</a:t>
              </a:r>
              <a:r>
                <a:rPr lang="ja-JP" altLang="en-US" sz="1400" b="1" dirty="0">
                  <a:solidFill>
                    <a:schemeClr val="tx1"/>
                  </a:solidFill>
                  <a:latin typeface="Meiryo UI"/>
                  <a:ea typeface="Meiryo UI"/>
                </a:rPr>
                <a:t>によるオンデマンドバスや自動運転化の実証実験など、</a:t>
              </a:r>
              <a:r>
                <a:rPr lang="en-US" altLang="ja-JP" sz="1400" b="1" dirty="0" err="1">
                  <a:solidFill>
                    <a:schemeClr val="tx1"/>
                  </a:solidFill>
                  <a:latin typeface="Meiryo UI"/>
                  <a:ea typeface="Meiryo UI"/>
                </a:rPr>
                <a:t>MaaS</a:t>
              </a:r>
              <a:r>
                <a:rPr lang="ja-JP" altLang="en-US" sz="1400" b="1" dirty="0">
                  <a:solidFill>
                    <a:schemeClr val="tx1"/>
                  </a:solidFill>
                  <a:latin typeface="Meiryo UI"/>
                  <a:ea typeface="Meiryo UI"/>
                </a:rPr>
                <a:t>の具体的取組を推進</a:t>
              </a:r>
              <a:r>
                <a:rPr lang="ja-JP" altLang="en-US" sz="1400" dirty="0">
                  <a:solidFill>
                    <a:schemeClr val="tx1"/>
                  </a:solidFill>
                  <a:latin typeface="Meiryo UI"/>
                  <a:ea typeface="Meiryo UI"/>
                </a:rPr>
                <a:t>。</a:t>
              </a:r>
              <a:endParaRPr lang="en-US" altLang="ja-JP" sz="1400" dirty="0">
                <a:solidFill>
                  <a:schemeClr val="tx1"/>
                </a:solidFill>
                <a:latin typeface="Meiryo UI"/>
                <a:ea typeface="Meiryo UI"/>
              </a:endParaRPr>
            </a:p>
            <a:p>
              <a:pPr lvl="0">
                <a:lnSpc>
                  <a:spcPts val="1500"/>
                </a:lnSpc>
                <a:defRPr/>
              </a:pPr>
              <a:endParaRPr kumimoji="1" lang="en-US" altLang="ja-JP" sz="1400" b="1" i="0" u="none" strike="noStrike" kern="1200" cap="none" spc="0" normalizeH="0" baseline="0" noProof="0" dirty="0">
                <a:ln>
                  <a:noFill/>
                </a:ln>
                <a:solidFill>
                  <a:schemeClr val="tx1"/>
                </a:solidFill>
                <a:effectLst/>
                <a:uLnTx/>
                <a:uFillTx/>
                <a:latin typeface="Meiryo UI"/>
                <a:ea typeface="Meiryo UI"/>
              </a:endParaRPr>
            </a:p>
            <a:p>
              <a:pPr lvl="0">
                <a:lnSpc>
                  <a:spcPts val="1500"/>
                </a:lnSpc>
                <a:defRPr/>
              </a:pPr>
              <a:r>
                <a:rPr lang="ja-JP" altLang="en-US" sz="1400" u="sng" dirty="0">
                  <a:solidFill>
                    <a:schemeClr val="tx1"/>
                  </a:solidFill>
                  <a:latin typeface="Meiryo UI"/>
                  <a:ea typeface="Meiryo UI"/>
                </a:rPr>
                <a:t>エ　機能強化のための組織設置と共通の戦略策定</a:t>
              </a:r>
              <a:endParaRPr lang="en-US" altLang="ja-JP" sz="1400" u="sng" dirty="0">
                <a:solidFill>
                  <a:schemeClr val="tx1"/>
                </a:solidFill>
                <a:latin typeface="Meiryo UI"/>
                <a:ea typeface="Meiryo UI"/>
              </a:endParaRPr>
            </a:p>
            <a:p>
              <a:pPr lvl="0">
                <a:lnSpc>
                  <a:spcPts val="1500"/>
                </a:lnSpc>
                <a:defRPr/>
              </a:pPr>
              <a:r>
                <a:rPr lang="ja-JP" altLang="en-US" sz="1400" dirty="0">
                  <a:solidFill>
                    <a:schemeClr val="tx1"/>
                  </a:solidFill>
                  <a:latin typeface="Meiryo UI"/>
                  <a:ea typeface="Meiryo UI"/>
                </a:rPr>
                <a:t>㋐　</a:t>
              </a:r>
              <a:r>
                <a:rPr lang="ja-JP" altLang="en-US" sz="1400" b="1" dirty="0">
                  <a:solidFill>
                    <a:schemeClr val="tx1"/>
                  </a:solidFill>
                  <a:latin typeface="Meiryo UI"/>
                  <a:ea typeface="Meiryo UI"/>
                </a:rPr>
                <a:t>都市交通局</a:t>
              </a:r>
              <a:r>
                <a:rPr lang="ja-JP" altLang="en-US" sz="1400" dirty="0">
                  <a:solidFill>
                    <a:schemeClr val="tx1"/>
                  </a:solidFill>
                  <a:latin typeface="Meiryo UI"/>
                  <a:ea typeface="Meiryo UI"/>
                </a:rPr>
                <a:t>の設置により、大阪市域内の</a:t>
              </a:r>
              <a:r>
                <a:rPr lang="ja-JP" altLang="en-US" sz="1400" b="1" dirty="0">
                  <a:solidFill>
                    <a:schemeClr val="tx1"/>
                  </a:solidFill>
                  <a:latin typeface="Meiryo UI"/>
                  <a:ea typeface="Meiryo UI"/>
                </a:rPr>
                <a:t>地下鉄・バスに関連する総合的な交通政策</a:t>
              </a:r>
              <a:r>
                <a:rPr lang="ja-JP" altLang="en-US" sz="1400" dirty="0">
                  <a:solidFill>
                    <a:schemeClr val="tx1"/>
                  </a:solidFill>
                  <a:latin typeface="Meiryo UI"/>
                  <a:ea typeface="Meiryo UI"/>
                </a:rPr>
                <a:t>を推進。</a:t>
              </a:r>
            </a:p>
            <a:p>
              <a:pPr lvl="0">
                <a:lnSpc>
                  <a:spcPts val="1500"/>
                </a:lnSpc>
                <a:defRPr/>
              </a:pPr>
              <a:r>
                <a:rPr lang="ja-JP" altLang="en-US" sz="1400" dirty="0">
                  <a:solidFill>
                    <a:schemeClr val="tx1"/>
                  </a:solidFill>
                  <a:latin typeface="Meiryo UI"/>
                  <a:ea typeface="Meiryo UI"/>
                </a:rPr>
                <a:t>㋑　大阪都市圏全体を視野に、</a:t>
              </a:r>
              <a:r>
                <a:rPr lang="en-US" altLang="ja-JP" sz="1400" dirty="0">
                  <a:solidFill>
                    <a:schemeClr val="tx1"/>
                  </a:solidFill>
                  <a:latin typeface="Meiryo UI"/>
                  <a:ea typeface="Meiryo UI"/>
                </a:rPr>
                <a:t>2050</a:t>
              </a:r>
              <a:r>
                <a:rPr lang="ja-JP" altLang="en-US" sz="1400" dirty="0">
                  <a:solidFill>
                    <a:schemeClr val="tx1"/>
                  </a:solidFill>
                  <a:latin typeface="Meiryo UI"/>
                  <a:ea typeface="Meiryo UI"/>
                </a:rPr>
                <a:t>年を目標として、大阪全体のまちづくりの方向性を示す</a:t>
              </a:r>
              <a:r>
                <a:rPr lang="ja-JP" altLang="en-US" sz="1400" b="1" dirty="0">
                  <a:solidFill>
                    <a:schemeClr val="tx1"/>
                  </a:solidFill>
                  <a:latin typeface="Meiryo UI"/>
                  <a:ea typeface="Meiryo UI"/>
                </a:rPr>
                <a:t>「大阪のまちづくりグランド</a:t>
              </a:r>
              <a:endParaRPr lang="en-US" altLang="ja-JP" sz="1400" b="1" dirty="0">
                <a:solidFill>
                  <a:schemeClr val="tx1"/>
                </a:solidFill>
                <a:latin typeface="Meiryo UI"/>
                <a:ea typeface="Meiryo UI"/>
              </a:endParaRPr>
            </a:p>
            <a:p>
              <a:pPr lvl="0">
                <a:lnSpc>
                  <a:spcPts val="1500"/>
                </a:lnSpc>
                <a:defRPr/>
              </a:pPr>
              <a:r>
                <a:rPr lang="ja-JP" altLang="en-US" sz="1400" b="1" dirty="0">
                  <a:solidFill>
                    <a:schemeClr val="tx1"/>
                  </a:solidFill>
                  <a:latin typeface="Meiryo UI"/>
                  <a:ea typeface="Meiryo UI"/>
                </a:rPr>
                <a:t>　　 デザイン」を策定</a:t>
              </a:r>
              <a:r>
                <a:rPr lang="ja-JP" altLang="en-US" sz="1400" dirty="0">
                  <a:solidFill>
                    <a:schemeClr val="tx1"/>
                  </a:solidFill>
                  <a:latin typeface="Meiryo UI"/>
                  <a:ea typeface="Meiryo UI"/>
                </a:rPr>
                <a:t>。</a:t>
              </a:r>
              <a:endParaRPr kumimoji="1" lang="en-US" altLang="ja-JP" sz="1400" b="1" i="0" u="none" strike="noStrike" kern="1200" cap="none" spc="0" normalizeH="0" baseline="0" noProof="0" dirty="0">
                <a:ln>
                  <a:noFill/>
                </a:ln>
                <a:solidFill>
                  <a:schemeClr val="tx1"/>
                </a:solidFill>
                <a:effectLst/>
                <a:uLnTx/>
                <a:uFillTx/>
                <a:latin typeface="Meiryo UI"/>
                <a:ea typeface="Meiryo UI"/>
              </a:endParaRPr>
            </a:p>
          </p:txBody>
        </p:sp>
        <p:sp>
          <p:nvSpPr>
            <p:cNvPr id="6" name="角丸四角形 5"/>
            <p:cNvSpPr/>
            <p:nvPr/>
          </p:nvSpPr>
          <p:spPr>
            <a:xfrm>
              <a:off x="521164" y="6831019"/>
              <a:ext cx="3337522" cy="241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改革取組（つづき）</a:t>
              </a:r>
            </a:p>
          </p:txBody>
        </p:sp>
      </p:grpSp>
      <p:sp>
        <p:nvSpPr>
          <p:cNvPr id="11" name="下矢印 10"/>
          <p:cNvSpPr/>
          <p:nvPr/>
        </p:nvSpPr>
        <p:spPr>
          <a:xfrm>
            <a:off x="4232920" y="4879976"/>
            <a:ext cx="782898" cy="263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13" name="グループ化 12"/>
          <p:cNvGrpSpPr/>
          <p:nvPr/>
        </p:nvGrpSpPr>
        <p:grpSpPr>
          <a:xfrm>
            <a:off x="228600" y="5185530"/>
            <a:ext cx="8801100" cy="1494076"/>
            <a:chOff x="1095854" y="7941481"/>
            <a:chExt cx="9410700" cy="1630008"/>
          </a:xfrm>
        </p:grpSpPr>
        <p:sp>
          <p:nvSpPr>
            <p:cNvPr id="14" name="角丸四角形 13"/>
            <p:cNvSpPr/>
            <p:nvPr/>
          </p:nvSpPr>
          <p:spPr>
            <a:xfrm>
              <a:off x="1095854" y="7949250"/>
              <a:ext cx="9410700" cy="1622239"/>
            </a:xfrm>
            <a:prstGeom prst="roundRect">
              <a:avLst>
                <a:gd name="adj" fmla="val 825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lnSpc>
                  <a:spcPts val="1600"/>
                </a:lnSpc>
                <a:defRPr/>
              </a:pPr>
              <a:endParaRPr lang="en-US" altLang="ja-JP" sz="1400" dirty="0">
                <a:solidFill>
                  <a:prstClr val="black"/>
                </a:solidFill>
                <a:latin typeface="Meiryo UI"/>
                <a:ea typeface="Meiryo UI"/>
              </a:endParaRPr>
            </a:p>
            <a:p>
              <a:pPr lvl="0">
                <a:lnSpc>
                  <a:spcPts val="1600"/>
                </a:lnSpc>
                <a:defRPr/>
              </a:pPr>
              <a:r>
                <a:rPr lang="ja-JP" altLang="en-US" sz="1400" dirty="0">
                  <a:solidFill>
                    <a:prstClr val="black"/>
                  </a:solidFill>
                  <a:latin typeface="Meiryo UI"/>
                  <a:ea typeface="Meiryo UI"/>
                </a:rPr>
                <a:t>・関空は、</a:t>
              </a:r>
              <a:r>
                <a:rPr lang="ja-JP" altLang="en-US" sz="1400" b="1" dirty="0">
                  <a:solidFill>
                    <a:prstClr val="black"/>
                  </a:solidFill>
                  <a:latin typeface="Meiryo UI"/>
                  <a:ea typeface="Meiryo UI"/>
                </a:rPr>
                <a:t>就航ネットワーク強化や</a:t>
              </a:r>
              <a:r>
                <a:rPr lang="en-US" altLang="ja-JP" sz="1400" b="1" dirty="0">
                  <a:solidFill>
                    <a:prstClr val="black"/>
                  </a:solidFill>
                  <a:latin typeface="Meiryo UI"/>
                  <a:ea typeface="Meiryo UI"/>
                </a:rPr>
                <a:t>LCC</a:t>
              </a:r>
              <a:r>
                <a:rPr lang="ja-JP" altLang="en-US" sz="1400" b="1" dirty="0">
                  <a:solidFill>
                    <a:prstClr val="black"/>
                  </a:solidFill>
                  <a:latin typeface="Meiryo UI"/>
                  <a:ea typeface="Meiryo UI"/>
                </a:rPr>
                <a:t>拠点化など、国際拠点空港としての機能が着実に成長</a:t>
              </a:r>
              <a:r>
                <a:rPr lang="ja-JP" altLang="en-US" sz="1400" dirty="0">
                  <a:solidFill>
                    <a:prstClr val="black"/>
                  </a:solidFill>
                  <a:latin typeface="Meiryo UI"/>
                  <a:ea typeface="Meiryo UI"/>
                </a:rPr>
                <a:t>。訪日外国人も近年大</a:t>
              </a:r>
              <a:endParaRPr lang="en-US" altLang="ja-JP" sz="1400" dirty="0">
                <a:solidFill>
                  <a:prstClr val="black"/>
                </a:solidFill>
                <a:latin typeface="Meiryo UI"/>
                <a:ea typeface="Meiryo UI"/>
              </a:endParaRPr>
            </a:p>
            <a:p>
              <a:pPr lvl="0">
                <a:lnSpc>
                  <a:spcPts val="1600"/>
                </a:lnSpc>
                <a:defRPr/>
              </a:pPr>
              <a:r>
                <a:rPr lang="en-US" altLang="ja-JP" sz="1400" dirty="0">
                  <a:solidFill>
                    <a:prstClr val="black"/>
                  </a:solidFill>
                  <a:latin typeface="Meiryo UI"/>
                  <a:ea typeface="Meiryo UI"/>
                </a:rPr>
                <a:t> </a:t>
              </a:r>
              <a:r>
                <a:rPr lang="ja-JP" altLang="en-US" sz="1400" dirty="0">
                  <a:solidFill>
                    <a:prstClr val="black"/>
                  </a:solidFill>
                  <a:latin typeface="Meiryo UI"/>
                  <a:ea typeface="Meiryo UI"/>
                </a:rPr>
                <a:t>幅に増加。大阪・関西、日本の成長を担うアジアのゲートウェイ空港として引き続き、必要な機能強化を図っていく。</a:t>
              </a:r>
            </a:p>
            <a:p>
              <a:pPr lvl="0">
                <a:lnSpc>
                  <a:spcPts val="1600"/>
                </a:lnSpc>
                <a:defRPr/>
              </a:pPr>
              <a:r>
                <a:rPr kumimoji="1" lang="ja-JP" altLang="en-US" sz="1400" b="0" i="0" u="none" strike="noStrike" kern="1200" cap="none" spc="0" normalizeH="0" baseline="0" noProof="0" dirty="0">
                  <a:ln>
                    <a:noFill/>
                  </a:ln>
                  <a:solidFill>
                    <a:prstClr val="black"/>
                  </a:solidFill>
                  <a:effectLst/>
                  <a:uLnTx/>
                  <a:uFillTx/>
                  <a:latin typeface="Meiryo UI"/>
                  <a:ea typeface="Meiryo UI"/>
                </a:rPr>
                <a:t>・</a:t>
              </a:r>
              <a:r>
                <a:rPr kumimoji="1" lang="ja-JP" altLang="en-US" sz="1400" b="1" i="0" u="none" strike="noStrike" kern="1200" cap="none" spc="0" normalizeH="0" baseline="0" noProof="0" dirty="0">
                  <a:ln>
                    <a:noFill/>
                  </a:ln>
                  <a:solidFill>
                    <a:prstClr val="black"/>
                  </a:solidFill>
                  <a:effectLst/>
                  <a:uLnTx/>
                  <a:uFillTx/>
                  <a:latin typeface="Meiryo UI"/>
                  <a:ea typeface="Meiryo UI"/>
                </a:rPr>
                <a:t>大阪の成長を支える交通ネットワークが充実・強化</a:t>
              </a:r>
              <a:r>
                <a:rPr kumimoji="1" lang="ja-JP" altLang="en-US" sz="1400" b="0" i="0" u="none" strike="noStrike" kern="1200" cap="none" spc="0" normalizeH="0" baseline="0" noProof="0" dirty="0">
                  <a:ln>
                    <a:noFill/>
                  </a:ln>
                  <a:solidFill>
                    <a:prstClr val="black"/>
                  </a:solidFill>
                  <a:effectLst/>
                  <a:uLnTx/>
                  <a:uFillTx/>
                  <a:latin typeface="Meiryo UI"/>
                  <a:ea typeface="Meiryo UI"/>
                </a:rPr>
                <a:t>。</a:t>
              </a:r>
              <a:r>
                <a:rPr kumimoji="1" lang="ja-JP" altLang="en-US" sz="1400" b="1" i="0" u="none" strike="noStrike" kern="1200" cap="none" spc="0" normalizeH="0" baseline="0" noProof="0" dirty="0">
                  <a:ln>
                    <a:noFill/>
                  </a:ln>
                  <a:solidFill>
                    <a:prstClr val="black"/>
                  </a:solidFill>
                  <a:effectLst/>
                  <a:uLnTx/>
                  <a:uFillTx/>
                  <a:latin typeface="Meiryo UI"/>
                  <a:ea typeface="Meiryo UI"/>
                </a:rPr>
                <a:t>副首都としてふさわしい都市機能の充実に向けて前進</a:t>
              </a:r>
              <a:r>
                <a:rPr kumimoji="1" lang="ja-JP" altLang="en-US" sz="1400" b="0" i="0" u="none" strike="noStrike" kern="1200" cap="none" spc="0" normalizeH="0" baseline="0" noProof="0" dirty="0">
                  <a:ln>
                    <a:noFill/>
                  </a:ln>
                  <a:solidFill>
                    <a:prstClr val="black"/>
                  </a:solidFill>
                  <a:effectLst/>
                  <a:uLnTx/>
                  <a:uFillTx/>
                  <a:latin typeface="Meiryo UI"/>
                  <a:ea typeface="Meiryo UI"/>
                </a:rPr>
                <a:t>。今後も</a:t>
              </a:r>
              <a:endParaRPr kumimoji="1" lang="en-US" altLang="ja-JP" sz="1400" b="0" i="0" u="none" strike="noStrike" kern="1200" cap="none" spc="0" normalizeH="0" baseline="0" noProof="0" dirty="0">
                <a:ln>
                  <a:noFill/>
                </a:ln>
                <a:solidFill>
                  <a:prstClr val="black"/>
                </a:solidFill>
                <a:effectLst/>
                <a:uLnTx/>
                <a:uFillTx/>
                <a:latin typeface="Meiryo UI"/>
                <a:ea typeface="Meiryo UI"/>
              </a:endParaRPr>
            </a:p>
            <a:p>
              <a:pPr lvl="0">
                <a:lnSpc>
                  <a:spcPts val="1600"/>
                </a:lnSpc>
                <a:defRPr/>
              </a:pPr>
              <a:r>
                <a:rPr lang="ja-JP" altLang="en-US" sz="1400" dirty="0">
                  <a:solidFill>
                    <a:srgbClr val="FF0000"/>
                  </a:solidFill>
                  <a:latin typeface="Meiryo UI"/>
                  <a:ea typeface="Meiryo UI"/>
                </a:rPr>
                <a:t> </a:t>
              </a:r>
              <a:r>
                <a:rPr lang="ja-JP" altLang="en-US" sz="1400" dirty="0">
                  <a:solidFill>
                    <a:schemeClr val="tx1"/>
                  </a:solidFill>
                  <a:latin typeface="Meiryo UI"/>
                  <a:ea typeface="Meiryo UI"/>
                </a:rPr>
                <a:t>地下鉄中央線夢洲延伸や森之宮新駅、</a:t>
              </a:r>
              <a:r>
                <a:rPr lang="en-US" altLang="ja-JP" sz="1400" dirty="0">
                  <a:solidFill>
                    <a:schemeClr val="tx1"/>
                  </a:solidFill>
                  <a:latin typeface="Meiryo UI"/>
                  <a:ea typeface="Meiryo UI"/>
                </a:rPr>
                <a:t>JR</a:t>
              </a:r>
              <a:r>
                <a:rPr lang="ja-JP" altLang="en-US" sz="1400" dirty="0">
                  <a:solidFill>
                    <a:schemeClr val="tx1"/>
                  </a:solidFill>
                  <a:latin typeface="Meiryo UI"/>
                  <a:ea typeface="Meiryo UI"/>
                </a:rPr>
                <a:t>桜島線延伸、</a:t>
              </a:r>
              <a:r>
                <a:rPr lang="en-US" altLang="ja-JP" sz="1400" dirty="0">
                  <a:solidFill>
                    <a:schemeClr val="tx1"/>
                  </a:solidFill>
                  <a:latin typeface="Meiryo UI"/>
                  <a:ea typeface="Meiryo UI"/>
                </a:rPr>
                <a:t>JR</a:t>
              </a:r>
              <a:r>
                <a:rPr lang="ja-JP" altLang="en-US" sz="1400" dirty="0">
                  <a:solidFill>
                    <a:schemeClr val="tx1"/>
                  </a:solidFill>
                  <a:latin typeface="Meiryo UI"/>
                  <a:ea typeface="Meiryo UI"/>
                </a:rPr>
                <a:t>片町線地下化など、</a:t>
              </a:r>
              <a:r>
                <a:rPr kumimoji="1" lang="ja-JP" altLang="en-US" sz="1400" b="0" i="0" u="none" strike="noStrike" kern="1200" cap="none" spc="0" normalizeH="0" baseline="0" noProof="0" dirty="0">
                  <a:ln>
                    <a:noFill/>
                  </a:ln>
                  <a:solidFill>
                    <a:schemeClr val="tx1"/>
                  </a:solidFill>
                  <a:effectLst/>
                  <a:uLnTx/>
                  <a:uFillTx/>
                  <a:latin typeface="Meiryo UI"/>
                  <a:ea typeface="Meiryo UI"/>
                </a:rPr>
                <a:t>着実に必要なインフラの整備を進め</a:t>
              </a:r>
              <a:endParaRPr kumimoji="1" lang="en-US" altLang="ja-JP" sz="1400" b="0" i="0" u="none" strike="noStrike" kern="1200" cap="none" spc="0" normalizeH="0" baseline="0" noProof="0" dirty="0">
                <a:ln>
                  <a:noFill/>
                </a:ln>
                <a:solidFill>
                  <a:schemeClr val="tx1"/>
                </a:solidFill>
                <a:effectLst/>
                <a:uLnTx/>
                <a:uFillTx/>
                <a:latin typeface="Meiryo UI"/>
                <a:ea typeface="Meiryo UI"/>
              </a:endParaRPr>
            </a:p>
            <a:p>
              <a:pPr lvl="0">
                <a:lnSpc>
                  <a:spcPts val="1600"/>
                </a:lnSpc>
                <a:defRPr/>
              </a:pPr>
              <a:r>
                <a:rPr lang="en-US" altLang="ja-JP" sz="1400" dirty="0">
                  <a:solidFill>
                    <a:schemeClr val="tx1"/>
                  </a:solidFill>
                  <a:latin typeface="Meiryo UI"/>
                  <a:ea typeface="Meiryo UI"/>
                </a:rPr>
                <a:t> </a:t>
              </a:r>
              <a:r>
                <a:rPr kumimoji="1" lang="ja-JP" altLang="en-US" sz="1400" b="0" i="0" u="none" strike="noStrike" kern="1200" cap="none" spc="0" normalizeH="0" baseline="0" noProof="0" dirty="0">
                  <a:ln>
                    <a:noFill/>
                  </a:ln>
                  <a:solidFill>
                    <a:schemeClr val="tx1"/>
                  </a:solidFill>
                  <a:effectLst/>
                  <a:uLnTx/>
                  <a:uFillTx/>
                  <a:latin typeface="Meiryo UI"/>
                  <a:ea typeface="Meiryo UI"/>
                </a:rPr>
                <a:t>ていく。</a:t>
              </a:r>
              <a:endParaRPr kumimoji="1" lang="en-US" altLang="ja-JP" sz="1400" b="0" i="0" u="none" strike="noStrike" kern="1200" cap="none" spc="0" normalizeH="0" baseline="0" noProof="0" dirty="0">
                <a:ln>
                  <a:noFill/>
                </a:ln>
                <a:solidFill>
                  <a:schemeClr val="tx1"/>
                </a:solidFill>
                <a:effectLst/>
                <a:uLnTx/>
                <a:uFillTx/>
                <a:latin typeface="Meiryo UI"/>
                <a:ea typeface="Meiryo UI"/>
              </a:endParaRPr>
            </a:p>
            <a:p>
              <a:pPr lvl="0">
                <a:lnSpc>
                  <a:spcPts val="1600"/>
                </a:lnSpc>
                <a:defRPr/>
              </a:pPr>
              <a:r>
                <a:rPr lang="ja-JP" altLang="en-US" sz="1400" dirty="0">
                  <a:solidFill>
                    <a:schemeClr val="tx1"/>
                  </a:solidFill>
                  <a:latin typeface="Meiryo UI"/>
                  <a:ea typeface="Meiryo UI"/>
                </a:rPr>
                <a:t>・都市をストレスフリーに移動できる社会を構築するため、利便性向上につながる</a:t>
              </a:r>
              <a:r>
                <a:rPr lang="en-US" altLang="ja-JP" sz="1400" b="1" dirty="0" err="1">
                  <a:solidFill>
                    <a:schemeClr val="tx1"/>
                  </a:solidFill>
                  <a:latin typeface="Meiryo UI"/>
                  <a:ea typeface="Meiryo UI"/>
                </a:rPr>
                <a:t>MaaS</a:t>
              </a:r>
              <a:r>
                <a:rPr lang="ja-JP" altLang="en-US" sz="1400" b="1" dirty="0">
                  <a:solidFill>
                    <a:schemeClr val="tx1"/>
                  </a:solidFill>
                  <a:latin typeface="Meiryo UI"/>
                  <a:ea typeface="Meiryo UI"/>
                </a:rPr>
                <a:t>を着実に推進</a:t>
              </a:r>
              <a:r>
                <a:rPr lang="ja-JP" altLang="en-US" sz="1400" dirty="0">
                  <a:solidFill>
                    <a:schemeClr val="tx1"/>
                  </a:solidFill>
                  <a:latin typeface="Meiryo UI"/>
                  <a:ea typeface="Meiryo UI"/>
                </a:rPr>
                <a:t>。</a:t>
              </a:r>
              <a:endParaRPr kumimoji="1" lang="ja-JP" altLang="en-US" sz="1400" b="0" i="0" u="none" strike="noStrike" kern="1200" cap="none" spc="0" normalizeH="0" baseline="0" noProof="0" dirty="0">
                <a:ln>
                  <a:noFill/>
                </a:ln>
                <a:solidFill>
                  <a:schemeClr val="tx1"/>
                </a:solidFill>
                <a:effectLst/>
                <a:uLnTx/>
                <a:uFillTx/>
                <a:latin typeface="Meiryo UI"/>
                <a:ea typeface="Meiryo UI"/>
              </a:endParaRPr>
            </a:p>
          </p:txBody>
        </p:sp>
        <p:sp>
          <p:nvSpPr>
            <p:cNvPr id="15" name="角丸四角形 14"/>
            <p:cNvSpPr/>
            <p:nvPr/>
          </p:nvSpPr>
          <p:spPr>
            <a:xfrm>
              <a:off x="1098385" y="7941481"/>
              <a:ext cx="3337523" cy="2356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a:defRPr/>
              </a:pPr>
              <a:r>
                <a:rPr lang="ja-JP" altLang="en-US" sz="1600" dirty="0">
                  <a:solidFill>
                    <a:prstClr val="black"/>
                  </a:solidFill>
                  <a:latin typeface="Meiryo UI"/>
                  <a:ea typeface="Meiryo UI"/>
                </a:rPr>
                <a:t>成果（今後の取組の方向性）</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17" name="テキスト ボックス 16"/>
          <p:cNvSpPr txBox="1"/>
          <p:nvPr/>
        </p:nvSpPr>
        <p:spPr>
          <a:xfrm>
            <a:off x="270457" y="24134"/>
            <a:ext cx="105349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18" name="直線コネクタ 17"/>
          <p:cNvCxnSpPr/>
          <p:nvPr/>
        </p:nvCxnSpPr>
        <p:spPr>
          <a:xfrm>
            <a:off x="270457" y="3851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4801046" y="6630234"/>
            <a:ext cx="4228654" cy="246221"/>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rPr>
              <a:t>※</a:t>
            </a:r>
            <a:r>
              <a:rPr lang="en-US" altLang="ja-JP" sz="1000" dirty="0" err="1">
                <a:latin typeface="Meiryo UI" panose="020B0604030504040204" pitchFamily="50" charset="-128"/>
                <a:ea typeface="Meiryo UI" panose="020B0604030504040204" pitchFamily="50" charset="-128"/>
              </a:rPr>
              <a:t>MaaS</a:t>
            </a:r>
            <a:r>
              <a:rPr lang="ja-JP" altLang="en-US" sz="1000" dirty="0">
                <a:latin typeface="Meiryo UI" panose="020B0604030504040204" pitchFamily="50" charset="-128"/>
                <a:ea typeface="Meiryo UI" panose="020B0604030504040204" pitchFamily="50" charset="-128"/>
              </a:rPr>
              <a:t>：様々な移動手段の予約や決済などを一体的に提供するサービス</a:t>
            </a:r>
          </a:p>
        </p:txBody>
      </p:sp>
      <p:sp>
        <p:nvSpPr>
          <p:cNvPr id="16" name="スライド番号プレースホルダー 3"/>
          <p:cNvSpPr txBox="1">
            <a:spLocks/>
          </p:cNvSpPr>
          <p:nvPr/>
        </p:nvSpPr>
        <p:spPr>
          <a:xfrm>
            <a:off x="7086600" y="659226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334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31694"/>
            <a:ext cx="9144000" cy="1325563"/>
          </a:xfrm>
        </p:spPr>
        <p:txBody>
          <a:bodyPr/>
          <a:lstStyle/>
          <a:p>
            <a:pPr algn="ctr"/>
            <a:r>
              <a:rPr kumimoji="1" lang="ja-JP" altLang="en-US" dirty="0">
                <a:latin typeface="Meiryo UI" panose="020B0604030504040204" pitchFamily="50" charset="-128"/>
                <a:ea typeface="Meiryo UI" panose="020B0604030504040204" pitchFamily="50" charset="-128"/>
              </a:rPr>
              <a:t>空港戦略（関西３空港）</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0508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94727"/>
            <a:ext cx="1053494" cy="37702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１　現状</a:t>
            </a:r>
          </a:p>
        </p:txBody>
      </p:sp>
      <p:cxnSp>
        <p:nvCxnSpPr>
          <p:cNvPr id="3" name="直線コネクタ 2"/>
          <p:cNvCxnSpPr/>
          <p:nvPr/>
        </p:nvCxnSpPr>
        <p:spPr>
          <a:xfrm>
            <a:off x="270457" y="4169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6" y="460096"/>
            <a:ext cx="9474092" cy="1220847"/>
          </a:xfrm>
          <a:prstGeom prst="rect">
            <a:avLst/>
          </a:prstGeom>
        </p:spPr>
        <p:txBody>
          <a:bodyPr wrap="square">
            <a:spAutoFit/>
          </a:bodyPr>
          <a:lstStyle/>
          <a:p>
            <a:pPr marL="0" marR="0" lvl="0" indent="0" algn="l" defTabSz="9577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〇</a:t>
            </a:r>
            <a:r>
              <a:rPr kumimoji="1" lang="en-US" altLang="ja-JP" sz="1600" b="0" i="0" u="none" strike="noStrike" kern="1200" cap="none" spc="0" normalizeH="0" baseline="0" noProof="0" dirty="0">
                <a:ln>
                  <a:noFill/>
                </a:ln>
                <a:effectLst/>
                <a:uLnTx/>
                <a:uFillTx/>
                <a:latin typeface="Meiryo UI"/>
                <a:ea typeface="Meiryo UI"/>
              </a:rPr>
              <a:t>2012</a:t>
            </a:r>
            <a:r>
              <a:rPr kumimoji="1" lang="ja-JP" altLang="en-US" sz="1600" b="0" i="0" u="none" strike="noStrike" kern="1200" cap="none" spc="0" normalizeH="0" baseline="0" noProof="0" dirty="0">
                <a:ln>
                  <a:noFill/>
                </a:ln>
                <a:effectLst/>
                <a:uLnTx/>
                <a:uFillTx/>
                <a:latin typeface="Meiryo UI"/>
                <a:ea typeface="Meiryo UI"/>
              </a:rPr>
              <a:t>年 関空・伊丹の経営統合、</a:t>
            </a:r>
            <a:r>
              <a:rPr kumimoji="1" lang="en-US" altLang="ja-JP" sz="1600" b="0" i="0" u="none" strike="noStrike" kern="1200" cap="none" spc="0" normalizeH="0" baseline="0" noProof="0" dirty="0">
                <a:ln>
                  <a:noFill/>
                </a:ln>
                <a:effectLst/>
                <a:uLnTx/>
                <a:uFillTx/>
                <a:latin typeface="Meiryo UI"/>
                <a:ea typeface="Meiryo UI"/>
              </a:rPr>
              <a:t>2016</a:t>
            </a:r>
            <a:r>
              <a:rPr kumimoji="1" lang="ja-JP" altLang="en-US" sz="1600" b="0" i="0" u="none" strike="noStrike" kern="1200" cap="none" spc="0" normalizeH="0" baseline="0" noProof="0" dirty="0">
                <a:ln>
                  <a:noFill/>
                </a:ln>
                <a:effectLst/>
                <a:uLnTx/>
                <a:uFillTx/>
                <a:latin typeface="Meiryo UI"/>
                <a:ea typeface="Meiryo UI"/>
              </a:rPr>
              <a:t>年 コンセッションを通した民間企業による空港運営への移行。</a:t>
            </a:r>
            <a:endParaRPr kumimoji="1" lang="en-US" altLang="ja-JP" sz="1600"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2200"/>
              </a:lnSpc>
              <a:spcBef>
                <a:spcPts val="0"/>
              </a:spcBef>
              <a:spcAft>
                <a:spcPts val="0"/>
              </a:spcAft>
              <a:buClrTx/>
              <a:buSzTx/>
              <a:buFontTx/>
              <a:buNone/>
              <a:tabLst/>
              <a:defRPr/>
            </a:pPr>
            <a:r>
              <a:rPr lang="en-US" altLang="ja-JP" sz="1600" dirty="0">
                <a:latin typeface="Meiryo UI"/>
                <a:ea typeface="Meiryo UI"/>
              </a:rPr>
              <a:t>   </a:t>
            </a:r>
            <a:r>
              <a:rPr kumimoji="1" lang="en-US" altLang="ja-JP" sz="1600" b="0" i="0" u="none" strike="noStrike" kern="1200" cap="none" spc="0" normalizeH="0" baseline="0" noProof="0" dirty="0">
                <a:ln>
                  <a:noFill/>
                </a:ln>
                <a:effectLst/>
                <a:uLnTx/>
                <a:uFillTx/>
                <a:latin typeface="Meiryo UI"/>
                <a:ea typeface="Meiryo UI"/>
              </a:rPr>
              <a:t>2018</a:t>
            </a:r>
            <a:r>
              <a:rPr kumimoji="1" lang="ja-JP" altLang="en-US" sz="1600" b="0" i="0" u="none" strike="noStrike" kern="1200" cap="none" spc="0" normalizeH="0" baseline="0" noProof="0" dirty="0">
                <a:ln>
                  <a:noFill/>
                </a:ln>
                <a:effectLst/>
                <a:uLnTx/>
                <a:uFillTx/>
                <a:latin typeface="Meiryo UI"/>
                <a:ea typeface="Meiryo UI"/>
              </a:rPr>
              <a:t>年 </a:t>
            </a:r>
            <a:r>
              <a:rPr kumimoji="1" lang="ja-JP" altLang="en-US" sz="1600" b="1" i="0" u="none" strike="noStrike" kern="1200" cap="none" spc="0" normalizeH="0" baseline="0" noProof="0" dirty="0">
                <a:ln>
                  <a:noFill/>
                </a:ln>
                <a:effectLst/>
                <a:uLnTx/>
                <a:uFillTx/>
                <a:latin typeface="Meiryo UI"/>
                <a:ea typeface="Meiryo UI"/>
              </a:rPr>
              <a:t>関空・伊丹・神戸空港の３空港一体運営</a:t>
            </a:r>
            <a:r>
              <a:rPr kumimoji="1" lang="ja-JP" altLang="en-US" sz="1600" b="0" i="0" u="none" strike="noStrike" kern="1200" cap="none" spc="0" normalizeH="0" baseline="0" noProof="0" dirty="0">
                <a:ln>
                  <a:noFill/>
                </a:ln>
                <a:effectLst/>
                <a:uLnTx/>
                <a:uFillTx/>
                <a:latin typeface="Meiryo UI"/>
                <a:ea typeface="Meiryo UI"/>
              </a:rPr>
              <a:t>により</a:t>
            </a:r>
            <a:r>
              <a:rPr kumimoji="1" lang="ja-JP" altLang="en-US" sz="1600" b="0" i="0" u="none" strike="noStrike" kern="1200" cap="none" spc="0" normalizeH="0" baseline="0" noProof="0" dirty="0">
                <a:ln>
                  <a:noFill/>
                </a:ln>
                <a:solidFill>
                  <a:prstClr val="black"/>
                </a:solidFill>
                <a:effectLst/>
                <a:uLnTx/>
                <a:uFillTx/>
                <a:latin typeface="Meiryo UI"/>
                <a:ea typeface="Meiryo UI"/>
              </a:rPr>
              <a:t>、</a:t>
            </a:r>
            <a:r>
              <a:rPr kumimoji="1" lang="ja-JP" altLang="en-US" sz="1600" b="1" i="0" u="none" strike="noStrike" kern="1200" cap="none" spc="0" normalizeH="0" baseline="0" noProof="0" dirty="0">
                <a:ln>
                  <a:noFill/>
                </a:ln>
                <a:solidFill>
                  <a:prstClr val="black"/>
                </a:solidFill>
                <a:effectLst/>
                <a:uLnTx/>
                <a:uFillTx/>
                <a:latin typeface="Meiryo UI"/>
                <a:ea typeface="Meiryo UI"/>
              </a:rPr>
              <a:t>就航ネットワークの強化や</a:t>
            </a:r>
            <a:r>
              <a:rPr kumimoji="1" lang="en-US" altLang="ja-JP" sz="1600" b="1" i="0" u="none" strike="noStrike" kern="1200" cap="none" spc="0" normalizeH="0" baseline="0" noProof="0" dirty="0">
                <a:ln>
                  <a:noFill/>
                </a:ln>
                <a:effectLst/>
                <a:uLnTx/>
                <a:uFillTx/>
                <a:latin typeface="Meiryo UI"/>
                <a:ea typeface="Meiryo UI"/>
              </a:rPr>
              <a:t>LCC</a:t>
            </a:r>
            <a:r>
              <a:rPr kumimoji="1" lang="ja-JP" altLang="en-US" sz="1600" b="1" i="0" u="none" strike="noStrike" kern="1200" cap="none" spc="0" normalizeH="0" baseline="0" noProof="0" dirty="0">
                <a:ln>
                  <a:noFill/>
                </a:ln>
                <a:effectLst/>
                <a:uLnTx/>
                <a:uFillTx/>
                <a:latin typeface="Meiryo UI"/>
                <a:ea typeface="Meiryo UI"/>
              </a:rPr>
              <a:t>拠点化</a:t>
            </a:r>
            <a:r>
              <a:rPr kumimoji="1" lang="ja-JP" altLang="en-US" sz="1600" b="0" i="0" u="none" strike="noStrike" kern="1200" cap="none" spc="0" normalizeH="0" baseline="0" noProof="0" dirty="0">
                <a:ln>
                  <a:noFill/>
                </a:ln>
                <a:effectLst/>
                <a:uLnTx/>
                <a:uFillTx/>
                <a:latin typeface="Meiryo UI"/>
                <a:ea typeface="Meiryo UI"/>
              </a:rPr>
              <a:t>など、</a:t>
            </a:r>
            <a:endParaRPr kumimoji="1" lang="en-US" altLang="ja-JP" sz="1600"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2200"/>
              </a:lnSpc>
              <a:spcBef>
                <a:spcPts val="0"/>
              </a:spcBef>
              <a:spcAft>
                <a:spcPts val="0"/>
              </a:spcAft>
              <a:buClrTx/>
              <a:buSzTx/>
              <a:buFontTx/>
              <a:buNone/>
              <a:tabLst/>
              <a:defRPr/>
            </a:pPr>
            <a:r>
              <a:rPr lang="en-US" altLang="ja-JP"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関西国際空港の</a:t>
            </a:r>
            <a:r>
              <a:rPr kumimoji="1" lang="ja-JP" altLang="en-US" sz="1600" b="1" i="0" u="none" strike="noStrike" kern="1200" cap="none" spc="0" normalizeH="0" baseline="0" noProof="0" dirty="0">
                <a:ln>
                  <a:noFill/>
                </a:ln>
                <a:effectLst/>
                <a:uLnTx/>
                <a:uFillTx/>
                <a:latin typeface="Meiryo UI"/>
                <a:ea typeface="Meiryo UI"/>
              </a:rPr>
              <a:t>国際拠点空港としての機能が着実に成長</a:t>
            </a:r>
            <a:r>
              <a:rPr kumimoji="1" lang="ja-JP" altLang="en-US" sz="1600" b="0" i="0" u="none" strike="noStrike" kern="1200" cap="none" spc="0" normalizeH="0" baseline="0" noProof="0" dirty="0">
                <a:ln>
                  <a:noFill/>
                </a:ln>
                <a:effectLst/>
                <a:uLnTx/>
                <a:uFillTx/>
                <a:latin typeface="Meiryo UI"/>
                <a:ea typeface="Meiryo UI"/>
              </a:rPr>
              <a:t>。</a:t>
            </a:r>
            <a:endParaRPr kumimoji="1" lang="en-US" altLang="ja-JP" sz="1600"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⇒開港以来</a:t>
            </a:r>
            <a:r>
              <a:rPr lang="ja-JP" altLang="en-US" sz="1600" dirty="0" err="1">
                <a:latin typeface="Meiryo UI"/>
                <a:ea typeface="Meiryo UI"/>
              </a:rPr>
              <a:t>、</a:t>
            </a:r>
            <a:r>
              <a:rPr lang="ja-JP" altLang="en-US" sz="1600" b="1" dirty="0">
                <a:latin typeface="Meiryo UI"/>
                <a:ea typeface="Meiryo UI"/>
              </a:rPr>
              <a:t>訪日</a:t>
            </a:r>
            <a:r>
              <a:rPr kumimoji="1" lang="ja-JP" altLang="en-US" sz="1600" b="1" i="0" u="none" strike="noStrike" kern="1200" cap="none" spc="0" normalizeH="0" baseline="0" noProof="0" dirty="0">
                <a:ln>
                  <a:noFill/>
                </a:ln>
                <a:effectLst/>
                <a:uLnTx/>
                <a:uFillTx/>
                <a:latin typeface="Meiryo UI"/>
                <a:ea typeface="Meiryo UI"/>
              </a:rPr>
              <a:t>外国人数</a:t>
            </a:r>
            <a:r>
              <a:rPr kumimoji="1" lang="ja-JP" altLang="en-US" sz="1600" b="0" i="0" u="none" strike="noStrike" kern="1200" cap="none" spc="0" normalizeH="0" baseline="0" noProof="0" dirty="0">
                <a:ln>
                  <a:noFill/>
                </a:ln>
                <a:effectLst/>
                <a:uLnTx/>
                <a:uFillTx/>
                <a:latin typeface="Meiryo UI"/>
                <a:ea typeface="Meiryo UI"/>
              </a:rPr>
              <a:t>は緩やか</a:t>
            </a:r>
            <a:r>
              <a:rPr kumimoji="1" lang="ja-JP" altLang="en-US" sz="1600" b="0" i="0" u="none" strike="noStrike" kern="1200" cap="none" spc="0" normalizeH="0" baseline="0" noProof="0" dirty="0">
                <a:ln>
                  <a:noFill/>
                </a:ln>
                <a:solidFill>
                  <a:prstClr val="black"/>
                </a:solidFill>
                <a:effectLst/>
                <a:uLnTx/>
                <a:uFillTx/>
                <a:latin typeface="Meiryo UI"/>
                <a:ea typeface="Meiryo UI"/>
              </a:rPr>
              <a:t>に上昇していたが、</a:t>
            </a:r>
            <a:r>
              <a:rPr kumimoji="1" lang="en-US" altLang="ja-JP" sz="1600" b="1" i="0" u="none" strike="noStrike" kern="1200" cap="none" spc="0" normalizeH="0" baseline="0" noProof="0" dirty="0">
                <a:ln>
                  <a:noFill/>
                </a:ln>
                <a:solidFill>
                  <a:prstClr val="black"/>
                </a:solidFill>
                <a:effectLst/>
                <a:uLnTx/>
                <a:uFillTx/>
                <a:latin typeface="Meiryo UI"/>
                <a:ea typeface="Meiryo UI"/>
              </a:rPr>
              <a:t>LCC</a:t>
            </a:r>
            <a:r>
              <a:rPr kumimoji="1" lang="ja-JP" altLang="en-US" sz="1600" b="1" i="0" u="none" strike="noStrike" kern="1200" cap="none" spc="0" normalizeH="0" baseline="0" noProof="0" dirty="0">
                <a:ln>
                  <a:noFill/>
                </a:ln>
                <a:solidFill>
                  <a:prstClr val="black"/>
                </a:solidFill>
                <a:effectLst/>
                <a:uLnTx/>
                <a:uFillTx/>
                <a:latin typeface="Meiryo UI"/>
                <a:ea typeface="Meiryo UI"/>
              </a:rPr>
              <a:t>拠点化の動きに併せて、近年大幅に増加</a:t>
            </a:r>
            <a:r>
              <a:rPr kumimoji="1" lang="ja-JP" altLang="en-US" sz="1600" i="0" u="none" strike="noStrike" kern="1200" cap="none" spc="0" normalizeH="0" baseline="0" noProof="0" dirty="0">
                <a:ln>
                  <a:noFill/>
                </a:ln>
                <a:solidFill>
                  <a:prstClr val="black"/>
                </a:solidFill>
                <a:effectLst/>
                <a:uLnTx/>
                <a:uFillTx/>
                <a:latin typeface="Meiryo UI"/>
                <a:ea typeface="Meiryo UI"/>
              </a:rPr>
              <a:t>。</a:t>
            </a:r>
          </a:p>
        </p:txBody>
      </p:sp>
      <p:pic>
        <p:nvPicPr>
          <p:cNvPr id="19" name="図 18"/>
          <p:cNvPicPr>
            <a:picLocks noChangeAspect="1"/>
          </p:cNvPicPr>
          <p:nvPr/>
        </p:nvPicPr>
        <p:blipFill>
          <a:blip r:embed="rId3"/>
          <a:stretch>
            <a:fillRect/>
          </a:stretch>
        </p:blipFill>
        <p:spPr>
          <a:xfrm>
            <a:off x="880946" y="1648281"/>
            <a:ext cx="7382110" cy="5209415"/>
          </a:xfrm>
          <a:prstGeom prst="rect">
            <a:avLst/>
          </a:prstGeom>
        </p:spPr>
      </p:pic>
      <p:sp>
        <p:nvSpPr>
          <p:cNvPr id="24" name="正方形/長方形 23"/>
          <p:cNvSpPr/>
          <p:nvPr/>
        </p:nvSpPr>
        <p:spPr>
          <a:xfrm>
            <a:off x="1711631" y="108489"/>
            <a:ext cx="2118781" cy="348109"/>
          </a:xfrm>
          <a:prstGeom prst="rect">
            <a:avLst/>
          </a:prstGeom>
        </p:spPr>
        <p:txBody>
          <a:bodyPr wrap="square">
            <a:spAutoFit/>
          </a:bodyPr>
          <a:lstStyle/>
          <a:p>
            <a:pPr lvl="0" defTabSz="957700">
              <a:defRPr/>
            </a:pPr>
            <a:r>
              <a:rPr lang="en-US" altLang="ja-JP" sz="1660" dirty="0">
                <a:latin typeface="Meiryo UI"/>
                <a:ea typeface="Meiryo UI"/>
              </a:rPr>
              <a:t>【</a:t>
            </a:r>
            <a:r>
              <a:rPr lang="ja-JP" altLang="en-US" sz="1660" dirty="0">
                <a:latin typeface="Meiryo UI"/>
                <a:ea typeface="Meiryo UI"/>
              </a:rPr>
              <a:t>関西３空港</a:t>
            </a:r>
            <a:r>
              <a:rPr kumimoji="1" lang="en-US" altLang="ja-JP" sz="1660" b="0" i="0" u="none" strike="noStrike" kern="1200" cap="none" spc="0" normalizeH="0" baseline="0" noProof="0" dirty="0">
                <a:ln>
                  <a:noFill/>
                </a:ln>
                <a:effectLst/>
                <a:uLnTx/>
                <a:uFillTx/>
                <a:latin typeface="Meiryo UI"/>
                <a:ea typeface="Meiryo UI"/>
              </a:rPr>
              <a:t>】</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946" y="1724107"/>
            <a:ext cx="3733257" cy="2524590"/>
          </a:xfrm>
          <a:prstGeom prst="rect">
            <a:avLst/>
          </a:prstGeom>
        </p:spPr>
      </p:pic>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888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158075"/>
            <a:ext cx="1721946" cy="37702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２　今後の取組</a:t>
            </a:r>
          </a:p>
        </p:txBody>
      </p:sp>
      <p:cxnSp>
        <p:nvCxnSpPr>
          <p:cNvPr id="3" name="直線コネクタ 2"/>
          <p:cNvCxnSpPr/>
          <p:nvPr/>
        </p:nvCxnSpPr>
        <p:spPr>
          <a:xfrm>
            <a:off x="270457" y="49007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386367" y="1555667"/>
            <a:ext cx="8487178" cy="4840224"/>
          </a:xfrm>
          <a:prstGeom prst="rect">
            <a:avLst/>
          </a:prstGeom>
          <a:ln>
            <a:solidFill>
              <a:schemeClr val="accent1"/>
            </a:solidFill>
          </a:ln>
        </p:spPr>
        <p:txBody>
          <a:bodyPr wrap="square" anchor="ctr">
            <a:noAutofit/>
          </a:bodyPr>
          <a:lstStyle/>
          <a:p>
            <a:pPr marL="0" marR="0" lvl="0" indent="0" algn="l" defTabSz="957700" rtl="0" eaLnBrk="1" fontAlgn="auto" latinLnBrk="0" hangingPunct="1">
              <a:lnSpc>
                <a:spcPts val="2500"/>
              </a:lnSpc>
              <a:buClrTx/>
              <a:buSzTx/>
              <a:buFontTx/>
              <a:buNone/>
              <a:tabLst/>
              <a:defRPr/>
            </a:pPr>
            <a:r>
              <a:rPr kumimoji="1" lang="ja-JP" altLang="en-US" sz="1600" b="1" i="0" u="none" strike="noStrike" kern="1200" cap="none" spc="0" normalizeH="0" baseline="0" noProof="0" dirty="0">
                <a:ln>
                  <a:noFill/>
                </a:ln>
                <a:effectLst/>
                <a:uLnTx/>
                <a:uFillTx/>
                <a:latin typeface="Meiryo UI"/>
                <a:ea typeface="Meiryo UI"/>
              </a:rPr>
              <a:t>➢</a:t>
            </a:r>
            <a:r>
              <a:rPr lang="ja-JP" altLang="en-US" sz="1600" b="1" dirty="0">
                <a:latin typeface="Meiryo UI"/>
                <a:ea typeface="Meiryo UI"/>
              </a:rPr>
              <a:t>国際空港の機能強化</a:t>
            </a:r>
            <a:endParaRPr kumimoji="1" lang="en-US" altLang="ja-JP" sz="1600" b="1" i="0" u="none" strike="noStrike" kern="1200" cap="none" spc="0" normalizeH="0" baseline="0" noProof="0" dirty="0">
              <a:ln>
                <a:noFill/>
              </a:ln>
              <a:effectLst/>
              <a:uLnTx/>
              <a:uFillTx/>
              <a:latin typeface="Meiryo UI"/>
              <a:ea typeface="Meiryo UI"/>
            </a:endParaRPr>
          </a:p>
          <a:p>
            <a:pPr lvl="0" defTabSz="957700">
              <a:lnSpc>
                <a:spcPts val="2500"/>
              </a:lnSpc>
              <a:defRPr/>
            </a:pPr>
            <a:r>
              <a:rPr lang="ja-JP" altLang="en-US" sz="1600" dirty="0">
                <a:latin typeface="Meiryo UI"/>
                <a:ea typeface="Meiryo UI"/>
              </a:rPr>
              <a:t>　・大阪・関西万博の開催が控える中、今後も航空需要の拡大が予想される関空では、十分な保安体</a:t>
            </a:r>
            <a:endParaRPr lang="en-US" altLang="ja-JP" sz="1600" dirty="0">
              <a:latin typeface="Meiryo UI"/>
              <a:ea typeface="Meiryo UI"/>
            </a:endParaRPr>
          </a:p>
          <a:p>
            <a:pPr lvl="0" defTabSz="957700">
              <a:lnSpc>
                <a:spcPts val="2500"/>
              </a:lnSpc>
              <a:defRPr/>
            </a:pPr>
            <a:r>
              <a:rPr lang="ja-JP" altLang="en-US" sz="1600" dirty="0">
                <a:latin typeface="Meiryo UI"/>
                <a:ea typeface="Meiryo UI"/>
              </a:rPr>
              <a:t>　　制のもと、待ち時間の短縮、円滑・快適な旅客導線の確保などの受入環境の改善や、航空機発着</a:t>
            </a:r>
            <a:endParaRPr lang="en-US" altLang="ja-JP" sz="1600" dirty="0">
              <a:latin typeface="Meiryo UI"/>
              <a:ea typeface="Meiryo UI"/>
            </a:endParaRPr>
          </a:p>
          <a:p>
            <a:pPr lvl="0" defTabSz="957700">
              <a:lnSpc>
                <a:spcPts val="2500"/>
              </a:lnSpc>
              <a:defRPr/>
            </a:pPr>
            <a:r>
              <a:rPr lang="ja-JP" altLang="en-US" sz="1600" dirty="0">
                <a:latin typeface="Meiryo UI"/>
                <a:ea typeface="Meiryo UI"/>
              </a:rPr>
              <a:t>　　の処理能力の向上等、ソフト・ハード両面での機能強化が重要。</a:t>
            </a:r>
            <a:endParaRPr lang="en-US" altLang="ja-JP" sz="1600" dirty="0">
              <a:latin typeface="Meiryo UI"/>
              <a:ea typeface="Meiryo UI"/>
            </a:endParaRPr>
          </a:p>
          <a:p>
            <a:pPr lvl="0" defTabSz="957700">
              <a:lnSpc>
                <a:spcPts val="2500"/>
              </a:lnSpc>
              <a:defRPr/>
            </a:pPr>
            <a:r>
              <a:rPr lang="ja-JP" altLang="en-US" sz="1600" dirty="0">
                <a:latin typeface="Meiryo UI"/>
                <a:ea typeface="Meiryo UI"/>
              </a:rPr>
              <a:t>　・万博開催時には、第１ターミナルの改修により国際線の受入能力を</a:t>
            </a:r>
            <a:r>
              <a:rPr lang="en-US" altLang="ja-JP" sz="1600" dirty="0">
                <a:latin typeface="Meiryo UI"/>
                <a:ea typeface="Meiryo UI"/>
              </a:rPr>
              <a:t>3,000</a:t>
            </a:r>
            <a:r>
              <a:rPr lang="ja-JP" altLang="en-US" sz="1600" dirty="0">
                <a:latin typeface="Meiryo UI"/>
                <a:ea typeface="Meiryo UI"/>
              </a:rPr>
              <a:t>万人に引き上げ。</a:t>
            </a:r>
            <a:endParaRPr lang="en-US" altLang="ja-JP" sz="1600" dirty="0">
              <a:latin typeface="Meiryo UI"/>
              <a:ea typeface="Meiryo UI"/>
            </a:endParaRPr>
          </a:p>
          <a:p>
            <a:pPr lvl="0" defTabSz="957700">
              <a:lnSpc>
                <a:spcPts val="2500"/>
              </a:lnSpc>
              <a:defRPr/>
            </a:pPr>
            <a:r>
              <a:rPr lang="ja-JP" altLang="en-US" sz="1600" dirty="0">
                <a:latin typeface="Meiryo UI"/>
                <a:ea typeface="Meiryo UI"/>
              </a:rPr>
              <a:t>　・万博開催後は、年間発着回数を</a:t>
            </a:r>
            <a:r>
              <a:rPr lang="en-US" altLang="ja-JP" sz="1600" dirty="0">
                <a:latin typeface="Meiryo UI"/>
                <a:ea typeface="Meiryo UI"/>
              </a:rPr>
              <a:t>30</a:t>
            </a:r>
            <a:r>
              <a:rPr lang="ja-JP" altLang="en-US" sz="1600" dirty="0">
                <a:latin typeface="Meiryo UI"/>
                <a:ea typeface="Meiryo UI"/>
              </a:rPr>
              <a:t>万回の実現をめざす。</a:t>
            </a:r>
            <a:endParaRPr lang="en-US" altLang="ja-JP" sz="1600" dirty="0">
              <a:latin typeface="Meiryo UI"/>
              <a:ea typeface="Meiryo UI"/>
            </a:endParaRPr>
          </a:p>
          <a:p>
            <a:pPr marL="0" marR="0" lvl="0" indent="0" algn="l" defTabSz="957700" rtl="0" eaLnBrk="1" fontAlgn="auto" latinLnBrk="0" hangingPunct="1">
              <a:lnSpc>
                <a:spcPts val="2500"/>
              </a:lnSpc>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rPr>
              <a:t>➢関空アクセスの利便性・速達性の向上</a:t>
            </a:r>
            <a:endParaRPr kumimoji="1" lang="en-US" altLang="ja-JP" sz="1600" b="1"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rPr>
              <a:t>　　関空アクセスの利便性や速達性の向上に向け、必要な鉄道や高速道路の整備を推進。</a:t>
            </a:r>
            <a:endParaRPr kumimoji="1" lang="en-US" altLang="ja-JP" sz="16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rPr>
              <a:t>➢災害対応の強化</a:t>
            </a:r>
            <a:endParaRPr kumimoji="1" lang="en-US" altLang="ja-JP" sz="1600" b="1"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rPr>
              <a:t>　　</a:t>
            </a:r>
            <a:r>
              <a:rPr kumimoji="1" lang="en-US" altLang="ja-JP" sz="1600" b="0" i="0" u="none" strike="noStrike" kern="1200" cap="none" spc="0" normalizeH="0" baseline="0" noProof="0" dirty="0">
                <a:ln>
                  <a:noFill/>
                </a:ln>
                <a:effectLst/>
                <a:uLnTx/>
                <a:uFillTx/>
                <a:latin typeface="Meiryo UI"/>
                <a:ea typeface="Meiryo UI"/>
              </a:rPr>
              <a:t>2018</a:t>
            </a:r>
            <a:r>
              <a:rPr kumimoji="1" lang="ja-JP" altLang="en-US" sz="1600" b="0" i="0" u="none" strike="noStrike" kern="1200" cap="none" spc="0" normalizeH="0" baseline="0" noProof="0" dirty="0">
                <a:ln>
                  <a:noFill/>
                </a:ln>
                <a:effectLst/>
                <a:uLnTx/>
                <a:uFillTx/>
                <a:latin typeface="Meiryo UI"/>
                <a:ea typeface="Meiryo UI"/>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rPr>
              <a:t>9</a:t>
            </a:r>
            <a:r>
              <a:rPr kumimoji="1" lang="ja-JP" altLang="en-US" sz="1600" b="0" i="0" u="none" strike="noStrike" kern="1200" cap="none" spc="0" normalizeH="0" baseline="0" noProof="0" dirty="0">
                <a:ln>
                  <a:noFill/>
                </a:ln>
                <a:solidFill>
                  <a:prstClr val="black"/>
                </a:solidFill>
                <a:effectLst/>
                <a:uLnTx/>
                <a:uFillTx/>
                <a:latin typeface="Meiryo UI"/>
                <a:ea typeface="Meiryo UI"/>
              </a:rPr>
              <a:t>月の台風第</a:t>
            </a:r>
            <a:r>
              <a:rPr kumimoji="1" lang="en-US" altLang="ja-JP" sz="1600" b="0" i="0" u="none" strike="noStrike" kern="1200" cap="none" spc="0" normalizeH="0" baseline="0" noProof="0" dirty="0">
                <a:ln>
                  <a:noFill/>
                </a:ln>
                <a:solidFill>
                  <a:prstClr val="black"/>
                </a:solidFill>
                <a:effectLst/>
                <a:uLnTx/>
                <a:uFillTx/>
                <a:latin typeface="Meiryo UI"/>
                <a:ea typeface="Meiryo UI"/>
              </a:rPr>
              <a:t>21</a:t>
            </a:r>
            <a:r>
              <a:rPr kumimoji="1" lang="ja-JP" altLang="en-US" sz="1600" b="0" i="0" u="none" strike="noStrike" kern="1200" cap="none" spc="0" normalizeH="0" baseline="0" noProof="0" dirty="0">
                <a:ln>
                  <a:noFill/>
                </a:ln>
                <a:solidFill>
                  <a:prstClr val="black"/>
                </a:solidFill>
                <a:effectLst/>
                <a:uLnTx/>
                <a:uFillTx/>
                <a:latin typeface="Meiryo UI"/>
                <a:ea typeface="Meiryo UI"/>
              </a:rPr>
              <a:t>号により、</a:t>
            </a:r>
            <a:r>
              <a:rPr kumimoji="1" lang="en-US" altLang="ja-JP" sz="1600" b="0" i="0" u="none" strike="noStrike" kern="1200" cap="none" spc="0" normalizeH="0" baseline="0" noProof="0" dirty="0">
                <a:ln>
                  <a:noFill/>
                </a:ln>
                <a:solidFill>
                  <a:prstClr val="black"/>
                </a:solidFill>
                <a:effectLst/>
                <a:uLnTx/>
                <a:uFillTx/>
                <a:latin typeface="Meiryo UI"/>
                <a:ea typeface="Meiryo UI"/>
              </a:rPr>
              <a:t>1</a:t>
            </a:r>
            <a:r>
              <a:rPr kumimoji="1" lang="ja-JP" altLang="en-US" sz="1600" b="0" i="0" u="none" strike="noStrike" kern="1200" cap="none" spc="0" normalizeH="0" baseline="0" noProof="0" dirty="0">
                <a:ln>
                  <a:noFill/>
                </a:ln>
                <a:solidFill>
                  <a:prstClr val="black"/>
                </a:solidFill>
                <a:effectLst/>
                <a:uLnTx/>
                <a:uFillTx/>
                <a:latin typeface="Meiryo UI"/>
                <a:ea typeface="Meiryo UI"/>
              </a:rPr>
              <a:t>期島の冠水やこれに伴う電気設備の損傷、連絡橋への船舶</a:t>
            </a:r>
            <a:endParaRPr kumimoji="1" lang="en-US" altLang="ja-JP" sz="16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r>
              <a:rPr lang="en-US" altLang="ja-JP" sz="1600" dirty="0">
                <a:solidFill>
                  <a:prstClr val="black"/>
                </a:solidFill>
                <a:latin typeface="Meiryo UI"/>
                <a:ea typeface="Meiryo UI"/>
              </a:rPr>
              <a:t>    </a:t>
            </a:r>
            <a:r>
              <a:rPr kumimoji="1" lang="ja-JP" altLang="en-US" sz="1600" b="0" i="0" u="none" strike="noStrike" kern="1200" cap="none" spc="0" normalizeH="0" baseline="0" noProof="0" dirty="0">
                <a:ln>
                  <a:noFill/>
                </a:ln>
                <a:solidFill>
                  <a:prstClr val="black"/>
                </a:solidFill>
                <a:effectLst/>
                <a:uLnTx/>
                <a:uFillTx/>
                <a:latin typeface="Meiryo UI"/>
                <a:ea typeface="Meiryo UI"/>
              </a:rPr>
              <a:t>の衝突による交通アクセスの途絶等の事態が発生。今回明らかとなった課題を踏まえ、災害対応を</a:t>
            </a:r>
            <a:endParaRPr kumimoji="1" lang="en-US" altLang="ja-JP" sz="16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57700" rtl="0" eaLnBrk="1" fontAlgn="auto" latinLnBrk="0" hangingPunct="1">
              <a:lnSpc>
                <a:spcPts val="2500"/>
              </a:lnSpc>
              <a:buClrTx/>
              <a:buSzTx/>
              <a:buFontTx/>
              <a:buNone/>
              <a:tabLst/>
              <a:defRPr/>
            </a:pPr>
            <a:r>
              <a:rPr lang="en-US" altLang="ja-JP" sz="1600" dirty="0">
                <a:solidFill>
                  <a:prstClr val="black"/>
                </a:solidFill>
                <a:latin typeface="Meiryo UI"/>
                <a:ea typeface="Meiryo UI"/>
              </a:rPr>
              <a:t>    </a:t>
            </a:r>
            <a:r>
              <a:rPr kumimoji="1" lang="ja-JP" altLang="en-US" sz="1600" b="0" i="0" u="none" strike="noStrike" kern="1200" cap="none" spc="0" normalizeH="0" baseline="0" noProof="0" dirty="0">
                <a:ln>
                  <a:noFill/>
                </a:ln>
                <a:solidFill>
                  <a:prstClr val="black"/>
                </a:solidFill>
                <a:effectLst/>
                <a:uLnTx/>
                <a:uFillTx/>
                <a:latin typeface="Meiryo UI"/>
                <a:ea typeface="Meiryo UI"/>
              </a:rPr>
              <a:t>さらに強化。</a:t>
            </a:r>
            <a:endParaRPr kumimoji="1" lang="en-US" altLang="ja-JP" sz="1600" b="0" i="0" u="none" strike="noStrike" kern="1200" cap="none" spc="0" normalizeH="0" baseline="0" noProof="0" dirty="0">
              <a:ln>
                <a:noFill/>
              </a:ln>
              <a:solidFill>
                <a:prstClr val="black"/>
              </a:solidFill>
              <a:effectLst/>
              <a:uLnTx/>
              <a:uFillTx/>
              <a:latin typeface="Meiryo UI"/>
              <a:ea typeface="Meiryo UI"/>
            </a:endParaRPr>
          </a:p>
        </p:txBody>
      </p:sp>
      <p:sp>
        <p:nvSpPr>
          <p:cNvPr id="16" name="正方形/長方形 15"/>
          <p:cNvSpPr/>
          <p:nvPr/>
        </p:nvSpPr>
        <p:spPr>
          <a:xfrm>
            <a:off x="401228" y="588555"/>
            <a:ext cx="8574356" cy="694101"/>
          </a:xfrm>
          <a:prstGeom prst="rect">
            <a:avLst/>
          </a:prstGeom>
        </p:spPr>
        <p:txBody>
          <a:bodyPr wrap="square">
            <a:spAutoFit/>
          </a:bodyPr>
          <a:lstStyle/>
          <a:p>
            <a:pPr marL="0" marR="0" lvl="0" indent="0" algn="l" defTabSz="9577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a:ea typeface="Meiryo UI"/>
              </a:rPr>
              <a:t>〇関空は、大阪・関西、日本の成長を担うアジアのゲートウェイ空港として引き続き、必要な機能強化を</a:t>
            </a:r>
            <a:endParaRPr kumimoji="1" lang="en-US" altLang="ja-JP" sz="1600" b="0" i="0" u="none" strike="noStrike" kern="1200" cap="none" spc="0" normalizeH="0" baseline="0" noProof="0" dirty="0">
              <a:ln>
                <a:noFill/>
              </a:ln>
              <a:effectLst/>
              <a:uLnTx/>
              <a:uFillTx/>
              <a:latin typeface="Meiryo UI"/>
              <a:ea typeface="Meiryo UI"/>
            </a:endParaRPr>
          </a:p>
          <a:p>
            <a:pPr marL="0" marR="0" lvl="0" indent="0" algn="l" defTabSz="957700" rtl="0" eaLnBrk="1" fontAlgn="auto" latinLnBrk="0" hangingPunct="1">
              <a:lnSpc>
                <a:spcPts val="2500"/>
              </a:lnSpc>
              <a:spcBef>
                <a:spcPts val="0"/>
              </a:spcBef>
              <a:spcAft>
                <a:spcPts val="0"/>
              </a:spcAft>
              <a:buClrTx/>
              <a:buSzTx/>
              <a:buFontTx/>
              <a:buNone/>
              <a:tabLst/>
              <a:defRPr/>
            </a:pPr>
            <a:r>
              <a:rPr lang="ja-JP" altLang="en-US" sz="1600" dirty="0">
                <a:latin typeface="Meiryo UI"/>
                <a:ea typeface="Meiryo UI"/>
              </a:rPr>
              <a:t>　 </a:t>
            </a:r>
            <a:r>
              <a:rPr kumimoji="1" lang="ja-JP" altLang="en-US" sz="1600" b="0" i="0" u="none" strike="noStrike" kern="1200" cap="none" spc="0" normalizeH="0" baseline="0" noProof="0" dirty="0">
                <a:ln>
                  <a:noFill/>
                </a:ln>
                <a:effectLst/>
                <a:uLnTx/>
                <a:uFillTx/>
                <a:latin typeface="Meiryo UI"/>
                <a:ea typeface="Meiryo UI"/>
              </a:rPr>
              <a:t>図っていく。</a:t>
            </a:r>
          </a:p>
        </p:txBody>
      </p:sp>
      <p:sp>
        <p:nvSpPr>
          <p:cNvPr id="7" name="正方形/長方形 6"/>
          <p:cNvSpPr/>
          <p:nvPr/>
        </p:nvSpPr>
        <p:spPr>
          <a:xfrm>
            <a:off x="2452915" y="177578"/>
            <a:ext cx="1669143" cy="347788"/>
          </a:xfrm>
          <a:prstGeom prst="rect">
            <a:avLst/>
          </a:prstGeom>
        </p:spPr>
        <p:txBody>
          <a:bodyPr wrap="square">
            <a:spAutoFit/>
          </a:bodyPr>
          <a:lstStyle/>
          <a:p>
            <a:pPr lvl="0" defTabSz="957700">
              <a:defRPr/>
            </a:pPr>
            <a:r>
              <a:rPr lang="en-US" altLang="ja-JP" sz="1660" dirty="0">
                <a:latin typeface="Meiryo UI"/>
                <a:ea typeface="Meiryo UI"/>
              </a:rPr>
              <a:t>【</a:t>
            </a:r>
            <a:r>
              <a:rPr lang="ja-JP" altLang="en-US" sz="1660" dirty="0">
                <a:latin typeface="Meiryo UI"/>
                <a:ea typeface="Meiryo UI"/>
              </a:rPr>
              <a:t>関西３空港</a:t>
            </a:r>
            <a:r>
              <a:rPr kumimoji="1" lang="en-US" altLang="ja-JP" sz="1660" b="0" i="0" u="none" strike="noStrike" kern="1200" cap="none" spc="0" normalizeH="0" baseline="0" noProof="0" dirty="0">
                <a:ln>
                  <a:noFill/>
                </a:ln>
                <a:effectLst/>
                <a:uLnTx/>
                <a:uFillTx/>
                <a:latin typeface="Meiryo UI"/>
                <a:ea typeface="Meiryo UI"/>
              </a:rPr>
              <a:t>】</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1058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7644" y="2031694"/>
            <a:ext cx="7886700" cy="1325563"/>
          </a:xfrm>
        </p:spPr>
        <p:txBody>
          <a:bodyPr/>
          <a:lstStyle/>
          <a:p>
            <a:pPr algn="ctr"/>
            <a:r>
              <a:rPr kumimoji="1" lang="en-US" altLang="ja-JP" dirty="0">
                <a:latin typeface="Meiryo UI" panose="020B0604030504040204" pitchFamily="50" charset="-128"/>
                <a:ea typeface="Meiryo UI" panose="020B0604030504040204" pitchFamily="50" charset="-128"/>
              </a:rPr>
              <a:t>Appendix</a:t>
            </a: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323259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7335</Words>
  <Application>Microsoft Office PowerPoint</Application>
  <PresentationFormat>画面に合わせる (4:3)</PresentationFormat>
  <Paragraphs>805</Paragraphs>
  <Slides>27</Slides>
  <Notes>16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27</vt:i4>
      </vt:variant>
    </vt:vector>
  </HeadingPairs>
  <TitlesOfParts>
    <vt:vector size="44" baseType="lpstr">
      <vt:lpstr>BIZ UDPゴシック</vt:lpstr>
      <vt:lpstr>BIZ UDゴシック</vt:lpstr>
      <vt:lpstr>HGPｺﾞｼｯｸM</vt:lpstr>
      <vt:lpstr>Meiryo UI</vt:lpstr>
      <vt:lpstr>ＭＳ Ｐゴシック</vt:lpstr>
      <vt:lpstr>ＭＳ ゴシック</vt:lpstr>
      <vt:lpstr>ＭＳ 明朝</vt:lpstr>
      <vt:lpstr>UD デジタル 教科書体 NK-B</vt:lpstr>
      <vt:lpstr>UD デジタル 教科書体 NK-R</vt:lpstr>
      <vt:lpstr>メイリオ</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空港戦略（関西３空港）</vt:lpstr>
      <vt:lpstr>PowerPoint プレゼンテーション</vt:lpstr>
      <vt:lpstr>PowerPoint プレゼンテーション</vt:lpstr>
      <vt:lpstr>Appendix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鉄道・道路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2023-06-16T02:59:43Z</dcterms:created>
  <dcterms:modified xsi:type="dcterms:W3CDTF">2023-06-16T02:59:47Z</dcterms:modified>
</cp:coreProperties>
</file>