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 removePersonalInfoOnSave="1" saveSubsetFonts="1">
  <p:sldMasterIdLst>
    <p:sldMasterId id="2147483648" r:id="rId1"/>
  </p:sldMasterIdLst>
  <p:notesMasterIdLst>
    <p:notesMasterId r:id="rId57"/>
  </p:notesMasterIdLst>
  <p:handoutMasterIdLst>
    <p:handoutMasterId r:id="rId58"/>
  </p:handoutMasterIdLst>
  <p:sldIdLst>
    <p:sldId id="2341" r:id="rId2"/>
    <p:sldId id="2342" r:id="rId3"/>
    <p:sldId id="2343" r:id="rId4"/>
    <p:sldId id="2344" r:id="rId5"/>
    <p:sldId id="2345" r:id="rId6"/>
    <p:sldId id="2346" r:id="rId7"/>
    <p:sldId id="2347" r:id="rId8"/>
    <p:sldId id="2348" r:id="rId9"/>
    <p:sldId id="2349" r:id="rId10"/>
    <p:sldId id="2350" r:id="rId11"/>
    <p:sldId id="2351" r:id="rId12"/>
    <p:sldId id="2352" r:id="rId13"/>
    <p:sldId id="2353" r:id="rId14"/>
    <p:sldId id="2354" r:id="rId15"/>
    <p:sldId id="2355" r:id="rId16"/>
    <p:sldId id="2356" r:id="rId17"/>
    <p:sldId id="2357" r:id="rId18"/>
    <p:sldId id="2358" r:id="rId19"/>
    <p:sldId id="2359" r:id="rId20"/>
    <p:sldId id="2360" r:id="rId21"/>
    <p:sldId id="2361" r:id="rId22"/>
    <p:sldId id="2362" r:id="rId23"/>
    <p:sldId id="2363" r:id="rId24"/>
    <p:sldId id="2364" r:id="rId25"/>
    <p:sldId id="2365" r:id="rId26"/>
    <p:sldId id="2366" r:id="rId27"/>
    <p:sldId id="2367" r:id="rId28"/>
    <p:sldId id="2368" r:id="rId29"/>
    <p:sldId id="2369" r:id="rId30"/>
    <p:sldId id="2370" r:id="rId31"/>
    <p:sldId id="2371" r:id="rId32"/>
    <p:sldId id="2372" r:id="rId33"/>
    <p:sldId id="2373" r:id="rId34"/>
    <p:sldId id="2374" r:id="rId35"/>
    <p:sldId id="2375" r:id="rId36"/>
    <p:sldId id="2376" r:id="rId37"/>
    <p:sldId id="2377" r:id="rId38"/>
    <p:sldId id="2378" r:id="rId39"/>
    <p:sldId id="2379" r:id="rId40"/>
    <p:sldId id="2380" r:id="rId41"/>
    <p:sldId id="2381" r:id="rId42"/>
    <p:sldId id="2382" r:id="rId43"/>
    <p:sldId id="2383" r:id="rId44"/>
    <p:sldId id="2384" r:id="rId45"/>
    <p:sldId id="2385" r:id="rId46"/>
    <p:sldId id="2386" r:id="rId47"/>
    <p:sldId id="2387" r:id="rId48"/>
    <p:sldId id="2388" r:id="rId49"/>
    <p:sldId id="2389" r:id="rId50"/>
    <p:sldId id="2390" r:id="rId51"/>
    <p:sldId id="2391" r:id="rId52"/>
    <p:sldId id="2392" r:id="rId53"/>
    <p:sldId id="2393" r:id="rId54"/>
    <p:sldId id="2394" r:id="rId55"/>
    <p:sldId id="2395" r:id="rId5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autoAdjust="0"/>
    <p:restoredTop sz="94255" autoAdjust="0"/>
  </p:normalViewPr>
  <p:slideViewPr>
    <p:cSldViewPr>
      <p:cViewPr varScale="1">
        <p:scale>
          <a:sx n="57" d="100"/>
          <a:sy n="57" d="100"/>
        </p:scale>
        <p:origin x="182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7406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64050" cy="334962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56234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32820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5225" y="1239838"/>
            <a:ext cx="4457700" cy="3344862"/>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95936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3638" y="1238250"/>
            <a:ext cx="4451350" cy="3340100"/>
          </a:xfrm>
        </p:spPr>
      </p:sp>
      <p:sp>
        <p:nvSpPr>
          <p:cNvPr id="3" name="ノート プレースホルダ 2"/>
          <p:cNvSpPr>
            <a:spLocks noGrp="1"/>
          </p:cNvSpPr>
          <p:nvPr>
            <p:ph type="body" idx="1"/>
          </p:nvPr>
        </p:nvSpPr>
        <p:spPr/>
        <p:txBody>
          <a:bodyPr>
            <a:normAutofit/>
          </a:bodyPr>
          <a:lstStyle/>
          <a:p>
            <a:r>
              <a:rPr kumimoji="1" lang="ja-JP" altLang="en-US" dirty="0"/>
              <a:t>ｙ</a:t>
            </a:r>
          </a:p>
        </p:txBody>
      </p:sp>
    </p:spTree>
    <p:extLst>
      <p:ext uri="{BB962C8B-B14F-4D97-AF65-F5344CB8AC3E}">
        <p14:creationId xmlns:p14="http://schemas.microsoft.com/office/powerpoint/2010/main" val="765713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22885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07033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3355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5175"/>
            <a:ext cx="5103813" cy="3827463"/>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33584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11660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427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19506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04394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0725" y="863600"/>
            <a:ext cx="5775325" cy="4332288"/>
          </a:xfrm>
        </p:spPr>
      </p:sp>
      <p:sp>
        <p:nvSpPr>
          <p:cNvPr id="5" name="ノート プレースホルダー 4"/>
          <p:cNvSpPr>
            <a:spLocks noGrp="1"/>
          </p:cNvSpPr>
          <p:nvPr>
            <p:ph type="body" sz="quarter" idx="11"/>
          </p:nvPr>
        </p:nvSpPr>
        <p:spPr/>
        <p:txBody>
          <a:bodyPr/>
          <a:lstStyle/>
          <a:p>
            <a:r>
              <a:rPr kumimoji="1" lang="ja-JP" altLang="en-US" dirty="0"/>
              <a:t>ここまで、令和元年度までの成果を見てきましたが、その翌年の令和２年度の財政状況について、他都市と比較した表がこちらです。</a:t>
            </a:r>
            <a:endParaRPr kumimoji="1" lang="en-US" altLang="ja-JP" dirty="0"/>
          </a:p>
          <a:p>
            <a:endParaRPr kumimoji="1" lang="en-US" altLang="ja-JP" dirty="0"/>
          </a:p>
          <a:p>
            <a:r>
              <a:rPr kumimoji="1" lang="ja-JP" altLang="en-US" dirty="0"/>
              <a:t>左から順番に、</a:t>
            </a:r>
            <a:endParaRPr kumimoji="1" lang="en-US" altLang="ja-JP" dirty="0"/>
          </a:p>
          <a:p>
            <a:r>
              <a:rPr kumimoji="1" lang="ja-JP" altLang="en-US" dirty="0"/>
              <a:t>経常収支比率は、数値が大きいほど、義務的な経費以外に使える財源に余裕がないことを示しますが、他都市と比べて低く、より健全な状態であることが分かります。</a:t>
            </a:r>
            <a:endParaRPr kumimoji="1" lang="en-US" altLang="ja-JP" dirty="0"/>
          </a:p>
          <a:p>
            <a:r>
              <a:rPr kumimoji="1" lang="ja-JP" altLang="en-US" dirty="0"/>
              <a:t>実質公債費比率は、数値が大きいほど、返済の資金繰りが厳しいことを示しますが、こちらも、他都市と比べて低く、より健全な状態です。</a:t>
            </a:r>
            <a:endParaRPr kumimoji="1" lang="en-US" altLang="ja-JP" dirty="0"/>
          </a:p>
          <a:p>
            <a:r>
              <a:rPr kumimoji="1" lang="ja-JP" altLang="en-US" dirty="0"/>
              <a:t>また、将来負担比率は、先ほど申し上げたとおり、</a:t>
            </a:r>
            <a:r>
              <a:rPr lang="ja-JP" altLang="en-US" dirty="0"/>
              <a:t>将来負担すべき負債の財政負担の割合ですが、他都市と比べてかなり低く抑えられています。</a:t>
            </a:r>
            <a:endParaRPr lang="en-US" altLang="ja-JP" dirty="0"/>
          </a:p>
          <a:p>
            <a:r>
              <a:rPr lang="ja-JP" altLang="en-US" dirty="0"/>
              <a:t>このように、大阪市の財政は着実に改善してきています。</a:t>
            </a:r>
            <a:endParaRPr kumimoji="1" lang="en-US" altLang="ja-JP" dirty="0"/>
          </a:p>
        </p:txBody>
      </p:sp>
    </p:spTree>
    <p:extLst>
      <p:ext uri="{BB962C8B-B14F-4D97-AF65-F5344CB8AC3E}">
        <p14:creationId xmlns:p14="http://schemas.microsoft.com/office/powerpoint/2010/main" val="3045317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37053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58907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90510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44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ヘッダー プレースホルダー 4"/>
          <p:cNvSpPr>
            <a:spLocks noGrp="1"/>
          </p:cNvSpPr>
          <p:nvPr>
            <p:ph type="hdr" sz="quarter" idx="11"/>
          </p:nvPr>
        </p:nvSpPr>
        <p:spPr/>
        <p:txBody>
          <a:bodyPr/>
          <a:lstStyle/>
          <a:p>
            <a:pPr defTabSz="914815">
              <a:defRPr/>
            </a:pPr>
            <a:r>
              <a:rPr lang="en-US" altLang="ja-JP" dirty="0">
                <a:solidFill>
                  <a:prstClr val="black"/>
                </a:solidFill>
                <a:latin typeface="Calibri"/>
                <a:ea typeface="ＭＳ Ｐゴシック" panose="020B0600070205080204" pitchFamily="50" charset="-128"/>
              </a:rPr>
              <a:t>H301001</a:t>
            </a:r>
            <a:r>
              <a:rPr lang="ja-JP" altLang="en-US" dirty="0">
                <a:solidFill>
                  <a:prstClr val="black"/>
                </a:solidFill>
                <a:latin typeface="Calibri"/>
                <a:ea typeface="ＭＳ Ｐゴシック" panose="020B0600070205080204" pitchFamily="50" charset="-128"/>
              </a:rPr>
              <a:t>時点</a:t>
            </a:r>
          </a:p>
        </p:txBody>
      </p:sp>
    </p:spTree>
    <p:extLst>
      <p:ext uri="{BB962C8B-B14F-4D97-AF65-F5344CB8AC3E}">
        <p14:creationId xmlns:p14="http://schemas.microsoft.com/office/powerpoint/2010/main" val="265422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56559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7938"/>
            <a:ext cx="4598988" cy="344963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05157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7584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62001" y="2738014"/>
            <a:ext cx="4000724" cy="546970"/>
          </a:xfrm>
          <a:prstGeom prst="rect">
            <a:avLst/>
          </a:prstGeom>
          <a:noFill/>
        </p:spPr>
        <p:txBody>
          <a:bodyPr wrap="square" lIns="27000" tIns="27000" rIns="27000" bIns="27000" rtlCol="0" anchor="ctr" anchorCtr="0">
            <a:spAutoFit/>
          </a:bodyPr>
          <a:lstStyle/>
          <a:p>
            <a:pPr algn="ctr"/>
            <a:r>
              <a:rPr lang="ja-JP" altLang="en-US" sz="3200" dirty="0">
                <a:latin typeface="Meiryo UI" panose="020B0604030504040204" pitchFamily="50" charset="-128"/>
                <a:ea typeface="Meiryo UI" panose="020B0604030504040204" pitchFamily="50" charset="-128"/>
              </a:rPr>
              <a:t>１　行財政改革</a:t>
            </a:r>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lang="ja-JP" altLang="en-US" smtClean="0"/>
              <a:pPr/>
              <a:t>4</a:t>
            </a:fld>
            <a:endParaRPr lang="ja-JP" altLang="en-US" dirty="0"/>
          </a:p>
        </p:txBody>
      </p:sp>
    </p:spTree>
    <p:extLst>
      <p:ext uri="{BB962C8B-B14F-4D97-AF65-F5344CB8AC3E}">
        <p14:creationId xmlns:p14="http://schemas.microsoft.com/office/powerpoint/2010/main" val="586748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10419" y="764704"/>
            <a:ext cx="2016224" cy="338554"/>
          </a:xfrm>
          <a:prstGeom prst="rect">
            <a:avLst/>
          </a:prstGeom>
          <a:noFill/>
          <a:ln>
            <a:solidFill>
              <a:schemeClr val="accent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各種財政指標の変化</a:t>
            </a:r>
          </a:p>
        </p:txBody>
      </p:sp>
      <p:graphicFrame>
        <p:nvGraphicFramePr>
          <p:cNvPr id="8" name="表 7"/>
          <p:cNvGraphicFramePr>
            <a:graphicFrameLocks noGrp="1"/>
          </p:cNvGraphicFramePr>
          <p:nvPr/>
        </p:nvGraphicFramePr>
        <p:xfrm>
          <a:off x="403274" y="1197922"/>
          <a:ext cx="3119469" cy="831282"/>
        </p:xfrm>
        <a:graphic>
          <a:graphicData uri="http://schemas.openxmlformats.org/drawingml/2006/table">
            <a:tbl>
              <a:tblPr firstRow="1" bandRow="1">
                <a:tableStyleId>{21E4AEA4-8DFA-4A89-87EB-49C32662AFE0}</a:tableStyleId>
              </a:tblPr>
              <a:tblGrid>
                <a:gridCol w="1277020">
                  <a:extLst>
                    <a:ext uri="{9D8B030D-6E8A-4147-A177-3AD203B41FA5}">
                      <a16:colId xmlns:a16="http://schemas.microsoft.com/office/drawing/2014/main" val="2186870092"/>
                    </a:ext>
                  </a:extLst>
                </a:gridCol>
                <a:gridCol w="928049">
                  <a:extLst>
                    <a:ext uri="{9D8B030D-6E8A-4147-A177-3AD203B41FA5}">
                      <a16:colId xmlns:a16="http://schemas.microsoft.com/office/drawing/2014/main" val="1774463084"/>
                    </a:ext>
                  </a:extLst>
                </a:gridCol>
                <a:gridCol w="914400">
                  <a:extLst>
                    <a:ext uri="{9D8B030D-6E8A-4147-A177-3AD203B41FA5}">
                      <a16:colId xmlns:a16="http://schemas.microsoft.com/office/drawing/2014/main" val="4055694070"/>
                    </a:ext>
                  </a:extLst>
                </a:gridCol>
              </a:tblGrid>
              <a:tr h="157272">
                <a:tc>
                  <a:txBody>
                    <a:bodyPr/>
                    <a:lstStyle/>
                    <a:p>
                      <a:pPr marL="0" algn="ctr" defTabSz="914400" rtl="0" eaLnBrk="1" latinLnBrk="0" hangingPunct="1"/>
                      <a:r>
                        <a:rPr kumimoji="1" lang="ja-JP" altLang="en-US" sz="1200" b="0" kern="1200" dirty="0">
                          <a:solidFill>
                            <a:schemeClr val="dk1"/>
                          </a:solidFill>
                          <a:latin typeface="Meiryo UI" panose="020B0604030504040204" pitchFamily="50" charset="-128"/>
                          <a:ea typeface="Meiryo UI" panose="020B0604030504040204" pitchFamily="50" charset="-128"/>
                          <a:cs typeface="+mn-cs"/>
                        </a:rPr>
                        <a:t>経常収支比率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2008</a:t>
                      </a:r>
                      <a:r>
                        <a:rPr kumimoji="1" lang="ja-JP" altLang="en-US" sz="900" b="0" dirty="0">
                          <a:solidFill>
                            <a:schemeClr val="tx1"/>
                          </a:solidFill>
                          <a:latin typeface="Meiryo UI" panose="020B0604030504040204" pitchFamily="50" charset="-128"/>
                          <a:ea typeface="Meiryo UI"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2021</a:t>
                      </a:r>
                      <a:r>
                        <a:rPr kumimoji="1" lang="ja-JP" altLang="en-US" sz="900" b="0" dirty="0">
                          <a:solidFill>
                            <a:schemeClr val="tx1"/>
                          </a:solidFill>
                          <a:latin typeface="Meiryo UI" panose="020B0604030504040204" pitchFamily="50" charset="-128"/>
                          <a:ea typeface="Meiryo UI"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4886986"/>
                  </a:ext>
                </a:extLst>
              </a:tr>
              <a:tr h="278481">
                <a:tc>
                  <a:txBody>
                    <a:bodyPr/>
                    <a:lstStyle/>
                    <a:p>
                      <a:pPr algn="ctr"/>
                      <a:r>
                        <a:rPr kumimoji="1" lang="ja-JP" altLang="en-US" sz="1200" dirty="0">
                          <a:latin typeface="Meiryo UI" panose="020B0604030504040204" pitchFamily="50" charset="-128"/>
                          <a:ea typeface="Meiryo UI" panose="020B0604030504040204" pitchFamily="50" charset="-128"/>
                        </a:rPr>
                        <a:t>大阪府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1200" dirty="0">
                          <a:latin typeface="Meiryo UI" panose="020B0604030504040204" pitchFamily="50" charset="-128"/>
                          <a:ea typeface="Meiryo UI" panose="020B0604030504040204" pitchFamily="50" charset="-128"/>
                        </a:rPr>
                        <a:t>96.6</a:t>
                      </a:r>
                      <a:r>
                        <a:rPr kumimoji="1" lang="ja-JP" altLang="en-US" sz="12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latin typeface="Meiryo UI" panose="020B0604030504040204" pitchFamily="50" charset="-128"/>
                          <a:ea typeface="Meiryo UI" panose="020B0604030504040204" pitchFamily="50" charset="-128"/>
                        </a:rPr>
                        <a:t>87.1</a:t>
                      </a:r>
                      <a:r>
                        <a:rPr kumimoji="1" lang="ja-JP" altLang="en-US" sz="12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9211177"/>
                  </a:ext>
                </a:extLst>
              </a:tr>
              <a:tr h="278481">
                <a:tc>
                  <a:txBody>
                    <a:bodyPr/>
                    <a:lstStyle/>
                    <a:p>
                      <a:pPr algn="ctr"/>
                      <a:r>
                        <a:rPr kumimoji="1" lang="ja-JP" altLang="en-US" sz="1050" dirty="0">
                          <a:latin typeface="Meiryo UI" panose="020B0604030504040204" pitchFamily="50" charset="-128"/>
                          <a:ea typeface="Meiryo UI" panose="020B0604030504040204" pitchFamily="50" charset="-128"/>
                        </a:rPr>
                        <a:t>都道府県平均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1200" dirty="0">
                          <a:latin typeface="Meiryo UI" panose="020B0604030504040204" pitchFamily="50" charset="-128"/>
                          <a:ea typeface="Meiryo UI" panose="020B0604030504040204" pitchFamily="50" charset="-128"/>
                        </a:rPr>
                        <a:t>93.9%</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latin typeface="Meiryo UI" panose="020B0604030504040204" pitchFamily="50" charset="-128"/>
                          <a:ea typeface="Meiryo UI" panose="020B0604030504040204" pitchFamily="50" charset="-128"/>
                        </a:rPr>
                        <a:t>87.3%</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1492749"/>
                  </a:ext>
                </a:extLst>
              </a:tr>
            </a:tbl>
          </a:graphicData>
        </a:graphic>
      </p:graphicFrame>
      <p:graphicFrame>
        <p:nvGraphicFramePr>
          <p:cNvPr id="9" name="表 8"/>
          <p:cNvGraphicFramePr>
            <a:graphicFrameLocks noGrp="1"/>
          </p:cNvGraphicFramePr>
          <p:nvPr/>
        </p:nvGraphicFramePr>
        <p:xfrm>
          <a:off x="4974743" y="1197922"/>
          <a:ext cx="3201546" cy="822960"/>
        </p:xfrm>
        <a:graphic>
          <a:graphicData uri="http://schemas.openxmlformats.org/drawingml/2006/table">
            <a:tbl>
              <a:tblPr firstRow="1" bandRow="1">
                <a:tableStyleId>{21E4AEA4-8DFA-4A89-87EB-49C32662AFE0}</a:tableStyleId>
              </a:tblPr>
              <a:tblGrid>
                <a:gridCol w="1302216">
                  <a:extLst>
                    <a:ext uri="{9D8B030D-6E8A-4147-A177-3AD203B41FA5}">
                      <a16:colId xmlns:a16="http://schemas.microsoft.com/office/drawing/2014/main" val="2186870092"/>
                    </a:ext>
                  </a:extLst>
                </a:gridCol>
                <a:gridCol w="984930">
                  <a:extLst>
                    <a:ext uri="{9D8B030D-6E8A-4147-A177-3AD203B41FA5}">
                      <a16:colId xmlns:a16="http://schemas.microsoft.com/office/drawing/2014/main" val="1774463084"/>
                    </a:ext>
                  </a:extLst>
                </a:gridCol>
                <a:gridCol w="914400">
                  <a:extLst>
                    <a:ext uri="{9D8B030D-6E8A-4147-A177-3AD203B41FA5}">
                      <a16:colId xmlns:a16="http://schemas.microsoft.com/office/drawing/2014/main" val="4055694070"/>
                    </a:ext>
                  </a:extLst>
                </a:gridCol>
              </a:tblGrid>
              <a:tr h="227084">
                <a:tc>
                  <a:txBody>
                    <a:bodyPr/>
                    <a:lstStyle/>
                    <a:p>
                      <a:pPr algn="ctr"/>
                      <a:r>
                        <a:rPr kumimoji="1" lang="ja-JP" altLang="en-US" sz="1200" b="0" kern="1200" dirty="0">
                          <a:solidFill>
                            <a:schemeClr val="dk1"/>
                          </a:solidFill>
                          <a:latin typeface="Meiryo UI" panose="020B0604030504040204" pitchFamily="50" charset="-128"/>
                          <a:ea typeface="Meiryo UI" panose="020B0604030504040204" pitchFamily="50" charset="-128"/>
                          <a:cs typeface="+mn-cs"/>
                        </a:rPr>
                        <a:t>財政力指数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2008</a:t>
                      </a:r>
                      <a:r>
                        <a:rPr kumimoji="1" lang="ja-JP" altLang="en-US" sz="900" b="0" dirty="0">
                          <a:solidFill>
                            <a:schemeClr val="tx1"/>
                          </a:solidFill>
                          <a:latin typeface="Meiryo UI" panose="020B0604030504040204" pitchFamily="50" charset="-128"/>
                          <a:ea typeface="Meiryo UI"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2021</a:t>
                      </a:r>
                      <a:r>
                        <a:rPr kumimoji="1" lang="ja-JP" altLang="en-US" sz="900" b="0" dirty="0">
                          <a:solidFill>
                            <a:schemeClr val="tx1"/>
                          </a:solidFill>
                          <a:latin typeface="Meiryo UI" panose="020B0604030504040204" pitchFamily="50" charset="-128"/>
                          <a:ea typeface="Meiryo UI"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4886986"/>
                  </a:ext>
                </a:extLst>
              </a:tr>
              <a:tr h="266663">
                <a:tc>
                  <a:txBody>
                    <a:bodyPr/>
                    <a:lstStyle/>
                    <a:p>
                      <a:pPr algn="ctr"/>
                      <a:r>
                        <a:rPr kumimoji="1" lang="ja-JP" altLang="en-US" sz="1200" dirty="0">
                          <a:latin typeface="Meiryo UI" panose="020B0604030504040204" pitchFamily="50" charset="-128"/>
                          <a:ea typeface="Meiryo UI" panose="020B0604030504040204" pitchFamily="50" charset="-128"/>
                        </a:rPr>
                        <a:t>大阪府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1200" dirty="0">
                          <a:latin typeface="Meiryo UI" panose="020B0604030504040204" pitchFamily="50" charset="-128"/>
                          <a:ea typeface="Meiryo UI" panose="020B0604030504040204" pitchFamily="50" charset="-128"/>
                        </a:rPr>
                        <a:t>0.83</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latin typeface="Meiryo UI" panose="020B0604030504040204" pitchFamily="50" charset="-128"/>
                          <a:ea typeface="Meiryo UI" panose="020B0604030504040204" pitchFamily="50" charset="-128"/>
                        </a:rPr>
                        <a:t>0.75</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9211177"/>
                  </a:ext>
                </a:extLst>
              </a:tr>
              <a:tr h="266663">
                <a:tc>
                  <a:txBody>
                    <a:bodyPr/>
                    <a:lstStyle/>
                    <a:p>
                      <a:pPr algn="ctr"/>
                      <a:r>
                        <a:rPr kumimoji="1" lang="ja-JP" altLang="en-US" sz="1050" dirty="0">
                          <a:latin typeface="Meiryo UI" panose="020B0604030504040204" pitchFamily="50" charset="-128"/>
                          <a:ea typeface="Meiryo UI" panose="020B0604030504040204" pitchFamily="50" charset="-128"/>
                        </a:rPr>
                        <a:t>都道府県平均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1200" dirty="0">
                          <a:latin typeface="Meiryo UI" panose="020B0604030504040204" pitchFamily="50" charset="-128"/>
                          <a:ea typeface="Meiryo UI" panose="020B0604030504040204" pitchFamily="50" charset="-128"/>
                        </a:rPr>
                        <a:t>0.52</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latin typeface="Meiryo UI" panose="020B0604030504040204" pitchFamily="50" charset="-128"/>
                          <a:ea typeface="Meiryo UI" panose="020B0604030504040204" pitchFamily="50" charset="-128"/>
                        </a:rPr>
                        <a:t>0.50</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062813"/>
                  </a:ext>
                </a:extLst>
              </a:tr>
            </a:tbl>
          </a:graphicData>
        </a:graphic>
      </p:graphicFrame>
      <p:pic>
        <p:nvPicPr>
          <p:cNvPr id="14" name="図 13"/>
          <p:cNvPicPr>
            <a:picLocks noChangeAspect="1"/>
          </p:cNvPicPr>
          <p:nvPr/>
        </p:nvPicPr>
        <p:blipFill>
          <a:blip r:embed="rId2"/>
          <a:stretch>
            <a:fillRect/>
          </a:stretch>
        </p:blipFill>
        <p:spPr>
          <a:xfrm>
            <a:off x="4974743" y="2132855"/>
            <a:ext cx="3932744" cy="3666947"/>
          </a:xfrm>
          <a:prstGeom prst="rect">
            <a:avLst/>
          </a:prstGeom>
        </p:spPr>
      </p:pic>
      <p:pic>
        <p:nvPicPr>
          <p:cNvPr id="12" name="図 11"/>
          <p:cNvPicPr>
            <a:picLocks noChangeAspect="1"/>
          </p:cNvPicPr>
          <p:nvPr/>
        </p:nvPicPr>
        <p:blipFill>
          <a:blip r:embed="rId3"/>
          <a:stretch>
            <a:fillRect/>
          </a:stretch>
        </p:blipFill>
        <p:spPr>
          <a:xfrm>
            <a:off x="410419" y="2132855"/>
            <a:ext cx="3829623" cy="3666947"/>
          </a:xfrm>
          <a:prstGeom prst="rect">
            <a:avLst/>
          </a:prstGeom>
        </p:spPr>
      </p:pic>
      <p:grpSp>
        <p:nvGrpSpPr>
          <p:cNvPr id="10" name="グループ化 9"/>
          <p:cNvGrpSpPr/>
          <p:nvPr/>
        </p:nvGrpSpPr>
        <p:grpSpPr>
          <a:xfrm>
            <a:off x="270457" y="260648"/>
            <a:ext cx="8603088" cy="433196"/>
            <a:chOff x="270457" y="495347"/>
            <a:chExt cx="8603088" cy="433196"/>
          </a:xfrm>
        </p:grpSpPr>
        <p:sp>
          <p:nvSpPr>
            <p:cNvPr id="11" name="テキスト ボックス 10"/>
            <p:cNvSpPr txBox="1"/>
            <p:nvPr/>
          </p:nvSpPr>
          <p:spPr>
            <a:xfrm>
              <a:off x="270457" y="495347"/>
              <a:ext cx="1225015" cy="4331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13" name="直線コネクタ 1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正方形/長方形 14"/>
          <p:cNvSpPr/>
          <p:nvPr/>
        </p:nvSpPr>
        <p:spPr>
          <a:xfrm>
            <a:off x="122387" y="5750004"/>
            <a:ext cx="4608512" cy="1107996"/>
          </a:xfrm>
          <a:prstGeom prst="rect">
            <a:avLst/>
          </a:prstGeom>
        </p:spPr>
        <p:txBody>
          <a:bodyPr wrap="square">
            <a:spAutoFit/>
          </a:bodyPr>
          <a:lstStyle/>
          <a:p>
            <a:r>
              <a:rPr lang="ja-JP" altLang="en-US" sz="1100" dirty="0"/>
              <a:t>（</a:t>
            </a:r>
            <a:r>
              <a:rPr lang="en-US" altLang="ja-JP" sz="1100" dirty="0"/>
              <a:t>※</a:t>
            </a:r>
            <a:r>
              <a:rPr lang="ja-JP" altLang="en-US" sz="1100" dirty="0"/>
              <a:t>）</a:t>
            </a:r>
            <a:endParaRPr lang="en-US" altLang="ja-JP" sz="1100" dirty="0"/>
          </a:p>
          <a:p>
            <a:r>
              <a:rPr lang="ja-JP" altLang="en-US" sz="1100" dirty="0"/>
              <a:t>経常収支比率は、府税や地方交付税などの経常的収入が、人件費や公債費や扶助費などの経常的経費に充当される割合を示す。</a:t>
            </a:r>
            <a:endParaRPr lang="en-US" altLang="ja-JP" sz="1100" dirty="0"/>
          </a:p>
          <a:p>
            <a:r>
              <a:rPr lang="en-US" altLang="ja-JP" sz="1100" dirty="0"/>
              <a:t>2021</a:t>
            </a:r>
            <a:r>
              <a:rPr lang="ja-JP" altLang="en-US" sz="1100" dirty="0"/>
              <a:t>年度は、府税が見込みを上回るなど経常的収入が増えたことで、この比率が一時的に大幅に改善した。</a:t>
            </a:r>
          </a:p>
          <a:p>
            <a:r>
              <a:rPr lang="ja-JP" altLang="en-US" sz="1100" dirty="0"/>
              <a:t>（見込みを上回った分の府税収入は、後年度の地方交付税で精算される。）</a:t>
            </a:r>
          </a:p>
        </p:txBody>
      </p:sp>
      <p:sp>
        <p:nvSpPr>
          <p:cNvPr id="1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13</a:t>
            </a:fld>
            <a:endParaRPr lang="ja-JP" altLang="en-US"/>
          </a:p>
        </p:txBody>
      </p:sp>
    </p:spTree>
    <p:extLst>
      <p:ext uri="{BB962C8B-B14F-4D97-AF65-F5344CB8AC3E}">
        <p14:creationId xmlns:p14="http://schemas.microsoft.com/office/powerpoint/2010/main" val="386599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395536" y="1017164"/>
          <a:ext cx="3152837" cy="840582"/>
        </p:xfrm>
        <a:graphic>
          <a:graphicData uri="http://schemas.openxmlformats.org/drawingml/2006/table">
            <a:tbl>
              <a:tblPr firstRow="1" bandRow="1">
                <a:tableStyleId>{21E4AEA4-8DFA-4A89-87EB-49C32662AFE0}</a:tableStyleId>
              </a:tblPr>
              <a:tblGrid>
                <a:gridCol w="1310388">
                  <a:extLst>
                    <a:ext uri="{9D8B030D-6E8A-4147-A177-3AD203B41FA5}">
                      <a16:colId xmlns:a16="http://schemas.microsoft.com/office/drawing/2014/main" val="2186870092"/>
                    </a:ext>
                  </a:extLst>
                </a:gridCol>
                <a:gridCol w="928049">
                  <a:extLst>
                    <a:ext uri="{9D8B030D-6E8A-4147-A177-3AD203B41FA5}">
                      <a16:colId xmlns:a16="http://schemas.microsoft.com/office/drawing/2014/main" val="1774463084"/>
                    </a:ext>
                  </a:extLst>
                </a:gridCol>
                <a:gridCol w="914400">
                  <a:extLst>
                    <a:ext uri="{9D8B030D-6E8A-4147-A177-3AD203B41FA5}">
                      <a16:colId xmlns:a16="http://schemas.microsoft.com/office/drawing/2014/main" val="4055694070"/>
                    </a:ext>
                  </a:extLst>
                </a:gridCol>
              </a:tblGrid>
              <a:tr h="171663">
                <a:tc>
                  <a:txBody>
                    <a:bodyPr/>
                    <a:lstStyle/>
                    <a:p>
                      <a:r>
                        <a:rPr kumimoji="1" lang="ja-JP" altLang="en-US" sz="1200" b="0" kern="1200" dirty="0">
                          <a:solidFill>
                            <a:schemeClr val="dk1"/>
                          </a:solidFill>
                          <a:latin typeface="Meiryo UI" panose="020B0604030504040204" pitchFamily="50" charset="-128"/>
                          <a:ea typeface="Meiryo UI" panose="020B0604030504040204" pitchFamily="50" charset="-128"/>
                          <a:cs typeface="+mn-cs"/>
                        </a:rPr>
                        <a:t>実質公債費比率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2008</a:t>
                      </a:r>
                      <a:r>
                        <a:rPr kumimoji="1" lang="ja-JP" altLang="en-US" sz="900" b="0" dirty="0">
                          <a:solidFill>
                            <a:schemeClr val="tx1"/>
                          </a:solidFill>
                          <a:latin typeface="Meiryo UI" panose="020B0604030504040204" pitchFamily="50" charset="-128"/>
                          <a:ea typeface="Meiryo UI"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2021</a:t>
                      </a:r>
                      <a:r>
                        <a:rPr kumimoji="1" lang="ja-JP" altLang="en-US" sz="900" b="0" dirty="0">
                          <a:solidFill>
                            <a:schemeClr val="tx1"/>
                          </a:solidFill>
                          <a:latin typeface="Meiryo UI" panose="020B0604030504040204" pitchFamily="50" charset="-128"/>
                          <a:ea typeface="Meiryo UI"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4886986"/>
                  </a:ext>
                </a:extLst>
              </a:tr>
              <a:tr h="283131">
                <a:tc>
                  <a:txBody>
                    <a:bodyPr/>
                    <a:lstStyle/>
                    <a:p>
                      <a:pPr algn="ctr"/>
                      <a:r>
                        <a:rPr kumimoji="1" lang="ja-JP" altLang="en-US" sz="1200" dirty="0">
                          <a:latin typeface="Meiryo UI" panose="020B0604030504040204" pitchFamily="50" charset="-128"/>
                          <a:ea typeface="Meiryo UI" panose="020B0604030504040204" pitchFamily="50" charset="-128"/>
                        </a:rPr>
                        <a:t>大阪府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1200" dirty="0">
                          <a:latin typeface="Meiryo UI" panose="020B0604030504040204" pitchFamily="50" charset="-128"/>
                          <a:ea typeface="Meiryo UI" panose="020B0604030504040204" pitchFamily="50" charset="-128"/>
                        </a:rPr>
                        <a:t>16.6</a:t>
                      </a:r>
                      <a:r>
                        <a:rPr kumimoji="1" lang="ja-JP" altLang="en-US" sz="12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latin typeface="Meiryo UI" panose="020B0604030504040204" pitchFamily="50" charset="-128"/>
                          <a:ea typeface="Meiryo UI" panose="020B0604030504040204" pitchFamily="50" charset="-128"/>
                        </a:rPr>
                        <a:t>12.2%</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9211177"/>
                  </a:ext>
                </a:extLst>
              </a:tr>
              <a:tr h="283131">
                <a:tc>
                  <a:txBody>
                    <a:bodyPr/>
                    <a:lstStyle/>
                    <a:p>
                      <a:pPr algn="ctr"/>
                      <a:r>
                        <a:rPr kumimoji="1" lang="ja-JP" altLang="en-US" sz="1050" dirty="0">
                          <a:latin typeface="Meiryo UI" panose="020B0604030504040204" pitchFamily="50" charset="-128"/>
                          <a:ea typeface="Meiryo UI" panose="020B0604030504040204" pitchFamily="50" charset="-128"/>
                        </a:rPr>
                        <a:t>都道府県平均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1200" dirty="0">
                          <a:latin typeface="Meiryo UI" panose="020B0604030504040204" pitchFamily="50" charset="-128"/>
                          <a:ea typeface="Meiryo UI" panose="020B0604030504040204" pitchFamily="50" charset="-128"/>
                        </a:rPr>
                        <a:t>12.8</a:t>
                      </a:r>
                      <a:r>
                        <a:rPr kumimoji="1" lang="ja-JP" altLang="en-US" sz="12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latin typeface="Meiryo UI" panose="020B0604030504040204" pitchFamily="50" charset="-128"/>
                          <a:ea typeface="Meiryo UI" panose="020B0604030504040204" pitchFamily="50" charset="-128"/>
                        </a:rPr>
                        <a:t>10.1</a:t>
                      </a:r>
                      <a:r>
                        <a:rPr kumimoji="1" lang="ja-JP" altLang="en-US" sz="12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3171308"/>
                  </a:ext>
                </a:extLst>
              </a:tr>
            </a:tbl>
          </a:graphicData>
        </a:graphic>
      </p:graphicFrame>
      <p:graphicFrame>
        <p:nvGraphicFramePr>
          <p:cNvPr id="6" name="表 5"/>
          <p:cNvGraphicFramePr>
            <a:graphicFrameLocks noGrp="1"/>
          </p:cNvGraphicFramePr>
          <p:nvPr/>
        </p:nvGraphicFramePr>
        <p:xfrm>
          <a:off x="4778690" y="1017164"/>
          <a:ext cx="3144396" cy="822960"/>
        </p:xfrm>
        <a:graphic>
          <a:graphicData uri="http://schemas.openxmlformats.org/drawingml/2006/table">
            <a:tbl>
              <a:tblPr firstRow="1" bandRow="1">
                <a:tableStyleId>{21E4AEA4-8DFA-4A89-87EB-49C32662AFE0}</a:tableStyleId>
              </a:tblPr>
              <a:tblGrid>
                <a:gridCol w="1301947">
                  <a:extLst>
                    <a:ext uri="{9D8B030D-6E8A-4147-A177-3AD203B41FA5}">
                      <a16:colId xmlns:a16="http://schemas.microsoft.com/office/drawing/2014/main" val="2186870092"/>
                    </a:ext>
                  </a:extLst>
                </a:gridCol>
                <a:gridCol w="928049">
                  <a:extLst>
                    <a:ext uri="{9D8B030D-6E8A-4147-A177-3AD203B41FA5}">
                      <a16:colId xmlns:a16="http://schemas.microsoft.com/office/drawing/2014/main" val="1774463084"/>
                    </a:ext>
                  </a:extLst>
                </a:gridCol>
                <a:gridCol w="914400">
                  <a:extLst>
                    <a:ext uri="{9D8B030D-6E8A-4147-A177-3AD203B41FA5}">
                      <a16:colId xmlns:a16="http://schemas.microsoft.com/office/drawing/2014/main" val="4055694070"/>
                    </a:ext>
                  </a:extLst>
                </a:gridCol>
              </a:tblGrid>
              <a:tr h="227084">
                <a:tc>
                  <a:txBody>
                    <a:bodyPr/>
                    <a:lstStyle/>
                    <a:p>
                      <a:pPr algn="ctr"/>
                      <a:r>
                        <a:rPr kumimoji="1" lang="ja-JP" altLang="en-US" sz="1200" b="0" kern="1200" dirty="0">
                          <a:solidFill>
                            <a:schemeClr val="dk1"/>
                          </a:solidFill>
                          <a:latin typeface="Meiryo UI" panose="020B0604030504040204" pitchFamily="50" charset="-128"/>
                          <a:ea typeface="Meiryo UI" panose="020B0604030504040204" pitchFamily="50" charset="-128"/>
                          <a:cs typeface="+mn-cs"/>
                        </a:rPr>
                        <a:t>将来負担比率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2008</a:t>
                      </a:r>
                      <a:r>
                        <a:rPr kumimoji="1" lang="ja-JP" altLang="en-US" sz="900" b="0" dirty="0">
                          <a:solidFill>
                            <a:schemeClr val="tx1"/>
                          </a:solidFill>
                          <a:latin typeface="Meiryo UI" panose="020B0604030504040204" pitchFamily="50" charset="-128"/>
                          <a:ea typeface="Meiryo UI"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2021</a:t>
                      </a:r>
                      <a:r>
                        <a:rPr kumimoji="1" lang="ja-JP" altLang="en-US" sz="900" b="0" dirty="0">
                          <a:solidFill>
                            <a:schemeClr val="tx1"/>
                          </a:solidFill>
                          <a:latin typeface="Meiryo UI" panose="020B0604030504040204" pitchFamily="50" charset="-128"/>
                          <a:ea typeface="Meiryo UI"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4886986"/>
                  </a:ext>
                </a:extLst>
              </a:tr>
              <a:tr h="266663">
                <a:tc>
                  <a:txBody>
                    <a:bodyPr/>
                    <a:lstStyle/>
                    <a:p>
                      <a:pPr algn="ctr"/>
                      <a:r>
                        <a:rPr kumimoji="1" lang="ja-JP" altLang="en-US" sz="1200" dirty="0">
                          <a:latin typeface="Meiryo UI" panose="020B0604030504040204" pitchFamily="50" charset="-128"/>
                          <a:ea typeface="Meiryo UI" panose="020B0604030504040204" pitchFamily="50" charset="-128"/>
                        </a:rPr>
                        <a:t>大阪府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1200" dirty="0">
                          <a:latin typeface="Meiryo UI" panose="020B0604030504040204" pitchFamily="50" charset="-128"/>
                          <a:ea typeface="Meiryo UI" panose="020B0604030504040204" pitchFamily="50" charset="-128"/>
                        </a:rPr>
                        <a:t>288.6</a:t>
                      </a:r>
                      <a:r>
                        <a:rPr kumimoji="1" lang="ja-JP" altLang="en-US" sz="12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latin typeface="Meiryo UI" panose="020B0604030504040204" pitchFamily="50" charset="-128"/>
                          <a:ea typeface="Meiryo UI" panose="020B0604030504040204" pitchFamily="50" charset="-128"/>
                        </a:rPr>
                        <a:t>130.9</a:t>
                      </a:r>
                      <a:r>
                        <a:rPr kumimoji="1" lang="ja-JP" altLang="en-US" sz="12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9211177"/>
                  </a:ext>
                </a:extLst>
              </a:tr>
              <a:tr h="266663">
                <a:tc>
                  <a:txBody>
                    <a:bodyPr/>
                    <a:lstStyle/>
                    <a:p>
                      <a:pPr algn="ctr"/>
                      <a:r>
                        <a:rPr kumimoji="1" lang="ja-JP" altLang="en-US" sz="1050" dirty="0">
                          <a:latin typeface="Meiryo UI" panose="020B0604030504040204" pitchFamily="50" charset="-128"/>
                          <a:ea typeface="Meiryo UI" panose="020B0604030504040204" pitchFamily="50" charset="-128"/>
                        </a:rPr>
                        <a:t>都道府県平均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1200" dirty="0">
                          <a:latin typeface="Meiryo UI" panose="020B0604030504040204" pitchFamily="50" charset="-128"/>
                          <a:ea typeface="Meiryo UI" panose="020B0604030504040204" pitchFamily="50" charset="-128"/>
                        </a:rPr>
                        <a:t>219.3</a:t>
                      </a:r>
                      <a:r>
                        <a:rPr kumimoji="1" lang="ja-JP" altLang="en-US" sz="12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latin typeface="Meiryo UI" panose="020B0604030504040204" pitchFamily="50" charset="-128"/>
                          <a:ea typeface="Meiryo UI" panose="020B0604030504040204" pitchFamily="50" charset="-128"/>
                        </a:rPr>
                        <a:t>160.3%</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3805589"/>
                  </a:ext>
                </a:extLst>
              </a:tr>
            </a:tbl>
          </a:graphicData>
        </a:graphic>
      </p:graphicFrame>
      <p:pic>
        <p:nvPicPr>
          <p:cNvPr id="7" name="図 6"/>
          <p:cNvPicPr>
            <a:picLocks noChangeAspect="1"/>
          </p:cNvPicPr>
          <p:nvPr/>
        </p:nvPicPr>
        <p:blipFill>
          <a:blip r:embed="rId2"/>
          <a:stretch>
            <a:fillRect/>
          </a:stretch>
        </p:blipFill>
        <p:spPr>
          <a:xfrm>
            <a:off x="395536" y="1929754"/>
            <a:ext cx="3834386" cy="3731494"/>
          </a:xfrm>
          <a:prstGeom prst="rect">
            <a:avLst/>
          </a:prstGeom>
        </p:spPr>
      </p:pic>
      <p:pic>
        <p:nvPicPr>
          <p:cNvPr id="8" name="図 7"/>
          <p:cNvPicPr>
            <a:picLocks noChangeAspect="1"/>
          </p:cNvPicPr>
          <p:nvPr/>
        </p:nvPicPr>
        <p:blipFill>
          <a:blip r:embed="rId3"/>
          <a:stretch>
            <a:fillRect/>
          </a:stretch>
        </p:blipFill>
        <p:spPr>
          <a:xfrm>
            <a:off x="4754034" y="1903334"/>
            <a:ext cx="3932744" cy="3757913"/>
          </a:xfrm>
          <a:prstGeom prst="rect">
            <a:avLst/>
          </a:prstGeom>
        </p:spPr>
      </p:pic>
      <p:sp>
        <p:nvSpPr>
          <p:cNvPr id="2" name="テキスト ボックス 1"/>
          <p:cNvSpPr txBox="1"/>
          <p:nvPr/>
        </p:nvSpPr>
        <p:spPr>
          <a:xfrm>
            <a:off x="1868986" y="6309320"/>
            <a:ext cx="5223294"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実質公債費比率・将来負担比率はいずれも改善傾向</a:t>
            </a:r>
            <a:endParaRPr kumimoji="1" lang="ja-JP" altLang="en-US" sz="1600" dirty="0"/>
          </a:p>
        </p:txBody>
      </p:sp>
      <p:sp>
        <p:nvSpPr>
          <p:cNvPr id="3" name="二等辺三角形 2"/>
          <p:cNvSpPr/>
          <p:nvPr/>
        </p:nvSpPr>
        <p:spPr>
          <a:xfrm rot="10800000">
            <a:off x="3456112" y="5805263"/>
            <a:ext cx="2124000"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270457" y="495347"/>
            <a:ext cx="8603088" cy="433196"/>
            <a:chOff x="270457" y="495347"/>
            <a:chExt cx="8603088" cy="433196"/>
          </a:xfrm>
        </p:grpSpPr>
        <p:sp>
          <p:nvSpPr>
            <p:cNvPr id="10" name="テキスト ボックス 9"/>
            <p:cNvSpPr txBox="1"/>
            <p:nvPr/>
          </p:nvSpPr>
          <p:spPr>
            <a:xfrm>
              <a:off x="270457" y="495347"/>
              <a:ext cx="1225015" cy="4331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11" name="直線コネクタ 10"/>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14</a:t>
            </a:fld>
            <a:endParaRPr lang="ja-JP" altLang="en-US"/>
          </a:p>
        </p:txBody>
      </p:sp>
    </p:spTree>
    <p:extLst>
      <p:ext uri="{BB962C8B-B14F-4D97-AF65-F5344CB8AC3E}">
        <p14:creationId xmlns:p14="http://schemas.microsoft.com/office/powerpoint/2010/main" val="4273093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8143" y="236658"/>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2895325632"/>
              </p:ext>
            </p:extLst>
          </p:nvPr>
        </p:nvGraphicFramePr>
        <p:xfrm>
          <a:off x="289944" y="1036877"/>
          <a:ext cx="8583601" cy="5762730"/>
        </p:xfrm>
        <a:graphic>
          <a:graphicData uri="http://schemas.openxmlformats.org/drawingml/2006/table">
            <a:tbl>
              <a:tblPr firstRow="1" bandRow="1">
                <a:tableStyleId>{5C22544A-7EE6-4342-B048-85BDC9FD1C3A}</a:tableStyleId>
              </a:tblPr>
              <a:tblGrid>
                <a:gridCol w="2553864">
                  <a:extLst>
                    <a:ext uri="{9D8B030D-6E8A-4147-A177-3AD203B41FA5}">
                      <a16:colId xmlns:a16="http://schemas.microsoft.com/office/drawing/2014/main" val="20000"/>
                    </a:ext>
                  </a:extLst>
                </a:gridCol>
                <a:gridCol w="6029737">
                  <a:extLst>
                    <a:ext uri="{9D8B030D-6E8A-4147-A177-3AD203B41FA5}">
                      <a16:colId xmlns:a16="http://schemas.microsoft.com/office/drawing/2014/main" val="20001"/>
                    </a:ext>
                  </a:extLst>
                </a:gridCol>
              </a:tblGrid>
              <a:tr h="329005">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取組の視点</a:t>
                      </a:r>
                    </a:p>
                  </a:txBody>
                  <a:tcPr anchor="ctr"/>
                </a:tc>
                <a:tc>
                  <a:txBody>
                    <a:bodyPr/>
                    <a:lstStyle/>
                    <a:p>
                      <a:pPr algn="ctr">
                        <a:lnSpc>
                          <a:spcPts val="1300"/>
                        </a:lnSpc>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主な取組内容</a:t>
                      </a:r>
                    </a:p>
                  </a:txBody>
                  <a:tcPr anchor="ctr"/>
                </a:tc>
                <a:extLst>
                  <a:ext uri="{0D108BD9-81ED-4DB2-BD59-A6C34878D82A}">
                    <a16:rowId xmlns:a16="http://schemas.microsoft.com/office/drawing/2014/main" val="10000"/>
                  </a:ext>
                </a:extLst>
              </a:tr>
              <a:tr h="1144337">
                <a:tc>
                  <a:txBody>
                    <a:bodyPr/>
                    <a:lstStyle/>
                    <a:p>
                      <a:pPr>
                        <a:lnSpc>
                          <a:spcPct val="100000"/>
                        </a:lnSpc>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①</a:t>
                      </a:r>
                      <a:r>
                        <a:rPr kumimoji="1" lang="ja-JP" altLang="en-US" sz="1400" kern="1200" noProof="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財政再建プログラム等に</a:t>
                      </a:r>
                      <a:endParaRPr kumimoji="1" lang="en-US" altLang="ja-JP" sz="1400" kern="1200" noProof="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400" kern="1200" noProof="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kern="1200" baseline="0" noProof="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kern="1200" noProof="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基づく改革の推進</a:t>
                      </a:r>
                    </a:p>
                  </a:txBody>
                  <a:tcPr anchor="ctr">
                    <a:lnB w="12700" cap="flat" cmpd="sng" algn="ctr">
                      <a:solidFill>
                        <a:schemeClr val="tx1"/>
                      </a:solidFill>
                      <a:prstDash val="solid"/>
                      <a:round/>
                      <a:headEnd type="none" w="med" len="med"/>
                      <a:tailEnd type="none" w="med" len="med"/>
                    </a:lnB>
                  </a:tcPr>
                </a:tc>
                <a:tc>
                  <a:txBody>
                    <a:bodyPr/>
                    <a:lstStyle/>
                    <a:p>
                      <a:pPr marL="0" lvl="0" indent="0" algn="l" defTabSz="914400" rtl="0" eaLnBrk="1" latinLnBrk="0" hangingPunct="1">
                        <a:lnSpc>
                          <a:spcPts val="1500"/>
                        </a:lnSpc>
                        <a:defRPr/>
                      </a:pP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財政再建プログラム（案）（</a:t>
                      </a:r>
                      <a:r>
                        <a:rPr kumimoji="1" lang="en-US" altLang="ja-JP"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0" lvl="0" indent="0" algn="l" defTabSz="914400" rtl="0" eaLnBrk="1" latinLnBrk="0" hangingPunct="1">
                        <a:lnSpc>
                          <a:spcPts val="1500"/>
                        </a:lnSpc>
                        <a:defRPr/>
                      </a:pP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財政構造改革プラン（案）（</a:t>
                      </a:r>
                      <a:r>
                        <a:rPr kumimoji="1" lang="en-US" altLang="ja-JP"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年度）</a:t>
                      </a:r>
                    </a:p>
                    <a:p>
                      <a:pPr marL="0" lvl="0" indent="0" algn="l" defTabSz="914400" rtl="0" eaLnBrk="1" latinLnBrk="0" hangingPunct="1">
                        <a:lnSpc>
                          <a:spcPts val="1500"/>
                        </a:lnSpc>
                        <a:defRPr/>
                      </a:pP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年度の行財政</a:t>
                      </a: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改革の取組（</a:t>
                      </a:r>
                      <a:r>
                        <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0" indent="0" algn="l" defTabSz="914400" rtl="0" eaLnBrk="1" latinLnBrk="0" hangingPunct="1">
                        <a:lnSpc>
                          <a:spcPts val="1500"/>
                        </a:lnSpc>
                        <a:defRPr/>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行財政改革推進プラン</a:t>
                      </a:r>
                      <a:r>
                        <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0" indent="0" algn="l" defTabSz="914400" rtl="0" eaLnBrk="1" latinLnBrk="0" hangingPunct="1">
                        <a:lnSpc>
                          <a:spcPts val="1500"/>
                        </a:lnSpc>
                        <a:defRPr/>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大阪府行政経営の取組（</a:t>
                      </a:r>
                      <a:r>
                        <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a:t>
                      </a: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、毎年度作成）</a:t>
                      </a:r>
                      <a:endParaRPr kumimoji="1" lang="en-US" altLang="ja-JP"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2445961"/>
                  </a:ext>
                </a:extLst>
              </a:tr>
              <a:tr h="443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②人件費削減（給与カット等）</a:t>
                      </a:r>
                    </a:p>
                  </a:txBody>
                  <a:tcPr anchor="ct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marL="0" indent="0" algn="l" defTabSz="914400" rtl="0" eaLnBrk="1" latinLnBrk="0" hangingPunct="1">
                        <a:lnSpc>
                          <a:spcPts val="1500"/>
                        </a:lnSpc>
                      </a:pP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年度までの間、都道府県の中で</a:t>
                      </a: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最高レベルの給与</a:t>
                      </a: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カット率を適用</a:t>
                      </a:r>
                      <a:endParaRPr kumimoji="1" lang="en-US" altLang="ja-JP"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defTabSz="914400" rtl="0" eaLnBrk="1" latinLnBrk="0" hangingPunct="1">
                        <a:lnSpc>
                          <a:spcPts val="1500"/>
                        </a:lnSpc>
                      </a:pP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するなど、</a:t>
                      </a:r>
                      <a:r>
                        <a:rPr kumimoji="1" lang="ja-JP" altLang="en-US" sz="1400"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人件費</a:t>
                      </a: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削減を実施</a:t>
                      </a:r>
                      <a:endParaRPr kumimoji="1" lang="en-US" altLang="ja-JP"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969112910"/>
                  </a:ext>
                </a:extLst>
              </a:tr>
              <a:tr h="535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③補助金等の見直し</a:t>
                      </a:r>
                    </a:p>
                  </a:txBody>
                  <a:tcPr anchor="ctr">
                    <a:solidFill>
                      <a:schemeClr val="accent5">
                        <a:lumMod val="20000"/>
                        <a:lumOff val="80000"/>
                      </a:schemeClr>
                    </a:solidFill>
                  </a:tcPr>
                </a:tc>
                <a:tc>
                  <a:txBody>
                    <a:bodyPr/>
                    <a:lstStyle/>
                    <a:p>
                      <a:pPr marL="0" indent="0">
                        <a:lnSpc>
                          <a:spcPts val="1500"/>
                        </a:lnSpc>
                      </a:pP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補助金について、補助対象、費用対効果等観点から補助手法を見直し</a:t>
                      </a:r>
                      <a:endParaRPr kumimoji="1" lang="en-US" altLang="ja-JP"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500"/>
                        </a:lnSpc>
                      </a:pPr>
                      <a:r>
                        <a:rPr kumimoji="1" lang="ja-JP" altLang="en-US"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分担金についても、</a:t>
                      </a:r>
                      <a:r>
                        <a:rPr lang="ja-JP" altLang="en-US" sz="1400" dirty="0">
                          <a:latin typeface="Meiryo UI" panose="020B0604030504040204" pitchFamily="50" charset="-128"/>
                          <a:ea typeface="Meiryo UI" panose="020B0604030504040204" pitchFamily="50" charset="-128"/>
                        </a:rPr>
                        <a:t>支出の必要性を厳しく精査</a:t>
                      </a:r>
                      <a:endParaRPr kumimoji="1" lang="en-US" altLang="ja-JP" sz="14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493671591"/>
                  </a:ext>
                </a:extLst>
              </a:tr>
              <a:tr h="731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④歳入確保の取組</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20000"/>
                        <a:lumOff val="80000"/>
                      </a:schemeClr>
                    </a:solidFill>
                  </a:tcPr>
                </a:tc>
                <a:tc>
                  <a:txBody>
                    <a:bodyPr/>
                    <a:lstStyle/>
                    <a:p>
                      <a:pPr lvl="0">
                        <a:lnSpc>
                          <a:spcPts val="1500"/>
                        </a:lnSpc>
                        <a:defRPr/>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債権管理の強化（債権特別回収・整理グループの設置）</a:t>
                      </a:r>
                      <a:endPar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府有財産の売却　</a:t>
                      </a:r>
                      <a:endPar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ネーミングライツ、広告事業等のさらなる推進</a:t>
                      </a:r>
                      <a:endPar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0" indent="0" algn="l" defTabSz="914400" rtl="0" eaLnBrk="1" latinLnBrk="0" hangingPunct="1">
                        <a:lnSpc>
                          <a:spcPts val="1500"/>
                        </a:lnSpc>
                        <a:defRPr/>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課税自主権の活用（森林環境税、宿泊税、法人二税の超過課税）</a:t>
                      </a:r>
                      <a:endPar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1423870968"/>
                  </a:ext>
                </a:extLst>
              </a:tr>
              <a:tr h="331513">
                <a:tc>
                  <a:txBody>
                    <a:bodyPr/>
                    <a:lstStyle/>
                    <a:p>
                      <a:pPr>
                        <a:lnSpc>
                          <a:spcPct val="100000"/>
                        </a:lnSpc>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⑤出資法人の見直し</a:t>
                      </a:r>
                    </a:p>
                  </a:txBody>
                  <a:tcPr anchor="ctr">
                    <a:solidFill>
                      <a:schemeClr val="accent5">
                        <a:lumMod val="20000"/>
                        <a:lumOff val="80000"/>
                      </a:schemeClr>
                    </a:solidFill>
                  </a:tcPr>
                </a:tc>
                <a:tc>
                  <a:txBody>
                    <a:bodyPr/>
                    <a:lstStyle/>
                    <a:p>
                      <a:pPr marL="133350" marR="0" lvl="0" indent="-266700" algn="l" defTabSz="914400" rtl="0" eaLnBrk="1" fontAlgn="auto" latinLnBrk="0" hangingPunct="1">
                        <a:lnSpc>
                          <a:spcPts val="1500"/>
                        </a:lnSpc>
                        <a:spcBef>
                          <a:spcPts val="0"/>
                        </a:spcBef>
                        <a:spcAft>
                          <a:spcPts val="0"/>
                        </a:spcAft>
                        <a:buClrTx/>
                        <a:buSzTx/>
                        <a:buFontTx/>
                        <a:buNone/>
                        <a:tabLst/>
                        <a:defRPr/>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kern="1200" dirty="0">
                          <a:solidFill>
                            <a:schemeClr val="tx1"/>
                          </a:solidFill>
                          <a:latin typeface="メイリオ" panose="020B0604030504040204" pitchFamily="50" charset="-128"/>
                          <a:ea typeface="メイリオ" panose="020B0604030504040204" pitchFamily="50" charset="-128"/>
                          <a:cs typeface="+mn-cs"/>
                        </a:rPr>
                        <a:t>実施している事業の必要性・効果を検証し、法人のあり方を見直し</a:t>
                      </a:r>
                      <a:endParaRPr kumimoji="1" lang="en-US" altLang="ja-JP" sz="1400" kern="1200" dirty="0">
                        <a:solidFill>
                          <a:schemeClr val="tx1"/>
                        </a:solidFill>
                        <a:latin typeface="メイリオ" panose="020B0604030504040204" pitchFamily="50" charset="-128"/>
                        <a:ea typeface="メイリオ" panose="020B0604030504040204" pitchFamily="50" charset="-128"/>
                        <a:cs typeface="+mn-cs"/>
                      </a:endParaRPr>
                    </a:p>
                  </a:txBody>
                  <a:tcPr anchor="ctr">
                    <a:solidFill>
                      <a:schemeClr val="accent5">
                        <a:lumMod val="20000"/>
                        <a:lumOff val="80000"/>
                      </a:schemeClr>
                    </a:solidFill>
                  </a:tcPr>
                </a:tc>
                <a:extLst>
                  <a:ext uri="{0D108BD9-81ED-4DB2-BD59-A6C34878D82A}">
                    <a16:rowId xmlns:a16="http://schemas.microsoft.com/office/drawing/2014/main" val="972267228"/>
                  </a:ext>
                </a:extLst>
              </a:tr>
              <a:tr h="550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⑥公の施設の見直し</a:t>
                      </a:r>
                    </a:p>
                  </a:txBody>
                  <a:tcPr anchor="ctr">
                    <a:solidFill>
                      <a:schemeClr val="accent5">
                        <a:lumMod val="20000"/>
                        <a:lumOff val="80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kern="1200" dirty="0">
                          <a:solidFill>
                            <a:schemeClr val="tx1"/>
                          </a:solidFill>
                          <a:latin typeface="メイリオ" panose="020B0604030504040204" pitchFamily="50" charset="-128"/>
                          <a:ea typeface="メイリオ" panose="020B0604030504040204" pitchFamily="50" charset="-128"/>
                          <a:cs typeface="+mn-cs"/>
                        </a:rPr>
                        <a:t>今日的意義に照らして必要かどうかを検証し、必要なものであっても、　</a:t>
                      </a:r>
                      <a:endParaRPr kumimoji="1" lang="en-US" altLang="ja-JP" sz="1400"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kern="1200" dirty="0">
                          <a:solidFill>
                            <a:schemeClr val="tx1"/>
                          </a:solidFill>
                          <a:latin typeface="メイリオ" panose="020B0604030504040204" pitchFamily="50" charset="-128"/>
                          <a:ea typeface="メイリオ" panose="020B0604030504040204" pitchFamily="50" charset="-128"/>
                          <a:cs typeface="+mn-cs"/>
                        </a:rPr>
                        <a:t>   府立施設であることが最も有効かを検討</a:t>
                      </a:r>
                    </a:p>
                  </a:txBody>
                  <a:tcPr anchor="ctr">
                    <a:solidFill>
                      <a:schemeClr val="accent5">
                        <a:lumMod val="20000"/>
                        <a:lumOff val="80000"/>
                      </a:schemeClr>
                    </a:solidFill>
                  </a:tcPr>
                </a:tc>
                <a:extLst>
                  <a:ext uri="{0D108BD9-81ED-4DB2-BD59-A6C34878D82A}">
                    <a16:rowId xmlns:a16="http://schemas.microsoft.com/office/drawing/2014/main" val="2422912390"/>
                  </a:ext>
                </a:extLst>
              </a:tr>
              <a:tr h="269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⑦国への制度改善提案</a:t>
                      </a:r>
                    </a:p>
                  </a:txBody>
                  <a:tcPr anchor="ctr">
                    <a:solidFill>
                      <a:schemeClr val="accent5">
                        <a:lumMod val="20000"/>
                        <a:lumOff val="80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国直轄事業負担金の見直しを提案</a:t>
                      </a:r>
                      <a:endPar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870066785"/>
                  </a:ext>
                </a:extLst>
              </a:tr>
              <a:tr h="696208">
                <a:tc>
                  <a:txBody>
                    <a:bodyPr/>
                    <a:lstStyle/>
                    <a:p>
                      <a:pPr>
                        <a:lnSpc>
                          <a:spcPct val="100000"/>
                        </a:lnSpc>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⑧健全で規律ある行財政運営</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aseline="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に向けた</a:t>
                      </a:r>
                      <a:r>
                        <a:rPr kumimoji="1" lang="ja-JP" altLang="en-US" sz="1400" baseline="0" dirty="0">
                          <a:latin typeface="Meiryo UI" panose="020B0604030504040204" pitchFamily="50" charset="-128"/>
                          <a:ea typeface="Meiryo UI" panose="020B0604030504040204" pitchFamily="50" charset="-128"/>
                          <a:cs typeface="Meiryo UI" panose="020B0604030504040204" pitchFamily="50" charset="-128"/>
                        </a:rPr>
                        <a:t>仕組みづくり</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20000"/>
                        <a:lumOff val="80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「財政運営基本条例」の制定（</a:t>
                      </a:r>
                      <a:r>
                        <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月施行）</a:t>
                      </a:r>
                      <a:endPar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減債基金、財政調整基金への計画的な積立て</a:t>
                      </a:r>
                      <a:endPar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財政状況に関する中長期試算、予算編成過程等の公表</a:t>
                      </a:r>
                      <a:endPar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財務マネジメント機能の強化　　</a:t>
                      </a:r>
                      <a:endPar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新公会計制度の導入</a:t>
                      </a:r>
                      <a:endParaRPr kumimoji="1" lang="en-US" altLang="ja-JP"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府有施設のファシリティマネジメントの推進</a:t>
                      </a:r>
                    </a:p>
                  </a:txBody>
                  <a:tcPr anchor="ctr">
                    <a:solidFill>
                      <a:schemeClr val="accent5">
                        <a:lumMod val="20000"/>
                        <a:lumOff val="80000"/>
                      </a:schemeClr>
                    </a:solidFill>
                  </a:tcPr>
                </a:tc>
                <a:extLst>
                  <a:ext uri="{0D108BD9-81ED-4DB2-BD59-A6C34878D82A}">
                    <a16:rowId xmlns:a16="http://schemas.microsoft.com/office/drawing/2014/main" val="4245387095"/>
                  </a:ext>
                </a:extLst>
              </a:tr>
            </a:tbl>
          </a:graphicData>
        </a:graphic>
      </p:graphicFrame>
      <p:sp>
        <p:nvSpPr>
          <p:cNvPr id="7" name="テキスト ボックス 6"/>
          <p:cNvSpPr txBox="1"/>
          <p:nvPr/>
        </p:nvSpPr>
        <p:spPr>
          <a:xfrm>
            <a:off x="118143" y="698323"/>
            <a:ext cx="42519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1600" b="1"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年度以降の改革取組一覧）</a:t>
            </a:r>
            <a:endPar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89944" y="2479881"/>
            <a:ext cx="8568000" cy="0"/>
          </a:xfrm>
          <a:prstGeom prst="line">
            <a:avLst/>
          </a:prstGeom>
        </p:spPr>
        <p:style>
          <a:lnRef idx="1">
            <a:schemeClr val="dk1"/>
          </a:lnRef>
          <a:fillRef idx="0">
            <a:schemeClr val="dk1"/>
          </a:fillRef>
          <a:effectRef idx="0">
            <a:schemeClr val="dk1"/>
          </a:effectRef>
          <a:fontRef idx="minor">
            <a:schemeClr val="tx1"/>
          </a:fontRef>
        </p:style>
      </p:cxn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15</a:t>
            </a:fld>
            <a:endParaRPr lang="ja-JP" altLang="en-US"/>
          </a:p>
        </p:txBody>
      </p:sp>
    </p:spTree>
    <p:extLst>
      <p:ext uri="{BB962C8B-B14F-4D97-AF65-F5344CB8AC3E}">
        <p14:creationId xmlns:p14="http://schemas.microsoft.com/office/powerpoint/2010/main" val="1299770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87785" y="1010824"/>
            <a:ext cx="6084415" cy="305621"/>
          </a:xfrm>
          <a:prstGeom prst="rect">
            <a:avLst/>
          </a:prstGeom>
        </p:spPr>
        <p:txBody>
          <a:bodyPr wrap="square" lIns="36000" r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「財政再建プログラム</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」等のもと、全庁を挙げて改革の取組を推進。</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00336" y="641492"/>
            <a:ext cx="47757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①財政再建プログラム等に基づく改革の推進</a:t>
            </a:r>
          </a:p>
        </p:txBody>
      </p:sp>
      <p:sp>
        <p:nvSpPr>
          <p:cNvPr id="9" name="テキスト ボックス 8"/>
          <p:cNvSpPr txBox="1"/>
          <p:nvPr/>
        </p:nvSpPr>
        <p:spPr>
          <a:xfrm>
            <a:off x="148022" y="135553"/>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300336" y="5685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3746733625"/>
              </p:ext>
            </p:extLst>
          </p:nvPr>
        </p:nvGraphicFramePr>
        <p:xfrm>
          <a:off x="359100" y="1340768"/>
          <a:ext cx="8544324" cy="5288280"/>
        </p:xfrm>
        <a:graphic>
          <a:graphicData uri="http://schemas.openxmlformats.org/drawingml/2006/table">
            <a:tbl>
              <a:tblPr firstRow="1" bandRow="1">
                <a:tableStyleId>{93296810-A885-4BE3-A3E7-6D5BEEA58F35}</a:tableStyleId>
              </a:tblPr>
              <a:tblGrid>
                <a:gridCol w="1903698">
                  <a:extLst>
                    <a:ext uri="{9D8B030D-6E8A-4147-A177-3AD203B41FA5}">
                      <a16:colId xmlns:a16="http://schemas.microsoft.com/office/drawing/2014/main" val="4269839945"/>
                    </a:ext>
                  </a:extLst>
                </a:gridCol>
                <a:gridCol w="1528058">
                  <a:extLst>
                    <a:ext uri="{9D8B030D-6E8A-4147-A177-3AD203B41FA5}">
                      <a16:colId xmlns:a16="http://schemas.microsoft.com/office/drawing/2014/main" val="701852699"/>
                    </a:ext>
                  </a:extLst>
                </a:gridCol>
                <a:gridCol w="5112568">
                  <a:extLst>
                    <a:ext uri="{9D8B030D-6E8A-4147-A177-3AD203B41FA5}">
                      <a16:colId xmlns:a16="http://schemas.microsoft.com/office/drawing/2014/main" val="3013297502"/>
                    </a:ext>
                  </a:extLst>
                </a:gridCol>
              </a:tblGrid>
              <a:tr h="265463">
                <a:tc>
                  <a:txBody>
                    <a:bodyPr/>
                    <a:lstStyle/>
                    <a:p>
                      <a:pPr algn="ctr"/>
                      <a:r>
                        <a:rPr kumimoji="1" lang="ja-JP" altLang="en-US" sz="1200" dirty="0"/>
                        <a:t>プラン名称</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計画期間</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取組内容</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679888"/>
                  </a:ext>
                </a:extLst>
              </a:tr>
              <a:tr h="1564079">
                <a:tc>
                  <a:txBody>
                    <a:bodyPr/>
                    <a:lstStyle/>
                    <a:p>
                      <a:r>
                        <a:rPr kumimoji="1" lang="ja-JP" altLang="en-US" sz="1200" dirty="0">
                          <a:latin typeface="Meiryo UI" panose="020B0604030504040204" pitchFamily="50" charset="-128"/>
                          <a:ea typeface="Meiryo UI" panose="020B0604030504040204" pitchFamily="50" charset="-128"/>
                        </a:rPr>
                        <a:t>財政再建プログラム</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案</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2008</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2010</a:t>
                      </a:r>
                      <a:r>
                        <a:rPr kumimoji="1" lang="ja-JP" altLang="en-US" sz="1200" dirty="0">
                          <a:latin typeface="Meiryo UI" panose="020B0604030504040204" pitchFamily="50" charset="-128"/>
                          <a:ea typeface="Meiryo UI"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kumimoji="1" lang="ja-JP" altLang="en-US" sz="1100" kern="1200" dirty="0">
                          <a:latin typeface="Meiryo UI" panose="020B0604030504040204" pitchFamily="50" charset="-128"/>
                          <a:ea typeface="Meiryo UI" panose="020B0604030504040204" pitchFamily="50" charset="-128"/>
                        </a:rPr>
                        <a:t>○「</a:t>
                      </a:r>
                      <a:r>
                        <a:rPr kumimoji="1" lang="ja-JP" altLang="ja-JP" sz="1100" kern="1200" dirty="0">
                          <a:latin typeface="Meiryo UI" panose="020B0604030504040204" pitchFamily="50" charset="-128"/>
                          <a:ea typeface="Meiryo UI" panose="020B0604030504040204" pitchFamily="50" charset="-128"/>
                        </a:rPr>
                        <a:t>減債基金からの借入れ」、「借換債の増発」という</a:t>
                      </a:r>
                      <a:r>
                        <a:rPr kumimoji="1" lang="ja-JP" altLang="ja-JP" sz="1100" kern="1200" dirty="0">
                          <a:solidFill>
                            <a:schemeClr val="tx1"/>
                          </a:solidFill>
                          <a:latin typeface="Meiryo UI" panose="020B0604030504040204" pitchFamily="50" charset="-128"/>
                          <a:ea typeface="Meiryo UI" panose="020B0604030504040204" pitchFamily="50" charset="-128"/>
                        </a:rPr>
                        <a:t>従来手法と</a:t>
                      </a:r>
                      <a:r>
                        <a:rPr kumimoji="1" lang="ja-JP" altLang="en-US" sz="1100" kern="1200" dirty="0">
                          <a:solidFill>
                            <a:schemeClr val="tx1"/>
                          </a:solidFill>
                          <a:latin typeface="Meiryo UI" panose="020B0604030504040204" pitchFamily="50" charset="-128"/>
                          <a:ea typeface="Meiryo UI" panose="020B0604030504040204" pitchFamily="50" charset="-128"/>
                        </a:rPr>
                        <a:t>決</a:t>
                      </a:r>
                      <a:r>
                        <a:rPr kumimoji="1" lang="ja-JP" altLang="ja-JP" sz="1100" kern="1200" dirty="0">
                          <a:solidFill>
                            <a:schemeClr val="tx1"/>
                          </a:solidFill>
                          <a:latin typeface="Meiryo UI" panose="020B0604030504040204" pitchFamily="50" charset="-128"/>
                          <a:ea typeface="Meiryo UI" panose="020B0604030504040204" pitchFamily="50" charset="-128"/>
                        </a:rPr>
                        <a:t>別し、</a:t>
                      </a:r>
                      <a:r>
                        <a:rPr kumimoji="1" lang="ja-JP" altLang="ja-JP" sz="1100" kern="1200" dirty="0">
                          <a:latin typeface="Meiryo UI" panose="020B0604030504040204" pitchFamily="50" charset="-128"/>
                          <a:ea typeface="Meiryo UI" panose="020B0604030504040204" pitchFamily="50" charset="-128"/>
                        </a:rPr>
                        <a:t>「収入の範囲</a:t>
                      </a:r>
                      <a:r>
                        <a:rPr kumimoji="1" lang="ja-JP" altLang="en-US" sz="1100" kern="1200" dirty="0">
                          <a:latin typeface="Meiryo UI" panose="020B0604030504040204" pitchFamily="50" charset="-128"/>
                          <a:ea typeface="Meiryo UI" panose="020B0604030504040204" pitchFamily="50" charset="-128"/>
                        </a:rPr>
                        <a:t>内</a:t>
                      </a:r>
                      <a:endParaRPr kumimoji="1" lang="en-US" altLang="ja-JP" sz="1100" kern="1200" dirty="0">
                        <a:latin typeface="Meiryo UI" panose="020B0604030504040204" pitchFamily="50" charset="-128"/>
                        <a:ea typeface="Meiryo UI" panose="020B0604030504040204" pitchFamily="50" charset="-128"/>
                      </a:endParaRPr>
                    </a:p>
                    <a:p>
                      <a:pPr marL="0" algn="l" defTabSz="914400" rtl="0" eaLnBrk="1" latinLnBrk="0" hangingPunct="1"/>
                      <a:r>
                        <a:rPr kumimoji="1" lang="en-US" altLang="ja-JP" sz="1100" kern="1200" dirty="0">
                          <a:latin typeface="Meiryo UI" panose="020B0604030504040204" pitchFamily="50" charset="-128"/>
                          <a:ea typeface="Meiryo UI" panose="020B0604030504040204" pitchFamily="50" charset="-128"/>
                        </a:rPr>
                        <a:t>   </a:t>
                      </a:r>
                      <a:r>
                        <a:rPr kumimoji="1" lang="ja-JP" altLang="ja-JP" sz="1100" kern="1200" dirty="0">
                          <a:latin typeface="Meiryo UI" panose="020B0604030504040204" pitchFamily="50" charset="-128"/>
                          <a:ea typeface="Meiryo UI" panose="020B0604030504040204" pitchFamily="50" charset="-128"/>
                        </a:rPr>
                        <a:t>で予算を組む」ことを徹底</a:t>
                      </a:r>
                      <a:r>
                        <a:rPr kumimoji="1" lang="ja-JP" altLang="en-US" sz="1100" kern="1200" dirty="0">
                          <a:latin typeface="Meiryo UI" panose="020B0604030504040204" pitchFamily="50" charset="-128"/>
                          <a:ea typeface="Meiryo UI" panose="020B0604030504040204" pitchFamily="50" charset="-128"/>
                        </a:rPr>
                        <a:t>。</a:t>
                      </a:r>
                      <a:r>
                        <a:rPr kumimoji="1" lang="ja-JP" altLang="ja-JP" sz="1100" kern="1200" dirty="0">
                          <a:latin typeface="Meiryo UI" panose="020B0604030504040204" pitchFamily="50" charset="-128"/>
                          <a:ea typeface="Meiryo UI" panose="020B0604030504040204" pitchFamily="50" charset="-128"/>
                        </a:rPr>
                        <a:t>すべての事務事業、出資法人、公の施設をゼロベースで見</a:t>
                      </a:r>
                      <a:endParaRPr kumimoji="1" lang="en-US" altLang="ja-JP" sz="1100" kern="1200" dirty="0">
                        <a:latin typeface="Meiryo UI" panose="020B0604030504040204" pitchFamily="50" charset="-128"/>
                        <a:ea typeface="Meiryo UI" panose="020B0604030504040204" pitchFamily="50" charset="-128"/>
                      </a:endParaRPr>
                    </a:p>
                    <a:p>
                      <a:pPr marL="0" algn="l" defTabSz="914400" rtl="0" eaLnBrk="1" latinLnBrk="0" hangingPunct="1"/>
                      <a:r>
                        <a:rPr kumimoji="1" lang="ja-JP" altLang="en-US" sz="1100" kern="1200" dirty="0">
                          <a:latin typeface="Meiryo UI" panose="020B0604030504040204" pitchFamily="50" charset="-128"/>
                          <a:ea typeface="Meiryo UI" panose="020B0604030504040204" pitchFamily="50" charset="-128"/>
                        </a:rPr>
                        <a:t>　</a:t>
                      </a:r>
                      <a:r>
                        <a:rPr kumimoji="1" lang="ja-JP" altLang="en-US" sz="1100" kern="1200" baseline="0" dirty="0">
                          <a:latin typeface="Meiryo UI" panose="020B0604030504040204" pitchFamily="50" charset="-128"/>
                          <a:ea typeface="Meiryo UI" panose="020B0604030504040204" pitchFamily="50" charset="-128"/>
                        </a:rPr>
                        <a:t> </a:t>
                      </a:r>
                      <a:r>
                        <a:rPr kumimoji="1" lang="ja-JP" altLang="ja-JP" sz="1100" kern="1200" dirty="0">
                          <a:latin typeface="Meiryo UI" panose="020B0604030504040204" pitchFamily="50" charset="-128"/>
                          <a:ea typeface="Meiryo UI" panose="020B0604030504040204" pitchFamily="50" charset="-128"/>
                        </a:rPr>
                        <a:t>直し</a:t>
                      </a:r>
                      <a:r>
                        <a:rPr kumimoji="1" lang="ja-JP" altLang="en-US" sz="1100" kern="1200" dirty="0">
                          <a:latin typeface="Meiryo UI" panose="020B0604030504040204" pitchFamily="50" charset="-128"/>
                          <a:ea typeface="Meiryo UI" panose="020B0604030504040204" pitchFamily="50" charset="-128"/>
                        </a:rPr>
                        <a:t>。</a:t>
                      </a:r>
                      <a:r>
                        <a:rPr kumimoji="1" lang="ja-JP" altLang="ja-JP" sz="1100" kern="1200" dirty="0">
                          <a:latin typeface="Meiryo UI" panose="020B0604030504040204" pitchFamily="50" charset="-128"/>
                          <a:ea typeface="Meiryo UI" panose="020B0604030504040204" pitchFamily="50" charset="-128"/>
                        </a:rPr>
                        <a:t>将来にわたって財政健全化団体にならないよう、財政構造改革に</a:t>
                      </a:r>
                      <a:r>
                        <a:rPr kumimoji="1" lang="ja-JP" altLang="en-US" sz="1100" kern="1200" dirty="0">
                          <a:latin typeface="Meiryo UI" panose="020B0604030504040204" pitchFamily="50" charset="-128"/>
                          <a:ea typeface="Meiryo UI" panose="020B0604030504040204" pitchFamily="50" charset="-128"/>
                        </a:rPr>
                        <a:t>着手。</a:t>
                      </a:r>
                      <a:endParaRPr kumimoji="1" lang="ja-JP" altLang="ja-JP" sz="1100" kern="1200" dirty="0">
                        <a:latin typeface="Meiryo UI" panose="020B0604030504040204" pitchFamily="50" charset="-128"/>
                        <a:ea typeface="Meiryo UI" panose="020B0604030504040204" pitchFamily="50" charset="-128"/>
                      </a:endParaRPr>
                    </a:p>
                    <a:p>
                      <a:pPr marL="0" algn="l" defTabSz="914400" rtl="0" eaLnBrk="1" latinLnBrk="0" hangingPunct="1"/>
                      <a:r>
                        <a:rPr kumimoji="1" lang="en-US" altLang="ja-JP" sz="1100" kern="1200" dirty="0">
                          <a:latin typeface="Meiryo UI" panose="020B0604030504040204" pitchFamily="50" charset="-128"/>
                          <a:ea typeface="Meiryo UI" panose="020B0604030504040204" pitchFamily="50" charset="-128"/>
                        </a:rPr>
                        <a:t>    </a:t>
                      </a:r>
                      <a:r>
                        <a:rPr kumimoji="1" lang="ja-JP" altLang="en-US" sz="1100" kern="1200" dirty="0">
                          <a:latin typeface="Meiryo UI" panose="020B0604030504040204" pitchFamily="50" charset="-128"/>
                          <a:ea typeface="Meiryo UI" panose="020B0604030504040204" pitchFamily="50" charset="-128"/>
                        </a:rPr>
                        <a:t>・ </a:t>
                      </a:r>
                      <a:r>
                        <a:rPr kumimoji="1" lang="ja-JP" altLang="ja-JP" sz="1100" kern="1200" dirty="0">
                          <a:latin typeface="Meiryo UI" panose="020B0604030504040204" pitchFamily="50" charset="-128"/>
                          <a:ea typeface="Meiryo UI" panose="020B0604030504040204" pitchFamily="50" charset="-128"/>
                        </a:rPr>
                        <a:t>給料月額の時限的カット</a:t>
                      </a:r>
                      <a:r>
                        <a:rPr kumimoji="1" lang="ja-JP" altLang="en-US" sz="1100" kern="1200" dirty="0">
                          <a:latin typeface="Meiryo UI" panose="020B0604030504040204" pitchFamily="50" charset="-128"/>
                          <a:ea typeface="Meiryo UI" panose="020B0604030504040204" pitchFamily="50" charset="-128"/>
                        </a:rPr>
                        <a:t>、退職手当の減額等の人件費削減</a:t>
                      </a:r>
                      <a:endParaRPr kumimoji="1" lang="en-US" altLang="ja-JP" sz="1100" kern="1200" dirty="0">
                        <a:latin typeface="Meiryo UI" panose="020B0604030504040204" pitchFamily="50" charset="-128"/>
                        <a:ea typeface="Meiryo UI" panose="020B0604030504040204" pitchFamily="50" charset="-128"/>
                      </a:endParaRPr>
                    </a:p>
                    <a:p>
                      <a:pPr marL="0" algn="l" defTabSz="914400" rtl="0" eaLnBrk="1" latinLnBrk="0" hangingPunct="1"/>
                      <a:r>
                        <a:rPr kumimoji="1" lang="en-US" altLang="ja-JP" sz="1100" kern="1200" dirty="0">
                          <a:latin typeface="Meiryo UI" panose="020B0604030504040204" pitchFamily="50" charset="-128"/>
                          <a:ea typeface="Meiryo UI" panose="020B0604030504040204" pitchFamily="50" charset="-128"/>
                        </a:rPr>
                        <a:t>   </a:t>
                      </a:r>
                      <a:r>
                        <a:rPr kumimoji="1" lang="ja-JP" altLang="en-US" sz="1100" kern="1200" dirty="0">
                          <a:latin typeface="Meiryo UI" panose="020B0604030504040204" pitchFamily="50" charset="-128"/>
                          <a:ea typeface="Meiryo UI" panose="020B0604030504040204" pitchFamily="50" charset="-128"/>
                        </a:rPr>
                        <a:t> ・ </a:t>
                      </a:r>
                      <a:r>
                        <a:rPr kumimoji="1" lang="ja-JP" altLang="ja-JP" sz="1100" kern="1200" dirty="0">
                          <a:latin typeface="Meiryo UI" panose="020B0604030504040204" pitchFamily="50" charset="-128"/>
                          <a:ea typeface="Meiryo UI" panose="020B0604030504040204" pitchFamily="50" charset="-128"/>
                        </a:rPr>
                        <a:t>全事業を性質別など</a:t>
                      </a:r>
                      <a:r>
                        <a:rPr kumimoji="1" lang="en-US" altLang="ja-JP" sz="1100" kern="1200" dirty="0">
                          <a:latin typeface="Meiryo UI" panose="020B0604030504040204" pitchFamily="50" charset="-128"/>
                          <a:ea typeface="Meiryo UI" panose="020B0604030504040204" pitchFamily="50" charset="-128"/>
                        </a:rPr>
                        <a:t>2,880</a:t>
                      </a:r>
                      <a:r>
                        <a:rPr kumimoji="1" lang="ja-JP" altLang="ja-JP" sz="1100" kern="1200" dirty="0">
                          <a:latin typeface="Meiryo UI" panose="020B0604030504040204" pitchFamily="50" charset="-128"/>
                          <a:ea typeface="Meiryo UI" panose="020B0604030504040204" pitchFamily="50" charset="-128"/>
                        </a:rPr>
                        <a:t>項目に区分の上、見直しを実施</a:t>
                      </a:r>
                      <a:endParaRPr kumimoji="1" lang="en-US" altLang="ja-JP" sz="1100" kern="1200" dirty="0">
                        <a:latin typeface="Meiryo UI" panose="020B0604030504040204" pitchFamily="50" charset="-128"/>
                        <a:ea typeface="Meiryo UI" panose="020B0604030504040204" pitchFamily="50" charset="-128"/>
                      </a:endParaRPr>
                    </a:p>
                    <a:p>
                      <a:pPr marL="0" algn="l" defTabSz="914400" rtl="0" eaLnBrk="1" latinLnBrk="0" hangingPunct="1"/>
                      <a:r>
                        <a:rPr kumimoji="1" lang="en-US" altLang="ja-JP" sz="1100" kern="1200" dirty="0">
                          <a:latin typeface="Meiryo UI" panose="020B0604030504040204" pitchFamily="50" charset="-128"/>
                          <a:ea typeface="Meiryo UI" panose="020B0604030504040204" pitchFamily="50" charset="-128"/>
                        </a:rPr>
                        <a:t>    </a:t>
                      </a:r>
                      <a:r>
                        <a:rPr kumimoji="1" lang="ja-JP" altLang="en-US" sz="1100" kern="1200" dirty="0">
                          <a:latin typeface="Meiryo UI" panose="020B0604030504040204" pitchFamily="50" charset="-128"/>
                          <a:ea typeface="Meiryo UI" panose="020B0604030504040204" pitchFamily="50" charset="-128"/>
                        </a:rPr>
                        <a:t>・</a:t>
                      </a:r>
                      <a:r>
                        <a:rPr kumimoji="1" lang="ja-JP" altLang="en-US" sz="1100" kern="1200" baseline="0" dirty="0">
                          <a:latin typeface="Meiryo UI" panose="020B0604030504040204" pitchFamily="50" charset="-128"/>
                          <a:ea typeface="Meiryo UI" panose="020B0604030504040204" pitchFamily="50" charset="-128"/>
                        </a:rPr>
                        <a:t> </a:t>
                      </a:r>
                      <a:r>
                        <a:rPr kumimoji="1" lang="ja-JP" altLang="ja-JP" sz="1100" kern="1200" dirty="0">
                          <a:latin typeface="Meiryo UI" panose="020B0604030504040204" pitchFamily="50" charset="-128"/>
                          <a:ea typeface="Meiryo UI" panose="020B0604030504040204" pitchFamily="50" charset="-128"/>
                        </a:rPr>
                        <a:t>建設事業の縮減（一般財源ベースで原則</a:t>
                      </a:r>
                      <a:r>
                        <a:rPr kumimoji="1" lang="en-US" altLang="ja-JP" sz="1100" kern="1200" dirty="0">
                          <a:latin typeface="Meiryo UI" panose="020B0604030504040204" pitchFamily="50" charset="-128"/>
                          <a:ea typeface="Meiryo UI" panose="020B0604030504040204" pitchFamily="50" charset="-128"/>
                        </a:rPr>
                        <a:t>2</a:t>
                      </a:r>
                      <a:r>
                        <a:rPr kumimoji="1" lang="ja-JP" altLang="ja-JP" sz="1100" kern="1200" dirty="0">
                          <a:latin typeface="Meiryo UI" panose="020B0604030504040204" pitchFamily="50" charset="-128"/>
                          <a:ea typeface="Meiryo UI" panose="020B0604030504040204" pitchFamily="50" charset="-128"/>
                        </a:rPr>
                        <a:t>割程度縮減</a:t>
                      </a:r>
                      <a:r>
                        <a:rPr kumimoji="1" lang="ja-JP" altLang="en-US" sz="1100" kern="1200" dirty="0">
                          <a:latin typeface="Meiryo UI" panose="020B0604030504040204" pitchFamily="50" charset="-128"/>
                          <a:ea typeface="Meiryo UI" panose="020B0604030504040204" pitchFamily="50" charset="-128"/>
                        </a:rPr>
                        <a:t>）</a:t>
                      </a:r>
                      <a:endParaRPr kumimoji="1" lang="en-US" altLang="ja-JP" sz="1100" kern="1200" dirty="0">
                        <a:latin typeface="Meiryo UI" panose="020B0604030504040204" pitchFamily="50" charset="-128"/>
                        <a:ea typeface="Meiryo UI" panose="020B0604030504040204" pitchFamily="50" charset="-128"/>
                      </a:endParaRPr>
                    </a:p>
                    <a:p>
                      <a:pPr marL="0" algn="l" defTabSz="914400" rtl="0" eaLnBrk="1" latinLnBrk="0" hangingPunct="1"/>
                      <a:r>
                        <a:rPr kumimoji="1" lang="en-US" altLang="ja-JP" sz="1100" kern="1200" dirty="0">
                          <a:latin typeface="Meiryo UI" panose="020B0604030504040204" pitchFamily="50" charset="-128"/>
                          <a:ea typeface="Meiryo UI" panose="020B0604030504040204" pitchFamily="50" charset="-128"/>
                        </a:rPr>
                        <a:t>    </a:t>
                      </a:r>
                      <a:r>
                        <a:rPr kumimoji="1" lang="ja-JP" altLang="en-US" sz="1100" kern="1200" dirty="0">
                          <a:latin typeface="Meiryo UI" panose="020B0604030504040204" pitchFamily="50" charset="-128"/>
                          <a:ea typeface="Meiryo UI" panose="020B0604030504040204" pitchFamily="50" charset="-128"/>
                        </a:rPr>
                        <a:t>・ 出資法人の見直し</a:t>
                      </a:r>
                      <a:r>
                        <a:rPr kumimoji="1" lang="en-US" altLang="ja-JP" sz="1100" kern="1200" dirty="0">
                          <a:latin typeface="Meiryo UI" panose="020B0604030504040204" pitchFamily="50" charset="-128"/>
                          <a:ea typeface="Meiryo UI" panose="020B0604030504040204" pitchFamily="50" charset="-128"/>
                        </a:rPr>
                        <a:t>(44</a:t>
                      </a:r>
                      <a:r>
                        <a:rPr kumimoji="1" lang="ja-JP" altLang="en-US" sz="1100" kern="1200" dirty="0">
                          <a:latin typeface="Meiryo UI" panose="020B0604030504040204" pitchFamily="50" charset="-128"/>
                          <a:ea typeface="Meiryo UI" panose="020B0604030504040204" pitchFamily="50" charset="-128"/>
                        </a:rPr>
                        <a:t>法人を対象に、廃止や民営化等も含め、方向性を示す）</a:t>
                      </a:r>
                      <a:endParaRPr kumimoji="1" lang="en-US" altLang="ja-JP" sz="1100" kern="1200" dirty="0">
                        <a:latin typeface="Meiryo UI" panose="020B0604030504040204" pitchFamily="50" charset="-128"/>
                        <a:ea typeface="Meiryo UI" panose="020B0604030504040204" pitchFamily="50" charset="-128"/>
                      </a:endParaRPr>
                    </a:p>
                    <a:p>
                      <a:pPr marL="0" algn="l" defTabSz="914400" rtl="0" eaLnBrk="1" latinLnBrk="0" hangingPunct="1"/>
                      <a:r>
                        <a:rPr kumimoji="1" lang="ja-JP" altLang="en-US" sz="1100" kern="1200" dirty="0">
                          <a:latin typeface="Meiryo UI" panose="020B0604030504040204" pitchFamily="50" charset="-128"/>
                          <a:ea typeface="Meiryo UI" panose="020B0604030504040204" pitchFamily="50" charset="-128"/>
                        </a:rPr>
                        <a:t>　　・</a:t>
                      </a:r>
                      <a:r>
                        <a:rPr kumimoji="1" lang="ja-JP" altLang="en-US" sz="1100" kern="1200" baseline="0" dirty="0">
                          <a:latin typeface="Meiryo UI" panose="020B0604030504040204" pitchFamily="50" charset="-128"/>
                          <a:ea typeface="Meiryo UI" panose="020B0604030504040204" pitchFamily="50" charset="-128"/>
                        </a:rPr>
                        <a:t> 公の施設の見直し</a:t>
                      </a:r>
                      <a:r>
                        <a:rPr kumimoji="1" lang="en-US" altLang="ja-JP" sz="1100" kern="1200" baseline="0" dirty="0">
                          <a:latin typeface="Meiryo UI" panose="020B0604030504040204" pitchFamily="50" charset="-128"/>
                          <a:ea typeface="Meiryo UI" panose="020B0604030504040204" pitchFamily="50" charset="-128"/>
                        </a:rPr>
                        <a:t>(28</a:t>
                      </a:r>
                      <a:r>
                        <a:rPr kumimoji="1" lang="ja-JP" altLang="en-US" sz="1100" kern="1200" baseline="0" dirty="0">
                          <a:latin typeface="Meiryo UI" panose="020B0604030504040204" pitchFamily="50" charset="-128"/>
                          <a:ea typeface="Meiryo UI" panose="020B0604030504040204" pitchFamily="50" charset="-128"/>
                        </a:rPr>
                        <a:t>施設を対象に、廃止や民営化等も含め、方向性を示す）</a:t>
                      </a:r>
                      <a:endParaRPr kumimoji="1" lang="en-US" altLang="ja-JP" sz="1100" kern="1200" baseline="0" dirty="0">
                        <a:latin typeface="Meiryo UI" panose="020B0604030504040204" pitchFamily="50" charset="-128"/>
                        <a:ea typeface="Meiryo UI" panose="020B0604030504040204" pitchFamily="50" charset="-128"/>
                      </a:endParaRPr>
                    </a:p>
                    <a:p>
                      <a:pPr marL="0" algn="l" defTabSz="914400" rtl="0" eaLnBrk="1" latinLnBrk="0" hangingPunct="1"/>
                      <a:r>
                        <a:rPr kumimoji="1" lang="ja-JP" altLang="en-US" sz="1100" kern="1200" baseline="0" dirty="0">
                          <a:latin typeface="Meiryo UI" panose="020B0604030504040204" pitchFamily="50" charset="-128"/>
                          <a:ea typeface="Meiryo UI" panose="020B0604030504040204" pitchFamily="50" charset="-128"/>
                        </a:rPr>
                        <a:t>　　・ 主要プロジェクトの点検</a:t>
                      </a:r>
                      <a:r>
                        <a:rPr kumimoji="1" lang="en-US" altLang="ja-JP" sz="1100" kern="1200" baseline="0" dirty="0">
                          <a:latin typeface="Meiryo UI" panose="020B0604030504040204" pitchFamily="50" charset="-128"/>
                          <a:ea typeface="Meiryo UI" panose="020B0604030504040204" pitchFamily="50" charset="-128"/>
                        </a:rPr>
                        <a:t>(</a:t>
                      </a:r>
                      <a:r>
                        <a:rPr kumimoji="1" lang="ja-JP" altLang="en-US" sz="1100" kern="1200" baseline="0" dirty="0">
                          <a:latin typeface="Meiryo UI" panose="020B0604030504040204" pitchFamily="50" charset="-128"/>
                          <a:ea typeface="Meiryo UI" panose="020B0604030504040204" pitchFamily="50" charset="-128"/>
                        </a:rPr>
                        <a:t>面的開発事業</a:t>
                      </a:r>
                      <a:r>
                        <a:rPr kumimoji="1" lang="en-US" altLang="ja-JP" sz="1100" kern="1200" baseline="0" dirty="0">
                          <a:latin typeface="Meiryo UI" panose="020B0604030504040204" pitchFamily="50" charset="-128"/>
                          <a:ea typeface="Meiryo UI" panose="020B0604030504040204" pitchFamily="50" charset="-128"/>
                        </a:rPr>
                        <a:t>9</a:t>
                      </a:r>
                      <a:r>
                        <a:rPr kumimoji="1" lang="ja-JP" altLang="en-US" sz="1100" kern="1200" baseline="0" dirty="0">
                          <a:latin typeface="Meiryo UI" panose="020B0604030504040204" pitchFamily="50" charset="-128"/>
                          <a:ea typeface="Meiryo UI" panose="020B0604030504040204" pitchFamily="50" charset="-128"/>
                        </a:rPr>
                        <a:t>事業について点検、見直しを実施</a:t>
                      </a:r>
                      <a:r>
                        <a:rPr kumimoji="1" lang="en-US" altLang="ja-JP" sz="1100" kern="1200" baseline="0" dirty="0">
                          <a:latin typeface="Meiryo UI" panose="020B0604030504040204" pitchFamily="50" charset="-128"/>
                          <a:ea typeface="Meiryo UI" panose="020B0604030504040204" pitchFamily="50" charset="-128"/>
                        </a:rPr>
                        <a:t>)</a:t>
                      </a:r>
                      <a:endParaRPr kumimoji="1" lang="en-US" altLang="ja-JP" sz="110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5571466"/>
                  </a:ext>
                </a:extLst>
              </a:tr>
              <a:tr h="1118320">
                <a:tc>
                  <a:txBody>
                    <a:bodyPr/>
                    <a:lstStyle/>
                    <a:p>
                      <a:r>
                        <a:rPr kumimoji="1" lang="ja-JP" altLang="en-US" sz="1200" dirty="0">
                          <a:latin typeface="Meiryo UI" panose="020B0604030504040204" pitchFamily="50" charset="-128"/>
                          <a:ea typeface="Meiryo UI" panose="020B0604030504040204" pitchFamily="50" charset="-128"/>
                        </a:rPr>
                        <a:t>財政構造改革プラン</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案</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2011</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2013</a:t>
                      </a:r>
                      <a:r>
                        <a:rPr kumimoji="1" lang="ja-JP" altLang="en-US" sz="1200" dirty="0">
                          <a:latin typeface="Meiryo UI" panose="020B0604030504040204" pitchFamily="50" charset="-128"/>
                          <a:ea typeface="Meiryo UI"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kern="1200" dirty="0">
                          <a:latin typeface="Meiryo UI" panose="020B0604030504040204" pitchFamily="50" charset="-128"/>
                          <a:ea typeface="Meiryo UI" panose="020B0604030504040204" pitchFamily="50" charset="-128"/>
                        </a:rPr>
                        <a:t>○歳入・歳出両面について、類似の他府県と比較を行い、事務事業等を見直し。</a:t>
                      </a:r>
                      <a:endParaRPr kumimoji="1" lang="en-US" altLang="ja-JP" sz="1100" kern="1200" dirty="0">
                        <a:latin typeface="Meiryo UI" panose="020B0604030504040204" pitchFamily="50" charset="-128"/>
                        <a:ea typeface="Meiryo UI" panose="020B0604030504040204" pitchFamily="50" charset="-128"/>
                      </a:endParaRPr>
                    </a:p>
                    <a:p>
                      <a:r>
                        <a:rPr kumimoji="1" lang="ja-JP" altLang="en-US" sz="1100" kern="1200" dirty="0">
                          <a:latin typeface="Meiryo UI" panose="020B0604030504040204" pitchFamily="50" charset="-128"/>
                          <a:ea typeface="Meiryo UI" panose="020B0604030504040204" pitchFamily="50" charset="-128"/>
                        </a:rPr>
                        <a:t>○事務事業については、他府県比較を行った約 </a:t>
                      </a:r>
                      <a:r>
                        <a:rPr kumimoji="1" lang="en-US" altLang="ja-JP" sz="1100" kern="1200" dirty="0">
                          <a:latin typeface="Meiryo UI" panose="020B0604030504040204" pitchFamily="50" charset="-128"/>
                          <a:ea typeface="Meiryo UI" panose="020B0604030504040204" pitchFamily="50" charset="-128"/>
                        </a:rPr>
                        <a:t>400 </a:t>
                      </a:r>
                      <a:r>
                        <a:rPr kumimoji="1" lang="ja-JP" altLang="en-US" sz="1100" kern="1200" dirty="0">
                          <a:latin typeface="Meiryo UI" panose="020B0604030504040204" pitchFamily="50" charset="-128"/>
                          <a:ea typeface="Meiryo UI" panose="020B0604030504040204" pitchFamily="50" charset="-128"/>
                        </a:rPr>
                        <a:t>事業のうち、法令義務負担などを　</a:t>
                      </a:r>
                      <a:endParaRPr kumimoji="1" lang="en-US" altLang="ja-JP" sz="1100" kern="1200" dirty="0">
                        <a:latin typeface="Meiryo UI" panose="020B0604030504040204" pitchFamily="50" charset="-128"/>
                        <a:ea typeface="Meiryo UI" panose="020B0604030504040204" pitchFamily="50" charset="-128"/>
                      </a:endParaRPr>
                    </a:p>
                    <a:p>
                      <a:r>
                        <a:rPr kumimoji="1" lang="ja-JP" altLang="en-US" sz="1100" kern="1200" baseline="0" dirty="0">
                          <a:latin typeface="Meiryo UI" panose="020B0604030504040204" pitchFamily="50" charset="-128"/>
                          <a:ea typeface="Meiryo UI" panose="020B0604030504040204" pitchFamily="50" charset="-128"/>
                        </a:rPr>
                        <a:t> </a:t>
                      </a:r>
                      <a:r>
                        <a:rPr kumimoji="1" lang="ja-JP" altLang="en-US" sz="1100" kern="1200" dirty="0">
                          <a:latin typeface="Meiryo UI" panose="020B0604030504040204" pitchFamily="50" charset="-128"/>
                          <a:ea typeface="Meiryo UI" panose="020B0604030504040204" pitchFamily="50" charset="-128"/>
                        </a:rPr>
                        <a:t>　除き評価･点検を実施。財政再建プログラム</a:t>
                      </a:r>
                      <a:r>
                        <a:rPr kumimoji="1" lang="en-US" altLang="ja-JP" sz="1100" kern="1200" dirty="0">
                          <a:latin typeface="Meiryo UI" panose="020B0604030504040204" pitchFamily="50" charset="-128"/>
                          <a:ea typeface="Meiryo UI" panose="020B0604030504040204" pitchFamily="50" charset="-128"/>
                        </a:rPr>
                        <a:t>(</a:t>
                      </a:r>
                      <a:r>
                        <a:rPr kumimoji="1" lang="ja-JP" altLang="en-US" sz="1100" kern="1200" dirty="0">
                          <a:latin typeface="Meiryo UI" panose="020B0604030504040204" pitchFamily="50" charset="-128"/>
                          <a:ea typeface="Meiryo UI" panose="020B0604030504040204" pitchFamily="50" charset="-128"/>
                        </a:rPr>
                        <a:t>案</a:t>
                      </a:r>
                      <a:r>
                        <a:rPr kumimoji="1" lang="en-US" altLang="ja-JP" sz="1100" kern="1200" dirty="0">
                          <a:latin typeface="Meiryo UI" panose="020B0604030504040204" pitchFamily="50" charset="-128"/>
                          <a:ea typeface="Meiryo UI" panose="020B0604030504040204" pitchFamily="50" charset="-128"/>
                        </a:rPr>
                        <a:t>)</a:t>
                      </a:r>
                      <a:r>
                        <a:rPr kumimoji="1" lang="ja-JP" altLang="en-US" sz="1100" kern="1200" dirty="0">
                          <a:latin typeface="Meiryo UI" panose="020B0604030504040204" pitchFamily="50" charset="-128"/>
                          <a:ea typeface="Meiryo UI" panose="020B0604030504040204" pitchFamily="50" charset="-128"/>
                        </a:rPr>
                        <a:t>後の社会状況の変化などを踏まえ、 </a:t>
                      </a:r>
                      <a:endParaRPr kumimoji="1" lang="en-US" altLang="ja-JP" sz="1100" kern="1200" dirty="0">
                        <a:latin typeface="Meiryo UI" panose="020B0604030504040204" pitchFamily="50" charset="-128"/>
                        <a:ea typeface="Meiryo UI" panose="020B0604030504040204" pitchFamily="50" charset="-128"/>
                      </a:endParaRPr>
                    </a:p>
                    <a:p>
                      <a:r>
                        <a:rPr kumimoji="1" lang="en-US" altLang="ja-JP" sz="1100" kern="1200" dirty="0">
                          <a:latin typeface="Meiryo UI" panose="020B0604030504040204" pitchFamily="50" charset="-128"/>
                          <a:ea typeface="Meiryo UI" panose="020B0604030504040204" pitchFamily="50" charset="-128"/>
                        </a:rPr>
                        <a:t>   </a:t>
                      </a:r>
                      <a:r>
                        <a:rPr kumimoji="1" lang="ja-JP" altLang="en-US" sz="1100" kern="1200" dirty="0">
                          <a:latin typeface="Meiryo UI" panose="020B0604030504040204" pitchFamily="50" charset="-128"/>
                          <a:ea typeface="Meiryo UI" panose="020B0604030504040204" pitchFamily="50" charset="-128"/>
                        </a:rPr>
                        <a:t>さらに事業の必要性・効果を検証し、そのあり方を見直し。</a:t>
                      </a:r>
                      <a:endParaRPr kumimoji="1" lang="en-US" altLang="ja-JP" sz="1100" kern="1200" dirty="0">
                        <a:latin typeface="Meiryo UI" panose="020B0604030504040204" pitchFamily="50" charset="-128"/>
                        <a:ea typeface="Meiryo UI" panose="020B0604030504040204" pitchFamily="50" charset="-128"/>
                      </a:endParaRPr>
                    </a:p>
                    <a:p>
                      <a:r>
                        <a:rPr kumimoji="1" lang="ja-JP" altLang="en-US" sz="1100" kern="1200" dirty="0">
                          <a:latin typeface="Meiryo UI" panose="020B0604030504040204" pitchFamily="50" charset="-128"/>
                          <a:ea typeface="Meiryo UI" panose="020B0604030504040204" pitchFamily="50" charset="-128"/>
                        </a:rPr>
                        <a:t>○</a:t>
                      </a:r>
                      <a:r>
                        <a:rPr kumimoji="1" lang="ja-JP" altLang="ja-JP" sz="1100" kern="1200" dirty="0">
                          <a:latin typeface="Meiryo UI" panose="020B0604030504040204" pitchFamily="50" charset="-128"/>
                          <a:ea typeface="Meiryo UI" panose="020B0604030504040204" pitchFamily="50" charset="-128"/>
                        </a:rPr>
                        <a:t>給料月額の時限的カット</a:t>
                      </a:r>
                      <a:r>
                        <a:rPr kumimoji="1" lang="ja-JP" altLang="en-US" sz="1100" kern="1200" dirty="0">
                          <a:latin typeface="Meiryo UI" panose="020B0604030504040204" pitchFamily="50" charset="-128"/>
                          <a:ea typeface="Meiryo UI" panose="020B0604030504040204" pitchFamily="50" charset="-128"/>
                        </a:rPr>
                        <a:t>の継続、</a:t>
                      </a:r>
                      <a:r>
                        <a:rPr kumimoji="1" lang="ja-JP" altLang="en-US" sz="1100" kern="1200" baseline="0" dirty="0">
                          <a:latin typeface="Meiryo UI" panose="020B0604030504040204" pitchFamily="50" charset="-128"/>
                          <a:ea typeface="Meiryo UI" panose="020B0604030504040204" pitchFamily="50" charset="-128"/>
                        </a:rPr>
                        <a:t>歳入確保、出資法人・公の施設のさらなる改革、国</a:t>
                      </a:r>
                      <a:endParaRPr kumimoji="1" lang="en-US" altLang="ja-JP" sz="1100" kern="1200" baseline="0" dirty="0">
                        <a:latin typeface="Meiryo UI" panose="020B0604030504040204" pitchFamily="50" charset="-128"/>
                        <a:ea typeface="Meiryo UI" panose="020B0604030504040204" pitchFamily="50" charset="-128"/>
                      </a:endParaRPr>
                    </a:p>
                    <a:p>
                      <a:r>
                        <a:rPr kumimoji="1" lang="ja-JP" altLang="en-US" sz="1100" kern="1200" baseline="0" dirty="0">
                          <a:latin typeface="Meiryo UI" panose="020B0604030504040204" pitchFamily="50" charset="-128"/>
                          <a:ea typeface="Meiryo UI" panose="020B0604030504040204" pitchFamily="50" charset="-128"/>
                        </a:rPr>
                        <a:t>　 </a:t>
                      </a:r>
                      <a:r>
                        <a:rPr kumimoji="1" lang="ja-JP" altLang="en-US" sz="1100" kern="1200" baseline="0" dirty="0" err="1">
                          <a:latin typeface="Meiryo UI" panose="020B0604030504040204" pitchFamily="50" charset="-128"/>
                          <a:ea typeface="Meiryo UI" panose="020B0604030504040204" pitchFamily="50" charset="-128"/>
                        </a:rPr>
                        <a:t>への</a:t>
                      </a:r>
                      <a:r>
                        <a:rPr kumimoji="1" lang="ja-JP" altLang="en-US" sz="1100" kern="1200" baseline="0" dirty="0">
                          <a:latin typeface="Meiryo UI" panose="020B0604030504040204" pitchFamily="50" charset="-128"/>
                          <a:ea typeface="Meiryo UI" panose="020B0604030504040204" pitchFamily="50" charset="-128"/>
                        </a:rPr>
                        <a:t>制度提言、公務員制度改革　等</a:t>
                      </a:r>
                      <a:endParaRPr kumimoji="1" lang="en-US" altLang="ja-JP" sz="1100" kern="1200" baseline="0" dirty="0">
                        <a:latin typeface="Meiryo UI" panose="020B0604030504040204" pitchFamily="50" charset="-128"/>
                        <a:ea typeface="Meiryo UI" panose="020B0604030504040204" pitchFamily="50" charset="-128"/>
                      </a:endParaRPr>
                    </a:p>
                    <a:p>
                      <a:r>
                        <a:rPr kumimoji="1" lang="ja-JP" altLang="en-US" sz="1100" kern="1200" baseline="0" dirty="0">
                          <a:solidFill>
                            <a:schemeClr val="dk1"/>
                          </a:solidFill>
                          <a:latin typeface="Meiryo UI" panose="020B0604030504040204" pitchFamily="50" charset="-128"/>
                          <a:ea typeface="Meiryo UI" panose="020B0604030504040204" pitchFamily="50" charset="-128"/>
                          <a:cs typeface="+mn-cs"/>
                        </a:rPr>
                        <a:t>○財政運営基本条例の制定、中長期の財政収支試算の公表、新公会計制度の導入。</a:t>
                      </a:r>
                      <a:endParaRPr kumimoji="1" lang="ja-JP" altLang="en-US" sz="110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777321"/>
                  </a:ext>
                </a:extLst>
              </a:tr>
              <a:tr h="715183">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2014</a:t>
                      </a:r>
                      <a:r>
                        <a:rPr kumimoji="1" lang="ja-JP" altLang="en-US" sz="1200" dirty="0">
                          <a:solidFill>
                            <a:schemeClr val="tx1"/>
                          </a:solidFill>
                          <a:latin typeface="Meiryo UI" panose="020B0604030504040204" pitchFamily="50" charset="-128"/>
                          <a:ea typeface="Meiryo UI" panose="020B0604030504040204" pitchFamily="50" charset="-128"/>
                        </a:rPr>
                        <a:t>年度行財政改革の取組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2014</a:t>
                      </a:r>
                      <a:r>
                        <a:rPr kumimoji="1" lang="ja-JP" altLang="en-US" sz="1200" dirty="0">
                          <a:solidFill>
                            <a:schemeClr val="tx1"/>
                          </a:solidFill>
                          <a:latin typeface="Meiryo UI" panose="020B0604030504040204" pitchFamily="50" charset="-128"/>
                          <a:ea typeface="Meiryo UI"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kumimoji="1" lang="ja-JP" altLang="en-US" sz="1100" kern="1200" dirty="0">
                          <a:solidFill>
                            <a:schemeClr val="tx1"/>
                          </a:solidFill>
                          <a:latin typeface="Meiryo UI" panose="020B0604030504040204" pitchFamily="50" charset="-128"/>
                          <a:ea typeface="Meiryo UI" panose="020B0604030504040204" pitchFamily="50" charset="-128"/>
                        </a:rPr>
                        <a:t>○財政構造改革プラン（案）の改革の視点を承継した取組を１年間継続実施。</a:t>
                      </a:r>
                      <a:endParaRPr kumimoji="1" lang="en-US" altLang="ja-JP" sz="1100" kern="1200" dirty="0">
                        <a:solidFill>
                          <a:schemeClr val="tx1"/>
                        </a:solidFill>
                        <a:latin typeface="Meiryo UI" panose="020B0604030504040204" pitchFamily="50" charset="-128"/>
                        <a:ea typeface="Meiryo UI" panose="020B0604030504040204" pitchFamily="50" charset="-128"/>
                      </a:endParaRPr>
                    </a:p>
                    <a:p>
                      <a:pPr marL="0" algn="l" defTabSz="914400" rtl="0" eaLnBrk="1" latinLnBrk="0" hangingPunct="1"/>
                      <a:r>
                        <a:rPr kumimoji="1" lang="ja-JP" altLang="en-US" sz="1100" kern="1200" dirty="0">
                          <a:solidFill>
                            <a:schemeClr val="tx1"/>
                          </a:solidFill>
                          <a:latin typeface="Meiryo UI" panose="020B0604030504040204" pitchFamily="50" charset="-128"/>
                          <a:ea typeface="Meiryo UI" panose="020B0604030504040204" pitchFamily="50" charset="-128"/>
                        </a:rPr>
                        <a:t>○事務事業、出資法人、地方独立行政法人及び公の施設等について、財政構造改革</a:t>
                      </a:r>
                      <a:endParaRPr kumimoji="1" lang="en-US" altLang="ja-JP" sz="1100" kern="1200" dirty="0">
                        <a:solidFill>
                          <a:schemeClr val="tx1"/>
                        </a:solidFill>
                        <a:latin typeface="Meiryo UI" panose="020B0604030504040204" pitchFamily="50" charset="-128"/>
                        <a:ea typeface="Meiryo UI" panose="020B0604030504040204" pitchFamily="50" charset="-128"/>
                      </a:endParaRPr>
                    </a:p>
                    <a:p>
                      <a:pPr marL="0" algn="l" defTabSz="914400" rtl="0" eaLnBrk="1" latinLnBrk="0" hangingPunct="1"/>
                      <a:r>
                        <a:rPr kumimoji="1" lang="ja-JP" altLang="en-US" sz="1100" kern="1200" dirty="0">
                          <a:solidFill>
                            <a:schemeClr val="tx1"/>
                          </a:solidFill>
                          <a:latin typeface="Meiryo UI" panose="020B0604030504040204" pitchFamily="50" charset="-128"/>
                          <a:ea typeface="Meiryo UI" panose="020B0604030504040204" pitchFamily="50" charset="-128"/>
                        </a:rPr>
                        <a:t>　</a:t>
                      </a:r>
                      <a:r>
                        <a:rPr kumimoji="1" lang="ja-JP" altLang="en-US" sz="1100" kern="1200" baseline="0" dirty="0">
                          <a:solidFill>
                            <a:schemeClr val="tx1"/>
                          </a:solidFill>
                          <a:latin typeface="Meiryo UI" panose="020B0604030504040204" pitchFamily="50" charset="-128"/>
                          <a:ea typeface="Meiryo UI" panose="020B0604030504040204" pitchFamily="50" charset="-128"/>
                        </a:rPr>
                        <a:t> </a:t>
                      </a:r>
                      <a:r>
                        <a:rPr kumimoji="1" lang="ja-JP" altLang="en-US" sz="1100" kern="1200" dirty="0">
                          <a:solidFill>
                            <a:schemeClr val="tx1"/>
                          </a:solidFill>
                          <a:latin typeface="Meiryo UI" panose="020B0604030504040204" pitchFamily="50" charset="-128"/>
                          <a:ea typeface="Meiryo UI" panose="020B0604030504040204" pitchFamily="50" charset="-128"/>
                        </a:rPr>
                        <a:t>プラン（案）の改革の視点で、これまでの取組の実績・進捗状況や社会情勢の変化</a:t>
                      </a:r>
                      <a:endParaRPr kumimoji="1" lang="en-US" altLang="ja-JP" sz="1100" kern="1200" dirty="0">
                        <a:solidFill>
                          <a:schemeClr val="tx1"/>
                        </a:solidFill>
                        <a:latin typeface="Meiryo UI" panose="020B0604030504040204" pitchFamily="50" charset="-128"/>
                        <a:ea typeface="Meiryo UI" panose="020B0604030504040204" pitchFamily="50" charset="-128"/>
                      </a:endParaRPr>
                    </a:p>
                    <a:p>
                      <a:pPr marL="0" algn="l" defTabSz="914400" rtl="0" eaLnBrk="1" latinLnBrk="0" hangingPunct="1"/>
                      <a:r>
                        <a:rPr kumimoji="1" lang="en-US" altLang="ja-JP" sz="1100" kern="1200" dirty="0">
                          <a:solidFill>
                            <a:schemeClr val="tx1"/>
                          </a:solidFill>
                          <a:latin typeface="Meiryo UI" panose="020B0604030504040204" pitchFamily="50" charset="-128"/>
                          <a:ea typeface="Meiryo UI" panose="020B0604030504040204" pitchFamily="50" charset="-128"/>
                        </a:rPr>
                        <a:t>   </a:t>
                      </a:r>
                      <a:r>
                        <a:rPr kumimoji="1" lang="ja-JP" altLang="en-US" sz="1100" kern="1200" dirty="0">
                          <a:solidFill>
                            <a:schemeClr val="tx1"/>
                          </a:solidFill>
                          <a:latin typeface="Meiryo UI" panose="020B0604030504040204" pitchFamily="50" charset="-128"/>
                          <a:ea typeface="Meiryo UI" panose="020B0604030504040204" pitchFamily="50" charset="-128"/>
                        </a:rPr>
                        <a:t>を踏まえた点検を実施。</a:t>
                      </a:r>
                      <a:endParaRPr kumimoji="1" lang="ja-JP" altLang="en-US" sz="1100" kern="1200" dirty="0">
                        <a:solidFill>
                          <a:schemeClr val="tx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6625300"/>
                  </a:ext>
                </a:extLst>
              </a:tr>
              <a:tr h="889287">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行財政改革推進プラン</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案</a:t>
                      </a:r>
                      <a:r>
                        <a:rPr kumimoji="1" lang="en-US"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2015</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2017</a:t>
                      </a:r>
                      <a:r>
                        <a:rPr kumimoji="1" lang="ja-JP" altLang="en-US" sz="1200" dirty="0">
                          <a:solidFill>
                            <a:schemeClr val="tx1"/>
                          </a:solidFill>
                          <a:latin typeface="Meiryo UI" panose="020B0604030504040204" pitchFamily="50" charset="-128"/>
                          <a:ea typeface="Meiryo UI"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○「組み換え</a:t>
                      </a:r>
                      <a:r>
                        <a:rPr kumimoji="1" lang="en-US" altLang="ja-JP" sz="11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1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シフト</a:t>
                      </a:r>
                      <a:r>
                        <a:rPr kumimoji="1" lang="en-US" altLang="ja-JP" sz="11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1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」と「強みを束ねる」を改革の視点に、自律的で創造性を発揮する行</a:t>
                      </a:r>
                      <a:endParaRPr kumimoji="1" lang="en-US" altLang="ja-JP" sz="11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財政運営体制の確立をめざした取組を推進。</a:t>
                      </a:r>
                      <a:endParaRPr kumimoji="1" lang="en-US" altLang="ja-JP" sz="11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・ファシリティマネジメントの推進、公民戦略連携デスクの設置、課税自主権の活用　等</a:t>
                      </a:r>
                      <a:endParaRPr kumimoji="1" lang="en-US" altLang="ja-JP" sz="11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○毎年の収支不足額には、個別事業見直し等とあわせ、毎年度の予算編成における取</a:t>
                      </a:r>
                      <a:endParaRPr kumimoji="1" lang="en-US" altLang="ja-JP" sz="11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組みを通じて対応。</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8352463"/>
                  </a:ext>
                </a:extLst>
              </a:tr>
              <a:tr h="437412">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大阪府行政経営の取組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2018</a:t>
                      </a:r>
                      <a:r>
                        <a:rPr kumimoji="1" lang="ja-JP" altLang="en-US" sz="1200" dirty="0">
                          <a:solidFill>
                            <a:schemeClr val="tx1"/>
                          </a:solidFill>
                          <a:latin typeface="Meiryo UI" panose="020B0604030504040204" pitchFamily="50" charset="-128"/>
                          <a:ea typeface="Meiryo UI" panose="020B0604030504040204" pitchFamily="50" charset="-128"/>
                        </a:rPr>
                        <a:t>年度以降</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毎年度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○行財政改革推進プラン（案）終了後も、「自律的で創造性を発揮する行財政運営</a:t>
                      </a:r>
                      <a:endParaRPr kumimoji="1" lang="en-US" altLang="ja-JP" sz="11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体制の確立」に向けた改革の取組を継続するため、毎年度の府の取組を取りまとめ。</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428767"/>
                  </a:ext>
                </a:extLst>
              </a:tr>
            </a:tbl>
          </a:graphicData>
        </a:graphic>
      </p:graphicFrame>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16</a:t>
            </a:fld>
            <a:endParaRPr lang="ja-JP" altLang="en-US"/>
          </a:p>
        </p:txBody>
      </p:sp>
    </p:spTree>
    <p:extLst>
      <p:ext uri="{BB962C8B-B14F-4D97-AF65-F5344CB8AC3E}">
        <p14:creationId xmlns:p14="http://schemas.microsoft.com/office/powerpoint/2010/main" val="1922508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31862" y="715471"/>
            <a:ext cx="8671562" cy="738664"/>
          </a:xfrm>
          <a:prstGeom prst="rect">
            <a:avLst/>
          </a:prstGeom>
        </p:spPr>
        <p:txBody>
          <a:bodyPr wrap="square" lIns="36000" r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年度の３年間で</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3,054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年度の３年間で</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1,965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億円の改革効果額を計上。</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828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財政再建プログラム（案）では年平均</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1,018</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億円（年度予算約</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828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財政構造改革プランでは年平均</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655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億円（年度予算約</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テキスト ボックス 1"/>
          <p:cNvSpPr txBox="1"/>
          <p:nvPr/>
        </p:nvSpPr>
        <p:spPr>
          <a:xfrm>
            <a:off x="7691840" y="1733050"/>
            <a:ext cx="10440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単位：億円</a:t>
            </a:r>
          </a:p>
        </p:txBody>
      </p:sp>
      <p:sp>
        <p:nvSpPr>
          <p:cNvPr id="3" name="テキスト ボックス 2"/>
          <p:cNvSpPr txBox="1"/>
          <p:nvPr/>
        </p:nvSpPr>
        <p:spPr>
          <a:xfrm>
            <a:off x="300336" y="1607254"/>
            <a:ext cx="16687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改革効果額</a:t>
            </a:r>
          </a:p>
        </p:txBody>
      </p:sp>
      <p:graphicFrame>
        <p:nvGraphicFramePr>
          <p:cNvPr id="4" name="表 3"/>
          <p:cNvGraphicFramePr>
            <a:graphicFrameLocks noGrp="1"/>
          </p:cNvGraphicFramePr>
          <p:nvPr>
            <p:extLst>
              <p:ext uri="{D42A27DB-BD31-4B8C-83A1-F6EECF244321}">
                <p14:modId xmlns:p14="http://schemas.microsoft.com/office/powerpoint/2010/main" val="263734525"/>
              </p:ext>
            </p:extLst>
          </p:nvPr>
        </p:nvGraphicFramePr>
        <p:xfrm>
          <a:off x="454968" y="2034806"/>
          <a:ext cx="8365504" cy="3594353"/>
        </p:xfrm>
        <a:graphic>
          <a:graphicData uri="http://schemas.openxmlformats.org/drawingml/2006/table">
            <a:tbl>
              <a:tblPr/>
              <a:tblGrid>
                <a:gridCol w="895309">
                  <a:extLst>
                    <a:ext uri="{9D8B030D-6E8A-4147-A177-3AD203B41FA5}">
                      <a16:colId xmlns:a16="http://schemas.microsoft.com/office/drawing/2014/main" val="20000"/>
                    </a:ext>
                  </a:extLst>
                </a:gridCol>
                <a:gridCol w="1193745">
                  <a:extLst>
                    <a:ext uri="{9D8B030D-6E8A-4147-A177-3AD203B41FA5}">
                      <a16:colId xmlns:a16="http://schemas.microsoft.com/office/drawing/2014/main" val="20001"/>
                    </a:ext>
                  </a:extLst>
                </a:gridCol>
                <a:gridCol w="634107">
                  <a:extLst>
                    <a:ext uri="{9D8B030D-6E8A-4147-A177-3AD203B41FA5}">
                      <a16:colId xmlns:a16="http://schemas.microsoft.com/office/drawing/2014/main" val="20002"/>
                    </a:ext>
                  </a:extLst>
                </a:gridCol>
                <a:gridCol w="634107">
                  <a:extLst>
                    <a:ext uri="{9D8B030D-6E8A-4147-A177-3AD203B41FA5}">
                      <a16:colId xmlns:a16="http://schemas.microsoft.com/office/drawing/2014/main" val="20003"/>
                    </a:ext>
                  </a:extLst>
                </a:gridCol>
                <a:gridCol w="634107">
                  <a:extLst>
                    <a:ext uri="{9D8B030D-6E8A-4147-A177-3AD203B41FA5}">
                      <a16:colId xmlns:a16="http://schemas.microsoft.com/office/drawing/2014/main" val="20004"/>
                    </a:ext>
                  </a:extLst>
                </a:gridCol>
                <a:gridCol w="634107">
                  <a:extLst>
                    <a:ext uri="{9D8B030D-6E8A-4147-A177-3AD203B41FA5}">
                      <a16:colId xmlns:a16="http://schemas.microsoft.com/office/drawing/2014/main" val="20005"/>
                    </a:ext>
                  </a:extLst>
                </a:gridCol>
                <a:gridCol w="634107">
                  <a:extLst>
                    <a:ext uri="{9D8B030D-6E8A-4147-A177-3AD203B41FA5}">
                      <a16:colId xmlns:a16="http://schemas.microsoft.com/office/drawing/2014/main" val="20006"/>
                    </a:ext>
                  </a:extLst>
                </a:gridCol>
                <a:gridCol w="634107">
                  <a:extLst>
                    <a:ext uri="{9D8B030D-6E8A-4147-A177-3AD203B41FA5}">
                      <a16:colId xmlns:a16="http://schemas.microsoft.com/office/drawing/2014/main" val="20007"/>
                    </a:ext>
                  </a:extLst>
                </a:gridCol>
                <a:gridCol w="634107">
                  <a:extLst>
                    <a:ext uri="{9D8B030D-6E8A-4147-A177-3AD203B41FA5}">
                      <a16:colId xmlns:a16="http://schemas.microsoft.com/office/drawing/2014/main" val="20008"/>
                    </a:ext>
                  </a:extLst>
                </a:gridCol>
                <a:gridCol w="634107">
                  <a:extLst>
                    <a:ext uri="{9D8B030D-6E8A-4147-A177-3AD203B41FA5}">
                      <a16:colId xmlns:a16="http://schemas.microsoft.com/office/drawing/2014/main" val="20009"/>
                    </a:ext>
                  </a:extLst>
                </a:gridCol>
                <a:gridCol w="1203594">
                  <a:extLst>
                    <a:ext uri="{9D8B030D-6E8A-4147-A177-3AD203B41FA5}">
                      <a16:colId xmlns:a16="http://schemas.microsoft.com/office/drawing/2014/main" val="20010"/>
                    </a:ext>
                  </a:extLst>
                </a:gridCol>
              </a:tblGrid>
              <a:tr h="780829">
                <a:tc rowSpan="2" gridSpan="2">
                  <a:txBody>
                    <a:bodyPr/>
                    <a:lstStyle/>
                    <a:p>
                      <a:pPr algn="ctr">
                        <a:lnSpc>
                          <a:spcPct val="100000"/>
                        </a:lnSpc>
                        <a:spcAft>
                          <a:spcPts val="0"/>
                        </a:spcAft>
                      </a:pPr>
                      <a:r>
                        <a:rPr lang="ja-JP" sz="1050" b="1" kern="100" dirty="0">
                          <a:effectLst/>
                          <a:latin typeface="Meiryo UI" panose="020B0604030504040204" pitchFamily="50" charset="-128"/>
                          <a:ea typeface="Meiryo UI" panose="020B0604030504040204" pitchFamily="50" charset="-128"/>
                          <a:cs typeface="Meiryo UI" panose="020B0604030504040204" pitchFamily="50" charset="-128"/>
                        </a:rPr>
                        <a:t>区分／計画・年度</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hMerge="1">
                  <a:txBody>
                    <a:bodyPr/>
                    <a:lstStyle/>
                    <a:p>
                      <a:endParaRPr kumimoji="1" lang="ja-JP" altLang="en-US"/>
                    </a:p>
                  </a:txBody>
                  <a:tcPr/>
                </a:tc>
                <a:tc gridSpan="4">
                  <a:txBody>
                    <a:bodyPr/>
                    <a:lstStyle/>
                    <a:p>
                      <a:pPr algn="ctr">
                        <a:lnSpc>
                          <a:spcPct val="100000"/>
                        </a:lnSpc>
                        <a:spcAft>
                          <a:spcPts val="0"/>
                        </a:spcAft>
                      </a:pPr>
                      <a:r>
                        <a:rPr lang="ja-JP" sz="1050" b="1" kern="100" dirty="0">
                          <a:effectLst/>
                          <a:latin typeface="Meiryo UI" panose="020B0604030504040204" pitchFamily="50" charset="-128"/>
                          <a:ea typeface="Meiryo UI" panose="020B0604030504040204" pitchFamily="50" charset="-128"/>
                          <a:cs typeface="Meiryo UI" panose="020B0604030504040204" pitchFamily="50" charset="-128"/>
                        </a:rPr>
                        <a:t>財政再建プログラム（案）</a:t>
                      </a:r>
                      <a:endParaRPr lang="en-US" altLang="ja-JP" sz="1050" b="1"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※集中改革期間</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2008</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2010</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sz="1050" b="1" kern="100" dirty="0">
                          <a:effectLst/>
                          <a:latin typeface="Meiryo UI" panose="020B0604030504040204" pitchFamily="50" charset="-128"/>
                          <a:ea typeface="Meiryo UI" panose="020B0604030504040204" pitchFamily="50" charset="-128"/>
                          <a:cs typeface="Meiryo UI" panose="020B0604030504040204" pitchFamily="50" charset="-128"/>
                        </a:rPr>
                        <a:t>【一般財源ベース】</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ja-JP" sz="1050" b="1" kern="100" dirty="0">
                          <a:effectLst/>
                          <a:latin typeface="Meiryo UI" panose="020B0604030504040204" pitchFamily="50" charset="-128"/>
                          <a:ea typeface="Meiryo UI" panose="020B0604030504040204" pitchFamily="50" charset="-128"/>
                          <a:cs typeface="Meiryo UI" panose="020B0604030504040204" pitchFamily="50" charset="-128"/>
                        </a:rPr>
                        <a:t>財政構造改革プラン（案）</a:t>
                      </a:r>
                      <a:endParaRPr lang="en-US" altLang="ja-JP" sz="1050" b="1"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※ﾌﾟﾗﾝ期間</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2011</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a:t>
                      </a: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sz="1050" b="1" kern="100" dirty="0">
                          <a:effectLst/>
                          <a:latin typeface="Meiryo UI" panose="020B0604030504040204" pitchFamily="50" charset="-128"/>
                          <a:ea typeface="Meiryo UI" panose="020B0604030504040204" pitchFamily="50" charset="-128"/>
                          <a:cs typeface="Meiryo UI" panose="020B0604030504040204" pitchFamily="50" charset="-128"/>
                        </a:rPr>
                        <a:t>【一般財源ベース】</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a:lnSpc>
                          <a:spcPct val="100000"/>
                        </a:lnSpc>
                        <a:spcAft>
                          <a:spcPts val="0"/>
                        </a:spcAft>
                      </a:pPr>
                      <a:r>
                        <a:rPr lang="ja-JP" altLang="en-US" sz="1050" b="1" kern="100" dirty="0">
                          <a:effectLst/>
                          <a:latin typeface="Meiryo UI" panose="020B0604030504040204" pitchFamily="50" charset="-128"/>
                          <a:ea typeface="Meiryo UI" panose="020B0604030504040204" pitchFamily="50" charset="-128"/>
                          <a:cs typeface="Meiryo UI" panose="020B0604030504040204" pitchFamily="50" charset="-128"/>
                        </a:rPr>
                        <a:t>行財政改革の</a:t>
                      </a:r>
                      <a:endParaRPr lang="en-US" altLang="ja-JP" sz="1050" b="1"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a:t>
                      </a:r>
                      <a:endParaRPr lang="en-US"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単年度</a:t>
                      </a:r>
                      <a:endPar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en-US" altLang="ja-JP" sz="105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kern="100" dirty="0">
                          <a:effectLst/>
                          <a:latin typeface="Meiryo UI" panose="020B0604030504040204" pitchFamily="50" charset="-128"/>
                          <a:ea typeface="Meiryo UI" panose="020B0604030504040204" pitchFamily="50" charset="-128"/>
                          <a:cs typeface="Meiryo UI" panose="020B0604030504040204" pitchFamily="50" charset="-128"/>
                        </a:rPr>
                        <a:t>一財ﾍﾞｰｽ</a:t>
                      </a:r>
                      <a:r>
                        <a:rPr lang="en-US" altLang="ja-JP" sz="1050" b="1"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05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06738">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00000"/>
                        </a:lnSpc>
                        <a:spcAft>
                          <a:spcPts val="0"/>
                        </a:spcAft>
                      </a:pPr>
                      <a:r>
                        <a:rPr lang="en-US" sz="1050" b="1" kern="100" dirty="0">
                          <a:effectLst/>
                          <a:latin typeface="Meiryo UI" panose="020B0604030504040204" pitchFamily="50" charset="-128"/>
                          <a:ea typeface="Meiryo UI" panose="020B0604030504040204" pitchFamily="50" charset="-128"/>
                          <a:cs typeface="Meiryo UI" panose="020B0604030504040204" pitchFamily="50" charset="-128"/>
                        </a:rPr>
                        <a:t>2008</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1050" b="1" kern="100" dirty="0">
                          <a:effectLst/>
                          <a:latin typeface="Meiryo UI" panose="020B0604030504040204" pitchFamily="50" charset="-128"/>
                          <a:ea typeface="Meiryo UI" panose="020B0604030504040204" pitchFamily="50" charset="-128"/>
                          <a:cs typeface="Meiryo UI" panose="020B0604030504040204" pitchFamily="50" charset="-128"/>
                        </a:rPr>
                        <a:t>2009</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1050" b="1" kern="100" dirty="0">
                          <a:effectLst/>
                          <a:latin typeface="Meiryo UI" panose="020B0604030504040204" pitchFamily="50" charset="-128"/>
                          <a:ea typeface="Meiryo UI" panose="020B0604030504040204" pitchFamily="50" charset="-128"/>
                          <a:cs typeface="Meiryo UI" panose="020B0604030504040204" pitchFamily="50" charset="-128"/>
                        </a:rPr>
                        <a:t>2010</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ja-JP" sz="1050" b="1" kern="100" dirty="0">
                          <a:effectLst/>
                          <a:latin typeface="Meiryo UI" panose="020B0604030504040204" pitchFamily="50" charset="-128"/>
                          <a:ea typeface="Meiryo UI" panose="020B0604030504040204" pitchFamily="50" charset="-128"/>
                          <a:cs typeface="Meiryo UI" panose="020B0604030504040204" pitchFamily="50" charset="-128"/>
                        </a:rPr>
                        <a:t>計</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1050" b="1" kern="100" dirty="0">
                          <a:effectLst/>
                          <a:latin typeface="Meiryo UI" panose="020B0604030504040204" pitchFamily="50" charset="-128"/>
                          <a:ea typeface="Meiryo UI" panose="020B0604030504040204" pitchFamily="50" charset="-128"/>
                          <a:cs typeface="Meiryo UI" panose="020B0604030504040204" pitchFamily="50" charset="-128"/>
                        </a:rPr>
                        <a:t>2011</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1050" b="1" kern="100" dirty="0">
                          <a:effectLst/>
                          <a:latin typeface="Meiryo UI" panose="020B0604030504040204" pitchFamily="50" charset="-128"/>
                          <a:ea typeface="Meiryo UI" panose="020B0604030504040204" pitchFamily="50" charset="-128"/>
                          <a:cs typeface="Meiryo UI" panose="020B0604030504040204" pitchFamily="50" charset="-128"/>
                        </a:rPr>
                        <a:t>2012</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1050" b="1" kern="100" dirty="0">
                          <a:effectLst/>
                          <a:latin typeface="Meiryo UI" panose="020B0604030504040204" pitchFamily="50" charset="-128"/>
                          <a:ea typeface="Meiryo UI" panose="020B0604030504040204" pitchFamily="50" charset="-128"/>
                          <a:cs typeface="Meiryo UI" panose="020B0604030504040204" pitchFamily="50" charset="-128"/>
                        </a:rPr>
                        <a:t>2013</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ja-JP" sz="1050" b="1" kern="100" dirty="0">
                          <a:effectLst/>
                          <a:latin typeface="Meiryo UI" panose="020B0604030504040204" pitchFamily="50" charset="-128"/>
                          <a:ea typeface="Meiryo UI" panose="020B0604030504040204" pitchFamily="50" charset="-128"/>
                          <a:cs typeface="Meiryo UI" panose="020B0604030504040204" pitchFamily="50" charset="-128"/>
                        </a:rPr>
                        <a:t>計</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50166">
                <a:tc rowSpan="3">
                  <a:txBody>
                    <a:bodyPr/>
                    <a:lstStyle/>
                    <a:p>
                      <a:pPr algn="just">
                        <a:spcAft>
                          <a:spcPts val="0"/>
                        </a:spcAft>
                      </a:pPr>
                      <a:r>
                        <a:rPr lang="ja-JP" sz="1050" b="1" kern="100" dirty="0">
                          <a:effectLst/>
                          <a:latin typeface="Meiryo UI" panose="020B0604030504040204" pitchFamily="50" charset="-128"/>
                          <a:ea typeface="Meiryo UI" panose="020B0604030504040204" pitchFamily="50" charset="-128"/>
                          <a:cs typeface="Meiryo UI" panose="020B0604030504040204" pitchFamily="50" charset="-128"/>
                        </a:rPr>
                        <a:t>歳出削減</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ja-JP" sz="1050" b="1" kern="100" dirty="0">
                          <a:effectLst/>
                          <a:latin typeface="Meiryo UI" panose="020B0604030504040204" pitchFamily="50" charset="-128"/>
                          <a:ea typeface="Meiryo UI" panose="020B0604030504040204" pitchFamily="50" charset="-128"/>
                          <a:cs typeface="Meiryo UI" panose="020B0604030504040204" pitchFamily="50" charset="-128"/>
                        </a:rPr>
                        <a:t>人件費</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329</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470</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484</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1,283</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270</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270</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270</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810</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a:lnSpc>
                          <a:spcPts val="1200"/>
                        </a:lnSpc>
                        <a:spcAft>
                          <a:spcPts val="0"/>
                        </a:spcAft>
                      </a:pPr>
                      <a:r>
                        <a:rPr lang="en-US" altLang="ja-JP" sz="1050" b="1" i="1" kern="100" dirty="0">
                          <a:effectLst/>
                          <a:latin typeface="Meiryo UI" panose="020B0604030504040204" pitchFamily="50" charset="-128"/>
                          <a:ea typeface="Meiryo UI" panose="020B0604030504040204" pitchFamily="50" charset="-128"/>
                          <a:cs typeface="Meiryo UI" panose="020B0604030504040204" pitchFamily="50" charset="-128"/>
                        </a:rPr>
                        <a:t>97</a:t>
                      </a:r>
                      <a:endParaRPr lang="ja-JP" sz="1050" b="1" i="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0166">
                <a:tc vMerge="1">
                  <a:txBody>
                    <a:bodyPr/>
                    <a:lstStyle/>
                    <a:p>
                      <a:endParaRPr kumimoji="1" lang="ja-JP" altLang="en-US"/>
                    </a:p>
                  </a:txBody>
                  <a:tcPr/>
                </a:tc>
                <a:tc>
                  <a:txBody>
                    <a:bodyPr/>
                    <a:lstStyle/>
                    <a:p>
                      <a:pPr algn="just">
                        <a:lnSpc>
                          <a:spcPts val="1000"/>
                        </a:lnSpc>
                        <a:spcAft>
                          <a:spcPts val="0"/>
                        </a:spcAft>
                      </a:pPr>
                      <a:r>
                        <a:rPr lang="ja-JP" sz="1050" b="1" kern="100" dirty="0">
                          <a:effectLst/>
                          <a:latin typeface="Meiryo UI" panose="020B0604030504040204" pitchFamily="50" charset="-128"/>
                          <a:ea typeface="Meiryo UI" panose="020B0604030504040204" pitchFamily="50" charset="-128"/>
                          <a:cs typeface="Meiryo UI" panose="020B0604030504040204" pitchFamily="50" charset="-128"/>
                        </a:rPr>
                        <a:t>一般施策経費</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319</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399</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440</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1,158</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94</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121</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131</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latinLnBrk="1">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346</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r" latinLnBrk="1">
                        <a:lnSpc>
                          <a:spcPts val="12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0166">
                <a:tc vMerge="1">
                  <a:txBody>
                    <a:bodyPr/>
                    <a:lstStyle/>
                    <a:p>
                      <a:endParaRPr kumimoji="1" lang="ja-JP" altLang="en-US"/>
                    </a:p>
                  </a:txBody>
                  <a:tcPr/>
                </a:tc>
                <a:tc>
                  <a:txBody>
                    <a:bodyPr/>
                    <a:lstStyle/>
                    <a:p>
                      <a:pPr algn="ctr">
                        <a:spcAft>
                          <a:spcPts val="0"/>
                        </a:spcAft>
                      </a:pPr>
                      <a:r>
                        <a:rPr lang="ja-JP" sz="1050" b="1" i="1" kern="100" dirty="0">
                          <a:effectLst/>
                          <a:latin typeface="Meiryo UI" panose="020B0604030504040204" pitchFamily="50" charset="-128"/>
                          <a:ea typeface="Meiryo UI" panose="020B0604030504040204" pitchFamily="50" charset="-128"/>
                          <a:cs typeface="Meiryo UI" panose="020B0604030504040204" pitchFamily="50" charset="-128"/>
                        </a:rPr>
                        <a:t>（小　計）</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648</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869</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924</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2,441</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364</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391</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401</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1,156</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vMerge="1">
                  <a:txBody>
                    <a:bodyPr/>
                    <a:lstStyle/>
                    <a:p>
                      <a:pPr algn="r">
                        <a:lnSpc>
                          <a:spcPts val="12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extLst>
                  <a:ext uri="{0D108BD9-81ED-4DB2-BD59-A6C34878D82A}">
                    <a16:rowId xmlns:a16="http://schemas.microsoft.com/office/drawing/2014/main" val="10004"/>
                  </a:ext>
                </a:extLst>
              </a:tr>
              <a:tr h="389072">
                <a:tc gridSpan="2">
                  <a:txBody>
                    <a:bodyPr/>
                    <a:lstStyle/>
                    <a:p>
                      <a:pPr algn="just">
                        <a:spcAft>
                          <a:spcPts val="0"/>
                        </a:spcAft>
                      </a:pPr>
                      <a:r>
                        <a:rPr lang="ja-JP" sz="1050" b="1" kern="100" dirty="0">
                          <a:effectLst/>
                          <a:latin typeface="Meiryo UI" panose="020B0604030504040204" pitchFamily="50" charset="-128"/>
                          <a:ea typeface="Meiryo UI" panose="020B0604030504040204" pitchFamily="50" charset="-128"/>
                          <a:cs typeface="Meiryo UI" panose="020B0604030504040204" pitchFamily="50" charset="-128"/>
                        </a:rPr>
                        <a:t>歳入確保</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443</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145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25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613</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66</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113</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125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304 </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altLang="ja-JP" sz="1050" b="1" i="1" kern="100" dirty="0">
                          <a:effectLst/>
                          <a:latin typeface="Meiryo UI" panose="020B0604030504040204" pitchFamily="50" charset="-128"/>
                          <a:ea typeface="Meiryo UI" panose="020B0604030504040204" pitchFamily="50" charset="-128"/>
                          <a:cs typeface="Meiryo UI" panose="020B0604030504040204" pitchFamily="50" charset="-128"/>
                        </a:rPr>
                        <a:t>145</a:t>
                      </a:r>
                      <a:endParaRPr lang="ja-JP" sz="1050" b="1" i="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9072">
                <a:tc gridSpan="2">
                  <a:txBody>
                    <a:bodyPr/>
                    <a:lstStyle/>
                    <a:p>
                      <a:pPr algn="just">
                        <a:spcAft>
                          <a:spcPts val="0"/>
                        </a:spcAft>
                      </a:pPr>
                      <a:r>
                        <a:rPr lang="ja-JP" sz="1050" b="1" kern="100" dirty="0">
                          <a:effectLst/>
                          <a:latin typeface="Meiryo UI" panose="020B0604030504040204" pitchFamily="50" charset="-128"/>
                          <a:ea typeface="Meiryo UI" panose="020B0604030504040204" pitchFamily="50" charset="-128"/>
                          <a:cs typeface="Meiryo UI" panose="020B0604030504040204" pitchFamily="50" charset="-128"/>
                        </a:rPr>
                        <a:t>予算編成における</a:t>
                      </a:r>
                      <a:r>
                        <a:rPr lang="ja-JP" altLang="en-US" sz="1050" b="1" kern="100" dirty="0">
                          <a:effectLst/>
                          <a:latin typeface="Meiryo UI" panose="020B0604030504040204" pitchFamily="50" charset="-128"/>
                          <a:ea typeface="Meiryo UI" panose="020B0604030504040204" pitchFamily="50" charset="-128"/>
                          <a:cs typeface="Meiryo UI" panose="020B0604030504040204" pitchFamily="50" charset="-128"/>
                        </a:rPr>
                        <a:t>取組</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ja-JP" sz="1050" b="1" i="1"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205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155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145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505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200"/>
                        </a:lnSpc>
                        <a:spcAft>
                          <a:spcPts val="0"/>
                        </a:spcAft>
                      </a:pP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9072">
                <a:tc gridSpan="2">
                  <a:txBody>
                    <a:bodyPr/>
                    <a:lstStyle/>
                    <a:p>
                      <a:pPr algn="ctr">
                        <a:spcAft>
                          <a:spcPts val="0"/>
                        </a:spcAft>
                      </a:pPr>
                      <a:r>
                        <a:rPr lang="ja-JP" sz="1050" b="1" i="1" kern="100" dirty="0">
                          <a:effectLst/>
                          <a:latin typeface="Meiryo UI" panose="020B0604030504040204" pitchFamily="50" charset="-128"/>
                          <a:ea typeface="Meiryo UI" panose="020B0604030504040204" pitchFamily="50" charset="-128"/>
                          <a:cs typeface="Meiryo UI" panose="020B0604030504040204" pitchFamily="50" charset="-128"/>
                        </a:rPr>
                        <a:t>（合　　計）</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kumimoji="1" lang="ja-JP" altLang="en-US"/>
                    </a:p>
                  </a:txBody>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1,091</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1,014</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949</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3,054</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635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659</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671</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050" b="1" i="1" kern="100" dirty="0">
                          <a:effectLst/>
                          <a:latin typeface="Meiryo UI" panose="020B0604030504040204" pitchFamily="50" charset="-128"/>
                          <a:ea typeface="Meiryo UI" panose="020B0604030504040204" pitchFamily="50" charset="-128"/>
                          <a:cs typeface="Meiryo UI" panose="020B0604030504040204" pitchFamily="50" charset="-128"/>
                        </a:rPr>
                        <a:t>1,965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ts val="1200"/>
                        </a:lnSpc>
                        <a:spcAft>
                          <a:spcPts val="0"/>
                        </a:spcAft>
                      </a:pPr>
                      <a:r>
                        <a:rPr lang="en-US" altLang="ja-JP" sz="1050" b="1" i="1" kern="100" dirty="0">
                          <a:effectLst/>
                          <a:latin typeface="Meiryo UI" panose="020B0604030504040204" pitchFamily="50" charset="-128"/>
                          <a:ea typeface="Meiryo UI" panose="020B0604030504040204" pitchFamily="50" charset="-128"/>
                          <a:cs typeface="Meiryo UI" panose="020B0604030504040204" pitchFamily="50" charset="-128"/>
                        </a:rPr>
                        <a:t>242</a:t>
                      </a:r>
                      <a:endParaRPr lang="ja-JP" sz="1050" b="1" i="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389072">
                <a:tc gridSpan="2">
                  <a:txBody>
                    <a:bodyPr/>
                    <a:lstStyle/>
                    <a:p>
                      <a:pPr algn="ctr">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備　　考</a:t>
                      </a: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4">
                  <a:txBody>
                    <a:bodyPr/>
                    <a:lstStyle/>
                    <a:p>
                      <a:pPr marL="29210" indent="-50800" algn="l">
                        <a:lnSpc>
                          <a:spcPts val="10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2008</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年度歳入確保は退職手当債を含む</a:t>
                      </a:r>
                    </a:p>
                    <a:p>
                      <a:pPr marL="29210" indent="-50800" algn="l">
                        <a:lnSpc>
                          <a:spcPts val="10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・各年度最終予算額ﾍﾞｰｽ</a:t>
                      </a:r>
                    </a:p>
                  </a:txBody>
                  <a:tcPr marL="62865" marR="62865" marT="0" marB="0" anchor="ctr">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・各年度最終予算額ﾍﾞｰｽ</a:t>
                      </a:r>
                    </a:p>
                  </a:txBody>
                  <a:tcPr marL="62865" marR="62865" marT="0" marB="0" anchor="ctr">
                    <a:lnL w="57150" cap="flat" cmpd="dbl"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50800" indent="-50800" algn="l">
                        <a:lnSpc>
                          <a:spcPts val="1000"/>
                        </a:lnSpc>
                        <a:spcAft>
                          <a:spcPts val="0"/>
                        </a:spcAft>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・最終予算額ﾍﾞｰｽ</a:t>
                      </a:r>
                      <a:endPar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9" name="テキスト ボックス 8"/>
          <p:cNvSpPr txBox="1"/>
          <p:nvPr/>
        </p:nvSpPr>
        <p:spPr>
          <a:xfrm>
            <a:off x="148022" y="135553"/>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300336" y="5685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54968" y="5710939"/>
            <a:ext cx="73448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anose="020B0604030504040204" pitchFamily="50" charset="-128"/>
                <a:ea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「行財政改革推進プラン</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」以降は、毎年の収支不足額には、個別事業見直し等とあわせ、予算編成における取組を通じて</a:t>
            </a:r>
            <a:r>
              <a:rPr lang="ja-JP" altLang="en-US" sz="1000" dirty="0">
                <a:solidFill>
                  <a:prstClr val="black"/>
                </a:solidFill>
                <a:latin typeface="Meiryo UI" panose="020B0604030504040204" pitchFamily="50" charset="-128"/>
                <a:ea typeface="Meiryo UI" panose="020B0604030504040204" pitchFamily="50" charset="-128"/>
              </a:rPr>
              <a:t>対応。</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17</a:t>
            </a:fld>
            <a:endParaRPr lang="ja-JP" altLang="en-US"/>
          </a:p>
        </p:txBody>
      </p:sp>
    </p:spTree>
    <p:extLst>
      <p:ext uri="{BB962C8B-B14F-4D97-AF65-F5344CB8AC3E}">
        <p14:creationId xmlns:p14="http://schemas.microsoft.com/office/powerpoint/2010/main" val="3867339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8022" y="135553"/>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92928" y="652994"/>
            <a:ext cx="4811120" cy="369332"/>
          </a:xfrm>
          <a:prstGeom prst="rect">
            <a:avLst/>
          </a:prstGeom>
        </p:spPr>
        <p:txBody>
          <a:bodyPr wrap="square">
            <a:spAutoFit/>
          </a:bodyPr>
          <a:lstStyle/>
          <a:p>
            <a:pPr lvl="0">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②人件費削減（給与</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カット等）</a:t>
            </a:r>
            <a:endPar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56268" y="908720"/>
            <a:ext cx="8447156" cy="523220"/>
          </a:xfrm>
          <a:prstGeom prst="rect">
            <a:avLst/>
          </a:prstGeom>
        </p:spPr>
        <p:txBody>
          <a:bodyPr wrap="square">
            <a:spAutoFit/>
          </a:bodyPr>
          <a:lstStyle/>
          <a:p>
            <a:pPr lvl="0">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年度には全国の都道府県の中でも最高レベルのカット率（給料：最大</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％）を適用。</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008</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年度までに、総額 約</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2,190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億円の給与カットを実施。</a:t>
            </a:r>
          </a:p>
        </p:txBody>
      </p:sp>
      <p:graphicFrame>
        <p:nvGraphicFramePr>
          <p:cNvPr id="20" name="表 19"/>
          <p:cNvGraphicFramePr>
            <a:graphicFrameLocks noGrp="1"/>
          </p:cNvGraphicFramePr>
          <p:nvPr/>
        </p:nvGraphicFramePr>
        <p:xfrm>
          <a:off x="131952" y="1557989"/>
          <a:ext cx="4128571" cy="3507624"/>
        </p:xfrm>
        <a:graphic>
          <a:graphicData uri="http://schemas.openxmlformats.org/drawingml/2006/table">
            <a:tbl>
              <a:tblPr/>
              <a:tblGrid>
                <a:gridCol w="828000">
                  <a:extLst>
                    <a:ext uri="{9D8B030D-6E8A-4147-A177-3AD203B41FA5}">
                      <a16:colId xmlns:a16="http://schemas.microsoft.com/office/drawing/2014/main" val="20000"/>
                    </a:ext>
                  </a:extLst>
                </a:gridCol>
                <a:gridCol w="1955864">
                  <a:extLst>
                    <a:ext uri="{9D8B030D-6E8A-4147-A177-3AD203B41FA5}">
                      <a16:colId xmlns:a16="http://schemas.microsoft.com/office/drawing/2014/main" val="20001"/>
                    </a:ext>
                  </a:extLst>
                </a:gridCol>
                <a:gridCol w="1344707">
                  <a:extLst>
                    <a:ext uri="{9D8B030D-6E8A-4147-A177-3AD203B41FA5}">
                      <a16:colId xmlns:a16="http://schemas.microsoft.com/office/drawing/2014/main" val="20002"/>
                    </a:ext>
                  </a:extLst>
                </a:gridCol>
              </a:tblGrid>
              <a:tr h="166768">
                <a:tc gridSpan="2">
                  <a:txBody>
                    <a:bodyPr/>
                    <a:lstStyle/>
                    <a:p>
                      <a:pPr algn="l" fontAlgn="ct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8862">
                <a:tc>
                  <a:txBody>
                    <a:bodyPr/>
                    <a:lstStyle/>
                    <a:p>
                      <a:pPr algn="ctr"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期間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カット率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効果額</a:t>
                      </a:r>
                      <a:br>
                        <a:rPr lang="ja-JP" altLang="en-US"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（一般財源ベース）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1"/>
                  </a:ext>
                </a:extLst>
              </a:tr>
              <a:tr h="153559">
                <a:tc rowSpan="4">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期末・勤勉手当：６％、４％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1,160</a:t>
                      </a: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3559">
                <a:tc vMerge="1">
                  <a:txBody>
                    <a:bodyPr/>
                    <a:lstStyle/>
                    <a:p>
                      <a:endParaRPr kumimoji="1" lang="ja-JP" altLang="en-US"/>
                    </a:p>
                  </a:txBody>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給料：１４％～３．５％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3"/>
                  </a:ext>
                </a:extLst>
              </a:tr>
              <a:tr h="153559">
                <a:tc vMerge="1">
                  <a:txBody>
                    <a:bodyPr/>
                    <a:lstStyle/>
                    <a:p>
                      <a:endParaRPr kumimoji="1" lang="ja-JP" altLang="en-US"/>
                    </a:p>
                  </a:txBody>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管理職手当：５％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4"/>
                  </a:ext>
                </a:extLst>
              </a:tr>
              <a:tr h="153559">
                <a:tc vMerge="1">
                  <a:txBody>
                    <a:bodyPr/>
                    <a:lstStyle/>
                    <a:p>
                      <a:endParaRPr kumimoji="1" lang="ja-JP" altLang="en-US"/>
                    </a:p>
                  </a:txBody>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退職手当：５％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5"/>
                  </a:ext>
                </a:extLst>
              </a:tr>
              <a:tr h="153559">
                <a:tc rowSpan="3">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2011～2013</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給料：１４％～３％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968</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3559">
                <a:tc vMerge="1">
                  <a:txBody>
                    <a:bodyPr/>
                    <a:lstStyle/>
                    <a:p>
                      <a:endParaRPr kumimoji="1" lang="ja-JP" altLang="en-US"/>
                    </a:p>
                  </a:txBody>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管理職手当：５％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7"/>
                  </a:ext>
                </a:extLst>
              </a:tr>
              <a:tr h="153559">
                <a:tc vMerge="1">
                  <a:txBody>
                    <a:bodyPr/>
                    <a:lstStyle/>
                    <a:p>
                      <a:endParaRPr kumimoji="1" lang="ja-JP" altLang="en-US" dirty="0"/>
                    </a:p>
                  </a:txBody>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退職手当：５％（</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8"/>
                  </a:ext>
                </a:extLst>
              </a:tr>
              <a:tr h="153559">
                <a:tc rowSpan="2">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給料：　</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3559">
                <a:tc vMerge="1">
                  <a:txBody>
                    <a:bodyPr/>
                    <a:lstStyle/>
                    <a:p>
                      <a:pPr algn="ctr" fontAlgn="ct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管理職手当：　</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8862">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管理職手当：　</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４億円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8721823"/>
                  </a:ext>
                </a:extLst>
              </a:tr>
              <a:tr h="298862">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管理職手当：　</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（部長・次長級のみ）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0.45</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546669"/>
                  </a:ext>
                </a:extLst>
              </a:tr>
              <a:tr h="686319">
                <a:tc gridSpan="3">
                  <a:txBody>
                    <a:bodyPr/>
                    <a:lstStyle/>
                    <a:p>
                      <a:pPr algn="r" fontAlgn="ctr"/>
                      <a:r>
                        <a:rPr lang="ja-JP" alt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効果額計　約２，１９０億円</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r" fontAlgn="ct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r"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21" name="テキスト ボックス 20"/>
          <p:cNvSpPr txBox="1"/>
          <p:nvPr/>
        </p:nvSpPr>
        <p:spPr>
          <a:xfrm>
            <a:off x="30989" y="1412776"/>
            <a:ext cx="23875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■府の給与カットの状況</a:t>
            </a:r>
          </a:p>
        </p:txBody>
      </p:sp>
      <p:cxnSp>
        <p:nvCxnSpPr>
          <p:cNvPr id="8" name="直線コネクタ 7"/>
          <p:cNvCxnSpPr/>
          <p:nvPr/>
        </p:nvCxnSpPr>
        <p:spPr>
          <a:xfrm>
            <a:off x="300336" y="5685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39064" y="4484493"/>
            <a:ext cx="10571760" cy="440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）国より前倒しで実施した退職手当支給水準の引下げ分を含む。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年度限り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）財政再建プログラム（案）以前からの継続分等を含む。</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2"/>
          <a:stretch>
            <a:fillRect/>
          </a:stretch>
        </p:blipFill>
        <p:spPr>
          <a:xfrm>
            <a:off x="216144" y="5052003"/>
            <a:ext cx="8771472" cy="1581682"/>
          </a:xfrm>
          <a:prstGeom prst="rect">
            <a:avLst/>
          </a:prstGeom>
        </p:spPr>
      </p:pic>
      <p:sp>
        <p:nvSpPr>
          <p:cNvPr id="17" name="テキスト ボックス 16"/>
          <p:cNvSpPr txBox="1"/>
          <p:nvPr/>
        </p:nvSpPr>
        <p:spPr>
          <a:xfrm>
            <a:off x="4336140" y="1412776"/>
            <a:ext cx="23875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■ラスパイレス指数</a:t>
            </a:r>
          </a:p>
        </p:txBody>
      </p:sp>
      <p:pic>
        <p:nvPicPr>
          <p:cNvPr id="3" name="図 2"/>
          <p:cNvPicPr>
            <a:picLocks noChangeAspect="1"/>
          </p:cNvPicPr>
          <p:nvPr/>
        </p:nvPicPr>
        <p:blipFill>
          <a:blip r:embed="rId3"/>
          <a:stretch>
            <a:fillRect/>
          </a:stretch>
        </p:blipFill>
        <p:spPr>
          <a:xfrm>
            <a:off x="4431539" y="1738990"/>
            <a:ext cx="4584589" cy="2651990"/>
          </a:xfrm>
          <a:prstGeom prst="rect">
            <a:avLst/>
          </a:prstGeom>
        </p:spPr>
      </p:pic>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8604000" y="3672000"/>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rPr>
              <a:t>（年度）</a:t>
            </a:r>
            <a:endParaRPr kumimoji="1" lang="ja-JP" altLang="en-US" sz="800" dirty="0">
              <a:solidFill>
                <a:schemeClr val="tx1"/>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18</a:t>
            </a:fld>
            <a:endParaRPr lang="ja-JP" altLang="en-US"/>
          </a:p>
        </p:txBody>
      </p:sp>
    </p:spTree>
    <p:extLst>
      <p:ext uri="{BB962C8B-B14F-4D97-AF65-F5344CB8AC3E}">
        <p14:creationId xmlns:p14="http://schemas.microsoft.com/office/powerpoint/2010/main" val="2193620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8022" y="135553"/>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sp>
        <p:nvSpPr>
          <p:cNvPr id="4" name="正方形/長方形 3"/>
          <p:cNvSpPr/>
          <p:nvPr/>
        </p:nvSpPr>
        <p:spPr>
          <a:xfrm>
            <a:off x="300336" y="651057"/>
            <a:ext cx="2650879"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③補助金等の見直し</a:t>
            </a:r>
            <a:endPar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300336" y="5685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430295" y="999543"/>
            <a:ext cx="8343169" cy="118494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補助金について、有効性・妥当性・特定の団体の既得権になっていないかを検証。その上で、補助対象、費用対</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効果等観点から補助手法を見直し。</a:t>
            </a:r>
            <a:endParaRPr lang="en-US" altLang="ja-JP" sz="14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分担金等についても、支出の必要性を厳しく精査。国関係法人等への支出の見直しなどを実施。</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endParaRPr>
          </a:p>
        </p:txBody>
      </p:sp>
      <p:sp>
        <p:nvSpPr>
          <p:cNvPr id="8" name="正方形/長方形 7"/>
          <p:cNvSpPr/>
          <p:nvPr/>
        </p:nvSpPr>
        <p:spPr>
          <a:xfrm>
            <a:off x="1115616" y="1946736"/>
            <a:ext cx="4141228" cy="692497"/>
          </a:xfrm>
          <a:prstGeom prst="rect">
            <a:avLst/>
          </a:prstGeom>
        </p:spPr>
        <p:txBody>
          <a:bodyPr wrap="square">
            <a:spAutoFit/>
          </a:bodyPr>
          <a:lstStyle/>
          <a:p>
            <a:r>
              <a:rPr lang="en-US" altLang="ja-JP" sz="13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300" dirty="0">
                <a:latin typeface="Meiryo UI" panose="020B0604030504040204" pitchFamily="50" charset="-128"/>
                <a:ea typeface="Meiryo UI" panose="020B0604030504040204" pitchFamily="50" charset="-128"/>
                <a:cs typeface="メイリオ" panose="020B0604030504040204" pitchFamily="50" charset="-128"/>
              </a:rPr>
              <a:t>補助金の削減</a:t>
            </a:r>
            <a:r>
              <a:rPr lang="en-US" altLang="ja-JP" sz="13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300" dirty="0">
                <a:latin typeface="Meiryo UI" panose="020B0604030504040204" pitchFamily="50" charset="-128"/>
                <a:ea typeface="Meiryo UI" panose="020B0604030504040204" pitchFamily="50" charset="-128"/>
                <a:cs typeface="メイリオ" panose="020B0604030504040204" pitchFamily="50" charset="-128"/>
              </a:rPr>
              <a:t>効果</a:t>
            </a:r>
            <a:r>
              <a:rPr lang="en-US" altLang="ja-JP" sz="13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300" dirty="0">
                <a:latin typeface="Meiryo UI" panose="020B0604030504040204" pitchFamily="50" charset="-128"/>
                <a:ea typeface="Meiryo UI" panose="020B0604030504040204" pitchFamily="50" charset="-128"/>
                <a:cs typeface="メイリオ" panose="020B0604030504040204" pitchFamily="50" charset="-128"/>
              </a:rPr>
              <a:t>額</a:t>
            </a:r>
            <a:r>
              <a:rPr lang="en-US" altLang="ja-JP" sz="1300" dirty="0">
                <a:latin typeface="Meiryo UI" panose="020B0604030504040204" pitchFamily="50" charset="-128"/>
                <a:ea typeface="Meiryo UI" panose="020B0604030504040204" pitchFamily="50" charset="-128"/>
                <a:cs typeface="メイリオ" panose="020B0604030504040204" pitchFamily="50" charset="-128"/>
              </a:rPr>
              <a:t>】</a:t>
            </a:r>
          </a:p>
          <a:p>
            <a:r>
              <a:rPr lang="ja-JP" altLang="en-US" sz="13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300" dirty="0">
                <a:latin typeface="Meiryo UI" panose="020B0604030504040204" pitchFamily="50" charset="-128"/>
                <a:ea typeface="Meiryo UI" panose="020B0604030504040204" pitchFamily="50" charset="-128"/>
                <a:cs typeface="メイリオ" panose="020B0604030504040204" pitchFamily="50" charset="-128"/>
              </a:rPr>
              <a:t>2008</a:t>
            </a:r>
            <a:r>
              <a:rPr lang="ja-JP" altLang="en-US" sz="1300"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300" dirty="0">
                <a:latin typeface="Meiryo UI" panose="020B0604030504040204" pitchFamily="50" charset="-128"/>
                <a:ea typeface="Meiryo UI" panose="020B0604030504040204" pitchFamily="50" charset="-128"/>
                <a:cs typeface="メイリオ" panose="020B0604030504040204" pitchFamily="50" charset="-128"/>
              </a:rPr>
              <a:t>2013</a:t>
            </a:r>
            <a:r>
              <a:rPr lang="ja-JP" altLang="en-US" sz="1300" dirty="0">
                <a:latin typeface="Meiryo UI" panose="020B0604030504040204" pitchFamily="50" charset="-128"/>
                <a:ea typeface="Meiryo UI" panose="020B0604030504040204" pitchFamily="50" charset="-128"/>
                <a:cs typeface="メイリオ" panose="020B0604030504040204" pitchFamily="50" charset="-128"/>
              </a:rPr>
              <a:t>年度の削減効果額    　約</a:t>
            </a:r>
            <a:r>
              <a:rPr lang="en-US" altLang="ja-JP" sz="1300" dirty="0">
                <a:latin typeface="Meiryo UI" panose="020B0604030504040204" pitchFamily="50" charset="-128"/>
                <a:ea typeface="Meiryo UI" panose="020B0604030504040204" pitchFamily="50" charset="-128"/>
                <a:cs typeface="メイリオ" panose="020B0604030504040204" pitchFamily="50" charset="-128"/>
              </a:rPr>
              <a:t>348</a:t>
            </a:r>
            <a:r>
              <a:rPr lang="ja-JP" altLang="en-US" sz="1300" dirty="0">
                <a:latin typeface="Meiryo UI" panose="020B0604030504040204" pitchFamily="50" charset="-128"/>
                <a:ea typeface="Meiryo UI" panose="020B0604030504040204" pitchFamily="50" charset="-128"/>
                <a:cs typeface="メイリオ" panose="020B0604030504040204" pitchFamily="50" charset="-128"/>
              </a:rPr>
              <a:t>億円</a:t>
            </a:r>
            <a:endParaRPr lang="en-US" altLang="ja-JP" sz="1300" dirty="0">
              <a:latin typeface="Meiryo UI" panose="020B0604030504040204" pitchFamily="50" charset="-128"/>
              <a:ea typeface="Meiryo UI" panose="020B0604030504040204" pitchFamily="50" charset="-128"/>
              <a:cs typeface="メイリオ" panose="020B0604030504040204" pitchFamily="50" charset="-128"/>
            </a:endParaRPr>
          </a:p>
          <a:p>
            <a:pPr marL="92075" indent="-92075"/>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2014</a:t>
            </a:r>
            <a:r>
              <a:rPr lang="ja-JP" altLang="en-US" sz="1300" dirty="0">
                <a:latin typeface="Meiryo UI" panose="020B0604030504040204" pitchFamily="50" charset="-128"/>
                <a:ea typeface="Meiryo UI" panose="020B0604030504040204" pitchFamily="50" charset="-128"/>
              </a:rPr>
              <a:t>年度　補助金等の更なる見直し   約</a:t>
            </a:r>
            <a:r>
              <a:rPr lang="en-US" altLang="ja-JP" sz="1300" dirty="0">
                <a:latin typeface="Meiryo UI" panose="020B0604030504040204" pitchFamily="50" charset="-128"/>
                <a:ea typeface="Meiryo UI" panose="020B0604030504040204" pitchFamily="50" charset="-128"/>
              </a:rPr>
              <a:t>34</a:t>
            </a:r>
            <a:r>
              <a:rPr lang="ja-JP" altLang="en-US" sz="1300" dirty="0">
                <a:latin typeface="Meiryo UI" panose="020B0604030504040204" pitchFamily="50" charset="-128"/>
                <a:ea typeface="Meiryo UI" panose="020B0604030504040204" pitchFamily="50" charset="-128"/>
              </a:rPr>
              <a:t>億円</a:t>
            </a:r>
            <a:endParaRPr lang="en-US" altLang="ja-JP" sz="13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95435" y="3806044"/>
            <a:ext cx="860308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①</a:t>
            </a:r>
            <a:r>
              <a:rPr lang="ja-JP" altLang="en-US" sz="1200" u="sng" dirty="0">
                <a:latin typeface="Meiryo UI" panose="020B0604030504040204" pitchFamily="50" charset="-128"/>
                <a:ea typeface="Meiryo UI" panose="020B0604030504040204" pitchFamily="50" charset="-128"/>
                <a:cs typeface="メイリオ" panose="020B0604030504040204" pitchFamily="50" charset="-128"/>
              </a:rPr>
              <a:t>透明性の低い</a:t>
            </a:r>
            <a:r>
              <a:rPr kumimoji="1" lang="ja-JP" altLang="en-US" sz="1200" u="sng" dirty="0">
                <a:latin typeface="Meiryo UI" panose="020B0604030504040204" pitchFamily="50" charset="-128"/>
                <a:ea typeface="Meiryo UI" panose="020B0604030504040204" pitchFamily="50" charset="-128"/>
                <a:cs typeface="メイリオ" panose="020B0604030504040204" pitchFamily="50" charset="-128"/>
              </a:rPr>
              <a:t>運営費補助から</a:t>
            </a:r>
            <a:r>
              <a:rPr lang="ja-JP" altLang="en-US" sz="1200" u="sng" dirty="0">
                <a:latin typeface="Meiryo UI" panose="020B0604030504040204" pitchFamily="50" charset="-128"/>
                <a:ea typeface="Meiryo UI" panose="020B0604030504040204" pitchFamily="50" charset="-128"/>
                <a:cs typeface="メイリオ" panose="020B0604030504040204" pitchFamily="50" charset="-128"/>
              </a:rPr>
              <a:t>施策対象に確実に効果のある</a:t>
            </a:r>
            <a:r>
              <a:rPr kumimoji="1" lang="ja-JP" altLang="en-US" sz="1200" u="sng" dirty="0">
                <a:latin typeface="Meiryo UI" panose="020B0604030504040204" pitchFamily="50" charset="-128"/>
                <a:ea typeface="Meiryo UI" panose="020B0604030504040204" pitchFamily="50" charset="-128"/>
                <a:cs typeface="メイリオ" panose="020B0604030504040204" pitchFamily="50" charset="-128"/>
              </a:rPr>
              <a:t>事業費補助に変更したもの</a:t>
            </a:r>
          </a:p>
        </p:txBody>
      </p:sp>
      <p:graphicFrame>
        <p:nvGraphicFramePr>
          <p:cNvPr id="12" name="表 11"/>
          <p:cNvGraphicFramePr>
            <a:graphicFrameLocks noGrp="1"/>
          </p:cNvGraphicFramePr>
          <p:nvPr/>
        </p:nvGraphicFramePr>
        <p:xfrm>
          <a:off x="648460" y="4219973"/>
          <a:ext cx="8200300" cy="1185448"/>
        </p:xfrm>
        <a:graphic>
          <a:graphicData uri="http://schemas.openxmlformats.org/drawingml/2006/table">
            <a:tbl>
              <a:tblPr firstRow="1" bandRow="1">
                <a:tableStyleId>{B301B821-A1FF-4177-AEE7-76D212191A09}</a:tableStyleId>
              </a:tblPr>
              <a:tblGrid>
                <a:gridCol w="1808804">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4375272">
                  <a:extLst>
                    <a:ext uri="{9D8B030D-6E8A-4147-A177-3AD203B41FA5}">
                      <a16:colId xmlns:a16="http://schemas.microsoft.com/office/drawing/2014/main" val="20004"/>
                    </a:ext>
                  </a:extLst>
                </a:gridCol>
              </a:tblGrid>
              <a:tr h="216024">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見直し例（カッコ内は補助対象）</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削減額</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削減率</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見直し時期</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見直し内容等</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10947">
                <a:tc>
                  <a:txBody>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大阪府人権協会補助金</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　（（財）府人権協会）</a:t>
                      </a: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62.1</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2008.8</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運営補助を事業費補助に転換、人権協会を活用するメリットが明確な事業に絞り込み（</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2012</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年度より実施主体を公募により選定）</a:t>
                      </a: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310947">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小規模事業経営支援事業費</a:t>
                      </a: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補助金（府内商工会議所等）</a:t>
                      </a: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14.4</a:t>
                      </a: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2008.8</a:t>
                      </a: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人件費補助中心となっている状況等を踏まえ、小規模事業者等のニーズを踏まえた事業として再構築</a:t>
                      </a: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347530">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運輸事業振興助成補助金</a:t>
                      </a:r>
                      <a:endPar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府トラック協会、大阪バス協会</a:t>
                      </a: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35.6</a:t>
                      </a: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2011.4</a:t>
                      </a: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2010</a:t>
                      </a: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年度補助金廃止</a:t>
                      </a:r>
                    </a:p>
                    <a:p>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2012.9</a:t>
                      </a: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補正から施策目的（交通安全・環境等）に沿った事業補助に再構築</a:t>
                      </a:r>
                    </a:p>
                  </a:txBody>
                  <a:tcPr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300336" y="3481005"/>
            <a:ext cx="2373850"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＜見直しの考え方と見直し例＞</a:t>
            </a:r>
            <a:endParaRPr kumimoji="1" lang="ja-JP" altLang="en-US" sz="12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4" name="テキスト ボックス 13"/>
          <p:cNvSpPr txBox="1"/>
          <p:nvPr/>
        </p:nvSpPr>
        <p:spPr>
          <a:xfrm>
            <a:off x="495435" y="5663783"/>
            <a:ext cx="673267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メイリオ" panose="020B0604030504040204" pitchFamily="50" charset="-128"/>
              </a:rPr>
              <a:t>②</a:t>
            </a:r>
            <a:r>
              <a:rPr kumimoji="1" lang="ja-JP" altLang="en-US" sz="1100" u="sng" dirty="0">
                <a:latin typeface="Meiryo UI" panose="020B0604030504040204" pitchFamily="50" charset="-128"/>
                <a:ea typeface="Meiryo UI" panose="020B0604030504040204" pitchFamily="50" charset="-128"/>
                <a:cs typeface="メイリオ" panose="020B0604030504040204" pitchFamily="50" charset="-128"/>
              </a:rPr>
              <a:t>一件あたりの補助コストが極めて高いため廃止・再構築したもの</a:t>
            </a:r>
            <a:endParaRPr kumimoji="1" lang="ja-JP" altLang="en-US" sz="1100"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15" name="表 14"/>
          <p:cNvGraphicFramePr>
            <a:graphicFrameLocks noGrp="1"/>
          </p:cNvGraphicFramePr>
          <p:nvPr/>
        </p:nvGraphicFramePr>
        <p:xfrm>
          <a:off x="648460" y="5942758"/>
          <a:ext cx="8209838" cy="548640"/>
        </p:xfrm>
        <a:graphic>
          <a:graphicData uri="http://schemas.openxmlformats.org/drawingml/2006/table">
            <a:tbl>
              <a:tblPr firstRow="1" bandRow="1">
                <a:tableStyleId>{B301B821-A1FF-4177-AEE7-76D212191A09}</a:tableStyleId>
              </a:tblPr>
              <a:tblGrid>
                <a:gridCol w="1800200">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4393414">
                  <a:extLst>
                    <a:ext uri="{9D8B030D-6E8A-4147-A177-3AD203B41FA5}">
                      <a16:colId xmlns:a16="http://schemas.microsoft.com/office/drawing/2014/main" val="20004"/>
                    </a:ext>
                  </a:extLst>
                </a:gridCol>
              </a:tblGrid>
              <a:tr h="166598">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見直し例（カッコ内は補助対象）</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削減額</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削減率</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見直し時期</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見直し内容等</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241270">
                <a:tc>
                  <a:txBody>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人権相談推進事業費補助金</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（府内市町村）</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交付金化</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2008.8</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補助金を廃止し、他の市町村に対する相談事業補助金と併せて交付金制度を創設</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800" dirty="0">
                          <a:latin typeface="Meiryo UI" panose="020B0604030504040204" pitchFamily="50" charset="-128"/>
                          <a:ea typeface="Meiryo UI" panose="020B0604030504040204" pitchFamily="50" charset="-128"/>
                          <a:cs typeface="メイリオ" panose="020B0604030504040204" pitchFamily="50" charset="-128"/>
                        </a:rPr>
                        <a:t>見直し前の相談件数に対する補助コスト約</a:t>
                      </a:r>
                      <a:r>
                        <a:rPr kumimoji="1" lang="en-US" altLang="ja-JP" sz="800" dirty="0">
                          <a:latin typeface="Meiryo UI" panose="020B0604030504040204" pitchFamily="50" charset="-128"/>
                          <a:ea typeface="Meiryo UI" panose="020B0604030504040204" pitchFamily="50" charset="-128"/>
                          <a:cs typeface="メイリオ" panose="020B0604030504040204" pitchFamily="50" charset="-128"/>
                        </a:rPr>
                        <a:t>2.4</a:t>
                      </a:r>
                      <a:r>
                        <a:rPr kumimoji="1" lang="ja-JP" altLang="en-US" sz="800" dirty="0">
                          <a:latin typeface="Meiryo UI" panose="020B0604030504040204" pitchFamily="50" charset="-128"/>
                          <a:ea typeface="Meiryo UI" panose="020B0604030504040204" pitchFamily="50" charset="-128"/>
                          <a:cs typeface="メイリオ" panose="020B0604030504040204" pitchFamily="50" charset="-128"/>
                        </a:rPr>
                        <a:t>万円／件</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8" name="テキスト ボックス 17"/>
          <p:cNvSpPr txBox="1"/>
          <p:nvPr/>
        </p:nvSpPr>
        <p:spPr>
          <a:xfrm>
            <a:off x="7912666" y="3973013"/>
            <a:ext cx="1179869"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削減額：億円</a:t>
            </a:r>
          </a:p>
        </p:txBody>
      </p:sp>
      <p:sp>
        <p:nvSpPr>
          <p:cNvPr id="19" name="テキスト ボックス 18">
            <a:extLst>
              <a:ext uri="{FF2B5EF4-FFF2-40B4-BE49-F238E27FC236}">
                <a16:creationId xmlns:a16="http://schemas.microsoft.com/office/drawing/2014/main" id="{1A408739-6E25-4162-8E17-B821F8BC8C3D}"/>
              </a:ext>
            </a:extLst>
          </p:cNvPr>
          <p:cNvSpPr txBox="1"/>
          <p:nvPr/>
        </p:nvSpPr>
        <p:spPr>
          <a:xfrm>
            <a:off x="971600" y="2746120"/>
            <a:ext cx="5544616" cy="507831"/>
          </a:xfrm>
          <a:prstGeom prst="rect">
            <a:avLst/>
          </a:prstGeom>
          <a:noFill/>
        </p:spPr>
        <p:txBody>
          <a:bodyPr wrap="square">
            <a:spAutoFit/>
          </a:bodyPr>
          <a:lstStyle/>
          <a:p>
            <a:pPr marL="92075" indent="-92075"/>
            <a:r>
              <a:rPr lang="ja-JP" altLang="en-US" sz="14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分担金等の削減</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効果</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額</a:t>
            </a:r>
            <a:r>
              <a:rPr lang="en-US" altLang="ja-JP" sz="1300" dirty="0">
                <a:latin typeface="Meiryo UI" panose="020B0604030504040204" pitchFamily="50" charset="-128"/>
                <a:ea typeface="Meiryo UI" panose="020B0604030504040204" pitchFamily="50" charset="-128"/>
              </a:rPr>
              <a:t>】</a:t>
            </a:r>
          </a:p>
          <a:p>
            <a:pPr marL="92075" indent="-92075"/>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2011</a:t>
            </a:r>
            <a:r>
              <a:rPr lang="ja-JP" altLang="en-US" sz="1300" dirty="0">
                <a:latin typeface="Meiryo UI" panose="020B0604030504040204" pitchFamily="50" charset="-128"/>
                <a:ea typeface="Meiryo UI" panose="020B0604030504040204" pitchFamily="50" charset="-128"/>
              </a:rPr>
              <a:t>年度当初予算において、</a:t>
            </a:r>
            <a:r>
              <a:rPr lang="en-US" altLang="ja-JP" sz="1300" dirty="0">
                <a:latin typeface="Meiryo UI" panose="020B0604030504040204" pitchFamily="50" charset="-128"/>
                <a:ea typeface="Meiryo UI" panose="020B0604030504040204" pitchFamily="50" charset="-128"/>
              </a:rPr>
              <a:t>51</a:t>
            </a:r>
            <a:r>
              <a:rPr lang="ja-JP" altLang="en-US" sz="1300" dirty="0">
                <a:latin typeface="Meiryo UI" panose="020B0604030504040204" pitchFamily="50" charset="-128"/>
                <a:ea typeface="Meiryo UI" panose="020B0604030504040204" pitchFamily="50" charset="-128"/>
              </a:rPr>
              <a:t>項目約</a:t>
            </a:r>
            <a:r>
              <a:rPr lang="en-US" altLang="ja-JP" sz="1300" dirty="0">
                <a:latin typeface="Meiryo UI" panose="020B0604030504040204" pitchFamily="50" charset="-128"/>
                <a:ea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rPr>
              <a:t>億</a:t>
            </a:r>
            <a:r>
              <a:rPr lang="en-US" altLang="ja-JP" sz="1300" dirty="0">
                <a:latin typeface="Meiryo UI" panose="020B0604030504040204" pitchFamily="50" charset="-128"/>
                <a:ea typeface="Meiryo UI" panose="020B0604030504040204" pitchFamily="50" charset="-128"/>
              </a:rPr>
              <a:t>1,000</a:t>
            </a:r>
            <a:r>
              <a:rPr lang="ja-JP" altLang="en-US" sz="1300" dirty="0">
                <a:latin typeface="Meiryo UI" panose="020B0604030504040204" pitchFamily="50" charset="-128"/>
                <a:ea typeface="Meiryo UI" panose="020B0604030504040204" pitchFamily="50" charset="-128"/>
              </a:rPr>
              <a:t>万円の支出を取りやめ。</a:t>
            </a:r>
          </a:p>
        </p:txBody>
      </p:sp>
      <p:sp>
        <p:nvSpPr>
          <p:cNvPr id="16" name="テキスト ボックス 15"/>
          <p:cNvSpPr txBox="1"/>
          <p:nvPr/>
        </p:nvSpPr>
        <p:spPr>
          <a:xfrm>
            <a:off x="7912666" y="5656940"/>
            <a:ext cx="1179869"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削減額：億円</a:t>
            </a: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19</a:t>
            </a:fld>
            <a:endParaRPr lang="ja-JP" altLang="en-US"/>
          </a:p>
        </p:txBody>
      </p:sp>
    </p:spTree>
    <p:extLst>
      <p:ext uri="{BB962C8B-B14F-4D97-AF65-F5344CB8AC3E}">
        <p14:creationId xmlns:p14="http://schemas.microsoft.com/office/powerpoint/2010/main" val="275910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425733" y="2145596"/>
            <a:ext cx="2621160"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　④</a:t>
            </a:r>
            <a:r>
              <a:rPr lang="ja-JP" altLang="en-US" sz="1200" u="sng" dirty="0">
                <a:latin typeface="Meiryo UI" panose="020B0604030504040204" pitchFamily="50" charset="-128"/>
                <a:ea typeface="Meiryo UI" panose="020B0604030504040204" pitchFamily="50" charset="-128"/>
                <a:cs typeface="メイリオ" panose="020B0604030504040204" pitchFamily="50" charset="-128"/>
              </a:rPr>
              <a:t>府の役割分担の再整理によるもの</a:t>
            </a:r>
            <a:endParaRPr kumimoji="1" lang="ja-JP" altLang="en-US" sz="1200" u="sng"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4" name="テキスト ボックス 23"/>
          <p:cNvSpPr txBox="1"/>
          <p:nvPr/>
        </p:nvSpPr>
        <p:spPr>
          <a:xfrm>
            <a:off x="148022" y="135553"/>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cxnSp>
        <p:nvCxnSpPr>
          <p:cNvPr id="25" name="直線コネクタ 24"/>
          <p:cNvCxnSpPr/>
          <p:nvPr/>
        </p:nvCxnSpPr>
        <p:spPr>
          <a:xfrm>
            <a:off x="300336" y="5685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6" name="表 25"/>
          <p:cNvGraphicFramePr>
            <a:graphicFrameLocks noGrp="1"/>
          </p:cNvGraphicFramePr>
          <p:nvPr/>
        </p:nvGraphicFramePr>
        <p:xfrm>
          <a:off x="626905" y="2454415"/>
          <a:ext cx="8204479" cy="886584"/>
        </p:xfrm>
        <a:graphic>
          <a:graphicData uri="http://schemas.openxmlformats.org/drawingml/2006/table">
            <a:tbl>
              <a:tblPr firstRow="1" bandRow="1">
                <a:tableStyleId>{B301B821-A1FF-4177-AEE7-76D212191A09}</a:tableStyleId>
              </a:tblPr>
              <a:tblGrid>
                <a:gridCol w="1795767">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4392488">
                  <a:extLst>
                    <a:ext uri="{9D8B030D-6E8A-4147-A177-3AD203B41FA5}">
                      <a16:colId xmlns:a16="http://schemas.microsoft.com/office/drawing/2014/main" val="20004"/>
                    </a:ext>
                  </a:extLst>
                </a:gridCol>
              </a:tblGrid>
              <a:tr h="216024">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見直し例（カッコ内は補助対象）</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削減額</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削減率</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見直し時期</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見直し内容等</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290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地域見守り・コーディネーター関係事業（府内市町村等）</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a:t>
                      </a: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69.2</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地域における相談支援体制を強化する事業については、</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年度末で府の役割は終了</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310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観光振興事業（（財）大阪観光コンベンション協会）</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60.2%</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各主体（府・市・民間）の役割分担を整理するとともに、より高い効果が見込める事業に重点化</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7" name="表 26"/>
          <p:cNvGraphicFramePr>
            <a:graphicFrameLocks noGrp="1"/>
          </p:cNvGraphicFramePr>
          <p:nvPr/>
        </p:nvGraphicFramePr>
        <p:xfrm>
          <a:off x="622472" y="3889045"/>
          <a:ext cx="8208912" cy="886584"/>
        </p:xfrm>
        <a:graphic>
          <a:graphicData uri="http://schemas.openxmlformats.org/drawingml/2006/table">
            <a:tbl>
              <a:tblPr firstRow="1" bandRow="1">
                <a:tableStyleId>{B301B821-A1FF-4177-AEE7-76D212191A09}</a:tableStyleId>
              </a:tblPr>
              <a:tblGrid>
                <a:gridCol w="1800200">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4392488">
                  <a:extLst>
                    <a:ext uri="{9D8B030D-6E8A-4147-A177-3AD203B41FA5}">
                      <a16:colId xmlns:a16="http://schemas.microsoft.com/office/drawing/2014/main" val="20004"/>
                    </a:ext>
                  </a:extLst>
                </a:gridCol>
              </a:tblGrid>
              <a:tr h="216024">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見直し例（カッコ内は補助対象）</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削減額</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削減率</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見直し時期</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見直し内容等</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10947">
                <a:tc>
                  <a:txBody>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私学助成</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幼稚園振興助成</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（私立幼稚園）</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経常費助成（運営補助金）</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％カット</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当初から</a:t>
                      </a: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国標準額どおりに変更</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310947">
                <a:tc>
                  <a:txBody>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私学助成</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小中高及び専修学校経常費</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（私立学校）</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106</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12.1</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経常費助成（運営補助金）小中：</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％カット、高・専修：</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％カット　</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当初から高：</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％、小・中</a:t>
                      </a: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％カットに変更</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8" name="テキスト ボックス 27"/>
          <p:cNvSpPr txBox="1"/>
          <p:nvPr/>
        </p:nvSpPr>
        <p:spPr>
          <a:xfrm>
            <a:off x="499617" y="3583329"/>
            <a:ext cx="5094553"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⑤</a:t>
            </a:r>
            <a:r>
              <a:rPr kumimoji="1" lang="ja-JP" altLang="en-US" sz="1200" u="sng" dirty="0">
                <a:latin typeface="Meiryo UI" panose="020B0604030504040204" pitchFamily="50" charset="-128"/>
                <a:ea typeface="Meiryo UI" panose="020B0604030504040204" pitchFamily="50" charset="-128"/>
                <a:cs typeface="メイリオ" panose="020B0604030504040204" pitchFamily="50" charset="-128"/>
              </a:rPr>
              <a:t>府施策全体の経費削減・見直しによるもの</a:t>
            </a:r>
          </a:p>
        </p:txBody>
      </p:sp>
      <p:sp>
        <p:nvSpPr>
          <p:cNvPr id="29" name="正方形/長方形 28"/>
          <p:cNvSpPr/>
          <p:nvPr/>
        </p:nvSpPr>
        <p:spPr>
          <a:xfrm>
            <a:off x="300336" y="3658630"/>
            <a:ext cx="8238209" cy="400110"/>
          </a:xfrm>
          <a:prstGeom prst="rect">
            <a:avLst/>
          </a:prstGeom>
        </p:spPr>
        <p:txBody>
          <a:bodyPr wrap="square">
            <a:spAutoFit/>
          </a:bodyPr>
          <a:lstStyle/>
          <a:p>
            <a:pPr marL="92075" indent="-92075"/>
            <a:endParaRPr lang="en-US" altLang="ja-JP" sz="700" dirty="0">
              <a:latin typeface="Meiryo UI" panose="020B0604030504040204" pitchFamily="50" charset="-128"/>
              <a:ea typeface="Meiryo UI" panose="020B0604030504040204" pitchFamily="50" charset="-128"/>
            </a:endParaRPr>
          </a:p>
          <a:p>
            <a:pPr marL="92075" indent="-92075"/>
            <a:r>
              <a:rPr lang="en-US" altLang="ja-JP" sz="1300" dirty="0">
                <a:latin typeface="Meiryo UI" panose="020B0604030504040204" pitchFamily="50" charset="-128"/>
                <a:ea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endParaRPr>
          </a:p>
        </p:txBody>
      </p:sp>
      <p:graphicFrame>
        <p:nvGraphicFramePr>
          <p:cNvPr id="30" name="表 29"/>
          <p:cNvGraphicFramePr>
            <a:graphicFrameLocks noGrp="1"/>
          </p:cNvGraphicFramePr>
          <p:nvPr/>
        </p:nvGraphicFramePr>
        <p:xfrm>
          <a:off x="626815" y="5565888"/>
          <a:ext cx="8205098" cy="883920"/>
        </p:xfrm>
        <a:graphic>
          <a:graphicData uri="http://schemas.openxmlformats.org/drawingml/2006/table">
            <a:tbl>
              <a:tblPr firstRow="1" bandRow="1">
                <a:tableStyleId>{B301B821-A1FF-4177-AEE7-76D212191A09}</a:tableStyleId>
              </a:tblPr>
              <a:tblGrid>
                <a:gridCol w="1796386">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4392488">
                  <a:extLst>
                    <a:ext uri="{9D8B030D-6E8A-4147-A177-3AD203B41FA5}">
                      <a16:colId xmlns:a16="http://schemas.microsoft.com/office/drawing/2014/main" val="20004"/>
                    </a:ext>
                  </a:extLst>
                </a:gridCol>
              </a:tblGrid>
              <a:tr h="156275">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見直し例（カッコ内は補助対象）</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削減額</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削減率</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見直し時期</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見直し内容等</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10947">
                <a:tc>
                  <a:txBody>
                    <a:bodyPr/>
                    <a:lstStyle/>
                    <a:p>
                      <a:pPr algn="l" fontAlgn="ctr"/>
                      <a:r>
                        <a:rPr lang="zh-TW"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中央労働災害防止協会</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会費</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zh-TW"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中央労働災害防止協会</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38</a:t>
                      </a: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2010</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廃止</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310947">
                <a:tc>
                  <a:txBody>
                    <a:bodyPr/>
                    <a:lstStyle/>
                    <a:p>
                      <a:pPr algn="l"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（社）日本観光協会負担金</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（（社）日本観光協会）</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170</a:t>
                      </a: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2011</a:t>
                      </a: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廃止</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1" name="テキスト ボックス 30"/>
          <p:cNvSpPr txBox="1"/>
          <p:nvPr/>
        </p:nvSpPr>
        <p:spPr>
          <a:xfrm>
            <a:off x="479004" y="5265651"/>
            <a:ext cx="867669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⑥</a:t>
            </a:r>
            <a:r>
              <a:rPr lang="ja-JP" altLang="en-US" sz="1200" u="sng" dirty="0">
                <a:latin typeface="Meiryo UI" panose="020B0604030504040204" pitchFamily="50" charset="-128"/>
                <a:ea typeface="Meiryo UI" panose="020B0604030504040204" pitchFamily="50" charset="-128"/>
                <a:cs typeface="メイリオ" panose="020B0604030504040204" pitchFamily="50" charset="-128"/>
              </a:rPr>
              <a:t>国関係法人等への支出の見直しによるもの</a:t>
            </a:r>
            <a:endParaRPr kumimoji="1" lang="ja-JP" altLang="en-US"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2" name="テキスト ボックス 31"/>
          <p:cNvSpPr txBox="1"/>
          <p:nvPr/>
        </p:nvSpPr>
        <p:spPr>
          <a:xfrm>
            <a:off x="467544" y="4965414"/>
            <a:ext cx="2373850"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＜分担金の見直し例＞</a:t>
            </a:r>
            <a:endParaRPr kumimoji="1" lang="ja-JP" altLang="en-US" sz="12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5293023D-28D0-4B2A-BB06-35CDFDE17F46}"/>
              </a:ext>
            </a:extLst>
          </p:cNvPr>
          <p:cNvSpPr txBox="1"/>
          <p:nvPr/>
        </p:nvSpPr>
        <p:spPr>
          <a:xfrm>
            <a:off x="499617" y="679333"/>
            <a:ext cx="845462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③</a:t>
            </a:r>
            <a:r>
              <a:rPr lang="ja-JP" altLang="en-US" sz="1200" u="sng" dirty="0">
                <a:latin typeface="Meiryo UI" panose="020B0604030504040204" pitchFamily="50" charset="-128"/>
                <a:ea typeface="Meiryo UI" panose="020B0604030504040204" pitchFamily="50" charset="-128"/>
                <a:cs typeface="メイリオ" panose="020B0604030504040204" pitchFamily="50" charset="-128"/>
              </a:rPr>
              <a:t>補助金廃止による団体の自立化を促進するもの</a:t>
            </a:r>
            <a:endParaRPr lang="en-US" altLang="ja-JP" sz="1200" u="sng"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14" name="表 13">
            <a:extLst>
              <a:ext uri="{FF2B5EF4-FFF2-40B4-BE49-F238E27FC236}">
                <a16:creationId xmlns:a16="http://schemas.microsoft.com/office/drawing/2014/main" id="{920B92AC-F1A2-4D56-8584-B3E0A5014364}"/>
              </a:ext>
            </a:extLst>
          </p:cNvPr>
          <p:cNvGraphicFramePr>
            <a:graphicFrameLocks noGrp="1"/>
          </p:cNvGraphicFramePr>
          <p:nvPr/>
        </p:nvGraphicFramePr>
        <p:xfrm>
          <a:off x="643349" y="1022637"/>
          <a:ext cx="8211747" cy="883920"/>
        </p:xfrm>
        <a:graphic>
          <a:graphicData uri="http://schemas.openxmlformats.org/drawingml/2006/table">
            <a:tbl>
              <a:tblPr firstRow="1" bandRow="1">
                <a:tableStyleId>{B301B821-A1FF-4177-AEE7-76D212191A09}</a:tableStyleId>
              </a:tblPr>
              <a:tblGrid>
                <a:gridCol w="1801126">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4394397">
                  <a:extLst>
                    <a:ext uri="{9D8B030D-6E8A-4147-A177-3AD203B41FA5}">
                      <a16:colId xmlns:a16="http://schemas.microsoft.com/office/drawing/2014/main" val="20004"/>
                    </a:ext>
                  </a:extLst>
                </a:gridCol>
              </a:tblGrid>
              <a:tr h="149880">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見直し例（カッコ内は補助対象）</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削減額</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削減率</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見直し時期</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見直し内容等</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05116">
                <a:tc>
                  <a:txBody>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文化関係事業</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（大阪センチュリー交響楽団等）</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13</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42.0</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から順次</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大阪センチュリー交響楽団に対する補助金の段階的廃止等</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294011">
                <a:tc>
                  <a:txBody>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大阪府青少年活動財団運営補助金（（財）府青少年活動財団）</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2011.3</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2010</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年度末に法人自立化</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テキスト ボックス 14"/>
          <p:cNvSpPr txBox="1"/>
          <p:nvPr/>
        </p:nvSpPr>
        <p:spPr>
          <a:xfrm>
            <a:off x="7834501" y="5265651"/>
            <a:ext cx="1179869"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削減額：万円</a:t>
            </a:r>
          </a:p>
        </p:txBody>
      </p:sp>
      <p:sp>
        <p:nvSpPr>
          <p:cNvPr id="16" name="テキスト ボックス 15"/>
          <p:cNvSpPr txBox="1"/>
          <p:nvPr/>
        </p:nvSpPr>
        <p:spPr>
          <a:xfrm>
            <a:off x="7834501" y="3610215"/>
            <a:ext cx="1179869"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削減額：億円</a:t>
            </a:r>
          </a:p>
        </p:txBody>
      </p:sp>
      <p:sp>
        <p:nvSpPr>
          <p:cNvPr id="18" name="テキスト ボックス 17"/>
          <p:cNvSpPr txBox="1"/>
          <p:nvPr/>
        </p:nvSpPr>
        <p:spPr>
          <a:xfrm>
            <a:off x="7834501" y="2180676"/>
            <a:ext cx="1179869"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削減額：億円</a:t>
            </a:r>
          </a:p>
        </p:txBody>
      </p:sp>
      <p:sp>
        <p:nvSpPr>
          <p:cNvPr id="19" name="テキスト ボックス 18"/>
          <p:cNvSpPr txBox="1"/>
          <p:nvPr/>
        </p:nvSpPr>
        <p:spPr>
          <a:xfrm>
            <a:off x="7834501" y="799012"/>
            <a:ext cx="1179869"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削減額：億円</a:t>
            </a:r>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20</a:t>
            </a:fld>
            <a:endParaRPr lang="ja-JP" altLang="en-US"/>
          </a:p>
        </p:txBody>
      </p:sp>
    </p:spTree>
    <p:extLst>
      <p:ext uri="{BB962C8B-B14F-4D97-AF65-F5344CB8AC3E}">
        <p14:creationId xmlns:p14="http://schemas.microsoft.com/office/powerpoint/2010/main" val="1129577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1093624" y="2342459"/>
            <a:ext cx="6430704" cy="3228771"/>
          </a:xfrm>
          <a:prstGeom prst="rect">
            <a:avLst/>
          </a:prstGeom>
        </p:spPr>
      </p:pic>
      <p:sp>
        <p:nvSpPr>
          <p:cNvPr id="4" name="正方形/長方形 3"/>
          <p:cNvSpPr/>
          <p:nvPr/>
        </p:nvSpPr>
        <p:spPr>
          <a:xfrm>
            <a:off x="300336" y="1312461"/>
            <a:ext cx="8682384" cy="954107"/>
          </a:xfrm>
          <a:prstGeom prst="rect">
            <a:avLst/>
          </a:prstGeom>
        </p:spPr>
        <p:txBody>
          <a:bodyPr wrap="square">
            <a:spAutoFit/>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年度まで、税政課内に専属の「債権特別回収・整理グループ」を設置し、債権の回収及び整理を推進。　</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年度以降は、機能を見直しの上、業務を税政課総務グループに集約。）</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年度期首に</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342</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億円に上っていた滞納債権について、着実に処理を進め、</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年度期末には、</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231</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億円まで</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減少。 </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年度の</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年間で累計</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1,036</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億円を処理。</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156176" y="5834705"/>
            <a:ext cx="2302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債権回収・整理計画の対象外債権</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（市町村賦課徴収を行う個人府民税）を除く。</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8022" y="135553"/>
            <a:ext cx="3252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２．これまでの改革取組</a:t>
            </a:r>
          </a:p>
        </p:txBody>
      </p:sp>
      <p:cxnSp>
        <p:nvCxnSpPr>
          <p:cNvPr id="13" name="直線コネクタ 12"/>
          <p:cNvCxnSpPr/>
          <p:nvPr/>
        </p:nvCxnSpPr>
        <p:spPr>
          <a:xfrm>
            <a:off x="300336" y="5685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882739" y="5570552"/>
            <a:ext cx="792088" cy="12428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・「債権の回収及び整理に関する条例」の制定・施行</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・専属の債権特別回収・整理チーム設置</a:t>
            </a:r>
          </a:p>
        </p:txBody>
      </p:sp>
      <p:sp>
        <p:nvSpPr>
          <p:cNvPr id="19" name="正方形/長方形 18"/>
          <p:cNvSpPr/>
          <p:nvPr/>
        </p:nvSpPr>
        <p:spPr>
          <a:xfrm>
            <a:off x="1711980" y="5570552"/>
            <a:ext cx="568841" cy="124282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債権特別回収・整理グループ設置</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p:cNvSpPr/>
          <p:nvPr/>
        </p:nvSpPr>
        <p:spPr>
          <a:xfrm>
            <a:off x="3351272" y="5570552"/>
            <a:ext cx="496898" cy="125745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476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債権放棄（整理）基準の見直し</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p:cNvSpPr/>
          <p:nvPr/>
        </p:nvSpPr>
        <p:spPr>
          <a:xfrm>
            <a:off x="4837057" y="5570552"/>
            <a:ext cx="558212" cy="124282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476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債権特別回収・整理Ｇ業務を総務グループに集約</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p:cNvSpPr/>
          <p:nvPr/>
        </p:nvSpPr>
        <p:spPr>
          <a:xfrm>
            <a:off x="2747910" y="2391391"/>
            <a:ext cx="3598228"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滞 納 債 権 の 処 理 額 と 発 生 額 の 推 移</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42025" y="613455"/>
            <a:ext cx="30243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④歳入確保の取組</a:t>
            </a:r>
          </a:p>
        </p:txBody>
      </p:sp>
      <p:sp>
        <p:nvSpPr>
          <p:cNvPr id="23" name="テキスト ボックス 22"/>
          <p:cNvSpPr txBox="1"/>
          <p:nvPr/>
        </p:nvSpPr>
        <p:spPr>
          <a:xfrm>
            <a:off x="467544" y="995447"/>
            <a:ext cx="4560732" cy="307777"/>
          </a:xfrm>
          <a:prstGeom prst="rect">
            <a:avLst/>
          </a:prstGeom>
          <a:solidFill>
            <a:schemeClr val="bg2">
              <a:lumMod val="9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債権管理の強化（債権管理・回収の専属グループの設置）</a:t>
            </a:r>
          </a:p>
        </p:txBody>
      </p:sp>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21</a:t>
            </a:fld>
            <a:endParaRPr lang="ja-JP" altLang="en-US"/>
          </a:p>
        </p:txBody>
      </p:sp>
    </p:spTree>
    <p:extLst>
      <p:ext uri="{BB962C8B-B14F-4D97-AF65-F5344CB8AC3E}">
        <p14:creationId xmlns:p14="http://schemas.microsoft.com/office/powerpoint/2010/main" val="430839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269599" y="956332"/>
            <a:ext cx="852512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2009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2010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年に「府有財産自主点検調査」を実施し、新たに</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174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件を活用（売却、貸付）可能と認定。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2005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年以降累計でみても、都市部を有する他府県を大きく上回る売却を行っている。</a:t>
            </a:r>
          </a:p>
        </p:txBody>
      </p:sp>
      <p:pic>
        <p:nvPicPr>
          <p:cNvPr id="5" name="図 4">
            <a:extLst>
              <a:ext uri="{FF2B5EF4-FFF2-40B4-BE49-F238E27FC236}">
                <a16:creationId xmlns:a16="http://schemas.microsoft.com/office/drawing/2014/main" id="{4B3EC57E-6D66-476B-8155-C7BADC391D86}"/>
              </a:ext>
            </a:extLst>
          </p:cNvPr>
          <p:cNvPicPr>
            <a:picLocks noChangeAspect="1"/>
          </p:cNvPicPr>
          <p:nvPr/>
        </p:nvPicPr>
        <p:blipFill>
          <a:blip r:embed="rId3"/>
          <a:stretch>
            <a:fillRect/>
          </a:stretch>
        </p:blipFill>
        <p:spPr>
          <a:xfrm>
            <a:off x="370367" y="1557200"/>
            <a:ext cx="4097961" cy="2375855"/>
          </a:xfrm>
          <a:prstGeom prst="rect">
            <a:avLst/>
          </a:prstGeom>
        </p:spPr>
      </p:pic>
      <p:pic>
        <p:nvPicPr>
          <p:cNvPr id="3" name="図 2"/>
          <p:cNvPicPr>
            <a:picLocks noChangeAspect="1"/>
          </p:cNvPicPr>
          <p:nvPr/>
        </p:nvPicPr>
        <p:blipFill>
          <a:blip r:embed="rId4"/>
          <a:stretch>
            <a:fillRect/>
          </a:stretch>
        </p:blipFill>
        <p:spPr>
          <a:xfrm>
            <a:off x="4637395" y="1554446"/>
            <a:ext cx="4181308" cy="2378609"/>
          </a:xfrm>
          <a:prstGeom prst="rect">
            <a:avLst/>
          </a:prstGeom>
        </p:spPr>
      </p:pic>
      <p:sp>
        <p:nvSpPr>
          <p:cNvPr id="14" name="テキスト ボックス 13"/>
          <p:cNvSpPr txBox="1"/>
          <p:nvPr/>
        </p:nvSpPr>
        <p:spPr>
          <a:xfrm>
            <a:off x="174722" y="29253"/>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269599" y="49091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96485" y="572924"/>
            <a:ext cx="1567017" cy="307777"/>
          </a:xfrm>
          <a:prstGeom prst="rect">
            <a:avLst/>
          </a:prstGeom>
          <a:solidFill>
            <a:schemeClr val="bg2">
              <a:lumMod val="9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府有財産の売却</a:t>
            </a:r>
          </a:p>
        </p:txBody>
      </p:sp>
      <p:sp>
        <p:nvSpPr>
          <p:cNvPr id="2" name="正方形/長方形 1"/>
          <p:cNvSpPr/>
          <p:nvPr/>
        </p:nvSpPr>
        <p:spPr>
          <a:xfrm>
            <a:off x="6627838" y="3961902"/>
            <a:ext cx="226857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データ</a:t>
            </a:r>
            <a:r>
              <a:rPr kumimoji="1" lang="zh-TW"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出典）都道府県決算状況調（総務省）</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p:cNvSpPr/>
          <p:nvPr/>
        </p:nvSpPr>
        <p:spPr>
          <a:xfrm>
            <a:off x="248039" y="4424430"/>
            <a:ext cx="877871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広告事業、ネーミングライツによる収入は、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5,124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万円であったが、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2014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年度に</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億</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万円超となり、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その後も毎年１億円程度を維持。</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2" name="図 31"/>
          <p:cNvPicPr>
            <a:picLocks noChangeAspect="1"/>
          </p:cNvPicPr>
          <p:nvPr/>
        </p:nvPicPr>
        <p:blipFill>
          <a:blip r:embed="rId5"/>
          <a:stretch>
            <a:fillRect/>
          </a:stretch>
        </p:blipFill>
        <p:spPr>
          <a:xfrm>
            <a:off x="4339597" y="4768676"/>
            <a:ext cx="4455128" cy="2055763"/>
          </a:xfrm>
          <a:prstGeom prst="rect">
            <a:avLst/>
          </a:prstGeom>
          <a:ln>
            <a:solidFill>
              <a:schemeClr val="accent1"/>
            </a:solidFill>
          </a:ln>
        </p:spPr>
      </p:pic>
      <p:sp>
        <p:nvSpPr>
          <p:cNvPr id="33" name="テキスト ボックス 32"/>
          <p:cNvSpPr txBox="1"/>
          <p:nvPr/>
        </p:nvSpPr>
        <p:spPr>
          <a:xfrm>
            <a:off x="296485" y="4078278"/>
            <a:ext cx="3599672" cy="307777"/>
          </a:xfrm>
          <a:prstGeom prst="rect">
            <a:avLst/>
          </a:prstGeom>
          <a:solidFill>
            <a:schemeClr val="bg2">
              <a:lumMod val="9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広告事業・ネーミングライツ事業のさらなる推進</a:t>
            </a:r>
            <a:endPar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22</a:t>
            </a:fld>
            <a:endParaRPr lang="ja-JP" altLang="en-US"/>
          </a:p>
        </p:txBody>
      </p:sp>
    </p:spTree>
    <p:extLst>
      <p:ext uri="{BB962C8B-B14F-4D97-AF65-F5344CB8AC3E}">
        <p14:creationId xmlns:p14="http://schemas.microsoft.com/office/powerpoint/2010/main" val="223718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63783" y="3036384"/>
            <a:ext cx="6761018" cy="546970"/>
          </a:xfrm>
          <a:prstGeom prst="rect">
            <a:avLst/>
          </a:prstGeom>
          <a:noFill/>
        </p:spPr>
        <p:txBody>
          <a:bodyPr wrap="square" lIns="27000" tIns="27000" rIns="27000" bIns="27000" rtlCol="0" anchor="ctr" anchorCtr="0">
            <a:spAutoFit/>
          </a:bodyPr>
          <a:lstStyle/>
          <a:p>
            <a:pPr algn="ctr"/>
            <a:r>
              <a:rPr lang="ja-JP" altLang="en-US" sz="3200" dirty="0">
                <a:latin typeface="Meiryo UI" panose="020B0604030504040204" pitchFamily="50" charset="-128"/>
                <a:ea typeface="Meiryo UI" panose="020B0604030504040204" pitchFamily="50" charset="-128"/>
              </a:rPr>
              <a:t>（１）大阪府庁での取組</a:t>
            </a:r>
          </a:p>
        </p:txBody>
      </p:sp>
      <p:sp>
        <p:nvSpPr>
          <p:cNvPr id="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17462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300336" y="1055207"/>
            <a:ext cx="8694024" cy="338554"/>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課税自主権の活用について「受益と負担」や「税収の使途」を踏まえ検討を行い、超過課税や法定外税を導入。</a:t>
            </a:r>
          </a:p>
        </p:txBody>
      </p:sp>
      <p:sp>
        <p:nvSpPr>
          <p:cNvPr id="52" name="正方形/長方形 51"/>
          <p:cNvSpPr/>
          <p:nvPr/>
        </p:nvSpPr>
        <p:spPr>
          <a:xfrm>
            <a:off x="350284" y="1810993"/>
            <a:ext cx="1368152"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・「行財政改革推進</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プラン」</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において</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課税自主権の活用を行う場合は、「受益と負担」や「税収の使途」を踏まえ、検討を行うこととした</a:t>
            </a:r>
          </a:p>
        </p:txBody>
      </p:sp>
      <p:sp>
        <p:nvSpPr>
          <p:cNvPr id="59" name="正方形/長方形 58"/>
          <p:cNvSpPr/>
          <p:nvPr/>
        </p:nvSpPr>
        <p:spPr>
          <a:xfrm>
            <a:off x="3366043" y="1809832"/>
            <a:ext cx="720000"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月議会　</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法人府民税法人税割・法人事業税の超過課税の延長決定</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60" name="表 59"/>
          <p:cNvGraphicFramePr>
            <a:graphicFrameLocks noGrp="1"/>
          </p:cNvGraphicFramePr>
          <p:nvPr/>
        </p:nvGraphicFramePr>
        <p:xfrm>
          <a:off x="350204" y="1531822"/>
          <a:ext cx="8429443" cy="254614"/>
        </p:xfrm>
        <a:graphic>
          <a:graphicData uri="http://schemas.openxmlformats.org/drawingml/2006/table">
            <a:tbl>
              <a:tblPr firstRow="1" bandRow="1">
                <a:tableStyleId>{7DF18680-E054-41AD-8BC1-D1AEF772440D}</a:tableStyleId>
              </a:tblPr>
              <a:tblGrid>
                <a:gridCol w="208280">
                  <a:extLst>
                    <a:ext uri="{9D8B030D-6E8A-4147-A177-3AD203B41FA5}">
                      <a16:colId xmlns:a16="http://schemas.microsoft.com/office/drawing/2014/main" val="20000"/>
                    </a:ext>
                  </a:extLst>
                </a:gridCol>
                <a:gridCol w="1165541">
                  <a:extLst>
                    <a:ext uri="{9D8B030D-6E8A-4147-A177-3AD203B41FA5}">
                      <a16:colId xmlns:a16="http://schemas.microsoft.com/office/drawing/2014/main" val="20001"/>
                    </a:ext>
                  </a:extLst>
                </a:gridCol>
                <a:gridCol w="1162050">
                  <a:extLst>
                    <a:ext uri="{9D8B030D-6E8A-4147-A177-3AD203B41FA5}">
                      <a16:colId xmlns:a16="http://schemas.microsoft.com/office/drawing/2014/main" val="20002"/>
                    </a:ext>
                  </a:extLst>
                </a:gridCol>
                <a:gridCol w="1228725">
                  <a:extLst>
                    <a:ext uri="{9D8B030D-6E8A-4147-A177-3AD203B41FA5}">
                      <a16:colId xmlns:a16="http://schemas.microsoft.com/office/drawing/2014/main" val="20003"/>
                    </a:ext>
                  </a:extLst>
                </a:gridCol>
                <a:gridCol w="619125">
                  <a:extLst>
                    <a:ext uri="{9D8B030D-6E8A-4147-A177-3AD203B41FA5}">
                      <a16:colId xmlns:a16="http://schemas.microsoft.com/office/drawing/2014/main" val="1995321327"/>
                    </a:ext>
                  </a:extLst>
                </a:gridCol>
                <a:gridCol w="1638275">
                  <a:extLst>
                    <a:ext uri="{9D8B030D-6E8A-4147-A177-3AD203B41FA5}">
                      <a16:colId xmlns:a16="http://schemas.microsoft.com/office/drawing/2014/main" val="1564754200"/>
                    </a:ext>
                  </a:extLst>
                </a:gridCol>
                <a:gridCol w="859447">
                  <a:extLst>
                    <a:ext uri="{9D8B030D-6E8A-4147-A177-3AD203B41FA5}">
                      <a16:colId xmlns:a16="http://schemas.microsoft.com/office/drawing/2014/main" val="2158317015"/>
                    </a:ext>
                  </a:extLst>
                </a:gridCol>
                <a:gridCol w="612000">
                  <a:extLst>
                    <a:ext uri="{9D8B030D-6E8A-4147-A177-3AD203B41FA5}">
                      <a16:colId xmlns:a16="http://schemas.microsoft.com/office/drawing/2014/main" val="3943467002"/>
                    </a:ext>
                  </a:extLst>
                </a:gridCol>
                <a:gridCol w="936000">
                  <a:extLst>
                    <a:ext uri="{9D8B030D-6E8A-4147-A177-3AD203B41FA5}">
                      <a16:colId xmlns:a16="http://schemas.microsoft.com/office/drawing/2014/main" val="1618686281"/>
                    </a:ext>
                  </a:extLst>
                </a:gridCol>
              </a:tblGrid>
              <a:tr h="254614">
                <a:tc>
                  <a:txBody>
                    <a:bodyPr/>
                    <a:lstStyle/>
                    <a:p>
                      <a:endParaRPr kumimoji="1" lang="ja-JP" altLang="en-US" sz="1050" dirty="0"/>
                    </a:p>
                  </a:txBody>
                  <a:tcPr/>
                </a:tc>
                <a:tc>
                  <a:txBody>
                    <a:bodyPr/>
                    <a:lstStyle/>
                    <a:p>
                      <a:r>
                        <a:rPr kumimoji="1" lang="en-US" altLang="ja-JP" sz="1050" dirty="0"/>
                        <a:t>2015</a:t>
                      </a:r>
                      <a:r>
                        <a:rPr kumimoji="1" lang="ja-JP" altLang="en-US" sz="1050" dirty="0"/>
                        <a:t>年</a:t>
                      </a:r>
                    </a:p>
                  </a:txBody>
                  <a:tcPr/>
                </a:tc>
                <a:tc>
                  <a:txBody>
                    <a:bodyPr/>
                    <a:lstStyle/>
                    <a:p>
                      <a:r>
                        <a:rPr kumimoji="1" lang="en-US" altLang="ja-JP" sz="1050" dirty="0"/>
                        <a:t>2016</a:t>
                      </a:r>
                      <a:r>
                        <a:rPr kumimoji="1" lang="ja-JP" altLang="en-US" sz="1050" dirty="0"/>
                        <a:t>年</a:t>
                      </a:r>
                    </a:p>
                  </a:txBody>
                  <a:tcPr/>
                </a:tc>
                <a:tc>
                  <a:txBody>
                    <a:bodyPr/>
                    <a:lstStyle/>
                    <a:p>
                      <a:r>
                        <a:rPr kumimoji="1" lang="en-US" altLang="ja-JP" sz="1050" dirty="0"/>
                        <a:t>2017</a:t>
                      </a:r>
                      <a:r>
                        <a:rPr kumimoji="1" lang="ja-JP" altLang="en-US" sz="1050" dirty="0"/>
                        <a:t>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bg1"/>
                          </a:solidFill>
                        </a:rPr>
                        <a:t>2018</a:t>
                      </a:r>
                      <a:r>
                        <a:rPr kumimoji="1" lang="ja-JP" altLang="en-US" sz="1050" dirty="0">
                          <a:solidFill>
                            <a:schemeClr val="bg1"/>
                          </a:solidFill>
                        </a:rPr>
                        <a:t>年</a:t>
                      </a:r>
                    </a:p>
                  </a:txBody>
                  <a:tcPr/>
                </a:tc>
                <a:tc>
                  <a:txBody>
                    <a:bodyPr/>
                    <a:lstStyle/>
                    <a:p>
                      <a:r>
                        <a:rPr kumimoji="1" lang="en-US" altLang="ja-JP" sz="1050" dirty="0">
                          <a:solidFill>
                            <a:schemeClr val="bg1"/>
                          </a:solidFill>
                        </a:rPr>
                        <a:t>2019</a:t>
                      </a:r>
                      <a:r>
                        <a:rPr kumimoji="1" lang="ja-JP" altLang="en-US" sz="1050" dirty="0">
                          <a:solidFill>
                            <a:schemeClr val="bg1"/>
                          </a:solidFill>
                        </a:rPr>
                        <a:t>年</a:t>
                      </a:r>
                    </a:p>
                  </a:txBody>
                  <a:tcPr/>
                </a:tc>
                <a:tc>
                  <a:txBody>
                    <a:bodyPr/>
                    <a:lstStyle/>
                    <a:p>
                      <a:r>
                        <a:rPr kumimoji="1" lang="en-US" altLang="ja-JP" sz="1050" dirty="0">
                          <a:solidFill>
                            <a:schemeClr val="bg1"/>
                          </a:solidFill>
                        </a:rPr>
                        <a:t>2020</a:t>
                      </a:r>
                      <a:r>
                        <a:rPr kumimoji="1" lang="ja-JP" altLang="en-US" sz="1050" dirty="0">
                          <a:solidFill>
                            <a:schemeClr val="bg1"/>
                          </a:solidFill>
                        </a:rPr>
                        <a:t>年</a:t>
                      </a:r>
                    </a:p>
                  </a:txBody>
                  <a:tcPr/>
                </a:tc>
                <a:tc>
                  <a:txBody>
                    <a:bodyPr/>
                    <a:lstStyle/>
                    <a:p>
                      <a:r>
                        <a:rPr kumimoji="1" lang="en-US" altLang="ja-JP" sz="1050" dirty="0">
                          <a:solidFill>
                            <a:schemeClr val="bg1"/>
                          </a:solidFill>
                        </a:rPr>
                        <a:t>2021</a:t>
                      </a:r>
                      <a:r>
                        <a:rPr kumimoji="1" lang="ja-JP" altLang="en-US" sz="1050" dirty="0">
                          <a:solidFill>
                            <a:schemeClr val="bg1"/>
                          </a:solidFill>
                        </a:rPr>
                        <a:t>年</a:t>
                      </a:r>
                    </a:p>
                  </a:txBody>
                  <a:tcPr/>
                </a:tc>
                <a:tc>
                  <a:txBody>
                    <a:bodyPr/>
                    <a:lstStyle/>
                    <a:p>
                      <a:r>
                        <a:rPr kumimoji="1" lang="en-US" altLang="ja-JP" sz="1050" dirty="0">
                          <a:solidFill>
                            <a:schemeClr val="bg1"/>
                          </a:solidFill>
                        </a:rPr>
                        <a:t>2022</a:t>
                      </a:r>
                      <a:r>
                        <a:rPr kumimoji="1" lang="ja-JP" altLang="en-US" sz="1050" dirty="0">
                          <a:solidFill>
                            <a:schemeClr val="bg1"/>
                          </a:solidFill>
                        </a:rPr>
                        <a:t>年</a:t>
                      </a:r>
                      <a:r>
                        <a:rPr kumimoji="1" lang="en-US" altLang="ja-JP" sz="1050" dirty="0">
                          <a:solidFill>
                            <a:schemeClr val="bg1"/>
                          </a:solidFill>
                        </a:rPr>
                        <a:t>11</a:t>
                      </a:r>
                      <a:r>
                        <a:rPr kumimoji="1" lang="ja-JP" altLang="en-US" sz="1050" dirty="0">
                          <a:solidFill>
                            <a:schemeClr val="bg1"/>
                          </a:solidFill>
                        </a:rPr>
                        <a:t>月</a:t>
                      </a:r>
                    </a:p>
                  </a:txBody>
                  <a:tcPr/>
                </a:tc>
                <a:extLst>
                  <a:ext uri="{0D108BD9-81ED-4DB2-BD59-A6C34878D82A}">
                    <a16:rowId xmlns:a16="http://schemas.microsoft.com/office/drawing/2014/main" val="10000"/>
                  </a:ext>
                </a:extLst>
              </a:tr>
            </a:tbl>
          </a:graphicData>
        </a:graphic>
      </p:graphicFrame>
      <p:sp>
        <p:nvSpPr>
          <p:cNvPr id="22" name="正方形/長方形 21"/>
          <p:cNvSpPr/>
          <p:nvPr/>
        </p:nvSpPr>
        <p:spPr>
          <a:xfrm>
            <a:off x="2420888" y="1810824"/>
            <a:ext cx="396000"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森林環境税を導入</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正方形/長方形 22"/>
          <p:cNvSpPr/>
          <p:nvPr/>
        </p:nvSpPr>
        <p:spPr>
          <a:xfrm>
            <a:off x="2915816" y="1809832"/>
            <a:ext cx="396000"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宿泊税の導入</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2" name="表 1"/>
          <p:cNvGraphicFramePr>
            <a:graphicFrameLocks noGrp="1"/>
          </p:cNvGraphicFramePr>
          <p:nvPr>
            <p:extLst>
              <p:ext uri="{D42A27DB-BD31-4B8C-83A1-F6EECF244321}">
                <p14:modId xmlns:p14="http://schemas.microsoft.com/office/powerpoint/2010/main" val="4277566598"/>
              </p:ext>
            </p:extLst>
          </p:nvPr>
        </p:nvGraphicFramePr>
        <p:xfrm>
          <a:off x="93566" y="3344311"/>
          <a:ext cx="8942930" cy="3498990"/>
        </p:xfrm>
        <a:graphic>
          <a:graphicData uri="http://schemas.openxmlformats.org/drawingml/2006/table">
            <a:tbl>
              <a:tblPr firstRow="1" bandRow="1">
                <a:tableStyleId>{5C22544A-7EE6-4342-B048-85BDC9FD1C3A}</a:tableStyleId>
              </a:tblPr>
              <a:tblGrid>
                <a:gridCol w="655874">
                  <a:extLst>
                    <a:ext uri="{9D8B030D-6E8A-4147-A177-3AD203B41FA5}">
                      <a16:colId xmlns:a16="http://schemas.microsoft.com/office/drawing/2014/main" val="20000"/>
                    </a:ext>
                  </a:extLst>
                </a:gridCol>
                <a:gridCol w="1992487">
                  <a:extLst>
                    <a:ext uri="{9D8B030D-6E8A-4147-A177-3AD203B41FA5}">
                      <a16:colId xmlns:a16="http://schemas.microsoft.com/office/drawing/2014/main" val="20001"/>
                    </a:ext>
                  </a:extLst>
                </a:gridCol>
                <a:gridCol w="4335706">
                  <a:extLst>
                    <a:ext uri="{9D8B030D-6E8A-4147-A177-3AD203B41FA5}">
                      <a16:colId xmlns:a16="http://schemas.microsoft.com/office/drawing/2014/main" val="20002"/>
                    </a:ext>
                  </a:extLst>
                </a:gridCol>
                <a:gridCol w="632846">
                  <a:extLst>
                    <a:ext uri="{9D8B030D-6E8A-4147-A177-3AD203B41FA5}">
                      <a16:colId xmlns:a16="http://schemas.microsoft.com/office/drawing/2014/main" val="3741515633"/>
                    </a:ext>
                  </a:extLst>
                </a:gridCol>
                <a:gridCol w="1326017">
                  <a:extLst>
                    <a:ext uri="{9D8B030D-6E8A-4147-A177-3AD203B41FA5}">
                      <a16:colId xmlns:a16="http://schemas.microsoft.com/office/drawing/2014/main" val="1313810514"/>
                    </a:ext>
                  </a:extLst>
                </a:gridCol>
              </a:tblGrid>
              <a:tr h="481470">
                <a:tc>
                  <a:txBody>
                    <a:bodyPr/>
                    <a:lstStyle/>
                    <a:p>
                      <a:pPr algn="ctr"/>
                      <a:r>
                        <a:rPr kumimoji="1" lang="ja-JP" altLang="en-US" sz="1100" dirty="0">
                          <a:latin typeface="Meiryo UI" panose="020B0604030504040204" pitchFamily="50" charset="-128"/>
                          <a:ea typeface="Meiryo UI" panose="020B0604030504040204" pitchFamily="50" charset="-128"/>
                        </a:rPr>
                        <a:t>税目</a:t>
                      </a:r>
                    </a:p>
                  </a:txBody>
                  <a:tcPr marL="0" marR="0" anchor="ctr"/>
                </a:tc>
                <a:tc>
                  <a:txBody>
                    <a:bodyPr/>
                    <a:lstStyle/>
                    <a:p>
                      <a:pPr algn="ctr"/>
                      <a:r>
                        <a:rPr kumimoji="1" lang="ja-JP" altLang="en-US" sz="1100" dirty="0">
                          <a:latin typeface="Meiryo UI" panose="020B0604030504040204" pitchFamily="50" charset="-128"/>
                          <a:ea typeface="Meiryo UI" panose="020B0604030504040204" pitchFamily="50" charset="-128"/>
                        </a:rPr>
                        <a:t>課税目的</a:t>
                      </a:r>
                    </a:p>
                  </a:txBody>
                  <a:tcPr marL="0" marR="0" anchor="ctr"/>
                </a:tc>
                <a:tc>
                  <a:txBody>
                    <a:bodyPr/>
                    <a:lstStyle/>
                    <a:p>
                      <a:pPr algn="ctr"/>
                      <a:r>
                        <a:rPr kumimoji="1" lang="ja-JP" altLang="en-US" sz="1100" dirty="0">
                          <a:latin typeface="Meiryo UI" panose="020B0604030504040204" pitchFamily="50" charset="-128"/>
                          <a:ea typeface="Meiryo UI" panose="020B0604030504040204" pitchFamily="50" charset="-128"/>
                        </a:rPr>
                        <a:t>税率・額</a:t>
                      </a:r>
                    </a:p>
                  </a:txBody>
                  <a:tcPr marL="0" marR="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dirty="0">
                          <a:solidFill>
                            <a:schemeClr val="bg1"/>
                          </a:solidFill>
                          <a:latin typeface="Meiryo UI" panose="020B0604030504040204" pitchFamily="50" charset="-128"/>
                          <a:ea typeface="Meiryo UI" panose="020B0604030504040204" pitchFamily="50" charset="-128"/>
                        </a:rPr>
                        <a:t>2021</a:t>
                      </a:r>
                      <a:r>
                        <a:rPr kumimoji="1" lang="ja-JP" altLang="en-US" sz="1050" dirty="0">
                          <a:solidFill>
                            <a:schemeClr val="bg1"/>
                          </a:solidFill>
                          <a:latin typeface="Meiryo UI" panose="020B0604030504040204" pitchFamily="50" charset="-128"/>
                          <a:ea typeface="Meiryo UI" panose="020B0604030504040204" pitchFamily="50" charset="-128"/>
                        </a:rPr>
                        <a:t>年度</a:t>
                      </a:r>
                      <a:endParaRPr kumimoji="1" lang="en-US" altLang="ja-JP" sz="1050"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dirty="0">
                          <a:solidFill>
                            <a:schemeClr val="bg1"/>
                          </a:solidFill>
                          <a:latin typeface="Meiryo UI" panose="020B0604030504040204" pitchFamily="50" charset="-128"/>
                          <a:ea typeface="Meiryo UI" panose="020B0604030504040204" pitchFamily="50" charset="-128"/>
                        </a:rPr>
                        <a:t>決算</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marL="0" marR="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bg1"/>
                          </a:solidFill>
                          <a:latin typeface="Meiryo UI" panose="020B0604030504040204" pitchFamily="50" charset="-128"/>
                          <a:ea typeface="Meiryo UI" panose="020B0604030504040204" pitchFamily="50" charset="-128"/>
                        </a:rPr>
                        <a:t>備考</a:t>
                      </a:r>
                    </a:p>
                  </a:txBody>
                  <a:tcPr marL="0" marR="0" anchor="ctr"/>
                </a:tc>
                <a:extLst>
                  <a:ext uri="{0D108BD9-81ED-4DB2-BD59-A6C34878D82A}">
                    <a16:rowId xmlns:a16="http://schemas.microsoft.com/office/drawing/2014/main" val="10000"/>
                  </a:ext>
                </a:extLst>
              </a:tr>
              <a:tr h="530107">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森林環境税</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(2016</a:t>
                      </a:r>
                      <a:r>
                        <a:rPr kumimoji="1" lang="ja-JP" altLang="en-US" sz="1000" dirty="0">
                          <a:solidFill>
                            <a:schemeClr val="tx1"/>
                          </a:solidFill>
                          <a:latin typeface="Meiryo UI" panose="020B0604030504040204" pitchFamily="50" charset="-128"/>
                          <a:ea typeface="Meiryo UI" panose="020B0604030504040204" pitchFamily="50" charset="-128"/>
                        </a:rPr>
                        <a:t>年</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月導入</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marL="0" marR="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Meiryo UI" panose="020B0604030504040204" pitchFamily="50" charset="-128"/>
                          <a:ea typeface="Meiryo UI" panose="020B0604030504040204" pitchFamily="50" charset="-128"/>
                        </a:rPr>
                        <a:t>森林及び都市の緑の有する公益的機能を維持増進する環境整備のため</a:t>
                      </a:r>
                    </a:p>
                  </a:txBody>
                  <a:tcPr marL="0" marR="0" anchor="ctr"/>
                </a:tc>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年額</a:t>
                      </a:r>
                      <a:r>
                        <a:rPr kumimoji="1" lang="en-US" altLang="ja-JP" sz="1000" dirty="0">
                          <a:solidFill>
                            <a:schemeClr val="tx1"/>
                          </a:solidFill>
                          <a:latin typeface="Meiryo UI" panose="020B0604030504040204" pitchFamily="50" charset="-128"/>
                          <a:ea typeface="Meiryo UI" panose="020B0604030504040204" pitchFamily="50" charset="-128"/>
                        </a:rPr>
                        <a:t>300</a:t>
                      </a:r>
                      <a:r>
                        <a:rPr kumimoji="1" lang="ja-JP" altLang="en-US" sz="1000" dirty="0">
                          <a:solidFill>
                            <a:schemeClr val="tx1"/>
                          </a:solidFill>
                          <a:latin typeface="Meiryo UI" panose="020B0604030504040204" pitchFamily="50" charset="-128"/>
                          <a:ea typeface="Meiryo UI" panose="020B0604030504040204" pitchFamily="50" charset="-128"/>
                        </a:rPr>
                        <a:t>円（個人府民税均等割額に加算）</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0" marR="0"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12.6</a:t>
                      </a:r>
                      <a:r>
                        <a:rPr kumimoji="1" lang="ja-JP" altLang="en-US" sz="1000" dirty="0">
                          <a:solidFill>
                            <a:schemeClr val="tx1"/>
                          </a:solidFill>
                          <a:latin typeface="Meiryo UI" panose="020B0604030504040204" pitchFamily="50" charset="-128"/>
                          <a:ea typeface="Meiryo UI" panose="020B0604030504040204" pitchFamily="50" charset="-128"/>
                        </a:rPr>
                        <a:t>億円</a:t>
                      </a:r>
                    </a:p>
                  </a:txBody>
                  <a:tcPr marL="0" marR="0" anchor="ctr"/>
                </a:tc>
                <a:tc>
                  <a:txBody>
                    <a:bodyPr/>
                    <a:lstStyle/>
                    <a:p>
                      <a:pPr algn="l"/>
                      <a:r>
                        <a:rPr lang="en-US"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37</a:t>
                      </a:r>
                      <a:r>
                        <a:rPr lang="ja-JP" altLang="en-US"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府県で実施</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0" marR="0" anchor="ctr"/>
                </a:tc>
                <a:extLst>
                  <a:ext uri="{0D108BD9-81ED-4DB2-BD59-A6C34878D82A}">
                    <a16:rowId xmlns:a16="http://schemas.microsoft.com/office/drawing/2014/main" val="10001"/>
                  </a:ext>
                </a:extLst>
              </a:tr>
              <a:tr h="82461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宿泊税</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(2017</a:t>
                      </a:r>
                      <a:r>
                        <a:rPr kumimoji="1" lang="ja-JP" altLang="en-US" sz="1000" dirty="0">
                          <a:solidFill>
                            <a:schemeClr val="tx1"/>
                          </a:solidFill>
                          <a:latin typeface="Meiryo UI" panose="020B0604030504040204" pitchFamily="50" charset="-128"/>
                          <a:ea typeface="Meiryo UI" panose="020B0604030504040204" pitchFamily="50" charset="-128"/>
                        </a:rPr>
                        <a:t>年</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月導入</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marL="0" marR="0" anchor="ctr"/>
                </a:tc>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観光客の受け入れ環境整備をはじめとする大阪の観光振興の取組を推進するため</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0" marR="0" anchor="ctr"/>
                </a:tc>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2017</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月～</a:t>
                      </a:r>
                      <a:r>
                        <a:rPr kumimoji="1" lang="en-US" altLang="ja-JP" sz="1000" dirty="0">
                          <a:solidFill>
                            <a:schemeClr val="tx1"/>
                          </a:solidFill>
                          <a:latin typeface="Meiryo UI" panose="020B0604030504040204" pitchFamily="50" charset="-128"/>
                          <a:ea typeface="Meiryo UI" panose="020B0604030504040204" pitchFamily="50" charset="-128"/>
                        </a:rPr>
                        <a:t>2019</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月）</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宿泊料金</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税率</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algn="l"/>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10,000</a:t>
                      </a:r>
                      <a:r>
                        <a:rPr kumimoji="1" lang="ja-JP" altLang="en-US" sz="1000" dirty="0">
                          <a:solidFill>
                            <a:schemeClr val="tx1"/>
                          </a:solidFill>
                          <a:latin typeface="Meiryo UI" panose="020B0604030504040204" pitchFamily="50" charset="-128"/>
                          <a:ea typeface="Meiryo UI" panose="020B0604030504040204" pitchFamily="50" charset="-128"/>
                        </a:rPr>
                        <a:t>円以上</a:t>
                      </a:r>
                      <a:r>
                        <a:rPr kumimoji="1" lang="en-US" altLang="ja-JP" sz="1000" dirty="0">
                          <a:solidFill>
                            <a:schemeClr val="tx1"/>
                          </a:solidFill>
                          <a:latin typeface="Meiryo UI" panose="020B0604030504040204" pitchFamily="50" charset="-128"/>
                          <a:ea typeface="Meiryo UI" panose="020B0604030504040204" pitchFamily="50" charset="-128"/>
                        </a:rPr>
                        <a:t>15,000</a:t>
                      </a:r>
                      <a:r>
                        <a:rPr kumimoji="1" lang="ja-JP" altLang="en-US" sz="1000" dirty="0">
                          <a:solidFill>
                            <a:schemeClr val="tx1"/>
                          </a:solidFill>
                          <a:latin typeface="Meiryo UI" panose="020B0604030504040204" pitchFamily="50" charset="-128"/>
                          <a:ea typeface="Meiryo UI" panose="020B0604030504040204" pitchFamily="50" charset="-128"/>
                        </a:rPr>
                        <a:t>円未満　</a:t>
                      </a:r>
                      <a:r>
                        <a:rPr kumimoji="1" lang="en-US" altLang="ja-JP" sz="1000" dirty="0">
                          <a:solidFill>
                            <a:schemeClr val="tx1"/>
                          </a:solidFill>
                          <a:latin typeface="Meiryo UI" panose="020B0604030504040204" pitchFamily="50" charset="-128"/>
                          <a:ea typeface="Meiryo UI" panose="020B0604030504040204" pitchFamily="50" charset="-128"/>
                        </a:rPr>
                        <a:t>100</a:t>
                      </a:r>
                      <a:r>
                        <a:rPr kumimoji="1" lang="ja-JP" altLang="en-US" sz="1000" dirty="0">
                          <a:solidFill>
                            <a:schemeClr val="tx1"/>
                          </a:solidFill>
                          <a:latin typeface="Meiryo UI" panose="020B0604030504040204" pitchFamily="50" charset="-128"/>
                          <a:ea typeface="Meiryo UI" panose="020B0604030504040204" pitchFamily="50" charset="-128"/>
                        </a:rPr>
                        <a:t>円</a:t>
                      </a:r>
                    </a:p>
                    <a:p>
                      <a:pPr algn="l"/>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15,000</a:t>
                      </a:r>
                      <a:r>
                        <a:rPr kumimoji="1" lang="ja-JP" altLang="en-US" sz="1000" dirty="0">
                          <a:solidFill>
                            <a:schemeClr val="tx1"/>
                          </a:solidFill>
                          <a:latin typeface="Meiryo UI" panose="020B0604030504040204" pitchFamily="50" charset="-128"/>
                          <a:ea typeface="Meiryo UI" panose="020B0604030504040204" pitchFamily="50" charset="-128"/>
                        </a:rPr>
                        <a:t>円以上</a:t>
                      </a:r>
                      <a:r>
                        <a:rPr kumimoji="1" lang="en-US" altLang="ja-JP" sz="1000" dirty="0">
                          <a:solidFill>
                            <a:schemeClr val="tx1"/>
                          </a:solidFill>
                          <a:latin typeface="Meiryo UI" panose="020B0604030504040204" pitchFamily="50" charset="-128"/>
                          <a:ea typeface="Meiryo UI" panose="020B0604030504040204" pitchFamily="50" charset="-128"/>
                        </a:rPr>
                        <a:t>20,000</a:t>
                      </a:r>
                      <a:r>
                        <a:rPr kumimoji="1" lang="ja-JP" altLang="en-US" sz="1000" dirty="0">
                          <a:solidFill>
                            <a:schemeClr val="tx1"/>
                          </a:solidFill>
                          <a:latin typeface="Meiryo UI" panose="020B0604030504040204" pitchFamily="50" charset="-128"/>
                          <a:ea typeface="Meiryo UI" panose="020B0604030504040204" pitchFamily="50" charset="-128"/>
                        </a:rPr>
                        <a:t>円未満　</a:t>
                      </a:r>
                      <a:r>
                        <a:rPr kumimoji="1" lang="en-US" altLang="ja-JP" sz="1000" dirty="0">
                          <a:solidFill>
                            <a:schemeClr val="tx1"/>
                          </a:solidFill>
                          <a:latin typeface="Meiryo UI" panose="020B0604030504040204" pitchFamily="50" charset="-128"/>
                          <a:ea typeface="Meiryo UI" panose="020B0604030504040204" pitchFamily="50" charset="-128"/>
                        </a:rPr>
                        <a:t>200</a:t>
                      </a:r>
                      <a:r>
                        <a:rPr kumimoji="1" lang="ja-JP" altLang="en-US" sz="1000" dirty="0">
                          <a:solidFill>
                            <a:schemeClr val="tx1"/>
                          </a:solidFill>
                          <a:latin typeface="Meiryo UI" panose="020B0604030504040204" pitchFamily="50" charset="-128"/>
                          <a:ea typeface="Meiryo UI" panose="020B0604030504040204" pitchFamily="50" charset="-128"/>
                        </a:rPr>
                        <a:t>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20,000</a:t>
                      </a:r>
                      <a:r>
                        <a:rPr kumimoji="1" lang="ja-JP" altLang="en-US" sz="1000" dirty="0">
                          <a:solidFill>
                            <a:schemeClr val="tx1"/>
                          </a:solidFill>
                          <a:latin typeface="Meiryo UI" panose="020B0604030504040204" pitchFamily="50" charset="-128"/>
                          <a:ea typeface="Meiryo UI" panose="020B0604030504040204" pitchFamily="50" charset="-128"/>
                        </a:rPr>
                        <a:t>円以上　　　　　　　　　　  </a:t>
                      </a:r>
                      <a:r>
                        <a:rPr kumimoji="1" lang="en-US" altLang="ja-JP" sz="1000" dirty="0">
                          <a:solidFill>
                            <a:schemeClr val="tx1"/>
                          </a:solidFill>
                          <a:latin typeface="Meiryo UI" panose="020B0604030504040204" pitchFamily="50" charset="-128"/>
                          <a:ea typeface="Meiryo UI" panose="020B0604030504040204" pitchFamily="50" charset="-128"/>
                        </a:rPr>
                        <a:t>300</a:t>
                      </a:r>
                      <a:r>
                        <a:rPr kumimoji="1" lang="ja-JP" altLang="en-US" sz="1000" dirty="0">
                          <a:solidFill>
                            <a:schemeClr val="tx1"/>
                          </a:solidFill>
                          <a:latin typeface="Meiryo UI" panose="020B0604030504040204" pitchFamily="50" charset="-128"/>
                          <a:ea typeface="Meiryo UI" panose="020B0604030504040204" pitchFamily="50" charset="-128"/>
                        </a:rPr>
                        <a:t>円</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0" marR="0"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3.5</a:t>
                      </a:r>
                      <a:r>
                        <a:rPr kumimoji="1" lang="ja-JP" altLang="en-US" sz="1000" dirty="0">
                          <a:solidFill>
                            <a:schemeClr val="tx1"/>
                          </a:solidFill>
                          <a:latin typeface="Meiryo UI" panose="020B0604030504040204" pitchFamily="50" charset="-128"/>
                          <a:ea typeface="Meiryo UI" panose="020B0604030504040204" pitchFamily="50" charset="-128"/>
                        </a:rPr>
                        <a:t>億円</a:t>
                      </a:r>
                    </a:p>
                  </a:txBody>
                  <a:tcPr marL="0" marR="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lang="zh-TW" altLang="en-US"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都府</a:t>
                      </a:r>
                      <a:r>
                        <a:rPr lang="ja-JP" altLang="en-US"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県で実施</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0" marR="0" anchor="ctr"/>
                </a:tc>
                <a:extLst>
                  <a:ext uri="{0D108BD9-81ED-4DB2-BD59-A6C34878D82A}">
                    <a16:rowId xmlns:a16="http://schemas.microsoft.com/office/drawing/2014/main" val="10002"/>
                  </a:ext>
                </a:extLst>
              </a:tr>
              <a:tr h="156087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法人二税</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0" marR="0" anchor="ct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法人府民税法人税割・法人事業税</a:t>
                      </a:r>
                      <a:r>
                        <a:rPr kumimoji="1" lang="en-US" altLang="ja-JP" sz="1000" dirty="0">
                          <a:solidFill>
                            <a:schemeClr val="tx1"/>
                          </a:solidFill>
                          <a:latin typeface="Meiryo UI" panose="020B0604030504040204" pitchFamily="50" charset="-128"/>
                          <a:ea typeface="Meiryo UI" panose="020B0604030504040204" pitchFamily="50" charset="-128"/>
                        </a:rPr>
                        <a:t>】</a:t>
                      </a:r>
                    </a:p>
                    <a:p>
                      <a:pPr algn="l"/>
                      <a:r>
                        <a:rPr kumimoji="1" lang="ja-JP" altLang="en-US" sz="1000" dirty="0">
                          <a:solidFill>
                            <a:schemeClr val="tx1"/>
                          </a:solidFill>
                          <a:latin typeface="Meiryo UI" panose="020B0604030504040204" pitchFamily="50" charset="-128"/>
                          <a:ea typeface="Meiryo UI" panose="020B0604030504040204" pitchFamily="50" charset="-128"/>
                        </a:rPr>
                        <a:t>道路網などの都市基盤整備や防災対策の充実といった大都市圏特有の緊急かつ膨大な財政需要に対処するため（</a:t>
                      </a:r>
                      <a:r>
                        <a:rPr kumimoji="1" lang="en-US" altLang="ja-JP" sz="1000" dirty="0">
                          <a:solidFill>
                            <a:schemeClr val="tx1"/>
                          </a:solidFill>
                          <a:latin typeface="Meiryo UI" panose="020B0604030504040204" pitchFamily="50" charset="-128"/>
                          <a:ea typeface="Meiryo UI" panose="020B0604030504040204" pitchFamily="50" charset="-128"/>
                        </a:rPr>
                        <a:t>2017</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ja-JP" altLang="en-US" sz="1000" dirty="0">
                          <a:solidFill>
                            <a:schemeClr val="tx1"/>
                          </a:solidFill>
                          <a:latin typeface="Meiryo UI" panose="020B0604030504040204" pitchFamily="50" charset="-128"/>
                          <a:ea typeface="Meiryo UI" panose="020B0604030504040204" pitchFamily="50" charset="-128"/>
                        </a:rPr>
                        <a:t>月議会・</a:t>
                      </a:r>
                      <a:r>
                        <a:rPr kumimoji="1" lang="en-US" altLang="ja-JP" sz="1000" dirty="0">
                          <a:solidFill>
                            <a:schemeClr val="tx1"/>
                          </a:solidFill>
                          <a:latin typeface="Meiryo UI" panose="020B0604030504040204" pitchFamily="50" charset="-128"/>
                          <a:ea typeface="Meiryo UI" panose="020B0604030504040204" pitchFamily="50" charset="-128"/>
                        </a:rPr>
                        <a:t>2020</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ja-JP" altLang="en-US" sz="1000" dirty="0">
                          <a:solidFill>
                            <a:schemeClr val="tx1"/>
                          </a:solidFill>
                          <a:latin typeface="Meiryo UI" panose="020B0604030504040204" pitchFamily="50" charset="-128"/>
                          <a:ea typeface="Meiryo UI" panose="020B0604030504040204" pitchFamily="50" charset="-128"/>
                        </a:rPr>
                        <a:t>月議会延長）</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法人府民税均等割</a:t>
                      </a:r>
                      <a:r>
                        <a:rPr kumimoji="1" lang="en-US" altLang="ja-JP" sz="1000" dirty="0">
                          <a:solidFill>
                            <a:schemeClr val="tx1"/>
                          </a:solidFill>
                          <a:latin typeface="Meiryo UI" panose="020B0604030504040204" pitchFamily="50" charset="-128"/>
                          <a:ea typeface="Meiryo UI" panose="020B0604030504040204" pitchFamily="50" charset="-128"/>
                        </a:rPr>
                        <a:t>】</a:t>
                      </a:r>
                    </a:p>
                    <a:p>
                      <a:pPr algn="l"/>
                      <a:r>
                        <a:rPr kumimoji="1" lang="ja-JP" altLang="en-US" sz="1000" dirty="0">
                          <a:solidFill>
                            <a:schemeClr val="tx1"/>
                          </a:solidFill>
                          <a:latin typeface="Meiryo UI" panose="020B0604030504040204" pitchFamily="50" charset="-128"/>
                          <a:ea typeface="Meiryo UI" panose="020B0604030504040204" pitchFamily="50" charset="-128"/>
                        </a:rPr>
                        <a:t>大阪経済の成長に向けた施策を推進するため</a:t>
                      </a:r>
                      <a:r>
                        <a:rPr kumimoji="1" lang="en-US" altLang="ja-JP" sz="1000" dirty="0">
                          <a:solidFill>
                            <a:schemeClr val="tx1"/>
                          </a:solidFill>
                          <a:latin typeface="Meiryo UI" panose="020B0604030504040204" pitchFamily="50" charset="-128"/>
                          <a:ea typeface="Meiryo UI" panose="020B0604030504040204" pitchFamily="50" charset="-128"/>
                        </a:rPr>
                        <a:t>(2016</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ja-JP" altLang="en-US" sz="1000" dirty="0">
                          <a:solidFill>
                            <a:schemeClr val="tx1"/>
                          </a:solidFill>
                          <a:latin typeface="Meiryo UI" panose="020B0604030504040204" pitchFamily="50" charset="-128"/>
                          <a:ea typeface="Meiryo UI" panose="020B0604030504040204" pitchFamily="50" charset="-128"/>
                        </a:rPr>
                        <a:t>月議会・</a:t>
                      </a:r>
                      <a:r>
                        <a:rPr kumimoji="1" lang="en-US" altLang="ja-JP" sz="1000" dirty="0">
                          <a:solidFill>
                            <a:schemeClr val="tx1"/>
                          </a:solidFill>
                          <a:latin typeface="Meiryo UI" panose="020B0604030504040204" pitchFamily="50" charset="-128"/>
                          <a:ea typeface="Meiryo UI" panose="020B0604030504040204" pitchFamily="50" charset="-128"/>
                        </a:rPr>
                        <a:t>2019</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ja-JP" altLang="en-US" sz="1000" dirty="0">
                          <a:solidFill>
                            <a:schemeClr val="tx1"/>
                          </a:solidFill>
                          <a:latin typeface="Meiryo UI" panose="020B0604030504040204" pitchFamily="50" charset="-128"/>
                          <a:ea typeface="Meiryo UI" panose="020B0604030504040204" pitchFamily="50" charset="-128"/>
                        </a:rPr>
                        <a:t>月議会・</a:t>
                      </a:r>
                      <a:r>
                        <a:rPr kumimoji="1" lang="en-US" altLang="ja-JP" sz="1000" dirty="0">
                          <a:solidFill>
                            <a:schemeClr val="tx1"/>
                          </a:solidFill>
                          <a:latin typeface="Meiryo UI" panose="020B0604030504040204" pitchFamily="50" charset="-128"/>
                          <a:ea typeface="Meiryo UI" panose="020B0604030504040204" pitchFamily="50" charset="-128"/>
                        </a:rPr>
                        <a:t>2022</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ja-JP" altLang="en-US" sz="1000" dirty="0">
                          <a:solidFill>
                            <a:schemeClr val="tx1"/>
                          </a:solidFill>
                          <a:latin typeface="Meiryo UI" panose="020B0604030504040204" pitchFamily="50" charset="-128"/>
                          <a:ea typeface="Meiryo UI" panose="020B0604030504040204" pitchFamily="50" charset="-128"/>
                        </a:rPr>
                        <a:t>月議会延長</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marL="0" marR="0" anchor="ct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法人府民税法人税割・法人事業税</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資本金</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億円超の法人等</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ja-JP" altLang="en-US" sz="1000" dirty="0">
                          <a:solidFill>
                            <a:schemeClr val="tx1"/>
                          </a:solidFill>
                          <a:latin typeface="Meiryo UI" panose="020B0604030504040204" pitchFamily="50" charset="-128"/>
                          <a:ea typeface="Meiryo UI" panose="020B0604030504040204" pitchFamily="50" charset="-128"/>
                        </a:rPr>
                        <a:t>＜法人府民税法人税割＞標準税率に１％上乗せ</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ja-JP" altLang="en-US" sz="1000" dirty="0">
                          <a:solidFill>
                            <a:schemeClr val="tx1"/>
                          </a:solidFill>
                          <a:latin typeface="Meiryo UI" panose="020B0604030504040204" pitchFamily="50" charset="-128"/>
                          <a:ea typeface="Meiryo UI" panose="020B0604030504040204" pitchFamily="50" charset="-128"/>
                        </a:rPr>
                        <a:t>＜法人事業税＞特別法人事業税導入前の標準税率の５％相当の率を同税導入後の標準税率に上乗せ</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法人府民税均等割</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資本金</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千万円超の法人</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ja-JP" altLang="en-US" sz="1000" dirty="0">
                          <a:solidFill>
                            <a:schemeClr val="tx1"/>
                          </a:solidFill>
                          <a:latin typeface="Meiryo UI" panose="020B0604030504040204" pitchFamily="50" charset="-128"/>
                          <a:ea typeface="Meiryo UI" panose="020B0604030504040204" pitchFamily="50" charset="-128"/>
                        </a:rPr>
                        <a:t>標準税率の</a:t>
                      </a: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ja-JP" altLang="en-US" sz="1000" dirty="0">
                          <a:solidFill>
                            <a:schemeClr val="tx1"/>
                          </a:solidFill>
                          <a:latin typeface="Meiryo UI" panose="020B0604030504040204" pitchFamily="50" charset="-128"/>
                          <a:ea typeface="Meiryo UI" panose="020B0604030504040204" pitchFamily="50" charset="-128"/>
                        </a:rPr>
                        <a:t>倍</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ja-JP" altLang="en-US" sz="1000" dirty="0">
                          <a:solidFill>
                            <a:schemeClr val="tx1"/>
                          </a:solidFill>
                          <a:latin typeface="Meiryo UI" panose="020B0604030504040204" pitchFamily="50" charset="-128"/>
                          <a:ea typeface="Meiryo UI" panose="020B0604030504040204" pitchFamily="50" charset="-128"/>
                        </a:rPr>
                        <a:t>ただし、資本金</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千万円超１</a:t>
                      </a:r>
                      <a:r>
                        <a:rPr lang="ja-JP" altLang="en-US" sz="1000" dirty="0">
                          <a:solidFill>
                            <a:schemeClr val="tx1"/>
                          </a:solidFill>
                          <a:latin typeface="Meiryo UI" panose="020B0604030504040204" pitchFamily="50" charset="-128"/>
                          <a:ea typeface="Meiryo UI" panose="020B0604030504040204" pitchFamily="50" charset="-128"/>
                        </a:rPr>
                        <a:t>億円以下の法人は</a:t>
                      </a:r>
                      <a:r>
                        <a:rPr lang="en-US" altLang="ja-JP" sz="1000" dirty="0">
                          <a:solidFill>
                            <a:schemeClr val="tx1"/>
                          </a:solidFill>
                          <a:latin typeface="Meiryo UI" panose="020B0604030504040204" pitchFamily="50" charset="-128"/>
                          <a:ea typeface="Meiryo UI" panose="020B0604030504040204" pitchFamily="50" charset="-128"/>
                        </a:rPr>
                        <a:t>1.5</a:t>
                      </a:r>
                      <a:r>
                        <a:rPr lang="ja-JP" altLang="en-US" sz="1000" dirty="0">
                          <a:solidFill>
                            <a:schemeClr val="tx1"/>
                          </a:solidFill>
                          <a:latin typeface="Meiryo UI" panose="020B0604030504040204" pitchFamily="50" charset="-128"/>
                          <a:ea typeface="Meiryo UI" panose="020B0604030504040204" pitchFamily="50" charset="-128"/>
                        </a:rPr>
                        <a:t>倍</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0" marR="0"/>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456</a:t>
                      </a:r>
                      <a:r>
                        <a:rPr kumimoji="1" lang="ja-JP" altLang="en-US" sz="1000" dirty="0">
                          <a:solidFill>
                            <a:schemeClr val="tx1"/>
                          </a:solidFill>
                          <a:latin typeface="Meiryo UI" panose="020B0604030504040204" pitchFamily="50" charset="-128"/>
                          <a:ea typeface="Meiryo UI" panose="020B0604030504040204" pitchFamily="50" charset="-128"/>
                        </a:rPr>
                        <a:t>億円</a:t>
                      </a:r>
                    </a:p>
                  </a:txBody>
                  <a:tcPr marL="0" marR="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法人事業税</a:t>
                      </a:r>
                      <a:r>
                        <a:rPr kumimoji="1" lang="en-US" altLang="ja-JP" sz="1000" b="0"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a:t>
                      </a:r>
                      <a:r>
                        <a:rPr lang="ja-JP"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都府県</a:t>
                      </a:r>
                      <a:r>
                        <a:rPr lang="ja-JP" altLang="en-US"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で実施</a:t>
                      </a:r>
                      <a:endParaRPr lang="en-US"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dirty="0">
                        <a:solidFill>
                          <a:schemeClr val="tx1"/>
                        </a:solidFill>
                        <a:latin typeface="Meiryo UI" panose="020B0604030504040204" pitchFamily="50" charset="-128"/>
                        <a:ea typeface="Meiryo UI" panose="020B0604030504040204" pitchFamily="50" charset="-128"/>
                      </a:endParaRPr>
                    </a:p>
                    <a:p>
                      <a:pPr algn="l"/>
                      <a:r>
                        <a:rPr kumimoji="1" lang="en-US" altLang="ja-JP" sz="1000" b="0" baseline="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法人府民税法人税割</a:t>
                      </a:r>
                      <a:r>
                        <a:rPr kumimoji="1" lang="en-US" altLang="ja-JP" sz="1000" b="0" dirty="0">
                          <a:solidFill>
                            <a:schemeClr val="tx1"/>
                          </a:solidFill>
                          <a:latin typeface="Meiryo UI" panose="020B0604030504040204" pitchFamily="50" charset="-128"/>
                          <a:ea typeface="Meiryo UI" panose="020B0604030504040204" pitchFamily="50" charset="-128"/>
                        </a:rPr>
                        <a:t>】</a:t>
                      </a:r>
                    </a:p>
                    <a:p>
                      <a:pPr algn="l"/>
                      <a:r>
                        <a:rPr kumimoji="1" lang="en-US" altLang="ja-JP" sz="1000" b="0" dirty="0">
                          <a:solidFill>
                            <a:schemeClr val="tx1"/>
                          </a:solidFill>
                          <a:latin typeface="Meiryo UI" panose="020B0604030504040204" pitchFamily="50" charset="-128"/>
                          <a:ea typeface="Meiryo UI" panose="020B0604030504040204" pitchFamily="50" charset="-128"/>
                        </a:rPr>
                        <a:t>46</a:t>
                      </a:r>
                      <a:r>
                        <a:rPr kumimoji="1" lang="ja-JP" altLang="en-US" sz="1000" b="0" dirty="0">
                          <a:solidFill>
                            <a:schemeClr val="tx1"/>
                          </a:solidFill>
                          <a:latin typeface="Meiryo UI" panose="020B0604030504040204" pitchFamily="50" charset="-128"/>
                          <a:ea typeface="Meiryo UI" panose="020B0604030504040204" pitchFamily="50" charset="-128"/>
                        </a:rPr>
                        <a:t>都道府県で実施</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7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00"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法人府民税均等割</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35</a:t>
                      </a:r>
                      <a:r>
                        <a:rPr lang="ja-JP" altLang="ja-JP"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府県</a:t>
                      </a:r>
                      <a:r>
                        <a:rPr lang="ja-JP" altLang="en-US" sz="10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で実施</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l"/>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0" marR="0" anchor="ctr"/>
                </a:tc>
                <a:extLst>
                  <a:ext uri="{0D108BD9-81ED-4DB2-BD59-A6C34878D82A}">
                    <a16:rowId xmlns:a16="http://schemas.microsoft.com/office/drawing/2014/main" val="10003"/>
                  </a:ext>
                </a:extLst>
              </a:tr>
            </a:tbl>
          </a:graphicData>
        </a:graphic>
      </p:graphicFrame>
      <p:sp>
        <p:nvSpPr>
          <p:cNvPr id="17" name="正方形/長方形 16"/>
          <p:cNvSpPr/>
          <p:nvPr/>
        </p:nvSpPr>
        <p:spPr>
          <a:xfrm>
            <a:off x="1763688" y="1817178"/>
            <a:ext cx="611326"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月議会</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法人府民税均等割の超過課税の延長決定</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6488765" y="1817178"/>
            <a:ext cx="684000"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月議会</a:t>
            </a:r>
            <a:r>
              <a:rPr kumimoji="1" lang="ja-JP" altLang="en-US" sz="1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endParaRPr kumimoji="1" lang="en-US" altLang="ja-JP" sz="1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法人府民税法人税割・法人事業税の超過課税の延長決定</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5292080" y="1809832"/>
            <a:ext cx="504000"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a:t>
            </a: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宿泊税制度の見直し</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（免税点の引下げ）</a:t>
            </a:r>
            <a:endParaRPr kumimoji="1" lang="en-US" altLang="ja-JP" sz="10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18" name="正方形/長方形 17"/>
          <p:cNvSpPr/>
          <p:nvPr/>
        </p:nvSpPr>
        <p:spPr>
          <a:xfrm>
            <a:off x="7898003" y="1817178"/>
            <a:ext cx="540000"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月議会</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法人府民税均等割の超過課税の延長決定</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4749518" y="1817178"/>
            <a:ext cx="504000"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月議会</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法人府民税均等割の超過課税の延長決定</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テキスト ボックス 2"/>
          <p:cNvSpPr txBox="1"/>
          <p:nvPr/>
        </p:nvSpPr>
        <p:spPr>
          <a:xfrm>
            <a:off x="4887328" y="4406048"/>
            <a:ext cx="2159282" cy="864953"/>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2019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6</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月から免税点を引き下げ）</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宿泊料金</a:t>
            </a:r>
            <a:r>
              <a:rPr kumimoji="1" lang="en-US" altLang="ja-JP"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0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税率</a:t>
            </a:r>
            <a:r>
              <a:rPr kumimoji="1" lang="en-US" altLang="ja-JP"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endPar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7,000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円以上</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15,000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円未満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15,000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円以上</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20,000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円未満</a:t>
            </a:r>
            <a:r>
              <a:rPr kumimoji="1" lang="ja-JP" altLang="en-US" sz="10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20,000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円以上　　　　　　　　　　 </a:t>
            </a:r>
            <a:r>
              <a:rPr lang="ja-JP" altLang="en-US" sz="1000" dirty="0">
                <a:solidFill>
                  <a:prstClr val="black"/>
                </a:solidFill>
                <a:latin typeface="Meiryo UI" panose="020B0604030504040204" pitchFamily="50" charset="-128"/>
                <a:ea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300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円</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48022" y="135553"/>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300336" y="5685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83393" y="710738"/>
            <a:ext cx="1668634" cy="307777"/>
          </a:xfrm>
          <a:prstGeom prst="rect">
            <a:avLst/>
          </a:prstGeom>
          <a:solidFill>
            <a:schemeClr val="bg2">
              <a:lumMod val="9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課税自主権の活用</a:t>
            </a:r>
          </a:p>
        </p:txBody>
      </p:sp>
      <p:sp>
        <p:nvSpPr>
          <p:cNvPr id="21" name="正方形/長方形 20"/>
          <p:cNvSpPr/>
          <p:nvPr/>
        </p:nvSpPr>
        <p:spPr>
          <a:xfrm>
            <a:off x="5837245" y="1804896"/>
            <a:ext cx="504000" cy="14760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a:t>
            </a:r>
            <a:r>
              <a:rPr kumimoji="1" lang="en-US" altLang="ja-JP" sz="10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19</a:t>
            </a:r>
            <a:r>
              <a:rPr kumimoji="1" lang="ja-JP" altLang="en-US" sz="10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年</a:t>
            </a:r>
            <a:r>
              <a:rPr kumimoji="1" lang="en-US" altLang="ja-JP" sz="10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9</a:t>
            </a:r>
            <a:r>
              <a:rPr kumimoji="1" lang="ja-JP" altLang="en-US" sz="10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月議会　</a:t>
            </a:r>
          </a:p>
          <a:p>
            <a:pPr marL="182563" lvl="0">
              <a:defRPr/>
            </a:pPr>
            <a:r>
              <a:rPr lang="ja-JP" altLang="en-US" sz="1000" dirty="0">
                <a:solidFill>
                  <a:schemeClr val="tx1"/>
                </a:solidFill>
              </a:rPr>
              <a:t>森林環境税の</a:t>
            </a:r>
            <a:endParaRPr lang="en-US" altLang="ja-JP" sz="1000" dirty="0">
              <a:solidFill>
                <a:schemeClr val="tx1"/>
              </a:solidFill>
            </a:endParaRPr>
          </a:p>
          <a:p>
            <a:pPr marL="182563" lvl="0">
              <a:defRPr/>
            </a:pPr>
            <a:r>
              <a:rPr lang="ja-JP" altLang="en-US" sz="1000" dirty="0">
                <a:solidFill>
                  <a:schemeClr val="tx1"/>
                </a:solidFill>
              </a:rPr>
              <a:t>延長決定</a:t>
            </a:r>
            <a:endParaRPr lang="en-US" altLang="ja-JP" sz="1000" dirty="0">
              <a:solidFill>
                <a:schemeClr val="tx1"/>
              </a:solidFill>
            </a:endParaRPr>
          </a:p>
        </p:txBody>
      </p:sp>
      <p:sp>
        <p:nvSpPr>
          <p:cNvPr id="2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23</a:t>
            </a:fld>
            <a:endParaRPr lang="ja-JP" altLang="en-US"/>
          </a:p>
        </p:txBody>
      </p:sp>
    </p:spTree>
    <p:extLst>
      <p:ext uri="{BB962C8B-B14F-4D97-AF65-F5344CB8AC3E}">
        <p14:creationId xmlns:p14="http://schemas.microsoft.com/office/powerpoint/2010/main" val="157015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線コネクタ 50">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5" name="テキスト ボックス 4"/>
          <p:cNvSpPr txBox="1"/>
          <p:nvPr/>
        </p:nvSpPr>
        <p:spPr>
          <a:xfrm>
            <a:off x="276013" y="149610"/>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sp>
        <p:nvSpPr>
          <p:cNvPr id="6" name="正方形/長方形 5"/>
          <p:cNvSpPr/>
          <p:nvPr/>
        </p:nvSpPr>
        <p:spPr>
          <a:xfrm>
            <a:off x="234405" y="639920"/>
            <a:ext cx="2448272"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⑤出資法人の見直し</a:t>
            </a:r>
            <a:endParaRPr lang="en-US" altLang="ja-JP" b="1" dirty="0">
              <a:latin typeface="Meiryo UI" panose="020B0604030504040204" pitchFamily="50" charset="-128"/>
              <a:ea typeface="Meiryo UI" panose="020B0604030504040204" pitchFamily="50" charset="-128"/>
            </a:endParaRPr>
          </a:p>
        </p:txBody>
      </p:sp>
      <p:sp>
        <p:nvSpPr>
          <p:cNvPr id="10" name="角丸四角形 9"/>
          <p:cNvSpPr/>
          <p:nvPr/>
        </p:nvSpPr>
        <p:spPr>
          <a:xfrm>
            <a:off x="276013" y="967562"/>
            <a:ext cx="8808057" cy="499552"/>
          </a:xfrm>
          <a:prstGeom prst="roundRect">
            <a:avLst>
              <a:gd name="adj" fmla="val 6123"/>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府が出資する法人について、</a:t>
            </a:r>
            <a:r>
              <a:rPr lang="ja-JP" altLang="en-US" sz="1400" dirty="0">
                <a:solidFill>
                  <a:schemeClr val="tx1"/>
                </a:solidFill>
                <a:latin typeface="メイリオ" panose="020B0604030504040204" pitchFamily="50" charset="-128"/>
                <a:ea typeface="メイリオ" panose="020B0604030504040204" pitchFamily="50" charset="-128"/>
              </a:rPr>
              <a:t>実施している事業の必要性・効果を検証し、あり方を見直し。</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法人の廃止、統合、民営化、自立化等に向けた取組を推進した結果、指定出資法人数は、この</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14</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年間で半減。</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p:cNvSpPr/>
          <p:nvPr/>
        </p:nvSpPr>
        <p:spPr>
          <a:xfrm>
            <a:off x="323527" y="1467114"/>
            <a:ext cx="8577858" cy="1615827"/>
          </a:xfrm>
          <a:prstGeom prst="rect">
            <a:avLst/>
          </a:prstGeom>
          <a:ln>
            <a:solidFill>
              <a:schemeClr val="tx1"/>
            </a:solidFill>
          </a:ln>
        </p:spPr>
        <p:txBody>
          <a:bodyPr wrap="square">
            <a:spAutoFit/>
          </a:bodyPr>
          <a:lstStyle/>
          <a:p>
            <a:endParaRPr lang="en-US" altLang="ja-JP" sz="900" b="1"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１．法人が行う事業について、必要性、効率性、効果性を点検する その結果、不要となった法人については廃止する</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府の施策を代替している法人で、収入の大半が府からの補助金・委託料である法人は、法人を活用するメリットが明確なもの以外は、法人を廃止する </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２．類似の事業を行っている法人については、事業精査後、統合する </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３．法人が行っている事業で民営化可能なものは民営化する（法人株式の売却が可能な場合は売却を進める） </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４．一定の自己収入を有する法人については、府の財政的・人的関与を最小限に抑制し、自立化を促進する</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・運営補助は原則廃止（国庫補助等にともなう府負担分や会費等の支出は除く）</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・府の委託事業については、原則、市場化テストを実施</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・府職員は法人からの要請に基づき、必要最小限の者のみ派遣</a:t>
            </a:r>
          </a:p>
        </p:txBody>
      </p:sp>
      <p:sp>
        <p:nvSpPr>
          <p:cNvPr id="4" name="正方形/長方形 3"/>
          <p:cNvSpPr/>
          <p:nvPr/>
        </p:nvSpPr>
        <p:spPr>
          <a:xfrm>
            <a:off x="323527" y="1494277"/>
            <a:ext cx="1669062" cy="276999"/>
          </a:xfrm>
          <a:prstGeom prst="rect">
            <a:avLst/>
          </a:prstGeom>
          <a:ln>
            <a:noFill/>
          </a:ln>
        </p:spPr>
        <p:txBody>
          <a:bodyPr wrap="square">
            <a:spAutoFit/>
          </a:bodyPr>
          <a:lstStyle/>
          <a:p>
            <a:pPr algn="ctr"/>
            <a:r>
              <a:rPr lang="ja-JP" altLang="en-US" sz="1100" dirty="0">
                <a:latin typeface="Meiryo UI" panose="020B0604030504040204" pitchFamily="50" charset="-128"/>
                <a:ea typeface="Meiryo UI" panose="020B0604030504040204" pitchFamily="50" charset="-128"/>
              </a:rPr>
              <a:t>出資法人見直しの基準</a:t>
            </a: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907704" y="1539204"/>
            <a:ext cx="1802096" cy="230832"/>
          </a:xfrm>
          <a:prstGeom prst="rect">
            <a:avLst/>
          </a:prstGeom>
        </p:spPr>
        <p:txBody>
          <a:bodyPr wrap="none">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財政再建プログラム</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案</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より抜粋</a:t>
            </a:r>
            <a:endParaRPr lang="en-US" altLang="ja-JP" sz="9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stretch>
            <a:fillRect/>
          </a:stretch>
        </p:blipFill>
        <p:spPr>
          <a:xfrm>
            <a:off x="971600" y="3155031"/>
            <a:ext cx="6696744" cy="3644182"/>
          </a:xfrm>
          <a:prstGeom prst="rect">
            <a:avLst/>
          </a:prstGeom>
        </p:spPr>
      </p:pic>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24</a:t>
            </a:fld>
            <a:endParaRPr lang="ja-JP" altLang="en-US"/>
          </a:p>
        </p:txBody>
      </p:sp>
    </p:spTree>
    <p:extLst>
      <p:ext uri="{BB962C8B-B14F-4D97-AF65-F5344CB8AC3E}">
        <p14:creationId xmlns:p14="http://schemas.microsoft.com/office/powerpoint/2010/main" val="770352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655885" y="2348880"/>
          <a:ext cx="8147580" cy="3904990"/>
        </p:xfrm>
        <a:graphic>
          <a:graphicData uri="http://schemas.openxmlformats.org/drawingml/2006/table">
            <a:tbl>
              <a:tblPr firstRow="1" bandRow="1">
                <a:tableStyleId>{5C22544A-7EE6-4342-B048-85BDC9FD1C3A}</a:tableStyleId>
              </a:tblPr>
              <a:tblGrid>
                <a:gridCol w="1541434">
                  <a:extLst>
                    <a:ext uri="{9D8B030D-6E8A-4147-A177-3AD203B41FA5}">
                      <a16:colId xmlns:a16="http://schemas.microsoft.com/office/drawing/2014/main" val="20000"/>
                    </a:ext>
                  </a:extLst>
                </a:gridCol>
                <a:gridCol w="3303073">
                  <a:extLst>
                    <a:ext uri="{9D8B030D-6E8A-4147-A177-3AD203B41FA5}">
                      <a16:colId xmlns:a16="http://schemas.microsoft.com/office/drawing/2014/main" val="20001"/>
                    </a:ext>
                  </a:extLst>
                </a:gridCol>
                <a:gridCol w="3303073">
                  <a:extLst>
                    <a:ext uri="{9D8B030D-6E8A-4147-A177-3AD203B41FA5}">
                      <a16:colId xmlns:a16="http://schemas.microsoft.com/office/drawing/2014/main" val="2012286141"/>
                    </a:ext>
                  </a:extLst>
                </a:gridCol>
              </a:tblGrid>
              <a:tr h="135077">
                <a:tc rowSpan="2">
                  <a:txBody>
                    <a:bodyPr/>
                    <a:lstStyle/>
                    <a:p>
                      <a:endParaRPr kumimoji="1" lang="ja-JP" altLang="en-US" sz="1600" dirty="0">
                        <a:latin typeface="MS UI Gothic" panose="020B0600070205080204" pitchFamily="50" charset="-128"/>
                        <a:ea typeface="MS UI Gothic"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200" dirty="0">
                          <a:solidFill>
                            <a:schemeClr val="bg1"/>
                          </a:solidFill>
                          <a:latin typeface="MS UI Gothic" panose="020B0600070205080204" pitchFamily="50" charset="-128"/>
                          <a:ea typeface="MS UI Gothic" panose="020B0600070205080204" pitchFamily="50" charset="-128"/>
                        </a:rPr>
                        <a:t>公の施設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312792">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solidFill>
                      <a:schemeClr val="accent1"/>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廃止施設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民営化等施設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51089854"/>
                  </a:ext>
                </a:extLst>
              </a:tr>
              <a:tr h="1694818">
                <a:tc>
                  <a:txBody>
                    <a:bodyPr/>
                    <a:lstStyle/>
                    <a:p>
                      <a:r>
                        <a:rPr kumimoji="1" lang="en-US" altLang="ja-JP" sz="1050" dirty="0">
                          <a:latin typeface="Meiryo UI" panose="020B0604030504040204" pitchFamily="50" charset="-128"/>
                          <a:ea typeface="Meiryo UI" panose="020B0604030504040204" pitchFamily="50" charset="-128"/>
                        </a:rPr>
                        <a:t>2008</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2013</a:t>
                      </a:r>
                      <a:r>
                        <a:rPr kumimoji="1" lang="ja-JP" altLang="en-US" sz="1050" dirty="0">
                          <a:latin typeface="Meiryo UI" panose="020B0604030504040204" pitchFamily="50" charset="-128"/>
                          <a:ea typeface="Meiryo UI"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rPr>
                        <a:t>○廃止　</a:t>
                      </a:r>
                      <a:r>
                        <a:rPr kumimoji="1" lang="en-US" altLang="ja-JP" sz="1050" dirty="0">
                          <a:latin typeface="Meiryo UI" panose="020B0604030504040204" pitchFamily="50" charset="-128"/>
                          <a:ea typeface="Meiryo UI" panose="020B0604030504040204" pitchFamily="50" charset="-128"/>
                        </a:rPr>
                        <a:t>13</a:t>
                      </a:r>
                      <a:r>
                        <a:rPr kumimoji="1" lang="ja-JP" altLang="en-US" sz="1050" dirty="0">
                          <a:latin typeface="Meiryo UI" panose="020B0604030504040204" pitchFamily="50" charset="-128"/>
                          <a:ea typeface="Meiryo UI" panose="020B0604030504040204" pitchFamily="50" charset="-128"/>
                        </a:rPr>
                        <a:t>施設</a:t>
                      </a:r>
                    </a:p>
                    <a:p>
                      <a:r>
                        <a:rPr kumimoji="1" lang="ja-JP" altLang="en-US" sz="1050" baseline="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2008</a:t>
                      </a:r>
                      <a:r>
                        <a:rPr kumimoji="1" lang="ja-JP" altLang="en-US" sz="1050" dirty="0">
                          <a:latin typeface="Meiryo UI" panose="020B0604030504040204" pitchFamily="50" charset="-128"/>
                          <a:ea typeface="Meiryo UI" panose="020B0604030504040204" pitchFamily="50" charset="-128"/>
                        </a:rPr>
                        <a:t>年度：</a:t>
                      </a:r>
                      <a:r>
                        <a:rPr kumimoji="1" lang="ja-JP" altLang="en-US" sz="1050" b="1" i="0" u="sng" dirty="0">
                          <a:latin typeface="Meiryo UI" panose="020B0604030504040204" pitchFamily="50" charset="-128"/>
                          <a:ea typeface="Meiryo UI" panose="020B0604030504040204" pitchFamily="50" charset="-128"/>
                        </a:rPr>
                        <a:t>青少年会館</a:t>
                      </a:r>
                      <a:r>
                        <a:rPr kumimoji="1" lang="ja-JP" altLang="en-US" sz="1050" dirty="0">
                          <a:latin typeface="Meiryo UI" panose="020B0604030504040204" pitchFamily="50" charset="-128"/>
                          <a:ea typeface="Meiryo UI" panose="020B0604030504040204" pitchFamily="50" charset="-128"/>
                        </a:rPr>
                        <a:t>、</a:t>
                      </a:r>
                      <a:r>
                        <a:rPr kumimoji="1" lang="ja-JP" altLang="en-US" sz="1050" b="1" u="sng" dirty="0">
                          <a:latin typeface="Meiryo UI" panose="020B0604030504040204" pitchFamily="50" charset="-128"/>
                          <a:ea typeface="Meiryo UI" panose="020B0604030504040204" pitchFamily="50" charset="-128"/>
                        </a:rPr>
                        <a:t>文化情報センター</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baseline="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東淀川高等職業技術専門校</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2009</a:t>
                      </a:r>
                      <a:r>
                        <a:rPr kumimoji="1" lang="ja-JP" altLang="en-US" sz="1050" dirty="0">
                          <a:latin typeface="Meiryo UI" panose="020B0604030504040204" pitchFamily="50" charset="-128"/>
                          <a:ea typeface="Meiryo UI" panose="020B0604030504040204" pitchFamily="50" charset="-128"/>
                        </a:rPr>
                        <a:t>年度：</a:t>
                      </a:r>
                      <a:r>
                        <a:rPr kumimoji="1" lang="ja-JP" altLang="en-US" sz="1050" b="1" u="sng" dirty="0">
                          <a:latin typeface="Meiryo UI" panose="020B0604030504040204" pitchFamily="50" charset="-128"/>
                          <a:ea typeface="Meiryo UI" panose="020B0604030504040204" pitchFamily="50" charset="-128"/>
                        </a:rPr>
                        <a:t>国際児童文学館</a:t>
                      </a:r>
                      <a:endParaRPr kumimoji="1" lang="en-US" altLang="ja-JP" sz="1050" b="1" u="sng"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2010</a:t>
                      </a:r>
                      <a:r>
                        <a:rPr kumimoji="1" lang="ja-JP" altLang="en-US" sz="1050" dirty="0">
                          <a:latin typeface="Meiryo UI" panose="020B0604030504040204" pitchFamily="50" charset="-128"/>
                          <a:ea typeface="Meiryo UI" panose="020B0604030504040204" pitchFamily="50" charset="-128"/>
                        </a:rPr>
                        <a:t>年度：</a:t>
                      </a:r>
                      <a:r>
                        <a:rPr kumimoji="1" lang="ja-JP" altLang="en-US" sz="1050" b="1" u="sng" dirty="0">
                          <a:latin typeface="Meiryo UI" panose="020B0604030504040204" pitchFamily="50" charset="-128"/>
                          <a:ea typeface="Meiryo UI" panose="020B0604030504040204" pitchFamily="50" charset="-128"/>
                        </a:rPr>
                        <a:t>総合青少年野外活動ｾﾝﾀｰ</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b="1" u="sng" dirty="0">
                          <a:latin typeface="Meiryo UI" panose="020B0604030504040204" pitchFamily="50" charset="-128"/>
                          <a:ea typeface="Meiryo UI" panose="020B0604030504040204" pitchFamily="50" charset="-128"/>
                        </a:rPr>
                        <a:t>介護情報・研修ｾﾝﾀｰ</a:t>
                      </a:r>
                      <a:r>
                        <a:rPr kumimoji="1" lang="ja-JP" altLang="en-US" sz="1050" dirty="0">
                          <a:latin typeface="Meiryo UI" panose="020B0604030504040204" pitchFamily="50" charset="-128"/>
                          <a:ea typeface="Meiryo UI" panose="020B0604030504040204" pitchFamily="50" charset="-128"/>
                        </a:rPr>
                        <a:t>、</a:t>
                      </a:r>
                      <a:r>
                        <a:rPr kumimoji="1" lang="ja-JP" altLang="en-US" sz="1050" b="1" u="sng" dirty="0">
                          <a:latin typeface="Meiryo UI" panose="020B0604030504040204" pitchFamily="50" charset="-128"/>
                          <a:ea typeface="Meiryo UI" panose="020B0604030504040204" pitchFamily="50" charset="-128"/>
                        </a:rPr>
                        <a:t>特許情報ｾﾝﾀｰ</a:t>
                      </a:r>
                      <a:endParaRPr kumimoji="1" lang="en-US" altLang="ja-JP" sz="1050" b="1" u="sng"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2011</a:t>
                      </a:r>
                      <a:r>
                        <a:rPr kumimoji="1" lang="ja-JP" altLang="en-US" sz="1050" dirty="0">
                          <a:latin typeface="Meiryo UI" panose="020B0604030504040204" pitchFamily="50" charset="-128"/>
                          <a:ea typeface="Meiryo UI" panose="020B0604030504040204" pitchFamily="50" charset="-128"/>
                        </a:rPr>
                        <a:t>年度：</a:t>
                      </a:r>
                      <a:r>
                        <a:rPr kumimoji="1" lang="ja-JP" altLang="en-US" sz="1050" b="1" u="sng" dirty="0">
                          <a:latin typeface="Meiryo UI" panose="020B0604030504040204" pitchFamily="50" charset="-128"/>
                          <a:ea typeface="Meiryo UI" panose="020B0604030504040204" pitchFamily="50" charset="-128"/>
                        </a:rPr>
                        <a:t>現代美術センター</a:t>
                      </a:r>
                      <a:r>
                        <a:rPr kumimoji="1" lang="ja-JP" altLang="en-US" sz="1050" dirty="0">
                          <a:latin typeface="Meiryo UI" panose="020B0604030504040204" pitchFamily="50" charset="-128"/>
                          <a:ea typeface="Meiryo UI" panose="020B0604030504040204" pitchFamily="50" charset="-128"/>
                        </a:rPr>
                        <a:t>、</a:t>
                      </a:r>
                      <a:r>
                        <a:rPr kumimoji="1" lang="ja-JP" altLang="en-US" sz="1050" b="1" u="sng" dirty="0">
                          <a:latin typeface="Meiryo UI" panose="020B0604030504040204" pitchFamily="50" charset="-128"/>
                          <a:ea typeface="Meiryo UI" panose="020B0604030504040204" pitchFamily="50" charset="-128"/>
                        </a:rPr>
                        <a:t>府民牧場</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b="1" u="sng" dirty="0">
                          <a:latin typeface="Meiryo UI" panose="020B0604030504040204" pitchFamily="50" charset="-128"/>
                          <a:ea typeface="Meiryo UI" panose="020B0604030504040204" pitchFamily="50" charset="-128"/>
                        </a:rPr>
                        <a:t>箕面通勤寮</a:t>
                      </a:r>
                      <a:r>
                        <a:rPr kumimoji="1" lang="ja-JP" altLang="en-US" sz="1050" dirty="0">
                          <a:latin typeface="Meiryo UI" panose="020B0604030504040204" pitchFamily="50" charset="-128"/>
                          <a:ea typeface="Meiryo UI" panose="020B0604030504040204" pitchFamily="50" charset="-128"/>
                        </a:rPr>
                        <a:t>、</a:t>
                      </a:r>
                      <a:r>
                        <a:rPr kumimoji="1" lang="ja-JP" altLang="en-US" sz="1050" b="1" u="sng" dirty="0">
                          <a:latin typeface="Meiryo UI" panose="020B0604030504040204" pitchFamily="50" charset="-128"/>
                          <a:ea typeface="Meiryo UI" panose="020B0604030504040204" pitchFamily="50" charset="-128"/>
                        </a:rPr>
                        <a:t>健康科学センター</a:t>
                      </a:r>
                      <a:endParaRPr kumimoji="1" lang="en-US" altLang="ja-JP" sz="1050" b="1" u="sng"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2012</a:t>
                      </a:r>
                      <a:r>
                        <a:rPr kumimoji="1" lang="ja-JP" altLang="en-US" sz="1050" dirty="0">
                          <a:latin typeface="Meiryo UI" panose="020B0604030504040204" pitchFamily="50" charset="-128"/>
                          <a:ea typeface="Meiryo UI" panose="020B0604030504040204" pitchFamily="50" charset="-128"/>
                        </a:rPr>
                        <a:t>年度：</a:t>
                      </a:r>
                      <a:r>
                        <a:rPr kumimoji="1" lang="ja-JP" altLang="en-US" sz="1050" dirty="0">
                          <a:solidFill>
                            <a:schemeClr val="tx1"/>
                          </a:solidFill>
                          <a:latin typeface="Meiryo UI" panose="020B0604030504040204" pitchFamily="50" charset="-128"/>
                          <a:ea typeface="Meiryo UI" panose="020B0604030504040204" pitchFamily="50" charset="-128"/>
                        </a:rPr>
                        <a:t>守口高等職業技術専門校</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2013</a:t>
                      </a:r>
                      <a:r>
                        <a:rPr kumimoji="1" lang="ja-JP" altLang="en-US" sz="1050" dirty="0">
                          <a:latin typeface="Meiryo UI" panose="020B0604030504040204" pitchFamily="50" charset="-128"/>
                          <a:ea typeface="Meiryo UI" panose="020B0604030504040204" pitchFamily="50" charset="-128"/>
                        </a:rPr>
                        <a:t>年度：女性自立支援センター（よしみ寮）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rPr>
                        <a:t>○民営化等　</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施設</a:t>
                      </a:r>
                    </a:p>
                    <a:p>
                      <a:r>
                        <a:rPr kumimoji="1" lang="ja-JP" altLang="en-US" sz="1050" dirty="0">
                          <a:latin typeface="Meiryo UI" panose="020B0604030504040204" pitchFamily="50" charset="-128"/>
                          <a:ea typeface="Meiryo UI" panose="020B0604030504040204" pitchFamily="50" charset="-128"/>
                        </a:rPr>
                        <a:t>　　</a:t>
                      </a:r>
                      <a:r>
                        <a:rPr kumimoji="1" lang="en-US" altLang="ja-JP" sz="1050" b="0" dirty="0">
                          <a:solidFill>
                            <a:schemeClr val="tx1"/>
                          </a:solidFill>
                          <a:latin typeface="Meiryo UI" panose="020B0604030504040204" pitchFamily="50" charset="-128"/>
                          <a:ea typeface="Meiryo UI" panose="020B0604030504040204" pitchFamily="50" charset="-128"/>
                        </a:rPr>
                        <a:t>2008</a:t>
                      </a:r>
                      <a:r>
                        <a:rPr kumimoji="1" lang="ja-JP" altLang="en-US" sz="1050" b="0" dirty="0">
                          <a:solidFill>
                            <a:schemeClr val="tx1"/>
                          </a:solidFill>
                          <a:latin typeface="Meiryo UI" panose="020B0604030504040204" pitchFamily="50" charset="-128"/>
                          <a:ea typeface="Meiryo UI" panose="020B0604030504040204" pitchFamily="50" charset="-128"/>
                        </a:rPr>
                        <a:t>年度：明光ワークス </a:t>
                      </a:r>
                      <a:endParaRPr kumimoji="1" lang="en-US" altLang="ja-JP" sz="1050" b="0" dirty="0">
                        <a:solidFill>
                          <a:schemeClr val="tx1"/>
                        </a:solidFill>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2010</a:t>
                      </a:r>
                      <a:r>
                        <a:rPr kumimoji="1" lang="ja-JP" altLang="en-US" sz="1050" dirty="0">
                          <a:latin typeface="Meiryo UI" panose="020B0604030504040204" pitchFamily="50" charset="-128"/>
                          <a:ea typeface="Meiryo UI" panose="020B0604030504040204" pitchFamily="50" charset="-128"/>
                        </a:rPr>
                        <a:t>年度：</a:t>
                      </a:r>
                      <a:r>
                        <a:rPr kumimoji="1" lang="ja-JP" altLang="en-US" sz="1050" b="1" u="sng" dirty="0">
                          <a:effectLst/>
                          <a:latin typeface="Meiryo UI" panose="020B0604030504040204" pitchFamily="50" charset="-128"/>
                          <a:ea typeface="Meiryo UI" panose="020B0604030504040204" pitchFamily="50" charset="-128"/>
                        </a:rPr>
                        <a:t>泉北考古資料館</a:t>
                      </a:r>
                      <a:endParaRPr kumimoji="1" lang="en-US" altLang="ja-JP" sz="1050" b="1" u="sng" dirty="0">
                        <a:effectLst/>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2011</a:t>
                      </a:r>
                      <a:r>
                        <a:rPr kumimoji="1" lang="ja-JP" altLang="en-US" sz="1050" dirty="0">
                          <a:latin typeface="Meiryo UI" panose="020B0604030504040204" pitchFamily="50" charset="-128"/>
                          <a:ea typeface="Meiryo UI" panose="020B0604030504040204" pitchFamily="50" charset="-128"/>
                        </a:rPr>
                        <a:t>年度：</a:t>
                      </a:r>
                      <a:r>
                        <a:rPr kumimoji="1" lang="ja-JP" altLang="en-US" sz="1050" b="1" u="sng" dirty="0">
                          <a:latin typeface="Meiryo UI" panose="020B0604030504040204" pitchFamily="50" charset="-128"/>
                          <a:ea typeface="Meiryo UI" panose="020B0604030504040204" pitchFamily="50" charset="-128"/>
                        </a:rPr>
                        <a:t>羽衣青少年センター</a:t>
                      </a:r>
                      <a:endParaRPr kumimoji="1" lang="en-US" altLang="ja-JP" sz="1050" b="1" u="sng"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2012</a:t>
                      </a:r>
                      <a:r>
                        <a:rPr kumimoji="1" lang="ja-JP" altLang="en-US" sz="1050" dirty="0">
                          <a:latin typeface="Meiryo UI" panose="020B0604030504040204" pitchFamily="50" charset="-128"/>
                          <a:ea typeface="Meiryo UI" panose="020B0604030504040204" pitchFamily="50" charset="-128"/>
                        </a:rPr>
                        <a:t>年度：</a:t>
                      </a:r>
                      <a:r>
                        <a:rPr kumimoji="1" lang="ja-JP" altLang="en-US" sz="1050" b="1" u="sng" dirty="0">
                          <a:latin typeface="Meiryo UI" panose="020B0604030504040204" pitchFamily="50" charset="-128"/>
                          <a:ea typeface="Meiryo UI" panose="020B0604030504040204" pitchFamily="50" charset="-128"/>
                        </a:rPr>
                        <a:t>ｲﾝﾀｰﾈｯﾄﾃﾞｰﾀｾﾝﾀｰ</a:t>
                      </a:r>
                      <a:endParaRPr kumimoji="1" lang="en-US" altLang="ja-JP" sz="1050" b="1" u="sng"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2013</a:t>
                      </a:r>
                      <a:r>
                        <a:rPr kumimoji="1" lang="ja-JP" altLang="en-US" sz="1050" dirty="0">
                          <a:latin typeface="Meiryo UI" panose="020B0604030504040204" pitchFamily="50" charset="-128"/>
                          <a:ea typeface="Meiryo UI" panose="020B0604030504040204" pitchFamily="50" charset="-128"/>
                        </a:rPr>
                        <a:t>年度：</a:t>
                      </a:r>
                      <a:r>
                        <a:rPr kumimoji="1" lang="ja-JP" altLang="en-US" sz="1050" b="1" u="sng" dirty="0">
                          <a:latin typeface="Meiryo UI" panose="020B0604030504040204" pitchFamily="50" charset="-128"/>
                          <a:ea typeface="Meiryo UI" panose="020B0604030504040204" pitchFamily="50" charset="-128"/>
                        </a:rPr>
                        <a:t>泉州救命救急センター</a:t>
                      </a:r>
                    </a:p>
                    <a:p>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0080">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2014</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2017</a:t>
                      </a:r>
                      <a:r>
                        <a:rPr kumimoji="1" lang="ja-JP" altLang="en-US" sz="1050" dirty="0">
                          <a:solidFill>
                            <a:schemeClr val="tx1"/>
                          </a:solidFill>
                          <a:latin typeface="Meiryo UI" panose="020B0604030504040204" pitchFamily="50" charset="-128"/>
                          <a:ea typeface="Meiryo UI"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○民営化等　</a:t>
                      </a: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施設</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en-US" altLang="ja-JP" sz="1050" dirty="0">
                          <a:solidFill>
                            <a:schemeClr val="tx1"/>
                          </a:solidFill>
                          <a:latin typeface="Meiryo UI" panose="020B0604030504040204" pitchFamily="50" charset="-128"/>
                          <a:ea typeface="Meiryo UI" panose="020B0604030504040204" pitchFamily="50" charset="-128"/>
                        </a:rPr>
                        <a:t>2015</a:t>
                      </a:r>
                      <a:r>
                        <a:rPr kumimoji="1" lang="ja-JP" altLang="en-US" sz="1050" dirty="0">
                          <a:solidFill>
                            <a:schemeClr val="tx1"/>
                          </a:solidFill>
                          <a:latin typeface="Meiryo UI" panose="020B0604030504040204" pitchFamily="50" charset="-128"/>
                          <a:ea typeface="Meiryo UI" panose="020B0604030504040204" pitchFamily="50" charset="-128"/>
                        </a:rPr>
                        <a:t>年度：</a:t>
                      </a:r>
                      <a:r>
                        <a:rPr kumimoji="1" lang="ja-JP" altLang="en-US" sz="1050" b="1" u="sng" dirty="0">
                          <a:solidFill>
                            <a:schemeClr val="tx1"/>
                          </a:solidFill>
                          <a:latin typeface="Meiryo UI" panose="020B0604030504040204" pitchFamily="50" charset="-128"/>
                          <a:ea typeface="Meiryo UI" panose="020B0604030504040204" pitchFamily="50" charset="-128"/>
                        </a:rPr>
                        <a:t>整肢学院</a:t>
                      </a:r>
                      <a:endParaRPr kumimoji="1" lang="en-US" altLang="ja-JP" sz="1050" b="1" u="sng"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en-US" altLang="ja-JP" sz="1050" dirty="0">
                          <a:solidFill>
                            <a:schemeClr val="tx1"/>
                          </a:solidFill>
                          <a:latin typeface="Meiryo UI" panose="020B0604030504040204" pitchFamily="50" charset="-128"/>
                          <a:ea typeface="Meiryo UI" panose="020B0604030504040204" pitchFamily="50" charset="-128"/>
                        </a:rPr>
                        <a:t>2017</a:t>
                      </a:r>
                      <a:r>
                        <a:rPr kumimoji="1" lang="ja-JP" altLang="en-US" sz="1050" dirty="0">
                          <a:solidFill>
                            <a:schemeClr val="tx1"/>
                          </a:solidFill>
                          <a:latin typeface="Meiryo UI" panose="020B0604030504040204" pitchFamily="50" charset="-128"/>
                          <a:ea typeface="Meiryo UI" panose="020B0604030504040204" pitchFamily="50" charset="-128"/>
                        </a:rPr>
                        <a:t>年度：</a:t>
                      </a:r>
                      <a:r>
                        <a:rPr kumimoji="1" lang="ja-JP" altLang="en-US" sz="1050" b="1" u="sng" dirty="0">
                          <a:solidFill>
                            <a:schemeClr val="tx1"/>
                          </a:solidFill>
                          <a:latin typeface="Meiryo UI" panose="020B0604030504040204" pitchFamily="50" charset="-128"/>
                          <a:ea typeface="Meiryo UI" panose="020B0604030504040204" pitchFamily="50" charset="-128"/>
                        </a:rPr>
                        <a:t>金剛コロニー</a:t>
                      </a:r>
                      <a:r>
                        <a:rPr kumimoji="1" lang="ja-JP" altLang="en-US" sz="1050" dirty="0">
                          <a:solidFill>
                            <a:schemeClr val="tx1"/>
                          </a:solidFill>
                          <a:latin typeface="Meiryo UI" panose="020B0604030504040204" pitchFamily="50" charset="-128"/>
                          <a:ea typeface="Meiryo UI" panose="020B0604030504040204" pitchFamily="50" charset="-128"/>
                        </a:rPr>
                        <a:t>（ただし</a:t>
                      </a:r>
                      <a:r>
                        <a:rPr kumimoji="1" lang="ja-JP" altLang="en-US" sz="1050" dirty="0" err="1">
                          <a:solidFill>
                            <a:schemeClr val="tx1"/>
                          </a:solidFill>
                          <a:latin typeface="Meiryo UI" panose="020B0604030504040204" pitchFamily="50" charset="-128"/>
                          <a:ea typeface="Meiryo UI" panose="020B0604030504040204" pitchFamily="50" charset="-128"/>
                        </a:rPr>
                        <a:t>府立障がい</a:t>
                      </a:r>
                      <a:r>
                        <a:rPr kumimoji="1" lang="ja-JP" altLang="en-US" sz="1050" dirty="0">
                          <a:solidFill>
                            <a:schemeClr val="tx1"/>
                          </a:solidFill>
                          <a:latin typeface="Meiryo UI" panose="020B0604030504040204" pitchFamily="50" charset="-128"/>
                          <a:ea typeface="Meiryo UI" panose="020B0604030504040204" pitchFamily="50" charset="-128"/>
                        </a:rPr>
                        <a:t>児施設　　　　　　　</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baseline="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としての機能は存続）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62168">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2018</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2022</a:t>
                      </a:r>
                      <a:r>
                        <a:rPr kumimoji="1" lang="ja-JP" altLang="en-US" sz="1050" dirty="0">
                          <a:solidFill>
                            <a:schemeClr val="tx1"/>
                          </a:solidFill>
                          <a:latin typeface="Meiryo UI" panose="020B0604030504040204" pitchFamily="50" charset="-128"/>
                          <a:ea typeface="Meiryo UI"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○廃止　</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5</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施設</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2018</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年度：芦原高等職業技術専門校</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2019</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年度：堺泉北港の緑地</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2021</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年度：新石切立体駐車場</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年度：江坂立体駐車場、茨木地下駐車場</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○民営化等　</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施設</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en-US" altLang="ja-JP" sz="1050" dirty="0">
                          <a:solidFill>
                            <a:schemeClr val="tx1"/>
                          </a:solidFill>
                          <a:latin typeface="Meiryo UI" panose="020B0604030504040204" pitchFamily="50" charset="-128"/>
                          <a:ea typeface="Meiryo UI" panose="020B0604030504040204" pitchFamily="50" charset="-128"/>
                        </a:rPr>
                        <a:t>2021</a:t>
                      </a:r>
                      <a:r>
                        <a:rPr kumimoji="1" lang="ja-JP" altLang="en-US" sz="1050" dirty="0">
                          <a:solidFill>
                            <a:schemeClr val="tx1"/>
                          </a:solidFill>
                          <a:latin typeface="Meiryo UI" panose="020B0604030504040204" pitchFamily="50" charset="-128"/>
                          <a:ea typeface="Meiryo UI" panose="020B0604030504040204" pitchFamily="50" charset="-128"/>
                        </a:rPr>
                        <a:t>年度：大型児童館ビッグバン</a:t>
                      </a:r>
                      <a:endParaRPr kumimoji="1" lang="en-US" altLang="ja-JP" sz="1050" dirty="0">
                        <a:solidFill>
                          <a:schemeClr val="tx1"/>
                        </a:solidFill>
                        <a:latin typeface="Meiryo UI" panose="020B0604030504040204" pitchFamily="50" charset="-128"/>
                        <a:ea typeface="Meiryo UI" panose="020B0604030504040204" pitchFamily="50" charset="-128"/>
                      </a:endParaRPr>
                    </a:p>
                    <a:p>
                      <a:endParaRPr kumimoji="1" lang="en-US" altLang="ja-JP"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6389751"/>
                  </a:ext>
                </a:extLst>
              </a:tr>
            </a:tbl>
          </a:graphicData>
        </a:graphic>
      </p:graphicFrame>
      <p:sp>
        <p:nvSpPr>
          <p:cNvPr id="21" name="テキスト ボックス 20"/>
          <p:cNvSpPr txBox="1"/>
          <p:nvPr/>
        </p:nvSpPr>
        <p:spPr>
          <a:xfrm>
            <a:off x="265709" y="663086"/>
            <a:ext cx="38164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noProof="0" dirty="0">
                <a:solidFill>
                  <a:prstClr val="black"/>
                </a:solidFill>
                <a:latin typeface="Meiryo UI" panose="020B0604030504040204" pitchFamily="50" charset="-128"/>
                <a:ea typeface="Meiryo UI" panose="020B0604030504040204" pitchFamily="50" charset="-128"/>
              </a:rPr>
              <a:t>⑥</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公の施設の見直し</a:t>
            </a:r>
          </a:p>
        </p:txBody>
      </p:sp>
      <p:sp>
        <p:nvSpPr>
          <p:cNvPr id="23" name="テキスト ボックス 22"/>
          <p:cNvSpPr txBox="1"/>
          <p:nvPr/>
        </p:nvSpPr>
        <p:spPr>
          <a:xfrm>
            <a:off x="404955" y="2041103"/>
            <a:ext cx="301145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■公の施設の廃止・民営化</a:t>
            </a:r>
            <a:r>
              <a:rPr lang="ja-JP" altLang="en-US" sz="1400" dirty="0">
                <a:solidFill>
                  <a:prstClr val="black"/>
                </a:solidFill>
                <a:latin typeface="Meiryo UI" panose="020B0604030504040204" pitchFamily="50" charset="-128"/>
                <a:ea typeface="Meiryo UI" panose="020B0604030504040204" pitchFamily="50" charset="-128"/>
              </a:rPr>
              <a:t>等</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の状況</a:t>
            </a:r>
          </a:p>
        </p:txBody>
      </p:sp>
      <p:sp>
        <p:nvSpPr>
          <p:cNvPr id="6" name="テキスト ボックス 5"/>
          <p:cNvSpPr txBox="1"/>
          <p:nvPr/>
        </p:nvSpPr>
        <p:spPr>
          <a:xfrm>
            <a:off x="148022" y="135553"/>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300336" y="5685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50129" y="1030261"/>
            <a:ext cx="8559092" cy="95410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「財政再建プログラム</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案</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」等において、①今日的意義に照らして必要な施設か、②府立施設であることが最も有効</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か、③施設やサービスの廃止も含めた徹底したコスト縮減、という３つの視点により、ゼロベースで見直しを実施。</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存続する施設についても、運営の抜本的見直しや徹底したコスト縮減、一定の収益が見込める施設では府への利益</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還元を高めるといった取組を実施。</a:t>
            </a:r>
          </a:p>
        </p:txBody>
      </p:sp>
      <p:sp>
        <p:nvSpPr>
          <p:cNvPr id="9" name="テキスト ボックス 8"/>
          <p:cNvSpPr txBox="1"/>
          <p:nvPr/>
        </p:nvSpPr>
        <p:spPr>
          <a:xfrm>
            <a:off x="2660970" y="6307731"/>
            <a:ext cx="614249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下線：財政再建プログラム</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案</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2008</a:t>
            </a:r>
            <a:r>
              <a:rPr lang="ja-JP" altLang="en-US" sz="1050" dirty="0">
                <a:latin typeface="Meiryo UI" panose="020B0604030504040204" pitchFamily="50" charset="-128"/>
                <a:ea typeface="Meiryo UI" panose="020B0604030504040204" pitchFamily="50" charset="-128"/>
              </a:rPr>
              <a:t>～）以降の行財政計画に基づき、廃止や民営化等が行われた施設</a:t>
            </a:r>
            <a:endPar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25</a:t>
            </a:fld>
            <a:endParaRPr lang="ja-JP" altLang="en-US"/>
          </a:p>
        </p:txBody>
      </p:sp>
    </p:spTree>
    <p:extLst>
      <p:ext uri="{BB962C8B-B14F-4D97-AF65-F5344CB8AC3E}">
        <p14:creationId xmlns:p14="http://schemas.microsoft.com/office/powerpoint/2010/main" val="4067115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コネクタ 12">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a:effectLst/>
        </p:spPr>
        <p:style>
          <a:lnRef idx="3">
            <a:schemeClr val="accent1"/>
          </a:lnRef>
          <a:fillRef idx="0">
            <a:schemeClr val="accent1"/>
          </a:fillRef>
          <a:effectRef idx="2">
            <a:schemeClr val="accent1"/>
          </a:effectRef>
          <a:fontRef idx="minor">
            <a:schemeClr val="tx1"/>
          </a:fontRef>
        </p:style>
      </p:cxnSp>
      <p:sp>
        <p:nvSpPr>
          <p:cNvPr id="20" name="テキスト ボックス 19"/>
          <p:cNvSpPr txBox="1"/>
          <p:nvPr/>
        </p:nvSpPr>
        <p:spPr>
          <a:xfrm>
            <a:off x="276013" y="149610"/>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sp>
        <p:nvSpPr>
          <p:cNvPr id="14" name="正方形/長方形 13"/>
          <p:cNvSpPr/>
          <p:nvPr/>
        </p:nvSpPr>
        <p:spPr>
          <a:xfrm>
            <a:off x="552957" y="1313718"/>
            <a:ext cx="8265197" cy="990015"/>
          </a:xfrm>
          <a:prstGeom prst="rect">
            <a:avLst/>
          </a:prstGeom>
        </p:spPr>
        <p:txBody>
          <a:bodyPr wrap="square">
            <a:spAutoFit/>
          </a:bodyPr>
          <a:lstStyle/>
          <a:p>
            <a:pPr marL="0" marR="0" lvl="0" indent="0" algn="l" defTabSz="914400" rtl="0" eaLnBrk="1" fontAlgn="auto" latinLnBrk="0" hangingPunct="1">
              <a:lnSpc>
                <a:spcPts val="13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国が直接実施する国道、国管理河川などの整備や維持管理において、道路法や河川法などに基づき、その一</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3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定割合を地方自治体が支出すること</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義務づけられる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国直轄</a:t>
            </a:r>
            <a:r>
              <a:rPr lang="ja-JP" altLang="en-US" sz="14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負担金」について、国と地方の役割分担を</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300"/>
              </a:lnSpc>
              <a:spcBef>
                <a:spcPts val="60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明確にするとともに、権限・財源・責任を一致させるよう負担金の見直しを国に求め、結果、</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年度から維持</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300"/>
              </a:lnSpc>
              <a:spcBef>
                <a:spcPts val="60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管理に係る負担金が廃止された。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356175" y="2312199"/>
            <a:ext cx="22845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■見直しの経緯</a:t>
            </a:r>
          </a:p>
        </p:txBody>
      </p:sp>
      <p:graphicFrame>
        <p:nvGraphicFramePr>
          <p:cNvPr id="3" name="表 2"/>
          <p:cNvGraphicFramePr>
            <a:graphicFrameLocks noGrp="1"/>
          </p:cNvGraphicFramePr>
          <p:nvPr/>
        </p:nvGraphicFramePr>
        <p:xfrm>
          <a:off x="688020" y="4635902"/>
          <a:ext cx="7776864" cy="210312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396333">
                <a:tc>
                  <a:txBody>
                    <a:bodyPr/>
                    <a:lstStyle/>
                    <a:p>
                      <a:pPr algn="ctr"/>
                      <a:r>
                        <a:rPr kumimoji="1" lang="ja-JP" altLang="en-US" sz="1200" dirty="0">
                          <a:latin typeface="Meiryo UI" panose="020B0604030504040204" pitchFamily="50" charset="-128"/>
                          <a:ea typeface="Meiryo UI" panose="020B0604030504040204" pitchFamily="50" charset="-128"/>
                        </a:rPr>
                        <a:t>事業区分</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大阪府負担額</a:t>
                      </a:r>
                      <a:r>
                        <a:rPr kumimoji="1" lang="ja-JP" altLang="en-US" sz="1200" b="0" dirty="0">
                          <a:latin typeface="Meiryo UI" panose="020B0604030504040204" pitchFamily="50" charset="-128"/>
                          <a:ea typeface="Meiryo UI" panose="020B0604030504040204" pitchFamily="50" charset="-128"/>
                        </a:rPr>
                        <a:t>（億円）</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うち、</a:t>
                      </a:r>
                      <a:r>
                        <a:rPr kumimoji="1" lang="en-US" altLang="ja-JP" sz="1200" dirty="0">
                          <a:latin typeface="Meiryo UI" panose="020B0604030504040204" pitchFamily="50" charset="-128"/>
                          <a:ea typeface="Meiryo UI" panose="020B0604030504040204" pitchFamily="50" charset="-128"/>
                        </a:rPr>
                        <a:t>2010</a:t>
                      </a:r>
                      <a:r>
                        <a:rPr kumimoji="1" lang="ja-JP" altLang="en-US" sz="1200" dirty="0">
                          <a:latin typeface="Meiryo UI" panose="020B0604030504040204" pitchFamily="50" charset="-128"/>
                          <a:ea typeface="Meiryo UI" panose="020B0604030504040204" pitchFamily="50" charset="-128"/>
                        </a:rPr>
                        <a:t>年以降廃止分</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（維持管理分）</a:t>
                      </a:r>
                      <a:r>
                        <a:rPr kumimoji="1" lang="ja-JP" altLang="en-US" sz="1200" b="0" dirty="0">
                          <a:latin typeface="Meiryo UI" panose="020B0604030504040204" pitchFamily="50" charset="-128"/>
                          <a:ea typeface="Meiryo UI" panose="020B0604030504040204" pitchFamily="50" charset="-128"/>
                        </a:rPr>
                        <a:t>　（億円）</a:t>
                      </a:r>
                      <a:endParaRPr kumimoji="1" lang="en-US" altLang="ja-JP" sz="1200" b="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200" dirty="0">
                          <a:latin typeface="Meiryo UI" panose="020B0604030504040204" pitchFamily="50" charset="-128"/>
                          <a:ea typeface="Meiryo UI" panose="020B0604030504040204" pitchFamily="50" charset="-128"/>
                        </a:rPr>
                        <a:t>割合</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237800">
                <a:tc>
                  <a:txBody>
                    <a:bodyPr/>
                    <a:lstStyle/>
                    <a:p>
                      <a:pPr algn="ctr"/>
                      <a:r>
                        <a:rPr kumimoji="1" lang="ja-JP" altLang="en-US" sz="1200" dirty="0">
                          <a:latin typeface="Meiryo UI" panose="020B0604030504040204" pitchFamily="50" charset="-128"/>
                          <a:ea typeface="Meiryo UI" panose="020B0604030504040204" pitchFamily="50" charset="-128"/>
                        </a:rPr>
                        <a:t>河川関係</a:t>
                      </a:r>
                    </a:p>
                  </a:txBody>
                  <a:tcPr/>
                </a:tc>
                <a:tc>
                  <a:txBody>
                    <a:bodyPr/>
                    <a:lstStyle/>
                    <a:p>
                      <a:pPr algn="r"/>
                      <a:r>
                        <a:rPr lang="en-US" altLang="ja-JP" sz="1200" dirty="0">
                          <a:latin typeface="Meiryo UI" panose="020B0604030504040204" pitchFamily="50" charset="-128"/>
                          <a:ea typeface="Meiryo UI" panose="020B0604030504040204" pitchFamily="50" charset="-128"/>
                          <a:cs typeface="Meiryo UI" panose="020B0604030504040204" pitchFamily="50" charset="-128"/>
                        </a:rPr>
                        <a:t>62</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18</a:t>
                      </a: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r"/>
                      <a:r>
                        <a:rPr kumimoji="1" lang="en-US" altLang="ja-JP" sz="1200" b="1" dirty="0">
                          <a:latin typeface="Meiryo UI" panose="020B0604030504040204" pitchFamily="50" charset="-128"/>
                          <a:ea typeface="Meiryo UI" panose="020B0604030504040204" pitchFamily="50" charset="-128"/>
                        </a:rPr>
                        <a:t>28.3 %</a:t>
                      </a:r>
                      <a:endParaRPr kumimoji="1" lang="ja-JP" altLang="en-US" sz="120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237800">
                <a:tc>
                  <a:txBody>
                    <a:bodyPr/>
                    <a:lstStyle/>
                    <a:p>
                      <a:pPr algn="ctr"/>
                      <a:r>
                        <a:rPr kumimoji="1" lang="ja-JP" altLang="en-US" sz="1200" dirty="0">
                          <a:latin typeface="Meiryo UI" panose="020B0604030504040204" pitchFamily="50" charset="-128"/>
                          <a:ea typeface="Meiryo UI" panose="020B0604030504040204" pitchFamily="50" charset="-128"/>
                        </a:rPr>
                        <a:t>道路関係</a:t>
                      </a:r>
                    </a:p>
                  </a:txBody>
                  <a:tcPr/>
                </a:tc>
                <a:tc>
                  <a:txBody>
                    <a:bodyPr/>
                    <a:lstStyle/>
                    <a:p>
                      <a:pPr algn="r"/>
                      <a:r>
                        <a:rPr lang="en-US" altLang="ja-JP" sz="1200" dirty="0">
                          <a:latin typeface="Meiryo UI" panose="020B0604030504040204" pitchFamily="50" charset="-128"/>
                          <a:ea typeface="Meiryo UI" panose="020B0604030504040204" pitchFamily="50" charset="-128"/>
                          <a:cs typeface="Meiryo UI" panose="020B0604030504040204" pitchFamily="50" charset="-128"/>
                        </a:rPr>
                        <a:t>288</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8 </a:t>
                      </a: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r"/>
                      <a:r>
                        <a:rPr kumimoji="1" lang="en-US" altLang="ja-JP" sz="1200" b="1" dirty="0">
                          <a:latin typeface="Meiryo UI" panose="020B0604030504040204" pitchFamily="50" charset="-128"/>
                          <a:ea typeface="Meiryo UI" panose="020B0604030504040204" pitchFamily="50" charset="-128"/>
                        </a:rPr>
                        <a:t>2.8 %</a:t>
                      </a:r>
                      <a:endParaRPr kumimoji="1" lang="ja-JP" altLang="en-US" sz="120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237800">
                <a:tc>
                  <a:txBody>
                    <a:bodyPr/>
                    <a:lstStyle/>
                    <a:p>
                      <a:pPr algn="ctr"/>
                      <a:r>
                        <a:rPr kumimoji="1" lang="ja-JP" altLang="en-US" sz="1200" dirty="0">
                          <a:latin typeface="Meiryo UI" panose="020B0604030504040204" pitchFamily="50" charset="-128"/>
                          <a:ea typeface="Meiryo UI" panose="020B0604030504040204" pitchFamily="50" charset="-128"/>
                        </a:rPr>
                        <a:t>公園関係</a:t>
                      </a:r>
                    </a:p>
                  </a:txBody>
                  <a:tcPr/>
                </a:tc>
                <a:tc>
                  <a:txBody>
                    <a:bodyPr/>
                    <a:lstStyle/>
                    <a:p>
                      <a:pPr algn="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r"/>
                      <a:r>
                        <a:rPr kumimoji="1" lang="en-US" altLang="ja-JP" sz="1200" b="1" dirty="0">
                          <a:latin typeface="Meiryo UI" panose="020B0604030504040204" pitchFamily="50" charset="-128"/>
                          <a:ea typeface="Meiryo UI" panose="020B0604030504040204" pitchFamily="50" charset="-128"/>
                        </a:rPr>
                        <a:t>40.6 %</a:t>
                      </a:r>
                      <a:endParaRPr kumimoji="1" lang="ja-JP" altLang="en-US" sz="120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237800">
                <a:tc>
                  <a:txBody>
                    <a:bodyPr/>
                    <a:lstStyle/>
                    <a:p>
                      <a:pPr algn="ctr"/>
                      <a:r>
                        <a:rPr kumimoji="1" lang="ja-JP" altLang="en-US" sz="1200" dirty="0">
                          <a:latin typeface="Meiryo UI" panose="020B0604030504040204" pitchFamily="50" charset="-128"/>
                          <a:ea typeface="Meiryo UI" panose="020B0604030504040204" pitchFamily="50" charset="-128"/>
                        </a:rPr>
                        <a:t>港湾関係</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22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ja-JP" altLang="en-US" sz="1200" dirty="0">
                          <a:latin typeface="Meiryo UI" panose="020B0604030504040204" pitchFamily="50" charset="-128"/>
                          <a:ea typeface="Meiryo UI" panose="020B0604030504040204" pitchFamily="50" charset="-128"/>
                        </a:rPr>
                        <a:t>－</a:t>
                      </a:r>
                    </a:p>
                  </a:txBody>
                  <a:tcPr>
                    <a:lnR w="12700" cap="flat" cmpd="sng" algn="ctr">
                      <a:solidFill>
                        <a:schemeClr val="bg1"/>
                      </a:solidFill>
                      <a:prstDash val="solid"/>
                      <a:round/>
                      <a:headEnd type="none" w="med" len="med"/>
                      <a:tailEnd type="none" w="med" len="med"/>
                    </a:lnR>
                  </a:tcPr>
                </a:tc>
                <a:tc>
                  <a:txBody>
                    <a:bodyPr/>
                    <a:lstStyle/>
                    <a:p>
                      <a:pPr algn="r"/>
                      <a:r>
                        <a:rPr kumimoji="1" lang="ja-JP" altLang="en-US" sz="1200"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237800">
                <a:tc>
                  <a:txBody>
                    <a:bodyPr/>
                    <a:lstStyle/>
                    <a:p>
                      <a:pPr algn="ctr"/>
                      <a:r>
                        <a:rPr kumimoji="1" lang="ja-JP" altLang="en-US" sz="1200" dirty="0">
                          <a:latin typeface="Meiryo UI" panose="020B0604030504040204" pitchFamily="50" charset="-128"/>
                          <a:ea typeface="Meiryo UI" panose="020B0604030504040204" pitchFamily="50" charset="-128"/>
                        </a:rPr>
                        <a:t>空港関係</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ja-JP" altLang="en-US" sz="1200" dirty="0">
                          <a:latin typeface="Meiryo UI" panose="020B0604030504040204" pitchFamily="50" charset="-128"/>
                          <a:ea typeface="Meiryo UI" panose="020B0604030504040204" pitchFamily="50" charset="-128"/>
                        </a:rPr>
                        <a:t>－</a:t>
                      </a:r>
                    </a:p>
                  </a:txBody>
                  <a:tcPr>
                    <a:lnR w="12700" cap="flat" cmpd="sng" algn="ctr">
                      <a:solidFill>
                        <a:schemeClr val="bg1"/>
                      </a:solidFill>
                      <a:prstDash val="solid"/>
                      <a:round/>
                      <a:headEnd type="none" w="med" len="med"/>
                      <a:tailEnd type="none" w="med" len="med"/>
                    </a:lnR>
                  </a:tcPr>
                </a:tc>
                <a:tc>
                  <a:txBody>
                    <a:bodyPr/>
                    <a:lstStyle/>
                    <a:p>
                      <a:pPr algn="r"/>
                      <a:r>
                        <a:rPr kumimoji="1" lang="ja-JP" altLang="en-US" sz="1200"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266000">
                <a:tc>
                  <a:txBody>
                    <a:bodyPr/>
                    <a:lstStyle/>
                    <a:p>
                      <a:pPr algn="ctr"/>
                      <a:r>
                        <a:rPr kumimoji="1" lang="ja-JP" altLang="en-US" sz="1200" dirty="0">
                          <a:latin typeface="Meiryo UI" panose="020B0604030504040204" pitchFamily="50" charset="-128"/>
                          <a:ea typeface="Meiryo UI" panose="020B0604030504040204" pitchFamily="50" charset="-128"/>
                        </a:rPr>
                        <a:t>合　計</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376</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27</a:t>
                      </a: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eiryo UI" panose="020B0604030504040204" pitchFamily="50" charset="-128"/>
                          <a:ea typeface="Meiryo UI" panose="020B0604030504040204" pitchFamily="50" charset="-128"/>
                        </a:rPr>
                        <a:t>7.1%</a:t>
                      </a:r>
                      <a:endParaRPr kumimoji="1" lang="ja-JP" altLang="en-US" sz="120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5" name="テキスト ボックス 14"/>
          <p:cNvSpPr txBox="1"/>
          <p:nvPr/>
        </p:nvSpPr>
        <p:spPr>
          <a:xfrm>
            <a:off x="325665" y="4275306"/>
            <a:ext cx="35963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■国直轄事業負担金内訳（</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年度分）</a:t>
            </a:r>
          </a:p>
        </p:txBody>
      </p:sp>
      <p:sp>
        <p:nvSpPr>
          <p:cNvPr id="16" name="テキスト ボックス 15"/>
          <p:cNvSpPr txBox="1"/>
          <p:nvPr/>
        </p:nvSpPr>
        <p:spPr>
          <a:xfrm>
            <a:off x="552957" y="1005530"/>
            <a:ext cx="30243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国直轄事業負担金の見直し</a:t>
            </a:r>
          </a:p>
        </p:txBody>
      </p:sp>
      <p:grpSp>
        <p:nvGrpSpPr>
          <p:cNvPr id="17" name="グループ化 16"/>
          <p:cNvGrpSpPr/>
          <p:nvPr/>
        </p:nvGrpSpPr>
        <p:grpSpPr>
          <a:xfrm>
            <a:off x="2431798" y="2862328"/>
            <a:ext cx="4578602" cy="1357247"/>
            <a:chOff x="1803458" y="1113060"/>
            <a:chExt cx="4062995" cy="1357247"/>
          </a:xfrm>
        </p:grpSpPr>
        <p:sp>
          <p:nvSpPr>
            <p:cNvPr id="18" name="正方形/長方形 17"/>
            <p:cNvSpPr/>
            <p:nvPr/>
          </p:nvSpPr>
          <p:spPr>
            <a:xfrm>
              <a:off x="1803458" y="1126674"/>
              <a:ext cx="974035" cy="129710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09</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　地方分権改革推進委員会ヒアリング（政府）で、橋下知事が、国直轄事業負担金について糾弾</a:t>
              </a:r>
            </a:p>
          </p:txBody>
        </p:sp>
        <p:sp>
          <p:nvSpPr>
            <p:cNvPr id="19" name="正方形/長方形 18"/>
            <p:cNvSpPr/>
            <p:nvPr/>
          </p:nvSpPr>
          <p:spPr>
            <a:xfrm>
              <a:off x="5004936" y="1113060"/>
              <a:ext cx="861517" cy="135724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　国が維持管理に係る負担金を廃止</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年度に限り、特定事業について経過措置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年度～全廃</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正方形/長方形 20"/>
            <p:cNvSpPr/>
            <p:nvPr/>
          </p:nvSpPr>
          <p:spPr>
            <a:xfrm>
              <a:off x="3009551" y="1135924"/>
              <a:ext cx="793863" cy="129651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09</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920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国が、請求先である地方自治体に対して、詳細な内訳書の提示を開始</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aphicFrame>
        <p:nvGraphicFramePr>
          <p:cNvPr id="4" name="表 3"/>
          <p:cNvGraphicFramePr>
            <a:graphicFrameLocks noGrp="1"/>
          </p:cNvGraphicFramePr>
          <p:nvPr/>
        </p:nvGraphicFramePr>
        <p:xfrm>
          <a:off x="1803496" y="2558049"/>
          <a:ext cx="6903469" cy="251460"/>
        </p:xfrm>
        <a:graphic>
          <a:graphicData uri="http://schemas.openxmlformats.org/drawingml/2006/table">
            <a:tbl>
              <a:tblPr firstRow="1" bandRow="1">
                <a:tableStyleId>{7DF18680-E054-41AD-8BC1-D1AEF772440D}</a:tableStyleId>
              </a:tblPr>
              <a:tblGrid>
                <a:gridCol w="27873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864095">
                  <a:extLst>
                    <a:ext uri="{9D8B030D-6E8A-4147-A177-3AD203B41FA5}">
                      <a16:colId xmlns:a16="http://schemas.microsoft.com/office/drawing/2014/main" val="20004"/>
                    </a:ext>
                  </a:extLst>
                </a:gridCol>
              </a:tblGrid>
              <a:tr h="231800">
                <a:tc>
                  <a:txBody>
                    <a:bodyPr/>
                    <a:lstStyle/>
                    <a:p>
                      <a:endParaRPr kumimoji="1" lang="ja-JP" altLang="en-US" sz="1050" dirty="0"/>
                    </a:p>
                  </a:txBody>
                  <a:tcPr/>
                </a:tc>
                <a:tc>
                  <a:txBody>
                    <a:bodyPr/>
                    <a:lstStyle/>
                    <a:p>
                      <a:r>
                        <a:rPr kumimoji="1" lang="en-US" altLang="ja-JP" sz="1050" dirty="0"/>
                        <a:t>2008</a:t>
                      </a:r>
                      <a:r>
                        <a:rPr kumimoji="1" lang="ja-JP" altLang="en-US" sz="1050" dirty="0"/>
                        <a:t>年</a:t>
                      </a:r>
                    </a:p>
                  </a:txBody>
                  <a:tcPr/>
                </a:tc>
                <a:tc>
                  <a:txBody>
                    <a:bodyPr/>
                    <a:lstStyle/>
                    <a:p>
                      <a:r>
                        <a:rPr kumimoji="1" lang="en-US" altLang="ja-JP" sz="1050" dirty="0"/>
                        <a:t>2009</a:t>
                      </a:r>
                      <a:r>
                        <a:rPr kumimoji="1" lang="ja-JP" altLang="en-US" sz="1050" dirty="0"/>
                        <a:t>年</a:t>
                      </a:r>
                    </a:p>
                  </a:txBody>
                  <a:tcPr/>
                </a:tc>
                <a:tc>
                  <a:txBody>
                    <a:bodyPr/>
                    <a:lstStyle/>
                    <a:p>
                      <a:r>
                        <a:rPr kumimoji="1" lang="en-US" altLang="ja-JP" sz="1050" dirty="0"/>
                        <a:t>2010</a:t>
                      </a:r>
                      <a:r>
                        <a:rPr kumimoji="1" lang="ja-JP" altLang="en-US" sz="1050" dirty="0"/>
                        <a:t>年</a:t>
                      </a:r>
                    </a:p>
                  </a:txBody>
                  <a:tcPr/>
                </a:tc>
                <a:tc>
                  <a:txBody>
                    <a:bodyPr/>
                    <a:lstStyle/>
                    <a:p>
                      <a:r>
                        <a:rPr kumimoji="1" lang="en-US" altLang="ja-JP" sz="1050" dirty="0"/>
                        <a:t>2011</a:t>
                      </a:r>
                      <a:r>
                        <a:rPr kumimoji="1" lang="ja-JP" altLang="en-US" sz="1050" dirty="0"/>
                        <a:t>年～</a:t>
                      </a:r>
                    </a:p>
                  </a:txBody>
                  <a:tcPr/>
                </a:tc>
                <a:extLst>
                  <a:ext uri="{0D108BD9-81ED-4DB2-BD59-A6C34878D82A}">
                    <a16:rowId xmlns:a16="http://schemas.microsoft.com/office/drawing/2014/main" val="10000"/>
                  </a:ext>
                </a:extLst>
              </a:tr>
            </a:tbl>
          </a:graphicData>
        </a:graphic>
      </p:graphicFrame>
      <p:sp>
        <p:nvSpPr>
          <p:cNvPr id="22" name="テキスト ボックス 21"/>
          <p:cNvSpPr txBox="1"/>
          <p:nvPr/>
        </p:nvSpPr>
        <p:spPr>
          <a:xfrm>
            <a:off x="309946" y="656869"/>
            <a:ext cx="3267347" cy="369332"/>
          </a:xfrm>
          <a:prstGeom prst="rect">
            <a:avLst/>
          </a:prstGeom>
          <a:noFill/>
        </p:spPr>
        <p:txBody>
          <a:bodyPr wrap="square" rtlCol="0">
            <a:spAutoFit/>
          </a:bodyPr>
          <a:lstStyle/>
          <a:p>
            <a:pPr lvl="0">
              <a:defRPr/>
            </a:pPr>
            <a:r>
              <a:rPr lang="ja-JP" altLang="en-US" b="1" dirty="0">
                <a:solidFill>
                  <a:prstClr val="black"/>
                </a:solidFill>
              </a:rPr>
              <a:t>⑦国への制度改善提案</a:t>
            </a:r>
          </a:p>
        </p:txBody>
      </p:sp>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26</a:t>
            </a:fld>
            <a:endParaRPr lang="ja-JP" altLang="en-US"/>
          </a:p>
        </p:txBody>
      </p:sp>
    </p:spTree>
    <p:extLst>
      <p:ext uri="{BB962C8B-B14F-4D97-AF65-F5344CB8AC3E}">
        <p14:creationId xmlns:p14="http://schemas.microsoft.com/office/powerpoint/2010/main" val="3246987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300336" y="615139"/>
            <a:ext cx="551633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⑧</a:t>
            </a:r>
            <a:r>
              <a:rPr kumimoji="1" lang="ja-JP" altLang="en-US"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健全で規律ある行財政運営に向けた仕組みづくり</a:t>
            </a:r>
            <a:endParaRPr kumimoji="1" lang="en-US" altLang="ja-JP"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 name="テキスト ボックス 4"/>
          <p:cNvSpPr txBox="1"/>
          <p:nvPr/>
        </p:nvSpPr>
        <p:spPr>
          <a:xfrm>
            <a:off x="148022" y="135553"/>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300336" y="5685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00125" y="1057176"/>
            <a:ext cx="2227659" cy="307777"/>
          </a:xfrm>
          <a:prstGeom prst="rect">
            <a:avLst/>
          </a:prstGeom>
          <a:solidFill>
            <a:schemeClr val="bg2">
              <a:lumMod val="9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財政運営基本条例の制定</a:t>
            </a:r>
          </a:p>
        </p:txBody>
      </p:sp>
      <p:graphicFrame>
        <p:nvGraphicFramePr>
          <p:cNvPr id="10" name="表 9"/>
          <p:cNvGraphicFramePr>
            <a:graphicFrameLocks noGrp="1"/>
          </p:cNvGraphicFramePr>
          <p:nvPr/>
        </p:nvGraphicFramePr>
        <p:xfrm>
          <a:off x="3424461" y="2132855"/>
          <a:ext cx="4968552" cy="4728064"/>
        </p:xfrm>
        <a:graphic>
          <a:graphicData uri="http://schemas.openxmlformats.org/drawingml/2006/table">
            <a:tbl>
              <a:tblPr firstRow="1" bandRow="1">
                <a:tableStyleId>{F5AB1C69-6EDB-4FF4-983F-18BD219EF322}</a:tableStyleId>
              </a:tblPr>
              <a:tblGrid>
                <a:gridCol w="4968552">
                  <a:extLst>
                    <a:ext uri="{9D8B030D-6E8A-4147-A177-3AD203B41FA5}">
                      <a16:colId xmlns:a16="http://schemas.microsoft.com/office/drawing/2014/main" val="20000"/>
                    </a:ext>
                  </a:extLst>
                </a:gridCol>
              </a:tblGrid>
              <a:tr h="2264501">
                <a:tc>
                  <a:txBody>
                    <a:bodyPr/>
                    <a:lstStyle/>
                    <a:p>
                      <a:pPr marL="216000" marR="0" lvl="0" indent="-285750" algn="l" defTabSz="914400" rtl="0" eaLnBrk="0" fontAlgn="base" latinLnBrk="0" hangingPunct="0">
                        <a:lnSpc>
                          <a:spcPct val="90000"/>
                        </a:lnSpc>
                        <a:spcBef>
                          <a:spcPts val="400"/>
                        </a:spcBef>
                        <a:spcAft>
                          <a:spcPct val="0"/>
                        </a:spcAft>
                        <a:buClrTx/>
                        <a:buSzTx/>
                        <a:buFont typeface="Wingdings" pitchFamily="2" charset="2"/>
                        <a:buChar char="Ø"/>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収入の範囲内で予算を組む</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31825" marR="0" lvl="0" indent="-200025"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新規施策実施時には、安定的な財源確保に努める。</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31825" marR="0" lvl="0" indent="-200025"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適切な府債発行。</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31825" marR="0" lvl="0" indent="-200025"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反復・継続的な単年度貸付の禁止。</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31825" marR="0" lvl="0" indent="-200025"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基金からの借入れ禁止を明確化。</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16000" marR="0" lvl="0" indent="-285750" algn="l" defTabSz="914400" rtl="0" eaLnBrk="0" fontAlgn="base" latinLnBrk="0" hangingPunct="0">
                        <a:lnSpc>
                          <a:spcPct val="90000"/>
                        </a:lnSpc>
                        <a:spcBef>
                          <a:spcPts val="400"/>
                        </a:spcBef>
                        <a:spcAft>
                          <a:spcPct val="0"/>
                        </a:spcAft>
                        <a:buClrTx/>
                        <a:buSzTx/>
                        <a:buFont typeface="Wingdings" pitchFamily="2" charset="2"/>
                        <a:buChar char="Ø"/>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財政のリスクマネジメント</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31825" marR="0" lvl="0" indent="-200025"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環境変化に伴う事業の見直し・撤退への適切な対応。</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31825" marR="0" lvl="0" indent="-200025"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将来負担につながる新たな損失補償等の原則禁止。</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16000" marR="0" lvl="0" indent="-285750" algn="l" defTabSz="914400" rtl="0" eaLnBrk="0" fontAlgn="base" latinLnBrk="0" hangingPunct="0">
                        <a:lnSpc>
                          <a:spcPct val="90000"/>
                        </a:lnSpc>
                        <a:spcBef>
                          <a:spcPts val="400"/>
                        </a:spcBef>
                        <a:spcAft>
                          <a:spcPct val="0"/>
                        </a:spcAft>
                        <a:buClrTx/>
                        <a:buSzTx/>
                        <a:buFont typeface="Wingdings" pitchFamily="2" charset="2"/>
                        <a:buChar char="Ø"/>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権限・責任・受益に応じた適切な費用負担　　　</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31825" marR="0" lvl="0" indent="-200025"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他の当事者との適切な役割分担・費用負担。</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31825" marR="0" lvl="0" indent="-200025"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国の制度・施策に対する適正な費用負担等に向けた必要な提言。</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31825" marR="0" lvl="0" indent="-200025"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使用料・手数料など受益者による適正負担。　　　　　　　　　　　　　など</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31800" marR="0" lvl="0" indent="0" algn="l" defTabSz="914400" rtl="0" eaLnBrk="0" fontAlgn="base" latinLnBrk="0" hangingPunct="0">
                        <a:lnSpc>
                          <a:spcPct val="100000"/>
                        </a:lnSpc>
                        <a:spcBef>
                          <a:spcPts val="0"/>
                        </a:spcBef>
                        <a:spcAft>
                          <a:spcPct val="0"/>
                        </a:spcAft>
                        <a:buClrTx/>
                        <a:buSzTx/>
                        <a:buFont typeface="Arial" pitchFamily="34" charset="0"/>
                        <a:buNone/>
                        <a:tabLst/>
                        <a:defRPr/>
                      </a:pPr>
                      <a:endParaRPr kumimoji="0"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91430" marR="91430" marT="45738" marB="45738">
                    <a:lnL w="12700" cmpd="sng">
                      <a:noFill/>
                    </a:lnL>
                    <a:lnR w="12700" cmpd="sng">
                      <a:noFill/>
                    </a:lnR>
                    <a:lnT w="12700" cmpd="sng">
                      <a:noFill/>
                    </a:lnT>
                    <a:lnB w="38100" cmpd="sng">
                      <a:noFill/>
                    </a:lnB>
                    <a:lnTlToBr w="12700" cmpd="sng">
                      <a:noFill/>
                      <a:prstDash val="solid"/>
                    </a:lnTlToBr>
                    <a:lnBlToTr w="12700" cmpd="sng">
                      <a:noFill/>
                      <a:prstDash val="solid"/>
                    </a:lnBlToTr>
                    <a:gradFill flip="none" rotWithShape="1">
                      <a:gsLst>
                        <a:gs pos="0">
                          <a:schemeClr val="bg2">
                            <a:lumMod val="75000"/>
                          </a:schemeClr>
                        </a:gs>
                        <a:gs pos="12000">
                          <a:schemeClr val="bg1"/>
                        </a:gs>
                        <a:gs pos="100000">
                          <a:schemeClr val="bg1"/>
                        </a:gs>
                      </a:gsLst>
                      <a:lin ang="2700000" scaled="1"/>
                      <a:tileRect/>
                    </a:gradFill>
                  </a:tcPr>
                </a:tc>
                <a:extLst>
                  <a:ext uri="{0D108BD9-81ED-4DB2-BD59-A6C34878D82A}">
                    <a16:rowId xmlns:a16="http://schemas.microsoft.com/office/drawing/2014/main" val="10000"/>
                  </a:ext>
                </a:extLst>
              </a:tr>
              <a:tr h="1684238">
                <a:tc>
                  <a:txBody>
                    <a:bodyPr/>
                    <a:lstStyle/>
                    <a:p>
                      <a:pPr marL="216000" marR="0" lvl="0" indent="-285750" algn="l" defTabSz="914400" rtl="0" eaLnBrk="0" fontAlgn="base" latinLnBrk="0" hangingPunct="0">
                        <a:lnSpc>
                          <a:spcPct val="90000"/>
                        </a:lnSpc>
                        <a:spcBef>
                          <a:spcPts val="400"/>
                        </a:spcBef>
                        <a:spcAft>
                          <a:spcPct val="0"/>
                        </a:spcAft>
                        <a:buClrTx/>
                        <a:buSzTx/>
                        <a:buFont typeface="Wingdings" pitchFamily="2" charset="2"/>
                        <a:buChar char="Ø"/>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中長期の財政状況の試算・公表</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31825" marR="0" lvl="0" indent="-200025"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予算審議や計画的な財政運営のため、</a:t>
                      </a:r>
                      <a:r>
                        <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年以上の中長期試算を公表。</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16000" marR="0" lvl="0" indent="-285750" algn="l" defTabSz="914400" rtl="0" eaLnBrk="0" fontAlgn="base" latinLnBrk="0" hangingPunct="0">
                        <a:lnSpc>
                          <a:spcPct val="90000"/>
                        </a:lnSpc>
                        <a:spcBef>
                          <a:spcPts val="400"/>
                        </a:spcBef>
                        <a:spcAft>
                          <a:spcPct val="0"/>
                        </a:spcAft>
                        <a:buClrTx/>
                        <a:buSzTx/>
                        <a:buFont typeface="Wingdings" pitchFamily="2" charset="2"/>
                        <a:buChar char="Ø"/>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府独自の財政指標を公表</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16000" marR="0" lvl="0" indent="-285750" algn="l" defTabSz="914400" rtl="0" eaLnBrk="0" fontAlgn="base" latinLnBrk="0" hangingPunct="0">
                        <a:lnSpc>
                          <a:spcPct val="90000"/>
                        </a:lnSpc>
                        <a:spcBef>
                          <a:spcPts val="400"/>
                        </a:spcBef>
                        <a:spcAft>
                          <a:spcPct val="0"/>
                        </a:spcAft>
                        <a:buClrTx/>
                        <a:buSzTx/>
                        <a:buFont typeface="Wingdings" pitchFamily="2" charset="2"/>
                        <a:buChar char="Ø"/>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減債基金・財政調整基金への計画的な積立て</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31825" marR="0" lvl="0" indent="-200025"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減債基金への計画的な積立て。</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31825" marR="0" lvl="0" indent="-200025"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財政の環境変化に備え、財政調整基金に新たな積立目標額等を設定。</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31825" marR="0" lvl="0" indent="-200025"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決算剰余金の１／２ずつを減債基金・財政調整基金に編入。</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16000" marR="0" lvl="0" indent="-285750" algn="l" defTabSz="914400" rtl="0" eaLnBrk="0" fontAlgn="base" latinLnBrk="0" hangingPunct="0">
                        <a:lnSpc>
                          <a:spcPct val="90000"/>
                        </a:lnSpc>
                        <a:spcBef>
                          <a:spcPts val="400"/>
                        </a:spcBef>
                        <a:spcAft>
                          <a:spcPct val="0"/>
                        </a:spcAft>
                        <a:buClrTx/>
                        <a:buSzTx/>
                        <a:buFont typeface="Wingdings" pitchFamily="2" charset="2"/>
                        <a:buChar char="Ø"/>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庁内で財政の現状・目標について認識を共有</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90000"/>
                        </a:lnSpc>
                        <a:spcBef>
                          <a:spcPts val="0"/>
                        </a:spcBef>
                        <a:spcAft>
                          <a:spcPct val="0"/>
                        </a:spcAft>
                        <a:buClrTx/>
                        <a:buSzTx/>
                        <a:buFont typeface="Wingdings" pitchFamily="2" charset="2"/>
                        <a:buNone/>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91430" marR="91430" marT="45738" marB="45738">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bg2">
                            <a:lumMod val="75000"/>
                          </a:schemeClr>
                        </a:gs>
                        <a:gs pos="12000">
                          <a:schemeClr val="bg1"/>
                        </a:gs>
                        <a:gs pos="100000">
                          <a:schemeClr val="bg1"/>
                        </a:gs>
                      </a:gsLst>
                      <a:lin ang="2700000" scaled="1"/>
                      <a:tileRect/>
                    </a:gradFill>
                  </a:tcPr>
                </a:tc>
                <a:extLst>
                  <a:ext uri="{0D108BD9-81ED-4DB2-BD59-A6C34878D82A}">
                    <a16:rowId xmlns:a16="http://schemas.microsoft.com/office/drawing/2014/main" val="10001"/>
                  </a:ext>
                </a:extLst>
              </a:tr>
              <a:tr h="671135">
                <a:tc>
                  <a:txBody>
                    <a:bodyPr/>
                    <a:lstStyle/>
                    <a:p>
                      <a:pPr marL="216000" marR="0" lvl="0" indent="-285750" algn="l" defTabSz="914400" rtl="0" eaLnBrk="0" fontAlgn="base" latinLnBrk="0" hangingPunct="0">
                        <a:lnSpc>
                          <a:spcPct val="90000"/>
                        </a:lnSpc>
                        <a:spcBef>
                          <a:spcPts val="400"/>
                        </a:spcBef>
                        <a:spcAft>
                          <a:spcPct val="0"/>
                        </a:spcAft>
                        <a:buClrTx/>
                        <a:buSzTx/>
                        <a:buFont typeface="Wingdings" pitchFamily="2" charset="2"/>
                        <a:buChar char="Ø"/>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予算編成過程など財政情報の積極的な公表</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16000" marR="0" lvl="0" indent="-285750" algn="l" defTabSz="914400" rtl="0" eaLnBrk="0" fontAlgn="base" latinLnBrk="0" hangingPunct="0">
                        <a:lnSpc>
                          <a:spcPct val="90000"/>
                        </a:lnSpc>
                        <a:spcBef>
                          <a:spcPts val="400"/>
                        </a:spcBef>
                        <a:spcAft>
                          <a:spcPct val="0"/>
                        </a:spcAft>
                        <a:buClrTx/>
                        <a:buSzTx/>
                        <a:buFont typeface="Wingdings" pitchFamily="2" charset="2"/>
                        <a:buChar char="Ø"/>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将来の財政リスクの把握と公表</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16000" marR="0" lvl="0" indent="-285750" algn="l" defTabSz="914400" rtl="0" eaLnBrk="0" fontAlgn="base" latinLnBrk="0" hangingPunct="0">
                        <a:lnSpc>
                          <a:spcPct val="90000"/>
                        </a:lnSpc>
                        <a:spcBef>
                          <a:spcPts val="400"/>
                        </a:spcBef>
                        <a:spcAft>
                          <a:spcPct val="0"/>
                        </a:spcAft>
                        <a:buClrTx/>
                        <a:buSzTx/>
                        <a:buFont typeface="Wingdings" pitchFamily="2" charset="2"/>
                        <a:buChar char="Ø"/>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新公会計に基づく財務諸表の公表</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91430" marR="91430" marT="45738" marB="45738">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chemeClr val="bg2">
                            <a:lumMod val="75000"/>
                          </a:schemeClr>
                        </a:gs>
                        <a:gs pos="12000">
                          <a:schemeClr val="bg1"/>
                        </a:gs>
                        <a:gs pos="100000">
                          <a:schemeClr val="bg1"/>
                        </a:gs>
                      </a:gsLst>
                      <a:lin ang="2700000" scaled="1"/>
                      <a:tileRect/>
                    </a:gradFill>
                  </a:tcPr>
                </a:tc>
                <a:extLst>
                  <a:ext uri="{0D108BD9-81ED-4DB2-BD59-A6C34878D82A}">
                    <a16:rowId xmlns:a16="http://schemas.microsoft.com/office/drawing/2014/main" val="10002"/>
                  </a:ext>
                </a:extLst>
              </a:tr>
            </a:tbl>
          </a:graphicData>
        </a:graphic>
      </p:graphicFrame>
      <p:sp>
        <p:nvSpPr>
          <p:cNvPr id="13" name="ホームベース 25"/>
          <p:cNvSpPr>
            <a:spLocks noChangeArrowheads="1"/>
          </p:cNvSpPr>
          <p:nvPr/>
        </p:nvSpPr>
        <p:spPr bwMode="auto">
          <a:xfrm>
            <a:off x="606482" y="2146639"/>
            <a:ext cx="2304255" cy="379778"/>
          </a:xfrm>
          <a:prstGeom prst="homePlate">
            <a:avLst>
              <a:gd name="adj" fmla="val 33875"/>
            </a:avLst>
          </a:prstGeom>
          <a:solidFill>
            <a:srgbClr val="FFCCCC"/>
          </a:solidFill>
          <a:ln w="9525" algn="ctr">
            <a:solidFill>
              <a:srgbClr val="000000"/>
            </a:solidFill>
            <a:round/>
            <a:headEnd/>
            <a:tailEnd/>
          </a:ln>
        </p:spPr>
        <p:txBody>
          <a:bodyPr wrap="none" lIns="72000" tIns="72000" rIns="0" bIns="72000" anchor="ctr"/>
          <a:lstStyle>
            <a:lvl1pPr eaLnBrk="0" hangingPunct="0">
              <a:defRPr sz="1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40000"/>
              </a:spcBef>
            </a:pPr>
            <a:r>
              <a:rPr lang="ja-JP" altLang="en-US" dirty="0">
                <a:solidFill>
                  <a:srgbClr val="000000"/>
                </a:solidFill>
                <a:latin typeface="Meiryo UI" panose="020B0604030504040204" pitchFamily="50" charset="-128"/>
                <a:ea typeface="Meiryo UI" panose="020B0604030504040204" pitchFamily="50" charset="-128"/>
              </a:rPr>
              <a:t>１　規律の確保</a:t>
            </a:r>
          </a:p>
        </p:txBody>
      </p:sp>
      <p:sp>
        <p:nvSpPr>
          <p:cNvPr id="14" name="ホームベース 14"/>
          <p:cNvSpPr>
            <a:spLocks noChangeArrowheads="1"/>
          </p:cNvSpPr>
          <p:nvPr/>
        </p:nvSpPr>
        <p:spPr bwMode="auto">
          <a:xfrm>
            <a:off x="586488" y="4324163"/>
            <a:ext cx="2303264" cy="416809"/>
          </a:xfrm>
          <a:prstGeom prst="homePlate">
            <a:avLst>
              <a:gd name="adj" fmla="val 33875"/>
            </a:avLst>
          </a:prstGeom>
          <a:solidFill>
            <a:srgbClr val="FFCCCC"/>
          </a:solidFill>
          <a:ln w="9525" algn="ctr">
            <a:solidFill>
              <a:srgbClr val="000000"/>
            </a:solidFill>
            <a:round/>
            <a:headEnd/>
            <a:tailEnd/>
          </a:ln>
        </p:spPr>
        <p:txBody>
          <a:bodyPr wrap="none" lIns="72000" tIns="72000" rIns="0" bIns="72000" anchor="ctr"/>
          <a:lstStyle>
            <a:lvl1pPr eaLnBrk="0" hangingPunct="0">
              <a:defRPr sz="1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40000"/>
              </a:spcBef>
            </a:pPr>
            <a:r>
              <a:rPr lang="ja-JP" altLang="en-US" dirty="0">
                <a:solidFill>
                  <a:srgbClr val="000000"/>
                </a:solidFill>
                <a:latin typeface="Meiryo UI" panose="020B0604030504040204" pitchFamily="50" charset="-128"/>
                <a:ea typeface="Meiryo UI" panose="020B0604030504040204" pitchFamily="50" charset="-128"/>
              </a:rPr>
              <a:t>２　計画性の確保</a:t>
            </a:r>
          </a:p>
        </p:txBody>
      </p:sp>
      <p:sp>
        <p:nvSpPr>
          <p:cNvPr id="15" name="ホームベース 17"/>
          <p:cNvSpPr>
            <a:spLocks noChangeArrowheads="1"/>
          </p:cNvSpPr>
          <p:nvPr/>
        </p:nvSpPr>
        <p:spPr bwMode="auto">
          <a:xfrm>
            <a:off x="586488" y="5847506"/>
            <a:ext cx="2304255" cy="403274"/>
          </a:xfrm>
          <a:prstGeom prst="homePlate">
            <a:avLst>
              <a:gd name="adj" fmla="val 33875"/>
            </a:avLst>
          </a:prstGeom>
          <a:solidFill>
            <a:srgbClr val="FFCCCC"/>
          </a:solidFill>
          <a:ln w="9525" algn="ctr">
            <a:solidFill>
              <a:srgbClr val="000000"/>
            </a:solidFill>
            <a:round/>
            <a:headEnd/>
            <a:tailEnd/>
          </a:ln>
        </p:spPr>
        <p:txBody>
          <a:bodyPr wrap="none" lIns="72000" tIns="72000" rIns="0" bIns="72000" anchor="ctr"/>
          <a:lstStyle>
            <a:lvl1pPr eaLnBrk="0" hangingPunct="0">
              <a:defRPr sz="1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40000"/>
              </a:spcBef>
            </a:pPr>
            <a:r>
              <a:rPr lang="ja-JP" altLang="en-US" dirty="0">
                <a:solidFill>
                  <a:srgbClr val="000000"/>
                </a:solidFill>
                <a:latin typeface="Meiryo UI" panose="020B0604030504040204" pitchFamily="50" charset="-128"/>
                <a:ea typeface="Meiryo UI" panose="020B0604030504040204" pitchFamily="50" charset="-128"/>
              </a:rPr>
              <a:t>３　透明性の確保</a:t>
            </a:r>
          </a:p>
        </p:txBody>
      </p:sp>
      <p:sp>
        <p:nvSpPr>
          <p:cNvPr id="16" name="AutoShape 7"/>
          <p:cNvSpPr>
            <a:spLocks noChangeArrowheads="1"/>
          </p:cNvSpPr>
          <p:nvPr/>
        </p:nvSpPr>
        <p:spPr bwMode="auto">
          <a:xfrm>
            <a:off x="586488" y="2578320"/>
            <a:ext cx="2304255" cy="1094244"/>
          </a:xfrm>
          <a:prstGeom prst="roundRect">
            <a:avLst>
              <a:gd name="adj" fmla="val 13364"/>
            </a:avLst>
          </a:prstGeom>
          <a:solidFill>
            <a:schemeClr val="bg1"/>
          </a:solidFill>
          <a:ln w="63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defRPr/>
            </a:pPr>
            <a:r>
              <a:rPr kumimoji="1" lang="ja-JP" altLang="en-US" sz="1000" dirty="0">
                <a:solidFill>
                  <a:srgbClr val="000000"/>
                </a:solidFill>
                <a:latin typeface="Meiryo UI" panose="020B0604030504040204" pitchFamily="50" charset="-128"/>
                <a:ea typeface="Meiryo UI" panose="020B0604030504040204" pitchFamily="50" charset="-128"/>
              </a:rPr>
              <a:t>◆将来の世代に負担を先送りしない。</a:t>
            </a:r>
            <a:r>
              <a:rPr lang="ja-JP" altLang="en-US" sz="1000" dirty="0">
                <a:solidFill>
                  <a:srgbClr val="000000"/>
                </a:solidFill>
                <a:latin typeface="Meiryo UI" panose="020B0604030504040204" pitchFamily="50" charset="-128"/>
                <a:ea typeface="Meiryo UI" panose="020B0604030504040204" pitchFamily="50" charset="-128"/>
              </a:rPr>
              <a:t>　　　　</a:t>
            </a:r>
            <a:endParaRPr lang="en-US" altLang="ja-JP" sz="1000" dirty="0">
              <a:solidFill>
                <a:srgbClr val="000000"/>
              </a:solidFill>
              <a:latin typeface="Meiryo UI" panose="020B0604030504040204" pitchFamily="50" charset="-128"/>
              <a:ea typeface="Meiryo UI" panose="020B0604030504040204" pitchFamily="50" charset="-128"/>
            </a:endParaRPr>
          </a:p>
          <a:p>
            <a:pPr>
              <a:lnSpc>
                <a:spcPct val="120000"/>
              </a:lnSpc>
              <a:defRPr/>
            </a:pPr>
            <a:r>
              <a:rPr kumimoji="1" lang="ja-JP" altLang="en-US" sz="1000" dirty="0">
                <a:solidFill>
                  <a:srgbClr val="000000"/>
                </a:solidFill>
                <a:latin typeface="Meiryo UI" panose="020B0604030504040204" pitchFamily="50" charset="-128"/>
                <a:ea typeface="Meiryo UI" panose="020B0604030504040204" pitchFamily="50" charset="-128"/>
              </a:rPr>
              <a:t>　　・府民の受益と負担の均衡を図る。</a:t>
            </a:r>
            <a:r>
              <a:rPr lang="ja-JP" altLang="en-US" sz="1000" dirty="0">
                <a:solidFill>
                  <a:srgbClr val="000000"/>
                </a:solidFill>
                <a:latin typeface="Meiryo UI" panose="020B0604030504040204" pitchFamily="50" charset="-128"/>
                <a:ea typeface="Meiryo UI" panose="020B0604030504040204" pitchFamily="50" charset="-128"/>
              </a:rPr>
              <a:t>　　　</a:t>
            </a:r>
            <a:endParaRPr lang="en-US" altLang="ja-JP" sz="1000" dirty="0">
              <a:solidFill>
                <a:srgbClr val="000000"/>
              </a:solidFill>
              <a:latin typeface="Meiryo UI" panose="020B0604030504040204" pitchFamily="50" charset="-128"/>
              <a:ea typeface="Meiryo UI" panose="020B0604030504040204" pitchFamily="50" charset="-128"/>
            </a:endParaRPr>
          </a:p>
          <a:p>
            <a:pPr>
              <a:lnSpc>
                <a:spcPct val="120000"/>
              </a:lnSpc>
              <a:defRPr/>
            </a:pPr>
            <a:r>
              <a:rPr kumimoji="1" lang="ja-JP" altLang="en-US" sz="1000" dirty="0">
                <a:solidFill>
                  <a:srgbClr val="000000"/>
                </a:solidFill>
                <a:latin typeface="Meiryo UI" panose="020B0604030504040204" pitchFamily="50" charset="-128"/>
                <a:ea typeface="Meiryo UI" panose="020B0604030504040204" pitchFamily="50" charset="-128"/>
              </a:rPr>
              <a:t>　　・財政リスクを適切に管理。</a:t>
            </a:r>
            <a:endParaRPr kumimoji="1" lang="en-US" altLang="ja-JP" sz="1000" dirty="0">
              <a:solidFill>
                <a:srgbClr val="000000"/>
              </a:solidFill>
              <a:latin typeface="Meiryo UI" panose="020B0604030504040204" pitchFamily="50" charset="-128"/>
              <a:ea typeface="Meiryo UI" panose="020B0604030504040204" pitchFamily="50" charset="-128"/>
            </a:endParaRPr>
          </a:p>
          <a:p>
            <a:pPr>
              <a:lnSpc>
                <a:spcPct val="120000"/>
              </a:lnSpc>
              <a:defRPr/>
            </a:pPr>
            <a:r>
              <a:rPr kumimoji="1" lang="ja-JP" altLang="en-US" sz="1000" dirty="0">
                <a:solidFill>
                  <a:srgbClr val="000000"/>
                </a:solidFill>
                <a:latin typeface="Meiryo UI" panose="020B0604030504040204" pitchFamily="50" charset="-128"/>
                <a:ea typeface="Meiryo UI" panose="020B0604030504040204" pitchFamily="50" charset="-128"/>
              </a:rPr>
              <a:t>◆府、国、他の地方公共団体、民間</a:t>
            </a:r>
            <a:endParaRPr kumimoji="1" lang="en-US" altLang="ja-JP" sz="1000" dirty="0">
              <a:solidFill>
                <a:srgbClr val="000000"/>
              </a:solidFill>
              <a:latin typeface="Meiryo UI" panose="020B0604030504040204" pitchFamily="50" charset="-128"/>
              <a:ea typeface="Meiryo UI" panose="020B0604030504040204" pitchFamily="50" charset="-128"/>
            </a:endParaRPr>
          </a:p>
          <a:p>
            <a:pPr>
              <a:lnSpc>
                <a:spcPct val="120000"/>
              </a:lnSpc>
              <a:defRPr/>
            </a:pPr>
            <a:r>
              <a:rPr lang="ja-JP" altLang="en-US" sz="1000" dirty="0">
                <a:solidFill>
                  <a:srgbClr val="000000"/>
                </a:solidFill>
                <a:latin typeface="Meiryo UI" panose="020B0604030504040204" pitchFamily="50" charset="-128"/>
                <a:ea typeface="Meiryo UI" panose="020B0604030504040204" pitchFamily="50" charset="-128"/>
              </a:rPr>
              <a:t>　</a:t>
            </a:r>
            <a:r>
              <a:rPr kumimoji="1" lang="ja-JP" altLang="en-US" sz="1000" dirty="0">
                <a:solidFill>
                  <a:srgbClr val="000000"/>
                </a:solidFill>
                <a:latin typeface="Meiryo UI" panose="020B0604030504040204" pitchFamily="50" charset="-128"/>
                <a:ea typeface="Meiryo UI" panose="020B0604030504040204" pitchFamily="50" charset="-128"/>
              </a:rPr>
              <a:t>事業者等が分担すべき役割を明確化。</a:t>
            </a:r>
            <a:endParaRPr kumimoji="1" lang="en-US" altLang="ja-JP" sz="1000" dirty="0">
              <a:solidFill>
                <a:srgbClr val="000000"/>
              </a:solidFill>
              <a:latin typeface="Meiryo UI" panose="020B0604030504040204" pitchFamily="50" charset="-128"/>
              <a:ea typeface="Meiryo UI" panose="020B0604030504040204" pitchFamily="50" charset="-128"/>
            </a:endParaRPr>
          </a:p>
        </p:txBody>
      </p:sp>
      <p:sp>
        <p:nvSpPr>
          <p:cNvPr id="17" name="AutoShape 7"/>
          <p:cNvSpPr>
            <a:spLocks noChangeArrowheads="1"/>
          </p:cNvSpPr>
          <p:nvPr/>
        </p:nvSpPr>
        <p:spPr bwMode="auto">
          <a:xfrm>
            <a:off x="562450" y="4777257"/>
            <a:ext cx="2304255" cy="727591"/>
          </a:xfrm>
          <a:prstGeom prst="roundRect">
            <a:avLst>
              <a:gd name="adj" fmla="val 20269"/>
            </a:avLst>
          </a:prstGeom>
          <a:solidFill>
            <a:schemeClr val="bg1"/>
          </a:solidFill>
          <a:ln w="63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eaLnBrk="0" hangingPunct="0">
              <a:defRPr sz="1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pPr>
            <a:r>
              <a:rPr kumimoji="1" lang="ja-JP" altLang="en-US" sz="1000" b="0" dirty="0">
                <a:solidFill>
                  <a:srgbClr val="000000"/>
                </a:solidFill>
                <a:latin typeface="Meiryo UI" panose="020B0604030504040204" pitchFamily="50" charset="-128"/>
                <a:ea typeface="Meiryo UI" panose="020B0604030504040204" pitchFamily="50" charset="-128"/>
              </a:rPr>
              <a:t>◆中長期的な見通しを持つ。</a:t>
            </a:r>
            <a:endParaRPr kumimoji="1" lang="en-US" altLang="ja-JP" sz="1000" b="0" dirty="0">
              <a:solidFill>
                <a:srgbClr val="000000"/>
              </a:solidFill>
              <a:latin typeface="Meiryo UI" panose="020B0604030504040204" pitchFamily="50" charset="-128"/>
              <a:ea typeface="Meiryo UI" panose="020B0604030504040204" pitchFamily="50" charset="-128"/>
            </a:endParaRPr>
          </a:p>
          <a:p>
            <a:pPr marL="0" indent="0" eaLnBrk="1" hangingPunct="1">
              <a:lnSpc>
                <a:spcPct val="120000"/>
              </a:lnSpc>
            </a:pPr>
            <a:r>
              <a:rPr kumimoji="1" lang="ja-JP" altLang="en-US" sz="1000" b="0" dirty="0">
                <a:solidFill>
                  <a:srgbClr val="000000"/>
                </a:solidFill>
                <a:latin typeface="Meiryo UI" panose="020B0604030504040204" pitchFamily="50" charset="-128"/>
                <a:ea typeface="Meiryo UI" panose="020B0604030504040204" pitchFamily="50" charset="-128"/>
              </a:rPr>
              <a:t>◆予見し難い情勢の変化の際に府民</a:t>
            </a:r>
            <a:endParaRPr kumimoji="1" lang="en-US" altLang="ja-JP" sz="1000" b="0" dirty="0">
              <a:solidFill>
                <a:srgbClr val="000000"/>
              </a:solidFill>
              <a:latin typeface="Meiryo UI" panose="020B0604030504040204" pitchFamily="50" charset="-128"/>
              <a:ea typeface="Meiryo UI" panose="020B0604030504040204" pitchFamily="50" charset="-128"/>
            </a:endParaRPr>
          </a:p>
          <a:p>
            <a:pPr marL="0" indent="0" eaLnBrk="1" hangingPunct="1">
              <a:lnSpc>
                <a:spcPct val="120000"/>
              </a:lnSpc>
            </a:pPr>
            <a:r>
              <a:rPr lang="ja-JP" altLang="en-US" sz="1000" b="0" dirty="0">
                <a:solidFill>
                  <a:srgbClr val="000000"/>
                </a:solidFill>
                <a:latin typeface="Meiryo UI" panose="020B0604030504040204" pitchFamily="50" charset="-128"/>
                <a:ea typeface="Meiryo UI" panose="020B0604030504040204" pitchFamily="50" charset="-128"/>
              </a:rPr>
              <a:t>　 </a:t>
            </a:r>
            <a:r>
              <a:rPr kumimoji="1" lang="ja-JP" altLang="en-US" sz="1000" b="0" dirty="0">
                <a:solidFill>
                  <a:srgbClr val="000000"/>
                </a:solidFill>
                <a:latin typeface="Meiryo UI" panose="020B0604030504040204" pitchFamily="50" charset="-128"/>
                <a:ea typeface="Meiryo UI" panose="020B0604030504040204" pitchFamily="50" charset="-128"/>
              </a:rPr>
              <a:t>生活の安定を確保。</a:t>
            </a:r>
            <a:endParaRPr kumimoji="1" lang="en-US" altLang="ja-JP" sz="1000" b="0" dirty="0">
              <a:solidFill>
                <a:srgbClr val="000000"/>
              </a:solidFill>
              <a:latin typeface="Meiryo UI" panose="020B0604030504040204" pitchFamily="50" charset="-128"/>
              <a:ea typeface="Meiryo UI" panose="020B0604030504040204" pitchFamily="50" charset="-128"/>
            </a:endParaRPr>
          </a:p>
        </p:txBody>
      </p:sp>
      <p:sp>
        <p:nvSpPr>
          <p:cNvPr id="18" name="AutoShape 7"/>
          <p:cNvSpPr>
            <a:spLocks noChangeArrowheads="1"/>
          </p:cNvSpPr>
          <p:nvPr/>
        </p:nvSpPr>
        <p:spPr bwMode="auto">
          <a:xfrm>
            <a:off x="562451" y="6279355"/>
            <a:ext cx="2304255" cy="519708"/>
          </a:xfrm>
          <a:prstGeom prst="roundRect">
            <a:avLst>
              <a:gd name="adj" fmla="val 20269"/>
            </a:avLst>
          </a:prstGeom>
          <a:solidFill>
            <a:schemeClr val="bg1"/>
          </a:solidFill>
          <a:ln w="63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eaLnBrk="0" hangingPunct="0">
              <a:defRPr sz="1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1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1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1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1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Wingdings" panose="05000000000000000000" pitchFamily="2" charset="2"/>
              <a:buChar char="u"/>
            </a:pPr>
            <a:r>
              <a:rPr kumimoji="1" lang="ja-JP" altLang="en-US" sz="1000" b="0" dirty="0">
                <a:solidFill>
                  <a:srgbClr val="000000"/>
                </a:solidFill>
                <a:latin typeface="Meiryo UI" panose="020B0604030504040204" pitchFamily="50" charset="-128"/>
                <a:ea typeface="Meiryo UI" panose="020B0604030504040204" pitchFamily="50" charset="-128"/>
              </a:rPr>
              <a:t>府民の府政への関心及び理解を深め、信頼を向上させる。</a:t>
            </a:r>
            <a:endParaRPr kumimoji="1" lang="en-US" altLang="ja-JP" sz="1000" b="0" dirty="0">
              <a:solidFill>
                <a:srgbClr val="000000"/>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208437" y="1787620"/>
            <a:ext cx="5400600" cy="286232"/>
          </a:xfrm>
          <a:prstGeom prst="rect">
            <a:avLst/>
          </a:prstGeom>
          <a:gradFill flip="none" rotWithShape="1">
            <a:gsLst>
              <a:gs pos="0">
                <a:srgbClr val="92D050"/>
              </a:gs>
              <a:gs pos="32000">
                <a:srgbClr val="D6EEC0"/>
              </a:gs>
              <a:gs pos="100000">
                <a:schemeClr val="bg1"/>
              </a:gs>
            </a:gsLst>
            <a:lin ang="16200000" scaled="1"/>
            <a:tileRect/>
          </a:gradFill>
          <a:ln w="3175">
            <a:noFill/>
          </a:ln>
        </p:spPr>
        <p:txBody>
          <a:bodyPr wrap="square">
            <a:spAutoFit/>
          </a:bodyPr>
          <a:lstStyle/>
          <a:p>
            <a:pPr algn="ctr" eaLnBrk="0" hangingPunct="0">
              <a:lnSpc>
                <a:spcPct val="90000"/>
              </a:lnSpc>
              <a:spcBef>
                <a:spcPct val="40000"/>
              </a:spcBef>
              <a:defRPr/>
            </a:pPr>
            <a:r>
              <a:rPr kumimoji="1" lang="ja-JP" altLang="en-US" sz="1400" b="1" dirty="0">
                <a:solidFill>
                  <a:srgbClr val="000000"/>
                </a:solidFill>
                <a:latin typeface="Meiryo UI" panose="020B0604030504040204" pitchFamily="50" charset="-128"/>
                <a:ea typeface="Meiryo UI" panose="020B0604030504040204" pitchFamily="50" charset="-128"/>
              </a:rPr>
              <a:t>主な項目・内容</a:t>
            </a:r>
          </a:p>
        </p:txBody>
      </p:sp>
      <p:sp>
        <p:nvSpPr>
          <p:cNvPr id="20" name="テキスト ボックス 19"/>
          <p:cNvSpPr txBox="1"/>
          <p:nvPr/>
        </p:nvSpPr>
        <p:spPr>
          <a:xfrm>
            <a:off x="480746" y="1806819"/>
            <a:ext cx="2409006" cy="286232"/>
          </a:xfrm>
          <a:prstGeom prst="rect">
            <a:avLst/>
          </a:prstGeom>
          <a:gradFill flip="none" rotWithShape="1">
            <a:gsLst>
              <a:gs pos="0">
                <a:srgbClr val="92D050"/>
              </a:gs>
              <a:gs pos="32000">
                <a:srgbClr val="D6EEC0"/>
              </a:gs>
              <a:gs pos="100000">
                <a:schemeClr val="bg1"/>
              </a:gs>
            </a:gsLst>
            <a:lin ang="16200000" scaled="1"/>
            <a:tileRect/>
          </a:gradFill>
          <a:ln w="3175">
            <a:noFill/>
          </a:ln>
        </p:spPr>
        <p:txBody>
          <a:bodyPr wrap="square">
            <a:spAutoFit/>
          </a:bodyPr>
          <a:lstStyle/>
          <a:p>
            <a:pPr algn="ctr" eaLnBrk="0" hangingPunct="0">
              <a:lnSpc>
                <a:spcPct val="90000"/>
              </a:lnSpc>
              <a:spcBef>
                <a:spcPct val="40000"/>
              </a:spcBef>
              <a:defRPr/>
            </a:pPr>
            <a:r>
              <a:rPr kumimoji="1" lang="ja-JP" altLang="en-US" sz="1400" b="1" dirty="0">
                <a:solidFill>
                  <a:srgbClr val="000000"/>
                </a:solidFill>
                <a:latin typeface="Meiryo UI" panose="020B0604030504040204" pitchFamily="50" charset="-128"/>
                <a:ea typeface="Meiryo UI" panose="020B0604030504040204" pitchFamily="50" charset="-128"/>
              </a:rPr>
              <a:t>３つの基本理念</a:t>
            </a:r>
          </a:p>
        </p:txBody>
      </p:sp>
      <p:sp>
        <p:nvSpPr>
          <p:cNvPr id="21" name="正方形/長方形 20"/>
          <p:cNvSpPr/>
          <p:nvPr/>
        </p:nvSpPr>
        <p:spPr>
          <a:xfrm>
            <a:off x="400125" y="1456301"/>
            <a:ext cx="8265197" cy="259045"/>
          </a:xfrm>
          <a:prstGeom prst="rect">
            <a:avLst/>
          </a:prstGeom>
        </p:spPr>
        <p:txBody>
          <a:bodyPr wrap="square">
            <a:spAutoFit/>
          </a:bodyPr>
          <a:lstStyle/>
          <a:p>
            <a:pPr marL="0" marR="0" lvl="0" indent="0" algn="l" defTabSz="914400" rtl="0" eaLnBrk="1" fontAlgn="auto" latinLnBrk="0" hangingPunct="1">
              <a:lnSpc>
                <a:spcPts val="13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府の財政運営のあり方を定める「財政運営基本条例」を制定。（</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月施行）</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27</a:t>
            </a:fld>
            <a:endParaRPr lang="ja-JP" altLang="en-US"/>
          </a:p>
        </p:txBody>
      </p:sp>
    </p:spTree>
    <p:extLst>
      <p:ext uri="{BB962C8B-B14F-4D97-AF65-F5344CB8AC3E}">
        <p14:creationId xmlns:p14="http://schemas.microsoft.com/office/powerpoint/2010/main" val="1135683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00336" y="1183975"/>
            <a:ext cx="8232104" cy="255454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 財政運営基本条例の規定に基づき、各年度の決算剰余金の１／２ずつを減債基金・財政</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調整基金に編入。</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lang="ja-JP" altLang="en-US" sz="1600" dirty="0">
                <a:latin typeface="Meiryo UI" panose="020B0604030504040204" pitchFamily="50" charset="-128"/>
                <a:ea typeface="Meiryo UI" panose="020B0604030504040204" pitchFamily="50" charset="-128"/>
                <a:cs typeface="Meiryo UI" panose="020B0604030504040204" pitchFamily="50" charset="-128"/>
              </a:rPr>
              <a:t>➣ 減債基金については、財政再建団体転落回避のため、</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2001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2007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年度の間に借入れを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600" dirty="0">
                <a:latin typeface="Meiryo UI" panose="020B0604030504040204" pitchFamily="50" charset="-128"/>
                <a:ea typeface="Meiryo UI" panose="020B0604030504040204" pitchFamily="50" charset="-128"/>
                <a:cs typeface="Meiryo UI" panose="020B0604030504040204" pitchFamily="50" charset="-128"/>
              </a:rPr>
              <a:t>　　実施した合計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5,202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億円の積立不足額について、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年度末に復元が完了する見込み。</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600" dirty="0">
                <a:latin typeface="Meiryo UI" panose="020B0604030504040204" pitchFamily="50" charset="-128"/>
                <a:ea typeface="Meiryo UI" panose="020B0604030504040204" pitchFamily="50" charset="-128"/>
              </a:rPr>
              <a:t>➣ 財政調整基金についても、</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年度当初予算編成後において、財政運営基本条例に基づく目標額（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年度末までに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1,400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億円）を上回る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1,619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億円を確保できているが、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年度以降も収支不足が見込まれるなか、財政リスクに対応していくため、引き続き安定的な確保に努めていく。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00336" y="736708"/>
            <a:ext cx="3623592" cy="307777"/>
          </a:xfrm>
          <a:prstGeom prst="rect">
            <a:avLst/>
          </a:prstGeom>
          <a:solidFill>
            <a:schemeClr val="bg2">
              <a:lumMod val="90000"/>
            </a:schemeClr>
          </a:solidFill>
          <a:ln>
            <a:solidFill>
              <a:schemeClr val="tx1"/>
            </a:solidFill>
          </a:ln>
        </p:spPr>
        <p:txBody>
          <a:bodyPr wrap="square">
            <a:spAutoFit/>
          </a:bodyPr>
          <a:lstStyle/>
          <a:p>
            <a:pPr algn="ctr"/>
            <a:r>
              <a:rPr lang="ja-JP" altLang="en-US" sz="1400" dirty="0">
                <a:latin typeface="Meiryo UI" panose="020B0604030504040204" pitchFamily="50" charset="-128"/>
                <a:ea typeface="Meiryo UI" panose="020B0604030504040204" pitchFamily="50" charset="-128"/>
              </a:rPr>
              <a:t>減債基金・財政調整基金への計画的な積立て</a:t>
            </a:r>
          </a:p>
        </p:txBody>
      </p:sp>
      <p:sp>
        <p:nvSpPr>
          <p:cNvPr id="7" name="テキスト ボックス 6"/>
          <p:cNvSpPr txBox="1"/>
          <p:nvPr/>
        </p:nvSpPr>
        <p:spPr>
          <a:xfrm>
            <a:off x="148022" y="135553"/>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300336" y="5685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763688" y="3838209"/>
            <a:ext cx="860182" cy="224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再掲</a:t>
            </a:r>
            <a:r>
              <a:rPr kumimoji="1" lang="en-US" altLang="ja-JP" sz="1400" dirty="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0" name="AutoShape 7"/>
          <p:cNvSpPr>
            <a:spLocks noChangeArrowheads="1"/>
          </p:cNvSpPr>
          <p:nvPr/>
        </p:nvSpPr>
        <p:spPr bwMode="auto">
          <a:xfrm>
            <a:off x="539552" y="3789040"/>
            <a:ext cx="1224136" cy="308378"/>
          </a:xfrm>
          <a:prstGeom prst="roundRect">
            <a:avLst>
              <a:gd name="adj" fmla="val 13364"/>
            </a:avLst>
          </a:prstGeom>
          <a:solidFill>
            <a:schemeClr val="bg1"/>
          </a:solidFill>
          <a:ln w="63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defRPr/>
            </a:pPr>
            <a:r>
              <a:rPr kumimoji="1" lang="ja-JP" altLang="en-US" sz="1050" dirty="0">
                <a:solidFill>
                  <a:srgbClr val="000000"/>
                </a:solidFill>
                <a:latin typeface="Meiryo UI" panose="020B0604030504040204" pitchFamily="50" charset="-128"/>
                <a:ea typeface="Meiryo UI" panose="020B0604030504040204" pitchFamily="50" charset="-128"/>
              </a:rPr>
              <a:t>減債基金の復元</a:t>
            </a:r>
            <a:endParaRPr kumimoji="1" lang="en-US" altLang="ja-JP" sz="1050" dirty="0">
              <a:solidFill>
                <a:srgbClr val="000000"/>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a:stretch>
            <a:fillRect/>
          </a:stretch>
        </p:blipFill>
        <p:spPr>
          <a:xfrm>
            <a:off x="447746" y="4219555"/>
            <a:ext cx="8308268" cy="2598062"/>
          </a:xfrm>
          <a:prstGeom prst="rect">
            <a:avLst/>
          </a:prstGeom>
        </p:spPr>
      </p:pic>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8316000" y="6588000"/>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rPr>
              <a:t>（年度）</a:t>
            </a:r>
            <a:endParaRPr kumimoji="1" lang="ja-JP" altLang="en-US" sz="800" dirty="0">
              <a:solidFill>
                <a:schemeClr val="tx1"/>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28</a:t>
            </a:fld>
            <a:endParaRPr lang="ja-JP" altLang="en-US"/>
          </a:p>
        </p:txBody>
      </p:sp>
    </p:spTree>
    <p:extLst>
      <p:ext uri="{BB962C8B-B14F-4D97-AF65-F5344CB8AC3E}">
        <p14:creationId xmlns:p14="http://schemas.microsoft.com/office/powerpoint/2010/main" val="1076187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4251" y="3045913"/>
            <a:ext cx="3147995" cy="307777"/>
          </a:xfrm>
          <a:prstGeom prst="rect">
            <a:avLst/>
          </a:prstGeom>
          <a:solidFill>
            <a:schemeClr val="bg2">
              <a:lumMod val="90000"/>
            </a:schemeClr>
          </a:solidFill>
          <a:ln>
            <a:solidFill>
              <a:schemeClr val="tx1"/>
            </a:solidFill>
          </a:ln>
        </p:spPr>
        <p:txBody>
          <a:bodyPr wrap="square">
            <a:spAutoFit/>
          </a:bodyPr>
          <a:lstStyle/>
          <a:p>
            <a:pPr algn="ctr"/>
            <a:r>
              <a:rPr lang="ja-JP" altLang="en-US" sz="1400" dirty="0">
                <a:latin typeface="Meiryo UI" panose="020B0604030504040204" pitchFamily="50" charset="-128"/>
                <a:ea typeface="Meiryo UI" panose="020B0604030504040204" pitchFamily="50" charset="-128"/>
              </a:rPr>
              <a:t>財政状況に関する中長期試算の公表</a:t>
            </a:r>
          </a:p>
        </p:txBody>
      </p:sp>
      <p:sp>
        <p:nvSpPr>
          <p:cNvPr id="4" name="正方形/長方形 3"/>
          <p:cNvSpPr/>
          <p:nvPr/>
        </p:nvSpPr>
        <p:spPr>
          <a:xfrm>
            <a:off x="211861" y="3403925"/>
            <a:ext cx="3883976" cy="461665"/>
          </a:xfrm>
          <a:prstGeom prst="rect">
            <a:avLst/>
          </a:prstGeom>
        </p:spPr>
        <p:txBody>
          <a:bodyPr wrap="square">
            <a:spAutoFit/>
          </a:bodyPr>
          <a:lstStyle/>
          <a:p>
            <a:pPr marL="93663" lvl="0" indent="-93663" eaLnBrk="0" fontAlgn="base" hangingPunct="0">
              <a:spcAft>
                <a:spcPct val="0"/>
              </a:spcAft>
              <a:defRPr/>
            </a:pPr>
            <a:r>
              <a:rPr kumimoji="0" lang="ja-JP" altLang="en-US" sz="1200" dirty="0">
                <a:solidFill>
                  <a:srgbClr val="000000"/>
                </a:solidFill>
                <a:latin typeface="Meiryo UI" panose="020B0604030504040204" pitchFamily="50" charset="-128"/>
                <a:ea typeface="Meiryo UI" panose="020B0604030504040204" pitchFamily="50" charset="-128"/>
              </a:rPr>
              <a:t>➣ 予算審議や計画的な財政運営のため、</a:t>
            </a:r>
            <a:r>
              <a:rPr kumimoji="0" lang="en-US" altLang="ja-JP" sz="1200" dirty="0">
                <a:solidFill>
                  <a:srgbClr val="000000"/>
                </a:solidFill>
                <a:latin typeface="Meiryo UI" panose="020B0604030504040204" pitchFamily="50" charset="-128"/>
                <a:ea typeface="Meiryo UI" panose="020B0604030504040204" pitchFamily="50" charset="-128"/>
              </a:rPr>
              <a:t>10</a:t>
            </a:r>
            <a:r>
              <a:rPr kumimoji="0" lang="ja-JP" altLang="en-US" sz="1200" dirty="0">
                <a:solidFill>
                  <a:srgbClr val="000000"/>
                </a:solidFill>
                <a:latin typeface="Meiryo UI" panose="020B0604030504040204" pitchFamily="50" charset="-128"/>
                <a:ea typeface="Meiryo UI" panose="020B0604030504040204" pitchFamily="50" charset="-128"/>
              </a:rPr>
              <a:t>年以上の</a:t>
            </a:r>
            <a:endParaRPr kumimoji="0" lang="en-US" altLang="ja-JP" sz="1200" dirty="0">
              <a:solidFill>
                <a:srgbClr val="000000"/>
              </a:solidFill>
              <a:latin typeface="Meiryo UI" panose="020B0604030504040204" pitchFamily="50" charset="-128"/>
              <a:ea typeface="Meiryo UI" panose="020B0604030504040204" pitchFamily="50" charset="-128"/>
            </a:endParaRPr>
          </a:p>
          <a:p>
            <a:pPr marL="93663" lvl="0" indent="-93663" eaLnBrk="0" fontAlgn="base" hangingPunct="0">
              <a:spcAft>
                <a:spcPct val="0"/>
              </a:spcAft>
              <a:defRPr/>
            </a:pPr>
            <a:r>
              <a:rPr kumimoji="0" lang="en-US" altLang="ja-JP" sz="1200" dirty="0">
                <a:solidFill>
                  <a:srgbClr val="000000"/>
                </a:solidFill>
                <a:latin typeface="Meiryo UI" panose="020B0604030504040204" pitchFamily="50" charset="-128"/>
                <a:ea typeface="Meiryo UI" panose="020B0604030504040204" pitchFamily="50" charset="-128"/>
              </a:rPr>
              <a:t>    </a:t>
            </a:r>
            <a:r>
              <a:rPr kumimoji="0" lang="ja-JP" altLang="en-US" sz="1200" dirty="0">
                <a:solidFill>
                  <a:srgbClr val="000000"/>
                </a:solidFill>
                <a:latin typeface="Meiryo UI" panose="020B0604030504040204" pitchFamily="50" charset="-128"/>
                <a:ea typeface="Meiryo UI" panose="020B0604030504040204" pitchFamily="50" charset="-128"/>
              </a:rPr>
              <a:t>中長期試算を毎年度公表。（</a:t>
            </a:r>
            <a:r>
              <a:rPr kumimoji="0" lang="en-US" altLang="ja-JP" sz="1200" dirty="0">
                <a:solidFill>
                  <a:srgbClr val="000000"/>
                </a:solidFill>
                <a:latin typeface="Meiryo UI" panose="020B0604030504040204" pitchFamily="50" charset="-128"/>
                <a:ea typeface="Meiryo UI" panose="020B0604030504040204" pitchFamily="50" charset="-128"/>
              </a:rPr>
              <a:t>2008</a:t>
            </a:r>
            <a:r>
              <a:rPr kumimoji="0" lang="ja-JP" altLang="en-US" sz="1200" dirty="0">
                <a:solidFill>
                  <a:srgbClr val="000000"/>
                </a:solidFill>
                <a:latin typeface="Meiryo UI" panose="020B0604030504040204" pitchFamily="50" charset="-128"/>
                <a:ea typeface="Meiryo UI" panose="020B0604030504040204" pitchFamily="50" charset="-128"/>
              </a:rPr>
              <a:t>年度～）</a:t>
            </a:r>
            <a:endParaRPr kumimoji="0" lang="en-US" altLang="ja-JP" sz="1200" dirty="0">
              <a:solidFill>
                <a:srgbClr val="000000"/>
              </a:solidFill>
              <a:latin typeface="Meiryo UI" panose="020B0604030504040204" pitchFamily="50" charset="-128"/>
              <a:ea typeface="Meiryo UI" panose="020B0604030504040204" pitchFamily="50" charset="-128"/>
            </a:endParaRPr>
          </a:p>
        </p:txBody>
      </p:sp>
      <p:sp>
        <p:nvSpPr>
          <p:cNvPr id="5" name="正方形/長方形 4"/>
          <p:cNvSpPr/>
          <p:nvPr/>
        </p:nvSpPr>
        <p:spPr>
          <a:xfrm>
            <a:off x="4555461" y="3064018"/>
            <a:ext cx="3053153" cy="307777"/>
          </a:xfrm>
          <a:prstGeom prst="rect">
            <a:avLst/>
          </a:prstGeom>
          <a:solidFill>
            <a:schemeClr val="bg2">
              <a:lumMod val="90000"/>
            </a:schemeClr>
          </a:solidFill>
          <a:ln>
            <a:solidFill>
              <a:schemeClr val="tx1"/>
            </a:solidFill>
          </a:ln>
        </p:spPr>
        <p:txBody>
          <a:bodyPr wrap="square">
            <a:spAutoFit/>
          </a:bodyPr>
          <a:lstStyle/>
          <a:p>
            <a:pPr algn="ctr"/>
            <a:r>
              <a:rPr lang="ja-JP" altLang="en-US" sz="1400" dirty="0">
                <a:latin typeface="Meiryo UI" panose="020B0604030504040204" pitchFamily="50" charset="-128"/>
                <a:ea typeface="Meiryo UI" panose="020B0604030504040204" pitchFamily="50" charset="-128"/>
              </a:rPr>
              <a:t>予算編成過程、公金支出情報の公表</a:t>
            </a:r>
          </a:p>
        </p:txBody>
      </p:sp>
      <p:sp>
        <p:nvSpPr>
          <p:cNvPr id="6" name="正方形/長方形 5"/>
          <p:cNvSpPr/>
          <p:nvPr/>
        </p:nvSpPr>
        <p:spPr>
          <a:xfrm>
            <a:off x="4555461" y="3414321"/>
            <a:ext cx="4565322"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予算の編成から執行に至るまで、予算編成過程及び公金支出情報</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としてホームページで公表</a:t>
            </a:r>
            <a:r>
              <a:rPr lang="ja-JP" altLang="en-US" sz="1200" dirty="0">
                <a:latin typeface="Meiryo UI" panose="020B0604030504040204" pitchFamily="50" charset="-128"/>
                <a:ea typeface="Meiryo UI" panose="020B0604030504040204" pitchFamily="50" charset="-128"/>
              </a:rPr>
              <a:t>。（予算編成過程は</a:t>
            </a:r>
            <a:r>
              <a:rPr lang="en-US" altLang="ja-JP" sz="1200" dirty="0">
                <a:latin typeface="Meiryo UI" panose="020B0604030504040204" pitchFamily="50" charset="-128"/>
                <a:ea typeface="Meiryo UI" panose="020B0604030504040204" pitchFamily="50" charset="-128"/>
              </a:rPr>
              <a:t>2008</a:t>
            </a:r>
            <a:r>
              <a:rPr lang="ja-JP" altLang="en-US" sz="1200" dirty="0">
                <a:latin typeface="Meiryo UI" panose="020B0604030504040204" pitchFamily="50" charset="-128"/>
                <a:ea typeface="Meiryo UI" panose="020B0604030504040204" pitchFamily="50" charset="-128"/>
              </a:rPr>
              <a:t>年度～、公金</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支出情報は</a:t>
            </a:r>
            <a:r>
              <a:rPr lang="en-US" altLang="ja-JP" sz="1200" dirty="0">
                <a:latin typeface="Meiryo UI" panose="020B0604030504040204" pitchFamily="50" charset="-128"/>
                <a:ea typeface="Meiryo UI" panose="020B0604030504040204" pitchFamily="50" charset="-128"/>
              </a:rPr>
              <a:t>2011</a:t>
            </a:r>
            <a:r>
              <a:rPr lang="ja-JP" altLang="en-US" sz="1200" dirty="0">
                <a:latin typeface="Meiryo UI" panose="020B0604030504040204" pitchFamily="50" charset="-128"/>
                <a:ea typeface="Meiryo UI" panose="020B0604030504040204" pitchFamily="50" charset="-128"/>
              </a:rPr>
              <a:t>年度～）</a:t>
            </a:r>
            <a:endParaRPr lang="ja-JP" altLang="ja-JP" sz="12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a:stretch>
            <a:fillRect/>
          </a:stretch>
        </p:blipFill>
        <p:spPr>
          <a:xfrm>
            <a:off x="4683907" y="4829764"/>
            <a:ext cx="2163854" cy="1955505"/>
          </a:xfrm>
          <a:prstGeom prst="rect">
            <a:avLst/>
          </a:prstGeom>
        </p:spPr>
      </p:pic>
      <p:pic>
        <p:nvPicPr>
          <p:cNvPr id="8" name="図 7"/>
          <p:cNvPicPr>
            <a:picLocks noChangeAspect="1"/>
          </p:cNvPicPr>
          <p:nvPr/>
        </p:nvPicPr>
        <p:blipFill>
          <a:blip r:embed="rId3"/>
          <a:stretch>
            <a:fillRect/>
          </a:stretch>
        </p:blipFill>
        <p:spPr>
          <a:xfrm>
            <a:off x="7074239" y="4804587"/>
            <a:ext cx="1873316" cy="1968923"/>
          </a:xfrm>
          <a:prstGeom prst="rect">
            <a:avLst/>
          </a:prstGeom>
        </p:spPr>
      </p:pic>
      <p:sp>
        <p:nvSpPr>
          <p:cNvPr id="9" name="正方形/長方形 8"/>
          <p:cNvSpPr/>
          <p:nvPr/>
        </p:nvSpPr>
        <p:spPr>
          <a:xfrm>
            <a:off x="4583537" y="4064793"/>
            <a:ext cx="3788861" cy="646331"/>
          </a:xfrm>
          <a:prstGeom prst="rect">
            <a:avLst/>
          </a:prstGeom>
        </p:spPr>
        <p:txBody>
          <a:bodyPr wrap="square">
            <a:spAutoFit/>
          </a:bodyPr>
          <a:lstStyle/>
          <a:p>
            <a:pPr marL="93663" lvl="0" indent="-93663" eaLnBrk="0" fontAlgn="base" hangingPunct="0">
              <a:spcAft>
                <a:spcPct val="0"/>
              </a:spcAft>
              <a:defRPr/>
            </a:pPr>
            <a:r>
              <a:rPr kumimoji="0" lang="ja-JP" altLang="en-US" sz="1200" dirty="0">
                <a:solidFill>
                  <a:srgbClr val="000000"/>
                </a:solidFill>
                <a:latin typeface="Meiryo UI" panose="020B0604030504040204" pitchFamily="50" charset="-128"/>
                <a:ea typeface="Meiryo UI" panose="020B0604030504040204" pitchFamily="50" charset="-128"/>
              </a:rPr>
              <a:t>（</a:t>
            </a:r>
            <a:r>
              <a:rPr kumimoji="0" lang="en-US" altLang="ja-JP" sz="1200" dirty="0">
                <a:solidFill>
                  <a:srgbClr val="000000"/>
                </a:solidFill>
                <a:latin typeface="Meiryo UI" panose="020B0604030504040204" pitchFamily="50" charset="-128"/>
                <a:ea typeface="Meiryo UI" panose="020B0604030504040204" pitchFamily="50" charset="-128"/>
              </a:rPr>
              <a:t>2021</a:t>
            </a:r>
            <a:r>
              <a:rPr kumimoji="0" lang="ja-JP" altLang="en-US" sz="1200" dirty="0">
                <a:solidFill>
                  <a:srgbClr val="000000"/>
                </a:solidFill>
                <a:latin typeface="Meiryo UI" panose="020B0604030504040204" pitchFamily="50" charset="-128"/>
                <a:ea typeface="Meiryo UI" panose="020B0604030504040204" pitchFamily="50" charset="-128"/>
              </a:rPr>
              <a:t>年度実績）</a:t>
            </a:r>
            <a:endParaRPr kumimoji="0" lang="en-US" altLang="ja-JP" sz="1200" dirty="0">
              <a:solidFill>
                <a:srgbClr val="000000"/>
              </a:solidFill>
              <a:latin typeface="Meiryo UI" panose="020B0604030504040204" pitchFamily="50" charset="-128"/>
              <a:ea typeface="Meiryo UI" panose="020B0604030504040204" pitchFamily="50" charset="-128"/>
            </a:endParaRPr>
          </a:p>
          <a:p>
            <a:pPr marL="93663" lvl="0" indent="-93663" eaLnBrk="0" fontAlgn="base" hangingPunct="0">
              <a:spcAft>
                <a:spcPct val="0"/>
              </a:spcAft>
              <a:defRPr/>
            </a:pPr>
            <a:r>
              <a:rPr kumimoji="0" lang="ja-JP" altLang="en-US" sz="1200" dirty="0">
                <a:solidFill>
                  <a:srgbClr val="000000"/>
                </a:solidFill>
                <a:latin typeface="Meiryo UI" panose="020B0604030504040204" pitchFamily="50" charset="-128"/>
                <a:ea typeface="Meiryo UI" panose="020B0604030504040204" pitchFamily="50" charset="-128"/>
              </a:rPr>
              <a:t>　　・予算編成過程の公表　延べ事業数　　</a:t>
            </a:r>
            <a:r>
              <a:rPr kumimoji="0" lang="en-US" altLang="ja-JP" sz="1200" dirty="0">
                <a:solidFill>
                  <a:srgbClr val="000000"/>
                </a:solidFill>
                <a:latin typeface="Meiryo UI" panose="020B0604030504040204" pitchFamily="50" charset="-128"/>
                <a:ea typeface="Meiryo UI" panose="020B0604030504040204" pitchFamily="50" charset="-128"/>
              </a:rPr>
              <a:t>3,406</a:t>
            </a:r>
            <a:r>
              <a:rPr kumimoji="0" lang="ja-JP" altLang="en-US" sz="1200" dirty="0">
                <a:solidFill>
                  <a:srgbClr val="000000"/>
                </a:solidFill>
                <a:latin typeface="Meiryo UI" panose="020B0604030504040204" pitchFamily="50" charset="-128"/>
                <a:ea typeface="Meiryo UI" panose="020B0604030504040204" pitchFamily="50" charset="-128"/>
              </a:rPr>
              <a:t>事業</a:t>
            </a:r>
            <a:endParaRPr kumimoji="0" lang="en-US" altLang="ja-JP" sz="1200" dirty="0">
              <a:solidFill>
                <a:srgbClr val="000000"/>
              </a:solidFill>
              <a:latin typeface="Meiryo UI" panose="020B0604030504040204" pitchFamily="50" charset="-128"/>
              <a:ea typeface="Meiryo UI" panose="020B0604030504040204" pitchFamily="50" charset="-128"/>
            </a:endParaRPr>
          </a:p>
          <a:p>
            <a:pPr marL="93663" lvl="0" indent="-93663" eaLnBrk="0" fontAlgn="base" hangingPunct="0">
              <a:spcAft>
                <a:spcPct val="0"/>
              </a:spcAft>
              <a:defRPr/>
            </a:pPr>
            <a:r>
              <a:rPr kumimoji="0" lang="ja-JP" altLang="en-US" sz="1200" dirty="0">
                <a:solidFill>
                  <a:srgbClr val="000000"/>
                </a:solidFill>
                <a:latin typeface="Meiryo UI" panose="020B0604030504040204" pitchFamily="50" charset="-128"/>
                <a:ea typeface="Meiryo UI" panose="020B0604030504040204" pitchFamily="50" charset="-128"/>
              </a:rPr>
              <a:t>　　・公金支出情報の公表　公表件数　　　</a:t>
            </a:r>
            <a:r>
              <a:rPr kumimoji="0" lang="en-US" altLang="ja-JP" sz="1200" dirty="0">
                <a:solidFill>
                  <a:srgbClr val="000000"/>
                </a:solidFill>
                <a:latin typeface="Meiryo UI" panose="020B0604030504040204" pitchFamily="50" charset="-128"/>
                <a:ea typeface="Meiryo UI" panose="020B0604030504040204" pitchFamily="50" charset="-128"/>
              </a:rPr>
              <a:t>236,737</a:t>
            </a:r>
            <a:r>
              <a:rPr kumimoji="0" lang="ja-JP" altLang="en-US" sz="1200" dirty="0">
                <a:solidFill>
                  <a:srgbClr val="000000"/>
                </a:solidFill>
                <a:latin typeface="Meiryo UI" panose="020B0604030504040204" pitchFamily="50" charset="-128"/>
                <a:ea typeface="Meiryo UI" panose="020B0604030504040204" pitchFamily="50" charset="-128"/>
              </a:rPr>
              <a:t>件</a:t>
            </a:r>
            <a:endParaRPr kumimoji="0" lang="en-US" altLang="ja-JP" sz="1200" dirty="0">
              <a:solidFill>
                <a:srgbClr val="000000"/>
              </a:solidFill>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31088" y="3874849"/>
            <a:ext cx="3999323" cy="2938527"/>
          </a:xfrm>
          <a:prstGeom prst="rect">
            <a:avLst/>
          </a:prstGeom>
        </p:spPr>
      </p:pic>
      <p:sp>
        <p:nvSpPr>
          <p:cNvPr id="11" name="テキスト ボックス 10"/>
          <p:cNvSpPr txBox="1"/>
          <p:nvPr/>
        </p:nvSpPr>
        <p:spPr>
          <a:xfrm>
            <a:off x="148022" y="135553"/>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300336" y="5685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AutoShape 7"/>
          <p:cNvSpPr>
            <a:spLocks noChangeArrowheads="1"/>
          </p:cNvSpPr>
          <p:nvPr/>
        </p:nvSpPr>
        <p:spPr bwMode="auto">
          <a:xfrm>
            <a:off x="416028" y="816366"/>
            <a:ext cx="1584176" cy="308378"/>
          </a:xfrm>
          <a:prstGeom prst="roundRect">
            <a:avLst>
              <a:gd name="adj" fmla="val 13364"/>
            </a:avLst>
          </a:prstGeom>
          <a:solidFill>
            <a:schemeClr val="bg1"/>
          </a:solidFill>
          <a:ln w="63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defRPr/>
            </a:pPr>
            <a:r>
              <a:rPr lang="ja-JP" altLang="en-US" sz="1050" dirty="0">
                <a:solidFill>
                  <a:srgbClr val="000000"/>
                </a:solidFill>
                <a:latin typeface="Meiryo UI" panose="020B0604030504040204" pitchFamily="50" charset="-128"/>
                <a:ea typeface="Meiryo UI" panose="020B0604030504040204" pitchFamily="50" charset="-128"/>
              </a:rPr>
              <a:t>財政調整基金積立額</a:t>
            </a:r>
            <a:endParaRPr kumimoji="1" lang="en-US" altLang="ja-JP" sz="1050" dirty="0">
              <a:solidFill>
                <a:srgbClr val="000000"/>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939723" y="861374"/>
            <a:ext cx="860182" cy="224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再掲</a:t>
            </a:r>
            <a:r>
              <a:rPr kumimoji="1" lang="en-US" altLang="ja-JP" sz="1400" dirty="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5"/>
          <a:stretch>
            <a:fillRect/>
          </a:stretch>
        </p:blipFill>
        <p:spPr>
          <a:xfrm>
            <a:off x="1619672" y="1182688"/>
            <a:ext cx="7139144" cy="1849269"/>
          </a:xfrm>
          <a:prstGeom prst="rect">
            <a:avLst/>
          </a:prstGeom>
        </p:spPr>
      </p:pic>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8316000" y="2304000"/>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rPr>
              <a:t>（年度）</a:t>
            </a:r>
            <a:endParaRPr kumimoji="1" lang="ja-JP" altLang="en-US" sz="800" dirty="0">
              <a:solidFill>
                <a:schemeClr val="tx1"/>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29</a:t>
            </a:fld>
            <a:endParaRPr lang="ja-JP" altLang="en-US"/>
          </a:p>
        </p:txBody>
      </p:sp>
    </p:spTree>
    <p:extLst>
      <p:ext uri="{BB962C8B-B14F-4D97-AF65-F5344CB8AC3E}">
        <p14:creationId xmlns:p14="http://schemas.microsoft.com/office/powerpoint/2010/main" val="3999331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224452" y="4005064"/>
            <a:ext cx="3724275" cy="2800350"/>
          </a:xfrm>
          <a:prstGeom prst="rect">
            <a:avLst/>
          </a:prstGeom>
        </p:spPr>
      </p:pic>
      <p:sp>
        <p:nvSpPr>
          <p:cNvPr id="3" name="テキスト ボックス 2"/>
          <p:cNvSpPr txBox="1"/>
          <p:nvPr/>
        </p:nvSpPr>
        <p:spPr>
          <a:xfrm>
            <a:off x="148022" y="135553"/>
            <a:ext cx="325281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２．これまでの改革取組</a:t>
            </a:r>
            <a:endParaRPr kumimoji="1" lang="ja-JP" altLang="en-US" sz="2400"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300336" y="5685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4496003" y="657651"/>
            <a:ext cx="1965339" cy="307777"/>
          </a:xfrm>
          <a:prstGeom prst="rect">
            <a:avLst/>
          </a:prstGeom>
          <a:solidFill>
            <a:schemeClr val="bg2">
              <a:lumMod val="90000"/>
            </a:schemeClr>
          </a:solidFill>
          <a:ln>
            <a:solidFill>
              <a:schemeClr val="tx1"/>
            </a:solidFill>
          </a:ln>
        </p:spPr>
        <p:txBody>
          <a:bodyPr wrap="square">
            <a:spAutoFit/>
          </a:bodyPr>
          <a:lstStyle/>
          <a:p>
            <a:pPr algn="ctr"/>
            <a:r>
              <a:rPr lang="ja-JP" altLang="en-US" sz="1400" dirty="0">
                <a:latin typeface="Meiryo UI" panose="020B0604030504040204" pitchFamily="50" charset="-128"/>
                <a:ea typeface="Meiryo UI" panose="020B0604030504040204" pitchFamily="50" charset="-128"/>
              </a:rPr>
              <a:t>新公会計制度の導入</a:t>
            </a:r>
          </a:p>
        </p:txBody>
      </p:sp>
      <p:sp>
        <p:nvSpPr>
          <p:cNvPr id="18" name="正方形/長方形 17"/>
          <p:cNvSpPr/>
          <p:nvPr/>
        </p:nvSpPr>
        <p:spPr>
          <a:xfrm>
            <a:off x="4505866" y="1008164"/>
            <a:ext cx="4452249" cy="1015663"/>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 東京都に次いで全国</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番目に、企業会計に近い新公会計制度を</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導入し、財務諸表を作成・公表。（</a:t>
            </a:r>
            <a:r>
              <a:rPr lang="en-US" altLang="ja-JP" sz="1200" dirty="0">
                <a:latin typeface="Meiryo UI" panose="020B0604030504040204" pitchFamily="50" charset="-128"/>
                <a:ea typeface="Meiryo UI" panose="020B0604030504040204" pitchFamily="50" charset="-128"/>
              </a:rPr>
              <a:t>2011</a:t>
            </a:r>
            <a:r>
              <a:rPr lang="ja-JP" altLang="en-US" sz="1200" dirty="0">
                <a:latin typeface="Meiryo UI" panose="020B0604030504040204" pitchFamily="50" charset="-128"/>
                <a:ea typeface="Meiryo UI" panose="020B0604030504040204" pitchFamily="50" charset="-128"/>
              </a:rPr>
              <a:t>年度～）</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複式簿記・発生主義に基づく財務諸表により、資産・負債などの</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ストック情報や、減価 償却費・地方債にかかる利息負担などを含む</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フルコスト情報などを提供。</a:t>
            </a:r>
            <a:endParaRPr lang="en-US" altLang="ja-JP"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48662" y="657651"/>
            <a:ext cx="2209956" cy="307777"/>
          </a:xfrm>
          <a:prstGeom prst="rect">
            <a:avLst/>
          </a:prstGeom>
          <a:solidFill>
            <a:schemeClr val="bg2">
              <a:lumMod val="9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財務マネジメント機能の強化</a:t>
            </a:r>
            <a:endPar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8" name="正方形/長方形 27"/>
          <p:cNvSpPr/>
          <p:nvPr/>
        </p:nvSpPr>
        <p:spPr>
          <a:xfrm>
            <a:off x="132589" y="1008164"/>
            <a:ext cx="3983586" cy="830997"/>
          </a:xfrm>
          <a:prstGeom prst="rect">
            <a:avLst/>
          </a:prstGeom>
        </p:spPr>
        <p:txBody>
          <a:bodyPr wrap="square">
            <a:spAutoFit/>
          </a:bodyPr>
          <a:lstStyle/>
          <a:p>
            <a:pPr marL="92075" indent="-92075"/>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2011</a:t>
            </a:r>
            <a:r>
              <a:rPr lang="ja-JP" altLang="en-US" sz="1200" dirty="0">
                <a:latin typeface="Meiryo UI" panose="020B0604030504040204" pitchFamily="50" charset="-128"/>
                <a:ea typeface="Meiryo UI" panose="020B0604030504040204" pitchFamily="50" charset="-128"/>
              </a:rPr>
              <a:t>年度から、財務マネジメント機能の向上を図るための　　</a:t>
            </a:r>
            <a:endParaRPr lang="en-US" altLang="ja-JP" sz="1200" dirty="0">
              <a:latin typeface="Meiryo UI" panose="020B0604030504040204" pitchFamily="50" charset="-128"/>
              <a:ea typeface="Meiryo UI" panose="020B0604030504040204" pitchFamily="50" charset="-128"/>
            </a:endParaRPr>
          </a:p>
          <a:p>
            <a:pPr marL="92075" indent="-92075"/>
            <a:r>
              <a:rPr lang="ja-JP" altLang="en-US" sz="1200" dirty="0">
                <a:latin typeface="Meiryo UI" panose="020B0604030504040204" pitchFamily="50" charset="-128"/>
                <a:ea typeface="Meiryo UI" panose="020B0604030504040204" pitchFamily="50" charset="-128"/>
              </a:rPr>
              <a:t>　　専属グループ（公債企画グループ）を設置し、府債発行時</a:t>
            </a:r>
            <a:endParaRPr lang="en-US" altLang="ja-JP" sz="1200" dirty="0">
              <a:latin typeface="Meiryo UI" panose="020B0604030504040204" pitchFamily="50" charset="-128"/>
              <a:ea typeface="Meiryo UI" panose="020B0604030504040204" pitchFamily="50" charset="-128"/>
            </a:endParaRPr>
          </a:p>
          <a:p>
            <a:pPr marL="92075" indent="-92075"/>
            <a:r>
              <a:rPr lang="ja-JP" altLang="en-US" sz="1200" dirty="0">
                <a:latin typeface="Meiryo UI" panose="020B0604030504040204" pitchFamily="50" charset="-128"/>
                <a:ea typeface="Meiryo UI" panose="020B0604030504040204" pitchFamily="50" charset="-128"/>
              </a:rPr>
              <a:t>　　の金利（長期／短期）の複合活用による、公債費の抑制</a:t>
            </a:r>
            <a:endParaRPr lang="en-US" altLang="ja-JP" sz="1200" dirty="0">
              <a:latin typeface="Meiryo UI" panose="020B0604030504040204" pitchFamily="50" charset="-128"/>
              <a:ea typeface="Meiryo UI" panose="020B0604030504040204" pitchFamily="50" charset="-128"/>
            </a:endParaRPr>
          </a:p>
          <a:p>
            <a:pPr marL="92075" indent="-92075"/>
            <a:r>
              <a:rPr lang="ja-JP" altLang="en-US" sz="1200" dirty="0">
                <a:latin typeface="Meiryo UI" panose="020B0604030504040204" pitchFamily="50" charset="-128"/>
                <a:ea typeface="Meiryo UI" panose="020B0604030504040204" pitchFamily="50" charset="-128"/>
              </a:rPr>
              <a:t>　　や、資金の効率的な運用を開始。</a:t>
            </a:r>
            <a:endParaRPr lang="en-US" altLang="ja-JP" sz="1200" dirty="0">
              <a:latin typeface="Meiryo UI" panose="020B0604030504040204" pitchFamily="50" charset="-128"/>
              <a:ea typeface="Meiryo UI" panose="020B0604030504040204" pitchFamily="50" charset="-128"/>
            </a:endParaRPr>
          </a:p>
        </p:txBody>
      </p:sp>
      <p:sp>
        <p:nvSpPr>
          <p:cNvPr id="4" name="正方形/長方形 3"/>
          <p:cNvSpPr/>
          <p:nvPr/>
        </p:nvSpPr>
        <p:spPr>
          <a:xfrm>
            <a:off x="251426" y="1894639"/>
            <a:ext cx="4210421" cy="923330"/>
          </a:xfrm>
          <a:prstGeom prst="rect">
            <a:avLst/>
          </a:prstGeom>
        </p:spPr>
        <p:txBody>
          <a:bodyPr wrap="square">
            <a:spAutoFit/>
          </a:bodyPr>
          <a:lstStyle/>
          <a:p>
            <a:pPr marL="182563" lvl="0" indent="-182563">
              <a:defRPr/>
            </a:pPr>
            <a:r>
              <a:rPr lang="en-US" altLang="ja-JP" sz="900" dirty="0">
                <a:solidFill>
                  <a:prstClr val="black"/>
                </a:solidFill>
                <a:latin typeface="Meiryo UI" panose="020B0604030504040204" pitchFamily="50" charset="-128"/>
                <a:ea typeface="Meiryo UI" panose="020B0604030504040204" pitchFamily="50" charset="-128"/>
              </a:rPr>
              <a:t>2011</a:t>
            </a:r>
            <a:r>
              <a:rPr lang="ja-JP" altLang="en-US" sz="900" dirty="0">
                <a:solidFill>
                  <a:prstClr val="black"/>
                </a:solidFill>
                <a:latin typeface="Meiryo UI" panose="020B0604030504040204" pitchFamily="50" charset="-128"/>
                <a:ea typeface="Meiryo UI" panose="020B0604030504040204" pitchFamily="50" charset="-128"/>
              </a:rPr>
              <a:t>年 </a:t>
            </a:r>
            <a:r>
              <a:rPr lang="en-US" altLang="ja-JP" sz="900" dirty="0">
                <a:solidFill>
                  <a:prstClr val="black"/>
                </a:solidFill>
                <a:latin typeface="Meiryo UI" panose="020B0604030504040204" pitchFamily="50" charset="-128"/>
                <a:ea typeface="Meiryo UI" panose="020B0604030504040204" pitchFamily="50" charset="-128"/>
              </a:rPr>
              <a:t>4</a:t>
            </a:r>
            <a:r>
              <a:rPr lang="ja-JP" altLang="en-US" sz="900" dirty="0">
                <a:solidFill>
                  <a:prstClr val="black"/>
                </a:solidFill>
                <a:latin typeface="Meiryo UI" panose="020B0604030504040204" pitchFamily="50" charset="-128"/>
                <a:ea typeface="Meiryo UI" panose="020B0604030504040204" pitchFamily="50" charset="-128"/>
              </a:rPr>
              <a:t>月　 財務マネジメントに関する調査分析報告書とりまとめ</a:t>
            </a:r>
            <a:endParaRPr lang="en-US" altLang="ja-JP" sz="900" dirty="0">
              <a:solidFill>
                <a:prstClr val="black"/>
              </a:solidFill>
              <a:latin typeface="Meiryo UI" panose="020B0604030504040204" pitchFamily="50" charset="-128"/>
              <a:ea typeface="Meiryo UI" panose="020B0604030504040204" pitchFamily="50" charset="-128"/>
            </a:endParaRPr>
          </a:p>
          <a:p>
            <a:pPr marL="182563" lvl="0" indent="-182563">
              <a:defRPr/>
            </a:pPr>
            <a:r>
              <a:rPr lang="ja-JP" altLang="en-US" sz="900" dirty="0">
                <a:solidFill>
                  <a:prstClr val="black"/>
                </a:solidFill>
                <a:latin typeface="Meiryo UI" panose="020B0604030504040204" pitchFamily="50" charset="-128"/>
                <a:ea typeface="Meiryo UI" panose="020B0604030504040204" pitchFamily="50" charset="-128"/>
              </a:rPr>
              <a:t>　　　　　　　　　  財政課に専属グループ（公債企画Ｇ）を設置</a:t>
            </a:r>
            <a:endParaRPr lang="en-US" altLang="ja-JP" sz="900" dirty="0">
              <a:solidFill>
                <a:prstClr val="black"/>
              </a:solidFill>
              <a:latin typeface="Meiryo UI" panose="020B0604030504040204" pitchFamily="50" charset="-128"/>
              <a:ea typeface="Meiryo UI" panose="020B0604030504040204" pitchFamily="50" charset="-128"/>
            </a:endParaRPr>
          </a:p>
          <a:p>
            <a:pPr marL="177800" lvl="0" indent="-177800">
              <a:defRPr/>
            </a:pPr>
            <a:r>
              <a:rPr lang="en-US" altLang="ja-JP" sz="900" dirty="0">
                <a:solidFill>
                  <a:prstClr val="black"/>
                </a:solidFill>
                <a:latin typeface="Meiryo UI" panose="020B0604030504040204" pitchFamily="50" charset="-128"/>
                <a:ea typeface="Meiryo UI" panose="020B0604030504040204" pitchFamily="50" charset="-128"/>
              </a:rPr>
              <a:t>2011</a:t>
            </a:r>
            <a:r>
              <a:rPr lang="ja-JP" altLang="en-US" sz="900" dirty="0">
                <a:solidFill>
                  <a:prstClr val="black"/>
                </a:solidFill>
                <a:latin typeface="Meiryo UI" panose="020B0604030504040204" pitchFamily="50" charset="-128"/>
                <a:ea typeface="Meiryo UI" panose="020B0604030504040204" pitchFamily="50" charset="-128"/>
              </a:rPr>
              <a:t>年 </a:t>
            </a:r>
            <a:r>
              <a:rPr lang="en-US" altLang="ja-JP" sz="900" dirty="0">
                <a:solidFill>
                  <a:prstClr val="black"/>
                </a:solidFill>
                <a:latin typeface="Meiryo UI" panose="020B0604030504040204" pitchFamily="50" charset="-128"/>
                <a:ea typeface="Meiryo UI" panose="020B0604030504040204" pitchFamily="50" charset="-128"/>
              </a:rPr>
              <a:t>8</a:t>
            </a:r>
            <a:r>
              <a:rPr lang="ja-JP" altLang="en-US" sz="900" dirty="0">
                <a:solidFill>
                  <a:prstClr val="black"/>
                </a:solidFill>
                <a:latin typeface="Meiryo UI" panose="020B0604030504040204" pitchFamily="50" charset="-128"/>
                <a:ea typeface="Meiryo UI" panose="020B0604030504040204" pitchFamily="50" charset="-128"/>
              </a:rPr>
              <a:t>月　 「大阪府債の発行に関する基本的な考え方及び事務取扱い指針」策定</a:t>
            </a:r>
            <a:endParaRPr lang="en-US" altLang="ja-JP" sz="900" dirty="0">
              <a:solidFill>
                <a:prstClr val="black"/>
              </a:solidFill>
              <a:latin typeface="Meiryo UI" panose="020B0604030504040204" pitchFamily="50" charset="-128"/>
              <a:ea typeface="Meiryo UI" panose="020B0604030504040204" pitchFamily="50" charset="-128"/>
            </a:endParaRPr>
          </a:p>
          <a:p>
            <a:pPr marL="274638" lvl="0" indent="-182563">
              <a:defRPr/>
            </a:pPr>
            <a:r>
              <a:rPr lang="ja-JP" altLang="en-US" sz="900" dirty="0">
                <a:solidFill>
                  <a:prstClr val="black"/>
                </a:solidFill>
                <a:latin typeface="Meiryo UI" panose="020B0604030504040204" pitchFamily="50" charset="-128"/>
                <a:ea typeface="Meiryo UI" panose="020B0604030504040204" pitchFamily="50" charset="-128"/>
              </a:rPr>
              <a:t>　　　　　　　　  ⇒２年債（短期債）の導入</a:t>
            </a:r>
            <a:endParaRPr lang="en-US" altLang="ja-JP" sz="900" dirty="0">
              <a:solidFill>
                <a:prstClr val="black"/>
              </a:solidFill>
              <a:latin typeface="Meiryo UI" panose="020B0604030504040204" pitchFamily="50" charset="-128"/>
              <a:ea typeface="Meiryo UI" panose="020B0604030504040204" pitchFamily="50" charset="-128"/>
            </a:endParaRPr>
          </a:p>
          <a:p>
            <a:pPr marL="177800" lvl="0" indent="-177800">
              <a:defRPr/>
            </a:pPr>
            <a:r>
              <a:rPr lang="en-US" altLang="ja-JP" sz="900" dirty="0">
                <a:solidFill>
                  <a:prstClr val="black"/>
                </a:solidFill>
                <a:latin typeface="Meiryo UI" panose="020B0604030504040204" pitchFamily="50" charset="-128"/>
                <a:ea typeface="Meiryo UI" panose="020B0604030504040204" pitchFamily="50" charset="-128"/>
              </a:rPr>
              <a:t>2013</a:t>
            </a:r>
            <a:r>
              <a:rPr lang="ja-JP" altLang="en-US" sz="900" dirty="0">
                <a:solidFill>
                  <a:prstClr val="black"/>
                </a:solidFill>
                <a:latin typeface="Meiryo UI" panose="020B0604030504040204" pitchFamily="50" charset="-128"/>
                <a:ea typeface="Meiryo UI" panose="020B0604030504040204" pitchFamily="50" charset="-128"/>
              </a:rPr>
              <a:t>年 </a:t>
            </a:r>
            <a:r>
              <a:rPr lang="en-US" altLang="ja-JP" sz="900" dirty="0">
                <a:solidFill>
                  <a:prstClr val="black"/>
                </a:solidFill>
                <a:latin typeface="Meiryo UI" panose="020B0604030504040204" pitchFamily="50" charset="-128"/>
                <a:ea typeface="Meiryo UI" panose="020B0604030504040204" pitchFamily="50" charset="-128"/>
              </a:rPr>
              <a:t>9</a:t>
            </a:r>
            <a:r>
              <a:rPr lang="ja-JP" altLang="en-US" sz="900" dirty="0">
                <a:solidFill>
                  <a:prstClr val="black"/>
                </a:solidFill>
                <a:latin typeface="Meiryo UI" panose="020B0604030504040204" pitchFamily="50" charset="-128"/>
                <a:ea typeface="Meiryo UI" panose="020B0604030504040204" pitchFamily="50" charset="-128"/>
              </a:rPr>
              <a:t>月　 「今後の長期運用について（案）」策定　⇒長期運用を検討</a:t>
            </a:r>
            <a:endParaRPr lang="en-US" altLang="ja-JP" sz="900" dirty="0">
              <a:solidFill>
                <a:prstClr val="black"/>
              </a:solidFill>
              <a:latin typeface="Meiryo UI" panose="020B0604030504040204" pitchFamily="50" charset="-128"/>
              <a:ea typeface="Meiryo UI" panose="020B0604030504040204" pitchFamily="50" charset="-128"/>
            </a:endParaRPr>
          </a:p>
          <a:p>
            <a:pPr marL="177800" lvl="0" indent="-177800">
              <a:defRPr/>
            </a:pPr>
            <a:r>
              <a:rPr lang="en-US" altLang="ja-JP" sz="900" dirty="0">
                <a:solidFill>
                  <a:prstClr val="black"/>
                </a:solidFill>
                <a:latin typeface="Meiryo UI" panose="020B0604030504040204" pitchFamily="50" charset="-128"/>
                <a:ea typeface="Meiryo UI" panose="020B0604030504040204" pitchFamily="50" charset="-128"/>
              </a:rPr>
              <a:t>2014</a:t>
            </a:r>
            <a:r>
              <a:rPr lang="ja-JP" altLang="en-US" sz="900" dirty="0">
                <a:solidFill>
                  <a:prstClr val="black"/>
                </a:solidFill>
                <a:latin typeface="Meiryo UI" panose="020B0604030504040204" pitchFamily="50" charset="-128"/>
                <a:ea typeface="Meiryo UI" panose="020B0604030504040204" pitchFamily="50" charset="-128"/>
              </a:rPr>
              <a:t>年</a:t>
            </a:r>
            <a:r>
              <a:rPr lang="en-US" altLang="ja-JP" sz="900" dirty="0">
                <a:solidFill>
                  <a:prstClr val="black"/>
                </a:solidFill>
                <a:latin typeface="Meiryo UI" panose="020B0604030504040204" pitchFamily="50" charset="-128"/>
                <a:ea typeface="Meiryo UI" panose="020B0604030504040204" pitchFamily="50" charset="-128"/>
              </a:rPr>
              <a:t>12</a:t>
            </a:r>
            <a:r>
              <a:rPr lang="ja-JP" altLang="en-US" sz="900" dirty="0">
                <a:solidFill>
                  <a:prstClr val="black"/>
                </a:solidFill>
                <a:latin typeface="Meiryo UI" panose="020B0604030504040204" pitchFamily="50" charset="-128"/>
                <a:ea typeface="Meiryo UI" panose="020B0604030504040204" pitchFamily="50" charset="-128"/>
              </a:rPr>
              <a:t>月　 長期運用の開始</a:t>
            </a:r>
          </a:p>
        </p:txBody>
      </p:sp>
      <p:sp>
        <p:nvSpPr>
          <p:cNvPr id="19" name="テキスト ボックス 18"/>
          <p:cNvSpPr txBox="1"/>
          <p:nvPr/>
        </p:nvSpPr>
        <p:spPr>
          <a:xfrm>
            <a:off x="331461" y="2898910"/>
            <a:ext cx="3151193" cy="307777"/>
          </a:xfrm>
          <a:prstGeom prst="rect">
            <a:avLst/>
          </a:prstGeom>
          <a:solidFill>
            <a:schemeClr val="bg2">
              <a:lumMod val="9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府有施設のファシリティマネジメントの推進</a:t>
            </a:r>
          </a:p>
        </p:txBody>
      </p:sp>
      <p:sp>
        <p:nvSpPr>
          <p:cNvPr id="22" name="正方形/長方形 21"/>
          <p:cNvSpPr/>
          <p:nvPr/>
        </p:nvSpPr>
        <p:spPr>
          <a:xfrm>
            <a:off x="331461" y="3308031"/>
            <a:ext cx="8617774" cy="523220"/>
          </a:xfrm>
          <a:prstGeom prst="rect">
            <a:avLst/>
          </a:prstGeom>
        </p:spPr>
        <p:txBody>
          <a:bodyPr wrap="square">
            <a:spAutoFit/>
          </a:bodyPr>
          <a:lstStyle/>
          <a:p>
            <a:pPr lvl="0">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icrosoft Himalaya" panose="01010100010101010101" pitchFamily="2" charset="0"/>
              </a:rPr>
              <a:t>➣　</a:t>
            </a:r>
            <a:r>
              <a:rPr lang="ja-JP" altLang="en-US" sz="1400" dirty="0">
                <a:solidFill>
                  <a:prstClr val="black"/>
                </a:solidFill>
                <a:latin typeface="Meiryo UI" panose="020B0604030504040204" pitchFamily="50" charset="-128"/>
                <a:ea typeface="Meiryo UI" panose="020B0604030504040204" pitchFamily="50" charset="-128"/>
              </a:rPr>
              <a:t>府が保有する施設の計画的な改修を実施し、適切な維持管理に努め、長寿命化を推進するとともに、施設の有効</a:t>
            </a: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r>
              <a:rPr lang="ja-JP" altLang="en-US" sz="1400" dirty="0">
                <a:solidFill>
                  <a:prstClr val="black"/>
                </a:solidFill>
                <a:latin typeface="Meiryo UI" panose="020B0604030504040204" pitchFamily="50" charset="-128"/>
                <a:ea typeface="Meiryo UI" panose="020B0604030504040204" pitchFamily="50" charset="-128"/>
              </a:rPr>
              <a:t>　　活用や総量最適化を図るため、</a:t>
            </a:r>
            <a:r>
              <a:rPr lang="en-US" altLang="ja-JP" sz="1400" dirty="0">
                <a:solidFill>
                  <a:prstClr val="black"/>
                </a:solidFill>
                <a:latin typeface="Meiryo UI" panose="020B0604030504040204" pitchFamily="50" charset="-128"/>
                <a:ea typeface="Meiryo UI" panose="020B0604030504040204" pitchFamily="50" charset="-128"/>
              </a:rPr>
              <a:t>2016</a:t>
            </a:r>
            <a:r>
              <a:rPr lang="ja-JP" altLang="en-US" sz="1400" dirty="0">
                <a:solidFill>
                  <a:prstClr val="black"/>
                </a:solidFill>
                <a:latin typeface="Meiryo UI" panose="020B0604030504040204" pitchFamily="50" charset="-128"/>
                <a:ea typeface="Meiryo UI" panose="020B0604030504040204" pitchFamily="50" charset="-128"/>
              </a:rPr>
              <a:t>年度から公共施設等の最適な経営管理（ファシリティマネジメント）を推進。</a:t>
            </a:r>
          </a:p>
        </p:txBody>
      </p:sp>
      <p:sp>
        <p:nvSpPr>
          <p:cNvPr id="27" name="正方形/長方形 26"/>
          <p:cNvSpPr/>
          <p:nvPr/>
        </p:nvSpPr>
        <p:spPr>
          <a:xfrm>
            <a:off x="603270" y="4088073"/>
            <a:ext cx="848003" cy="2512579"/>
          </a:xfrm>
          <a:prstGeom prst="rect">
            <a:avLst/>
          </a:prstGeom>
          <a:noFill/>
          <a:ln w="19050">
            <a:solidFill>
              <a:schemeClr val="accent3">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9" name="右矢印 28"/>
          <p:cNvSpPr/>
          <p:nvPr/>
        </p:nvSpPr>
        <p:spPr>
          <a:xfrm>
            <a:off x="629048" y="4217944"/>
            <a:ext cx="813391" cy="73316"/>
          </a:xfrm>
          <a:prstGeom prst="rightArrow">
            <a:avLst/>
          </a:prstGeom>
          <a:solidFill>
            <a:schemeClr val="accent3">
              <a:lumMod val="60000"/>
              <a:lumOff val="40000"/>
            </a:schemeClr>
          </a:solidFill>
          <a:ln>
            <a:solidFill>
              <a:schemeClr val="accent3"/>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角丸四角形吹き出し 29"/>
          <p:cNvSpPr/>
          <p:nvPr/>
        </p:nvSpPr>
        <p:spPr>
          <a:xfrm>
            <a:off x="1747160" y="4110540"/>
            <a:ext cx="2135580" cy="610357"/>
          </a:xfrm>
          <a:prstGeom prst="wedgeRoundRectCallout">
            <a:avLst>
              <a:gd name="adj1" fmla="val -65964"/>
              <a:gd name="adj2" fmla="val 5229"/>
              <a:gd name="adj3" fmla="val 16667"/>
            </a:avLst>
          </a:prstGeom>
          <a:ln w="15875"/>
        </p:spPr>
        <p:style>
          <a:lnRef idx="2">
            <a:schemeClr val="accent6"/>
          </a:lnRef>
          <a:fillRef idx="1">
            <a:schemeClr val="lt1"/>
          </a:fillRef>
          <a:effectRef idx="0">
            <a:schemeClr val="accent6"/>
          </a:effectRef>
          <a:fontRef idx="minor">
            <a:schemeClr val="dk1"/>
          </a:fontRef>
        </p:style>
        <p:txBody>
          <a:bodyPr wrap="square" lIns="36000" tIns="36000" rIns="36000" bIns="36000" anchor="ctr" anchorCtr="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年間で、築後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年を経過する施設の延床面積は全体の約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割を占める。</a:t>
            </a:r>
          </a:p>
        </p:txBody>
      </p:sp>
      <p:sp>
        <p:nvSpPr>
          <p:cNvPr id="31" name="正方形/長方形 30"/>
          <p:cNvSpPr/>
          <p:nvPr/>
        </p:nvSpPr>
        <p:spPr>
          <a:xfrm>
            <a:off x="3583318" y="6406607"/>
            <a:ext cx="484626" cy="269431"/>
          </a:xfrm>
          <a:prstGeom prst="rect">
            <a:avLst/>
          </a:prstGeom>
          <a:noFill/>
          <a:ln w="9525">
            <a:noFill/>
          </a:ln>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00" b="1" i="0" u="none" strike="noStrike" kern="0" cap="all"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b="1" i="0" u="none" strike="noStrike" kern="0" cap="all"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0" lang="ja-JP" altLang="en-US" sz="400" b="1" i="0" u="none" strike="noStrike" kern="0" cap="all"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32" name="正方形/長方形 31"/>
          <p:cNvSpPr/>
          <p:nvPr/>
        </p:nvSpPr>
        <p:spPr>
          <a:xfrm>
            <a:off x="112874" y="6418561"/>
            <a:ext cx="564843" cy="269431"/>
          </a:xfrm>
          <a:prstGeom prst="rect">
            <a:avLst/>
          </a:prstGeom>
          <a:noFill/>
          <a:ln w="9525">
            <a:noFill/>
          </a:ln>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00" b="1" i="0" u="none" strike="noStrike" kern="0" cap="all"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33" name="角丸四角形 32"/>
          <p:cNvSpPr/>
          <p:nvPr/>
        </p:nvSpPr>
        <p:spPr>
          <a:xfrm>
            <a:off x="4386507" y="4005805"/>
            <a:ext cx="4499571" cy="1523333"/>
          </a:xfrm>
          <a:prstGeom prst="roundRect">
            <a:avLst>
              <a:gd name="adj" fmla="val 5172"/>
            </a:avLst>
          </a:prstGeom>
          <a:noFill/>
          <a:ln w="25400" cmpd="dbl">
            <a:solidFill>
              <a:schemeClr val="tx1"/>
            </a:solidFill>
            <a:prstDash val="solid"/>
          </a:ln>
        </p:spPr>
        <p:txBody>
          <a:bodyPr wrap="square" lIns="0" tIns="45720" rIns="0" bIns="45720" rtlCol="0" anchor="ctr">
            <a:noAutofit/>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200" b="1" i="0" u="sng"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「大阪府ファシリティマネジメント基本方針」に基づく対応</a:t>
            </a:r>
            <a:endParaRPr kumimoji="0" lang="en-US" altLang="ja-JP" sz="1200" b="1" i="0" u="sng"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600" b="1" i="0" u="sng"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b="1" i="0" u="sng"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長 　寿 　命　 化   ≫</a:t>
            </a:r>
            <a:endParaRPr kumimoji="0" lang="en-US" altLang="ja-JP" sz="900" b="1" i="0" u="sng"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b="0" i="0" u="none"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★施設の長寿命化を推進し、維持・更新経費の軽減・平準化を図る。</a:t>
            </a:r>
            <a:endParaRPr kumimoji="0" lang="en-US" altLang="ja-JP" sz="1000" b="0" i="0" u="none"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★点検・劣化度調査等を行い、予防保全型の施設維持管理体制を構築し、府民の</a:t>
            </a:r>
            <a:endParaRPr kumimoji="0" lang="en-US" altLang="ja-JP" sz="1000" b="0" i="0" u="none"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b="0" i="0" u="none"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安全・安心の確保に努める。</a:t>
            </a:r>
            <a:endParaRPr kumimoji="0" lang="en-US" altLang="ja-JP" sz="1000" b="0" i="0" u="none"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500" b="0" i="0" u="none"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00" b="1" i="0" u="sng"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≪総量最適化・有効活用≫</a:t>
            </a:r>
            <a:endParaRPr kumimoji="0" lang="en-US" altLang="ja-JP" sz="900" b="1" i="0" u="sng"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b="0" i="0" u="none"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★新規施設整備を抑制し、将来の利用需要に応じた施設の有効活用や、総量の最</a:t>
            </a:r>
            <a:endParaRPr kumimoji="0" lang="en-US" altLang="ja-JP" sz="1000" b="0" i="0" u="none"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kern="0" dirty="0">
                <a:ln w="12700">
                  <a:noFill/>
                  <a:prstDash val="solid"/>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b="0" i="0" u="none" strike="noStrike" kern="0" cap="none" spc="0" normalizeH="0" baseline="0" noProof="0" dirty="0">
                <a:ln w="12700">
                  <a:noFill/>
                  <a:prstDash val="solid"/>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適化を図る。</a:t>
            </a:r>
          </a:p>
        </p:txBody>
      </p:sp>
      <p:sp>
        <p:nvSpPr>
          <p:cNvPr id="34" name="二等辺三角形 33"/>
          <p:cNvSpPr/>
          <p:nvPr/>
        </p:nvSpPr>
        <p:spPr>
          <a:xfrm rot="5400000">
            <a:off x="2836252" y="5236574"/>
            <a:ext cx="2683605" cy="195325"/>
          </a:xfrm>
          <a:prstGeom prst="triangl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正方形/長方形 34"/>
          <p:cNvSpPr/>
          <p:nvPr/>
        </p:nvSpPr>
        <p:spPr>
          <a:xfrm>
            <a:off x="4418298" y="5612578"/>
            <a:ext cx="4494557" cy="5716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　総量最適化に向けた施設点検結果</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維持（</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当面予防保全するものを含む。）：</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施設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建替え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減築</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施設　有効活用：</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施設　撤去・廃止等：</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施設</a:t>
            </a:r>
          </a:p>
        </p:txBody>
      </p:sp>
      <p:sp>
        <p:nvSpPr>
          <p:cNvPr id="36" name="正方形/長方形 35"/>
          <p:cNvSpPr/>
          <p:nvPr/>
        </p:nvSpPr>
        <p:spPr>
          <a:xfrm>
            <a:off x="4418298" y="6285681"/>
            <a:ext cx="4486677" cy="4023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　長寿命化改修工事実績</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95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施設、</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施設</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30</a:t>
            </a:fld>
            <a:endParaRPr lang="ja-JP" altLang="en-US"/>
          </a:p>
        </p:txBody>
      </p:sp>
    </p:spTree>
    <p:extLst>
      <p:ext uri="{BB962C8B-B14F-4D97-AF65-F5344CB8AC3E}">
        <p14:creationId xmlns:p14="http://schemas.microsoft.com/office/powerpoint/2010/main" val="3103921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6809" y="518639"/>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63533" y="61076"/>
            <a:ext cx="4689104"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３．成果（今後の取組の方向性）</a:t>
            </a:r>
            <a:endParaRPr kumimoji="1" lang="ja-JP" altLang="en-US" sz="2400" dirty="0">
              <a:latin typeface="Meiryo UI" panose="020B0604030504040204" pitchFamily="50" charset="-128"/>
              <a:ea typeface="Meiryo UI" panose="020B0604030504040204" pitchFamily="50" charset="-128"/>
            </a:endParaRPr>
          </a:p>
        </p:txBody>
      </p:sp>
      <p:sp>
        <p:nvSpPr>
          <p:cNvPr id="3" name="正方形/長方形 2"/>
          <p:cNvSpPr/>
          <p:nvPr/>
        </p:nvSpPr>
        <p:spPr>
          <a:xfrm>
            <a:off x="280950" y="1124744"/>
            <a:ext cx="8505019" cy="2308324"/>
          </a:xfrm>
          <a:prstGeom prst="rect">
            <a:avLst/>
          </a:prstGeom>
        </p:spPr>
        <p:txBody>
          <a:bodyPr wrap="square">
            <a:spAutoFit/>
          </a:bodyPr>
          <a:lstStyle/>
          <a:p>
            <a:pPr lvl="0"/>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 これまでの改革の結果、</a:t>
            </a: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減債基金からの借入れ</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については、</a:t>
            </a:r>
            <a:r>
              <a:rPr lang="en-US" altLang="ja-JP" sz="1600" kern="1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年度末に復元が完了する見通し。</a:t>
            </a:r>
            <a:endParaRPr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　　また、財政指標も改善するなど、財政再建の取組は着実に進んでいる。</a:t>
            </a:r>
            <a:endParaRPr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 一方で、府の財政は、</a:t>
            </a:r>
            <a:r>
              <a:rPr lang="en-US" altLang="ja-JP" sz="1600" kern="1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年度以降</a:t>
            </a: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多額の収支不足が</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見込まれることから、これまでの改革の取</a:t>
            </a:r>
            <a:endParaRPr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　　組みを継承しつつ、財政運営基本条例に基づき、将来世代に負担を先送りしないよう、健全で規律</a:t>
            </a:r>
            <a:endParaRPr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　　ある財政運営を行っていく。</a:t>
            </a:r>
            <a:endParaRPr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 こうした取組により、府が直面する新たな課題に的確に対応しうる行財政運営体制の確立をめざして</a:t>
            </a:r>
            <a:endParaRPr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　　いく。</a:t>
            </a:r>
          </a:p>
        </p:txBody>
      </p:sp>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31</a:t>
            </a:fld>
            <a:endParaRPr lang="ja-JP" altLang="en-US"/>
          </a:p>
        </p:txBody>
      </p:sp>
    </p:spTree>
    <p:extLst>
      <p:ext uri="{BB962C8B-B14F-4D97-AF65-F5344CB8AC3E}">
        <p14:creationId xmlns:p14="http://schemas.microsoft.com/office/powerpoint/2010/main" val="2784265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63783" y="3036384"/>
            <a:ext cx="6761018" cy="546970"/>
          </a:xfrm>
          <a:prstGeom prst="rect">
            <a:avLst/>
          </a:prstGeom>
          <a:noFill/>
        </p:spPr>
        <p:txBody>
          <a:bodyPr wrap="square" lIns="27000" tIns="27000" rIns="27000" bIns="27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（２）大阪市役所での取組</a:t>
            </a:r>
          </a:p>
        </p:txBody>
      </p:sp>
      <p:sp>
        <p:nvSpPr>
          <p:cNvPr id="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32</a:t>
            </a:fld>
            <a:endParaRPr lang="ja-JP" altLang="en-US"/>
          </a:p>
        </p:txBody>
      </p:sp>
    </p:spTree>
    <p:extLst>
      <p:ext uri="{BB962C8B-B14F-4D97-AF65-F5344CB8AC3E}">
        <p14:creationId xmlns:p14="http://schemas.microsoft.com/office/powerpoint/2010/main" val="2406402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70457" y="495347"/>
            <a:ext cx="8603088" cy="433196"/>
            <a:chOff x="270457" y="495347"/>
            <a:chExt cx="8603088" cy="433196"/>
          </a:xfrm>
        </p:grpSpPr>
        <p:sp>
          <p:nvSpPr>
            <p:cNvPr id="4" name="テキスト ボックス 3"/>
            <p:cNvSpPr txBox="1"/>
            <p:nvPr/>
          </p:nvSpPr>
          <p:spPr>
            <a:xfrm>
              <a:off x="270457" y="495347"/>
              <a:ext cx="1225015" cy="4331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395536" y="976724"/>
            <a:ext cx="8491304" cy="1554112"/>
            <a:chOff x="586711" y="629764"/>
            <a:chExt cx="8588468" cy="1515472"/>
          </a:xfrm>
        </p:grpSpPr>
        <p:sp>
          <p:nvSpPr>
            <p:cNvPr id="22" name="角丸四角形 21"/>
            <p:cNvSpPr/>
            <p:nvPr/>
          </p:nvSpPr>
          <p:spPr>
            <a:xfrm>
              <a:off x="586711" y="635724"/>
              <a:ext cx="8575021" cy="15095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endParaRPr>
            </a:p>
          </p:txBody>
        </p:sp>
        <p:sp>
          <p:nvSpPr>
            <p:cNvPr id="23" name="テキスト ボックス 5"/>
            <p:cNvSpPr txBox="1"/>
            <p:nvPr/>
          </p:nvSpPr>
          <p:spPr>
            <a:xfrm>
              <a:off x="657475" y="987235"/>
              <a:ext cx="8517704" cy="114047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dirty="0">
                  <a:latin typeface="Meiryo UI" panose="020B0604030504040204" pitchFamily="50" charset="-128"/>
                  <a:ea typeface="Meiryo UI" panose="020B0604030504040204" pitchFamily="50" charset="-128"/>
                </a:rPr>
                <a:t>・法人</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税の落ち込み等により</a:t>
              </a:r>
              <a:r>
                <a:rPr lang="en-US" altLang="ja-JP" sz="1400" dirty="0">
                  <a:latin typeface="Meiryo UI" panose="020B0604030504040204" pitchFamily="50" charset="-128"/>
                  <a:ea typeface="Meiryo UI" panose="020B0604030504040204" pitchFamily="50" charset="-128"/>
                </a:rPr>
                <a:t>1998</a:t>
              </a:r>
              <a:r>
                <a:rPr lang="ja-JP" altLang="en-US" sz="1400" dirty="0">
                  <a:latin typeface="Meiryo UI" panose="020B0604030504040204" pitchFamily="50" charset="-128"/>
                  <a:ea typeface="Meiryo UI" panose="020B0604030504040204" pitchFamily="50" charset="-128"/>
                </a:rPr>
                <a:t>年度以降、</a:t>
              </a:r>
              <a:r>
                <a:rPr lang="en-US" altLang="ja-JP" sz="1400" dirty="0">
                  <a:latin typeface="Meiryo UI" panose="020B0604030504040204" pitchFamily="50" charset="-128"/>
                  <a:ea typeface="Meiryo UI" panose="020B0604030504040204" pitchFamily="50" charset="-128"/>
                </a:rPr>
                <a:t>2007</a:t>
              </a:r>
              <a:r>
                <a:rPr lang="ja-JP" altLang="en-US" sz="1400" dirty="0">
                  <a:latin typeface="Meiryo UI" panose="020B0604030504040204" pitchFamily="50" charset="-128"/>
                  <a:ea typeface="Meiryo UI" panose="020B0604030504040204" pitchFamily="50" charset="-128"/>
                </a:rPr>
                <a:t>年度まで</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年連続の赤字決算。</a:t>
              </a:r>
              <a:endParaRPr lang="en-US" altLang="ja-JP" sz="1400"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2001</a:t>
              </a:r>
              <a:r>
                <a:rPr lang="ja-JP" altLang="en-US" sz="1400" dirty="0">
                  <a:latin typeface="Meiryo UI" panose="020B0604030504040204" pitchFamily="50" charset="-128"/>
                  <a:ea typeface="Meiryo UI" panose="020B0604030504040204" pitchFamily="50" charset="-128"/>
                </a:rPr>
                <a:t>年度より、財政再建団体への転落を回避するため、府債の償還財源を積み立てるための減債基金から借入</a:t>
              </a:r>
              <a:endParaRPr lang="en-US" altLang="ja-JP" sz="1400"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　を実施し、</a:t>
              </a:r>
              <a:r>
                <a:rPr lang="en-US" altLang="ja-JP" sz="1400" dirty="0">
                  <a:latin typeface="Meiryo UI" panose="020B0604030504040204" pitchFamily="50" charset="-128"/>
                  <a:ea typeface="Meiryo UI" panose="020B0604030504040204" pitchFamily="50" charset="-128"/>
                </a:rPr>
                <a:t>2007</a:t>
              </a:r>
              <a:r>
                <a:rPr lang="ja-JP" altLang="en-US" sz="1400" dirty="0">
                  <a:latin typeface="Meiryo UI" panose="020B0604030504040204" pitchFamily="50" charset="-128"/>
                  <a:ea typeface="Meiryo UI" panose="020B0604030504040204" pitchFamily="50" charset="-128"/>
                </a:rPr>
                <a:t>年度末にはその累計額が</a:t>
              </a:r>
              <a:r>
                <a:rPr lang="en-US" altLang="ja-JP" sz="1400" dirty="0">
                  <a:latin typeface="Meiryo UI" panose="020B0604030504040204" pitchFamily="50" charset="-128"/>
                  <a:ea typeface="Meiryo UI" panose="020B0604030504040204" pitchFamily="50" charset="-128"/>
                </a:rPr>
                <a:t>5,202</a:t>
              </a:r>
              <a:r>
                <a:rPr lang="ja-JP" altLang="en-US" sz="1400" dirty="0">
                  <a:latin typeface="Meiryo UI" panose="020B0604030504040204" pitchFamily="50" charset="-128"/>
                  <a:ea typeface="Meiryo UI" panose="020B0604030504040204" pitchFamily="50" charset="-128"/>
                </a:rPr>
                <a:t>億円にまで増大。また、借入れによる基⾦残⾼の不⾜を防ぐため、</a:t>
              </a:r>
              <a:endParaRPr lang="en-US" altLang="ja-JP" sz="1400"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　通常の借換額を上回る借換債を発⾏。</a:t>
              </a:r>
            </a:p>
            <a:p>
              <a:pPr>
                <a:defRPr/>
              </a:pPr>
              <a:r>
                <a:rPr lang="ja-JP" altLang="en-US" sz="1400" dirty="0">
                  <a:latin typeface="Meiryo UI" panose="020B0604030504040204" pitchFamily="50" charset="-128"/>
                  <a:ea typeface="Meiryo UI" panose="020B0604030504040204" pitchFamily="50" charset="-128"/>
                </a:rPr>
                <a:t>・府債残高も</a:t>
              </a:r>
              <a:r>
                <a:rPr lang="en-US" altLang="ja-JP" sz="1400" dirty="0">
                  <a:latin typeface="Meiryo UI" panose="020B0604030504040204" pitchFamily="50" charset="-128"/>
                  <a:ea typeface="Meiryo UI" panose="020B0604030504040204" pitchFamily="50" charset="-128"/>
                </a:rPr>
                <a:t>1989</a:t>
              </a:r>
              <a:r>
                <a:rPr lang="ja-JP" altLang="en-US" sz="1400" dirty="0">
                  <a:latin typeface="Meiryo UI" panose="020B0604030504040204" pitchFamily="50" charset="-128"/>
                  <a:ea typeface="Meiryo UI" panose="020B0604030504040204" pitchFamily="50" charset="-128"/>
                </a:rPr>
                <a:t>年以降増加傾向にあり、</a:t>
              </a:r>
              <a:r>
                <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実質公債費比率等の</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財政指標は厳しい状況にあった。</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角丸四角形 23"/>
            <p:cNvSpPr/>
            <p:nvPr/>
          </p:nvSpPr>
          <p:spPr>
            <a:xfrm>
              <a:off x="586711" y="629764"/>
              <a:ext cx="3519265" cy="3528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lvl="0">
                <a:defRPr/>
              </a:pPr>
              <a:r>
                <a:rPr lang="en-US" altLang="ja-JP" sz="1477" dirty="0">
                  <a:solidFill>
                    <a:schemeClr val="tx1"/>
                  </a:solidFill>
                  <a:latin typeface="Meiryo UI" panose="020B0604030504040204" pitchFamily="50" charset="-128"/>
                  <a:ea typeface="Meiryo UI" panose="020B0604030504040204" pitchFamily="50" charset="-128"/>
                </a:rPr>
                <a:t>2007</a:t>
              </a:r>
              <a:r>
                <a:rPr lang="ja-JP" altLang="en-US" sz="1477" dirty="0">
                  <a:solidFill>
                    <a:schemeClr val="tx1"/>
                  </a:solidFill>
                  <a:latin typeface="Meiryo UI" panose="020B0604030504040204" pitchFamily="50" charset="-128"/>
                  <a:ea typeface="Meiryo UI" panose="020B0604030504040204" pitchFamily="50" charset="-128"/>
                </a:rPr>
                <a:t>年以前の状況</a:t>
              </a:r>
            </a:p>
          </p:txBody>
        </p:sp>
      </p:grpSp>
      <p:sp>
        <p:nvSpPr>
          <p:cNvPr id="25" name="下矢印 24"/>
          <p:cNvSpPr/>
          <p:nvPr/>
        </p:nvSpPr>
        <p:spPr>
          <a:xfrm>
            <a:off x="4180552" y="2564904"/>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26" name="グループ化 25"/>
          <p:cNvGrpSpPr/>
          <p:nvPr/>
        </p:nvGrpSpPr>
        <p:grpSpPr>
          <a:xfrm>
            <a:off x="383556" y="2996952"/>
            <a:ext cx="8485708" cy="1872000"/>
            <a:chOff x="567257" y="204957"/>
            <a:chExt cx="8731012" cy="1379771"/>
          </a:xfrm>
        </p:grpSpPr>
        <p:sp>
          <p:nvSpPr>
            <p:cNvPr id="27" name="角丸四角形 26"/>
            <p:cNvSpPr/>
            <p:nvPr/>
          </p:nvSpPr>
          <p:spPr>
            <a:xfrm>
              <a:off x="567257" y="204957"/>
              <a:ext cx="8731012" cy="137977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角丸四角形 28"/>
            <p:cNvSpPr/>
            <p:nvPr/>
          </p:nvSpPr>
          <p:spPr>
            <a:xfrm>
              <a:off x="567257" y="204957"/>
              <a:ext cx="3599584" cy="2962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lvl="0">
                <a:defRPr/>
              </a:pPr>
              <a:r>
                <a:rPr lang="en-US" altLang="ja-JP" sz="1477" dirty="0">
                  <a:solidFill>
                    <a:schemeClr val="tx1"/>
                  </a:solidFill>
                  <a:latin typeface="Meiryo UI" panose="020B0604030504040204" pitchFamily="50" charset="-128"/>
                  <a:ea typeface="Meiryo UI" panose="020B0604030504040204" pitchFamily="50" charset="-128"/>
                </a:rPr>
                <a:t>2008</a:t>
              </a:r>
              <a:r>
                <a:rPr lang="ja-JP" altLang="en-US" sz="1477" dirty="0">
                  <a:solidFill>
                    <a:schemeClr val="tx1"/>
                  </a:solidFill>
                  <a:latin typeface="Meiryo UI" panose="020B0604030504040204" pitchFamily="50" charset="-128"/>
                  <a:ea typeface="Meiryo UI" panose="020B0604030504040204" pitchFamily="50" charset="-128"/>
                </a:rPr>
                <a:t>年度以降の行財政改革の</a:t>
              </a:r>
              <a:r>
                <a:rPr lang="ja-JP" altLang="en-US" sz="1477" dirty="0">
                  <a:solidFill>
                    <a:prstClr val="black"/>
                  </a:solidFill>
                  <a:latin typeface="Meiryo UI" panose="020B0604030504040204" pitchFamily="50" charset="-128"/>
                  <a:ea typeface="Meiryo UI" panose="020B0604030504040204" pitchFamily="50" charset="-128"/>
                </a:rPr>
                <a:t>取組</a:t>
              </a:r>
            </a:p>
          </p:txBody>
        </p:sp>
      </p:grpSp>
      <p:grpSp>
        <p:nvGrpSpPr>
          <p:cNvPr id="30" name="グループ化 29"/>
          <p:cNvGrpSpPr/>
          <p:nvPr/>
        </p:nvGrpSpPr>
        <p:grpSpPr>
          <a:xfrm>
            <a:off x="402176" y="5337648"/>
            <a:ext cx="8337600" cy="1403721"/>
            <a:chOff x="584284" y="805327"/>
            <a:chExt cx="8577448" cy="1318019"/>
          </a:xfrm>
        </p:grpSpPr>
        <p:sp>
          <p:nvSpPr>
            <p:cNvPr id="31" name="角丸四角形 30"/>
            <p:cNvSpPr/>
            <p:nvPr/>
          </p:nvSpPr>
          <p:spPr>
            <a:xfrm>
              <a:off x="586711" y="805328"/>
              <a:ext cx="8575021" cy="13180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584284" y="805327"/>
              <a:ext cx="3265688" cy="3718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成果</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4" name="下矢印 33"/>
          <p:cNvSpPr/>
          <p:nvPr/>
        </p:nvSpPr>
        <p:spPr>
          <a:xfrm>
            <a:off x="4180552" y="4925269"/>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1" name="正方形/長方形 40"/>
          <p:cNvSpPr/>
          <p:nvPr/>
        </p:nvSpPr>
        <p:spPr>
          <a:xfrm>
            <a:off x="727534" y="2904180"/>
            <a:ext cx="7829693" cy="3196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2" name="正方形/長方形 41"/>
          <p:cNvSpPr/>
          <p:nvPr/>
        </p:nvSpPr>
        <p:spPr>
          <a:xfrm>
            <a:off x="773525" y="1322364"/>
            <a:ext cx="7829693" cy="3763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35" name="正方形/長方形 34"/>
          <p:cNvSpPr/>
          <p:nvPr/>
        </p:nvSpPr>
        <p:spPr>
          <a:xfrm>
            <a:off x="727534" y="3077573"/>
            <a:ext cx="782969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5"/>
          <p:cNvSpPr txBox="1"/>
          <p:nvPr/>
        </p:nvSpPr>
        <p:spPr>
          <a:xfrm>
            <a:off x="473883" y="3438828"/>
            <a:ext cx="8339111" cy="138499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2008</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年度以降</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①減債基金からの借入をしない、②借換債の増発をしない、ことを前提に「収入の範囲内で予算</a:t>
            </a:r>
            <a:endParaRPr lang="en-US" altLang="ja-JP" sz="1400" dirty="0">
              <a:latin typeface="Meiryo UI" panose="020B0604030504040204" pitchFamily="50" charset="-128"/>
              <a:ea typeface="Meiryo UI" panose="020B0604030504040204" pitchFamily="50" charset="-128"/>
            </a:endParaRPr>
          </a:p>
          <a:p>
            <a:pPr lvl="0">
              <a:defRPr/>
            </a:pPr>
            <a:r>
              <a:rPr lang="ja-JP" altLang="en-US" sz="1400" dirty="0">
                <a:latin typeface="Meiryo UI" panose="020B0604030504040204" pitchFamily="50" charset="-128"/>
                <a:ea typeface="Meiryo UI" panose="020B0604030504040204" pitchFamily="50" charset="-128"/>
              </a:rPr>
              <a:t>　を組む」という方針のもと改革を推進。　「財政再建プログラム</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案</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」等のもと、すべての事務事業、出資法人、公の</a:t>
            </a:r>
            <a:endParaRPr lang="en-US" altLang="ja-JP" sz="1400" dirty="0">
              <a:latin typeface="Meiryo UI" panose="020B0604030504040204" pitchFamily="50" charset="-128"/>
              <a:ea typeface="Meiryo UI" panose="020B0604030504040204" pitchFamily="50" charset="-128"/>
            </a:endParaRPr>
          </a:p>
          <a:p>
            <a:pPr lvl="0">
              <a:defRPr/>
            </a:pPr>
            <a:r>
              <a:rPr lang="ja-JP" altLang="en-US" sz="1400" dirty="0">
                <a:latin typeface="Meiryo UI" panose="020B0604030504040204" pitchFamily="50" charset="-128"/>
                <a:ea typeface="Meiryo UI" panose="020B0604030504040204" pitchFamily="50" charset="-128"/>
              </a:rPr>
              <a:t>　施設についてゼロベースで見直しを行うとともに、給与の大幅なカット等を実施。さらに債権管理の強化、広告事業</a:t>
            </a:r>
            <a:endParaRPr lang="en-US" altLang="ja-JP" sz="1400" dirty="0">
              <a:latin typeface="Meiryo UI" panose="020B0604030504040204" pitchFamily="50" charset="-128"/>
              <a:ea typeface="Meiryo UI" panose="020B0604030504040204" pitchFamily="50" charset="-128"/>
            </a:endParaRPr>
          </a:p>
          <a:p>
            <a:pPr lvl="0">
              <a:defRPr/>
            </a:pPr>
            <a:r>
              <a:rPr lang="ja-JP" altLang="en-US" sz="1400" dirty="0">
                <a:latin typeface="Meiryo UI" panose="020B0604030504040204" pitchFamily="50" charset="-128"/>
                <a:ea typeface="Meiryo UI" panose="020B0604030504040204" pitchFamily="50" charset="-128"/>
              </a:rPr>
              <a:t>　の拡充等による歳入確保の取組も強化。</a:t>
            </a:r>
            <a:endParaRPr lang="en-US" altLang="ja-JP" sz="1400" dirty="0">
              <a:latin typeface="Meiryo UI" panose="020B0604030504040204" pitchFamily="50" charset="-128"/>
              <a:ea typeface="Meiryo UI" panose="020B0604030504040204" pitchFamily="50" charset="-128"/>
            </a:endParaRPr>
          </a:p>
          <a:p>
            <a:pPr lvl="0">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・また、</a:t>
            </a:r>
            <a:r>
              <a:rPr lang="ja-JP" altLang="en-US" sz="1400" dirty="0">
                <a:latin typeface="Meiryo UI" panose="020B0604030504040204" pitchFamily="50" charset="-128"/>
                <a:ea typeface="Meiryo UI" panose="020B0604030504040204" pitchFamily="50" charset="-128"/>
              </a:rPr>
              <a:t>決算剰余金の減債基金及び財政調整基金への積立てルールや財政調整基金の積立目標額などについて定</a:t>
            </a:r>
            <a:endParaRPr lang="en-US" altLang="ja-JP" sz="1400" dirty="0">
              <a:latin typeface="Meiryo UI" panose="020B0604030504040204" pitchFamily="50" charset="-128"/>
              <a:ea typeface="Meiryo UI" panose="020B0604030504040204" pitchFamily="50" charset="-128"/>
            </a:endParaRPr>
          </a:p>
          <a:p>
            <a:pPr lvl="0">
              <a:defRPr/>
            </a:pPr>
            <a:r>
              <a:rPr lang="ja-JP" altLang="en-US" sz="1400" dirty="0">
                <a:latin typeface="Meiryo UI" panose="020B0604030504040204" pitchFamily="50" charset="-128"/>
                <a:ea typeface="Meiryo UI" panose="020B0604030504040204" pitchFamily="50" charset="-128"/>
              </a:rPr>
              <a:t>　めた「財政運営基本条例」を制定するなど</a:t>
            </a:r>
            <a:r>
              <a:rPr kumimoji="1" lang="ja-JP" altLang="en-US" sz="1400" b="0" i="0" u="none" strike="noStrike" kern="1200" cap="none" spc="0" normalizeH="0" baseline="0" noProof="0" dirty="0" err="1">
                <a:ln>
                  <a:noFill/>
                </a:ln>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健全で規律ある行財政運営を推進するための仕組みづくりも実施。</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2" name="テキスト ボックス 5"/>
          <p:cNvSpPr txBox="1"/>
          <p:nvPr/>
        </p:nvSpPr>
        <p:spPr>
          <a:xfrm>
            <a:off x="473883" y="5762056"/>
            <a:ext cx="8339111" cy="95410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2008</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年度以降、</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14</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年連続で黒字決算を維持。</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・減債基金からの借入について、計画的に復元を実施してきた結果、</a:t>
            </a:r>
            <a:r>
              <a:rPr lang="en-US" altLang="ja-JP" sz="1400" dirty="0">
                <a:latin typeface="Meiryo UI" panose="020B0604030504040204" pitchFamily="50" charset="-128"/>
                <a:ea typeface="Meiryo UI" panose="020B0604030504040204" pitchFamily="50" charset="-128"/>
              </a:rPr>
              <a:t>2023</a:t>
            </a:r>
            <a:r>
              <a:rPr lang="ja-JP" altLang="en-US" sz="1400" dirty="0">
                <a:solidFill>
                  <a:prstClr val="black"/>
                </a:solidFill>
                <a:latin typeface="Meiryo UI" panose="020B0604030504040204" pitchFamily="50" charset="-128"/>
                <a:ea typeface="Meiryo UI" panose="020B0604030504040204" pitchFamily="50" charset="-128"/>
              </a:rPr>
              <a:t>年度末で復元が完了する見通し。</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・臨時財政対策債を除く府債残高が着実に減少するとともに、財政</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指標についても実質公債費比率、将来負担比</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率とも改善。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63BC356D-1576-478B-8647-1361C6E9DFF7}" type="slidenum">
              <a:rPr lang="ja-JP" altLang="en-US" smtClean="0"/>
              <a:pPr/>
              <a:t>6</a:t>
            </a:fld>
            <a:endParaRPr lang="ja-JP" altLang="en-US" dirty="0"/>
          </a:p>
        </p:txBody>
      </p:sp>
    </p:spTree>
    <p:extLst>
      <p:ext uri="{BB962C8B-B14F-4D97-AF65-F5344CB8AC3E}">
        <p14:creationId xmlns:p14="http://schemas.microsoft.com/office/powerpoint/2010/main" val="1561114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495347"/>
            <a:ext cx="1319592" cy="4331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１．総論</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648000" y="936000"/>
            <a:ext cx="8093877" cy="1426989"/>
            <a:chOff x="572211" y="587298"/>
            <a:chExt cx="8575021" cy="1487997"/>
          </a:xfrm>
        </p:grpSpPr>
        <p:sp>
          <p:nvSpPr>
            <p:cNvPr id="22" name="角丸四角形 21"/>
            <p:cNvSpPr/>
            <p:nvPr/>
          </p:nvSpPr>
          <p:spPr>
            <a:xfrm>
              <a:off x="572211" y="587298"/>
              <a:ext cx="8575021" cy="13320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テキスト ボックス 5"/>
            <p:cNvSpPr txBox="1"/>
            <p:nvPr/>
          </p:nvSpPr>
          <p:spPr>
            <a:xfrm>
              <a:off x="615369" y="984117"/>
              <a:ext cx="8517704" cy="109117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ブル崩壊以降の税収減に加え、職員の人件費や生活保護費等の扶助費、市債の償還のための公債費といった義務的な経費の増加、膨大な昼間人口に対応するインフラ整備対応等により、財政の硬直化が進み、危機的な状況だっ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角丸四角形 23"/>
            <p:cNvSpPr/>
            <p:nvPr/>
          </p:nvSpPr>
          <p:spPr>
            <a:xfrm>
              <a:off x="572211" y="587298"/>
              <a:ext cx="3263928" cy="3578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改革前の状況</a:t>
              </a:r>
            </a:p>
          </p:txBody>
        </p:sp>
      </p:grpSp>
      <p:sp>
        <p:nvSpPr>
          <p:cNvPr id="25" name="下矢印 24"/>
          <p:cNvSpPr/>
          <p:nvPr/>
        </p:nvSpPr>
        <p:spPr>
          <a:xfrm>
            <a:off x="4180552" y="2308370"/>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26" name="グループ化 25"/>
          <p:cNvGrpSpPr/>
          <p:nvPr/>
        </p:nvGrpSpPr>
        <p:grpSpPr>
          <a:xfrm>
            <a:off x="648000" y="2664000"/>
            <a:ext cx="8119697" cy="1505939"/>
            <a:chOff x="599525" y="157221"/>
            <a:chExt cx="8575022" cy="1459852"/>
          </a:xfrm>
        </p:grpSpPr>
        <p:sp>
          <p:nvSpPr>
            <p:cNvPr id="27" name="角丸四角形 26"/>
            <p:cNvSpPr/>
            <p:nvPr/>
          </p:nvSpPr>
          <p:spPr>
            <a:xfrm>
              <a:off x="599525" y="157221"/>
              <a:ext cx="8575022" cy="14598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角丸四角形 28"/>
            <p:cNvSpPr/>
            <p:nvPr/>
          </p:nvSpPr>
          <p:spPr>
            <a:xfrm>
              <a:off x="599525" y="157221"/>
              <a:ext cx="3263928" cy="3578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改革取組</a:t>
              </a:r>
            </a:p>
          </p:txBody>
        </p:sp>
      </p:grpSp>
      <p:grpSp>
        <p:nvGrpSpPr>
          <p:cNvPr id="30" name="グループ化 29"/>
          <p:cNvGrpSpPr/>
          <p:nvPr/>
        </p:nvGrpSpPr>
        <p:grpSpPr>
          <a:xfrm>
            <a:off x="648000" y="4608000"/>
            <a:ext cx="8163188" cy="2110409"/>
            <a:chOff x="645141" y="701710"/>
            <a:chExt cx="8575021" cy="1419348"/>
          </a:xfrm>
        </p:grpSpPr>
        <p:sp>
          <p:nvSpPr>
            <p:cNvPr id="31" name="角丸四角形 30"/>
            <p:cNvSpPr/>
            <p:nvPr/>
          </p:nvSpPr>
          <p:spPr>
            <a:xfrm>
              <a:off x="645141" y="701710"/>
              <a:ext cx="8575021" cy="14193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645141" y="701710"/>
              <a:ext cx="3265688" cy="2929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成果</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4" name="下矢印 33"/>
          <p:cNvSpPr/>
          <p:nvPr/>
        </p:nvSpPr>
        <p:spPr>
          <a:xfrm>
            <a:off x="4180552" y="4240185"/>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0" name="正方形/長方形 39"/>
          <p:cNvSpPr/>
          <p:nvPr/>
        </p:nvSpPr>
        <p:spPr>
          <a:xfrm>
            <a:off x="641599" y="4964535"/>
            <a:ext cx="8113965" cy="3196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27534" y="2904180"/>
            <a:ext cx="7829693" cy="3196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2" name="正方形/長方形 41"/>
          <p:cNvSpPr/>
          <p:nvPr/>
        </p:nvSpPr>
        <p:spPr>
          <a:xfrm>
            <a:off x="759123" y="1228036"/>
            <a:ext cx="7829693" cy="3763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35" name="正方形/長方形 34"/>
          <p:cNvSpPr/>
          <p:nvPr/>
        </p:nvSpPr>
        <p:spPr>
          <a:xfrm>
            <a:off x="727534" y="3077573"/>
            <a:ext cx="782969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727533" y="5105728"/>
            <a:ext cx="7829693" cy="6604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5"/>
          <p:cNvSpPr txBox="1"/>
          <p:nvPr/>
        </p:nvSpPr>
        <p:spPr>
          <a:xfrm>
            <a:off x="610606" y="3052615"/>
            <a:ext cx="8039776" cy="13234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年から市政改革に着手し、歳出の削減や歳入の確保、市債残高の削減、職員数の削減</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などを進めてきた。</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年には、ゼロベースでの聖域なき施策事業の見直しを行い、ムダを徹底</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的に排除した。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・さらに、「収入の範囲内で予算を組む」ことを原則に、行財政改革を徹底的に実施した。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5"/>
          <p:cNvSpPr txBox="1"/>
          <p:nvPr/>
        </p:nvSpPr>
        <p:spPr>
          <a:xfrm>
            <a:off x="592376" y="5022686"/>
            <a:ext cx="8163187" cy="178510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・大胆な改革を進めてきたことや、各種政策の展開による税収の増により、状況は大きく好転した。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塡</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財源</a:t>
            </a:r>
            <a:r>
              <a:rPr kumimoji="1" lang="zh-TW"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（財政調整基金）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に依存せず、収入の範囲内で予算編成を実施し、</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及び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年度予算において、通常収支が均衡している。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・阿倍野再開発事業やオーク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など、市の財政収支に大きく影響を及ぼす危険性がある「財務リス</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ク」については、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年度当初予算をもって処理が完了し、リスクが解消される見込みとなった。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・財政状況を以前に後戻りさせないためにも、引き続き、改革に取り組む。</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33</a:t>
            </a:fld>
            <a:endParaRPr lang="ja-JP" altLang="en-US"/>
          </a:p>
        </p:txBody>
      </p:sp>
    </p:spTree>
    <p:extLst>
      <p:ext uri="{BB962C8B-B14F-4D97-AF65-F5344CB8AC3E}">
        <p14:creationId xmlns:p14="http://schemas.microsoft.com/office/powerpoint/2010/main" val="1179775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278586"/>
            <a:ext cx="235994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２．改革前の状況　</a:t>
            </a:r>
          </a:p>
        </p:txBody>
      </p:sp>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99435" y="838979"/>
            <a:ext cx="8745131" cy="52322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バブル崩壊以後、税収が低調で推移するなか、市債残高は増加、改革を始める前である</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年の職員数も多いままであった。</a:t>
            </a:r>
            <a:endParaRPr kumimoji="1"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1055077" y="6363445"/>
            <a:ext cx="6541477"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出典：「市政改革マニフェスト（市政改革基本方針）」（</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2006</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月）を加工</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常住人口、昼間人口は</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2000</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年度国勢調査による。職員数は、総務省定員管理調査ベース（</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2006</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月現在</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pic>
        <p:nvPicPr>
          <p:cNvPr id="8" name="図 7"/>
          <p:cNvPicPr>
            <a:picLocks noChangeAspect="1"/>
          </p:cNvPicPr>
          <p:nvPr/>
        </p:nvPicPr>
        <p:blipFill>
          <a:blip r:embed="rId2"/>
          <a:stretch>
            <a:fillRect/>
          </a:stretch>
        </p:blipFill>
        <p:spPr>
          <a:xfrm>
            <a:off x="466725" y="4005064"/>
            <a:ext cx="8210550" cy="2390775"/>
          </a:xfrm>
          <a:prstGeom prst="rect">
            <a:avLst/>
          </a:prstGeom>
        </p:spPr>
      </p:pic>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432000" y="4212000"/>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00" dirty="0">
                <a:solidFill>
                  <a:schemeClr val="tx1"/>
                </a:solidFill>
              </a:rPr>
              <a:t>（人）</a:t>
            </a:r>
            <a:endParaRPr kumimoji="1" lang="ja-JP" altLang="en-US" sz="1000" dirty="0">
              <a:solidFill>
                <a:schemeClr val="tx1"/>
              </a:solidFill>
            </a:endParaRPr>
          </a:p>
        </p:txBody>
      </p:sp>
      <p:pic>
        <p:nvPicPr>
          <p:cNvPr id="4" name="図 3"/>
          <p:cNvPicPr>
            <a:picLocks noChangeAspect="1"/>
          </p:cNvPicPr>
          <p:nvPr/>
        </p:nvPicPr>
        <p:blipFill>
          <a:blip r:embed="rId3"/>
          <a:stretch>
            <a:fillRect/>
          </a:stretch>
        </p:blipFill>
        <p:spPr>
          <a:xfrm>
            <a:off x="336266" y="1531476"/>
            <a:ext cx="8742422" cy="2530059"/>
          </a:xfrm>
          <a:prstGeom prst="rect">
            <a:avLst/>
          </a:prstGeom>
        </p:spPr>
      </p:pic>
      <p:sp>
        <p:nvSpPr>
          <p:cNvPr id="7" name="スライド番号プレースホルダー 6"/>
          <p:cNvSpPr>
            <a:spLocks noGrp="1"/>
          </p:cNvSpPr>
          <p:nvPr>
            <p:ph type="sldNum" sz="quarter" idx="12"/>
          </p:nvPr>
        </p:nvSpPr>
        <p:spPr/>
        <p:txBody>
          <a:bodyPr/>
          <a:lstStyle/>
          <a:p>
            <a:fld id="{63BC356D-1576-478B-8647-1361C6E9DFF7}" type="slidenum">
              <a:rPr lang="ja-JP" altLang="en-US" smtClean="0"/>
              <a:pPr/>
              <a:t>34</a:t>
            </a:fld>
            <a:endParaRPr lang="ja-JP" altLang="en-US"/>
          </a:p>
        </p:txBody>
      </p:sp>
    </p:spTree>
    <p:extLst>
      <p:ext uri="{BB962C8B-B14F-4D97-AF65-F5344CB8AC3E}">
        <p14:creationId xmlns:p14="http://schemas.microsoft.com/office/powerpoint/2010/main" val="2312817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278586"/>
            <a:ext cx="235994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２．改革前の状況　</a:t>
            </a:r>
          </a:p>
        </p:txBody>
      </p:sp>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99435" y="838979"/>
            <a:ext cx="8745131" cy="30777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また、財政の硬直化が進み、「将来負担比率」、「実質公債費比率」、「経常収支比率」は高い水準となっていた。</a:t>
            </a:r>
            <a:endParaRPr kumimoji="1" lang="ja-JP"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スライド番号プレースホルダー 3"/>
          <p:cNvSpPr txBox="1">
            <a:spLocks/>
          </p:cNvSpPr>
          <p:nvPr/>
        </p:nvSpPr>
        <p:spPr>
          <a:xfrm>
            <a:off x="7058025"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2"/>
          <a:stretch>
            <a:fillRect/>
          </a:stretch>
        </p:blipFill>
        <p:spPr>
          <a:xfrm>
            <a:off x="397934" y="1250567"/>
            <a:ext cx="8461981" cy="5139373"/>
          </a:xfrm>
          <a:prstGeom prst="rect">
            <a:avLst/>
          </a:prstGeom>
        </p:spPr>
      </p:pic>
      <p:sp>
        <p:nvSpPr>
          <p:cNvPr id="6" name="スライド番号プレースホルダー 5"/>
          <p:cNvSpPr>
            <a:spLocks noGrp="1"/>
          </p:cNvSpPr>
          <p:nvPr>
            <p:ph type="sldNum" sz="quarter" idx="12"/>
          </p:nvPr>
        </p:nvSpPr>
        <p:spPr/>
        <p:txBody>
          <a:bodyPr/>
          <a:lstStyle/>
          <a:p>
            <a:fld id="{63BC356D-1576-478B-8647-1361C6E9DFF7}" type="slidenum">
              <a:rPr lang="ja-JP" altLang="en-US" smtClean="0"/>
              <a:pPr/>
              <a:t>35</a:t>
            </a:fld>
            <a:endParaRPr lang="ja-JP" altLang="en-US"/>
          </a:p>
        </p:txBody>
      </p:sp>
    </p:spTree>
    <p:extLst>
      <p:ext uri="{BB962C8B-B14F-4D97-AF65-F5344CB8AC3E}">
        <p14:creationId xmlns:p14="http://schemas.microsoft.com/office/powerpoint/2010/main" val="4052225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グループ化 42"/>
          <p:cNvGrpSpPr/>
          <p:nvPr/>
        </p:nvGrpSpPr>
        <p:grpSpPr>
          <a:xfrm>
            <a:off x="284122" y="1443076"/>
            <a:ext cx="8687001" cy="4235654"/>
            <a:chOff x="-403977" y="1691206"/>
            <a:chExt cx="10336302" cy="5970897"/>
          </a:xfrm>
        </p:grpSpPr>
        <p:sp>
          <p:nvSpPr>
            <p:cNvPr id="6" name="ホームベース 5"/>
            <p:cNvSpPr/>
            <p:nvPr/>
          </p:nvSpPr>
          <p:spPr>
            <a:xfrm>
              <a:off x="-190128" y="3598869"/>
              <a:ext cx="9915968" cy="1583914"/>
            </a:xfrm>
            <a:prstGeom prst="homePlate">
              <a:avLst>
                <a:gd name="adj" fmla="val 33919"/>
              </a:avLst>
            </a:prstGeom>
            <a:solidFill>
              <a:schemeClr val="accent6">
                <a:lumMod val="20000"/>
                <a:lumOff val="80000"/>
              </a:schemeClr>
            </a:solidFill>
            <a:ln/>
          </p:spPr>
          <p:style>
            <a:lnRef idx="0">
              <a:schemeClr val="accent6"/>
            </a:lnRef>
            <a:fillRef idx="3">
              <a:schemeClr val="accent6"/>
            </a:fillRef>
            <a:effectRef idx="3">
              <a:schemeClr val="accent6"/>
            </a:effectRef>
            <a:fontRef idx="minor">
              <a:schemeClr val="lt1"/>
            </a:fontRef>
          </p:style>
          <p:txBody>
            <a:bodyPr lIns="68827" tIns="34415" rIns="68827" bIns="34415"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山形 6"/>
            <p:cNvSpPr/>
            <p:nvPr/>
          </p:nvSpPr>
          <p:spPr>
            <a:xfrm>
              <a:off x="873922" y="1692229"/>
              <a:ext cx="2342817" cy="405955"/>
            </a:xfrm>
            <a:prstGeom prst="chevron">
              <a:avLst/>
            </a:prstGeom>
            <a:solidFill>
              <a:srgbClr val="FF0000">
                <a:alpha val="50000"/>
              </a:srgb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27098" tIns="34415" rIns="27098" bIns="34415" rtlCol="0" anchor="ctr" anchorCtr="0"/>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en-US" altLang="ja-JP" sz="1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2007</a:t>
              </a:r>
              <a:r>
                <a:rPr kumimoji="0" lang="ja-JP" altLang="en-US" sz="1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年度～</a:t>
              </a:r>
            </a:p>
          </p:txBody>
        </p:sp>
        <p:sp>
          <p:nvSpPr>
            <p:cNvPr id="25" name="山形 24"/>
            <p:cNvSpPr/>
            <p:nvPr/>
          </p:nvSpPr>
          <p:spPr>
            <a:xfrm>
              <a:off x="3106598" y="1695074"/>
              <a:ext cx="2051589" cy="424369"/>
            </a:xfrm>
            <a:prstGeom prst="chevron">
              <a:avLst/>
            </a:prstGeom>
            <a:solidFill>
              <a:srgbClr val="92D050">
                <a:alpha val="50000"/>
              </a:srgb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27098" tIns="34415" rIns="27098" bIns="34415" rtlCol="0" anchor="ctr" anchorCtr="0"/>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en-US" altLang="ja-JP" sz="1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2011</a:t>
              </a:r>
              <a:r>
                <a:rPr kumimoji="0" lang="ja-JP" altLang="en-US" sz="1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年度～</a:t>
              </a:r>
            </a:p>
          </p:txBody>
        </p:sp>
        <p:sp>
          <p:nvSpPr>
            <p:cNvPr id="26" name="正方形/長方形 25">
              <a:extLst>
                <a:ext uri="{FF2B5EF4-FFF2-40B4-BE49-F238E27FC236}">
                  <a16:creationId xmlns:a16="http://schemas.microsoft.com/office/drawing/2014/main" id="{B4F1D441-E604-48F2-98D4-49033C114D00}"/>
                </a:ext>
              </a:extLst>
            </p:cNvPr>
            <p:cNvSpPr/>
            <p:nvPr/>
          </p:nvSpPr>
          <p:spPr>
            <a:xfrm>
              <a:off x="594192" y="5600344"/>
              <a:ext cx="1016331" cy="587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827" tIns="34415" rIns="68827" bIns="34415"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2009.</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調査開始</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山形 35"/>
            <p:cNvSpPr/>
            <p:nvPr/>
          </p:nvSpPr>
          <p:spPr>
            <a:xfrm>
              <a:off x="8035081" y="1699727"/>
              <a:ext cx="1538754" cy="430372"/>
            </a:xfrm>
            <a:prstGeom prst="chevron">
              <a:avLst/>
            </a:prstGeom>
            <a:solidFill>
              <a:schemeClr val="accent4">
                <a:lumMod val="60000"/>
                <a:lumOff val="40000"/>
                <a:alpha val="5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27098" tIns="34415" rIns="27098" bIns="34415" rtlCol="0" anchor="ctr" anchorCtr="0"/>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en-US" altLang="ja-JP" sz="1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2020</a:t>
              </a:r>
              <a:r>
                <a:rPr kumimoji="0" lang="ja-JP" altLang="en-US" sz="1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年度～</a:t>
              </a:r>
            </a:p>
          </p:txBody>
        </p:sp>
        <p:sp>
          <p:nvSpPr>
            <p:cNvPr id="40" name="山形 39"/>
            <p:cNvSpPr/>
            <p:nvPr/>
          </p:nvSpPr>
          <p:spPr>
            <a:xfrm>
              <a:off x="-87276" y="1697096"/>
              <a:ext cx="1070506" cy="401089"/>
            </a:xfrm>
            <a:prstGeom prst="chevron">
              <a:avLst/>
            </a:prstGeom>
            <a:solidFill>
              <a:srgbClr val="0070C0">
                <a:alpha val="50000"/>
              </a:srgb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27098" tIns="34415" rIns="27098" bIns="34415" rtlCol="0" anchor="ctr" anchorCtr="0"/>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2006</a:t>
              </a:r>
              <a:r>
                <a:rPr kumimoji="0" lang="ja-JP" alt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年度</a:t>
              </a:r>
            </a:p>
          </p:txBody>
        </p:sp>
        <p:sp>
          <p:nvSpPr>
            <p:cNvPr id="49" name="山形 48"/>
            <p:cNvSpPr/>
            <p:nvPr/>
          </p:nvSpPr>
          <p:spPr>
            <a:xfrm>
              <a:off x="5046328" y="1697095"/>
              <a:ext cx="1437113" cy="429126"/>
            </a:xfrm>
            <a:prstGeom prst="chevron">
              <a:avLst/>
            </a:prstGeom>
            <a:solidFill>
              <a:srgbClr val="00B050">
                <a:alpha val="50000"/>
              </a:srgb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27098" tIns="34415" rIns="27098" bIns="34415" rtlCol="0" anchor="ctr" anchorCtr="0"/>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en-US" altLang="ja-JP" sz="1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2015</a:t>
              </a:r>
              <a:r>
                <a:rPr kumimoji="0" lang="ja-JP" altLang="en-US" sz="1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年度</a:t>
              </a:r>
            </a:p>
          </p:txBody>
        </p:sp>
        <p:sp>
          <p:nvSpPr>
            <p:cNvPr id="52" name="山形 51"/>
            <p:cNvSpPr/>
            <p:nvPr/>
          </p:nvSpPr>
          <p:spPr>
            <a:xfrm>
              <a:off x="6373992" y="1691206"/>
              <a:ext cx="1764812" cy="448299"/>
            </a:xfrm>
            <a:prstGeom prst="chevron">
              <a:avLst/>
            </a:prstGeom>
            <a:solidFill>
              <a:schemeClr val="accent6">
                <a:lumMod val="75000"/>
                <a:alpha val="5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27098" tIns="34415" rIns="27098" bIns="34415" rtlCol="0" anchor="ctr" anchorCtr="0"/>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en-US" altLang="ja-JP" sz="1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2016</a:t>
              </a:r>
              <a:r>
                <a:rPr kumimoji="0" lang="ja-JP" altLang="en-US" sz="1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年度～</a:t>
              </a:r>
            </a:p>
          </p:txBody>
        </p:sp>
        <p:sp>
          <p:nvSpPr>
            <p:cNvPr id="110" name="角丸四角形 109"/>
            <p:cNvSpPr/>
            <p:nvPr/>
          </p:nvSpPr>
          <p:spPr>
            <a:xfrm>
              <a:off x="1372363" y="3030046"/>
              <a:ext cx="1673783" cy="2586400"/>
            </a:xfrm>
            <a:prstGeom prst="roundRect">
              <a:avLst>
                <a:gd name="adj" fmla="val 10143"/>
              </a:avLst>
            </a:prstGeom>
            <a:solidFill>
              <a:srgbClr val="C5D4ED"/>
            </a:solidFill>
            <a:ln w="19050">
              <a:solidFill>
                <a:schemeClr val="tx1"/>
              </a:solidFill>
            </a:ln>
            <a:effectLst/>
          </p:spPr>
          <p:style>
            <a:lnRef idx="0">
              <a:schemeClr val="accent3"/>
            </a:lnRef>
            <a:fillRef idx="3">
              <a:schemeClr val="accent3"/>
            </a:fillRef>
            <a:effectRef idx="3">
              <a:schemeClr val="accent3"/>
            </a:effectRef>
            <a:fontRef idx="minor">
              <a:schemeClr val="lt1"/>
            </a:fontRef>
          </p:style>
          <p:txBody>
            <a:bodyPr vert="horz" lIns="50666" tIns="0" rIns="25333" bIns="0" rtlCol="0" anchor="ctr" anchorCtr="1"/>
            <a:lstStyle/>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総合的な視点で</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全庁的体制により</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全事務事業の</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妥当性を検証</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ts val="975"/>
                </a:lnSpc>
                <a:spcBef>
                  <a:spcPts val="0"/>
                </a:spcBef>
                <a:spcAft>
                  <a:spcPts val="0"/>
                </a:spcAft>
                <a:buClrTx/>
                <a:buSzTx/>
                <a:buFontTx/>
                <a:buNone/>
                <a:tabLst/>
                <a:defRPr/>
              </a:pP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3,174</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事業を</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16</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の</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視点から整理</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・局横断的な視点</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から分類整理</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・プロジェクトによる</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論点整理</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ct val="15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削減額：△約</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124</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p>
          </p:txBody>
        </p:sp>
        <p:sp>
          <p:nvSpPr>
            <p:cNvPr id="144" name="角丸四角形 143"/>
            <p:cNvSpPr/>
            <p:nvPr/>
          </p:nvSpPr>
          <p:spPr>
            <a:xfrm>
              <a:off x="3769955" y="2997319"/>
              <a:ext cx="1164134" cy="2640624"/>
            </a:xfrm>
            <a:prstGeom prst="roundRect">
              <a:avLst>
                <a:gd name="adj" fmla="val 11075"/>
              </a:avLst>
            </a:prstGeom>
            <a:solidFill>
              <a:schemeClr val="accent6">
                <a:lumMod val="40000"/>
                <a:lumOff val="60000"/>
              </a:schemeClr>
            </a:solidFill>
            <a:ln w="19050">
              <a:solidFill>
                <a:schemeClr val="tx1"/>
              </a:solidFill>
            </a:ln>
            <a:effectLst/>
          </p:spPr>
          <p:style>
            <a:lnRef idx="0">
              <a:schemeClr val="accent3"/>
            </a:lnRef>
            <a:fillRef idx="3">
              <a:schemeClr val="accent3"/>
            </a:fillRef>
            <a:effectRef idx="3">
              <a:schemeClr val="accent3"/>
            </a:effectRef>
            <a:fontRef idx="minor">
              <a:schemeClr val="lt1"/>
            </a:fontRef>
          </p:style>
          <p:txBody>
            <a:bodyPr vert="horz" lIns="50666" tIns="0" rIns="25333" bIns="0" rtlCol="0" anchor="ctr" anchorCtr="1"/>
            <a:lstStyle/>
            <a:p>
              <a:pPr marL="0" marR="0" lvl="0" indent="0" algn="ctr"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rPr>
                <a:t>市改革</a:t>
              </a:r>
              <a:r>
                <a:rPr kumimoji="0" lang="en-US" altLang="ja-JP"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rPr>
                <a:t>PT</a:t>
              </a:r>
              <a:r>
                <a:rPr kumimoji="0" lang="ja-JP" altLang="en-US"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rPr>
                <a:t>により</a:t>
              </a:r>
              <a:endParaRPr kumimoji="0" lang="en-US" altLang="ja-JP"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ts val="975"/>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rPr>
                <a:t>1</a:t>
              </a:r>
              <a:r>
                <a:rPr kumimoji="0" lang="ja-JP" altLang="en-US"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rPr>
                <a:t>億円以上の施策</a:t>
              </a:r>
              <a:endParaRPr kumimoji="0" lang="en-US" altLang="ja-JP"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rPr>
                <a:t>事業について見直し</a:t>
              </a:r>
              <a:endParaRPr kumimoji="0" lang="en-US" altLang="ja-JP"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ts val="975"/>
                </a:lnSpc>
                <a:spcBef>
                  <a:spcPts val="0"/>
                </a:spcBef>
                <a:spcAft>
                  <a:spcPts val="0"/>
                </a:spcAft>
                <a:buClrTx/>
                <a:buSzTx/>
                <a:buFontTx/>
                <a:buNone/>
                <a:tabLst/>
                <a:defRPr/>
              </a:pPr>
              <a:endParaRPr kumimoji="0" lang="en-US" altLang="ja-JP"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rPr>
                <a:t>445</a:t>
              </a:r>
              <a:r>
                <a:rPr kumimoji="0" lang="ja-JP" altLang="en-US"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rPr>
                <a:t>事業を対象</a:t>
              </a:r>
              <a:endParaRPr kumimoji="0" lang="en-US" altLang="ja-JP"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rPr>
                <a:t>・一般会計予算に</a:t>
              </a:r>
              <a:endParaRPr kumimoji="0" lang="en-US" altLang="ja-JP"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rPr>
                <a:t>　おける税等ベースで約</a:t>
              </a:r>
              <a:r>
                <a:rPr kumimoji="0" lang="en-US" altLang="ja-JP"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rPr>
                <a:t>4,700</a:t>
              </a:r>
              <a:r>
                <a:rPr kumimoji="0" lang="ja-JP" altLang="en-US"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rPr>
                <a:t>億</a:t>
              </a:r>
              <a:endParaRPr kumimoji="0" lang="en-US" altLang="ja-JP"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rPr>
                <a:t>（全体の約</a:t>
              </a:r>
              <a:r>
                <a:rPr kumimoji="0" lang="en-US" altLang="ja-JP"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rPr>
                <a:t>93</a:t>
              </a:r>
              <a:r>
                <a:rPr kumimoji="0" lang="ja-JP" altLang="en-US"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endParaRPr kumimoji="0" lang="en-US" altLang="ja-JP"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ts val="975"/>
                </a:lnSpc>
                <a:spcBef>
                  <a:spcPts val="0"/>
                </a:spcBef>
                <a:spcAft>
                  <a:spcPts val="0"/>
                </a:spcAft>
                <a:buClrTx/>
                <a:buSzTx/>
                <a:buFontTx/>
                <a:buNone/>
                <a:tabLst/>
                <a:defRPr/>
              </a:pPr>
              <a:endParaRPr kumimoji="0" lang="en-US" altLang="ja-JP"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削減額</a:t>
              </a:r>
              <a:endParaRPr kumimoji="0" lang="en-US" altLang="ja-JP"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△約</a:t>
              </a:r>
              <a:r>
                <a:rPr kumimoji="0" lang="en-US" altLang="ja-JP"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432</a:t>
              </a:r>
              <a:r>
                <a:rPr kumimoji="0" lang="ja-JP" altLang="en-US" sz="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億円</a:t>
              </a:r>
            </a:p>
          </p:txBody>
        </p:sp>
        <p:sp>
          <p:nvSpPr>
            <p:cNvPr id="196" name="角丸四角形 195"/>
            <p:cNvSpPr/>
            <p:nvPr/>
          </p:nvSpPr>
          <p:spPr>
            <a:xfrm>
              <a:off x="5371360" y="3014204"/>
              <a:ext cx="948622" cy="2609899"/>
            </a:xfrm>
            <a:prstGeom prst="roundRect">
              <a:avLst>
                <a:gd name="adj" fmla="val 11075"/>
              </a:avLst>
            </a:prstGeom>
            <a:solidFill>
              <a:schemeClr val="accent6">
                <a:lumMod val="60000"/>
                <a:lumOff val="40000"/>
              </a:schemeClr>
            </a:solidFill>
            <a:ln w="19050">
              <a:solidFill>
                <a:schemeClr val="tx1"/>
              </a:solidFill>
            </a:ln>
            <a:effectLst/>
          </p:spPr>
          <p:style>
            <a:lnRef idx="0">
              <a:schemeClr val="accent3"/>
            </a:lnRef>
            <a:fillRef idx="3">
              <a:schemeClr val="accent3"/>
            </a:fillRef>
            <a:effectRef idx="3">
              <a:schemeClr val="accent3"/>
            </a:effectRef>
            <a:fontRef idx="minor">
              <a:schemeClr val="lt1"/>
            </a:fontRef>
          </p:style>
          <p:txBody>
            <a:bodyPr vert="horz" lIns="50666" tIns="0" rIns="25333" bIns="0" rtlCol="0" anchor="ctr" anchorCtr="1"/>
            <a:lstStyle/>
            <a:p>
              <a:pPr marL="0" marR="0" lvl="0" indent="0" algn="ctr" defTabSz="685763" rtl="0" eaLnBrk="1" fontAlgn="auto" latinLnBrk="0" hangingPunct="1">
                <a:lnSpc>
                  <a:spcPts val="975"/>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見直し内容を</a:t>
              </a:r>
              <a:endParaRPr kumimoji="0" lang="en-US" altLang="ja-JP"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ts val="975"/>
                </a:lnSpc>
                <a:spcBef>
                  <a:spcPts val="0"/>
                </a:spcBef>
                <a:spcAft>
                  <a:spcPts val="0"/>
                </a:spcAft>
                <a:buClrTx/>
                <a:buSzTx/>
                <a:buFontTx/>
                <a:buNone/>
                <a:tabLst/>
                <a:defRPr/>
              </a:pPr>
              <a:r>
                <a:rPr kumimoji="0" lang="en-US" altLang="ja-JP" sz="75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2015</a:t>
              </a:r>
              <a:r>
                <a:rPr kumimoji="0" lang="ja-JP" altLang="en-US"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予算に</a:t>
              </a:r>
              <a:endParaRPr kumimoji="0" lang="en-US" altLang="ja-JP"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ts val="975"/>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反映し公表</a:t>
              </a:r>
              <a:endParaRPr kumimoji="0" lang="en-US" altLang="ja-JP"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ts val="975"/>
                </a:lnSpc>
                <a:spcBef>
                  <a:spcPts val="0"/>
                </a:spcBef>
                <a:spcAft>
                  <a:spcPts val="0"/>
                </a:spcAft>
                <a:buClrTx/>
                <a:buSzTx/>
                <a:buFontTx/>
                <a:buNone/>
                <a:tabLst/>
                <a:defRPr/>
              </a:pPr>
              <a:endParaRPr kumimoji="0" lang="en-US" altLang="ja-JP"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・②の取組の</a:t>
              </a:r>
              <a:endParaRPr kumimoji="0" lang="en-US" altLang="ja-JP"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対象となって</a:t>
              </a:r>
              <a:endParaRPr kumimoji="0" lang="en-US" altLang="ja-JP"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いない事業に</a:t>
              </a:r>
              <a:endParaRPr kumimoji="0" lang="en-US" altLang="ja-JP"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ついても</a:t>
              </a:r>
              <a:endParaRPr kumimoji="0" lang="en-US" altLang="ja-JP"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各所属において　　</a:t>
              </a:r>
              <a:endParaRPr kumimoji="0" lang="en-US" altLang="ja-JP"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見直しを進め、　</a:t>
              </a:r>
              <a:endParaRPr kumimoji="0" lang="en-US" altLang="ja-JP"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0" lang="en-US" altLang="ja-JP" sz="75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2015</a:t>
              </a:r>
              <a:r>
                <a:rPr kumimoji="0" lang="ja-JP" altLang="en-US"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予算に</a:t>
              </a:r>
              <a:endParaRPr kumimoji="0" lang="en-US" altLang="ja-JP"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反映し公表</a:t>
              </a:r>
              <a:endParaRPr kumimoji="0" lang="en-US" altLang="ja-JP" sz="6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98" name="正方形/長方形 197">
              <a:extLst>
                <a:ext uri="{FF2B5EF4-FFF2-40B4-BE49-F238E27FC236}">
                  <a16:creationId xmlns:a16="http://schemas.microsoft.com/office/drawing/2014/main" id="{B4F1D441-E604-48F2-98D4-49033C114D00}"/>
                </a:ext>
              </a:extLst>
            </p:cNvPr>
            <p:cNvSpPr/>
            <p:nvPr/>
          </p:nvSpPr>
          <p:spPr>
            <a:xfrm>
              <a:off x="1413807" y="5713118"/>
              <a:ext cx="1719905" cy="496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827" tIns="34415" rIns="68827" bIns="34415"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経費削減等効果額</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8,961</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p>
          </p:txBody>
        </p:sp>
        <p:sp>
          <p:nvSpPr>
            <p:cNvPr id="199" name="正方形/長方形 198">
              <a:extLst>
                <a:ext uri="{FF2B5EF4-FFF2-40B4-BE49-F238E27FC236}">
                  <a16:creationId xmlns:a16="http://schemas.microsoft.com/office/drawing/2014/main" id="{B4F1D441-E604-48F2-98D4-49033C114D00}"/>
                </a:ext>
              </a:extLst>
            </p:cNvPr>
            <p:cNvSpPr/>
            <p:nvPr/>
          </p:nvSpPr>
          <p:spPr>
            <a:xfrm>
              <a:off x="3334200" y="5842106"/>
              <a:ext cx="1664119" cy="248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827" tIns="34415" rIns="68827" bIns="34415"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改革プランによる効果額 </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1,536</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p>
          </p:txBody>
        </p:sp>
        <p:sp>
          <p:nvSpPr>
            <p:cNvPr id="200" name="正方形/長方形 199">
              <a:extLst>
                <a:ext uri="{FF2B5EF4-FFF2-40B4-BE49-F238E27FC236}">
                  <a16:creationId xmlns:a16="http://schemas.microsoft.com/office/drawing/2014/main" id="{B4F1D441-E604-48F2-98D4-49033C114D00}"/>
                </a:ext>
              </a:extLst>
            </p:cNvPr>
            <p:cNvSpPr/>
            <p:nvPr/>
          </p:nvSpPr>
          <p:spPr>
            <a:xfrm>
              <a:off x="4918134" y="5759836"/>
              <a:ext cx="1698275" cy="432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827" tIns="34415" rIns="68827" bIns="34415"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基本方針による効果額</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452</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p>
          </p:txBody>
        </p:sp>
        <p:sp>
          <p:nvSpPr>
            <p:cNvPr id="207" name="角丸四角形 206"/>
            <p:cNvSpPr/>
            <p:nvPr/>
          </p:nvSpPr>
          <p:spPr>
            <a:xfrm>
              <a:off x="6788562" y="2999835"/>
              <a:ext cx="1320277" cy="2638108"/>
            </a:xfrm>
            <a:prstGeom prst="roundRect">
              <a:avLst>
                <a:gd name="adj" fmla="val 11075"/>
              </a:avLst>
            </a:prstGeom>
            <a:solidFill>
              <a:schemeClr val="accent6">
                <a:lumMod val="60000"/>
                <a:lumOff val="40000"/>
              </a:schemeClr>
            </a:solidFill>
            <a:ln w="19050">
              <a:solidFill>
                <a:schemeClr val="tx1"/>
              </a:solidFill>
            </a:ln>
            <a:effectLst/>
          </p:spPr>
          <p:style>
            <a:lnRef idx="0">
              <a:schemeClr val="accent3"/>
            </a:lnRef>
            <a:fillRef idx="3">
              <a:schemeClr val="accent3"/>
            </a:fillRef>
            <a:effectRef idx="3">
              <a:schemeClr val="accent3"/>
            </a:effectRef>
            <a:fontRef idx="minor">
              <a:schemeClr val="lt1"/>
            </a:fontRef>
          </p:style>
          <p:txBody>
            <a:bodyPr vert="horz" lIns="50666" tIns="0" rIns="25333" bIns="0" rtlCol="0" anchor="ctr" anchorCtr="1"/>
            <a:lstStyle/>
            <a:p>
              <a:pPr marL="0" marR="0" lvl="0" indent="0" algn="ctr"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「行革編」「区政編」</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により取組を推進</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ts val="975"/>
                </a:lnSpc>
                <a:spcBef>
                  <a:spcPts val="0"/>
                </a:spcBef>
                <a:spcAft>
                  <a:spcPts val="0"/>
                </a:spcAft>
                <a:buClrTx/>
                <a:buSzTx/>
                <a:buFontTx/>
                <a:buNone/>
                <a:tabLst/>
                <a:defRPr/>
              </a:pP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・人事給与の見直し、</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諸収入確保の推進、</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未利用地の有効</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活用等の取組を推進</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2018.7</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「行革編」　</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の中間見直しを</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685763" rtl="0" eaLnBrk="1" fontAlgn="auto" latinLnBrk="0" hangingPunct="1">
                <a:lnSpc>
                  <a:spcPts val="975"/>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行い取組を推進</a:t>
              </a:r>
              <a:endParaRPr kumimoji="0"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62" name="正方形/長方形 61">
              <a:extLst>
                <a:ext uri="{FF2B5EF4-FFF2-40B4-BE49-F238E27FC236}">
                  <a16:creationId xmlns:a16="http://schemas.microsoft.com/office/drawing/2014/main" id="{B4F1D441-E604-48F2-98D4-49033C114D00}"/>
                </a:ext>
              </a:extLst>
            </p:cNvPr>
            <p:cNvSpPr/>
            <p:nvPr/>
          </p:nvSpPr>
          <p:spPr>
            <a:xfrm>
              <a:off x="7975643" y="5734531"/>
              <a:ext cx="1956682" cy="453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827" tIns="34415" rIns="68827" bIns="34415"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2022.4</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プラン</a:t>
              </a: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策定</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プラン</a:t>
              </a: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中間見直し版</a:t>
              </a: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63" name="正方形/長方形 62">
              <a:extLst>
                <a:ext uri="{FF2B5EF4-FFF2-40B4-BE49-F238E27FC236}">
                  <a16:creationId xmlns:a16="http://schemas.microsoft.com/office/drawing/2014/main" id="{B4F1D441-E604-48F2-98D4-49033C114D00}"/>
                </a:ext>
              </a:extLst>
            </p:cNvPr>
            <p:cNvSpPr/>
            <p:nvPr/>
          </p:nvSpPr>
          <p:spPr>
            <a:xfrm>
              <a:off x="6483442" y="5856761"/>
              <a:ext cx="1698276" cy="271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827" tIns="34415" rIns="68827" bIns="34415"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ﾌﾟﾗﾝ</a:t>
              </a: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による効果額</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0" lang="en-US" altLang="ja-JP" sz="1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634</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p>
          </p:txBody>
        </p:sp>
        <p:sp>
          <p:nvSpPr>
            <p:cNvPr id="65" name="正方形/長方形 64">
              <a:extLst>
                <a:ext uri="{FF2B5EF4-FFF2-40B4-BE49-F238E27FC236}">
                  <a16:creationId xmlns:a16="http://schemas.microsoft.com/office/drawing/2014/main" id="{B4F1D441-E604-48F2-98D4-49033C114D00}"/>
                </a:ext>
              </a:extLst>
            </p:cNvPr>
            <p:cNvSpPr/>
            <p:nvPr/>
          </p:nvSpPr>
          <p:spPr>
            <a:xfrm>
              <a:off x="2930963" y="7238108"/>
              <a:ext cx="890067" cy="423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827" tIns="34415" rIns="68827" bIns="34415"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調査開始</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8" name="正方形/長方形 67">
              <a:extLst>
                <a:ext uri="{FF2B5EF4-FFF2-40B4-BE49-F238E27FC236}">
                  <a16:creationId xmlns:a16="http://schemas.microsoft.com/office/drawing/2014/main" id="{B4F1D441-E604-48F2-98D4-49033C114D00}"/>
                </a:ext>
              </a:extLst>
            </p:cNvPr>
            <p:cNvSpPr/>
            <p:nvPr/>
          </p:nvSpPr>
          <p:spPr>
            <a:xfrm>
              <a:off x="8769100" y="2749807"/>
              <a:ext cx="1134358" cy="354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827" tIns="34415" rIns="68827" bIns="34415"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78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78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78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年度まで</a:t>
              </a:r>
            </a:p>
          </p:txBody>
        </p:sp>
        <p:sp>
          <p:nvSpPr>
            <p:cNvPr id="60" name="正方形/長方形 59">
              <a:extLst>
                <a:ext uri="{FF2B5EF4-FFF2-40B4-BE49-F238E27FC236}">
                  <a16:creationId xmlns:a16="http://schemas.microsoft.com/office/drawing/2014/main" id="{B4F1D441-E604-48F2-98D4-49033C114D00}"/>
                </a:ext>
              </a:extLst>
            </p:cNvPr>
            <p:cNvSpPr/>
            <p:nvPr/>
          </p:nvSpPr>
          <p:spPr>
            <a:xfrm>
              <a:off x="-403977" y="5615776"/>
              <a:ext cx="1016331" cy="587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827" tIns="34415" rIns="68827" bIns="34415"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対象事業の</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洗い出し</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64" name="ホームベース 63"/>
          <p:cNvSpPr/>
          <p:nvPr/>
        </p:nvSpPr>
        <p:spPr>
          <a:xfrm>
            <a:off x="820775" y="2749049"/>
            <a:ext cx="793778" cy="1292644"/>
          </a:xfrm>
          <a:prstGeom prst="homePlate">
            <a:avLst>
              <a:gd name="adj" fmla="val 2607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endParaRPr kumimoji="0" lang="en-US" altLang="ja-JP" sz="82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61" name="ホームベース 60"/>
          <p:cNvSpPr/>
          <p:nvPr/>
        </p:nvSpPr>
        <p:spPr>
          <a:xfrm>
            <a:off x="925743" y="2676054"/>
            <a:ext cx="709820" cy="1400693"/>
          </a:xfrm>
          <a:prstGeom prst="homePlate">
            <a:avLst>
              <a:gd name="adj" fmla="val 2607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endParaRPr kumimoji="0" lang="en-US" altLang="ja-JP" sz="82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66" name="ホームベース 65"/>
          <p:cNvSpPr/>
          <p:nvPr/>
        </p:nvSpPr>
        <p:spPr>
          <a:xfrm>
            <a:off x="7676407" y="2760064"/>
            <a:ext cx="793778" cy="1292644"/>
          </a:xfrm>
          <a:prstGeom prst="homePlate">
            <a:avLst>
              <a:gd name="adj" fmla="val 2607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endParaRPr kumimoji="0" lang="en-US" altLang="ja-JP" sz="82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67" name="ホームベース 66"/>
          <p:cNvSpPr/>
          <p:nvPr/>
        </p:nvSpPr>
        <p:spPr>
          <a:xfrm>
            <a:off x="7648821" y="2695029"/>
            <a:ext cx="709820" cy="1400693"/>
          </a:xfrm>
          <a:prstGeom prst="homePlate">
            <a:avLst>
              <a:gd name="adj" fmla="val 26074"/>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endParaRPr kumimoji="0" lang="en-US" altLang="ja-JP" sz="82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45" name="正方形/長方形 44"/>
          <p:cNvSpPr/>
          <p:nvPr/>
        </p:nvSpPr>
        <p:spPr>
          <a:xfrm>
            <a:off x="265497" y="4979053"/>
            <a:ext cx="2918233" cy="1528624"/>
          </a:xfrm>
          <a:prstGeom prst="rect">
            <a:avLst/>
          </a:prstGeom>
          <a:ln w="9525">
            <a:solidFill>
              <a:schemeClr val="tx1"/>
            </a:solidFill>
            <a:prstDash val="sysDot"/>
          </a:ln>
        </p:spPr>
        <p:txBody>
          <a:bodyPr wrap="square">
            <a:spAutoFit/>
          </a:bodyPr>
          <a:lstStyle/>
          <a:p>
            <a:pPr marL="0" marR="0" lvl="0" indent="0" algn="l" defTabSz="342900" rtl="0" eaLnBrk="1" fontAlgn="auto" latinLnBrk="0" hangingPunct="1">
              <a:lnSpc>
                <a:spcPts val="14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事務事業の総点検</a:t>
            </a:r>
            <a:r>
              <a:rPr kumimoji="0" lang="en-US" altLang="ja-JP"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a:t>
            </a:r>
            <a:endParaRPr kumimoji="0" lang="en-US" altLang="ja-JP"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342900" rtl="0" eaLnBrk="1" fontAlgn="auto" latinLnBrk="0" hangingPunct="1">
              <a:lnSpc>
                <a:spcPts val="14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①取組内容</a:t>
            </a:r>
            <a:endParaRPr kumimoji="0" lang="en-US" altLang="ja-JP"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342900" rtl="0" eaLnBrk="1" fontAlgn="auto" latinLnBrk="0" hangingPunct="1">
              <a:lnSpc>
                <a:spcPts val="14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・すべての事務事業についてゼロベースから点検・精査し、</a:t>
            </a:r>
            <a:endParaRPr kumimoji="0" lang="en-US" altLang="ja-JP"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342900" rtl="0" eaLnBrk="1" fontAlgn="auto" latinLnBrk="0" hangingPunct="1">
              <a:lnSpc>
                <a:spcPts val="14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新たな市政改革につなげる検討を行った。</a:t>
            </a:r>
            <a:endParaRPr kumimoji="0" lang="en-US" altLang="ja-JP"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342900" rtl="0" eaLnBrk="1" fontAlgn="auto" latinLnBrk="0" hangingPunct="1">
              <a:lnSpc>
                <a:spcPts val="14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②対象：全事務事業 </a:t>
            </a:r>
            <a:r>
              <a:rPr kumimoji="0" lang="en-US" altLang="ja-JP"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3,174</a:t>
            </a:r>
            <a:r>
              <a:rPr kumimoji="0" lang="ja-JP" altLang="en-US"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事業</a:t>
            </a:r>
            <a:endParaRPr kumimoji="0" lang="en-US" altLang="ja-JP"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342900" rtl="0" eaLnBrk="1" fontAlgn="auto" latinLnBrk="0" hangingPunct="1">
              <a:lnSpc>
                <a:spcPts val="14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③体制：総点検プロジェクトチーム（所属名は当時）</a:t>
            </a:r>
            <a:endParaRPr kumimoji="0" lang="en-US" altLang="ja-JP"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342900" rtl="0" eaLnBrk="1" fontAlgn="auto" latinLnBrk="0" hangingPunct="1">
              <a:lnSpc>
                <a:spcPts val="14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市政改革室、政策企画室、情報公開室、</a:t>
            </a:r>
            <a:endParaRPr kumimoji="0" lang="en-US" altLang="ja-JP"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342900" rtl="0" eaLnBrk="1" fontAlgn="auto" latinLnBrk="0" hangingPunct="1">
              <a:lnSpc>
                <a:spcPts val="14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総務局、財政局</a:t>
            </a:r>
            <a:endParaRPr kumimoji="0" lang="en-US" altLang="ja-JP"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cxnSp>
        <p:nvCxnSpPr>
          <p:cNvPr id="51" name="カギ線コネクタ 50"/>
          <p:cNvCxnSpPr/>
          <p:nvPr/>
        </p:nvCxnSpPr>
        <p:spPr>
          <a:xfrm rot="5400000">
            <a:off x="1458306" y="4518939"/>
            <a:ext cx="650222" cy="224653"/>
          </a:xfrm>
          <a:prstGeom prst="bentConnector3">
            <a:avLst>
              <a:gd name="adj1" fmla="val 50000"/>
            </a:avLst>
          </a:prstGeom>
          <a:ln w="47625">
            <a:prstDash val="sysDot"/>
            <a:tailEnd type="triangle"/>
          </a:ln>
        </p:spPr>
        <p:style>
          <a:lnRef idx="1">
            <a:schemeClr val="accent2"/>
          </a:lnRef>
          <a:fillRef idx="0">
            <a:schemeClr val="accent2"/>
          </a:fillRef>
          <a:effectRef idx="0">
            <a:schemeClr val="accent2"/>
          </a:effectRef>
          <a:fontRef idx="minor">
            <a:schemeClr val="tx1"/>
          </a:fontRef>
        </p:style>
      </p:cxnSp>
      <p:sp>
        <p:nvSpPr>
          <p:cNvPr id="104" name="角丸四角形 103"/>
          <p:cNvSpPr/>
          <p:nvPr/>
        </p:nvSpPr>
        <p:spPr>
          <a:xfrm>
            <a:off x="463848" y="1921015"/>
            <a:ext cx="1963725" cy="2655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市政改革マニフェスト</a:t>
            </a:r>
            <a:endParaRPr kumimoji="0" lang="en-US" altLang="ja-JP"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2006.2</a:t>
            </a:r>
            <a:r>
              <a:rPr kumimoji="0" lang="ja-JP" alt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策定</a:t>
            </a:r>
          </a:p>
        </p:txBody>
      </p:sp>
      <p:sp>
        <p:nvSpPr>
          <p:cNvPr id="105" name="角丸四角形 104"/>
          <p:cNvSpPr/>
          <p:nvPr/>
        </p:nvSpPr>
        <p:spPr>
          <a:xfrm>
            <a:off x="2463052" y="1928399"/>
            <a:ext cx="895374" cy="27552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788"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なにわ</a:t>
            </a:r>
            <a:r>
              <a:rPr kumimoji="0" lang="ja-JP" altLang="en-US" sz="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ルネッサンス</a:t>
            </a:r>
            <a:endParaRPr kumimoji="0" lang="en-US" altLang="ja-JP" sz="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en-US" altLang="ja-JP" sz="788"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2011.</a:t>
            </a:r>
            <a:r>
              <a:rPr kumimoji="0" lang="ja-JP" altLang="en-US" sz="788"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３策定</a:t>
            </a:r>
          </a:p>
        </p:txBody>
      </p:sp>
      <p:sp>
        <p:nvSpPr>
          <p:cNvPr id="106" name="角丸四角形 105"/>
          <p:cNvSpPr/>
          <p:nvPr/>
        </p:nvSpPr>
        <p:spPr>
          <a:xfrm>
            <a:off x="3403599" y="1934539"/>
            <a:ext cx="1395089" cy="27552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市政改革プラン</a:t>
            </a:r>
            <a:endParaRPr kumimoji="0" lang="en-US" altLang="ja-JP" sz="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en-US" altLang="ja-JP" sz="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2012.7</a:t>
            </a:r>
            <a:r>
              <a:rPr kumimoji="0" lang="ja-JP" altLang="en-US" sz="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策定</a:t>
            </a:r>
          </a:p>
        </p:txBody>
      </p:sp>
      <p:sp>
        <p:nvSpPr>
          <p:cNvPr id="107" name="角丸四角形 106"/>
          <p:cNvSpPr/>
          <p:nvPr/>
        </p:nvSpPr>
        <p:spPr>
          <a:xfrm>
            <a:off x="4833731" y="1934539"/>
            <a:ext cx="1091339" cy="27552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市政改革の基本方針</a:t>
            </a:r>
            <a:endParaRPr kumimoji="0" lang="en-US" altLang="ja-JP" sz="7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en-US" altLang="ja-JP" sz="7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2015.3</a:t>
            </a:r>
            <a:r>
              <a:rPr kumimoji="0" lang="ja-JP" altLang="en-US" sz="7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策定</a:t>
            </a:r>
          </a:p>
        </p:txBody>
      </p:sp>
      <p:sp>
        <p:nvSpPr>
          <p:cNvPr id="108" name="角丸四角形 107"/>
          <p:cNvSpPr/>
          <p:nvPr/>
        </p:nvSpPr>
        <p:spPr>
          <a:xfrm>
            <a:off x="5970235" y="1934499"/>
            <a:ext cx="1496898" cy="27552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市政改革プラン</a:t>
            </a:r>
            <a:r>
              <a:rPr kumimoji="0" lang="en-US" altLang="ja-JP"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2.0</a:t>
            </a: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2016.8</a:t>
            </a:r>
            <a:r>
              <a:rPr kumimoji="0" lang="ja-JP" alt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策定</a:t>
            </a:r>
            <a:endParaRPr kumimoji="0" lang="en-US" altLang="ja-JP"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09" name="角丸四角形 108"/>
          <p:cNvSpPr/>
          <p:nvPr/>
        </p:nvSpPr>
        <p:spPr>
          <a:xfrm>
            <a:off x="7493370" y="1934498"/>
            <a:ext cx="1047801" cy="28407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市政改革プラン３</a:t>
            </a:r>
            <a:r>
              <a:rPr kumimoji="0" lang="en-US" altLang="ja-JP" sz="7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.0</a:t>
            </a: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en-US" altLang="ja-JP" sz="7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2020.4</a:t>
            </a:r>
            <a:r>
              <a:rPr kumimoji="0" lang="ja-JP" altLang="en-US" sz="7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策定＊</a:t>
            </a:r>
            <a:endParaRPr kumimoji="0" lang="en-US" altLang="ja-JP" sz="7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45" name="ホームベース 144"/>
          <p:cNvSpPr/>
          <p:nvPr/>
        </p:nvSpPr>
        <p:spPr>
          <a:xfrm>
            <a:off x="1021547" y="2540186"/>
            <a:ext cx="702135" cy="1687004"/>
          </a:xfrm>
          <a:prstGeom prst="homePlate">
            <a:avLst>
              <a:gd name="adj" fmla="val 2607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① 全 事 務 事 業 の 総 点 検</a:t>
            </a:r>
            <a:endParaRPr kumimoji="0" lang="en-US" altLang="ja-JP"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0"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３１７４ 事 業 </a:t>
            </a:r>
            <a:r>
              <a:rPr kumimoji="0" lang="en-US" altLang="ja-JP"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endParaRPr kumimoji="0"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46" name="ホームベース 145"/>
          <p:cNvSpPr/>
          <p:nvPr/>
        </p:nvSpPr>
        <p:spPr>
          <a:xfrm>
            <a:off x="3243161" y="2554763"/>
            <a:ext cx="502700" cy="1658474"/>
          </a:xfrm>
          <a:prstGeom prst="homePlate">
            <a:avLst>
              <a:gd name="adj" fmla="val 2607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② 施策・事業の聖域なき</a:t>
            </a:r>
            <a:endParaRPr kumimoji="0" lang="en-US" altLang="ja-JP"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ゼロベースの見直しと再構築</a:t>
            </a:r>
            <a:r>
              <a:rPr kumimoji="0" lang="en-US" altLang="ja-JP"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endParaRPr kumimoji="0"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95" name="ホームベース 194"/>
          <p:cNvSpPr/>
          <p:nvPr/>
        </p:nvSpPr>
        <p:spPr>
          <a:xfrm>
            <a:off x="4832004" y="2543750"/>
            <a:ext cx="268251" cy="1683440"/>
          </a:xfrm>
          <a:prstGeom prst="homePlate">
            <a:avLst>
              <a:gd name="adj" fmla="val 2607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②の取組を発展・継承</a:t>
            </a:r>
            <a:endParaRPr kumimoji="0" lang="en-US" altLang="ja-JP"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06" name="ホームベース 205"/>
          <p:cNvSpPr/>
          <p:nvPr/>
        </p:nvSpPr>
        <p:spPr>
          <a:xfrm>
            <a:off x="5981552" y="2540189"/>
            <a:ext cx="299179" cy="1715961"/>
          </a:xfrm>
          <a:prstGeom prst="homePlate">
            <a:avLst>
              <a:gd name="adj" fmla="val 2607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③ 新たな価値を生み出す改革</a:t>
            </a:r>
            <a:endParaRPr kumimoji="0" lang="en-US" altLang="ja-JP"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208" name="カギ線コネクタ 207"/>
          <p:cNvCxnSpPr>
            <a:stCxn id="146" idx="2"/>
          </p:cNvCxnSpPr>
          <p:nvPr/>
        </p:nvCxnSpPr>
        <p:spPr>
          <a:xfrm rot="16200000" flipH="1">
            <a:off x="3101908" y="4540307"/>
            <a:ext cx="1004267" cy="350126"/>
          </a:xfrm>
          <a:prstGeom prst="bentConnector3">
            <a:avLst>
              <a:gd name="adj1" fmla="val 98127"/>
            </a:avLst>
          </a:prstGeom>
          <a:ln w="47625">
            <a:prstDash val="sysDot"/>
            <a:tailEnd type="triangle"/>
          </a:ln>
        </p:spPr>
        <p:style>
          <a:lnRef idx="1">
            <a:schemeClr val="accent2"/>
          </a:lnRef>
          <a:fillRef idx="0">
            <a:schemeClr val="accent2"/>
          </a:fillRef>
          <a:effectRef idx="0">
            <a:schemeClr val="accent2"/>
          </a:effectRef>
          <a:fontRef idx="minor">
            <a:schemeClr val="tx1"/>
          </a:fontRef>
        </p:style>
      </p:cxnSp>
      <p:sp>
        <p:nvSpPr>
          <p:cNvPr id="217" name="ホームベース 216"/>
          <p:cNvSpPr/>
          <p:nvPr/>
        </p:nvSpPr>
        <p:spPr>
          <a:xfrm>
            <a:off x="7495504" y="2549450"/>
            <a:ext cx="743030" cy="1677236"/>
          </a:xfrm>
          <a:prstGeom prst="homePlate">
            <a:avLst>
              <a:gd name="adj" fmla="val 26074"/>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④ 「切る改革」から市民の</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暮らしの満足度向上を</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685763"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めざす改革にシフト</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19" name="正方形/長方形 218"/>
          <p:cNvSpPr/>
          <p:nvPr/>
        </p:nvSpPr>
        <p:spPr>
          <a:xfrm>
            <a:off x="3745865" y="4889192"/>
            <a:ext cx="5153275" cy="1708160"/>
          </a:xfrm>
          <a:prstGeom prst="rect">
            <a:avLst/>
          </a:prstGeom>
          <a:ln>
            <a:solidFill>
              <a:schemeClr val="tx1"/>
            </a:solidFill>
            <a:prstDash val="sysDot"/>
          </a:ln>
        </p:spPr>
        <p:txBody>
          <a:bodyPr wrap="square">
            <a:spAutoFit/>
          </a:bodyPr>
          <a:lstStyle/>
          <a:p>
            <a:pPr marL="0" marR="0" lvl="0" indent="0" algn="l" defTabSz="342900" rtl="0" eaLnBrk="1" fontAlgn="auto" latinLnBrk="0" hangingPunct="1">
              <a:lnSpc>
                <a:spcPts val="14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施策・事業の聖域なきゼロベースの見直しと再構築</a:t>
            </a:r>
            <a:r>
              <a:rPr kumimoji="0" lang="en-US" altLang="ja-JP"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r>
              <a:rPr kumimoji="0" lang="ja-JP" altLang="en-US"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a:t>
            </a:r>
            <a:endParaRPr kumimoji="0" lang="en-US" altLang="ja-JP"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342900" rtl="0" eaLnBrk="1" fontAlgn="auto" latinLnBrk="0" hangingPunct="1">
              <a:lnSpc>
                <a:spcPts val="14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①取組内容</a:t>
            </a:r>
            <a:endParaRPr kumimoji="0" lang="en-US" altLang="ja-JP"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342900" rtl="0" eaLnBrk="1" fontAlgn="auto" latinLnBrk="0" hangingPunct="1">
              <a:lnSpc>
                <a:spcPts val="14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これまでの考えややり方にとらわれずに、聖域を設けることなくゼロベースで点検・精査し、安全安心など市民にとって優先度が高いもの、より大きな効果が見込まれるものへの重点化・再構築化を進めた。</a:t>
            </a:r>
            <a:endParaRPr kumimoji="0" lang="en-US" altLang="ja-JP"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342900" rtl="0" eaLnBrk="1" fontAlgn="auto" latinLnBrk="0" hangingPunct="1">
              <a:lnSpc>
                <a:spcPts val="14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②対象：</a:t>
            </a:r>
            <a:r>
              <a:rPr kumimoji="0" lang="en-US" altLang="ja-JP"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445</a:t>
            </a:r>
            <a:r>
              <a:rPr kumimoji="0" lang="ja-JP" altLang="en-US"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事業 </a:t>
            </a:r>
            <a:r>
              <a:rPr kumimoji="0" lang="en-US" altLang="ja-JP"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a:t>
            </a:r>
            <a:r>
              <a:rPr kumimoji="0" lang="en-US" altLang="ja-JP" sz="900" b="1" dirty="0">
                <a:solidFill>
                  <a:prstClr val="black">
                    <a:lumMod val="85000"/>
                    <a:lumOff val="15000"/>
                  </a:prst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2011</a:t>
            </a:r>
            <a:r>
              <a:rPr kumimoji="0" lang="ja-JP" altLang="en-US"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年度予算における一般会計の一般財源ベースで</a:t>
            </a:r>
            <a:r>
              <a:rPr kumimoji="0" lang="en-US" altLang="ja-JP"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a:t>
            </a:r>
            <a:r>
              <a:rPr kumimoji="0" lang="ja-JP" altLang="en-US"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億円以上の施策や事業</a:t>
            </a:r>
            <a:endParaRPr kumimoji="0" lang="en-US" altLang="ja-JP"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342900" rtl="0" eaLnBrk="1" fontAlgn="auto" latinLnBrk="0" hangingPunct="1">
              <a:lnSpc>
                <a:spcPts val="14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a:t>
            </a:r>
            <a:r>
              <a:rPr kumimoji="0" lang="ja-JP" altLang="en-US"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一般会計予算における税等ベースで約</a:t>
            </a:r>
            <a:r>
              <a:rPr kumimoji="0" lang="en-US" altLang="ja-JP"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4,700</a:t>
            </a:r>
            <a:r>
              <a:rPr kumimoji="0" lang="ja-JP" altLang="en-US"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億円、全体の約</a:t>
            </a:r>
            <a:r>
              <a:rPr kumimoji="0" lang="en-US" altLang="ja-JP"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93</a:t>
            </a:r>
            <a:r>
              <a:rPr kumimoji="0" lang="ja-JP" altLang="en-US"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a:t>
            </a:r>
            <a:r>
              <a:rPr kumimoji="0" lang="en-US" altLang="ja-JP"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p>
          <a:p>
            <a:pPr marL="0" marR="0" lvl="0" indent="0" algn="l" defTabSz="342900" rtl="0" eaLnBrk="1" fontAlgn="auto" latinLnBrk="0" hangingPunct="1">
              <a:lnSpc>
                <a:spcPts val="14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③体制：市改革プロジェクトチーム（補職名は当時）</a:t>
            </a:r>
            <a:endParaRPr kumimoji="0" lang="en-US" altLang="ja-JP"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342900" rtl="0" eaLnBrk="1" fontAlgn="auto" latinLnBrk="0" hangingPunct="1">
              <a:lnSpc>
                <a:spcPts val="14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リーダー：市政改革室長、サブリーダー：人事室長、政策企画室長、総務局長、財政局長、</a:t>
            </a:r>
            <a:endParaRPr kumimoji="0" lang="en-US" altLang="ja-JP"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342900" rtl="0" eaLnBrk="1" fontAlgn="auto" latinLnBrk="0" hangingPunct="1">
              <a:lnSpc>
                <a:spcPts val="14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a:t>
            </a:r>
            <a:r>
              <a:rPr kumimoji="0" lang="ja-JP" altLang="en-US" sz="9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契約管財局長、市政改革室理事</a:t>
            </a:r>
            <a:r>
              <a:rPr kumimoji="0" lang="ja-JP" altLang="en-US" sz="9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0" lang="en-US" altLang="ja-JP" sz="9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228" name="正方形/長方形 227"/>
          <p:cNvSpPr/>
          <p:nvPr/>
        </p:nvSpPr>
        <p:spPr>
          <a:xfrm>
            <a:off x="265153" y="1194106"/>
            <a:ext cx="8613703" cy="358153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右矢印 19"/>
          <p:cNvSpPr/>
          <p:nvPr/>
        </p:nvSpPr>
        <p:spPr>
          <a:xfrm>
            <a:off x="1041586" y="4288810"/>
            <a:ext cx="209143" cy="19841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1" i="0" u="none" strike="noStrike" kern="1200" cap="none" spc="0" normalizeH="0" baseline="0" noProof="0">
              <a:ln w="22225">
                <a:solidFill>
                  <a:srgbClr val="ED7D31"/>
                </a:solidFill>
                <a:prstDash val="solid"/>
              </a:ln>
              <a:noFill/>
              <a:effectLst/>
              <a:uLnTx/>
              <a:uFillTx/>
              <a:latin typeface="游ゴシック" panose="020F0502020204030204"/>
              <a:ea typeface="游ゴシック" panose="020B0400000000000000" pitchFamily="50" charset="-128"/>
              <a:cs typeface="+mn-cs"/>
            </a:endParaRPr>
          </a:p>
        </p:txBody>
      </p:sp>
      <p:cxnSp>
        <p:nvCxnSpPr>
          <p:cNvPr id="55" name="直線コネクタ 54">
            <a:extLst>
              <a:ext uri="{FF2B5EF4-FFF2-40B4-BE49-F238E27FC236}">
                <a16:creationId xmlns:a16="http://schemas.microsoft.com/office/drawing/2014/main" id="{92BAD3D2-497C-98B6-C3B4-07D4E8472D63}"/>
              </a:ext>
            </a:extLst>
          </p:cNvPr>
          <p:cNvCxnSpPr/>
          <p:nvPr/>
        </p:nvCxnSpPr>
        <p:spPr>
          <a:xfrm>
            <a:off x="208063" y="621857"/>
            <a:ext cx="8649865" cy="1085"/>
          </a:xfrm>
          <a:prstGeom prst="line">
            <a:avLst/>
          </a:prstGeom>
          <a:ln w="19050">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sp>
        <p:nvSpPr>
          <p:cNvPr id="47" name="テキスト ボックス 46"/>
          <p:cNvSpPr txBox="1"/>
          <p:nvPr/>
        </p:nvSpPr>
        <p:spPr>
          <a:xfrm>
            <a:off x="184938" y="218909"/>
            <a:ext cx="271260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３．主な改革取組経過</a:t>
            </a:r>
          </a:p>
        </p:txBody>
      </p:sp>
      <p:sp>
        <p:nvSpPr>
          <p:cNvPr id="48" name="テキスト ボックス 47">
            <a:extLst>
              <a:ext uri="{FF2B5EF4-FFF2-40B4-BE49-F238E27FC236}">
                <a16:creationId xmlns:a16="http://schemas.microsoft.com/office/drawing/2014/main" id="{EB571A0E-84B5-43B2-8D39-57FB5D2857B3}"/>
              </a:ext>
            </a:extLst>
          </p:cNvPr>
          <p:cNvSpPr txBox="1"/>
          <p:nvPr/>
        </p:nvSpPr>
        <p:spPr>
          <a:xfrm>
            <a:off x="313351" y="691461"/>
            <a:ext cx="8484234" cy="760865"/>
          </a:xfrm>
          <a:prstGeom prst="rect">
            <a:avLst/>
          </a:prstGeom>
          <a:noFill/>
        </p:spPr>
        <p:txBody>
          <a:bodyPr wrap="square" lIns="27000" tIns="27000" rIns="27000" bIns="27000" rtlCol="0">
            <a:noAutofit/>
          </a:bodyPr>
          <a:lstStyle/>
          <a:p>
            <a:pPr marL="285750" marR="0" lvl="0" indent="-285750" algn="l" defTabSz="914400"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非常に厳しい財政状況、職員の福利厚生制度の問題等に端を発する市民からの信頼の喪失などの危機的な状況に直面していたことから、これまで数々の行財政改革（市政改革）に取り組んできた。</a:t>
            </a:r>
          </a:p>
        </p:txBody>
      </p:sp>
      <p:sp>
        <p:nvSpPr>
          <p:cNvPr id="5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36</a:t>
            </a:fld>
            <a:endParaRPr lang="ja-JP" altLang="en-US"/>
          </a:p>
        </p:txBody>
      </p:sp>
    </p:spTree>
    <p:extLst>
      <p:ext uri="{BB962C8B-B14F-4D97-AF65-F5344CB8AC3E}">
        <p14:creationId xmlns:p14="http://schemas.microsoft.com/office/powerpoint/2010/main" val="1980255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340963" y="998437"/>
          <a:ext cx="8478376" cy="5005224"/>
        </p:xfrm>
        <a:graphic>
          <a:graphicData uri="http://schemas.openxmlformats.org/drawingml/2006/table">
            <a:tbl>
              <a:tblPr firstRow="1" bandRow="1">
                <a:tableStyleId>{5940675A-B579-460E-94D1-54222C63F5DA}</a:tableStyleId>
              </a:tblPr>
              <a:tblGrid>
                <a:gridCol w="1257572">
                  <a:extLst>
                    <a:ext uri="{9D8B030D-6E8A-4147-A177-3AD203B41FA5}">
                      <a16:colId xmlns:a16="http://schemas.microsoft.com/office/drawing/2014/main" val="34568033"/>
                    </a:ext>
                  </a:extLst>
                </a:gridCol>
                <a:gridCol w="1455004">
                  <a:extLst>
                    <a:ext uri="{9D8B030D-6E8A-4147-A177-3AD203B41FA5}">
                      <a16:colId xmlns:a16="http://schemas.microsoft.com/office/drawing/2014/main" val="581732490"/>
                    </a:ext>
                  </a:extLst>
                </a:gridCol>
                <a:gridCol w="1066800">
                  <a:extLst>
                    <a:ext uri="{9D8B030D-6E8A-4147-A177-3AD203B41FA5}">
                      <a16:colId xmlns:a16="http://schemas.microsoft.com/office/drawing/2014/main" val="163440788"/>
                    </a:ext>
                  </a:extLst>
                </a:gridCol>
                <a:gridCol w="1282700">
                  <a:extLst>
                    <a:ext uri="{9D8B030D-6E8A-4147-A177-3AD203B41FA5}">
                      <a16:colId xmlns:a16="http://schemas.microsoft.com/office/drawing/2014/main" val="3153675496"/>
                    </a:ext>
                  </a:extLst>
                </a:gridCol>
                <a:gridCol w="965200">
                  <a:extLst>
                    <a:ext uri="{9D8B030D-6E8A-4147-A177-3AD203B41FA5}">
                      <a16:colId xmlns:a16="http://schemas.microsoft.com/office/drawing/2014/main" val="820345293"/>
                    </a:ext>
                  </a:extLst>
                </a:gridCol>
                <a:gridCol w="1143000">
                  <a:extLst>
                    <a:ext uri="{9D8B030D-6E8A-4147-A177-3AD203B41FA5}">
                      <a16:colId xmlns:a16="http://schemas.microsoft.com/office/drawing/2014/main" val="3315289617"/>
                    </a:ext>
                  </a:extLst>
                </a:gridCol>
                <a:gridCol w="1308100">
                  <a:extLst>
                    <a:ext uri="{9D8B030D-6E8A-4147-A177-3AD203B41FA5}">
                      <a16:colId xmlns:a16="http://schemas.microsoft.com/office/drawing/2014/main" val="1633748337"/>
                    </a:ext>
                  </a:extLst>
                </a:gridCol>
              </a:tblGrid>
              <a:tr h="445770">
                <a:tc>
                  <a:txBody>
                    <a:bodyPr/>
                    <a:lstStyle/>
                    <a:p>
                      <a:pPr algn="ct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marL="68580" marR="68580" marT="34290" marB="34290">
                    <a:solidFill>
                      <a:schemeClr val="accent6">
                        <a:lumMod val="75000"/>
                      </a:schemeClr>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市政改革</a:t>
                      </a:r>
                      <a:endParaRPr kumimoji="1" lang="en-US" altLang="ja-JP" sz="1000" b="1" dirty="0">
                        <a:solidFill>
                          <a:schemeClr val="bg1"/>
                        </a:solidFill>
                        <a:latin typeface="Meiryo UI" panose="020B0604030504040204" pitchFamily="50" charset="-128"/>
                        <a:ea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rPr>
                        <a:t>マニフェスト</a:t>
                      </a:r>
                      <a:endParaRPr kumimoji="1" lang="en-US" altLang="ja-JP" sz="1000" b="1" dirty="0">
                        <a:solidFill>
                          <a:schemeClr val="bg1"/>
                        </a:solidFill>
                        <a:latin typeface="Meiryo UI" panose="020B0604030504040204" pitchFamily="50" charset="-128"/>
                        <a:ea typeface="Meiryo UI" panose="020B0604030504040204" pitchFamily="50" charset="-128"/>
                      </a:endParaRPr>
                    </a:p>
                    <a:p>
                      <a:pPr algn="ctr"/>
                      <a:r>
                        <a:rPr kumimoji="1" lang="en-US" altLang="ja-JP" sz="1000" b="1" dirty="0">
                          <a:solidFill>
                            <a:schemeClr val="bg1"/>
                          </a:solidFill>
                          <a:latin typeface="Meiryo UI" panose="020B0604030504040204" pitchFamily="50" charset="-128"/>
                          <a:ea typeface="Meiryo UI" panose="020B0604030504040204" pitchFamily="50" charset="-128"/>
                        </a:rPr>
                        <a:t>(2006</a:t>
                      </a:r>
                      <a:r>
                        <a:rPr kumimoji="1" lang="ja-JP" altLang="en-US" sz="1000" b="1" dirty="0">
                          <a:solidFill>
                            <a:schemeClr val="bg1"/>
                          </a:solidFill>
                          <a:latin typeface="Meiryo UI" panose="020B0604030504040204" pitchFamily="50" charset="-128"/>
                          <a:ea typeface="Meiryo UI" panose="020B0604030504040204" pitchFamily="50" charset="-128"/>
                        </a:rPr>
                        <a:t>～</a:t>
                      </a:r>
                      <a:r>
                        <a:rPr kumimoji="1" lang="en-US" altLang="ja-JP" sz="1000" b="1" dirty="0">
                          <a:solidFill>
                            <a:schemeClr val="bg1"/>
                          </a:solidFill>
                          <a:latin typeface="Meiryo UI" panose="020B0604030504040204" pitchFamily="50" charset="-128"/>
                          <a:ea typeface="Meiryo UI" panose="020B0604030504040204" pitchFamily="50" charset="-128"/>
                        </a:rPr>
                        <a:t>2010</a:t>
                      </a:r>
                      <a:r>
                        <a:rPr kumimoji="1" lang="ja-JP" altLang="en-US" sz="1000" b="1" dirty="0">
                          <a:solidFill>
                            <a:schemeClr val="bg1"/>
                          </a:solidFill>
                          <a:latin typeface="Meiryo UI" panose="020B0604030504040204" pitchFamily="50" charset="-128"/>
                          <a:ea typeface="Meiryo UI" panose="020B0604030504040204" pitchFamily="50" charset="-128"/>
                        </a:rPr>
                        <a:t>）</a:t>
                      </a:r>
                    </a:p>
                  </a:txBody>
                  <a:tcPr marL="68580" marR="68580" marT="34290" marB="34290">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なにわ</a:t>
                      </a:r>
                      <a:endParaRPr kumimoji="1" lang="en-US" altLang="ja-JP" sz="1000" b="1" dirty="0">
                        <a:solidFill>
                          <a:schemeClr val="bg1"/>
                        </a:solidFill>
                        <a:latin typeface="Meiryo UI" panose="020B0604030504040204" pitchFamily="50" charset="-128"/>
                        <a:ea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rPr>
                        <a:t>ルネッサンス</a:t>
                      </a:r>
                      <a:endParaRPr kumimoji="1" lang="en-US" altLang="ja-JP" sz="1000" b="1" dirty="0">
                        <a:solidFill>
                          <a:schemeClr val="bg1"/>
                        </a:solidFill>
                        <a:latin typeface="Meiryo UI" panose="020B0604030504040204" pitchFamily="50" charset="-128"/>
                        <a:ea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rPr>
                        <a:t>（</a:t>
                      </a:r>
                      <a:r>
                        <a:rPr kumimoji="1" lang="en-US" altLang="ja-JP" sz="1000" b="1" dirty="0">
                          <a:solidFill>
                            <a:schemeClr val="bg1"/>
                          </a:solidFill>
                          <a:latin typeface="Meiryo UI" panose="020B0604030504040204" pitchFamily="50" charset="-128"/>
                          <a:ea typeface="Meiryo UI" panose="020B0604030504040204" pitchFamily="50" charset="-128"/>
                        </a:rPr>
                        <a:t>2011</a:t>
                      </a:r>
                      <a:r>
                        <a:rPr kumimoji="1" lang="ja-JP" altLang="en-US" sz="1000" b="1" dirty="0">
                          <a:solidFill>
                            <a:schemeClr val="bg1"/>
                          </a:solidFill>
                          <a:latin typeface="Meiryo UI" panose="020B0604030504040204" pitchFamily="50" charset="-128"/>
                          <a:ea typeface="Meiryo UI" panose="020B0604030504040204" pitchFamily="50" charset="-128"/>
                        </a:rPr>
                        <a:t>）</a:t>
                      </a:r>
                    </a:p>
                  </a:txBody>
                  <a:tcPr marL="68580" marR="68580" marT="34290" marB="3429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市政改革プラン</a:t>
                      </a:r>
                      <a:endParaRPr kumimoji="1" lang="en-US" altLang="ja-JP" sz="1000" b="1" dirty="0">
                        <a:solidFill>
                          <a:schemeClr val="bg1"/>
                        </a:solidFill>
                        <a:latin typeface="Meiryo UI" panose="020B0604030504040204" pitchFamily="50" charset="-128"/>
                        <a:ea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rPr>
                        <a:t>（</a:t>
                      </a:r>
                      <a:r>
                        <a:rPr kumimoji="1" lang="en-US" altLang="ja-JP" sz="1000" b="1" dirty="0">
                          <a:solidFill>
                            <a:schemeClr val="bg1"/>
                          </a:solidFill>
                          <a:latin typeface="Meiryo UI" panose="020B0604030504040204" pitchFamily="50" charset="-128"/>
                          <a:ea typeface="Meiryo UI" panose="020B0604030504040204" pitchFamily="50" charset="-128"/>
                        </a:rPr>
                        <a:t>2012</a:t>
                      </a:r>
                      <a:r>
                        <a:rPr kumimoji="1" lang="ja-JP" altLang="en-US" sz="1000" b="1" dirty="0">
                          <a:solidFill>
                            <a:schemeClr val="bg1"/>
                          </a:solidFill>
                          <a:latin typeface="Meiryo UI" panose="020B0604030504040204" pitchFamily="50" charset="-128"/>
                          <a:ea typeface="Meiryo UI" panose="020B0604030504040204" pitchFamily="50" charset="-128"/>
                        </a:rPr>
                        <a:t>～</a:t>
                      </a:r>
                      <a:r>
                        <a:rPr kumimoji="1" lang="en-US" altLang="ja-JP" sz="1000" b="1" dirty="0">
                          <a:solidFill>
                            <a:schemeClr val="bg1"/>
                          </a:solidFill>
                          <a:latin typeface="Meiryo UI" panose="020B0604030504040204" pitchFamily="50" charset="-128"/>
                          <a:ea typeface="Meiryo UI" panose="020B0604030504040204" pitchFamily="50" charset="-128"/>
                        </a:rPr>
                        <a:t>2014</a:t>
                      </a:r>
                      <a:r>
                        <a:rPr kumimoji="1" lang="ja-JP" altLang="en-US" sz="1000" b="1" dirty="0">
                          <a:solidFill>
                            <a:schemeClr val="bg1"/>
                          </a:solidFill>
                          <a:latin typeface="Meiryo UI" panose="020B0604030504040204" pitchFamily="50" charset="-128"/>
                          <a:ea typeface="Meiryo UI" panose="020B0604030504040204" pitchFamily="50" charset="-128"/>
                        </a:rPr>
                        <a:t>）</a:t>
                      </a:r>
                    </a:p>
                  </a:txBody>
                  <a:tcPr marL="68580" marR="68580" marT="34290" marB="3429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市政改革</a:t>
                      </a:r>
                      <a:endParaRPr kumimoji="1" lang="en-US" altLang="ja-JP" sz="1000" b="1" dirty="0">
                        <a:solidFill>
                          <a:schemeClr val="bg1"/>
                        </a:solidFill>
                        <a:latin typeface="Meiryo UI" panose="020B0604030504040204" pitchFamily="50" charset="-128"/>
                        <a:ea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rPr>
                        <a:t>の基本方針</a:t>
                      </a:r>
                      <a:endParaRPr kumimoji="1" lang="en-US" altLang="ja-JP" sz="1000" b="1" dirty="0">
                        <a:solidFill>
                          <a:schemeClr val="bg1"/>
                        </a:solidFill>
                        <a:latin typeface="Meiryo UI" panose="020B0604030504040204" pitchFamily="50" charset="-128"/>
                        <a:ea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rPr>
                        <a:t>（</a:t>
                      </a:r>
                      <a:r>
                        <a:rPr kumimoji="1" lang="en-US" altLang="ja-JP" sz="1000" b="1" dirty="0">
                          <a:solidFill>
                            <a:schemeClr val="bg1"/>
                          </a:solidFill>
                          <a:latin typeface="Meiryo UI" panose="020B0604030504040204" pitchFamily="50" charset="-128"/>
                          <a:ea typeface="Meiryo UI" panose="020B0604030504040204" pitchFamily="50" charset="-128"/>
                        </a:rPr>
                        <a:t>2015</a:t>
                      </a:r>
                      <a:r>
                        <a:rPr kumimoji="1" lang="ja-JP" altLang="en-US" sz="1000" b="1" dirty="0">
                          <a:solidFill>
                            <a:schemeClr val="bg1"/>
                          </a:solidFill>
                          <a:latin typeface="Meiryo UI" panose="020B0604030504040204" pitchFamily="50" charset="-128"/>
                          <a:ea typeface="Meiryo UI" panose="020B0604030504040204" pitchFamily="50" charset="-128"/>
                        </a:rPr>
                        <a:t>）</a:t>
                      </a:r>
                      <a:endParaRPr kumimoji="1" lang="en-US" altLang="ja-JP" sz="1000" b="1" dirty="0">
                        <a:solidFill>
                          <a:schemeClr val="bg1"/>
                        </a:solidFill>
                        <a:latin typeface="Meiryo UI" panose="020B0604030504040204" pitchFamily="50" charset="-128"/>
                        <a:ea typeface="Meiryo UI" panose="020B0604030504040204" pitchFamily="50" charset="-128"/>
                      </a:endParaRPr>
                    </a:p>
                  </a:txBody>
                  <a:tcPr marL="68580" marR="68580" marT="34290" marB="3429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市政改革プラン</a:t>
                      </a:r>
                      <a:r>
                        <a:rPr kumimoji="1" lang="en-US" altLang="ja-JP" sz="1000" b="1" dirty="0">
                          <a:solidFill>
                            <a:schemeClr val="bg1"/>
                          </a:solidFill>
                          <a:latin typeface="Meiryo UI" panose="020B0604030504040204" pitchFamily="50" charset="-128"/>
                          <a:ea typeface="Meiryo UI" panose="020B0604030504040204" pitchFamily="50" charset="-128"/>
                        </a:rPr>
                        <a:t>2.0</a:t>
                      </a:r>
                    </a:p>
                    <a:p>
                      <a:pPr algn="ct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2016</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2019</a:t>
                      </a:r>
                      <a:r>
                        <a:rPr kumimoji="1" lang="ja-JP" altLang="en-US" sz="900" b="1" dirty="0">
                          <a:solidFill>
                            <a:schemeClr val="bg1"/>
                          </a:solidFill>
                          <a:latin typeface="Meiryo UI" panose="020B0604030504040204" pitchFamily="50" charset="-128"/>
                          <a:ea typeface="Meiryo UI" panose="020B0604030504040204" pitchFamily="50" charset="-128"/>
                        </a:rPr>
                        <a:t>）</a:t>
                      </a:r>
                    </a:p>
                  </a:txBody>
                  <a:tcPr marL="68580" marR="68580" marT="34290" marB="3429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市政改革プラン</a:t>
                      </a:r>
                      <a:r>
                        <a:rPr kumimoji="1" lang="en-US" altLang="ja-JP" sz="1000" b="1" dirty="0">
                          <a:solidFill>
                            <a:schemeClr val="bg1"/>
                          </a:solidFill>
                          <a:latin typeface="Meiryo UI" panose="020B0604030504040204" pitchFamily="50" charset="-128"/>
                          <a:ea typeface="Meiryo UI" panose="020B0604030504040204" pitchFamily="50" charset="-128"/>
                        </a:rPr>
                        <a:t>3.0</a:t>
                      </a:r>
                    </a:p>
                    <a:p>
                      <a:pPr algn="ctr"/>
                      <a:r>
                        <a:rPr kumimoji="1" lang="ja-JP" altLang="en-US" sz="1000" b="1" dirty="0">
                          <a:solidFill>
                            <a:schemeClr val="bg1"/>
                          </a:solidFill>
                          <a:latin typeface="Meiryo UI" panose="020B0604030504040204" pitchFamily="50" charset="-128"/>
                          <a:ea typeface="Meiryo UI" panose="020B0604030504040204" pitchFamily="50" charset="-128"/>
                        </a:rPr>
                        <a:t>（</a:t>
                      </a:r>
                      <a:r>
                        <a:rPr kumimoji="1" lang="en-US" altLang="ja-JP" sz="1000" b="1" dirty="0">
                          <a:solidFill>
                            <a:schemeClr val="bg1"/>
                          </a:solidFill>
                          <a:latin typeface="Meiryo UI" panose="020B0604030504040204" pitchFamily="50" charset="-128"/>
                          <a:ea typeface="Meiryo UI" panose="020B0604030504040204" pitchFamily="50" charset="-128"/>
                        </a:rPr>
                        <a:t>2020</a:t>
                      </a:r>
                      <a:r>
                        <a:rPr kumimoji="1" lang="ja-JP" altLang="en-US" sz="1000" b="1" dirty="0">
                          <a:solidFill>
                            <a:schemeClr val="bg1"/>
                          </a:solidFill>
                          <a:latin typeface="Meiryo UI" panose="020B0604030504040204" pitchFamily="50" charset="-128"/>
                          <a:ea typeface="Meiryo UI" panose="020B0604030504040204" pitchFamily="50" charset="-128"/>
                        </a:rPr>
                        <a:t>～</a:t>
                      </a:r>
                      <a:r>
                        <a:rPr kumimoji="1" lang="en-US" altLang="ja-JP" sz="1000" b="1" dirty="0">
                          <a:solidFill>
                            <a:schemeClr val="bg1"/>
                          </a:solidFill>
                          <a:latin typeface="Meiryo UI" panose="020B0604030504040204" pitchFamily="50" charset="-128"/>
                          <a:ea typeface="Meiryo UI" panose="020B0604030504040204" pitchFamily="50" charset="-128"/>
                        </a:rPr>
                        <a:t>2023)</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317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014395087"/>
                  </a:ext>
                </a:extLst>
              </a:tr>
              <a:tr h="1067589">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財政再建</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（経費削減等）</a:t>
                      </a:r>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68580" marR="68580" marT="34290" marB="34290"/>
                </a:tc>
                <a:tc>
                  <a:txBody>
                    <a:bodyPr/>
                    <a:lstStyle/>
                    <a:p>
                      <a:pPr fontAlgn="ctr"/>
                      <a:endParaRPr lang="en-US" altLang="ja-JP" sz="800" dirty="0">
                        <a:solidFill>
                          <a:schemeClr val="tx1"/>
                        </a:solidFill>
                        <a:latin typeface="Meiryo UI" panose="020B0604030504040204" pitchFamily="50" charset="-128"/>
                        <a:ea typeface="Meiryo UI" panose="020B0604030504040204" pitchFamily="50" charset="-128"/>
                      </a:endParaRPr>
                    </a:p>
                  </a:txBody>
                  <a:tcPr marL="68580" marR="68580" marT="34290" marB="34290">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US" altLang="ja-JP" sz="800" dirty="0">
                        <a:solidFill>
                          <a:schemeClr val="tx1"/>
                        </a:solidFill>
                        <a:latin typeface="Meiryo UI" panose="020B0604030504040204" pitchFamily="50" charset="-128"/>
                        <a:ea typeface="Meiryo UI" panose="020B0604030504040204" pitchFamily="50" charset="-128"/>
                      </a:endParaRPr>
                    </a:p>
                  </a:txBody>
                  <a:tcPr marL="68580" marR="68580" marT="34290" marB="3429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US" altLang="ja-JP" sz="800" dirty="0">
                        <a:solidFill>
                          <a:schemeClr val="tx1"/>
                        </a:solidFill>
                        <a:latin typeface="Meiryo UI" panose="020B0604030504040204" pitchFamily="50" charset="-128"/>
                        <a:ea typeface="Meiryo UI" panose="020B0604030504040204" pitchFamily="50" charset="-128"/>
                      </a:endParaRPr>
                    </a:p>
                  </a:txBody>
                  <a:tcPr marL="68580" marR="68580" marT="34290" marB="3429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US" altLang="ja-JP" sz="800" dirty="0">
                        <a:solidFill>
                          <a:schemeClr val="tx1"/>
                        </a:solidFill>
                        <a:latin typeface="Meiryo UI" panose="020B0604030504040204" pitchFamily="50" charset="-128"/>
                        <a:ea typeface="Meiryo UI" panose="020B0604030504040204" pitchFamily="50" charset="-128"/>
                      </a:endParaRPr>
                    </a:p>
                  </a:txBody>
                  <a:tcPr marL="68580" marR="68580" marT="34290" marB="3429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68580" marR="68580" marT="34290" marB="3429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lnL w="317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28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aseline="0" dirty="0">
                          <a:solidFill>
                            <a:schemeClr val="tx1"/>
                          </a:solidFill>
                          <a:latin typeface="Meiryo UI" panose="020B0604030504040204" pitchFamily="50" charset="-128"/>
                          <a:ea typeface="Meiryo UI" panose="020B0604030504040204" pitchFamily="50" charset="-128"/>
                        </a:rPr>
                        <a:t>組織体制</a:t>
                      </a:r>
                      <a:endParaRPr kumimoji="1" lang="en-US" altLang="ja-JP" sz="1000" baseline="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spc="-150" baseline="0" dirty="0">
                          <a:solidFill>
                            <a:schemeClr val="tx1"/>
                          </a:solidFill>
                          <a:latin typeface="Meiryo UI" panose="020B0604030504040204" pitchFamily="50" charset="-128"/>
                          <a:ea typeface="Meiryo UI" panose="020B0604030504040204" pitchFamily="50" charset="-128"/>
                        </a:rPr>
                        <a:t>（人事・給与制度等）</a:t>
                      </a:r>
                      <a:endParaRPr kumimoji="1" lang="en-US" altLang="ja-JP" sz="1000" spc="-150" baseline="0" dirty="0">
                        <a:solidFill>
                          <a:schemeClr val="tx1"/>
                        </a:solidFill>
                        <a:latin typeface="Meiryo UI" panose="020B0604030504040204" pitchFamily="50" charset="-128"/>
                        <a:ea typeface="Meiryo UI" panose="020B0604030504040204" pitchFamily="50" charset="-128"/>
                      </a:endParaRPr>
                    </a:p>
                  </a:txBody>
                  <a:tcPr marL="68580" marR="68580" marT="34290" marB="34290"/>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lnL w="317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5199739"/>
                  </a:ext>
                </a:extLst>
              </a:tr>
              <a:tr h="1209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aseline="0" dirty="0">
                          <a:solidFill>
                            <a:schemeClr val="tx1"/>
                          </a:solidFill>
                          <a:latin typeface="Meiryo UI" panose="020B0604030504040204" pitchFamily="50" charset="-128"/>
                          <a:ea typeface="Meiryo UI" panose="020B0604030504040204" pitchFamily="50" charset="-128"/>
                        </a:rPr>
                        <a:t>経営形態の見直し等</a:t>
                      </a:r>
                      <a:endParaRPr kumimoji="1" lang="en-US" altLang="ja-JP" sz="1000" baseline="0" dirty="0">
                        <a:solidFill>
                          <a:schemeClr val="tx1"/>
                        </a:solidFill>
                        <a:latin typeface="Meiryo UI" panose="020B0604030504040204" pitchFamily="50" charset="-128"/>
                        <a:ea typeface="Meiryo UI" panose="020B0604030504040204" pitchFamily="50" charset="-128"/>
                      </a:endParaRPr>
                    </a:p>
                  </a:txBody>
                  <a:tcPr marL="68580" marR="68580" marT="34290" marB="34290"/>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lnL w="317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0283337"/>
                  </a:ext>
                </a:extLst>
              </a:tr>
              <a:tr h="2984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各改革計画による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改革効果額</a:t>
                      </a:r>
                    </a:p>
                  </a:txBody>
                  <a:tcPr marL="68580" marR="68580" marT="34290" marB="34290" anchor="ctr"/>
                </a:tc>
                <a:tc>
                  <a:txBody>
                    <a:bodyPr/>
                    <a:lstStyle/>
                    <a:p>
                      <a:pPr algn="ctr" font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8,961</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8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800" b="0" dirty="0">
                          <a:solidFill>
                            <a:schemeClr val="tx1"/>
                          </a:solidFill>
                          <a:latin typeface="Meiryo UI" panose="020B0604030504040204" pitchFamily="50" charset="-128"/>
                          <a:ea typeface="Meiryo UI" panose="020B0604030504040204" pitchFamily="50" charset="-128"/>
                        </a:rPr>
                        <a:t>－</a:t>
                      </a:r>
                      <a:endParaRPr lang="en-US" altLang="ja-JP" sz="8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rPr>
                        <a:t>約</a:t>
                      </a:r>
                      <a:r>
                        <a:rPr kumimoji="1" lang="en-US" altLang="ja-JP" sz="800" b="0" dirty="0">
                          <a:solidFill>
                            <a:schemeClr val="tx1"/>
                          </a:solidFill>
                          <a:latin typeface="Meiryo UI" panose="020B0604030504040204" pitchFamily="50" charset="-128"/>
                          <a:ea typeface="Meiryo UI" panose="020B0604030504040204" pitchFamily="50" charset="-128"/>
                        </a:rPr>
                        <a:t>1,536</a:t>
                      </a:r>
                      <a:r>
                        <a:rPr kumimoji="1" lang="ja-JP" altLang="en-US" sz="800" b="0" dirty="0">
                          <a:solidFill>
                            <a:schemeClr val="tx1"/>
                          </a:solidFill>
                          <a:latin typeface="Meiryo UI" panose="020B0604030504040204" pitchFamily="50" charset="-128"/>
                          <a:ea typeface="Meiryo UI" panose="020B0604030504040204" pitchFamily="50" charset="-128"/>
                        </a:rPr>
                        <a:t>億円</a:t>
                      </a:r>
                    </a:p>
                  </a:txBody>
                  <a:tcPr marL="68580" marR="68580" marT="34290" marB="3429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dirty="0">
                          <a:solidFill>
                            <a:schemeClr val="tx1"/>
                          </a:solidFill>
                          <a:latin typeface="Meiryo UI" panose="020B0604030504040204" pitchFamily="50" charset="-128"/>
                          <a:ea typeface="Meiryo UI" panose="020B0604030504040204" pitchFamily="50" charset="-128"/>
                        </a:rPr>
                        <a:t>約</a:t>
                      </a:r>
                      <a:r>
                        <a:rPr lang="en-US" altLang="ja-JP" sz="800" dirty="0">
                          <a:solidFill>
                            <a:schemeClr val="tx1"/>
                          </a:solidFill>
                          <a:latin typeface="Meiryo UI" panose="020B0604030504040204" pitchFamily="50" charset="-128"/>
                          <a:ea typeface="Meiryo UI" panose="020B0604030504040204" pitchFamily="50" charset="-128"/>
                        </a:rPr>
                        <a:t>452</a:t>
                      </a:r>
                      <a:r>
                        <a:rPr lang="ja-JP" altLang="en-US" sz="800" dirty="0">
                          <a:solidFill>
                            <a:schemeClr val="tx1"/>
                          </a:solidFill>
                          <a:latin typeface="Meiryo UI" panose="020B0604030504040204" pitchFamily="50" charset="-128"/>
                          <a:ea typeface="Meiryo UI" panose="020B0604030504040204" pitchFamily="50" charset="-128"/>
                        </a:rPr>
                        <a:t>億円</a:t>
                      </a:r>
                      <a:r>
                        <a:rPr lang="ja-JP" altLang="en-US" sz="800" baseline="30000" dirty="0">
                          <a:solidFill>
                            <a:schemeClr val="tx1"/>
                          </a:solidFill>
                          <a:latin typeface="Meiryo UI" panose="020B0604030504040204" pitchFamily="50" charset="-128"/>
                          <a:ea typeface="Meiryo UI" panose="020B0604030504040204" pitchFamily="50" charset="-128"/>
                        </a:rPr>
                        <a:t>（</a:t>
                      </a:r>
                      <a:r>
                        <a:rPr lang="en-US" altLang="ja-JP" sz="800" baseline="30000" dirty="0">
                          <a:solidFill>
                            <a:schemeClr val="tx1"/>
                          </a:solidFill>
                          <a:latin typeface="Meiryo UI" panose="020B0604030504040204" pitchFamily="50" charset="-128"/>
                          <a:ea typeface="Meiryo UI" panose="020B0604030504040204" pitchFamily="50" charset="-128"/>
                        </a:rPr>
                        <a:t>※</a:t>
                      </a:r>
                      <a:r>
                        <a:rPr lang="ja-JP" altLang="en-US" sz="800" baseline="30000" dirty="0">
                          <a:solidFill>
                            <a:schemeClr val="tx1"/>
                          </a:solidFill>
                          <a:latin typeface="Meiryo UI" panose="020B0604030504040204" pitchFamily="50" charset="-128"/>
                          <a:ea typeface="Meiryo UI" panose="020B0604030504040204" pitchFamily="50" charset="-128"/>
                        </a:rPr>
                        <a:t>）</a:t>
                      </a:r>
                      <a:endParaRPr lang="en-US" altLang="ja-JP" sz="800" baseline="300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約</a:t>
                      </a:r>
                      <a:r>
                        <a:rPr kumimoji="1" lang="en-US" altLang="ja-JP" sz="800" dirty="0">
                          <a:solidFill>
                            <a:schemeClr val="tx1"/>
                          </a:solidFill>
                          <a:latin typeface="Meiryo UI" panose="020B0604030504040204" pitchFamily="50" charset="-128"/>
                          <a:ea typeface="Meiryo UI" panose="020B0604030504040204" pitchFamily="50" charset="-128"/>
                        </a:rPr>
                        <a:t>634</a:t>
                      </a:r>
                      <a:r>
                        <a:rPr kumimoji="1" lang="ja-JP" altLang="en-US" sz="800" dirty="0">
                          <a:solidFill>
                            <a:schemeClr val="tx1"/>
                          </a:solidFill>
                          <a:latin typeface="Meiryo UI" panose="020B0604030504040204" pitchFamily="50" charset="-128"/>
                          <a:ea typeface="Meiryo UI" panose="020B0604030504040204" pitchFamily="50" charset="-128"/>
                        </a:rPr>
                        <a:t>億円</a:t>
                      </a:r>
                    </a:p>
                  </a:txBody>
                  <a:tcPr marL="68580" marR="68580" marT="34290" marB="3429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a:t>
                      </a:r>
                    </a:p>
                  </a:txBody>
                  <a:tcPr marL="68580" marR="68580" marT="34290" marB="34290" anchor="ctr">
                    <a:lnL w="317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3619716"/>
                  </a:ext>
                </a:extLst>
              </a:tr>
            </a:tbl>
          </a:graphicData>
        </a:graphic>
      </p:graphicFrame>
      <p:sp>
        <p:nvSpPr>
          <p:cNvPr id="10" name="テキスト ボックス 9"/>
          <p:cNvSpPr txBox="1"/>
          <p:nvPr/>
        </p:nvSpPr>
        <p:spPr>
          <a:xfrm>
            <a:off x="4059615" y="1582114"/>
            <a:ext cx="139359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●施策・事業のゼロベース</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の見直し</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●補助金等の見直し</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●市民利用施設の見直し 等</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275782" y="1564590"/>
            <a:ext cx="12077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●施策・事業の見直し</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●公共施設の総合的</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かつ計画的な管理</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●市債残高の削減  等</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054894" y="2657025"/>
            <a:ext cx="139359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●職員数の削減</a:t>
            </a:r>
            <a:endPar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●給与カット率の拡大</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職員基本条例施行</a:t>
            </a:r>
            <a:endPar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●局長公募、校長公募開始</a:t>
            </a:r>
            <a:endPar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●幹部職員への「定額制」の</a:t>
            </a:r>
            <a:endPar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導入</a:t>
            </a:r>
            <a:endPar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●役職間の給料月額の「重</a:t>
            </a:r>
            <a:endPar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なり」幅の縮減 </a:t>
            </a:r>
            <a:endPar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233B3820-8210-C72B-48E1-6120C90CA502}"/>
              </a:ext>
            </a:extLst>
          </p:cNvPr>
          <p:cNvSpPr txBox="1"/>
          <p:nvPr/>
        </p:nvSpPr>
        <p:spPr>
          <a:xfrm>
            <a:off x="1523964" y="1564093"/>
            <a:ext cx="1309482" cy="707886"/>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●経常経費の削減</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●新規事業から維持管理</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への公共事業の転換</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●特別会計の見直し</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●公債発行の削減　</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等</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a:extLst>
              <a:ext uri="{FF2B5EF4-FFF2-40B4-BE49-F238E27FC236}">
                <a16:creationId xmlns:a16="http://schemas.microsoft.com/office/drawing/2014/main" id="{0206A05B-39BF-822E-FF48-9B0CB54004FB}"/>
              </a:ext>
            </a:extLst>
          </p:cNvPr>
          <p:cNvCxnSpPr/>
          <p:nvPr/>
        </p:nvCxnSpPr>
        <p:spPr>
          <a:xfrm>
            <a:off x="169474" y="727169"/>
            <a:ext cx="8649865" cy="1085"/>
          </a:xfrm>
          <a:prstGeom prst="line">
            <a:avLst/>
          </a:prstGeom>
          <a:ln w="19050">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sp>
        <p:nvSpPr>
          <p:cNvPr id="17" name="テキスト ボックス 16">
            <a:extLst>
              <a:ext uri="{FF2B5EF4-FFF2-40B4-BE49-F238E27FC236}">
                <a16:creationId xmlns:a16="http://schemas.microsoft.com/office/drawing/2014/main" id="{233B3820-8210-C72B-48E1-6120C90CA502}"/>
              </a:ext>
            </a:extLst>
          </p:cNvPr>
          <p:cNvSpPr txBox="1"/>
          <p:nvPr/>
        </p:nvSpPr>
        <p:spPr>
          <a:xfrm>
            <a:off x="2974515" y="1577202"/>
            <a:ext cx="9715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●「事務事業総点</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検」」</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等に基づく</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点検・</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精査 等</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5326409" y="1564097"/>
            <a:ext cx="10770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●施策・事業のゼロ</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ベースの見直し</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●市民利用施設の</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あり方の検討　等</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557844" y="2672017"/>
            <a:ext cx="131329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●職員の採用凍結</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●職員数の削減</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給与カット開始</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●技能労務職員の職種</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一本化</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●勤務形態の多様化（時</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間休暇制度や早出・遅出</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勤務制度の導入）</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●庁内公募の実施</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●職務給の原則の徹底</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●特殊勤務手当及び給料</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の調整額の抜本的見直し</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2997733" y="2702262"/>
            <a:ext cx="10618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●職員数の削減</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●給与カットの実施</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社会人経験者区</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分採用の開始</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346606" y="2701168"/>
            <a:ext cx="10618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●職員数の削減</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●給与カットの実施</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6395522" y="2672017"/>
            <a:ext cx="10618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●職員数の削減</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●給与カットの実施</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495972" y="2701168"/>
            <a:ext cx="106188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●職員数の削減（技能労務職）</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p:cNvSpPr txBox="1"/>
          <p:nvPr/>
        </p:nvSpPr>
        <p:spPr>
          <a:xfrm>
            <a:off x="1557844" y="4461215"/>
            <a:ext cx="1390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●市立大学：地方独立</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行政法人化（</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2006.4</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●工業研究所：地方独</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立行政法人化</a:t>
            </a:r>
            <a:r>
              <a:rPr kumimoji="0"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2008.4</a:t>
            </a:r>
            <a:r>
              <a:rPr kumimoji="0"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4115518" y="4448935"/>
            <a:ext cx="13823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●病院：地方独立行政法</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人化（</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2014.10</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●一般廃棄物（焼却処理</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事業）：一部事務組合へ</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移行（</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2015.4</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6351730" y="4448935"/>
            <a:ext cx="10999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●地下鉄：民営化　</a:t>
            </a:r>
            <a:endPar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2018.4</a:t>
            </a: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●バス：民営化</a:t>
            </a:r>
            <a:endPar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2018.4</a:t>
            </a: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●博物館：地方独立</a:t>
            </a:r>
            <a:endPar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行政法人化（</a:t>
            </a:r>
            <a:r>
              <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2019.4</a:t>
            </a: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●下水道：包括業務</a:t>
            </a:r>
            <a:endPar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委託（</a:t>
            </a:r>
            <a:r>
              <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2017.4</a:t>
            </a:r>
            <a:r>
              <a:rPr kumimoji="0"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7495972" y="4461215"/>
            <a:ext cx="111778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●市営住宅：指定管</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理者制度導入</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2021.4</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●動物園：地方独立</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行政法人化（</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2021.4</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316692" y="6060812"/>
            <a:ext cx="759765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施策・事業の見直し、補助金の見直し、市民利用施設のあり方検討の取組にかかる効果額については、</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年度との比較により算出</a:t>
            </a: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84938" y="218909"/>
            <a:ext cx="271260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３．主な改革取組経過</a:t>
            </a:r>
          </a:p>
        </p:txBody>
      </p:sp>
      <p:sp>
        <p:nvSpPr>
          <p:cNvPr id="2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37</a:t>
            </a:fld>
            <a:endParaRPr lang="ja-JP" altLang="en-US"/>
          </a:p>
        </p:txBody>
      </p:sp>
    </p:spTree>
    <p:extLst>
      <p:ext uri="{BB962C8B-B14F-4D97-AF65-F5344CB8AC3E}">
        <p14:creationId xmlns:p14="http://schemas.microsoft.com/office/powerpoint/2010/main" val="1819742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1995055" y="1565924"/>
            <a:ext cx="6878489" cy="5035896"/>
          </a:xfrm>
          <a:prstGeom prst="roundRect">
            <a:avLst>
              <a:gd name="adj" fmla="val 6899"/>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テキスト ボックス 1"/>
          <p:cNvSpPr txBox="1"/>
          <p:nvPr/>
        </p:nvSpPr>
        <p:spPr>
          <a:xfrm>
            <a:off x="270456" y="278586"/>
            <a:ext cx="860308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４．改革の取組　　</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①局横断的な改革推進体制の構築</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70453" y="783502"/>
            <a:ext cx="8603089" cy="669414"/>
          </a:xfrm>
          <a:prstGeom prst="rect">
            <a:avLst/>
          </a:prstGeom>
        </p:spPr>
        <p:txBody>
          <a:bodyPr wrap="square">
            <a:spAutoFit/>
          </a:bodyPr>
          <a:lstStyle/>
          <a:p>
            <a:pPr marL="285750" marR="0" lvl="0" indent="-285750" algn="l"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改革を推進するため、局横断的なプロジェクトチームを設置（</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2011</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月）し、</a:t>
            </a:r>
            <a:r>
              <a:rPr kumimoji="1" lang="ja-JP" altLang="en-US" sz="15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関係所属も含めた多角的・横断的な観点から点検・評価が必要な取組についてプロジェクトチームを構築している。</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p:txBody>
      </p:sp>
      <p:grpSp>
        <p:nvGrpSpPr>
          <p:cNvPr id="13" name="グループ化 12"/>
          <p:cNvGrpSpPr/>
          <p:nvPr/>
        </p:nvGrpSpPr>
        <p:grpSpPr>
          <a:xfrm>
            <a:off x="270457" y="1474278"/>
            <a:ext cx="8430791" cy="5021655"/>
            <a:chOff x="467544" y="615165"/>
            <a:chExt cx="7994821" cy="5916700"/>
          </a:xfrm>
        </p:grpSpPr>
        <p:grpSp>
          <p:nvGrpSpPr>
            <p:cNvPr id="15" name="グループ化 14"/>
            <p:cNvGrpSpPr/>
            <p:nvPr/>
          </p:nvGrpSpPr>
          <p:grpSpPr>
            <a:xfrm>
              <a:off x="467544" y="615165"/>
              <a:ext cx="5533742" cy="5446496"/>
              <a:chOff x="467544" y="615165"/>
              <a:chExt cx="5533742" cy="5446496"/>
            </a:xfrm>
          </p:grpSpPr>
          <p:sp>
            <p:nvSpPr>
              <p:cNvPr id="19" name="テキスト ボックス 18"/>
              <p:cNvSpPr txBox="1"/>
              <p:nvPr/>
            </p:nvSpPr>
            <p:spPr>
              <a:xfrm>
                <a:off x="2578583" y="1683801"/>
                <a:ext cx="12961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リーダー</a:t>
                </a:r>
              </a:p>
            </p:txBody>
          </p:sp>
          <p:sp>
            <p:nvSpPr>
              <p:cNvPr id="20" name="テキスト ボックス 19"/>
              <p:cNvSpPr txBox="1"/>
              <p:nvPr/>
            </p:nvSpPr>
            <p:spPr>
              <a:xfrm>
                <a:off x="2816215" y="2311203"/>
                <a:ext cx="12961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サブリーダー</a:t>
                </a:r>
              </a:p>
            </p:txBody>
          </p:sp>
          <p:sp>
            <p:nvSpPr>
              <p:cNvPr id="21" name="正方形/長方形 20"/>
              <p:cNvSpPr/>
              <p:nvPr/>
            </p:nvSpPr>
            <p:spPr>
              <a:xfrm>
                <a:off x="2735598" y="3020299"/>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総務局</a:t>
                </a:r>
                <a:r>
                  <a:rPr kumimoji="1" lang="zh-CN" altLang="en-US" sz="14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長</a:t>
                </a:r>
              </a:p>
            </p:txBody>
          </p:sp>
          <p:sp>
            <p:nvSpPr>
              <p:cNvPr id="22" name="正方形/長方形 21"/>
              <p:cNvSpPr/>
              <p:nvPr/>
            </p:nvSpPr>
            <p:spPr>
              <a:xfrm>
                <a:off x="2736370" y="4065699"/>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政策企画室長</a:t>
                </a:r>
              </a:p>
            </p:txBody>
          </p:sp>
          <p:sp>
            <p:nvSpPr>
              <p:cNvPr id="23" name="正方形/長方形 22"/>
              <p:cNvSpPr/>
              <p:nvPr/>
            </p:nvSpPr>
            <p:spPr>
              <a:xfrm>
                <a:off x="2232315" y="1994753"/>
                <a:ext cx="1296144" cy="288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市政改革室長</a:t>
                </a:r>
              </a:p>
            </p:txBody>
          </p:sp>
          <p:cxnSp>
            <p:nvCxnSpPr>
              <p:cNvPr id="24" name="直線コネクタ 23"/>
              <p:cNvCxnSpPr/>
              <p:nvPr/>
            </p:nvCxnSpPr>
            <p:spPr>
              <a:xfrm flipH="1">
                <a:off x="2444704" y="2263525"/>
                <a:ext cx="5414" cy="342107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2446559" y="2742453"/>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2444704" y="3192176"/>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2444704" y="3668371"/>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2734591" y="4559875"/>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財政局長</a:t>
                </a:r>
              </a:p>
            </p:txBody>
          </p:sp>
          <p:sp>
            <p:nvSpPr>
              <p:cNvPr id="29" name="正方形/長方形 28"/>
              <p:cNvSpPr/>
              <p:nvPr/>
            </p:nvSpPr>
            <p:spPr>
              <a:xfrm>
                <a:off x="2734591" y="4995062"/>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14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契約管財局長</a:t>
                </a:r>
              </a:p>
            </p:txBody>
          </p:sp>
          <p:cxnSp>
            <p:nvCxnSpPr>
              <p:cNvPr id="30" name="直線コネクタ 29"/>
              <p:cNvCxnSpPr/>
              <p:nvPr/>
            </p:nvCxnSpPr>
            <p:spPr>
              <a:xfrm flipH="1">
                <a:off x="2444704" y="4244435"/>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2435430" y="4676483"/>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467544" y="1300767"/>
                <a:ext cx="1296144" cy="256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　　長</a:t>
                </a:r>
              </a:p>
            </p:txBody>
          </p:sp>
          <p:sp>
            <p:nvSpPr>
              <p:cNvPr id="33" name="正方形/長方形 32"/>
              <p:cNvSpPr/>
              <p:nvPr/>
            </p:nvSpPr>
            <p:spPr>
              <a:xfrm>
                <a:off x="899592" y="1655512"/>
                <a:ext cx="1077385" cy="217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副市長</a:t>
                </a:r>
              </a:p>
            </p:txBody>
          </p:sp>
          <p:cxnSp>
            <p:nvCxnSpPr>
              <p:cNvPr id="34" name="直線コネクタ 33"/>
              <p:cNvCxnSpPr/>
              <p:nvPr/>
            </p:nvCxnSpPr>
            <p:spPr>
              <a:xfrm flipH="1" flipV="1">
                <a:off x="645832" y="1767431"/>
                <a:ext cx="252028" cy="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23" idx="1"/>
              </p:cNvCxnSpPr>
              <p:nvPr/>
            </p:nvCxnSpPr>
            <p:spPr>
              <a:xfrm flipH="1" flipV="1">
                <a:off x="1115616" y="2135332"/>
                <a:ext cx="1116699" cy="343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1115616" y="1916832"/>
                <a:ext cx="0" cy="2185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47564" y="1547500"/>
                <a:ext cx="1" cy="21993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2734591" y="2603084"/>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デジタル統括室</a:t>
                </a:r>
                <a:r>
                  <a:rPr kumimoji="1" lang="zh-CN"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長</a:t>
                </a:r>
              </a:p>
            </p:txBody>
          </p:sp>
          <p:sp>
            <p:nvSpPr>
              <p:cNvPr id="39" name="正方形/長方形 38"/>
              <p:cNvSpPr/>
              <p:nvPr/>
            </p:nvSpPr>
            <p:spPr>
              <a:xfrm>
                <a:off x="2734591" y="3452348"/>
                <a:ext cx="1296144" cy="432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リーダーが</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指名する区長</a:t>
                </a:r>
              </a:p>
            </p:txBody>
          </p:sp>
          <p:sp>
            <p:nvSpPr>
              <p:cNvPr id="40" name="正方形/長方形 39"/>
              <p:cNvSpPr/>
              <p:nvPr/>
            </p:nvSpPr>
            <p:spPr>
              <a:xfrm>
                <a:off x="2734591" y="5447537"/>
                <a:ext cx="129614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市民局</a:t>
                </a:r>
                <a:endParaRPr kumimoji="1" lang="en-US" altLang="ja-JP"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区政支援室長</a:t>
                </a:r>
                <a:endParaRPr kumimoji="1" lang="zh-TW" altLang="en-US" sz="12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cxnSp>
            <p:nvCxnSpPr>
              <p:cNvPr id="41" name="直線コネクタ 40"/>
              <p:cNvCxnSpPr/>
              <p:nvPr/>
            </p:nvCxnSpPr>
            <p:spPr>
              <a:xfrm flipH="1">
                <a:off x="2450118" y="5108531"/>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2444704" y="5684595"/>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3596981" y="5846217"/>
                <a:ext cx="64807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44" name="テキスト ボックス 43"/>
              <p:cNvSpPr txBox="1"/>
              <p:nvPr/>
            </p:nvSpPr>
            <p:spPr>
              <a:xfrm>
                <a:off x="3596981" y="3848540"/>
                <a:ext cx="64807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45" name="テキスト ボックス 44"/>
              <p:cNvSpPr txBox="1"/>
              <p:nvPr/>
            </p:nvSpPr>
            <p:spPr>
              <a:xfrm>
                <a:off x="3596981" y="2847684"/>
                <a:ext cx="64807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2016</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8" name="正方形/長方形 17"/>
              <p:cNvSpPr/>
              <p:nvPr/>
            </p:nvSpPr>
            <p:spPr>
              <a:xfrm>
                <a:off x="4359207" y="615165"/>
                <a:ext cx="1642079" cy="336140"/>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改革プロジェクトチーム</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6" name="テキスト ボックス 15"/>
            <p:cNvSpPr txBox="1"/>
            <p:nvPr/>
          </p:nvSpPr>
          <p:spPr>
            <a:xfrm>
              <a:off x="7291187" y="914183"/>
              <a:ext cx="117117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月現在）</a:t>
              </a:r>
            </a:p>
          </p:txBody>
        </p:sp>
        <p:sp>
          <p:nvSpPr>
            <p:cNvPr id="17" name="テキスト ボックス 16"/>
            <p:cNvSpPr txBox="1"/>
            <p:nvPr/>
          </p:nvSpPr>
          <p:spPr>
            <a:xfrm>
              <a:off x="2453682" y="6132968"/>
              <a:ext cx="1578707" cy="398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）内は、</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年度当時の取組項目</a:t>
              </a:r>
            </a:p>
          </p:txBody>
        </p:sp>
      </p:grpSp>
      <p:graphicFrame>
        <p:nvGraphicFramePr>
          <p:cNvPr id="46" name="表 45"/>
          <p:cNvGraphicFramePr>
            <a:graphicFrameLocks noGrp="1"/>
          </p:cNvGraphicFramePr>
          <p:nvPr/>
        </p:nvGraphicFramePr>
        <p:xfrm>
          <a:off x="4189394" y="1929353"/>
          <a:ext cx="4421840" cy="4602480"/>
        </p:xfrm>
        <a:graphic>
          <a:graphicData uri="http://schemas.openxmlformats.org/drawingml/2006/table">
            <a:tbl>
              <a:tblPr firstRow="1" bandRow="1">
                <a:tableStyleId>{5202B0CA-FC54-4496-8BCA-5EF66A818D29}</a:tableStyleId>
              </a:tblPr>
              <a:tblGrid>
                <a:gridCol w="2253533">
                  <a:extLst>
                    <a:ext uri="{9D8B030D-6E8A-4147-A177-3AD203B41FA5}">
                      <a16:colId xmlns:a16="http://schemas.microsoft.com/office/drawing/2014/main" val="20000"/>
                    </a:ext>
                  </a:extLst>
                </a:gridCol>
                <a:gridCol w="722769">
                  <a:extLst>
                    <a:ext uri="{9D8B030D-6E8A-4147-A177-3AD203B41FA5}">
                      <a16:colId xmlns:a16="http://schemas.microsoft.com/office/drawing/2014/main" val="20001"/>
                    </a:ext>
                  </a:extLst>
                </a:gridCol>
                <a:gridCol w="722769">
                  <a:extLst>
                    <a:ext uri="{9D8B030D-6E8A-4147-A177-3AD203B41FA5}">
                      <a16:colId xmlns:a16="http://schemas.microsoft.com/office/drawing/2014/main" val="20002"/>
                    </a:ext>
                  </a:extLst>
                </a:gridCol>
                <a:gridCol w="722769">
                  <a:extLst>
                    <a:ext uri="{9D8B030D-6E8A-4147-A177-3AD203B41FA5}">
                      <a16:colId xmlns:a16="http://schemas.microsoft.com/office/drawing/2014/main" val="1413115409"/>
                    </a:ext>
                  </a:extLst>
                </a:gridCol>
              </a:tblGrid>
              <a:tr h="142846">
                <a:tc>
                  <a:txBody>
                    <a:bodyPr/>
                    <a:lstStyle/>
                    <a:p>
                      <a:pPr algn="ctr"/>
                      <a:endParaRPr kumimoji="1" lang="ja-JP" altLang="en-US" sz="800" b="0" dirty="0">
                        <a:solidFill>
                          <a:schemeClr val="bg1"/>
                        </a:solidFill>
                      </a:endParaRPr>
                    </a:p>
                  </a:txBody>
                  <a:tcPr anchor="ctr"/>
                </a:tc>
                <a:tc>
                  <a:txBody>
                    <a:bodyPr/>
                    <a:lstStyle/>
                    <a:p>
                      <a:pPr algn="ctr"/>
                      <a:r>
                        <a:rPr kumimoji="1" lang="en-US" altLang="ja-JP" sz="800" dirty="0">
                          <a:solidFill>
                            <a:schemeClr val="bg1"/>
                          </a:solidFill>
                        </a:rPr>
                        <a:t>2014</a:t>
                      </a:r>
                      <a:r>
                        <a:rPr kumimoji="1" lang="ja-JP" altLang="en-US" sz="800" dirty="0">
                          <a:solidFill>
                            <a:schemeClr val="bg1"/>
                          </a:solidFill>
                        </a:rPr>
                        <a:t>年度</a:t>
                      </a:r>
                      <a:endParaRPr kumimoji="1" lang="ja-JP" altLang="en-US" sz="800" b="0" dirty="0">
                        <a:solidFill>
                          <a:schemeClr val="bg1"/>
                        </a:solidFill>
                      </a:endParaRPr>
                    </a:p>
                  </a:txBody>
                  <a:tcPr/>
                </a:tc>
                <a:tc>
                  <a:txBody>
                    <a:bodyPr/>
                    <a:lstStyle/>
                    <a:p>
                      <a:pPr algn="ctr"/>
                      <a:r>
                        <a:rPr kumimoji="1" lang="en-US" altLang="ja-JP" sz="800" dirty="0">
                          <a:solidFill>
                            <a:schemeClr val="bg1"/>
                          </a:solidFill>
                        </a:rPr>
                        <a:t>2017</a:t>
                      </a:r>
                      <a:r>
                        <a:rPr kumimoji="1" lang="ja-JP" altLang="en-US" sz="800" dirty="0">
                          <a:solidFill>
                            <a:schemeClr val="bg1"/>
                          </a:solidFill>
                        </a:rPr>
                        <a:t>年度</a:t>
                      </a:r>
                      <a:endParaRPr kumimoji="1" lang="ja-JP" altLang="en-US" sz="800" b="0" dirty="0">
                        <a:solidFill>
                          <a:schemeClr val="bg1"/>
                        </a:solidFill>
                      </a:endParaRPr>
                    </a:p>
                  </a:txBody>
                  <a:tcPr/>
                </a:tc>
                <a:tc>
                  <a:txBody>
                    <a:bodyPr/>
                    <a:lstStyle/>
                    <a:p>
                      <a:pPr algn="ctr"/>
                      <a:r>
                        <a:rPr kumimoji="1" lang="en-US" altLang="ja-JP" sz="800" b="1" dirty="0">
                          <a:solidFill>
                            <a:schemeClr val="bg1"/>
                          </a:solidFill>
                        </a:rPr>
                        <a:t>2022</a:t>
                      </a:r>
                      <a:r>
                        <a:rPr kumimoji="1" lang="ja-JP" altLang="en-US" sz="800" b="1" dirty="0">
                          <a:solidFill>
                            <a:schemeClr val="bg1"/>
                          </a:solidFill>
                        </a:rPr>
                        <a:t>年度</a:t>
                      </a:r>
                    </a:p>
                  </a:txBody>
                  <a:tcPr/>
                </a:tc>
                <a:extLst>
                  <a:ext uri="{0D108BD9-81ED-4DB2-BD59-A6C34878D82A}">
                    <a16:rowId xmlns:a16="http://schemas.microsoft.com/office/drawing/2014/main" val="10000"/>
                  </a:ext>
                </a:extLst>
              </a:tr>
              <a:tr h="142846">
                <a:tc>
                  <a:txBody>
                    <a:bodyPr/>
                    <a:lstStyle/>
                    <a:p>
                      <a:r>
                        <a:rPr kumimoji="1" lang="ja-JP" altLang="en-US" sz="800" dirty="0">
                          <a:solidFill>
                            <a:schemeClr val="tx1"/>
                          </a:solidFill>
                        </a:rPr>
                        <a:t>施策・事業の見直し</a:t>
                      </a:r>
                    </a:p>
                  </a:txBody>
                  <a:tcPr anchor="ctr"/>
                </a:tc>
                <a:tc>
                  <a:txBody>
                    <a:bodyPr/>
                    <a:lstStyle/>
                    <a:p>
                      <a:pPr algn="ctr"/>
                      <a:r>
                        <a:rPr kumimoji="1" lang="en-US" altLang="ja-JP" sz="800" dirty="0">
                          <a:solidFill>
                            <a:schemeClr val="tx1"/>
                          </a:solidFill>
                        </a:rPr>
                        <a:t>7</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6</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6</a:t>
                      </a:r>
                      <a:r>
                        <a:rPr kumimoji="1" lang="ja-JP" altLang="en-US" sz="800" dirty="0">
                          <a:solidFill>
                            <a:schemeClr val="tx1"/>
                          </a:solidFill>
                        </a:rPr>
                        <a:t>名</a:t>
                      </a:r>
                    </a:p>
                  </a:txBody>
                  <a:tcPr anchor="ctr"/>
                </a:tc>
                <a:extLst>
                  <a:ext uri="{0D108BD9-81ED-4DB2-BD59-A6C34878D82A}">
                    <a16:rowId xmlns:a16="http://schemas.microsoft.com/office/drawing/2014/main" val="10001"/>
                  </a:ext>
                </a:extLst>
              </a:tr>
              <a:tr h="142846">
                <a:tc>
                  <a:txBody>
                    <a:bodyPr/>
                    <a:lstStyle/>
                    <a:p>
                      <a:r>
                        <a:rPr kumimoji="1" lang="ja-JP" altLang="en-US" sz="800" dirty="0">
                          <a:solidFill>
                            <a:schemeClr val="tx1"/>
                          </a:solidFill>
                        </a:rPr>
                        <a:t>（歳入の確保）</a:t>
                      </a:r>
                      <a:endParaRPr kumimoji="1" lang="en-US" altLang="ja-JP" sz="800" dirty="0">
                        <a:solidFill>
                          <a:schemeClr val="tx1"/>
                        </a:solidFill>
                      </a:endParaRPr>
                    </a:p>
                  </a:txBody>
                  <a:tcPr anchor="ctr"/>
                </a:tc>
                <a:tc>
                  <a:txBody>
                    <a:bodyPr/>
                    <a:lstStyle/>
                    <a:p>
                      <a:pPr algn="ctr"/>
                      <a:r>
                        <a:rPr kumimoji="1" lang="en-US" altLang="ja-JP" sz="800" dirty="0">
                          <a:solidFill>
                            <a:schemeClr val="tx1"/>
                          </a:solidFill>
                        </a:rPr>
                        <a:t>5</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7</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02"/>
                  </a:ext>
                </a:extLst>
              </a:tr>
              <a:tr h="14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（人事・給与制度の見直し）</a:t>
                      </a:r>
                    </a:p>
                  </a:txBody>
                  <a:tcPr anchor="ctr"/>
                </a:tc>
                <a:tc>
                  <a:txBody>
                    <a:bodyPr/>
                    <a:lstStyle/>
                    <a:p>
                      <a:pPr algn="ctr"/>
                      <a:r>
                        <a:rPr kumimoji="1" lang="en-US" altLang="ja-JP" sz="800" dirty="0">
                          <a:solidFill>
                            <a:schemeClr val="tx1"/>
                          </a:solidFill>
                        </a:rPr>
                        <a:t>8</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9</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03"/>
                  </a:ext>
                </a:extLst>
              </a:tr>
              <a:tr h="14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（外郭団体の見直し）</a:t>
                      </a:r>
                    </a:p>
                  </a:txBody>
                  <a:tcPr anchor="ctr"/>
                </a:tc>
                <a:tc>
                  <a:txBody>
                    <a:bodyPr/>
                    <a:lstStyle/>
                    <a:p>
                      <a:pPr algn="ctr"/>
                      <a:r>
                        <a:rPr kumimoji="1" lang="en-US" altLang="ja-JP" sz="800" dirty="0">
                          <a:solidFill>
                            <a:schemeClr val="tx1"/>
                          </a:solidFill>
                        </a:rPr>
                        <a:t>6</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4</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04"/>
                  </a:ext>
                </a:extLst>
              </a:tr>
              <a:tr h="14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経営システムの見直し（経営形態の見直し）</a:t>
                      </a:r>
                    </a:p>
                  </a:txBody>
                  <a:tcPr anchor="ctr"/>
                </a:tc>
                <a:tc>
                  <a:txBody>
                    <a:bodyPr/>
                    <a:lstStyle/>
                    <a:p>
                      <a:pPr algn="ctr"/>
                      <a:r>
                        <a:rPr kumimoji="1" lang="en-US" altLang="ja-JP" sz="800" dirty="0">
                          <a:solidFill>
                            <a:schemeClr val="tx1"/>
                          </a:solidFill>
                        </a:rPr>
                        <a:t>8</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8</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8</a:t>
                      </a:r>
                      <a:r>
                        <a:rPr kumimoji="1" lang="ja-JP" altLang="en-US" sz="800" dirty="0">
                          <a:solidFill>
                            <a:schemeClr val="tx1"/>
                          </a:solidFill>
                        </a:rPr>
                        <a:t>名</a:t>
                      </a:r>
                    </a:p>
                  </a:txBody>
                  <a:tcPr anchor="ctr"/>
                </a:tc>
                <a:extLst>
                  <a:ext uri="{0D108BD9-81ED-4DB2-BD59-A6C34878D82A}">
                    <a16:rowId xmlns:a16="http://schemas.microsoft.com/office/drawing/2014/main" val="10005"/>
                  </a:ext>
                </a:extLst>
              </a:tr>
              <a:tr h="224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（指定管理者制度の活用）</a:t>
                      </a:r>
                      <a:endParaRPr kumimoji="1" lang="en-US" altLang="ja-JP" sz="8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　（指定管理者制度の見直し）</a:t>
                      </a:r>
                      <a:endParaRPr kumimoji="1" lang="en-US" altLang="ja-JP" sz="800" dirty="0">
                        <a:solidFill>
                          <a:schemeClr val="tx1"/>
                        </a:solidFill>
                      </a:endParaRPr>
                    </a:p>
                  </a:txBody>
                  <a:tcPr anchor="ctr"/>
                </a:tc>
                <a:tc>
                  <a:txBody>
                    <a:bodyPr/>
                    <a:lstStyle/>
                    <a:p>
                      <a:pPr algn="ctr"/>
                      <a:r>
                        <a:rPr kumimoji="1" lang="en-US" altLang="ja-JP" sz="800" dirty="0">
                          <a:solidFill>
                            <a:schemeClr val="tx1"/>
                          </a:solidFill>
                        </a:rPr>
                        <a:t>4</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4</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06"/>
                  </a:ext>
                </a:extLst>
              </a:tr>
              <a:tr h="142846">
                <a:tc>
                  <a:txBody>
                    <a:bodyPr/>
                    <a:lstStyle/>
                    <a:p>
                      <a:r>
                        <a:rPr kumimoji="1" lang="ja-JP" altLang="en-US" sz="800" dirty="0">
                          <a:solidFill>
                            <a:schemeClr val="tx1"/>
                          </a:solidFill>
                        </a:rPr>
                        <a:t>未利用地の有効活用</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8</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9</a:t>
                      </a:r>
                      <a:r>
                        <a:rPr kumimoji="1" lang="ja-JP" altLang="en-US" sz="800" dirty="0">
                          <a:solidFill>
                            <a:schemeClr val="tx1"/>
                          </a:solidFill>
                        </a:rPr>
                        <a:t>名</a:t>
                      </a:r>
                    </a:p>
                  </a:txBody>
                  <a:tcPr anchor="ctr"/>
                </a:tc>
                <a:extLst>
                  <a:ext uri="{0D108BD9-81ED-4DB2-BD59-A6C34878D82A}">
                    <a16:rowId xmlns:a16="http://schemas.microsoft.com/office/drawing/2014/main" val="10007"/>
                  </a:ext>
                </a:extLst>
              </a:tr>
              <a:tr h="142846">
                <a:tc>
                  <a:txBody>
                    <a:bodyPr/>
                    <a:lstStyle/>
                    <a:p>
                      <a:r>
                        <a:rPr kumimoji="1" lang="ja-JP" altLang="en-US" sz="800" dirty="0">
                          <a:solidFill>
                            <a:schemeClr val="tx1"/>
                          </a:solidFill>
                        </a:rPr>
                        <a:t>（</a:t>
                      </a:r>
                      <a:r>
                        <a:rPr kumimoji="1" lang="en-US" altLang="ja-JP" sz="800" dirty="0">
                          <a:solidFill>
                            <a:schemeClr val="tx1"/>
                          </a:solidFill>
                        </a:rPr>
                        <a:t>ICT</a:t>
                      </a:r>
                      <a:r>
                        <a:rPr kumimoji="1" lang="ja-JP" altLang="en-US" sz="800" dirty="0">
                          <a:solidFill>
                            <a:schemeClr val="tx1"/>
                          </a:solidFill>
                        </a:rPr>
                        <a:t>の活用）</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4</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08"/>
                  </a:ext>
                </a:extLst>
              </a:tr>
              <a:tr h="142846">
                <a:tc>
                  <a:txBody>
                    <a:bodyPr/>
                    <a:lstStyle/>
                    <a:p>
                      <a:r>
                        <a:rPr kumimoji="1" lang="ja-JP" altLang="en-US" sz="800" dirty="0">
                          <a:solidFill>
                            <a:schemeClr val="tx1"/>
                          </a:solidFill>
                        </a:rPr>
                        <a:t>公共施設のあり方</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7</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10</a:t>
                      </a:r>
                      <a:r>
                        <a:rPr kumimoji="1" lang="ja-JP" altLang="en-US" sz="800" dirty="0">
                          <a:solidFill>
                            <a:schemeClr val="tx1"/>
                          </a:solidFill>
                        </a:rPr>
                        <a:t>名</a:t>
                      </a:r>
                    </a:p>
                  </a:txBody>
                  <a:tcPr anchor="ctr"/>
                </a:tc>
                <a:extLst>
                  <a:ext uri="{0D108BD9-81ED-4DB2-BD59-A6C34878D82A}">
                    <a16:rowId xmlns:a16="http://schemas.microsoft.com/office/drawing/2014/main" val="10009"/>
                  </a:ext>
                </a:extLst>
              </a:tr>
              <a:tr h="142846">
                <a:tc>
                  <a:txBody>
                    <a:bodyPr/>
                    <a:lstStyle/>
                    <a:p>
                      <a:r>
                        <a:rPr kumimoji="1" lang="ja-JP" altLang="en-US" sz="800" dirty="0">
                          <a:solidFill>
                            <a:schemeClr val="tx1"/>
                          </a:solidFill>
                        </a:rPr>
                        <a:t>（人材育成）</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6</a:t>
                      </a:r>
                      <a:r>
                        <a:rPr kumimoji="1" lang="ja-JP" altLang="en-US" sz="800" dirty="0">
                          <a:solidFill>
                            <a:schemeClr val="tx1"/>
                          </a:solidFill>
                        </a:rPr>
                        <a:t>名</a:t>
                      </a:r>
                      <a:endParaRPr kumimoji="1" lang="en-US" altLang="ja-JP" sz="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0"/>
                  </a:ext>
                </a:extLst>
              </a:tr>
              <a:tr h="142846">
                <a:tc>
                  <a:txBody>
                    <a:bodyPr/>
                    <a:lstStyle/>
                    <a:p>
                      <a:r>
                        <a:rPr kumimoji="1" lang="ja-JP" altLang="en-US" sz="800" dirty="0">
                          <a:solidFill>
                            <a:schemeClr val="tx1"/>
                          </a:solidFill>
                        </a:rPr>
                        <a:t>（</a:t>
                      </a:r>
                      <a:r>
                        <a:rPr kumimoji="1" lang="en-US" altLang="ja-JP" sz="800" dirty="0">
                          <a:solidFill>
                            <a:schemeClr val="tx1"/>
                          </a:solidFill>
                        </a:rPr>
                        <a:t>5S</a:t>
                      </a:r>
                      <a:r>
                        <a:rPr kumimoji="1" lang="ja-JP" altLang="en-US" sz="800" dirty="0" err="1">
                          <a:solidFill>
                            <a:schemeClr val="tx1"/>
                          </a:solidFill>
                        </a:rPr>
                        <a:t>、</a:t>
                      </a:r>
                      <a:r>
                        <a:rPr kumimoji="1" lang="ja-JP" altLang="en-US" sz="800" dirty="0">
                          <a:solidFill>
                            <a:schemeClr val="tx1"/>
                          </a:solidFill>
                        </a:rPr>
                        <a:t>標準化、改善、問題解決力向上）</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6</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1"/>
                  </a:ext>
                </a:extLst>
              </a:tr>
              <a:tr h="142846">
                <a:tc>
                  <a:txBody>
                    <a:bodyPr/>
                    <a:lstStyle/>
                    <a:p>
                      <a:r>
                        <a:rPr kumimoji="1" lang="ja-JP" altLang="en-US" sz="800" dirty="0">
                          <a:solidFill>
                            <a:schemeClr val="tx1"/>
                          </a:solidFill>
                        </a:rPr>
                        <a:t>（</a:t>
                      </a:r>
                      <a:r>
                        <a:rPr kumimoji="1" lang="en-US" altLang="ja-JP" sz="800" dirty="0">
                          <a:solidFill>
                            <a:schemeClr val="tx1"/>
                          </a:solidFill>
                        </a:rPr>
                        <a:t>PDCA</a:t>
                      </a:r>
                      <a:r>
                        <a:rPr kumimoji="1" lang="ja-JP" altLang="en-US" sz="800" dirty="0">
                          <a:solidFill>
                            <a:schemeClr val="tx1"/>
                          </a:solidFill>
                        </a:rPr>
                        <a:t>サイクルの徹底）</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7</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2"/>
                  </a:ext>
                </a:extLst>
              </a:tr>
              <a:tr h="142846">
                <a:tc>
                  <a:txBody>
                    <a:bodyPr/>
                    <a:lstStyle/>
                    <a:p>
                      <a:r>
                        <a:rPr kumimoji="1" lang="ja-JP" altLang="en-US" sz="800" dirty="0">
                          <a:solidFill>
                            <a:schemeClr val="tx1"/>
                          </a:solidFill>
                        </a:rPr>
                        <a:t>（地域社会づくり）</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8</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3"/>
                  </a:ext>
                </a:extLst>
              </a:tr>
              <a:tr h="142846">
                <a:tc>
                  <a:txBody>
                    <a:bodyPr/>
                    <a:lstStyle/>
                    <a:p>
                      <a:r>
                        <a:rPr kumimoji="1" lang="ja-JP" altLang="en-US" sz="800" dirty="0">
                          <a:solidFill>
                            <a:schemeClr val="tx1"/>
                          </a:solidFill>
                        </a:rPr>
                        <a:t>（区行政の仕組みづくり）</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7</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4"/>
                  </a:ext>
                </a:extLst>
              </a:tr>
              <a:tr h="142846">
                <a:tc>
                  <a:txBody>
                    <a:bodyPr/>
                    <a:lstStyle/>
                    <a:p>
                      <a:r>
                        <a:rPr kumimoji="1" lang="ja-JP" altLang="en-US" sz="800" dirty="0">
                          <a:solidFill>
                            <a:schemeClr val="tx1"/>
                          </a:solidFill>
                        </a:rPr>
                        <a:t>（分権型教育行政）</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algn="ctr"/>
                      <a:r>
                        <a:rPr kumimoji="1" lang="en-US" altLang="ja-JP" sz="800" dirty="0">
                          <a:solidFill>
                            <a:schemeClr val="tx1"/>
                          </a:solidFill>
                        </a:rPr>
                        <a:t>7</a:t>
                      </a:r>
                      <a:r>
                        <a:rPr kumimoji="1" lang="ja-JP" altLang="en-US" sz="800" dirty="0">
                          <a:solidFill>
                            <a:schemeClr val="tx1"/>
                          </a:solidFill>
                        </a:rPr>
                        <a:t>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5"/>
                  </a:ext>
                </a:extLst>
              </a:tr>
              <a:tr h="14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（市民利用施設のあり方の検討）</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6</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6"/>
                  </a:ext>
                </a:extLst>
              </a:tr>
              <a:tr h="142846">
                <a:tc>
                  <a:txBody>
                    <a:bodyPr/>
                    <a:lstStyle/>
                    <a:p>
                      <a:r>
                        <a:rPr kumimoji="1" lang="ja-JP" altLang="en-US" sz="800" dirty="0">
                          <a:solidFill>
                            <a:schemeClr val="tx1"/>
                          </a:solidFill>
                        </a:rPr>
                        <a:t>（補助金等の見直し）</a:t>
                      </a:r>
                    </a:p>
                  </a:txBody>
                  <a:tcPr anchor="ctr"/>
                </a:tc>
                <a:tc>
                  <a:txBody>
                    <a:bodyPr/>
                    <a:lstStyle/>
                    <a:p>
                      <a:pPr algn="ctr"/>
                      <a:r>
                        <a:rPr kumimoji="1" lang="en-US" altLang="ja-JP" sz="800" dirty="0">
                          <a:solidFill>
                            <a:schemeClr val="tx1"/>
                          </a:solidFill>
                        </a:rPr>
                        <a:t>4</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7"/>
                  </a:ext>
                </a:extLst>
              </a:tr>
              <a:tr h="142846">
                <a:tc>
                  <a:txBody>
                    <a:bodyPr/>
                    <a:lstStyle/>
                    <a:p>
                      <a:r>
                        <a:rPr kumimoji="1" lang="ja-JP" altLang="en-US" sz="800" dirty="0">
                          <a:solidFill>
                            <a:schemeClr val="tx1"/>
                          </a:solidFill>
                        </a:rPr>
                        <a:t>（公共事業の見直し）</a:t>
                      </a:r>
                    </a:p>
                  </a:txBody>
                  <a:tcPr anchor="ctr"/>
                </a:tc>
                <a:tc>
                  <a:txBody>
                    <a:bodyPr/>
                    <a:lstStyle/>
                    <a:p>
                      <a:pPr algn="ctr"/>
                      <a:r>
                        <a:rPr kumimoji="1" lang="en-US" altLang="ja-JP" sz="800" dirty="0">
                          <a:solidFill>
                            <a:schemeClr val="tx1"/>
                          </a:solidFill>
                        </a:rPr>
                        <a:t>6</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8"/>
                  </a:ext>
                </a:extLst>
              </a:tr>
              <a:tr h="142846">
                <a:tc>
                  <a:txBody>
                    <a:bodyPr/>
                    <a:lstStyle/>
                    <a:p>
                      <a:r>
                        <a:rPr kumimoji="1" lang="ja-JP" altLang="en-US" sz="800" dirty="0">
                          <a:solidFill>
                            <a:schemeClr val="tx1"/>
                          </a:solidFill>
                        </a:rPr>
                        <a:t>（業務フローの最適化）</a:t>
                      </a:r>
                    </a:p>
                  </a:txBody>
                  <a:tcPr anchor="ctr"/>
                </a:tc>
                <a:tc>
                  <a:txBody>
                    <a:bodyPr/>
                    <a:lstStyle/>
                    <a:p>
                      <a:pPr algn="ctr"/>
                      <a:r>
                        <a:rPr kumimoji="1" lang="en-US" altLang="ja-JP" sz="800" dirty="0">
                          <a:solidFill>
                            <a:schemeClr val="tx1"/>
                          </a:solidFill>
                        </a:rPr>
                        <a:t>10</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a:t>
                      </a:r>
                      <a:endParaRPr kumimoji="1" lang="ja-JP" altLang="en-US" sz="8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rPr>
                        <a:t>―</a:t>
                      </a:r>
                      <a:endParaRPr kumimoji="1" lang="ja-JP" altLang="en-US" sz="800" dirty="0">
                        <a:solidFill>
                          <a:schemeClr val="tx1"/>
                        </a:solidFill>
                      </a:endParaRPr>
                    </a:p>
                  </a:txBody>
                  <a:tcPr anchor="ctr"/>
                </a:tc>
                <a:extLst>
                  <a:ext uri="{0D108BD9-81ED-4DB2-BD59-A6C34878D82A}">
                    <a16:rowId xmlns:a16="http://schemas.microsoft.com/office/drawing/2014/main" val="10019"/>
                  </a:ext>
                </a:extLst>
              </a:tr>
              <a:tr h="142846">
                <a:tc>
                  <a:txBody>
                    <a:bodyPr/>
                    <a:lstStyle/>
                    <a:p>
                      <a:pPr algn="ctr"/>
                      <a:r>
                        <a:rPr kumimoji="1" lang="ja-JP" altLang="en-US" sz="800" dirty="0">
                          <a:solidFill>
                            <a:schemeClr val="tx1"/>
                          </a:solidFill>
                        </a:rPr>
                        <a:t>合計</a:t>
                      </a:r>
                    </a:p>
                  </a:txBody>
                  <a:tcPr anchor="ctr"/>
                </a:tc>
                <a:tc>
                  <a:txBody>
                    <a:bodyPr/>
                    <a:lstStyle/>
                    <a:p>
                      <a:pPr algn="ctr"/>
                      <a:r>
                        <a:rPr kumimoji="1" lang="en-US" altLang="ja-JP" sz="800" dirty="0">
                          <a:solidFill>
                            <a:schemeClr val="tx1"/>
                          </a:solidFill>
                        </a:rPr>
                        <a:t>64</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98</a:t>
                      </a:r>
                      <a:r>
                        <a:rPr kumimoji="1" lang="ja-JP" altLang="en-US" sz="800" dirty="0">
                          <a:solidFill>
                            <a:schemeClr val="tx1"/>
                          </a:solidFill>
                        </a:rPr>
                        <a:t>名</a:t>
                      </a:r>
                    </a:p>
                  </a:txBody>
                  <a:tcPr anchor="ctr"/>
                </a:tc>
                <a:tc>
                  <a:txBody>
                    <a:bodyPr/>
                    <a:lstStyle/>
                    <a:p>
                      <a:pPr algn="ctr"/>
                      <a:r>
                        <a:rPr kumimoji="1" lang="en-US" altLang="ja-JP" sz="800" dirty="0">
                          <a:solidFill>
                            <a:schemeClr val="tx1"/>
                          </a:solidFill>
                        </a:rPr>
                        <a:t>33</a:t>
                      </a:r>
                      <a:r>
                        <a:rPr kumimoji="1" lang="ja-JP" altLang="en-US" sz="800" dirty="0">
                          <a:solidFill>
                            <a:schemeClr val="tx1"/>
                          </a:solidFill>
                        </a:rPr>
                        <a:t>名</a:t>
                      </a:r>
                    </a:p>
                  </a:txBody>
                  <a:tcPr anchor="ctr"/>
                </a:tc>
                <a:extLst>
                  <a:ext uri="{0D108BD9-81ED-4DB2-BD59-A6C34878D82A}">
                    <a16:rowId xmlns:a16="http://schemas.microsoft.com/office/drawing/2014/main" val="10020"/>
                  </a:ext>
                </a:extLst>
              </a:tr>
            </a:tbl>
          </a:graphicData>
        </a:graphic>
      </p:graphicFrame>
      <p:sp>
        <p:nvSpPr>
          <p:cNvPr id="4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38</a:t>
            </a:fld>
            <a:endParaRPr lang="ja-JP" altLang="en-US"/>
          </a:p>
        </p:txBody>
      </p:sp>
    </p:spTree>
    <p:extLst>
      <p:ext uri="{BB962C8B-B14F-4D97-AF65-F5344CB8AC3E}">
        <p14:creationId xmlns:p14="http://schemas.microsoft.com/office/powerpoint/2010/main" val="1965671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564880" y="1118267"/>
            <a:ext cx="8424936" cy="1024127"/>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施策・事業のゼロベースの見直し（１０９項目）</a:t>
            </a:r>
            <a:endParaRPr kumimoji="1" lang="en-US" altLang="ja-JP" sz="16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削減効果額（一般財源）　　　　合計　</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378</a:t>
            </a:r>
            <a:r>
              <a:rPr kumimoji="1" lang="ja-JP"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8,300</a:t>
            </a:r>
            <a:r>
              <a:rPr kumimoji="1" lang="ja-JP"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年度累計）</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612</a:t>
            </a:r>
            <a:r>
              <a:rPr kumimoji="1" lang="ja-JP"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5,800</a:t>
            </a:r>
            <a:r>
              <a:rPr kumimoji="1" lang="ja-JP"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年度累計）</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270457" y="181601"/>
            <a:ext cx="85246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４．改革の取組　　</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②事務事業の見直しと経費削減</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0" name="直線コネクタ 29"/>
          <p:cNvCxnSpPr/>
          <p:nvPr/>
        </p:nvCxnSpPr>
        <p:spPr>
          <a:xfrm>
            <a:off x="270457" y="5727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298167" y="668050"/>
            <a:ext cx="8575378" cy="477054"/>
          </a:xfrm>
          <a:prstGeom prst="rect">
            <a:avLst/>
          </a:prstGeom>
        </p:spPr>
        <p:txBody>
          <a:bodyPr wrap="square">
            <a:spAutoFit/>
          </a:bodyPr>
          <a:lstStyle/>
          <a:p>
            <a:pPr marL="285750" marR="0" lvl="0" indent="-285750" algn="l"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「市政改革プラン（</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月策定）」及び「平成</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年度市政改革基本方針（</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月策定）」に基づき、施策や事業について、聖域を設けることなくゼロベースで点検・精査し、補助金等の見直しを実施。</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33" name="表 32"/>
          <p:cNvGraphicFramePr>
            <a:graphicFrameLocks noGrp="1"/>
          </p:cNvGraphicFramePr>
          <p:nvPr/>
        </p:nvGraphicFramePr>
        <p:xfrm>
          <a:off x="872841" y="4528428"/>
          <a:ext cx="7592294" cy="1988820"/>
        </p:xfrm>
        <a:graphic>
          <a:graphicData uri="http://schemas.openxmlformats.org/drawingml/2006/table">
            <a:tbl>
              <a:tblPr firstRow="1" bandRow="1">
                <a:tableStyleId>{5C22544A-7EE6-4342-B048-85BDC9FD1C3A}</a:tableStyleId>
              </a:tblPr>
              <a:tblGrid>
                <a:gridCol w="3285722">
                  <a:extLst>
                    <a:ext uri="{9D8B030D-6E8A-4147-A177-3AD203B41FA5}">
                      <a16:colId xmlns:a16="http://schemas.microsoft.com/office/drawing/2014/main" val="20000"/>
                    </a:ext>
                  </a:extLst>
                </a:gridCol>
                <a:gridCol w="4306572">
                  <a:extLst>
                    <a:ext uri="{9D8B030D-6E8A-4147-A177-3AD203B41FA5}">
                      <a16:colId xmlns:a16="http://schemas.microsoft.com/office/drawing/2014/main" val="20001"/>
                    </a:ext>
                  </a:extLst>
                </a:gridCol>
              </a:tblGrid>
              <a:tr h="204476">
                <a:tc>
                  <a:txBody>
                    <a:bodyPr/>
                    <a:lstStyle/>
                    <a:p>
                      <a:pPr algn="ctr"/>
                      <a:r>
                        <a:rPr kumimoji="1" lang="ja-JP" altLang="en-US" sz="1050" b="0" dirty="0">
                          <a:solidFill>
                            <a:schemeClr val="tx1"/>
                          </a:solidFill>
                          <a:latin typeface="+mj-ea"/>
                          <a:ea typeface="+mj-ea"/>
                        </a:rPr>
                        <a:t>主な項目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50" b="0" dirty="0">
                          <a:solidFill>
                            <a:schemeClr val="tx1"/>
                          </a:solidFill>
                          <a:latin typeface="+mj-ea"/>
                          <a:ea typeface="+mj-ea"/>
                        </a:rPr>
                        <a:t>結　　　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34597">
                <a:tc>
                  <a:txBody>
                    <a:bodyPr/>
                    <a:lstStyle/>
                    <a:p>
                      <a:r>
                        <a:rPr kumimoji="1" lang="ja-JP" altLang="en-US" sz="1050" dirty="0">
                          <a:latin typeface="+mj-ea"/>
                          <a:ea typeface="+mj-ea"/>
                        </a:rPr>
                        <a:t>市営交通料金福祉措置（敬老パス）への利用者負担導入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a:t>
                      </a:r>
                      <a:r>
                        <a:rPr kumimoji="1" lang="en-US" altLang="ja-JP" sz="1050" dirty="0">
                          <a:latin typeface="+mj-ea"/>
                          <a:ea typeface="+mj-ea"/>
                        </a:rPr>
                        <a:t>7</a:t>
                      </a:r>
                      <a:r>
                        <a:rPr kumimoji="1" lang="ja-JP" altLang="en-US" sz="1050" dirty="0">
                          <a:latin typeface="+mj-ea"/>
                          <a:ea typeface="+mj-ea"/>
                        </a:rPr>
                        <a:t>月　　</a:t>
                      </a:r>
                      <a:r>
                        <a:rPr kumimoji="1" lang="en-US" altLang="ja-JP" sz="1050" dirty="0">
                          <a:latin typeface="+mj-ea"/>
                          <a:ea typeface="+mj-ea"/>
                        </a:rPr>
                        <a:t>3</a:t>
                      </a:r>
                      <a:r>
                        <a:rPr kumimoji="1" lang="ja-JP" altLang="en-US" sz="1050" dirty="0">
                          <a:latin typeface="+mj-ea"/>
                          <a:ea typeface="+mj-ea"/>
                        </a:rPr>
                        <a:t>千円の利用者負担導入</a:t>
                      </a:r>
                      <a:endParaRPr kumimoji="1" lang="en-US" altLang="ja-JP" sz="1050" dirty="0">
                        <a:latin typeface="+mj-ea"/>
                        <a:ea typeface="+mj-ea"/>
                      </a:endParaRPr>
                    </a:p>
                    <a:p>
                      <a:r>
                        <a:rPr kumimoji="1" lang="ja-JP" altLang="en-US" sz="1050" dirty="0">
                          <a:latin typeface="+mj-ea"/>
                          <a:ea typeface="+mj-ea"/>
                        </a:rPr>
                        <a:t>・</a:t>
                      </a:r>
                      <a:r>
                        <a:rPr kumimoji="1" lang="en-US" altLang="ja-JP" sz="1050" dirty="0">
                          <a:latin typeface="+mj-ea"/>
                          <a:ea typeface="+mj-ea"/>
                        </a:rPr>
                        <a:t>2014</a:t>
                      </a:r>
                      <a:r>
                        <a:rPr kumimoji="1" lang="ja-JP" altLang="en-US" sz="1050" dirty="0">
                          <a:latin typeface="+mj-ea"/>
                          <a:ea typeface="+mj-ea"/>
                        </a:rPr>
                        <a:t>年</a:t>
                      </a:r>
                      <a:r>
                        <a:rPr kumimoji="1" lang="en-US" altLang="ja-JP" sz="1050" dirty="0">
                          <a:latin typeface="+mj-ea"/>
                          <a:ea typeface="+mj-ea"/>
                        </a:rPr>
                        <a:t>8</a:t>
                      </a:r>
                      <a:r>
                        <a:rPr kumimoji="1" lang="ja-JP" altLang="en-US" sz="1050" dirty="0">
                          <a:latin typeface="+mj-ea"/>
                          <a:ea typeface="+mj-ea"/>
                        </a:rPr>
                        <a:t>月　　</a:t>
                      </a:r>
                      <a:r>
                        <a:rPr kumimoji="1" lang="en-US" altLang="ja-JP" sz="1050" dirty="0">
                          <a:latin typeface="+mj-ea"/>
                          <a:ea typeface="+mj-ea"/>
                        </a:rPr>
                        <a:t>1</a:t>
                      </a:r>
                      <a:r>
                        <a:rPr kumimoji="1" lang="ja-JP" altLang="en-US" sz="1050" dirty="0">
                          <a:latin typeface="+mj-ea"/>
                          <a:ea typeface="+mj-ea"/>
                        </a:rPr>
                        <a:t>回</a:t>
                      </a:r>
                      <a:r>
                        <a:rPr kumimoji="1" lang="en-US" altLang="ja-JP" sz="1050" dirty="0">
                          <a:latin typeface="+mj-ea"/>
                          <a:ea typeface="+mj-ea"/>
                        </a:rPr>
                        <a:t>50</a:t>
                      </a:r>
                      <a:r>
                        <a:rPr kumimoji="1" lang="ja-JP" altLang="en-US" sz="1050" dirty="0">
                          <a:latin typeface="+mj-ea"/>
                          <a:ea typeface="+mj-ea"/>
                        </a:rPr>
                        <a:t>円の利用者負担の導入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4476">
                <a:tc>
                  <a:txBody>
                    <a:bodyPr/>
                    <a:lstStyle/>
                    <a:p>
                      <a:r>
                        <a:rPr kumimoji="1" lang="ja-JP" altLang="en-US" sz="1050" dirty="0">
                          <a:latin typeface="+mj-ea"/>
                          <a:ea typeface="+mj-ea"/>
                        </a:rPr>
                        <a:t>市営交通料金福祉措置（母子家庭等）の見直し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年度末　</a:t>
                      </a:r>
                      <a:r>
                        <a:rPr kumimoji="1" lang="ja-JP" altLang="en-US" sz="1050" baseline="0" dirty="0">
                          <a:latin typeface="+mj-ea"/>
                          <a:ea typeface="+mj-ea"/>
                        </a:rPr>
                        <a:t> </a:t>
                      </a:r>
                      <a:r>
                        <a:rPr kumimoji="1" lang="ja-JP" altLang="en-US" sz="1050" dirty="0">
                          <a:latin typeface="+mj-ea"/>
                          <a:ea typeface="+mj-ea"/>
                        </a:rPr>
                        <a:t>廃止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4597">
                <a:tc>
                  <a:txBody>
                    <a:bodyPr/>
                    <a:lstStyle/>
                    <a:p>
                      <a:r>
                        <a:rPr kumimoji="1" lang="ja-JP" altLang="en-US" sz="1050" dirty="0">
                          <a:latin typeface="+mj-ea"/>
                          <a:ea typeface="+mj-ea"/>
                        </a:rPr>
                        <a:t>高齢者世帯等への上下水道料金福祉措置</a:t>
                      </a:r>
                      <a:endParaRPr kumimoji="1" lang="en-US" altLang="ja-JP" sz="1050" dirty="0">
                        <a:latin typeface="+mj-ea"/>
                        <a:ea typeface="+mj-ea"/>
                      </a:endParaRPr>
                    </a:p>
                    <a:p>
                      <a:r>
                        <a:rPr kumimoji="1" lang="ja-JP" altLang="en-US" sz="1050" dirty="0">
                          <a:latin typeface="+mj-ea"/>
                          <a:ea typeface="+mj-ea"/>
                        </a:rPr>
                        <a:t>（減免）の廃止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a:t>
                      </a:r>
                      <a:r>
                        <a:rPr kumimoji="1" lang="en-US" altLang="ja-JP" sz="1050" dirty="0">
                          <a:latin typeface="+mj-ea"/>
                          <a:ea typeface="+mj-ea"/>
                        </a:rPr>
                        <a:t>10</a:t>
                      </a:r>
                      <a:r>
                        <a:rPr kumimoji="1" lang="ja-JP" altLang="en-US" sz="1050" dirty="0">
                          <a:latin typeface="+mj-ea"/>
                          <a:ea typeface="+mj-ea"/>
                        </a:rPr>
                        <a:t>月　</a:t>
                      </a:r>
                      <a:r>
                        <a:rPr kumimoji="1" lang="ja-JP" altLang="en-US" sz="1050" baseline="0" dirty="0">
                          <a:latin typeface="+mj-ea"/>
                          <a:ea typeface="+mj-ea"/>
                        </a:rPr>
                        <a:t> </a:t>
                      </a:r>
                      <a:r>
                        <a:rPr kumimoji="1" lang="ja-JP" altLang="en-US" sz="1050" dirty="0" err="1">
                          <a:solidFill>
                            <a:schemeClr val="tx1"/>
                          </a:solidFill>
                          <a:latin typeface="+mj-ea"/>
                          <a:ea typeface="+mj-ea"/>
                        </a:rPr>
                        <a:t>重度障がい</a:t>
                      </a:r>
                      <a:r>
                        <a:rPr kumimoji="1" lang="ja-JP" altLang="en-US" sz="1050" dirty="0">
                          <a:solidFill>
                            <a:schemeClr val="tx1"/>
                          </a:solidFill>
                          <a:latin typeface="+mj-ea"/>
                          <a:ea typeface="+mj-ea"/>
                        </a:rPr>
                        <a:t>者世帯、高齢者世帯等に対する</a:t>
                      </a:r>
                      <a:endParaRPr kumimoji="1" lang="en-US" altLang="ja-JP" sz="1050" dirty="0">
                        <a:solidFill>
                          <a:schemeClr val="tx1"/>
                        </a:solidFill>
                        <a:latin typeface="+mj-ea"/>
                        <a:ea typeface="+mj-ea"/>
                      </a:endParaRPr>
                    </a:p>
                    <a:p>
                      <a:r>
                        <a:rPr kumimoji="1" lang="ja-JP" altLang="en-US" sz="1050" dirty="0">
                          <a:solidFill>
                            <a:schemeClr val="tx1"/>
                          </a:solidFill>
                          <a:latin typeface="+mj-ea"/>
                          <a:ea typeface="+mj-ea"/>
                        </a:rPr>
                        <a:t>　　　　　　　　　　基本料金相当額の減免を廃止</a:t>
                      </a:r>
                      <a:endParaRPr kumimoji="1" lang="en-US" altLang="ja-JP" sz="105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45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j-ea"/>
                          <a:ea typeface="+mj-ea"/>
                        </a:rPr>
                        <a:t>社会福祉施設に対する上下水道料金福祉措置（減免）の廃止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年度　　　減免率</a:t>
                      </a:r>
                      <a:r>
                        <a:rPr kumimoji="1" lang="en-US" altLang="ja-JP" sz="1050" dirty="0">
                          <a:latin typeface="+mj-ea"/>
                          <a:ea typeface="+mj-ea"/>
                        </a:rPr>
                        <a:t>40</a:t>
                      </a:r>
                      <a:r>
                        <a:rPr kumimoji="1" lang="ja-JP" altLang="en-US" sz="1050" dirty="0">
                          <a:latin typeface="+mj-ea"/>
                          <a:ea typeface="+mj-ea"/>
                        </a:rPr>
                        <a:t>％→</a:t>
                      </a:r>
                      <a:r>
                        <a:rPr kumimoji="1" lang="en-US" altLang="ja-JP" sz="1050" dirty="0">
                          <a:latin typeface="+mj-ea"/>
                          <a:ea typeface="+mj-ea"/>
                        </a:rPr>
                        <a:t>20</a:t>
                      </a:r>
                      <a:r>
                        <a:rPr kumimoji="1" lang="ja-JP" altLang="en-US" sz="1050" dirty="0">
                          <a:latin typeface="+mj-ea"/>
                          <a:ea typeface="+mj-ea"/>
                        </a:rPr>
                        <a:t>％</a:t>
                      </a:r>
                      <a:endParaRPr kumimoji="1" lang="en-US" altLang="ja-JP" sz="1050" dirty="0">
                        <a:latin typeface="+mj-ea"/>
                        <a:ea typeface="+mj-ea"/>
                      </a:endParaRPr>
                    </a:p>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年度末　</a:t>
                      </a:r>
                      <a:r>
                        <a:rPr kumimoji="1" lang="ja-JP" altLang="en-US" sz="1050" baseline="0" dirty="0">
                          <a:latin typeface="+mj-ea"/>
                          <a:ea typeface="+mj-ea"/>
                        </a:rPr>
                        <a:t> </a:t>
                      </a:r>
                      <a:r>
                        <a:rPr kumimoji="1" lang="ja-JP" altLang="en-US" sz="1050" dirty="0">
                          <a:latin typeface="+mj-ea"/>
                          <a:ea typeface="+mj-ea"/>
                        </a:rPr>
                        <a:t>廃止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4476">
                <a:tc>
                  <a:txBody>
                    <a:bodyPr/>
                    <a:lstStyle/>
                    <a:p>
                      <a:r>
                        <a:rPr kumimoji="1" lang="ja-JP" altLang="en-US" sz="1050" dirty="0">
                          <a:latin typeface="+mj-ea"/>
                          <a:ea typeface="+mj-ea"/>
                        </a:rPr>
                        <a:t>保育料等の軽減措置の見直し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年度　　　保育所保育料徴収基準額 </a:t>
                      </a:r>
                      <a:r>
                        <a:rPr kumimoji="1" lang="en-US" altLang="ja-JP" sz="1050" dirty="0">
                          <a:latin typeface="+mj-ea"/>
                          <a:ea typeface="+mj-ea"/>
                        </a:rPr>
                        <a:t>69.4</a:t>
                      </a:r>
                      <a:r>
                        <a:rPr kumimoji="1" lang="ja-JP" altLang="en-US" sz="1050" dirty="0">
                          <a:latin typeface="+mj-ea"/>
                          <a:ea typeface="+mj-ea"/>
                        </a:rPr>
                        <a:t>％→</a:t>
                      </a:r>
                      <a:r>
                        <a:rPr kumimoji="1" lang="en-US" altLang="ja-JP" sz="1050" dirty="0">
                          <a:latin typeface="+mj-ea"/>
                          <a:ea typeface="+mj-ea"/>
                        </a:rPr>
                        <a:t>70.5</a:t>
                      </a:r>
                      <a:r>
                        <a:rPr kumimoji="1" lang="ja-JP" altLang="en-US" sz="105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1322962" y="1899312"/>
            <a:ext cx="6419644" cy="2603218"/>
          </a:xfrm>
          <a:prstGeom prst="rect">
            <a:avLst/>
          </a:prstGeom>
        </p:spPr>
      </p:pic>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39</a:t>
            </a:fld>
            <a:endParaRPr lang="ja-JP" altLang="en-US"/>
          </a:p>
        </p:txBody>
      </p:sp>
    </p:spTree>
    <p:extLst>
      <p:ext uri="{BB962C8B-B14F-4D97-AF65-F5344CB8AC3E}">
        <p14:creationId xmlns:p14="http://schemas.microsoft.com/office/powerpoint/2010/main" val="3235172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4414921" y="1772627"/>
            <a:ext cx="1531188"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○見直し項目数</a:t>
            </a:r>
          </a:p>
        </p:txBody>
      </p:sp>
      <p:cxnSp>
        <p:nvCxnSpPr>
          <p:cNvPr id="19" name="直線コネクタ 18"/>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28489" y="823936"/>
            <a:ext cx="8487020"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「補助金等のあり方に関するガイドライン」（</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2007</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月策定）に基づき補助金等の見直しを行い</a:t>
            </a:r>
            <a:r>
              <a:rPr kumimoji="0" lang="ja-JP" altLang="en-US" sz="16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さらに市政改革プラン（</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月策定）に基づき、団体運営補助等の補助金等（</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80</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項目）について見直しを実施。</a:t>
            </a: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2" name="表 21"/>
          <p:cNvGraphicFramePr>
            <a:graphicFrameLocks noGrp="1"/>
          </p:cNvGraphicFramePr>
          <p:nvPr/>
        </p:nvGraphicFramePr>
        <p:xfrm>
          <a:off x="4706092" y="2400787"/>
          <a:ext cx="4032448" cy="3219832"/>
        </p:xfrm>
        <a:graphic>
          <a:graphicData uri="http://schemas.openxmlformats.org/drawingml/2006/table">
            <a:tbl>
              <a:tblPr firstRow="1" bandRow="1">
                <a:tableStyleId>{5C22544A-7EE6-4342-B048-85BDC9FD1C3A}</a:tableStyleId>
              </a:tblPr>
              <a:tblGrid>
                <a:gridCol w="21602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360040">
                  <a:extLst>
                    <a:ext uri="{9D8B030D-6E8A-4147-A177-3AD203B41FA5}">
                      <a16:colId xmlns:a16="http://schemas.microsoft.com/office/drawing/2014/main" val="20004"/>
                    </a:ext>
                  </a:extLst>
                </a:gridCol>
              </a:tblGrid>
              <a:tr h="274320">
                <a:tc>
                  <a:txBody>
                    <a:bodyPr/>
                    <a:lstStyle/>
                    <a:p>
                      <a:pPr algn="ctr"/>
                      <a:endParaRPr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a:r>
                        <a:rPr lang="ja-JP" altLang="en-US" sz="1200" b="0" dirty="0">
                          <a:solidFill>
                            <a:schemeClr val="tx1"/>
                          </a:solidFill>
                        </a:rPr>
                        <a:t>種　　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a:solidFill>
                            <a:schemeClr val="tx1"/>
                          </a:solidFill>
                        </a:rPr>
                        <a:t>項目数</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ja-JP" altLang="en-US" sz="1200" b="0" dirty="0">
                          <a:solidFill>
                            <a:schemeClr val="tx1"/>
                          </a:solidFill>
                        </a:rPr>
                        <a:t>見直し結果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320">
                <a:tc rowSpan="2">
                  <a:txBody>
                    <a:bodyPr/>
                    <a:lstStyle/>
                    <a:p>
                      <a:pPr algn="ctr"/>
                      <a:r>
                        <a:rPr lang="ja-JP" altLang="en-US" sz="1200" b="0"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spcAft>
                          <a:spcPts val="0"/>
                        </a:spcAft>
                      </a:pPr>
                      <a:r>
                        <a:rPr lang="ja-JP" sz="1200" b="0" dirty="0">
                          <a:solidFill>
                            <a:schemeClr val="tx1"/>
                          </a:solidFill>
                        </a:rPr>
                        <a:t>補助金</a:t>
                      </a:r>
                      <a:endParaRPr lang="en-US" altLang="ja-JP" sz="1200" b="0" dirty="0">
                        <a:solidFill>
                          <a:schemeClr val="tx1"/>
                        </a:solidFill>
                      </a:endParaRPr>
                    </a:p>
                    <a:p>
                      <a:pPr algn="just">
                        <a:spcAft>
                          <a:spcPts val="0"/>
                        </a:spcAft>
                      </a:pPr>
                      <a:r>
                        <a:rPr lang="ja-JP" sz="1050" b="0" dirty="0">
                          <a:solidFill>
                            <a:schemeClr val="tx1"/>
                          </a:solidFill>
                        </a:rPr>
                        <a:t>（団体運営補助）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sz="1200" b="0" dirty="0">
                          <a:solidFill>
                            <a:schemeClr val="tx1"/>
                          </a:solidFill>
                        </a:rPr>
                        <a:t>14</a:t>
                      </a:r>
                      <a:endParaRPr lang="ja-JP"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廃止</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rPr>
                        <a:t>12</a:t>
                      </a:r>
                      <a:endParaRPr lang="ja-JP" alt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20">
                <a:tc vMerge="1">
                  <a:txBody>
                    <a:bodyPr/>
                    <a:lstStyle/>
                    <a:p>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廃止</a:t>
                      </a:r>
                      <a:r>
                        <a:rPr lang="ja-JP" altLang="en-US" sz="1050" b="0" dirty="0">
                          <a:solidFill>
                            <a:schemeClr val="tx1"/>
                          </a:solidFill>
                        </a:rPr>
                        <a:t>（</a:t>
                      </a:r>
                      <a:r>
                        <a:rPr lang="ja-JP" sz="1050" b="0" dirty="0">
                          <a:solidFill>
                            <a:schemeClr val="tx1"/>
                          </a:solidFill>
                        </a:rPr>
                        <a:t>事業補助に転換</a:t>
                      </a:r>
                      <a:r>
                        <a:rPr lang="ja-JP" altLang="en-US" sz="1050" b="0" dirty="0">
                          <a:solidFill>
                            <a:schemeClr val="tx1"/>
                          </a:solidFill>
                        </a:rPr>
                        <a:t>）</a:t>
                      </a:r>
                      <a:endParaRPr lang="ja-JP"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2</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320">
                <a:tc rowSpan="4">
                  <a:txBody>
                    <a:bodyPr/>
                    <a:lstStyle/>
                    <a:p>
                      <a:pPr algn="ctr"/>
                      <a:r>
                        <a:rPr lang="ja-JP" altLang="en-US" sz="1200" b="0" dirty="0">
                          <a:solidFill>
                            <a:schemeClr val="tx1"/>
                          </a:solidFill>
                        </a:rPr>
                        <a:t>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just">
                        <a:spcAft>
                          <a:spcPts val="0"/>
                        </a:spcAft>
                      </a:pPr>
                      <a:r>
                        <a:rPr lang="ja-JP" sz="1200" b="0" dirty="0">
                          <a:solidFill>
                            <a:schemeClr val="tx1"/>
                          </a:solidFill>
                        </a:rPr>
                        <a:t>補助金</a:t>
                      </a:r>
                      <a:endParaRPr lang="en-US" altLang="ja-JP" sz="1200" b="0" dirty="0">
                        <a:solidFill>
                          <a:schemeClr val="tx1"/>
                        </a:solidFill>
                      </a:endParaRPr>
                    </a:p>
                    <a:p>
                      <a:pPr algn="just">
                        <a:spcAft>
                          <a:spcPts val="0"/>
                        </a:spcAft>
                      </a:pPr>
                      <a:r>
                        <a:rPr lang="ja-JP" sz="1050" b="0" dirty="0">
                          <a:solidFill>
                            <a:schemeClr val="tx1"/>
                          </a:solidFill>
                        </a:rPr>
                        <a:t>（施設運営補助）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spcAft>
                          <a:spcPts val="0"/>
                        </a:spcAft>
                      </a:pPr>
                      <a:r>
                        <a:rPr lang="en-US" sz="1200" b="0" dirty="0">
                          <a:solidFill>
                            <a:schemeClr val="tx1"/>
                          </a:solidFill>
                        </a:rPr>
                        <a:t>11</a:t>
                      </a:r>
                      <a:endParaRPr lang="ja-JP"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見直し済</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rPr>
                        <a:t>2</a:t>
                      </a:r>
                      <a:endParaRPr lang="ja-JP" alt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320">
                <a:tc vMerge="1">
                  <a:txBody>
                    <a:bodyPr/>
                    <a:lstStyle/>
                    <a:p>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廃止</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6</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4320">
                <a:tc vMerge="1">
                  <a:txBody>
                    <a:bodyPr/>
                    <a:lstStyle/>
                    <a:p>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補助率等の見直し</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2</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4320">
                <a:tc vMerge="1">
                  <a:txBody>
                    <a:bodyPr/>
                    <a:lstStyle/>
                    <a:p>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他制度への移行</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1</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4320">
                <a:tc rowSpan="2">
                  <a:txBody>
                    <a:bodyPr/>
                    <a:lstStyle/>
                    <a:p>
                      <a:pPr algn="ctr"/>
                      <a:r>
                        <a:rPr lang="ja-JP" altLang="en-US" sz="1200" b="0" dirty="0">
                          <a:solidFill>
                            <a:schemeClr val="tx1"/>
                          </a:solidFill>
                        </a:rPr>
                        <a:t>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spcAft>
                          <a:spcPts val="0"/>
                        </a:spcAft>
                      </a:pPr>
                      <a:r>
                        <a:rPr lang="ja-JP" sz="1200" b="0" dirty="0">
                          <a:solidFill>
                            <a:schemeClr val="tx1"/>
                          </a:solidFill>
                        </a:rPr>
                        <a:t>分担金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sz="1200" b="0" dirty="0">
                          <a:solidFill>
                            <a:schemeClr val="tx1"/>
                          </a:solidFill>
                        </a:rPr>
                        <a:t>5</a:t>
                      </a:r>
                      <a:endParaRPr lang="ja-JP"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廃止</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3</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74320">
                <a:tc vMerge="1">
                  <a:txBody>
                    <a:bodyPr/>
                    <a:lstStyle/>
                    <a:p>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存続</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2</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76632">
                <a:tc>
                  <a:txBody>
                    <a:bodyPr/>
                    <a:lstStyle/>
                    <a:p>
                      <a:pPr algn="ctr"/>
                      <a:r>
                        <a:rPr lang="ja-JP" altLang="en-US" sz="1200" b="0" dirty="0">
                          <a:solidFill>
                            <a:schemeClr val="tx1"/>
                          </a:solidFill>
                        </a:rPr>
                        <a:t>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国関係法人等</a:t>
                      </a:r>
                      <a:endParaRPr lang="en-US" altLang="ja-JP" sz="1200" b="0" dirty="0">
                        <a:solidFill>
                          <a:schemeClr val="tx1"/>
                        </a:solidFill>
                      </a:endParaRPr>
                    </a:p>
                    <a:p>
                      <a:pPr algn="just">
                        <a:spcAft>
                          <a:spcPts val="0"/>
                        </a:spcAft>
                      </a:pPr>
                      <a:r>
                        <a:rPr lang="ja-JP" sz="1200" b="0" dirty="0" err="1">
                          <a:solidFill>
                            <a:schemeClr val="tx1"/>
                          </a:solidFill>
                        </a:rPr>
                        <a:t>への</a:t>
                      </a:r>
                      <a:r>
                        <a:rPr lang="ja-JP" sz="1200" b="0" dirty="0">
                          <a:solidFill>
                            <a:schemeClr val="tx1"/>
                          </a:solidFill>
                        </a:rPr>
                        <a:t>支出</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solidFill>
                            <a:schemeClr val="tx1"/>
                          </a:solidFill>
                        </a:rPr>
                        <a:t>50</a:t>
                      </a:r>
                      <a:endParaRPr lang="ja-JP"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廃止</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50</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74320">
                <a:tc gridSpan="2">
                  <a:txBody>
                    <a:bodyPr/>
                    <a:lstStyle/>
                    <a:p>
                      <a:pPr algn="ctr"/>
                      <a:r>
                        <a:rPr lang="ja-JP" altLang="en-US" sz="1200" b="1" dirty="0">
                          <a:solidFill>
                            <a:schemeClr val="tx1"/>
                          </a:solidFill>
                        </a:rPr>
                        <a:t>合　　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spcAft>
                          <a:spcPts val="0"/>
                        </a:spcAft>
                      </a:pPr>
                      <a:endParaRPr lang="ja-JP" sz="16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chemeClr val="tx1"/>
                          </a:solidFill>
                        </a:rPr>
                        <a:t>80</a:t>
                      </a:r>
                      <a:endParaRPr lang="ja-JP" sz="14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endParaRPr lang="ja-JP" sz="12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400" b="1" dirty="0">
                          <a:solidFill>
                            <a:schemeClr val="tx1"/>
                          </a:solidFill>
                        </a:rPr>
                        <a:t>80</a:t>
                      </a:r>
                      <a:endParaRPr lang="ja-JP" sz="1400" b="1"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9" name="正方形/長方形 8"/>
          <p:cNvSpPr/>
          <p:nvPr/>
        </p:nvSpPr>
        <p:spPr>
          <a:xfrm>
            <a:off x="247067" y="1788977"/>
            <a:ext cx="1338828"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○削減効果額</a:t>
            </a:r>
          </a:p>
        </p:txBody>
      </p:sp>
      <p:sp>
        <p:nvSpPr>
          <p:cNvPr id="11" name="テキスト ボックス 10"/>
          <p:cNvSpPr txBox="1"/>
          <p:nvPr/>
        </p:nvSpPr>
        <p:spPr>
          <a:xfrm>
            <a:off x="683568" y="2132860"/>
            <a:ext cx="2880320" cy="726417"/>
          </a:xfrm>
          <a:prstGeom prst="rect">
            <a:avLst/>
          </a:prstGeom>
          <a:noFill/>
        </p:spPr>
        <p:txBody>
          <a:bodyPr wrap="square" rtlCol="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合計　</a:t>
            </a:r>
            <a:r>
              <a:rPr kumimoji="0"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9</a:t>
            </a:r>
            <a:r>
              <a:rPr kumimoji="0" lang="ja-JP"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億</a:t>
            </a:r>
            <a:r>
              <a:rPr kumimoji="0"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3,300</a:t>
            </a:r>
            <a:r>
              <a:rPr kumimoji="0" lang="ja-JP"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万円</a:t>
            </a:r>
            <a:endParaRPr kumimoji="0"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0"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0"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2012</a:t>
            </a:r>
            <a:r>
              <a:rPr kumimoji="0"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0"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2014</a:t>
            </a:r>
            <a:r>
              <a:rPr kumimoji="0"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年度累計）</a:t>
            </a:r>
            <a:endParaRPr kumimoji="0"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7" name="正方形/長方形 16"/>
          <p:cNvSpPr/>
          <p:nvPr/>
        </p:nvSpPr>
        <p:spPr>
          <a:xfrm>
            <a:off x="247067" y="5875817"/>
            <a:ext cx="4704074" cy="553998"/>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panose="020B04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panose="020B0400000000000000" pitchFamily="50" charset="-128"/>
                <a:cs typeface="+mn-cs"/>
              </a:rPr>
              <a:t>　</a:t>
            </a:r>
            <a:r>
              <a:rPr kumimoji="0" lang="en-US" altLang="ja-JP" sz="105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panose="020B0400000000000000" pitchFamily="50" charset="-128"/>
                <a:cs typeface="+mn-cs"/>
              </a:rPr>
              <a:t>2014</a:t>
            </a:r>
            <a:r>
              <a:rPr kumimoji="0" lang="ja-JP" altLang="en-US" sz="105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panose="020B0400000000000000" pitchFamily="50" charset="-128"/>
                <a:cs typeface="+mn-cs"/>
              </a:rPr>
              <a:t>年度削減効果額　</a:t>
            </a:r>
            <a:r>
              <a:rPr kumimoji="0" lang="en-US" altLang="ja-JP" sz="105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panose="020B0400000000000000" pitchFamily="50" charset="-128"/>
                <a:cs typeface="+mn-cs"/>
              </a:rPr>
              <a:t>3.87</a:t>
            </a:r>
            <a:r>
              <a:rPr kumimoji="0" lang="ja-JP" altLang="en-US" sz="105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panose="020B0400000000000000" pitchFamily="50" charset="-128"/>
                <a:cs typeface="+mn-cs"/>
              </a:rPr>
              <a:t>億円は</a:t>
            </a:r>
            <a:r>
              <a:rPr kumimoji="0" lang="en-US" altLang="ja-JP" sz="105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panose="020B0400000000000000" pitchFamily="50" charset="-128"/>
                <a:cs typeface="+mn-cs"/>
              </a:rPr>
              <a:t>2014</a:t>
            </a:r>
            <a:r>
              <a:rPr kumimoji="0" lang="ja-JP" altLang="en-US" sz="105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panose="020B0400000000000000" pitchFamily="50" charset="-128"/>
                <a:cs typeface="+mn-cs"/>
              </a:rPr>
              <a:t>年度補助金等予算額（</a:t>
            </a:r>
            <a:r>
              <a:rPr kumimoji="0" lang="en-US" altLang="ja-JP" sz="105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panose="020B0400000000000000" pitchFamily="50" charset="-128"/>
                <a:cs typeface="+mn-cs"/>
              </a:rPr>
              <a:t>394</a:t>
            </a:r>
            <a:r>
              <a:rPr kumimoji="0" lang="ja-JP" altLang="en-US" sz="105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panose="020B0400000000000000" pitchFamily="50" charset="-128"/>
                <a:cs typeface="+mn-cs"/>
              </a:rPr>
              <a:t>億円）</a:t>
            </a:r>
            <a:endParaRPr kumimoji="0" lang="en-US" altLang="ja-JP" sz="105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panose="020B0400000000000000"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panose="020B0400000000000000" pitchFamily="50" charset="-128"/>
                <a:cs typeface="+mn-cs"/>
              </a:rPr>
              <a:t>　　の</a:t>
            </a:r>
            <a:r>
              <a:rPr kumimoji="0" lang="en-US" altLang="ja-JP" sz="105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panose="020B0400000000000000" pitchFamily="50" charset="-128"/>
                <a:cs typeface="+mn-cs"/>
              </a:rPr>
              <a:t>0.98%</a:t>
            </a:r>
            <a:r>
              <a:rPr kumimoji="0" lang="ja-JP" altLang="en-US" sz="105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panose="020B0400000000000000" pitchFamily="50" charset="-128"/>
                <a:cs typeface="+mn-cs"/>
              </a:rPr>
              <a:t>に相当</a:t>
            </a:r>
            <a:endParaRPr kumimoji="0" lang="en-US" altLang="ja-JP" sz="105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panose="020B0400000000000000" pitchFamily="50" charset="-128"/>
              <a:cs typeface="+mn-cs"/>
            </a:endParaRPr>
          </a:p>
        </p:txBody>
      </p:sp>
      <p:cxnSp>
        <p:nvCxnSpPr>
          <p:cNvPr id="3" name="直線コネクタ 2">
            <a:extLst>
              <a:ext uri="{FF2B5EF4-FFF2-40B4-BE49-F238E27FC236}">
                <a16:creationId xmlns:a16="http://schemas.microsoft.com/office/drawing/2014/main" id="{6ECDF320-0E53-B418-057A-7E2AB25D2871}"/>
              </a:ext>
            </a:extLst>
          </p:cNvPr>
          <p:cNvCxnSpPr/>
          <p:nvPr/>
        </p:nvCxnSpPr>
        <p:spPr>
          <a:xfrm>
            <a:off x="247069" y="700013"/>
            <a:ext cx="8649865" cy="1085"/>
          </a:xfrm>
          <a:prstGeom prst="line">
            <a:avLst/>
          </a:prstGeom>
          <a:ln w="19050">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sp>
        <p:nvSpPr>
          <p:cNvPr id="4" name="Text Box 8">
            <a:extLst>
              <a:ext uri="{FF2B5EF4-FFF2-40B4-BE49-F238E27FC236}">
                <a16:creationId xmlns:a16="http://schemas.microsoft.com/office/drawing/2014/main" id="{CE294B97-924E-C58A-9687-05AB6879CD28}"/>
              </a:ext>
            </a:extLst>
          </p:cNvPr>
          <p:cNvSpPr txBox="1">
            <a:spLocks noChangeArrowheads="1"/>
          </p:cNvSpPr>
          <p:nvPr/>
        </p:nvSpPr>
        <p:spPr bwMode="auto">
          <a:xfrm>
            <a:off x="5331536" y="5825590"/>
            <a:ext cx="415348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出典：「大阪市役所の点検・棚卸し結果（</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年）」を加工</a:t>
            </a:r>
          </a:p>
        </p:txBody>
      </p:sp>
      <p:sp>
        <p:nvSpPr>
          <p:cNvPr id="23" name="テキスト ボックス 22"/>
          <p:cNvSpPr txBox="1"/>
          <p:nvPr/>
        </p:nvSpPr>
        <p:spPr>
          <a:xfrm>
            <a:off x="152594" y="259038"/>
            <a:ext cx="85246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４．改革の取組　　③補助金等の見直し</a:t>
            </a:r>
          </a:p>
        </p:txBody>
      </p:sp>
      <p:sp>
        <p:nvSpPr>
          <p:cNvPr id="1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321643" y="2724340"/>
            <a:ext cx="4176122" cy="3023878"/>
          </a:xfrm>
          <a:prstGeom prst="rect">
            <a:avLst/>
          </a:prstGeom>
        </p:spPr>
      </p:pic>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40</a:t>
            </a:fld>
            <a:endParaRPr lang="ja-JP" altLang="en-US"/>
          </a:p>
        </p:txBody>
      </p:sp>
    </p:spTree>
    <p:extLst>
      <p:ext uri="{BB962C8B-B14F-4D97-AF65-F5344CB8AC3E}">
        <p14:creationId xmlns:p14="http://schemas.microsoft.com/office/powerpoint/2010/main" val="3661777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nvGraphicFramePr>
        <p:xfrm>
          <a:off x="434949" y="1463426"/>
          <a:ext cx="8229600" cy="4845360"/>
        </p:xfrm>
        <a:graphic>
          <a:graphicData uri="http://schemas.openxmlformats.org/drawingml/2006/table">
            <a:tbl>
              <a:tblPr>
                <a:tableStyleId>{5C22544A-7EE6-4342-B048-85BDC9FD1C3A}</a:tableStyleId>
              </a:tblPr>
              <a:tblGrid>
                <a:gridCol w="769292">
                  <a:extLst>
                    <a:ext uri="{9D8B030D-6E8A-4147-A177-3AD203B41FA5}">
                      <a16:colId xmlns:a16="http://schemas.microsoft.com/office/drawing/2014/main" val="20000"/>
                    </a:ext>
                  </a:extLst>
                </a:gridCol>
                <a:gridCol w="3388054">
                  <a:extLst>
                    <a:ext uri="{9D8B030D-6E8A-4147-A177-3AD203B41FA5}">
                      <a16:colId xmlns:a16="http://schemas.microsoft.com/office/drawing/2014/main" val="20001"/>
                    </a:ext>
                  </a:extLst>
                </a:gridCol>
                <a:gridCol w="4072254">
                  <a:extLst>
                    <a:ext uri="{9D8B030D-6E8A-4147-A177-3AD203B41FA5}">
                      <a16:colId xmlns:a16="http://schemas.microsoft.com/office/drawing/2014/main" val="20002"/>
                    </a:ext>
                  </a:extLst>
                </a:gridCol>
              </a:tblGrid>
              <a:tr h="286600">
                <a:tc rowSpan="2">
                  <a:txBody>
                    <a:bodyPr/>
                    <a:lstStyle/>
                    <a:p>
                      <a:pPr algn="ctr" fontAlgn="ctr"/>
                      <a:r>
                        <a:rPr lang="ja-JP" altLang="en-US" sz="1000" b="1" u="none" strike="noStrike" dirty="0">
                          <a:solidFill>
                            <a:schemeClr val="bg1"/>
                          </a:solidFill>
                          <a:effectLst/>
                          <a:latin typeface="+mn-ea"/>
                          <a:ea typeface="+mn-ea"/>
                        </a:rPr>
                        <a:t>　</a:t>
                      </a:r>
                      <a:endParaRPr lang="ja-JP" altLang="en-US" sz="1000" b="1" i="0" u="none" strike="noStrike" dirty="0">
                        <a:solidFill>
                          <a:schemeClr val="bg1"/>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75000"/>
                      </a:schemeClr>
                    </a:solidFill>
                  </a:tcPr>
                </a:tc>
                <a:tc>
                  <a:txBody>
                    <a:bodyPr/>
                    <a:lstStyle/>
                    <a:p>
                      <a:pPr algn="ctr" rtl="0" fontAlgn="ctr"/>
                      <a:r>
                        <a:rPr lang="ja-JP" altLang="en-US" sz="1100" b="1" i="0" u="none" strike="noStrike" dirty="0">
                          <a:solidFill>
                            <a:schemeClr val="bg1"/>
                          </a:solidFill>
                          <a:effectLst/>
                          <a:latin typeface="+mn-ea"/>
                          <a:ea typeface="+mn-ea"/>
                        </a:rPr>
                        <a:t>人事関係</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rtl="0" fontAlgn="ctr"/>
                      <a:r>
                        <a:rPr lang="ja-JP" altLang="en-US" sz="1100" b="1" i="0" u="none" strike="noStrike" dirty="0">
                          <a:solidFill>
                            <a:schemeClr val="bg1"/>
                          </a:solidFill>
                          <a:effectLst/>
                          <a:latin typeface="ＭＳ Ｐゴシック" panose="020B0600070205080204" pitchFamily="50" charset="-128"/>
                          <a:ea typeface="ＭＳ Ｐゴシック" panose="020B0600070205080204" pitchFamily="50" charset="-128"/>
                        </a:rPr>
                        <a:t>給与関係</a:t>
                      </a:r>
                      <a:endParaRPr lang="zh-TW" altLang="en-US" sz="1100" b="1"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533881">
                <a:tc vMerge="1">
                  <a:txBody>
                    <a:bodyPr/>
                    <a:lstStyle/>
                    <a:p>
                      <a:pPr algn="ctr" fontAlgn="ctr"/>
                      <a:endParaRPr lang="ja-JP" altLang="en-US" sz="1000" b="1" i="0" u="none" strike="noStrike" dirty="0">
                        <a:solidFill>
                          <a:srgbClr val="000000"/>
                        </a:solidFill>
                        <a:effectLst/>
                        <a:latin typeface="+mn-ea"/>
                        <a:ea typeface="+mn-ea"/>
                      </a:endParaRPr>
                    </a:p>
                  </a:txBody>
                  <a:tcPr marL="9117" marR="9117" marT="91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60000"/>
                        <a:lumOff val="40000"/>
                      </a:schemeClr>
                    </a:solidFill>
                  </a:tcPr>
                </a:tc>
                <a:tc>
                  <a:txBody>
                    <a:bodyPr/>
                    <a:lstStyle/>
                    <a:p>
                      <a:pPr algn="l" rtl="0" fontAlgn="ctr"/>
                      <a:r>
                        <a:rPr lang="ja-JP" altLang="en-US" sz="1100" b="1" u="none" strike="noStrike" dirty="0">
                          <a:solidFill>
                            <a:schemeClr val="bg1"/>
                          </a:solidFill>
                          <a:effectLst/>
                          <a:latin typeface="+mn-ea"/>
                          <a:ea typeface="+mn-ea"/>
                        </a:rPr>
                        <a:t>　①：職員採用試験の抜本的見直し等</a:t>
                      </a:r>
                      <a:r>
                        <a:rPr lang="en-US" altLang="ja-JP" sz="1100" b="1" u="none" strike="noStrike" dirty="0">
                          <a:solidFill>
                            <a:schemeClr val="bg1"/>
                          </a:solidFill>
                          <a:effectLst/>
                          <a:latin typeface="+mn-ea"/>
                          <a:ea typeface="+mn-ea"/>
                        </a:rPr>
                        <a:t/>
                      </a:r>
                      <a:br>
                        <a:rPr lang="en-US" altLang="ja-JP" sz="1100" b="1" u="none" strike="noStrike" dirty="0">
                          <a:solidFill>
                            <a:schemeClr val="bg1"/>
                          </a:solidFill>
                          <a:effectLst/>
                          <a:latin typeface="+mn-ea"/>
                          <a:ea typeface="+mn-ea"/>
                        </a:rPr>
                      </a:br>
                      <a:r>
                        <a:rPr lang="ja-JP" altLang="en-US" sz="1100" b="1" u="none" strike="noStrike" dirty="0">
                          <a:solidFill>
                            <a:schemeClr val="bg1"/>
                          </a:solidFill>
                          <a:effectLst/>
                          <a:latin typeface="+mn-ea"/>
                          <a:ea typeface="+mn-ea"/>
                        </a:rPr>
                        <a:t>　②：相対評価の導入</a:t>
                      </a:r>
                      <a:r>
                        <a:rPr lang="en-US" altLang="ja-JP" sz="1100" b="1" u="none" strike="noStrike" dirty="0">
                          <a:solidFill>
                            <a:schemeClr val="bg1"/>
                          </a:solidFill>
                          <a:effectLst/>
                          <a:latin typeface="+mn-ea"/>
                          <a:ea typeface="+mn-ea"/>
                        </a:rPr>
                        <a:t/>
                      </a:r>
                      <a:br>
                        <a:rPr lang="en-US" altLang="ja-JP" sz="1100" b="1" u="none" strike="noStrike" dirty="0">
                          <a:solidFill>
                            <a:schemeClr val="bg1"/>
                          </a:solidFill>
                          <a:effectLst/>
                          <a:latin typeface="+mn-ea"/>
                          <a:ea typeface="+mn-ea"/>
                        </a:rPr>
                      </a:br>
                      <a:r>
                        <a:rPr lang="ja-JP" altLang="en-US" sz="1100" b="1" u="none" strike="noStrike" dirty="0">
                          <a:solidFill>
                            <a:schemeClr val="bg1"/>
                          </a:solidFill>
                          <a:effectLst/>
                          <a:latin typeface="+mn-ea"/>
                          <a:ea typeface="+mn-ea"/>
                        </a:rPr>
                        <a:t>　④：職員の政治的行為の禁止、服務規律の厳格化</a:t>
                      </a:r>
                      <a:endParaRPr lang="ja-JP" altLang="en-US" sz="1100" b="1" i="0" u="none" strike="noStrike" dirty="0">
                        <a:solidFill>
                          <a:schemeClr val="bg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rtl="0" fontAlgn="ctr"/>
                      <a:r>
                        <a:rPr lang="ja-JP" altLang="en-US" sz="1100" b="1" u="none" strike="noStrike" dirty="0">
                          <a:solidFill>
                            <a:schemeClr val="bg1"/>
                          </a:solidFill>
                          <a:effectLst/>
                          <a:latin typeface="ＭＳ Ｐゴシック" panose="020B0600070205080204" pitchFamily="50" charset="-128"/>
                          <a:ea typeface="ＭＳ Ｐゴシック" panose="020B0600070205080204" pitchFamily="50" charset="-128"/>
                        </a:rPr>
                        <a:t>　</a:t>
                      </a:r>
                      <a:r>
                        <a:rPr lang="zh-TW" altLang="en-US" sz="1100" b="1" u="none" strike="noStrike" dirty="0">
                          <a:solidFill>
                            <a:schemeClr val="bg1"/>
                          </a:solidFill>
                          <a:effectLst/>
                          <a:latin typeface="ＭＳ Ｐゴシック" panose="020B0600070205080204" pitchFamily="50" charset="-128"/>
                          <a:ea typeface="ＭＳ Ｐゴシック" panose="020B0600070205080204" pitchFamily="50" charset="-128"/>
                        </a:rPr>
                        <a:t>③</a:t>
                      </a:r>
                      <a:r>
                        <a:rPr lang="ja-JP" altLang="en-US" sz="1100" b="1" u="none" strike="noStrike" dirty="0">
                          <a:solidFill>
                            <a:schemeClr val="bg1"/>
                          </a:solidFill>
                          <a:effectLst/>
                          <a:latin typeface="ＭＳ Ｐゴシック" panose="020B0600070205080204" pitchFamily="50" charset="-128"/>
                          <a:ea typeface="ＭＳ Ｐゴシック" panose="020B0600070205080204" pitchFamily="50" charset="-128"/>
                        </a:rPr>
                        <a:t>：</a:t>
                      </a:r>
                      <a:r>
                        <a:rPr lang="zh-TW" altLang="en-US" sz="1100" b="1" u="none" strike="noStrike" dirty="0">
                          <a:solidFill>
                            <a:schemeClr val="bg1"/>
                          </a:solidFill>
                          <a:effectLst/>
                          <a:latin typeface="ＭＳ Ｐゴシック" panose="020B0600070205080204" pitchFamily="50" charset="-128"/>
                          <a:ea typeface="ＭＳ Ｐゴシック" panose="020B0600070205080204" pitchFamily="50" charset="-128"/>
                        </a:rPr>
                        <a:t>給与制度改革</a:t>
                      </a:r>
                      <a:endParaRPr lang="zh-TW" altLang="en-US" sz="1100" b="1"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398546">
                <a:tc>
                  <a:txBody>
                    <a:bodyPr/>
                    <a:lstStyle/>
                    <a:p>
                      <a:pPr algn="ctr" rtl="0" fontAlgn="ctr"/>
                      <a:r>
                        <a:rPr lang="en-US" altLang="ja-JP" sz="1000" u="none" strike="noStrike" dirty="0">
                          <a:solidFill>
                            <a:schemeClr val="tx1"/>
                          </a:solidFill>
                          <a:effectLst/>
                          <a:latin typeface="+mn-ea"/>
                          <a:ea typeface="+mn-ea"/>
                        </a:rPr>
                        <a:t>2011</a:t>
                      </a:r>
                      <a:r>
                        <a:rPr lang="ja-JP" altLang="en-US" sz="1000" u="none" strike="noStrike" dirty="0">
                          <a:solidFill>
                            <a:schemeClr val="tx1"/>
                          </a:solidFill>
                          <a:effectLst/>
                          <a:latin typeface="+mn-ea"/>
                          <a:ea typeface="+mn-ea"/>
                        </a:rPr>
                        <a:t>年度</a:t>
                      </a:r>
                      <a:endParaRPr lang="ja-JP" altLang="en-US" sz="1000" b="1" i="0" u="none" strike="noStrike" dirty="0">
                        <a:solidFill>
                          <a:schemeClr val="tx1"/>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solidFill>
                            <a:schemeClr val="tx1"/>
                          </a:solidFill>
                          <a:effectLst/>
                          <a:latin typeface="+mn-ea"/>
                          <a:ea typeface="+mn-ea"/>
                        </a:rPr>
                        <a:t>① 社会人経験者区分採用の開始</a:t>
                      </a:r>
                      <a:endParaRPr lang="en-US" altLang="ja-JP" sz="1000" u="none" strike="noStrike" dirty="0">
                        <a:solidFill>
                          <a:schemeClr val="tx1"/>
                        </a:solidFill>
                        <a:effectLst/>
                        <a:latin typeface="+mn-ea"/>
                        <a:ea typeface="+mn-ea"/>
                      </a:endParaRPr>
                    </a:p>
                    <a:p>
                      <a:pPr algn="l" rtl="0" fontAlgn="ctr"/>
                      <a:r>
                        <a:rPr lang="ja-JP" altLang="en-US" sz="1000" u="none" strike="noStrike" dirty="0">
                          <a:solidFill>
                            <a:schemeClr val="tx1"/>
                          </a:solidFill>
                          <a:effectLst/>
                          <a:latin typeface="+mn-ea"/>
                          <a:ea typeface="+mn-ea"/>
                        </a:rPr>
                        <a:t>④ 服務規律刷新プロジェクトチームの設置</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u="none" strike="noStrike" dirty="0">
                          <a:solidFill>
                            <a:schemeClr val="tx1"/>
                          </a:solidFill>
                          <a:effectLst/>
                          <a:latin typeface="+mn-ea"/>
                          <a:ea typeface="+mn-ea"/>
                        </a:rPr>
                        <a:t>　</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69216">
                <a:tc>
                  <a:txBody>
                    <a:bodyPr/>
                    <a:lstStyle/>
                    <a:p>
                      <a:pPr algn="ctr" rtl="0" fontAlgn="ctr"/>
                      <a:r>
                        <a:rPr lang="en-US" altLang="ja-JP" sz="1000" u="none" strike="noStrike" dirty="0">
                          <a:solidFill>
                            <a:schemeClr val="tx1"/>
                          </a:solidFill>
                          <a:effectLst/>
                          <a:latin typeface="+mn-ea"/>
                          <a:ea typeface="+mn-ea"/>
                        </a:rPr>
                        <a:t>2012</a:t>
                      </a:r>
                      <a:r>
                        <a:rPr lang="ja-JP" altLang="en-US" sz="1000" u="none" strike="noStrike" dirty="0">
                          <a:solidFill>
                            <a:schemeClr val="tx1"/>
                          </a:solidFill>
                          <a:effectLst/>
                          <a:latin typeface="+mn-ea"/>
                          <a:ea typeface="+mn-ea"/>
                        </a:rPr>
                        <a:t>年度</a:t>
                      </a:r>
                      <a:endParaRPr lang="ja-JP" altLang="en-US" sz="1000" b="1" i="0" u="none" strike="noStrike" dirty="0">
                        <a:solidFill>
                          <a:schemeClr val="tx1"/>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a:solidFill>
                            <a:schemeClr val="tx1"/>
                          </a:solidFill>
                          <a:effectLst/>
                          <a:latin typeface="+mn-ea"/>
                          <a:ea typeface="+mn-ea"/>
                        </a:rPr>
                        <a:t>① 事務行政</a:t>
                      </a:r>
                      <a:r>
                        <a:rPr lang="en-US" altLang="ja-JP" sz="1000" u="none" strike="noStrike" dirty="0">
                          <a:solidFill>
                            <a:schemeClr val="tx1"/>
                          </a:solidFill>
                          <a:effectLst/>
                          <a:latin typeface="+mn-ea"/>
                          <a:ea typeface="+mn-ea"/>
                        </a:rPr>
                        <a:t>(22-25)</a:t>
                      </a:r>
                      <a:r>
                        <a:rPr lang="ja-JP" altLang="en-US" sz="1000" u="none" strike="noStrike" dirty="0">
                          <a:solidFill>
                            <a:schemeClr val="tx1"/>
                          </a:solidFill>
                          <a:effectLst/>
                          <a:latin typeface="+mn-ea"/>
                          <a:ea typeface="+mn-ea"/>
                        </a:rPr>
                        <a:t>採用試験等におけるエントリーシー </a:t>
                      </a:r>
                      <a:endParaRPr lang="en-US" altLang="ja-JP" sz="1000" u="none" strike="noStrike" dirty="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u="none" strike="noStrike" dirty="0">
                          <a:solidFill>
                            <a:schemeClr val="tx1"/>
                          </a:solidFill>
                          <a:effectLst/>
                          <a:latin typeface="+mn-ea"/>
                          <a:ea typeface="+mn-ea"/>
                        </a:rPr>
                        <a:t>    </a:t>
                      </a:r>
                      <a:r>
                        <a:rPr lang="ja-JP" altLang="en-US" sz="1000" u="none" strike="noStrike" dirty="0">
                          <a:solidFill>
                            <a:schemeClr val="tx1"/>
                          </a:solidFill>
                          <a:effectLst/>
                          <a:latin typeface="+mn-ea"/>
                          <a:ea typeface="+mn-ea"/>
                        </a:rPr>
                        <a:t>ト方式の導入等</a:t>
                      </a:r>
                      <a:br>
                        <a:rPr lang="ja-JP" altLang="en-US" sz="1000" u="none" strike="noStrike" dirty="0">
                          <a:solidFill>
                            <a:schemeClr val="tx1"/>
                          </a:solidFill>
                          <a:effectLst/>
                          <a:latin typeface="+mn-ea"/>
                          <a:ea typeface="+mn-ea"/>
                        </a:rPr>
                      </a:br>
                      <a:r>
                        <a:rPr lang="ja-JP" altLang="en-US" sz="1000" u="none" strike="noStrike" dirty="0">
                          <a:solidFill>
                            <a:schemeClr val="tx1"/>
                          </a:solidFill>
                          <a:effectLst/>
                          <a:latin typeface="+mn-ea"/>
                          <a:ea typeface="+mn-ea"/>
                        </a:rPr>
                        <a:t>④ 職員の政治的行為の制限に関する条例、労使関係に関</a:t>
                      </a:r>
                      <a:endParaRPr lang="en-US" altLang="ja-JP" sz="1000" u="none" strike="noStrike" dirty="0">
                        <a:solidFill>
                          <a:schemeClr val="tx1"/>
                        </a:solidFill>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u="none" strike="noStrike" dirty="0">
                          <a:solidFill>
                            <a:schemeClr val="tx1"/>
                          </a:solidFill>
                          <a:effectLst/>
                          <a:latin typeface="+mn-ea"/>
                          <a:ea typeface="+mn-ea"/>
                        </a:rPr>
                        <a:t>    </a:t>
                      </a:r>
                      <a:r>
                        <a:rPr lang="ja-JP" altLang="en-US" sz="1000" u="none" strike="noStrike" dirty="0">
                          <a:solidFill>
                            <a:schemeClr val="tx1"/>
                          </a:solidFill>
                          <a:effectLst/>
                          <a:latin typeface="+mn-ea"/>
                          <a:ea typeface="+mn-ea"/>
                        </a:rPr>
                        <a:t>する条例の制定</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solidFill>
                            <a:schemeClr val="tx1"/>
                          </a:solidFill>
                          <a:effectLst/>
                          <a:latin typeface="+mn-ea"/>
                          <a:ea typeface="+mn-ea"/>
                        </a:rPr>
                        <a:t>③ 職員の給与カット率の拡大、幹部職員への「定額制」の導入、役</a:t>
                      </a:r>
                      <a:endParaRPr lang="en-US" altLang="ja-JP" sz="1000" u="none" strike="noStrike" dirty="0">
                        <a:solidFill>
                          <a:schemeClr val="tx1"/>
                        </a:solidFill>
                        <a:effectLst/>
                        <a:latin typeface="+mn-ea"/>
                        <a:ea typeface="+mn-ea"/>
                      </a:endParaRPr>
                    </a:p>
                    <a:p>
                      <a:pPr algn="l" rtl="0" fontAlgn="ctr"/>
                      <a:r>
                        <a:rPr lang="en-US" altLang="ja-JP" sz="1000" u="none" strike="noStrike" dirty="0">
                          <a:solidFill>
                            <a:schemeClr val="tx1"/>
                          </a:solidFill>
                          <a:effectLst/>
                          <a:latin typeface="+mn-ea"/>
                          <a:ea typeface="+mn-ea"/>
                        </a:rPr>
                        <a:t>    </a:t>
                      </a:r>
                      <a:r>
                        <a:rPr lang="ja-JP" altLang="en-US" sz="1000" u="none" strike="noStrike" dirty="0">
                          <a:solidFill>
                            <a:schemeClr val="tx1"/>
                          </a:solidFill>
                          <a:effectLst/>
                          <a:latin typeface="+mn-ea"/>
                          <a:ea typeface="+mn-ea"/>
                        </a:rPr>
                        <a:t>職間の給料月額の「重なり」幅の縮減、住居手当の見直し、技能</a:t>
                      </a:r>
                      <a:endParaRPr lang="en-US" altLang="ja-JP" sz="1000" u="none" strike="noStrike" dirty="0">
                        <a:solidFill>
                          <a:schemeClr val="tx1"/>
                        </a:solidFill>
                        <a:effectLst/>
                        <a:latin typeface="+mn-ea"/>
                        <a:ea typeface="+mn-ea"/>
                      </a:endParaRPr>
                    </a:p>
                    <a:p>
                      <a:pPr algn="l" rtl="0" fontAlgn="ctr"/>
                      <a:r>
                        <a:rPr lang="en-US" altLang="ja-JP" sz="1000" u="none" strike="noStrike" dirty="0">
                          <a:solidFill>
                            <a:schemeClr val="tx1"/>
                          </a:solidFill>
                          <a:effectLst/>
                          <a:latin typeface="+mn-ea"/>
                          <a:ea typeface="+mn-ea"/>
                        </a:rPr>
                        <a:t>    </a:t>
                      </a:r>
                      <a:r>
                        <a:rPr lang="ja-JP" altLang="en-US" sz="1000" u="none" strike="noStrike" dirty="0">
                          <a:solidFill>
                            <a:schemeClr val="tx1"/>
                          </a:solidFill>
                          <a:effectLst/>
                          <a:latin typeface="+mn-ea"/>
                          <a:ea typeface="+mn-ea"/>
                        </a:rPr>
                        <a:t>労務職員の給与水準の見直し</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3211">
                <a:tc>
                  <a:txBody>
                    <a:bodyPr/>
                    <a:lstStyle/>
                    <a:p>
                      <a:pPr algn="ctr" rtl="0" fontAlgn="ctr"/>
                      <a:r>
                        <a:rPr lang="en-US" altLang="ja-JP" sz="1000" u="none" strike="noStrike" dirty="0">
                          <a:solidFill>
                            <a:schemeClr val="tx1"/>
                          </a:solidFill>
                          <a:effectLst/>
                          <a:latin typeface="+mn-ea"/>
                          <a:ea typeface="+mn-ea"/>
                        </a:rPr>
                        <a:t>2013</a:t>
                      </a:r>
                      <a:r>
                        <a:rPr lang="ja-JP" altLang="en-US" sz="1000" u="none" strike="noStrike" dirty="0">
                          <a:solidFill>
                            <a:schemeClr val="tx1"/>
                          </a:solidFill>
                          <a:effectLst/>
                          <a:latin typeface="+mn-ea"/>
                          <a:ea typeface="+mn-ea"/>
                        </a:rPr>
                        <a:t>年度</a:t>
                      </a:r>
                      <a:endParaRPr lang="ja-JP" altLang="en-US" sz="1000" b="1" i="0" u="none" strike="noStrike" dirty="0">
                        <a:solidFill>
                          <a:schemeClr val="tx1"/>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ja-JP" altLang="en-US" sz="1000" u="none" strike="noStrike" dirty="0">
                          <a:solidFill>
                            <a:schemeClr val="tx1"/>
                          </a:solidFill>
                          <a:effectLst/>
                          <a:latin typeface="+mn-ea"/>
                          <a:ea typeface="+mn-ea"/>
                        </a:rPr>
                        <a:t>② 人事評価制度に相対評価を導入</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solidFill>
                            <a:schemeClr val="tx1"/>
                          </a:solidFill>
                          <a:effectLst/>
                          <a:latin typeface="+mn-ea"/>
                          <a:ea typeface="+mn-ea"/>
                        </a:rPr>
                        <a:t>③ 旅費制度の見直し（日当の廃止や宿泊料の減額など）</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3211">
                <a:tc>
                  <a:txBody>
                    <a:bodyPr/>
                    <a:lstStyle/>
                    <a:p>
                      <a:pPr algn="ctr" rtl="0" fontAlgn="ctr"/>
                      <a:r>
                        <a:rPr lang="en-US" altLang="ja-JP" sz="1000" u="none" strike="noStrike" dirty="0">
                          <a:solidFill>
                            <a:schemeClr val="tx1"/>
                          </a:solidFill>
                          <a:effectLst/>
                          <a:latin typeface="+mn-ea"/>
                          <a:ea typeface="+mn-ea"/>
                        </a:rPr>
                        <a:t>2014</a:t>
                      </a:r>
                      <a:r>
                        <a:rPr lang="ja-JP" altLang="en-US" sz="1000" u="none" strike="noStrike" dirty="0">
                          <a:solidFill>
                            <a:schemeClr val="tx1"/>
                          </a:solidFill>
                          <a:effectLst/>
                          <a:latin typeface="+mn-ea"/>
                          <a:ea typeface="+mn-ea"/>
                        </a:rPr>
                        <a:t>年度</a:t>
                      </a:r>
                      <a:endParaRPr lang="ja-JP" altLang="en-US" sz="1000" b="1" i="0" u="none" strike="noStrike" dirty="0">
                        <a:solidFill>
                          <a:schemeClr val="tx1"/>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u="none" strike="noStrike" dirty="0">
                          <a:solidFill>
                            <a:schemeClr val="tx1"/>
                          </a:solidFill>
                          <a:effectLst/>
                          <a:latin typeface="+mn-ea"/>
                          <a:ea typeface="+mn-ea"/>
                        </a:rPr>
                        <a:t>　</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solidFill>
                            <a:schemeClr val="tx1"/>
                          </a:solidFill>
                          <a:effectLst/>
                          <a:latin typeface="+mn-ea"/>
                          <a:ea typeface="+mn-ea"/>
                        </a:rPr>
                        <a:t>③ </a:t>
                      </a:r>
                      <a:r>
                        <a:rPr lang="en-US" altLang="ja-JP" sz="1000" u="none" strike="noStrike" dirty="0">
                          <a:solidFill>
                            <a:schemeClr val="tx1"/>
                          </a:solidFill>
                          <a:effectLst/>
                          <a:latin typeface="+mn-ea"/>
                          <a:ea typeface="+mn-ea"/>
                        </a:rPr>
                        <a:t>55</a:t>
                      </a:r>
                      <a:r>
                        <a:rPr lang="ja-JP" altLang="en-US" sz="1000" u="none" strike="noStrike" dirty="0">
                          <a:solidFill>
                            <a:schemeClr val="tx1"/>
                          </a:solidFill>
                          <a:effectLst/>
                          <a:latin typeface="+mn-ea"/>
                          <a:ea typeface="+mn-ea"/>
                        </a:rPr>
                        <a:t>歳を超える職員の昇給抑制制度の導入</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98546">
                <a:tc>
                  <a:txBody>
                    <a:bodyPr/>
                    <a:lstStyle/>
                    <a:p>
                      <a:pPr algn="ctr" rtl="0" fontAlgn="ctr"/>
                      <a:r>
                        <a:rPr lang="en-US" altLang="ja-JP" sz="1000" u="none" strike="noStrike" dirty="0">
                          <a:solidFill>
                            <a:schemeClr val="tx1"/>
                          </a:solidFill>
                          <a:effectLst/>
                          <a:latin typeface="+mn-ea"/>
                          <a:ea typeface="+mn-ea"/>
                        </a:rPr>
                        <a:t>2015</a:t>
                      </a:r>
                      <a:r>
                        <a:rPr lang="ja-JP" altLang="en-US" sz="1000" u="none" strike="noStrike" dirty="0">
                          <a:solidFill>
                            <a:schemeClr val="tx1"/>
                          </a:solidFill>
                          <a:effectLst/>
                          <a:latin typeface="+mn-ea"/>
                          <a:ea typeface="+mn-ea"/>
                        </a:rPr>
                        <a:t>年度</a:t>
                      </a:r>
                      <a:endParaRPr lang="ja-JP" altLang="en-US" sz="1000" b="1" i="0" u="none" strike="noStrike" dirty="0">
                        <a:solidFill>
                          <a:schemeClr val="tx1"/>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u="none" strike="noStrike" dirty="0">
                          <a:solidFill>
                            <a:schemeClr val="tx1"/>
                          </a:solidFill>
                          <a:effectLst/>
                          <a:latin typeface="+mn-ea"/>
                          <a:ea typeface="+mn-ea"/>
                        </a:rPr>
                        <a:t>　</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solidFill>
                            <a:schemeClr val="tx1"/>
                          </a:solidFill>
                          <a:effectLst/>
                          <a:latin typeface="+mn-ea"/>
                          <a:ea typeface="+mn-ea"/>
                        </a:rPr>
                        <a:t>③ 課長代理級の管理職手当の見直し、保育士給料表・幼稚園教育職</a:t>
                      </a:r>
                      <a:endParaRPr lang="en-US" altLang="ja-JP" sz="1000" u="none" strike="noStrike" dirty="0">
                        <a:solidFill>
                          <a:schemeClr val="tx1"/>
                        </a:solidFill>
                        <a:effectLst/>
                        <a:latin typeface="+mn-ea"/>
                        <a:ea typeface="+mn-ea"/>
                      </a:endParaRPr>
                    </a:p>
                    <a:p>
                      <a:pPr algn="l" rtl="0" fontAlgn="ctr"/>
                      <a:r>
                        <a:rPr lang="en-US" altLang="ja-JP" sz="1000" u="none" strike="noStrike" dirty="0">
                          <a:solidFill>
                            <a:schemeClr val="tx1"/>
                          </a:solidFill>
                          <a:effectLst/>
                          <a:latin typeface="+mn-ea"/>
                          <a:ea typeface="+mn-ea"/>
                        </a:rPr>
                        <a:t>    </a:t>
                      </a:r>
                      <a:r>
                        <a:rPr lang="ja-JP" altLang="en-US" sz="1000" u="none" strike="noStrike" dirty="0">
                          <a:solidFill>
                            <a:schemeClr val="tx1"/>
                          </a:solidFill>
                          <a:effectLst/>
                          <a:latin typeface="+mn-ea"/>
                          <a:ea typeface="+mn-ea"/>
                        </a:rPr>
                        <a:t>給料表の導入、技能労務職員の早期退職特例制度の実施</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63211">
                <a:tc>
                  <a:txBody>
                    <a:bodyPr/>
                    <a:lstStyle/>
                    <a:p>
                      <a:pPr algn="ctr" rtl="0" fontAlgn="ctr"/>
                      <a:r>
                        <a:rPr lang="en-US" altLang="ja-JP" sz="1000" u="none" strike="noStrike" dirty="0">
                          <a:solidFill>
                            <a:schemeClr val="tx1"/>
                          </a:solidFill>
                          <a:effectLst/>
                          <a:latin typeface="+mn-ea"/>
                          <a:ea typeface="+mn-ea"/>
                        </a:rPr>
                        <a:t>2016</a:t>
                      </a:r>
                      <a:r>
                        <a:rPr lang="ja-JP" altLang="en-US" sz="1000" u="none" strike="noStrike" dirty="0">
                          <a:solidFill>
                            <a:schemeClr val="tx1"/>
                          </a:solidFill>
                          <a:effectLst/>
                          <a:latin typeface="+mn-ea"/>
                          <a:ea typeface="+mn-ea"/>
                        </a:rPr>
                        <a:t>年度</a:t>
                      </a:r>
                      <a:endParaRPr lang="ja-JP" altLang="en-US" sz="1000" b="1" i="0" u="none" strike="noStrike" dirty="0">
                        <a:solidFill>
                          <a:schemeClr val="tx1"/>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u="none" strike="noStrike">
                          <a:solidFill>
                            <a:schemeClr val="tx1"/>
                          </a:solidFill>
                          <a:effectLst/>
                          <a:latin typeface="+mn-ea"/>
                          <a:ea typeface="+mn-ea"/>
                        </a:rPr>
                        <a:t>　</a:t>
                      </a:r>
                      <a:endParaRPr lang="ja-JP" altLang="en-US" sz="1000" b="0" i="0" u="none" strike="noStrike">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solidFill>
                            <a:schemeClr val="tx1"/>
                          </a:solidFill>
                          <a:effectLst/>
                          <a:latin typeface="+mn-ea"/>
                          <a:ea typeface="+mn-ea"/>
                        </a:rPr>
                        <a:t>③ 国の給与制度の総合的見直しに準じた制度見直し</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98546">
                <a:tc>
                  <a:txBody>
                    <a:bodyPr/>
                    <a:lstStyle/>
                    <a:p>
                      <a:pPr algn="ctr" rtl="0" fontAlgn="ctr"/>
                      <a:r>
                        <a:rPr lang="en-US" altLang="ja-JP" sz="1000" u="none" strike="noStrike" dirty="0">
                          <a:solidFill>
                            <a:schemeClr val="tx1"/>
                          </a:solidFill>
                          <a:effectLst/>
                          <a:latin typeface="+mn-ea"/>
                          <a:ea typeface="+mn-ea"/>
                        </a:rPr>
                        <a:t>2017</a:t>
                      </a:r>
                      <a:r>
                        <a:rPr lang="ja-JP" altLang="en-US" sz="1000" u="none" strike="noStrike" dirty="0">
                          <a:solidFill>
                            <a:schemeClr val="tx1"/>
                          </a:solidFill>
                          <a:effectLst/>
                          <a:latin typeface="+mn-ea"/>
                          <a:ea typeface="+mn-ea"/>
                        </a:rPr>
                        <a:t>年度</a:t>
                      </a:r>
                      <a:endParaRPr lang="ja-JP" altLang="en-US" sz="1000" b="1" i="0" u="none" strike="noStrike" dirty="0">
                        <a:solidFill>
                          <a:schemeClr val="tx1"/>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u="none" strike="noStrike" dirty="0">
                          <a:solidFill>
                            <a:schemeClr val="tx1"/>
                          </a:solidFill>
                          <a:effectLst/>
                          <a:latin typeface="+mn-ea"/>
                          <a:ea typeface="+mn-ea"/>
                        </a:rPr>
                        <a:t>　</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solidFill>
                            <a:schemeClr val="tx1"/>
                          </a:solidFill>
                          <a:effectLst/>
                          <a:latin typeface="+mn-ea"/>
                          <a:ea typeface="+mn-ea"/>
                        </a:rPr>
                        <a:t>③ 人事委員会による技能労務職相当職種民間給与調査の結果報告</a:t>
                      </a:r>
                      <a:endParaRPr lang="en-US" altLang="ja-JP" sz="100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③ </a:t>
                      </a:r>
                      <a:r>
                        <a:rPr kumimoji="1" lang="ja-JP" altLang="en-US" sz="1000" b="0" kern="1200" dirty="0">
                          <a:solidFill>
                            <a:schemeClr val="tx1"/>
                          </a:solidFill>
                          <a:latin typeface="+mn-lt"/>
                          <a:ea typeface="+mn-ea"/>
                          <a:cs typeface="+mn-cs"/>
                        </a:rPr>
                        <a:t>技能労務職員給与検討有識者会議の開催及び意見のとりまとめ</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63211">
                <a:tc>
                  <a:txBody>
                    <a:bodyPr/>
                    <a:lstStyle/>
                    <a:p>
                      <a:pPr algn="ctr" rtl="0" fontAlgn="ctr"/>
                      <a:r>
                        <a:rPr lang="en-US" altLang="ja-JP" sz="1000" b="0" i="0" u="none" strike="noStrike" dirty="0">
                          <a:solidFill>
                            <a:schemeClr val="tx1"/>
                          </a:solidFill>
                          <a:effectLst/>
                          <a:latin typeface="+mn-ea"/>
                          <a:ea typeface="+mn-ea"/>
                        </a:rPr>
                        <a:t>2019</a:t>
                      </a:r>
                      <a:r>
                        <a:rPr lang="ja-JP" altLang="en-US" sz="1000" b="0" i="0" u="none" strike="noStrike" dirty="0">
                          <a:solidFill>
                            <a:schemeClr val="tx1"/>
                          </a:solidFill>
                          <a:effectLst/>
                          <a:latin typeface="+mn-ea"/>
                          <a:ea typeface="+mn-ea"/>
                        </a:rPr>
                        <a:t>年度</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b="0" i="0" u="none" strike="noStrike" dirty="0">
                          <a:solidFill>
                            <a:schemeClr val="tx1"/>
                          </a:solidFill>
                          <a:effectLst/>
                          <a:latin typeface="+mn-ea"/>
                          <a:ea typeface="+mn-ea"/>
                        </a:rPr>
                        <a:t>③</a:t>
                      </a:r>
                      <a:r>
                        <a:rPr kumimoji="1" lang="ja-JP" altLang="en-US" sz="1000" b="0" kern="1200" dirty="0">
                          <a:solidFill>
                            <a:schemeClr val="tx1"/>
                          </a:solidFill>
                          <a:latin typeface="+mn-lt"/>
                          <a:ea typeface="+mn-ea"/>
                          <a:cs typeface="+mn-cs"/>
                        </a:rPr>
                        <a:t>人事委員会が技能労務職相当職種民間給与調査を実施</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7026161"/>
                  </a:ext>
                </a:extLst>
              </a:tr>
              <a:tr h="406248">
                <a:tc>
                  <a:txBody>
                    <a:bodyPr/>
                    <a:lstStyle/>
                    <a:p>
                      <a:pPr algn="ctr" rtl="0" fontAlgn="ctr"/>
                      <a:r>
                        <a:rPr lang="en-US" altLang="ja-JP" sz="1000" b="0" i="0" u="none" strike="noStrike" dirty="0">
                          <a:solidFill>
                            <a:schemeClr val="tx1"/>
                          </a:solidFill>
                          <a:effectLst/>
                          <a:latin typeface="+mn-ea"/>
                          <a:ea typeface="+mn-ea"/>
                        </a:rPr>
                        <a:t>2020</a:t>
                      </a:r>
                      <a:r>
                        <a:rPr lang="ja-JP" altLang="en-US" sz="1000" b="0" i="0" u="none" strike="noStrike" dirty="0">
                          <a:solidFill>
                            <a:schemeClr val="tx1"/>
                          </a:solidFill>
                          <a:effectLst/>
                          <a:latin typeface="+mn-ea"/>
                          <a:ea typeface="+mn-ea"/>
                        </a:rPr>
                        <a:t>年度</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b="0" i="0" u="none" strike="noStrike" dirty="0">
                          <a:solidFill>
                            <a:schemeClr val="tx1"/>
                          </a:solidFill>
                          <a:effectLst/>
                          <a:latin typeface="+mn-ea"/>
                          <a:ea typeface="+mn-ea"/>
                        </a:rPr>
                        <a:t>③</a:t>
                      </a:r>
                      <a:r>
                        <a:rPr kumimoji="1" lang="ja-JP" altLang="en-US" sz="1000" b="0" kern="1200" dirty="0">
                          <a:solidFill>
                            <a:schemeClr val="tx1"/>
                          </a:solidFill>
                          <a:latin typeface="+mn-lt"/>
                          <a:ea typeface="+mn-ea"/>
                          <a:cs typeface="+mn-cs"/>
                        </a:rPr>
                        <a:t>人事委員会から技能労務職相当職種民間給与調査の結果報告</a:t>
                      </a:r>
                      <a:endParaRPr lang="en-US" altLang="ja-JP" sz="1000" b="0" i="0" u="none" strike="noStrike" dirty="0">
                        <a:solidFill>
                          <a:schemeClr val="tx1"/>
                        </a:solidFill>
                        <a:effectLst/>
                        <a:latin typeface="+mn-ea"/>
                        <a:ea typeface="+mn-ea"/>
                      </a:endParaRPr>
                    </a:p>
                    <a:p>
                      <a:pPr algn="l" rtl="0" fontAlgn="ctr"/>
                      <a:r>
                        <a:rPr lang="ja-JP" altLang="en-US" sz="1000" b="0" i="0" u="none" strike="noStrike" dirty="0">
                          <a:solidFill>
                            <a:schemeClr val="tx1"/>
                          </a:solidFill>
                          <a:effectLst/>
                          <a:latin typeface="+mn-ea"/>
                          <a:ea typeface="+mn-ea"/>
                        </a:rPr>
                        <a:t>③技能労務職員の給与について</a:t>
                      </a:r>
                      <a:r>
                        <a:rPr kumimoji="1" lang="ja-JP" altLang="en-US" sz="1000" b="0" kern="1200" dirty="0">
                          <a:solidFill>
                            <a:schemeClr val="tx1"/>
                          </a:solidFill>
                          <a:latin typeface="+mn-lt"/>
                          <a:ea typeface="+mn-ea"/>
                          <a:cs typeface="+mn-cs"/>
                        </a:rPr>
                        <a:t>人事委員会勧告による行政職との均</a:t>
                      </a:r>
                      <a:endParaRPr kumimoji="1" lang="en-US" altLang="ja-JP" sz="1000" b="0" kern="1200" dirty="0">
                        <a:solidFill>
                          <a:schemeClr val="tx1"/>
                        </a:solidFill>
                        <a:latin typeface="+mn-lt"/>
                        <a:ea typeface="+mn-ea"/>
                        <a:cs typeface="+mn-cs"/>
                      </a:endParaRPr>
                    </a:p>
                    <a:p>
                      <a:pPr algn="l" rtl="0" fontAlgn="ctr"/>
                      <a:r>
                        <a:rPr kumimoji="1" lang="en-US" altLang="ja-JP" sz="1000" b="0" kern="1200" dirty="0">
                          <a:solidFill>
                            <a:schemeClr val="tx1"/>
                          </a:solidFill>
                          <a:latin typeface="+mn-lt"/>
                          <a:ea typeface="+mn-ea"/>
                          <a:cs typeface="+mn-cs"/>
                        </a:rPr>
                        <a:t>   </a:t>
                      </a:r>
                      <a:r>
                        <a:rPr kumimoji="1" lang="ja-JP" altLang="en-US" sz="1000" b="0" kern="1200" dirty="0">
                          <a:solidFill>
                            <a:schemeClr val="tx1"/>
                          </a:solidFill>
                          <a:latin typeface="+mn-lt"/>
                          <a:ea typeface="+mn-ea"/>
                          <a:cs typeface="+mn-cs"/>
                        </a:rPr>
                        <a:t>衡を考慮した給与改定とする方針</a:t>
                      </a:r>
                      <a:endParaRPr lang="ja-JP" altLang="en-US" sz="1000" b="0" i="0" u="none" strike="noStrike" dirty="0">
                        <a:solidFill>
                          <a:schemeClr val="tx1"/>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1082466"/>
                  </a:ext>
                </a:extLst>
              </a:tr>
            </a:tbl>
          </a:graphicData>
        </a:graphic>
      </p:graphicFrame>
      <p:sp>
        <p:nvSpPr>
          <p:cNvPr id="9" name="正方形/長方形 8"/>
          <p:cNvSpPr/>
          <p:nvPr/>
        </p:nvSpPr>
        <p:spPr>
          <a:xfrm>
            <a:off x="283392" y="826074"/>
            <a:ext cx="8568952" cy="58477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月、職員に関する基本的な事項を定めた職員基本条例等を施行し、人事・給与制度にかかる種々の改革を進めてきた</a:t>
            </a:r>
            <a:r>
              <a:rPr kumimoji="1" lang="ja-JP" altLang="en-US" sz="16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cxnSp>
        <p:nvCxnSpPr>
          <p:cNvPr id="4" name="直線コネクタ 3">
            <a:extLst>
              <a:ext uri="{FF2B5EF4-FFF2-40B4-BE49-F238E27FC236}">
                <a16:creationId xmlns:a16="http://schemas.microsoft.com/office/drawing/2014/main" id="{54200605-4BC9-61B0-FBF1-EC438DC95772}"/>
              </a:ext>
            </a:extLst>
          </p:cNvPr>
          <p:cNvCxnSpPr/>
          <p:nvPr/>
        </p:nvCxnSpPr>
        <p:spPr>
          <a:xfrm>
            <a:off x="224817" y="692698"/>
            <a:ext cx="8649865" cy="1085"/>
          </a:xfrm>
          <a:prstGeom prst="line">
            <a:avLst/>
          </a:prstGeom>
          <a:ln w="19050">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sp>
        <p:nvSpPr>
          <p:cNvPr id="10" name="テキスト ボックス 9"/>
          <p:cNvSpPr txBox="1"/>
          <p:nvPr/>
        </p:nvSpPr>
        <p:spPr>
          <a:xfrm>
            <a:off x="283392" y="260648"/>
            <a:ext cx="85246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４．改革の取組　　④人事・給与制度改革</a:t>
            </a:r>
          </a:p>
        </p:txBody>
      </p:sp>
      <p:sp>
        <p:nvSpPr>
          <p:cNvPr id="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41</a:t>
            </a:fld>
            <a:endParaRPr lang="ja-JP" altLang="en-US"/>
          </a:p>
        </p:txBody>
      </p:sp>
    </p:spTree>
    <p:extLst>
      <p:ext uri="{BB962C8B-B14F-4D97-AF65-F5344CB8AC3E}">
        <p14:creationId xmlns:p14="http://schemas.microsoft.com/office/powerpoint/2010/main" val="321621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1979620110"/>
              </p:ext>
            </p:extLst>
          </p:nvPr>
        </p:nvGraphicFramePr>
        <p:xfrm>
          <a:off x="3491882" y="1514317"/>
          <a:ext cx="5544615" cy="4625744"/>
        </p:xfrm>
        <a:graphic>
          <a:graphicData uri="http://schemas.openxmlformats.org/drawingml/2006/table">
            <a:tbl>
              <a:tblPr firstRow="1" bandRow="1">
                <a:tableStyleId>{5C22544A-7EE6-4342-B048-85BDC9FD1C3A}</a:tableStyleId>
              </a:tblPr>
              <a:tblGrid>
                <a:gridCol w="1257083">
                  <a:extLst>
                    <a:ext uri="{9D8B030D-6E8A-4147-A177-3AD203B41FA5}">
                      <a16:colId xmlns:a16="http://schemas.microsoft.com/office/drawing/2014/main" val="20000"/>
                    </a:ext>
                  </a:extLst>
                </a:gridCol>
                <a:gridCol w="1607825">
                  <a:extLst>
                    <a:ext uri="{9D8B030D-6E8A-4147-A177-3AD203B41FA5}">
                      <a16:colId xmlns:a16="http://schemas.microsoft.com/office/drawing/2014/main" val="20001"/>
                    </a:ext>
                  </a:extLst>
                </a:gridCol>
                <a:gridCol w="102352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864097">
                  <a:extLst>
                    <a:ext uri="{9D8B030D-6E8A-4147-A177-3AD203B41FA5}">
                      <a16:colId xmlns:a16="http://schemas.microsoft.com/office/drawing/2014/main" val="20004"/>
                    </a:ext>
                  </a:extLst>
                </a:gridCol>
              </a:tblGrid>
              <a:tr h="276625">
                <a:tc>
                  <a:txBody>
                    <a:bodyPr/>
                    <a:lstStyle/>
                    <a:p>
                      <a:pPr algn="ctr"/>
                      <a:r>
                        <a:rPr kumimoji="1" lang="ja-JP" altLang="en-US" sz="1000" dirty="0">
                          <a:solidFill>
                            <a:schemeClr val="tx1"/>
                          </a:solidFill>
                          <a:latin typeface="+mn-ea"/>
                          <a:ea typeface="+mn-ea"/>
                        </a:rPr>
                        <a:t>施　設　名</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dirty="0">
                          <a:solidFill>
                            <a:schemeClr val="tx1"/>
                          </a:solidFill>
                          <a:latin typeface="+mn-ea"/>
                          <a:ea typeface="+mn-ea"/>
                        </a:rPr>
                        <a:t>愛　　称</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dirty="0">
                          <a:solidFill>
                            <a:schemeClr val="tx1"/>
                          </a:solidFill>
                          <a:latin typeface="+mn-ea"/>
                          <a:ea typeface="+mn-ea"/>
                        </a:rPr>
                        <a:t>パートナー</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dirty="0">
                          <a:solidFill>
                            <a:schemeClr val="tx1"/>
                          </a:solidFill>
                          <a:latin typeface="+mn-ea"/>
                          <a:ea typeface="+mn-ea"/>
                        </a:rPr>
                        <a:t>収入金額</a:t>
                      </a:r>
                      <a:endParaRPr kumimoji="1" lang="en-US" altLang="ja-JP" sz="1000" dirty="0">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n-ea"/>
                          <a:ea typeface="+mn-ea"/>
                        </a:rPr>
                        <a:t>（年額、税込）</a:t>
                      </a:r>
                      <a:endParaRPr kumimoji="1" lang="ja-JP" altLang="en-US" sz="900" dirty="0">
                        <a:solidFill>
                          <a:schemeClr val="tx1"/>
                        </a:solidFill>
                        <a:latin typeface="+mn-ea"/>
                        <a:ea typeface="+mn-ea"/>
                      </a:endParaRP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dirty="0">
                          <a:solidFill>
                            <a:schemeClr val="tx1"/>
                          </a:solidFill>
                          <a:latin typeface="+mn-ea"/>
                          <a:ea typeface="+mn-ea"/>
                        </a:rPr>
                        <a:t>契約期間</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436186">
                <a:tc>
                  <a:txBody>
                    <a:bodyPr/>
                    <a:lstStyle/>
                    <a:p>
                      <a:r>
                        <a:rPr lang="ja-JP" altLang="en-US" sz="1000" dirty="0">
                          <a:solidFill>
                            <a:schemeClr val="tx1"/>
                          </a:solidFill>
                          <a:latin typeface="+mn-ea"/>
                          <a:ea typeface="+mn-ea"/>
                        </a:rPr>
                        <a:t>長居陸上競技場</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00" dirty="0">
                          <a:solidFill>
                            <a:schemeClr val="tx1"/>
                          </a:solidFill>
                          <a:latin typeface="+mn-ea"/>
                          <a:ea typeface="+mn-ea"/>
                        </a:rPr>
                        <a:t>ヤンマースタジアム長居</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ja-JP" altLang="en-US" sz="1000" dirty="0">
                          <a:solidFill>
                            <a:schemeClr val="tx1"/>
                          </a:solidFill>
                          <a:latin typeface="+mn-ea"/>
                          <a:ea typeface="+mn-ea"/>
                        </a:rPr>
                        <a:t>ヤンマー（株）</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ja-JP" altLang="en-US" sz="1000" dirty="0">
                          <a:solidFill>
                            <a:schemeClr val="tx1"/>
                          </a:solidFill>
                          <a:latin typeface="+mn-ea"/>
                          <a:ea typeface="+mn-ea"/>
                        </a:rPr>
                        <a:t>両施設で</a:t>
                      </a:r>
                      <a:endParaRPr lang="en-US" altLang="ja-JP" sz="1000" dirty="0">
                        <a:solidFill>
                          <a:schemeClr val="tx1"/>
                        </a:solidFill>
                        <a:latin typeface="+mn-ea"/>
                        <a:ea typeface="+mn-ea"/>
                      </a:endParaRPr>
                    </a:p>
                    <a:p>
                      <a:r>
                        <a:rPr lang="en-US" altLang="ja-JP" sz="1000" dirty="0">
                          <a:solidFill>
                            <a:schemeClr val="tx1"/>
                          </a:solidFill>
                          <a:latin typeface="+mn-ea"/>
                          <a:ea typeface="+mn-ea"/>
                        </a:rPr>
                        <a:t>1.1</a:t>
                      </a:r>
                      <a:r>
                        <a:rPr lang="ja-JP" altLang="en-US" sz="1000" dirty="0">
                          <a:solidFill>
                            <a:schemeClr val="tx1"/>
                          </a:solidFill>
                          <a:latin typeface="+mn-ea"/>
                          <a:ea typeface="+mn-ea"/>
                        </a:rPr>
                        <a:t>億円</a:t>
                      </a:r>
                      <a:endParaRPr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schemeClr val="tx1"/>
                          </a:solidFill>
                          <a:latin typeface="+mn-ea"/>
                          <a:ea typeface="+mn-ea"/>
                        </a:rPr>
                        <a:t>2014.3.1</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mn-ea"/>
                          <a:ea typeface="+mn-ea"/>
                        </a:rPr>
                        <a:t>　～</a:t>
                      </a:r>
                      <a:r>
                        <a:rPr lang="en-US" altLang="ja-JP" sz="1000" dirty="0">
                          <a:solidFill>
                            <a:schemeClr val="tx1"/>
                          </a:solidFill>
                          <a:latin typeface="+mn-ea"/>
                          <a:ea typeface="+mn-ea"/>
                        </a:rPr>
                        <a:t>2023.3.31</a:t>
                      </a:r>
                      <a:endParaRPr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2048">
                <a:tc>
                  <a:txBody>
                    <a:bodyPr/>
                    <a:lstStyle/>
                    <a:p>
                      <a:r>
                        <a:rPr lang="ja-JP" altLang="en-US" sz="1000" dirty="0">
                          <a:solidFill>
                            <a:schemeClr val="tx1"/>
                          </a:solidFill>
                          <a:latin typeface="+mn-ea"/>
                          <a:ea typeface="+mn-ea"/>
                        </a:rPr>
                        <a:t>長居第</a:t>
                      </a:r>
                      <a:r>
                        <a:rPr lang="en-US" altLang="ja-JP" sz="1000" dirty="0">
                          <a:solidFill>
                            <a:schemeClr val="tx1"/>
                          </a:solidFill>
                          <a:latin typeface="+mn-ea"/>
                          <a:ea typeface="+mn-ea"/>
                        </a:rPr>
                        <a:t>2</a:t>
                      </a:r>
                      <a:r>
                        <a:rPr lang="ja-JP" altLang="en-US" sz="1000" dirty="0">
                          <a:solidFill>
                            <a:schemeClr val="tx1"/>
                          </a:solidFill>
                          <a:latin typeface="+mn-ea"/>
                          <a:ea typeface="+mn-ea"/>
                        </a:rPr>
                        <a:t>陸上競技場</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00" dirty="0">
                          <a:solidFill>
                            <a:schemeClr val="tx1"/>
                          </a:solidFill>
                          <a:latin typeface="+mn-ea"/>
                          <a:ea typeface="+mn-ea"/>
                        </a:rPr>
                        <a:t>ヤンマーフィールド長居</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2048">
                <a:tc>
                  <a:txBody>
                    <a:bodyPr/>
                    <a:lstStyle/>
                    <a:p>
                      <a:r>
                        <a:rPr lang="ja-JP" altLang="en-US" sz="1000" dirty="0">
                          <a:solidFill>
                            <a:schemeClr val="tx1"/>
                          </a:solidFill>
                          <a:latin typeface="+mn-ea"/>
                          <a:ea typeface="+mn-ea"/>
                        </a:rPr>
                        <a:t>梅田新歩道橋</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mn-ea"/>
                          <a:ea typeface="+mn-ea"/>
                        </a:rPr>
                        <a:t>阪急阪神連絡デッキ</a:t>
                      </a:r>
                      <a:endParaRPr kumimoji="1" lang="en-US" altLang="ja-JP" sz="1000" dirty="0">
                        <a:solidFill>
                          <a:schemeClr val="tx1"/>
                        </a:solidFill>
                        <a:latin typeface="+mn-ea"/>
                        <a:ea typeface="+mn-ea"/>
                      </a:endParaRPr>
                    </a:p>
                    <a:p>
                      <a:r>
                        <a:rPr kumimoji="1" lang="ja-JP" altLang="en-US" sz="1000" dirty="0">
                          <a:solidFill>
                            <a:schemeClr val="tx1"/>
                          </a:solidFill>
                          <a:latin typeface="+mn-ea"/>
                          <a:ea typeface="+mn-ea"/>
                        </a:rPr>
                        <a:t>梅田新歩道橋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mn-ea"/>
                          <a:ea typeface="+mn-ea"/>
                        </a:rPr>
                        <a:t>阪急電鉄（株）</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latin typeface="+mn-ea"/>
                          <a:ea typeface="+mn-ea"/>
                        </a:rPr>
                        <a:t>600</a:t>
                      </a:r>
                      <a:r>
                        <a:rPr kumimoji="1" lang="ja-JP" altLang="en-US" sz="1000" dirty="0">
                          <a:solidFill>
                            <a:schemeClr val="tx1"/>
                          </a:solidFill>
                          <a:latin typeface="+mn-ea"/>
                          <a:ea typeface="+mn-ea"/>
                        </a:rPr>
                        <a:t>万円</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latin typeface="+mn-ea"/>
                          <a:ea typeface="+mn-ea"/>
                        </a:rPr>
                        <a:t>2020.3.17</a:t>
                      </a:r>
                    </a:p>
                    <a:p>
                      <a:r>
                        <a:rPr kumimoji="1" lang="ja-JP" altLang="en-US" sz="1000" dirty="0">
                          <a:solidFill>
                            <a:schemeClr val="tx1"/>
                          </a:solidFill>
                          <a:latin typeface="+mn-ea"/>
                          <a:ea typeface="+mn-ea"/>
                        </a:rPr>
                        <a:t>　～</a:t>
                      </a:r>
                      <a:r>
                        <a:rPr kumimoji="1" lang="en-US" altLang="ja-JP" sz="1000" dirty="0">
                          <a:solidFill>
                            <a:schemeClr val="tx1"/>
                          </a:solidFill>
                          <a:latin typeface="+mn-ea"/>
                          <a:ea typeface="+mn-ea"/>
                        </a:rPr>
                        <a:t>2023.3.16</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480739"/>
                  </a:ext>
                </a:extLst>
              </a:tr>
              <a:tr h="406904">
                <a:tc>
                  <a:txBody>
                    <a:bodyPr/>
                    <a:lstStyle/>
                    <a:p>
                      <a:r>
                        <a:rPr kumimoji="1" lang="ja-JP" altLang="en-US" sz="1000" dirty="0">
                          <a:solidFill>
                            <a:schemeClr val="tx1"/>
                          </a:solidFill>
                          <a:latin typeface="+mn-ea"/>
                          <a:ea typeface="+mn-ea"/>
                        </a:rPr>
                        <a:t>靱テニスセンター</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latin typeface="+mn-ea"/>
                          <a:ea typeface="+mn-ea"/>
                        </a:rPr>
                        <a:t>ITC</a:t>
                      </a:r>
                      <a:r>
                        <a:rPr kumimoji="1" lang="ja-JP" altLang="en-US" sz="1000" dirty="0">
                          <a:solidFill>
                            <a:schemeClr val="tx1"/>
                          </a:solidFill>
                          <a:latin typeface="+mn-ea"/>
                          <a:ea typeface="+mn-ea"/>
                        </a:rPr>
                        <a:t>靱テニスセンター</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a:solidFill>
                            <a:schemeClr val="tx1"/>
                          </a:solidFill>
                          <a:latin typeface="+mn-ea"/>
                          <a:ea typeface="+mn-ea"/>
                        </a:rPr>
                        <a:t>（株）ＩＴＣ</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a:solidFill>
                            <a:schemeClr val="tx1"/>
                          </a:solidFill>
                          <a:latin typeface="+mn-ea"/>
                          <a:ea typeface="+mn-ea"/>
                        </a:rPr>
                        <a:t>両施設で</a:t>
                      </a:r>
                      <a:endParaRPr kumimoji="1" lang="en-US" altLang="ja-JP" sz="1000" dirty="0">
                        <a:solidFill>
                          <a:schemeClr val="tx1"/>
                        </a:solidFill>
                        <a:latin typeface="+mn-ea"/>
                        <a:ea typeface="+mn-ea"/>
                      </a:endParaRPr>
                    </a:p>
                    <a:p>
                      <a:r>
                        <a:rPr kumimoji="1" lang="en-US" altLang="ja-JP" sz="1000" dirty="0">
                          <a:solidFill>
                            <a:schemeClr val="tx1"/>
                          </a:solidFill>
                          <a:latin typeface="+mn-ea"/>
                          <a:ea typeface="+mn-ea"/>
                        </a:rPr>
                        <a:t>550</a:t>
                      </a:r>
                      <a:r>
                        <a:rPr kumimoji="1" lang="ja-JP" altLang="en-US" sz="1000" dirty="0">
                          <a:solidFill>
                            <a:schemeClr val="tx1"/>
                          </a:solidFill>
                          <a:latin typeface="+mn-ea"/>
                          <a:ea typeface="+mn-ea"/>
                        </a:rPr>
                        <a:t>万円</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en-US" altLang="ja-JP" sz="1000" dirty="0">
                          <a:solidFill>
                            <a:schemeClr val="tx1"/>
                          </a:solidFill>
                          <a:latin typeface="+mn-ea"/>
                          <a:ea typeface="+mn-ea"/>
                        </a:rPr>
                        <a:t>2017.9.1</a:t>
                      </a:r>
                    </a:p>
                    <a:p>
                      <a:r>
                        <a:rPr kumimoji="1" lang="ja-JP" altLang="en-US" sz="1000" dirty="0">
                          <a:solidFill>
                            <a:schemeClr val="tx1"/>
                          </a:solidFill>
                          <a:latin typeface="+mn-ea"/>
                          <a:ea typeface="+mn-ea"/>
                        </a:rPr>
                        <a:t>　～</a:t>
                      </a:r>
                      <a:r>
                        <a:rPr kumimoji="1" lang="en-US" altLang="ja-JP" sz="1000" dirty="0">
                          <a:solidFill>
                            <a:schemeClr val="tx1"/>
                          </a:solidFill>
                          <a:latin typeface="+mn-ea"/>
                          <a:ea typeface="+mn-ea"/>
                        </a:rPr>
                        <a:t>2024.3.31</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靱庭球場</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ITC</a:t>
                      </a:r>
                      <a:r>
                        <a:rPr kumimoji="1" lang="ja-JP" altLang="en-US" sz="1000" dirty="0">
                          <a:solidFill>
                            <a:schemeClr val="tx1"/>
                          </a:solidFill>
                          <a:latin typeface="+mn-ea"/>
                          <a:ea typeface="+mn-ea"/>
                        </a:rPr>
                        <a:t>靱庭球場</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32048">
                <a:tc>
                  <a:txBody>
                    <a:bodyPr/>
                    <a:lstStyle/>
                    <a:p>
                      <a:r>
                        <a:rPr kumimoji="1" lang="ja-JP" altLang="en-US" sz="1000" dirty="0">
                          <a:solidFill>
                            <a:schemeClr val="tx1"/>
                          </a:solidFill>
                          <a:latin typeface="+mn-ea"/>
                          <a:ea typeface="+mn-ea"/>
                        </a:rPr>
                        <a:t>中央体育館</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mn-ea"/>
                          <a:ea typeface="+mn-ea"/>
                        </a:rPr>
                        <a:t>丸善インテックアリーナ大阪</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a:solidFill>
                            <a:schemeClr val="tx1"/>
                          </a:solidFill>
                          <a:latin typeface="+mn-ea"/>
                          <a:ea typeface="+mn-ea"/>
                        </a:rPr>
                        <a:t>丸善インテック（株）</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000" dirty="0">
                          <a:solidFill>
                            <a:schemeClr val="tx1"/>
                          </a:solidFill>
                          <a:latin typeface="+mn-ea"/>
                          <a:ea typeface="+mn-ea"/>
                        </a:rPr>
                        <a:t>各</a:t>
                      </a:r>
                      <a:r>
                        <a:rPr kumimoji="1" lang="en-US" altLang="ja-JP" sz="1000" dirty="0">
                          <a:solidFill>
                            <a:schemeClr val="tx1"/>
                          </a:solidFill>
                          <a:latin typeface="+mn-ea"/>
                          <a:ea typeface="+mn-ea"/>
                        </a:rPr>
                        <a:t>550</a:t>
                      </a:r>
                      <a:r>
                        <a:rPr kumimoji="1" lang="ja-JP" altLang="en-US" sz="1000" dirty="0">
                          <a:solidFill>
                            <a:schemeClr val="tx1"/>
                          </a:solidFill>
                          <a:latin typeface="+mn-ea"/>
                          <a:ea typeface="+mn-ea"/>
                        </a:rPr>
                        <a:t>万円</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en-US" altLang="ja-JP" sz="1000" dirty="0">
                          <a:solidFill>
                            <a:schemeClr val="tx1"/>
                          </a:solidFill>
                          <a:latin typeface="+mn-ea"/>
                          <a:ea typeface="+mn-ea"/>
                        </a:rPr>
                        <a:t>2018.3.1</a:t>
                      </a:r>
                    </a:p>
                    <a:p>
                      <a:r>
                        <a:rPr kumimoji="1" lang="ja-JP" altLang="en-US" sz="1000" dirty="0">
                          <a:solidFill>
                            <a:schemeClr val="tx1"/>
                          </a:solidFill>
                          <a:latin typeface="+mn-ea"/>
                          <a:ea typeface="+mn-ea"/>
                        </a:rPr>
                        <a:t>　～</a:t>
                      </a:r>
                      <a:r>
                        <a:rPr kumimoji="1" lang="en-US" altLang="ja-JP" sz="1000" dirty="0">
                          <a:solidFill>
                            <a:schemeClr val="tx1"/>
                          </a:solidFill>
                          <a:latin typeface="+mn-ea"/>
                          <a:ea typeface="+mn-ea"/>
                        </a:rPr>
                        <a:t>2023.2.28</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32048">
                <a:tc>
                  <a:txBody>
                    <a:bodyPr/>
                    <a:lstStyle/>
                    <a:p>
                      <a:r>
                        <a:rPr kumimoji="1" lang="ja-JP" altLang="en-US" sz="1000" dirty="0">
                          <a:solidFill>
                            <a:schemeClr val="tx1"/>
                          </a:solidFill>
                          <a:latin typeface="+mn-ea"/>
                          <a:ea typeface="+mn-ea"/>
                        </a:rPr>
                        <a:t>大阪プール</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mn-ea"/>
                          <a:ea typeface="+mn-ea"/>
                        </a:rPr>
                        <a:t>丸善インテック大阪プール</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040">
                <a:tc>
                  <a:txBody>
                    <a:bodyPr/>
                    <a:lstStyle/>
                    <a:p>
                      <a:r>
                        <a:rPr kumimoji="1" lang="ja-JP" altLang="en-US" sz="1000" dirty="0">
                          <a:solidFill>
                            <a:schemeClr val="tx1"/>
                          </a:solidFill>
                          <a:latin typeface="+mn-ea"/>
                          <a:ea typeface="+mn-ea"/>
                        </a:rPr>
                        <a:t>中央図書館</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sz="1000" dirty="0">
                          <a:solidFill>
                            <a:schemeClr val="tx1"/>
                          </a:solidFill>
                          <a:latin typeface="ＭＳ Ｐゴシック" panose="020B0600070205080204" pitchFamily="50" charset="-128"/>
                          <a:ea typeface="ＭＳ Ｐゴシック" panose="020B0600070205080204" pitchFamily="50" charset="-128"/>
                        </a:rPr>
                        <a:t>辰巳商会中央図書館</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ＭＳ Ｐゴシック" panose="020B0600070205080204" pitchFamily="50" charset="-128"/>
                          <a:ea typeface="ＭＳ Ｐゴシック" panose="020B0600070205080204" pitchFamily="50" charset="-128"/>
                        </a:rPr>
                        <a:t>（</a:t>
                      </a:r>
                      <a:r>
                        <a:rPr kumimoji="1" lang="zh-CN" altLang="en-US" sz="1000" dirty="0">
                          <a:solidFill>
                            <a:schemeClr val="tx1"/>
                          </a:solidFill>
                          <a:latin typeface="ＭＳ Ｐゴシック" panose="020B0600070205080204" pitchFamily="50" charset="-128"/>
                          <a:ea typeface="ＭＳ Ｐゴシック" panose="020B0600070205080204" pitchFamily="50" charset="-128"/>
                        </a:rPr>
                        <a:t>株</a:t>
                      </a:r>
                      <a:r>
                        <a:rPr kumimoji="1" lang="ja-JP" altLang="en-US" sz="1000" dirty="0">
                          <a:solidFill>
                            <a:schemeClr val="tx1"/>
                          </a:solidFill>
                          <a:latin typeface="ＭＳ Ｐゴシック" panose="020B0600070205080204" pitchFamily="50" charset="-128"/>
                          <a:ea typeface="ＭＳ Ｐゴシック" panose="020B0600070205080204" pitchFamily="50" charset="-128"/>
                        </a:rPr>
                        <a:t>）</a:t>
                      </a:r>
                      <a:r>
                        <a:rPr kumimoji="1" lang="zh-CN" altLang="en-US" sz="1000" dirty="0">
                          <a:solidFill>
                            <a:schemeClr val="tx1"/>
                          </a:solidFill>
                          <a:latin typeface="ＭＳ Ｐゴシック" panose="020B0600070205080204" pitchFamily="50" charset="-128"/>
                          <a:ea typeface="ＭＳ Ｐゴシック" panose="020B0600070205080204" pitchFamily="50" charset="-128"/>
                        </a:rPr>
                        <a:t>辰巳商会</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latin typeface="+mn-ea"/>
                          <a:ea typeface="+mn-ea"/>
                        </a:rPr>
                        <a:t>220</a:t>
                      </a:r>
                      <a:r>
                        <a:rPr kumimoji="1" lang="ja-JP" altLang="en-US" sz="1000" dirty="0">
                          <a:solidFill>
                            <a:schemeClr val="tx1"/>
                          </a:solidFill>
                          <a:latin typeface="+mn-ea"/>
                          <a:ea typeface="+mn-ea"/>
                        </a:rPr>
                        <a:t>万円</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latin typeface="+mn-ea"/>
                          <a:ea typeface="+mn-ea"/>
                        </a:rPr>
                        <a:t>2019.10.1</a:t>
                      </a:r>
                      <a:br>
                        <a:rPr kumimoji="1" lang="en-US" altLang="ja-JP" sz="1000" dirty="0">
                          <a:solidFill>
                            <a:schemeClr val="tx1"/>
                          </a:solidFill>
                          <a:latin typeface="+mn-ea"/>
                          <a:ea typeface="+mn-ea"/>
                        </a:rPr>
                      </a:br>
                      <a:r>
                        <a:rPr kumimoji="1" lang="ja-JP" altLang="en-US" sz="1000" dirty="0">
                          <a:solidFill>
                            <a:schemeClr val="tx1"/>
                          </a:solidFill>
                          <a:latin typeface="+mn-ea"/>
                          <a:ea typeface="+mn-ea"/>
                        </a:rPr>
                        <a:t>　～</a:t>
                      </a:r>
                      <a:r>
                        <a:rPr kumimoji="1" lang="en-US" altLang="ja-JP" sz="1000" dirty="0">
                          <a:solidFill>
                            <a:schemeClr val="tx1"/>
                          </a:solidFill>
                          <a:latin typeface="+mn-ea"/>
                          <a:ea typeface="+mn-ea"/>
                        </a:rPr>
                        <a:t>2026.9.30</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302043"/>
                  </a:ext>
                </a:extLst>
              </a:tr>
              <a:tr h="442027">
                <a:tc>
                  <a:txBody>
                    <a:bodyPr/>
                    <a:lstStyle/>
                    <a:p>
                      <a:pPr algn="l"/>
                      <a:r>
                        <a:rPr kumimoji="1" lang="ja-JP" altLang="en-US" sz="1000" kern="1200" dirty="0">
                          <a:solidFill>
                            <a:schemeClr val="tx1"/>
                          </a:solidFill>
                          <a:latin typeface="+mj-ea"/>
                          <a:ea typeface="+mn-ea"/>
                          <a:cs typeface="+mn-cs"/>
                        </a:rPr>
                        <a:t>阿倍野歩道橋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kern="1200" dirty="0">
                          <a:solidFill>
                            <a:schemeClr val="tx1"/>
                          </a:solidFill>
                          <a:latin typeface="+mj-ea"/>
                          <a:ea typeface="+mn-ea"/>
                          <a:cs typeface="+mn-cs"/>
                        </a:rPr>
                        <a:t>友安製作所</a:t>
                      </a:r>
                      <a:r>
                        <a:rPr kumimoji="1" lang="en-US" altLang="ja-JP" sz="1000" kern="1200" dirty="0">
                          <a:solidFill>
                            <a:schemeClr val="tx1"/>
                          </a:solidFill>
                          <a:latin typeface="+mj-ea"/>
                          <a:ea typeface="+mn-ea"/>
                          <a:cs typeface="+mn-cs"/>
                        </a:rPr>
                        <a:t>Cafe</a:t>
                      </a:r>
                    </a:p>
                    <a:p>
                      <a:r>
                        <a:rPr kumimoji="1" lang="ja-JP" altLang="en-US" sz="1000" kern="1200" dirty="0">
                          <a:solidFill>
                            <a:schemeClr val="tx1"/>
                          </a:solidFill>
                          <a:latin typeface="+mj-ea"/>
                          <a:ea typeface="+mn-ea"/>
                          <a:cs typeface="+mn-cs"/>
                        </a:rPr>
                        <a:t>阿倍野歩道橋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（株）友安製作所</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latin typeface="+mn-ea"/>
                          <a:ea typeface="+mn-ea"/>
                        </a:rPr>
                        <a:t>135</a:t>
                      </a:r>
                      <a:r>
                        <a:rPr kumimoji="1" lang="ja-JP" altLang="en-US" sz="1000" dirty="0">
                          <a:solidFill>
                            <a:schemeClr val="tx1"/>
                          </a:solidFill>
                          <a:latin typeface="+mn-ea"/>
                          <a:ea typeface="+mn-ea"/>
                        </a:rPr>
                        <a:t>万円</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kern="1200" dirty="0">
                          <a:solidFill>
                            <a:schemeClr val="tx1"/>
                          </a:solidFill>
                          <a:latin typeface="+mj-ea"/>
                          <a:ea typeface="+mn-ea"/>
                          <a:cs typeface="+mn-cs"/>
                        </a:rPr>
                        <a:t>2019.11.19</a:t>
                      </a:r>
                    </a:p>
                    <a:p>
                      <a:r>
                        <a:rPr kumimoji="1" lang="ja-JP" altLang="en-US" sz="1000" kern="1200" baseline="0" dirty="0">
                          <a:solidFill>
                            <a:schemeClr val="tx1"/>
                          </a:solidFill>
                          <a:latin typeface="+mj-ea"/>
                          <a:ea typeface="+mn-ea"/>
                          <a:cs typeface="+mn-cs"/>
                        </a:rPr>
                        <a:t>  </a:t>
                      </a:r>
                      <a:r>
                        <a:rPr kumimoji="1" lang="ja-JP" altLang="en-US" sz="1000" kern="1200" dirty="0">
                          <a:solidFill>
                            <a:schemeClr val="tx1"/>
                          </a:solidFill>
                          <a:latin typeface="+mj-ea"/>
                          <a:ea typeface="+mn-ea"/>
                          <a:cs typeface="+mn-cs"/>
                        </a:rPr>
                        <a:t>～</a:t>
                      </a:r>
                      <a:r>
                        <a:rPr kumimoji="1" lang="en-US" altLang="ja-JP" sz="1000" kern="1200" dirty="0">
                          <a:solidFill>
                            <a:schemeClr val="tx1"/>
                          </a:solidFill>
                          <a:latin typeface="+mj-ea"/>
                          <a:ea typeface="+mn-ea"/>
                          <a:cs typeface="+mn-cs"/>
                        </a:rPr>
                        <a:t>2022.11.18</a:t>
                      </a:r>
                      <a:endParaRPr kumimoji="1" lang="ja-JP" altLang="en-US" sz="1000" kern="1200" dirty="0">
                        <a:solidFill>
                          <a:schemeClr val="tx1"/>
                        </a:solidFill>
                        <a:latin typeface="+mj-ea"/>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794291"/>
                  </a:ext>
                </a:extLst>
              </a:tr>
              <a:tr h="442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mn-ea"/>
                          <a:ea typeface="+mn-ea"/>
                        </a:rPr>
                        <a:t>南港</a:t>
                      </a:r>
                      <a:r>
                        <a:rPr lang="en-US" altLang="ja-JP" sz="1000" dirty="0">
                          <a:solidFill>
                            <a:schemeClr val="tx1"/>
                          </a:solidFill>
                          <a:latin typeface="+mn-ea"/>
                          <a:ea typeface="+mn-ea"/>
                        </a:rPr>
                        <a:t>R</a:t>
                      </a:r>
                      <a:r>
                        <a:rPr lang="ja-JP" altLang="en-US" sz="1000" dirty="0">
                          <a:solidFill>
                            <a:schemeClr val="tx1"/>
                          </a:solidFill>
                          <a:latin typeface="+mn-ea"/>
                          <a:ea typeface="+mn-ea"/>
                        </a:rPr>
                        <a:t>地区荷さばき地</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err="1">
                          <a:solidFill>
                            <a:schemeClr val="tx1"/>
                          </a:solidFill>
                          <a:latin typeface="+mn-ea"/>
                          <a:ea typeface="+mn-ea"/>
                        </a:rPr>
                        <a:t>さんふらわあ</a:t>
                      </a:r>
                      <a:r>
                        <a:rPr kumimoji="1" lang="ja-JP" altLang="en-US" sz="1000" dirty="0">
                          <a:solidFill>
                            <a:schemeClr val="tx1"/>
                          </a:solidFill>
                          <a:latin typeface="+mn-ea"/>
                          <a:ea typeface="+mn-ea"/>
                        </a:rPr>
                        <a:t>ターミナル</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mn-ea"/>
                          <a:ea typeface="+mn-ea"/>
                        </a:rPr>
                        <a:t>（株）フェリー</a:t>
                      </a:r>
                      <a:endParaRPr kumimoji="1" lang="en-US" altLang="ja-JP" sz="1000" dirty="0">
                        <a:solidFill>
                          <a:schemeClr val="tx1"/>
                        </a:solidFill>
                        <a:latin typeface="+mn-ea"/>
                        <a:ea typeface="+mn-ea"/>
                      </a:endParaRPr>
                    </a:p>
                    <a:p>
                      <a:r>
                        <a:rPr kumimoji="1" lang="ja-JP" altLang="en-US" sz="1000" dirty="0" err="1">
                          <a:solidFill>
                            <a:schemeClr val="tx1"/>
                          </a:solidFill>
                          <a:latin typeface="+mn-ea"/>
                          <a:ea typeface="+mn-ea"/>
                        </a:rPr>
                        <a:t>さんふらわあ</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latin typeface="+mn-ea"/>
                          <a:ea typeface="+mn-ea"/>
                        </a:rPr>
                        <a:t>100</a:t>
                      </a:r>
                      <a:r>
                        <a:rPr kumimoji="1" lang="ja-JP" altLang="en-US" sz="1000" dirty="0">
                          <a:solidFill>
                            <a:schemeClr val="tx1"/>
                          </a:solidFill>
                          <a:latin typeface="+mn-ea"/>
                          <a:ea typeface="+mn-ea"/>
                        </a:rPr>
                        <a:t>万円</a:t>
                      </a:r>
                      <a:endParaRPr kumimoji="1" lang="en-US" altLang="ja-JP"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dirty="0">
                          <a:solidFill>
                            <a:schemeClr val="tx1"/>
                          </a:solidFill>
                          <a:latin typeface="+mn-ea"/>
                          <a:ea typeface="+mn-ea"/>
                        </a:rPr>
                        <a:t>2017.10.1</a:t>
                      </a:r>
                    </a:p>
                    <a:p>
                      <a:r>
                        <a:rPr kumimoji="1" lang="ja-JP" altLang="en-US" sz="1000" dirty="0">
                          <a:solidFill>
                            <a:schemeClr val="tx1"/>
                          </a:solidFill>
                          <a:latin typeface="+mn-ea"/>
                          <a:ea typeface="+mn-ea"/>
                        </a:rPr>
                        <a:t>　～</a:t>
                      </a:r>
                      <a:r>
                        <a:rPr kumimoji="1" lang="en-US" altLang="ja-JP" sz="1000" dirty="0">
                          <a:solidFill>
                            <a:schemeClr val="tx1"/>
                          </a:solidFill>
                          <a:latin typeface="+mn-ea"/>
                          <a:ea typeface="+mn-ea"/>
                        </a:rPr>
                        <a:t>2027.9.30</a:t>
                      </a:r>
                      <a:endParaRPr kumimoji="1" lang="ja-JP" altLang="en-US" sz="10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8901077"/>
                  </a:ext>
                </a:extLst>
              </a:tr>
            </a:tbl>
          </a:graphicData>
        </a:graphic>
      </p:graphicFrame>
      <p:cxnSp>
        <p:nvCxnSpPr>
          <p:cNvPr id="15" name="直線コネクタ 14"/>
          <p:cNvCxnSpPr/>
          <p:nvPr/>
        </p:nvCxnSpPr>
        <p:spPr>
          <a:xfrm>
            <a:off x="270457" y="5727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70457" y="181601"/>
            <a:ext cx="860308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４．改革の取組　　</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⑤広告収入の確保</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p:cNvSpPr txBox="1"/>
          <p:nvPr/>
        </p:nvSpPr>
        <p:spPr>
          <a:xfrm>
            <a:off x="3517759" y="1197264"/>
            <a:ext cx="20517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（主な契約事例）</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正方形/長方形 13"/>
          <p:cNvSpPr/>
          <p:nvPr/>
        </p:nvSpPr>
        <p:spPr>
          <a:xfrm>
            <a:off x="213693" y="689432"/>
            <a:ext cx="8659852" cy="477054"/>
          </a:xfrm>
          <a:prstGeom prst="rect">
            <a:avLst/>
          </a:prstGeom>
        </p:spPr>
        <p:txBody>
          <a:bodyPr wrap="square">
            <a:spAutoFit/>
          </a:bodyPr>
          <a:lstStyle/>
          <a:p>
            <a:pPr marL="285750" marR="0" lvl="0" indent="-285750" algn="l"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経費削減だけではなく、税収の劇的な増が見込めない中、新たな収入源の確保にも努め、ネーミングライツ等の広告事業を積極的に展開し、税以外の収入を確保してきている。</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p:cNvSpPr txBox="1"/>
          <p:nvPr/>
        </p:nvSpPr>
        <p:spPr>
          <a:xfrm>
            <a:off x="7246998" y="6673334"/>
            <a:ext cx="1764704" cy="184666"/>
          </a:xfrm>
          <a:prstGeom prst="rect">
            <a:avLst/>
          </a:prstGeom>
          <a:solidFill>
            <a:schemeClr val="bg1">
              <a:alpha val="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※2021</a:t>
            </a:r>
            <a:r>
              <a:rPr kumimoji="1" lang="ja-JP" altLang="en-US" sz="6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年度末時点の情報をもとに作成</a:t>
            </a:r>
          </a:p>
        </p:txBody>
      </p:sp>
      <p:sp>
        <p:nvSpPr>
          <p:cNvPr id="1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35496" y="1758014"/>
            <a:ext cx="4413887" cy="4249280"/>
          </a:xfrm>
          <a:prstGeom prst="rect">
            <a:avLst/>
          </a:prstGeom>
        </p:spPr>
      </p:pic>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42</a:t>
            </a:fld>
            <a:endParaRPr lang="ja-JP" altLang="en-US"/>
          </a:p>
        </p:txBody>
      </p:sp>
    </p:spTree>
    <p:extLst>
      <p:ext uri="{BB962C8B-B14F-4D97-AF65-F5344CB8AC3E}">
        <p14:creationId xmlns:p14="http://schemas.microsoft.com/office/powerpoint/2010/main" val="132109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1520" y="980728"/>
            <a:ext cx="8595488" cy="1631216"/>
          </a:xfrm>
          <a:prstGeom prst="rect">
            <a:avLst/>
          </a:prstGeom>
          <a:no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■バブル崩壊後の</a:t>
            </a:r>
            <a:r>
              <a:rPr kumimoji="1" lang="ja-JP" altLang="en-US" sz="1600" b="1" dirty="0">
                <a:latin typeface="Meiryo UI" panose="020B0604030504040204" pitchFamily="50" charset="-128"/>
                <a:ea typeface="Meiryo UI" panose="020B0604030504040204" pitchFamily="50" charset="-128"/>
              </a:rPr>
              <a:t>府財政を取り巻く状況</a:t>
            </a:r>
            <a:endParaRPr kumimoji="1" lang="en-US" altLang="ja-JP" sz="1600" b="1" dirty="0">
              <a:latin typeface="Meiryo UI" panose="020B0604030504040204" pitchFamily="50" charset="-128"/>
              <a:ea typeface="Meiryo UI" panose="020B0604030504040204" pitchFamily="50" charset="-128"/>
            </a:endParaRPr>
          </a:p>
          <a:p>
            <a:endParaRPr kumimoji="1" lang="en-US" altLang="ja-JP" sz="12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i="1" dirty="0">
                <a:latin typeface="Meiryo UI" panose="020B0604030504040204" pitchFamily="50" charset="-128"/>
                <a:ea typeface="Meiryo UI" panose="020B0604030504040204" pitchFamily="50" charset="-128"/>
              </a:rPr>
              <a:t>バブル後の長期にわたる税収の低迷と、国の景気対策や財源対策等による府債残高の増加に伴う元利償還金の増加、加えて、社会保障関係経費などの経常的な歳出の増加などにより、多額の財源不足が生じていた。</a:t>
            </a:r>
          </a:p>
          <a:p>
            <a:r>
              <a:rPr lang="ja-JP" altLang="en-US" sz="1400" i="1" dirty="0">
                <a:latin typeface="Meiryo UI" panose="020B0604030504040204" pitchFamily="50" charset="-128"/>
                <a:ea typeface="Meiryo UI" panose="020B0604030504040204" pitchFamily="50" charset="-128"/>
              </a:rPr>
              <a:t>　経常的収入（府税、普通交付税など）に占める経常的経費（人件費、公債費 など）の割合が極めて高く、弾力的な財政運営が困難な状況にあった。</a:t>
            </a:r>
            <a:endParaRPr lang="en-US" altLang="ja-JP" sz="1400" i="1" dirty="0">
              <a:latin typeface="Meiryo UI" panose="020B0604030504040204" pitchFamily="50" charset="-128"/>
              <a:ea typeface="Meiryo UI" panose="020B0604030504040204" pitchFamily="50" charset="-128"/>
            </a:endParaRPr>
          </a:p>
          <a:p>
            <a:endParaRPr lang="en-US" altLang="ja-JP" sz="1200" i="1" dirty="0"/>
          </a:p>
        </p:txBody>
      </p:sp>
      <p:grpSp>
        <p:nvGrpSpPr>
          <p:cNvPr id="4" name="グループ化 3"/>
          <p:cNvGrpSpPr/>
          <p:nvPr/>
        </p:nvGrpSpPr>
        <p:grpSpPr>
          <a:xfrm>
            <a:off x="4644008" y="2930946"/>
            <a:ext cx="4443041" cy="3098170"/>
            <a:chOff x="266031" y="2002611"/>
            <a:chExt cx="4443041" cy="3098170"/>
          </a:xfrm>
        </p:grpSpPr>
        <p:sp>
          <p:nvSpPr>
            <p:cNvPr id="7" name="テキスト ボックス 6"/>
            <p:cNvSpPr txBox="1"/>
            <p:nvPr/>
          </p:nvSpPr>
          <p:spPr>
            <a:xfrm>
              <a:off x="430119" y="2002611"/>
              <a:ext cx="911611" cy="276999"/>
            </a:xfrm>
            <a:prstGeom prst="rect">
              <a:avLst/>
            </a:prstGeom>
            <a:noFill/>
            <a:ln>
              <a:solidFill>
                <a:schemeClr val="tx1"/>
              </a:solidFill>
            </a:ln>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府税収入</a:t>
              </a:r>
            </a:p>
          </p:txBody>
        </p:sp>
        <p:pic>
          <p:nvPicPr>
            <p:cNvPr id="8" name="図 7"/>
            <p:cNvPicPr>
              <a:picLocks noChangeAspect="1"/>
            </p:cNvPicPr>
            <p:nvPr/>
          </p:nvPicPr>
          <p:blipFill>
            <a:blip r:embed="rId2"/>
            <a:stretch>
              <a:fillRect/>
            </a:stretch>
          </p:blipFill>
          <p:spPr>
            <a:xfrm>
              <a:off x="266031" y="2439690"/>
              <a:ext cx="4443041" cy="2460696"/>
            </a:xfrm>
            <a:prstGeom prst="rect">
              <a:avLst/>
            </a:prstGeom>
          </p:spPr>
        </p:pic>
        <p:sp>
          <p:nvSpPr>
            <p:cNvPr id="15" name="テキスト ボックス 14"/>
            <p:cNvSpPr txBox="1"/>
            <p:nvPr/>
          </p:nvSpPr>
          <p:spPr>
            <a:xfrm>
              <a:off x="1404441" y="2011043"/>
              <a:ext cx="300335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バブル崩壊後、法人二税を中心に税収が低迷</a:t>
              </a:r>
            </a:p>
          </p:txBody>
        </p:sp>
        <p:sp>
          <p:nvSpPr>
            <p:cNvPr id="17" name="テキスト ボックス 16"/>
            <p:cNvSpPr txBox="1"/>
            <p:nvPr/>
          </p:nvSpPr>
          <p:spPr>
            <a:xfrm>
              <a:off x="460257" y="4869949"/>
              <a:ext cx="3765774" cy="230832"/>
            </a:xfrm>
            <a:prstGeom prst="rect">
              <a:avLst/>
            </a:prstGeom>
            <a:noFill/>
          </p:spPr>
          <p:txBody>
            <a:bodyPr wrap="square" rtlCol="0">
              <a:spAutoFit/>
            </a:bodyPr>
            <a:lstStyle/>
            <a:p>
              <a:r>
                <a:rPr kumimoji="1" lang="ja-JP" altLang="en-US" sz="900" dirty="0"/>
                <a:t>（</a:t>
              </a:r>
              <a:r>
                <a:rPr kumimoji="1" lang="en-US" altLang="ja-JP" sz="900" dirty="0"/>
                <a:t>※</a:t>
              </a:r>
              <a:r>
                <a:rPr kumimoji="1" lang="ja-JP" altLang="en-US" sz="900" dirty="0"/>
                <a:t>）地方消費税の額は、清算後の数値に調整して記載</a:t>
              </a:r>
              <a:endParaRPr kumimoji="1" lang="ja-JP" altLang="en-US" sz="1200" dirty="0"/>
            </a:p>
          </p:txBody>
        </p:sp>
      </p:grpSp>
      <p:grpSp>
        <p:nvGrpSpPr>
          <p:cNvPr id="21" name="グループ化 20"/>
          <p:cNvGrpSpPr/>
          <p:nvPr/>
        </p:nvGrpSpPr>
        <p:grpSpPr>
          <a:xfrm>
            <a:off x="270457" y="495347"/>
            <a:ext cx="8603088" cy="433196"/>
            <a:chOff x="270457" y="495347"/>
            <a:chExt cx="8603088" cy="433196"/>
          </a:xfrm>
        </p:grpSpPr>
        <p:sp>
          <p:nvSpPr>
            <p:cNvPr id="22" name="テキスト ボックス 21"/>
            <p:cNvSpPr txBox="1"/>
            <p:nvPr/>
          </p:nvSpPr>
          <p:spPr>
            <a:xfrm>
              <a:off x="270457" y="495347"/>
              <a:ext cx="1225015" cy="4331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23" name="直線コネクタ 2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図 8"/>
          <p:cNvPicPr>
            <a:picLocks noChangeAspect="1"/>
          </p:cNvPicPr>
          <p:nvPr/>
        </p:nvPicPr>
        <p:blipFill>
          <a:blip r:embed="rId3"/>
          <a:stretch>
            <a:fillRect/>
          </a:stretch>
        </p:blipFill>
        <p:spPr>
          <a:xfrm>
            <a:off x="180000" y="2880000"/>
            <a:ext cx="4438273" cy="2810500"/>
          </a:xfrm>
          <a:prstGeom prst="rect">
            <a:avLst/>
          </a:prstGeom>
        </p:spPr>
      </p:pic>
      <p:sp>
        <p:nvSpPr>
          <p:cNvPr id="2" name="スライド番号プレースホルダー 1"/>
          <p:cNvSpPr>
            <a:spLocks noGrp="1"/>
          </p:cNvSpPr>
          <p:nvPr>
            <p:ph type="sldNum" sz="quarter" idx="12"/>
          </p:nvPr>
        </p:nvSpPr>
        <p:spPr>
          <a:xfrm>
            <a:off x="7010400" y="6492875"/>
            <a:ext cx="2133600" cy="365125"/>
          </a:xfrm>
        </p:spPr>
        <p:txBody>
          <a:bodyPr/>
          <a:lstStyle/>
          <a:p>
            <a:fld id="{63BC356D-1576-478B-8647-1361C6E9DFF7}" type="slidenum">
              <a:rPr lang="ja-JP" altLang="en-US" smtClean="0"/>
              <a:pPr/>
              <a:t>7</a:t>
            </a:fld>
            <a:endParaRPr lang="ja-JP" altLang="en-US" dirty="0"/>
          </a:p>
        </p:txBody>
      </p:sp>
    </p:spTree>
    <p:extLst>
      <p:ext uri="{BB962C8B-B14F-4D97-AF65-F5344CB8AC3E}">
        <p14:creationId xmlns:p14="http://schemas.microsoft.com/office/powerpoint/2010/main" val="692503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502631" y="930334"/>
            <a:ext cx="3547442"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2007</a:t>
            </a:r>
            <a:r>
              <a:rPr kumimoji="1" lang="ja-JP" altLang="en-US"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年度　</a:t>
            </a:r>
            <a:endParaRPr kumimoji="1" lang="en-US" altLang="ja-JP"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未利用地売却目標設定（</a:t>
            </a:r>
            <a:r>
              <a:rPr kumimoji="1" lang="en-US" altLang="ja-JP"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10</a:t>
            </a:r>
            <a:r>
              <a:rPr kumimoji="1" lang="ja-JP" altLang="en-US"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年間で</a:t>
            </a:r>
            <a:r>
              <a:rPr kumimoji="1" lang="en-US" altLang="ja-JP"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億円）</a:t>
            </a:r>
            <a:endParaRPr kumimoji="1" lang="en-US" altLang="ja-JP"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2010</a:t>
            </a:r>
            <a:r>
              <a:rPr kumimoji="1" lang="ja-JP" altLang="en-US"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年度に前倒し達成</a:t>
            </a:r>
            <a:endParaRPr kumimoji="1" lang="en-US" altLang="ja-JP"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2008</a:t>
            </a:r>
            <a:r>
              <a:rPr kumimoji="1" lang="ja-JP" altLang="en-US"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年度</a:t>
            </a:r>
            <a:endParaRPr kumimoji="1" lang="en-US" altLang="ja-JP"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未利用地売却促進インセンティブ制度を導入</a:t>
            </a:r>
            <a:endParaRPr kumimoji="1" lang="en-US" altLang="ja-JP"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2010</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新たな売却目標設定：</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2018</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年度までに</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1,500</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億円</a:t>
            </a: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2016</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売却目標設定</a:t>
            </a:r>
            <a:endParaRPr kumimoji="1" lang="en-US" altLang="ja-JP" sz="1000" b="0" i="0" u="none" strike="sngStrike" kern="1200" cap="none" spc="0" normalizeH="0" baseline="0" noProof="0" dirty="0">
              <a:ln>
                <a:noFill/>
              </a:ln>
              <a:solidFill>
                <a:srgbClr val="FF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2016</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年度までに累計</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473</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億円</a:t>
            </a: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→実績累計額</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499</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億円にて達成</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Calibri" pitchFamily="34" charset="0"/>
                <a:ea typeface="ＭＳ Ｐゴシック" panose="020B0600070205080204" pitchFamily="50" charset="-128"/>
                <a:cs typeface="+mn-cs"/>
              </a:rPr>
              <a:t>　　</a:t>
            </a: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2017</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年度予算より未利用地（処分検討地）の貸</a:t>
            </a: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付収入を商品化経費の財源とする制度を導入</a:t>
            </a: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2017</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活用支援担当を設置</a:t>
            </a: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商品化を迅速に進めるための更なる支援</a:t>
            </a: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2020</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売却目標設定</a:t>
            </a: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2020</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2023</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年度について各年度</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60</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億円</a:t>
            </a: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2020</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年度実績</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71</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億円</a:t>
            </a: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年度実績</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84</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億円</a:t>
            </a: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2022</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年度</a:t>
            </a:r>
            <a:endPar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未利用地売却促進インセンティブ制度等の見直し</a:t>
            </a:r>
            <a:endParaRPr kumimoji="1" lang="en-US" altLang="ja-JP" sz="12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p:txBody>
      </p:sp>
      <p:cxnSp>
        <p:nvCxnSpPr>
          <p:cNvPr id="20" name="直線コネクタ 19"/>
          <p:cNvCxnSpPr/>
          <p:nvPr/>
        </p:nvCxnSpPr>
        <p:spPr>
          <a:xfrm>
            <a:off x="270457" y="5727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70457" y="181601"/>
            <a:ext cx="746677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４．改革の取組　　</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⑥不用資産の売却</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270457" y="687634"/>
            <a:ext cx="8496944" cy="284693"/>
          </a:xfrm>
          <a:prstGeom prst="rect">
            <a:avLst/>
          </a:prstGeom>
        </p:spPr>
        <p:txBody>
          <a:bodyPr wrap="square">
            <a:spAutoFit/>
          </a:bodyPr>
          <a:lstStyle/>
          <a:p>
            <a:pPr marL="285750" marR="0" lvl="0" indent="-285750" algn="l"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不用となった資産は積極的に売却することで、税以外の収入を確保してきた。</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4" name="表 3"/>
          <p:cNvGraphicFramePr>
            <a:graphicFrameLocks noGrp="1"/>
          </p:cNvGraphicFramePr>
          <p:nvPr/>
        </p:nvGraphicFramePr>
        <p:xfrm>
          <a:off x="289930" y="5745673"/>
          <a:ext cx="8229272" cy="918436"/>
        </p:xfrm>
        <a:graphic>
          <a:graphicData uri="http://schemas.openxmlformats.org/drawingml/2006/table">
            <a:tbl>
              <a:tblPr firstRow="1" bandRow="1">
                <a:tableStyleId>{5C22544A-7EE6-4342-B048-85BDC9FD1C3A}</a:tableStyleId>
              </a:tblPr>
              <a:tblGrid>
                <a:gridCol w="3133712">
                  <a:extLst>
                    <a:ext uri="{9D8B030D-6E8A-4147-A177-3AD203B41FA5}">
                      <a16:colId xmlns:a16="http://schemas.microsoft.com/office/drawing/2014/main" val="936100182"/>
                    </a:ext>
                  </a:extLst>
                </a:gridCol>
                <a:gridCol w="1033095">
                  <a:extLst>
                    <a:ext uri="{9D8B030D-6E8A-4147-A177-3AD203B41FA5}">
                      <a16:colId xmlns:a16="http://schemas.microsoft.com/office/drawing/2014/main" val="2012382231"/>
                    </a:ext>
                  </a:extLst>
                </a:gridCol>
                <a:gridCol w="1033095">
                  <a:extLst>
                    <a:ext uri="{9D8B030D-6E8A-4147-A177-3AD203B41FA5}">
                      <a16:colId xmlns:a16="http://schemas.microsoft.com/office/drawing/2014/main" val="3769552527"/>
                    </a:ext>
                  </a:extLst>
                </a:gridCol>
                <a:gridCol w="882368">
                  <a:extLst>
                    <a:ext uri="{9D8B030D-6E8A-4147-A177-3AD203B41FA5}">
                      <a16:colId xmlns:a16="http://schemas.microsoft.com/office/drawing/2014/main" val="700828609"/>
                    </a:ext>
                  </a:extLst>
                </a:gridCol>
                <a:gridCol w="2147002">
                  <a:extLst>
                    <a:ext uri="{9D8B030D-6E8A-4147-A177-3AD203B41FA5}">
                      <a16:colId xmlns:a16="http://schemas.microsoft.com/office/drawing/2014/main" val="871826895"/>
                    </a:ext>
                  </a:extLst>
                </a:gridCol>
              </a:tblGrid>
              <a:tr h="229609">
                <a:tc>
                  <a:txBody>
                    <a:bodyPr/>
                    <a:lstStyle/>
                    <a:p>
                      <a:pPr algn="ctr"/>
                      <a:r>
                        <a:rPr kumimoji="1" lang="ja-JP" altLang="en-US" sz="900" dirty="0">
                          <a:latin typeface="Meiryo UI" panose="020B0604030504040204" pitchFamily="50" charset="-128"/>
                          <a:ea typeface="Meiryo UI" panose="020B0604030504040204" pitchFamily="50" charset="-128"/>
                        </a:rPr>
                        <a:t>名　称</a:t>
                      </a:r>
                    </a:p>
                  </a:txBody>
                  <a:tcPr/>
                </a:tc>
                <a:tc>
                  <a:txBody>
                    <a:bodyPr/>
                    <a:lstStyle/>
                    <a:p>
                      <a:pPr algn="ctr"/>
                      <a:r>
                        <a:rPr kumimoji="1" lang="ja-JP" altLang="en-US" sz="900" dirty="0">
                          <a:latin typeface="Meiryo UI" panose="020B0604030504040204" pitchFamily="50" charset="-128"/>
                          <a:ea typeface="Meiryo UI" panose="020B0604030504040204" pitchFamily="50" charset="-128"/>
                        </a:rPr>
                        <a:t>売却時期</a:t>
                      </a:r>
                      <a:r>
                        <a:rPr kumimoji="1" lang="ja-JP" altLang="en-US" sz="700" dirty="0">
                          <a:latin typeface="Meiryo UI" panose="020B0604030504040204" pitchFamily="50" charset="-128"/>
                          <a:ea typeface="Meiryo UI" panose="020B0604030504040204" pitchFamily="50" charset="-128"/>
                        </a:rPr>
                        <a:t>（年度）</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900" dirty="0">
                          <a:latin typeface="Meiryo UI" panose="020B0604030504040204" pitchFamily="50" charset="-128"/>
                          <a:ea typeface="Meiryo UI" panose="020B0604030504040204" pitchFamily="50" charset="-128"/>
                        </a:rPr>
                        <a:t>面　積</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売却額</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売却後の利用状況</a:t>
                      </a:r>
                    </a:p>
                  </a:txBody>
                  <a:tcPr/>
                </a:tc>
                <a:extLst>
                  <a:ext uri="{0D108BD9-81ED-4DB2-BD59-A6C34878D82A}">
                    <a16:rowId xmlns:a16="http://schemas.microsoft.com/office/drawing/2014/main" val="3648230639"/>
                  </a:ext>
                </a:extLst>
              </a:tr>
              <a:tr h="229609">
                <a:tc>
                  <a:txBody>
                    <a:bodyPr/>
                    <a:lstStyle/>
                    <a:p>
                      <a:r>
                        <a:rPr kumimoji="1" lang="zh-TW" altLang="en-US" sz="900" dirty="0">
                          <a:latin typeface="Meiryo UI" panose="020B0604030504040204" pitchFamily="50" charset="-128"/>
                          <a:ea typeface="Meiryo UI" panose="020B0604030504040204" pitchFamily="50" charset="-128"/>
                        </a:rPr>
                        <a:t>愛日小学校跡地（中央区今橋</a:t>
                      </a:r>
                      <a:r>
                        <a:rPr kumimoji="1" lang="en-US" altLang="zh-TW" sz="900" dirty="0">
                          <a:latin typeface="Meiryo UI" panose="020B0604030504040204" pitchFamily="50" charset="-128"/>
                          <a:ea typeface="Meiryo UI" panose="020B0604030504040204" pitchFamily="50" charset="-128"/>
                        </a:rPr>
                        <a:t>4</a:t>
                      </a:r>
                      <a:r>
                        <a:rPr kumimoji="1" lang="zh-TW" altLang="en-US" sz="900" dirty="0">
                          <a:latin typeface="Meiryo UI" panose="020B0604030504040204" pitchFamily="50" charset="-128"/>
                          <a:ea typeface="Meiryo UI" panose="020B0604030504040204" pitchFamily="50" charset="-128"/>
                        </a:rPr>
                        <a:t>丁目</a:t>
                      </a:r>
                      <a:r>
                        <a:rPr kumimoji="1" lang="ja-JP" altLang="en-US" sz="900" dirty="0">
                          <a:latin typeface="Meiryo UI" panose="020B0604030504040204" pitchFamily="50" charset="-128"/>
                          <a:ea typeface="Meiryo UI" panose="020B0604030504040204" pitchFamily="50" charset="-128"/>
                        </a:rPr>
                        <a:t>）</a:t>
                      </a:r>
                    </a:p>
                  </a:txBody>
                  <a:tcPr/>
                </a:tc>
                <a:tc>
                  <a:txBody>
                    <a:bodyPr/>
                    <a:lstStyle/>
                    <a:p>
                      <a:pPr algn="ctr"/>
                      <a:r>
                        <a:rPr kumimoji="1" lang="en-US" altLang="ja-JP" sz="900" dirty="0">
                          <a:latin typeface="Meiryo UI" panose="020B0604030504040204" pitchFamily="50" charset="-128"/>
                          <a:ea typeface="Meiryo UI" panose="020B0604030504040204" pitchFamily="50" charset="-128"/>
                        </a:rPr>
                        <a:t>2007</a:t>
                      </a:r>
                      <a:r>
                        <a:rPr kumimoji="1" lang="ja-JP" altLang="en-US" sz="900" dirty="0">
                          <a:latin typeface="Meiryo UI" panose="020B0604030504040204" pitchFamily="50" charset="-128"/>
                          <a:ea typeface="Meiryo UI" panose="020B0604030504040204" pitchFamily="50" charset="-128"/>
                        </a:rPr>
                        <a:t>年</a:t>
                      </a:r>
                    </a:p>
                  </a:txBody>
                  <a:tcPr/>
                </a:tc>
                <a:tc>
                  <a:txBody>
                    <a:bodyPr/>
                    <a:lstStyle/>
                    <a:p>
                      <a:pPr algn="ctr"/>
                      <a:r>
                        <a:rPr kumimoji="1" lang="ja-JP" altLang="en-US" sz="900" dirty="0">
                          <a:latin typeface="Meiryo UI" panose="020B0604030504040204" pitchFamily="50" charset="-128"/>
                          <a:ea typeface="Meiryo UI" panose="020B0604030504040204" pitchFamily="50" charset="-128"/>
                        </a:rPr>
                        <a:t>約</a:t>
                      </a:r>
                      <a:r>
                        <a:rPr kumimoji="1" lang="en-US" altLang="ja-JP" sz="900" dirty="0">
                          <a:latin typeface="Meiryo UI" panose="020B0604030504040204" pitchFamily="50" charset="-128"/>
                          <a:ea typeface="Meiryo UI" panose="020B0604030504040204" pitchFamily="50" charset="-128"/>
                        </a:rPr>
                        <a:t>1,500㎡</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900" dirty="0">
                          <a:latin typeface="Meiryo UI" panose="020B0604030504040204" pitchFamily="50" charset="-128"/>
                          <a:ea typeface="Meiryo UI" panose="020B0604030504040204" pitchFamily="50" charset="-128"/>
                        </a:rPr>
                        <a:t>約</a:t>
                      </a:r>
                      <a:r>
                        <a:rPr kumimoji="1" lang="en-US" altLang="ja-JP" sz="900" dirty="0">
                          <a:latin typeface="Meiryo UI" panose="020B0604030504040204" pitchFamily="50" charset="-128"/>
                          <a:ea typeface="Meiryo UI" panose="020B0604030504040204" pitchFamily="50" charset="-128"/>
                        </a:rPr>
                        <a:t>140</a:t>
                      </a:r>
                      <a:r>
                        <a:rPr kumimoji="1" lang="ja-JP" altLang="en-US" sz="900" dirty="0">
                          <a:latin typeface="Meiryo UI" panose="020B0604030504040204" pitchFamily="50" charset="-128"/>
                          <a:ea typeface="Meiryo UI" panose="020B0604030504040204" pitchFamily="50" charset="-128"/>
                        </a:rPr>
                        <a:t>億円</a:t>
                      </a:r>
                    </a:p>
                  </a:txBody>
                  <a:tcPr/>
                </a:tc>
                <a:tc>
                  <a:txBody>
                    <a:bodyPr/>
                    <a:lstStyle/>
                    <a:p>
                      <a:r>
                        <a:rPr kumimoji="1" lang="ja-JP" altLang="en-US" sz="900" dirty="0">
                          <a:latin typeface="Meiryo UI" panose="020B0604030504040204" pitchFamily="50" charset="-128"/>
                          <a:ea typeface="Meiryo UI" panose="020B0604030504040204" pitchFamily="50" charset="-128"/>
                        </a:rPr>
                        <a:t>淀屋橋</a:t>
                      </a:r>
                      <a:r>
                        <a:rPr kumimoji="1" lang="en-US" altLang="ja-JP" sz="900" dirty="0" err="1">
                          <a:latin typeface="Meiryo UI" panose="020B0604030504040204" pitchFamily="50" charset="-128"/>
                          <a:ea typeface="Meiryo UI" panose="020B0604030504040204" pitchFamily="50" charset="-128"/>
                        </a:rPr>
                        <a:t>odona</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62677004"/>
                  </a:ext>
                </a:extLst>
              </a:tr>
              <a:tr h="229609">
                <a:tc>
                  <a:txBody>
                    <a:bodyPr/>
                    <a:lstStyle/>
                    <a:p>
                      <a:r>
                        <a:rPr kumimoji="1" lang="ja-JP" altLang="en-US" sz="900" dirty="0">
                          <a:latin typeface="Meiryo UI" panose="020B0604030504040204" pitchFamily="50" charset="-128"/>
                          <a:ea typeface="Meiryo UI" panose="020B0604030504040204" pitchFamily="50" charset="-128"/>
                        </a:rPr>
                        <a:t>梅田東小学校跡地（北区茶屋町）</a:t>
                      </a:r>
                    </a:p>
                  </a:txBody>
                  <a:tcPr/>
                </a:tc>
                <a:tc>
                  <a:txBody>
                    <a:bodyPr/>
                    <a:lstStyle/>
                    <a:p>
                      <a:pPr algn="ctr"/>
                      <a:r>
                        <a:rPr kumimoji="1" lang="en-US" altLang="ja-JP" sz="900" dirty="0">
                          <a:latin typeface="Meiryo UI" panose="020B0604030504040204" pitchFamily="50" charset="-128"/>
                          <a:ea typeface="Meiryo UI" panose="020B0604030504040204" pitchFamily="50" charset="-128"/>
                        </a:rPr>
                        <a:t>2011</a:t>
                      </a:r>
                      <a:r>
                        <a:rPr kumimoji="1" lang="ja-JP" altLang="en-US" sz="900" dirty="0">
                          <a:latin typeface="Meiryo UI" panose="020B0604030504040204" pitchFamily="50" charset="-128"/>
                          <a:ea typeface="Meiryo UI" panose="020B0604030504040204" pitchFamily="50" charset="-128"/>
                        </a:rPr>
                        <a:t>年</a:t>
                      </a:r>
                    </a:p>
                  </a:txBody>
                  <a:tcPr/>
                </a:tc>
                <a:tc>
                  <a:txBody>
                    <a:bodyPr/>
                    <a:lstStyle/>
                    <a:p>
                      <a:pPr algn="ctr"/>
                      <a:r>
                        <a:rPr kumimoji="1" lang="ja-JP" altLang="en-US" sz="900" dirty="0">
                          <a:latin typeface="Meiryo UI" panose="020B0604030504040204" pitchFamily="50" charset="-128"/>
                          <a:ea typeface="Meiryo UI" panose="020B0604030504040204" pitchFamily="50" charset="-128"/>
                        </a:rPr>
                        <a:t>約</a:t>
                      </a:r>
                      <a:r>
                        <a:rPr kumimoji="1" lang="en-US" altLang="ja-JP" sz="900" dirty="0">
                          <a:latin typeface="Meiryo UI" panose="020B0604030504040204" pitchFamily="50" charset="-128"/>
                          <a:ea typeface="Meiryo UI" panose="020B0604030504040204" pitchFamily="50" charset="-128"/>
                        </a:rPr>
                        <a:t>4,600㎡</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900" dirty="0">
                          <a:latin typeface="Meiryo UI" panose="020B0604030504040204" pitchFamily="50" charset="-128"/>
                          <a:ea typeface="Meiryo UI" panose="020B0604030504040204" pitchFamily="50" charset="-128"/>
                        </a:rPr>
                        <a:t>約</a:t>
                      </a:r>
                      <a:r>
                        <a:rPr kumimoji="1" lang="en-US" altLang="ja-JP" sz="900" dirty="0">
                          <a:latin typeface="Meiryo UI" panose="020B0604030504040204" pitchFamily="50" charset="-128"/>
                          <a:ea typeface="Meiryo UI" panose="020B0604030504040204" pitchFamily="50" charset="-128"/>
                        </a:rPr>
                        <a:t>90</a:t>
                      </a:r>
                      <a:r>
                        <a:rPr kumimoji="1" lang="ja-JP" altLang="en-US" sz="900" dirty="0">
                          <a:latin typeface="Meiryo UI" panose="020B0604030504040204" pitchFamily="50" charset="-128"/>
                          <a:ea typeface="Meiryo UI" panose="020B0604030504040204" pitchFamily="50" charset="-128"/>
                        </a:rPr>
                        <a:t>億円</a:t>
                      </a:r>
                    </a:p>
                  </a:txBody>
                  <a:tcPr/>
                </a:tc>
                <a:tc>
                  <a:txBody>
                    <a:bodyPr/>
                    <a:lstStyle/>
                    <a:p>
                      <a:r>
                        <a:rPr kumimoji="1" lang="ja-JP" altLang="en-US" sz="900" dirty="0">
                          <a:latin typeface="Meiryo UI" panose="020B0604030504040204" pitchFamily="50" charset="-128"/>
                          <a:ea typeface="Meiryo UI" panose="020B0604030504040204" pitchFamily="50" charset="-128"/>
                        </a:rPr>
                        <a:t>大阪工業大学</a:t>
                      </a:r>
                      <a:r>
                        <a:rPr kumimoji="1" lang="en-US" altLang="ja-JP" sz="900" dirty="0">
                          <a:latin typeface="Meiryo UI" panose="020B0604030504040204" pitchFamily="50" charset="-128"/>
                          <a:ea typeface="Meiryo UI" panose="020B0604030504040204" pitchFamily="50" charset="-128"/>
                        </a:rPr>
                        <a:t>OIT</a:t>
                      </a:r>
                      <a:r>
                        <a:rPr kumimoji="1" lang="ja-JP" altLang="en-US" sz="900" dirty="0">
                          <a:latin typeface="Meiryo UI" panose="020B0604030504040204" pitchFamily="50" charset="-128"/>
                          <a:ea typeface="Meiryo UI" panose="020B0604030504040204" pitchFamily="50" charset="-128"/>
                        </a:rPr>
                        <a:t>梅田タワー</a:t>
                      </a:r>
                    </a:p>
                  </a:txBody>
                  <a:tcPr/>
                </a:tc>
                <a:extLst>
                  <a:ext uri="{0D108BD9-81ED-4DB2-BD59-A6C34878D82A}">
                    <a16:rowId xmlns:a16="http://schemas.microsoft.com/office/drawing/2014/main" val="2855763102"/>
                  </a:ext>
                </a:extLst>
              </a:tr>
              <a:tr h="229609">
                <a:tc>
                  <a:txBody>
                    <a:bodyPr/>
                    <a:lstStyle/>
                    <a:p>
                      <a:r>
                        <a:rPr kumimoji="1" lang="ja-JP" altLang="en-US" sz="900" dirty="0">
                          <a:latin typeface="Meiryo UI" panose="020B0604030504040204" pitchFamily="50" charset="-128"/>
                          <a:ea typeface="Meiryo UI" panose="020B0604030504040204" pitchFamily="50" charset="-128"/>
                        </a:rPr>
                        <a:t>大阪北小学校・曽根崎幼稚園跡地（北区曽根崎２丁目）</a:t>
                      </a:r>
                    </a:p>
                  </a:txBody>
                  <a:tcPr/>
                </a:tc>
                <a:tc>
                  <a:txBody>
                    <a:bodyPr/>
                    <a:lstStyle/>
                    <a:p>
                      <a:pPr algn="ctr"/>
                      <a:r>
                        <a:rPr kumimoji="1" lang="en-US" altLang="ja-JP" sz="900" dirty="0">
                          <a:latin typeface="Meiryo UI" panose="020B0604030504040204" pitchFamily="50" charset="-128"/>
                          <a:ea typeface="Meiryo UI" panose="020B0604030504040204" pitchFamily="50" charset="-128"/>
                        </a:rPr>
                        <a:t>2013</a:t>
                      </a:r>
                      <a:r>
                        <a:rPr kumimoji="1" lang="ja-JP" altLang="en-US" sz="900" dirty="0">
                          <a:latin typeface="Meiryo UI" panose="020B0604030504040204" pitchFamily="50" charset="-128"/>
                          <a:ea typeface="Meiryo UI" panose="020B0604030504040204" pitchFamily="50" charset="-128"/>
                        </a:rPr>
                        <a:t>年</a:t>
                      </a:r>
                    </a:p>
                  </a:txBody>
                  <a:tcPr/>
                </a:tc>
                <a:tc>
                  <a:txBody>
                    <a:bodyPr/>
                    <a:lstStyle/>
                    <a:p>
                      <a:pPr algn="ctr"/>
                      <a:r>
                        <a:rPr kumimoji="1" lang="ja-JP" altLang="en-US" sz="900" dirty="0">
                          <a:latin typeface="Meiryo UI" panose="020B0604030504040204" pitchFamily="50" charset="-128"/>
                          <a:ea typeface="Meiryo UI" panose="020B0604030504040204" pitchFamily="50" charset="-128"/>
                        </a:rPr>
                        <a:t>約</a:t>
                      </a:r>
                      <a:r>
                        <a:rPr kumimoji="1" lang="en-US" altLang="ja-JP" sz="900" dirty="0">
                          <a:latin typeface="Meiryo UI" panose="020B0604030504040204" pitchFamily="50" charset="-128"/>
                          <a:ea typeface="Meiryo UI" panose="020B0604030504040204" pitchFamily="50" charset="-128"/>
                        </a:rPr>
                        <a:t>6,900㎡</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900" dirty="0">
                          <a:latin typeface="Meiryo UI" panose="020B0604030504040204" pitchFamily="50" charset="-128"/>
                          <a:ea typeface="Meiryo UI" panose="020B0604030504040204" pitchFamily="50" charset="-128"/>
                        </a:rPr>
                        <a:t>約</a:t>
                      </a:r>
                      <a:r>
                        <a:rPr kumimoji="1" lang="en-US" altLang="ja-JP" sz="900" dirty="0">
                          <a:latin typeface="Meiryo UI" panose="020B0604030504040204" pitchFamily="50" charset="-128"/>
                          <a:ea typeface="Meiryo UI" panose="020B0604030504040204" pitchFamily="50" charset="-128"/>
                        </a:rPr>
                        <a:t>144</a:t>
                      </a:r>
                      <a:r>
                        <a:rPr kumimoji="1" lang="ja-JP" altLang="en-US" sz="900" dirty="0">
                          <a:latin typeface="Meiryo UI" panose="020B0604030504040204" pitchFamily="50" charset="-128"/>
                          <a:ea typeface="Meiryo UI" panose="020B0604030504040204" pitchFamily="50" charset="-128"/>
                        </a:rPr>
                        <a:t>億円</a:t>
                      </a:r>
                    </a:p>
                  </a:txBody>
                  <a:tcPr/>
                </a:tc>
                <a:tc>
                  <a:txBody>
                    <a:bodyPr/>
                    <a:lstStyle/>
                    <a:p>
                      <a:r>
                        <a:rPr kumimoji="1" lang="ja-JP" altLang="en-US" sz="900" dirty="0">
                          <a:latin typeface="Meiryo UI" panose="020B0604030504040204" pitchFamily="50" charset="-128"/>
                          <a:ea typeface="Meiryo UI" panose="020B0604030504040204" pitchFamily="50" charset="-128"/>
                        </a:rPr>
                        <a:t>梅田ガーデン（共同住宅・ホテル・商業）</a:t>
                      </a:r>
                    </a:p>
                  </a:txBody>
                  <a:tcPr/>
                </a:tc>
                <a:extLst>
                  <a:ext uri="{0D108BD9-81ED-4DB2-BD59-A6C34878D82A}">
                    <a16:rowId xmlns:a16="http://schemas.microsoft.com/office/drawing/2014/main" val="30229833"/>
                  </a:ext>
                </a:extLst>
              </a:tr>
            </a:tbl>
          </a:graphicData>
        </a:graphic>
      </p:graphicFrame>
      <p:sp>
        <p:nvSpPr>
          <p:cNvPr id="5" name="テキスト ボックス 4"/>
          <p:cNvSpPr txBox="1"/>
          <p:nvPr/>
        </p:nvSpPr>
        <p:spPr>
          <a:xfrm>
            <a:off x="258668" y="5530229"/>
            <a:ext cx="129614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主な不動産の売却</a:t>
            </a:r>
          </a:p>
        </p:txBody>
      </p: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3"/>
          <a:stretch>
            <a:fillRect/>
          </a:stretch>
        </p:blipFill>
        <p:spPr>
          <a:xfrm>
            <a:off x="232400" y="1071210"/>
            <a:ext cx="5243014" cy="4456562"/>
          </a:xfrm>
          <a:prstGeom prst="rect">
            <a:avLst/>
          </a:prstGeom>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43</a:t>
            </a:fld>
            <a:endParaRPr lang="ja-JP" altLang="en-US"/>
          </a:p>
        </p:txBody>
      </p:sp>
    </p:spTree>
    <p:extLst>
      <p:ext uri="{BB962C8B-B14F-4D97-AF65-F5344CB8AC3E}">
        <p14:creationId xmlns:p14="http://schemas.microsoft.com/office/powerpoint/2010/main" val="1359590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8"/>
          <p:cNvSpPr txBox="1">
            <a:spLocks noChangeArrowheads="1"/>
          </p:cNvSpPr>
          <p:nvPr/>
        </p:nvSpPr>
        <p:spPr bwMode="auto">
          <a:xfrm>
            <a:off x="415549" y="646620"/>
            <a:ext cx="8457996" cy="553998"/>
          </a:xfrm>
          <a:prstGeom prst="rect">
            <a:avLst/>
          </a:prstGeom>
          <a:noFill/>
          <a:ln w="9525">
            <a:noFill/>
            <a:miter lim="800000"/>
            <a:headEnd/>
            <a:tailEnd/>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未収金残高については、新型コロナウイルス感染症拡大を受けて、市税の徴収猶予特例を適用したことなどにより、</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年度は前年度から増加したものの、</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年度から着実に減少している。</a:t>
            </a:r>
            <a:endParaRPr kumimoji="1" lang="ja-JP"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p:cNvSpPr txBox="1"/>
          <p:nvPr/>
        </p:nvSpPr>
        <p:spPr>
          <a:xfrm>
            <a:off x="920142" y="5575721"/>
            <a:ext cx="432767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　未収金発生額の下の（　）は、徴収すべき額に対する発生額の割合</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　</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年度は市税の徴収猶予特例適用額</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億円を含む。</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市税の徴収猶予特例適用額を除くと、</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年度から</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億円減少している。</a:t>
            </a:r>
          </a:p>
        </p:txBody>
      </p:sp>
      <p:sp>
        <p:nvSpPr>
          <p:cNvPr id="26" name="テキスト ボックス 37"/>
          <p:cNvSpPr txBox="1"/>
          <p:nvPr/>
        </p:nvSpPr>
        <p:spPr>
          <a:xfrm>
            <a:off x="6865496" y="4974752"/>
            <a:ext cx="1780436" cy="584775"/>
          </a:xfrm>
          <a:prstGeom prst="rect">
            <a:avLst/>
          </a:prstGeom>
          <a:noFill/>
          <a:ln>
            <a:solidFill>
              <a:schemeClr val="tx1"/>
            </a:solidFill>
            <a:prstDash val="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主な未収金（</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年度決算額）</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zh-CN" sz="8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zh-CN"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国民健康保険料</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96</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endParaRPr kumimoji="1" lang="zh-CN" altLang="en-US" sz="8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・市税（</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95</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zh-TW" altLang="en-US" sz="800" b="0" i="0" u="none" strike="noStrike" kern="1200" cap="none" spc="0" normalizeH="0" baseline="0" noProof="0" dirty="0">
                <a:ln>
                  <a:noFill/>
                </a:ln>
                <a:solidFill>
                  <a:prstClr val="black"/>
                </a:solidFill>
                <a:effectLst/>
                <a:uLnTx/>
                <a:uFillTx/>
                <a:latin typeface="新細明體"/>
                <a:ea typeface="+mn-ea"/>
                <a:cs typeface="+mn-cs"/>
              </a:rPr>
              <a:t>生活保護費返還金</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88</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p>
        </p:txBody>
      </p:sp>
      <p:sp>
        <p:nvSpPr>
          <p:cNvPr id="25" name="テキスト ボックス 24"/>
          <p:cNvSpPr txBox="1"/>
          <p:nvPr/>
        </p:nvSpPr>
        <p:spPr>
          <a:xfrm>
            <a:off x="415549" y="168761"/>
            <a:ext cx="734016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４．改革の取組　　</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⑦未収金対策の強化</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0" name="直線コネクタ 29"/>
          <p:cNvCxnSpPr/>
          <p:nvPr/>
        </p:nvCxnSpPr>
        <p:spPr>
          <a:xfrm>
            <a:off x="270457" y="5727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33135" y="1694328"/>
            <a:ext cx="9077731" cy="3865199"/>
          </a:xfrm>
          <a:prstGeom prst="rect">
            <a:avLst/>
          </a:prstGeom>
        </p:spPr>
      </p:pic>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44</a:t>
            </a:fld>
            <a:endParaRPr lang="ja-JP" altLang="en-US"/>
          </a:p>
        </p:txBody>
      </p:sp>
    </p:spTree>
    <p:extLst>
      <p:ext uri="{BB962C8B-B14F-4D97-AF65-F5344CB8AC3E}">
        <p14:creationId xmlns:p14="http://schemas.microsoft.com/office/powerpoint/2010/main" val="206721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正方形/長方形 83"/>
          <p:cNvSpPr/>
          <p:nvPr/>
        </p:nvSpPr>
        <p:spPr>
          <a:xfrm>
            <a:off x="5966121" y="1486495"/>
            <a:ext cx="2999735" cy="34932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＜処理が完了した事業（</a:t>
            </a:r>
            <a:r>
              <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2024</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年見込み）＞</a:t>
            </a:r>
            <a:endPar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ビッグステップ </a:t>
            </a:r>
            <a:endPar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a:t>
            </a:r>
            <a:r>
              <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2007</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年に売却（売却益</a:t>
            </a:r>
            <a:r>
              <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70</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億円）</a:t>
            </a:r>
            <a:endPar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ソーラ新大阪・キッズパーク</a:t>
            </a:r>
            <a:endPar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a:t>
            </a:r>
            <a:r>
              <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2008</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年に売却（売却益</a:t>
            </a:r>
            <a:r>
              <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151</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億円）</a:t>
            </a:r>
            <a:r>
              <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r>
            <a:b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ＷＴＣ</a:t>
            </a:r>
            <a:endPar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a:t>
            </a:r>
            <a:r>
              <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2010</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年に損失補償（</a:t>
            </a:r>
            <a:r>
              <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424</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億円）、解散</a:t>
            </a:r>
            <a:endPar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土地開発公社</a:t>
            </a:r>
            <a:endPar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a:t>
            </a:r>
            <a:r>
              <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2011</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年に債権放棄（</a:t>
            </a:r>
            <a:r>
              <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175</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億円）、解散</a:t>
            </a:r>
            <a:endPar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道路公社</a:t>
            </a:r>
            <a:endPar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年に債権放棄（</a:t>
            </a:r>
            <a:r>
              <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286</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億円） 、解散</a:t>
            </a:r>
            <a:endPar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オスカードリーム</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年に和解・売却</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（和解金額等</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287</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億円・売却額</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endParaRPr kumimoji="1" lang="en-US" altLang="ja-JP" sz="105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阿倍野再開発事業</a:t>
            </a:r>
            <a:endPar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2023</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年度に、今後償還が必要な公債費</a:t>
            </a:r>
            <a:endPar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について一般会計による対応が完了する</a:t>
            </a:r>
            <a:endPar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予定</a:t>
            </a: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オーク</a:t>
            </a:r>
            <a:r>
              <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200</a:t>
            </a:r>
          </a:p>
          <a:p>
            <a:pPr lvl="0" fontAlgn="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2023</a:t>
            </a: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05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度に和解金（</a:t>
            </a:r>
            <a:r>
              <a:rPr lang="en-US" altLang="ja-JP" sz="1050" dirty="0">
                <a:solidFill>
                  <a:schemeClr val="tx1"/>
                </a:solidFill>
                <a:latin typeface="ＭＳ Ｐゴシック" panose="020B0600070205080204" pitchFamily="50" charset="-128"/>
              </a:rPr>
              <a:t>637</a:t>
            </a:r>
            <a:r>
              <a:rPr kumimoji="1" lang="ja-JP" altLang="en-US" sz="105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億円）の分割払</a:t>
            </a:r>
            <a:endParaRPr kumimoji="1" lang="en-US" altLang="ja-JP" sz="105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　　　　　いが完了する予定</a:t>
            </a:r>
            <a:endParaRPr kumimoji="1" lang="en-US" altLang="ja-JP" sz="105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8" name="正方形/長方形 87"/>
          <p:cNvSpPr/>
          <p:nvPr/>
        </p:nvSpPr>
        <p:spPr>
          <a:xfrm>
            <a:off x="5966122" y="5073395"/>
            <a:ext cx="2999736" cy="89634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＜引続き経営監視に取り組んでいく事業＞</a:t>
            </a: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特定調停を行った団体</a:t>
            </a: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ＭＤＣ （湊町開発センター）</a:t>
            </a: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ＡＴＣ （アジア太平洋トレードセンター）</a:t>
            </a: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クリスタ長堀</a:t>
            </a:r>
          </a:p>
        </p:txBody>
      </p:sp>
      <p:sp>
        <p:nvSpPr>
          <p:cNvPr id="89" name="正方形/長方形 88"/>
          <p:cNvSpPr/>
          <p:nvPr/>
        </p:nvSpPr>
        <p:spPr>
          <a:xfrm>
            <a:off x="5966122" y="6063397"/>
            <a:ext cx="2999736" cy="52521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＜収支不足の解消が見込まれている事業＞</a:t>
            </a: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・此花西部臨海地区土地区画整理事業</a:t>
            </a:r>
            <a:endParaRPr kumimoji="1" lang="ja-JP" altLang="en-US" sz="105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2" name="テキスト ボックス 31"/>
          <p:cNvSpPr txBox="1"/>
          <p:nvPr/>
        </p:nvSpPr>
        <p:spPr>
          <a:xfrm>
            <a:off x="251319" y="659831"/>
            <a:ext cx="8603088"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市の財政収支に大きく影響を及ぼす危険性があるものを「財務リスク」としてとりまとめ、処理状況を公表している。　売却や第三セクター等改革推進債の活用等、計画的な処理・健全化、抜本的対策を進めてきたことで、顕在化した財務リスクについては処理が完了する予定。</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5" name="直線コネクタ 24"/>
          <p:cNvCxnSpPr/>
          <p:nvPr/>
        </p:nvCxnSpPr>
        <p:spPr>
          <a:xfrm>
            <a:off x="270457" y="5727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174532" y="166493"/>
            <a:ext cx="78325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４．改革の取組　　</a:t>
            </a:r>
            <a:r>
              <a:rPr lang="ja-JP" altLang="en-US" sz="2000" dirty="0">
                <a:solidFill>
                  <a:srgbClr val="000000"/>
                </a:solidFill>
                <a:latin typeface="Meiryo UI" panose="020B0604030504040204" pitchFamily="50" charset="-128"/>
                <a:ea typeface="Meiryo UI" panose="020B0604030504040204" pitchFamily="50" charset="-128"/>
              </a:rPr>
              <a:t>⑧</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財務リスクの処理（大阪市）</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158120" y="1486495"/>
            <a:ext cx="5803895" cy="5395428"/>
          </a:xfrm>
          <a:prstGeom prst="rect">
            <a:avLst/>
          </a:prstGeom>
        </p:spPr>
      </p:pic>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45</a:t>
            </a:fld>
            <a:endParaRPr lang="ja-JP" altLang="en-US"/>
          </a:p>
        </p:txBody>
      </p:sp>
    </p:spTree>
    <p:extLst>
      <p:ext uri="{BB962C8B-B14F-4D97-AF65-F5344CB8AC3E}">
        <p14:creationId xmlns:p14="http://schemas.microsoft.com/office/powerpoint/2010/main" val="362547680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p:cNvSpPr txBox="1"/>
          <p:nvPr/>
        </p:nvSpPr>
        <p:spPr>
          <a:xfrm>
            <a:off x="295456" y="181042"/>
            <a:ext cx="783254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４．改革の取組　　</a:t>
            </a:r>
            <a:r>
              <a:rPr lang="ja-JP" altLang="en-US" sz="2000" dirty="0">
                <a:solidFill>
                  <a:srgbClr val="000000"/>
                </a:solidFill>
                <a:latin typeface="Meiryo UI" panose="020B0604030504040204" pitchFamily="50" charset="-128"/>
                <a:ea typeface="Meiryo UI" panose="020B0604030504040204" pitchFamily="50" charset="-128"/>
              </a:rPr>
              <a:t>⑨</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阿倍野再開発事業、オーク</a:t>
            </a:r>
            <a:r>
              <a:rPr kumimoji="1"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200</a:t>
            </a:r>
            <a:endPar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p:cNvSpPr txBox="1"/>
          <p:nvPr/>
        </p:nvSpPr>
        <p:spPr>
          <a:xfrm>
            <a:off x="260652" y="1052564"/>
            <a:ext cx="4383356"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阿倍野再開発事業は、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1976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年に事業着手し、</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年度に事業完了を迎えたが、事業の長期化、バブル崩壊による社会経済情勢の激変などから、公債費を資産処分収入で償還できないため、一般会計繰出金による収支不足対策を講じることとした。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年度当初予算をもって、公債費償還財源の予算措置が完了し、単年度の収支不足は解消される見込みとなった。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5" name="直線コネクタ 24"/>
          <p:cNvCxnSpPr/>
          <p:nvPr/>
        </p:nvCxnSpPr>
        <p:spPr>
          <a:xfrm>
            <a:off x="270457" y="5727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23528" y="656614"/>
            <a:ext cx="1775707"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阿倍野再開発事業</a:t>
            </a:r>
          </a:p>
        </p:txBody>
      </p:sp>
      <p:sp>
        <p:nvSpPr>
          <p:cNvPr id="28" name="テキスト ボックス 27"/>
          <p:cNvSpPr txBox="1"/>
          <p:nvPr/>
        </p:nvSpPr>
        <p:spPr>
          <a:xfrm>
            <a:off x="323528" y="3769295"/>
            <a:ext cx="1775707"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オーク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p:cNvSpPr txBox="1"/>
          <p:nvPr/>
        </p:nvSpPr>
        <p:spPr>
          <a:xfrm>
            <a:off x="323528" y="4135139"/>
            <a:ext cx="4320480" cy="224676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土地信託事業として</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年にオーク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開業したが、建設費の増加やバブル崩壊などから受託銀行の計画どおりに借入金の返済が進まず、厳しい経営状況に陥り、その負債の負担をめぐって、事業を進めた受託銀行と大阪市との間で訴訟となっ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年に、受託銀行が立て替えていた</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637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億円について大阪市が受託銀行側に</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年分割で支払うことなどとする和解が成立した。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以降、計画どおりに支払いを行い、</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年度末で完了予定となっている。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p:cNvPicPr>
            <a:picLocks noChangeAspect="1"/>
          </p:cNvPicPr>
          <p:nvPr/>
        </p:nvPicPr>
        <p:blipFill>
          <a:blip r:embed="rId3"/>
          <a:stretch>
            <a:fillRect/>
          </a:stretch>
        </p:blipFill>
        <p:spPr>
          <a:xfrm>
            <a:off x="4572001" y="688873"/>
            <a:ext cx="4700423" cy="5950212"/>
          </a:xfrm>
          <a:prstGeom prst="rect">
            <a:avLst/>
          </a:prstGeom>
        </p:spPr>
      </p:pic>
      <p:sp>
        <p:nvSpPr>
          <p:cNvPr id="2" name="スライド番号プレースホルダー 1"/>
          <p:cNvSpPr>
            <a:spLocks noGrp="1"/>
          </p:cNvSpPr>
          <p:nvPr>
            <p:ph type="sldNum" sz="quarter" idx="12"/>
          </p:nvPr>
        </p:nvSpPr>
        <p:spPr>
          <a:xfrm>
            <a:off x="7010400" y="6492875"/>
            <a:ext cx="2133600" cy="365125"/>
          </a:xfrm>
        </p:spPr>
        <p:txBody>
          <a:bodyPr/>
          <a:lstStyle/>
          <a:p>
            <a:fld id="{63BC356D-1576-478B-8647-1361C6E9DFF7}" type="slidenum">
              <a:rPr lang="ja-JP" altLang="en-US" smtClean="0"/>
              <a:pPr/>
              <a:t>46</a:t>
            </a:fld>
            <a:endParaRPr lang="ja-JP" altLang="en-US" dirty="0"/>
          </a:p>
        </p:txBody>
      </p:sp>
    </p:spTree>
    <p:extLst>
      <p:ext uri="{BB962C8B-B14F-4D97-AF65-F5344CB8AC3E}">
        <p14:creationId xmlns:p14="http://schemas.microsoft.com/office/powerpoint/2010/main" val="424613756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99523" y="259339"/>
            <a:ext cx="65217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５．成果（現時点の到達点）　①職員数</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88032" y="754742"/>
            <a:ext cx="8604448" cy="12464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これまでの改革の取組により、</a:t>
            </a:r>
            <a:r>
              <a:rPr kumimoji="1" lang="en-US" altLang="ja-JP"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2005</a:t>
            </a:r>
            <a:r>
              <a:rPr kumimoji="1" lang="ja-JP" altLang="en-US"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年度から</a:t>
            </a:r>
            <a:r>
              <a:rPr kumimoji="1" lang="en-US" altLang="ja-JP"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1" lang="ja-JP" altLang="en-US"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年度までで約</a:t>
            </a:r>
            <a:r>
              <a:rPr kumimoji="1" lang="en-US" altLang="ja-JP"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12,000</a:t>
            </a:r>
            <a:r>
              <a:rPr kumimoji="1" lang="ja-JP" altLang="en-US"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人（約</a:t>
            </a:r>
            <a:r>
              <a:rPr kumimoji="1" lang="en-US" altLang="ja-JP"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1" lang="ja-JP" altLang="en-US"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1" lang="ja-JP" altLang="en-US"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年度から</a:t>
            </a:r>
            <a:r>
              <a:rPr kumimoji="1" lang="en-US" altLang="ja-JP"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年度までで約</a:t>
            </a:r>
            <a:r>
              <a:rPr kumimoji="1" lang="en-US" altLang="ja-JP"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5,000</a:t>
            </a:r>
            <a:r>
              <a:rPr kumimoji="1" lang="ja-JP" altLang="en-US"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人（約</a:t>
            </a:r>
            <a:r>
              <a:rPr kumimoji="1" lang="en-US" altLang="ja-JP"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％）の職員を削減。</a:t>
            </a:r>
            <a:endParaRPr kumimoji="1" lang="en-US" altLang="ja-JP"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lvl="0" indent="-285750">
              <a:buFont typeface="Wingdings" panose="05000000000000000000" pitchFamily="2" charset="2"/>
              <a:buChar char="Ø"/>
              <a:defRPr/>
            </a:pPr>
            <a:r>
              <a:rPr kumimoji="1" lang="ja-JP" altLang="en-US"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さらに、</a:t>
            </a:r>
            <a:r>
              <a:rPr kumimoji="1" lang="en-US" altLang="ja-JP"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年度から</a:t>
            </a:r>
            <a:r>
              <a:rPr kumimoji="1" lang="en-US" altLang="ja-JP"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年度までに約</a:t>
            </a:r>
            <a:r>
              <a:rPr kumimoji="1" lang="en-US" altLang="ja-JP"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5,000</a:t>
            </a:r>
            <a:r>
              <a:rPr kumimoji="1" lang="ja-JP" altLang="en-US"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人（約</a:t>
            </a:r>
            <a:r>
              <a:rPr kumimoji="1" lang="en-US" altLang="ja-JP"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％）の職員を削減し、計約</a:t>
            </a:r>
            <a:r>
              <a:rPr kumimoji="1" lang="en-US" altLang="ja-JP"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22,000</a:t>
            </a:r>
            <a:r>
              <a:rPr kumimoji="1" lang="ja-JP" altLang="en-US"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人（約</a:t>
            </a:r>
            <a:r>
              <a:rPr kumimoji="1" lang="en-US" altLang="ja-JP"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46</a:t>
            </a:r>
            <a:r>
              <a:rPr kumimoji="1" lang="ja-JP" altLang="en-US" sz="15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％）の職員を削減した。</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県費負担教職員の影響を除く　他都市と比較しても大きな削減となり、市民</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万人あたりの職員数は</a:t>
            </a:r>
            <a:r>
              <a:rPr lang="ja-JP" altLang="en-US" sz="1500" dirty="0">
                <a:solidFill>
                  <a:prstClr val="black"/>
                </a:solidFill>
                <a:latin typeface="Meiryo UI" panose="020B0604030504040204" pitchFamily="50" charset="-128"/>
                <a:ea typeface="Meiryo UI" panose="020B0604030504040204" pitchFamily="50" charset="-128"/>
              </a:rPr>
              <a:t>概ね政令指定都市平均</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となった。</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 name="図 2"/>
          <p:cNvPicPr>
            <a:picLocks noChangeAspect="1"/>
          </p:cNvPicPr>
          <p:nvPr/>
        </p:nvPicPr>
        <p:blipFill>
          <a:blip r:embed="rId3"/>
          <a:stretch>
            <a:fillRect/>
          </a:stretch>
        </p:blipFill>
        <p:spPr>
          <a:xfrm>
            <a:off x="253054" y="2001237"/>
            <a:ext cx="8620491" cy="4602879"/>
          </a:xfrm>
          <a:prstGeom prst="rect">
            <a:avLst/>
          </a:prstGeom>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47</a:t>
            </a:fld>
            <a:endParaRPr lang="ja-JP" altLang="en-US"/>
          </a:p>
        </p:txBody>
      </p:sp>
    </p:spTree>
    <p:extLst>
      <p:ext uri="{BB962C8B-B14F-4D97-AF65-F5344CB8AC3E}">
        <p14:creationId xmlns:p14="http://schemas.microsoft.com/office/powerpoint/2010/main" val="3491814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99523" y="259339"/>
            <a:ext cx="65217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５．成果（現時点の到達点）　②人件費</a:t>
            </a:r>
          </a:p>
        </p:txBody>
      </p:sp>
      <p:cxnSp>
        <p:nvCxnSpPr>
          <p:cNvPr id="18" name="直線コネクタ 17"/>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99523" y="768662"/>
            <a:ext cx="8532440" cy="3231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職員の平均年収及び人件費予算額は従来から他都市より低水準。</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スライド番号プレースホルダー 3"/>
          <p:cNvSpPr txBox="1">
            <a:spLocks/>
          </p:cNvSpPr>
          <p:nvPr/>
        </p:nvSpPr>
        <p:spPr>
          <a:xfrm>
            <a:off x="7086600" y="647902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124583" y="1257698"/>
            <a:ext cx="8894835" cy="5169856"/>
          </a:xfrm>
          <a:prstGeom prst="rect">
            <a:avLst/>
          </a:prstGeom>
        </p:spPr>
      </p:pic>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48</a:t>
            </a:fld>
            <a:endParaRPr lang="ja-JP" altLang="en-US"/>
          </a:p>
        </p:txBody>
      </p:sp>
    </p:spTree>
    <p:extLst>
      <p:ext uri="{BB962C8B-B14F-4D97-AF65-F5344CB8AC3E}">
        <p14:creationId xmlns:p14="http://schemas.microsoft.com/office/powerpoint/2010/main" val="1666758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17" name="正方形/長方形 16"/>
          <p:cNvSpPr/>
          <p:nvPr/>
        </p:nvSpPr>
        <p:spPr>
          <a:xfrm>
            <a:off x="53141" y="195958"/>
            <a:ext cx="4462283"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Arial" panose="020B0604020202020204" pitchFamily="34" charset="0"/>
              </a:rPr>
              <a:t>（参考）市職員の年齢構成の変化</a:t>
            </a:r>
            <a:endParaRPr kumimoji="0" lang="ja-JP"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図 5"/>
          <p:cNvPicPr>
            <a:picLocks noChangeAspect="1"/>
          </p:cNvPicPr>
          <p:nvPr/>
        </p:nvPicPr>
        <p:blipFill>
          <a:blip r:embed="rId2"/>
          <a:stretch>
            <a:fillRect/>
          </a:stretch>
        </p:blipFill>
        <p:spPr>
          <a:xfrm>
            <a:off x="512520" y="1367939"/>
            <a:ext cx="2664761" cy="2146053"/>
          </a:xfrm>
          <a:prstGeom prst="rect">
            <a:avLst/>
          </a:prstGeom>
        </p:spPr>
      </p:pic>
      <p:pic>
        <p:nvPicPr>
          <p:cNvPr id="7" name="図 6"/>
          <p:cNvPicPr>
            <a:picLocks noChangeAspect="1"/>
          </p:cNvPicPr>
          <p:nvPr/>
        </p:nvPicPr>
        <p:blipFill>
          <a:blip r:embed="rId3"/>
          <a:stretch>
            <a:fillRect/>
          </a:stretch>
        </p:blipFill>
        <p:spPr>
          <a:xfrm>
            <a:off x="3455485" y="1367939"/>
            <a:ext cx="2664761" cy="2146053"/>
          </a:xfrm>
          <a:prstGeom prst="rect">
            <a:avLst/>
          </a:prstGeom>
        </p:spPr>
      </p:pic>
      <p:pic>
        <p:nvPicPr>
          <p:cNvPr id="10" name="図 9"/>
          <p:cNvPicPr>
            <a:picLocks noChangeAspect="1"/>
          </p:cNvPicPr>
          <p:nvPr/>
        </p:nvPicPr>
        <p:blipFill>
          <a:blip r:embed="rId4"/>
          <a:stretch>
            <a:fillRect/>
          </a:stretch>
        </p:blipFill>
        <p:spPr>
          <a:xfrm>
            <a:off x="6398450" y="1367939"/>
            <a:ext cx="2664761" cy="2146053"/>
          </a:xfrm>
          <a:prstGeom prst="rect">
            <a:avLst/>
          </a:prstGeom>
        </p:spPr>
      </p:pic>
      <p:sp>
        <p:nvSpPr>
          <p:cNvPr id="11" name="正方形/長方形 10"/>
          <p:cNvSpPr/>
          <p:nvPr/>
        </p:nvSpPr>
        <p:spPr>
          <a:xfrm>
            <a:off x="1388999" y="902765"/>
            <a:ext cx="1080655"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2005</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sp>
        <p:nvSpPr>
          <p:cNvPr id="19" name="正方形/長方形 18"/>
          <p:cNvSpPr/>
          <p:nvPr/>
        </p:nvSpPr>
        <p:spPr>
          <a:xfrm>
            <a:off x="4289751" y="916578"/>
            <a:ext cx="1080655"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2008</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sp>
        <p:nvSpPr>
          <p:cNvPr id="20" name="正方形/長方形 19"/>
          <p:cNvSpPr/>
          <p:nvPr/>
        </p:nvSpPr>
        <p:spPr>
          <a:xfrm>
            <a:off x="7190504" y="902765"/>
            <a:ext cx="1080655"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2022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sp>
        <p:nvSpPr>
          <p:cNvPr id="21" name="正方形/長方形 20"/>
          <p:cNvSpPr/>
          <p:nvPr/>
        </p:nvSpPr>
        <p:spPr>
          <a:xfrm rot="5400000">
            <a:off x="-315736" y="2269514"/>
            <a:ext cx="1080655" cy="3429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事務職</a:t>
            </a:r>
          </a:p>
        </p:txBody>
      </p:sp>
      <p:sp>
        <p:nvSpPr>
          <p:cNvPr id="22" name="フローチャート: 抜出し 21"/>
          <p:cNvSpPr/>
          <p:nvPr/>
        </p:nvSpPr>
        <p:spPr>
          <a:xfrm rot="5400000">
            <a:off x="1978042" y="3692778"/>
            <a:ext cx="2680858" cy="120408"/>
          </a:xfrm>
          <a:prstGeom prst="flowChartExtra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フローチャート: 抜出し 22"/>
          <p:cNvSpPr/>
          <p:nvPr/>
        </p:nvSpPr>
        <p:spPr>
          <a:xfrm rot="5400000">
            <a:off x="4945862" y="3692778"/>
            <a:ext cx="2680858" cy="120408"/>
          </a:xfrm>
          <a:prstGeom prst="flowChartExtra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5" name="図 24"/>
          <p:cNvPicPr>
            <a:picLocks noChangeAspect="1"/>
          </p:cNvPicPr>
          <p:nvPr/>
        </p:nvPicPr>
        <p:blipFill>
          <a:blip r:embed="rId5"/>
          <a:stretch>
            <a:fillRect/>
          </a:stretch>
        </p:blipFill>
        <p:spPr>
          <a:xfrm>
            <a:off x="6398450" y="4044277"/>
            <a:ext cx="2664761" cy="2146053"/>
          </a:xfrm>
          <a:prstGeom prst="rect">
            <a:avLst/>
          </a:prstGeom>
        </p:spPr>
      </p:pic>
      <p:pic>
        <p:nvPicPr>
          <p:cNvPr id="26" name="図 25"/>
          <p:cNvPicPr>
            <a:picLocks noChangeAspect="1"/>
          </p:cNvPicPr>
          <p:nvPr/>
        </p:nvPicPr>
        <p:blipFill>
          <a:blip r:embed="rId6"/>
          <a:stretch>
            <a:fillRect/>
          </a:stretch>
        </p:blipFill>
        <p:spPr>
          <a:xfrm>
            <a:off x="3455485" y="4050544"/>
            <a:ext cx="2664761" cy="2133517"/>
          </a:xfrm>
          <a:prstGeom prst="rect">
            <a:avLst/>
          </a:prstGeom>
        </p:spPr>
      </p:pic>
      <p:pic>
        <p:nvPicPr>
          <p:cNvPr id="27" name="図 26"/>
          <p:cNvPicPr>
            <a:picLocks noChangeAspect="1"/>
          </p:cNvPicPr>
          <p:nvPr/>
        </p:nvPicPr>
        <p:blipFill>
          <a:blip r:embed="rId7"/>
          <a:stretch>
            <a:fillRect/>
          </a:stretch>
        </p:blipFill>
        <p:spPr>
          <a:xfrm>
            <a:off x="512520" y="4047410"/>
            <a:ext cx="2664761" cy="2139784"/>
          </a:xfrm>
          <a:prstGeom prst="rect">
            <a:avLst/>
          </a:prstGeom>
        </p:spPr>
      </p:pic>
      <p:graphicFrame>
        <p:nvGraphicFramePr>
          <p:cNvPr id="28" name="表 27"/>
          <p:cNvGraphicFramePr>
            <a:graphicFrameLocks noGrp="1"/>
          </p:cNvGraphicFramePr>
          <p:nvPr/>
        </p:nvGraphicFramePr>
        <p:xfrm>
          <a:off x="799223" y="3472081"/>
          <a:ext cx="2260208" cy="228600"/>
        </p:xfrm>
        <a:graphic>
          <a:graphicData uri="http://schemas.openxmlformats.org/drawingml/2006/table">
            <a:tbl>
              <a:tblPr firstRow="1" bandRow="1">
                <a:tableStyleId>{5C22544A-7EE6-4342-B048-85BDC9FD1C3A}</a:tableStyleId>
              </a:tblPr>
              <a:tblGrid>
                <a:gridCol w="565052">
                  <a:extLst>
                    <a:ext uri="{9D8B030D-6E8A-4147-A177-3AD203B41FA5}">
                      <a16:colId xmlns:a16="http://schemas.microsoft.com/office/drawing/2014/main" val="2958575174"/>
                    </a:ext>
                  </a:extLst>
                </a:gridCol>
                <a:gridCol w="565052">
                  <a:extLst>
                    <a:ext uri="{9D8B030D-6E8A-4147-A177-3AD203B41FA5}">
                      <a16:colId xmlns:a16="http://schemas.microsoft.com/office/drawing/2014/main" val="906849099"/>
                    </a:ext>
                  </a:extLst>
                </a:gridCol>
                <a:gridCol w="565052">
                  <a:extLst>
                    <a:ext uri="{9D8B030D-6E8A-4147-A177-3AD203B41FA5}">
                      <a16:colId xmlns:a16="http://schemas.microsoft.com/office/drawing/2014/main" val="502533254"/>
                    </a:ext>
                  </a:extLst>
                </a:gridCol>
                <a:gridCol w="565052">
                  <a:extLst>
                    <a:ext uri="{9D8B030D-6E8A-4147-A177-3AD203B41FA5}">
                      <a16:colId xmlns:a16="http://schemas.microsoft.com/office/drawing/2014/main" val="178087895"/>
                    </a:ext>
                  </a:extLst>
                </a:gridCol>
              </a:tblGrid>
              <a:tr h="0">
                <a:tc>
                  <a:txBody>
                    <a:bodyPr/>
                    <a:lstStyle/>
                    <a:p>
                      <a:pPr algn="ctr"/>
                      <a:r>
                        <a:rPr kumimoji="1" lang="en-US" altLang="ja-JP" sz="900" b="0" dirty="0">
                          <a:solidFill>
                            <a:sysClr val="windowText" lastClr="000000"/>
                          </a:solidFill>
                          <a:latin typeface="+mn-ea"/>
                          <a:ea typeface="+mn-ea"/>
                        </a:rPr>
                        <a:t>20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30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40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50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218422"/>
                  </a:ext>
                </a:extLst>
              </a:tr>
            </a:tbl>
          </a:graphicData>
        </a:graphic>
      </p:graphicFrame>
      <p:graphicFrame>
        <p:nvGraphicFramePr>
          <p:cNvPr id="29" name="表 28"/>
          <p:cNvGraphicFramePr>
            <a:graphicFrameLocks noGrp="1"/>
          </p:cNvGraphicFramePr>
          <p:nvPr/>
        </p:nvGraphicFramePr>
        <p:xfrm>
          <a:off x="3732923" y="3472081"/>
          <a:ext cx="2260208" cy="228600"/>
        </p:xfrm>
        <a:graphic>
          <a:graphicData uri="http://schemas.openxmlformats.org/drawingml/2006/table">
            <a:tbl>
              <a:tblPr firstRow="1" bandRow="1">
                <a:tableStyleId>{5C22544A-7EE6-4342-B048-85BDC9FD1C3A}</a:tableStyleId>
              </a:tblPr>
              <a:tblGrid>
                <a:gridCol w="565052">
                  <a:extLst>
                    <a:ext uri="{9D8B030D-6E8A-4147-A177-3AD203B41FA5}">
                      <a16:colId xmlns:a16="http://schemas.microsoft.com/office/drawing/2014/main" val="2958575174"/>
                    </a:ext>
                  </a:extLst>
                </a:gridCol>
                <a:gridCol w="565052">
                  <a:extLst>
                    <a:ext uri="{9D8B030D-6E8A-4147-A177-3AD203B41FA5}">
                      <a16:colId xmlns:a16="http://schemas.microsoft.com/office/drawing/2014/main" val="906849099"/>
                    </a:ext>
                  </a:extLst>
                </a:gridCol>
                <a:gridCol w="565052">
                  <a:extLst>
                    <a:ext uri="{9D8B030D-6E8A-4147-A177-3AD203B41FA5}">
                      <a16:colId xmlns:a16="http://schemas.microsoft.com/office/drawing/2014/main" val="502533254"/>
                    </a:ext>
                  </a:extLst>
                </a:gridCol>
                <a:gridCol w="565052">
                  <a:extLst>
                    <a:ext uri="{9D8B030D-6E8A-4147-A177-3AD203B41FA5}">
                      <a16:colId xmlns:a16="http://schemas.microsoft.com/office/drawing/2014/main" val="178087895"/>
                    </a:ext>
                  </a:extLst>
                </a:gridCol>
              </a:tblGrid>
              <a:tr h="0">
                <a:tc>
                  <a:txBody>
                    <a:bodyPr/>
                    <a:lstStyle/>
                    <a:p>
                      <a:pPr algn="ctr"/>
                      <a:r>
                        <a:rPr kumimoji="1" lang="en-US" altLang="ja-JP" sz="900" b="0" dirty="0">
                          <a:solidFill>
                            <a:sysClr val="windowText" lastClr="000000"/>
                          </a:solidFill>
                          <a:latin typeface="+mn-ea"/>
                          <a:ea typeface="+mn-ea"/>
                        </a:rPr>
                        <a:t>20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30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40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50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218422"/>
                  </a:ext>
                </a:extLst>
              </a:tr>
            </a:tbl>
          </a:graphicData>
        </a:graphic>
      </p:graphicFrame>
      <p:graphicFrame>
        <p:nvGraphicFramePr>
          <p:cNvPr id="30" name="表 29"/>
          <p:cNvGraphicFramePr>
            <a:graphicFrameLocks noGrp="1"/>
          </p:cNvGraphicFramePr>
          <p:nvPr/>
        </p:nvGraphicFramePr>
        <p:xfrm>
          <a:off x="6673810" y="3472081"/>
          <a:ext cx="2260208" cy="228600"/>
        </p:xfrm>
        <a:graphic>
          <a:graphicData uri="http://schemas.openxmlformats.org/drawingml/2006/table">
            <a:tbl>
              <a:tblPr firstRow="1" bandRow="1">
                <a:tableStyleId>{5C22544A-7EE6-4342-B048-85BDC9FD1C3A}</a:tableStyleId>
              </a:tblPr>
              <a:tblGrid>
                <a:gridCol w="565052">
                  <a:extLst>
                    <a:ext uri="{9D8B030D-6E8A-4147-A177-3AD203B41FA5}">
                      <a16:colId xmlns:a16="http://schemas.microsoft.com/office/drawing/2014/main" val="2958575174"/>
                    </a:ext>
                  </a:extLst>
                </a:gridCol>
                <a:gridCol w="565052">
                  <a:extLst>
                    <a:ext uri="{9D8B030D-6E8A-4147-A177-3AD203B41FA5}">
                      <a16:colId xmlns:a16="http://schemas.microsoft.com/office/drawing/2014/main" val="906849099"/>
                    </a:ext>
                  </a:extLst>
                </a:gridCol>
                <a:gridCol w="565052">
                  <a:extLst>
                    <a:ext uri="{9D8B030D-6E8A-4147-A177-3AD203B41FA5}">
                      <a16:colId xmlns:a16="http://schemas.microsoft.com/office/drawing/2014/main" val="502533254"/>
                    </a:ext>
                  </a:extLst>
                </a:gridCol>
                <a:gridCol w="565052">
                  <a:extLst>
                    <a:ext uri="{9D8B030D-6E8A-4147-A177-3AD203B41FA5}">
                      <a16:colId xmlns:a16="http://schemas.microsoft.com/office/drawing/2014/main" val="178087895"/>
                    </a:ext>
                  </a:extLst>
                </a:gridCol>
              </a:tblGrid>
              <a:tr h="0">
                <a:tc>
                  <a:txBody>
                    <a:bodyPr/>
                    <a:lstStyle/>
                    <a:p>
                      <a:pPr algn="ctr"/>
                      <a:r>
                        <a:rPr kumimoji="1" lang="en-US" altLang="ja-JP" sz="900" b="0" dirty="0">
                          <a:solidFill>
                            <a:sysClr val="windowText" lastClr="000000"/>
                          </a:solidFill>
                          <a:latin typeface="+mn-ea"/>
                          <a:ea typeface="+mn-ea"/>
                        </a:rPr>
                        <a:t>20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30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40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50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218422"/>
                  </a:ext>
                </a:extLst>
              </a:tr>
            </a:tbl>
          </a:graphicData>
        </a:graphic>
      </p:graphicFrame>
      <p:graphicFrame>
        <p:nvGraphicFramePr>
          <p:cNvPr id="31" name="表 30"/>
          <p:cNvGraphicFramePr>
            <a:graphicFrameLocks noGrp="1"/>
          </p:cNvGraphicFramePr>
          <p:nvPr/>
        </p:nvGraphicFramePr>
        <p:xfrm>
          <a:off x="6673810" y="6152728"/>
          <a:ext cx="2260208" cy="228600"/>
        </p:xfrm>
        <a:graphic>
          <a:graphicData uri="http://schemas.openxmlformats.org/drawingml/2006/table">
            <a:tbl>
              <a:tblPr firstRow="1" bandRow="1">
                <a:tableStyleId>{5C22544A-7EE6-4342-B048-85BDC9FD1C3A}</a:tableStyleId>
              </a:tblPr>
              <a:tblGrid>
                <a:gridCol w="565052">
                  <a:extLst>
                    <a:ext uri="{9D8B030D-6E8A-4147-A177-3AD203B41FA5}">
                      <a16:colId xmlns:a16="http://schemas.microsoft.com/office/drawing/2014/main" val="2958575174"/>
                    </a:ext>
                  </a:extLst>
                </a:gridCol>
                <a:gridCol w="565052">
                  <a:extLst>
                    <a:ext uri="{9D8B030D-6E8A-4147-A177-3AD203B41FA5}">
                      <a16:colId xmlns:a16="http://schemas.microsoft.com/office/drawing/2014/main" val="906849099"/>
                    </a:ext>
                  </a:extLst>
                </a:gridCol>
                <a:gridCol w="565052">
                  <a:extLst>
                    <a:ext uri="{9D8B030D-6E8A-4147-A177-3AD203B41FA5}">
                      <a16:colId xmlns:a16="http://schemas.microsoft.com/office/drawing/2014/main" val="502533254"/>
                    </a:ext>
                  </a:extLst>
                </a:gridCol>
                <a:gridCol w="565052">
                  <a:extLst>
                    <a:ext uri="{9D8B030D-6E8A-4147-A177-3AD203B41FA5}">
                      <a16:colId xmlns:a16="http://schemas.microsoft.com/office/drawing/2014/main" val="178087895"/>
                    </a:ext>
                  </a:extLst>
                </a:gridCol>
              </a:tblGrid>
              <a:tr h="0">
                <a:tc>
                  <a:txBody>
                    <a:bodyPr/>
                    <a:lstStyle/>
                    <a:p>
                      <a:pPr algn="ctr"/>
                      <a:r>
                        <a:rPr kumimoji="1" lang="en-US" altLang="ja-JP" sz="900" b="0" dirty="0">
                          <a:solidFill>
                            <a:sysClr val="windowText" lastClr="000000"/>
                          </a:solidFill>
                          <a:latin typeface="+mn-ea"/>
                          <a:ea typeface="+mn-ea"/>
                        </a:rPr>
                        <a:t>20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30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40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50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218422"/>
                  </a:ext>
                </a:extLst>
              </a:tr>
            </a:tbl>
          </a:graphicData>
        </a:graphic>
      </p:graphicFrame>
      <p:graphicFrame>
        <p:nvGraphicFramePr>
          <p:cNvPr id="32" name="表 31"/>
          <p:cNvGraphicFramePr>
            <a:graphicFrameLocks noGrp="1"/>
          </p:cNvGraphicFramePr>
          <p:nvPr/>
        </p:nvGraphicFramePr>
        <p:xfrm>
          <a:off x="3730845" y="6152728"/>
          <a:ext cx="2260208" cy="228600"/>
        </p:xfrm>
        <a:graphic>
          <a:graphicData uri="http://schemas.openxmlformats.org/drawingml/2006/table">
            <a:tbl>
              <a:tblPr firstRow="1" bandRow="1">
                <a:tableStyleId>{5C22544A-7EE6-4342-B048-85BDC9FD1C3A}</a:tableStyleId>
              </a:tblPr>
              <a:tblGrid>
                <a:gridCol w="565052">
                  <a:extLst>
                    <a:ext uri="{9D8B030D-6E8A-4147-A177-3AD203B41FA5}">
                      <a16:colId xmlns:a16="http://schemas.microsoft.com/office/drawing/2014/main" val="2958575174"/>
                    </a:ext>
                  </a:extLst>
                </a:gridCol>
                <a:gridCol w="565052">
                  <a:extLst>
                    <a:ext uri="{9D8B030D-6E8A-4147-A177-3AD203B41FA5}">
                      <a16:colId xmlns:a16="http://schemas.microsoft.com/office/drawing/2014/main" val="906849099"/>
                    </a:ext>
                  </a:extLst>
                </a:gridCol>
                <a:gridCol w="565052">
                  <a:extLst>
                    <a:ext uri="{9D8B030D-6E8A-4147-A177-3AD203B41FA5}">
                      <a16:colId xmlns:a16="http://schemas.microsoft.com/office/drawing/2014/main" val="502533254"/>
                    </a:ext>
                  </a:extLst>
                </a:gridCol>
                <a:gridCol w="565052">
                  <a:extLst>
                    <a:ext uri="{9D8B030D-6E8A-4147-A177-3AD203B41FA5}">
                      <a16:colId xmlns:a16="http://schemas.microsoft.com/office/drawing/2014/main" val="178087895"/>
                    </a:ext>
                  </a:extLst>
                </a:gridCol>
              </a:tblGrid>
              <a:tr h="0">
                <a:tc>
                  <a:txBody>
                    <a:bodyPr/>
                    <a:lstStyle/>
                    <a:p>
                      <a:pPr algn="ctr"/>
                      <a:r>
                        <a:rPr kumimoji="1" lang="en-US" altLang="ja-JP" sz="900" b="0" dirty="0">
                          <a:solidFill>
                            <a:sysClr val="windowText" lastClr="000000"/>
                          </a:solidFill>
                          <a:latin typeface="+mn-ea"/>
                          <a:ea typeface="+mn-ea"/>
                        </a:rPr>
                        <a:t>20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30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40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50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218422"/>
                  </a:ext>
                </a:extLst>
              </a:tr>
            </a:tbl>
          </a:graphicData>
        </a:graphic>
      </p:graphicFrame>
      <p:graphicFrame>
        <p:nvGraphicFramePr>
          <p:cNvPr id="33" name="表 32"/>
          <p:cNvGraphicFramePr>
            <a:graphicFrameLocks noGrp="1"/>
          </p:cNvGraphicFramePr>
          <p:nvPr/>
        </p:nvGraphicFramePr>
        <p:xfrm>
          <a:off x="799223" y="6152728"/>
          <a:ext cx="2260208" cy="228600"/>
        </p:xfrm>
        <a:graphic>
          <a:graphicData uri="http://schemas.openxmlformats.org/drawingml/2006/table">
            <a:tbl>
              <a:tblPr firstRow="1" bandRow="1">
                <a:tableStyleId>{5C22544A-7EE6-4342-B048-85BDC9FD1C3A}</a:tableStyleId>
              </a:tblPr>
              <a:tblGrid>
                <a:gridCol w="565052">
                  <a:extLst>
                    <a:ext uri="{9D8B030D-6E8A-4147-A177-3AD203B41FA5}">
                      <a16:colId xmlns:a16="http://schemas.microsoft.com/office/drawing/2014/main" val="2958575174"/>
                    </a:ext>
                  </a:extLst>
                </a:gridCol>
                <a:gridCol w="565052">
                  <a:extLst>
                    <a:ext uri="{9D8B030D-6E8A-4147-A177-3AD203B41FA5}">
                      <a16:colId xmlns:a16="http://schemas.microsoft.com/office/drawing/2014/main" val="906849099"/>
                    </a:ext>
                  </a:extLst>
                </a:gridCol>
                <a:gridCol w="565052">
                  <a:extLst>
                    <a:ext uri="{9D8B030D-6E8A-4147-A177-3AD203B41FA5}">
                      <a16:colId xmlns:a16="http://schemas.microsoft.com/office/drawing/2014/main" val="502533254"/>
                    </a:ext>
                  </a:extLst>
                </a:gridCol>
                <a:gridCol w="565052">
                  <a:extLst>
                    <a:ext uri="{9D8B030D-6E8A-4147-A177-3AD203B41FA5}">
                      <a16:colId xmlns:a16="http://schemas.microsoft.com/office/drawing/2014/main" val="178087895"/>
                    </a:ext>
                  </a:extLst>
                </a:gridCol>
              </a:tblGrid>
              <a:tr h="0">
                <a:tc>
                  <a:txBody>
                    <a:bodyPr/>
                    <a:lstStyle/>
                    <a:p>
                      <a:pPr algn="ctr"/>
                      <a:r>
                        <a:rPr kumimoji="1" lang="en-US" altLang="ja-JP" sz="900" b="0" dirty="0">
                          <a:solidFill>
                            <a:sysClr val="windowText" lastClr="000000"/>
                          </a:solidFill>
                          <a:latin typeface="+mn-ea"/>
                          <a:ea typeface="+mn-ea"/>
                        </a:rPr>
                        <a:t>20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30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40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50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218422"/>
                  </a:ext>
                </a:extLst>
              </a:tr>
            </a:tbl>
          </a:graphicData>
        </a:graphic>
      </p:graphicFrame>
      <p:sp>
        <p:nvSpPr>
          <p:cNvPr id="34" name="正方形/長方形 33"/>
          <p:cNvSpPr/>
          <p:nvPr/>
        </p:nvSpPr>
        <p:spPr>
          <a:xfrm rot="5400000">
            <a:off x="-315736" y="4945851"/>
            <a:ext cx="1080655" cy="3429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技術職</a:t>
            </a:r>
          </a:p>
        </p:txBody>
      </p:sp>
      <p:sp>
        <p:nvSpPr>
          <p:cNvPr id="24" name="正方形/長方形 23"/>
          <p:cNvSpPr/>
          <p:nvPr/>
        </p:nvSpPr>
        <p:spPr>
          <a:xfrm>
            <a:off x="410004" y="4005064"/>
            <a:ext cx="525921" cy="375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（人</a:t>
            </a:r>
            <a:r>
              <a:rPr kumimoji="1" lang="ja-JP" altLang="en-US" sz="800" dirty="0">
                <a:solidFill>
                  <a:schemeClr val="tx1"/>
                </a:solidFill>
              </a:rPr>
              <a:t>）</a:t>
            </a:r>
          </a:p>
        </p:txBody>
      </p:sp>
      <p:sp>
        <p:nvSpPr>
          <p:cNvPr id="35" name="正方形/長方形 34"/>
          <p:cNvSpPr/>
          <p:nvPr/>
        </p:nvSpPr>
        <p:spPr>
          <a:xfrm>
            <a:off x="3400776" y="4005063"/>
            <a:ext cx="525921" cy="375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（人</a:t>
            </a:r>
            <a:r>
              <a:rPr kumimoji="1" lang="ja-JP" altLang="en-US" sz="800" dirty="0">
                <a:solidFill>
                  <a:schemeClr val="tx1"/>
                </a:solidFill>
              </a:rPr>
              <a:t>）</a:t>
            </a:r>
          </a:p>
        </p:txBody>
      </p:sp>
      <p:sp>
        <p:nvSpPr>
          <p:cNvPr id="36" name="正方形/長方形 35"/>
          <p:cNvSpPr/>
          <p:nvPr/>
        </p:nvSpPr>
        <p:spPr>
          <a:xfrm>
            <a:off x="6316490" y="4005063"/>
            <a:ext cx="525921" cy="375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（人</a:t>
            </a:r>
            <a:r>
              <a:rPr kumimoji="1" lang="ja-JP" altLang="en-US" sz="800" dirty="0">
                <a:solidFill>
                  <a:schemeClr val="tx1"/>
                </a:solidFill>
              </a:rPr>
              <a:t>）</a:t>
            </a:r>
          </a:p>
        </p:txBody>
      </p:sp>
      <p:sp>
        <p:nvSpPr>
          <p:cNvPr id="37" name="正方形/長方形 36"/>
          <p:cNvSpPr/>
          <p:nvPr/>
        </p:nvSpPr>
        <p:spPr>
          <a:xfrm>
            <a:off x="431534" y="1338329"/>
            <a:ext cx="525921" cy="375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（人</a:t>
            </a:r>
            <a:r>
              <a:rPr kumimoji="1" lang="ja-JP" altLang="en-US" sz="800" dirty="0">
                <a:solidFill>
                  <a:schemeClr val="tx1"/>
                </a:solidFill>
              </a:rPr>
              <a:t>）</a:t>
            </a:r>
          </a:p>
        </p:txBody>
      </p:sp>
      <p:sp>
        <p:nvSpPr>
          <p:cNvPr id="38" name="正方形/長方形 37"/>
          <p:cNvSpPr/>
          <p:nvPr/>
        </p:nvSpPr>
        <p:spPr>
          <a:xfrm>
            <a:off x="3378676" y="1338328"/>
            <a:ext cx="525921" cy="375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（人</a:t>
            </a:r>
            <a:r>
              <a:rPr kumimoji="1" lang="ja-JP" altLang="en-US" sz="800" dirty="0">
                <a:solidFill>
                  <a:schemeClr val="tx1"/>
                </a:solidFill>
              </a:rPr>
              <a:t>）</a:t>
            </a:r>
          </a:p>
        </p:txBody>
      </p:sp>
      <p:sp>
        <p:nvSpPr>
          <p:cNvPr id="39" name="正方形/長方形 38"/>
          <p:cNvSpPr/>
          <p:nvPr/>
        </p:nvSpPr>
        <p:spPr>
          <a:xfrm>
            <a:off x="6346495" y="1324205"/>
            <a:ext cx="525921" cy="375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（人</a:t>
            </a:r>
            <a:r>
              <a:rPr kumimoji="1" lang="ja-JP" altLang="en-US" sz="800" dirty="0">
                <a:solidFill>
                  <a:schemeClr val="tx1"/>
                </a:solidFill>
              </a:rPr>
              <a:t>）</a:t>
            </a:r>
          </a:p>
        </p:txBody>
      </p:sp>
      <p:sp>
        <p:nvSpPr>
          <p:cNvPr id="4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41" name="正方形/長方形 40"/>
          <p:cNvSpPr/>
          <p:nvPr/>
        </p:nvSpPr>
        <p:spPr>
          <a:xfrm>
            <a:off x="8820000" y="6048000"/>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rPr>
              <a:t>（歳）</a:t>
            </a:r>
            <a:endParaRPr kumimoji="1" lang="ja-JP" altLang="en-US" sz="800" dirty="0">
              <a:solidFill>
                <a:schemeClr val="tx1"/>
              </a:solidFill>
            </a:endParaRPr>
          </a:p>
        </p:txBody>
      </p:sp>
      <p:sp>
        <p:nvSpPr>
          <p:cNvPr id="42" name="正方形/長方形 41"/>
          <p:cNvSpPr/>
          <p:nvPr/>
        </p:nvSpPr>
        <p:spPr>
          <a:xfrm>
            <a:off x="5904000" y="6048000"/>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rPr>
              <a:t>（歳）</a:t>
            </a:r>
            <a:endParaRPr kumimoji="1" lang="ja-JP" altLang="en-US" sz="800" dirty="0">
              <a:solidFill>
                <a:schemeClr val="tx1"/>
              </a:solidFill>
            </a:endParaRPr>
          </a:p>
        </p:txBody>
      </p:sp>
      <p:sp>
        <p:nvSpPr>
          <p:cNvPr id="43" name="正方形/長方形 42"/>
          <p:cNvSpPr/>
          <p:nvPr/>
        </p:nvSpPr>
        <p:spPr>
          <a:xfrm>
            <a:off x="2952000" y="6048000"/>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a:solidFill>
                  <a:schemeClr val="tx1"/>
                </a:solidFill>
              </a:rPr>
              <a:t>（歳）</a:t>
            </a:r>
            <a:endParaRPr kumimoji="1" lang="ja-JP" altLang="en-US" sz="800" dirty="0">
              <a:solidFill>
                <a:schemeClr val="tx1"/>
              </a:solidFill>
            </a:endParaRPr>
          </a:p>
        </p:txBody>
      </p:sp>
      <p:sp>
        <p:nvSpPr>
          <p:cNvPr id="44" name="正方形/長方形 43"/>
          <p:cNvSpPr/>
          <p:nvPr/>
        </p:nvSpPr>
        <p:spPr>
          <a:xfrm>
            <a:off x="8820520" y="3393024"/>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rPr>
              <a:t>（歳）</a:t>
            </a:r>
            <a:endParaRPr kumimoji="1" lang="ja-JP" altLang="en-US" sz="800" dirty="0">
              <a:solidFill>
                <a:schemeClr val="tx1"/>
              </a:solidFill>
            </a:endParaRPr>
          </a:p>
        </p:txBody>
      </p:sp>
      <p:sp>
        <p:nvSpPr>
          <p:cNvPr id="45" name="正方形/長方形 44"/>
          <p:cNvSpPr/>
          <p:nvPr/>
        </p:nvSpPr>
        <p:spPr>
          <a:xfrm>
            <a:off x="5904520" y="3393024"/>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rPr>
              <a:t>（歳）</a:t>
            </a:r>
            <a:endParaRPr kumimoji="1" lang="ja-JP" altLang="en-US" sz="800" dirty="0">
              <a:solidFill>
                <a:schemeClr val="tx1"/>
              </a:solidFill>
            </a:endParaRPr>
          </a:p>
        </p:txBody>
      </p:sp>
      <p:sp>
        <p:nvSpPr>
          <p:cNvPr id="46" name="正方形/長方形 45"/>
          <p:cNvSpPr/>
          <p:nvPr/>
        </p:nvSpPr>
        <p:spPr>
          <a:xfrm>
            <a:off x="2952520" y="3393024"/>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a:solidFill>
                  <a:schemeClr val="tx1"/>
                </a:solidFill>
              </a:rPr>
              <a:t>（歳）</a:t>
            </a:r>
            <a:endParaRPr kumimoji="1" lang="ja-JP" altLang="en-US" sz="800" dirty="0">
              <a:solidFill>
                <a:schemeClr val="tx1"/>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49</a:t>
            </a:fld>
            <a:endParaRPr lang="ja-JP" altLang="en-US"/>
          </a:p>
        </p:txBody>
      </p:sp>
    </p:spTree>
    <p:extLst>
      <p:ext uri="{BB962C8B-B14F-4D97-AF65-F5344CB8AC3E}">
        <p14:creationId xmlns:p14="http://schemas.microsoft.com/office/powerpoint/2010/main" val="4000060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CE938D8F-9351-FBF2-63F0-44B78AE05C7F}"/>
              </a:ext>
            </a:extLst>
          </p:cNvPr>
          <p:cNvCxnSpPr/>
          <p:nvPr/>
        </p:nvCxnSpPr>
        <p:spPr>
          <a:xfrm>
            <a:off x="251520" y="589609"/>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1297928" y="767862"/>
            <a:ext cx="1080655" cy="265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2005</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sp>
        <p:nvSpPr>
          <p:cNvPr id="19" name="正方形/長方形 18"/>
          <p:cNvSpPr/>
          <p:nvPr/>
        </p:nvSpPr>
        <p:spPr>
          <a:xfrm>
            <a:off x="4299717" y="767862"/>
            <a:ext cx="1080655" cy="265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2008</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sp>
        <p:nvSpPr>
          <p:cNvPr id="20" name="正方形/長方形 19"/>
          <p:cNvSpPr/>
          <p:nvPr/>
        </p:nvSpPr>
        <p:spPr>
          <a:xfrm>
            <a:off x="7305744" y="763831"/>
            <a:ext cx="1080655" cy="268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2022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graphicFrame>
        <p:nvGraphicFramePr>
          <p:cNvPr id="28" name="表 27"/>
          <p:cNvGraphicFramePr>
            <a:graphicFrameLocks noGrp="1"/>
          </p:cNvGraphicFramePr>
          <p:nvPr/>
        </p:nvGraphicFramePr>
        <p:xfrm>
          <a:off x="769054" y="3322973"/>
          <a:ext cx="2260208" cy="228600"/>
        </p:xfrm>
        <a:graphic>
          <a:graphicData uri="http://schemas.openxmlformats.org/drawingml/2006/table">
            <a:tbl>
              <a:tblPr firstRow="1" bandRow="1">
                <a:tableStyleId>{5C22544A-7EE6-4342-B048-85BDC9FD1C3A}</a:tableStyleId>
              </a:tblPr>
              <a:tblGrid>
                <a:gridCol w="565052">
                  <a:extLst>
                    <a:ext uri="{9D8B030D-6E8A-4147-A177-3AD203B41FA5}">
                      <a16:colId xmlns:a16="http://schemas.microsoft.com/office/drawing/2014/main" val="2958575174"/>
                    </a:ext>
                  </a:extLst>
                </a:gridCol>
                <a:gridCol w="565052">
                  <a:extLst>
                    <a:ext uri="{9D8B030D-6E8A-4147-A177-3AD203B41FA5}">
                      <a16:colId xmlns:a16="http://schemas.microsoft.com/office/drawing/2014/main" val="906849099"/>
                    </a:ext>
                  </a:extLst>
                </a:gridCol>
                <a:gridCol w="565052">
                  <a:extLst>
                    <a:ext uri="{9D8B030D-6E8A-4147-A177-3AD203B41FA5}">
                      <a16:colId xmlns:a16="http://schemas.microsoft.com/office/drawing/2014/main" val="502533254"/>
                    </a:ext>
                  </a:extLst>
                </a:gridCol>
                <a:gridCol w="565052">
                  <a:extLst>
                    <a:ext uri="{9D8B030D-6E8A-4147-A177-3AD203B41FA5}">
                      <a16:colId xmlns:a16="http://schemas.microsoft.com/office/drawing/2014/main" val="178087895"/>
                    </a:ext>
                  </a:extLst>
                </a:gridCol>
              </a:tblGrid>
              <a:tr h="0">
                <a:tc>
                  <a:txBody>
                    <a:bodyPr/>
                    <a:lstStyle/>
                    <a:p>
                      <a:pPr algn="ctr"/>
                      <a:r>
                        <a:rPr kumimoji="1" lang="en-US" altLang="ja-JP" sz="900" b="0" dirty="0">
                          <a:solidFill>
                            <a:sysClr val="windowText" lastClr="000000"/>
                          </a:solidFill>
                          <a:latin typeface="+mn-ea"/>
                          <a:ea typeface="+mn-ea"/>
                        </a:rPr>
                        <a:t>20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30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40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50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218422"/>
                  </a:ext>
                </a:extLst>
              </a:tr>
            </a:tbl>
          </a:graphicData>
        </a:graphic>
      </p:graphicFrame>
      <p:graphicFrame>
        <p:nvGraphicFramePr>
          <p:cNvPr id="29" name="表 28"/>
          <p:cNvGraphicFramePr>
            <a:graphicFrameLocks noGrp="1"/>
          </p:cNvGraphicFramePr>
          <p:nvPr/>
        </p:nvGraphicFramePr>
        <p:xfrm>
          <a:off x="3709941" y="3322973"/>
          <a:ext cx="2260208" cy="228600"/>
        </p:xfrm>
        <a:graphic>
          <a:graphicData uri="http://schemas.openxmlformats.org/drawingml/2006/table">
            <a:tbl>
              <a:tblPr firstRow="1" bandRow="1">
                <a:tableStyleId>{5C22544A-7EE6-4342-B048-85BDC9FD1C3A}</a:tableStyleId>
              </a:tblPr>
              <a:tblGrid>
                <a:gridCol w="565052">
                  <a:extLst>
                    <a:ext uri="{9D8B030D-6E8A-4147-A177-3AD203B41FA5}">
                      <a16:colId xmlns:a16="http://schemas.microsoft.com/office/drawing/2014/main" val="2958575174"/>
                    </a:ext>
                  </a:extLst>
                </a:gridCol>
                <a:gridCol w="565052">
                  <a:extLst>
                    <a:ext uri="{9D8B030D-6E8A-4147-A177-3AD203B41FA5}">
                      <a16:colId xmlns:a16="http://schemas.microsoft.com/office/drawing/2014/main" val="906849099"/>
                    </a:ext>
                  </a:extLst>
                </a:gridCol>
                <a:gridCol w="565052">
                  <a:extLst>
                    <a:ext uri="{9D8B030D-6E8A-4147-A177-3AD203B41FA5}">
                      <a16:colId xmlns:a16="http://schemas.microsoft.com/office/drawing/2014/main" val="502533254"/>
                    </a:ext>
                  </a:extLst>
                </a:gridCol>
                <a:gridCol w="565052">
                  <a:extLst>
                    <a:ext uri="{9D8B030D-6E8A-4147-A177-3AD203B41FA5}">
                      <a16:colId xmlns:a16="http://schemas.microsoft.com/office/drawing/2014/main" val="178087895"/>
                    </a:ext>
                  </a:extLst>
                </a:gridCol>
              </a:tblGrid>
              <a:tr h="0">
                <a:tc>
                  <a:txBody>
                    <a:bodyPr/>
                    <a:lstStyle/>
                    <a:p>
                      <a:pPr algn="ctr"/>
                      <a:r>
                        <a:rPr kumimoji="1" lang="en-US" altLang="ja-JP" sz="900" b="0" dirty="0">
                          <a:solidFill>
                            <a:sysClr val="windowText" lastClr="000000"/>
                          </a:solidFill>
                          <a:latin typeface="+mn-ea"/>
                          <a:ea typeface="+mn-ea"/>
                        </a:rPr>
                        <a:t>20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30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40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50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218422"/>
                  </a:ext>
                </a:extLst>
              </a:tr>
            </a:tbl>
          </a:graphicData>
        </a:graphic>
      </p:graphicFrame>
      <p:grpSp>
        <p:nvGrpSpPr>
          <p:cNvPr id="5" name="グループ化 4"/>
          <p:cNvGrpSpPr/>
          <p:nvPr/>
        </p:nvGrpSpPr>
        <p:grpSpPr>
          <a:xfrm>
            <a:off x="46511" y="1104571"/>
            <a:ext cx="9059881" cy="2146929"/>
            <a:chOff x="53142" y="1531890"/>
            <a:chExt cx="9059881" cy="2146929"/>
          </a:xfrm>
        </p:grpSpPr>
        <p:sp>
          <p:nvSpPr>
            <p:cNvPr id="21" name="正方形/長方形 20"/>
            <p:cNvSpPr/>
            <p:nvPr/>
          </p:nvSpPr>
          <p:spPr>
            <a:xfrm rot="5400000">
              <a:off x="-382944" y="2501113"/>
              <a:ext cx="1215071" cy="3429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技能労務職</a:t>
              </a:r>
            </a:p>
          </p:txBody>
        </p:sp>
        <p:sp>
          <p:nvSpPr>
            <p:cNvPr id="22" name="フローチャート: 抜出し 21"/>
            <p:cNvSpPr/>
            <p:nvPr/>
          </p:nvSpPr>
          <p:spPr>
            <a:xfrm rot="5400000">
              <a:off x="2809526" y="2748853"/>
              <a:ext cx="1059528" cy="128479"/>
            </a:xfrm>
            <a:prstGeom prst="flowChartExtra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6" name="フローチャート: 抜出し 35"/>
            <p:cNvSpPr/>
            <p:nvPr/>
          </p:nvSpPr>
          <p:spPr>
            <a:xfrm rot="5400000">
              <a:off x="5748813" y="2748854"/>
              <a:ext cx="1059528" cy="128479"/>
            </a:xfrm>
            <a:prstGeom prst="flowChartExtra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3" name="図 12"/>
            <p:cNvPicPr>
              <a:picLocks noChangeAspect="1"/>
            </p:cNvPicPr>
            <p:nvPr/>
          </p:nvPicPr>
          <p:blipFill>
            <a:blip r:embed="rId2"/>
            <a:stretch>
              <a:fillRect/>
            </a:stretch>
          </p:blipFill>
          <p:spPr>
            <a:xfrm>
              <a:off x="563243" y="1532329"/>
              <a:ext cx="2664761" cy="2146053"/>
            </a:xfrm>
            <a:prstGeom prst="rect">
              <a:avLst/>
            </a:prstGeom>
          </p:spPr>
        </p:pic>
        <p:pic>
          <p:nvPicPr>
            <p:cNvPr id="14" name="図 13"/>
            <p:cNvPicPr>
              <a:picLocks noChangeAspect="1"/>
            </p:cNvPicPr>
            <p:nvPr/>
          </p:nvPicPr>
          <p:blipFill>
            <a:blip r:embed="rId3"/>
            <a:stretch>
              <a:fillRect/>
            </a:stretch>
          </p:blipFill>
          <p:spPr>
            <a:xfrm>
              <a:off x="3459163" y="1531890"/>
              <a:ext cx="2645082" cy="2146929"/>
            </a:xfrm>
            <a:prstGeom prst="rect">
              <a:avLst/>
            </a:prstGeom>
          </p:spPr>
        </p:pic>
        <p:pic>
          <p:nvPicPr>
            <p:cNvPr id="15" name="図 14"/>
            <p:cNvPicPr>
              <a:picLocks noChangeAspect="1"/>
            </p:cNvPicPr>
            <p:nvPr/>
          </p:nvPicPr>
          <p:blipFill>
            <a:blip r:embed="rId4"/>
            <a:stretch>
              <a:fillRect/>
            </a:stretch>
          </p:blipFill>
          <p:spPr>
            <a:xfrm>
              <a:off x="6448262" y="1531891"/>
              <a:ext cx="2664761" cy="2146492"/>
            </a:xfrm>
            <a:prstGeom prst="rect">
              <a:avLst/>
            </a:prstGeom>
          </p:spPr>
        </p:pic>
      </p:grpSp>
      <p:graphicFrame>
        <p:nvGraphicFramePr>
          <p:cNvPr id="30" name="表 29"/>
          <p:cNvGraphicFramePr>
            <a:graphicFrameLocks noGrp="1"/>
          </p:cNvGraphicFramePr>
          <p:nvPr/>
        </p:nvGraphicFramePr>
        <p:xfrm>
          <a:off x="6650828" y="3322973"/>
          <a:ext cx="2260208" cy="228600"/>
        </p:xfrm>
        <a:graphic>
          <a:graphicData uri="http://schemas.openxmlformats.org/drawingml/2006/table">
            <a:tbl>
              <a:tblPr firstRow="1" bandRow="1">
                <a:tableStyleId>{5C22544A-7EE6-4342-B048-85BDC9FD1C3A}</a:tableStyleId>
              </a:tblPr>
              <a:tblGrid>
                <a:gridCol w="565052">
                  <a:extLst>
                    <a:ext uri="{9D8B030D-6E8A-4147-A177-3AD203B41FA5}">
                      <a16:colId xmlns:a16="http://schemas.microsoft.com/office/drawing/2014/main" val="2958575174"/>
                    </a:ext>
                  </a:extLst>
                </a:gridCol>
                <a:gridCol w="565052">
                  <a:extLst>
                    <a:ext uri="{9D8B030D-6E8A-4147-A177-3AD203B41FA5}">
                      <a16:colId xmlns:a16="http://schemas.microsoft.com/office/drawing/2014/main" val="906849099"/>
                    </a:ext>
                  </a:extLst>
                </a:gridCol>
                <a:gridCol w="565052">
                  <a:extLst>
                    <a:ext uri="{9D8B030D-6E8A-4147-A177-3AD203B41FA5}">
                      <a16:colId xmlns:a16="http://schemas.microsoft.com/office/drawing/2014/main" val="502533254"/>
                    </a:ext>
                  </a:extLst>
                </a:gridCol>
                <a:gridCol w="565052">
                  <a:extLst>
                    <a:ext uri="{9D8B030D-6E8A-4147-A177-3AD203B41FA5}">
                      <a16:colId xmlns:a16="http://schemas.microsoft.com/office/drawing/2014/main" val="178087895"/>
                    </a:ext>
                  </a:extLst>
                </a:gridCol>
              </a:tblGrid>
              <a:tr h="0">
                <a:tc>
                  <a:txBody>
                    <a:bodyPr/>
                    <a:lstStyle/>
                    <a:p>
                      <a:pPr algn="ctr"/>
                      <a:r>
                        <a:rPr kumimoji="1" lang="en-US" altLang="ja-JP" sz="900" b="0" dirty="0">
                          <a:solidFill>
                            <a:sysClr val="windowText" lastClr="000000"/>
                          </a:solidFill>
                          <a:latin typeface="+mn-ea"/>
                          <a:ea typeface="+mn-ea"/>
                        </a:rPr>
                        <a:t>20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30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40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ysClr val="windowText" lastClr="000000"/>
                          </a:solidFill>
                          <a:latin typeface="+mn-ea"/>
                          <a:ea typeface="+mn-ea"/>
                        </a:rPr>
                        <a:t>50</a:t>
                      </a:r>
                      <a:r>
                        <a:rPr kumimoji="1" lang="ja-JP" altLang="en-US" sz="900" b="0" dirty="0">
                          <a:solidFill>
                            <a:sysClr val="windowText" lastClr="000000"/>
                          </a:solidFill>
                          <a:latin typeface="+mn-ea"/>
                          <a:ea typeface="+mn-ea"/>
                        </a:rPr>
                        <a:t>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218422"/>
                  </a:ext>
                </a:extLst>
              </a:tr>
            </a:tbl>
          </a:graphicData>
        </a:graphic>
      </p:graphicFrame>
      <p:sp>
        <p:nvSpPr>
          <p:cNvPr id="23" name="正方形/長方形 22"/>
          <p:cNvSpPr/>
          <p:nvPr/>
        </p:nvSpPr>
        <p:spPr>
          <a:xfrm>
            <a:off x="152208" y="3681656"/>
            <a:ext cx="3372097" cy="28154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333333"/>
                </a:solidFill>
                <a:effectLst/>
                <a:uLnTx/>
                <a:uFillTx/>
                <a:latin typeface="Arial" panose="020B0604020202020204" pitchFamily="34" charset="0"/>
                <a:ea typeface="游ゴシック" panose="020B0400000000000000" pitchFamily="50" charset="-128"/>
                <a:cs typeface="Arial" panose="020B0604020202020204" pitchFamily="34" charset="0"/>
              </a:rPr>
              <a:t>（参考）市職員の職種別割合</a:t>
            </a:r>
            <a:endParaRPr kumimoji="0" lang="ja-JP" altLang="ja-JP" sz="2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24" name="正方形/長方形 23"/>
          <p:cNvSpPr/>
          <p:nvPr/>
        </p:nvSpPr>
        <p:spPr>
          <a:xfrm>
            <a:off x="1062720" y="4203866"/>
            <a:ext cx="1080655" cy="242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2005</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sp>
        <p:nvSpPr>
          <p:cNvPr id="25" name="正方形/長方形 24"/>
          <p:cNvSpPr/>
          <p:nvPr/>
        </p:nvSpPr>
        <p:spPr>
          <a:xfrm>
            <a:off x="4126612" y="4221088"/>
            <a:ext cx="1080655" cy="21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2008</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sp>
        <p:nvSpPr>
          <p:cNvPr id="26" name="正方形/長方形 25"/>
          <p:cNvSpPr/>
          <p:nvPr/>
        </p:nvSpPr>
        <p:spPr>
          <a:xfrm>
            <a:off x="7190501" y="4221088"/>
            <a:ext cx="1080657" cy="21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2022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p>
        </p:txBody>
      </p:sp>
      <p:sp>
        <p:nvSpPr>
          <p:cNvPr id="33" name="正方形/長方形 32"/>
          <p:cNvSpPr/>
          <p:nvPr/>
        </p:nvSpPr>
        <p:spPr>
          <a:xfrm>
            <a:off x="4155913" y="6587127"/>
            <a:ext cx="357491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その他専門：</a:t>
            </a:r>
            <a:r>
              <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Light" panose="020B0300000000000000" pitchFamily="50" charset="-128"/>
                <a:cs typeface="+mn-cs"/>
              </a:rPr>
              <a:t>消防吏員</a:t>
            </a:r>
            <a:r>
              <a:rPr kumimoji="1" lang="zh-TW" altLang="en-US" sz="900" b="0" i="0" u="none" strike="noStrike" kern="1200" cap="none" spc="0" normalizeH="0" baseline="0" noProof="0" dirty="0">
                <a:ln>
                  <a:noFill/>
                </a:ln>
                <a:solidFill>
                  <a:prstClr val="black"/>
                </a:solidFill>
                <a:effectLst/>
                <a:uLnTx/>
                <a:uFillTx/>
                <a:latin typeface="游ゴシック" panose="020F0502020204030204"/>
                <a:ea typeface="+mj-ea"/>
                <a:cs typeface="+mn-cs"/>
              </a:rPr>
              <a:t>、</a:t>
            </a:r>
            <a:r>
              <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Light" panose="020B0300000000000000" pitchFamily="50" charset="-128"/>
                <a:cs typeface="+mn-cs"/>
              </a:rPr>
              <a:t>社会福祉</a:t>
            </a:r>
            <a:r>
              <a:rPr kumimoji="1" lang="zh-TW" altLang="en-US" sz="900" b="0" i="0" u="none" strike="noStrike" kern="1200" cap="none" spc="0" normalizeH="0" baseline="0" noProof="0" dirty="0">
                <a:ln>
                  <a:noFill/>
                </a:ln>
                <a:solidFill>
                  <a:prstClr val="black"/>
                </a:solidFill>
                <a:effectLst/>
                <a:uLnTx/>
                <a:uFillTx/>
                <a:latin typeface="游ゴシック" panose="020F0502020204030204"/>
                <a:ea typeface="+mj-ea"/>
                <a:cs typeface="+mn-cs"/>
              </a:rPr>
              <a:t>、</a:t>
            </a:r>
            <a:r>
              <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Light" panose="020B0300000000000000" pitchFamily="50" charset="-128"/>
                <a:cs typeface="+mn-cs"/>
              </a:rPr>
              <a:t>保育士</a:t>
            </a:r>
            <a:r>
              <a:rPr kumimoji="1" lang="zh-TW" altLang="en-US" sz="900" b="0" i="0" u="none" strike="noStrike" kern="1200" cap="none" spc="0" normalizeH="0" baseline="0" noProof="0" dirty="0">
                <a:ln>
                  <a:noFill/>
                </a:ln>
                <a:solidFill>
                  <a:prstClr val="black"/>
                </a:solidFill>
                <a:effectLst/>
                <a:uLnTx/>
                <a:uFillTx/>
                <a:latin typeface="游ゴシック" panose="020F0502020204030204"/>
                <a:ea typeface="+mj-ea"/>
                <a:cs typeface="+mn-cs"/>
              </a:rPr>
              <a:t>、</a:t>
            </a:r>
            <a:r>
              <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Light" panose="020B0300000000000000" pitchFamily="50" charset="-128"/>
                <a:cs typeface="+mn-cs"/>
              </a:rPr>
              <a:t>保健師</a:t>
            </a:r>
            <a:r>
              <a:rPr kumimoji="1" lang="zh-TW" altLang="en-US" sz="900" b="0" i="0" u="none" strike="noStrike" kern="1200" cap="none" spc="0" normalizeH="0" baseline="0" noProof="0" dirty="0">
                <a:ln>
                  <a:noFill/>
                </a:ln>
                <a:solidFill>
                  <a:prstClr val="black"/>
                </a:solidFill>
                <a:effectLst/>
                <a:uLnTx/>
                <a:uFillTx/>
                <a:latin typeface="游ゴシック" panose="020F0502020204030204"/>
                <a:ea typeface="+mj-ea"/>
                <a:cs typeface="+mn-cs"/>
              </a:rPr>
              <a:t>、</a:t>
            </a:r>
            <a:r>
              <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Light" panose="020B0300000000000000" pitchFamily="50" charset="-128"/>
                <a:cs typeface="+mn-cs"/>
              </a:rPr>
              <a:t>薬剤師</a:t>
            </a:r>
            <a:r>
              <a:rPr kumimoji="1" lang="ja-JP" altLang="en-US" sz="9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など</a:t>
            </a:r>
            <a:endParaRPr kumimoji="1" lang="en-US" altLang="ja-JP" sz="900" b="0" i="0" u="none" strike="noStrike" kern="1200" cap="none" spc="-3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cxnSp>
        <p:nvCxnSpPr>
          <p:cNvPr id="34" name="直線コネクタ 33">
            <a:extLst>
              <a:ext uri="{FF2B5EF4-FFF2-40B4-BE49-F238E27FC236}">
                <a16:creationId xmlns:a16="http://schemas.microsoft.com/office/drawing/2014/main" id="{CE938D8F-9351-FBF2-63F0-44B78AE05C7F}"/>
              </a:ext>
            </a:extLst>
          </p:cNvPr>
          <p:cNvCxnSpPr/>
          <p:nvPr/>
        </p:nvCxnSpPr>
        <p:spPr>
          <a:xfrm>
            <a:off x="177416" y="4034482"/>
            <a:ext cx="8649865" cy="1085"/>
          </a:xfrm>
          <a:prstGeom prst="line">
            <a:avLst/>
          </a:prstGeom>
          <a:ln w="6350">
            <a:solidFill>
              <a:schemeClr val="tx1"/>
            </a:solidFill>
          </a:ln>
        </p:spPr>
        <p:style>
          <a:lnRef idx="3">
            <a:schemeClr val="accent1"/>
          </a:lnRef>
          <a:fillRef idx="0">
            <a:schemeClr val="accent1"/>
          </a:fillRef>
          <a:effectRef idx="2">
            <a:schemeClr val="accent1"/>
          </a:effectRef>
          <a:fontRef idx="minor">
            <a:schemeClr val="tx1"/>
          </a:fontRef>
        </p:style>
      </p:cxnSp>
      <p:sp>
        <p:nvSpPr>
          <p:cNvPr id="3" name="正方形/長方形 2">
            <a:extLst>
              <a:ext uri="{FF2B5EF4-FFF2-40B4-BE49-F238E27FC236}">
                <a16:creationId xmlns:a16="http://schemas.microsoft.com/office/drawing/2014/main" id="{30A988A8-54EA-96B8-BF4E-CBA50BD15CC7}"/>
              </a:ext>
            </a:extLst>
          </p:cNvPr>
          <p:cNvSpPr/>
          <p:nvPr/>
        </p:nvSpPr>
        <p:spPr>
          <a:xfrm>
            <a:off x="53141" y="195958"/>
            <a:ext cx="4462283"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Arial" panose="020B0604020202020204" pitchFamily="34" charset="0"/>
              </a:rPr>
              <a:t>（参考）市職員の年齢構成の変化</a:t>
            </a:r>
            <a:endParaRPr kumimoji="0" lang="ja-JP"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p:cNvSpPr/>
          <p:nvPr/>
        </p:nvSpPr>
        <p:spPr>
          <a:xfrm>
            <a:off x="6387867" y="1116875"/>
            <a:ext cx="525921" cy="375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（人</a:t>
            </a:r>
            <a:r>
              <a:rPr kumimoji="1" lang="ja-JP" altLang="en-US" sz="800" dirty="0">
                <a:solidFill>
                  <a:schemeClr val="tx1"/>
                </a:solidFill>
              </a:rPr>
              <a:t>）</a:t>
            </a:r>
          </a:p>
        </p:txBody>
      </p:sp>
      <p:sp>
        <p:nvSpPr>
          <p:cNvPr id="40" name="正方形/長方形 39"/>
          <p:cNvSpPr/>
          <p:nvPr/>
        </p:nvSpPr>
        <p:spPr>
          <a:xfrm>
            <a:off x="502516" y="1116875"/>
            <a:ext cx="525921" cy="375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（人</a:t>
            </a:r>
            <a:r>
              <a:rPr kumimoji="1" lang="ja-JP" altLang="en-US" sz="800" dirty="0">
                <a:solidFill>
                  <a:schemeClr val="tx1"/>
                </a:solidFill>
              </a:rPr>
              <a:t>）</a:t>
            </a:r>
          </a:p>
        </p:txBody>
      </p:sp>
      <p:sp>
        <p:nvSpPr>
          <p:cNvPr id="41" name="正方形/長方形 40"/>
          <p:cNvSpPr/>
          <p:nvPr/>
        </p:nvSpPr>
        <p:spPr>
          <a:xfrm>
            <a:off x="3388574" y="1116875"/>
            <a:ext cx="525921" cy="375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（人</a:t>
            </a:r>
            <a:r>
              <a:rPr kumimoji="1" lang="ja-JP" altLang="en-US" sz="800" dirty="0">
                <a:solidFill>
                  <a:schemeClr val="tx1"/>
                </a:solidFill>
              </a:rPr>
              <a:t>）</a:t>
            </a:r>
          </a:p>
        </p:txBody>
      </p:sp>
      <p:sp>
        <p:nvSpPr>
          <p:cNvPr id="35" name="スライド番号プレースホルダー 3"/>
          <p:cNvSpPr txBox="1">
            <a:spLocks/>
          </p:cNvSpPr>
          <p:nvPr/>
        </p:nvSpPr>
        <p:spPr>
          <a:xfrm>
            <a:off x="7023903" y="6510568"/>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37" name="正方形/長方形 36"/>
          <p:cNvSpPr/>
          <p:nvPr/>
        </p:nvSpPr>
        <p:spPr>
          <a:xfrm>
            <a:off x="8820000" y="3096000"/>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rPr>
              <a:t>（歳）</a:t>
            </a:r>
            <a:endParaRPr kumimoji="1" lang="ja-JP" altLang="en-US" sz="800" dirty="0">
              <a:solidFill>
                <a:schemeClr val="tx1"/>
              </a:solidFill>
            </a:endParaRPr>
          </a:p>
        </p:txBody>
      </p:sp>
      <p:sp>
        <p:nvSpPr>
          <p:cNvPr id="39" name="正方形/長方形 38"/>
          <p:cNvSpPr/>
          <p:nvPr/>
        </p:nvSpPr>
        <p:spPr>
          <a:xfrm>
            <a:off x="5832000" y="3096000"/>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rPr>
              <a:t>（歳）</a:t>
            </a:r>
            <a:endParaRPr kumimoji="1" lang="ja-JP" altLang="en-US" sz="800" dirty="0">
              <a:solidFill>
                <a:schemeClr val="tx1"/>
              </a:solidFill>
            </a:endParaRPr>
          </a:p>
        </p:txBody>
      </p:sp>
      <p:sp>
        <p:nvSpPr>
          <p:cNvPr id="42" name="正方形/長方形 41"/>
          <p:cNvSpPr/>
          <p:nvPr/>
        </p:nvSpPr>
        <p:spPr>
          <a:xfrm>
            <a:off x="2952000" y="3096000"/>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a:solidFill>
                  <a:schemeClr val="tx1"/>
                </a:solidFill>
              </a:rPr>
              <a:t>（歳）</a:t>
            </a:r>
            <a:endParaRPr kumimoji="1" lang="ja-JP" altLang="en-US" sz="800" dirty="0">
              <a:solidFill>
                <a:schemeClr val="tx1"/>
              </a:solidFill>
            </a:endParaRPr>
          </a:p>
        </p:txBody>
      </p:sp>
      <p:pic>
        <p:nvPicPr>
          <p:cNvPr id="2" name="図 1"/>
          <p:cNvPicPr>
            <a:picLocks noChangeAspect="1"/>
          </p:cNvPicPr>
          <p:nvPr/>
        </p:nvPicPr>
        <p:blipFill>
          <a:blip r:embed="rId5"/>
          <a:stretch>
            <a:fillRect/>
          </a:stretch>
        </p:blipFill>
        <p:spPr>
          <a:xfrm>
            <a:off x="137590" y="4343605"/>
            <a:ext cx="9047248" cy="2243522"/>
          </a:xfrm>
          <a:prstGeom prst="rect">
            <a:avLst/>
          </a:prstGeom>
        </p:spPr>
      </p:pic>
      <p:sp>
        <p:nvSpPr>
          <p:cNvPr id="6" name="スライド番号プレースホルダー 5"/>
          <p:cNvSpPr>
            <a:spLocks noGrp="1"/>
          </p:cNvSpPr>
          <p:nvPr>
            <p:ph type="sldNum" sz="quarter" idx="12"/>
          </p:nvPr>
        </p:nvSpPr>
        <p:spPr/>
        <p:txBody>
          <a:bodyPr/>
          <a:lstStyle/>
          <a:p>
            <a:fld id="{63BC356D-1576-478B-8647-1361C6E9DFF7}" type="slidenum">
              <a:rPr lang="ja-JP" altLang="en-US" smtClean="0"/>
              <a:pPr/>
              <a:t>50</a:t>
            </a:fld>
            <a:endParaRPr lang="ja-JP" altLang="en-US"/>
          </a:p>
        </p:txBody>
      </p:sp>
    </p:spTree>
    <p:extLst>
      <p:ext uri="{BB962C8B-B14F-4D97-AF65-F5344CB8AC3E}">
        <p14:creationId xmlns:p14="http://schemas.microsoft.com/office/powerpoint/2010/main" val="2279493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3"/>
          <a:stretch>
            <a:fillRect/>
          </a:stretch>
        </p:blipFill>
        <p:spPr>
          <a:xfrm>
            <a:off x="0" y="2454200"/>
            <a:ext cx="8153116" cy="3881468"/>
          </a:xfrm>
          <a:prstGeom prst="rect">
            <a:avLst/>
          </a:prstGeom>
        </p:spPr>
      </p:pic>
      <p:cxnSp>
        <p:nvCxnSpPr>
          <p:cNvPr id="4" name="直線コネクタ 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99522" y="259339"/>
            <a:ext cx="82364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５．成果（現時点の到達点）　　③税収入</a:t>
            </a:r>
          </a:p>
        </p:txBody>
      </p:sp>
      <p:sp>
        <p:nvSpPr>
          <p:cNvPr id="6" name="正方形/長方形 5"/>
          <p:cNvSpPr/>
          <p:nvPr/>
        </p:nvSpPr>
        <p:spPr>
          <a:xfrm>
            <a:off x="399522" y="734263"/>
            <a:ext cx="8712968" cy="55399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個人市民税は、２度の税源移譲</a:t>
            </a:r>
            <a:r>
              <a:rPr kumimoji="1" lang="en-US" altLang="ja-JP" sz="1500" b="0" i="0" u="none" strike="noStrike" kern="1200" cap="none" spc="0" normalizeH="0" baseline="3000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が実施されたことや</a:t>
            </a:r>
            <a:r>
              <a:rPr kumimoji="1" lang="ja-JP" altLang="en-US" sz="15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生産年齢人口の増加等により納税義務者が増加していること等から増収となっている。</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p:cNvSpPr/>
          <p:nvPr/>
        </p:nvSpPr>
        <p:spPr>
          <a:xfrm>
            <a:off x="812067" y="1200549"/>
            <a:ext cx="741138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三位一体の改革（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2007</a:t>
            </a:r>
            <a:r>
              <a:rPr kumimoji="1" lang="ja-JP" altLang="en-US"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年度に影響）、府費負担教職員制度の見直し（</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年度に影響）</a:t>
            </a:r>
          </a:p>
        </p:txBody>
      </p:sp>
      <p:sp>
        <p:nvSpPr>
          <p:cNvPr id="11" name="正方形/長方形 10"/>
          <p:cNvSpPr/>
          <p:nvPr/>
        </p:nvSpPr>
        <p:spPr>
          <a:xfrm>
            <a:off x="396005" y="1424469"/>
            <a:ext cx="8712968" cy="101566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固定資産税・都市計画税は、土地については地価が上昇基調であること、家屋については新増築による影響等により増収となっている。</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主に上記の理由により、</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年度当初予算において、過去最高の市税収入が見込まれる。</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5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p:cNvSpPr/>
          <p:nvPr/>
        </p:nvSpPr>
        <p:spPr>
          <a:xfrm>
            <a:off x="461895" y="6110525"/>
            <a:ext cx="7691221"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年度までは決算、以降は当初予算</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計数はそれぞれ四捨五入を行っているため、端数処理の関係上、合計と内訳等が一致しない場合がある。</a:t>
            </a:r>
          </a:p>
        </p:txBody>
      </p:sp>
      <p:sp>
        <p:nvSpPr>
          <p:cNvPr id="13" name="正方形/長方形 12"/>
          <p:cNvSpPr/>
          <p:nvPr/>
        </p:nvSpPr>
        <p:spPr>
          <a:xfrm>
            <a:off x="0" y="2328070"/>
            <a:ext cx="1317552"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（単位：億円）</a:t>
            </a:r>
            <a:endParaRPr kumimoji="1" lang="ja-JP" altLang="en-US" sz="11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cxnSp>
        <p:nvCxnSpPr>
          <p:cNvPr id="12" name="直線コネクタ 11"/>
          <p:cNvCxnSpPr>
            <a:cxnSpLocks noChangeShapeType="1"/>
          </p:cNvCxnSpPr>
          <p:nvPr/>
        </p:nvCxnSpPr>
        <p:spPr bwMode="auto">
          <a:xfrm>
            <a:off x="8086937" y="5068873"/>
            <a:ext cx="360000" cy="0"/>
          </a:xfrm>
          <a:prstGeom prst="line">
            <a:avLst/>
          </a:prstGeom>
          <a:noFill/>
          <a:ln w="9525" algn="ctr">
            <a:solidFill>
              <a:srgbClr val="000000"/>
            </a:solidFill>
            <a:round/>
            <a:headEnd type="stealth" w="med" len="med"/>
            <a:tailEnd/>
          </a:ln>
          <a:extLst>
            <a:ext uri="{909E8E84-426E-40DD-AFC4-6F175D3DCCD1}">
              <a14:hiddenFill xmlns:a14="http://schemas.microsoft.com/office/drawing/2010/main">
                <a:noFill/>
              </a14:hiddenFill>
            </a:ext>
          </a:extLst>
        </p:spPr>
      </p:cxnSp>
      <p:sp>
        <p:nvSpPr>
          <p:cNvPr id="20" name="テキスト ボックス 25"/>
          <p:cNvSpPr txBox="1"/>
          <p:nvPr/>
        </p:nvSpPr>
        <p:spPr>
          <a:xfrm>
            <a:off x="8442453" y="2887508"/>
            <a:ext cx="1188706" cy="36508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その他の税</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テキスト ボックス 26"/>
          <p:cNvSpPr txBox="1"/>
          <p:nvPr/>
        </p:nvSpPr>
        <p:spPr>
          <a:xfrm>
            <a:off x="8414420" y="3412327"/>
            <a:ext cx="1188706" cy="3811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個人市民税</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テキスト ボックス 27"/>
          <p:cNvSpPr txBox="1"/>
          <p:nvPr/>
        </p:nvSpPr>
        <p:spPr>
          <a:xfrm>
            <a:off x="8414420" y="4039379"/>
            <a:ext cx="1188706" cy="35472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法人市民税</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8"/>
          <p:cNvSpPr txBox="1"/>
          <p:nvPr/>
        </p:nvSpPr>
        <p:spPr>
          <a:xfrm>
            <a:off x="8390330" y="4878635"/>
            <a:ext cx="966429" cy="4708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固定資産税</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都市計画税</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7" name="直線コネクタ 16"/>
          <p:cNvCxnSpPr>
            <a:cxnSpLocks noChangeShapeType="1"/>
          </p:cNvCxnSpPr>
          <p:nvPr/>
        </p:nvCxnSpPr>
        <p:spPr bwMode="auto">
          <a:xfrm>
            <a:off x="8082453" y="4163425"/>
            <a:ext cx="360000" cy="0"/>
          </a:xfrm>
          <a:prstGeom prst="line">
            <a:avLst/>
          </a:prstGeom>
          <a:noFill/>
          <a:ln w="9525" algn="ctr">
            <a:solidFill>
              <a:srgbClr val="000000"/>
            </a:solidFill>
            <a:round/>
            <a:headEnd type="stealth" w="med" len="med"/>
            <a:tailEnd/>
          </a:ln>
          <a:extLst>
            <a:ext uri="{909E8E84-426E-40DD-AFC4-6F175D3DCCD1}">
              <a14:hiddenFill xmlns:a14="http://schemas.microsoft.com/office/drawing/2010/main">
                <a:noFill/>
              </a14:hiddenFill>
            </a:ext>
          </a:extLst>
        </p:spPr>
      </p:cxnSp>
      <p:cxnSp>
        <p:nvCxnSpPr>
          <p:cNvPr id="18" name="直線コネクタ 17"/>
          <p:cNvCxnSpPr>
            <a:cxnSpLocks noChangeShapeType="1"/>
          </p:cNvCxnSpPr>
          <p:nvPr/>
        </p:nvCxnSpPr>
        <p:spPr bwMode="auto">
          <a:xfrm>
            <a:off x="8089175" y="3532114"/>
            <a:ext cx="360000" cy="0"/>
          </a:xfrm>
          <a:prstGeom prst="line">
            <a:avLst/>
          </a:prstGeom>
          <a:noFill/>
          <a:ln w="9525" algn="ctr">
            <a:solidFill>
              <a:srgbClr val="000000"/>
            </a:solidFill>
            <a:round/>
            <a:headEnd type="stealth" w="med" len="med"/>
            <a:tailEnd/>
          </a:ln>
          <a:extLst>
            <a:ext uri="{909E8E84-426E-40DD-AFC4-6F175D3DCCD1}">
              <a14:hiddenFill xmlns:a14="http://schemas.microsoft.com/office/drawing/2010/main">
                <a:noFill/>
              </a14:hiddenFill>
            </a:ext>
          </a:extLst>
        </p:spPr>
      </p:cxnSp>
      <p:cxnSp>
        <p:nvCxnSpPr>
          <p:cNvPr id="19" name="直線コネクタ 18"/>
          <p:cNvCxnSpPr>
            <a:cxnSpLocks noChangeShapeType="1"/>
          </p:cNvCxnSpPr>
          <p:nvPr/>
        </p:nvCxnSpPr>
        <p:spPr bwMode="auto">
          <a:xfrm>
            <a:off x="8084691" y="3000838"/>
            <a:ext cx="360000" cy="0"/>
          </a:xfrm>
          <a:prstGeom prst="line">
            <a:avLst/>
          </a:prstGeom>
          <a:noFill/>
          <a:ln w="9525" algn="ctr">
            <a:solidFill>
              <a:srgbClr val="000000"/>
            </a:solidFill>
            <a:round/>
            <a:headEnd type="stealth" w="med" len="med"/>
            <a:tailEnd/>
          </a:ln>
          <a:extLst>
            <a:ext uri="{909E8E84-426E-40DD-AFC4-6F175D3DCCD1}">
              <a14:hiddenFill xmlns:a14="http://schemas.microsoft.com/office/drawing/2010/main">
                <a:noFill/>
              </a14:hiddenFill>
            </a:ext>
          </a:extLst>
        </p:spPr>
      </p:cxnSp>
      <p:sp>
        <p:nvSpPr>
          <p:cNvPr id="2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51</a:t>
            </a:fld>
            <a:endParaRPr lang="ja-JP" altLang="en-US"/>
          </a:p>
        </p:txBody>
      </p:sp>
    </p:spTree>
    <p:extLst>
      <p:ext uri="{BB962C8B-B14F-4D97-AF65-F5344CB8AC3E}">
        <p14:creationId xmlns:p14="http://schemas.microsoft.com/office/powerpoint/2010/main" val="157269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374221" y="679954"/>
            <a:ext cx="8499324" cy="7848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市債残高は</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2004</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年度までは増加の一途を辿っていたが、</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2005</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年度以降は</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年連続で減少。</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近年、臨時財政対策債の多額の発行があるものの、事業の選択と集中により、市債の新規発行額については抑制している。</a:t>
            </a:r>
          </a:p>
        </p:txBody>
      </p:sp>
      <p:sp>
        <p:nvSpPr>
          <p:cNvPr id="11" name="テキスト ボックス 10"/>
          <p:cNvSpPr txBox="1"/>
          <p:nvPr/>
        </p:nvSpPr>
        <p:spPr>
          <a:xfrm>
            <a:off x="399522" y="259339"/>
            <a:ext cx="82364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５．成果（現時点の到達点）　　④市債発行の抑制</a:t>
            </a:r>
          </a:p>
        </p:txBody>
      </p:sp>
      <p:cxnSp>
        <p:nvCxnSpPr>
          <p:cNvPr id="18" name="直線コネクタ 17"/>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3"/>
          <a:stretch>
            <a:fillRect/>
          </a:stretch>
        </p:blipFill>
        <p:spPr>
          <a:xfrm>
            <a:off x="331864" y="1142802"/>
            <a:ext cx="8480271" cy="4572396"/>
          </a:xfrm>
          <a:prstGeom prst="rect">
            <a:avLst/>
          </a:prstGeom>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52</a:t>
            </a:fld>
            <a:endParaRPr lang="ja-JP" altLang="en-US"/>
          </a:p>
        </p:txBody>
      </p:sp>
    </p:spTree>
    <p:extLst>
      <p:ext uri="{BB962C8B-B14F-4D97-AF65-F5344CB8AC3E}">
        <p14:creationId xmlns:p14="http://schemas.microsoft.com/office/powerpoint/2010/main" val="119125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81722" y="649139"/>
            <a:ext cx="8595489" cy="2677656"/>
          </a:xfrm>
          <a:prstGeom prst="rect">
            <a:avLst/>
          </a:prstGeom>
          <a:no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2007</a:t>
            </a:r>
            <a:r>
              <a:rPr lang="ja-JP" altLang="en-US" sz="1600" b="1" dirty="0">
                <a:latin typeface="Meiryo UI" panose="020B0604030504040204" pitchFamily="50" charset="-128"/>
                <a:ea typeface="Meiryo UI" panose="020B0604030504040204" pitchFamily="50" charset="-128"/>
              </a:rPr>
              <a:t>年度以前の財政</a:t>
            </a:r>
            <a:r>
              <a:rPr kumimoji="1" lang="ja-JP" altLang="en-US" sz="1600" b="1" dirty="0">
                <a:latin typeface="Meiryo UI" panose="020B0604030504040204" pitchFamily="50" charset="-128"/>
                <a:ea typeface="Meiryo UI" panose="020B0604030504040204" pitchFamily="50" charset="-128"/>
              </a:rPr>
              <a:t>運営</a:t>
            </a:r>
            <a:endParaRPr kumimoji="1" lang="en-US" altLang="ja-JP" sz="1600" b="1" dirty="0">
              <a:latin typeface="Meiryo UI" panose="020B0604030504040204" pitchFamily="50" charset="-128"/>
              <a:ea typeface="Meiryo UI" panose="020B0604030504040204" pitchFamily="50" charset="-128"/>
            </a:endParaRPr>
          </a:p>
          <a:p>
            <a:endParaRPr lang="en-US" altLang="ja-JP" sz="800" i="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1996</a:t>
            </a:r>
            <a:r>
              <a:rPr lang="ja-JP" altLang="en-US" sz="1400" dirty="0">
                <a:latin typeface="Meiryo UI" panose="020B0604030504040204" pitchFamily="50" charset="-128"/>
                <a:ea typeface="Meiryo UI" panose="020B0604030504040204" pitchFamily="50" charset="-128"/>
              </a:rPr>
              <a:t>年以降、財政再建団体転落回避を最大の課題として、人件費の抑制、 施策の重点化などを進めてきた。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しかし、歳出が歳入を上回る恒常的な赤字構造を根本的に解決するには至らず、</a:t>
            </a:r>
            <a:r>
              <a:rPr lang="en-US" altLang="ja-JP" sz="1400" dirty="0">
                <a:latin typeface="Meiryo UI" panose="020B0604030504040204" pitchFamily="50" charset="-128"/>
                <a:ea typeface="Meiryo UI" panose="020B0604030504040204" pitchFamily="50" charset="-128"/>
              </a:rPr>
              <a:t>2001</a:t>
            </a:r>
            <a:r>
              <a:rPr lang="ja-JP" altLang="en-US" sz="1400" dirty="0">
                <a:latin typeface="Meiryo UI" panose="020B0604030504040204" pitchFamily="50" charset="-128"/>
                <a:ea typeface="Meiryo UI" panose="020B0604030504040204" pitchFamily="50" charset="-128"/>
              </a:rPr>
              <a:t>年度より、緊急的な措置（</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として、府債の償還財源を確保する目的で設置された「減債基金」からの借入れを行った。また、借入れにより基⾦残⾼が不⾜してしまうことを防ぐため、通常の借換額を上回る借換債を発⾏するなどの対応を行っ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その結果、</a:t>
            </a:r>
            <a:r>
              <a:rPr lang="en-US" altLang="ja-JP" sz="1400" dirty="0">
                <a:latin typeface="Meiryo UI" panose="020B0604030504040204" pitchFamily="50" charset="-128"/>
                <a:ea typeface="Meiryo UI" panose="020B0604030504040204" pitchFamily="50" charset="-128"/>
              </a:rPr>
              <a:t>2007</a:t>
            </a:r>
            <a:r>
              <a:rPr lang="ja-JP" altLang="en-US" sz="1400" dirty="0">
                <a:latin typeface="Meiryo UI" panose="020B0604030504040204" pitchFamily="50" charset="-128"/>
                <a:ea typeface="Meiryo UI" panose="020B0604030504040204" pitchFamily="50" charset="-128"/>
              </a:rPr>
              <a:t>年度末の減債基金借入残高は </a:t>
            </a:r>
            <a:r>
              <a:rPr lang="en-US" altLang="ja-JP" sz="1400" dirty="0">
                <a:latin typeface="Meiryo UI" panose="020B0604030504040204" pitchFamily="50" charset="-128"/>
                <a:ea typeface="Meiryo UI" panose="020B0604030504040204" pitchFamily="50" charset="-128"/>
              </a:rPr>
              <a:t>5,000 </a:t>
            </a:r>
            <a:r>
              <a:rPr lang="ja-JP" altLang="en-US" sz="1400" dirty="0">
                <a:latin typeface="Meiryo UI" panose="020B0604030504040204" pitchFamily="50" charset="-128"/>
                <a:ea typeface="Meiryo UI" panose="020B0604030504040204" pitchFamily="50" charset="-128"/>
              </a:rPr>
              <a:t>億円を超え、その原資となる借換債の増発は累計 </a:t>
            </a:r>
            <a:r>
              <a:rPr lang="en-US" altLang="ja-JP" sz="1400" dirty="0">
                <a:latin typeface="Meiryo UI" panose="020B0604030504040204" pitchFamily="50" charset="-128"/>
                <a:ea typeface="Meiryo UI" panose="020B0604030504040204" pitchFamily="50" charset="-128"/>
              </a:rPr>
              <a:t>3,500 </a:t>
            </a:r>
            <a:r>
              <a:rPr lang="ja-JP" altLang="en-US" sz="1400" dirty="0">
                <a:latin typeface="Meiryo UI" panose="020B0604030504040204" pitchFamily="50" charset="-128"/>
                <a:ea typeface="Meiryo UI" panose="020B0604030504040204" pitchFamily="50" charset="-128"/>
              </a:rPr>
              <a:t>億円に達しており、借入後の減債基金残高が </a:t>
            </a:r>
            <a:r>
              <a:rPr lang="en-US" altLang="ja-JP" sz="1400" dirty="0">
                <a:latin typeface="Meiryo UI" panose="020B0604030504040204" pitchFamily="50" charset="-128"/>
                <a:ea typeface="Meiryo UI" panose="020B0604030504040204" pitchFamily="50" charset="-128"/>
              </a:rPr>
              <a:t>2,000 </a:t>
            </a:r>
            <a:r>
              <a:rPr lang="ja-JP" altLang="en-US" sz="1400" dirty="0">
                <a:latin typeface="Meiryo UI" panose="020B0604030504040204" pitchFamily="50" charset="-128"/>
                <a:ea typeface="Meiryo UI" panose="020B0604030504040204" pitchFamily="50" charset="-128"/>
              </a:rPr>
              <a:t>億円台であることから、借換債の増発を行っていなければ、減債基金は底をついていたという極めて厳しい財政状況にあった</a:t>
            </a:r>
            <a:r>
              <a:rPr lang="ja-JP" altLang="en-US" sz="1400" dirty="0"/>
              <a:t>。</a:t>
            </a:r>
            <a:endParaRPr lang="en-US" altLang="ja-JP" sz="1400" dirty="0"/>
          </a:p>
          <a:p>
            <a:endParaRPr lang="en-US" altLang="ja-JP" sz="600" dirty="0"/>
          </a:p>
          <a:p>
            <a:r>
              <a:rPr lang="en-US" altLang="ja-JP" sz="800" dirty="0"/>
              <a:t>※</a:t>
            </a:r>
            <a:r>
              <a:rPr lang="ja-JP" altLang="en-US" sz="1000" dirty="0"/>
              <a:t>減債基金からの借入れは、</a:t>
            </a:r>
            <a:r>
              <a:rPr lang="en-US" altLang="ja-JP" sz="1000" dirty="0"/>
              <a:t>1998</a:t>
            </a:r>
            <a:r>
              <a:rPr lang="ja-JP" altLang="ja-JP" sz="1000" dirty="0"/>
              <a:t>年に公表した「財政再建プログラム（案）」</a:t>
            </a:r>
            <a:r>
              <a:rPr lang="ja-JP" altLang="en-US" sz="1000" dirty="0"/>
              <a:t>に基づき</a:t>
            </a:r>
            <a:r>
              <a:rPr lang="ja-JP" altLang="ja-JP" sz="1000" dirty="0"/>
              <a:t>赤字を抑制するため、財政健全化債の発行や減債</a:t>
            </a:r>
            <a:r>
              <a:rPr lang="ja-JP" altLang="en-US" sz="1000" dirty="0"/>
              <a:t>基金</a:t>
            </a:r>
            <a:r>
              <a:rPr lang="ja-JP" altLang="ja-JP" sz="1000" dirty="0"/>
              <a:t>からの借入れという手法による財政運営を行うこととした</a:t>
            </a:r>
            <a:r>
              <a:rPr lang="ja-JP" altLang="en-US" sz="1000" dirty="0"/>
              <a:t>もの</a:t>
            </a:r>
            <a:r>
              <a:rPr lang="ja-JP" altLang="ja-JP" sz="1000" dirty="0"/>
              <a:t>。（</a:t>
            </a:r>
            <a:r>
              <a:rPr lang="ja-JP" altLang="en-US" sz="1000" dirty="0"/>
              <a:t>ただし、実際に</a:t>
            </a:r>
            <a:r>
              <a:rPr lang="ja-JP" altLang="ja-JP" sz="1000" dirty="0"/>
              <a:t>減債基金からの借入れを実行したのは、</a:t>
            </a:r>
            <a:r>
              <a:rPr lang="en-US" altLang="ja-JP" sz="1000" dirty="0"/>
              <a:t>2001</a:t>
            </a:r>
            <a:r>
              <a:rPr lang="ja-JP" altLang="ja-JP" sz="1000" dirty="0"/>
              <a:t>年度から</a:t>
            </a:r>
            <a:r>
              <a:rPr lang="ja-JP" altLang="en-US" sz="1000" dirty="0"/>
              <a:t>である。</a:t>
            </a:r>
            <a:r>
              <a:rPr lang="ja-JP" altLang="ja-JP" sz="1000" dirty="0"/>
              <a:t>）</a:t>
            </a:r>
            <a:endParaRPr lang="en-US" altLang="ja-JP" sz="1000" dirty="0"/>
          </a:p>
          <a:p>
            <a:r>
              <a:rPr lang="ja-JP" altLang="ja-JP" sz="1000" dirty="0"/>
              <a:t> </a:t>
            </a:r>
            <a:r>
              <a:rPr lang="ja-JP" altLang="en-US" sz="1000" dirty="0"/>
              <a:t>さらに、</a:t>
            </a:r>
            <a:r>
              <a:rPr lang="en-US" altLang="ja-JP" sz="1000" dirty="0"/>
              <a:t>2001</a:t>
            </a:r>
            <a:r>
              <a:rPr lang="ja-JP" altLang="ja-JP" sz="1000" dirty="0"/>
              <a:t>年９月に公表した「大阪府行財政計画（案）」</a:t>
            </a:r>
            <a:r>
              <a:rPr lang="ja-JP" altLang="en-US" sz="1000" dirty="0"/>
              <a:t>で</a:t>
            </a:r>
            <a:r>
              <a:rPr lang="ja-JP" altLang="ja-JP" sz="1000" dirty="0"/>
              <a:t>は、 財政再建団体転落回避を改革目標に掲げ、</a:t>
            </a:r>
            <a:r>
              <a:rPr lang="en-US" altLang="ja-JP" sz="1000" dirty="0"/>
              <a:t>2011</a:t>
            </a:r>
            <a:r>
              <a:rPr lang="ja-JP" altLang="ja-JP" sz="1000" dirty="0"/>
              <a:t>年度までの計画期間内に単年度収支を黒字に転換させ、減債基金に頼らない財政運営を</a:t>
            </a:r>
            <a:r>
              <a:rPr lang="ja-JP" altLang="en-US" sz="1000" dirty="0"/>
              <a:t>めざ</a:t>
            </a:r>
            <a:r>
              <a:rPr lang="ja-JP" altLang="ja-JP" sz="1000" dirty="0"/>
              <a:t>すこととし</a:t>
            </a:r>
            <a:r>
              <a:rPr lang="ja-JP" altLang="en-US" sz="1000" dirty="0"/>
              <a:t>ていた。</a:t>
            </a:r>
            <a:endParaRPr lang="en-US" altLang="ja-JP" sz="1000" dirty="0"/>
          </a:p>
        </p:txBody>
      </p:sp>
      <p:pic>
        <p:nvPicPr>
          <p:cNvPr id="8" name="図 7"/>
          <p:cNvPicPr>
            <a:picLocks noChangeAspect="1"/>
          </p:cNvPicPr>
          <p:nvPr/>
        </p:nvPicPr>
        <p:blipFill>
          <a:blip r:embed="rId3"/>
          <a:stretch>
            <a:fillRect/>
          </a:stretch>
        </p:blipFill>
        <p:spPr>
          <a:xfrm>
            <a:off x="4644008" y="3957327"/>
            <a:ext cx="4123541" cy="2739367"/>
          </a:xfrm>
          <a:prstGeom prst="rect">
            <a:avLst/>
          </a:prstGeom>
        </p:spPr>
      </p:pic>
      <p:sp>
        <p:nvSpPr>
          <p:cNvPr id="9" name="テキスト ボックス 8"/>
          <p:cNvSpPr txBox="1"/>
          <p:nvPr/>
        </p:nvSpPr>
        <p:spPr>
          <a:xfrm>
            <a:off x="4822067" y="3584049"/>
            <a:ext cx="1271651" cy="276999"/>
          </a:xfrm>
          <a:prstGeom prst="rect">
            <a:avLst/>
          </a:prstGeom>
          <a:noFill/>
          <a:ln>
            <a:solidFill>
              <a:schemeClr val="tx1"/>
            </a:solidFill>
          </a:ln>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府債残高の推移</a:t>
            </a:r>
          </a:p>
        </p:txBody>
      </p:sp>
      <p:sp>
        <p:nvSpPr>
          <p:cNvPr id="19" name="テキスト ボックス 18"/>
          <p:cNvSpPr txBox="1"/>
          <p:nvPr/>
        </p:nvSpPr>
        <p:spPr>
          <a:xfrm>
            <a:off x="6088782" y="3575993"/>
            <a:ext cx="210408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府債残高は大きく増加</a:t>
            </a:r>
            <a:endParaRPr kumimoji="1" lang="ja-JP" altLang="en-US" sz="1200" dirty="0">
              <a:latin typeface="Meiryo UI" panose="020B0604030504040204" pitchFamily="50" charset="-128"/>
              <a:ea typeface="Meiryo UI" panose="020B0604030504040204" pitchFamily="50" charset="-128"/>
            </a:endParaRPr>
          </a:p>
        </p:txBody>
      </p:sp>
      <p:sp>
        <p:nvSpPr>
          <p:cNvPr id="4" name="正方形/長方形 3"/>
          <p:cNvSpPr/>
          <p:nvPr/>
        </p:nvSpPr>
        <p:spPr>
          <a:xfrm>
            <a:off x="-65356" y="3773553"/>
            <a:ext cx="1180838" cy="375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（単位：億円）</a:t>
            </a:r>
          </a:p>
        </p:txBody>
      </p:sp>
      <p:sp>
        <p:nvSpPr>
          <p:cNvPr id="14" name="テキスト ボックス 13"/>
          <p:cNvSpPr txBox="1"/>
          <p:nvPr/>
        </p:nvSpPr>
        <p:spPr>
          <a:xfrm>
            <a:off x="167221" y="3575992"/>
            <a:ext cx="2520000" cy="276999"/>
          </a:xfrm>
          <a:prstGeom prst="rect">
            <a:avLst/>
          </a:prstGeom>
          <a:noFill/>
          <a:ln>
            <a:solidFill>
              <a:schemeClr val="tx1"/>
            </a:solidFill>
          </a:ln>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減債基金借入残高と借換債の増発</a:t>
            </a:r>
          </a:p>
        </p:txBody>
      </p:sp>
      <p:pic>
        <p:nvPicPr>
          <p:cNvPr id="5" name="図 4"/>
          <p:cNvPicPr>
            <a:picLocks noChangeAspect="1"/>
          </p:cNvPicPr>
          <p:nvPr/>
        </p:nvPicPr>
        <p:blipFill>
          <a:blip r:embed="rId4"/>
          <a:stretch>
            <a:fillRect/>
          </a:stretch>
        </p:blipFill>
        <p:spPr>
          <a:xfrm>
            <a:off x="112790" y="3949270"/>
            <a:ext cx="4572396" cy="2743438"/>
          </a:xfrm>
          <a:prstGeom prst="rect">
            <a:avLst/>
          </a:prstGeom>
        </p:spPr>
      </p:pic>
      <p:grpSp>
        <p:nvGrpSpPr>
          <p:cNvPr id="10" name="グループ化 9"/>
          <p:cNvGrpSpPr/>
          <p:nvPr/>
        </p:nvGrpSpPr>
        <p:grpSpPr>
          <a:xfrm>
            <a:off x="199919" y="129494"/>
            <a:ext cx="8603088" cy="433196"/>
            <a:chOff x="270457" y="495347"/>
            <a:chExt cx="8603088" cy="433196"/>
          </a:xfrm>
        </p:grpSpPr>
        <p:sp>
          <p:nvSpPr>
            <p:cNvPr id="11" name="テキスト ボックス 10"/>
            <p:cNvSpPr txBox="1"/>
            <p:nvPr/>
          </p:nvSpPr>
          <p:spPr>
            <a:xfrm>
              <a:off x="270457" y="495347"/>
              <a:ext cx="1225015" cy="4331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12" name="直線コネクタ 11"/>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8</a:t>
            </a:fld>
            <a:endParaRPr lang="ja-JP" altLang="en-US"/>
          </a:p>
        </p:txBody>
      </p:sp>
    </p:spTree>
    <p:extLst>
      <p:ext uri="{BB962C8B-B14F-4D97-AF65-F5344CB8AC3E}">
        <p14:creationId xmlns:p14="http://schemas.microsoft.com/office/powerpoint/2010/main" val="10657716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D9749D40-8AA1-0EAE-3203-CDDB11852E15}"/>
              </a:ext>
            </a:extLst>
          </p:cNvPr>
          <p:cNvCxnSpPr/>
          <p:nvPr/>
        </p:nvCxnSpPr>
        <p:spPr>
          <a:xfrm>
            <a:off x="247069" y="766614"/>
            <a:ext cx="8649865" cy="1085"/>
          </a:xfrm>
          <a:prstGeom prst="line">
            <a:avLst/>
          </a:prstGeom>
          <a:ln w="19050">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sp>
        <p:nvSpPr>
          <p:cNvPr id="9" name="正方形/長方形 8">
            <a:extLst>
              <a:ext uri="{FF2B5EF4-FFF2-40B4-BE49-F238E27FC236}">
                <a16:creationId xmlns:a16="http://schemas.microsoft.com/office/drawing/2014/main" id="{977FDB9A-2CEB-F221-B07A-02AB3441F2CA}"/>
              </a:ext>
            </a:extLst>
          </p:cNvPr>
          <p:cNvSpPr/>
          <p:nvPr/>
        </p:nvSpPr>
        <p:spPr>
          <a:xfrm>
            <a:off x="1691680" y="1635520"/>
            <a:ext cx="1897409" cy="307777"/>
          </a:xfrm>
          <a:prstGeom prst="rect">
            <a:avLst/>
          </a:prstGeom>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実質公債費比率</a:t>
            </a:r>
          </a:p>
        </p:txBody>
      </p:sp>
      <p:sp>
        <p:nvSpPr>
          <p:cNvPr id="10" name="正方形/長方形 9">
            <a:extLst>
              <a:ext uri="{FF2B5EF4-FFF2-40B4-BE49-F238E27FC236}">
                <a16:creationId xmlns:a16="http://schemas.microsoft.com/office/drawing/2014/main" id="{977FDB9A-2CEB-F221-B07A-02AB3441F2CA}"/>
              </a:ext>
            </a:extLst>
          </p:cNvPr>
          <p:cNvSpPr/>
          <p:nvPr/>
        </p:nvSpPr>
        <p:spPr>
          <a:xfrm>
            <a:off x="5796136" y="1635521"/>
            <a:ext cx="1897409" cy="307777"/>
          </a:xfrm>
          <a:prstGeom prst="rect">
            <a:avLst/>
          </a:prstGeom>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将来負担比率</a:t>
            </a:r>
          </a:p>
        </p:txBody>
      </p:sp>
      <p:sp>
        <p:nvSpPr>
          <p:cNvPr id="11" name="テキスト ボックス 10"/>
          <p:cNvSpPr txBox="1"/>
          <p:nvPr/>
        </p:nvSpPr>
        <p:spPr>
          <a:xfrm>
            <a:off x="107504" y="348278"/>
            <a:ext cx="82364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５．成果（現時点の到達点）　　⑤実質公債費比率、将来負担比率の改善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p:cNvSpPr/>
          <p:nvPr/>
        </p:nvSpPr>
        <p:spPr>
          <a:xfrm>
            <a:off x="267285" y="835013"/>
            <a:ext cx="8712968" cy="55399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市債発行の抑制に伴う市債残高の減少により、実質公債費比率、将来負担比率ともに改善し、他都市より低水準となっている。</a:t>
            </a:r>
          </a:p>
        </p:txBody>
      </p:sp>
      <p:pic>
        <p:nvPicPr>
          <p:cNvPr id="2" name="図 1"/>
          <p:cNvPicPr>
            <a:picLocks noChangeAspect="1"/>
          </p:cNvPicPr>
          <p:nvPr/>
        </p:nvPicPr>
        <p:blipFill>
          <a:blip r:embed="rId3"/>
          <a:stretch>
            <a:fillRect/>
          </a:stretch>
        </p:blipFill>
        <p:spPr>
          <a:xfrm>
            <a:off x="-84175" y="2026655"/>
            <a:ext cx="9205758" cy="4511431"/>
          </a:xfrm>
          <a:prstGeom prst="rect">
            <a:avLst/>
          </a:prstGeom>
        </p:spPr>
      </p:pic>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53</a:t>
            </a:fld>
            <a:endParaRPr lang="ja-JP" altLang="en-US"/>
          </a:p>
        </p:txBody>
      </p:sp>
    </p:spTree>
    <p:extLst>
      <p:ext uri="{BB962C8B-B14F-4D97-AF65-F5344CB8AC3E}">
        <p14:creationId xmlns:p14="http://schemas.microsoft.com/office/powerpoint/2010/main" val="3757858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99522" y="259339"/>
            <a:ext cx="82364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５．成果（現時点の到達点）　　⑥実質公債費比率、将来負担比率の改善</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240417" y="1140823"/>
            <a:ext cx="8663167" cy="4871126"/>
          </a:xfrm>
          <a:prstGeom prst="rect">
            <a:avLst/>
          </a:prstGeom>
        </p:spPr>
      </p:pic>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54</a:t>
            </a:fld>
            <a:endParaRPr lang="ja-JP" altLang="en-US"/>
          </a:p>
        </p:txBody>
      </p:sp>
    </p:spTree>
    <p:extLst>
      <p:ext uri="{BB962C8B-B14F-4D97-AF65-F5344CB8AC3E}">
        <p14:creationId xmlns:p14="http://schemas.microsoft.com/office/powerpoint/2010/main" val="2479698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2" y="259339"/>
            <a:ext cx="82364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５．成果（現時点の到達点）　　⑦財政の硬直性の改善</a:t>
            </a:r>
          </a:p>
        </p:txBody>
      </p:sp>
      <p:sp>
        <p:nvSpPr>
          <p:cNvPr id="12" name="正方形/長方形 11"/>
          <p:cNvSpPr/>
          <p:nvPr/>
        </p:nvSpPr>
        <p:spPr>
          <a:xfrm>
            <a:off x="310622" y="725944"/>
            <a:ext cx="8712968" cy="7848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常収支比率は生活保護費などの扶助費や市債の償還のための公債費といった経常的経費の増大により高い水準で推移してきたが、市税等経常的一般財源の堅調な推移に加え、市政改革の取組等により職員数の削減や市債残高の減少が進んだことから、近年は改善傾向にあり、他都市より低水準となっている。</a:t>
            </a:r>
          </a:p>
        </p:txBody>
      </p:sp>
      <p:pic>
        <p:nvPicPr>
          <p:cNvPr id="2" name="図 1"/>
          <p:cNvPicPr>
            <a:picLocks noChangeAspect="1"/>
          </p:cNvPicPr>
          <p:nvPr/>
        </p:nvPicPr>
        <p:blipFill>
          <a:blip r:embed="rId3"/>
          <a:stretch>
            <a:fillRect/>
          </a:stretch>
        </p:blipFill>
        <p:spPr>
          <a:xfrm>
            <a:off x="179512" y="1818140"/>
            <a:ext cx="8748518" cy="4858933"/>
          </a:xfrm>
          <a:prstGeom prst="rect">
            <a:avLst/>
          </a:prstGeom>
        </p:spPr>
      </p:pic>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55</a:t>
            </a:fld>
            <a:endParaRPr lang="ja-JP" altLang="en-US"/>
          </a:p>
        </p:txBody>
      </p:sp>
    </p:spTree>
    <p:extLst>
      <p:ext uri="{BB962C8B-B14F-4D97-AF65-F5344CB8AC3E}">
        <p14:creationId xmlns:p14="http://schemas.microsoft.com/office/powerpoint/2010/main" val="2494377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9522" y="259339"/>
            <a:ext cx="82364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５．成果（現時点の到達点）　　⑧財政調整基金残高</a:t>
            </a:r>
          </a:p>
        </p:txBody>
      </p:sp>
      <p:sp>
        <p:nvSpPr>
          <p:cNvPr id="12" name="正方形/長方形 11"/>
          <p:cNvSpPr/>
          <p:nvPr/>
        </p:nvSpPr>
        <p:spPr>
          <a:xfrm>
            <a:off x="310622" y="725944"/>
            <a:ext cx="8712968" cy="7848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不況による大幅な税収の落ち込みにより財源が不足する場合や、災害の発生による予期しない経費の支出などに備えて、「財政調整基金」を積み立てており、</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年３月末における基金残高は、</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2,425</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億円となる見込み。</a:t>
            </a:r>
          </a:p>
        </p:txBody>
      </p:sp>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414777" y="1510774"/>
            <a:ext cx="8504657" cy="5017443"/>
          </a:xfrm>
          <a:prstGeom prst="rect">
            <a:avLst/>
          </a:prstGeom>
        </p:spPr>
      </p:pic>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56</a:t>
            </a:fld>
            <a:endParaRPr lang="ja-JP" altLang="en-US"/>
          </a:p>
        </p:txBody>
      </p:sp>
    </p:spTree>
    <p:extLst>
      <p:ext uri="{BB962C8B-B14F-4D97-AF65-F5344CB8AC3E}">
        <p14:creationId xmlns:p14="http://schemas.microsoft.com/office/powerpoint/2010/main" val="1455069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表 31"/>
          <p:cNvGraphicFramePr>
            <a:graphicFrameLocks noGrp="1"/>
          </p:cNvGraphicFramePr>
          <p:nvPr/>
        </p:nvGraphicFramePr>
        <p:xfrm>
          <a:off x="483981" y="1975132"/>
          <a:ext cx="8075163" cy="2946570"/>
        </p:xfrm>
        <a:graphic>
          <a:graphicData uri="http://schemas.openxmlformats.org/drawingml/2006/table">
            <a:tbl>
              <a:tblPr firstRow="1" bandRow="1">
                <a:tableStyleId>{7DF18680-E054-41AD-8BC1-D1AEF772440D}</a:tableStyleId>
              </a:tblPr>
              <a:tblGrid>
                <a:gridCol w="1241009">
                  <a:extLst>
                    <a:ext uri="{9D8B030D-6E8A-4147-A177-3AD203B41FA5}">
                      <a16:colId xmlns:a16="http://schemas.microsoft.com/office/drawing/2014/main" val="3745289516"/>
                    </a:ext>
                  </a:extLst>
                </a:gridCol>
                <a:gridCol w="1645920">
                  <a:extLst>
                    <a:ext uri="{9D8B030D-6E8A-4147-A177-3AD203B41FA5}">
                      <a16:colId xmlns:a16="http://schemas.microsoft.com/office/drawing/2014/main" val="109315053"/>
                    </a:ext>
                  </a:extLst>
                </a:gridCol>
                <a:gridCol w="1702576">
                  <a:extLst>
                    <a:ext uri="{9D8B030D-6E8A-4147-A177-3AD203B41FA5}">
                      <a16:colId xmlns:a16="http://schemas.microsoft.com/office/drawing/2014/main" val="365224887"/>
                    </a:ext>
                  </a:extLst>
                </a:gridCol>
                <a:gridCol w="1724089">
                  <a:extLst>
                    <a:ext uri="{9D8B030D-6E8A-4147-A177-3AD203B41FA5}">
                      <a16:colId xmlns:a16="http://schemas.microsoft.com/office/drawing/2014/main" val="3124535825"/>
                    </a:ext>
                  </a:extLst>
                </a:gridCol>
                <a:gridCol w="1761569">
                  <a:extLst>
                    <a:ext uri="{9D8B030D-6E8A-4147-A177-3AD203B41FA5}">
                      <a16:colId xmlns:a16="http://schemas.microsoft.com/office/drawing/2014/main" val="1503798400"/>
                    </a:ext>
                  </a:extLst>
                </a:gridCol>
              </a:tblGrid>
              <a:tr h="416730">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dirty="0"/>
                        <a:t>経常収支比率</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a:t>実質公債費比率</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a:t>将来負担比率</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a:t>財政調整基金残高</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36958520"/>
                  </a:ext>
                </a:extLst>
              </a:tr>
              <a:tr h="961685">
                <a:tc>
                  <a:txBody>
                    <a:bodyPr/>
                    <a:lstStyle/>
                    <a:p>
                      <a:pPr algn="ctr"/>
                      <a:r>
                        <a:rPr kumimoji="1" lang="ja-JP" altLang="en-US" sz="1800" dirty="0"/>
                        <a:t>大阪市</a:t>
                      </a:r>
                      <a:endParaRPr kumimoji="1" lang="ja-JP" altLang="en-US" b="1" dirty="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dirty="0"/>
                        <a:t>過去最大値</a:t>
                      </a:r>
                      <a:endParaRPr kumimoji="1" lang="en-US" altLang="ja-JP" sz="1400" dirty="0"/>
                    </a:p>
                    <a:p>
                      <a:pPr algn="r"/>
                      <a:r>
                        <a:rPr kumimoji="1" lang="en-US" altLang="ja-JP" sz="1400" dirty="0"/>
                        <a:t>(2004</a:t>
                      </a:r>
                      <a:r>
                        <a:rPr kumimoji="1" lang="ja-JP" altLang="en-US" sz="1400" dirty="0"/>
                        <a:t>：</a:t>
                      </a:r>
                      <a:r>
                        <a:rPr kumimoji="1" lang="en-US" altLang="ja-JP" sz="1400" dirty="0"/>
                        <a:t>103.6</a:t>
                      </a:r>
                      <a:r>
                        <a:rPr kumimoji="1" lang="ja-JP" altLang="en-US" sz="1400" dirty="0"/>
                        <a:t>％</a:t>
                      </a:r>
                      <a:r>
                        <a:rPr kumimoji="1" lang="en-US" altLang="ja-JP" sz="1400" dirty="0"/>
                        <a:t>)</a:t>
                      </a:r>
                    </a:p>
                    <a:p>
                      <a:pPr algn="r"/>
                      <a:endParaRPr kumimoji="1" lang="en-US" altLang="ja-JP" dirty="0"/>
                    </a:p>
                    <a:p>
                      <a:pPr algn="r"/>
                      <a:r>
                        <a:rPr kumimoji="1" lang="en-US" altLang="ja-JP" sz="1800" dirty="0"/>
                        <a:t>85.1</a:t>
                      </a:r>
                      <a:r>
                        <a:rPr kumimoji="1" lang="ja-JP" altLang="en-US" sz="1800" dirty="0"/>
                        <a:t>％</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tc>
                <a:tc>
                  <a:txBody>
                    <a:bodyPr/>
                    <a:lstStyle/>
                    <a:p>
                      <a:pPr algn="l"/>
                      <a:r>
                        <a:rPr kumimoji="1" lang="ja-JP" altLang="en-US" sz="1400" dirty="0"/>
                        <a:t>過去最大値</a:t>
                      </a:r>
                      <a:endParaRPr kumimoji="1" lang="en-US" altLang="ja-JP" sz="1400" dirty="0"/>
                    </a:p>
                    <a:p>
                      <a:pPr algn="r"/>
                      <a:r>
                        <a:rPr kumimoji="1" lang="en-US" altLang="ja-JP" sz="1400" dirty="0"/>
                        <a:t>(2007</a:t>
                      </a:r>
                      <a:r>
                        <a:rPr kumimoji="1" lang="ja-JP" altLang="en-US" sz="1400" dirty="0"/>
                        <a:t>：</a:t>
                      </a:r>
                      <a:r>
                        <a:rPr kumimoji="1" lang="en-US" altLang="ja-JP" sz="1400" dirty="0"/>
                        <a:t>11.8</a:t>
                      </a:r>
                      <a:r>
                        <a:rPr kumimoji="1" lang="ja-JP" altLang="en-US" sz="1400" dirty="0"/>
                        <a:t>％</a:t>
                      </a:r>
                      <a:r>
                        <a:rPr kumimoji="1" lang="en-US" altLang="ja-JP" sz="1400" dirty="0"/>
                        <a:t>)</a:t>
                      </a:r>
                    </a:p>
                    <a:p>
                      <a:pPr algn="r"/>
                      <a:r>
                        <a:rPr kumimoji="1" lang="en-US" altLang="ja-JP" dirty="0"/>
                        <a:t>           </a:t>
                      </a:r>
                    </a:p>
                    <a:p>
                      <a:pPr algn="r"/>
                      <a:r>
                        <a:rPr kumimoji="1" lang="en-US" altLang="ja-JP" sz="1800" dirty="0"/>
                        <a:t>1.8</a:t>
                      </a:r>
                      <a:r>
                        <a:rPr kumimoji="1" lang="ja-JP" altLang="en-US" sz="1800" dirty="0"/>
                        <a:t>％</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tc>
                <a:tc>
                  <a:txBody>
                    <a:bodyPr/>
                    <a:lstStyle/>
                    <a:p>
                      <a:pPr algn="l"/>
                      <a:r>
                        <a:rPr kumimoji="1" lang="ja-JP" altLang="en-US" sz="1400" dirty="0"/>
                        <a:t>過去最大値</a:t>
                      </a:r>
                      <a:endParaRPr kumimoji="1" lang="en-US" altLang="ja-JP" sz="1400" dirty="0"/>
                    </a:p>
                    <a:p>
                      <a:pPr algn="r"/>
                      <a:r>
                        <a:rPr kumimoji="1" lang="en-US" altLang="ja-JP" sz="1400" dirty="0"/>
                        <a:t>(2007</a:t>
                      </a:r>
                      <a:r>
                        <a:rPr kumimoji="1" lang="ja-JP" altLang="en-US" sz="1400" dirty="0"/>
                        <a:t>：</a:t>
                      </a:r>
                      <a:r>
                        <a:rPr kumimoji="1" lang="en-US" altLang="ja-JP" sz="1400" dirty="0"/>
                        <a:t>263.8</a:t>
                      </a:r>
                      <a:r>
                        <a:rPr kumimoji="1" lang="ja-JP" altLang="en-US" sz="1400" dirty="0"/>
                        <a:t>％</a:t>
                      </a:r>
                      <a:r>
                        <a:rPr kumimoji="1" lang="en-US" altLang="ja-JP" sz="1400" dirty="0"/>
                        <a:t>)</a:t>
                      </a:r>
                    </a:p>
                    <a:p>
                      <a:pPr algn="r"/>
                      <a:endParaRPr kumimoji="1" lang="en-US" altLang="ja-JP" sz="1600" dirty="0"/>
                    </a:p>
                    <a:p>
                      <a:pPr algn="ctr"/>
                      <a:r>
                        <a:rPr kumimoji="1" lang="ja-JP" altLang="en-US" sz="1800" baseline="0" dirty="0"/>
                        <a:t>　　　</a:t>
                      </a:r>
                      <a:r>
                        <a:rPr kumimoji="1" lang="en-US" altLang="ja-JP" sz="1350" baseline="30000" dirty="0"/>
                        <a:t>※</a:t>
                      </a:r>
                      <a:r>
                        <a:rPr kumimoji="1" lang="ja-JP" altLang="en-US" sz="1350" baseline="30000" dirty="0"/>
                        <a:t>１</a:t>
                      </a:r>
                      <a:r>
                        <a:rPr kumimoji="1" lang="ja-JP" altLang="en-US" sz="1800" baseline="30000" dirty="0"/>
                        <a:t>　</a:t>
                      </a:r>
                      <a:r>
                        <a:rPr kumimoji="1" lang="ja-JP" altLang="en-US" sz="1800" baseline="0" dirty="0"/>
                        <a:t>－</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tc>
                <a:tc>
                  <a:txBody>
                    <a:bodyPr/>
                    <a:lstStyle/>
                    <a:p>
                      <a:pPr algn="r"/>
                      <a:endParaRPr kumimoji="1" lang="en-US" altLang="ja-JP" dirty="0"/>
                    </a:p>
                    <a:p>
                      <a:pPr algn="r"/>
                      <a:r>
                        <a:rPr kumimoji="1" lang="en-US" altLang="ja-JP" baseline="30000" dirty="0"/>
                        <a:t>※</a:t>
                      </a:r>
                      <a:r>
                        <a:rPr kumimoji="1" lang="ja-JP" altLang="en-US" baseline="30000" dirty="0"/>
                        <a:t>２ </a:t>
                      </a:r>
                      <a:r>
                        <a:rPr kumimoji="1" lang="en-US" altLang="ja-JP" baseline="30000" dirty="0"/>
                        <a:t> </a:t>
                      </a:r>
                      <a:r>
                        <a:rPr kumimoji="1" lang="en-US" altLang="ja-JP" sz="1800" dirty="0"/>
                        <a:t>2,131</a:t>
                      </a:r>
                      <a:r>
                        <a:rPr kumimoji="1" lang="ja-JP" altLang="en-US" sz="1800" dirty="0"/>
                        <a:t>億円</a:t>
                      </a:r>
                      <a:endParaRPr kumimoji="1" lang="ja-JP" altLang="en-US" b="1" dirty="0">
                        <a:latin typeface="ＭＳ Ｐゴシック" panose="020B0600070205080204" pitchFamily="50" charset="-128"/>
                        <a:ea typeface="ＭＳ Ｐゴシック" panose="020B0600070205080204" pitchFamily="50" charset="-128"/>
                      </a:endParaRPr>
                    </a:p>
                  </a:txBody>
                  <a:tcPr anchor="b"/>
                </a:tc>
                <a:extLst>
                  <a:ext uri="{0D108BD9-81ED-4DB2-BD59-A6C34878D82A}">
                    <a16:rowId xmlns:a16="http://schemas.microsoft.com/office/drawing/2014/main" val="1134318529"/>
                  </a:ext>
                </a:extLst>
              </a:tr>
              <a:tr h="326487">
                <a:tc>
                  <a:txBody>
                    <a:bodyPr/>
                    <a:lstStyle/>
                    <a:p>
                      <a:pPr algn="ctr"/>
                      <a:r>
                        <a:rPr kumimoji="1" lang="ja-JP" altLang="en-US" sz="1800" dirty="0"/>
                        <a:t>横浜市</a:t>
                      </a:r>
                      <a:endParaRPr kumimoji="1" lang="ja-JP" altLang="en-US" sz="1800" b="1" dirty="0">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dirty="0"/>
                        <a:t>95.1</a:t>
                      </a:r>
                      <a:r>
                        <a:rPr kumimoji="1" lang="ja-JP" altLang="en-US" sz="1800" dirty="0"/>
                        <a:t>％</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dirty="0"/>
                        <a:t>10.6</a:t>
                      </a:r>
                      <a:r>
                        <a:rPr kumimoji="1" lang="ja-JP" altLang="en-US" sz="1800" dirty="0"/>
                        <a:t>％</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dirty="0"/>
                        <a:t>129.9</a:t>
                      </a:r>
                      <a:r>
                        <a:rPr kumimoji="1" lang="ja-JP" altLang="en-US" sz="1800" dirty="0"/>
                        <a:t>％</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dirty="0"/>
                        <a:t>313</a:t>
                      </a:r>
                      <a:r>
                        <a:rPr kumimoji="1" lang="ja-JP" altLang="en-US" sz="1800" dirty="0"/>
                        <a:t>億円</a:t>
                      </a:r>
                      <a:endParaRPr kumimoji="1" lang="ja-JP" altLang="en-US" sz="1800" b="1" dirty="0">
                        <a:latin typeface="ＭＳ Ｐゴシック" panose="020B0600070205080204" pitchFamily="50" charset="-128"/>
                        <a:ea typeface="ＭＳ Ｐゴシック" panose="020B0600070205080204" pitchFamily="50" charset="-128"/>
                      </a:endParaRPr>
                    </a:p>
                  </a:txBody>
                  <a:tcPr anchor="b"/>
                </a:tc>
                <a:extLst>
                  <a:ext uri="{0D108BD9-81ED-4DB2-BD59-A6C34878D82A}">
                    <a16:rowId xmlns:a16="http://schemas.microsoft.com/office/drawing/2014/main" val="332685604"/>
                  </a:ext>
                </a:extLst>
              </a:tr>
              <a:tr h="326487">
                <a:tc>
                  <a:txBody>
                    <a:bodyPr/>
                    <a:lstStyle/>
                    <a:p>
                      <a:pPr algn="ctr"/>
                      <a:r>
                        <a:rPr kumimoji="1" lang="ja-JP" altLang="en-US" sz="1800" dirty="0"/>
                        <a:t>名古屋市</a:t>
                      </a:r>
                      <a:endParaRPr kumimoji="1" lang="ja-JP" altLang="en-US" sz="1800" b="1" dirty="0">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dirty="0"/>
                        <a:t>95.1</a:t>
                      </a:r>
                      <a:r>
                        <a:rPr kumimoji="1" lang="ja-JP" altLang="en-US" sz="1800" dirty="0"/>
                        <a:t>％</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dirty="0"/>
                        <a:t> 7.2</a:t>
                      </a:r>
                      <a:r>
                        <a:rPr kumimoji="1" lang="ja-JP" altLang="en-US" sz="1800" dirty="0"/>
                        <a:t>％</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dirty="0"/>
                        <a:t>94.2</a:t>
                      </a:r>
                      <a:r>
                        <a:rPr kumimoji="1" lang="ja-JP" altLang="en-US" sz="1800" dirty="0"/>
                        <a:t>％</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dirty="0"/>
                        <a:t>203</a:t>
                      </a:r>
                      <a:r>
                        <a:rPr kumimoji="1" lang="ja-JP" altLang="en-US" sz="1800" dirty="0"/>
                        <a:t>億円</a:t>
                      </a:r>
                      <a:endParaRPr kumimoji="1" lang="ja-JP" altLang="en-US" sz="1800" b="1" dirty="0">
                        <a:latin typeface="ＭＳ Ｐゴシック" panose="020B0600070205080204" pitchFamily="50" charset="-128"/>
                        <a:ea typeface="ＭＳ Ｐゴシック" panose="020B0600070205080204" pitchFamily="50" charset="-128"/>
                      </a:endParaRPr>
                    </a:p>
                  </a:txBody>
                  <a:tcPr anchor="b"/>
                </a:tc>
                <a:extLst>
                  <a:ext uri="{0D108BD9-81ED-4DB2-BD59-A6C34878D82A}">
                    <a16:rowId xmlns:a16="http://schemas.microsoft.com/office/drawing/2014/main" val="508912960"/>
                  </a:ext>
                </a:extLst>
              </a:tr>
              <a:tr h="326487">
                <a:tc>
                  <a:txBody>
                    <a:bodyPr/>
                    <a:lstStyle/>
                    <a:p>
                      <a:pPr algn="ctr"/>
                      <a:r>
                        <a:rPr kumimoji="1" lang="ja-JP" altLang="en-US" sz="1800" dirty="0"/>
                        <a:t>京都市</a:t>
                      </a:r>
                      <a:endParaRPr kumimoji="1" lang="ja-JP" altLang="en-US" sz="1800" b="1" dirty="0">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dirty="0"/>
                        <a:t>94.8</a:t>
                      </a:r>
                      <a:r>
                        <a:rPr kumimoji="1" lang="ja-JP" altLang="en-US" sz="1800" dirty="0"/>
                        <a:t>％</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dirty="0"/>
                        <a:t>         11.8</a:t>
                      </a:r>
                      <a:r>
                        <a:rPr kumimoji="1" lang="ja-JP" altLang="en-US" sz="1800" dirty="0"/>
                        <a:t>％</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dirty="0"/>
                        <a:t>170.4</a:t>
                      </a:r>
                      <a:r>
                        <a:rPr kumimoji="1" lang="ja-JP" altLang="en-US" sz="1800" dirty="0"/>
                        <a:t>％</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dirty="0"/>
                        <a:t>95</a:t>
                      </a:r>
                      <a:r>
                        <a:rPr kumimoji="1" lang="ja-JP" altLang="en-US" sz="1800" dirty="0"/>
                        <a:t>億円</a:t>
                      </a:r>
                      <a:endParaRPr kumimoji="1" lang="ja-JP" altLang="en-US" sz="1800" b="1" dirty="0">
                        <a:latin typeface="ＭＳ Ｐゴシック" panose="020B0600070205080204" pitchFamily="50" charset="-128"/>
                        <a:ea typeface="ＭＳ Ｐゴシック" panose="020B0600070205080204" pitchFamily="50" charset="-128"/>
                      </a:endParaRPr>
                    </a:p>
                  </a:txBody>
                  <a:tcPr anchor="b"/>
                </a:tc>
                <a:extLst>
                  <a:ext uri="{0D108BD9-81ED-4DB2-BD59-A6C34878D82A}">
                    <a16:rowId xmlns:a16="http://schemas.microsoft.com/office/drawing/2014/main" val="3793454048"/>
                  </a:ext>
                </a:extLst>
              </a:tr>
              <a:tr h="326487">
                <a:tc>
                  <a:txBody>
                    <a:bodyPr/>
                    <a:lstStyle/>
                    <a:p>
                      <a:pPr algn="ctr"/>
                      <a:r>
                        <a:rPr kumimoji="1" lang="ja-JP" altLang="en-US" sz="1800" dirty="0"/>
                        <a:t>神戸市</a:t>
                      </a:r>
                      <a:endParaRPr kumimoji="1" lang="ja-JP" altLang="en-US" sz="1800" b="1" dirty="0">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dirty="0"/>
                        <a:t>95.3</a:t>
                      </a:r>
                      <a:r>
                        <a:rPr kumimoji="1" lang="ja-JP" altLang="en-US" sz="1800" dirty="0"/>
                        <a:t>％</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dirty="0"/>
                        <a:t>           4.4</a:t>
                      </a:r>
                      <a:r>
                        <a:rPr kumimoji="1" lang="ja-JP" altLang="en-US" sz="1800" dirty="0"/>
                        <a:t>％</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dirty="0"/>
                        <a:t>56.4</a:t>
                      </a:r>
                      <a:r>
                        <a:rPr kumimoji="1" lang="ja-JP" altLang="en-US" sz="1800" dirty="0"/>
                        <a:t>％</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tc>
                <a:tc>
                  <a:txBody>
                    <a:bodyPr/>
                    <a:lstStyle/>
                    <a:p>
                      <a:pPr algn="r"/>
                      <a:r>
                        <a:rPr kumimoji="1" lang="en-US" altLang="ja-JP" sz="1800" dirty="0"/>
                        <a:t>146</a:t>
                      </a:r>
                      <a:r>
                        <a:rPr kumimoji="1" lang="ja-JP" altLang="en-US" sz="1800" dirty="0"/>
                        <a:t>億円</a:t>
                      </a:r>
                      <a:endParaRPr kumimoji="1" lang="ja-JP" altLang="en-US" sz="1800" b="1" dirty="0">
                        <a:latin typeface="ＭＳ Ｐゴシック" panose="020B0600070205080204" pitchFamily="50" charset="-128"/>
                        <a:ea typeface="ＭＳ Ｐゴシック" panose="020B0600070205080204" pitchFamily="50" charset="-128"/>
                      </a:endParaRPr>
                    </a:p>
                  </a:txBody>
                  <a:tcPr anchor="b"/>
                </a:tc>
                <a:extLst>
                  <a:ext uri="{0D108BD9-81ED-4DB2-BD59-A6C34878D82A}">
                    <a16:rowId xmlns:a16="http://schemas.microsoft.com/office/drawing/2014/main" val="2668956629"/>
                  </a:ext>
                </a:extLst>
              </a:tr>
            </a:tbl>
          </a:graphicData>
        </a:graphic>
      </p:graphicFrame>
      <p:sp>
        <p:nvSpPr>
          <p:cNvPr id="19" name="Text Box 8"/>
          <p:cNvSpPr txBox="1">
            <a:spLocks noChangeArrowheads="1"/>
          </p:cNvSpPr>
          <p:nvPr/>
        </p:nvSpPr>
        <p:spPr bwMode="auto">
          <a:xfrm>
            <a:off x="4528673" y="1730197"/>
            <a:ext cx="421219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年度予算（案）について　～豊かな大阪の実現に向けて～」</a:t>
            </a:r>
          </a:p>
        </p:txBody>
      </p:sp>
      <p:cxnSp>
        <p:nvCxnSpPr>
          <p:cNvPr id="4" name="直線コネクタ 3">
            <a:extLst>
              <a:ext uri="{FF2B5EF4-FFF2-40B4-BE49-F238E27FC236}">
                <a16:creationId xmlns:a16="http://schemas.microsoft.com/office/drawing/2014/main" id="{6C602AC1-4F0A-2C90-F722-F0B31DCEB7B2}"/>
              </a:ext>
            </a:extLst>
          </p:cNvPr>
          <p:cNvCxnSpPr/>
          <p:nvPr/>
        </p:nvCxnSpPr>
        <p:spPr>
          <a:xfrm>
            <a:off x="247069" y="766614"/>
            <a:ext cx="8649865" cy="1085"/>
          </a:xfrm>
          <a:prstGeom prst="line">
            <a:avLst/>
          </a:prstGeom>
          <a:ln w="19050">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sp>
        <p:nvSpPr>
          <p:cNvPr id="16" name="正方形/長方形 15"/>
          <p:cNvSpPr/>
          <p:nvPr/>
        </p:nvSpPr>
        <p:spPr>
          <a:xfrm>
            <a:off x="408207" y="947743"/>
            <a:ext cx="8307002" cy="33855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年度の決算では、他都市と比較し、主要な財政指標は改善している。</a:t>
            </a:r>
          </a:p>
        </p:txBody>
      </p:sp>
      <p:sp>
        <p:nvSpPr>
          <p:cNvPr id="26" name="角丸四角形 25"/>
          <p:cNvSpPr/>
          <p:nvPr/>
        </p:nvSpPr>
        <p:spPr>
          <a:xfrm>
            <a:off x="395536" y="2382521"/>
            <a:ext cx="8213576" cy="1034461"/>
          </a:xfrm>
          <a:prstGeom prst="roundRect">
            <a:avLst>
              <a:gd name="adj" fmla="val 7472"/>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正方形/長方形 29"/>
          <p:cNvSpPr/>
          <p:nvPr/>
        </p:nvSpPr>
        <p:spPr>
          <a:xfrm>
            <a:off x="434010" y="5168225"/>
            <a:ext cx="510724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 </a:t>
            </a:r>
            <a:r>
              <a:rPr kumimoji="0"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大阪市財政調整基金残高：</a:t>
            </a:r>
            <a:r>
              <a:rPr kumimoji="0"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2,425</a:t>
            </a:r>
            <a:r>
              <a:rPr kumimoji="0"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0"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年度末見込）</a:t>
            </a:r>
          </a:p>
        </p:txBody>
      </p:sp>
      <p:sp>
        <p:nvSpPr>
          <p:cNvPr id="33" name="正方形/長方形 32"/>
          <p:cNvSpPr/>
          <p:nvPr/>
        </p:nvSpPr>
        <p:spPr>
          <a:xfrm>
            <a:off x="434009" y="4930415"/>
            <a:ext cx="510724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 充当可能財源等が将来負担額を上回ったため「</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」となっている。</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99522" y="259339"/>
            <a:ext cx="82364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５．成果（現時点の到達点）　　⑨</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年度決算状況</a:t>
            </a: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57</a:t>
            </a:fld>
            <a:endParaRPr lang="ja-JP" altLang="en-US"/>
          </a:p>
        </p:txBody>
      </p:sp>
    </p:spTree>
    <p:extLst>
      <p:ext uri="{BB962C8B-B14F-4D97-AF65-F5344CB8AC3E}">
        <p14:creationId xmlns:p14="http://schemas.microsoft.com/office/powerpoint/2010/main" val="2294726019"/>
      </p:ext>
    </p:extLst>
  </p:cSld>
  <p:clrMapOvr>
    <a:masterClrMapping/>
  </p:clrMapOvr>
  <mc:AlternateContent xmlns:mc="http://schemas.openxmlformats.org/markup-compatibility/2006" xmlns:p14="http://schemas.microsoft.com/office/powerpoint/2010/main">
    <mc:Choice Requires="p14">
      <p:transition spd="slow" p14:dur="2000" advTm="31963"/>
    </mc:Choice>
    <mc:Fallback xmlns="">
      <p:transition spd="slow" advTm="31963"/>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467829" y="1116452"/>
            <a:ext cx="8405716" cy="194424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本市財政は、職員数の削減や市債残高の縮減など、この間の市政改革の取組による成果や、税収の堅調な推移もあり、財政健全化が進み、</a:t>
            </a:r>
            <a:r>
              <a:rPr kumimoji="1" lang="en-US" altLang="ja-JP"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年度及び</a:t>
            </a:r>
            <a:r>
              <a:rPr kumimoji="1" lang="en-US" altLang="ja-JP"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2023</a:t>
            </a: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年度当初予算において、補塡財源（財政調整基金）に依存せず、通常収支が均衡した。</a:t>
            </a:r>
            <a:endParaRPr kumimoji="1" lang="en-US" altLang="ja-JP"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テキスト ボックス 8"/>
          <p:cNvSpPr txBox="1"/>
          <p:nvPr/>
        </p:nvSpPr>
        <p:spPr>
          <a:xfrm>
            <a:off x="399522" y="259339"/>
            <a:ext cx="82364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５．成果（今後の取組の方向性）　　</a:t>
            </a:r>
          </a:p>
        </p:txBody>
      </p:sp>
      <p:sp>
        <p:nvSpPr>
          <p:cNvPr id="15" name="ストライプ矢印 14"/>
          <p:cNvSpPr/>
          <p:nvPr/>
        </p:nvSpPr>
        <p:spPr>
          <a:xfrm rot="5400000">
            <a:off x="3901954" y="1797422"/>
            <a:ext cx="1231612" cy="4189969"/>
          </a:xfrm>
          <a:prstGeom prst="stripedRightArrow">
            <a:avLst/>
          </a:prstGeom>
          <a:gradFill flip="none" rotWithShape="1">
            <a:gsLst>
              <a:gs pos="0">
                <a:schemeClr val="accent5">
                  <a:lumMod val="0"/>
                  <a:lumOff val="100000"/>
                </a:schemeClr>
              </a:gs>
              <a:gs pos="35000">
                <a:schemeClr val="accent5">
                  <a:lumMod val="0"/>
                  <a:lumOff val="100000"/>
                </a:schemeClr>
              </a:gs>
              <a:gs pos="100000">
                <a:srgbClr val="F765E6"/>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角丸四角形 15"/>
          <p:cNvSpPr/>
          <p:nvPr/>
        </p:nvSpPr>
        <p:spPr>
          <a:xfrm>
            <a:off x="453761" y="4724113"/>
            <a:ext cx="8419783" cy="1453393"/>
          </a:xfrm>
          <a:prstGeom prst="roundRect">
            <a:avLst/>
          </a:prstGeom>
          <a:gradFill flip="none" rotWithShape="1">
            <a:gsLst>
              <a:gs pos="0">
                <a:srgbClr val="FB35A6"/>
              </a:gs>
              <a:gs pos="48000">
                <a:srgbClr val="FB35A6"/>
              </a:gs>
              <a:gs pos="100000">
                <a:srgbClr val="FB35A6"/>
              </a:gs>
            </a:gsLst>
            <a:lin ang="16200000" scaled="1"/>
            <a:tileRect/>
          </a:gradFill>
          <a:ln>
            <a:solidFill>
              <a:schemeClr val="accent1">
                <a:shade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財政状況を以前に後戻りさせないことを念頭に、急激な環境変化にも対応できるよう、引き続き改革に取り組む。</a:t>
            </a:r>
          </a:p>
        </p:txBody>
      </p:sp>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58</a:t>
            </a:fld>
            <a:endParaRPr lang="ja-JP" altLang="en-US"/>
          </a:p>
        </p:txBody>
      </p:sp>
    </p:spTree>
    <p:extLst>
      <p:ext uri="{BB962C8B-B14F-4D97-AF65-F5344CB8AC3E}">
        <p14:creationId xmlns:p14="http://schemas.microsoft.com/office/powerpoint/2010/main" val="370063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393088" y="972011"/>
            <a:ext cx="8139352" cy="4401205"/>
          </a:xfrm>
          <a:prstGeom prst="rect">
            <a:avLst/>
          </a:prstGeom>
          <a:no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2008</a:t>
            </a:r>
            <a:r>
              <a:rPr lang="ja-JP" altLang="en-US" sz="1600" b="1" dirty="0">
                <a:latin typeface="Meiryo UI" panose="020B0604030504040204" pitchFamily="50" charset="-128"/>
                <a:ea typeface="Meiryo UI" panose="020B0604030504040204" pitchFamily="50" charset="-128"/>
              </a:rPr>
              <a:t>年度以降の財政再建の取組と減債基金の復元</a:t>
            </a:r>
            <a:endParaRPr lang="en-US" altLang="ja-JP" sz="1600" b="1" dirty="0">
              <a:latin typeface="Meiryo UI" panose="020B0604030504040204" pitchFamily="50" charset="-128"/>
              <a:ea typeface="Meiryo UI" panose="020B0604030504040204" pitchFamily="50" charset="-128"/>
            </a:endParaRPr>
          </a:p>
          <a:p>
            <a:endParaRPr lang="en-US" altLang="ja-JP" sz="1200" i="1" dirty="0">
              <a:latin typeface="Meiryo UI" panose="020B0604030504040204" pitchFamily="50" charset="-128"/>
              <a:ea typeface="Meiryo UI" panose="020B0604030504040204" pitchFamily="50" charset="-128"/>
            </a:endParaRPr>
          </a:p>
          <a:p>
            <a:pPr>
              <a:defRPr/>
            </a:pPr>
            <a:r>
              <a:rPr lang="ja-JP" altLang="en-US" sz="1400" i="1"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減債基金からの借入れ及び借換債の増発といった将来世代へ負担を</a:t>
            </a:r>
            <a:r>
              <a:rPr lang="ja-JP" altLang="en-US" sz="1400" dirty="0">
                <a:latin typeface="Meiryo UI" panose="020B0604030504040204" pitchFamily="50" charset="-128"/>
                <a:ea typeface="Meiryo UI" panose="020B0604030504040204" pitchFamily="50" charset="-128"/>
              </a:rPr>
              <a:t>先延ばし</a:t>
            </a:r>
            <a:r>
              <a:rPr lang="ja-JP" altLang="ja-JP" sz="1400" dirty="0">
                <a:latin typeface="Meiryo UI" panose="020B0604030504040204" pitchFamily="50" charset="-128"/>
                <a:ea typeface="Meiryo UI" panose="020B0604030504040204" pitchFamily="50" charset="-128"/>
              </a:rPr>
              <a:t>する手法と決別しなければ、真</a:t>
            </a:r>
            <a:r>
              <a:rPr lang="ja-JP" altLang="en-US" sz="1400" dirty="0">
                <a:latin typeface="Meiryo UI" panose="020B0604030504040204" pitchFamily="50" charset="-128"/>
                <a:ea typeface="Meiryo UI" panose="020B0604030504040204" pitchFamily="50" charset="-128"/>
              </a:rPr>
              <a:t>の</a:t>
            </a:r>
            <a:r>
              <a:rPr lang="ja-JP" altLang="ja-JP" sz="1400" dirty="0">
                <a:latin typeface="Meiryo UI" panose="020B0604030504040204" pitchFamily="50" charset="-128"/>
                <a:ea typeface="Meiryo UI" panose="020B0604030504040204" pitchFamily="50" charset="-128"/>
              </a:rPr>
              <a:t>財政再建を果たすことはできないとの考えから</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2008</a:t>
            </a:r>
            <a:r>
              <a:rPr lang="ja-JP" altLang="en-US" sz="1400" dirty="0">
                <a:latin typeface="Meiryo UI" panose="020B0604030504040204" pitchFamily="50" charset="-128"/>
                <a:ea typeface="Meiryo UI" panose="020B0604030504040204" pitchFamily="50" charset="-128"/>
              </a:rPr>
              <a:t>年度以降、①減債基金からの借入をしない、②借換債の増発をしない、ことを前提に「収入の範囲内で予算を組む」という方針のもと改革を推進。</a:t>
            </a:r>
            <a:endParaRPr lang="en-US" altLang="ja-JP" sz="1400" dirty="0">
              <a:latin typeface="Meiryo UI" panose="020B0604030504040204" pitchFamily="50" charset="-128"/>
              <a:ea typeface="Meiryo UI" panose="020B0604030504040204" pitchFamily="50" charset="-128"/>
            </a:endParaRPr>
          </a:p>
          <a:p>
            <a:pPr>
              <a:defRPr/>
            </a:pPr>
            <a:endParaRPr lang="en-US" altLang="ja-JP" sz="1400"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　「財政再建プログラム</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案</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策定し、すべての事務事業、出資法人、公の施設についてゼロベースで見直しを行うとともに、給料の大幅なカット等も実施。その後も「財政構造改革プラン（案）」等を策定し、全庁を挙げた財政再建の取組を推進。</a:t>
            </a:r>
            <a:endParaRPr lang="en-US" altLang="ja-JP" sz="1400" dirty="0">
              <a:latin typeface="Meiryo UI" panose="020B0604030504040204" pitchFamily="50" charset="-128"/>
              <a:ea typeface="Meiryo UI" panose="020B0604030504040204" pitchFamily="50" charset="-128"/>
            </a:endParaRPr>
          </a:p>
          <a:p>
            <a:pPr>
              <a:defRPr/>
            </a:pPr>
            <a:endParaRPr lang="en-US" altLang="ja-JP" sz="1400" dirty="0">
              <a:latin typeface="Meiryo UI" panose="020B0604030504040204" pitchFamily="50" charset="-128"/>
              <a:ea typeface="Meiryo UI" panose="020B0604030504040204" pitchFamily="50" charset="-128"/>
            </a:endParaRPr>
          </a:p>
          <a:p>
            <a:pPr lvl="0">
              <a:defRPr/>
            </a:pPr>
            <a:r>
              <a:rPr lang="ja-JP" altLang="en-US" sz="1400" dirty="0">
                <a:latin typeface="Meiryo UI" panose="020B0604030504040204" pitchFamily="50" charset="-128"/>
                <a:ea typeface="Meiryo UI" panose="020B0604030504040204" pitchFamily="50" charset="-128"/>
              </a:rPr>
              <a:t>　また、</a:t>
            </a:r>
            <a:r>
              <a:rPr lang="en-US" altLang="ja-JP" sz="1400" dirty="0">
                <a:latin typeface="Meiryo UI" panose="020B0604030504040204" pitchFamily="50" charset="-128"/>
                <a:ea typeface="Meiryo UI" panose="020B0604030504040204" pitchFamily="50" charset="-128"/>
              </a:rPr>
              <a:t>2012</a:t>
            </a:r>
            <a:r>
              <a:rPr lang="ja-JP" altLang="en-US" sz="1400" dirty="0">
                <a:latin typeface="Meiryo UI" panose="020B0604030504040204" pitchFamily="50" charset="-128"/>
                <a:ea typeface="Meiryo UI" panose="020B0604030504040204" pitchFamily="50" charset="-128"/>
              </a:rPr>
              <a:t>年には、規律の確保、計画性の確保、透明性の確保を基本理念として、府の財政運営のあり方を定めた「財政運営基本条例」を制定。収入の範囲内で支出を行うことや、決算剰余金の減債基金及び財政調整基金への積立てルールや財政調整基金の積立目標額を定めた本条例により、健全で規律ある行財政運営を推進するための仕組みづくりを実施。</a:t>
            </a:r>
            <a:endParaRPr lang="en-US" altLang="ja-JP" sz="1400" dirty="0">
              <a:latin typeface="Meiryo UI" panose="020B0604030504040204" pitchFamily="50" charset="-128"/>
              <a:ea typeface="Meiryo UI" panose="020B0604030504040204" pitchFamily="50" charset="-128"/>
            </a:endParaRPr>
          </a:p>
          <a:p>
            <a:pPr lvl="0">
              <a:defRPr/>
            </a:pPr>
            <a:endParaRPr lang="en-US" altLang="ja-JP" sz="1400" dirty="0">
              <a:latin typeface="Meiryo UI" panose="020B0604030504040204" pitchFamily="50" charset="-128"/>
              <a:ea typeface="Meiryo UI" panose="020B0604030504040204" pitchFamily="50" charset="-128"/>
            </a:endParaRPr>
          </a:p>
          <a:p>
            <a:pPr lvl="0">
              <a:defRPr/>
            </a:pPr>
            <a:r>
              <a:rPr lang="ja-JP" altLang="en-US" sz="1400" dirty="0">
                <a:latin typeface="Meiryo UI" panose="020B0604030504040204" pitchFamily="50" charset="-128"/>
                <a:ea typeface="Meiryo UI" panose="020B0604030504040204" pitchFamily="50" charset="-128"/>
              </a:rPr>
              <a:t>　こうした取組を重ねた結果、</a:t>
            </a:r>
            <a:r>
              <a:rPr lang="en-US" altLang="ja-JP" sz="1400" dirty="0">
                <a:latin typeface="Meiryo UI" panose="020B0604030504040204" pitchFamily="50" charset="-128"/>
                <a:ea typeface="Meiryo UI" panose="020B0604030504040204" pitchFamily="50" charset="-128"/>
              </a:rPr>
              <a:t>2008</a:t>
            </a:r>
            <a:r>
              <a:rPr lang="ja-JP" altLang="en-US" sz="1400" dirty="0">
                <a:latin typeface="Meiryo UI" panose="020B0604030504040204" pitchFamily="50" charset="-128"/>
                <a:ea typeface="Meiryo UI" panose="020B0604030504040204" pitchFamily="50" charset="-128"/>
              </a:rPr>
              <a:t>年度以降、実質収支は黒字に転換し、</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年連続で黒字決算を維持するとともに、ピーク時に累計</a:t>
            </a:r>
            <a:r>
              <a:rPr lang="en-US" altLang="ja-JP" sz="1400" dirty="0">
                <a:latin typeface="Meiryo UI" panose="020B0604030504040204" pitchFamily="50" charset="-128"/>
                <a:ea typeface="Meiryo UI" panose="020B0604030504040204" pitchFamily="50" charset="-128"/>
              </a:rPr>
              <a:t>5,202</a:t>
            </a:r>
            <a:r>
              <a:rPr lang="ja-JP" altLang="en-US" sz="1400" dirty="0">
                <a:latin typeface="Meiryo UI" panose="020B0604030504040204" pitchFamily="50" charset="-128"/>
                <a:ea typeface="Meiryo UI" panose="020B0604030504040204" pitchFamily="50" charset="-128"/>
              </a:rPr>
              <a:t>億円に達した減債基金からの借入れについても、</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年度末に復元が完了する見通し。</a:t>
            </a:r>
            <a:endParaRPr lang="en-US" altLang="ja-JP" sz="1400" dirty="0">
              <a:latin typeface="Meiryo UI" panose="020B0604030504040204" pitchFamily="50" charset="-128"/>
              <a:ea typeface="Meiryo UI" panose="020B0604030504040204" pitchFamily="50" charset="-128"/>
            </a:endParaRPr>
          </a:p>
          <a:p>
            <a:pPr lvl="0">
              <a:defRPr/>
            </a:pPr>
            <a:endParaRPr lang="en-US" altLang="ja-JP" sz="1400" dirty="0">
              <a:latin typeface="Meiryo UI" panose="020B0604030504040204" pitchFamily="50" charset="-128"/>
              <a:ea typeface="Meiryo UI" panose="020B0604030504040204" pitchFamily="50" charset="-128"/>
            </a:endParaRPr>
          </a:p>
          <a:p>
            <a:pPr lvl="0">
              <a:defRPr/>
            </a:pPr>
            <a:r>
              <a:rPr lang="ja-JP" altLang="en-US" sz="1400" dirty="0">
                <a:latin typeface="Meiryo UI" panose="020B0604030504040204" pitchFamily="50" charset="-128"/>
                <a:ea typeface="Meiryo UI" panose="020B0604030504040204" pitchFamily="50" charset="-128"/>
              </a:rPr>
              <a:t>　また、実質公債費比率や将来負担比率が改善するなど、財政指標についても改善してきている。</a:t>
            </a:r>
            <a:endParaRPr lang="en-US" altLang="ja-JP" sz="1400"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270457" y="495347"/>
            <a:ext cx="8603088" cy="433196"/>
            <a:chOff x="270457" y="495347"/>
            <a:chExt cx="8603088" cy="433196"/>
          </a:xfrm>
        </p:grpSpPr>
        <p:sp>
          <p:nvSpPr>
            <p:cNvPr id="5" name="テキスト ボックス 4"/>
            <p:cNvSpPr txBox="1"/>
            <p:nvPr/>
          </p:nvSpPr>
          <p:spPr>
            <a:xfrm>
              <a:off x="270457" y="495347"/>
              <a:ext cx="1225015" cy="4331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6" name="直線コネクタ 5"/>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9</a:t>
            </a:fld>
            <a:endParaRPr lang="ja-JP" altLang="en-US"/>
          </a:p>
        </p:txBody>
      </p:sp>
    </p:spTree>
    <p:extLst>
      <p:ext uri="{BB962C8B-B14F-4D97-AF65-F5344CB8AC3E}">
        <p14:creationId xmlns:p14="http://schemas.microsoft.com/office/powerpoint/2010/main" val="3860379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270457" y="260648"/>
            <a:ext cx="8603088" cy="433196"/>
            <a:chOff x="270457" y="495347"/>
            <a:chExt cx="8603088" cy="433196"/>
          </a:xfrm>
        </p:grpSpPr>
        <p:sp>
          <p:nvSpPr>
            <p:cNvPr id="14" name="テキスト ボックス 13"/>
            <p:cNvSpPr txBox="1"/>
            <p:nvPr/>
          </p:nvSpPr>
          <p:spPr>
            <a:xfrm>
              <a:off x="270457" y="495347"/>
              <a:ext cx="1225015" cy="4331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17" name="直線コネクタ 16"/>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5" name="図 14"/>
          <p:cNvPicPr>
            <a:picLocks noChangeAspect="1"/>
          </p:cNvPicPr>
          <p:nvPr/>
        </p:nvPicPr>
        <p:blipFill>
          <a:blip r:embed="rId3"/>
          <a:stretch>
            <a:fillRect/>
          </a:stretch>
        </p:blipFill>
        <p:spPr>
          <a:xfrm>
            <a:off x="1081051" y="4369754"/>
            <a:ext cx="6794667" cy="2304838"/>
          </a:xfrm>
          <a:prstGeom prst="rect">
            <a:avLst/>
          </a:prstGeom>
        </p:spPr>
      </p:pic>
      <p:sp>
        <p:nvSpPr>
          <p:cNvPr id="18" name="楕円 17"/>
          <p:cNvSpPr/>
          <p:nvPr/>
        </p:nvSpPr>
        <p:spPr>
          <a:xfrm>
            <a:off x="4043665" y="4241214"/>
            <a:ext cx="4015970" cy="1913200"/>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19" name="テキスト ボックス 18"/>
          <p:cNvSpPr txBox="1"/>
          <p:nvPr/>
        </p:nvSpPr>
        <p:spPr>
          <a:xfrm>
            <a:off x="502243" y="3959465"/>
            <a:ext cx="1157616" cy="276999"/>
          </a:xfrm>
          <a:prstGeom prst="rect">
            <a:avLst/>
          </a:prstGeom>
          <a:noFill/>
          <a:ln>
            <a:solidFill>
              <a:schemeClr val="tx1"/>
            </a:solid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実質収支</a:t>
            </a:r>
            <a:endParaRPr kumimoji="1" lang="ja-JP" altLang="en-US" sz="12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843775" y="3959672"/>
            <a:ext cx="516662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実質収支は</a:t>
            </a:r>
            <a:r>
              <a:rPr kumimoji="1" lang="en-US" altLang="ja-JP" sz="1200" dirty="0">
                <a:latin typeface="Meiryo UI" panose="020B0604030504040204" pitchFamily="50" charset="-128"/>
                <a:ea typeface="Meiryo UI" panose="020B0604030504040204" pitchFamily="50" charset="-128"/>
              </a:rPr>
              <a:t>2008</a:t>
            </a:r>
            <a:r>
              <a:rPr kumimoji="1" lang="ja-JP" altLang="en-US" sz="1200" dirty="0">
                <a:latin typeface="Meiryo UI" panose="020B0604030504040204" pitchFamily="50" charset="-128"/>
                <a:ea typeface="Meiryo UI" panose="020B0604030504040204" pitchFamily="50" charset="-128"/>
              </a:rPr>
              <a:t>年度以降黒字に転じ、現在まで</a:t>
            </a:r>
            <a:r>
              <a:rPr kumimoji="1" lang="en-US" altLang="ja-JP" sz="1200" dirty="0">
                <a:latin typeface="Meiryo UI" panose="020B0604030504040204" pitchFamily="50" charset="-128"/>
                <a:ea typeface="Meiryo UI" panose="020B0604030504040204" pitchFamily="50" charset="-128"/>
              </a:rPr>
              <a:t>14</a:t>
            </a:r>
            <a:r>
              <a:rPr kumimoji="1" lang="ja-JP" altLang="en-US" sz="1200" dirty="0">
                <a:latin typeface="Meiryo UI" panose="020B0604030504040204" pitchFamily="50" charset="-128"/>
                <a:ea typeface="Meiryo UI" panose="020B0604030504040204" pitchFamily="50" charset="-128"/>
              </a:rPr>
              <a:t>年連続の黒字を堅持</a:t>
            </a:r>
          </a:p>
        </p:txBody>
      </p:sp>
      <p:sp>
        <p:nvSpPr>
          <p:cNvPr id="21" name="テキスト ボックス 4"/>
          <p:cNvSpPr txBox="1"/>
          <p:nvPr/>
        </p:nvSpPr>
        <p:spPr>
          <a:xfrm>
            <a:off x="5243501" y="5940133"/>
            <a:ext cx="1616298" cy="33811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200" dirty="0">
                <a:solidFill>
                  <a:srgbClr val="002060"/>
                </a:solidFill>
                <a:latin typeface="Meiryo UI" panose="020B0604030504040204" pitchFamily="50" charset="-128"/>
                <a:ea typeface="Meiryo UI" panose="020B0604030504040204" pitchFamily="50" charset="-128"/>
              </a:rPr>
              <a:t>14</a:t>
            </a:r>
            <a:r>
              <a:rPr kumimoji="1" lang="ja-JP" altLang="en-US" sz="1200" dirty="0">
                <a:solidFill>
                  <a:srgbClr val="002060"/>
                </a:solidFill>
                <a:latin typeface="Meiryo UI" panose="020B0604030504040204" pitchFamily="50" charset="-128"/>
                <a:ea typeface="Meiryo UI" panose="020B0604030504040204" pitchFamily="50" charset="-128"/>
              </a:rPr>
              <a:t>年連続の黒字決算</a:t>
            </a:r>
          </a:p>
        </p:txBody>
      </p:sp>
      <p:sp>
        <p:nvSpPr>
          <p:cNvPr id="22" name="テキスト ボックス 21"/>
          <p:cNvSpPr txBox="1"/>
          <p:nvPr/>
        </p:nvSpPr>
        <p:spPr>
          <a:xfrm>
            <a:off x="1081050" y="6654552"/>
            <a:ext cx="7811429"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実質収支・・・歳入歳出差引額（形式収支）から翌年度へ繰り越すべき財源を控除した決算額</a:t>
            </a:r>
            <a:endParaRPr kumimoji="1" lang="ja-JP" altLang="en-US" sz="9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95536" y="760929"/>
            <a:ext cx="1210380" cy="276999"/>
          </a:xfrm>
          <a:prstGeom prst="rect">
            <a:avLst/>
          </a:prstGeom>
          <a:noFill/>
          <a:ln>
            <a:solidFill>
              <a:schemeClr val="tx1"/>
            </a:solidFill>
          </a:ln>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府税収入</a:t>
            </a:r>
          </a:p>
        </p:txBody>
      </p:sp>
      <p:sp>
        <p:nvSpPr>
          <p:cNvPr id="12" name="テキスト ボックス 11"/>
          <p:cNvSpPr txBox="1"/>
          <p:nvPr/>
        </p:nvSpPr>
        <p:spPr>
          <a:xfrm>
            <a:off x="1691680" y="760929"/>
            <a:ext cx="4770324"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リーマンショック（</a:t>
            </a:r>
            <a:r>
              <a:rPr kumimoji="1" lang="en-US" altLang="ja-JP" sz="1200" dirty="0">
                <a:latin typeface="Meiryo UI" panose="020B0604030504040204" pitchFamily="50" charset="-128"/>
                <a:ea typeface="Meiryo UI" panose="020B0604030504040204" pitchFamily="50" charset="-128"/>
              </a:rPr>
              <a:t>2008</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月）により落ち込んだ府税収入は</a:t>
            </a:r>
            <a:r>
              <a:rPr lang="ja-JP" altLang="en-US" sz="1200" dirty="0">
                <a:latin typeface="Meiryo UI" panose="020B0604030504040204" pitchFamily="50" charset="-128"/>
                <a:ea typeface="Meiryo UI" panose="020B0604030504040204" pitchFamily="50" charset="-128"/>
              </a:rPr>
              <a:t>回復</a:t>
            </a:r>
            <a:endParaRPr kumimoji="1" lang="ja-JP" altLang="en-US" sz="12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1013954" y="1111291"/>
            <a:ext cx="7180377" cy="2724345"/>
          </a:xfrm>
          <a:prstGeom prst="rect">
            <a:avLst/>
          </a:prstGeom>
        </p:spPr>
      </p:pic>
      <p:sp>
        <p:nvSpPr>
          <p:cNvPr id="1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正方形/長方形 22"/>
          <p:cNvSpPr/>
          <p:nvPr/>
        </p:nvSpPr>
        <p:spPr>
          <a:xfrm>
            <a:off x="7632000" y="5436000"/>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rPr>
              <a:t>（年度）</a:t>
            </a:r>
            <a:endParaRPr kumimoji="1" lang="ja-JP" altLang="en-US" sz="800" dirty="0">
              <a:solidFill>
                <a:schemeClr val="tx1"/>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10</a:t>
            </a:fld>
            <a:endParaRPr lang="ja-JP" altLang="en-US"/>
          </a:p>
        </p:txBody>
      </p:sp>
    </p:spTree>
    <p:extLst>
      <p:ext uri="{BB962C8B-B14F-4D97-AF65-F5344CB8AC3E}">
        <p14:creationId xmlns:p14="http://schemas.microsoft.com/office/powerpoint/2010/main" val="106082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89996" y="772082"/>
            <a:ext cx="8352928" cy="3016958"/>
            <a:chOff x="323528" y="310606"/>
            <a:chExt cx="8352928" cy="3016958"/>
          </a:xfrm>
        </p:grpSpPr>
        <p:sp>
          <p:nvSpPr>
            <p:cNvPr id="10" name="テキスト ボックス 9"/>
            <p:cNvSpPr txBox="1"/>
            <p:nvPr/>
          </p:nvSpPr>
          <p:spPr>
            <a:xfrm>
              <a:off x="1839610" y="310606"/>
              <a:ext cx="683684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ピーク時に累計</a:t>
              </a:r>
              <a:r>
                <a:rPr lang="en-US" altLang="ja-JP" sz="1200" dirty="0">
                  <a:latin typeface="Meiryo UI" panose="020B0604030504040204" pitchFamily="50" charset="-128"/>
                  <a:ea typeface="Meiryo UI" panose="020B0604030504040204" pitchFamily="50" charset="-128"/>
                </a:rPr>
                <a:t>5,202</a:t>
              </a:r>
              <a:r>
                <a:rPr lang="ja-JP" altLang="en-US" sz="1200" dirty="0">
                  <a:latin typeface="Meiryo UI" panose="020B0604030504040204" pitchFamily="50" charset="-128"/>
                  <a:ea typeface="Meiryo UI" panose="020B0604030504040204" pitchFamily="50" charset="-128"/>
                </a:rPr>
                <a:t>億円に達した減債基金からの借入れは、</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年度末に復元が完了する見通し</a:t>
              </a:r>
              <a:endParaRPr kumimoji="1" lang="ja-JP" altLang="en-US" sz="1200" dirty="0"/>
            </a:p>
          </p:txBody>
        </p:sp>
        <p:sp>
          <p:nvSpPr>
            <p:cNvPr id="11" name="テキスト ボックス 10"/>
            <p:cNvSpPr txBox="1"/>
            <p:nvPr/>
          </p:nvSpPr>
          <p:spPr>
            <a:xfrm>
              <a:off x="323528" y="310606"/>
              <a:ext cx="1440160" cy="276999"/>
            </a:xfrm>
            <a:prstGeom prst="rect">
              <a:avLst/>
            </a:prstGeom>
            <a:noFill/>
            <a:ln>
              <a:solidFill>
                <a:schemeClr val="tx1"/>
              </a:solid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減債基金の復元</a:t>
              </a:r>
              <a:endParaRPr kumimoji="1" lang="ja-JP" altLang="en-US" sz="12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2"/>
            <a:stretch>
              <a:fillRect/>
            </a:stretch>
          </p:blipFill>
          <p:spPr>
            <a:xfrm>
              <a:off x="323528" y="729502"/>
              <a:ext cx="8308268" cy="2598062"/>
            </a:xfrm>
            <a:prstGeom prst="rect">
              <a:avLst/>
            </a:prstGeom>
          </p:spPr>
        </p:pic>
      </p:grpSp>
      <p:sp>
        <p:nvSpPr>
          <p:cNvPr id="4" name="テキスト ボックス 3"/>
          <p:cNvSpPr txBox="1"/>
          <p:nvPr/>
        </p:nvSpPr>
        <p:spPr>
          <a:xfrm>
            <a:off x="467544" y="3755449"/>
            <a:ext cx="1199643" cy="276999"/>
          </a:xfrm>
          <a:prstGeom prst="rect">
            <a:avLst/>
          </a:prstGeom>
          <a:noFill/>
          <a:ln>
            <a:solidFill>
              <a:schemeClr val="tx1"/>
            </a:solid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府債残高</a:t>
            </a:r>
            <a:endParaRPr kumimoji="1" lang="ja-JP" altLang="en-US" sz="12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1547664" y="4149080"/>
            <a:ext cx="6120680" cy="2575645"/>
          </a:xfrm>
          <a:prstGeom prst="rect">
            <a:avLst/>
          </a:prstGeom>
        </p:spPr>
      </p:pic>
      <p:sp>
        <p:nvSpPr>
          <p:cNvPr id="6" name="テキスト ボックス 5"/>
          <p:cNvSpPr txBox="1"/>
          <p:nvPr/>
        </p:nvSpPr>
        <p:spPr>
          <a:xfrm>
            <a:off x="1849839" y="3755449"/>
            <a:ext cx="4162321"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臨時財政対策債等を除く府債残高は着実に減少</a:t>
            </a:r>
          </a:p>
        </p:txBody>
      </p:sp>
      <p:cxnSp>
        <p:nvCxnSpPr>
          <p:cNvPr id="17" name="直線矢印コネクタ 16"/>
          <p:cNvCxnSpPr/>
          <p:nvPr/>
        </p:nvCxnSpPr>
        <p:spPr>
          <a:xfrm>
            <a:off x="1619672" y="5040560"/>
            <a:ext cx="5890513" cy="432048"/>
          </a:xfrm>
          <a:prstGeom prst="straightConnector1">
            <a:avLst/>
          </a:prstGeom>
          <a:ln w="3175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667185" y="6624736"/>
            <a:ext cx="6120000" cy="26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臨時財政対策債等・・・税や交付税の代替として発行した府債（臨時財政対策債、減税補填債、臨時税収補填債、減収補填債）の合計</a:t>
            </a:r>
            <a:endParaRPr kumimoji="1" lang="ja-JP" altLang="en-US" sz="700" dirty="0">
              <a:solidFill>
                <a:schemeClr val="tx1"/>
              </a:solidFill>
            </a:endParaRPr>
          </a:p>
        </p:txBody>
      </p:sp>
      <p:grpSp>
        <p:nvGrpSpPr>
          <p:cNvPr id="13" name="グループ化 12"/>
          <p:cNvGrpSpPr/>
          <p:nvPr/>
        </p:nvGrpSpPr>
        <p:grpSpPr>
          <a:xfrm>
            <a:off x="270457" y="260648"/>
            <a:ext cx="8603088" cy="433196"/>
            <a:chOff x="270457" y="495347"/>
            <a:chExt cx="8603088" cy="433196"/>
          </a:xfrm>
        </p:grpSpPr>
        <p:sp>
          <p:nvSpPr>
            <p:cNvPr id="14" name="テキスト ボックス 13"/>
            <p:cNvSpPr txBox="1"/>
            <p:nvPr/>
          </p:nvSpPr>
          <p:spPr>
            <a:xfrm>
              <a:off x="270457" y="495347"/>
              <a:ext cx="1225015" cy="4331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15" name="直線コネクタ 1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8388000" y="3528000"/>
            <a:ext cx="43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rPr>
              <a:t>（年度）</a:t>
            </a:r>
            <a:endParaRPr kumimoji="1" lang="ja-JP" altLang="en-US" sz="800" dirty="0">
              <a:solidFill>
                <a:schemeClr val="tx1"/>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11</a:t>
            </a:fld>
            <a:endParaRPr lang="ja-JP" altLang="en-US"/>
          </a:p>
        </p:txBody>
      </p:sp>
    </p:spTree>
    <p:extLst>
      <p:ext uri="{BB962C8B-B14F-4D97-AF65-F5344CB8AC3E}">
        <p14:creationId xmlns:p14="http://schemas.microsoft.com/office/powerpoint/2010/main" val="53323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79712" y="1268760"/>
            <a:ext cx="6408712" cy="461665"/>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年度当初予算編成後において、財政運営基本条例に基づく目標額（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年度末までに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1,400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億円）を上回る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1,619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億円を確保</a:t>
            </a:r>
            <a:endParaRPr kumimoji="1" lang="ja-JP" altLang="en-US" sz="1200" dirty="0"/>
          </a:p>
        </p:txBody>
      </p:sp>
      <p:sp>
        <p:nvSpPr>
          <p:cNvPr id="10" name="テキスト ボックス 9"/>
          <p:cNvSpPr txBox="1"/>
          <p:nvPr/>
        </p:nvSpPr>
        <p:spPr>
          <a:xfrm>
            <a:off x="323712" y="1339910"/>
            <a:ext cx="1548000" cy="261610"/>
          </a:xfrm>
          <a:prstGeom prst="rect">
            <a:avLst/>
          </a:prstGeom>
          <a:noFill/>
          <a:ln>
            <a:solidFill>
              <a:schemeClr val="tx1"/>
            </a:solidFill>
          </a:ln>
        </p:spPr>
        <p:txBody>
          <a:bodyPr wrap="square" rtlCol="0">
            <a:spAutoFit/>
          </a:bodyPr>
          <a:lstStyle/>
          <a:p>
            <a:pPr algn="ctr"/>
            <a:r>
              <a:rPr lang="zh-TW" altLang="en-US" sz="1100" dirty="0">
                <a:latin typeface="Meiryo UI" panose="020B0604030504040204" pitchFamily="50" charset="-128"/>
                <a:ea typeface="Meiryo UI" panose="020B0604030504040204" pitchFamily="50" charset="-128"/>
              </a:rPr>
              <a:t>財政調整基金積立額</a:t>
            </a:r>
          </a:p>
        </p:txBody>
      </p:sp>
      <p:pic>
        <p:nvPicPr>
          <p:cNvPr id="11" name="図 10"/>
          <p:cNvPicPr>
            <a:picLocks noChangeAspect="1"/>
          </p:cNvPicPr>
          <p:nvPr/>
        </p:nvPicPr>
        <p:blipFill>
          <a:blip r:embed="rId2"/>
          <a:stretch>
            <a:fillRect/>
          </a:stretch>
        </p:blipFill>
        <p:spPr>
          <a:xfrm>
            <a:off x="347393" y="2060848"/>
            <a:ext cx="8061666" cy="2088232"/>
          </a:xfrm>
          <a:prstGeom prst="rect">
            <a:avLst/>
          </a:prstGeom>
        </p:spPr>
      </p:pic>
      <p:grpSp>
        <p:nvGrpSpPr>
          <p:cNvPr id="6" name="グループ化 5"/>
          <p:cNvGrpSpPr/>
          <p:nvPr/>
        </p:nvGrpSpPr>
        <p:grpSpPr>
          <a:xfrm>
            <a:off x="270457" y="495347"/>
            <a:ext cx="8603088" cy="433196"/>
            <a:chOff x="270457" y="495347"/>
            <a:chExt cx="8603088" cy="433196"/>
          </a:xfrm>
        </p:grpSpPr>
        <p:sp>
          <p:nvSpPr>
            <p:cNvPr id="7" name="テキスト ボックス 6"/>
            <p:cNvSpPr txBox="1"/>
            <p:nvPr/>
          </p:nvSpPr>
          <p:spPr>
            <a:xfrm>
              <a:off x="270457" y="495347"/>
              <a:ext cx="1225015" cy="4331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8" name="直線コネクタ 7"/>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12</a:t>
            </a:fld>
            <a:endParaRPr lang="ja-JP" altLang="en-US"/>
          </a:p>
        </p:txBody>
      </p:sp>
    </p:spTree>
    <p:extLst>
      <p:ext uri="{BB962C8B-B14F-4D97-AF65-F5344CB8AC3E}">
        <p14:creationId xmlns:p14="http://schemas.microsoft.com/office/powerpoint/2010/main" val="1249249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13450</Words>
  <Application>Microsoft Office PowerPoint</Application>
  <PresentationFormat>画面に合わせる (4:3)</PresentationFormat>
  <Paragraphs>1664</Paragraphs>
  <Slides>55</Slides>
  <Notes>22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55</vt:i4>
      </vt:variant>
    </vt:vector>
  </HeadingPairs>
  <TitlesOfParts>
    <vt:vector size="70" baseType="lpstr">
      <vt:lpstr>BIZ UDゴシック</vt:lpstr>
      <vt:lpstr>Meiryo UI</vt:lpstr>
      <vt:lpstr>ＭＳ Ｐゴシック</vt:lpstr>
      <vt:lpstr>MS UI Gothic</vt:lpstr>
      <vt:lpstr>新細明體</vt:lpstr>
      <vt:lpstr>宋体</vt:lpstr>
      <vt:lpstr>メイリオ</vt:lpstr>
      <vt:lpstr>游ゴシック</vt:lpstr>
      <vt:lpstr>游ゴシック Light</vt:lpstr>
      <vt:lpstr>Arial</vt:lpstr>
      <vt:lpstr>Calibri</vt:lpstr>
      <vt:lpstr>Microsoft Himalaya</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2023-06-16T02:11:54Z</dcterms:created>
  <dcterms:modified xsi:type="dcterms:W3CDTF">2023-06-16T02:12:02Z</dcterms:modified>
</cp:coreProperties>
</file>