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5" showSpecialPlsOnTitleSld="0" removePersonalInfoOnSave="1" saveSubsetFonts="1">
  <p:sldMasterIdLst>
    <p:sldMasterId id="2147483648" r:id="rId1"/>
    <p:sldMasterId id="2147483672" r:id="rId2"/>
  </p:sldMasterIdLst>
  <p:notesMasterIdLst>
    <p:notesMasterId r:id="rId47"/>
  </p:notesMasterIdLst>
  <p:handoutMasterIdLst>
    <p:handoutMasterId r:id="rId48"/>
  </p:handoutMasterIdLst>
  <p:sldIdLst>
    <p:sldId id="2733" r:id="rId3"/>
    <p:sldId id="2734" r:id="rId4"/>
    <p:sldId id="2888" r:id="rId5"/>
    <p:sldId id="2889" r:id="rId6"/>
    <p:sldId id="2890" r:id="rId7"/>
    <p:sldId id="2891" r:id="rId8"/>
    <p:sldId id="2892" r:id="rId9"/>
    <p:sldId id="2893" r:id="rId10"/>
    <p:sldId id="2894" r:id="rId11"/>
    <p:sldId id="2830" r:id="rId12"/>
    <p:sldId id="2831" r:id="rId13"/>
    <p:sldId id="2832" r:id="rId14"/>
    <p:sldId id="2833" r:id="rId15"/>
    <p:sldId id="2834" r:id="rId16"/>
    <p:sldId id="2835" r:id="rId17"/>
    <p:sldId id="2846" r:id="rId18"/>
    <p:sldId id="2735" r:id="rId19"/>
    <p:sldId id="2844" r:id="rId20"/>
    <p:sldId id="2845" r:id="rId21"/>
    <p:sldId id="2836" r:id="rId22"/>
    <p:sldId id="2837" r:id="rId23"/>
    <p:sldId id="2895" r:id="rId24"/>
    <p:sldId id="2839" r:id="rId25"/>
    <p:sldId id="2840" r:id="rId26"/>
    <p:sldId id="2841" r:id="rId27"/>
    <p:sldId id="2842" r:id="rId28"/>
    <p:sldId id="2736" r:id="rId29"/>
    <p:sldId id="2896" r:id="rId30"/>
    <p:sldId id="2843" r:id="rId31"/>
    <p:sldId id="2867" r:id="rId32"/>
    <p:sldId id="2868" r:id="rId33"/>
    <p:sldId id="2869" r:id="rId34"/>
    <p:sldId id="2738" r:id="rId35"/>
    <p:sldId id="2741" r:id="rId36"/>
    <p:sldId id="2742" r:id="rId37"/>
    <p:sldId id="2743" r:id="rId38"/>
    <p:sldId id="2740" r:id="rId39"/>
    <p:sldId id="2739" r:id="rId40"/>
    <p:sldId id="2744" r:id="rId41"/>
    <p:sldId id="2899" r:id="rId42"/>
    <p:sldId id="2900" r:id="rId43"/>
    <p:sldId id="2901" r:id="rId44"/>
    <p:sldId id="2822" r:id="rId45"/>
    <p:sldId id="2863" r:id="rId4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2819" autoAdjust="0"/>
  </p:normalViewPr>
  <p:slideViewPr>
    <p:cSldViewPr>
      <p:cViewPr varScale="1">
        <p:scale>
          <a:sx n="68" d="100"/>
          <a:sy n="68" d="100"/>
        </p:scale>
        <p:origin x="1494" y="60"/>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1634D-05D3-4D41-9B38-B57F14B3895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529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8BE36-24F8-4115-B7A2-A890679837E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9675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5038" y="1814513"/>
            <a:ext cx="6530976" cy="489902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164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5734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147</a:t>
            </a:fld>
            <a:endParaRPr kumimoji="1" lang="ja-JP" altLang="en-US"/>
          </a:p>
        </p:txBody>
      </p:sp>
    </p:spTree>
    <p:extLst>
      <p:ext uri="{BB962C8B-B14F-4D97-AF65-F5344CB8AC3E}">
        <p14:creationId xmlns:p14="http://schemas.microsoft.com/office/powerpoint/2010/main" val="403688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19163" y="747713"/>
            <a:ext cx="4968875"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53303" indent="-3779222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3"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3"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0D4EF4C-C891-4C13-AFB8-4176E592C375}" type="datetime1">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2023/6/16</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53303" indent="-3779222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3"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3"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5D397A-9AE2-4A5F-B4DB-7FD379243C75}" type="slidenum">
              <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53303" indent="-3779222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3"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3"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53303" indent="-3779222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1076" fontAlgn="base">
              <a:spcBef>
                <a:spcPct val="0"/>
              </a:spcBef>
              <a:spcAft>
                <a:spcPct val="0"/>
              </a:spcAft>
              <a:defRPr kumimoji="1" sz="2400">
                <a:solidFill>
                  <a:schemeClr val="tx1"/>
                </a:solidFill>
                <a:latin typeface="Arial" charset="0"/>
                <a:ea typeface="ＭＳ Ｐゴシック" pitchFamily="4" charset="-128"/>
              </a:defRPr>
            </a:lvl6pPr>
            <a:lvl7pPr marL="922153" fontAlgn="base">
              <a:spcBef>
                <a:spcPct val="0"/>
              </a:spcBef>
              <a:spcAft>
                <a:spcPct val="0"/>
              </a:spcAft>
              <a:defRPr kumimoji="1" sz="2400">
                <a:solidFill>
                  <a:schemeClr val="tx1"/>
                </a:solidFill>
                <a:latin typeface="Arial" charset="0"/>
                <a:ea typeface="ＭＳ Ｐゴシック" pitchFamily="4" charset="-128"/>
              </a:defRPr>
            </a:lvl7pPr>
            <a:lvl8pPr marL="1383227" fontAlgn="base">
              <a:spcBef>
                <a:spcPct val="0"/>
              </a:spcBef>
              <a:spcAft>
                <a:spcPct val="0"/>
              </a:spcAft>
              <a:defRPr kumimoji="1" sz="2400">
                <a:solidFill>
                  <a:schemeClr val="tx1"/>
                </a:solidFill>
                <a:latin typeface="Arial" charset="0"/>
                <a:ea typeface="ＭＳ Ｐゴシック" pitchFamily="4" charset="-128"/>
              </a:defRPr>
            </a:lvl8pPr>
            <a:lvl9pPr marL="1844303"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rPr>
              <a:t>公衆衛生研究所の業務について</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Tree>
    <p:extLst>
      <p:ext uri="{BB962C8B-B14F-4D97-AF65-F5344CB8AC3E}">
        <p14:creationId xmlns:p14="http://schemas.microsoft.com/office/powerpoint/2010/main" val="154280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14716" indent="-3745771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6997" fontAlgn="base">
              <a:spcBef>
                <a:spcPct val="0"/>
              </a:spcBef>
              <a:spcAft>
                <a:spcPct val="0"/>
              </a:spcAft>
              <a:defRPr kumimoji="1" sz="2400">
                <a:solidFill>
                  <a:schemeClr val="tx1"/>
                </a:solidFill>
                <a:latin typeface="Arial" charset="0"/>
                <a:ea typeface="ＭＳ Ｐゴシック" pitchFamily="4" charset="-128"/>
              </a:defRPr>
            </a:lvl6pPr>
            <a:lvl7pPr marL="913990" fontAlgn="base">
              <a:spcBef>
                <a:spcPct val="0"/>
              </a:spcBef>
              <a:spcAft>
                <a:spcPct val="0"/>
              </a:spcAft>
              <a:defRPr kumimoji="1" sz="2400">
                <a:solidFill>
                  <a:schemeClr val="tx1"/>
                </a:solidFill>
                <a:latin typeface="Arial" charset="0"/>
                <a:ea typeface="ＭＳ Ｐゴシック" pitchFamily="4" charset="-128"/>
              </a:defRPr>
            </a:lvl7pPr>
            <a:lvl8pPr marL="1370986" fontAlgn="base">
              <a:spcBef>
                <a:spcPct val="0"/>
              </a:spcBef>
              <a:spcAft>
                <a:spcPct val="0"/>
              </a:spcAft>
              <a:defRPr kumimoji="1" sz="2400">
                <a:solidFill>
                  <a:schemeClr val="tx1"/>
                </a:solidFill>
                <a:latin typeface="Arial" charset="0"/>
                <a:ea typeface="ＭＳ Ｐゴシック" pitchFamily="4" charset="-128"/>
              </a:defRPr>
            </a:lvl8pPr>
            <a:lvl9pPr marL="182798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0D4EF4C-C891-4C13-AFB8-4176E592C375}" type="datetime1">
              <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2023/6/16</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14716" indent="-3745771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6997" fontAlgn="base">
              <a:spcBef>
                <a:spcPct val="0"/>
              </a:spcBef>
              <a:spcAft>
                <a:spcPct val="0"/>
              </a:spcAft>
              <a:defRPr kumimoji="1" sz="2400">
                <a:solidFill>
                  <a:schemeClr val="tx1"/>
                </a:solidFill>
                <a:latin typeface="Arial" charset="0"/>
                <a:ea typeface="ＭＳ Ｐゴシック" pitchFamily="4" charset="-128"/>
              </a:defRPr>
            </a:lvl6pPr>
            <a:lvl7pPr marL="913990" fontAlgn="base">
              <a:spcBef>
                <a:spcPct val="0"/>
              </a:spcBef>
              <a:spcAft>
                <a:spcPct val="0"/>
              </a:spcAft>
              <a:defRPr kumimoji="1" sz="2400">
                <a:solidFill>
                  <a:schemeClr val="tx1"/>
                </a:solidFill>
                <a:latin typeface="Arial" charset="0"/>
                <a:ea typeface="ＭＳ Ｐゴシック" pitchFamily="4" charset="-128"/>
              </a:defRPr>
            </a:lvl7pPr>
            <a:lvl8pPr marL="1370986" fontAlgn="base">
              <a:spcBef>
                <a:spcPct val="0"/>
              </a:spcBef>
              <a:spcAft>
                <a:spcPct val="0"/>
              </a:spcAft>
              <a:defRPr kumimoji="1" sz="2400">
                <a:solidFill>
                  <a:schemeClr val="tx1"/>
                </a:solidFill>
                <a:latin typeface="Arial" charset="0"/>
                <a:ea typeface="ＭＳ Ｐゴシック" pitchFamily="4" charset="-128"/>
              </a:defRPr>
            </a:lvl8pPr>
            <a:lvl9pPr marL="182798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5D397A-9AE2-4A5F-B4DB-7FD379243C75}" type="slidenum">
              <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14716" indent="-3745771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6997" fontAlgn="base">
              <a:spcBef>
                <a:spcPct val="0"/>
              </a:spcBef>
              <a:spcAft>
                <a:spcPct val="0"/>
              </a:spcAft>
              <a:defRPr kumimoji="1" sz="2400">
                <a:solidFill>
                  <a:schemeClr val="tx1"/>
                </a:solidFill>
                <a:latin typeface="Arial" charset="0"/>
                <a:ea typeface="ＭＳ Ｐゴシック" pitchFamily="4" charset="-128"/>
              </a:defRPr>
            </a:lvl6pPr>
            <a:lvl7pPr marL="913990" fontAlgn="base">
              <a:spcBef>
                <a:spcPct val="0"/>
              </a:spcBef>
              <a:spcAft>
                <a:spcPct val="0"/>
              </a:spcAft>
              <a:defRPr kumimoji="1" sz="2400">
                <a:solidFill>
                  <a:schemeClr val="tx1"/>
                </a:solidFill>
                <a:latin typeface="Arial" charset="0"/>
                <a:ea typeface="ＭＳ Ｐゴシック" pitchFamily="4" charset="-128"/>
              </a:defRPr>
            </a:lvl7pPr>
            <a:lvl8pPr marL="1370986" fontAlgn="base">
              <a:spcBef>
                <a:spcPct val="0"/>
              </a:spcBef>
              <a:spcAft>
                <a:spcPct val="0"/>
              </a:spcAft>
              <a:defRPr kumimoji="1" sz="2400">
                <a:solidFill>
                  <a:schemeClr val="tx1"/>
                </a:solidFill>
                <a:latin typeface="Arial" charset="0"/>
                <a:ea typeface="ＭＳ Ｐゴシック" pitchFamily="4" charset="-128"/>
              </a:defRPr>
            </a:lvl8pPr>
            <a:lvl9pPr marL="182798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14716" indent="-37457719">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6997" fontAlgn="base">
              <a:spcBef>
                <a:spcPct val="0"/>
              </a:spcBef>
              <a:spcAft>
                <a:spcPct val="0"/>
              </a:spcAft>
              <a:defRPr kumimoji="1" sz="2400">
                <a:solidFill>
                  <a:schemeClr val="tx1"/>
                </a:solidFill>
                <a:latin typeface="Arial" charset="0"/>
                <a:ea typeface="ＭＳ Ｐゴシック" pitchFamily="4" charset="-128"/>
              </a:defRPr>
            </a:lvl6pPr>
            <a:lvl7pPr marL="913990" fontAlgn="base">
              <a:spcBef>
                <a:spcPct val="0"/>
              </a:spcBef>
              <a:spcAft>
                <a:spcPct val="0"/>
              </a:spcAft>
              <a:defRPr kumimoji="1" sz="2400">
                <a:solidFill>
                  <a:schemeClr val="tx1"/>
                </a:solidFill>
                <a:latin typeface="Arial" charset="0"/>
                <a:ea typeface="ＭＳ Ｐゴシック" pitchFamily="4" charset="-128"/>
              </a:defRPr>
            </a:lvl7pPr>
            <a:lvl8pPr marL="1370986" fontAlgn="base">
              <a:spcBef>
                <a:spcPct val="0"/>
              </a:spcBef>
              <a:spcAft>
                <a:spcPct val="0"/>
              </a:spcAft>
              <a:defRPr kumimoji="1" sz="2400">
                <a:solidFill>
                  <a:schemeClr val="tx1"/>
                </a:solidFill>
                <a:latin typeface="Arial" charset="0"/>
                <a:ea typeface="ＭＳ Ｐゴシック" pitchFamily="4" charset="-128"/>
              </a:defRPr>
            </a:lvl8pPr>
            <a:lvl9pPr marL="182798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rPr>
              <a:t>公衆衛生研究所の業務について</a:t>
            </a:r>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4" charset="-128"/>
              <a:cs typeface="+mn-cs"/>
            </a:endParaRPr>
          </a:p>
        </p:txBody>
      </p:sp>
    </p:spTree>
    <p:extLst>
      <p:ext uri="{BB962C8B-B14F-4D97-AF65-F5344CB8AC3E}">
        <p14:creationId xmlns:p14="http://schemas.microsoft.com/office/powerpoint/2010/main" val="129635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3336633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41796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425794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38345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212720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138</a:t>
            </a:fld>
            <a:endParaRPr kumimoji="1" lang="ja-JP" altLang="en-US" dirty="0"/>
          </a:p>
        </p:txBody>
      </p:sp>
    </p:spTree>
    <p:extLst>
      <p:ext uri="{BB962C8B-B14F-4D97-AF65-F5344CB8AC3E}">
        <p14:creationId xmlns:p14="http://schemas.microsoft.com/office/powerpoint/2010/main" val="361531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3365001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3863357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5796278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10576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896864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2097019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38524929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99843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464066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6808324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550409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856243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9.png"/><Relationship Id="rId7" Type="http://schemas.openxmlformats.org/officeDocument/2006/relationships/image" Target="../media/image17.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tiff"/><Relationship Id="rId5" Type="http://schemas.openxmlformats.org/officeDocument/2006/relationships/image" Target="../media/image15.tiff"/><Relationship Id="rId10" Type="http://schemas.openxmlformats.org/officeDocument/2006/relationships/image" Target="../media/image20.tiff"/><Relationship Id="rId4" Type="http://schemas.openxmlformats.org/officeDocument/2006/relationships/image" Target="../media/image10.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jpe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5.emf"/><Relationship Id="rId4" Type="http://schemas.openxmlformats.org/officeDocument/2006/relationships/image" Target="../media/image10.jpeg"/><Relationship Id="rId9" Type="http://schemas.openxmlformats.org/officeDocument/2006/relationships/image" Target="../media/image24.emf"/><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1.jpeg"/><Relationship Id="rId3" Type="http://schemas.openxmlformats.org/officeDocument/2006/relationships/notesSlide" Target="../notesSlides/notesSlide8.xml"/><Relationship Id="rId7" Type="http://schemas.openxmlformats.org/officeDocument/2006/relationships/oleObject" Target="../embeddings/oleObject1.bin"/><Relationship Id="rId12" Type="http://schemas.openxmlformats.org/officeDocument/2006/relationships/image" Target="../media/image40.jpeg"/><Relationship Id="rId2" Type="http://schemas.openxmlformats.org/officeDocument/2006/relationships/slideLayout" Target="../slideLayouts/slideLayout7.xml"/><Relationship Id="rId16" Type="http://schemas.microsoft.com/office/2007/relationships/hdphoto" Target="../media/hdphoto2.wdp"/><Relationship Id="rId1" Type="http://schemas.openxmlformats.org/officeDocument/2006/relationships/vmlDrawing" Target="../drawings/vmlDrawing1.vml"/><Relationship Id="rId6" Type="http://schemas.openxmlformats.org/officeDocument/2006/relationships/image" Target="../media/image36.jpeg"/><Relationship Id="rId11" Type="http://schemas.openxmlformats.org/officeDocument/2006/relationships/image" Target="../media/image39.jpeg"/><Relationship Id="rId5" Type="http://schemas.openxmlformats.org/officeDocument/2006/relationships/image" Target="../media/image10.jpe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9.png"/><Relationship Id="rId9" Type="http://schemas.openxmlformats.org/officeDocument/2006/relationships/image" Target="../media/image37.png"/><Relationship Id="rId14"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11</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extLst/>
          </p:nvPr>
        </p:nvGraphicFramePr>
        <p:xfrm>
          <a:off x="251520" y="764704"/>
          <a:ext cx="8712968" cy="5760640"/>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432048">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28592">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１．二重行政の指摘</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・全国で都道府県協会以外に市協会があるのは、大阪市のほか、横浜市、川崎市、名古屋市、岐阜市の５協会のみ</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・約</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1.9</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万社が府協会と市協会を重複利用</a:t>
                      </a:r>
                    </a:p>
                    <a:p>
                      <a:pPr marL="72000" indent="-457200"/>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２．厳しい経営状況</a:t>
                      </a: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・協会の財務基盤力を示す、基本財産倍率が全国ワースト１、２</a:t>
                      </a: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＜基本財産倍率（</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2010</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年末）＞</a:t>
                      </a: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①府協会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41.0</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倍（ﾜｰｽﾄ２）</a:t>
                      </a: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②市協会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55.5</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倍（ﾜｰｽﾄ１）</a:t>
                      </a: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・府協会は</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1997</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2006</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年まで、市協会は</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2000</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年まで、それぞれ経営改善協会に指定</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・両法人を統合（合併）</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≪基本方針≫</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①統合方式は、市保証協会の府保証協会への吸収合併</a:t>
                      </a: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②統合後の経営ガバナンスは府保証協会主導</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・府、市、両信用保証協会による信用保証協会合併協議会を設置し、具体策を検討した。</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①統合後のガバナンスのあり方</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②府市の財政負担　等</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年５月　両協会が合併し、「大阪信用保証協会」として営業開始。</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・府内中小企業の信用力の補完という責務を果たしつつ、審査、回収機能、経営基盤を強化。</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①代位弁済の抑制</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保証部の機能を強化し、適正保証の推進、利用企業に対するモニタリングの強化を通じ代位弁済を抑制。</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②回収機能の強化</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回収環境が厳しくなっている中、管理部の体制を強化し、早期及び効果的に回収。</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③経営基盤の強化</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適正保証の推進、代位弁済の抑制、組織・人員の適正化、システム統合等コスト削減により経営基盤を強化。</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角丸四角形 3"/>
          <p:cNvSpPr/>
          <p:nvPr/>
        </p:nvSpPr>
        <p:spPr>
          <a:xfrm>
            <a:off x="2195736" y="5373216"/>
            <a:ext cx="3348000" cy="914400"/>
          </a:xfrm>
          <a:prstGeom prst="round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＊経営改善協会とは</a:t>
            </a:r>
            <a:endParaRPr lang="en-US" altLang="ja-JP" sz="11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　</a:t>
            </a:r>
            <a:r>
              <a:rPr lang="ja-JP" altLang="en-US" sz="1100" dirty="0" smtClean="0">
                <a:solidFill>
                  <a:schemeClr val="tx1"/>
                </a:solidFill>
                <a:latin typeface="BIZ UDゴシック" panose="020B0400000000000000" pitchFamily="49" charset="-128"/>
                <a:ea typeface="BIZ UDゴシック" panose="020B0400000000000000" pitchFamily="49" charset="-128"/>
              </a:rPr>
              <a:t>　</a:t>
            </a:r>
            <a:r>
              <a:rPr lang="ja-JP" altLang="ja-JP" sz="1050" dirty="0" smtClean="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収支</a:t>
            </a:r>
            <a:r>
              <a:rPr lang="ja-JP" altLang="ja-JP"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が悪化（基本財産の取崩し等）しており</a:t>
            </a:r>
            <a:endParaRPr lang="en-US" altLang="ja-JP"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ja-JP"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経営の改善が必要</a:t>
            </a:r>
            <a:r>
              <a:rPr lang="ja-JP" altLang="en-US"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な協会として国が指定。</a:t>
            </a:r>
            <a:endParaRPr lang="ja-JP" altLang="ja-JP"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en-US" sz="1050" dirty="0" smtClean="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　</a:t>
            </a:r>
            <a:r>
              <a:rPr lang="ja-JP" altLang="ja-JP" sz="1050" dirty="0" smtClean="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経営</a:t>
            </a:r>
            <a:r>
              <a:rPr lang="ja-JP" altLang="ja-JP"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改善計画を策定し国</a:t>
            </a:r>
            <a:r>
              <a:rPr lang="ja-JP" altLang="en-US"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の指導監督</a:t>
            </a:r>
            <a:r>
              <a:rPr lang="ja-JP" altLang="en-US" sz="1050" dirty="0" smtClean="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を受ける</a:t>
            </a:r>
            <a:r>
              <a:rPr lang="ja-JP" altLang="en-US" sz="105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a:t>
            </a:r>
          </a:p>
        </p:txBody>
      </p:sp>
      <p:sp>
        <p:nvSpPr>
          <p:cNvPr id="5" name="正方形/長方形 4"/>
          <p:cNvSpPr/>
          <p:nvPr/>
        </p:nvSpPr>
        <p:spPr>
          <a:xfrm>
            <a:off x="251520" y="421439"/>
            <a:ext cx="4997128" cy="318924"/>
          </a:xfrm>
          <a:prstGeom prst="rect">
            <a:avLst/>
          </a:prstGeom>
        </p:spPr>
        <p:txBody>
          <a:bodyPr wrap="none" lIns="36000" tIns="36000" rIns="36000" bIns="36000">
            <a:spAutoFit/>
          </a:bodyPr>
          <a:lstStyle/>
          <a:p>
            <a:r>
              <a:rPr lang="ja-JP" altLang="en-US" sz="1600" dirty="0" smtClean="0">
                <a:latin typeface="BIZ UDゴシック" panose="020B0400000000000000" pitchFamily="49" charset="-128"/>
                <a:ea typeface="BIZ UDゴシック" panose="020B0400000000000000" pitchFamily="49" charset="-128"/>
              </a:rPr>
              <a:t>①大阪府中小企業</a:t>
            </a:r>
            <a:r>
              <a:rPr lang="zh-TW" altLang="en-US" sz="1600" dirty="0" smtClean="0">
                <a:latin typeface="BIZ UDゴシック" panose="020B0400000000000000" pitchFamily="49" charset="-128"/>
                <a:ea typeface="BIZ UDゴシック" panose="020B0400000000000000" pitchFamily="49" charset="-128"/>
              </a:rPr>
              <a:t>信用</a:t>
            </a:r>
            <a:r>
              <a:rPr lang="zh-TW" altLang="en-US" sz="1600" dirty="0">
                <a:latin typeface="BIZ UDゴシック" panose="020B0400000000000000" pitchFamily="49" charset="-128"/>
                <a:ea typeface="BIZ UDゴシック" panose="020B0400000000000000" pitchFamily="49" charset="-128"/>
              </a:rPr>
              <a:t>保証</a:t>
            </a:r>
            <a:r>
              <a:rPr lang="zh-TW" altLang="en-US" sz="1600" dirty="0" smtClean="0">
                <a:latin typeface="BIZ UDゴシック" panose="020B0400000000000000" pitchFamily="49" charset="-128"/>
                <a:ea typeface="BIZ UDゴシック" panose="020B0400000000000000" pitchFamily="49" charset="-128"/>
              </a:rPr>
              <a:t>協会</a:t>
            </a:r>
            <a:r>
              <a:rPr lang="ja-JP" altLang="en-US" sz="1600" dirty="0" smtClean="0">
                <a:latin typeface="BIZ UDゴシック" panose="020B0400000000000000" pitchFamily="49" charset="-128"/>
                <a:ea typeface="BIZ UDゴシック" panose="020B0400000000000000" pitchFamily="49" charset="-128"/>
              </a:rPr>
              <a:t>／大阪市信用保証協会</a:t>
            </a:r>
            <a:endParaRPr lang="ja-JP" altLang="en-US" sz="1600" dirty="0">
              <a:latin typeface="BIZ UDゴシック" panose="020B0400000000000000" pitchFamily="49" charset="-128"/>
              <a:ea typeface="BIZ UDゴシック" panose="020B0400000000000000" pitchFamily="49" charset="-128"/>
            </a:endParaRPr>
          </a:p>
        </p:txBody>
      </p:sp>
      <p:sp>
        <p:nvSpPr>
          <p:cNvPr id="9"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115</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48907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818586233"/>
              </p:ext>
            </p:extLst>
          </p:nvPr>
        </p:nvGraphicFramePr>
        <p:xfrm>
          <a:off x="251520" y="844220"/>
          <a:ext cx="8712968" cy="57463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324000">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400000">
                <a:tc>
                  <a:txBody>
                    <a:bodyPr/>
                    <a:lstStyle/>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得意とする支援対象分野や支援機能など、一定の役割分担の下で運営してきた両研究所において、効率的・効果的な財政運営や新たな顧客の開拓等の共通課題の解決、中小製造業を取り巻く環境変化や開発ニーズの多様化に応じた技術支援サービスの強化が求められている。</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○両研究所の法人統合により、工業技術とものづくりを支える知と技術の支援拠点「スーパー公設試」をめざす。</a:t>
                      </a:r>
                    </a:p>
                    <a:p>
                      <a:pPr marL="72000" indent="-457200" algn="l"/>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○法人統合に先行して、経営戦略の一体化と業務プロセスの共通化等を行う。</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○統合に向けた協議、検討を行う外部有識者も含めた合同経営戦略会議</a:t>
                      </a:r>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設置。（</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○同会議の下に、統合に向けた諸課題（サービスの統一、機器の配置等）の解決策を検討する部会等を設置。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○府、市、両研究所で構成するタスクフォースを設置し、「スーパー公設試」設立に向け、そのあり方について調査・検討。（</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○新設合併に関する協議等の統合関連議案について、府市両議会で可決。（</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○地方独立行政法人大阪産業技術研究所を設立。（</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・研究開発から製造まで、企業の開発ステージに応じた支援を一気通貫で提供。</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EMC</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技術開発支援センター（電波暗室）開設</a:t>
                      </a:r>
                    </a:p>
                    <a:p>
                      <a:pPr marL="72000" indent="-457200" algn="l"/>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３</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造形イノベーションセンター開設</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先進電子材料評価センター（５</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センター）開設　</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・大阪産業の更なる飛躍に向け、大阪発のイノベーションを創出</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NEDO</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全固体電池プロジェクト参画等</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正方形/長方形 8"/>
          <p:cNvSpPr/>
          <p:nvPr/>
        </p:nvSpPr>
        <p:spPr>
          <a:xfrm>
            <a:off x="251520" y="445780"/>
            <a:ext cx="4586759" cy="318924"/>
          </a:xfrm>
          <a:prstGeom prst="rect">
            <a:avLst/>
          </a:prstGeom>
        </p:spPr>
        <p:txBody>
          <a:bodyPr wrap="non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③大阪府立産業技術研究所／大阪市立工業研究所</a:t>
            </a:r>
          </a:p>
        </p:txBody>
      </p:sp>
      <p:sp>
        <p:nvSpPr>
          <p:cNvPr id="13"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124</a:t>
            </a:fld>
            <a:endParaRPr lang="ja-JP" altLang="en-US" sz="1100" b="0">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a:t>
            </a:r>
            <a:r>
              <a:rPr lang="en-US" altLang="ja-JP" sz="1600" b="1" u="sng" dirty="0">
                <a:solidFill>
                  <a:schemeClr val="bg1"/>
                </a:solidFill>
                <a:latin typeface="BIZ UDゴシック" panose="020B0400000000000000" pitchFamily="49" charset="-128"/>
                <a:ea typeface="BIZ UDゴシック" panose="020B0400000000000000" pitchFamily="49" charset="-128"/>
              </a:rPr>
              <a:t>11</a:t>
            </a:r>
            <a:r>
              <a:rPr lang="ja-JP" altLang="en-US" sz="1600" b="1" u="sng" dirty="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4701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446" y="6416501"/>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図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81963"/>
            <a:ext cx="2476500" cy="674846"/>
          </a:xfrm>
          <a:prstGeom prst="rect">
            <a:avLst/>
          </a:prstGeom>
        </p:spPr>
      </p:pic>
      <p:sp>
        <p:nvSpPr>
          <p:cNvPr id="10" name="テキスト ボックス 9"/>
          <p:cNvSpPr txBox="1"/>
          <p:nvPr/>
        </p:nvSpPr>
        <p:spPr>
          <a:xfrm>
            <a:off x="179512" y="-41239"/>
            <a:ext cx="8839797" cy="560153"/>
          </a:xfrm>
          <a:prstGeom prst="rect">
            <a:avLst/>
          </a:prstGeom>
          <a:noFill/>
        </p:spPr>
        <p:txBody>
          <a:bodyPr wrap="square" lIns="0" tIns="0" rIns="0" bIns="0" rtlCol="0">
            <a:spAutoFit/>
          </a:bodyPr>
          <a:lstStyle/>
          <a:p>
            <a:pPr>
              <a:lnSpc>
                <a:spcPct val="1300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国際基準対応の推進</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コネクタ 59"/>
          <p:cNvCxnSpPr/>
          <p:nvPr/>
        </p:nvCxnSpPr>
        <p:spPr>
          <a:xfrm>
            <a:off x="0" y="523703"/>
            <a:ext cx="9144000"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17">
            <a:extLst>
              <a:ext uri="{FF2B5EF4-FFF2-40B4-BE49-F238E27FC236}">
                <a16:creationId xmlns:a16="http://schemas.microsoft.com/office/drawing/2014/main" id="{1980C7F2-6582-421D-8825-DE6C7E5E88D5}"/>
              </a:ext>
            </a:extLst>
          </p:cNvPr>
          <p:cNvSpPr txBox="1"/>
          <p:nvPr/>
        </p:nvSpPr>
        <p:spPr>
          <a:xfrm>
            <a:off x="238233" y="548680"/>
            <a:ext cx="654063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EMC</a:t>
            </a:r>
            <a:r>
              <a:rPr lang="ja-JP" altLang="en-US" sz="2000" b="1" dirty="0">
                <a:latin typeface="Meiryo UI" panose="020B0604030504040204" pitchFamily="50" charset="-128"/>
                <a:ea typeface="Meiryo UI" panose="020B0604030504040204" pitchFamily="50" charset="-128"/>
              </a:rPr>
              <a:t>技術開発支援センターの開設</a:t>
            </a:r>
            <a:endParaRPr lang="en-US" altLang="ja-JP" sz="2000" b="1"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4532" y="4365112"/>
            <a:ext cx="3207868" cy="1927708"/>
          </a:xfrm>
          <a:prstGeom prst="rect">
            <a:avLst/>
          </a:prstGeom>
          <a:ln>
            <a:solidFill>
              <a:schemeClr val="tx1"/>
            </a:solidFill>
          </a:ln>
          <a:effectLst>
            <a:outerShdw blurRad="50800" dist="88900" dir="2700000" algn="tl" rotWithShape="0">
              <a:prstClr val="black">
                <a:alpha val="40000"/>
              </a:prstClr>
            </a:outerShdw>
          </a:effectLst>
        </p:spPr>
      </p:pic>
      <p:pic>
        <p:nvPicPr>
          <p:cNvPr id="34" name="図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8730" y="4365104"/>
            <a:ext cx="3208934" cy="1927708"/>
          </a:xfrm>
          <a:prstGeom prst="rect">
            <a:avLst/>
          </a:prstGeom>
          <a:ln>
            <a:solidFill>
              <a:schemeClr val="tx1"/>
            </a:solidFill>
          </a:ln>
          <a:effectLst>
            <a:outerShdw blurRad="50800" dist="88900" dir="2700000" algn="tl" rotWithShape="0">
              <a:prstClr val="black">
                <a:alpha val="40000"/>
              </a:prstClr>
            </a:outerShdw>
          </a:effectLst>
        </p:spPr>
      </p:pic>
      <p:sp>
        <p:nvSpPr>
          <p:cNvPr id="35" name="テキスト ボックス 17">
            <a:extLst>
              <a:ext uri="{FF2B5EF4-FFF2-40B4-BE49-F238E27FC236}">
                <a16:creationId xmlns:a16="http://schemas.microsoft.com/office/drawing/2014/main" id="{1980C7F2-6582-421D-8825-DE6C7E5E88D5}"/>
              </a:ext>
            </a:extLst>
          </p:cNvPr>
          <p:cNvSpPr txBox="1"/>
          <p:nvPr/>
        </p:nvSpPr>
        <p:spPr>
          <a:xfrm>
            <a:off x="238233" y="764704"/>
            <a:ext cx="6540636" cy="392415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ltLang="ja-JP" sz="7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新電波暗室については国際認定を取得し、</a:t>
            </a:r>
            <a:r>
              <a:rPr lang="ja-JP" altLang="en-US" sz="1400" b="1" dirty="0">
                <a:solidFill>
                  <a:srgbClr val="FF0000"/>
                </a:solidFill>
                <a:latin typeface="Meiryo UI" panose="020B0604030504040204" pitchFamily="50" charset="-128"/>
                <a:ea typeface="Meiryo UI" panose="020B0604030504040204" pitchFamily="50" charset="-128"/>
              </a:rPr>
              <a:t>国際規格に対応した製品づくりを推進</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r>
              <a:rPr lang="ja-JP" altLang="en-US" sz="1400" dirty="0">
                <a:latin typeface="Meiryo UI" panose="020B0604030504040204" pitchFamily="50" charset="-128"/>
                <a:ea typeface="Meiryo UI" panose="020B0604030504040204" pitchFamily="50" charset="-128"/>
              </a:rPr>
              <a:t>　・　約</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億</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百万円を投資し、和泉センターに電波暗室を新設</a:t>
            </a: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r>
              <a:rPr lang="ja-JP" altLang="en-US" sz="1400" dirty="0">
                <a:latin typeface="Meiryo UI" panose="020B0604030504040204" pitchFamily="50" charset="-128"/>
                <a:ea typeface="Meiryo UI" panose="020B0604030504040204" pitchFamily="50" charset="-128"/>
              </a:rPr>
              <a:t>　・　</a:t>
            </a:r>
            <a:r>
              <a:rPr lang="ja-JP" altLang="en-US" sz="1400" b="1" dirty="0">
                <a:solidFill>
                  <a:srgbClr val="FF0000"/>
                </a:solidFill>
                <a:latin typeface="Meiryo UI" panose="020B0604030504040204" pitchFamily="50" charset="-128"/>
                <a:ea typeface="Meiryo UI" panose="020B0604030504040204" pitchFamily="50" charset="-128"/>
              </a:rPr>
              <a:t>平成</a:t>
            </a:r>
            <a:r>
              <a:rPr lang="en-US" altLang="ja-JP" sz="1400" b="1" dirty="0">
                <a:solidFill>
                  <a:srgbClr val="FF0000"/>
                </a:solidFill>
                <a:latin typeface="Meiryo UI" panose="020B0604030504040204" pitchFamily="50" charset="-128"/>
                <a:ea typeface="Meiryo UI" panose="020B0604030504040204" pitchFamily="50" charset="-128"/>
              </a:rPr>
              <a:t>30</a:t>
            </a:r>
            <a:r>
              <a:rPr lang="ja-JP" altLang="en-US" sz="1400" b="1" dirty="0">
                <a:solidFill>
                  <a:srgbClr val="FF0000"/>
                </a:solidFill>
                <a:latin typeface="Meiryo UI" panose="020B0604030504040204" pitchFamily="50" charset="-128"/>
                <a:ea typeface="Meiryo UI" panose="020B0604030504040204" pitchFamily="50" charset="-128"/>
              </a:rPr>
              <a:t>年</a:t>
            </a:r>
            <a:r>
              <a:rPr lang="en-US" altLang="ja-JP" sz="1400" b="1" dirty="0">
                <a:solidFill>
                  <a:srgbClr val="FF0000"/>
                </a:solidFill>
                <a:latin typeface="Meiryo UI" panose="020B0604030504040204" pitchFamily="50" charset="-128"/>
                <a:ea typeface="Meiryo UI" panose="020B0604030504040204" pitchFamily="50" charset="-128"/>
              </a:rPr>
              <a:t>4</a:t>
            </a:r>
            <a:r>
              <a:rPr lang="ja-JP" altLang="en-US" sz="1400" b="1" dirty="0">
                <a:solidFill>
                  <a:srgbClr val="FF0000"/>
                </a:solidFill>
                <a:latin typeface="Meiryo UI" panose="020B0604030504040204" pitchFamily="50" charset="-128"/>
                <a:ea typeface="Meiryo UI" panose="020B0604030504040204" pitchFamily="50" charset="-128"/>
              </a:rPr>
              <a:t>月より運用開始</a:t>
            </a:r>
            <a:endParaRPr lang="en-US" altLang="ja-JP" sz="1400" b="1" dirty="0">
              <a:solidFill>
                <a:srgbClr val="FF0000"/>
              </a:solidFill>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endParaRPr lang="en-US" altLang="ja-JP" sz="1400" dirty="0">
              <a:latin typeface="Meiryo UI" panose="020B0604030504040204" pitchFamily="50" charset="-128"/>
              <a:ea typeface="Meiryo UI" panose="020B0604030504040204" pitchFamily="50" charset="-128"/>
            </a:endParaRPr>
          </a:p>
          <a:p>
            <a:pPr marL="266700" indent="-266700">
              <a:spcBef>
                <a:spcPts val="6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EEDE7977-4C71-46F6-98A6-6C43EC1ABAA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132" y="1766364"/>
            <a:ext cx="5752708" cy="2534300"/>
          </a:xfrm>
          <a:prstGeom prst="rect">
            <a:avLst/>
          </a:prstGeom>
          <a:effectLst>
            <a:outerShdw blurRad="50800" dist="38100" dir="2700000" algn="tl" rotWithShape="0">
              <a:prstClr val="black">
                <a:alpha val="40000"/>
              </a:prstClr>
            </a:outerShdw>
          </a:effectLst>
        </p:spPr>
      </p:pic>
      <p:sp>
        <p:nvSpPr>
          <p:cNvPr id="66" name="テキスト ボックス 65">
            <a:extLst>
              <a:ext uri="{FF2B5EF4-FFF2-40B4-BE49-F238E27FC236}">
                <a16:creationId xmlns:a16="http://schemas.microsoft.com/office/drawing/2014/main" id="{8C42BC28-1435-417A-A706-65B7F79B8CFE}"/>
              </a:ext>
            </a:extLst>
          </p:cNvPr>
          <p:cNvSpPr txBox="1"/>
          <p:nvPr/>
        </p:nvSpPr>
        <p:spPr>
          <a:xfrm>
            <a:off x="4199679" y="4518848"/>
            <a:ext cx="705322" cy="307777"/>
          </a:xfrm>
          <a:prstGeom prst="rect">
            <a:avLst/>
          </a:prstGeom>
          <a:noFill/>
        </p:spPr>
        <p:txBody>
          <a:bodyPr wrap="none" lIns="0" tIns="0" rIns="0" bIns="0" rtlCol="0">
            <a:spAutoFit/>
          </a:bodyPr>
          <a:lstStyle/>
          <a:p>
            <a:pPr algn="ctr"/>
            <a:r>
              <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2017</a:t>
            </a:r>
            <a:r>
              <a:rPr lang="ja-JP" altLang="en-US"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年度比</a:t>
            </a:r>
            <a:endPar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181%</a:t>
            </a:r>
          </a:p>
        </p:txBody>
      </p:sp>
      <p:sp>
        <p:nvSpPr>
          <p:cNvPr id="67" name="テキスト ボックス 66">
            <a:extLst>
              <a:ext uri="{FF2B5EF4-FFF2-40B4-BE49-F238E27FC236}">
                <a16:creationId xmlns:a16="http://schemas.microsoft.com/office/drawing/2014/main" id="{8C42BC28-1435-417A-A706-65B7F79B8CFE}"/>
              </a:ext>
            </a:extLst>
          </p:cNvPr>
          <p:cNvSpPr txBox="1"/>
          <p:nvPr/>
        </p:nvSpPr>
        <p:spPr>
          <a:xfrm>
            <a:off x="5434843" y="5245821"/>
            <a:ext cx="384721" cy="175497"/>
          </a:xfrm>
          <a:prstGeom prst="rect">
            <a:avLst/>
          </a:prstGeom>
          <a:noFill/>
        </p:spPr>
        <p:txBody>
          <a:bodyPr wrap="none" lIns="0" tIns="0" rIns="0" bIns="0" rtlCol="0">
            <a:spAutoFit/>
          </a:bodyPr>
          <a:lstStyle/>
          <a:p>
            <a:pPr>
              <a:lnSpc>
                <a:spcPct val="130000"/>
              </a:lnSpc>
            </a:pP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旧施設</a:t>
            </a:r>
            <a:endPar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8" name="テキスト ボックス 67">
            <a:extLst>
              <a:ext uri="{FF2B5EF4-FFF2-40B4-BE49-F238E27FC236}">
                <a16:creationId xmlns:a16="http://schemas.microsoft.com/office/drawing/2014/main" id="{8C42BC28-1435-417A-A706-65B7F79B8CFE}"/>
              </a:ext>
            </a:extLst>
          </p:cNvPr>
          <p:cNvSpPr txBox="1"/>
          <p:nvPr/>
        </p:nvSpPr>
        <p:spPr>
          <a:xfrm>
            <a:off x="7441089" y="4585492"/>
            <a:ext cx="705322" cy="307777"/>
          </a:xfrm>
          <a:prstGeom prst="rect">
            <a:avLst/>
          </a:prstGeom>
          <a:noFill/>
        </p:spPr>
        <p:txBody>
          <a:bodyPr wrap="none" lIns="0" tIns="0" rIns="0" bIns="0" rtlCol="0">
            <a:spAutoFit/>
          </a:bodyPr>
          <a:lstStyle/>
          <a:p>
            <a:pPr algn="ctr"/>
            <a:r>
              <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2017</a:t>
            </a:r>
            <a:r>
              <a:rPr lang="ja-JP" altLang="en-US"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年度比</a:t>
            </a:r>
            <a:endPar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189%</a:t>
            </a:r>
          </a:p>
        </p:txBody>
      </p:sp>
      <p:sp>
        <p:nvSpPr>
          <p:cNvPr id="69" name="テキスト ボックス 68">
            <a:extLst>
              <a:ext uri="{FF2B5EF4-FFF2-40B4-BE49-F238E27FC236}">
                <a16:creationId xmlns:a16="http://schemas.microsoft.com/office/drawing/2014/main" id="{8C42BC28-1435-417A-A706-65B7F79B8CFE}"/>
              </a:ext>
            </a:extLst>
          </p:cNvPr>
          <p:cNvSpPr txBox="1"/>
          <p:nvPr/>
        </p:nvSpPr>
        <p:spPr>
          <a:xfrm>
            <a:off x="2235637" y="5147839"/>
            <a:ext cx="384721" cy="175497"/>
          </a:xfrm>
          <a:prstGeom prst="rect">
            <a:avLst/>
          </a:prstGeom>
          <a:noFill/>
        </p:spPr>
        <p:txBody>
          <a:bodyPr wrap="none" lIns="0" tIns="0" rIns="0" bIns="0" rtlCol="0">
            <a:spAutoFit/>
          </a:bodyPr>
          <a:lstStyle/>
          <a:p>
            <a:pPr>
              <a:lnSpc>
                <a:spcPct val="130000"/>
              </a:lnSpc>
            </a:pP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旧施設</a:t>
            </a:r>
            <a:endParaRPr lang="en-US" altLang="ja-JP" sz="10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0" name="角丸四角形 69"/>
          <p:cNvSpPr/>
          <p:nvPr/>
        </p:nvSpPr>
        <p:spPr>
          <a:xfrm>
            <a:off x="3427232" y="1628800"/>
            <a:ext cx="3095861" cy="33976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nSpc>
                <a:spcPct val="120000"/>
              </a:lnSpc>
            </a:pP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10m</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法対応は関西公設試で唯一</a:t>
            </a: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8227" y="782759"/>
            <a:ext cx="2421082" cy="3426922"/>
          </a:xfrm>
          <a:prstGeom prst="rect">
            <a:avLst/>
          </a:prstGeom>
          <a:noFill/>
          <a:ln>
            <a:solidFill>
              <a:schemeClr val="tx1"/>
            </a:solidFill>
          </a:ln>
          <a:effectLst>
            <a:outerShdw blurRad="50800" dist="88900" dir="2700000" algn="tl" rotWithShape="0">
              <a:prstClr val="black">
                <a:alpha val="40000"/>
              </a:prstClr>
            </a:outerShdw>
          </a:effectLst>
        </p:spPr>
      </p:pic>
      <p:sp>
        <p:nvSpPr>
          <p:cNvPr id="17" name="スライド番号プレースホルダー 2">
            <a:extLst>
              <a:ext uri="{FF2B5EF4-FFF2-40B4-BE49-F238E27FC236}">
                <a16:creationId xmlns:a16="http://schemas.microsoft.com/office/drawing/2014/main" id="{95BCEE62-474B-432F-AD8D-3B7346316CED}"/>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125</a:t>
            </a:fld>
            <a:endParaRPr lang="ja-JP" altLang="en-US" sz="1100"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62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右矢印 3">
            <a:extLst>
              <a:ext uri="{FF2B5EF4-FFF2-40B4-BE49-F238E27FC236}">
                <a16:creationId xmlns:a16="http://schemas.microsoft.com/office/drawing/2014/main" id="{AA2E1B3C-E809-0C46-8A4A-4CC0DA8D157B}"/>
              </a:ext>
            </a:extLst>
          </p:cNvPr>
          <p:cNvSpPr/>
          <p:nvPr/>
        </p:nvSpPr>
        <p:spPr>
          <a:xfrm rot="16200000">
            <a:off x="6004717" y="4002777"/>
            <a:ext cx="2012000" cy="207103"/>
          </a:xfrm>
          <a:prstGeom prst="leftRightArrow">
            <a:avLst>
              <a:gd name="adj1" fmla="val 50000"/>
              <a:gd name="adj2" fmla="val 3584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latin typeface="Meiryo" panose="020B0604030504040204" pitchFamily="34" charset="-128"/>
              <a:ea typeface="Meiryo" panose="020B0604030504040204" pitchFamily="34" charset="-128"/>
            </a:endParaRPr>
          </a:p>
        </p:txBody>
      </p:sp>
      <p:sp>
        <p:nvSpPr>
          <p:cNvPr id="2" name="正方形/長方形 1">
            <a:extLst>
              <a:ext uri="{FF2B5EF4-FFF2-40B4-BE49-F238E27FC236}">
                <a16:creationId xmlns:a16="http://schemas.microsoft.com/office/drawing/2014/main" id="{2A5DE764-39EB-2E4D-80A7-28C27B12CF88}"/>
              </a:ext>
            </a:extLst>
          </p:cNvPr>
          <p:cNvSpPr/>
          <p:nvPr/>
        </p:nvSpPr>
        <p:spPr>
          <a:xfrm>
            <a:off x="4921135" y="3200401"/>
            <a:ext cx="4193048" cy="17955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latin typeface="Meiryo" panose="020B0604030504040204" pitchFamily="34" charset="-128"/>
              <a:ea typeface="Meiryo" panose="020B0604030504040204" pitchFamily="34" charset="-128"/>
            </a:endParaRPr>
          </a:p>
        </p:txBody>
      </p:sp>
      <p:sp>
        <p:nvSpPr>
          <p:cNvPr id="67" name="右矢印 66">
            <a:extLst>
              <a:ext uri="{FF2B5EF4-FFF2-40B4-BE49-F238E27FC236}">
                <a16:creationId xmlns:a16="http://schemas.microsoft.com/office/drawing/2014/main" id="{EF0B1DE7-3CD9-8C40-8F21-D6857FDA3FD6}"/>
              </a:ext>
            </a:extLst>
          </p:cNvPr>
          <p:cNvSpPr/>
          <p:nvPr/>
        </p:nvSpPr>
        <p:spPr>
          <a:xfrm>
            <a:off x="855398" y="3365049"/>
            <a:ext cx="2036889" cy="702645"/>
          </a:xfrm>
          <a:prstGeom prst="rightArrow">
            <a:avLst>
              <a:gd name="adj1" fmla="val 50000"/>
              <a:gd name="adj2" fmla="val 17710"/>
            </a:avLst>
          </a:prstGeom>
          <a:gradFill flip="none" rotWithShape="1">
            <a:gsLst>
              <a:gs pos="0">
                <a:schemeClr val="accent6">
                  <a:lumMod val="60000"/>
                  <a:lumOff val="40000"/>
                </a:schemeClr>
              </a:gs>
              <a:gs pos="53000">
                <a:schemeClr val="accent6">
                  <a:lumMod val="60000"/>
                  <a:lumOff val="40000"/>
                </a:schemeClr>
              </a:gs>
              <a:gs pos="58000">
                <a:schemeClr val="accent6">
                  <a:lumMod val="60000"/>
                  <a:lumOff val="40000"/>
                </a:schemeClr>
              </a:gs>
              <a:gs pos="100000">
                <a:schemeClr val="bg1"/>
              </a:gs>
            </a:gsLst>
            <a:lin ang="0" scaled="1"/>
            <a:tileRect/>
          </a:grad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latin typeface="Meiryo" panose="020B0604030504040204" pitchFamily="34" charset="-128"/>
              <a:ea typeface="Meiryo" panose="020B0604030504040204" pitchFamily="34" charset="-128"/>
            </a:endParaRPr>
          </a:p>
        </p:txBody>
      </p:sp>
      <p:sp>
        <p:nvSpPr>
          <p:cNvPr id="26" name="右矢印 25">
            <a:extLst>
              <a:ext uri="{FF2B5EF4-FFF2-40B4-BE49-F238E27FC236}">
                <a16:creationId xmlns:a16="http://schemas.microsoft.com/office/drawing/2014/main" id="{090A1F8A-2026-D142-BCEF-673B6500B3FD}"/>
              </a:ext>
            </a:extLst>
          </p:cNvPr>
          <p:cNvSpPr/>
          <p:nvPr/>
        </p:nvSpPr>
        <p:spPr>
          <a:xfrm>
            <a:off x="1097281" y="1319100"/>
            <a:ext cx="3812649" cy="702645"/>
          </a:xfrm>
          <a:prstGeom prst="rightArrow">
            <a:avLst>
              <a:gd name="adj1" fmla="val 50000"/>
              <a:gd name="adj2" fmla="val 19400"/>
            </a:avLst>
          </a:prstGeom>
          <a:gradFill flip="none" rotWithShape="1">
            <a:gsLst>
              <a:gs pos="0">
                <a:srgbClr val="C4E0B5"/>
              </a:gs>
              <a:gs pos="52000">
                <a:srgbClr val="C4E0B5"/>
              </a:gs>
              <a:gs pos="57000">
                <a:srgbClr val="C4E0B5"/>
              </a:gs>
              <a:gs pos="100000">
                <a:schemeClr val="bg1"/>
              </a:gs>
            </a:gsLst>
            <a:lin ang="0" scaled="1"/>
            <a:tileRect/>
          </a:gradFill>
          <a:ln w="9525">
            <a:solidFill>
              <a:srgbClr val="C4E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latin typeface="Meiryo" panose="020B0604030504040204" pitchFamily="34" charset="-128"/>
              <a:ea typeface="Meiryo" panose="020B0604030504040204" pitchFamily="34" charset="-128"/>
            </a:endParaRPr>
          </a:p>
        </p:txBody>
      </p:sp>
      <p:pic>
        <p:nvPicPr>
          <p:cNvPr id="5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446" y="6416501"/>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図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81963"/>
            <a:ext cx="2476500" cy="674846"/>
          </a:xfrm>
          <a:prstGeom prst="rect">
            <a:avLst/>
          </a:prstGeom>
        </p:spPr>
      </p:pic>
      <p:sp>
        <p:nvSpPr>
          <p:cNvPr id="10" name="テキスト ボックス 9"/>
          <p:cNvSpPr txBox="1"/>
          <p:nvPr/>
        </p:nvSpPr>
        <p:spPr>
          <a:xfrm>
            <a:off x="179512" y="-3459"/>
            <a:ext cx="8839797" cy="480131"/>
          </a:xfrm>
          <a:prstGeom prst="rect">
            <a:avLst/>
          </a:prstGeom>
          <a:noFill/>
        </p:spPr>
        <p:txBody>
          <a:bodyPr wrap="square" lIns="0" tIns="0" rIns="0" bIns="0" rtlCol="0">
            <a:spAutoFit/>
          </a:bodyPr>
          <a:lstStyle/>
          <a:p>
            <a:pPr>
              <a:lnSpc>
                <a:spcPct val="1300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技術力の結集による成長分野の研究開発</a:t>
            </a:r>
            <a:endParaRPr lang="ja-JP" altLang="ja-JP"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コネクタ 59"/>
          <p:cNvCxnSpPr/>
          <p:nvPr/>
        </p:nvCxnSpPr>
        <p:spPr>
          <a:xfrm>
            <a:off x="0" y="523703"/>
            <a:ext cx="9144000"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FE1BF2D6-C25D-754E-99E5-5B6C0C38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112" t="-1" r="13986" b="1228"/>
          <a:stretch/>
        </p:blipFill>
        <p:spPr>
          <a:xfrm>
            <a:off x="5031267" y="3318785"/>
            <a:ext cx="1259718" cy="1001249"/>
          </a:xfrm>
          <a:prstGeom prst="rect">
            <a:avLst/>
          </a:prstGeom>
        </p:spPr>
      </p:pic>
      <p:sp>
        <p:nvSpPr>
          <p:cNvPr id="6" name="テキスト ボックス 5">
            <a:extLst>
              <a:ext uri="{FF2B5EF4-FFF2-40B4-BE49-F238E27FC236}">
                <a16:creationId xmlns:a16="http://schemas.microsoft.com/office/drawing/2014/main" id="{C823466E-D1F1-5A47-A877-3222ADD719AD}"/>
              </a:ext>
            </a:extLst>
          </p:cNvPr>
          <p:cNvSpPr txBox="1"/>
          <p:nvPr/>
        </p:nvSpPr>
        <p:spPr>
          <a:xfrm>
            <a:off x="842087" y="4973647"/>
            <a:ext cx="3640460" cy="1349087"/>
          </a:xfrm>
          <a:prstGeom prst="rect">
            <a:avLst/>
          </a:prstGeom>
          <a:noFill/>
        </p:spPr>
        <p:txBody>
          <a:bodyPr wrap="square" rtlCol="0">
            <a:spAutoFit/>
          </a:bodyPr>
          <a:lstStyle/>
          <a:p>
            <a:pPr>
              <a:lnSpc>
                <a:spcPts val="1430"/>
              </a:lnSpc>
            </a:pPr>
            <a:r>
              <a:rPr lang="ja-JP" altLang="en-US" sz="1100" u="sng">
                <a:latin typeface="Meiryo" panose="020B0604030504040204" pitchFamily="34" charset="-128"/>
                <a:ea typeface="Meiryo" panose="020B0604030504040204" pitchFamily="34" charset="-128"/>
              </a:rPr>
              <a:t>全固体電池</a:t>
            </a:r>
            <a:r>
              <a:rPr lang="en-US" altLang="ja-JP" sz="1100" u="sng" dirty="0">
                <a:latin typeface="Meiryo" panose="020B0604030504040204" pitchFamily="34" charset="-128"/>
                <a:ea typeface="Meiryo" panose="020B0604030504040204" pitchFamily="34" charset="-128"/>
              </a:rPr>
              <a:t> vs Li</a:t>
            </a:r>
            <a:r>
              <a:rPr lang="ja-JP" altLang="en-US" sz="1100" u="sng">
                <a:latin typeface="Meiryo" panose="020B0604030504040204" pitchFamily="34" charset="-128"/>
                <a:ea typeface="Meiryo" panose="020B0604030504040204" pitchFamily="34" charset="-128"/>
              </a:rPr>
              <a:t>電池</a:t>
            </a:r>
            <a:endParaRPr lang="en-US" altLang="ja-JP" sz="1100" u="sng" dirty="0">
              <a:latin typeface="Meiryo" panose="020B0604030504040204" pitchFamily="34" charset="-128"/>
              <a:ea typeface="Meiryo" panose="020B0604030504040204" pitchFamily="34" charset="-128"/>
            </a:endParaRPr>
          </a:p>
          <a:p>
            <a:pPr>
              <a:lnSpc>
                <a:spcPts val="1430"/>
              </a:lnSpc>
            </a:pPr>
            <a:r>
              <a:rPr lang="ja-JP" altLang="en-US" sz="1100">
                <a:latin typeface="Meiryo" panose="020B0604030504040204" pitchFamily="34" charset="-128"/>
                <a:ea typeface="Meiryo" panose="020B0604030504040204" pitchFamily="34" charset="-128"/>
              </a:rPr>
              <a:t>・安全（液体がない。膨らまない）</a:t>
            </a:r>
            <a:endParaRPr lang="en-US" altLang="ja-JP" sz="1100" dirty="0">
              <a:latin typeface="Meiryo" panose="020B0604030504040204" pitchFamily="34" charset="-128"/>
              <a:ea typeface="Meiryo" panose="020B0604030504040204" pitchFamily="34" charset="-128"/>
            </a:endParaRPr>
          </a:p>
          <a:p>
            <a:pPr>
              <a:lnSpc>
                <a:spcPts val="1430"/>
              </a:lnSpc>
            </a:pPr>
            <a:r>
              <a:rPr lang="ja-JP" altLang="en-US" sz="1100">
                <a:latin typeface="Meiryo" panose="020B0604030504040204" pitchFamily="34" charset="-128"/>
                <a:ea typeface="Meiryo" panose="020B0604030504040204" pitchFamily="34" charset="-128"/>
              </a:rPr>
              <a:t>・温度変化にも真空にも強い</a:t>
            </a:r>
            <a:endParaRPr lang="en-US" altLang="ja-JP" sz="1100" dirty="0">
              <a:latin typeface="Meiryo" panose="020B0604030504040204" pitchFamily="34" charset="-128"/>
              <a:ea typeface="Meiryo" panose="020B0604030504040204" pitchFamily="34" charset="-128"/>
            </a:endParaRPr>
          </a:p>
          <a:p>
            <a:pPr>
              <a:lnSpc>
                <a:spcPts val="1430"/>
              </a:lnSpc>
            </a:pPr>
            <a:r>
              <a:rPr lang="ja-JP" altLang="en-US" sz="1100">
                <a:latin typeface="Meiryo" panose="020B0604030504040204" pitchFamily="34" charset="-128"/>
                <a:ea typeface="Meiryo" panose="020B0604030504040204" pitchFamily="34" charset="-128"/>
              </a:rPr>
              <a:t>・エネルギー密度：</a:t>
            </a:r>
            <a:r>
              <a:rPr lang="en-US" altLang="ja-JP" sz="1100" dirty="0">
                <a:latin typeface="Meiryo" panose="020B0604030504040204" pitchFamily="34" charset="-128"/>
                <a:ea typeface="Meiryo" panose="020B0604030504040204" pitchFamily="34" charset="-128"/>
              </a:rPr>
              <a:t>3</a:t>
            </a:r>
            <a:r>
              <a:rPr lang="ja-JP" altLang="en-US" sz="1100">
                <a:latin typeface="Meiryo" panose="020B0604030504040204" pitchFamily="34" charset="-128"/>
                <a:ea typeface="Meiryo" panose="020B0604030504040204" pitchFamily="34" charset="-128"/>
              </a:rPr>
              <a:t>倍（</a:t>
            </a:r>
            <a:r>
              <a:rPr lang="en-US" altLang="ja-JP" sz="1100" dirty="0">
                <a:latin typeface="Meiryo" panose="020B0604030504040204" pitchFamily="34" charset="-128"/>
                <a:ea typeface="Meiryo" panose="020B0604030504040204" pitchFamily="34" charset="-128"/>
              </a:rPr>
              <a:t>3</a:t>
            </a:r>
            <a:r>
              <a:rPr lang="ja-JP" altLang="en-US" sz="1100">
                <a:latin typeface="Meiryo" panose="020B0604030504040204" pitchFamily="34" charset="-128"/>
                <a:ea typeface="Meiryo" panose="020B0604030504040204" pitchFamily="34" charset="-128"/>
              </a:rPr>
              <a:t>倍の電気が溜めれる）</a:t>
            </a:r>
            <a:endParaRPr lang="en-US" altLang="ja-JP" sz="1100" dirty="0">
              <a:latin typeface="Meiryo" panose="020B0604030504040204" pitchFamily="34" charset="-128"/>
              <a:ea typeface="Meiryo" panose="020B0604030504040204" pitchFamily="34" charset="-128"/>
            </a:endParaRPr>
          </a:p>
          <a:p>
            <a:pPr>
              <a:lnSpc>
                <a:spcPts val="1430"/>
              </a:lnSpc>
            </a:pPr>
            <a:r>
              <a:rPr kumimoji="1" lang="ja-JP" altLang="en-US" sz="1100">
                <a:latin typeface="Meiryo" panose="020B0604030504040204" pitchFamily="34" charset="-128"/>
                <a:ea typeface="Meiryo" panose="020B0604030504040204" pitchFamily="34" charset="-128"/>
              </a:rPr>
              <a:t>・充電時間：</a:t>
            </a:r>
            <a:r>
              <a:rPr kumimoji="1" lang="en-US" altLang="ja-JP" sz="1100" dirty="0">
                <a:latin typeface="Meiryo" panose="020B0604030504040204" pitchFamily="34" charset="-128"/>
                <a:ea typeface="Meiryo" panose="020B0604030504040204" pitchFamily="34" charset="-128"/>
              </a:rPr>
              <a:t>1/3</a:t>
            </a:r>
            <a:r>
              <a:rPr kumimoji="1" lang="ja-JP" altLang="en-US" sz="1100">
                <a:latin typeface="Meiryo" panose="020B0604030504040204" pitchFamily="34" charset="-128"/>
                <a:ea typeface="Meiryo" panose="020B0604030504040204" pitchFamily="34" charset="-128"/>
              </a:rPr>
              <a:t>（</a:t>
            </a:r>
            <a:r>
              <a:rPr kumimoji="1" lang="en-US" altLang="ja-JP" sz="1100" dirty="0">
                <a:latin typeface="Meiryo" panose="020B0604030504040204" pitchFamily="34" charset="-128"/>
                <a:ea typeface="Meiryo" panose="020B0604030504040204" pitchFamily="34" charset="-128"/>
              </a:rPr>
              <a:t>10</a:t>
            </a:r>
            <a:r>
              <a:rPr kumimoji="1" lang="ja-JP" altLang="en-US" sz="1100">
                <a:latin typeface="Meiryo" panose="020B0604030504040204" pitchFamily="34" charset="-128"/>
                <a:ea typeface="Meiryo" panose="020B0604030504040204" pitchFamily="34" charset="-128"/>
              </a:rPr>
              <a:t>分）</a:t>
            </a:r>
            <a:endParaRPr kumimoji="1" lang="en-US" altLang="ja-JP" sz="1100" dirty="0">
              <a:latin typeface="Meiryo" panose="020B0604030504040204" pitchFamily="34" charset="-128"/>
              <a:ea typeface="Meiryo" panose="020B0604030504040204" pitchFamily="34" charset="-128"/>
            </a:endParaRPr>
          </a:p>
          <a:p>
            <a:pPr>
              <a:lnSpc>
                <a:spcPts val="1430"/>
              </a:lnSpc>
            </a:pPr>
            <a:r>
              <a:rPr lang="ja-JP" altLang="en-US" sz="1100">
                <a:latin typeface="Meiryo" panose="020B0604030504040204" pitchFamily="34" charset="-128"/>
                <a:ea typeface="Meiryo" panose="020B0604030504040204" pitchFamily="34" charset="-128"/>
              </a:rPr>
              <a:t>・軽量、小型化：</a:t>
            </a:r>
            <a:r>
              <a:rPr lang="en-US" altLang="ja-JP" sz="1100" dirty="0">
                <a:latin typeface="Meiryo" panose="020B0604030504040204" pitchFamily="34" charset="-128"/>
                <a:ea typeface="Meiryo" panose="020B0604030504040204" pitchFamily="34" charset="-128"/>
              </a:rPr>
              <a:t>1/3 </a:t>
            </a:r>
            <a:r>
              <a:rPr lang="ja-JP" altLang="en-US" sz="1100">
                <a:latin typeface="Meiryo" panose="020B0604030504040204" pitchFamily="34" charset="-128"/>
                <a:ea typeface="Meiryo" panose="020B0604030504040204" pitchFamily="34" charset="-128"/>
              </a:rPr>
              <a:t>（電圧が</a:t>
            </a:r>
            <a:r>
              <a:rPr lang="en-US" altLang="ja-JP" sz="1100" dirty="0">
                <a:latin typeface="Meiryo" panose="020B0604030504040204" pitchFamily="34" charset="-128"/>
                <a:ea typeface="Meiryo" panose="020B0604030504040204" pitchFamily="34" charset="-128"/>
              </a:rPr>
              <a:t>1.5</a:t>
            </a:r>
            <a:r>
              <a:rPr lang="ja-JP" altLang="en-US" sz="1100">
                <a:latin typeface="Meiryo" panose="020B0604030504040204" pitchFamily="34" charset="-128"/>
                <a:ea typeface="Meiryo" panose="020B0604030504040204" pitchFamily="34" charset="-128"/>
              </a:rPr>
              <a:t>倍以上にできる）</a:t>
            </a:r>
            <a:endParaRPr lang="en-US" altLang="ja-JP" sz="1100" dirty="0">
              <a:latin typeface="Meiryo" panose="020B0604030504040204" pitchFamily="34" charset="-128"/>
              <a:ea typeface="Meiryo" panose="020B0604030504040204" pitchFamily="34" charset="-128"/>
            </a:endParaRPr>
          </a:p>
          <a:p>
            <a:pPr>
              <a:lnSpc>
                <a:spcPts val="1430"/>
              </a:lnSpc>
            </a:pPr>
            <a:r>
              <a:rPr lang="ja-JP" altLang="en-US" sz="1100">
                <a:latin typeface="Meiryo" panose="020B0604030504040204" pitchFamily="34" charset="-128"/>
                <a:ea typeface="Meiryo" panose="020B0604030504040204" pitchFamily="34" charset="-128"/>
              </a:rPr>
              <a:t>・コスト：</a:t>
            </a:r>
            <a:r>
              <a:rPr lang="en-US" altLang="ja-JP" sz="1100" dirty="0">
                <a:latin typeface="Meiryo" panose="020B0604030504040204" pitchFamily="34" charset="-128"/>
                <a:ea typeface="Meiryo" panose="020B0604030504040204" pitchFamily="34" charset="-128"/>
              </a:rPr>
              <a:t>1/3</a:t>
            </a:r>
          </a:p>
        </p:txBody>
      </p:sp>
      <p:sp>
        <p:nvSpPr>
          <p:cNvPr id="8" name="正方形/長方形 7">
            <a:extLst>
              <a:ext uri="{FF2B5EF4-FFF2-40B4-BE49-F238E27FC236}">
                <a16:creationId xmlns:a16="http://schemas.microsoft.com/office/drawing/2014/main" id="{89E0C6A8-022B-5D48-A1A5-B5014E6EBAF4}"/>
              </a:ext>
            </a:extLst>
          </p:cNvPr>
          <p:cNvSpPr/>
          <p:nvPr/>
        </p:nvSpPr>
        <p:spPr>
          <a:xfrm>
            <a:off x="6914642" y="1189129"/>
            <a:ext cx="1755533" cy="990015"/>
          </a:xfrm>
          <a:prstGeom prst="rect">
            <a:avLst/>
          </a:prstGeom>
        </p:spPr>
        <p:txBody>
          <a:bodyPr wrap="square">
            <a:spAutoFit/>
          </a:bodyPr>
          <a:lstStyle/>
          <a:p>
            <a:pPr marL="171450" indent="-171450">
              <a:lnSpc>
                <a:spcPts val="1430"/>
              </a:lnSpc>
              <a:buFont typeface="Wingdings" pitchFamily="2" charset="2"/>
              <a:buChar char="ü"/>
            </a:pPr>
            <a:r>
              <a:rPr lang="ja-JP" altLang="en-US" sz="1100">
                <a:solidFill>
                  <a:srgbClr val="333333"/>
                </a:solidFill>
                <a:latin typeface="Meiryo" panose="020B0604030504040204" pitchFamily="34" charset="-128"/>
                <a:ea typeface="Meiryo" panose="020B0604030504040204" pitchFamily="34" charset="-128"/>
              </a:rPr>
              <a:t>機体の四隅に</a:t>
            </a:r>
            <a:r>
              <a:rPr lang="en-US" altLang="ja-JP" sz="1100" dirty="0">
                <a:solidFill>
                  <a:srgbClr val="333333"/>
                </a:solidFill>
                <a:latin typeface="Meiryo" panose="020B0604030504040204" pitchFamily="34" charset="-128"/>
                <a:ea typeface="Meiryo" panose="020B0604030504040204" pitchFamily="34" charset="-128"/>
              </a:rPr>
              <a:t>8</a:t>
            </a:r>
            <a:r>
              <a:rPr lang="ja-JP" altLang="en-US" sz="1100">
                <a:solidFill>
                  <a:srgbClr val="333333"/>
                </a:solidFill>
                <a:latin typeface="Meiryo" panose="020B0604030504040204" pitchFamily="34" charset="-128"/>
                <a:ea typeface="Meiryo" panose="020B0604030504040204" pitchFamily="34" charset="-128"/>
              </a:rPr>
              <a:t>枚のプロペラ</a:t>
            </a:r>
            <a:endParaRPr lang="en-US" altLang="ja-JP" sz="1100" dirty="0">
              <a:solidFill>
                <a:srgbClr val="333333"/>
              </a:solidFill>
              <a:latin typeface="Meiryo" panose="020B0604030504040204" pitchFamily="34" charset="-128"/>
              <a:ea typeface="Meiryo" panose="020B0604030504040204" pitchFamily="34" charset="-128"/>
            </a:endParaRPr>
          </a:p>
          <a:p>
            <a:pPr marL="171450" indent="-171450">
              <a:lnSpc>
                <a:spcPts val="1430"/>
              </a:lnSpc>
              <a:buFont typeface="Wingdings" pitchFamily="2" charset="2"/>
              <a:buChar char="ü"/>
            </a:pPr>
            <a:r>
              <a:rPr lang="ja-JP" altLang="en-US" sz="1100">
                <a:solidFill>
                  <a:srgbClr val="333333"/>
                </a:solidFill>
                <a:latin typeface="Meiryo" panose="020B0604030504040204" pitchFamily="34" charset="-128"/>
                <a:ea typeface="Meiryo" panose="020B0604030504040204" pitchFamily="34" charset="-128"/>
              </a:rPr>
              <a:t>高度</a:t>
            </a:r>
            <a:r>
              <a:rPr lang="en-US" altLang="ja-JP" sz="1100" dirty="0">
                <a:solidFill>
                  <a:srgbClr val="333333"/>
                </a:solidFill>
                <a:latin typeface="Meiryo" panose="020B0604030504040204" pitchFamily="34" charset="-128"/>
                <a:ea typeface="Meiryo" panose="020B0604030504040204" pitchFamily="34" charset="-128"/>
              </a:rPr>
              <a:t>2</a:t>
            </a:r>
            <a:r>
              <a:rPr lang="ja-JP" altLang="en-US" sz="1100">
                <a:solidFill>
                  <a:srgbClr val="333333"/>
                </a:solidFill>
                <a:latin typeface="Meiryo" panose="020B0604030504040204" pitchFamily="34" charset="-128"/>
                <a:ea typeface="Meiryo" panose="020B0604030504040204" pitchFamily="34" charset="-128"/>
              </a:rPr>
              <a:t>メートル</a:t>
            </a:r>
            <a:endParaRPr lang="en-US" altLang="ja-JP" sz="1100" dirty="0">
              <a:solidFill>
                <a:srgbClr val="333333"/>
              </a:solidFill>
              <a:latin typeface="Meiryo" panose="020B0604030504040204" pitchFamily="34" charset="-128"/>
              <a:ea typeface="Meiryo" panose="020B0604030504040204" pitchFamily="34" charset="-128"/>
            </a:endParaRPr>
          </a:p>
          <a:p>
            <a:pPr marL="171450" indent="-171450">
              <a:lnSpc>
                <a:spcPts val="1430"/>
              </a:lnSpc>
              <a:buFont typeface="Wingdings" pitchFamily="2" charset="2"/>
              <a:buChar char="ü"/>
            </a:pPr>
            <a:r>
              <a:rPr lang="ja-JP" altLang="en-US" sz="1100">
                <a:latin typeface="Meiryo" panose="020B0604030504040204" pitchFamily="34" charset="-128"/>
                <a:ea typeface="Meiryo" panose="020B0604030504040204" pitchFamily="34" charset="-128"/>
              </a:rPr>
              <a:t>時速</a:t>
            </a:r>
            <a:r>
              <a:rPr lang="en-US" altLang="ja-JP" sz="1100" dirty="0">
                <a:latin typeface="Meiryo" panose="020B0604030504040204" pitchFamily="34" charset="-128"/>
                <a:ea typeface="Meiryo" panose="020B0604030504040204" pitchFamily="34" charset="-128"/>
              </a:rPr>
              <a:t>4</a:t>
            </a:r>
            <a:r>
              <a:rPr lang="ja-JP" altLang="en-US" sz="1100">
                <a:latin typeface="Meiryo" panose="020B0604030504040204" pitchFamily="34" charset="-128"/>
                <a:ea typeface="Meiryo" panose="020B0604030504040204" pitchFamily="34" charset="-128"/>
              </a:rPr>
              <a:t>キロで進行</a:t>
            </a:r>
            <a:endParaRPr lang="en-US" altLang="ja-JP" sz="1100" dirty="0">
              <a:latin typeface="Meiryo" panose="020B0604030504040204" pitchFamily="34" charset="-128"/>
              <a:ea typeface="Meiryo" panose="020B0604030504040204" pitchFamily="34" charset="-128"/>
            </a:endParaRPr>
          </a:p>
          <a:p>
            <a:pPr marL="171450" indent="-171450">
              <a:lnSpc>
                <a:spcPts val="1430"/>
              </a:lnSpc>
              <a:buFont typeface="Wingdings" pitchFamily="2" charset="2"/>
              <a:buChar char="ü"/>
            </a:pPr>
            <a:r>
              <a:rPr lang="en-US" altLang="ja-JP" sz="1100" dirty="0">
                <a:solidFill>
                  <a:srgbClr val="006600"/>
                </a:solidFill>
                <a:latin typeface="Meiryo" panose="020B0604030504040204" pitchFamily="34" charset="-128"/>
                <a:ea typeface="Meiryo" panose="020B0604030504040204" pitchFamily="34" charset="-128"/>
              </a:rPr>
              <a:t>Li</a:t>
            </a:r>
            <a:r>
              <a:rPr lang="ja-JP" altLang="en-US" sz="1100">
                <a:solidFill>
                  <a:srgbClr val="006600"/>
                </a:solidFill>
                <a:latin typeface="Meiryo" panose="020B0604030504040204" pitchFamily="34" charset="-128"/>
                <a:ea typeface="Meiryo" panose="020B0604030504040204" pitchFamily="34" charset="-128"/>
              </a:rPr>
              <a:t>電池を搭載、数分</a:t>
            </a:r>
            <a:endParaRPr lang="en-US" altLang="ja-JP" sz="1100" dirty="0">
              <a:solidFill>
                <a:srgbClr val="006600"/>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62C9414D-B45E-8F40-9A25-AA57027C4FA7}"/>
              </a:ext>
            </a:extLst>
          </p:cNvPr>
          <p:cNvSpPr/>
          <p:nvPr/>
        </p:nvSpPr>
        <p:spPr>
          <a:xfrm>
            <a:off x="6609523" y="810140"/>
            <a:ext cx="2564297" cy="271869"/>
          </a:xfrm>
          <a:prstGeom prst="rect">
            <a:avLst/>
          </a:prstGeom>
        </p:spPr>
        <p:txBody>
          <a:bodyPr wrap="square">
            <a:spAutoFit/>
          </a:bodyPr>
          <a:lstStyle/>
          <a:p>
            <a:pPr>
              <a:lnSpc>
                <a:spcPts val="1430"/>
              </a:lnSpc>
            </a:pPr>
            <a:r>
              <a:rPr lang="ja-JP" altLang="en-US" sz="1100">
                <a:solidFill>
                  <a:srgbClr val="333333"/>
                </a:solidFill>
                <a:latin typeface="Meiryo" panose="020B0604030504040204" pitchFamily="34" charset="-128"/>
                <a:ea typeface="Meiryo" panose="020B0604030504040204" pitchFamily="34" charset="-128"/>
              </a:rPr>
              <a:t>有人飛行試験（</a:t>
            </a:r>
            <a:r>
              <a:rPr lang="en-US" altLang="ja-JP" sz="1100" dirty="0">
                <a:solidFill>
                  <a:srgbClr val="333333"/>
                </a:solidFill>
                <a:latin typeface="Meiryo" panose="020B0604030504040204" pitchFamily="34" charset="-128"/>
                <a:ea typeface="Meiryo" panose="020B0604030504040204" pitchFamily="34" charset="-128"/>
              </a:rPr>
              <a:t>2020.8.25</a:t>
            </a:r>
            <a:r>
              <a:rPr lang="ja-JP" altLang="en-US" sz="1100">
                <a:solidFill>
                  <a:srgbClr val="333333"/>
                </a:solidFill>
                <a:latin typeface="Meiryo" panose="020B0604030504040204" pitchFamily="34" charset="-128"/>
                <a:ea typeface="Meiryo" panose="020B0604030504040204" pitchFamily="34" charset="-128"/>
              </a:rPr>
              <a:t>豊田市）</a:t>
            </a:r>
            <a:endParaRPr lang="ja-JP" altLang="en-US" sz="1100">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FDF4E179-B2A3-C844-9523-622CFADE4FE5}"/>
              </a:ext>
            </a:extLst>
          </p:cNvPr>
          <p:cNvSpPr/>
          <p:nvPr/>
        </p:nvSpPr>
        <p:spPr>
          <a:xfrm>
            <a:off x="4844180" y="2282422"/>
            <a:ext cx="4379333" cy="451406"/>
          </a:xfrm>
          <a:prstGeom prst="rect">
            <a:avLst/>
          </a:prstGeom>
        </p:spPr>
        <p:txBody>
          <a:bodyPr wrap="square">
            <a:spAutoFit/>
          </a:bodyPr>
          <a:lstStyle/>
          <a:p>
            <a:pPr marL="171450" indent="-171450">
              <a:lnSpc>
                <a:spcPts val="1430"/>
              </a:lnSpc>
              <a:buFont typeface="Wingdings" pitchFamily="2" charset="2"/>
              <a:buChar char="u"/>
            </a:pPr>
            <a:r>
              <a:rPr lang="ja-JP" altLang="en-US" sz="1100" dirty="0">
                <a:solidFill>
                  <a:srgbClr val="333333"/>
                </a:solidFill>
                <a:latin typeface="Meiryo" panose="020B0604030504040204" pitchFamily="34" charset="-128"/>
                <a:ea typeface="Meiryo" panose="020B0604030504040204" pitchFamily="34" charset="-128"/>
              </a:rPr>
              <a:t>空飛ぶクルマの目標：時速</a:t>
            </a:r>
            <a:r>
              <a:rPr lang="en-US" altLang="ja-JP" sz="1100" dirty="0">
                <a:solidFill>
                  <a:srgbClr val="333333"/>
                </a:solidFill>
                <a:latin typeface="Meiryo" panose="020B0604030504040204" pitchFamily="34" charset="-128"/>
                <a:ea typeface="Meiryo" panose="020B0604030504040204" pitchFamily="34" charset="-128"/>
              </a:rPr>
              <a:t>100</a:t>
            </a:r>
            <a:r>
              <a:rPr lang="ja-JP" altLang="en-US" sz="1100" dirty="0">
                <a:solidFill>
                  <a:srgbClr val="333333"/>
                </a:solidFill>
                <a:latin typeface="Meiryo" panose="020B0604030504040204" pitchFamily="34" charset="-128"/>
                <a:ea typeface="Meiryo" panose="020B0604030504040204" pitchFamily="34" charset="-128"/>
              </a:rPr>
              <a:t>キロ、</a:t>
            </a:r>
            <a:r>
              <a:rPr lang="en-US" altLang="ja-JP" sz="1100" dirty="0">
                <a:solidFill>
                  <a:srgbClr val="333333"/>
                </a:solidFill>
                <a:latin typeface="Meiryo" panose="020B0604030504040204" pitchFamily="34" charset="-128"/>
                <a:ea typeface="Meiryo" panose="020B0604030504040204" pitchFamily="34" charset="-128"/>
              </a:rPr>
              <a:t>20</a:t>
            </a:r>
            <a:r>
              <a:rPr lang="ja-JP" altLang="en-US" sz="1100" dirty="0">
                <a:solidFill>
                  <a:srgbClr val="333333"/>
                </a:solidFill>
                <a:latin typeface="Meiryo" panose="020B0604030504040204" pitchFamily="34" charset="-128"/>
                <a:ea typeface="Meiryo" panose="020B0604030504040204" pitchFamily="34" charset="-128"/>
              </a:rPr>
              <a:t>から</a:t>
            </a:r>
            <a:r>
              <a:rPr lang="en-US" altLang="ja-JP" sz="1100" dirty="0">
                <a:solidFill>
                  <a:srgbClr val="333333"/>
                </a:solidFill>
                <a:latin typeface="Meiryo" panose="020B0604030504040204" pitchFamily="34" charset="-128"/>
                <a:ea typeface="Meiryo" panose="020B0604030504040204" pitchFamily="34" charset="-128"/>
              </a:rPr>
              <a:t>30</a:t>
            </a:r>
            <a:r>
              <a:rPr lang="ja-JP" altLang="en-US" sz="1100" dirty="0">
                <a:solidFill>
                  <a:srgbClr val="333333"/>
                </a:solidFill>
                <a:latin typeface="Meiryo" panose="020B0604030504040204" pitchFamily="34" charset="-128"/>
                <a:ea typeface="Meiryo" panose="020B0604030504040204" pitchFamily="34" charset="-128"/>
              </a:rPr>
              <a:t>分の航続時間</a:t>
            </a:r>
            <a:endParaRPr lang="en-US" altLang="ja-JP" sz="1100" dirty="0">
              <a:solidFill>
                <a:srgbClr val="333333"/>
              </a:solidFill>
              <a:latin typeface="Meiryo" panose="020B0604030504040204" pitchFamily="34" charset="-128"/>
              <a:ea typeface="Meiryo" panose="020B0604030504040204" pitchFamily="34" charset="-128"/>
            </a:endParaRPr>
          </a:p>
          <a:p>
            <a:pPr marL="171450" indent="-171450">
              <a:lnSpc>
                <a:spcPts val="1430"/>
              </a:lnSpc>
              <a:buFont typeface="Wingdings" pitchFamily="2" charset="2"/>
              <a:buChar char="Ø"/>
            </a:pPr>
            <a:r>
              <a:rPr lang="ja-JP" altLang="en-US" sz="1100" dirty="0">
                <a:solidFill>
                  <a:srgbClr val="333333"/>
                </a:solidFill>
                <a:latin typeface="Meiryo" panose="020B0604030504040204" pitchFamily="34" charset="-128"/>
                <a:ea typeface="Meiryo" panose="020B0604030504040204" pitchFamily="34" charset="-128"/>
              </a:rPr>
              <a:t>航続距離の向上が</a:t>
            </a:r>
            <a:r>
              <a:rPr lang="ja-JP" altLang="en-US" sz="1100" dirty="0" smtClean="0">
                <a:solidFill>
                  <a:srgbClr val="333333"/>
                </a:solidFill>
                <a:latin typeface="Meiryo" panose="020B0604030504040204" pitchFamily="34" charset="-128"/>
                <a:ea typeface="Meiryo" panose="020B0604030504040204" pitchFamily="34" charset="-128"/>
              </a:rPr>
              <a:t>必須：</a:t>
            </a:r>
            <a:r>
              <a:rPr lang="ja-JP" altLang="en-US" sz="1100" dirty="0" smtClean="0">
                <a:solidFill>
                  <a:srgbClr val="0000FF"/>
                </a:solidFill>
                <a:latin typeface="Meiryo" panose="020B0604030504040204" pitchFamily="34" charset="-128"/>
                <a:ea typeface="Meiryo" panose="020B0604030504040204" pitchFamily="34" charset="-128"/>
              </a:rPr>
              <a:t>革</a:t>
            </a:r>
            <a:r>
              <a:rPr lang="ja-JP" altLang="en-US" sz="1100" dirty="0">
                <a:solidFill>
                  <a:srgbClr val="0000FF"/>
                </a:solidFill>
                <a:latin typeface="Meiryo" panose="020B0604030504040204" pitchFamily="34" charset="-128"/>
                <a:ea typeface="Meiryo" panose="020B0604030504040204" pitchFamily="34" charset="-128"/>
              </a:rPr>
              <a:t>新型</a:t>
            </a:r>
            <a:r>
              <a:rPr lang="en-US" altLang="ja-JP" sz="1100" dirty="0">
                <a:solidFill>
                  <a:srgbClr val="0000FF"/>
                </a:solidFill>
                <a:latin typeface="Meiryo" panose="020B0604030504040204" pitchFamily="34" charset="-128"/>
                <a:ea typeface="Meiryo" panose="020B0604030504040204" pitchFamily="34" charset="-128"/>
              </a:rPr>
              <a:t>(</a:t>
            </a:r>
            <a:r>
              <a:rPr lang="ja-JP" altLang="en-US" sz="1100" dirty="0">
                <a:solidFill>
                  <a:srgbClr val="0000FF"/>
                </a:solidFill>
                <a:latin typeface="Meiryo" panose="020B0604030504040204" pitchFamily="34" charset="-128"/>
                <a:ea typeface="Meiryo" panose="020B0604030504040204" pitchFamily="34" charset="-128"/>
              </a:rPr>
              <a:t>全固体</a:t>
            </a:r>
            <a:r>
              <a:rPr lang="en-US" altLang="ja-JP" sz="1100" dirty="0">
                <a:solidFill>
                  <a:srgbClr val="0000FF"/>
                </a:solidFill>
                <a:latin typeface="Meiryo" panose="020B0604030504040204" pitchFamily="34" charset="-128"/>
                <a:ea typeface="Meiryo" panose="020B0604030504040204" pitchFamily="34" charset="-128"/>
              </a:rPr>
              <a:t>)</a:t>
            </a:r>
            <a:r>
              <a:rPr lang="ja-JP" altLang="en-US" sz="1100" dirty="0">
                <a:solidFill>
                  <a:srgbClr val="0000FF"/>
                </a:solidFill>
                <a:latin typeface="Meiryo" panose="020B0604030504040204" pitchFamily="34" charset="-128"/>
                <a:ea typeface="Meiryo" panose="020B0604030504040204" pitchFamily="34" charset="-128"/>
              </a:rPr>
              <a:t>電池の開発・実用化</a:t>
            </a:r>
            <a:endParaRPr lang="en-US" altLang="ja-JP" sz="1100" dirty="0">
              <a:solidFill>
                <a:srgbClr val="0000FF"/>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C36F53A5-D962-4142-9703-B2DA76875A93}"/>
              </a:ext>
            </a:extLst>
          </p:cNvPr>
          <p:cNvSpPr/>
          <p:nvPr/>
        </p:nvSpPr>
        <p:spPr>
          <a:xfrm>
            <a:off x="5098306" y="2693594"/>
            <a:ext cx="3921003" cy="451406"/>
          </a:xfrm>
          <a:prstGeom prst="rect">
            <a:avLst/>
          </a:prstGeom>
        </p:spPr>
        <p:txBody>
          <a:bodyPr wrap="square">
            <a:spAutoFit/>
          </a:bodyPr>
          <a:lstStyle/>
          <a:p>
            <a:pPr>
              <a:lnSpc>
                <a:spcPts val="1430"/>
              </a:lnSpc>
            </a:pPr>
            <a:r>
              <a:rPr lang="ja-JP" altLang="en-US" sz="1050" b="1" dirty="0">
                <a:solidFill>
                  <a:srgbClr val="CC00FF"/>
                </a:solidFill>
                <a:latin typeface="Meiryo" panose="020B0604030504040204" pitchFamily="34" charset="-128"/>
                <a:ea typeface="Meiryo" panose="020B0604030504040204" pitchFamily="34" charset="-128"/>
              </a:rPr>
              <a:t>＊「空の移動革命」（新しいサービスや産業の創出）</a:t>
            </a:r>
            <a:endParaRPr lang="en-US" altLang="ja-JP" sz="1050" b="1" dirty="0">
              <a:solidFill>
                <a:srgbClr val="CC00FF"/>
              </a:solidFill>
              <a:latin typeface="Meiryo" panose="020B0604030504040204" pitchFamily="34" charset="-128"/>
              <a:ea typeface="Meiryo" panose="020B0604030504040204" pitchFamily="34" charset="-128"/>
            </a:endParaRPr>
          </a:p>
          <a:p>
            <a:pPr>
              <a:lnSpc>
                <a:spcPts val="1430"/>
              </a:lnSpc>
            </a:pPr>
            <a:r>
              <a:rPr lang="ja-JP" altLang="en-US" sz="1050" b="1" dirty="0">
                <a:solidFill>
                  <a:srgbClr val="CC00FF"/>
                </a:solidFill>
                <a:latin typeface="Meiryo" panose="020B0604030504040204" pitchFamily="34" charset="-128"/>
                <a:ea typeface="Meiryo" panose="020B0604030504040204" pitchFamily="34" charset="-128"/>
              </a:rPr>
              <a:t>　</a:t>
            </a:r>
            <a:r>
              <a:rPr lang="en-US" altLang="ja-JP" sz="1050" b="1" dirty="0">
                <a:solidFill>
                  <a:srgbClr val="FF0000"/>
                </a:solidFill>
                <a:latin typeface="Meiryo" panose="020B0604030504040204" pitchFamily="34" charset="-128"/>
                <a:ea typeface="Meiryo" panose="020B0604030504040204" pitchFamily="34" charset="-128"/>
              </a:rPr>
              <a:t>【</a:t>
            </a:r>
            <a:r>
              <a:rPr lang="ja-JP" altLang="en-US" sz="1050" b="1" dirty="0">
                <a:solidFill>
                  <a:srgbClr val="FF0000"/>
                </a:solidFill>
                <a:latin typeface="Meiryo" panose="020B0604030504040204" pitchFamily="34" charset="-128"/>
                <a:ea typeface="Meiryo" panose="020B0604030504040204" pitchFamily="34" charset="-128"/>
              </a:rPr>
              <a:t>電化社会の実現⇨カーボンニュートラルの実現への寄与</a:t>
            </a:r>
            <a:r>
              <a:rPr lang="en-US" altLang="ja-JP" sz="1050" b="1" dirty="0">
                <a:solidFill>
                  <a:srgbClr val="FF0000"/>
                </a:solidFill>
                <a:latin typeface="Meiryo" panose="020B0604030504040204" pitchFamily="34" charset="-128"/>
                <a:ea typeface="Meiryo" panose="020B0604030504040204" pitchFamily="34" charset="-128"/>
              </a:rPr>
              <a:t>】</a:t>
            </a:r>
            <a:endParaRPr lang="ja-JP" altLang="en-US" sz="1050" b="1" dirty="0">
              <a:solidFill>
                <a:srgbClr val="FF0000"/>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2BAF72DF-4499-1B4D-8853-5A992F7DAE27}"/>
              </a:ext>
            </a:extLst>
          </p:cNvPr>
          <p:cNvSpPr txBox="1"/>
          <p:nvPr/>
        </p:nvSpPr>
        <p:spPr>
          <a:xfrm>
            <a:off x="0" y="1295853"/>
            <a:ext cx="1080012" cy="810478"/>
          </a:xfrm>
          <a:prstGeom prst="rect">
            <a:avLst/>
          </a:prstGeom>
          <a:noFill/>
        </p:spPr>
        <p:txBody>
          <a:bodyPr wrap="square" rtlCol="0">
            <a:spAutoFit/>
          </a:bodyPr>
          <a:lstStyle/>
          <a:p>
            <a:pPr>
              <a:lnSpc>
                <a:spcPts val="1430"/>
              </a:lnSpc>
            </a:pPr>
            <a:r>
              <a:rPr kumimoji="1" lang="ja-JP" altLang="en-US" sz="1100">
                <a:solidFill>
                  <a:srgbClr val="006600"/>
                </a:solidFill>
                <a:latin typeface="Meiryo" panose="020B0604030504040204" pitchFamily="34" charset="-128"/>
                <a:ea typeface="Meiryo" panose="020B0604030504040204" pitchFamily="34" charset="-128"/>
              </a:rPr>
              <a:t>電子機器の</a:t>
            </a:r>
            <a:endParaRPr kumimoji="1" lang="en-US" altLang="ja-JP" sz="1100" dirty="0">
              <a:solidFill>
                <a:srgbClr val="006600"/>
              </a:solidFill>
              <a:latin typeface="Meiryo" panose="020B0604030504040204" pitchFamily="34" charset="-128"/>
              <a:ea typeface="Meiryo" panose="020B0604030504040204" pitchFamily="34" charset="-128"/>
            </a:endParaRPr>
          </a:p>
          <a:p>
            <a:pPr>
              <a:lnSpc>
                <a:spcPts val="1430"/>
              </a:lnSpc>
            </a:pPr>
            <a:r>
              <a:rPr kumimoji="1" lang="ja-JP" altLang="en-US" sz="1100">
                <a:solidFill>
                  <a:srgbClr val="006600"/>
                </a:solidFill>
                <a:latin typeface="Meiryo" panose="020B0604030504040204" pitchFamily="34" charset="-128"/>
                <a:ea typeface="Meiryo" panose="020B0604030504040204" pitchFamily="34" charset="-128"/>
              </a:rPr>
              <a:t>イノベーションをクルマに展開</a:t>
            </a:r>
          </a:p>
        </p:txBody>
      </p:sp>
      <p:sp>
        <p:nvSpPr>
          <p:cNvPr id="34" name="テキスト ボックス 33">
            <a:extLst>
              <a:ext uri="{FF2B5EF4-FFF2-40B4-BE49-F238E27FC236}">
                <a16:creationId xmlns:a16="http://schemas.microsoft.com/office/drawing/2014/main" id="{DF61857C-3F85-0541-A45B-E1070A5A67D2}"/>
              </a:ext>
            </a:extLst>
          </p:cNvPr>
          <p:cNvSpPr txBox="1"/>
          <p:nvPr/>
        </p:nvSpPr>
        <p:spPr>
          <a:xfrm>
            <a:off x="1598100" y="2226920"/>
            <a:ext cx="1069524" cy="271869"/>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スマートホン</a:t>
            </a:r>
          </a:p>
        </p:txBody>
      </p:sp>
      <p:sp>
        <p:nvSpPr>
          <p:cNvPr id="35" name="テキスト ボックス 34">
            <a:extLst>
              <a:ext uri="{FF2B5EF4-FFF2-40B4-BE49-F238E27FC236}">
                <a16:creationId xmlns:a16="http://schemas.microsoft.com/office/drawing/2014/main" id="{A36838C8-FA2A-5149-8C52-00FB2389A0EA}"/>
              </a:ext>
            </a:extLst>
          </p:cNvPr>
          <p:cNvSpPr txBox="1"/>
          <p:nvPr/>
        </p:nvSpPr>
        <p:spPr>
          <a:xfrm>
            <a:off x="2554657" y="2239310"/>
            <a:ext cx="1015021" cy="271869"/>
          </a:xfrm>
          <a:prstGeom prst="rect">
            <a:avLst/>
          </a:prstGeom>
          <a:noFill/>
        </p:spPr>
        <p:txBody>
          <a:bodyPr wrap="none" rtlCol="0">
            <a:spAutoFit/>
          </a:bodyPr>
          <a:lstStyle/>
          <a:p>
            <a:pPr>
              <a:lnSpc>
                <a:spcPts val="1430"/>
              </a:lnSpc>
            </a:pPr>
            <a:r>
              <a:rPr kumimoji="1" lang="en-US" altLang="ja-JP" sz="1100" dirty="0">
                <a:latin typeface="Meiryo" panose="020B0604030504040204" pitchFamily="34" charset="-128"/>
                <a:ea typeface="Meiryo" panose="020B0604030504040204" pitchFamily="34" charset="-128"/>
              </a:rPr>
              <a:t>IoT</a:t>
            </a:r>
            <a:r>
              <a:rPr kumimoji="1" lang="ja-JP" altLang="en-US" sz="1100">
                <a:latin typeface="Meiryo" panose="020B0604030504040204" pitchFamily="34" charset="-128"/>
                <a:ea typeface="Meiryo" panose="020B0604030504040204" pitchFamily="34" charset="-128"/>
              </a:rPr>
              <a:t>デバイス</a:t>
            </a:r>
          </a:p>
        </p:txBody>
      </p:sp>
      <p:sp>
        <p:nvSpPr>
          <p:cNvPr id="36" name="テキスト ボックス 35">
            <a:extLst>
              <a:ext uri="{FF2B5EF4-FFF2-40B4-BE49-F238E27FC236}">
                <a16:creationId xmlns:a16="http://schemas.microsoft.com/office/drawing/2014/main" id="{CDBE9FD4-1C7D-9E47-A11B-F9B2657E870E}"/>
              </a:ext>
            </a:extLst>
          </p:cNvPr>
          <p:cNvSpPr txBox="1"/>
          <p:nvPr/>
        </p:nvSpPr>
        <p:spPr>
          <a:xfrm>
            <a:off x="3469832" y="1107400"/>
            <a:ext cx="1069524" cy="451406"/>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ウエアラブル</a:t>
            </a:r>
            <a:endParaRPr kumimoji="1" lang="en-US" altLang="ja-JP" sz="1100" dirty="0">
              <a:latin typeface="Meiryo" panose="020B0604030504040204" pitchFamily="34" charset="-128"/>
              <a:ea typeface="Meiryo" panose="020B0604030504040204" pitchFamily="34" charset="-128"/>
            </a:endParaRPr>
          </a:p>
          <a:p>
            <a:pPr>
              <a:lnSpc>
                <a:spcPts val="1430"/>
              </a:lnSpc>
            </a:pPr>
            <a:r>
              <a:rPr kumimoji="1" lang="ja-JP" altLang="en-US" sz="1100">
                <a:latin typeface="Meiryo" panose="020B0604030504040204" pitchFamily="34" charset="-128"/>
                <a:ea typeface="Meiryo" panose="020B0604030504040204" pitchFamily="34" charset="-128"/>
              </a:rPr>
              <a:t>機器</a:t>
            </a:r>
          </a:p>
        </p:txBody>
      </p:sp>
      <p:pic>
        <p:nvPicPr>
          <p:cNvPr id="38" name="図 37">
            <a:extLst>
              <a:ext uri="{FF2B5EF4-FFF2-40B4-BE49-F238E27FC236}">
                <a16:creationId xmlns:a16="http://schemas.microsoft.com/office/drawing/2014/main" id="{281AF632-0F59-8846-A1BA-38A60ABCC02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5388" t="54028" r="49582" b="25266"/>
          <a:stretch/>
        </p:blipFill>
        <p:spPr>
          <a:xfrm>
            <a:off x="1150992" y="1000782"/>
            <a:ext cx="887507" cy="665630"/>
          </a:xfrm>
          <a:prstGeom prst="rect">
            <a:avLst/>
          </a:prstGeom>
        </p:spPr>
      </p:pic>
      <p:pic>
        <p:nvPicPr>
          <p:cNvPr id="39" name="図 38">
            <a:extLst>
              <a:ext uri="{FF2B5EF4-FFF2-40B4-BE49-F238E27FC236}">
                <a16:creationId xmlns:a16="http://schemas.microsoft.com/office/drawing/2014/main" id="{D1677CCD-F460-F843-9F65-8AF39EE082C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2046" t="71980" r="41805" b="7941"/>
          <a:stretch/>
        </p:blipFill>
        <p:spPr>
          <a:xfrm>
            <a:off x="2042139" y="1582929"/>
            <a:ext cx="363071" cy="645460"/>
          </a:xfrm>
          <a:prstGeom prst="rect">
            <a:avLst/>
          </a:prstGeom>
        </p:spPr>
      </p:pic>
      <p:pic>
        <p:nvPicPr>
          <p:cNvPr id="40" name="図 39">
            <a:extLst>
              <a:ext uri="{FF2B5EF4-FFF2-40B4-BE49-F238E27FC236}">
                <a16:creationId xmlns:a16="http://schemas.microsoft.com/office/drawing/2014/main" id="{A71B5E0C-A1FE-9444-9DBC-4BB60F8AC3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61541" t="70955" r="26844" b="7503"/>
          <a:stretch/>
        </p:blipFill>
        <p:spPr>
          <a:xfrm>
            <a:off x="2530685" y="1542250"/>
            <a:ext cx="685801" cy="692524"/>
          </a:xfrm>
          <a:prstGeom prst="rect">
            <a:avLst/>
          </a:prstGeom>
        </p:spPr>
      </p:pic>
      <p:pic>
        <p:nvPicPr>
          <p:cNvPr id="41" name="図 40">
            <a:extLst>
              <a:ext uri="{FF2B5EF4-FFF2-40B4-BE49-F238E27FC236}">
                <a16:creationId xmlns:a16="http://schemas.microsoft.com/office/drawing/2014/main" id="{C755BD25-41CC-634D-A745-A91954AB71A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72164" t="52313" r="19068" b="26286"/>
          <a:stretch/>
        </p:blipFill>
        <p:spPr>
          <a:xfrm>
            <a:off x="3003203" y="1012495"/>
            <a:ext cx="517712" cy="687996"/>
          </a:xfrm>
          <a:prstGeom prst="rect">
            <a:avLst/>
          </a:prstGeom>
        </p:spPr>
      </p:pic>
      <p:pic>
        <p:nvPicPr>
          <p:cNvPr id="42" name="図 41">
            <a:extLst>
              <a:ext uri="{FF2B5EF4-FFF2-40B4-BE49-F238E27FC236}">
                <a16:creationId xmlns:a16="http://schemas.microsoft.com/office/drawing/2014/main" id="{6B5B23CC-6F38-574F-A59F-C3A5CDFFB0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4504" t="76526" r="9555" b="6324"/>
          <a:stretch/>
        </p:blipFill>
        <p:spPr>
          <a:xfrm>
            <a:off x="3633672" y="1569826"/>
            <a:ext cx="941294" cy="551330"/>
          </a:xfrm>
          <a:prstGeom prst="rect">
            <a:avLst/>
          </a:prstGeom>
        </p:spPr>
      </p:pic>
      <p:sp>
        <p:nvSpPr>
          <p:cNvPr id="65" name="テキスト ボックス 64">
            <a:extLst>
              <a:ext uri="{FF2B5EF4-FFF2-40B4-BE49-F238E27FC236}">
                <a16:creationId xmlns:a16="http://schemas.microsoft.com/office/drawing/2014/main" id="{8A381CEB-710E-2742-A83C-0341A0758EDE}"/>
              </a:ext>
            </a:extLst>
          </p:cNvPr>
          <p:cNvSpPr txBox="1"/>
          <p:nvPr/>
        </p:nvSpPr>
        <p:spPr>
          <a:xfrm>
            <a:off x="-26852" y="3538489"/>
            <a:ext cx="922047" cy="271869"/>
          </a:xfrm>
          <a:prstGeom prst="rect">
            <a:avLst/>
          </a:prstGeom>
          <a:noFill/>
        </p:spPr>
        <p:txBody>
          <a:bodyPr wrap="none" rtlCol="0">
            <a:spAutoFit/>
          </a:bodyPr>
          <a:lstStyle/>
          <a:p>
            <a:pPr>
              <a:lnSpc>
                <a:spcPts val="1430"/>
              </a:lnSpc>
            </a:pPr>
            <a:r>
              <a:rPr kumimoji="1" lang="ja-JP" altLang="en-US" sz="1100">
                <a:solidFill>
                  <a:schemeClr val="accent6">
                    <a:lumMod val="50000"/>
                  </a:schemeClr>
                </a:solidFill>
                <a:latin typeface="Meiryo" panose="020B0604030504040204" pitchFamily="34" charset="-128"/>
                <a:ea typeface="Meiryo" panose="020B0604030504040204" pitchFamily="34" charset="-128"/>
              </a:rPr>
              <a:t>電池の進化</a:t>
            </a:r>
          </a:p>
        </p:txBody>
      </p:sp>
      <p:sp>
        <p:nvSpPr>
          <p:cNvPr id="57" name="テキスト ボックス 56">
            <a:extLst>
              <a:ext uri="{FF2B5EF4-FFF2-40B4-BE49-F238E27FC236}">
                <a16:creationId xmlns:a16="http://schemas.microsoft.com/office/drawing/2014/main" id="{5C37685C-0F18-0545-B9C4-4983ADE0BEE9}"/>
              </a:ext>
            </a:extLst>
          </p:cNvPr>
          <p:cNvSpPr txBox="1"/>
          <p:nvPr/>
        </p:nvSpPr>
        <p:spPr>
          <a:xfrm>
            <a:off x="6370562" y="3416085"/>
            <a:ext cx="2684168" cy="451406"/>
          </a:xfrm>
          <a:prstGeom prst="rect">
            <a:avLst/>
          </a:prstGeom>
          <a:noFill/>
        </p:spPr>
        <p:txBody>
          <a:bodyPr wrap="square" rtlCol="0">
            <a:spAutoFit/>
          </a:bodyPr>
          <a:lstStyle/>
          <a:p>
            <a:pPr marL="171450" indent="-171450">
              <a:lnSpc>
                <a:spcPts val="1430"/>
              </a:lnSpc>
              <a:buFont typeface="Wingdings" pitchFamily="2" charset="2"/>
              <a:buChar char="n"/>
            </a:pPr>
            <a:r>
              <a:rPr kumimoji="1" lang="ja-JP" altLang="en-US" sz="1100">
                <a:solidFill>
                  <a:srgbClr val="7030A0"/>
                </a:solidFill>
                <a:latin typeface="Meiryo" panose="020B0604030504040204" pitchFamily="34" charset="-128"/>
                <a:ea typeface="Meiryo" panose="020B0604030504040204" pitchFamily="34" charset="-128"/>
              </a:rPr>
              <a:t>電極複合体シート</a:t>
            </a:r>
            <a:r>
              <a:rPr kumimoji="1" lang="en-US" altLang="ja-JP" sz="1100" dirty="0">
                <a:solidFill>
                  <a:srgbClr val="7030A0"/>
                </a:solidFill>
                <a:latin typeface="Meiryo" panose="020B0604030504040204" pitchFamily="34" charset="-128"/>
                <a:ea typeface="Meiryo" panose="020B0604030504040204" pitchFamily="34" charset="-128"/>
              </a:rPr>
              <a:t>(</a:t>
            </a:r>
            <a:r>
              <a:rPr kumimoji="1" lang="ja-JP" altLang="en-US" sz="1100">
                <a:solidFill>
                  <a:srgbClr val="7030A0"/>
                </a:solidFill>
                <a:latin typeface="Meiryo" panose="020B0604030504040204" pitchFamily="34" charset="-128"/>
                <a:ea typeface="Meiryo" panose="020B0604030504040204" pitchFamily="34" charset="-128"/>
              </a:rPr>
              <a:t>正・負極</a:t>
            </a:r>
            <a:r>
              <a:rPr kumimoji="1" lang="en-US" altLang="ja-JP" sz="1100" dirty="0">
                <a:solidFill>
                  <a:srgbClr val="7030A0"/>
                </a:solidFill>
                <a:latin typeface="Meiryo" panose="020B0604030504040204" pitchFamily="34" charset="-128"/>
                <a:ea typeface="Meiryo" panose="020B0604030504040204" pitchFamily="34" charset="-128"/>
              </a:rPr>
              <a:t>)</a:t>
            </a:r>
            <a:r>
              <a:rPr kumimoji="1" lang="ja-JP" altLang="en-US" sz="1100">
                <a:solidFill>
                  <a:srgbClr val="7030A0"/>
                </a:solidFill>
                <a:latin typeface="Meiryo" panose="020B0604030504040204" pitchFamily="34" charset="-128"/>
                <a:ea typeface="Meiryo" panose="020B0604030504040204" pitchFamily="34" charset="-128"/>
              </a:rPr>
              <a:t>の開発</a:t>
            </a:r>
            <a:endParaRPr kumimoji="1" lang="en-US" altLang="ja-JP" sz="1100" dirty="0">
              <a:solidFill>
                <a:srgbClr val="7030A0"/>
              </a:solidFill>
              <a:latin typeface="Meiryo" panose="020B0604030504040204" pitchFamily="34" charset="-128"/>
              <a:ea typeface="Meiryo" panose="020B0604030504040204" pitchFamily="34" charset="-128"/>
            </a:endParaRPr>
          </a:p>
          <a:p>
            <a:pPr>
              <a:lnSpc>
                <a:spcPts val="1430"/>
              </a:lnSpc>
            </a:pPr>
            <a:r>
              <a:rPr kumimoji="1" lang="en-US" altLang="ja-JP" sz="1100" dirty="0">
                <a:solidFill>
                  <a:srgbClr val="7030A0"/>
                </a:solidFill>
                <a:latin typeface="Meiryo" panose="020B0604030504040204" pitchFamily="34" charset="-128"/>
                <a:ea typeface="Meiryo" panose="020B0604030504040204" pitchFamily="34" charset="-128"/>
              </a:rPr>
              <a:t>[</a:t>
            </a:r>
            <a:r>
              <a:rPr kumimoji="1" lang="ja-JP" altLang="en-US" sz="1100">
                <a:solidFill>
                  <a:srgbClr val="7030A0"/>
                </a:solidFill>
                <a:latin typeface="Meiryo" panose="020B0604030504040204" pitchFamily="34" charset="-128"/>
                <a:ea typeface="Meiryo" panose="020B0604030504040204" pitchFamily="34" charset="-128"/>
              </a:rPr>
              <a:t>電子材料研究部</a:t>
            </a:r>
            <a:r>
              <a:rPr kumimoji="1" lang="en-US" altLang="ja-JP" sz="1100" dirty="0">
                <a:solidFill>
                  <a:srgbClr val="7030A0"/>
                </a:solidFill>
                <a:latin typeface="Meiryo" panose="020B0604030504040204" pitchFamily="34" charset="-128"/>
                <a:ea typeface="Meiryo" panose="020B0604030504040204" pitchFamily="34" charset="-128"/>
              </a:rPr>
              <a:t>(</a:t>
            </a:r>
            <a:r>
              <a:rPr kumimoji="1" lang="ja-JP" altLang="en-US" sz="1100">
                <a:solidFill>
                  <a:srgbClr val="7030A0"/>
                </a:solidFill>
                <a:latin typeface="Meiryo" panose="020B0604030504040204" pitchFamily="34" charset="-128"/>
                <a:ea typeface="Meiryo" panose="020B0604030504040204" pitchFamily="34" charset="-128"/>
              </a:rPr>
              <a:t>森之宮</a:t>
            </a:r>
            <a:r>
              <a:rPr kumimoji="1" lang="en-US" altLang="ja-JP" sz="1100" dirty="0">
                <a:solidFill>
                  <a:srgbClr val="7030A0"/>
                </a:solidFill>
                <a:latin typeface="Meiryo" panose="020B0604030504040204" pitchFamily="34" charset="-128"/>
                <a:ea typeface="Meiryo" panose="020B0604030504040204" pitchFamily="34" charset="-128"/>
              </a:rPr>
              <a:t>)]</a:t>
            </a:r>
            <a:endParaRPr kumimoji="1" lang="ja-JP" altLang="en-US" sz="1100">
              <a:solidFill>
                <a:srgbClr val="7030A0"/>
              </a:solidFill>
              <a:latin typeface="Meiryo" panose="020B0604030504040204" pitchFamily="34" charset="-128"/>
              <a:ea typeface="Meiryo" panose="020B0604030504040204" pitchFamily="34" charset="-128"/>
            </a:endParaRPr>
          </a:p>
        </p:txBody>
      </p:sp>
      <p:sp>
        <p:nvSpPr>
          <p:cNvPr id="69" name="テキスト ボックス 68">
            <a:extLst>
              <a:ext uri="{FF2B5EF4-FFF2-40B4-BE49-F238E27FC236}">
                <a16:creationId xmlns:a16="http://schemas.microsoft.com/office/drawing/2014/main" id="{5353BC5F-C587-0B4D-A270-4BB1B8D86A32}"/>
              </a:ext>
            </a:extLst>
          </p:cNvPr>
          <p:cNvSpPr txBox="1"/>
          <p:nvPr/>
        </p:nvSpPr>
        <p:spPr>
          <a:xfrm>
            <a:off x="6378875" y="3827932"/>
            <a:ext cx="2853133" cy="630942"/>
          </a:xfrm>
          <a:prstGeom prst="rect">
            <a:avLst/>
          </a:prstGeom>
          <a:noFill/>
        </p:spPr>
        <p:txBody>
          <a:bodyPr wrap="square" rtlCol="0">
            <a:spAutoFit/>
          </a:bodyPr>
          <a:lstStyle/>
          <a:p>
            <a:pPr marL="171450" indent="-171450">
              <a:lnSpc>
                <a:spcPts val="1430"/>
              </a:lnSpc>
              <a:buFont typeface="Wingdings" pitchFamily="2" charset="2"/>
              <a:buChar char="n"/>
            </a:pPr>
            <a:r>
              <a:rPr kumimoji="1" lang="ja-JP" altLang="en-US" sz="1100">
                <a:solidFill>
                  <a:srgbClr val="0066FF"/>
                </a:solidFill>
                <a:latin typeface="Meiryo" panose="020B0604030504040204" pitchFamily="34" charset="-128"/>
                <a:ea typeface="Meiryo" panose="020B0604030504040204" pitchFamily="34" charset="-128"/>
              </a:rPr>
              <a:t>固体電解質シート</a:t>
            </a:r>
            <a:r>
              <a:rPr kumimoji="1" lang="en-US" altLang="ja-JP" sz="1100" dirty="0">
                <a:solidFill>
                  <a:srgbClr val="0066FF"/>
                </a:solidFill>
                <a:latin typeface="Meiryo" panose="020B0604030504040204" pitchFamily="34" charset="-128"/>
                <a:ea typeface="Meiryo" panose="020B0604030504040204" pitchFamily="34" charset="-128"/>
              </a:rPr>
              <a:t>(</a:t>
            </a:r>
            <a:r>
              <a:rPr kumimoji="1" lang="ja-JP" altLang="en-US" sz="1100">
                <a:solidFill>
                  <a:srgbClr val="0066FF"/>
                </a:solidFill>
                <a:latin typeface="Meiryo" panose="020B0604030504040204" pitchFamily="34" charset="-128"/>
                <a:ea typeface="Meiryo" panose="020B0604030504040204" pitchFamily="34" charset="-128"/>
              </a:rPr>
              <a:t>セパレータ</a:t>
            </a:r>
            <a:r>
              <a:rPr kumimoji="1" lang="en-US" altLang="ja-JP" sz="1100" dirty="0">
                <a:solidFill>
                  <a:srgbClr val="0066FF"/>
                </a:solidFill>
                <a:latin typeface="Meiryo" panose="020B0604030504040204" pitchFamily="34" charset="-128"/>
                <a:ea typeface="Meiryo" panose="020B0604030504040204" pitchFamily="34" charset="-128"/>
              </a:rPr>
              <a:t>)</a:t>
            </a:r>
            <a:r>
              <a:rPr kumimoji="1" lang="ja-JP" altLang="en-US" sz="1100">
                <a:solidFill>
                  <a:srgbClr val="0066FF"/>
                </a:solidFill>
                <a:latin typeface="Meiryo" panose="020B0604030504040204" pitchFamily="34" charset="-128"/>
                <a:ea typeface="Meiryo" panose="020B0604030504040204" pitchFamily="34" charset="-128"/>
              </a:rPr>
              <a:t>の開発</a:t>
            </a:r>
            <a:endParaRPr kumimoji="1" lang="en-US" altLang="ja-JP" sz="1100" dirty="0">
              <a:solidFill>
                <a:srgbClr val="0066FF"/>
              </a:solidFill>
              <a:latin typeface="Meiryo" panose="020B0604030504040204" pitchFamily="34" charset="-128"/>
              <a:ea typeface="Meiryo" panose="020B0604030504040204" pitchFamily="34" charset="-128"/>
            </a:endParaRPr>
          </a:p>
          <a:p>
            <a:pPr>
              <a:lnSpc>
                <a:spcPts val="1430"/>
              </a:lnSpc>
            </a:pPr>
            <a:r>
              <a:rPr kumimoji="1" lang="en-US" altLang="ja-JP" sz="1100" dirty="0">
                <a:solidFill>
                  <a:srgbClr val="0066FF"/>
                </a:solidFill>
                <a:latin typeface="Meiryo" panose="020B0604030504040204" pitchFamily="34" charset="-128"/>
                <a:ea typeface="Meiryo" panose="020B0604030504040204" pitchFamily="34" charset="-128"/>
              </a:rPr>
              <a:t>[</a:t>
            </a:r>
            <a:r>
              <a:rPr kumimoji="1" lang="ja-JP" altLang="en-US" sz="1100">
                <a:solidFill>
                  <a:srgbClr val="0066FF"/>
                </a:solidFill>
                <a:latin typeface="Meiryo" panose="020B0604030504040204" pitchFamily="34" charset="-128"/>
                <a:ea typeface="Meiryo" panose="020B0604030504040204" pitchFamily="34" charset="-128"/>
              </a:rPr>
              <a:t>応用材料化学＋電子・機械システム研究部</a:t>
            </a:r>
            <a:r>
              <a:rPr kumimoji="1" lang="en-US" altLang="ja-JP" sz="1100" dirty="0">
                <a:solidFill>
                  <a:srgbClr val="0066FF"/>
                </a:solidFill>
                <a:latin typeface="Meiryo" panose="020B0604030504040204" pitchFamily="34" charset="-128"/>
                <a:ea typeface="Meiryo" panose="020B0604030504040204" pitchFamily="34" charset="-128"/>
              </a:rPr>
              <a:t>(</a:t>
            </a:r>
            <a:r>
              <a:rPr kumimoji="1" lang="ja-JP" altLang="en-US" sz="1100">
                <a:solidFill>
                  <a:srgbClr val="0066FF"/>
                </a:solidFill>
                <a:latin typeface="Meiryo" panose="020B0604030504040204" pitchFamily="34" charset="-128"/>
                <a:ea typeface="Meiryo" panose="020B0604030504040204" pitchFamily="34" charset="-128"/>
              </a:rPr>
              <a:t>和泉</a:t>
            </a:r>
            <a:r>
              <a:rPr kumimoji="1" lang="en-US" altLang="ja-JP" sz="1100" dirty="0">
                <a:solidFill>
                  <a:srgbClr val="0066FF"/>
                </a:solidFill>
                <a:latin typeface="Meiryo" panose="020B0604030504040204" pitchFamily="34" charset="-128"/>
                <a:ea typeface="Meiryo" panose="020B0604030504040204" pitchFamily="34" charset="-128"/>
              </a:rPr>
              <a:t>)]</a:t>
            </a:r>
            <a:endParaRPr kumimoji="1" lang="ja-JP" altLang="en-US" sz="1100">
              <a:solidFill>
                <a:srgbClr val="0066FF"/>
              </a:solidFill>
              <a:latin typeface="Meiryo" panose="020B0604030504040204" pitchFamily="34" charset="-128"/>
              <a:ea typeface="Meiryo" panose="020B0604030504040204" pitchFamily="34" charset="-128"/>
            </a:endParaRPr>
          </a:p>
        </p:txBody>
      </p:sp>
      <p:grpSp>
        <p:nvGrpSpPr>
          <p:cNvPr id="13" name="グループ化 12">
            <a:extLst>
              <a:ext uri="{FF2B5EF4-FFF2-40B4-BE49-F238E27FC236}">
                <a16:creationId xmlns:a16="http://schemas.microsoft.com/office/drawing/2014/main" id="{CEEE7439-3C91-BE45-B363-88507D9D540A}"/>
              </a:ext>
            </a:extLst>
          </p:cNvPr>
          <p:cNvGrpSpPr/>
          <p:nvPr/>
        </p:nvGrpSpPr>
        <p:grpSpPr>
          <a:xfrm>
            <a:off x="1030511" y="2901147"/>
            <a:ext cx="3874194" cy="1950351"/>
            <a:chOff x="689686" y="2603070"/>
            <a:chExt cx="4353240" cy="2355245"/>
          </a:xfrm>
        </p:grpSpPr>
        <p:pic>
          <p:nvPicPr>
            <p:cNvPr id="32" name="図 31">
              <a:extLst>
                <a:ext uri="{FF2B5EF4-FFF2-40B4-BE49-F238E27FC236}">
                  <a16:creationId xmlns:a16="http://schemas.microsoft.com/office/drawing/2014/main" id="{83FD6BAC-828B-D648-882B-294F75DC3B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843"/>
            <a:stretch/>
          </p:blipFill>
          <p:spPr>
            <a:xfrm>
              <a:off x="910541" y="2680012"/>
              <a:ext cx="1405959" cy="1788906"/>
            </a:xfrm>
            <a:prstGeom prst="rect">
              <a:avLst/>
            </a:prstGeom>
          </p:spPr>
        </p:pic>
        <p:sp>
          <p:nvSpPr>
            <p:cNvPr id="44" name="正方形/長方形 43">
              <a:extLst>
                <a:ext uri="{FF2B5EF4-FFF2-40B4-BE49-F238E27FC236}">
                  <a16:creationId xmlns:a16="http://schemas.microsoft.com/office/drawing/2014/main" id="{09572E7A-81ED-6949-956D-9A818D444F24}"/>
                </a:ext>
              </a:extLst>
            </p:cNvPr>
            <p:cNvSpPr/>
            <p:nvPr/>
          </p:nvSpPr>
          <p:spPr>
            <a:xfrm>
              <a:off x="1988588" y="2782707"/>
              <a:ext cx="417485"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61" name="正方形/長方形 60">
              <a:extLst>
                <a:ext uri="{FF2B5EF4-FFF2-40B4-BE49-F238E27FC236}">
                  <a16:creationId xmlns:a16="http://schemas.microsoft.com/office/drawing/2014/main" id="{547CE65B-08EE-8E42-BC70-91A1F2761FD9}"/>
                </a:ext>
              </a:extLst>
            </p:cNvPr>
            <p:cNvSpPr/>
            <p:nvPr/>
          </p:nvSpPr>
          <p:spPr>
            <a:xfrm>
              <a:off x="1647541" y="2851306"/>
              <a:ext cx="358683"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62" name="正方形/長方形 61">
              <a:extLst>
                <a:ext uri="{FF2B5EF4-FFF2-40B4-BE49-F238E27FC236}">
                  <a16:creationId xmlns:a16="http://schemas.microsoft.com/office/drawing/2014/main" id="{4F7A1460-261F-D549-8B3C-BF5A9ACA5DF0}"/>
                </a:ext>
              </a:extLst>
            </p:cNvPr>
            <p:cNvSpPr/>
            <p:nvPr/>
          </p:nvSpPr>
          <p:spPr>
            <a:xfrm>
              <a:off x="1206539" y="2608263"/>
              <a:ext cx="517446"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63" name="正方形/長方形 62">
              <a:extLst>
                <a:ext uri="{FF2B5EF4-FFF2-40B4-BE49-F238E27FC236}">
                  <a16:creationId xmlns:a16="http://schemas.microsoft.com/office/drawing/2014/main" id="{2E8BA32E-3EDD-3942-8BB2-883AD87C621E}"/>
                </a:ext>
              </a:extLst>
            </p:cNvPr>
            <p:cNvSpPr/>
            <p:nvPr/>
          </p:nvSpPr>
          <p:spPr>
            <a:xfrm>
              <a:off x="1888623" y="4399729"/>
              <a:ext cx="339086"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64" name="正方形/長方形 63">
              <a:extLst>
                <a:ext uri="{FF2B5EF4-FFF2-40B4-BE49-F238E27FC236}">
                  <a16:creationId xmlns:a16="http://schemas.microsoft.com/office/drawing/2014/main" id="{F1973387-B29E-5B43-804D-6B197ADB2BAC}"/>
                </a:ext>
              </a:extLst>
            </p:cNvPr>
            <p:cNvSpPr/>
            <p:nvPr/>
          </p:nvSpPr>
          <p:spPr>
            <a:xfrm>
              <a:off x="1159497" y="4333088"/>
              <a:ext cx="605647"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50" name="テキスト ボックス 49">
              <a:extLst>
                <a:ext uri="{FF2B5EF4-FFF2-40B4-BE49-F238E27FC236}">
                  <a16:creationId xmlns:a16="http://schemas.microsoft.com/office/drawing/2014/main" id="{1584204F-59D5-854D-9FF7-635D32246E27}"/>
                </a:ext>
              </a:extLst>
            </p:cNvPr>
            <p:cNvSpPr txBox="1"/>
            <p:nvPr/>
          </p:nvSpPr>
          <p:spPr>
            <a:xfrm>
              <a:off x="729363" y="2603070"/>
              <a:ext cx="1000034" cy="328309"/>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㊉正極端子</a:t>
              </a:r>
            </a:p>
          </p:txBody>
        </p:sp>
        <p:sp>
          <p:nvSpPr>
            <p:cNvPr id="51" name="テキスト ボックス 50">
              <a:extLst>
                <a:ext uri="{FF2B5EF4-FFF2-40B4-BE49-F238E27FC236}">
                  <a16:creationId xmlns:a16="http://schemas.microsoft.com/office/drawing/2014/main" id="{28F33677-525E-7942-BA88-3E058093E250}"/>
                </a:ext>
              </a:extLst>
            </p:cNvPr>
            <p:cNvSpPr txBox="1"/>
            <p:nvPr/>
          </p:nvSpPr>
          <p:spPr>
            <a:xfrm>
              <a:off x="1572593" y="2838680"/>
              <a:ext cx="524513" cy="328309"/>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正極</a:t>
              </a:r>
            </a:p>
          </p:txBody>
        </p:sp>
        <p:sp>
          <p:nvSpPr>
            <p:cNvPr id="52" name="テキスト ボックス 51">
              <a:extLst>
                <a:ext uri="{FF2B5EF4-FFF2-40B4-BE49-F238E27FC236}">
                  <a16:creationId xmlns:a16="http://schemas.microsoft.com/office/drawing/2014/main" id="{6162E903-224B-4344-93A0-C2C62C0AF0E7}"/>
                </a:ext>
              </a:extLst>
            </p:cNvPr>
            <p:cNvSpPr txBox="1"/>
            <p:nvPr/>
          </p:nvSpPr>
          <p:spPr>
            <a:xfrm>
              <a:off x="1918005" y="2776386"/>
              <a:ext cx="524513" cy="328309"/>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負極</a:t>
              </a:r>
            </a:p>
          </p:txBody>
        </p:sp>
        <p:sp>
          <p:nvSpPr>
            <p:cNvPr id="53" name="テキスト ボックス 52">
              <a:extLst>
                <a:ext uri="{FF2B5EF4-FFF2-40B4-BE49-F238E27FC236}">
                  <a16:creationId xmlns:a16="http://schemas.microsoft.com/office/drawing/2014/main" id="{39F32A3B-DCDB-0C4C-89DF-06BD29A3CB80}"/>
                </a:ext>
              </a:extLst>
            </p:cNvPr>
            <p:cNvSpPr txBox="1"/>
            <p:nvPr/>
          </p:nvSpPr>
          <p:spPr>
            <a:xfrm>
              <a:off x="1505717" y="4385184"/>
              <a:ext cx="1457543" cy="328309"/>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セパレータ</a:t>
              </a:r>
              <a:r>
                <a:rPr kumimoji="1" lang="en-US" altLang="ja-JP" sz="1100" dirty="0">
                  <a:latin typeface="Meiryo" panose="020B0604030504040204" pitchFamily="34" charset="-128"/>
                  <a:ea typeface="Meiryo" panose="020B0604030504040204" pitchFamily="34" charset="-128"/>
                </a:rPr>
                <a:t>(</a:t>
              </a:r>
              <a:r>
                <a:rPr kumimoji="1" lang="ja-JP" altLang="en-US" sz="1100">
                  <a:latin typeface="Meiryo" panose="020B0604030504040204" pitchFamily="34" charset="-128"/>
                  <a:ea typeface="Meiryo" panose="020B0604030504040204" pitchFamily="34" charset="-128"/>
                </a:rPr>
                <a:t>液体</a:t>
              </a:r>
              <a:r>
                <a:rPr kumimoji="1" lang="en-US" altLang="ja-JP" sz="1100" dirty="0">
                  <a:latin typeface="Meiryo" panose="020B0604030504040204" pitchFamily="34" charset="-128"/>
                  <a:ea typeface="Meiryo" panose="020B0604030504040204" pitchFamily="34" charset="-128"/>
                </a:rPr>
                <a:t>)</a:t>
              </a:r>
              <a:endParaRPr kumimoji="1" lang="ja-JP" altLang="en-US" sz="1100">
                <a:latin typeface="Meiryo" panose="020B0604030504040204" pitchFamily="34" charset="-128"/>
                <a:ea typeface="Meiryo" panose="020B0604030504040204" pitchFamily="34" charset="-128"/>
              </a:endParaRPr>
            </a:p>
          </p:txBody>
        </p:sp>
        <p:sp>
          <p:nvSpPr>
            <p:cNvPr id="49" name="正方形/長方形 48">
              <a:extLst>
                <a:ext uri="{FF2B5EF4-FFF2-40B4-BE49-F238E27FC236}">
                  <a16:creationId xmlns:a16="http://schemas.microsoft.com/office/drawing/2014/main" id="{4C67D4BD-6413-8C4A-B726-508DDA16654F}"/>
                </a:ext>
              </a:extLst>
            </p:cNvPr>
            <p:cNvSpPr/>
            <p:nvPr/>
          </p:nvSpPr>
          <p:spPr>
            <a:xfrm>
              <a:off x="888701" y="4630006"/>
              <a:ext cx="1956480" cy="328309"/>
            </a:xfrm>
            <a:prstGeom prst="rect">
              <a:avLst/>
            </a:prstGeom>
          </p:spPr>
          <p:txBody>
            <a:bodyPr wrap="none">
              <a:spAutoFit/>
            </a:bodyPr>
            <a:lstStyle/>
            <a:p>
              <a:pPr>
                <a:lnSpc>
                  <a:spcPts val="1430"/>
                </a:lnSpc>
              </a:pPr>
              <a:r>
                <a:rPr lang="ja-JP" altLang="en-US" sz="1100">
                  <a:solidFill>
                    <a:srgbClr val="006600"/>
                  </a:solidFill>
                  <a:latin typeface="Meiryo" panose="020B0604030504040204" pitchFamily="34" charset="-128"/>
                  <a:ea typeface="Meiryo" panose="020B0604030504040204" pitchFamily="34" charset="-128"/>
                </a:rPr>
                <a:t>リチウムイオン</a:t>
              </a:r>
              <a:r>
                <a:rPr lang="en-US" altLang="ja-JP" sz="1100" dirty="0">
                  <a:solidFill>
                    <a:srgbClr val="006600"/>
                  </a:solidFill>
                  <a:latin typeface="Meiryo" panose="020B0604030504040204" pitchFamily="34" charset="-128"/>
                  <a:ea typeface="Meiryo" panose="020B0604030504040204" pitchFamily="34" charset="-128"/>
                </a:rPr>
                <a:t>(Li)</a:t>
              </a:r>
              <a:r>
                <a:rPr lang="ja-JP" altLang="en-US" sz="1100">
                  <a:solidFill>
                    <a:srgbClr val="006600"/>
                  </a:solidFill>
                  <a:latin typeface="Meiryo" panose="020B0604030504040204" pitchFamily="34" charset="-128"/>
                  <a:ea typeface="Meiryo" panose="020B0604030504040204" pitchFamily="34" charset="-128"/>
                </a:rPr>
                <a:t> 電池</a:t>
              </a:r>
              <a:endParaRPr lang="en-US" altLang="ja-JP" sz="1100" dirty="0">
                <a:solidFill>
                  <a:srgbClr val="006600"/>
                </a:solidFill>
                <a:latin typeface="Meiryo" panose="020B0604030504040204" pitchFamily="34" charset="-128"/>
                <a:ea typeface="Meiryo" panose="020B0604030504040204" pitchFamily="34" charset="-128"/>
              </a:endParaRPr>
            </a:p>
          </p:txBody>
        </p:sp>
        <p:sp>
          <p:nvSpPr>
            <p:cNvPr id="66" name="テキスト ボックス 65">
              <a:extLst>
                <a:ext uri="{FF2B5EF4-FFF2-40B4-BE49-F238E27FC236}">
                  <a16:creationId xmlns:a16="http://schemas.microsoft.com/office/drawing/2014/main" id="{5C28D392-0B44-BD42-90E3-9F74E9D86415}"/>
                </a:ext>
              </a:extLst>
            </p:cNvPr>
            <p:cNvSpPr txBox="1"/>
            <p:nvPr/>
          </p:nvSpPr>
          <p:spPr>
            <a:xfrm>
              <a:off x="3255004" y="4630006"/>
              <a:ext cx="1000034" cy="328309"/>
            </a:xfrm>
            <a:prstGeom prst="rect">
              <a:avLst/>
            </a:prstGeom>
            <a:noFill/>
          </p:spPr>
          <p:txBody>
            <a:bodyPr wrap="none" rtlCol="0">
              <a:spAutoFit/>
            </a:bodyPr>
            <a:lstStyle/>
            <a:p>
              <a:pPr>
                <a:lnSpc>
                  <a:spcPts val="1430"/>
                </a:lnSpc>
              </a:pPr>
              <a:r>
                <a:rPr kumimoji="1" lang="ja-JP" altLang="en-US" sz="1100">
                  <a:solidFill>
                    <a:srgbClr val="FF0000"/>
                  </a:solidFill>
                  <a:latin typeface="Meiryo" panose="020B0604030504040204" pitchFamily="34" charset="-128"/>
                  <a:ea typeface="Meiryo" panose="020B0604030504040204" pitchFamily="34" charset="-128"/>
                </a:rPr>
                <a:t>全固体電池</a:t>
              </a:r>
            </a:p>
          </p:txBody>
        </p:sp>
        <p:pic>
          <p:nvPicPr>
            <p:cNvPr id="71" name="図 70">
              <a:extLst>
                <a:ext uri="{FF2B5EF4-FFF2-40B4-BE49-F238E27FC236}">
                  <a16:creationId xmlns:a16="http://schemas.microsoft.com/office/drawing/2014/main" id="{AD9876A4-D102-1844-8A94-71028794BC4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843"/>
            <a:stretch/>
          </p:blipFill>
          <p:spPr>
            <a:xfrm>
              <a:off x="2990207" y="2680012"/>
              <a:ext cx="1405959" cy="1788905"/>
            </a:xfrm>
            <a:prstGeom prst="rect">
              <a:avLst/>
            </a:prstGeom>
          </p:spPr>
        </p:pic>
        <p:sp>
          <p:nvSpPr>
            <p:cNvPr id="72" name="正方形/長方形 71">
              <a:extLst>
                <a:ext uri="{FF2B5EF4-FFF2-40B4-BE49-F238E27FC236}">
                  <a16:creationId xmlns:a16="http://schemas.microsoft.com/office/drawing/2014/main" id="{3870764A-2D6A-AC4A-9CA8-F94F2CDFBF69}"/>
                </a:ext>
              </a:extLst>
            </p:cNvPr>
            <p:cNvSpPr/>
            <p:nvPr/>
          </p:nvSpPr>
          <p:spPr>
            <a:xfrm>
              <a:off x="4068254" y="2782707"/>
              <a:ext cx="417485"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73" name="正方形/長方形 72">
              <a:extLst>
                <a:ext uri="{FF2B5EF4-FFF2-40B4-BE49-F238E27FC236}">
                  <a16:creationId xmlns:a16="http://schemas.microsoft.com/office/drawing/2014/main" id="{563DFF60-B9F5-4040-8F4F-D2B3985D4B06}"/>
                </a:ext>
              </a:extLst>
            </p:cNvPr>
            <p:cNvSpPr/>
            <p:nvPr/>
          </p:nvSpPr>
          <p:spPr>
            <a:xfrm>
              <a:off x="3727207" y="2851306"/>
              <a:ext cx="358682"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74" name="正方形/長方形 73">
              <a:extLst>
                <a:ext uri="{FF2B5EF4-FFF2-40B4-BE49-F238E27FC236}">
                  <a16:creationId xmlns:a16="http://schemas.microsoft.com/office/drawing/2014/main" id="{0AFC4812-E4AD-D24F-B412-751D92C87E6C}"/>
                </a:ext>
              </a:extLst>
            </p:cNvPr>
            <p:cNvSpPr/>
            <p:nvPr/>
          </p:nvSpPr>
          <p:spPr>
            <a:xfrm>
              <a:off x="3286205" y="2608263"/>
              <a:ext cx="517446"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75" name="正方形/長方形 74">
              <a:extLst>
                <a:ext uri="{FF2B5EF4-FFF2-40B4-BE49-F238E27FC236}">
                  <a16:creationId xmlns:a16="http://schemas.microsoft.com/office/drawing/2014/main" id="{715F500A-35E6-E945-B0D1-25437FD060F2}"/>
                </a:ext>
              </a:extLst>
            </p:cNvPr>
            <p:cNvSpPr/>
            <p:nvPr/>
          </p:nvSpPr>
          <p:spPr>
            <a:xfrm>
              <a:off x="3968288" y="4399729"/>
              <a:ext cx="339086"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76" name="正方形/長方形 75">
              <a:extLst>
                <a:ext uri="{FF2B5EF4-FFF2-40B4-BE49-F238E27FC236}">
                  <a16:creationId xmlns:a16="http://schemas.microsoft.com/office/drawing/2014/main" id="{3CF02E00-D7F8-3547-8E62-3283219CE874}"/>
                </a:ext>
              </a:extLst>
            </p:cNvPr>
            <p:cNvSpPr/>
            <p:nvPr/>
          </p:nvSpPr>
          <p:spPr>
            <a:xfrm>
              <a:off x="3239163" y="4333088"/>
              <a:ext cx="605646" cy="18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77" name="テキスト ボックス 76">
              <a:extLst>
                <a:ext uri="{FF2B5EF4-FFF2-40B4-BE49-F238E27FC236}">
                  <a16:creationId xmlns:a16="http://schemas.microsoft.com/office/drawing/2014/main" id="{B72AA7AE-BC8F-1B4A-858A-AFD181D0725F}"/>
                </a:ext>
              </a:extLst>
            </p:cNvPr>
            <p:cNvSpPr txBox="1"/>
            <p:nvPr/>
          </p:nvSpPr>
          <p:spPr>
            <a:xfrm>
              <a:off x="2809029" y="2603070"/>
              <a:ext cx="1000034" cy="328309"/>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㊉正極端子</a:t>
              </a:r>
            </a:p>
          </p:txBody>
        </p:sp>
        <p:sp>
          <p:nvSpPr>
            <p:cNvPr id="78" name="テキスト ボックス 77">
              <a:extLst>
                <a:ext uri="{FF2B5EF4-FFF2-40B4-BE49-F238E27FC236}">
                  <a16:creationId xmlns:a16="http://schemas.microsoft.com/office/drawing/2014/main" id="{C232EA4F-9423-CB46-A63D-DFE0C9BDC217}"/>
                </a:ext>
              </a:extLst>
            </p:cNvPr>
            <p:cNvSpPr txBox="1"/>
            <p:nvPr/>
          </p:nvSpPr>
          <p:spPr>
            <a:xfrm>
              <a:off x="3652258" y="2838680"/>
              <a:ext cx="524513" cy="328309"/>
            </a:xfrm>
            <a:prstGeom prst="rect">
              <a:avLst/>
            </a:prstGeom>
            <a:noFill/>
          </p:spPr>
          <p:txBody>
            <a:bodyPr wrap="none" rtlCol="0">
              <a:spAutoFit/>
            </a:bodyPr>
            <a:lstStyle/>
            <a:p>
              <a:pPr>
                <a:lnSpc>
                  <a:spcPts val="1430"/>
                </a:lnSpc>
              </a:pPr>
              <a:r>
                <a:rPr kumimoji="1" lang="ja-JP" altLang="en-US" sz="1100">
                  <a:solidFill>
                    <a:srgbClr val="7030A0"/>
                  </a:solidFill>
                  <a:latin typeface="Meiryo" panose="020B0604030504040204" pitchFamily="34" charset="-128"/>
                  <a:ea typeface="Meiryo" panose="020B0604030504040204" pitchFamily="34" charset="-128"/>
                </a:rPr>
                <a:t>正極</a:t>
              </a:r>
            </a:p>
          </p:txBody>
        </p:sp>
        <p:sp>
          <p:nvSpPr>
            <p:cNvPr id="79" name="テキスト ボックス 78">
              <a:extLst>
                <a:ext uri="{FF2B5EF4-FFF2-40B4-BE49-F238E27FC236}">
                  <a16:creationId xmlns:a16="http://schemas.microsoft.com/office/drawing/2014/main" id="{5FD4D65E-9EB9-714A-9F60-3B308A0F75D2}"/>
                </a:ext>
              </a:extLst>
            </p:cNvPr>
            <p:cNvSpPr txBox="1"/>
            <p:nvPr/>
          </p:nvSpPr>
          <p:spPr>
            <a:xfrm>
              <a:off x="3997671" y="2776386"/>
              <a:ext cx="524513" cy="328309"/>
            </a:xfrm>
            <a:prstGeom prst="rect">
              <a:avLst/>
            </a:prstGeom>
            <a:noFill/>
          </p:spPr>
          <p:txBody>
            <a:bodyPr wrap="none" rtlCol="0">
              <a:spAutoFit/>
            </a:bodyPr>
            <a:lstStyle/>
            <a:p>
              <a:pPr>
                <a:lnSpc>
                  <a:spcPts val="1430"/>
                </a:lnSpc>
              </a:pPr>
              <a:r>
                <a:rPr kumimoji="1" lang="ja-JP" altLang="en-US" sz="1100">
                  <a:solidFill>
                    <a:srgbClr val="7030A0"/>
                  </a:solidFill>
                  <a:latin typeface="Meiryo" panose="020B0604030504040204" pitchFamily="34" charset="-128"/>
                  <a:ea typeface="Meiryo" panose="020B0604030504040204" pitchFamily="34" charset="-128"/>
                </a:rPr>
                <a:t>負極</a:t>
              </a:r>
            </a:p>
          </p:txBody>
        </p:sp>
        <p:sp>
          <p:nvSpPr>
            <p:cNvPr id="80" name="テキスト ボックス 79">
              <a:extLst>
                <a:ext uri="{FF2B5EF4-FFF2-40B4-BE49-F238E27FC236}">
                  <a16:creationId xmlns:a16="http://schemas.microsoft.com/office/drawing/2014/main" id="{154F1753-B384-DF4A-9AA8-DE96123181C8}"/>
                </a:ext>
              </a:extLst>
            </p:cNvPr>
            <p:cNvSpPr txBox="1"/>
            <p:nvPr/>
          </p:nvSpPr>
          <p:spPr>
            <a:xfrm>
              <a:off x="2769352" y="4312484"/>
              <a:ext cx="1000034" cy="328309"/>
            </a:xfrm>
            <a:prstGeom prst="rect">
              <a:avLst/>
            </a:prstGeom>
            <a:noFill/>
          </p:spPr>
          <p:txBody>
            <a:bodyPr wrap="none" rtlCol="0">
              <a:spAutoFit/>
            </a:bodyPr>
            <a:lstStyle/>
            <a:p>
              <a:pPr>
                <a:lnSpc>
                  <a:spcPts val="1430"/>
                </a:lnSpc>
              </a:pPr>
              <a:r>
                <a:rPr kumimoji="1" lang="en-US" altLang="ja-JP" sz="1100" dirty="0">
                  <a:latin typeface="Meiryo" panose="020B0604030504040204" pitchFamily="34" charset="-128"/>
                  <a:ea typeface="Meiryo" panose="020B0604030504040204" pitchFamily="34" charset="-128"/>
                </a:rPr>
                <a:t>㊀</a:t>
              </a:r>
              <a:r>
                <a:rPr kumimoji="1" lang="ja-JP" altLang="en-US" sz="1100">
                  <a:latin typeface="Meiryo" panose="020B0604030504040204" pitchFamily="34" charset="-128"/>
                  <a:ea typeface="Meiryo" panose="020B0604030504040204" pitchFamily="34" charset="-128"/>
                </a:rPr>
                <a:t>負極端子</a:t>
              </a:r>
            </a:p>
          </p:txBody>
        </p:sp>
        <p:sp>
          <p:nvSpPr>
            <p:cNvPr id="81" name="テキスト ボックス 80">
              <a:extLst>
                <a:ext uri="{FF2B5EF4-FFF2-40B4-BE49-F238E27FC236}">
                  <a16:creationId xmlns:a16="http://schemas.microsoft.com/office/drawing/2014/main" id="{FDC1F8E9-488E-7344-A74A-4AFB21862DD6}"/>
                </a:ext>
              </a:extLst>
            </p:cNvPr>
            <p:cNvSpPr txBox="1"/>
            <p:nvPr/>
          </p:nvSpPr>
          <p:spPr>
            <a:xfrm>
              <a:off x="3585383" y="4385184"/>
              <a:ext cx="1457543" cy="328309"/>
            </a:xfrm>
            <a:prstGeom prst="rect">
              <a:avLst/>
            </a:prstGeom>
            <a:noFill/>
          </p:spPr>
          <p:txBody>
            <a:bodyPr wrap="none" rtlCol="0">
              <a:spAutoFit/>
            </a:bodyPr>
            <a:lstStyle/>
            <a:p>
              <a:pPr>
                <a:lnSpc>
                  <a:spcPts val="1430"/>
                </a:lnSpc>
              </a:pPr>
              <a:r>
                <a:rPr kumimoji="1" lang="ja-JP" altLang="en-US" sz="1100">
                  <a:solidFill>
                    <a:srgbClr val="0066FF"/>
                  </a:solidFill>
                  <a:latin typeface="Meiryo" panose="020B0604030504040204" pitchFamily="34" charset="-128"/>
                  <a:ea typeface="Meiryo" panose="020B0604030504040204" pitchFamily="34" charset="-128"/>
                </a:rPr>
                <a:t>セパレータ</a:t>
              </a:r>
              <a:r>
                <a:rPr kumimoji="1" lang="en-US" altLang="ja-JP" sz="1100" dirty="0">
                  <a:solidFill>
                    <a:srgbClr val="0066FF"/>
                  </a:solidFill>
                  <a:latin typeface="Meiryo" panose="020B0604030504040204" pitchFamily="34" charset="-128"/>
                  <a:ea typeface="Meiryo" panose="020B0604030504040204" pitchFamily="34" charset="-128"/>
                </a:rPr>
                <a:t>(</a:t>
              </a:r>
              <a:r>
                <a:rPr kumimoji="1" lang="ja-JP" altLang="en-US" sz="1100">
                  <a:solidFill>
                    <a:srgbClr val="0066FF"/>
                  </a:solidFill>
                  <a:latin typeface="Meiryo" panose="020B0604030504040204" pitchFamily="34" charset="-128"/>
                  <a:ea typeface="Meiryo" panose="020B0604030504040204" pitchFamily="34" charset="-128"/>
                </a:rPr>
                <a:t>固体</a:t>
              </a:r>
              <a:r>
                <a:rPr kumimoji="1" lang="en-US" altLang="ja-JP" sz="1100" dirty="0">
                  <a:solidFill>
                    <a:srgbClr val="0066FF"/>
                  </a:solidFill>
                  <a:latin typeface="Meiryo" panose="020B0604030504040204" pitchFamily="34" charset="-128"/>
                  <a:ea typeface="Meiryo" panose="020B0604030504040204" pitchFamily="34" charset="-128"/>
                </a:rPr>
                <a:t>)</a:t>
              </a:r>
              <a:endParaRPr kumimoji="1" lang="ja-JP" altLang="en-US" sz="1100">
                <a:solidFill>
                  <a:srgbClr val="0066FF"/>
                </a:solidFill>
                <a:latin typeface="Meiryo" panose="020B0604030504040204" pitchFamily="34" charset="-128"/>
                <a:ea typeface="Meiryo" panose="020B0604030504040204" pitchFamily="34" charset="-128"/>
              </a:endParaRPr>
            </a:p>
          </p:txBody>
        </p:sp>
        <p:sp>
          <p:nvSpPr>
            <p:cNvPr id="55" name="テキスト ボックス 54">
              <a:extLst>
                <a:ext uri="{FF2B5EF4-FFF2-40B4-BE49-F238E27FC236}">
                  <a16:creationId xmlns:a16="http://schemas.microsoft.com/office/drawing/2014/main" id="{8550D27B-35D6-1B47-A327-49B0A81D3182}"/>
                </a:ext>
              </a:extLst>
            </p:cNvPr>
            <p:cNvSpPr txBox="1"/>
            <p:nvPr/>
          </p:nvSpPr>
          <p:spPr>
            <a:xfrm>
              <a:off x="689686" y="4312484"/>
              <a:ext cx="1000034" cy="328309"/>
            </a:xfrm>
            <a:prstGeom prst="rect">
              <a:avLst/>
            </a:prstGeom>
            <a:noFill/>
          </p:spPr>
          <p:txBody>
            <a:bodyPr wrap="none" rtlCol="0">
              <a:spAutoFit/>
            </a:bodyPr>
            <a:lstStyle/>
            <a:p>
              <a:pPr>
                <a:lnSpc>
                  <a:spcPts val="1430"/>
                </a:lnSpc>
              </a:pPr>
              <a:r>
                <a:rPr kumimoji="1" lang="en-US" altLang="ja-JP" sz="1100" dirty="0">
                  <a:latin typeface="Meiryo" panose="020B0604030504040204" pitchFamily="34" charset="-128"/>
                  <a:ea typeface="Meiryo" panose="020B0604030504040204" pitchFamily="34" charset="-128"/>
                </a:rPr>
                <a:t>㊀</a:t>
              </a:r>
              <a:r>
                <a:rPr kumimoji="1" lang="ja-JP" altLang="en-US" sz="1100">
                  <a:latin typeface="Meiryo" panose="020B0604030504040204" pitchFamily="34" charset="-128"/>
                  <a:ea typeface="Meiryo" panose="020B0604030504040204" pitchFamily="34" charset="-128"/>
                </a:rPr>
                <a:t>負極端子</a:t>
              </a:r>
            </a:p>
          </p:txBody>
        </p:sp>
      </p:grpSp>
      <p:sp>
        <p:nvSpPr>
          <p:cNvPr id="68" name="テキスト ボックス 67">
            <a:extLst>
              <a:ext uri="{FF2B5EF4-FFF2-40B4-BE49-F238E27FC236}">
                <a16:creationId xmlns:a16="http://schemas.microsoft.com/office/drawing/2014/main" id="{764DDCB9-826E-4648-8808-CFB3C550E1D3}"/>
              </a:ext>
            </a:extLst>
          </p:cNvPr>
          <p:cNvSpPr txBox="1"/>
          <p:nvPr/>
        </p:nvSpPr>
        <p:spPr>
          <a:xfrm>
            <a:off x="4865752" y="5082500"/>
            <a:ext cx="4323067" cy="1349087"/>
          </a:xfrm>
          <a:prstGeom prst="rect">
            <a:avLst/>
          </a:prstGeom>
          <a:noFill/>
        </p:spPr>
        <p:txBody>
          <a:bodyPr wrap="square" rtlCol="0">
            <a:spAutoFit/>
          </a:bodyPr>
          <a:lstStyle/>
          <a:p>
            <a:pPr>
              <a:lnSpc>
                <a:spcPts val="1430"/>
              </a:lnSpc>
            </a:pPr>
            <a:r>
              <a:rPr kumimoji="1" lang="ja-JP" altLang="en-US" sz="1100" u="sng">
                <a:latin typeface="Meiryo" panose="020B0604030504040204" pitchFamily="34" charset="-128"/>
                <a:ea typeface="Meiryo" panose="020B0604030504040204" pitchFamily="34" charset="-128"/>
              </a:rPr>
              <a:t>電気自動車用蓄電池開発プロジェクトへの参画（</a:t>
            </a:r>
            <a:r>
              <a:rPr lang="ja-JP" altLang="en-US" sz="1100" u="sng">
                <a:solidFill>
                  <a:srgbClr val="0000FF"/>
                </a:solidFill>
                <a:latin typeface="Meiryo" panose="020B0604030504040204" pitchFamily="34" charset="-128"/>
                <a:ea typeface="Meiryo" panose="020B0604030504040204" pitchFamily="34" charset="-128"/>
              </a:rPr>
              <a:t>公設試唯一</a:t>
            </a:r>
            <a:r>
              <a:rPr kumimoji="1" lang="ja-JP" altLang="en-US" sz="1100" u="sng">
                <a:latin typeface="Meiryo" panose="020B0604030504040204" pitchFamily="34" charset="-128"/>
                <a:ea typeface="Meiryo" panose="020B0604030504040204" pitchFamily="34" charset="-128"/>
              </a:rPr>
              <a:t>）</a:t>
            </a:r>
            <a:endParaRPr kumimoji="1" lang="en-US" altLang="ja-JP" sz="1100" u="sng" dirty="0">
              <a:latin typeface="Meiryo" panose="020B0604030504040204" pitchFamily="34" charset="-128"/>
              <a:ea typeface="Meiryo" panose="020B0604030504040204" pitchFamily="34" charset="-128"/>
            </a:endParaRPr>
          </a:p>
          <a:p>
            <a:pPr>
              <a:lnSpc>
                <a:spcPts val="1430"/>
              </a:lnSpc>
            </a:pPr>
            <a:r>
              <a:rPr lang="ja-JP" altLang="en-US" sz="1100">
                <a:latin typeface="Meiryo" panose="020B0604030504040204" pitchFamily="34" charset="-128"/>
                <a:ea typeface="Meiryo" panose="020B0604030504040204" pitchFamily="34" charset="-128"/>
              </a:rPr>
              <a:t>新エネルギー・産業技術総合開発機構（</a:t>
            </a:r>
            <a:r>
              <a:rPr lang="en-US" altLang="ja-JP" sz="1100" dirty="0">
                <a:latin typeface="Meiryo" panose="020B0604030504040204" pitchFamily="34" charset="-128"/>
                <a:ea typeface="Meiryo" panose="020B0604030504040204" pitchFamily="34" charset="-128"/>
              </a:rPr>
              <a:t>NEDO</a:t>
            </a:r>
            <a:r>
              <a:rPr lang="ja-JP" altLang="en-US" sz="1100">
                <a:latin typeface="Meiryo" panose="020B0604030504040204" pitchFamily="34" charset="-128"/>
                <a:ea typeface="Meiryo" panose="020B0604030504040204" pitchFamily="34" charset="-128"/>
              </a:rPr>
              <a:t>）</a:t>
            </a:r>
            <a:endParaRPr lang="en-US" altLang="ja-JP" sz="1100" dirty="0">
              <a:latin typeface="Meiryo" panose="020B0604030504040204" pitchFamily="34" charset="-128"/>
              <a:ea typeface="Meiryo" panose="020B0604030504040204" pitchFamily="34" charset="-128"/>
            </a:endParaRPr>
          </a:p>
          <a:p>
            <a:pPr>
              <a:lnSpc>
                <a:spcPts val="1430"/>
              </a:lnSpc>
            </a:pPr>
            <a:r>
              <a:rPr lang="ja-JP" altLang="en-US" sz="1100">
                <a:latin typeface="Meiryo" panose="020B0604030504040204" pitchFamily="34" charset="-128"/>
                <a:ea typeface="Meiryo" panose="020B0604030504040204" pitchFamily="34" charset="-128"/>
              </a:rPr>
              <a:t>事業総額</a:t>
            </a:r>
            <a:r>
              <a:rPr lang="en-US" altLang="ja-JP" sz="1100" dirty="0">
                <a:latin typeface="Meiryo" panose="020B0604030504040204" pitchFamily="34" charset="-128"/>
                <a:ea typeface="Meiryo" panose="020B0604030504040204" pitchFamily="34" charset="-128"/>
              </a:rPr>
              <a:t>100</a:t>
            </a:r>
            <a:r>
              <a:rPr lang="ja-JP" altLang="en-US" sz="1100">
                <a:latin typeface="Meiryo" panose="020B0604030504040204" pitchFamily="34" charset="-128"/>
                <a:ea typeface="Meiryo" panose="020B0604030504040204" pitchFamily="34" charset="-128"/>
              </a:rPr>
              <a:t>億円</a:t>
            </a:r>
            <a:r>
              <a:rPr lang="en-US" altLang="ja-JP" sz="1100" dirty="0">
                <a:latin typeface="Meiryo" panose="020B0604030504040204" pitchFamily="34" charset="-128"/>
                <a:ea typeface="Meiryo" panose="020B0604030504040204" pitchFamily="34" charset="-128"/>
              </a:rPr>
              <a:t>(2018FY-2022FY)</a:t>
            </a:r>
          </a:p>
          <a:p>
            <a:pPr>
              <a:lnSpc>
                <a:spcPts val="1430"/>
              </a:lnSpc>
            </a:pPr>
            <a:r>
              <a:rPr lang="ja-JP" altLang="en-US" sz="1100">
                <a:latin typeface="Meiryo" panose="020B0604030504040204" pitchFamily="34" charset="-128"/>
                <a:ea typeface="Meiryo" panose="020B0604030504040204" pitchFamily="34" charset="-128"/>
              </a:rPr>
              <a:t>「産学の英知を結集して、日本が世界に先駆けて全固体電池の実用化・量産化する共通のアーキテクチャーを構築するプロジェクト」に参画する意義は、充電インフラや資源リサイクルなども考慮した大阪府が目指すカーボンニュートラル実現の絵姿に通じる。</a:t>
            </a:r>
            <a:endParaRPr lang="en-US" altLang="ja-JP" sz="1100" dirty="0">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8A10976A-5F10-B546-857B-DE6BE425A120}"/>
              </a:ext>
            </a:extLst>
          </p:cNvPr>
          <p:cNvSpPr txBox="1"/>
          <p:nvPr/>
        </p:nvSpPr>
        <p:spPr>
          <a:xfrm>
            <a:off x="1831621" y="1013585"/>
            <a:ext cx="1217000" cy="271869"/>
          </a:xfrm>
          <a:prstGeom prst="rect">
            <a:avLst/>
          </a:prstGeom>
          <a:noFill/>
        </p:spPr>
        <p:txBody>
          <a:bodyPr wrap="none" rtlCol="0">
            <a:spAutoFit/>
          </a:bodyPr>
          <a:lstStyle/>
          <a:p>
            <a:pPr>
              <a:lnSpc>
                <a:spcPts val="1430"/>
              </a:lnSpc>
            </a:pPr>
            <a:r>
              <a:rPr kumimoji="1" lang="ja-JP" altLang="en-US" sz="1100">
                <a:latin typeface="Meiryo" panose="020B0604030504040204" pitchFamily="34" charset="-128"/>
                <a:ea typeface="Meiryo" panose="020B0604030504040204" pitchFamily="34" charset="-128"/>
              </a:rPr>
              <a:t>ノートパソコン</a:t>
            </a:r>
          </a:p>
        </p:txBody>
      </p:sp>
      <p:sp>
        <p:nvSpPr>
          <p:cNvPr id="84" name="正方形/長方形 83">
            <a:extLst>
              <a:ext uri="{FF2B5EF4-FFF2-40B4-BE49-F238E27FC236}">
                <a16:creationId xmlns:a16="http://schemas.microsoft.com/office/drawing/2014/main" id="{C5F3BEBF-04E7-754C-8245-2EFA2F01E648}"/>
              </a:ext>
            </a:extLst>
          </p:cNvPr>
          <p:cNvSpPr/>
          <p:nvPr/>
        </p:nvSpPr>
        <p:spPr>
          <a:xfrm>
            <a:off x="4922024" y="5110635"/>
            <a:ext cx="4197219" cy="1273541"/>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latin typeface="Meiryo" panose="020B0604030504040204" pitchFamily="34" charset="-128"/>
              <a:ea typeface="Meiryo" panose="020B0604030504040204" pitchFamily="34" charset="-128"/>
            </a:endParaRPr>
          </a:p>
        </p:txBody>
      </p:sp>
      <p:sp>
        <p:nvSpPr>
          <p:cNvPr id="86" name="テキスト ボックス 85">
            <a:extLst>
              <a:ext uri="{FF2B5EF4-FFF2-40B4-BE49-F238E27FC236}">
                <a16:creationId xmlns:a16="http://schemas.microsoft.com/office/drawing/2014/main" id="{2E97E875-7E6F-194D-9783-65673638A530}"/>
              </a:ext>
            </a:extLst>
          </p:cNvPr>
          <p:cNvSpPr txBox="1"/>
          <p:nvPr/>
        </p:nvSpPr>
        <p:spPr>
          <a:xfrm>
            <a:off x="6378875" y="4419316"/>
            <a:ext cx="2473754" cy="630942"/>
          </a:xfrm>
          <a:prstGeom prst="rect">
            <a:avLst/>
          </a:prstGeom>
          <a:noFill/>
        </p:spPr>
        <p:txBody>
          <a:bodyPr wrap="none" rtlCol="0">
            <a:spAutoFit/>
          </a:bodyPr>
          <a:lstStyle/>
          <a:p>
            <a:pPr>
              <a:lnSpc>
                <a:spcPts val="1430"/>
              </a:lnSpc>
            </a:pPr>
            <a:r>
              <a:rPr kumimoji="1" lang="ja-JP" altLang="en-US" sz="1050" b="1">
                <a:latin typeface="Meiryo" panose="020B0604030504040204" pitchFamily="34" charset="-128"/>
                <a:ea typeface="Meiryo" panose="020B0604030504040204" pitchFamily="34" charset="-128"/>
              </a:rPr>
              <a:t>正・負極およびセパレータのシート化</a:t>
            </a:r>
            <a:endParaRPr kumimoji="1" lang="en-US" altLang="ja-JP" sz="1050" b="1" dirty="0">
              <a:latin typeface="Meiryo" panose="020B0604030504040204" pitchFamily="34" charset="-128"/>
              <a:ea typeface="Meiryo" panose="020B0604030504040204" pitchFamily="34" charset="-128"/>
            </a:endParaRPr>
          </a:p>
          <a:p>
            <a:pPr>
              <a:lnSpc>
                <a:spcPts val="1430"/>
              </a:lnSpc>
            </a:pPr>
            <a:r>
              <a:rPr kumimoji="1" lang="ja-JP" altLang="en-US" sz="1050" b="1">
                <a:latin typeface="Meiryo" panose="020B0604030504040204" pitchFamily="34" charset="-128"/>
                <a:ea typeface="Meiryo" panose="020B0604030504040204" pitchFamily="34" charset="-128"/>
              </a:rPr>
              <a:t>（固体材料が扱いやすくなる）</a:t>
            </a:r>
            <a:endParaRPr kumimoji="1" lang="en-US" altLang="ja-JP" sz="1050" b="1" dirty="0">
              <a:latin typeface="Meiryo" panose="020B0604030504040204" pitchFamily="34" charset="-128"/>
              <a:ea typeface="Meiryo" panose="020B0604030504040204" pitchFamily="34" charset="-128"/>
            </a:endParaRPr>
          </a:p>
          <a:p>
            <a:pPr>
              <a:lnSpc>
                <a:spcPts val="1430"/>
              </a:lnSpc>
            </a:pPr>
            <a:r>
              <a:rPr kumimoji="1" lang="ja-JP" altLang="en-US" sz="1050" b="1">
                <a:latin typeface="Meiryo" panose="020B0604030504040204" pitchFamily="34" charset="-128"/>
                <a:ea typeface="Meiryo" panose="020B0604030504040204" pitchFamily="34" charset="-128"/>
              </a:rPr>
              <a:t>⇨全固体電池生産プロセスへの寄与</a:t>
            </a:r>
            <a:endParaRPr kumimoji="1" lang="en-US" altLang="ja-JP" sz="1050" b="1" dirty="0">
              <a:latin typeface="Meiryo" panose="020B0604030504040204" pitchFamily="34" charset="-128"/>
              <a:ea typeface="Meiryo" panose="020B0604030504040204" pitchFamily="34" charset="-128"/>
            </a:endParaRPr>
          </a:p>
        </p:txBody>
      </p:sp>
      <p:sp>
        <p:nvSpPr>
          <p:cNvPr id="70" name="右矢印 69">
            <a:extLst>
              <a:ext uri="{FF2B5EF4-FFF2-40B4-BE49-F238E27FC236}">
                <a16:creationId xmlns:a16="http://schemas.microsoft.com/office/drawing/2014/main" id="{31F5E0EF-079B-2044-A611-6256A4A5FDBD}"/>
              </a:ext>
            </a:extLst>
          </p:cNvPr>
          <p:cNvSpPr/>
          <p:nvPr/>
        </p:nvSpPr>
        <p:spPr>
          <a:xfrm rot="10800000">
            <a:off x="4472609" y="3357143"/>
            <a:ext cx="536711" cy="702645"/>
          </a:xfrm>
          <a:prstGeom prst="rightArrow">
            <a:avLst>
              <a:gd name="adj1" fmla="val 50000"/>
              <a:gd name="adj2" fmla="val 17710"/>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latin typeface="Meiryo" panose="020B0604030504040204" pitchFamily="34" charset="-128"/>
              <a:ea typeface="Meiryo" panose="020B0604030504040204" pitchFamily="34" charset="-128"/>
            </a:endParaRPr>
          </a:p>
        </p:txBody>
      </p:sp>
      <p:sp>
        <p:nvSpPr>
          <p:cNvPr id="87" name="テキスト ボックス 86">
            <a:extLst>
              <a:ext uri="{FF2B5EF4-FFF2-40B4-BE49-F238E27FC236}">
                <a16:creationId xmlns:a16="http://schemas.microsoft.com/office/drawing/2014/main" id="{791373BA-CCB2-1B47-8212-B9AD5E666955}"/>
              </a:ext>
            </a:extLst>
          </p:cNvPr>
          <p:cNvSpPr txBox="1"/>
          <p:nvPr/>
        </p:nvSpPr>
        <p:spPr>
          <a:xfrm>
            <a:off x="6256952" y="3183775"/>
            <a:ext cx="1424008" cy="271869"/>
          </a:xfrm>
          <a:prstGeom prst="rect">
            <a:avLst/>
          </a:prstGeom>
          <a:noFill/>
        </p:spPr>
        <p:txBody>
          <a:bodyPr wrap="square" rtlCol="0">
            <a:spAutoFit/>
          </a:bodyPr>
          <a:lstStyle/>
          <a:p>
            <a:pPr marL="171450" indent="-171450">
              <a:lnSpc>
                <a:spcPts val="1430"/>
              </a:lnSpc>
              <a:buFont typeface="Wingdings" pitchFamily="2" charset="2"/>
              <a:buChar char="u"/>
            </a:pPr>
            <a:r>
              <a:rPr kumimoji="1" lang="ja-JP" altLang="en-US" sz="1100" u="sng">
                <a:latin typeface="Meiryo" panose="020B0604030504040204" pitchFamily="34" charset="-128"/>
                <a:ea typeface="Meiryo" panose="020B0604030504040204" pitchFamily="34" charset="-128"/>
              </a:rPr>
              <a:t>融合研究の発展</a:t>
            </a:r>
          </a:p>
        </p:txBody>
      </p:sp>
      <p:sp>
        <p:nvSpPr>
          <p:cNvPr id="89" name="正方形/長方形 88">
            <a:extLst>
              <a:ext uri="{FF2B5EF4-FFF2-40B4-BE49-F238E27FC236}">
                <a16:creationId xmlns:a16="http://schemas.microsoft.com/office/drawing/2014/main" id="{4988F416-D5DA-FC47-91BD-F54CD2217BBA}"/>
              </a:ext>
            </a:extLst>
          </p:cNvPr>
          <p:cNvSpPr/>
          <p:nvPr/>
        </p:nvSpPr>
        <p:spPr>
          <a:xfrm>
            <a:off x="5174177" y="2719340"/>
            <a:ext cx="3695504" cy="372995"/>
          </a:xfrm>
          <a:prstGeom prst="rect">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30"/>
              </a:lnSpc>
            </a:pPr>
            <a:endParaRPr kumimoji="1" lang="ja-JP" altLang="en-US" sz="1100">
              <a:latin typeface="Meiryo" panose="020B0604030504040204" pitchFamily="34" charset="-128"/>
              <a:ea typeface="Meiryo" panose="020B0604030504040204" pitchFamily="34" charset="-128"/>
            </a:endParaRPr>
          </a:p>
        </p:txBody>
      </p:sp>
      <p:pic>
        <p:nvPicPr>
          <p:cNvPr id="93" name="図 92">
            <a:extLst>
              <a:ext uri="{FF2B5EF4-FFF2-40B4-BE49-F238E27FC236}">
                <a16:creationId xmlns:a16="http://schemas.microsoft.com/office/drawing/2014/main" id="{BA4C1E19-1A8E-A84E-81CC-2302AF2A82C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8904"/>
          <a:stretch/>
        </p:blipFill>
        <p:spPr>
          <a:xfrm>
            <a:off x="4956820" y="1045086"/>
            <a:ext cx="1982460" cy="1224136"/>
          </a:xfrm>
          <a:prstGeom prst="rect">
            <a:avLst/>
          </a:prstGeom>
        </p:spPr>
      </p:pic>
      <p:cxnSp>
        <p:nvCxnSpPr>
          <p:cNvPr id="94" name="直線コネクタ 93">
            <a:extLst>
              <a:ext uri="{FF2B5EF4-FFF2-40B4-BE49-F238E27FC236}">
                <a16:creationId xmlns:a16="http://schemas.microsoft.com/office/drawing/2014/main" id="{2244EBCB-9C33-C044-99BD-A5BD70A86CAC}"/>
              </a:ext>
            </a:extLst>
          </p:cNvPr>
          <p:cNvCxnSpPr>
            <a:cxnSpLocks/>
          </p:cNvCxnSpPr>
          <p:nvPr/>
        </p:nvCxnSpPr>
        <p:spPr>
          <a:xfrm>
            <a:off x="5028828" y="1549142"/>
            <a:ext cx="576064" cy="4320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735C6BA4-09C9-794C-B989-F81F97F90910}"/>
              </a:ext>
            </a:extLst>
          </p:cNvPr>
          <p:cNvCxnSpPr>
            <a:cxnSpLocks/>
          </p:cNvCxnSpPr>
          <p:nvPr/>
        </p:nvCxnSpPr>
        <p:spPr>
          <a:xfrm flipV="1">
            <a:off x="5604892" y="1765166"/>
            <a:ext cx="1296144" cy="21602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4CC8CC74-CB4F-D445-BE30-D5D7D02BF9C0}"/>
              </a:ext>
            </a:extLst>
          </p:cNvPr>
          <p:cNvCxnSpPr>
            <a:cxnSpLocks/>
          </p:cNvCxnSpPr>
          <p:nvPr/>
        </p:nvCxnSpPr>
        <p:spPr>
          <a:xfrm flipV="1">
            <a:off x="5604892" y="1117094"/>
            <a:ext cx="0" cy="86409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1A9BC59B-CE8D-384A-8982-967C71837576}"/>
              </a:ext>
            </a:extLst>
          </p:cNvPr>
          <p:cNvSpPr txBox="1"/>
          <p:nvPr/>
        </p:nvSpPr>
        <p:spPr>
          <a:xfrm rot="2268158">
            <a:off x="4819551" y="1706108"/>
            <a:ext cx="785793" cy="271869"/>
          </a:xfrm>
          <a:prstGeom prst="rect">
            <a:avLst/>
          </a:prstGeom>
          <a:solidFill>
            <a:schemeClr val="bg1">
              <a:alpha val="10000"/>
            </a:schemeClr>
          </a:solidFill>
        </p:spPr>
        <p:txBody>
          <a:bodyPr wrap="none" rtlCol="0">
            <a:spAutoFit/>
          </a:bodyPr>
          <a:lstStyle/>
          <a:p>
            <a:pPr>
              <a:lnSpc>
                <a:spcPts val="1430"/>
              </a:lnSpc>
            </a:pPr>
            <a:r>
              <a:rPr lang="ja-JP" altLang="en-US" sz="1100" dirty="0">
                <a:solidFill>
                  <a:srgbClr val="FFFF00"/>
                </a:solidFill>
                <a:latin typeface="Meiryo" panose="020B0604030504040204" pitchFamily="34" charset="-128"/>
                <a:ea typeface="Meiryo" panose="020B0604030504040204" pitchFamily="34" charset="-128"/>
              </a:rPr>
              <a:t>全長</a:t>
            </a:r>
            <a:r>
              <a:rPr lang="en-US" altLang="ja-JP" sz="1100" dirty="0">
                <a:solidFill>
                  <a:srgbClr val="FFFF00"/>
                </a:solidFill>
                <a:latin typeface="Meiryo" panose="020B0604030504040204" pitchFamily="34" charset="-128"/>
                <a:ea typeface="Meiryo" panose="020B0604030504040204" pitchFamily="34" charset="-128"/>
              </a:rPr>
              <a:t> 4 m</a:t>
            </a:r>
            <a:endParaRPr kumimoji="1" lang="ja-JP" altLang="en-US" sz="1100" dirty="0">
              <a:solidFill>
                <a:srgbClr val="FFFF00"/>
              </a:solidFill>
              <a:latin typeface="Meiryo" panose="020B0604030504040204" pitchFamily="34" charset="-128"/>
              <a:ea typeface="Meiryo" panose="020B0604030504040204" pitchFamily="34" charset="-128"/>
            </a:endParaRPr>
          </a:p>
        </p:txBody>
      </p:sp>
      <p:sp>
        <p:nvSpPr>
          <p:cNvPr id="98" name="テキスト ボックス 97">
            <a:extLst>
              <a:ext uri="{FF2B5EF4-FFF2-40B4-BE49-F238E27FC236}">
                <a16:creationId xmlns:a16="http://schemas.microsoft.com/office/drawing/2014/main" id="{7C021DF7-98E5-A34B-BB72-AF7459DD5ADC}"/>
              </a:ext>
            </a:extLst>
          </p:cNvPr>
          <p:cNvSpPr txBox="1"/>
          <p:nvPr/>
        </p:nvSpPr>
        <p:spPr>
          <a:xfrm rot="21145272">
            <a:off x="5915694" y="1862059"/>
            <a:ext cx="782587" cy="271869"/>
          </a:xfrm>
          <a:prstGeom prst="rect">
            <a:avLst/>
          </a:prstGeom>
          <a:solidFill>
            <a:schemeClr val="bg1">
              <a:alpha val="10000"/>
            </a:schemeClr>
          </a:solidFill>
        </p:spPr>
        <p:txBody>
          <a:bodyPr wrap="none" rtlCol="0">
            <a:spAutoFit/>
          </a:bodyPr>
          <a:lstStyle/>
          <a:p>
            <a:pPr>
              <a:lnSpc>
                <a:spcPts val="1430"/>
              </a:lnSpc>
            </a:pPr>
            <a:r>
              <a:rPr lang="ja-JP" altLang="en-US" sz="1100">
                <a:solidFill>
                  <a:srgbClr val="FFFF00"/>
                </a:solidFill>
                <a:latin typeface="Meiryo" panose="020B0604030504040204" pitchFamily="34" charset="-128"/>
                <a:ea typeface="Meiryo" panose="020B0604030504040204" pitchFamily="34" charset="-128"/>
              </a:rPr>
              <a:t>幅</a:t>
            </a:r>
            <a:r>
              <a:rPr lang="en-US" altLang="ja-JP" sz="1100" dirty="0">
                <a:solidFill>
                  <a:srgbClr val="FFFF00"/>
                </a:solidFill>
                <a:latin typeface="Meiryo" panose="020B0604030504040204" pitchFamily="34" charset="-128"/>
                <a:ea typeface="Meiryo" panose="020B0604030504040204" pitchFamily="34" charset="-128"/>
              </a:rPr>
              <a:t> 3.5 m</a:t>
            </a:r>
            <a:endParaRPr kumimoji="1" lang="ja-JP" altLang="en-US" sz="1100">
              <a:solidFill>
                <a:srgbClr val="FFFF00"/>
              </a:solidFill>
              <a:latin typeface="Meiryo" panose="020B0604030504040204" pitchFamily="34" charset="-128"/>
              <a:ea typeface="Meiryo" panose="020B0604030504040204" pitchFamily="34" charset="-128"/>
            </a:endParaRPr>
          </a:p>
        </p:txBody>
      </p:sp>
      <p:sp>
        <p:nvSpPr>
          <p:cNvPr id="99" name="テキスト ボックス 98">
            <a:extLst>
              <a:ext uri="{FF2B5EF4-FFF2-40B4-BE49-F238E27FC236}">
                <a16:creationId xmlns:a16="http://schemas.microsoft.com/office/drawing/2014/main" id="{97017239-4572-9A4C-9AAE-8A8F143D9D04}"/>
              </a:ext>
            </a:extLst>
          </p:cNvPr>
          <p:cNvSpPr txBox="1"/>
          <p:nvPr/>
        </p:nvSpPr>
        <p:spPr>
          <a:xfrm>
            <a:off x="4970276" y="1086000"/>
            <a:ext cx="923651" cy="271869"/>
          </a:xfrm>
          <a:prstGeom prst="rect">
            <a:avLst/>
          </a:prstGeom>
          <a:solidFill>
            <a:schemeClr val="bg1">
              <a:alpha val="10000"/>
            </a:schemeClr>
          </a:solidFill>
        </p:spPr>
        <p:txBody>
          <a:bodyPr wrap="none" rtlCol="0">
            <a:spAutoFit/>
          </a:bodyPr>
          <a:lstStyle/>
          <a:p>
            <a:pPr>
              <a:lnSpc>
                <a:spcPts val="1430"/>
              </a:lnSpc>
            </a:pPr>
            <a:r>
              <a:rPr lang="ja-JP" altLang="en-US" sz="1100" dirty="0">
                <a:solidFill>
                  <a:srgbClr val="FFFF00"/>
                </a:solidFill>
                <a:latin typeface="Meiryo" panose="020B0604030504040204" pitchFamily="34" charset="-128"/>
                <a:ea typeface="Meiryo" panose="020B0604030504040204" pitchFamily="34" charset="-128"/>
              </a:rPr>
              <a:t>高さ</a:t>
            </a:r>
            <a:r>
              <a:rPr lang="en-US" altLang="ja-JP" sz="1100" dirty="0">
                <a:solidFill>
                  <a:srgbClr val="FFFF00"/>
                </a:solidFill>
                <a:latin typeface="Meiryo" panose="020B0604030504040204" pitchFamily="34" charset="-128"/>
                <a:ea typeface="Meiryo" panose="020B0604030504040204" pitchFamily="34" charset="-128"/>
              </a:rPr>
              <a:t> 1.5 m</a:t>
            </a:r>
            <a:endParaRPr kumimoji="1" lang="ja-JP" altLang="en-US" sz="1100" dirty="0">
              <a:solidFill>
                <a:srgbClr val="FFFF00"/>
              </a:solidFill>
              <a:latin typeface="Meiryo" panose="020B0604030504040204" pitchFamily="34" charset="-128"/>
              <a:ea typeface="Meiryo" panose="020B0604030504040204" pitchFamily="34" charset="-128"/>
            </a:endParaRPr>
          </a:p>
        </p:txBody>
      </p:sp>
      <p:sp>
        <p:nvSpPr>
          <p:cNvPr id="100" name="正方形/長方形 99">
            <a:extLst>
              <a:ext uri="{FF2B5EF4-FFF2-40B4-BE49-F238E27FC236}">
                <a16:creationId xmlns:a16="http://schemas.microsoft.com/office/drawing/2014/main" id="{8ACAD880-B161-5340-A65A-D40630EFBD93}"/>
              </a:ext>
            </a:extLst>
          </p:cNvPr>
          <p:cNvSpPr/>
          <p:nvPr/>
        </p:nvSpPr>
        <p:spPr>
          <a:xfrm>
            <a:off x="4864686" y="836712"/>
            <a:ext cx="1069524" cy="271869"/>
          </a:xfrm>
          <a:prstGeom prst="rect">
            <a:avLst/>
          </a:prstGeom>
        </p:spPr>
        <p:txBody>
          <a:bodyPr wrap="none">
            <a:spAutoFit/>
          </a:bodyPr>
          <a:lstStyle/>
          <a:p>
            <a:pPr>
              <a:lnSpc>
                <a:spcPts val="1430"/>
              </a:lnSpc>
            </a:pPr>
            <a:r>
              <a:rPr lang="ja-JP" altLang="en-US" sz="1100">
                <a:solidFill>
                  <a:srgbClr val="FF0000"/>
                </a:solidFill>
                <a:latin typeface="Meiryo" panose="020B0604030504040204" pitchFamily="34" charset="-128"/>
                <a:ea typeface="Meiryo" panose="020B0604030504040204" pitchFamily="34" charset="-128"/>
              </a:rPr>
              <a:t>空飛ぶクルマ</a:t>
            </a:r>
          </a:p>
        </p:txBody>
      </p:sp>
      <p:sp>
        <p:nvSpPr>
          <p:cNvPr id="101" name="テキスト ボックス 100">
            <a:extLst>
              <a:ext uri="{FF2B5EF4-FFF2-40B4-BE49-F238E27FC236}">
                <a16:creationId xmlns:a16="http://schemas.microsoft.com/office/drawing/2014/main" id="{5E4CCAE8-F108-7642-B91D-AD641B0B9219}"/>
              </a:ext>
            </a:extLst>
          </p:cNvPr>
          <p:cNvSpPr txBox="1"/>
          <p:nvPr/>
        </p:nvSpPr>
        <p:spPr>
          <a:xfrm>
            <a:off x="3657379" y="2126514"/>
            <a:ext cx="1290541" cy="630942"/>
          </a:xfrm>
          <a:prstGeom prst="rect">
            <a:avLst/>
          </a:prstGeom>
          <a:noFill/>
        </p:spPr>
        <p:txBody>
          <a:bodyPr wrap="square" rtlCol="0">
            <a:spAutoFit/>
          </a:bodyPr>
          <a:lstStyle/>
          <a:p>
            <a:pPr>
              <a:lnSpc>
                <a:spcPts val="1430"/>
              </a:lnSpc>
            </a:pPr>
            <a:r>
              <a:rPr kumimoji="1" lang="ja-JP" altLang="en-US" sz="1100">
                <a:solidFill>
                  <a:srgbClr val="0000FF"/>
                </a:solidFill>
                <a:latin typeface="Meiryo" panose="020B0604030504040204" pitchFamily="34" charset="-128"/>
                <a:ea typeface="Meiryo" panose="020B0604030504040204" pitchFamily="34" charset="-128"/>
              </a:rPr>
              <a:t>電気自動車</a:t>
            </a:r>
            <a:endParaRPr kumimoji="1" lang="en-US" altLang="ja-JP" sz="1100" dirty="0">
              <a:solidFill>
                <a:srgbClr val="0000FF"/>
              </a:solidFill>
              <a:latin typeface="Meiryo" panose="020B0604030504040204" pitchFamily="34" charset="-128"/>
              <a:ea typeface="Meiryo" panose="020B0604030504040204" pitchFamily="34" charset="-128"/>
            </a:endParaRPr>
          </a:p>
          <a:p>
            <a:pPr marL="171450" indent="-171450">
              <a:lnSpc>
                <a:spcPts val="1430"/>
              </a:lnSpc>
              <a:buFont typeface="Wingdings" pitchFamily="2" charset="2"/>
              <a:buChar char="ü"/>
            </a:pPr>
            <a:r>
              <a:rPr lang="en-US" altLang="ja-JP" sz="1100" dirty="0">
                <a:solidFill>
                  <a:srgbClr val="0000FF"/>
                </a:solidFill>
                <a:latin typeface="Meiryo" panose="020B0604030504040204" pitchFamily="34" charset="-128"/>
                <a:ea typeface="Meiryo" panose="020B0604030504040204" pitchFamily="34" charset="-128"/>
              </a:rPr>
              <a:t>Li</a:t>
            </a:r>
            <a:r>
              <a:rPr lang="ja-JP" altLang="en-US" sz="1100">
                <a:solidFill>
                  <a:srgbClr val="0000FF"/>
                </a:solidFill>
                <a:latin typeface="Meiryo" panose="020B0604030504040204" pitchFamily="34" charset="-128"/>
                <a:ea typeface="Meiryo" panose="020B0604030504040204" pitchFamily="34" charset="-128"/>
              </a:rPr>
              <a:t>電池では航続距離が不足</a:t>
            </a:r>
            <a:endParaRPr kumimoji="1" lang="ja-JP" altLang="en-US" sz="1100">
              <a:solidFill>
                <a:srgbClr val="0000FF"/>
              </a:solidFill>
              <a:latin typeface="Meiryo" panose="020B0604030504040204" pitchFamily="34" charset="-128"/>
              <a:ea typeface="Meiryo" panose="020B0604030504040204" pitchFamily="34" charset="-128"/>
            </a:endParaRPr>
          </a:p>
        </p:txBody>
      </p:sp>
      <p:sp>
        <p:nvSpPr>
          <p:cNvPr id="82" name="正方形/長方形 81">
            <a:extLst>
              <a:ext uri="{FF2B5EF4-FFF2-40B4-BE49-F238E27FC236}">
                <a16:creationId xmlns:a16="http://schemas.microsoft.com/office/drawing/2014/main" id="{CC7D5A26-2F51-4200-9403-1C31D8995331}"/>
              </a:ext>
            </a:extLst>
          </p:cNvPr>
          <p:cNvSpPr/>
          <p:nvPr/>
        </p:nvSpPr>
        <p:spPr>
          <a:xfrm>
            <a:off x="228688" y="585475"/>
            <a:ext cx="6139959" cy="373728"/>
          </a:xfrm>
          <a:prstGeom prst="rect">
            <a:avLst/>
          </a:prstGeom>
          <a:no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5314" tIns="32657" rIns="65314" bIns="32657" numCol="1" spcCol="0" rtlCol="0" fromWordArt="0" anchor="t" anchorCtr="0" forceAA="0" compatLnSpc="1">
            <a:prstTxWarp prst="textNoShape">
              <a:avLst/>
            </a:prstTxWarp>
            <a:spAutoFit/>
          </a:bodyPr>
          <a:lstStyle/>
          <a:p>
            <a:pPr>
              <a:spcBef>
                <a:spcPts val="429"/>
              </a:spcBef>
            </a:pPr>
            <a:r>
              <a:rPr lang="ja-JP" altLang="en-US" sz="2000" b="1" kern="100" dirty="0">
                <a:solidFill>
                  <a:srgbClr val="000000"/>
                </a:solidFill>
                <a:latin typeface="Meiryo UI" panose="020B0604030504040204" pitchFamily="50" charset="-128"/>
                <a:ea typeface="Meiryo UI" panose="020B0604030504040204" pitchFamily="50" charset="-128"/>
                <a:cs typeface="Times New Roman"/>
              </a:rPr>
              <a:t>◆　</a:t>
            </a:r>
            <a:r>
              <a:rPr lang="en-US" altLang="ja-JP" sz="2000" b="1" kern="100" dirty="0">
                <a:solidFill>
                  <a:srgbClr val="000000"/>
                </a:solidFill>
                <a:latin typeface="Meiryo UI" panose="020B0604030504040204" pitchFamily="50" charset="-128"/>
                <a:ea typeface="Meiryo UI" panose="020B0604030504040204" pitchFamily="50" charset="-128"/>
                <a:cs typeface="Times New Roman"/>
              </a:rPr>
              <a:t>NEDO</a:t>
            </a:r>
            <a:r>
              <a:rPr lang="ja-JP" altLang="en-US" sz="2000" b="1" kern="100" dirty="0">
                <a:solidFill>
                  <a:srgbClr val="000000"/>
                </a:solidFill>
                <a:latin typeface="Meiryo UI" panose="020B0604030504040204" pitchFamily="50" charset="-128"/>
                <a:ea typeface="Meiryo UI" panose="020B0604030504040204" pitchFamily="50" charset="-128"/>
                <a:cs typeface="Times New Roman"/>
              </a:rPr>
              <a:t>・革新的電池開発プロジェクト（</a:t>
            </a:r>
            <a:r>
              <a:rPr lang="en-US" altLang="ja-JP" sz="2000" b="1" kern="100" dirty="0">
                <a:solidFill>
                  <a:srgbClr val="000000"/>
                </a:solidFill>
                <a:latin typeface="Meiryo UI" panose="020B0604030504040204" pitchFamily="50" charset="-128"/>
                <a:ea typeface="Meiryo UI" panose="020B0604030504040204" pitchFamily="50" charset="-128"/>
                <a:cs typeface="Times New Roman"/>
              </a:rPr>
              <a:t>H30~R4</a:t>
            </a:r>
            <a:r>
              <a:rPr lang="ja-JP" altLang="en-US" sz="2000" b="1" kern="100" dirty="0">
                <a:solidFill>
                  <a:srgbClr val="000000"/>
                </a:solidFill>
                <a:latin typeface="Meiryo UI" panose="020B0604030504040204" pitchFamily="50" charset="-128"/>
                <a:ea typeface="Meiryo UI" panose="020B0604030504040204" pitchFamily="50" charset="-128"/>
                <a:cs typeface="Times New Roman"/>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a:endParaRPr>
          </a:p>
        </p:txBody>
      </p:sp>
      <p:sp>
        <p:nvSpPr>
          <p:cNvPr id="83" name="スライド番号プレースホルダー 2">
            <a:extLst>
              <a:ext uri="{FF2B5EF4-FFF2-40B4-BE49-F238E27FC236}">
                <a16:creationId xmlns:a16="http://schemas.microsoft.com/office/drawing/2014/main" id="{43C746C0-1A30-4060-9705-33F474CFA325}"/>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126</a:t>
            </a:fld>
            <a:endParaRPr lang="ja-JP" altLang="en-US" sz="1100"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770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446" y="6416501"/>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図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81963"/>
            <a:ext cx="2476500" cy="674846"/>
          </a:xfrm>
          <a:prstGeom prst="rect">
            <a:avLst/>
          </a:prstGeom>
        </p:spPr>
      </p:pic>
      <p:sp>
        <p:nvSpPr>
          <p:cNvPr id="10" name="テキスト ボックス 9"/>
          <p:cNvSpPr txBox="1"/>
          <p:nvPr/>
        </p:nvSpPr>
        <p:spPr>
          <a:xfrm>
            <a:off x="179512" y="-41239"/>
            <a:ext cx="8839797" cy="560153"/>
          </a:xfrm>
          <a:prstGeom prst="rect">
            <a:avLst/>
          </a:prstGeom>
          <a:noFill/>
        </p:spPr>
        <p:txBody>
          <a:bodyPr wrap="square" lIns="0" tIns="0" rIns="0" bIns="0" rtlCol="0">
            <a:spAutoFit/>
          </a:bodyPr>
          <a:lstStyle/>
          <a:p>
            <a:pPr>
              <a:lnSpc>
                <a:spcPct val="1300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技術力の結集による成長分野の研究開発</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コネクタ 59"/>
          <p:cNvCxnSpPr/>
          <p:nvPr/>
        </p:nvCxnSpPr>
        <p:spPr>
          <a:xfrm>
            <a:off x="0" y="523703"/>
            <a:ext cx="9144000"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3" name="テキスト ボックス 17">
            <a:extLst>
              <a:ext uri="{FF2B5EF4-FFF2-40B4-BE49-F238E27FC236}">
                <a16:creationId xmlns:a16="http://schemas.microsoft.com/office/drawing/2014/main" id="{B2DD44E4-94E6-496D-8CE5-2715942A2EAE}"/>
              </a:ext>
            </a:extLst>
          </p:cNvPr>
          <p:cNvSpPr txBox="1"/>
          <p:nvPr/>
        </p:nvSpPr>
        <p:spPr>
          <a:xfrm>
            <a:off x="233042" y="548680"/>
            <a:ext cx="8701825" cy="6924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3D</a:t>
            </a:r>
            <a:r>
              <a:rPr lang="ja-JP" altLang="en-US" sz="2000" b="1" dirty="0">
                <a:latin typeface="Meiryo UI" panose="020B0604030504040204" pitchFamily="50" charset="-128"/>
                <a:ea typeface="Meiryo UI" panose="020B0604030504040204" pitchFamily="50" charset="-128"/>
              </a:rPr>
              <a:t>造形技術イノベーションセンターを開設</a:t>
            </a:r>
            <a:r>
              <a:rPr lang="ja-JP" altLang="en-US" sz="1400" b="1" dirty="0">
                <a:latin typeface="Meiryo UI" panose="020B0604030504040204" pitchFamily="50" charset="-128"/>
                <a:ea typeface="Meiryo UI" panose="020B0604030504040204" pitchFamily="50" charset="-128"/>
              </a:rPr>
              <a:t>　</a:t>
            </a:r>
          </a:p>
          <a:p>
            <a:pPr marL="266700" indent="-266700">
              <a:spcBef>
                <a:spcPts val="600"/>
              </a:spcBef>
            </a:pPr>
            <a:r>
              <a:rPr lang="ja-JP" altLang="en-US" sz="1400" dirty="0">
                <a:latin typeface="Meiryo UI" panose="020B0604030504040204" pitchFamily="50" charset="-128"/>
                <a:ea typeface="Meiryo UI" panose="020B0604030504040204" pitchFamily="50" charset="-128"/>
              </a:rPr>
              <a:t>　・　金属</a:t>
            </a:r>
            <a:r>
              <a:rPr lang="en-US" altLang="ja-JP" sz="1400" dirty="0">
                <a:latin typeface="Meiryo UI" panose="020B0604030504040204" pitchFamily="50" charset="-128"/>
                <a:ea typeface="Meiryo UI" panose="020B0604030504040204" pitchFamily="50" charset="-128"/>
              </a:rPr>
              <a:t>AM</a:t>
            </a:r>
            <a:r>
              <a:rPr lang="ja-JP" altLang="en-US" sz="1400" dirty="0">
                <a:latin typeface="Meiryo UI" panose="020B0604030504040204" pitchFamily="50" charset="-128"/>
                <a:ea typeface="Meiryo UI" panose="020B0604030504040204" pitchFamily="50" charset="-128"/>
              </a:rPr>
              <a:t>の高度な研究、試験評価をワンストップで実施できる</a:t>
            </a:r>
            <a:r>
              <a:rPr lang="ja-JP" altLang="en-US" sz="1400" b="1" dirty="0">
                <a:solidFill>
                  <a:srgbClr val="FF0000"/>
                </a:solidFill>
                <a:latin typeface="Meiryo UI" panose="020B0604030504040204" pitchFamily="50" charset="-128"/>
                <a:ea typeface="Meiryo UI" panose="020B0604030504040204" pitchFamily="50" charset="-128"/>
              </a:rPr>
              <a:t>国内トップクラスの拠点</a:t>
            </a:r>
            <a:r>
              <a:rPr lang="ja-JP" altLang="en-US" sz="1400" dirty="0">
                <a:latin typeface="Meiryo UI" panose="020B0604030504040204" pitchFamily="50" charset="-128"/>
                <a:ea typeface="Meiryo UI" panose="020B0604030504040204" pitchFamily="50" charset="-128"/>
              </a:rPr>
              <a:t>として、令和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月に開設</a:t>
            </a:r>
            <a:endParaRPr lang="en-US" altLang="ja-JP" sz="1400" dirty="0">
              <a:latin typeface="Meiryo UI" panose="020B0604030504040204" pitchFamily="50" charset="-128"/>
              <a:ea typeface="Meiryo UI" panose="020B0604030504040204" pitchFamily="50" charset="-128"/>
            </a:endParaRPr>
          </a:p>
        </p:txBody>
      </p:sp>
      <p:sp>
        <p:nvSpPr>
          <p:cNvPr id="85" name="角丸四角形 84"/>
          <p:cNvSpPr/>
          <p:nvPr/>
        </p:nvSpPr>
        <p:spPr>
          <a:xfrm>
            <a:off x="1691680" y="5731562"/>
            <a:ext cx="5875739" cy="667321"/>
          </a:xfrm>
          <a:prstGeom prst="roundRect">
            <a:avLst/>
          </a:prstGeom>
          <a:solidFill>
            <a:srgbClr val="99CCFF"/>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金属</a:t>
            </a:r>
            <a:r>
              <a:rPr lang="en-US" altLang="ja-JP" dirty="0">
                <a:solidFill>
                  <a:schemeClr val="tx1"/>
                </a:solidFill>
                <a:latin typeface="+mn-ea"/>
              </a:rPr>
              <a:t>3D</a:t>
            </a:r>
            <a:r>
              <a:rPr lang="ja-JP" altLang="en-US" dirty="0">
                <a:solidFill>
                  <a:schemeClr val="tx1"/>
                </a:solidFill>
                <a:latin typeface="+mn-ea"/>
              </a:rPr>
              <a:t>造形の各プロセスにおける様々な技術課題を解決</a:t>
            </a:r>
          </a:p>
          <a:p>
            <a:pPr algn="ctr"/>
            <a:r>
              <a:rPr lang="ja-JP" altLang="en-US" b="1" u="sng" dirty="0">
                <a:solidFill>
                  <a:srgbClr val="FF0000"/>
                </a:solidFill>
                <a:latin typeface="+mn-ea"/>
              </a:rPr>
              <a:t>一気通貫型の研究開発・技術支援</a:t>
            </a:r>
            <a:r>
              <a:rPr lang="ja-JP" altLang="en-US" dirty="0">
                <a:solidFill>
                  <a:schemeClr val="tx1"/>
                </a:solidFill>
                <a:latin typeface="+mn-ea"/>
              </a:rPr>
              <a:t>が可能</a:t>
            </a:r>
            <a:endParaRPr lang="en-US" altLang="ja-JP" dirty="0">
              <a:solidFill>
                <a:schemeClr val="tx1"/>
              </a:solidFill>
              <a:latin typeface="+mn-ea"/>
            </a:endParaRPr>
          </a:p>
        </p:txBody>
      </p:sp>
      <p:sp>
        <p:nvSpPr>
          <p:cNvPr id="90" name="フリーフォーム 89"/>
          <p:cNvSpPr/>
          <p:nvPr/>
        </p:nvSpPr>
        <p:spPr>
          <a:xfrm>
            <a:off x="233873" y="3808496"/>
            <a:ext cx="1536672" cy="472099"/>
          </a:xfrm>
          <a:custGeom>
            <a:avLst/>
            <a:gdLst>
              <a:gd name="connsiteX0" fmla="*/ 0 w 1536672"/>
              <a:gd name="connsiteY0" fmla="*/ 0 h 472099"/>
              <a:gd name="connsiteX1" fmla="*/ 1300623 w 1536672"/>
              <a:gd name="connsiteY1" fmla="*/ 0 h 472099"/>
              <a:gd name="connsiteX2" fmla="*/ 1536672 w 1536672"/>
              <a:gd name="connsiteY2" fmla="*/ 236050 h 472099"/>
              <a:gd name="connsiteX3" fmla="*/ 1300623 w 1536672"/>
              <a:gd name="connsiteY3" fmla="*/ 472099 h 472099"/>
              <a:gd name="connsiteX4" fmla="*/ 0 w 1536672"/>
              <a:gd name="connsiteY4" fmla="*/ 472099 h 472099"/>
              <a:gd name="connsiteX5" fmla="*/ 236050 w 1536672"/>
              <a:gd name="connsiteY5" fmla="*/ 236050 h 472099"/>
              <a:gd name="connsiteX6" fmla="*/ 0 w 1536672"/>
              <a:gd name="connsiteY6" fmla="*/ 0 h 4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72" h="472099">
                <a:moveTo>
                  <a:pt x="0" y="0"/>
                </a:moveTo>
                <a:lnTo>
                  <a:pt x="1300623" y="0"/>
                </a:lnTo>
                <a:lnTo>
                  <a:pt x="1536672" y="236050"/>
                </a:lnTo>
                <a:lnTo>
                  <a:pt x="1300623" y="472099"/>
                </a:lnTo>
                <a:lnTo>
                  <a:pt x="0" y="472099"/>
                </a:lnTo>
                <a:lnTo>
                  <a:pt x="236050" y="236050"/>
                </a:lnTo>
                <a:lnTo>
                  <a:pt x="0" y="0"/>
                </a:lnTo>
                <a:close/>
              </a:path>
            </a:pathLst>
          </a:custGeom>
          <a:solidFill>
            <a:srgbClr val="FF0000"/>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6060" tIns="26670" rIns="262719" bIns="2667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ysClr val="window" lastClr="FFFFFF"/>
                </a:solidFill>
                <a:latin typeface="Calibri"/>
                <a:ea typeface="ＭＳ Ｐゴシック" panose="020B0600070205080204" pitchFamily="50" charset="-128"/>
                <a:cs typeface="+mn-cs"/>
              </a:rPr>
              <a:t>材料</a:t>
            </a:r>
          </a:p>
        </p:txBody>
      </p:sp>
      <p:sp>
        <p:nvSpPr>
          <p:cNvPr id="91" name="フリーフォーム 90"/>
          <p:cNvSpPr/>
          <p:nvPr/>
        </p:nvSpPr>
        <p:spPr>
          <a:xfrm>
            <a:off x="1616879" y="3808496"/>
            <a:ext cx="1536672" cy="472099"/>
          </a:xfrm>
          <a:custGeom>
            <a:avLst/>
            <a:gdLst>
              <a:gd name="connsiteX0" fmla="*/ 0 w 1536672"/>
              <a:gd name="connsiteY0" fmla="*/ 0 h 472099"/>
              <a:gd name="connsiteX1" fmla="*/ 1300623 w 1536672"/>
              <a:gd name="connsiteY1" fmla="*/ 0 h 472099"/>
              <a:gd name="connsiteX2" fmla="*/ 1536672 w 1536672"/>
              <a:gd name="connsiteY2" fmla="*/ 236050 h 472099"/>
              <a:gd name="connsiteX3" fmla="*/ 1300623 w 1536672"/>
              <a:gd name="connsiteY3" fmla="*/ 472099 h 472099"/>
              <a:gd name="connsiteX4" fmla="*/ 0 w 1536672"/>
              <a:gd name="connsiteY4" fmla="*/ 472099 h 472099"/>
              <a:gd name="connsiteX5" fmla="*/ 236050 w 1536672"/>
              <a:gd name="connsiteY5" fmla="*/ 236050 h 472099"/>
              <a:gd name="connsiteX6" fmla="*/ 0 w 1536672"/>
              <a:gd name="connsiteY6" fmla="*/ 0 h 4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72" h="472099">
                <a:moveTo>
                  <a:pt x="0" y="0"/>
                </a:moveTo>
                <a:lnTo>
                  <a:pt x="1300623" y="0"/>
                </a:lnTo>
                <a:lnTo>
                  <a:pt x="1536672" y="236050"/>
                </a:lnTo>
                <a:lnTo>
                  <a:pt x="1300623" y="472099"/>
                </a:lnTo>
                <a:lnTo>
                  <a:pt x="0" y="472099"/>
                </a:lnTo>
                <a:lnTo>
                  <a:pt x="236050" y="236050"/>
                </a:lnTo>
                <a:lnTo>
                  <a:pt x="0" y="0"/>
                </a:lnTo>
                <a:close/>
              </a:path>
            </a:pathLst>
          </a:custGeom>
          <a:solidFill>
            <a:srgbClr val="FF6600"/>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6060" tIns="26670" rIns="262719" bIns="2667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ysClr val="window" lastClr="FFFFFF"/>
                </a:solidFill>
                <a:latin typeface="Calibri"/>
                <a:ea typeface="ＭＳ Ｐゴシック" panose="020B0600070205080204" pitchFamily="50" charset="-128"/>
                <a:cs typeface="+mn-cs"/>
              </a:rPr>
              <a:t>設計</a:t>
            </a:r>
          </a:p>
        </p:txBody>
      </p:sp>
      <p:sp>
        <p:nvSpPr>
          <p:cNvPr id="92" name="フリーフォーム 91"/>
          <p:cNvSpPr/>
          <p:nvPr/>
        </p:nvSpPr>
        <p:spPr>
          <a:xfrm>
            <a:off x="2999884" y="3808496"/>
            <a:ext cx="1536672" cy="472099"/>
          </a:xfrm>
          <a:custGeom>
            <a:avLst/>
            <a:gdLst>
              <a:gd name="connsiteX0" fmla="*/ 0 w 1536672"/>
              <a:gd name="connsiteY0" fmla="*/ 0 h 472099"/>
              <a:gd name="connsiteX1" fmla="*/ 1300623 w 1536672"/>
              <a:gd name="connsiteY1" fmla="*/ 0 h 472099"/>
              <a:gd name="connsiteX2" fmla="*/ 1536672 w 1536672"/>
              <a:gd name="connsiteY2" fmla="*/ 236050 h 472099"/>
              <a:gd name="connsiteX3" fmla="*/ 1300623 w 1536672"/>
              <a:gd name="connsiteY3" fmla="*/ 472099 h 472099"/>
              <a:gd name="connsiteX4" fmla="*/ 0 w 1536672"/>
              <a:gd name="connsiteY4" fmla="*/ 472099 h 472099"/>
              <a:gd name="connsiteX5" fmla="*/ 236050 w 1536672"/>
              <a:gd name="connsiteY5" fmla="*/ 236050 h 472099"/>
              <a:gd name="connsiteX6" fmla="*/ 0 w 1536672"/>
              <a:gd name="connsiteY6" fmla="*/ 0 h 4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72" h="472099">
                <a:moveTo>
                  <a:pt x="0" y="0"/>
                </a:moveTo>
                <a:lnTo>
                  <a:pt x="1300623" y="0"/>
                </a:lnTo>
                <a:lnTo>
                  <a:pt x="1536672" y="236050"/>
                </a:lnTo>
                <a:lnTo>
                  <a:pt x="1300623" y="472099"/>
                </a:lnTo>
                <a:lnTo>
                  <a:pt x="0" y="472099"/>
                </a:lnTo>
                <a:lnTo>
                  <a:pt x="236050" y="236050"/>
                </a:lnTo>
                <a:lnTo>
                  <a:pt x="0" y="0"/>
                </a:lnTo>
                <a:close/>
              </a:path>
            </a:pathLst>
          </a:custGeom>
          <a:solidFill>
            <a:srgbClr val="008000"/>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6060" tIns="26670" rIns="262719" bIns="2667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ysClr val="window" lastClr="FFFFFF"/>
                </a:solidFill>
                <a:latin typeface="Calibri"/>
                <a:ea typeface="ＭＳ Ｐゴシック" panose="020B0600070205080204" pitchFamily="50" charset="-128"/>
                <a:cs typeface="+mn-cs"/>
              </a:rPr>
              <a:t>解析</a:t>
            </a:r>
          </a:p>
        </p:txBody>
      </p:sp>
      <p:sp>
        <p:nvSpPr>
          <p:cNvPr id="102" name="フリーフォーム 101"/>
          <p:cNvSpPr/>
          <p:nvPr/>
        </p:nvSpPr>
        <p:spPr>
          <a:xfrm>
            <a:off x="4382889" y="3808496"/>
            <a:ext cx="1536672" cy="472099"/>
          </a:xfrm>
          <a:custGeom>
            <a:avLst/>
            <a:gdLst>
              <a:gd name="connsiteX0" fmla="*/ 0 w 1536672"/>
              <a:gd name="connsiteY0" fmla="*/ 0 h 472099"/>
              <a:gd name="connsiteX1" fmla="*/ 1300623 w 1536672"/>
              <a:gd name="connsiteY1" fmla="*/ 0 h 472099"/>
              <a:gd name="connsiteX2" fmla="*/ 1536672 w 1536672"/>
              <a:gd name="connsiteY2" fmla="*/ 236050 h 472099"/>
              <a:gd name="connsiteX3" fmla="*/ 1300623 w 1536672"/>
              <a:gd name="connsiteY3" fmla="*/ 472099 h 472099"/>
              <a:gd name="connsiteX4" fmla="*/ 0 w 1536672"/>
              <a:gd name="connsiteY4" fmla="*/ 472099 h 472099"/>
              <a:gd name="connsiteX5" fmla="*/ 236050 w 1536672"/>
              <a:gd name="connsiteY5" fmla="*/ 236050 h 472099"/>
              <a:gd name="connsiteX6" fmla="*/ 0 w 1536672"/>
              <a:gd name="connsiteY6" fmla="*/ 0 h 4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72" h="472099">
                <a:moveTo>
                  <a:pt x="0" y="0"/>
                </a:moveTo>
                <a:lnTo>
                  <a:pt x="1300623" y="0"/>
                </a:lnTo>
                <a:lnTo>
                  <a:pt x="1536672" y="236050"/>
                </a:lnTo>
                <a:lnTo>
                  <a:pt x="1300623" y="472099"/>
                </a:lnTo>
                <a:lnTo>
                  <a:pt x="0" y="472099"/>
                </a:lnTo>
                <a:lnTo>
                  <a:pt x="236050" y="236050"/>
                </a:lnTo>
                <a:lnTo>
                  <a:pt x="0" y="0"/>
                </a:lnTo>
                <a:close/>
              </a:path>
            </a:pathLst>
          </a:custGeom>
          <a:solidFill>
            <a:srgbClr val="0000FF"/>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6060" tIns="26670" rIns="262719" bIns="2667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ysClr val="window" lastClr="FFFFFF"/>
                </a:solidFill>
                <a:latin typeface="Calibri"/>
                <a:ea typeface="ＭＳ Ｐゴシック" panose="020B0600070205080204" pitchFamily="50" charset="-128"/>
                <a:cs typeface="+mn-cs"/>
              </a:rPr>
              <a:t>造形</a:t>
            </a:r>
          </a:p>
        </p:txBody>
      </p:sp>
      <p:sp>
        <p:nvSpPr>
          <p:cNvPr id="103" name="フリーフォーム 102"/>
          <p:cNvSpPr/>
          <p:nvPr/>
        </p:nvSpPr>
        <p:spPr>
          <a:xfrm>
            <a:off x="5765895" y="3808496"/>
            <a:ext cx="1536672" cy="472099"/>
          </a:xfrm>
          <a:custGeom>
            <a:avLst/>
            <a:gdLst>
              <a:gd name="connsiteX0" fmla="*/ 0 w 1536672"/>
              <a:gd name="connsiteY0" fmla="*/ 0 h 472099"/>
              <a:gd name="connsiteX1" fmla="*/ 1300623 w 1536672"/>
              <a:gd name="connsiteY1" fmla="*/ 0 h 472099"/>
              <a:gd name="connsiteX2" fmla="*/ 1536672 w 1536672"/>
              <a:gd name="connsiteY2" fmla="*/ 236050 h 472099"/>
              <a:gd name="connsiteX3" fmla="*/ 1300623 w 1536672"/>
              <a:gd name="connsiteY3" fmla="*/ 472099 h 472099"/>
              <a:gd name="connsiteX4" fmla="*/ 0 w 1536672"/>
              <a:gd name="connsiteY4" fmla="*/ 472099 h 472099"/>
              <a:gd name="connsiteX5" fmla="*/ 236050 w 1536672"/>
              <a:gd name="connsiteY5" fmla="*/ 236050 h 472099"/>
              <a:gd name="connsiteX6" fmla="*/ 0 w 1536672"/>
              <a:gd name="connsiteY6" fmla="*/ 0 h 4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72" h="472099">
                <a:moveTo>
                  <a:pt x="0" y="0"/>
                </a:moveTo>
                <a:lnTo>
                  <a:pt x="1300623" y="0"/>
                </a:lnTo>
                <a:lnTo>
                  <a:pt x="1536672" y="236050"/>
                </a:lnTo>
                <a:lnTo>
                  <a:pt x="1300623" y="472099"/>
                </a:lnTo>
                <a:lnTo>
                  <a:pt x="0" y="472099"/>
                </a:lnTo>
                <a:lnTo>
                  <a:pt x="236050" y="236050"/>
                </a:lnTo>
                <a:lnTo>
                  <a:pt x="0" y="0"/>
                </a:lnTo>
                <a:close/>
              </a:path>
            </a:pathLst>
          </a:custGeom>
          <a:solidFill>
            <a:srgbClr val="660066"/>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6060" tIns="26670" rIns="262719" bIns="2667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ysClr val="window" lastClr="FFFFFF"/>
                </a:solidFill>
                <a:latin typeface="Calibri"/>
                <a:ea typeface="ＭＳ Ｐゴシック" panose="020B0600070205080204" pitchFamily="50" charset="-128"/>
                <a:cs typeface="+mn-cs"/>
              </a:rPr>
              <a:t>評価</a:t>
            </a:r>
          </a:p>
        </p:txBody>
      </p:sp>
      <p:sp>
        <p:nvSpPr>
          <p:cNvPr id="104" name="フリーフォーム 103"/>
          <p:cNvSpPr/>
          <p:nvPr/>
        </p:nvSpPr>
        <p:spPr>
          <a:xfrm>
            <a:off x="7148900" y="3808496"/>
            <a:ext cx="1536672" cy="472099"/>
          </a:xfrm>
          <a:custGeom>
            <a:avLst/>
            <a:gdLst>
              <a:gd name="connsiteX0" fmla="*/ 0 w 1536672"/>
              <a:gd name="connsiteY0" fmla="*/ 0 h 472099"/>
              <a:gd name="connsiteX1" fmla="*/ 1300623 w 1536672"/>
              <a:gd name="connsiteY1" fmla="*/ 0 h 472099"/>
              <a:gd name="connsiteX2" fmla="*/ 1536672 w 1536672"/>
              <a:gd name="connsiteY2" fmla="*/ 236050 h 472099"/>
              <a:gd name="connsiteX3" fmla="*/ 1300623 w 1536672"/>
              <a:gd name="connsiteY3" fmla="*/ 472099 h 472099"/>
              <a:gd name="connsiteX4" fmla="*/ 0 w 1536672"/>
              <a:gd name="connsiteY4" fmla="*/ 472099 h 472099"/>
              <a:gd name="connsiteX5" fmla="*/ 236050 w 1536672"/>
              <a:gd name="connsiteY5" fmla="*/ 236050 h 472099"/>
              <a:gd name="connsiteX6" fmla="*/ 0 w 1536672"/>
              <a:gd name="connsiteY6" fmla="*/ 0 h 4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672" h="472099">
                <a:moveTo>
                  <a:pt x="0" y="0"/>
                </a:moveTo>
                <a:lnTo>
                  <a:pt x="1300623" y="0"/>
                </a:lnTo>
                <a:lnTo>
                  <a:pt x="1536672" y="236050"/>
                </a:lnTo>
                <a:lnTo>
                  <a:pt x="1300623" y="472099"/>
                </a:lnTo>
                <a:lnTo>
                  <a:pt x="0" y="472099"/>
                </a:lnTo>
                <a:lnTo>
                  <a:pt x="236050" y="236050"/>
                </a:lnTo>
                <a:lnTo>
                  <a:pt x="0" y="0"/>
                </a:lnTo>
                <a:close/>
              </a:path>
            </a:pathLst>
          </a:custGeom>
          <a:solidFill>
            <a:srgbClr val="800000"/>
          </a:solidFill>
          <a:ln w="38100" cap="flat" cmpd="sng" algn="ctr">
            <a:no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6060" tIns="26670" rIns="262719" bIns="2667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ysClr val="window" lastClr="FFFFFF"/>
                </a:solidFill>
                <a:latin typeface="Calibri"/>
                <a:ea typeface="ＭＳ Ｐゴシック" panose="020B0600070205080204" pitchFamily="50" charset="-128"/>
                <a:cs typeface="+mn-cs"/>
              </a:rPr>
              <a:t>用途</a:t>
            </a:r>
          </a:p>
        </p:txBody>
      </p:sp>
      <p:pic>
        <p:nvPicPr>
          <p:cNvPr id="10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760" y="4477288"/>
            <a:ext cx="1221392" cy="91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4">
            <a:extLst>
              <a:ext uri="{FF2B5EF4-FFF2-40B4-BE49-F238E27FC236}">
                <a16:creationId xmlns:a16="http://schemas.microsoft.com/office/drawing/2014/main" id="{F2047C4E-A35E-4951-9AA0-B8F749AFD658}"/>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33750" b="43077" l="20988" r="65818">
                        <a14:foregroundMark x1="40664" y1="41442" x2="40664" y2="41442"/>
                        <a14:foregroundMark x1="41744" y1="41442" x2="41744" y2="41442"/>
                        <a14:foregroundMark x1="42978" y1="41346" x2="42978" y2="41346"/>
                        <a14:foregroundMark x1="32253" y1="41154" x2="32253" y2="41154"/>
                        <a14:foregroundMark x1="33333" y1="41250" x2="33333" y2="41250"/>
                        <a14:foregroundMark x1="34722" y1="41538" x2="34722" y2="41538"/>
                        <a14:foregroundMark x1="35802" y1="41635" x2="35802" y2="41635"/>
                        <a14:foregroundMark x1="37037" y1="41442" x2="37037" y2="41442"/>
                        <a14:foregroundMark x1="38194" y1="41346" x2="38194" y2="41346"/>
                        <a14:foregroundMark x1="39429" y1="41346" x2="39429" y2="41346"/>
                        <a14:foregroundMark x1="44059" y1="41635" x2="44059" y2="41635"/>
                        <a14:foregroundMark x1="45448" y1="41538" x2="45448" y2="41538"/>
                        <a14:foregroundMark x1="46605" y1="41731" x2="46605" y2="41731"/>
                        <a14:foregroundMark x1="47917" y1="41635" x2="47917" y2="41635"/>
                        <a14:foregroundMark x1="48843" y1="41635" x2="48843" y2="41635"/>
                        <a14:foregroundMark x1="50077" y1="41538" x2="50077" y2="41538"/>
                        <a14:foregroundMark x1="51312" y1="41250" x2="51312" y2="41250"/>
                        <a14:foregroundMark x1="63426" y1="41635" x2="63426" y2="41635"/>
                        <a14:foregroundMark x1="62114" y1="41635" x2="62114" y2="41635"/>
                        <a14:foregroundMark x1="61034" y1="41346" x2="61034" y2="41346"/>
                        <a14:foregroundMark x1="59568" y1="41442" x2="59568" y2="41442"/>
                        <a14:foregroundMark x1="58488" y1="41635" x2="58488" y2="41635"/>
                        <a14:foregroundMark x1="57407" y1="41154" x2="57407" y2="41154"/>
                        <a14:foregroundMark x1="56019" y1="41346" x2="56019" y2="41346"/>
                        <a14:foregroundMark x1="54938" y1="41250" x2="54938" y2="41250"/>
                        <a14:foregroundMark x1="53472" y1="40962" x2="53472" y2="40962"/>
                        <a14:foregroundMark x1="52701" y1="41538" x2="52701" y2="41538"/>
                      </a14:backgroundRemoval>
                    </a14:imgEffect>
                  </a14:imgLayer>
                </a14:imgProps>
              </a:ext>
              <a:ext uri="{28A0092B-C50C-407E-A947-70E740481C1C}">
                <a14:useLocalDpi xmlns:a14="http://schemas.microsoft.com/office/drawing/2010/main"/>
              </a:ext>
            </a:extLst>
          </a:blip>
          <a:srcRect l="21406" t="34579" r="34906" b="57152"/>
          <a:stretch/>
        </p:blipFill>
        <p:spPr bwMode="auto">
          <a:xfrm>
            <a:off x="3129643" y="4876050"/>
            <a:ext cx="1319718" cy="426587"/>
          </a:xfrm>
          <a:prstGeom prst="rect">
            <a:avLst/>
          </a:prstGeom>
          <a:solidFill>
            <a:schemeClr val="bg1"/>
          </a:solidFill>
          <a:ln>
            <a:noFill/>
          </a:ln>
        </p:spPr>
      </p:pic>
      <p:sp>
        <p:nvSpPr>
          <p:cNvPr id="107" name="テキスト ボックス 106"/>
          <p:cNvSpPr txBox="1"/>
          <p:nvPr/>
        </p:nvSpPr>
        <p:spPr>
          <a:xfrm>
            <a:off x="1693057" y="5444983"/>
            <a:ext cx="1402948" cy="307777"/>
          </a:xfrm>
          <a:prstGeom prst="rect">
            <a:avLst/>
          </a:prstGeom>
          <a:noFill/>
        </p:spPr>
        <p:txBody>
          <a:bodyPr wrap="none" rtlCol="0">
            <a:spAutoFit/>
          </a:bodyPr>
          <a:lstStyle/>
          <a:p>
            <a:r>
              <a:rPr kumimoji="1" lang="ja-JP" altLang="en-US" sz="1400" dirty="0"/>
              <a:t>最適設計ツール</a:t>
            </a:r>
            <a:endParaRPr kumimoji="1" lang="en-US" altLang="ja-JP" sz="1400" dirty="0"/>
          </a:p>
        </p:txBody>
      </p:sp>
      <p:sp>
        <p:nvSpPr>
          <p:cNvPr id="108" name="テキスト ボックス 107"/>
          <p:cNvSpPr txBox="1"/>
          <p:nvPr/>
        </p:nvSpPr>
        <p:spPr>
          <a:xfrm>
            <a:off x="3042499" y="5444983"/>
            <a:ext cx="1978965" cy="307777"/>
          </a:xfrm>
          <a:prstGeom prst="rect">
            <a:avLst/>
          </a:prstGeom>
          <a:noFill/>
        </p:spPr>
        <p:txBody>
          <a:bodyPr wrap="square" rtlCol="0">
            <a:spAutoFit/>
          </a:bodyPr>
          <a:lstStyle/>
          <a:p>
            <a:r>
              <a:rPr lang="en-US" altLang="ja-JP" sz="1400" dirty="0">
                <a:latin typeface="+mj-ea"/>
                <a:ea typeface="+mj-ea"/>
              </a:rPr>
              <a:t>CAE</a:t>
            </a:r>
            <a:r>
              <a:rPr lang="ja-JP" altLang="en-US" sz="1400" dirty="0">
                <a:latin typeface="+mj-ea"/>
                <a:ea typeface="+mj-ea"/>
              </a:rPr>
              <a:t>（熱流体・構造）</a:t>
            </a:r>
            <a:endParaRPr kumimoji="1" lang="ja-JP" altLang="en-US" sz="1400" dirty="0">
              <a:latin typeface="+mj-ea"/>
              <a:ea typeface="+mj-ea"/>
            </a:endParaRPr>
          </a:p>
        </p:txBody>
      </p:sp>
      <p:sp>
        <p:nvSpPr>
          <p:cNvPr id="109" name="テキスト ボックス 108"/>
          <p:cNvSpPr txBox="1"/>
          <p:nvPr/>
        </p:nvSpPr>
        <p:spPr>
          <a:xfrm>
            <a:off x="4766248" y="5444983"/>
            <a:ext cx="902811" cy="307777"/>
          </a:xfrm>
          <a:prstGeom prst="rect">
            <a:avLst/>
          </a:prstGeom>
          <a:noFill/>
        </p:spPr>
        <p:txBody>
          <a:bodyPr wrap="none" rtlCol="0">
            <a:spAutoFit/>
          </a:bodyPr>
          <a:lstStyle/>
          <a:p>
            <a:r>
              <a:rPr kumimoji="1" lang="ja-JP" altLang="en-US" sz="1400" dirty="0"/>
              <a:t>積層造形</a:t>
            </a:r>
          </a:p>
        </p:txBody>
      </p:sp>
      <p:sp>
        <p:nvSpPr>
          <p:cNvPr id="110" name="テキスト ボックス 109"/>
          <p:cNvSpPr txBox="1"/>
          <p:nvPr/>
        </p:nvSpPr>
        <p:spPr>
          <a:xfrm>
            <a:off x="6062392" y="5444983"/>
            <a:ext cx="902811" cy="307777"/>
          </a:xfrm>
          <a:prstGeom prst="rect">
            <a:avLst/>
          </a:prstGeom>
          <a:noFill/>
        </p:spPr>
        <p:txBody>
          <a:bodyPr wrap="none" rtlCol="0">
            <a:spAutoFit/>
          </a:bodyPr>
          <a:lstStyle/>
          <a:p>
            <a:r>
              <a:rPr kumimoji="1" lang="ja-JP" altLang="en-US" sz="1400" dirty="0"/>
              <a:t>構造評価</a:t>
            </a:r>
          </a:p>
        </p:txBody>
      </p:sp>
      <p:sp>
        <p:nvSpPr>
          <p:cNvPr id="111" name="テキスト ボックス 110"/>
          <p:cNvSpPr txBox="1"/>
          <p:nvPr/>
        </p:nvSpPr>
        <p:spPr>
          <a:xfrm>
            <a:off x="7070504" y="5444983"/>
            <a:ext cx="1800493" cy="307777"/>
          </a:xfrm>
          <a:prstGeom prst="rect">
            <a:avLst/>
          </a:prstGeom>
          <a:noFill/>
        </p:spPr>
        <p:txBody>
          <a:bodyPr wrap="none" rtlCol="0">
            <a:spAutoFit/>
          </a:bodyPr>
          <a:lstStyle/>
          <a:p>
            <a:r>
              <a:rPr kumimoji="1" lang="ja-JP" altLang="en-US" sz="1400" dirty="0"/>
              <a:t>（例）放電加工用電極</a:t>
            </a:r>
          </a:p>
        </p:txBody>
      </p:sp>
      <p:sp>
        <p:nvSpPr>
          <p:cNvPr id="112" name="テキスト ボックス 111"/>
          <p:cNvSpPr txBox="1"/>
          <p:nvPr/>
        </p:nvSpPr>
        <p:spPr>
          <a:xfrm>
            <a:off x="443540" y="5444983"/>
            <a:ext cx="1082348" cy="307777"/>
          </a:xfrm>
          <a:prstGeom prst="rect">
            <a:avLst/>
          </a:prstGeom>
          <a:noFill/>
        </p:spPr>
        <p:txBody>
          <a:bodyPr wrap="none" rtlCol="0">
            <a:spAutoFit/>
          </a:bodyPr>
          <a:lstStyle/>
          <a:p>
            <a:r>
              <a:rPr kumimoji="1" lang="ja-JP" altLang="en-US" sz="1400" dirty="0"/>
              <a:t>造形用粉末</a:t>
            </a:r>
          </a:p>
        </p:txBody>
      </p:sp>
      <p:grpSp>
        <p:nvGrpSpPr>
          <p:cNvPr id="113" name="図形グループ 11"/>
          <p:cNvGrpSpPr/>
          <p:nvPr/>
        </p:nvGrpSpPr>
        <p:grpSpPr>
          <a:xfrm>
            <a:off x="4551664" y="4406880"/>
            <a:ext cx="1384581" cy="925363"/>
            <a:chOff x="4842831" y="2492561"/>
            <a:chExt cx="1530278" cy="1022737"/>
          </a:xfrm>
        </p:grpSpPr>
        <p:pic>
          <p:nvPicPr>
            <p:cNvPr id="114" name="図 113"/>
            <p:cNvPicPr>
              <a:picLocks noChangeAspect="1"/>
            </p:cNvPicPr>
            <p:nvPr/>
          </p:nvPicPr>
          <p:blipFill rotWithShape="1">
            <a:blip r:embed="rId8" cstate="email">
              <a:extLst>
                <a:ext uri="{28A0092B-C50C-407E-A947-70E740481C1C}">
                  <a14:useLocalDpi xmlns:a14="http://schemas.microsoft.com/office/drawing/2010/main"/>
                </a:ext>
              </a:extLst>
            </a:blip>
            <a:srcRect t="4190" r="3479" b="2493"/>
            <a:stretch/>
          </p:blipFill>
          <p:spPr>
            <a:xfrm>
              <a:off x="4979745" y="2504593"/>
              <a:ext cx="1187830" cy="1010705"/>
            </a:xfrm>
            <a:prstGeom prst="rect">
              <a:avLst/>
            </a:prstGeom>
            <a:noFill/>
            <a:ln>
              <a:noFill/>
            </a:ln>
          </p:spPr>
        </p:pic>
        <p:sp>
          <p:nvSpPr>
            <p:cNvPr id="115" name="テキスト ボックス 114"/>
            <p:cNvSpPr txBox="1"/>
            <p:nvPr/>
          </p:nvSpPr>
          <p:spPr>
            <a:xfrm>
              <a:off x="4842831" y="2492561"/>
              <a:ext cx="771037" cy="272130"/>
            </a:xfrm>
            <a:prstGeom prst="rect">
              <a:avLst/>
            </a:prstGeom>
            <a:solidFill>
              <a:schemeClr val="bg1"/>
            </a:solidFill>
          </p:spPr>
          <p:txBody>
            <a:bodyPr wrap="none" rtlCol="0">
              <a:spAutoFit/>
            </a:bodyPr>
            <a:lstStyle/>
            <a:p>
              <a:r>
                <a:rPr kumimoji="1" lang="ja-JP" altLang="en-US" sz="1000" dirty="0">
                  <a:solidFill>
                    <a:srgbClr val="FF0000"/>
                  </a:solidFill>
                </a:rPr>
                <a:t>走査速度</a:t>
              </a:r>
            </a:p>
          </p:txBody>
        </p:sp>
        <p:sp>
          <p:nvSpPr>
            <p:cNvPr id="116" name="テキスト ボックス 115"/>
            <p:cNvSpPr txBox="1"/>
            <p:nvPr/>
          </p:nvSpPr>
          <p:spPr>
            <a:xfrm>
              <a:off x="5529432" y="2583074"/>
              <a:ext cx="843677" cy="272130"/>
            </a:xfrm>
            <a:prstGeom prst="rect">
              <a:avLst/>
            </a:prstGeom>
            <a:solidFill>
              <a:schemeClr val="bg1"/>
            </a:solidFill>
          </p:spPr>
          <p:txBody>
            <a:bodyPr wrap="none" rtlCol="0">
              <a:spAutoFit/>
            </a:bodyPr>
            <a:lstStyle/>
            <a:p>
              <a:r>
                <a:rPr kumimoji="1" lang="ja-JP" altLang="en-US" sz="1000" dirty="0">
                  <a:solidFill>
                    <a:srgbClr val="FF0000"/>
                  </a:solidFill>
                </a:rPr>
                <a:t>走査ピッチ</a:t>
              </a:r>
            </a:p>
          </p:txBody>
        </p:sp>
        <p:sp>
          <p:nvSpPr>
            <p:cNvPr id="117" name="テキスト ボックス 116"/>
            <p:cNvSpPr txBox="1"/>
            <p:nvPr/>
          </p:nvSpPr>
          <p:spPr>
            <a:xfrm>
              <a:off x="5498973" y="3241443"/>
              <a:ext cx="737375" cy="272130"/>
            </a:xfrm>
            <a:prstGeom prst="rect">
              <a:avLst/>
            </a:prstGeom>
            <a:solidFill>
              <a:schemeClr val="bg1"/>
            </a:solidFill>
          </p:spPr>
          <p:txBody>
            <a:bodyPr wrap="none" rtlCol="0">
              <a:spAutoFit/>
            </a:bodyPr>
            <a:lstStyle/>
            <a:p>
              <a:r>
                <a:rPr kumimoji="1" lang="ja-JP" altLang="en-US" sz="1000" dirty="0">
                  <a:solidFill>
                    <a:srgbClr val="FF0000"/>
                  </a:solidFill>
                </a:rPr>
                <a:t>積層厚さ</a:t>
              </a:r>
            </a:p>
          </p:txBody>
        </p:sp>
        <p:sp>
          <p:nvSpPr>
            <p:cNvPr id="118" name="正方形/長方形 117"/>
            <p:cNvSpPr/>
            <p:nvPr/>
          </p:nvSpPr>
          <p:spPr>
            <a:xfrm>
              <a:off x="5824186" y="2853421"/>
              <a:ext cx="128680" cy="11749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grpSp>
      <p:pic>
        <p:nvPicPr>
          <p:cNvPr id="119"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5012" t="13036" r="15005" b="7831"/>
          <a:stretch/>
        </p:blipFill>
        <p:spPr bwMode="auto">
          <a:xfrm>
            <a:off x="5990384" y="4433440"/>
            <a:ext cx="1015371" cy="95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0" name="図形グループ 5"/>
          <p:cNvGrpSpPr/>
          <p:nvPr/>
        </p:nvGrpSpPr>
        <p:grpSpPr>
          <a:xfrm>
            <a:off x="7178802" y="4371127"/>
            <a:ext cx="1551922" cy="1030741"/>
            <a:chOff x="7466453" y="2665917"/>
            <a:chExt cx="1715227" cy="1139202"/>
          </a:xfrm>
        </p:grpSpPr>
        <p:pic>
          <p:nvPicPr>
            <p:cNvPr id="121" name="図 12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40136" y="2665917"/>
              <a:ext cx="1496208" cy="849381"/>
            </a:xfrm>
            <a:prstGeom prst="rect">
              <a:avLst/>
            </a:prstGeom>
          </p:spPr>
        </p:pic>
        <p:sp>
          <p:nvSpPr>
            <p:cNvPr id="122" name="テキスト ボックス 121"/>
            <p:cNvSpPr txBox="1"/>
            <p:nvPr/>
          </p:nvSpPr>
          <p:spPr>
            <a:xfrm>
              <a:off x="7525761" y="2731620"/>
              <a:ext cx="624690" cy="272130"/>
            </a:xfrm>
            <a:prstGeom prst="rect">
              <a:avLst/>
            </a:prstGeom>
            <a:solidFill>
              <a:schemeClr val="bg1"/>
            </a:solidFill>
          </p:spPr>
          <p:txBody>
            <a:bodyPr wrap="square" rtlCol="0">
              <a:spAutoFit/>
            </a:bodyPr>
            <a:lstStyle/>
            <a:p>
              <a:r>
                <a:rPr kumimoji="1" lang="ja-JP" altLang="en-US" sz="1000" dirty="0">
                  <a:solidFill>
                    <a:srgbClr val="FF0000"/>
                  </a:solidFill>
                </a:rPr>
                <a:t>加工液</a:t>
              </a:r>
            </a:p>
          </p:txBody>
        </p:sp>
        <p:sp>
          <p:nvSpPr>
            <p:cNvPr id="123" name="テキスト ボックス 122"/>
            <p:cNvSpPr txBox="1"/>
            <p:nvPr/>
          </p:nvSpPr>
          <p:spPr>
            <a:xfrm>
              <a:off x="7466453" y="3524484"/>
              <a:ext cx="799383" cy="280635"/>
            </a:xfrm>
            <a:prstGeom prst="rect">
              <a:avLst/>
            </a:prstGeom>
            <a:solidFill>
              <a:schemeClr val="bg1"/>
            </a:solidFill>
          </p:spPr>
          <p:txBody>
            <a:bodyPr wrap="none" rtlCol="0">
              <a:spAutoFit/>
            </a:bodyPr>
            <a:lstStyle/>
            <a:p>
              <a:r>
                <a:rPr kumimoji="1" lang="ja-JP" altLang="en-US" sz="1000" dirty="0">
                  <a:solidFill>
                    <a:srgbClr val="FF0000"/>
                  </a:solidFill>
                </a:rPr>
                <a:t>工具電極</a:t>
              </a:r>
            </a:p>
          </p:txBody>
        </p:sp>
        <p:sp>
          <p:nvSpPr>
            <p:cNvPr id="124" name="テキスト ボックス 123"/>
            <p:cNvSpPr txBox="1"/>
            <p:nvPr/>
          </p:nvSpPr>
          <p:spPr>
            <a:xfrm>
              <a:off x="8531118" y="3524483"/>
              <a:ext cx="650562" cy="280635"/>
            </a:xfrm>
            <a:prstGeom prst="rect">
              <a:avLst/>
            </a:prstGeom>
            <a:solidFill>
              <a:schemeClr val="bg1"/>
            </a:solidFill>
          </p:spPr>
          <p:txBody>
            <a:bodyPr wrap="none" rtlCol="0">
              <a:spAutoFit/>
            </a:bodyPr>
            <a:lstStyle/>
            <a:p>
              <a:r>
                <a:rPr kumimoji="1" lang="ja-JP" altLang="en-US" sz="1000" dirty="0">
                  <a:solidFill>
                    <a:srgbClr val="FF0000"/>
                  </a:solidFill>
                </a:rPr>
                <a:t>工作物</a:t>
              </a:r>
            </a:p>
          </p:txBody>
        </p:sp>
        <p:sp>
          <p:nvSpPr>
            <p:cNvPr id="125" name="正方形/長方形 124"/>
            <p:cNvSpPr/>
            <p:nvPr/>
          </p:nvSpPr>
          <p:spPr>
            <a:xfrm>
              <a:off x="7804892" y="3144368"/>
              <a:ext cx="416688" cy="1843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sp>
          <p:nvSpPr>
            <p:cNvPr id="126" name="正方形/長方形 125"/>
            <p:cNvSpPr/>
            <p:nvPr/>
          </p:nvSpPr>
          <p:spPr>
            <a:xfrm>
              <a:off x="7744771" y="3288262"/>
              <a:ext cx="238356" cy="1843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cxnSp>
          <p:nvCxnSpPr>
            <p:cNvPr id="127" name="直線矢印コネクタ 126"/>
            <p:cNvCxnSpPr>
              <a:stCxn id="125" idx="1"/>
            </p:cNvCxnSpPr>
            <p:nvPr/>
          </p:nvCxnSpPr>
          <p:spPr>
            <a:xfrm flipV="1">
              <a:off x="7804892" y="3159406"/>
              <a:ext cx="479073" cy="77147"/>
            </a:xfrm>
            <a:prstGeom prst="straightConnector1">
              <a:avLst/>
            </a:prstGeom>
            <a:ln w="952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8" name="直線コネクタ 127"/>
            <p:cNvCxnSpPr>
              <a:stCxn id="125" idx="1"/>
            </p:cNvCxnSpPr>
            <p:nvPr/>
          </p:nvCxnSpPr>
          <p:spPr>
            <a:xfrm flipH="1">
              <a:off x="7722491" y="3236553"/>
              <a:ext cx="82401" cy="341728"/>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9" name="直線矢印コネクタ 128"/>
            <p:cNvCxnSpPr/>
            <p:nvPr/>
          </p:nvCxnSpPr>
          <p:spPr>
            <a:xfrm flipH="1" flipV="1">
              <a:off x="8390912" y="3453509"/>
              <a:ext cx="162487" cy="201779"/>
            </a:xfrm>
            <a:prstGeom prst="straightConnector1">
              <a:avLst/>
            </a:prstGeom>
            <a:ln w="9525"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a:xfrm>
              <a:off x="7747853" y="2981158"/>
              <a:ext cx="317761" cy="1158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sp>
          <p:nvSpPr>
            <p:cNvPr id="131" name="テキスト ボックス 130"/>
            <p:cNvSpPr txBox="1"/>
            <p:nvPr/>
          </p:nvSpPr>
          <p:spPr>
            <a:xfrm>
              <a:off x="7640356" y="2896009"/>
              <a:ext cx="515914" cy="289138"/>
            </a:xfrm>
            <a:prstGeom prst="rect">
              <a:avLst/>
            </a:prstGeom>
            <a:noFill/>
          </p:spPr>
          <p:txBody>
            <a:bodyPr wrap="none" rtlCol="0">
              <a:spAutoFit/>
            </a:bodyPr>
            <a:lstStyle/>
            <a:p>
              <a:r>
                <a:rPr kumimoji="1" lang="ja-JP" altLang="en-US" sz="1050" dirty="0"/>
                <a:t>液面</a:t>
              </a:r>
            </a:p>
          </p:txBody>
        </p:sp>
      </p:grpSp>
      <p:pic>
        <p:nvPicPr>
          <p:cNvPr id="132" name="Picture 7" descr="C:\Users\yamada\Documents\共同研究関係\NISSAN\tau_0002.jpg"/>
          <p:cNvPicPr>
            <a:picLocks noChangeAspect="1" noChangeArrowheads="1"/>
          </p:cNvPicPr>
          <p:nvPr/>
        </p:nvPicPr>
        <p:blipFill>
          <a:blip r:embed="rId11" cstate="email">
            <a:extLst>
              <a:ext uri="{28A0092B-C50C-407E-A947-70E740481C1C}">
                <a14:useLocalDpi xmlns:a14="http://schemas.microsoft.com/office/drawing/2010/main"/>
              </a:ext>
            </a:extLst>
          </a:blip>
          <a:srcRect l="14459" t="5839" r="14459" b="6370"/>
          <a:stretch>
            <a:fillRect/>
          </a:stretch>
        </p:blipFill>
        <p:spPr bwMode="auto">
          <a:xfrm>
            <a:off x="1828250" y="4424387"/>
            <a:ext cx="1033695" cy="965552"/>
          </a:xfrm>
          <a:prstGeom prst="rect">
            <a:avLst/>
          </a:prstGeom>
          <a:noFill/>
          <a:ln w="34925">
            <a:solidFill>
              <a:schemeClr val="tx1">
                <a:lumMod val="50000"/>
                <a:lumOff val="50000"/>
                <a:alpha val="54000"/>
              </a:schemeClr>
            </a:solidFill>
          </a:ln>
        </p:spPr>
      </p:pic>
      <p:sp>
        <p:nvSpPr>
          <p:cNvPr id="133" name="楕円 132"/>
          <p:cNvSpPr/>
          <p:nvPr/>
        </p:nvSpPr>
        <p:spPr>
          <a:xfrm>
            <a:off x="5414320" y="476118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4" name="図 1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0940" y="1268760"/>
            <a:ext cx="1727927" cy="1597020"/>
          </a:xfrm>
          <a:prstGeom prst="rect">
            <a:avLst/>
          </a:prstGeom>
        </p:spPr>
      </p:pic>
      <p:pic>
        <p:nvPicPr>
          <p:cNvPr id="135" name="図 13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85175" y="1270217"/>
            <a:ext cx="1727927" cy="1594107"/>
          </a:xfrm>
          <a:prstGeom prst="rect">
            <a:avLst/>
          </a:prstGeom>
        </p:spPr>
      </p:pic>
      <p:pic>
        <p:nvPicPr>
          <p:cNvPr id="136" name="図 13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49748" y="1268760"/>
            <a:ext cx="1727927" cy="1597020"/>
          </a:xfrm>
          <a:prstGeom prst="rect">
            <a:avLst/>
          </a:prstGeom>
        </p:spPr>
      </p:pic>
      <p:pic>
        <p:nvPicPr>
          <p:cNvPr id="137" name="図 13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079152" y="1268760"/>
            <a:ext cx="1727927" cy="1597020"/>
          </a:xfrm>
          <a:prstGeom prst="rect">
            <a:avLst/>
          </a:prstGeom>
        </p:spPr>
      </p:pic>
      <p:sp>
        <p:nvSpPr>
          <p:cNvPr id="138" name="テキスト ボックス 137"/>
          <p:cNvSpPr txBox="1"/>
          <p:nvPr/>
        </p:nvSpPr>
        <p:spPr>
          <a:xfrm>
            <a:off x="339494" y="2894953"/>
            <a:ext cx="1877437" cy="276999"/>
          </a:xfrm>
          <a:prstGeom prst="rect">
            <a:avLst/>
          </a:prstGeom>
          <a:noFill/>
        </p:spPr>
        <p:txBody>
          <a:bodyPr wrap="none" rtlCol="0">
            <a:spAutoFit/>
          </a:bodyPr>
          <a:lstStyle/>
          <a:p>
            <a:pPr algn="ctr"/>
            <a:r>
              <a:rPr kumimoji="1" lang="ja-JP" altLang="en-US" sz="1200" dirty="0">
                <a:latin typeface="+mj-ea"/>
                <a:ea typeface="+mj-ea"/>
              </a:rPr>
              <a:t>①金属粉末積層造形装置</a:t>
            </a:r>
            <a:endParaRPr kumimoji="1" lang="en-US" altLang="ja-JP" sz="1200" dirty="0">
              <a:latin typeface="+mj-ea"/>
              <a:ea typeface="+mj-ea"/>
            </a:endParaRPr>
          </a:p>
        </p:txBody>
      </p:sp>
      <p:sp>
        <p:nvSpPr>
          <p:cNvPr id="139" name="テキスト ボックス 138"/>
          <p:cNvSpPr txBox="1"/>
          <p:nvPr/>
        </p:nvSpPr>
        <p:spPr>
          <a:xfrm>
            <a:off x="2557368" y="2884826"/>
            <a:ext cx="1723549" cy="276999"/>
          </a:xfrm>
          <a:prstGeom prst="rect">
            <a:avLst/>
          </a:prstGeom>
          <a:noFill/>
        </p:spPr>
        <p:txBody>
          <a:bodyPr wrap="none" rtlCol="0">
            <a:spAutoFit/>
          </a:bodyPr>
          <a:lstStyle/>
          <a:p>
            <a:pPr algn="ctr"/>
            <a:r>
              <a:rPr kumimoji="1" lang="ja-JP" altLang="en-US" sz="1200" dirty="0">
                <a:latin typeface="+mj-ea"/>
                <a:ea typeface="+mj-ea"/>
              </a:rPr>
              <a:t>②微粉末積層造形装置</a:t>
            </a:r>
            <a:endParaRPr kumimoji="1" lang="en-US" altLang="ja-JP" sz="1200" dirty="0">
              <a:latin typeface="+mj-ea"/>
              <a:ea typeface="+mj-ea"/>
            </a:endParaRPr>
          </a:p>
        </p:txBody>
      </p:sp>
      <p:sp>
        <p:nvSpPr>
          <p:cNvPr id="140" name="テキスト ボックス 139"/>
          <p:cNvSpPr txBox="1"/>
          <p:nvPr/>
        </p:nvSpPr>
        <p:spPr>
          <a:xfrm>
            <a:off x="4682535" y="2894954"/>
            <a:ext cx="2031325" cy="276999"/>
          </a:xfrm>
          <a:prstGeom prst="rect">
            <a:avLst/>
          </a:prstGeom>
          <a:noFill/>
        </p:spPr>
        <p:txBody>
          <a:bodyPr wrap="none" rtlCol="0">
            <a:spAutoFit/>
          </a:bodyPr>
          <a:lstStyle/>
          <a:p>
            <a:pPr algn="ctr"/>
            <a:r>
              <a:rPr lang="ja-JP" altLang="en-US" sz="1200" dirty="0">
                <a:latin typeface="+mj-ea"/>
                <a:ea typeface="+mj-ea"/>
              </a:rPr>
              <a:t>③電子ビーム</a:t>
            </a:r>
            <a:r>
              <a:rPr kumimoji="1" lang="ja-JP" altLang="en-US" sz="1200" dirty="0">
                <a:latin typeface="+mj-ea"/>
                <a:ea typeface="+mj-ea"/>
              </a:rPr>
              <a:t>積層造形装置</a:t>
            </a:r>
            <a:endParaRPr kumimoji="1" lang="en-US" altLang="ja-JP" sz="1200" dirty="0">
              <a:latin typeface="+mj-ea"/>
              <a:ea typeface="+mj-ea"/>
            </a:endParaRPr>
          </a:p>
        </p:txBody>
      </p:sp>
      <p:sp>
        <p:nvSpPr>
          <p:cNvPr id="141" name="テキスト ボックス 140"/>
          <p:cNvSpPr txBox="1"/>
          <p:nvPr/>
        </p:nvSpPr>
        <p:spPr>
          <a:xfrm>
            <a:off x="6863769" y="2894954"/>
            <a:ext cx="2185214" cy="276999"/>
          </a:xfrm>
          <a:prstGeom prst="rect">
            <a:avLst/>
          </a:prstGeom>
          <a:noFill/>
        </p:spPr>
        <p:txBody>
          <a:bodyPr wrap="none" rtlCol="0">
            <a:spAutoFit/>
          </a:bodyPr>
          <a:lstStyle/>
          <a:p>
            <a:pPr algn="ctr"/>
            <a:r>
              <a:rPr lang="ja-JP" altLang="en-US" sz="1200" dirty="0">
                <a:latin typeface="+mj-ea"/>
                <a:ea typeface="+mj-ea"/>
              </a:rPr>
              <a:t>④パウダーデポジション方式</a:t>
            </a:r>
            <a:endParaRPr lang="en-US" altLang="ja-JP" sz="1200" dirty="0">
              <a:latin typeface="+mj-ea"/>
              <a:ea typeface="+mj-ea"/>
            </a:endParaRPr>
          </a:p>
        </p:txBody>
      </p:sp>
      <p:sp>
        <p:nvSpPr>
          <p:cNvPr id="142" name="テキスト ボックス 141"/>
          <p:cNvSpPr txBox="1"/>
          <p:nvPr/>
        </p:nvSpPr>
        <p:spPr>
          <a:xfrm>
            <a:off x="4132087" y="3198527"/>
            <a:ext cx="3125522" cy="276999"/>
          </a:xfrm>
          <a:prstGeom prst="rect">
            <a:avLst/>
          </a:prstGeom>
          <a:noFill/>
        </p:spPr>
        <p:txBody>
          <a:bodyPr wrap="square" rtlCol="0">
            <a:spAutoFit/>
          </a:bodyPr>
          <a:lstStyle/>
          <a:p>
            <a:r>
              <a:rPr lang="ja-JP" altLang="en-US" sz="1200" dirty="0">
                <a:latin typeface="+mj-ea"/>
                <a:ea typeface="+mj-ea"/>
              </a:rPr>
              <a:t>⑤金属</a:t>
            </a:r>
            <a:r>
              <a:rPr lang="en-US" altLang="ja-JP" sz="1200" dirty="0">
                <a:latin typeface="+mj-ea"/>
                <a:ea typeface="+mj-ea"/>
              </a:rPr>
              <a:t>AM</a:t>
            </a:r>
            <a:r>
              <a:rPr lang="ja-JP" altLang="en-US" sz="1200" dirty="0">
                <a:latin typeface="+mj-ea"/>
                <a:ea typeface="+mj-ea"/>
              </a:rPr>
              <a:t>変形予測シミュレーション</a:t>
            </a:r>
            <a:endParaRPr kumimoji="1" lang="en-US" altLang="ja-JP" sz="1200" dirty="0">
              <a:solidFill>
                <a:srgbClr val="0000FF"/>
              </a:solidFill>
              <a:latin typeface="+mj-ea"/>
              <a:ea typeface="+mj-ea"/>
            </a:endParaRPr>
          </a:p>
        </p:txBody>
      </p:sp>
      <p:grpSp>
        <p:nvGrpSpPr>
          <p:cNvPr id="143" name="グループ化 142"/>
          <p:cNvGrpSpPr>
            <a:grpSpLocks noChangeAspect="1"/>
          </p:cNvGrpSpPr>
          <p:nvPr/>
        </p:nvGrpSpPr>
        <p:grpSpPr>
          <a:xfrm>
            <a:off x="2065145" y="3217397"/>
            <a:ext cx="2000007" cy="550067"/>
            <a:chOff x="4731045" y="2365349"/>
            <a:chExt cx="3310603" cy="910527"/>
          </a:xfrm>
        </p:grpSpPr>
        <p:pic>
          <p:nvPicPr>
            <p:cNvPr id="144" name="Picture 6"/>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t="2862" r="89623" b="63220"/>
            <a:stretch/>
          </p:blipFill>
          <p:spPr bwMode="auto">
            <a:xfrm>
              <a:off x="4731045" y="2365349"/>
              <a:ext cx="510369" cy="91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6"/>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l="30291" t="54319" r="12690" b="12137"/>
            <a:stretch/>
          </p:blipFill>
          <p:spPr bwMode="auto">
            <a:xfrm>
              <a:off x="5206152" y="2365349"/>
              <a:ext cx="2835496" cy="91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6" name="テキスト ボックス 145"/>
          <p:cNvSpPr txBox="1"/>
          <p:nvPr/>
        </p:nvSpPr>
        <p:spPr>
          <a:xfrm>
            <a:off x="4129072" y="3491444"/>
            <a:ext cx="2662489" cy="276999"/>
          </a:xfrm>
          <a:prstGeom prst="rect">
            <a:avLst/>
          </a:prstGeom>
          <a:noFill/>
        </p:spPr>
        <p:txBody>
          <a:bodyPr wrap="square" rtlCol="0">
            <a:spAutoFit/>
          </a:bodyPr>
          <a:lstStyle/>
          <a:p>
            <a:r>
              <a:rPr lang="ja-JP" altLang="en-US" sz="1200" dirty="0">
                <a:latin typeface="+mj-ea"/>
                <a:ea typeface="+mj-ea"/>
              </a:rPr>
              <a:t>⑥トポロジー最適化ソフト</a:t>
            </a:r>
            <a:endParaRPr lang="en-US" altLang="ja-JP" sz="1200" dirty="0">
              <a:latin typeface="+mj-ea"/>
              <a:ea typeface="+mj-ea"/>
            </a:endParaRPr>
          </a:p>
        </p:txBody>
      </p:sp>
      <p:pic>
        <p:nvPicPr>
          <p:cNvPr id="61" name="図 6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36296" y="56910"/>
            <a:ext cx="1800493" cy="389017"/>
          </a:xfrm>
          <a:prstGeom prst="rect">
            <a:avLst/>
          </a:prstGeom>
        </p:spPr>
      </p:pic>
      <p:sp>
        <p:nvSpPr>
          <p:cNvPr id="57" name="スライド番号プレースホルダー 2">
            <a:extLst>
              <a:ext uri="{FF2B5EF4-FFF2-40B4-BE49-F238E27FC236}">
                <a16:creationId xmlns:a16="http://schemas.microsoft.com/office/drawing/2014/main" id="{CC60806B-8217-44CD-8E95-3860B528CE62}"/>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127</a:t>
            </a:fld>
            <a:endParaRPr lang="ja-JP" altLang="en-US" sz="1100"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7833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0446" y="6416501"/>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図 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81963"/>
            <a:ext cx="2476500" cy="674846"/>
          </a:xfrm>
          <a:prstGeom prst="rect">
            <a:avLst/>
          </a:prstGeom>
        </p:spPr>
      </p:pic>
      <p:sp>
        <p:nvSpPr>
          <p:cNvPr id="10" name="テキスト ボックス 9"/>
          <p:cNvSpPr txBox="1"/>
          <p:nvPr/>
        </p:nvSpPr>
        <p:spPr>
          <a:xfrm>
            <a:off x="179512" y="-41239"/>
            <a:ext cx="8839797" cy="560153"/>
          </a:xfrm>
          <a:prstGeom prst="rect">
            <a:avLst/>
          </a:prstGeom>
          <a:noFill/>
        </p:spPr>
        <p:txBody>
          <a:bodyPr wrap="square" lIns="0" tIns="0" rIns="0" bIns="0" rtlCol="0">
            <a:spAutoFit/>
          </a:bodyPr>
          <a:lstStyle/>
          <a:p>
            <a:pPr>
              <a:lnSpc>
                <a:spcPct val="1300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技術力の結集による成長分野の研究開発</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コネクタ 59"/>
          <p:cNvCxnSpPr/>
          <p:nvPr/>
        </p:nvCxnSpPr>
        <p:spPr>
          <a:xfrm>
            <a:off x="0" y="523703"/>
            <a:ext cx="9144000"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テキスト ボックス 17">
            <a:extLst>
              <a:ext uri="{FF2B5EF4-FFF2-40B4-BE49-F238E27FC236}">
                <a16:creationId xmlns:a16="http://schemas.microsoft.com/office/drawing/2014/main" id="{B2DD44E4-94E6-496D-8CE5-2715942A2EAE}"/>
              </a:ext>
            </a:extLst>
          </p:cNvPr>
          <p:cNvSpPr txBox="1"/>
          <p:nvPr/>
        </p:nvSpPr>
        <p:spPr>
          <a:xfrm>
            <a:off x="163022" y="555329"/>
            <a:ext cx="8701825" cy="6924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eiryo UI" panose="020B0604030504040204" pitchFamily="50" charset="-128"/>
                <a:ea typeface="Meiryo UI" panose="020B0604030504040204" pitchFamily="50" charset="-128"/>
              </a:rPr>
              <a:t>◆　先進電子材料評価センター</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通称：</a:t>
            </a:r>
            <a:r>
              <a:rPr lang="en-US" altLang="ja-JP" sz="2000" b="1" dirty="0">
                <a:latin typeface="Meiryo UI" panose="020B0604030504040204" pitchFamily="50" charset="-128"/>
                <a:ea typeface="Meiryo UI" panose="020B0604030504040204" pitchFamily="50" charset="-128"/>
              </a:rPr>
              <a:t>5G</a:t>
            </a:r>
            <a:r>
              <a:rPr lang="ja-JP" altLang="en-US" sz="2000" b="1" dirty="0">
                <a:latin typeface="Meiryo UI" panose="020B0604030504040204" pitchFamily="50" charset="-128"/>
                <a:ea typeface="Meiryo UI" panose="020B0604030504040204" pitchFamily="50" charset="-128"/>
              </a:rPr>
              <a:t>センター</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の開設</a:t>
            </a:r>
            <a:r>
              <a:rPr lang="ja-JP" altLang="en-US" sz="1400" b="1" dirty="0">
                <a:latin typeface="Meiryo UI" panose="020B0604030504040204" pitchFamily="50" charset="-128"/>
                <a:ea typeface="Meiryo UI" panose="020B0604030504040204" pitchFamily="50" charset="-128"/>
              </a:rPr>
              <a:t>　</a:t>
            </a:r>
          </a:p>
          <a:p>
            <a:pPr marL="266700" indent="-266700">
              <a:spcBef>
                <a:spcPts val="600"/>
              </a:spcBef>
            </a:pP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5G,6G</a:t>
            </a:r>
            <a:r>
              <a:rPr lang="ja-JP" altLang="en-US" sz="1400" dirty="0">
                <a:latin typeface="Meiryo UI" panose="020B0604030504040204" pitchFamily="50" charset="-128"/>
                <a:ea typeface="Meiryo UI" panose="020B0604030504040204" pitchFamily="50" charset="-128"/>
              </a:rPr>
              <a:t>に関する開発を</a:t>
            </a:r>
            <a:r>
              <a:rPr lang="ja-JP" altLang="en-US" sz="1400" b="1" u="sng" dirty="0">
                <a:solidFill>
                  <a:srgbClr val="FF0000"/>
                </a:solidFill>
                <a:latin typeface="+mn-ea"/>
              </a:rPr>
              <a:t>素材から製品評価まで一貫して支援</a:t>
            </a:r>
            <a:r>
              <a:rPr lang="ja-JP" altLang="en-US" sz="1400" dirty="0">
                <a:latin typeface="+mn-ea"/>
              </a:rPr>
              <a:t>する体制を構築</a:t>
            </a:r>
            <a:endParaRPr lang="en-US" altLang="ja-JP" sz="1400" dirty="0">
              <a:latin typeface="Meiryo UI" panose="020B0604030504040204" pitchFamily="50" charset="-128"/>
              <a:ea typeface="Meiryo UI" panose="020B0604030504040204" pitchFamily="50" charset="-128"/>
            </a:endParaRPr>
          </a:p>
        </p:txBody>
      </p:sp>
      <p:pic>
        <p:nvPicPr>
          <p:cNvPr id="64" name="図 6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877" y="1245845"/>
            <a:ext cx="7962571" cy="5004571"/>
          </a:xfrm>
          <a:prstGeom prst="rect">
            <a:avLst/>
          </a:prstGeom>
        </p:spPr>
      </p:pic>
      <p:sp>
        <p:nvSpPr>
          <p:cNvPr id="65" name="角丸四角形吹き出し 64"/>
          <p:cNvSpPr/>
          <p:nvPr/>
        </p:nvSpPr>
        <p:spPr>
          <a:xfrm>
            <a:off x="803261" y="4509120"/>
            <a:ext cx="1649691" cy="763571"/>
          </a:xfrm>
          <a:prstGeom prst="wedgeRoundRectCallout">
            <a:avLst>
              <a:gd name="adj1" fmla="val -19690"/>
              <a:gd name="adj2" fmla="val 858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令和</a:t>
            </a:r>
            <a:r>
              <a:rPr kumimoji="1" lang="en-US" altLang="ja-JP" b="1" dirty="0"/>
              <a:t>4</a:t>
            </a:r>
            <a:r>
              <a:rPr kumimoji="1" lang="ja-JP" altLang="en-US" b="1" dirty="0"/>
              <a:t>年</a:t>
            </a:r>
            <a:r>
              <a:rPr kumimoji="1" lang="en-US" altLang="ja-JP" b="1" dirty="0"/>
              <a:t>1</a:t>
            </a:r>
            <a:r>
              <a:rPr kumimoji="1" lang="ja-JP" altLang="en-US" b="1" dirty="0"/>
              <a:t>月</a:t>
            </a:r>
            <a:endParaRPr kumimoji="1" lang="en-US" altLang="ja-JP" b="1" dirty="0"/>
          </a:p>
          <a:p>
            <a:pPr algn="ctr"/>
            <a:r>
              <a:rPr kumimoji="1" lang="ja-JP" altLang="en-US" b="1" dirty="0"/>
              <a:t>オープン！</a:t>
            </a:r>
          </a:p>
        </p:txBody>
      </p:sp>
      <p:sp>
        <p:nvSpPr>
          <p:cNvPr id="66" name="角丸四角形 65"/>
          <p:cNvSpPr/>
          <p:nvPr/>
        </p:nvSpPr>
        <p:spPr>
          <a:xfrm>
            <a:off x="1729848" y="6046170"/>
            <a:ext cx="1997236" cy="32689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0">
            <a:schemeClr val="accent5"/>
          </a:lnRef>
          <a:fillRef idx="3">
            <a:schemeClr val="accent5"/>
          </a:fillRef>
          <a:effectRef idx="3">
            <a:schemeClr val="accent5"/>
          </a:effectRef>
          <a:fontRef idx="minor">
            <a:schemeClr val="lt1"/>
          </a:fontRef>
        </p:style>
        <p:txBody>
          <a:bodyPr wrap="none" lIns="0" tIns="0" rIns="0" bIns="0" rtlCol="0" anchor="ctr">
            <a:spAutoFit/>
          </a:bodyPr>
          <a:lstStyle/>
          <a:p>
            <a:pPr>
              <a:lnSpc>
                <a:spcPct val="120000"/>
              </a:lnSpc>
            </a:pP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公設試唯一の装置含む</a:t>
            </a:r>
          </a:p>
        </p:txBody>
      </p:sp>
      <p:sp>
        <p:nvSpPr>
          <p:cNvPr id="11" name="スライド番号プレースホルダー 2">
            <a:extLst>
              <a:ext uri="{FF2B5EF4-FFF2-40B4-BE49-F238E27FC236}">
                <a16:creationId xmlns:a16="http://schemas.microsoft.com/office/drawing/2014/main" id="{BD4B65C1-1DEA-4D89-B18E-DFF78838198F}"/>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128</a:t>
            </a:fld>
            <a:endParaRPr lang="ja-JP" altLang="en-US" sz="1100"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0663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0446" y="6416501"/>
            <a:ext cx="489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図 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181963"/>
            <a:ext cx="2476500" cy="674846"/>
          </a:xfrm>
          <a:prstGeom prst="rect">
            <a:avLst/>
          </a:prstGeom>
        </p:spPr>
      </p:pic>
      <p:sp>
        <p:nvSpPr>
          <p:cNvPr id="10" name="テキスト ボックス 9"/>
          <p:cNvSpPr txBox="1"/>
          <p:nvPr/>
        </p:nvSpPr>
        <p:spPr>
          <a:xfrm>
            <a:off x="179512" y="-41239"/>
            <a:ext cx="8839797" cy="560153"/>
          </a:xfrm>
          <a:prstGeom prst="rect">
            <a:avLst/>
          </a:prstGeom>
          <a:noFill/>
        </p:spPr>
        <p:txBody>
          <a:bodyPr wrap="square" lIns="0" tIns="0" rIns="0" bIns="0" rtlCol="0">
            <a:spAutoFit/>
          </a:bodyPr>
          <a:lstStyle/>
          <a:p>
            <a:pPr>
              <a:lnSpc>
                <a:spcPct val="1300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技術力の結集による成長分野の研究開発</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コネクタ 59"/>
          <p:cNvCxnSpPr/>
          <p:nvPr/>
        </p:nvCxnSpPr>
        <p:spPr>
          <a:xfrm>
            <a:off x="0" y="523703"/>
            <a:ext cx="9144000"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564650" y="2237480"/>
            <a:ext cx="3185487" cy="369332"/>
          </a:xfrm>
          <a:prstGeom prst="rect">
            <a:avLst/>
          </a:prstGeom>
          <a:noFill/>
        </p:spPr>
        <p:txBody>
          <a:bodyPr wrap="none" rtlCol="0">
            <a:spAutoFit/>
          </a:bodyPr>
          <a:lstStyle/>
          <a:p>
            <a:r>
              <a:rPr lang="ja-JP" altLang="en-US" b="1" dirty="0">
                <a:solidFill>
                  <a:srgbClr val="FF0000"/>
                </a:solidFill>
                <a:latin typeface="メイリオ" panose="020B0604030504040204" pitchFamily="50" charset="-128"/>
                <a:ea typeface="メイリオ" panose="020B0604030504040204" pitchFamily="50" charset="-128"/>
              </a:rPr>
              <a:t>光スイッチ海洋分解システム</a:t>
            </a:r>
          </a:p>
        </p:txBody>
      </p:sp>
      <p:sp>
        <p:nvSpPr>
          <p:cNvPr id="12" name="テキスト ボックス 15"/>
          <p:cNvSpPr txBox="1">
            <a:spLocks noChangeArrowheads="1"/>
          </p:cNvSpPr>
          <p:nvPr/>
        </p:nvSpPr>
        <p:spPr bwMode="auto">
          <a:xfrm>
            <a:off x="3169477" y="3805280"/>
            <a:ext cx="28559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6213" indent="-176213">
              <a:spcBef>
                <a:spcPct val="0"/>
              </a:spcBef>
              <a:buFontTx/>
              <a:buNone/>
              <a:defRPr/>
            </a:pPr>
            <a:r>
              <a:rPr lang="ja-JP" altLang="en-US" sz="1400" dirty="0">
                <a:latin typeface="メイリオ" panose="020B0604030504040204" pitchFamily="50" charset="-128"/>
                <a:ea typeface="メイリオ" panose="020B0604030504040204" pitchFamily="50" charset="-128"/>
              </a:rPr>
              <a:t>①</a:t>
            </a:r>
            <a:r>
              <a:rPr lang="en-US" altLang="ja-JP" sz="1400" dirty="0">
                <a:solidFill>
                  <a:srgbClr val="0000FF"/>
                </a:solidFill>
                <a:latin typeface="メイリオ" panose="020B0604030504040204" pitchFamily="50" charset="-128"/>
                <a:ea typeface="メイリオ" panose="020B0604030504040204" pitchFamily="50" charset="-128"/>
              </a:rPr>
              <a:t>ON</a:t>
            </a:r>
            <a:r>
              <a:rPr lang="ja-JP" altLang="en-US" sz="1400" dirty="0">
                <a:solidFill>
                  <a:srgbClr val="0000FF"/>
                </a:solidFill>
                <a:latin typeface="メイリオ" panose="020B0604030504040204" pitchFamily="50" charset="-128"/>
                <a:ea typeface="メイリオ" panose="020B0604030504040204" pitchFamily="50" charset="-128"/>
              </a:rPr>
              <a:t>型</a:t>
            </a:r>
            <a:r>
              <a:rPr lang="ja-JP" altLang="en-US" sz="1400" dirty="0">
                <a:latin typeface="メイリオ" panose="020B0604030504040204" pitchFamily="50" charset="-128"/>
                <a:ea typeface="メイリオ" panose="020B0604030504040204" pitchFamily="50" charset="-128"/>
              </a:rPr>
              <a:t>光スイッチにより海洋分解性を与える（</a:t>
            </a:r>
            <a:r>
              <a:rPr lang="ja-JP" altLang="en-US" sz="1400" u="dbl" dirty="0">
                <a:latin typeface="メイリオ" panose="020B0604030504040204" pitchFamily="50" charset="-128"/>
                <a:ea typeface="メイリオ" panose="020B0604030504040204" pitchFamily="50" charset="-128"/>
              </a:rPr>
              <a:t>海面浮遊型</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pPr marL="176213" indent="-176213">
              <a:spcBef>
                <a:spcPct val="0"/>
              </a:spcBef>
              <a:buFontTx/>
              <a:buNone/>
              <a:defRPr/>
            </a:pPr>
            <a:r>
              <a:rPr lang="ja-JP" altLang="en-US" sz="1400" dirty="0">
                <a:latin typeface="メイリオ" panose="020B0604030504040204" pitchFamily="50" charset="-128"/>
                <a:ea typeface="メイリオ" panose="020B0604030504040204" pitchFamily="50" charset="-128"/>
              </a:rPr>
              <a:t>②</a:t>
            </a:r>
            <a:r>
              <a:rPr lang="en-US" altLang="ja-JP" sz="1400" dirty="0">
                <a:solidFill>
                  <a:srgbClr val="0000FF"/>
                </a:solidFill>
                <a:latin typeface="メイリオ" panose="020B0604030504040204" pitchFamily="50" charset="-128"/>
                <a:ea typeface="メイリオ" panose="020B0604030504040204" pitchFamily="50" charset="-128"/>
              </a:rPr>
              <a:t>OFF</a:t>
            </a:r>
            <a:r>
              <a:rPr lang="ja-JP" altLang="en-US" sz="1400" dirty="0">
                <a:solidFill>
                  <a:srgbClr val="0000FF"/>
                </a:solidFill>
                <a:latin typeface="メイリオ" panose="020B0604030504040204" pitchFamily="50" charset="-128"/>
                <a:ea typeface="メイリオ" panose="020B0604030504040204" pitchFamily="50" charset="-128"/>
              </a:rPr>
              <a:t>型</a:t>
            </a:r>
            <a:r>
              <a:rPr lang="ja-JP" altLang="en-US" sz="1400" dirty="0">
                <a:latin typeface="メイリオ" panose="020B0604030504040204" pitchFamily="50" charset="-128"/>
                <a:ea typeface="メイリオ" panose="020B0604030504040204" pitchFamily="50" charset="-128"/>
              </a:rPr>
              <a:t>光スイッチにより海中分解性を与える（</a:t>
            </a:r>
            <a:r>
              <a:rPr lang="ja-JP" altLang="en-US" sz="1400" u="dbl" dirty="0">
                <a:latin typeface="メイリオ" panose="020B0604030504040204" pitchFamily="50" charset="-128"/>
                <a:ea typeface="メイリオ" panose="020B0604030504040204" pitchFamily="50" charset="-128"/>
              </a:rPr>
              <a:t>海中沈降型</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pPr marL="176213" indent="-176213">
              <a:spcBef>
                <a:spcPct val="0"/>
              </a:spcBef>
              <a:buFontTx/>
              <a:buNone/>
              <a:defRPr/>
            </a:pPr>
            <a:r>
              <a:rPr lang="ja-JP" altLang="en-US" sz="1400" dirty="0">
                <a:latin typeface="メイリオ" panose="020B0604030504040204" pitchFamily="50" charset="-128"/>
                <a:ea typeface="メイリオ" panose="020B0604030504040204" pitchFamily="50" charset="-128"/>
              </a:rPr>
              <a:t>③</a:t>
            </a:r>
            <a:r>
              <a:rPr lang="en-US" altLang="ja-JP" sz="1400" dirty="0">
                <a:solidFill>
                  <a:srgbClr val="FF0000"/>
                </a:solidFill>
                <a:latin typeface="メイリオ" panose="020B0604030504040204" pitchFamily="50" charset="-128"/>
                <a:ea typeface="メイリオ" panose="020B0604030504040204" pitchFamily="50" charset="-128"/>
              </a:rPr>
              <a:t>ON/OFF</a:t>
            </a:r>
            <a:r>
              <a:rPr lang="ja-JP" altLang="en-US" sz="1400" dirty="0">
                <a:solidFill>
                  <a:srgbClr val="FF0000"/>
                </a:solidFill>
                <a:latin typeface="メイリオ" panose="020B0604030504040204" pitchFamily="50" charset="-128"/>
                <a:ea typeface="メイリオ" panose="020B0604030504040204" pitchFamily="50" charset="-128"/>
              </a:rPr>
              <a:t>具有型</a:t>
            </a:r>
            <a:r>
              <a:rPr lang="ja-JP" altLang="en-US" sz="1400" dirty="0">
                <a:latin typeface="メイリオ" panose="020B0604030504040204" pitchFamily="50" charset="-128"/>
                <a:ea typeface="メイリオ" panose="020B0604030504040204" pitchFamily="50" charset="-128"/>
              </a:rPr>
              <a:t>が長期的な</a:t>
            </a:r>
            <a:r>
              <a:rPr lang="ja-JP" altLang="en-US" sz="1400" dirty="0">
                <a:solidFill>
                  <a:srgbClr val="FF0000"/>
                </a:solidFill>
                <a:latin typeface="メイリオ" panose="020B0604030504040204" pitchFamily="50" charset="-128"/>
                <a:ea typeface="メイリオ" panose="020B0604030504040204" pitchFamily="50" charset="-128"/>
              </a:rPr>
              <a:t>浮沈の繰り返しに対応</a:t>
            </a:r>
            <a:endParaRPr lang="en-US" altLang="ja-JP" sz="1400" dirty="0">
              <a:solidFill>
                <a:srgbClr val="FF0000"/>
              </a:solidFill>
              <a:latin typeface="メイリオ" panose="020B0604030504040204" pitchFamily="50" charset="-128"/>
              <a:ea typeface="メイリオ" panose="020B0604030504040204" pitchFamily="50" charset="-128"/>
            </a:endParaRPr>
          </a:p>
        </p:txBody>
      </p:sp>
      <p:pic>
        <p:nvPicPr>
          <p:cNvPr id="13"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01293" y="2946804"/>
            <a:ext cx="12573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オブジェクト 25"/>
          <p:cNvGraphicFramePr>
            <a:graphicFrameLocks noChangeAspect="1"/>
          </p:cNvGraphicFramePr>
          <p:nvPr/>
        </p:nvGraphicFramePr>
        <p:xfrm>
          <a:off x="4755430" y="2989666"/>
          <a:ext cx="1328738" cy="765175"/>
        </p:xfrm>
        <a:graphic>
          <a:graphicData uri="http://schemas.openxmlformats.org/presentationml/2006/ole">
            <mc:AlternateContent xmlns:mc="http://schemas.openxmlformats.org/markup-compatibility/2006">
              <mc:Choice xmlns:v="urn:schemas-microsoft-com:vml" Requires="v">
                <p:oleObj spid="_x0000_s1091" name="CS ChemDraw Drawing" r:id="rId7" imgW="1825487" imgH="1051120" progId="ChemDraw.Document.6.0">
                  <p:embed/>
                </p:oleObj>
              </mc:Choice>
              <mc:Fallback>
                <p:oleObj name="CS ChemDraw Drawing" r:id="rId7" imgW="1825487" imgH="1051120" progId="ChemDraw.Document.6.0">
                  <p:embed/>
                  <p:pic>
                    <p:nvPicPr>
                      <p:cNvPr id="14" name="オブジェクト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5430" y="2989666"/>
                        <a:ext cx="13287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テキスト ボックス 34"/>
          <p:cNvSpPr txBox="1">
            <a:spLocks noChangeArrowheads="1"/>
          </p:cNvSpPr>
          <p:nvPr/>
        </p:nvSpPr>
        <p:spPr bwMode="auto">
          <a:xfrm>
            <a:off x="3717639" y="258624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a:latin typeface="メイリオ" panose="020B0604030504040204" pitchFamily="50" charset="-128"/>
                <a:ea typeface="メイリオ" panose="020B0604030504040204" pitchFamily="50" charset="-128"/>
              </a:rPr>
              <a:t>水中で紫外光</a:t>
            </a:r>
          </a:p>
        </p:txBody>
      </p:sp>
      <p:sp>
        <p:nvSpPr>
          <p:cNvPr id="16" name="テキスト ボックス 3"/>
          <p:cNvSpPr txBox="1">
            <a:spLocks noChangeArrowheads="1"/>
          </p:cNvSpPr>
          <p:nvPr/>
        </p:nvSpPr>
        <p:spPr bwMode="auto">
          <a:xfrm>
            <a:off x="6469594" y="4521659"/>
            <a:ext cx="2337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FontTx/>
              <a:buNone/>
            </a:pPr>
            <a:r>
              <a:rPr lang="ja-JP" altLang="en-US" sz="1200" dirty="0">
                <a:solidFill>
                  <a:srgbClr val="FF0000"/>
                </a:solidFill>
                <a:latin typeface="メイリオ" panose="020B0604030504040204" pitchFamily="50" charset="-128"/>
                <a:ea typeface="メイリオ" panose="020B0604030504040204" pitchFamily="50" charset="-128"/>
              </a:rPr>
              <a:t>軟化</a:t>
            </a:r>
            <a:r>
              <a:rPr lang="ja-JP" altLang="en-US" sz="1200" dirty="0">
                <a:latin typeface="メイリオ" panose="020B0604030504040204" pitchFamily="50" charset="-128"/>
                <a:ea typeface="メイリオ" panose="020B0604030504040204" pitchFamily="50" charset="-128"/>
              </a:rPr>
              <a:t>するため、捕食しても鋭利にならず、</a:t>
            </a:r>
            <a:r>
              <a:rPr lang="ja-JP" altLang="en-US" sz="1200" dirty="0">
                <a:solidFill>
                  <a:srgbClr val="FF0000"/>
                </a:solidFill>
                <a:latin typeface="メイリオ" panose="020B0604030504040204" pitchFamily="50" charset="-128"/>
                <a:ea typeface="メイリオ" panose="020B0604030504040204" pitchFamily="50" charset="-128"/>
              </a:rPr>
              <a:t>消化分解</a:t>
            </a:r>
            <a:r>
              <a:rPr lang="ja-JP" altLang="en-US" sz="1200" dirty="0">
                <a:latin typeface="メイリオ" panose="020B0604030504040204" pitchFamily="50" charset="-128"/>
                <a:ea typeface="メイリオ" panose="020B0604030504040204" pitchFamily="50" charset="-128"/>
              </a:rPr>
              <a:t>するため安全に消化管から排出</a:t>
            </a:r>
          </a:p>
        </p:txBody>
      </p:sp>
      <p:pic>
        <p:nvPicPr>
          <p:cNvPr id="17" name="Picture 9" descr="「太陽イラスト」の画像検索結果"/>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33165" y="2707873"/>
            <a:ext cx="8477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1" descr="「フォークのイラスト」の画像検索結果"/>
          <p:cNvPicPr>
            <a:picLocks noChangeAspect="1" noChangeArrowheads="1"/>
          </p:cNvPicPr>
          <p:nvPr/>
        </p:nvPicPr>
        <p:blipFill>
          <a:blip r:embed="rId10" cstate="email">
            <a:extLst>
              <a:ext uri="{28A0092B-C50C-407E-A947-70E740481C1C}">
                <a14:useLocalDpi xmlns:a14="http://schemas.microsoft.com/office/drawing/2010/main"/>
              </a:ext>
            </a:extLst>
          </a:blip>
          <a:srcRect t="34177" b="34221"/>
          <a:stretch>
            <a:fillRect/>
          </a:stretch>
        </p:blipFill>
        <p:spPr bwMode="auto">
          <a:xfrm>
            <a:off x="6513920" y="3264404"/>
            <a:ext cx="21463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楕円 23"/>
          <p:cNvSpPr/>
          <p:nvPr/>
        </p:nvSpPr>
        <p:spPr>
          <a:xfrm>
            <a:off x="6501220" y="3896229"/>
            <a:ext cx="2171700" cy="646113"/>
          </a:xfrm>
          <a:custGeom>
            <a:avLst/>
            <a:gdLst>
              <a:gd name="connsiteX0" fmla="*/ 0 w 1969313"/>
              <a:gd name="connsiteY0" fmla="*/ 200463 h 400926"/>
              <a:gd name="connsiteX1" fmla="*/ 984657 w 1969313"/>
              <a:gd name="connsiteY1" fmla="*/ 0 h 400926"/>
              <a:gd name="connsiteX2" fmla="*/ 1969314 w 1969313"/>
              <a:gd name="connsiteY2" fmla="*/ 200463 h 400926"/>
              <a:gd name="connsiteX3" fmla="*/ 984657 w 1969313"/>
              <a:gd name="connsiteY3" fmla="*/ 400926 h 400926"/>
              <a:gd name="connsiteX4" fmla="*/ 0 w 1969313"/>
              <a:gd name="connsiteY4" fmla="*/ 200463 h 400926"/>
              <a:gd name="connsiteX0" fmla="*/ 1 w 1969315"/>
              <a:gd name="connsiteY0" fmla="*/ 75577 h 276040"/>
              <a:gd name="connsiteX1" fmla="*/ 989420 w 1969315"/>
              <a:gd name="connsiteY1" fmla="*/ 8464 h 276040"/>
              <a:gd name="connsiteX2" fmla="*/ 1969315 w 1969315"/>
              <a:gd name="connsiteY2" fmla="*/ 75577 h 276040"/>
              <a:gd name="connsiteX3" fmla="*/ 984658 w 1969315"/>
              <a:gd name="connsiteY3" fmla="*/ 276040 h 276040"/>
              <a:gd name="connsiteX4" fmla="*/ 1 w 1969315"/>
              <a:gd name="connsiteY4" fmla="*/ 75577 h 276040"/>
              <a:gd name="connsiteX0" fmla="*/ 1 w 1969315"/>
              <a:gd name="connsiteY0" fmla="*/ 75577 h 151153"/>
              <a:gd name="connsiteX1" fmla="*/ 989420 w 1969315"/>
              <a:gd name="connsiteY1" fmla="*/ 8464 h 151153"/>
              <a:gd name="connsiteX2" fmla="*/ 1969315 w 1969315"/>
              <a:gd name="connsiteY2" fmla="*/ 75577 h 151153"/>
              <a:gd name="connsiteX3" fmla="*/ 994183 w 1969315"/>
              <a:gd name="connsiteY3" fmla="*/ 142690 h 151153"/>
              <a:gd name="connsiteX4" fmla="*/ 1 w 1969315"/>
              <a:gd name="connsiteY4" fmla="*/ 75577 h 151153"/>
              <a:gd name="connsiteX0" fmla="*/ 1 w 1969315"/>
              <a:gd name="connsiteY0" fmla="*/ 75577 h 151153"/>
              <a:gd name="connsiteX1" fmla="*/ 989420 w 1969315"/>
              <a:gd name="connsiteY1" fmla="*/ 8464 h 151153"/>
              <a:gd name="connsiteX2" fmla="*/ 1969315 w 1969315"/>
              <a:gd name="connsiteY2" fmla="*/ 75577 h 151153"/>
              <a:gd name="connsiteX3" fmla="*/ 994183 w 1969315"/>
              <a:gd name="connsiteY3" fmla="*/ 142690 h 151153"/>
              <a:gd name="connsiteX4" fmla="*/ 1 w 1969315"/>
              <a:gd name="connsiteY4" fmla="*/ 75577 h 151153"/>
              <a:gd name="connsiteX0" fmla="*/ 25 w 1969339"/>
              <a:gd name="connsiteY0" fmla="*/ 113790 h 227580"/>
              <a:gd name="connsiteX1" fmla="*/ 989444 w 1969339"/>
              <a:gd name="connsiteY1" fmla="*/ 46677 h 227580"/>
              <a:gd name="connsiteX2" fmla="*/ 1969339 w 1969339"/>
              <a:gd name="connsiteY2" fmla="*/ 113790 h 227580"/>
              <a:gd name="connsiteX3" fmla="*/ 994207 w 1969339"/>
              <a:gd name="connsiteY3" fmla="*/ 180903 h 227580"/>
              <a:gd name="connsiteX4" fmla="*/ 25 w 1969339"/>
              <a:gd name="connsiteY4" fmla="*/ 113790 h 227580"/>
              <a:gd name="connsiteX0" fmla="*/ 18 w 1969332"/>
              <a:gd name="connsiteY0" fmla="*/ 113790 h 227580"/>
              <a:gd name="connsiteX1" fmla="*/ 989437 w 1969332"/>
              <a:gd name="connsiteY1" fmla="*/ 46677 h 227580"/>
              <a:gd name="connsiteX2" fmla="*/ 1969332 w 1969332"/>
              <a:gd name="connsiteY2" fmla="*/ 113790 h 227580"/>
              <a:gd name="connsiteX3" fmla="*/ 994200 w 1969332"/>
              <a:gd name="connsiteY3" fmla="*/ 180903 h 227580"/>
              <a:gd name="connsiteX4" fmla="*/ 18 w 1969332"/>
              <a:gd name="connsiteY4" fmla="*/ 113790 h 227580"/>
              <a:gd name="connsiteX0" fmla="*/ 18 w 1969357"/>
              <a:gd name="connsiteY0" fmla="*/ 135236 h 249026"/>
              <a:gd name="connsiteX1" fmla="*/ 989437 w 1969357"/>
              <a:gd name="connsiteY1" fmla="*/ 68123 h 249026"/>
              <a:gd name="connsiteX2" fmla="*/ 1969332 w 1969357"/>
              <a:gd name="connsiteY2" fmla="*/ 135236 h 249026"/>
              <a:gd name="connsiteX3" fmla="*/ 994200 w 1969357"/>
              <a:gd name="connsiteY3" fmla="*/ 202349 h 249026"/>
              <a:gd name="connsiteX4" fmla="*/ 18 w 1969357"/>
              <a:gd name="connsiteY4" fmla="*/ 135236 h 249026"/>
              <a:gd name="connsiteX0" fmla="*/ 18 w 1969357"/>
              <a:gd name="connsiteY0" fmla="*/ 135236 h 272526"/>
              <a:gd name="connsiteX1" fmla="*/ 989437 w 1969357"/>
              <a:gd name="connsiteY1" fmla="*/ 68123 h 272526"/>
              <a:gd name="connsiteX2" fmla="*/ 1969332 w 1969357"/>
              <a:gd name="connsiteY2" fmla="*/ 135236 h 272526"/>
              <a:gd name="connsiteX3" fmla="*/ 994200 w 1969357"/>
              <a:gd name="connsiteY3" fmla="*/ 202349 h 272526"/>
              <a:gd name="connsiteX4" fmla="*/ 18 w 1969357"/>
              <a:gd name="connsiteY4" fmla="*/ 135236 h 272526"/>
              <a:gd name="connsiteX0" fmla="*/ 18 w 2084426"/>
              <a:gd name="connsiteY0" fmla="*/ 113791 h 251081"/>
              <a:gd name="connsiteX1" fmla="*/ 989437 w 2084426"/>
              <a:gd name="connsiteY1" fmla="*/ 46678 h 251081"/>
              <a:gd name="connsiteX2" fmla="*/ 1956452 w 2084426"/>
              <a:gd name="connsiteY2" fmla="*/ 54223 h 251081"/>
              <a:gd name="connsiteX3" fmla="*/ 1969332 w 2084426"/>
              <a:gd name="connsiteY3" fmla="*/ 113791 h 251081"/>
              <a:gd name="connsiteX4" fmla="*/ 994200 w 2084426"/>
              <a:gd name="connsiteY4" fmla="*/ 180904 h 251081"/>
              <a:gd name="connsiteX5" fmla="*/ 18 w 2084426"/>
              <a:gd name="connsiteY5" fmla="*/ 113791 h 251081"/>
              <a:gd name="connsiteX0" fmla="*/ 18 w 2032724"/>
              <a:gd name="connsiteY0" fmla="*/ 113791 h 227581"/>
              <a:gd name="connsiteX1" fmla="*/ 989437 w 2032724"/>
              <a:gd name="connsiteY1" fmla="*/ 46678 h 227581"/>
              <a:gd name="connsiteX2" fmla="*/ 1956452 w 2032724"/>
              <a:gd name="connsiteY2" fmla="*/ 54223 h 227581"/>
              <a:gd name="connsiteX3" fmla="*/ 1969332 w 2032724"/>
              <a:gd name="connsiteY3" fmla="*/ 113791 h 227581"/>
              <a:gd name="connsiteX4" fmla="*/ 1951689 w 2032724"/>
              <a:gd name="connsiteY4" fmla="*/ 192335 h 227581"/>
              <a:gd name="connsiteX5" fmla="*/ 994200 w 2032724"/>
              <a:gd name="connsiteY5" fmla="*/ 180904 h 227581"/>
              <a:gd name="connsiteX6" fmla="*/ 18 w 2032724"/>
              <a:gd name="connsiteY6" fmla="*/ 113791 h 227581"/>
              <a:gd name="connsiteX0" fmla="*/ 18 w 2032724"/>
              <a:gd name="connsiteY0" fmla="*/ 127873 h 241663"/>
              <a:gd name="connsiteX1" fmla="*/ 989437 w 2032724"/>
              <a:gd name="connsiteY1" fmla="*/ 60760 h 241663"/>
              <a:gd name="connsiteX2" fmla="*/ 1956452 w 2032724"/>
              <a:gd name="connsiteY2" fmla="*/ 1630 h 241663"/>
              <a:gd name="connsiteX3" fmla="*/ 1969332 w 2032724"/>
              <a:gd name="connsiteY3" fmla="*/ 127873 h 241663"/>
              <a:gd name="connsiteX4" fmla="*/ 1951689 w 2032724"/>
              <a:gd name="connsiteY4" fmla="*/ 206417 h 241663"/>
              <a:gd name="connsiteX5" fmla="*/ 994200 w 2032724"/>
              <a:gd name="connsiteY5" fmla="*/ 194986 h 241663"/>
              <a:gd name="connsiteX6" fmla="*/ 18 w 2032724"/>
              <a:gd name="connsiteY6" fmla="*/ 127873 h 241663"/>
              <a:gd name="connsiteX0" fmla="*/ 18 w 2032724"/>
              <a:gd name="connsiteY0" fmla="*/ 127873 h 258805"/>
              <a:gd name="connsiteX1" fmla="*/ 989437 w 2032724"/>
              <a:gd name="connsiteY1" fmla="*/ 60760 h 258805"/>
              <a:gd name="connsiteX2" fmla="*/ 1956452 w 2032724"/>
              <a:gd name="connsiteY2" fmla="*/ 1630 h 258805"/>
              <a:gd name="connsiteX3" fmla="*/ 1969332 w 2032724"/>
              <a:gd name="connsiteY3" fmla="*/ 127873 h 258805"/>
              <a:gd name="connsiteX4" fmla="*/ 1951689 w 2032724"/>
              <a:gd name="connsiteY4" fmla="*/ 258805 h 258805"/>
              <a:gd name="connsiteX5" fmla="*/ 994200 w 2032724"/>
              <a:gd name="connsiteY5" fmla="*/ 194986 h 258805"/>
              <a:gd name="connsiteX6" fmla="*/ 18 w 2032724"/>
              <a:gd name="connsiteY6" fmla="*/ 127873 h 258805"/>
              <a:gd name="connsiteX0" fmla="*/ 18 w 2031388"/>
              <a:gd name="connsiteY0" fmla="*/ 127873 h 258805"/>
              <a:gd name="connsiteX1" fmla="*/ 989437 w 2031388"/>
              <a:gd name="connsiteY1" fmla="*/ 60760 h 258805"/>
              <a:gd name="connsiteX2" fmla="*/ 1956452 w 2031388"/>
              <a:gd name="connsiteY2" fmla="*/ 1630 h 258805"/>
              <a:gd name="connsiteX3" fmla="*/ 1964569 w 2031388"/>
              <a:gd name="connsiteY3" fmla="*/ 85011 h 258805"/>
              <a:gd name="connsiteX4" fmla="*/ 1951689 w 2031388"/>
              <a:gd name="connsiteY4" fmla="*/ 258805 h 258805"/>
              <a:gd name="connsiteX5" fmla="*/ 994200 w 2031388"/>
              <a:gd name="connsiteY5" fmla="*/ 194986 h 258805"/>
              <a:gd name="connsiteX6" fmla="*/ 18 w 2031388"/>
              <a:gd name="connsiteY6" fmla="*/ 127873 h 258805"/>
              <a:gd name="connsiteX0" fmla="*/ 18 w 2044501"/>
              <a:gd name="connsiteY0" fmla="*/ 127873 h 258805"/>
              <a:gd name="connsiteX1" fmla="*/ 989437 w 2044501"/>
              <a:gd name="connsiteY1" fmla="*/ 60760 h 258805"/>
              <a:gd name="connsiteX2" fmla="*/ 1956452 w 2044501"/>
              <a:gd name="connsiteY2" fmla="*/ 1630 h 258805"/>
              <a:gd name="connsiteX3" fmla="*/ 1964569 w 2044501"/>
              <a:gd name="connsiteY3" fmla="*/ 85011 h 258805"/>
              <a:gd name="connsiteX4" fmla="*/ 2008839 w 2044501"/>
              <a:gd name="connsiteY4" fmla="*/ 163555 h 258805"/>
              <a:gd name="connsiteX5" fmla="*/ 1951689 w 2044501"/>
              <a:gd name="connsiteY5" fmla="*/ 258805 h 258805"/>
              <a:gd name="connsiteX6" fmla="*/ 994200 w 2044501"/>
              <a:gd name="connsiteY6" fmla="*/ 194986 h 258805"/>
              <a:gd name="connsiteX7" fmla="*/ 18 w 2044501"/>
              <a:gd name="connsiteY7" fmla="*/ 127873 h 258805"/>
              <a:gd name="connsiteX0" fmla="*/ 18 w 2029203"/>
              <a:gd name="connsiteY0" fmla="*/ 127873 h 258805"/>
              <a:gd name="connsiteX1" fmla="*/ 989437 w 2029203"/>
              <a:gd name="connsiteY1" fmla="*/ 60760 h 258805"/>
              <a:gd name="connsiteX2" fmla="*/ 1956452 w 2029203"/>
              <a:gd name="connsiteY2" fmla="*/ 1630 h 258805"/>
              <a:gd name="connsiteX3" fmla="*/ 1964569 w 2029203"/>
              <a:gd name="connsiteY3" fmla="*/ 85011 h 258805"/>
              <a:gd name="connsiteX4" fmla="*/ 1961214 w 2029203"/>
              <a:gd name="connsiteY4" fmla="*/ 168317 h 258805"/>
              <a:gd name="connsiteX5" fmla="*/ 1951689 w 2029203"/>
              <a:gd name="connsiteY5" fmla="*/ 258805 h 258805"/>
              <a:gd name="connsiteX6" fmla="*/ 994200 w 2029203"/>
              <a:gd name="connsiteY6" fmla="*/ 194986 h 258805"/>
              <a:gd name="connsiteX7" fmla="*/ 18 w 2029203"/>
              <a:gd name="connsiteY7" fmla="*/ 127873 h 258805"/>
              <a:gd name="connsiteX0" fmla="*/ 18 w 2031017"/>
              <a:gd name="connsiteY0" fmla="*/ 127873 h 258805"/>
              <a:gd name="connsiteX1" fmla="*/ 989437 w 2031017"/>
              <a:gd name="connsiteY1" fmla="*/ 60760 h 258805"/>
              <a:gd name="connsiteX2" fmla="*/ 1956452 w 2031017"/>
              <a:gd name="connsiteY2" fmla="*/ 1630 h 258805"/>
              <a:gd name="connsiteX3" fmla="*/ 1964569 w 2031017"/>
              <a:gd name="connsiteY3" fmla="*/ 85011 h 258805"/>
              <a:gd name="connsiteX4" fmla="*/ 1961214 w 2031017"/>
              <a:gd name="connsiteY4" fmla="*/ 130217 h 258805"/>
              <a:gd name="connsiteX5" fmla="*/ 1961214 w 2031017"/>
              <a:gd name="connsiteY5" fmla="*/ 168317 h 258805"/>
              <a:gd name="connsiteX6" fmla="*/ 1951689 w 2031017"/>
              <a:gd name="connsiteY6" fmla="*/ 258805 h 258805"/>
              <a:gd name="connsiteX7" fmla="*/ 994200 w 2031017"/>
              <a:gd name="connsiteY7" fmla="*/ 194986 h 258805"/>
              <a:gd name="connsiteX8" fmla="*/ 18 w 2031017"/>
              <a:gd name="connsiteY8" fmla="*/ 127873 h 258805"/>
              <a:gd name="connsiteX0" fmla="*/ 18 w 2031017"/>
              <a:gd name="connsiteY0" fmla="*/ 127873 h 258805"/>
              <a:gd name="connsiteX1" fmla="*/ 989437 w 2031017"/>
              <a:gd name="connsiteY1" fmla="*/ 60760 h 258805"/>
              <a:gd name="connsiteX2" fmla="*/ 1956452 w 2031017"/>
              <a:gd name="connsiteY2" fmla="*/ 1630 h 258805"/>
              <a:gd name="connsiteX3" fmla="*/ 1964569 w 2031017"/>
              <a:gd name="connsiteY3" fmla="*/ 85011 h 258805"/>
              <a:gd name="connsiteX4" fmla="*/ 2027889 w 2031017"/>
              <a:gd name="connsiteY4" fmla="*/ 125455 h 258805"/>
              <a:gd name="connsiteX5" fmla="*/ 1961214 w 2031017"/>
              <a:gd name="connsiteY5" fmla="*/ 168317 h 258805"/>
              <a:gd name="connsiteX6" fmla="*/ 1951689 w 2031017"/>
              <a:gd name="connsiteY6" fmla="*/ 258805 h 258805"/>
              <a:gd name="connsiteX7" fmla="*/ 994200 w 2031017"/>
              <a:gd name="connsiteY7" fmla="*/ 194986 h 258805"/>
              <a:gd name="connsiteX8" fmla="*/ 18 w 2031017"/>
              <a:gd name="connsiteY8" fmla="*/ 127873 h 258805"/>
              <a:gd name="connsiteX0" fmla="*/ 18 w 2029026"/>
              <a:gd name="connsiteY0" fmla="*/ 127873 h 258805"/>
              <a:gd name="connsiteX1" fmla="*/ 989437 w 2029026"/>
              <a:gd name="connsiteY1" fmla="*/ 60760 h 258805"/>
              <a:gd name="connsiteX2" fmla="*/ 1956452 w 2029026"/>
              <a:gd name="connsiteY2" fmla="*/ 1630 h 258805"/>
              <a:gd name="connsiteX3" fmla="*/ 1883606 w 2029026"/>
              <a:gd name="connsiteY3" fmla="*/ 70724 h 258805"/>
              <a:gd name="connsiteX4" fmla="*/ 2027889 w 2029026"/>
              <a:gd name="connsiteY4" fmla="*/ 125455 h 258805"/>
              <a:gd name="connsiteX5" fmla="*/ 1961214 w 2029026"/>
              <a:gd name="connsiteY5" fmla="*/ 168317 h 258805"/>
              <a:gd name="connsiteX6" fmla="*/ 1951689 w 2029026"/>
              <a:gd name="connsiteY6" fmla="*/ 258805 h 258805"/>
              <a:gd name="connsiteX7" fmla="*/ 994200 w 2029026"/>
              <a:gd name="connsiteY7" fmla="*/ 194986 h 258805"/>
              <a:gd name="connsiteX8" fmla="*/ 18 w 2029026"/>
              <a:gd name="connsiteY8" fmla="*/ 127873 h 258805"/>
              <a:gd name="connsiteX0" fmla="*/ 18 w 2027890"/>
              <a:gd name="connsiteY0" fmla="*/ 127873 h 258805"/>
              <a:gd name="connsiteX1" fmla="*/ 989437 w 2027890"/>
              <a:gd name="connsiteY1" fmla="*/ 60760 h 258805"/>
              <a:gd name="connsiteX2" fmla="*/ 1956452 w 2027890"/>
              <a:gd name="connsiteY2" fmla="*/ 1630 h 258805"/>
              <a:gd name="connsiteX3" fmla="*/ 1883606 w 2027890"/>
              <a:gd name="connsiteY3" fmla="*/ 70724 h 258805"/>
              <a:gd name="connsiteX4" fmla="*/ 2027889 w 2027890"/>
              <a:gd name="connsiteY4" fmla="*/ 125455 h 258805"/>
              <a:gd name="connsiteX5" fmla="*/ 1885014 w 2027890"/>
              <a:gd name="connsiteY5" fmla="*/ 173079 h 258805"/>
              <a:gd name="connsiteX6" fmla="*/ 1951689 w 2027890"/>
              <a:gd name="connsiteY6" fmla="*/ 258805 h 258805"/>
              <a:gd name="connsiteX7" fmla="*/ 994200 w 2027890"/>
              <a:gd name="connsiteY7" fmla="*/ 194986 h 258805"/>
              <a:gd name="connsiteX8" fmla="*/ 18 w 2027890"/>
              <a:gd name="connsiteY8" fmla="*/ 127873 h 258805"/>
              <a:gd name="connsiteX0" fmla="*/ 18 w 2027890"/>
              <a:gd name="connsiteY0" fmla="*/ 127873 h 258805"/>
              <a:gd name="connsiteX1" fmla="*/ 989437 w 2027890"/>
              <a:gd name="connsiteY1" fmla="*/ 60760 h 258805"/>
              <a:gd name="connsiteX2" fmla="*/ 1956452 w 2027890"/>
              <a:gd name="connsiteY2" fmla="*/ 1630 h 258805"/>
              <a:gd name="connsiteX3" fmla="*/ 1883606 w 2027890"/>
              <a:gd name="connsiteY3" fmla="*/ 70724 h 258805"/>
              <a:gd name="connsiteX4" fmla="*/ 2027889 w 2027890"/>
              <a:gd name="connsiteY4" fmla="*/ 125455 h 258805"/>
              <a:gd name="connsiteX5" fmla="*/ 1885014 w 2027890"/>
              <a:gd name="connsiteY5" fmla="*/ 173079 h 258805"/>
              <a:gd name="connsiteX6" fmla="*/ 1951689 w 2027890"/>
              <a:gd name="connsiteY6" fmla="*/ 258805 h 258805"/>
              <a:gd name="connsiteX7" fmla="*/ 994200 w 2027890"/>
              <a:gd name="connsiteY7" fmla="*/ 194986 h 258805"/>
              <a:gd name="connsiteX8" fmla="*/ 18 w 2027890"/>
              <a:gd name="connsiteY8" fmla="*/ 127873 h 258805"/>
              <a:gd name="connsiteX0" fmla="*/ 18 w 2018365"/>
              <a:gd name="connsiteY0" fmla="*/ 127873 h 258805"/>
              <a:gd name="connsiteX1" fmla="*/ 989437 w 2018365"/>
              <a:gd name="connsiteY1" fmla="*/ 60760 h 258805"/>
              <a:gd name="connsiteX2" fmla="*/ 1956452 w 2018365"/>
              <a:gd name="connsiteY2" fmla="*/ 1630 h 258805"/>
              <a:gd name="connsiteX3" fmla="*/ 1883606 w 2018365"/>
              <a:gd name="connsiteY3" fmla="*/ 70724 h 258805"/>
              <a:gd name="connsiteX4" fmla="*/ 2018364 w 2018365"/>
              <a:gd name="connsiteY4" fmla="*/ 82592 h 258805"/>
              <a:gd name="connsiteX5" fmla="*/ 1885014 w 2018365"/>
              <a:gd name="connsiteY5" fmla="*/ 173079 h 258805"/>
              <a:gd name="connsiteX6" fmla="*/ 1951689 w 2018365"/>
              <a:gd name="connsiteY6" fmla="*/ 258805 h 258805"/>
              <a:gd name="connsiteX7" fmla="*/ 994200 w 2018365"/>
              <a:gd name="connsiteY7" fmla="*/ 194986 h 258805"/>
              <a:gd name="connsiteX8" fmla="*/ 18 w 2018365"/>
              <a:gd name="connsiteY8" fmla="*/ 127873 h 258805"/>
              <a:gd name="connsiteX0" fmla="*/ 18 w 2018365"/>
              <a:gd name="connsiteY0" fmla="*/ 127873 h 258805"/>
              <a:gd name="connsiteX1" fmla="*/ 989437 w 2018365"/>
              <a:gd name="connsiteY1" fmla="*/ 60760 h 258805"/>
              <a:gd name="connsiteX2" fmla="*/ 1956452 w 2018365"/>
              <a:gd name="connsiteY2" fmla="*/ 1630 h 258805"/>
              <a:gd name="connsiteX3" fmla="*/ 1883606 w 2018365"/>
              <a:gd name="connsiteY3" fmla="*/ 70724 h 258805"/>
              <a:gd name="connsiteX4" fmla="*/ 2018364 w 2018365"/>
              <a:gd name="connsiteY4" fmla="*/ 82592 h 258805"/>
              <a:gd name="connsiteX5" fmla="*/ 1885014 w 2018365"/>
              <a:gd name="connsiteY5" fmla="*/ 173079 h 258805"/>
              <a:gd name="connsiteX6" fmla="*/ 1951689 w 2018365"/>
              <a:gd name="connsiteY6" fmla="*/ 258805 h 258805"/>
              <a:gd name="connsiteX7" fmla="*/ 994200 w 2018365"/>
              <a:gd name="connsiteY7" fmla="*/ 194986 h 258805"/>
              <a:gd name="connsiteX8" fmla="*/ 18 w 2018365"/>
              <a:gd name="connsiteY8" fmla="*/ 127873 h 258805"/>
              <a:gd name="connsiteX0" fmla="*/ 18 w 2018365"/>
              <a:gd name="connsiteY0" fmla="*/ 127873 h 258805"/>
              <a:gd name="connsiteX1" fmla="*/ 989437 w 2018365"/>
              <a:gd name="connsiteY1" fmla="*/ 60760 h 258805"/>
              <a:gd name="connsiteX2" fmla="*/ 1956452 w 2018365"/>
              <a:gd name="connsiteY2" fmla="*/ 1630 h 258805"/>
              <a:gd name="connsiteX3" fmla="*/ 1883606 w 2018365"/>
              <a:gd name="connsiteY3" fmla="*/ 70724 h 258805"/>
              <a:gd name="connsiteX4" fmla="*/ 2018364 w 2018365"/>
              <a:gd name="connsiteY4" fmla="*/ 115929 h 258805"/>
              <a:gd name="connsiteX5" fmla="*/ 1885014 w 2018365"/>
              <a:gd name="connsiteY5" fmla="*/ 173079 h 258805"/>
              <a:gd name="connsiteX6" fmla="*/ 1951689 w 2018365"/>
              <a:gd name="connsiteY6" fmla="*/ 258805 h 258805"/>
              <a:gd name="connsiteX7" fmla="*/ 994200 w 2018365"/>
              <a:gd name="connsiteY7" fmla="*/ 194986 h 258805"/>
              <a:gd name="connsiteX8" fmla="*/ 18 w 2018365"/>
              <a:gd name="connsiteY8" fmla="*/ 127873 h 258805"/>
              <a:gd name="connsiteX0" fmla="*/ 18 w 2020746"/>
              <a:gd name="connsiteY0" fmla="*/ 127873 h 258805"/>
              <a:gd name="connsiteX1" fmla="*/ 989437 w 2020746"/>
              <a:gd name="connsiteY1" fmla="*/ 60760 h 258805"/>
              <a:gd name="connsiteX2" fmla="*/ 1956452 w 2020746"/>
              <a:gd name="connsiteY2" fmla="*/ 1630 h 258805"/>
              <a:gd name="connsiteX3" fmla="*/ 1883606 w 2020746"/>
              <a:gd name="connsiteY3" fmla="*/ 70724 h 258805"/>
              <a:gd name="connsiteX4" fmla="*/ 2020745 w 2020746"/>
              <a:gd name="connsiteY4" fmla="*/ 125454 h 258805"/>
              <a:gd name="connsiteX5" fmla="*/ 1885014 w 2020746"/>
              <a:gd name="connsiteY5" fmla="*/ 173079 h 258805"/>
              <a:gd name="connsiteX6" fmla="*/ 1951689 w 2020746"/>
              <a:gd name="connsiteY6" fmla="*/ 258805 h 258805"/>
              <a:gd name="connsiteX7" fmla="*/ 994200 w 2020746"/>
              <a:gd name="connsiteY7" fmla="*/ 194986 h 258805"/>
              <a:gd name="connsiteX8" fmla="*/ 18 w 2020746"/>
              <a:gd name="connsiteY8" fmla="*/ 127873 h 258805"/>
              <a:gd name="connsiteX0" fmla="*/ 18 w 2020746"/>
              <a:gd name="connsiteY0" fmla="*/ 127873 h 258805"/>
              <a:gd name="connsiteX1" fmla="*/ 989437 w 2020746"/>
              <a:gd name="connsiteY1" fmla="*/ 60760 h 258805"/>
              <a:gd name="connsiteX2" fmla="*/ 1956452 w 2020746"/>
              <a:gd name="connsiteY2" fmla="*/ 1630 h 258805"/>
              <a:gd name="connsiteX3" fmla="*/ 1883606 w 2020746"/>
              <a:gd name="connsiteY3" fmla="*/ 70724 h 258805"/>
              <a:gd name="connsiteX4" fmla="*/ 2020745 w 2020746"/>
              <a:gd name="connsiteY4" fmla="*/ 125454 h 258805"/>
              <a:gd name="connsiteX5" fmla="*/ 1885014 w 2020746"/>
              <a:gd name="connsiteY5" fmla="*/ 173079 h 258805"/>
              <a:gd name="connsiteX6" fmla="*/ 1951689 w 2020746"/>
              <a:gd name="connsiteY6" fmla="*/ 258805 h 258805"/>
              <a:gd name="connsiteX7" fmla="*/ 994200 w 2020746"/>
              <a:gd name="connsiteY7" fmla="*/ 194986 h 258805"/>
              <a:gd name="connsiteX8" fmla="*/ 18 w 2020746"/>
              <a:gd name="connsiteY8" fmla="*/ 127873 h 258805"/>
              <a:gd name="connsiteX0" fmla="*/ 18 w 2022093"/>
              <a:gd name="connsiteY0" fmla="*/ 127873 h 258805"/>
              <a:gd name="connsiteX1" fmla="*/ 989437 w 2022093"/>
              <a:gd name="connsiteY1" fmla="*/ 60760 h 258805"/>
              <a:gd name="connsiteX2" fmla="*/ 1956452 w 2022093"/>
              <a:gd name="connsiteY2" fmla="*/ 1630 h 258805"/>
              <a:gd name="connsiteX3" fmla="*/ 1883606 w 2022093"/>
              <a:gd name="connsiteY3" fmla="*/ 70724 h 258805"/>
              <a:gd name="connsiteX4" fmla="*/ 2020745 w 2022093"/>
              <a:gd name="connsiteY4" fmla="*/ 125454 h 258805"/>
              <a:gd name="connsiteX5" fmla="*/ 1780239 w 2022093"/>
              <a:gd name="connsiteY5" fmla="*/ 173079 h 258805"/>
              <a:gd name="connsiteX6" fmla="*/ 1951689 w 2022093"/>
              <a:gd name="connsiteY6" fmla="*/ 258805 h 258805"/>
              <a:gd name="connsiteX7" fmla="*/ 994200 w 2022093"/>
              <a:gd name="connsiteY7" fmla="*/ 194986 h 258805"/>
              <a:gd name="connsiteX8" fmla="*/ 18 w 2022093"/>
              <a:gd name="connsiteY8" fmla="*/ 127873 h 258805"/>
              <a:gd name="connsiteX0" fmla="*/ 18 w 2020745"/>
              <a:gd name="connsiteY0" fmla="*/ 127873 h 258805"/>
              <a:gd name="connsiteX1" fmla="*/ 989437 w 2020745"/>
              <a:gd name="connsiteY1" fmla="*/ 60760 h 258805"/>
              <a:gd name="connsiteX2" fmla="*/ 1956452 w 2020745"/>
              <a:gd name="connsiteY2" fmla="*/ 1630 h 258805"/>
              <a:gd name="connsiteX3" fmla="*/ 1781212 w 2020745"/>
              <a:gd name="connsiteY3" fmla="*/ 73106 h 258805"/>
              <a:gd name="connsiteX4" fmla="*/ 2020745 w 2020745"/>
              <a:gd name="connsiteY4" fmla="*/ 125454 h 258805"/>
              <a:gd name="connsiteX5" fmla="*/ 1780239 w 2020745"/>
              <a:gd name="connsiteY5" fmla="*/ 173079 h 258805"/>
              <a:gd name="connsiteX6" fmla="*/ 1951689 w 2020745"/>
              <a:gd name="connsiteY6" fmla="*/ 258805 h 258805"/>
              <a:gd name="connsiteX7" fmla="*/ 994200 w 2020745"/>
              <a:gd name="connsiteY7" fmla="*/ 194986 h 258805"/>
              <a:gd name="connsiteX8" fmla="*/ 18 w 2020745"/>
              <a:gd name="connsiteY8" fmla="*/ 127873 h 258805"/>
              <a:gd name="connsiteX0" fmla="*/ 18 w 2020745"/>
              <a:gd name="connsiteY0" fmla="*/ 127873 h 258805"/>
              <a:gd name="connsiteX1" fmla="*/ 989437 w 2020745"/>
              <a:gd name="connsiteY1" fmla="*/ 60760 h 258805"/>
              <a:gd name="connsiteX2" fmla="*/ 1956452 w 2020745"/>
              <a:gd name="connsiteY2" fmla="*/ 1630 h 258805"/>
              <a:gd name="connsiteX3" fmla="*/ 1781212 w 2020745"/>
              <a:gd name="connsiteY3" fmla="*/ 73106 h 258805"/>
              <a:gd name="connsiteX4" fmla="*/ 2020745 w 2020745"/>
              <a:gd name="connsiteY4" fmla="*/ 125454 h 258805"/>
              <a:gd name="connsiteX5" fmla="*/ 1780239 w 2020745"/>
              <a:gd name="connsiteY5" fmla="*/ 173079 h 258805"/>
              <a:gd name="connsiteX6" fmla="*/ 1951689 w 2020745"/>
              <a:gd name="connsiteY6" fmla="*/ 258805 h 258805"/>
              <a:gd name="connsiteX7" fmla="*/ 994200 w 2020745"/>
              <a:gd name="connsiteY7" fmla="*/ 194986 h 258805"/>
              <a:gd name="connsiteX8" fmla="*/ 18 w 2020745"/>
              <a:gd name="connsiteY8" fmla="*/ 127873 h 258805"/>
              <a:gd name="connsiteX0" fmla="*/ 18 w 2020745"/>
              <a:gd name="connsiteY0" fmla="*/ 127873 h 258805"/>
              <a:gd name="connsiteX1" fmla="*/ 989437 w 2020745"/>
              <a:gd name="connsiteY1" fmla="*/ 60760 h 258805"/>
              <a:gd name="connsiteX2" fmla="*/ 1956452 w 2020745"/>
              <a:gd name="connsiteY2" fmla="*/ 1630 h 258805"/>
              <a:gd name="connsiteX3" fmla="*/ 1781212 w 2020745"/>
              <a:gd name="connsiteY3" fmla="*/ 73106 h 258805"/>
              <a:gd name="connsiteX4" fmla="*/ 2020745 w 2020745"/>
              <a:gd name="connsiteY4" fmla="*/ 125454 h 258805"/>
              <a:gd name="connsiteX5" fmla="*/ 1780239 w 2020745"/>
              <a:gd name="connsiteY5" fmla="*/ 173079 h 258805"/>
              <a:gd name="connsiteX6" fmla="*/ 1951689 w 2020745"/>
              <a:gd name="connsiteY6" fmla="*/ 258805 h 258805"/>
              <a:gd name="connsiteX7" fmla="*/ 994200 w 2020745"/>
              <a:gd name="connsiteY7" fmla="*/ 194986 h 258805"/>
              <a:gd name="connsiteX8" fmla="*/ 18 w 2020745"/>
              <a:gd name="connsiteY8" fmla="*/ 127873 h 258805"/>
              <a:gd name="connsiteX0" fmla="*/ 18 w 2020745"/>
              <a:gd name="connsiteY0" fmla="*/ 145902 h 276834"/>
              <a:gd name="connsiteX1" fmla="*/ 989437 w 2020745"/>
              <a:gd name="connsiteY1" fmla="*/ 78789 h 276834"/>
              <a:gd name="connsiteX2" fmla="*/ 1956452 w 2020745"/>
              <a:gd name="connsiteY2" fmla="*/ 19659 h 276834"/>
              <a:gd name="connsiteX3" fmla="*/ 1781212 w 2020745"/>
              <a:gd name="connsiteY3" fmla="*/ 91135 h 276834"/>
              <a:gd name="connsiteX4" fmla="*/ 2020745 w 2020745"/>
              <a:gd name="connsiteY4" fmla="*/ 143483 h 276834"/>
              <a:gd name="connsiteX5" fmla="*/ 1780239 w 2020745"/>
              <a:gd name="connsiteY5" fmla="*/ 191108 h 276834"/>
              <a:gd name="connsiteX6" fmla="*/ 1951689 w 2020745"/>
              <a:gd name="connsiteY6" fmla="*/ 276834 h 276834"/>
              <a:gd name="connsiteX7" fmla="*/ 994200 w 2020745"/>
              <a:gd name="connsiteY7" fmla="*/ 213015 h 276834"/>
              <a:gd name="connsiteX8" fmla="*/ 18 w 2020745"/>
              <a:gd name="connsiteY8" fmla="*/ 145902 h 276834"/>
              <a:gd name="connsiteX0" fmla="*/ 18 w 2059361"/>
              <a:gd name="connsiteY0" fmla="*/ 145902 h 280203"/>
              <a:gd name="connsiteX1" fmla="*/ 989437 w 2059361"/>
              <a:gd name="connsiteY1" fmla="*/ 78789 h 280203"/>
              <a:gd name="connsiteX2" fmla="*/ 1956452 w 2059361"/>
              <a:gd name="connsiteY2" fmla="*/ 19659 h 280203"/>
              <a:gd name="connsiteX3" fmla="*/ 1781212 w 2059361"/>
              <a:gd name="connsiteY3" fmla="*/ 91135 h 280203"/>
              <a:gd name="connsiteX4" fmla="*/ 2020745 w 2059361"/>
              <a:gd name="connsiteY4" fmla="*/ 143483 h 280203"/>
              <a:gd name="connsiteX5" fmla="*/ 1780239 w 2059361"/>
              <a:gd name="connsiteY5" fmla="*/ 191108 h 280203"/>
              <a:gd name="connsiteX6" fmla="*/ 1951689 w 2059361"/>
              <a:gd name="connsiteY6" fmla="*/ 276834 h 280203"/>
              <a:gd name="connsiteX7" fmla="*/ 994200 w 2059361"/>
              <a:gd name="connsiteY7" fmla="*/ 213015 h 280203"/>
              <a:gd name="connsiteX8" fmla="*/ 18 w 2059361"/>
              <a:gd name="connsiteY8" fmla="*/ 145902 h 280203"/>
              <a:gd name="connsiteX0" fmla="*/ 18 w 2045468"/>
              <a:gd name="connsiteY0" fmla="*/ 145902 h 291520"/>
              <a:gd name="connsiteX1" fmla="*/ 989437 w 2045468"/>
              <a:gd name="connsiteY1" fmla="*/ 78789 h 291520"/>
              <a:gd name="connsiteX2" fmla="*/ 1956452 w 2045468"/>
              <a:gd name="connsiteY2" fmla="*/ 19659 h 291520"/>
              <a:gd name="connsiteX3" fmla="*/ 1781212 w 2045468"/>
              <a:gd name="connsiteY3" fmla="*/ 91135 h 291520"/>
              <a:gd name="connsiteX4" fmla="*/ 2020745 w 2045468"/>
              <a:gd name="connsiteY4" fmla="*/ 143483 h 291520"/>
              <a:gd name="connsiteX5" fmla="*/ 1780239 w 2045468"/>
              <a:gd name="connsiteY5" fmla="*/ 191108 h 291520"/>
              <a:gd name="connsiteX6" fmla="*/ 1951689 w 2045468"/>
              <a:gd name="connsiteY6" fmla="*/ 276834 h 291520"/>
              <a:gd name="connsiteX7" fmla="*/ 994200 w 2045468"/>
              <a:gd name="connsiteY7" fmla="*/ 213015 h 291520"/>
              <a:gd name="connsiteX8" fmla="*/ 18 w 2045468"/>
              <a:gd name="connsiteY8" fmla="*/ 145902 h 291520"/>
              <a:gd name="connsiteX0" fmla="*/ 18 w 2020745"/>
              <a:gd name="connsiteY0" fmla="*/ 145902 h 284390"/>
              <a:gd name="connsiteX1" fmla="*/ 989437 w 2020745"/>
              <a:gd name="connsiteY1" fmla="*/ 78789 h 284390"/>
              <a:gd name="connsiteX2" fmla="*/ 1956452 w 2020745"/>
              <a:gd name="connsiteY2" fmla="*/ 19659 h 284390"/>
              <a:gd name="connsiteX3" fmla="*/ 1781212 w 2020745"/>
              <a:gd name="connsiteY3" fmla="*/ 91135 h 284390"/>
              <a:gd name="connsiteX4" fmla="*/ 2020745 w 2020745"/>
              <a:gd name="connsiteY4" fmla="*/ 143483 h 284390"/>
              <a:gd name="connsiteX5" fmla="*/ 1780239 w 2020745"/>
              <a:gd name="connsiteY5" fmla="*/ 191108 h 284390"/>
              <a:gd name="connsiteX6" fmla="*/ 1951689 w 2020745"/>
              <a:gd name="connsiteY6" fmla="*/ 276834 h 284390"/>
              <a:gd name="connsiteX7" fmla="*/ 994200 w 2020745"/>
              <a:gd name="connsiteY7" fmla="*/ 213015 h 284390"/>
              <a:gd name="connsiteX8" fmla="*/ 18 w 2020745"/>
              <a:gd name="connsiteY8" fmla="*/ 145902 h 284390"/>
              <a:gd name="connsiteX0" fmla="*/ 18 w 2020745"/>
              <a:gd name="connsiteY0" fmla="*/ 145902 h 284430"/>
              <a:gd name="connsiteX1" fmla="*/ 989437 w 2020745"/>
              <a:gd name="connsiteY1" fmla="*/ 78789 h 284430"/>
              <a:gd name="connsiteX2" fmla="*/ 1956452 w 2020745"/>
              <a:gd name="connsiteY2" fmla="*/ 19659 h 284430"/>
              <a:gd name="connsiteX3" fmla="*/ 1781212 w 2020745"/>
              <a:gd name="connsiteY3" fmla="*/ 91135 h 284430"/>
              <a:gd name="connsiteX4" fmla="*/ 2020745 w 2020745"/>
              <a:gd name="connsiteY4" fmla="*/ 143483 h 284430"/>
              <a:gd name="connsiteX5" fmla="*/ 1780239 w 2020745"/>
              <a:gd name="connsiteY5" fmla="*/ 191108 h 284430"/>
              <a:gd name="connsiteX6" fmla="*/ 1956451 w 2020745"/>
              <a:gd name="connsiteY6" fmla="*/ 276834 h 284430"/>
              <a:gd name="connsiteX7" fmla="*/ 994200 w 2020745"/>
              <a:gd name="connsiteY7" fmla="*/ 213015 h 284430"/>
              <a:gd name="connsiteX8" fmla="*/ 18 w 2020745"/>
              <a:gd name="connsiteY8" fmla="*/ 145902 h 284430"/>
              <a:gd name="connsiteX0" fmla="*/ 18 w 2020745"/>
              <a:gd name="connsiteY0" fmla="*/ 145902 h 291577"/>
              <a:gd name="connsiteX1" fmla="*/ 989437 w 2020745"/>
              <a:gd name="connsiteY1" fmla="*/ 78789 h 291577"/>
              <a:gd name="connsiteX2" fmla="*/ 1956452 w 2020745"/>
              <a:gd name="connsiteY2" fmla="*/ 19659 h 291577"/>
              <a:gd name="connsiteX3" fmla="*/ 1781212 w 2020745"/>
              <a:gd name="connsiteY3" fmla="*/ 91135 h 291577"/>
              <a:gd name="connsiteX4" fmla="*/ 2020745 w 2020745"/>
              <a:gd name="connsiteY4" fmla="*/ 143483 h 291577"/>
              <a:gd name="connsiteX5" fmla="*/ 1780239 w 2020745"/>
              <a:gd name="connsiteY5" fmla="*/ 191108 h 291577"/>
              <a:gd name="connsiteX6" fmla="*/ 1956451 w 2020745"/>
              <a:gd name="connsiteY6" fmla="*/ 276834 h 291577"/>
              <a:gd name="connsiteX7" fmla="*/ 994200 w 2020745"/>
              <a:gd name="connsiteY7" fmla="*/ 213015 h 291577"/>
              <a:gd name="connsiteX8" fmla="*/ 18 w 2020745"/>
              <a:gd name="connsiteY8" fmla="*/ 145902 h 291577"/>
              <a:gd name="connsiteX0" fmla="*/ 18 w 2020745"/>
              <a:gd name="connsiteY0" fmla="*/ 145902 h 285278"/>
              <a:gd name="connsiteX1" fmla="*/ 989437 w 2020745"/>
              <a:gd name="connsiteY1" fmla="*/ 78789 h 285278"/>
              <a:gd name="connsiteX2" fmla="*/ 1956452 w 2020745"/>
              <a:gd name="connsiteY2" fmla="*/ 19659 h 285278"/>
              <a:gd name="connsiteX3" fmla="*/ 1781212 w 2020745"/>
              <a:gd name="connsiteY3" fmla="*/ 91135 h 285278"/>
              <a:gd name="connsiteX4" fmla="*/ 2020745 w 2020745"/>
              <a:gd name="connsiteY4" fmla="*/ 143483 h 285278"/>
              <a:gd name="connsiteX5" fmla="*/ 1780239 w 2020745"/>
              <a:gd name="connsiteY5" fmla="*/ 191108 h 285278"/>
              <a:gd name="connsiteX6" fmla="*/ 1956451 w 2020745"/>
              <a:gd name="connsiteY6" fmla="*/ 276834 h 285278"/>
              <a:gd name="connsiteX7" fmla="*/ 994200 w 2020745"/>
              <a:gd name="connsiteY7" fmla="*/ 213015 h 285278"/>
              <a:gd name="connsiteX8" fmla="*/ 18 w 2020745"/>
              <a:gd name="connsiteY8" fmla="*/ 145902 h 285278"/>
              <a:gd name="connsiteX0" fmla="*/ 18 w 2020745"/>
              <a:gd name="connsiteY0" fmla="*/ 145902 h 285278"/>
              <a:gd name="connsiteX1" fmla="*/ 989437 w 2020745"/>
              <a:gd name="connsiteY1" fmla="*/ 78789 h 285278"/>
              <a:gd name="connsiteX2" fmla="*/ 1956452 w 2020745"/>
              <a:gd name="connsiteY2" fmla="*/ 19659 h 285278"/>
              <a:gd name="connsiteX3" fmla="*/ 1781212 w 2020745"/>
              <a:gd name="connsiteY3" fmla="*/ 91135 h 285278"/>
              <a:gd name="connsiteX4" fmla="*/ 2020745 w 2020745"/>
              <a:gd name="connsiteY4" fmla="*/ 143483 h 285278"/>
              <a:gd name="connsiteX5" fmla="*/ 1780239 w 2020745"/>
              <a:gd name="connsiteY5" fmla="*/ 191108 h 285278"/>
              <a:gd name="connsiteX6" fmla="*/ 1973120 w 2020745"/>
              <a:gd name="connsiteY6" fmla="*/ 276834 h 285278"/>
              <a:gd name="connsiteX7" fmla="*/ 994200 w 2020745"/>
              <a:gd name="connsiteY7" fmla="*/ 213015 h 285278"/>
              <a:gd name="connsiteX8" fmla="*/ 18 w 2020745"/>
              <a:gd name="connsiteY8" fmla="*/ 145902 h 285278"/>
              <a:gd name="connsiteX0" fmla="*/ 18 w 2020745"/>
              <a:gd name="connsiteY0" fmla="*/ 145902 h 285278"/>
              <a:gd name="connsiteX1" fmla="*/ 989437 w 2020745"/>
              <a:gd name="connsiteY1" fmla="*/ 78789 h 285278"/>
              <a:gd name="connsiteX2" fmla="*/ 1956452 w 2020745"/>
              <a:gd name="connsiteY2" fmla="*/ 19659 h 285278"/>
              <a:gd name="connsiteX3" fmla="*/ 1781212 w 2020745"/>
              <a:gd name="connsiteY3" fmla="*/ 91135 h 285278"/>
              <a:gd name="connsiteX4" fmla="*/ 2020745 w 2020745"/>
              <a:gd name="connsiteY4" fmla="*/ 143483 h 285278"/>
              <a:gd name="connsiteX5" fmla="*/ 1780239 w 2020745"/>
              <a:gd name="connsiteY5" fmla="*/ 191108 h 285278"/>
              <a:gd name="connsiteX6" fmla="*/ 1963595 w 2020745"/>
              <a:gd name="connsiteY6" fmla="*/ 276834 h 285278"/>
              <a:gd name="connsiteX7" fmla="*/ 994200 w 2020745"/>
              <a:gd name="connsiteY7" fmla="*/ 213015 h 285278"/>
              <a:gd name="connsiteX8" fmla="*/ 18 w 2020745"/>
              <a:gd name="connsiteY8" fmla="*/ 145902 h 285278"/>
              <a:gd name="connsiteX0" fmla="*/ 18 w 2020940"/>
              <a:gd name="connsiteY0" fmla="*/ 145902 h 277000"/>
              <a:gd name="connsiteX1" fmla="*/ 989437 w 2020940"/>
              <a:gd name="connsiteY1" fmla="*/ 78789 h 277000"/>
              <a:gd name="connsiteX2" fmla="*/ 1956452 w 2020940"/>
              <a:gd name="connsiteY2" fmla="*/ 19659 h 277000"/>
              <a:gd name="connsiteX3" fmla="*/ 1781212 w 2020940"/>
              <a:gd name="connsiteY3" fmla="*/ 91135 h 277000"/>
              <a:gd name="connsiteX4" fmla="*/ 2020745 w 2020940"/>
              <a:gd name="connsiteY4" fmla="*/ 143483 h 277000"/>
              <a:gd name="connsiteX5" fmla="*/ 1732614 w 2020940"/>
              <a:gd name="connsiteY5" fmla="*/ 193490 h 277000"/>
              <a:gd name="connsiteX6" fmla="*/ 1963595 w 2020940"/>
              <a:gd name="connsiteY6" fmla="*/ 276834 h 277000"/>
              <a:gd name="connsiteX7" fmla="*/ 994200 w 2020940"/>
              <a:gd name="connsiteY7" fmla="*/ 213015 h 277000"/>
              <a:gd name="connsiteX8" fmla="*/ 18 w 2020940"/>
              <a:gd name="connsiteY8" fmla="*/ 145902 h 277000"/>
              <a:gd name="connsiteX0" fmla="*/ 18 w 2020940"/>
              <a:gd name="connsiteY0" fmla="*/ 145902 h 277000"/>
              <a:gd name="connsiteX1" fmla="*/ 989437 w 2020940"/>
              <a:gd name="connsiteY1" fmla="*/ 78789 h 277000"/>
              <a:gd name="connsiteX2" fmla="*/ 1956452 w 2020940"/>
              <a:gd name="connsiteY2" fmla="*/ 19659 h 277000"/>
              <a:gd name="connsiteX3" fmla="*/ 1781212 w 2020940"/>
              <a:gd name="connsiteY3" fmla="*/ 91135 h 277000"/>
              <a:gd name="connsiteX4" fmla="*/ 2020745 w 2020940"/>
              <a:gd name="connsiteY4" fmla="*/ 155389 h 277000"/>
              <a:gd name="connsiteX5" fmla="*/ 1732614 w 2020940"/>
              <a:gd name="connsiteY5" fmla="*/ 193490 h 277000"/>
              <a:gd name="connsiteX6" fmla="*/ 1963595 w 2020940"/>
              <a:gd name="connsiteY6" fmla="*/ 276834 h 277000"/>
              <a:gd name="connsiteX7" fmla="*/ 994200 w 2020940"/>
              <a:gd name="connsiteY7" fmla="*/ 213015 h 277000"/>
              <a:gd name="connsiteX8" fmla="*/ 18 w 2020940"/>
              <a:gd name="connsiteY8" fmla="*/ 145902 h 277000"/>
              <a:gd name="connsiteX0" fmla="*/ 18 w 2020940"/>
              <a:gd name="connsiteY0" fmla="*/ 145902 h 288181"/>
              <a:gd name="connsiteX1" fmla="*/ 989437 w 2020940"/>
              <a:gd name="connsiteY1" fmla="*/ 78789 h 288181"/>
              <a:gd name="connsiteX2" fmla="*/ 1956452 w 2020940"/>
              <a:gd name="connsiteY2" fmla="*/ 19659 h 288181"/>
              <a:gd name="connsiteX3" fmla="*/ 1781212 w 2020940"/>
              <a:gd name="connsiteY3" fmla="*/ 91135 h 288181"/>
              <a:gd name="connsiteX4" fmla="*/ 2020745 w 2020940"/>
              <a:gd name="connsiteY4" fmla="*/ 155389 h 288181"/>
              <a:gd name="connsiteX5" fmla="*/ 1732614 w 2020940"/>
              <a:gd name="connsiteY5" fmla="*/ 193490 h 288181"/>
              <a:gd name="connsiteX6" fmla="*/ 1963595 w 2020940"/>
              <a:gd name="connsiteY6" fmla="*/ 276834 h 288181"/>
              <a:gd name="connsiteX7" fmla="*/ 994200 w 2020940"/>
              <a:gd name="connsiteY7" fmla="*/ 213015 h 288181"/>
              <a:gd name="connsiteX8" fmla="*/ 18 w 2020940"/>
              <a:gd name="connsiteY8" fmla="*/ 145902 h 288181"/>
              <a:gd name="connsiteX0" fmla="*/ 18 w 2020940"/>
              <a:gd name="connsiteY0" fmla="*/ 156831 h 299110"/>
              <a:gd name="connsiteX1" fmla="*/ 989437 w 2020940"/>
              <a:gd name="connsiteY1" fmla="*/ 89718 h 299110"/>
              <a:gd name="connsiteX2" fmla="*/ 1956452 w 2020940"/>
              <a:gd name="connsiteY2" fmla="*/ 30588 h 299110"/>
              <a:gd name="connsiteX3" fmla="*/ 1781212 w 2020940"/>
              <a:gd name="connsiteY3" fmla="*/ 102064 h 299110"/>
              <a:gd name="connsiteX4" fmla="*/ 2020745 w 2020940"/>
              <a:gd name="connsiteY4" fmla="*/ 166318 h 299110"/>
              <a:gd name="connsiteX5" fmla="*/ 1732614 w 2020940"/>
              <a:gd name="connsiteY5" fmla="*/ 204419 h 299110"/>
              <a:gd name="connsiteX6" fmla="*/ 1963595 w 2020940"/>
              <a:gd name="connsiteY6" fmla="*/ 287763 h 299110"/>
              <a:gd name="connsiteX7" fmla="*/ 994200 w 2020940"/>
              <a:gd name="connsiteY7" fmla="*/ 223944 h 299110"/>
              <a:gd name="connsiteX8" fmla="*/ 18 w 2020940"/>
              <a:gd name="connsiteY8" fmla="*/ 156831 h 299110"/>
              <a:gd name="connsiteX0" fmla="*/ 18 w 2020940"/>
              <a:gd name="connsiteY0" fmla="*/ 132695 h 274974"/>
              <a:gd name="connsiteX1" fmla="*/ 989437 w 2020940"/>
              <a:gd name="connsiteY1" fmla="*/ 65582 h 274974"/>
              <a:gd name="connsiteX2" fmla="*/ 1963595 w 2020940"/>
              <a:gd name="connsiteY2" fmla="*/ 35027 h 274974"/>
              <a:gd name="connsiteX3" fmla="*/ 1781212 w 2020940"/>
              <a:gd name="connsiteY3" fmla="*/ 77928 h 274974"/>
              <a:gd name="connsiteX4" fmla="*/ 2020745 w 2020940"/>
              <a:gd name="connsiteY4" fmla="*/ 142182 h 274974"/>
              <a:gd name="connsiteX5" fmla="*/ 1732614 w 2020940"/>
              <a:gd name="connsiteY5" fmla="*/ 180283 h 274974"/>
              <a:gd name="connsiteX6" fmla="*/ 1963595 w 2020940"/>
              <a:gd name="connsiteY6" fmla="*/ 263627 h 274974"/>
              <a:gd name="connsiteX7" fmla="*/ 994200 w 2020940"/>
              <a:gd name="connsiteY7" fmla="*/ 199808 h 274974"/>
              <a:gd name="connsiteX8" fmla="*/ 18 w 2020940"/>
              <a:gd name="connsiteY8" fmla="*/ 132695 h 274974"/>
              <a:gd name="connsiteX0" fmla="*/ 18 w 2020940"/>
              <a:gd name="connsiteY0" fmla="*/ 121226 h 263505"/>
              <a:gd name="connsiteX1" fmla="*/ 989437 w 2020940"/>
              <a:gd name="connsiteY1" fmla="*/ 54113 h 263505"/>
              <a:gd name="connsiteX2" fmla="*/ 1963595 w 2020940"/>
              <a:gd name="connsiteY2" fmla="*/ 23558 h 263505"/>
              <a:gd name="connsiteX3" fmla="*/ 1781212 w 2020940"/>
              <a:gd name="connsiteY3" fmla="*/ 66459 h 263505"/>
              <a:gd name="connsiteX4" fmla="*/ 2020745 w 2020940"/>
              <a:gd name="connsiteY4" fmla="*/ 130713 h 263505"/>
              <a:gd name="connsiteX5" fmla="*/ 1732614 w 2020940"/>
              <a:gd name="connsiteY5" fmla="*/ 168814 h 263505"/>
              <a:gd name="connsiteX6" fmla="*/ 1963595 w 2020940"/>
              <a:gd name="connsiteY6" fmla="*/ 252158 h 263505"/>
              <a:gd name="connsiteX7" fmla="*/ 994200 w 2020940"/>
              <a:gd name="connsiteY7" fmla="*/ 188339 h 263505"/>
              <a:gd name="connsiteX8" fmla="*/ 18 w 2020940"/>
              <a:gd name="connsiteY8" fmla="*/ 121226 h 263505"/>
              <a:gd name="connsiteX0" fmla="*/ 18 w 2020940"/>
              <a:gd name="connsiteY0" fmla="*/ 121226 h 259153"/>
              <a:gd name="connsiteX1" fmla="*/ 989437 w 2020940"/>
              <a:gd name="connsiteY1" fmla="*/ 54113 h 259153"/>
              <a:gd name="connsiteX2" fmla="*/ 1963595 w 2020940"/>
              <a:gd name="connsiteY2" fmla="*/ 23558 h 259153"/>
              <a:gd name="connsiteX3" fmla="*/ 1781212 w 2020940"/>
              <a:gd name="connsiteY3" fmla="*/ 66459 h 259153"/>
              <a:gd name="connsiteX4" fmla="*/ 2020745 w 2020940"/>
              <a:gd name="connsiteY4" fmla="*/ 130713 h 259153"/>
              <a:gd name="connsiteX5" fmla="*/ 1732614 w 2020940"/>
              <a:gd name="connsiteY5" fmla="*/ 168814 h 259153"/>
              <a:gd name="connsiteX6" fmla="*/ 1994551 w 2020940"/>
              <a:gd name="connsiteY6" fmla="*/ 247396 h 259153"/>
              <a:gd name="connsiteX7" fmla="*/ 994200 w 2020940"/>
              <a:gd name="connsiteY7" fmla="*/ 188339 h 259153"/>
              <a:gd name="connsiteX8" fmla="*/ 18 w 2020940"/>
              <a:gd name="connsiteY8" fmla="*/ 121226 h 259153"/>
              <a:gd name="connsiteX0" fmla="*/ 18 w 2020940"/>
              <a:gd name="connsiteY0" fmla="*/ 133740 h 271667"/>
              <a:gd name="connsiteX1" fmla="*/ 989437 w 2020940"/>
              <a:gd name="connsiteY1" fmla="*/ 66627 h 271667"/>
              <a:gd name="connsiteX2" fmla="*/ 1963595 w 2020940"/>
              <a:gd name="connsiteY2" fmla="*/ 36072 h 271667"/>
              <a:gd name="connsiteX3" fmla="*/ 1781212 w 2020940"/>
              <a:gd name="connsiteY3" fmla="*/ 78973 h 271667"/>
              <a:gd name="connsiteX4" fmla="*/ 2020745 w 2020940"/>
              <a:gd name="connsiteY4" fmla="*/ 143227 h 271667"/>
              <a:gd name="connsiteX5" fmla="*/ 1732614 w 2020940"/>
              <a:gd name="connsiteY5" fmla="*/ 181328 h 271667"/>
              <a:gd name="connsiteX6" fmla="*/ 1994551 w 2020940"/>
              <a:gd name="connsiteY6" fmla="*/ 259910 h 271667"/>
              <a:gd name="connsiteX7" fmla="*/ 994200 w 2020940"/>
              <a:gd name="connsiteY7" fmla="*/ 200853 h 271667"/>
              <a:gd name="connsiteX8" fmla="*/ 18 w 2020940"/>
              <a:gd name="connsiteY8" fmla="*/ 133740 h 271667"/>
              <a:gd name="connsiteX0" fmla="*/ 18 w 2027287"/>
              <a:gd name="connsiteY0" fmla="*/ 135702 h 273629"/>
              <a:gd name="connsiteX1" fmla="*/ 989437 w 2027287"/>
              <a:gd name="connsiteY1" fmla="*/ 68589 h 273629"/>
              <a:gd name="connsiteX2" fmla="*/ 1982645 w 2027287"/>
              <a:gd name="connsiteY2" fmla="*/ 35652 h 273629"/>
              <a:gd name="connsiteX3" fmla="*/ 1781212 w 2027287"/>
              <a:gd name="connsiteY3" fmla="*/ 80935 h 273629"/>
              <a:gd name="connsiteX4" fmla="*/ 2020745 w 2027287"/>
              <a:gd name="connsiteY4" fmla="*/ 145189 h 273629"/>
              <a:gd name="connsiteX5" fmla="*/ 1732614 w 2027287"/>
              <a:gd name="connsiteY5" fmla="*/ 183290 h 273629"/>
              <a:gd name="connsiteX6" fmla="*/ 1994551 w 2027287"/>
              <a:gd name="connsiteY6" fmla="*/ 261872 h 273629"/>
              <a:gd name="connsiteX7" fmla="*/ 994200 w 2027287"/>
              <a:gd name="connsiteY7" fmla="*/ 202815 h 273629"/>
              <a:gd name="connsiteX8" fmla="*/ 18 w 2027287"/>
              <a:gd name="connsiteY8" fmla="*/ 135702 h 273629"/>
              <a:gd name="connsiteX0" fmla="*/ 18 w 2030260"/>
              <a:gd name="connsiteY0" fmla="*/ 135702 h 284156"/>
              <a:gd name="connsiteX1" fmla="*/ 989437 w 2030260"/>
              <a:gd name="connsiteY1" fmla="*/ 68589 h 284156"/>
              <a:gd name="connsiteX2" fmla="*/ 1982645 w 2030260"/>
              <a:gd name="connsiteY2" fmla="*/ 35652 h 284156"/>
              <a:gd name="connsiteX3" fmla="*/ 1781212 w 2030260"/>
              <a:gd name="connsiteY3" fmla="*/ 80935 h 284156"/>
              <a:gd name="connsiteX4" fmla="*/ 2020745 w 2030260"/>
              <a:gd name="connsiteY4" fmla="*/ 145189 h 284156"/>
              <a:gd name="connsiteX5" fmla="*/ 1732614 w 2030260"/>
              <a:gd name="connsiteY5" fmla="*/ 183290 h 284156"/>
              <a:gd name="connsiteX6" fmla="*/ 1994551 w 2030260"/>
              <a:gd name="connsiteY6" fmla="*/ 261872 h 284156"/>
              <a:gd name="connsiteX7" fmla="*/ 994200 w 2030260"/>
              <a:gd name="connsiteY7" fmla="*/ 202815 h 284156"/>
              <a:gd name="connsiteX8" fmla="*/ 18 w 2030260"/>
              <a:gd name="connsiteY8" fmla="*/ 135702 h 284156"/>
              <a:gd name="connsiteX0" fmla="*/ 18 w 2027287"/>
              <a:gd name="connsiteY0" fmla="*/ 135702 h 289123"/>
              <a:gd name="connsiteX1" fmla="*/ 989437 w 2027287"/>
              <a:gd name="connsiteY1" fmla="*/ 68589 h 289123"/>
              <a:gd name="connsiteX2" fmla="*/ 1982645 w 2027287"/>
              <a:gd name="connsiteY2" fmla="*/ 35652 h 289123"/>
              <a:gd name="connsiteX3" fmla="*/ 1781212 w 2027287"/>
              <a:gd name="connsiteY3" fmla="*/ 80935 h 289123"/>
              <a:gd name="connsiteX4" fmla="*/ 2020745 w 2027287"/>
              <a:gd name="connsiteY4" fmla="*/ 145189 h 289123"/>
              <a:gd name="connsiteX5" fmla="*/ 1732614 w 2027287"/>
              <a:gd name="connsiteY5" fmla="*/ 183290 h 289123"/>
              <a:gd name="connsiteX6" fmla="*/ 1994551 w 2027287"/>
              <a:gd name="connsiteY6" fmla="*/ 261872 h 289123"/>
              <a:gd name="connsiteX7" fmla="*/ 994200 w 2027287"/>
              <a:gd name="connsiteY7" fmla="*/ 202815 h 289123"/>
              <a:gd name="connsiteX8" fmla="*/ 18 w 2027287"/>
              <a:gd name="connsiteY8" fmla="*/ 135702 h 289123"/>
              <a:gd name="connsiteX0" fmla="*/ 18 w 2027287"/>
              <a:gd name="connsiteY0" fmla="*/ 135702 h 289123"/>
              <a:gd name="connsiteX1" fmla="*/ 989437 w 2027287"/>
              <a:gd name="connsiteY1" fmla="*/ 68589 h 289123"/>
              <a:gd name="connsiteX2" fmla="*/ 1982645 w 2027287"/>
              <a:gd name="connsiteY2" fmla="*/ 35652 h 289123"/>
              <a:gd name="connsiteX3" fmla="*/ 1781212 w 2027287"/>
              <a:gd name="connsiteY3" fmla="*/ 80935 h 289123"/>
              <a:gd name="connsiteX4" fmla="*/ 2023126 w 2027287"/>
              <a:gd name="connsiteY4" fmla="*/ 157095 h 289123"/>
              <a:gd name="connsiteX5" fmla="*/ 1732614 w 2027287"/>
              <a:gd name="connsiteY5" fmla="*/ 183290 h 289123"/>
              <a:gd name="connsiteX6" fmla="*/ 1994551 w 2027287"/>
              <a:gd name="connsiteY6" fmla="*/ 261872 h 289123"/>
              <a:gd name="connsiteX7" fmla="*/ 994200 w 2027287"/>
              <a:gd name="connsiteY7" fmla="*/ 202815 h 289123"/>
              <a:gd name="connsiteX8" fmla="*/ 18 w 2027287"/>
              <a:gd name="connsiteY8" fmla="*/ 135702 h 289123"/>
              <a:gd name="connsiteX0" fmla="*/ 18 w 2026306"/>
              <a:gd name="connsiteY0" fmla="*/ 108743 h 262164"/>
              <a:gd name="connsiteX1" fmla="*/ 989437 w 2026306"/>
              <a:gd name="connsiteY1" fmla="*/ 41630 h 262164"/>
              <a:gd name="connsiteX2" fmla="*/ 1982645 w 2026306"/>
              <a:gd name="connsiteY2" fmla="*/ 8693 h 262164"/>
              <a:gd name="connsiteX3" fmla="*/ 1726443 w 2026306"/>
              <a:gd name="connsiteY3" fmla="*/ 68263 h 262164"/>
              <a:gd name="connsiteX4" fmla="*/ 2023126 w 2026306"/>
              <a:gd name="connsiteY4" fmla="*/ 130136 h 262164"/>
              <a:gd name="connsiteX5" fmla="*/ 1732614 w 2026306"/>
              <a:gd name="connsiteY5" fmla="*/ 156331 h 262164"/>
              <a:gd name="connsiteX6" fmla="*/ 1994551 w 2026306"/>
              <a:gd name="connsiteY6" fmla="*/ 234913 h 262164"/>
              <a:gd name="connsiteX7" fmla="*/ 994200 w 2026306"/>
              <a:gd name="connsiteY7" fmla="*/ 175856 h 262164"/>
              <a:gd name="connsiteX8" fmla="*/ 18 w 2026306"/>
              <a:gd name="connsiteY8" fmla="*/ 108743 h 262164"/>
              <a:gd name="connsiteX0" fmla="*/ 18 w 2026306"/>
              <a:gd name="connsiteY0" fmla="*/ 131702 h 285123"/>
              <a:gd name="connsiteX1" fmla="*/ 989437 w 2026306"/>
              <a:gd name="connsiteY1" fmla="*/ 64589 h 285123"/>
              <a:gd name="connsiteX2" fmla="*/ 1982645 w 2026306"/>
              <a:gd name="connsiteY2" fmla="*/ 31652 h 285123"/>
              <a:gd name="connsiteX3" fmla="*/ 1726443 w 2026306"/>
              <a:gd name="connsiteY3" fmla="*/ 91222 h 285123"/>
              <a:gd name="connsiteX4" fmla="*/ 2023126 w 2026306"/>
              <a:gd name="connsiteY4" fmla="*/ 153095 h 285123"/>
              <a:gd name="connsiteX5" fmla="*/ 1732614 w 2026306"/>
              <a:gd name="connsiteY5" fmla="*/ 179290 h 285123"/>
              <a:gd name="connsiteX6" fmla="*/ 1994551 w 2026306"/>
              <a:gd name="connsiteY6" fmla="*/ 257872 h 285123"/>
              <a:gd name="connsiteX7" fmla="*/ 994200 w 2026306"/>
              <a:gd name="connsiteY7" fmla="*/ 198815 h 285123"/>
              <a:gd name="connsiteX8" fmla="*/ 18 w 2026306"/>
              <a:gd name="connsiteY8" fmla="*/ 131702 h 285123"/>
              <a:gd name="connsiteX0" fmla="*/ 18 w 2023128"/>
              <a:gd name="connsiteY0" fmla="*/ 131702 h 291169"/>
              <a:gd name="connsiteX1" fmla="*/ 989437 w 2023128"/>
              <a:gd name="connsiteY1" fmla="*/ 64589 h 291169"/>
              <a:gd name="connsiteX2" fmla="*/ 1982645 w 2023128"/>
              <a:gd name="connsiteY2" fmla="*/ 31652 h 291169"/>
              <a:gd name="connsiteX3" fmla="*/ 1726443 w 2023128"/>
              <a:gd name="connsiteY3" fmla="*/ 91222 h 291169"/>
              <a:gd name="connsiteX4" fmla="*/ 2023126 w 2023128"/>
              <a:gd name="connsiteY4" fmla="*/ 153095 h 291169"/>
              <a:gd name="connsiteX5" fmla="*/ 1732614 w 2023128"/>
              <a:gd name="connsiteY5" fmla="*/ 179290 h 291169"/>
              <a:gd name="connsiteX6" fmla="*/ 1994551 w 2023128"/>
              <a:gd name="connsiteY6" fmla="*/ 257872 h 291169"/>
              <a:gd name="connsiteX7" fmla="*/ 994200 w 2023128"/>
              <a:gd name="connsiteY7" fmla="*/ 198815 h 291169"/>
              <a:gd name="connsiteX8" fmla="*/ 18 w 2023128"/>
              <a:gd name="connsiteY8" fmla="*/ 131702 h 291169"/>
              <a:gd name="connsiteX0" fmla="*/ 18 w 2027875"/>
              <a:gd name="connsiteY0" fmla="*/ 131702 h 282133"/>
              <a:gd name="connsiteX1" fmla="*/ 989437 w 2027875"/>
              <a:gd name="connsiteY1" fmla="*/ 64589 h 282133"/>
              <a:gd name="connsiteX2" fmla="*/ 1982645 w 2027875"/>
              <a:gd name="connsiteY2" fmla="*/ 31652 h 282133"/>
              <a:gd name="connsiteX3" fmla="*/ 1726443 w 2027875"/>
              <a:gd name="connsiteY3" fmla="*/ 91222 h 282133"/>
              <a:gd name="connsiteX4" fmla="*/ 2023126 w 2027875"/>
              <a:gd name="connsiteY4" fmla="*/ 153095 h 282133"/>
              <a:gd name="connsiteX5" fmla="*/ 1732614 w 2027875"/>
              <a:gd name="connsiteY5" fmla="*/ 179290 h 282133"/>
              <a:gd name="connsiteX6" fmla="*/ 1994551 w 2027875"/>
              <a:gd name="connsiteY6" fmla="*/ 257872 h 282133"/>
              <a:gd name="connsiteX7" fmla="*/ 994200 w 2027875"/>
              <a:gd name="connsiteY7" fmla="*/ 198815 h 282133"/>
              <a:gd name="connsiteX8" fmla="*/ 18 w 2027875"/>
              <a:gd name="connsiteY8" fmla="*/ 131702 h 282133"/>
              <a:gd name="connsiteX0" fmla="*/ 18 w 2023128"/>
              <a:gd name="connsiteY0" fmla="*/ 131702 h 280155"/>
              <a:gd name="connsiteX1" fmla="*/ 989437 w 2023128"/>
              <a:gd name="connsiteY1" fmla="*/ 64589 h 280155"/>
              <a:gd name="connsiteX2" fmla="*/ 1982645 w 2023128"/>
              <a:gd name="connsiteY2" fmla="*/ 31652 h 280155"/>
              <a:gd name="connsiteX3" fmla="*/ 1726443 w 2023128"/>
              <a:gd name="connsiteY3" fmla="*/ 91222 h 280155"/>
              <a:gd name="connsiteX4" fmla="*/ 2023126 w 2023128"/>
              <a:gd name="connsiteY4" fmla="*/ 153095 h 280155"/>
              <a:gd name="connsiteX5" fmla="*/ 1732614 w 2023128"/>
              <a:gd name="connsiteY5" fmla="*/ 179290 h 280155"/>
              <a:gd name="connsiteX6" fmla="*/ 1994551 w 2023128"/>
              <a:gd name="connsiteY6" fmla="*/ 257872 h 280155"/>
              <a:gd name="connsiteX7" fmla="*/ 994200 w 2023128"/>
              <a:gd name="connsiteY7" fmla="*/ 198815 h 280155"/>
              <a:gd name="connsiteX8" fmla="*/ 18 w 2023128"/>
              <a:gd name="connsiteY8" fmla="*/ 131702 h 280155"/>
              <a:gd name="connsiteX0" fmla="*/ 18 w 2023128"/>
              <a:gd name="connsiteY0" fmla="*/ 131702 h 267728"/>
              <a:gd name="connsiteX1" fmla="*/ 989437 w 2023128"/>
              <a:gd name="connsiteY1" fmla="*/ 64589 h 267728"/>
              <a:gd name="connsiteX2" fmla="*/ 1982645 w 2023128"/>
              <a:gd name="connsiteY2" fmla="*/ 31652 h 267728"/>
              <a:gd name="connsiteX3" fmla="*/ 1726443 w 2023128"/>
              <a:gd name="connsiteY3" fmla="*/ 91222 h 267728"/>
              <a:gd name="connsiteX4" fmla="*/ 2023126 w 2023128"/>
              <a:gd name="connsiteY4" fmla="*/ 153095 h 267728"/>
              <a:gd name="connsiteX5" fmla="*/ 1732614 w 2023128"/>
              <a:gd name="connsiteY5" fmla="*/ 179290 h 267728"/>
              <a:gd name="connsiteX6" fmla="*/ 2006457 w 2023128"/>
              <a:gd name="connsiteY6" fmla="*/ 243584 h 267728"/>
              <a:gd name="connsiteX7" fmla="*/ 994200 w 2023128"/>
              <a:gd name="connsiteY7" fmla="*/ 198815 h 267728"/>
              <a:gd name="connsiteX8" fmla="*/ 18 w 2023128"/>
              <a:gd name="connsiteY8" fmla="*/ 131702 h 267728"/>
              <a:gd name="connsiteX0" fmla="*/ 18 w 2020033"/>
              <a:gd name="connsiteY0" fmla="*/ 131702 h 267728"/>
              <a:gd name="connsiteX1" fmla="*/ 989437 w 2020033"/>
              <a:gd name="connsiteY1" fmla="*/ 64589 h 267728"/>
              <a:gd name="connsiteX2" fmla="*/ 1982645 w 2020033"/>
              <a:gd name="connsiteY2" fmla="*/ 31652 h 267728"/>
              <a:gd name="connsiteX3" fmla="*/ 1726443 w 2020033"/>
              <a:gd name="connsiteY3" fmla="*/ 91222 h 267728"/>
              <a:gd name="connsiteX4" fmla="*/ 2015982 w 2020033"/>
              <a:gd name="connsiteY4" fmla="*/ 145951 h 267728"/>
              <a:gd name="connsiteX5" fmla="*/ 1732614 w 2020033"/>
              <a:gd name="connsiteY5" fmla="*/ 179290 h 267728"/>
              <a:gd name="connsiteX6" fmla="*/ 2006457 w 2020033"/>
              <a:gd name="connsiteY6" fmla="*/ 243584 h 267728"/>
              <a:gd name="connsiteX7" fmla="*/ 994200 w 2020033"/>
              <a:gd name="connsiteY7" fmla="*/ 198815 h 267728"/>
              <a:gd name="connsiteX8" fmla="*/ 18 w 2020033"/>
              <a:gd name="connsiteY8" fmla="*/ 131702 h 267728"/>
              <a:gd name="connsiteX0" fmla="*/ 18 w 2020033"/>
              <a:gd name="connsiteY0" fmla="*/ 131702 h 267728"/>
              <a:gd name="connsiteX1" fmla="*/ 989437 w 2020033"/>
              <a:gd name="connsiteY1" fmla="*/ 64589 h 267728"/>
              <a:gd name="connsiteX2" fmla="*/ 1982645 w 2020033"/>
              <a:gd name="connsiteY2" fmla="*/ 31652 h 267728"/>
              <a:gd name="connsiteX3" fmla="*/ 1726443 w 2020033"/>
              <a:gd name="connsiteY3" fmla="*/ 91222 h 267728"/>
              <a:gd name="connsiteX4" fmla="*/ 2015982 w 2020033"/>
              <a:gd name="connsiteY4" fmla="*/ 145951 h 267728"/>
              <a:gd name="connsiteX5" fmla="*/ 1732614 w 2020033"/>
              <a:gd name="connsiteY5" fmla="*/ 179290 h 267728"/>
              <a:gd name="connsiteX6" fmla="*/ 2006457 w 2020033"/>
              <a:gd name="connsiteY6" fmla="*/ 243584 h 267728"/>
              <a:gd name="connsiteX7" fmla="*/ 994200 w 2020033"/>
              <a:gd name="connsiteY7" fmla="*/ 198815 h 267728"/>
              <a:gd name="connsiteX8" fmla="*/ 18 w 2020033"/>
              <a:gd name="connsiteY8" fmla="*/ 131702 h 267728"/>
              <a:gd name="connsiteX0" fmla="*/ 18 w 2020033"/>
              <a:gd name="connsiteY0" fmla="*/ 131702 h 267728"/>
              <a:gd name="connsiteX1" fmla="*/ 989437 w 2020033"/>
              <a:gd name="connsiteY1" fmla="*/ 64589 h 267728"/>
              <a:gd name="connsiteX2" fmla="*/ 1982645 w 2020033"/>
              <a:gd name="connsiteY2" fmla="*/ 31652 h 267728"/>
              <a:gd name="connsiteX3" fmla="*/ 1726443 w 2020033"/>
              <a:gd name="connsiteY3" fmla="*/ 91222 h 267728"/>
              <a:gd name="connsiteX4" fmla="*/ 2015982 w 2020033"/>
              <a:gd name="connsiteY4" fmla="*/ 145951 h 267728"/>
              <a:gd name="connsiteX5" fmla="*/ 1732614 w 2020033"/>
              <a:gd name="connsiteY5" fmla="*/ 179290 h 267728"/>
              <a:gd name="connsiteX6" fmla="*/ 2006457 w 2020033"/>
              <a:gd name="connsiteY6" fmla="*/ 243584 h 267728"/>
              <a:gd name="connsiteX7" fmla="*/ 994200 w 2020033"/>
              <a:gd name="connsiteY7" fmla="*/ 198815 h 267728"/>
              <a:gd name="connsiteX8" fmla="*/ 18 w 2020033"/>
              <a:gd name="connsiteY8" fmla="*/ 131702 h 267728"/>
              <a:gd name="connsiteX0" fmla="*/ 18 w 2020033"/>
              <a:gd name="connsiteY0" fmla="*/ 148451 h 284477"/>
              <a:gd name="connsiteX1" fmla="*/ 989437 w 2020033"/>
              <a:gd name="connsiteY1" fmla="*/ 81338 h 284477"/>
              <a:gd name="connsiteX2" fmla="*/ 1982645 w 2020033"/>
              <a:gd name="connsiteY2" fmla="*/ 48401 h 284477"/>
              <a:gd name="connsiteX3" fmla="*/ 1726443 w 2020033"/>
              <a:gd name="connsiteY3" fmla="*/ 107971 h 284477"/>
              <a:gd name="connsiteX4" fmla="*/ 2015982 w 2020033"/>
              <a:gd name="connsiteY4" fmla="*/ 162700 h 284477"/>
              <a:gd name="connsiteX5" fmla="*/ 1732614 w 2020033"/>
              <a:gd name="connsiteY5" fmla="*/ 196039 h 284477"/>
              <a:gd name="connsiteX6" fmla="*/ 2006457 w 2020033"/>
              <a:gd name="connsiteY6" fmla="*/ 260333 h 284477"/>
              <a:gd name="connsiteX7" fmla="*/ 994200 w 2020033"/>
              <a:gd name="connsiteY7" fmla="*/ 215564 h 284477"/>
              <a:gd name="connsiteX8" fmla="*/ 18 w 2020033"/>
              <a:gd name="connsiteY8" fmla="*/ 148451 h 284477"/>
              <a:gd name="connsiteX0" fmla="*/ 18 w 2015984"/>
              <a:gd name="connsiteY0" fmla="*/ 148451 h 295754"/>
              <a:gd name="connsiteX1" fmla="*/ 989437 w 2015984"/>
              <a:gd name="connsiteY1" fmla="*/ 81338 h 295754"/>
              <a:gd name="connsiteX2" fmla="*/ 1982645 w 2015984"/>
              <a:gd name="connsiteY2" fmla="*/ 48401 h 295754"/>
              <a:gd name="connsiteX3" fmla="*/ 1726443 w 2015984"/>
              <a:gd name="connsiteY3" fmla="*/ 107971 h 295754"/>
              <a:gd name="connsiteX4" fmla="*/ 2015982 w 2015984"/>
              <a:gd name="connsiteY4" fmla="*/ 162700 h 295754"/>
              <a:gd name="connsiteX5" fmla="*/ 1732614 w 2015984"/>
              <a:gd name="connsiteY5" fmla="*/ 196039 h 295754"/>
              <a:gd name="connsiteX6" fmla="*/ 2006457 w 2015984"/>
              <a:gd name="connsiteY6" fmla="*/ 260333 h 295754"/>
              <a:gd name="connsiteX7" fmla="*/ 994200 w 2015984"/>
              <a:gd name="connsiteY7" fmla="*/ 215564 h 295754"/>
              <a:gd name="connsiteX8" fmla="*/ 18 w 2015984"/>
              <a:gd name="connsiteY8" fmla="*/ 148451 h 295754"/>
              <a:gd name="connsiteX0" fmla="*/ 18 w 2016371"/>
              <a:gd name="connsiteY0" fmla="*/ 108743 h 256046"/>
              <a:gd name="connsiteX1" fmla="*/ 989437 w 2016371"/>
              <a:gd name="connsiteY1" fmla="*/ 41630 h 256046"/>
              <a:gd name="connsiteX2" fmla="*/ 1982645 w 2016371"/>
              <a:gd name="connsiteY2" fmla="*/ 8693 h 256046"/>
              <a:gd name="connsiteX3" fmla="*/ 1657387 w 2016371"/>
              <a:gd name="connsiteY3" fmla="*/ 63501 h 256046"/>
              <a:gd name="connsiteX4" fmla="*/ 2015982 w 2016371"/>
              <a:gd name="connsiteY4" fmla="*/ 122992 h 256046"/>
              <a:gd name="connsiteX5" fmla="*/ 1732614 w 2016371"/>
              <a:gd name="connsiteY5" fmla="*/ 156331 h 256046"/>
              <a:gd name="connsiteX6" fmla="*/ 2006457 w 2016371"/>
              <a:gd name="connsiteY6" fmla="*/ 220625 h 256046"/>
              <a:gd name="connsiteX7" fmla="*/ 994200 w 2016371"/>
              <a:gd name="connsiteY7" fmla="*/ 175856 h 256046"/>
              <a:gd name="connsiteX8" fmla="*/ 18 w 2016371"/>
              <a:gd name="connsiteY8" fmla="*/ 108743 h 256046"/>
              <a:gd name="connsiteX0" fmla="*/ 18 w 2023852"/>
              <a:gd name="connsiteY0" fmla="*/ 108743 h 220773"/>
              <a:gd name="connsiteX1" fmla="*/ 989437 w 2023852"/>
              <a:gd name="connsiteY1" fmla="*/ 41630 h 220773"/>
              <a:gd name="connsiteX2" fmla="*/ 1982645 w 2023852"/>
              <a:gd name="connsiteY2" fmla="*/ 8693 h 220773"/>
              <a:gd name="connsiteX3" fmla="*/ 1657387 w 2023852"/>
              <a:gd name="connsiteY3" fmla="*/ 63501 h 220773"/>
              <a:gd name="connsiteX4" fmla="*/ 2015982 w 2023852"/>
              <a:gd name="connsiteY4" fmla="*/ 122992 h 220773"/>
              <a:gd name="connsiteX5" fmla="*/ 1661177 w 2023852"/>
              <a:gd name="connsiteY5" fmla="*/ 161093 h 220773"/>
              <a:gd name="connsiteX6" fmla="*/ 2006457 w 2023852"/>
              <a:gd name="connsiteY6" fmla="*/ 220625 h 220773"/>
              <a:gd name="connsiteX7" fmla="*/ 994200 w 2023852"/>
              <a:gd name="connsiteY7" fmla="*/ 175856 h 220773"/>
              <a:gd name="connsiteX8" fmla="*/ 18 w 2023852"/>
              <a:gd name="connsiteY8" fmla="*/ 108743 h 220773"/>
              <a:gd name="connsiteX0" fmla="*/ 18 w 2023852"/>
              <a:gd name="connsiteY0" fmla="*/ 108743 h 220773"/>
              <a:gd name="connsiteX1" fmla="*/ 989437 w 2023852"/>
              <a:gd name="connsiteY1" fmla="*/ 41630 h 220773"/>
              <a:gd name="connsiteX2" fmla="*/ 1982645 w 2023852"/>
              <a:gd name="connsiteY2" fmla="*/ 8693 h 220773"/>
              <a:gd name="connsiteX3" fmla="*/ 1538324 w 2023852"/>
              <a:gd name="connsiteY3" fmla="*/ 56358 h 220773"/>
              <a:gd name="connsiteX4" fmla="*/ 2015982 w 2023852"/>
              <a:gd name="connsiteY4" fmla="*/ 122992 h 220773"/>
              <a:gd name="connsiteX5" fmla="*/ 1661177 w 2023852"/>
              <a:gd name="connsiteY5" fmla="*/ 161093 h 220773"/>
              <a:gd name="connsiteX6" fmla="*/ 2006457 w 2023852"/>
              <a:gd name="connsiteY6" fmla="*/ 220625 h 220773"/>
              <a:gd name="connsiteX7" fmla="*/ 994200 w 2023852"/>
              <a:gd name="connsiteY7" fmla="*/ 175856 h 220773"/>
              <a:gd name="connsiteX8" fmla="*/ 18 w 2023852"/>
              <a:gd name="connsiteY8" fmla="*/ 108743 h 220773"/>
              <a:gd name="connsiteX0" fmla="*/ 18 w 2016685"/>
              <a:gd name="connsiteY0" fmla="*/ 108743 h 220625"/>
              <a:gd name="connsiteX1" fmla="*/ 989437 w 2016685"/>
              <a:gd name="connsiteY1" fmla="*/ 41630 h 220625"/>
              <a:gd name="connsiteX2" fmla="*/ 1982645 w 2016685"/>
              <a:gd name="connsiteY2" fmla="*/ 8693 h 220625"/>
              <a:gd name="connsiteX3" fmla="*/ 1538324 w 2016685"/>
              <a:gd name="connsiteY3" fmla="*/ 56358 h 220625"/>
              <a:gd name="connsiteX4" fmla="*/ 2015982 w 2016685"/>
              <a:gd name="connsiteY4" fmla="*/ 122992 h 220625"/>
              <a:gd name="connsiteX5" fmla="*/ 1544495 w 2016685"/>
              <a:gd name="connsiteY5" fmla="*/ 156330 h 220625"/>
              <a:gd name="connsiteX6" fmla="*/ 2006457 w 2016685"/>
              <a:gd name="connsiteY6" fmla="*/ 220625 h 220625"/>
              <a:gd name="connsiteX7" fmla="*/ 994200 w 2016685"/>
              <a:gd name="connsiteY7" fmla="*/ 175856 h 220625"/>
              <a:gd name="connsiteX8" fmla="*/ 18 w 2016685"/>
              <a:gd name="connsiteY8" fmla="*/ 108743 h 220625"/>
              <a:gd name="connsiteX0" fmla="*/ 18 w 2016685"/>
              <a:gd name="connsiteY0" fmla="*/ 108743 h 220625"/>
              <a:gd name="connsiteX1" fmla="*/ 989437 w 2016685"/>
              <a:gd name="connsiteY1" fmla="*/ 41630 h 220625"/>
              <a:gd name="connsiteX2" fmla="*/ 2004077 w 2016685"/>
              <a:gd name="connsiteY2" fmla="*/ 8693 h 220625"/>
              <a:gd name="connsiteX3" fmla="*/ 1538324 w 2016685"/>
              <a:gd name="connsiteY3" fmla="*/ 56358 h 220625"/>
              <a:gd name="connsiteX4" fmla="*/ 2015982 w 2016685"/>
              <a:gd name="connsiteY4" fmla="*/ 122992 h 220625"/>
              <a:gd name="connsiteX5" fmla="*/ 1544495 w 2016685"/>
              <a:gd name="connsiteY5" fmla="*/ 156330 h 220625"/>
              <a:gd name="connsiteX6" fmla="*/ 2006457 w 2016685"/>
              <a:gd name="connsiteY6" fmla="*/ 220625 h 220625"/>
              <a:gd name="connsiteX7" fmla="*/ 994200 w 2016685"/>
              <a:gd name="connsiteY7" fmla="*/ 175856 h 220625"/>
              <a:gd name="connsiteX8" fmla="*/ 18 w 2016685"/>
              <a:gd name="connsiteY8" fmla="*/ 108743 h 220625"/>
              <a:gd name="connsiteX0" fmla="*/ 18 w 2016685"/>
              <a:gd name="connsiteY0" fmla="*/ 160192 h 272074"/>
              <a:gd name="connsiteX1" fmla="*/ 989437 w 2016685"/>
              <a:gd name="connsiteY1" fmla="*/ 93079 h 272074"/>
              <a:gd name="connsiteX2" fmla="*/ 2004077 w 2016685"/>
              <a:gd name="connsiteY2" fmla="*/ 60142 h 272074"/>
              <a:gd name="connsiteX3" fmla="*/ 1538324 w 2016685"/>
              <a:gd name="connsiteY3" fmla="*/ 107807 h 272074"/>
              <a:gd name="connsiteX4" fmla="*/ 2015982 w 2016685"/>
              <a:gd name="connsiteY4" fmla="*/ 174441 h 272074"/>
              <a:gd name="connsiteX5" fmla="*/ 1544495 w 2016685"/>
              <a:gd name="connsiteY5" fmla="*/ 207779 h 272074"/>
              <a:gd name="connsiteX6" fmla="*/ 2006457 w 2016685"/>
              <a:gd name="connsiteY6" fmla="*/ 272074 h 272074"/>
              <a:gd name="connsiteX7" fmla="*/ 994200 w 2016685"/>
              <a:gd name="connsiteY7" fmla="*/ 227305 h 272074"/>
              <a:gd name="connsiteX8" fmla="*/ 18 w 2016685"/>
              <a:gd name="connsiteY8" fmla="*/ 160192 h 272074"/>
              <a:gd name="connsiteX0" fmla="*/ 18 w 2015983"/>
              <a:gd name="connsiteY0" fmla="*/ 160192 h 327635"/>
              <a:gd name="connsiteX1" fmla="*/ 989437 w 2015983"/>
              <a:gd name="connsiteY1" fmla="*/ 93079 h 327635"/>
              <a:gd name="connsiteX2" fmla="*/ 2004077 w 2015983"/>
              <a:gd name="connsiteY2" fmla="*/ 60142 h 327635"/>
              <a:gd name="connsiteX3" fmla="*/ 1538324 w 2015983"/>
              <a:gd name="connsiteY3" fmla="*/ 107807 h 327635"/>
              <a:gd name="connsiteX4" fmla="*/ 2015982 w 2015983"/>
              <a:gd name="connsiteY4" fmla="*/ 174441 h 327635"/>
              <a:gd name="connsiteX5" fmla="*/ 1544495 w 2015983"/>
              <a:gd name="connsiteY5" fmla="*/ 207779 h 327635"/>
              <a:gd name="connsiteX6" fmla="*/ 2006457 w 2015983"/>
              <a:gd name="connsiteY6" fmla="*/ 272074 h 327635"/>
              <a:gd name="connsiteX7" fmla="*/ 994200 w 2015983"/>
              <a:gd name="connsiteY7" fmla="*/ 227305 h 327635"/>
              <a:gd name="connsiteX8" fmla="*/ 18 w 2015983"/>
              <a:gd name="connsiteY8" fmla="*/ 160192 h 327635"/>
              <a:gd name="connsiteX0" fmla="*/ 18 w 2015983"/>
              <a:gd name="connsiteY0" fmla="*/ 160192 h 315153"/>
              <a:gd name="connsiteX1" fmla="*/ 989437 w 2015983"/>
              <a:gd name="connsiteY1" fmla="*/ 93079 h 315153"/>
              <a:gd name="connsiteX2" fmla="*/ 2004077 w 2015983"/>
              <a:gd name="connsiteY2" fmla="*/ 60142 h 315153"/>
              <a:gd name="connsiteX3" fmla="*/ 1538324 w 2015983"/>
              <a:gd name="connsiteY3" fmla="*/ 107807 h 315153"/>
              <a:gd name="connsiteX4" fmla="*/ 2015982 w 2015983"/>
              <a:gd name="connsiteY4" fmla="*/ 174441 h 315153"/>
              <a:gd name="connsiteX5" fmla="*/ 1544495 w 2015983"/>
              <a:gd name="connsiteY5" fmla="*/ 207779 h 315153"/>
              <a:gd name="connsiteX6" fmla="*/ 2006457 w 2015983"/>
              <a:gd name="connsiteY6" fmla="*/ 272074 h 315153"/>
              <a:gd name="connsiteX7" fmla="*/ 994200 w 2015983"/>
              <a:gd name="connsiteY7" fmla="*/ 227305 h 315153"/>
              <a:gd name="connsiteX8" fmla="*/ 18 w 2015983"/>
              <a:gd name="connsiteY8" fmla="*/ 160192 h 315153"/>
              <a:gd name="connsiteX0" fmla="*/ 18 w 2015983"/>
              <a:gd name="connsiteY0" fmla="*/ 160192 h 309981"/>
              <a:gd name="connsiteX1" fmla="*/ 989437 w 2015983"/>
              <a:gd name="connsiteY1" fmla="*/ 93079 h 309981"/>
              <a:gd name="connsiteX2" fmla="*/ 2004077 w 2015983"/>
              <a:gd name="connsiteY2" fmla="*/ 60142 h 309981"/>
              <a:gd name="connsiteX3" fmla="*/ 1538324 w 2015983"/>
              <a:gd name="connsiteY3" fmla="*/ 107807 h 309981"/>
              <a:gd name="connsiteX4" fmla="*/ 2015982 w 2015983"/>
              <a:gd name="connsiteY4" fmla="*/ 174441 h 309981"/>
              <a:gd name="connsiteX5" fmla="*/ 1544495 w 2015983"/>
              <a:gd name="connsiteY5" fmla="*/ 207779 h 309981"/>
              <a:gd name="connsiteX6" fmla="*/ 2006457 w 2015983"/>
              <a:gd name="connsiteY6" fmla="*/ 272074 h 309981"/>
              <a:gd name="connsiteX7" fmla="*/ 994200 w 2015983"/>
              <a:gd name="connsiteY7" fmla="*/ 227305 h 309981"/>
              <a:gd name="connsiteX8" fmla="*/ 18 w 2015983"/>
              <a:gd name="connsiteY8" fmla="*/ 160192 h 309981"/>
              <a:gd name="connsiteX0" fmla="*/ 18 w 2016224"/>
              <a:gd name="connsiteY0" fmla="*/ 160192 h 324507"/>
              <a:gd name="connsiteX1" fmla="*/ 989437 w 2016224"/>
              <a:gd name="connsiteY1" fmla="*/ 93079 h 324507"/>
              <a:gd name="connsiteX2" fmla="*/ 2004077 w 2016224"/>
              <a:gd name="connsiteY2" fmla="*/ 60142 h 324507"/>
              <a:gd name="connsiteX3" fmla="*/ 1538324 w 2016224"/>
              <a:gd name="connsiteY3" fmla="*/ 107807 h 324507"/>
              <a:gd name="connsiteX4" fmla="*/ 2015982 w 2016224"/>
              <a:gd name="connsiteY4" fmla="*/ 174441 h 324507"/>
              <a:gd name="connsiteX5" fmla="*/ 1544495 w 2016224"/>
              <a:gd name="connsiteY5" fmla="*/ 207779 h 324507"/>
              <a:gd name="connsiteX6" fmla="*/ 2006457 w 2016224"/>
              <a:gd name="connsiteY6" fmla="*/ 272074 h 324507"/>
              <a:gd name="connsiteX7" fmla="*/ 994200 w 2016224"/>
              <a:gd name="connsiteY7" fmla="*/ 227305 h 324507"/>
              <a:gd name="connsiteX8" fmla="*/ 18 w 2016224"/>
              <a:gd name="connsiteY8" fmla="*/ 160192 h 324507"/>
              <a:gd name="connsiteX0" fmla="*/ 18 w 2015983"/>
              <a:gd name="connsiteY0" fmla="*/ 160192 h 337041"/>
              <a:gd name="connsiteX1" fmla="*/ 989437 w 2015983"/>
              <a:gd name="connsiteY1" fmla="*/ 93079 h 337041"/>
              <a:gd name="connsiteX2" fmla="*/ 2004077 w 2015983"/>
              <a:gd name="connsiteY2" fmla="*/ 60142 h 337041"/>
              <a:gd name="connsiteX3" fmla="*/ 1538324 w 2015983"/>
              <a:gd name="connsiteY3" fmla="*/ 107807 h 337041"/>
              <a:gd name="connsiteX4" fmla="*/ 2015982 w 2015983"/>
              <a:gd name="connsiteY4" fmla="*/ 174441 h 337041"/>
              <a:gd name="connsiteX5" fmla="*/ 1544495 w 2015983"/>
              <a:gd name="connsiteY5" fmla="*/ 207779 h 337041"/>
              <a:gd name="connsiteX6" fmla="*/ 2006457 w 2015983"/>
              <a:gd name="connsiteY6" fmla="*/ 272074 h 337041"/>
              <a:gd name="connsiteX7" fmla="*/ 994200 w 2015983"/>
              <a:gd name="connsiteY7" fmla="*/ 227305 h 337041"/>
              <a:gd name="connsiteX8" fmla="*/ 18 w 2015983"/>
              <a:gd name="connsiteY8" fmla="*/ 160192 h 337041"/>
              <a:gd name="connsiteX0" fmla="*/ 18 w 2015983"/>
              <a:gd name="connsiteY0" fmla="*/ 160192 h 325549"/>
              <a:gd name="connsiteX1" fmla="*/ 989437 w 2015983"/>
              <a:gd name="connsiteY1" fmla="*/ 93079 h 325549"/>
              <a:gd name="connsiteX2" fmla="*/ 2004077 w 2015983"/>
              <a:gd name="connsiteY2" fmla="*/ 60142 h 325549"/>
              <a:gd name="connsiteX3" fmla="*/ 1538324 w 2015983"/>
              <a:gd name="connsiteY3" fmla="*/ 107807 h 325549"/>
              <a:gd name="connsiteX4" fmla="*/ 2015982 w 2015983"/>
              <a:gd name="connsiteY4" fmla="*/ 174441 h 325549"/>
              <a:gd name="connsiteX5" fmla="*/ 1544495 w 2015983"/>
              <a:gd name="connsiteY5" fmla="*/ 207779 h 325549"/>
              <a:gd name="connsiteX6" fmla="*/ 2006457 w 2015983"/>
              <a:gd name="connsiteY6" fmla="*/ 272074 h 325549"/>
              <a:gd name="connsiteX7" fmla="*/ 994200 w 2015983"/>
              <a:gd name="connsiteY7" fmla="*/ 227305 h 325549"/>
              <a:gd name="connsiteX8" fmla="*/ 18 w 2015983"/>
              <a:gd name="connsiteY8" fmla="*/ 160192 h 325549"/>
              <a:gd name="connsiteX0" fmla="*/ 18 w 2019831"/>
              <a:gd name="connsiteY0" fmla="*/ 160192 h 326212"/>
              <a:gd name="connsiteX1" fmla="*/ 989437 w 2019831"/>
              <a:gd name="connsiteY1" fmla="*/ 93079 h 326212"/>
              <a:gd name="connsiteX2" fmla="*/ 2004077 w 2019831"/>
              <a:gd name="connsiteY2" fmla="*/ 60142 h 326212"/>
              <a:gd name="connsiteX3" fmla="*/ 1538324 w 2019831"/>
              <a:gd name="connsiteY3" fmla="*/ 107807 h 326212"/>
              <a:gd name="connsiteX4" fmla="*/ 2015982 w 2019831"/>
              <a:gd name="connsiteY4" fmla="*/ 174441 h 326212"/>
              <a:gd name="connsiteX5" fmla="*/ 1544495 w 2019831"/>
              <a:gd name="connsiteY5" fmla="*/ 207779 h 326212"/>
              <a:gd name="connsiteX6" fmla="*/ 2018363 w 2019831"/>
              <a:gd name="connsiteY6" fmla="*/ 272074 h 326212"/>
              <a:gd name="connsiteX7" fmla="*/ 994200 w 2019831"/>
              <a:gd name="connsiteY7" fmla="*/ 227305 h 326212"/>
              <a:gd name="connsiteX8" fmla="*/ 18 w 2019831"/>
              <a:gd name="connsiteY8" fmla="*/ 160192 h 326212"/>
              <a:gd name="connsiteX0" fmla="*/ 18 w 2019831"/>
              <a:gd name="connsiteY0" fmla="*/ 160192 h 326212"/>
              <a:gd name="connsiteX1" fmla="*/ 989437 w 2019831"/>
              <a:gd name="connsiteY1" fmla="*/ 93079 h 326212"/>
              <a:gd name="connsiteX2" fmla="*/ 2004077 w 2019831"/>
              <a:gd name="connsiteY2" fmla="*/ 60142 h 326212"/>
              <a:gd name="connsiteX3" fmla="*/ 1538324 w 2019831"/>
              <a:gd name="connsiteY3" fmla="*/ 107807 h 326212"/>
              <a:gd name="connsiteX4" fmla="*/ 2015982 w 2019831"/>
              <a:gd name="connsiteY4" fmla="*/ 174441 h 326212"/>
              <a:gd name="connsiteX5" fmla="*/ 1544495 w 2019831"/>
              <a:gd name="connsiteY5" fmla="*/ 207779 h 326212"/>
              <a:gd name="connsiteX6" fmla="*/ 2018363 w 2019831"/>
              <a:gd name="connsiteY6" fmla="*/ 272074 h 326212"/>
              <a:gd name="connsiteX7" fmla="*/ 994200 w 2019831"/>
              <a:gd name="connsiteY7" fmla="*/ 227305 h 326212"/>
              <a:gd name="connsiteX8" fmla="*/ 18 w 2019831"/>
              <a:gd name="connsiteY8" fmla="*/ 160192 h 326212"/>
              <a:gd name="connsiteX0" fmla="*/ 18 w 2019831"/>
              <a:gd name="connsiteY0" fmla="*/ 160192 h 326212"/>
              <a:gd name="connsiteX1" fmla="*/ 989437 w 2019831"/>
              <a:gd name="connsiteY1" fmla="*/ 93079 h 326212"/>
              <a:gd name="connsiteX2" fmla="*/ 2004077 w 2019831"/>
              <a:gd name="connsiteY2" fmla="*/ 60142 h 326212"/>
              <a:gd name="connsiteX3" fmla="*/ 1538324 w 2019831"/>
              <a:gd name="connsiteY3" fmla="*/ 107807 h 326212"/>
              <a:gd name="connsiteX4" fmla="*/ 2015982 w 2019831"/>
              <a:gd name="connsiteY4" fmla="*/ 174441 h 326212"/>
              <a:gd name="connsiteX5" fmla="*/ 1544495 w 2019831"/>
              <a:gd name="connsiteY5" fmla="*/ 207779 h 326212"/>
              <a:gd name="connsiteX6" fmla="*/ 2018363 w 2019831"/>
              <a:gd name="connsiteY6" fmla="*/ 272074 h 326212"/>
              <a:gd name="connsiteX7" fmla="*/ 994200 w 2019831"/>
              <a:gd name="connsiteY7" fmla="*/ 227305 h 326212"/>
              <a:gd name="connsiteX8" fmla="*/ 18 w 2019831"/>
              <a:gd name="connsiteY8" fmla="*/ 160192 h 326212"/>
              <a:gd name="connsiteX0" fmla="*/ 18 w 2019831"/>
              <a:gd name="connsiteY0" fmla="*/ 160192 h 326212"/>
              <a:gd name="connsiteX1" fmla="*/ 989437 w 2019831"/>
              <a:gd name="connsiteY1" fmla="*/ 93079 h 326212"/>
              <a:gd name="connsiteX2" fmla="*/ 2004077 w 2019831"/>
              <a:gd name="connsiteY2" fmla="*/ 60142 h 326212"/>
              <a:gd name="connsiteX3" fmla="*/ 1538324 w 2019831"/>
              <a:gd name="connsiteY3" fmla="*/ 107807 h 326212"/>
              <a:gd name="connsiteX4" fmla="*/ 2015982 w 2019831"/>
              <a:gd name="connsiteY4" fmla="*/ 174441 h 326212"/>
              <a:gd name="connsiteX5" fmla="*/ 1544495 w 2019831"/>
              <a:gd name="connsiteY5" fmla="*/ 207779 h 326212"/>
              <a:gd name="connsiteX6" fmla="*/ 2018363 w 2019831"/>
              <a:gd name="connsiteY6" fmla="*/ 272074 h 326212"/>
              <a:gd name="connsiteX7" fmla="*/ 994200 w 2019831"/>
              <a:gd name="connsiteY7" fmla="*/ 227305 h 326212"/>
              <a:gd name="connsiteX8" fmla="*/ 18 w 2019831"/>
              <a:gd name="connsiteY8" fmla="*/ 160192 h 326212"/>
              <a:gd name="connsiteX0" fmla="*/ 18 w 2019831"/>
              <a:gd name="connsiteY0" fmla="*/ 160192 h 326212"/>
              <a:gd name="connsiteX1" fmla="*/ 989437 w 2019831"/>
              <a:gd name="connsiteY1" fmla="*/ 93079 h 326212"/>
              <a:gd name="connsiteX2" fmla="*/ 2004077 w 2019831"/>
              <a:gd name="connsiteY2" fmla="*/ 60142 h 326212"/>
              <a:gd name="connsiteX3" fmla="*/ 1538324 w 2019831"/>
              <a:gd name="connsiteY3" fmla="*/ 107807 h 326212"/>
              <a:gd name="connsiteX4" fmla="*/ 2015982 w 2019831"/>
              <a:gd name="connsiteY4" fmla="*/ 174441 h 326212"/>
              <a:gd name="connsiteX5" fmla="*/ 1544495 w 2019831"/>
              <a:gd name="connsiteY5" fmla="*/ 207779 h 326212"/>
              <a:gd name="connsiteX6" fmla="*/ 2018363 w 2019831"/>
              <a:gd name="connsiteY6" fmla="*/ 272074 h 326212"/>
              <a:gd name="connsiteX7" fmla="*/ 994200 w 2019831"/>
              <a:gd name="connsiteY7" fmla="*/ 227305 h 326212"/>
              <a:gd name="connsiteX8" fmla="*/ 18 w 2019831"/>
              <a:gd name="connsiteY8" fmla="*/ 160192 h 326212"/>
              <a:gd name="connsiteX0" fmla="*/ 18 w 2019631"/>
              <a:gd name="connsiteY0" fmla="*/ 160192 h 306464"/>
              <a:gd name="connsiteX1" fmla="*/ 989437 w 2019631"/>
              <a:gd name="connsiteY1" fmla="*/ 93079 h 306464"/>
              <a:gd name="connsiteX2" fmla="*/ 2004077 w 2019631"/>
              <a:gd name="connsiteY2" fmla="*/ 60142 h 306464"/>
              <a:gd name="connsiteX3" fmla="*/ 1538324 w 2019631"/>
              <a:gd name="connsiteY3" fmla="*/ 107807 h 306464"/>
              <a:gd name="connsiteX4" fmla="*/ 2015982 w 2019631"/>
              <a:gd name="connsiteY4" fmla="*/ 174441 h 306464"/>
              <a:gd name="connsiteX5" fmla="*/ 1544495 w 2019631"/>
              <a:gd name="connsiteY5" fmla="*/ 207779 h 306464"/>
              <a:gd name="connsiteX6" fmla="*/ 2018363 w 2019631"/>
              <a:gd name="connsiteY6" fmla="*/ 272074 h 306464"/>
              <a:gd name="connsiteX7" fmla="*/ 994200 w 2019631"/>
              <a:gd name="connsiteY7" fmla="*/ 227305 h 306464"/>
              <a:gd name="connsiteX8" fmla="*/ 18 w 2019631"/>
              <a:gd name="connsiteY8" fmla="*/ 160192 h 306464"/>
              <a:gd name="connsiteX0" fmla="*/ 18 w 2019631"/>
              <a:gd name="connsiteY0" fmla="*/ 142332 h 288604"/>
              <a:gd name="connsiteX1" fmla="*/ 989437 w 2019631"/>
              <a:gd name="connsiteY1" fmla="*/ 75219 h 288604"/>
              <a:gd name="connsiteX2" fmla="*/ 2004077 w 2019631"/>
              <a:gd name="connsiteY2" fmla="*/ 42282 h 288604"/>
              <a:gd name="connsiteX3" fmla="*/ 1538324 w 2019631"/>
              <a:gd name="connsiteY3" fmla="*/ 89947 h 288604"/>
              <a:gd name="connsiteX4" fmla="*/ 2015982 w 2019631"/>
              <a:gd name="connsiteY4" fmla="*/ 156581 h 288604"/>
              <a:gd name="connsiteX5" fmla="*/ 1544495 w 2019631"/>
              <a:gd name="connsiteY5" fmla="*/ 189919 h 288604"/>
              <a:gd name="connsiteX6" fmla="*/ 2018363 w 2019631"/>
              <a:gd name="connsiteY6" fmla="*/ 254214 h 288604"/>
              <a:gd name="connsiteX7" fmla="*/ 994200 w 2019631"/>
              <a:gd name="connsiteY7" fmla="*/ 209445 h 288604"/>
              <a:gd name="connsiteX8" fmla="*/ 18 w 2019631"/>
              <a:gd name="connsiteY8" fmla="*/ 142332 h 288604"/>
              <a:gd name="connsiteX0" fmla="*/ 17 w 2023441"/>
              <a:gd name="connsiteY0" fmla="*/ 310828 h 384924"/>
              <a:gd name="connsiteX1" fmla="*/ 993247 w 2023441"/>
              <a:gd name="connsiteY1" fmla="*/ 80739 h 384924"/>
              <a:gd name="connsiteX2" fmla="*/ 2007887 w 2023441"/>
              <a:gd name="connsiteY2" fmla="*/ 47802 h 384924"/>
              <a:gd name="connsiteX3" fmla="*/ 1542134 w 2023441"/>
              <a:gd name="connsiteY3" fmla="*/ 95467 h 384924"/>
              <a:gd name="connsiteX4" fmla="*/ 2019792 w 2023441"/>
              <a:gd name="connsiteY4" fmla="*/ 162101 h 384924"/>
              <a:gd name="connsiteX5" fmla="*/ 1548305 w 2023441"/>
              <a:gd name="connsiteY5" fmla="*/ 195439 h 384924"/>
              <a:gd name="connsiteX6" fmla="*/ 2022173 w 2023441"/>
              <a:gd name="connsiteY6" fmla="*/ 259734 h 384924"/>
              <a:gd name="connsiteX7" fmla="*/ 998010 w 2023441"/>
              <a:gd name="connsiteY7" fmla="*/ 214965 h 384924"/>
              <a:gd name="connsiteX8" fmla="*/ 17 w 2023441"/>
              <a:gd name="connsiteY8" fmla="*/ 310828 h 384924"/>
              <a:gd name="connsiteX0" fmla="*/ 16 w 2088221"/>
              <a:gd name="connsiteY0" fmla="*/ 319883 h 392758"/>
              <a:gd name="connsiteX1" fmla="*/ 1058027 w 2088221"/>
              <a:gd name="connsiteY1" fmla="*/ 81063 h 392758"/>
              <a:gd name="connsiteX2" fmla="*/ 2072667 w 2088221"/>
              <a:gd name="connsiteY2" fmla="*/ 48126 h 392758"/>
              <a:gd name="connsiteX3" fmla="*/ 1606914 w 2088221"/>
              <a:gd name="connsiteY3" fmla="*/ 95791 h 392758"/>
              <a:gd name="connsiteX4" fmla="*/ 2084572 w 2088221"/>
              <a:gd name="connsiteY4" fmla="*/ 162425 h 392758"/>
              <a:gd name="connsiteX5" fmla="*/ 1613085 w 2088221"/>
              <a:gd name="connsiteY5" fmla="*/ 195763 h 392758"/>
              <a:gd name="connsiteX6" fmla="*/ 2086953 w 2088221"/>
              <a:gd name="connsiteY6" fmla="*/ 260058 h 392758"/>
              <a:gd name="connsiteX7" fmla="*/ 1062790 w 2088221"/>
              <a:gd name="connsiteY7" fmla="*/ 215289 h 392758"/>
              <a:gd name="connsiteX8" fmla="*/ 16 w 2088221"/>
              <a:gd name="connsiteY8" fmla="*/ 319883 h 392758"/>
              <a:gd name="connsiteX0" fmla="*/ 16 w 2088221"/>
              <a:gd name="connsiteY0" fmla="*/ 271622 h 351522"/>
              <a:gd name="connsiteX1" fmla="*/ 1058027 w 2088221"/>
              <a:gd name="connsiteY1" fmla="*/ 79367 h 351522"/>
              <a:gd name="connsiteX2" fmla="*/ 2072667 w 2088221"/>
              <a:gd name="connsiteY2" fmla="*/ 46430 h 351522"/>
              <a:gd name="connsiteX3" fmla="*/ 1606914 w 2088221"/>
              <a:gd name="connsiteY3" fmla="*/ 94095 h 351522"/>
              <a:gd name="connsiteX4" fmla="*/ 2084572 w 2088221"/>
              <a:gd name="connsiteY4" fmla="*/ 160729 h 351522"/>
              <a:gd name="connsiteX5" fmla="*/ 1613085 w 2088221"/>
              <a:gd name="connsiteY5" fmla="*/ 194067 h 351522"/>
              <a:gd name="connsiteX6" fmla="*/ 2086953 w 2088221"/>
              <a:gd name="connsiteY6" fmla="*/ 258362 h 351522"/>
              <a:gd name="connsiteX7" fmla="*/ 1062790 w 2088221"/>
              <a:gd name="connsiteY7" fmla="*/ 213593 h 351522"/>
              <a:gd name="connsiteX8" fmla="*/ 16 w 2088221"/>
              <a:gd name="connsiteY8" fmla="*/ 271622 h 351522"/>
              <a:gd name="connsiteX0" fmla="*/ 16 w 2110776"/>
              <a:gd name="connsiteY0" fmla="*/ 285651 h 365551"/>
              <a:gd name="connsiteX1" fmla="*/ 1058027 w 2110776"/>
              <a:gd name="connsiteY1" fmla="*/ 93396 h 365551"/>
              <a:gd name="connsiteX2" fmla="*/ 2110774 w 2110776"/>
              <a:gd name="connsiteY2" fmla="*/ 42997 h 365551"/>
              <a:gd name="connsiteX3" fmla="*/ 1606914 w 2110776"/>
              <a:gd name="connsiteY3" fmla="*/ 108124 h 365551"/>
              <a:gd name="connsiteX4" fmla="*/ 2084572 w 2110776"/>
              <a:gd name="connsiteY4" fmla="*/ 174758 h 365551"/>
              <a:gd name="connsiteX5" fmla="*/ 1613085 w 2110776"/>
              <a:gd name="connsiteY5" fmla="*/ 208096 h 365551"/>
              <a:gd name="connsiteX6" fmla="*/ 2086953 w 2110776"/>
              <a:gd name="connsiteY6" fmla="*/ 272391 h 365551"/>
              <a:gd name="connsiteX7" fmla="*/ 1062790 w 2110776"/>
              <a:gd name="connsiteY7" fmla="*/ 227622 h 365551"/>
              <a:gd name="connsiteX8" fmla="*/ 16 w 2110776"/>
              <a:gd name="connsiteY8" fmla="*/ 285651 h 365551"/>
              <a:gd name="connsiteX0" fmla="*/ 16 w 2126259"/>
              <a:gd name="connsiteY0" fmla="*/ 285651 h 364725"/>
              <a:gd name="connsiteX1" fmla="*/ 1058027 w 2126259"/>
              <a:gd name="connsiteY1" fmla="*/ 93396 h 364725"/>
              <a:gd name="connsiteX2" fmla="*/ 2110774 w 2126259"/>
              <a:gd name="connsiteY2" fmla="*/ 42997 h 364725"/>
              <a:gd name="connsiteX3" fmla="*/ 1606914 w 2126259"/>
              <a:gd name="connsiteY3" fmla="*/ 108124 h 364725"/>
              <a:gd name="connsiteX4" fmla="*/ 2084572 w 2126259"/>
              <a:gd name="connsiteY4" fmla="*/ 174758 h 364725"/>
              <a:gd name="connsiteX5" fmla="*/ 1613085 w 2126259"/>
              <a:gd name="connsiteY5" fmla="*/ 208096 h 364725"/>
              <a:gd name="connsiteX6" fmla="*/ 2125059 w 2126259"/>
              <a:gd name="connsiteY6" fmla="*/ 301494 h 364725"/>
              <a:gd name="connsiteX7" fmla="*/ 1062790 w 2126259"/>
              <a:gd name="connsiteY7" fmla="*/ 227622 h 364725"/>
              <a:gd name="connsiteX8" fmla="*/ 16 w 2126259"/>
              <a:gd name="connsiteY8" fmla="*/ 285651 h 364725"/>
              <a:gd name="connsiteX0" fmla="*/ 16 w 2126490"/>
              <a:gd name="connsiteY0" fmla="*/ 285651 h 364725"/>
              <a:gd name="connsiteX1" fmla="*/ 1058027 w 2126490"/>
              <a:gd name="connsiteY1" fmla="*/ 93396 h 364725"/>
              <a:gd name="connsiteX2" fmla="*/ 2110774 w 2126490"/>
              <a:gd name="connsiteY2" fmla="*/ 42997 h 364725"/>
              <a:gd name="connsiteX3" fmla="*/ 1606914 w 2126490"/>
              <a:gd name="connsiteY3" fmla="*/ 108124 h 364725"/>
              <a:gd name="connsiteX4" fmla="*/ 2126489 w 2126490"/>
              <a:gd name="connsiteY4" fmla="*/ 174758 h 364725"/>
              <a:gd name="connsiteX5" fmla="*/ 1613085 w 2126490"/>
              <a:gd name="connsiteY5" fmla="*/ 208096 h 364725"/>
              <a:gd name="connsiteX6" fmla="*/ 2125059 w 2126490"/>
              <a:gd name="connsiteY6" fmla="*/ 301494 h 364725"/>
              <a:gd name="connsiteX7" fmla="*/ 1062790 w 2126490"/>
              <a:gd name="connsiteY7" fmla="*/ 227622 h 364725"/>
              <a:gd name="connsiteX8" fmla="*/ 16 w 2126490"/>
              <a:gd name="connsiteY8" fmla="*/ 285651 h 364725"/>
              <a:gd name="connsiteX0" fmla="*/ 16 w 2126490"/>
              <a:gd name="connsiteY0" fmla="*/ 285651 h 436267"/>
              <a:gd name="connsiteX1" fmla="*/ 1058027 w 2126490"/>
              <a:gd name="connsiteY1" fmla="*/ 93396 h 436267"/>
              <a:gd name="connsiteX2" fmla="*/ 2110774 w 2126490"/>
              <a:gd name="connsiteY2" fmla="*/ 42997 h 436267"/>
              <a:gd name="connsiteX3" fmla="*/ 1606914 w 2126490"/>
              <a:gd name="connsiteY3" fmla="*/ 108124 h 436267"/>
              <a:gd name="connsiteX4" fmla="*/ 2126489 w 2126490"/>
              <a:gd name="connsiteY4" fmla="*/ 174758 h 436267"/>
              <a:gd name="connsiteX5" fmla="*/ 1613085 w 2126490"/>
              <a:gd name="connsiteY5" fmla="*/ 208096 h 436267"/>
              <a:gd name="connsiteX6" fmla="*/ 2125059 w 2126490"/>
              <a:gd name="connsiteY6" fmla="*/ 301494 h 436267"/>
              <a:gd name="connsiteX7" fmla="*/ 1062790 w 2126490"/>
              <a:gd name="connsiteY7" fmla="*/ 227622 h 436267"/>
              <a:gd name="connsiteX8" fmla="*/ 16 w 2126490"/>
              <a:gd name="connsiteY8" fmla="*/ 285651 h 436267"/>
              <a:gd name="connsiteX0" fmla="*/ 15 w 2179838"/>
              <a:gd name="connsiteY0" fmla="*/ 216702 h 380872"/>
              <a:gd name="connsiteX1" fmla="*/ 1111375 w 2179838"/>
              <a:gd name="connsiteY1" fmla="*/ 91384 h 380872"/>
              <a:gd name="connsiteX2" fmla="*/ 2164122 w 2179838"/>
              <a:gd name="connsiteY2" fmla="*/ 40985 h 380872"/>
              <a:gd name="connsiteX3" fmla="*/ 1660262 w 2179838"/>
              <a:gd name="connsiteY3" fmla="*/ 106112 h 380872"/>
              <a:gd name="connsiteX4" fmla="*/ 2179837 w 2179838"/>
              <a:gd name="connsiteY4" fmla="*/ 172746 h 380872"/>
              <a:gd name="connsiteX5" fmla="*/ 1666433 w 2179838"/>
              <a:gd name="connsiteY5" fmla="*/ 206084 h 380872"/>
              <a:gd name="connsiteX6" fmla="*/ 2178407 w 2179838"/>
              <a:gd name="connsiteY6" fmla="*/ 299482 h 380872"/>
              <a:gd name="connsiteX7" fmla="*/ 1116138 w 2179838"/>
              <a:gd name="connsiteY7" fmla="*/ 225610 h 380872"/>
              <a:gd name="connsiteX8" fmla="*/ 15 w 2179838"/>
              <a:gd name="connsiteY8" fmla="*/ 216702 h 380872"/>
              <a:gd name="connsiteX0" fmla="*/ 13 w 2286534"/>
              <a:gd name="connsiteY0" fmla="*/ 228681 h 390316"/>
              <a:gd name="connsiteX1" fmla="*/ 1218071 w 2286534"/>
              <a:gd name="connsiteY1" fmla="*/ 91722 h 390316"/>
              <a:gd name="connsiteX2" fmla="*/ 2270818 w 2286534"/>
              <a:gd name="connsiteY2" fmla="*/ 41323 h 390316"/>
              <a:gd name="connsiteX3" fmla="*/ 1766958 w 2286534"/>
              <a:gd name="connsiteY3" fmla="*/ 106450 h 390316"/>
              <a:gd name="connsiteX4" fmla="*/ 2286533 w 2286534"/>
              <a:gd name="connsiteY4" fmla="*/ 173084 h 390316"/>
              <a:gd name="connsiteX5" fmla="*/ 1773129 w 2286534"/>
              <a:gd name="connsiteY5" fmla="*/ 206422 h 390316"/>
              <a:gd name="connsiteX6" fmla="*/ 2285103 w 2286534"/>
              <a:gd name="connsiteY6" fmla="*/ 299820 h 390316"/>
              <a:gd name="connsiteX7" fmla="*/ 1222834 w 2286534"/>
              <a:gd name="connsiteY7" fmla="*/ 225948 h 390316"/>
              <a:gd name="connsiteX8" fmla="*/ 13 w 2286534"/>
              <a:gd name="connsiteY8" fmla="*/ 228681 h 390316"/>
              <a:gd name="connsiteX0" fmla="*/ 16 w 2206514"/>
              <a:gd name="connsiteY0" fmla="*/ 204726 h 371514"/>
              <a:gd name="connsiteX1" fmla="*/ 1138051 w 2206514"/>
              <a:gd name="connsiteY1" fmla="*/ 91049 h 371514"/>
              <a:gd name="connsiteX2" fmla="*/ 2190798 w 2206514"/>
              <a:gd name="connsiteY2" fmla="*/ 40650 h 371514"/>
              <a:gd name="connsiteX3" fmla="*/ 1686938 w 2206514"/>
              <a:gd name="connsiteY3" fmla="*/ 105777 h 371514"/>
              <a:gd name="connsiteX4" fmla="*/ 2206513 w 2206514"/>
              <a:gd name="connsiteY4" fmla="*/ 172411 h 371514"/>
              <a:gd name="connsiteX5" fmla="*/ 1693109 w 2206514"/>
              <a:gd name="connsiteY5" fmla="*/ 205749 h 371514"/>
              <a:gd name="connsiteX6" fmla="*/ 2205083 w 2206514"/>
              <a:gd name="connsiteY6" fmla="*/ 299147 h 371514"/>
              <a:gd name="connsiteX7" fmla="*/ 1142814 w 2206514"/>
              <a:gd name="connsiteY7" fmla="*/ 225275 h 371514"/>
              <a:gd name="connsiteX8" fmla="*/ 16 w 2206514"/>
              <a:gd name="connsiteY8" fmla="*/ 204726 h 371514"/>
              <a:gd name="connsiteX0" fmla="*/ 16 w 2173617"/>
              <a:gd name="connsiteY0" fmla="*/ 357567 h 496304"/>
              <a:gd name="connsiteX1" fmla="*/ 1105154 w 2173617"/>
              <a:gd name="connsiteY1" fmla="*/ 95654 h 496304"/>
              <a:gd name="connsiteX2" fmla="*/ 2157901 w 2173617"/>
              <a:gd name="connsiteY2" fmla="*/ 45255 h 496304"/>
              <a:gd name="connsiteX3" fmla="*/ 1654041 w 2173617"/>
              <a:gd name="connsiteY3" fmla="*/ 110382 h 496304"/>
              <a:gd name="connsiteX4" fmla="*/ 2173616 w 2173617"/>
              <a:gd name="connsiteY4" fmla="*/ 177016 h 496304"/>
              <a:gd name="connsiteX5" fmla="*/ 1660212 w 2173617"/>
              <a:gd name="connsiteY5" fmla="*/ 210354 h 496304"/>
              <a:gd name="connsiteX6" fmla="*/ 2172186 w 2173617"/>
              <a:gd name="connsiteY6" fmla="*/ 303752 h 496304"/>
              <a:gd name="connsiteX7" fmla="*/ 1109917 w 2173617"/>
              <a:gd name="connsiteY7" fmla="*/ 229880 h 496304"/>
              <a:gd name="connsiteX8" fmla="*/ 16 w 2173617"/>
              <a:gd name="connsiteY8" fmla="*/ 357567 h 496304"/>
              <a:gd name="connsiteX0" fmla="*/ 16 w 2173617"/>
              <a:gd name="connsiteY0" fmla="*/ 357567 h 493607"/>
              <a:gd name="connsiteX1" fmla="*/ 1105154 w 2173617"/>
              <a:gd name="connsiteY1" fmla="*/ 95654 h 493607"/>
              <a:gd name="connsiteX2" fmla="*/ 2157901 w 2173617"/>
              <a:gd name="connsiteY2" fmla="*/ 45255 h 493607"/>
              <a:gd name="connsiteX3" fmla="*/ 1654041 w 2173617"/>
              <a:gd name="connsiteY3" fmla="*/ 110382 h 493607"/>
              <a:gd name="connsiteX4" fmla="*/ 2173616 w 2173617"/>
              <a:gd name="connsiteY4" fmla="*/ 177016 h 493607"/>
              <a:gd name="connsiteX5" fmla="*/ 1660212 w 2173617"/>
              <a:gd name="connsiteY5" fmla="*/ 210354 h 493607"/>
              <a:gd name="connsiteX6" fmla="*/ 2145868 w 2173617"/>
              <a:gd name="connsiteY6" fmla="*/ 404252 h 493607"/>
              <a:gd name="connsiteX7" fmla="*/ 1109917 w 2173617"/>
              <a:gd name="connsiteY7" fmla="*/ 229880 h 493607"/>
              <a:gd name="connsiteX8" fmla="*/ 16 w 2173617"/>
              <a:gd name="connsiteY8" fmla="*/ 357567 h 49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617" h="493607">
                <a:moveTo>
                  <a:pt x="16" y="357567"/>
                </a:moveTo>
                <a:cubicBezTo>
                  <a:pt x="3985" y="-13518"/>
                  <a:pt x="745507" y="147706"/>
                  <a:pt x="1105154" y="95654"/>
                </a:cubicBezTo>
                <a:cubicBezTo>
                  <a:pt x="1464802" y="43602"/>
                  <a:pt x="2159289" y="-59594"/>
                  <a:pt x="2157901" y="45255"/>
                </a:cubicBezTo>
                <a:cubicBezTo>
                  <a:pt x="2156513" y="150104"/>
                  <a:pt x="1786597" y="69902"/>
                  <a:pt x="1654041" y="110382"/>
                </a:cubicBezTo>
                <a:cubicBezTo>
                  <a:pt x="1654835" y="131813"/>
                  <a:pt x="2172588" y="86535"/>
                  <a:pt x="2173616" y="177016"/>
                </a:cubicBezTo>
                <a:cubicBezTo>
                  <a:pt x="2174644" y="267497"/>
                  <a:pt x="1664837" y="172481"/>
                  <a:pt x="1660212" y="210354"/>
                </a:cubicBezTo>
                <a:cubicBezTo>
                  <a:pt x="1655587" y="248227"/>
                  <a:pt x="2175672" y="312892"/>
                  <a:pt x="2145868" y="404252"/>
                </a:cubicBezTo>
                <a:cubicBezTo>
                  <a:pt x="2116064" y="495612"/>
                  <a:pt x="1467559" y="237661"/>
                  <a:pt x="1109917" y="229880"/>
                </a:cubicBezTo>
                <a:cubicBezTo>
                  <a:pt x="752275" y="222099"/>
                  <a:pt x="-3953" y="728652"/>
                  <a:pt x="16" y="357567"/>
                </a:cubicBez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0" name="直線矢印コネクタ 19"/>
          <p:cNvCxnSpPr/>
          <p:nvPr/>
        </p:nvCxnSpPr>
        <p:spPr>
          <a:xfrm>
            <a:off x="7612470" y="3724778"/>
            <a:ext cx="0" cy="285750"/>
          </a:xfrm>
          <a:prstGeom prst="straightConnector1">
            <a:avLst/>
          </a:prstGeom>
          <a:ln w="762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275870" y="2625678"/>
            <a:ext cx="2664719" cy="1865693"/>
            <a:chOff x="281319" y="1025485"/>
            <a:chExt cx="2331004" cy="1700659"/>
          </a:xfrm>
        </p:grpSpPr>
        <p:pic>
          <p:nvPicPr>
            <p:cNvPr id="22" name="Picture 39" descr="フィルム製品 of (有)関田商会"/>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28584" y="1025485"/>
              <a:ext cx="10731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descr="「釣り糸」の画像検索結果"/>
            <p:cNvPicPr>
              <a:picLocks noChangeAspect="1" noChangeArrowheads="1"/>
            </p:cNvPicPr>
            <p:nvPr/>
          </p:nvPicPr>
          <p:blipFill>
            <a:blip r:embed="rId12" cstate="email">
              <a:extLst>
                <a:ext uri="{28A0092B-C50C-407E-A947-70E740481C1C}">
                  <a14:useLocalDpi xmlns:a14="http://schemas.microsoft.com/office/drawing/2010/main"/>
                </a:ext>
              </a:extLst>
            </a:blip>
            <a:srcRect b="9058"/>
            <a:stretch>
              <a:fillRect/>
            </a:stretch>
          </p:blipFill>
          <p:spPr bwMode="auto">
            <a:xfrm>
              <a:off x="344309" y="1035010"/>
              <a:ext cx="118586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descr="http://diacleaning.com/yws/wp-content/uploads/2015/12/7284e00d8957708e01fb76d9615d7168.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1134" y="1822410"/>
              <a:ext cx="11874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19"/>
            <p:cNvSpPr txBox="1">
              <a:spLocks noChangeArrowheads="1"/>
            </p:cNvSpPr>
            <p:nvPr/>
          </p:nvSpPr>
          <p:spPr bwMode="auto">
            <a:xfrm>
              <a:off x="323009" y="2247373"/>
              <a:ext cx="1355725" cy="4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合繊</a:t>
              </a:r>
              <a:endParaRPr lang="en-US" altLang="ja-JP" sz="14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spcBef>
                  <a:spcPct val="0"/>
                </a:spcBef>
                <a:buFontTx/>
                <a:buNone/>
                <a:defRPr/>
              </a:pPr>
              <a:r>
                <a:rPr lang="ja-JP" altLang="en-US" sz="14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ﾏｲｸﾛﾌｧｲﾊﾞ</a:t>
              </a:r>
            </a:p>
          </p:txBody>
        </p:sp>
        <p:sp>
          <p:nvSpPr>
            <p:cNvPr id="26" name="テキスト ボックス 25"/>
            <p:cNvSpPr txBox="1"/>
            <p:nvPr/>
          </p:nvSpPr>
          <p:spPr>
            <a:xfrm>
              <a:off x="281319" y="1028801"/>
              <a:ext cx="946801" cy="280552"/>
            </a:xfrm>
            <a:prstGeom prst="rect">
              <a:avLst/>
            </a:prstGeom>
            <a:noFill/>
          </p:spPr>
          <p:txBody>
            <a:bodyPr wrap="none">
              <a:spAutoFit/>
            </a:bodyPr>
            <a:lstStyle/>
            <a:p>
              <a:pPr>
                <a:defRPr/>
              </a:pPr>
              <a:r>
                <a:rPr lang="ja-JP" altLang="en-US" sz="14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高性能繊維</a:t>
              </a:r>
            </a:p>
          </p:txBody>
        </p:sp>
        <p:sp>
          <p:nvSpPr>
            <p:cNvPr id="27" name="テキスト ボックス 26"/>
            <p:cNvSpPr txBox="1"/>
            <p:nvPr/>
          </p:nvSpPr>
          <p:spPr>
            <a:xfrm>
              <a:off x="1506542" y="1578525"/>
              <a:ext cx="946801" cy="280552"/>
            </a:xfrm>
            <a:prstGeom prst="rect">
              <a:avLst/>
            </a:prstGeom>
            <a:noFill/>
          </p:spPr>
          <p:txBody>
            <a:bodyPr wrap="none">
              <a:spAutoFit/>
            </a:bodyPr>
            <a:lstStyle/>
            <a:p>
              <a:pPr>
                <a:defRPr/>
              </a:pPr>
              <a:r>
                <a:rPr lang="ja-JP" altLang="en-US" sz="14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高性能ﾌｨﾙﾑ</a:t>
              </a:r>
            </a:p>
          </p:txBody>
        </p:sp>
        <p:pic>
          <p:nvPicPr>
            <p:cNvPr id="28" name="Picture 41" descr="家族を守るために!【ポリ袋】で簡単にできる9つの防災ワザ | 東京ガス ..."/>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22234" y="1804948"/>
              <a:ext cx="10763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8"/>
            <p:cNvSpPr txBox="1"/>
            <p:nvPr/>
          </p:nvSpPr>
          <p:spPr>
            <a:xfrm>
              <a:off x="1508470" y="2445592"/>
              <a:ext cx="1103853" cy="280552"/>
            </a:xfrm>
            <a:prstGeom prst="rect">
              <a:avLst/>
            </a:prstGeom>
            <a:noFill/>
          </p:spPr>
          <p:txBody>
            <a:bodyPr wrap="none">
              <a:spAutoFit/>
            </a:bodyPr>
            <a:lstStyle/>
            <a:p>
              <a:pPr>
                <a:defRPr/>
              </a:pPr>
              <a:r>
                <a:rPr lang="ja-JP" altLang="en-US" sz="14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買い物袋など</a:t>
              </a:r>
            </a:p>
          </p:txBody>
        </p:sp>
      </p:grpSp>
      <p:sp>
        <p:nvSpPr>
          <p:cNvPr id="30" name="テキスト ボックス 29"/>
          <p:cNvSpPr txBox="1"/>
          <p:nvPr/>
        </p:nvSpPr>
        <p:spPr>
          <a:xfrm>
            <a:off x="193280" y="4420233"/>
            <a:ext cx="2997367" cy="523220"/>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イタコン酸</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生分解性プラ</a:t>
            </a:r>
            <a:r>
              <a:rPr lang="en-US" altLang="ja-JP" sz="1400" dirty="0">
                <a:latin typeface="メイリオ" panose="020B0604030504040204" pitchFamily="50" charset="-128"/>
                <a:ea typeface="メイリオ" panose="020B0604030504040204" pitchFamily="50" charset="-128"/>
              </a:rPr>
              <a:t>/</a:t>
            </a:r>
          </a:p>
          <a:p>
            <a:pPr algn="ctr"/>
            <a:r>
              <a:rPr lang="ja-JP" altLang="en-US" sz="1400" dirty="0">
                <a:latin typeface="メイリオ" panose="020B0604030504040204" pitchFamily="50" charset="-128"/>
                <a:ea typeface="メイリオ" panose="020B0604030504040204" pitchFamily="50" charset="-128"/>
              </a:rPr>
              <a:t>光触媒の組み合わせで達成</a:t>
            </a:r>
          </a:p>
        </p:txBody>
      </p:sp>
      <p:sp>
        <p:nvSpPr>
          <p:cNvPr id="31" name="四角形吹き出し 2"/>
          <p:cNvSpPr/>
          <p:nvPr/>
        </p:nvSpPr>
        <p:spPr>
          <a:xfrm>
            <a:off x="6099902" y="2626680"/>
            <a:ext cx="2864586" cy="2528078"/>
          </a:xfrm>
          <a:custGeom>
            <a:avLst/>
            <a:gdLst>
              <a:gd name="connsiteX0" fmla="*/ 0 w 2652714"/>
              <a:gd name="connsiteY0" fmla="*/ 0 h 2507063"/>
              <a:gd name="connsiteX1" fmla="*/ 442119 w 2652714"/>
              <a:gd name="connsiteY1" fmla="*/ 0 h 2507063"/>
              <a:gd name="connsiteX2" fmla="*/ 442119 w 2652714"/>
              <a:gd name="connsiteY2" fmla="*/ 0 h 2507063"/>
              <a:gd name="connsiteX3" fmla="*/ 1105298 w 2652714"/>
              <a:gd name="connsiteY3" fmla="*/ 0 h 2507063"/>
              <a:gd name="connsiteX4" fmla="*/ 2652714 w 2652714"/>
              <a:gd name="connsiteY4" fmla="*/ 0 h 2507063"/>
              <a:gd name="connsiteX5" fmla="*/ 2652714 w 2652714"/>
              <a:gd name="connsiteY5" fmla="*/ 1462453 h 2507063"/>
              <a:gd name="connsiteX6" fmla="*/ 2652714 w 2652714"/>
              <a:gd name="connsiteY6" fmla="*/ 1462453 h 2507063"/>
              <a:gd name="connsiteX7" fmla="*/ 2652714 w 2652714"/>
              <a:gd name="connsiteY7" fmla="*/ 2089219 h 2507063"/>
              <a:gd name="connsiteX8" fmla="*/ 2652714 w 2652714"/>
              <a:gd name="connsiteY8" fmla="*/ 2507063 h 2507063"/>
              <a:gd name="connsiteX9" fmla="*/ 1105298 w 2652714"/>
              <a:gd name="connsiteY9" fmla="*/ 2507063 h 2507063"/>
              <a:gd name="connsiteX10" fmla="*/ 442119 w 2652714"/>
              <a:gd name="connsiteY10" fmla="*/ 2507063 h 2507063"/>
              <a:gd name="connsiteX11" fmla="*/ 442119 w 2652714"/>
              <a:gd name="connsiteY11" fmla="*/ 2507063 h 2507063"/>
              <a:gd name="connsiteX12" fmla="*/ 0 w 2652714"/>
              <a:gd name="connsiteY12" fmla="*/ 2507063 h 2507063"/>
              <a:gd name="connsiteX13" fmla="*/ 0 w 2652714"/>
              <a:gd name="connsiteY13" fmla="*/ 2089219 h 2507063"/>
              <a:gd name="connsiteX14" fmla="*/ -168129 w 2652714"/>
              <a:gd name="connsiteY14" fmla="*/ 1933472 h 2507063"/>
              <a:gd name="connsiteX15" fmla="*/ 0 w 2652714"/>
              <a:gd name="connsiteY15" fmla="*/ 1462453 h 2507063"/>
              <a:gd name="connsiteX16" fmla="*/ 0 w 2652714"/>
              <a:gd name="connsiteY16" fmla="*/ 0 h 2507063"/>
              <a:gd name="connsiteX0" fmla="*/ 168129 w 2820843"/>
              <a:gd name="connsiteY0" fmla="*/ 0 h 2507063"/>
              <a:gd name="connsiteX1" fmla="*/ 610248 w 2820843"/>
              <a:gd name="connsiteY1" fmla="*/ 0 h 2507063"/>
              <a:gd name="connsiteX2" fmla="*/ 610248 w 2820843"/>
              <a:gd name="connsiteY2" fmla="*/ 0 h 2507063"/>
              <a:gd name="connsiteX3" fmla="*/ 1273427 w 2820843"/>
              <a:gd name="connsiteY3" fmla="*/ 0 h 2507063"/>
              <a:gd name="connsiteX4" fmla="*/ 2820843 w 2820843"/>
              <a:gd name="connsiteY4" fmla="*/ 0 h 2507063"/>
              <a:gd name="connsiteX5" fmla="*/ 2820843 w 2820843"/>
              <a:gd name="connsiteY5" fmla="*/ 1462453 h 2507063"/>
              <a:gd name="connsiteX6" fmla="*/ 2820843 w 2820843"/>
              <a:gd name="connsiteY6" fmla="*/ 1462453 h 2507063"/>
              <a:gd name="connsiteX7" fmla="*/ 2820843 w 2820843"/>
              <a:gd name="connsiteY7" fmla="*/ 2089219 h 2507063"/>
              <a:gd name="connsiteX8" fmla="*/ 2820843 w 2820843"/>
              <a:gd name="connsiteY8" fmla="*/ 2507063 h 2507063"/>
              <a:gd name="connsiteX9" fmla="*/ 1273427 w 2820843"/>
              <a:gd name="connsiteY9" fmla="*/ 2507063 h 2507063"/>
              <a:gd name="connsiteX10" fmla="*/ 610248 w 2820843"/>
              <a:gd name="connsiteY10" fmla="*/ 2507063 h 2507063"/>
              <a:gd name="connsiteX11" fmla="*/ 610248 w 2820843"/>
              <a:gd name="connsiteY11" fmla="*/ 2507063 h 2507063"/>
              <a:gd name="connsiteX12" fmla="*/ 168129 w 2820843"/>
              <a:gd name="connsiteY12" fmla="*/ 2507063 h 2507063"/>
              <a:gd name="connsiteX13" fmla="*/ 168129 w 2820843"/>
              <a:gd name="connsiteY13" fmla="*/ 2089219 h 2507063"/>
              <a:gd name="connsiteX14" fmla="*/ 0 w 2820843"/>
              <a:gd name="connsiteY14" fmla="*/ 1933472 h 2507063"/>
              <a:gd name="connsiteX15" fmla="*/ 168129 w 2820843"/>
              <a:gd name="connsiteY15" fmla="*/ 1462453 h 2507063"/>
              <a:gd name="connsiteX16" fmla="*/ 166568 w 2820843"/>
              <a:gd name="connsiteY16" fmla="*/ 711999 h 2507063"/>
              <a:gd name="connsiteX17" fmla="*/ 168129 w 2820843"/>
              <a:gd name="connsiteY17" fmla="*/ 0 h 2507063"/>
              <a:gd name="connsiteX0" fmla="*/ 168129 w 2820843"/>
              <a:gd name="connsiteY0" fmla="*/ 0 h 2507063"/>
              <a:gd name="connsiteX1" fmla="*/ 610248 w 2820843"/>
              <a:gd name="connsiteY1" fmla="*/ 0 h 2507063"/>
              <a:gd name="connsiteX2" fmla="*/ 610248 w 2820843"/>
              <a:gd name="connsiteY2" fmla="*/ 0 h 2507063"/>
              <a:gd name="connsiteX3" fmla="*/ 1273427 w 2820843"/>
              <a:gd name="connsiteY3" fmla="*/ 0 h 2507063"/>
              <a:gd name="connsiteX4" fmla="*/ 2820843 w 2820843"/>
              <a:gd name="connsiteY4" fmla="*/ 0 h 2507063"/>
              <a:gd name="connsiteX5" fmla="*/ 2820843 w 2820843"/>
              <a:gd name="connsiteY5" fmla="*/ 1462453 h 2507063"/>
              <a:gd name="connsiteX6" fmla="*/ 2820843 w 2820843"/>
              <a:gd name="connsiteY6" fmla="*/ 1462453 h 2507063"/>
              <a:gd name="connsiteX7" fmla="*/ 2820843 w 2820843"/>
              <a:gd name="connsiteY7" fmla="*/ 2089219 h 2507063"/>
              <a:gd name="connsiteX8" fmla="*/ 2820843 w 2820843"/>
              <a:gd name="connsiteY8" fmla="*/ 2507063 h 2507063"/>
              <a:gd name="connsiteX9" fmla="*/ 1273427 w 2820843"/>
              <a:gd name="connsiteY9" fmla="*/ 2507063 h 2507063"/>
              <a:gd name="connsiteX10" fmla="*/ 610248 w 2820843"/>
              <a:gd name="connsiteY10" fmla="*/ 2507063 h 2507063"/>
              <a:gd name="connsiteX11" fmla="*/ 610248 w 2820843"/>
              <a:gd name="connsiteY11" fmla="*/ 2507063 h 2507063"/>
              <a:gd name="connsiteX12" fmla="*/ 168129 w 2820843"/>
              <a:gd name="connsiteY12" fmla="*/ 2507063 h 2507063"/>
              <a:gd name="connsiteX13" fmla="*/ 168129 w 2820843"/>
              <a:gd name="connsiteY13" fmla="*/ 2089219 h 2507063"/>
              <a:gd name="connsiteX14" fmla="*/ 0 w 2820843"/>
              <a:gd name="connsiteY14" fmla="*/ 1933472 h 2507063"/>
              <a:gd name="connsiteX15" fmla="*/ 168129 w 2820843"/>
              <a:gd name="connsiteY15" fmla="*/ 1462453 h 2507063"/>
              <a:gd name="connsiteX16" fmla="*/ 166569 w 2820843"/>
              <a:gd name="connsiteY16" fmla="*/ 1187487 h 2507063"/>
              <a:gd name="connsiteX17" fmla="*/ 166568 w 2820843"/>
              <a:gd name="connsiteY17" fmla="*/ 711999 h 2507063"/>
              <a:gd name="connsiteX18" fmla="*/ 168129 w 2820843"/>
              <a:gd name="connsiteY18" fmla="*/ 0 h 2507063"/>
              <a:gd name="connsiteX0" fmla="*/ 168129 w 2820843"/>
              <a:gd name="connsiteY0" fmla="*/ 0 h 2507063"/>
              <a:gd name="connsiteX1" fmla="*/ 610248 w 2820843"/>
              <a:gd name="connsiteY1" fmla="*/ 0 h 2507063"/>
              <a:gd name="connsiteX2" fmla="*/ 610248 w 2820843"/>
              <a:gd name="connsiteY2" fmla="*/ 0 h 2507063"/>
              <a:gd name="connsiteX3" fmla="*/ 1273427 w 2820843"/>
              <a:gd name="connsiteY3" fmla="*/ 0 h 2507063"/>
              <a:gd name="connsiteX4" fmla="*/ 2820843 w 2820843"/>
              <a:gd name="connsiteY4" fmla="*/ 0 h 2507063"/>
              <a:gd name="connsiteX5" fmla="*/ 2820843 w 2820843"/>
              <a:gd name="connsiteY5" fmla="*/ 1462453 h 2507063"/>
              <a:gd name="connsiteX6" fmla="*/ 2820843 w 2820843"/>
              <a:gd name="connsiteY6" fmla="*/ 1462453 h 2507063"/>
              <a:gd name="connsiteX7" fmla="*/ 2820843 w 2820843"/>
              <a:gd name="connsiteY7" fmla="*/ 2089219 h 2507063"/>
              <a:gd name="connsiteX8" fmla="*/ 2820843 w 2820843"/>
              <a:gd name="connsiteY8" fmla="*/ 2507063 h 2507063"/>
              <a:gd name="connsiteX9" fmla="*/ 1273427 w 2820843"/>
              <a:gd name="connsiteY9" fmla="*/ 2507063 h 2507063"/>
              <a:gd name="connsiteX10" fmla="*/ 610248 w 2820843"/>
              <a:gd name="connsiteY10" fmla="*/ 2507063 h 2507063"/>
              <a:gd name="connsiteX11" fmla="*/ 610248 w 2820843"/>
              <a:gd name="connsiteY11" fmla="*/ 2507063 h 2507063"/>
              <a:gd name="connsiteX12" fmla="*/ 168129 w 2820843"/>
              <a:gd name="connsiteY12" fmla="*/ 2507063 h 2507063"/>
              <a:gd name="connsiteX13" fmla="*/ 168129 w 2820843"/>
              <a:gd name="connsiteY13" fmla="*/ 2089219 h 2507063"/>
              <a:gd name="connsiteX14" fmla="*/ 0 w 2820843"/>
              <a:gd name="connsiteY14" fmla="*/ 1933472 h 2507063"/>
              <a:gd name="connsiteX15" fmla="*/ 168129 w 2820843"/>
              <a:gd name="connsiteY15" fmla="*/ 1462453 h 2507063"/>
              <a:gd name="connsiteX16" fmla="*/ 166569 w 2820843"/>
              <a:gd name="connsiteY16" fmla="*/ 1187487 h 2507063"/>
              <a:gd name="connsiteX17" fmla="*/ 166569 w 2820843"/>
              <a:gd name="connsiteY17" fmla="*/ 986319 h 2507063"/>
              <a:gd name="connsiteX18" fmla="*/ 166568 w 2820843"/>
              <a:gd name="connsiteY18" fmla="*/ 711999 h 2507063"/>
              <a:gd name="connsiteX19" fmla="*/ 168129 w 2820843"/>
              <a:gd name="connsiteY19" fmla="*/ 0 h 2507063"/>
              <a:gd name="connsiteX0" fmla="*/ 211872 w 2864586"/>
              <a:gd name="connsiteY0" fmla="*/ 0 h 2507063"/>
              <a:gd name="connsiteX1" fmla="*/ 653991 w 2864586"/>
              <a:gd name="connsiteY1" fmla="*/ 0 h 2507063"/>
              <a:gd name="connsiteX2" fmla="*/ 653991 w 2864586"/>
              <a:gd name="connsiteY2" fmla="*/ 0 h 2507063"/>
              <a:gd name="connsiteX3" fmla="*/ 1317170 w 2864586"/>
              <a:gd name="connsiteY3" fmla="*/ 0 h 2507063"/>
              <a:gd name="connsiteX4" fmla="*/ 2864586 w 2864586"/>
              <a:gd name="connsiteY4" fmla="*/ 0 h 2507063"/>
              <a:gd name="connsiteX5" fmla="*/ 2864586 w 2864586"/>
              <a:gd name="connsiteY5" fmla="*/ 1462453 h 2507063"/>
              <a:gd name="connsiteX6" fmla="*/ 2864586 w 2864586"/>
              <a:gd name="connsiteY6" fmla="*/ 1462453 h 2507063"/>
              <a:gd name="connsiteX7" fmla="*/ 2864586 w 2864586"/>
              <a:gd name="connsiteY7" fmla="*/ 2089219 h 2507063"/>
              <a:gd name="connsiteX8" fmla="*/ 2864586 w 2864586"/>
              <a:gd name="connsiteY8" fmla="*/ 2507063 h 2507063"/>
              <a:gd name="connsiteX9" fmla="*/ 1317170 w 2864586"/>
              <a:gd name="connsiteY9" fmla="*/ 2507063 h 2507063"/>
              <a:gd name="connsiteX10" fmla="*/ 653991 w 2864586"/>
              <a:gd name="connsiteY10" fmla="*/ 2507063 h 2507063"/>
              <a:gd name="connsiteX11" fmla="*/ 653991 w 2864586"/>
              <a:gd name="connsiteY11" fmla="*/ 2507063 h 2507063"/>
              <a:gd name="connsiteX12" fmla="*/ 211872 w 2864586"/>
              <a:gd name="connsiteY12" fmla="*/ 2507063 h 2507063"/>
              <a:gd name="connsiteX13" fmla="*/ 211872 w 2864586"/>
              <a:gd name="connsiteY13" fmla="*/ 2089219 h 2507063"/>
              <a:gd name="connsiteX14" fmla="*/ 43743 w 2864586"/>
              <a:gd name="connsiteY14" fmla="*/ 1933472 h 2507063"/>
              <a:gd name="connsiteX15" fmla="*/ 211872 w 2864586"/>
              <a:gd name="connsiteY15" fmla="*/ 1462453 h 2507063"/>
              <a:gd name="connsiteX16" fmla="*/ 210312 w 2864586"/>
              <a:gd name="connsiteY16" fmla="*/ 1187487 h 2507063"/>
              <a:gd name="connsiteX17" fmla="*/ 0 w 2864586"/>
              <a:gd name="connsiteY17" fmla="*/ 1013751 h 2507063"/>
              <a:gd name="connsiteX18" fmla="*/ 210311 w 2864586"/>
              <a:gd name="connsiteY18" fmla="*/ 711999 h 2507063"/>
              <a:gd name="connsiteX19" fmla="*/ 211872 w 2864586"/>
              <a:gd name="connsiteY19" fmla="*/ 0 h 2507063"/>
              <a:gd name="connsiteX0" fmla="*/ 211872 w 2864586"/>
              <a:gd name="connsiteY0" fmla="*/ 0 h 2507063"/>
              <a:gd name="connsiteX1" fmla="*/ 653991 w 2864586"/>
              <a:gd name="connsiteY1" fmla="*/ 0 h 2507063"/>
              <a:gd name="connsiteX2" fmla="*/ 653991 w 2864586"/>
              <a:gd name="connsiteY2" fmla="*/ 0 h 2507063"/>
              <a:gd name="connsiteX3" fmla="*/ 1317170 w 2864586"/>
              <a:gd name="connsiteY3" fmla="*/ 0 h 2507063"/>
              <a:gd name="connsiteX4" fmla="*/ 2864586 w 2864586"/>
              <a:gd name="connsiteY4" fmla="*/ 0 h 2507063"/>
              <a:gd name="connsiteX5" fmla="*/ 2864586 w 2864586"/>
              <a:gd name="connsiteY5" fmla="*/ 1462453 h 2507063"/>
              <a:gd name="connsiteX6" fmla="*/ 2864586 w 2864586"/>
              <a:gd name="connsiteY6" fmla="*/ 1462453 h 2507063"/>
              <a:gd name="connsiteX7" fmla="*/ 2864586 w 2864586"/>
              <a:gd name="connsiteY7" fmla="*/ 2089219 h 2507063"/>
              <a:gd name="connsiteX8" fmla="*/ 2864586 w 2864586"/>
              <a:gd name="connsiteY8" fmla="*/ 2507063 h 2507063"/>
              <a:gd name="connsiteX9" fmla="*/ 1317170 w 2864586"/>
              <a:gd name="connsiteY9" fmla="*/ 2507063 h 2507063"/>
              <a:gd name="connsiteX10" fmla="*/ 653991 w 2864586"/>
              <a:gd name="connsiteY10" fmla="*/ 2507063 h 2507063"/>
              <a:gd name="connsiteX11" fmla="*/ 653991 w 2864586"/>
              <a:gd name="connsiteY11" fmla="*/ 2507063 h 2507063"/>
              <a:gd name="connsiteX12" fmla="*/ 211872 w 2864586"/>
              <a:gd name="connsiteY12" fmla="*/ 2507063 h 2507063"/>
              <a:gd name="connsiteX13" fmla="*/ 211872 w 2864586"/>
              <a:gd name="connsiteY13" fmla="*/ 2089219 h 2507063"/>
              <a:gd name="connsiteX14" fmla="*/ 43743 w 2864586"/>
              <a:gd name="connsiteY14" fmla="*/ 1933472 h 2507063"/>
              <a:gd name="connsiteX15" fmla="*/ 211872 w 2864586"/>
              <a:gd name="connsiteY15" fmla="*/ 1462453 h 2507063"/>
              <a:gd name="connsiteX16" fmla="*/ 210312 w 2864586"/>
              <a:gd name="connsiteY16" fmla="*/ 1187487 h 2507063"/>
              <a:gd name="connsiteX17" fmla="*/ 0 w 2864586"/>
              <a:gd name="connsiteY17" fmla="*/ 1013751 h 2507063"/>
              <a:gd name="connsiteX18" fmla="*/ 210311 w 2864586"/>
              <a:gd name="connsiteY18" fmla="*/ 711999 h 2507063"/>
              <a:gd name="connsiteX19" fmla="*/ 211872 w 2864586"/>
              <a:gd name="connsiteY19" fmla="*/ 0 h 2507063"/>
              <a:gd name="connsiteX0" fmla="*/ 211872 w 2864586"/>
              <a:gd name="connsiteY0" fmla="*/ 0 h 2507063"/>
              <a:gd name="connsiteX1" fmla="*/ 653991 w 2864586"/>
              <a:gd name="connsiteY1" fmla="*/ 0 h 2507063"/>
              <a:gd name="connsiteX2" fmla="*/ 653991 w 2864586"/>
              <a:gd name="connsiteY2" fmla="*/ 0 h 2507063"/>
              <a:gd name="connsiteX3" fmla="*/ 1317170 w 2864586"/>
              <a:gd name="connsiteY3" fmla="*/ 0 h 2507063"/>
              <a:gd name="connsiteX4" fmla="*/ 2864586 w 2864586"/>
              <a:gd name="connsiteY4" fmla="*/ 0 h 2507063"/>
              <a:gd name="connsiteX5" fmla="*/ 2864586 w 2864586"/>
              <a:gd name="connsiteY5" fmla="*/ 1462453 h 2507063"/>
              <a:gd name="connsiteX6" fmla="*/ 2864586 w 2864586"/>
              <a:gd name="connsiteY6" fmla="*/ 1462453 h 2507063"/>
              <a:gd name="connsiteX7" fmla="*/ 2864586 w 2864586"/>
              <a:gd name="connsiteY7" fmla="*/ 2089219 h 2507063"/>
              <a:gd name="connsiteX8" fmla="*/ 2864586 w 2864586"/>
              <a:gd name="connsiteY8" fmla="*/ 2507063 h 2507063"/>
              <a:gd name="connsiteX9" fmla="*/ 1317170 w 2864586"/>
              <a:gd name="connsiteY9" fmla="*/ 2507063 h 2507063"/>
              <a:gd name="connsiteX10" fmla="*/ 653991 w 2864586"/>
              <a:gd name="connsiteY10" fmla="*/ 2507063 h 2507063"/>
              <a:gd name="connsiteX11" fmla="*/ 653991 w 2864586"/>
              <a:gd name="connsiteY11" fmla="*/ 2507063 h 2507063"/>
              <a:gd name="connsiteX12" fmla="*/ 211872 w 2864586"/>
              <a:gd name="connsiteY12" fmla="*/ 2507063 h 2507063"/>
              <a:gd name="connsiteX13" fmla="*/ 211872 w 2864586"/>
              <a:gd name="connsiteY13" fmla="*/ 2089219 h 2507063"/>
              <a:gd name="connsiteX14" fmla="*/ 43743 w 2864586"/>
              <a:gd name="connsiteY14" fmla="*/ 1933472 h 2507063"/>
              <a:gd name="connsiteX15" fmla="*/ 211872 w 2864586"/>
              <a:gd name="connsiteY15" fmla="*/ 1462453 h 2507063"/>
              <a:gd name="connsiteX16" fmla="*/ 210312 w 2864586"/>
              <a:gd name="connsiteY16" fmla="*/ 1187487 h 2507063"/>
              <a:gd name="connsiteX17" fmla="*/ 0 w 2864586"/>
              <a:gd name="connsiteY17" fmla="*/ 1013751 h 2507063"/>
              <a:gd name="connsiteX18" fmla="*/ 210311 w 2864586"/>
              <a:gd name="connsiteY18" fmla="*/ 711999 h 2507063"/>
              <a:gd name="connsiteX19" fmla="*/ 211872 w 2864586"/>
              <a:gd name="connsiteY19" fmla="*/ 0 h 2507063"/>
              <a:gd name="connsiteX0" fmla="*/ 211872 w 2864586"/>
              <a:gd name="connsiteY0" fmla="*/ 0 h 2507063"/>
              <a:gd name="connsiteX1" fmla="*/ 653991 w 2864586"/>
              <a:gd name="connsiteY1" fmla="*/ 0 h 2507063"/>
              <a:gd name="connsiteX2" fmla="*/ 653991 w 2864586"/>
              <a:gd name="connsiteY2" fmla="*/ 0 h 2507063"/>
              <a:gd name="connsiteX3" fmla="*/ 1317170 w 2864586"/>
              <a:gd name="connsiteY3" fmla="*/ 0 h 2507063"/>
              <a:gd name="connsiteX4" fmla="*/ 2864586 w 2864586"/>
              <a:gd name="connsiteY4" fmla="*/ 0 h 2507063"/>
              <a:gd name="connsiteX5" fmla="*/ 2864586 w 2864586"/>
              <a:gd name="connsiteY5" fmla="*/ 1462453 h 2507063"/>
              <a:gd name="connsiteX6" fmla="*/ 2864586 w 2864586"/>
              <a:gd name="connsiteY6" fmla="*/ 1462453 h 2507063"/>
              <a:gd name="connsiteX7" fmla="*/ 2864586 w 2864586"/>
              <a:gd name="connsiteY7" fmla="*/ 2089219 h 2507063"/>
              <a:gd name="connsiteX8" fmla="*/ 2864586 w 2864586"/>
              <a:gd name="connsiteY8" fmla="*/ 2507063 h 2507063"/>
              <a:gd name="connsiteX9" fmla="*/ 1317170 w 2864586"/>
              <a:gd name="connsiteY9" fmla="*/ 2507063 h 2507063"/>
              <a:gd name="connsiteX10" fmla="*/ 653991 w 2864586"/>
              <a:gd name="connsiteY10" fmla="*/ 2507063 h 2507063"/>
              <a:gd name="connsiteX11" fmla="*/ 653991 w 2864586"/>
              <a:gd name="connsiteY11" fmla="*/ 2507063 h 2507063"/>
              <a:gd name="connsiteX12" fmla="*/ 211872 w 2864586"/>
              <a:gd name="connsiteY12" fmla="*/ 2507063 h 2507063"/>
              <a:gd name="connsiteX13" fmla="*/ 211872 w 2864586"/>
              <a:gd name="connsiteY13" fmla="*/ 2089219 h 2507063"/>
              <a:gd name="connsiteX14" fmla="*/ 43743 w 2864586"/>
              <a:gd name="connsiteY14" fmla="*/ 1933472 h 2507063"/>
              <a:gd name="connsiteX15" fmla="*/ 211872 w 2864586"/>
              <a:gd name="connsiteY15" fmla="*/ 1462453 h 2507063"/>
              <a:gd name="connsiteX16" fmla="*/ 210312 w 2864586"/>
              <a:gd name="connsiteY16" fmla="*/ 1187487 h 2507063"/>
              <a:gd name="connsiteX17" fmla="*/ 0 w 2864586"/>
              <a:gd name="connsiteY17" fmla="*/ 1013751 h 2507063"/>
              <a:gd name="connsiteX18" fmla="*/ 210311 w 2864586"/>
              <a:gd name="connsiteY18" fmla="*/ 711999 h 2507063"/>
              <a:gd name="connsiteX19" fmla="*/ 211872 w 2864586"/>
              <a:gd name="connsiteY19" fmla="*/ 0 h 2507063"/>
              <a:gd name="connsiteX0" fmla="*/ 211872 w 2864586"/>
              <a:gd name="connsiteY0" fmla="*/ 0 h 2507063"/>
              <a:gd name="connsiteX1" fmla="*/ 653991 w 2864586"/>
              <a:gd name="connsiteY1" fmla="*/ 0 h 2507063"/>
              <a:gd name="connsiteX2" fmla="*/ 653991 w 2864586"/>
              <a:gd name="connsiteY2" fmla="*/ 0 h 2507063"/>
              <a:gd name="connsiteX3" fmla="*/ 1317170 w 2864586"/>
              <a:gd name="connsiteY3" fmla="*/ 0 h 2507063"/>
              <a:gd name="connsiteX4" fmla="*/ 2864586 w 2864586"/>
              <a:gd name="connsiteY4" fmla="*/ 0 h 2507063"/>
              <a:gd name="connsiteX5" fmla="*/ 2864586 w 2864586"/>
              <a:gd name="connsiteY5" fmla="*/ 1462453 h 2507063"/>
              <a:gd name="connsiteX6" fmla="*/ 2864586 w 2864586"/>
              <a:gd name="connsiteY6" fmla="*/ 1462453 h 2507063"/>
              <a:gd name="connsiteX7" fmla="*/ 2864586 w 2864586"/>
              <a:gd name="connsiteY7" fmla="*/ 2089219 h 2507063"/>
              <a:gd name="connsiteX8" fmla="*/ 2864586 w 2864586"/>
              <a:gd name="connsiteY8" fmla="*/ 2507063 h 2507063"/>
              <a:gd name="connsiteX9" fmla="*/ 1317170 w 2864586"/>
              <a:gd name="connsiteY9" fmla="*/ 2507063 h 2507063"/>
              <a:gd name="connsiteX10" fmla="*/ 653991 w 2864586"/>
              <a:gd name="connsiteY10" fmla="*/ 2507063 h 2507063"/>
              <a:gd name="connsiteX11" fmla="*/ 653991 w 2864586"/>
              <a:gd name="connsiteY11" fmla="*/ 2507063 h 2507063"/>
              <a:gd name="connsiteX12" fmla="*/ 211872 w 2864586"/>
              <a:gd name="connsiteY12" fmla="*/ 2507063 h 2507063"/>
              <a:gd name="connsiteX13" fmla="*/ 211872 w 2864586"/>
              <a:gd name="connsiteY13" fmla="*/ 2089219 h 2507063"/>
              <a:gd name="connsiteX14" fmla="*/ 43743 w 2864586"/>
              <a:gd name="connsiteY14" fmla="*/ 1933472 h 2507063"/>
              <a:gd name="connsiteX15" fmla="*/ 211872 w 2864586"/>
              <a:gd name="connsiteY15" fmla="*/ 1462453 h 2507063"/>
              <a:gd name="connsiteX16" fmla="*/ 210312 w 2864586"/>
              <a:gd name="connsiteY16" fmla="*/ 1187487 h 2507063"/>
              <a:gd name="connsiteX17" fmla="*/ 0 w 2864586"/>
              <a:gd name="connsiteY17" fmla="*/ 1013751 h 2507063"/>
              <a:gd name="connsiteX18" fmla="*/ 210311 w 2864586"/>
              <a:gd name="connsiteY18" fmla="*/ 711999 h 2507063"/>
              <a:gd name="connsiteX19" fmla="*/ 211872 w 2864586"/>
              <a:gd name="connsiteY19" fmla="*/ 0 h 2507063"/>
              <a:gd name="connsiteX0" fmla="*/ 211872 w 2864586"/>
              <a:gd name="connsiteY0" fmla="*/ 0 h 2507063"/>
              <a:gd name="connsiteX1" fmla="*/ 653991 w 2864586"/>
              <a:gd name="connsiteY1" fmla="*/ 0 h 2507063"/>
              <a:gd name="connsiteX2" fmla="*/ 653991 w 2864586"/>
              <a:gd name="connsiteY2" fmla="*/ 0 h 2507063"/>
              <a:gd name="connsiteX3" fmla="*/ 1317170 w 2864586"/>
              <a:gd name="connsiteY3" fmla="*/ 0 h 2507063"/>
              <a:gd name="connsiteX4" fmla="*/ 2864586 w 2864586"/>
              <a:gd name="connsiteY4" fmla="*/ 0 h 2507063"/>
              <a:gd name="connsiteX5" fmla="*/ 2864586 w 2864586"/>
              <a:gd name="connsiteY5" fmla="*/ 1462453 h 2507063"/>
              <a:gd name="connsiteX6" fmla="*/ 2864586 w 2864586"/>
              <a:gd name="connsiteY6" fmla="*/ 1462453 h 2507063"/>
              <a:gd name="connsiteX7" fmla="*/ 2864586 w 2864586"/>
              <a:gd name="connsiteY7" fmla="*/ 2089219 h 2507063"/>
              <a:gd name="connsiteX8" fmla="*/ 2864586 w 2864586"/>
              <a:gd name="connsiteY8" fmla="*/ 2507063 h 2507063"/>
              <a:gd name="connsiteX9" fmla="*/ 1317170 w 2864586"/>
              <a:gd name="connsiteY9" fmla="*/ 2507063 h 2507063"/>
              <a:gd name="connsiteX10" fmla="*/ 653991 w 2864586"/>
              <a:gd name="connsiteY10" fmla="*/ 2507063 h 2507063"/>
              <a:gd name="connsiteX11" fmla="*/ 653991 w 2864586"/>
              <a:gd name="connsiteY11" fmla="*/ 2507063 h 2507063"/>
              <a:gd name="connsiteX12" fmla="*/ 211872 w 2864586"/>
              <a:gd name="connsiteY12" fmla="*/ 2507063 h 2507063"/>
              <a:gd name="connsiteX13" fmla="*/ 211872 w 2864586"/>
              <a:gd name="connsiteY13" fmla="*/ 2089219 h 2507063"/>
              <a:gd name="connsiteX14" fmla="*/ 43743 w 2864586"/>
              <a:gd name="connsiteY14" fmla="*/ 1933472 h 2507063"/>
              <a:gd name="connsiteX15" fmla="*/ 211872 w 2864586"/>
              <a:gd name="connsiteY15" fmla="*/ 1462453 h 2507063"/>
              <a:gd name="connsiteX16" fmla="*/ 210312 w 2864586"/>
              <a:gd name="connsiteY16" fmla="*/ 1187487 h 2507063"/>
              <a:gd name="connsiteX17" fmla="*/ 0 w 2864586"/>
              <a:gd name="connsiteY17" fmla="*/ 1013751 h 2507063"/>
              <a:gd name="connsiteX18" fmla="*/ 210311 w 2864586"/>
              <a:gd name="connsiteY18" fmla="*/ 711999 h 2507063"/>
              <a:gd name="connsiteX19" fmla="*/ 211872 w 2864586"/>
              <a:gd name="connsiteY19" fmla="*/ 0 h 2507063"/>
              <a:gd name="connsiteX0" fmla="*/ 211872 w 2864586"/>
              <a:gd name="connsiteY0" fmla="*/ 0 h 2507063"/>
              <a:gd name="connsiteX1" fmla="*/ 653991 w 2864586"/>
              <a:gd name="connsiteY1" fmla="*/ 0 h 2507063"/>
              <a:gd name="connsiteX2" fmla="*/ 653991 w 2864586"/>
              <a:gd name="connsiteY2" fmla="*/ 0 h 2507063"/>
              <a:gd name="connsiteX3" fmla="*/ 1317170 w 2864586"/>
              <a:gd name="connsiteY3" fmla="*/ 0 h 2507063"/>
              <a:gd name="connsiteX4" fmla="*/ 2864586 w 2864586"/>
              <a:gd name="connsiteY4" fmla="*/ 0 h 2507063"/>
              <a:gd name="connsiteX5" fmla="*/ 2864586 w 2864586"/>
              <a:gd name="connsiteY5" fmla="*/ 1462453 h 2507063"/>
              <a:gd name="connsiteX6" fmla="*/ 2864586 w 2864586"/>
              <a:gd name="connsiteY6" fmla="*/ 1462453 h 2507063"/>
              <a:gd name="connsiteX7" fmla="*/ 2864586 w 2864586"/>
              <a:gd name="connsiteY7" fmla="*/ 2089219 h 2507063"/>
              <a:gd name="connsiteX8" fmla="*/ 2864586 w 2864586"/>
              <a:gd name="connsiteY8" fmla="*/ 2507063 h 2507063"/>
              <a:gd name="connsiteX9" fmla="*/ 1317170 w 2864586"/>
              <a:gd name="connsiteY9" fmla="*/ 2507063 h 2507063"/>
              <a:gd name="connsiteX10" fmla="*/ 653991 w 2864586"/>
              <a:gd name="connsiteY10" fmla="*/ 2507063 h 2507063"/>
              <a:gd name="connsiteX11" fmla="*/ 653991 w 2864586"/>
              <a:gd name="connsiteY11" fmla="*/ 2507063 h 2507063"/>
              <a:gd name="connsiteX12" fmla="*/ 211872 w 2864586"/>
              <a:gd name="connsiteY12" fmla="*/ 2507063 h 2507063"/>
              <a:gd name="connsiteX13" fmla="*/ 211872 w 2864586"/>
              <a:gd name="connsiteY13" fmla="*/ 2089219 h 2507063"/>
              <a:gd name="connsiteX14" fmla="*/ 43743 w 2864586"/>
              <a:gd name="connsiteY14" fmla="*/ 1933472 h 2507063"/>
              <a:gd name="connsiteX15" fmla="*/ 211872 w 2864586"/>
              <a:gd name="connsiteY15" fmla="*/ 1462453 h 2507063"/>
              <a:gd name="connsiteX16" fmla="*/ 210312 w 2864586"/>
              <a:gd name="connsiteY16" fmla="*/ 1187487 h 2507063"/>
              <a:gd name="connsiteX17" fmla="*/ 0 w 2864586"/>
              <a:gd name="connsiteY17" fmla="*/ 1013751 h 2507063"/>
              <a:gd name="connsiteX18" fmla="*/ 210311 w 2864586"/>
              <a:gd name="connsiteY18" fmla="*/ 711999 h 2507063"/>
              <a:gd name="connsiteX19" fmla="*/ 211872 w 2864586"/>
              <a:gd name="connsiteY19" fmla="*/ 0 h 25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4586" h="2507063">
                <a:moveTo>
                  <a:pt x="211872" y="0"/>
                </a:moveTo>
                <a:lnTo>
                  <a:pt x="653991" y="0"/>
                </a:lnTo>
                <a:lnTo>
                  <a:pt x="653991" y="0"/>
                </a:lnTo>
                <a:lnTo>
                  <a:pt x="1317170" y="0"/>
                </a:lnTo>
                <a:lnTo>
                  <a:pt x="2864586" y="0"/>
                </a:lnTo>
                <a:lnTo>
                  <a:pt x="2864586" y="1462453"/>
                </a:lnTo>
                <a:lnTo>
                  <a:pt x="2864586" y="1462453"/>
                </a:lnTo>
                <a:lnTo>
                  <a:pt x="2864586" y="2089219"/>
                </a:lnTo>
                <a:lnTo>
                  <a:pt x="2864586" y="2507063"/>
                </a:lnTo>
                <a:lnTo>
                  <a:pt x="1317170" y="2507063"/>
                </a:lnTo>
                <a:lnTo>
                  <a:pt x="653991" y="2507063"/>
                </a:lnTo>
                <a:lnTo>
                  <a:pt x="653991" y="2507063"/>
                </a:lnTo>
                <a:lnTo>
                  <a:pt x="211872" y="2507063"/>
                </a:lnTo>
                <a:lnTo>
                  <a:pt x="211872" y="2089219"/>
                </a:lnTo>
                <a:lnTo>
                  <a:pt x="43743" y="1933472"/>
                </a:lnTo>
                <a:lnTo>
                  <a:pt x="211872" y="1462453"/>
                </a:lnTo>
                <a:cubicBezTo>
                  <a:pt x="221346" y="1274114"/>
                  <a:pt x="210572" y="1358283"/>
                  <a:pt x="210312" y="1187487"/>
                </a:cubicBezTo>
                <a:cubicBezTo>
                  <a:pt x="54604" y="1044123"/>
                  <a:pt x="146304" y="1129575"/>
                  <a:pt x="0" y="1013751"/>
                </a:cubicBezTo>
                <a:cubicBezTo>
                  <a:pt x="182880" y="760767"/>
                  <a:pt x="36315" y="949537"/>
                  <a:pt x="210311" y="711999"/>
                </a:cubicBezTo>
                <a:cubicBezTo>
                  <a:pt x="210831" y="474666"/>
                  <a:pt x="211352" y="237333"/>
                  <a:pt x="211872"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テキスト ボックス 8"/>
          <p:cNvSpPr txBox="1">
            <a:spLocks noChangeArrowheads="1"/>
          </p:cNvSpPr>
          <p:nvPr/>
        </p:nvSpPr>
        <p:spPr bwMode="auto">
          <a:xfrm>
            <a:off x="6384635" y="2165939"/>
            <a:ext cx="924427" cy="646331"/>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ja-JP" altLang="en-US" sz="1800" b="1" dirty="0">
                <a:solidFill>
                  <a:srgbClr val="0000FF"/>
                </a:solidFill>
                <a:latin typeface="メイリオ" panose="020B0604030504040204" pitchFamily="50" charset="-128"/>
                <a:ea typeface="メイリオ" panose="020B0604030504040204" pitchFamily="50" charset="-128"/>
              </a:rPr>
              <a:t>軟化・可食化</a:t>
            </a:r>
            <a:endParaRPr lang="en-US" altLang="ja-JP" sz="1800" b="1" dirty="0">
              <a:solidFill>
                <a:srgbClr val="0000FF"/>
              </a:solidFill>
              <a:latin typeface="メイリオ" panose="020B0604030504040204" pitchFamily="50" charset="-128"/>
              <a:ea typeface="メイリオ" panose="020B0604030504040204" pitchFamily="50" charset="-128"/>
            </a:endParaRPr>
          </a:p>
        </p:txBody>
      </p:sp>
      <p:pic>
        <p:nvPicPr>
          <p:cNvPr id="33" name="図 32"/>
          <p:cNvPicPr>
            <a:picLocks noChangeAspect="1"/>
          </p:cNvPicPr>
          <p:nvPr/>
        </p:nvPicPr>
        <p:blipFill rotWithShape="1">
          <a:blip r:embed="rId15" cstate="email">
            <a:extLst>
              <a:ext uri="{BEBA8EAE-BF5A-486C-A8C5-ECC9F3942E4B}">
                <a14:imgProps xmlns:a14="http://schemas.microsoft.com/office/drawing/2010/main">
                  <a14:imgLayer r:embed="rId16">
                    <a14:imgEffect>
                      <a14:brightnessContrast bright="40000" contrast="20000"/>
                    </a14:imgEffect>
                  </a14:imgLayer>
                </a14:imgProps>
              </a:ext>
              <a:ext uri="{28A0092B-C50C-407E-A947-70E740481C1C}">
                <a14:useLocalDpi xmlns:a14="http://schemas.microsoft.com/office/drawing/2010/main"/>
              </a:ext>
            </a:extLst>
          </a:blip>
          <a:srcRect l="28065" t="28265" r="28079" b="26650"/>
          <a:stretch/>
        </p:blipFill>
        <p:spPr>
          <a:xfrm>
            <a:off x="7524328" y="2373846"/>
            <a:ext cx="1368152" cy="936104"/>
          </a:xfrm>
          <a:prstGeom prst="rect">
            <a:avLst/>
          </a:prstGeom>
        </p:spPr>
      </p:pic>
      <p:sp>
        <p:nvSpPr>
          <p:cNvPr id="34" name="テキスト ボックス 33"/>
          <p:cNvSpPr txBox="1"/>
          <p:nvPr/>
        </p:nvSpPr>
        <p:spPr>
          <a:xfrm>
            <a:off x="7844685" y="3082298"/>
            <a:ext cx="543739" cy="307777"/>
          </a:xfrm>
          <a:prstGeom prst="rect">
            <a:avLst/>
          </a:prstGeom>
          <a:noFill/>
        </p:spPr>
        <p:txBody>
          <a:bodyPr wrap="none" rtlCol="0">
            <a:spAutoFit/>
          </a:bodyPr>
          <a:lstStyle/>
          <a:p>
            <a:r>
              <a:rPr lang="ja-JP" altLang="en-US" sz="14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ゴミ</a:t>
            </a:r>
          </a:p>
        </p:txBody>
      </p:sp>
      <p:sp>
        <p:nvSpPr>
          <p:cNvPr id="35" name="テキスト ボックス 34"/>
          <p:cNvSpPr txBox="1"/>
          <p:nvPr/>
        </p:nvSpPr>
        <p:spPr>
          <a:xfrm>
            <a:off x="683568" y="5265185"/>
            <a:ext cx="7774632" cy="1077218"/>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参画機関</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北陸先端科学技術大学院大学、神戸大学、名古屋大学、鹿児島大学、</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東京理科大学、東京農工大学、産業技術総合研究所、</a:t>
            </a:r>
            <a:endParaRPr lang="en-US" altLang="ja-JP" sz="1600" dirty="0">
              <a:latin typeface="メイリオ" panose="020B0604030504040204" pitchFamily="50" charset="-128"/>
              <a:ea typeface="メイリオ" panose="020B0604030504040204" pitchFamily="50" charset="-128"/>
            </a:endParaRPr>
          </a:p>
          <a:p>
            <a:r>
              <a:rPr lang="ja-JP" altLang="en-US" sz="1600" dirty="0">
                <a:solidFill>
                  <a:srgbClr val="FF0000"/>
                </a:solidFill>
                <a:latin typeface="メイリオ" panose="020B0604030504040204" pitchFamily="50" charset="-128"/>
                <a:ea typeface="メイリオ" panose="020B0604030504040204" pitchFamily="50" charset="-128"/>
              </a:rPr>
              <a:t>　　　　　　</a:t>
            </a:r>
            <a:r>
              <a:rPr lang="ja-JP" altLang="en-US" sz="1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大阪産業技術研究所</a:t>
            </a:r>
            <a:endParaRPr lang="en-US" altLang="ja-JP" sz="1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事業期間</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最大</a:t>
            </a:r>
            <a:r>
              <a:rPr lang="en-US" altLang="ja-JP" sz="1600" dirty="0">
                <a:latin typeface="メイリオ" panose="020B0604030504040204" pitchFamily="50" charset="-128"/>
                <a:ea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rPr>
              <a:t>年　</a:t>
            </a:r>
            <a:r>
              <a:rPr lang="en-US" altLang="ja-JP" sz="1600" dirty="0">
                <a:solidFill>
                  <a:srgbClr val="FF0000"/>
                </a:solidFill>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総事業予算</a:t>
            </a:r>
            <a:r>
              <a:rPr lang="en-US" altLang="ja-JP" sz="1600" dirty="0">
                <a:solidFill>
                  <a:srgbClr val="FF0000"/>
                </a:solidFill>
                <a:latin typeface="メイリオ" panose="020B0604030504040204" pitchFamily="50" charset="-128"/>
                <a:ea typeface="メイリオ" panose="020B0604030504040204" pitchFamily="50" charset="-128"/>
              </a:rPr>
              <a:t>15</a:t>
            </a:r>
            <a:r>
              <a:rPr lang="ja-JP" altLang="en-US" sz="1600" dirty="0">
                <a:solidFill>
                  <a:srgbClr val="FF0000"/>
                </a:solidFill>
                <a:latin typeface="メイリオ" panose="020B0604030504040204" pitchFamily="50" charset="-128"/>
                <a:ea typeface="メイリオ" panose="020B0604030504040204" pitchFamily="50" charset="-128"/>
              </a:rPr>
              <a:t>億</a:t>
            </a:r>
            <a:r>
              <a:rPr lang="en-US" altLang="ja-JP" sz="1600" dirty="0">
                <a:solidFill>
                  <a:srgbClr val="FF0000"/>
                </a:solidFill>
                <a:latin typeface="メイリオ" panose="020B0604030504040204" pitchFamily="50" charset="-128"/>
                <a:ea typeface="メイリオ" panose="020B0604030504040204" pitchFamily="50" charset="-128"/>
              </a:rPr>
              <a:t>2,155</a:t>
            </a:r>
            <a:r>
              <a:rPr lang="ja-JP" altLang="en-US" sz="1600" dirty="0">
                <a:solidFill>
                  <a:srgbClr val="FF0000"/>
                </a:solidFill>
                <a:latin typeface="メイリオ" panose="020B0604030504040204" pitchFamily="50" charset="-128"/>
                <a:ea typeface="メイリオ" panose="020B0604030504040204" pitchFamily="50" charset="-128"/>
              </a:rPr>
              <a:t>万円</a:t>
            </a:r>
          </a:p>
        </p:txBody>
      </p:sp>
      <p:sp>
        <p:nvSpPr>
          <p:cNvPr id="36" name="テキスト ボックス 35"/>
          <p:cNvSpPr txBox="1"/>
          <p:nvPr/>
        </p:nvSpPr>
        <p:spPr>
          <a:xfrm>
            <a:off x="688880" y="1553523"/>
            <a:ext cx="7699544" cy="514738"/>
          </a:xfrm>
          <a:prstGeom prst="rect">
            <a:avLst/>
          </a:prstGeom>
          <a:solidFill>
            <a:schemeClr val="bg1"/>
          </a:solidFill>
          <a:ln w="25400">
            <a:solidFill>
              <a:srgbClr val="0000FF"/>
            </a:solidFill>
          </a:ln>
          <a:effectLst>
            <a:outerShdw blurRad="50800" dist="88900" dir="2700000" algn="tl" rotWithShape="0">
              <a:prstClr val="black">
                <a:alpha val="40000"/>
              </a:prstClr>
            </a:outerShdw>
          </a:effectLst>
        </p:spPr>
        <p:txBody>
          <a:bodyPr wrap="none" tIns="72000" bIns="72000" rtlCol="0">
            <a:spAutoFit/>
          </a:bodyPr>
          <a:lstStyle/>
          <a:p>
            <a:pPr marL="176213" indent="-176213" algn="ctr"/>
            <a:r>
              <a:rPr lang="ja-JP" altLang="en-US" sz="2400" dirty="0">
                <a:solidFill>
                  <a:srgbClr val="0000FF"/>
                </a:solidFill>
                <a:latin typeface="メイリオ" panose="020B0604030504040204" pitchFamily="50" charset="-128"/>
              </a:rPr>
              <a:t>「光スイッチ型海洋分解性の可食プラスチックの開発研究」</a:t>
            </a:r>
            <a:endParaRPr lang="ja-JP" altLang="en-US" sz="2400" dirty="0">
              <a:solidFill>
                <a:srgbClr val="0000FF"/>
              </a:solidFill>
              <a:latin typeface="メイリオ" panose="020B0604030504040204" pitchFamily="50" charset="-128"/>
              <a:ea typeface="メイリオ" panose="020B0604030504040204" pitchFamily="50" charset="-128"/>
            </a:endParaRPr>
          </a:p>
        </p:txBody>
      </p:sp>
      <p:sp>
        <p:nvSpPr>
          <p:cNvPr id="37" name="テキスト ボックス 17">
            <a:extLst>
              <a:ext uri="{FF2B5EF4-FFF2-40B4-BE49-F238E27FC236}">
                <a16:creationId xmlns:a16="http://schemas.microsoft.com/office/drawing/2014/main" id="{B2DD44E4-94E6-496D-8CE5-2715942A2EAE}"/>
              </a:ext>
            </a:extLst>
          </p:cNvPr>
          <p:cNvSpPr txBox="1"/>
          <p:nvPr/>
        </p:nvSpPr>
        <p:spPr>
          <a:xfrm>
            <a:off x="221087" y="588735"/>
            <a:ext cx="8701825" cy="90794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NEDO</a:t>
            </a:r>
            <a:r>
              <a:rPr lang="ja-JP" altLang="en-US" sz="2000" b="1" dirty="0">
                <a:latin typeface="Meiryo UI" panose="020B0604030504040204" pitchFamily="50" charset="-128"/>
                <a:ea typeface="Meiryo UI" panose="020B0604030504040204" pitchFamily="50" charset="-128"/>
              </a:rPr>
              <a:t>ムーンショット型研究開発事業」研究開発プロジェクト（</a:t>
            </a:r>
            <a:r>
              <a:rPr lang="en-US" altLang="ja-JP" sz="2000" b="1" dirty="0">
                <a:latin typeface="Meiryo UI" panose="020B0604030504040204" pitchFamily="50" charset="-128"/>
                <a:ea typeface="Meiryo UI" panose="020B0604030504040204" pitchFamily="50" charset="-128"/>
              </a:rPr>
              <a:t>R2~</a:t>
            </a:r>
            <a:r>
              <a:rPr lang="ja-JP" altLang="en-US" sz="2000" b="1" dirty="0">
                <a:latin typeface="Meiryo UI" panose="020B0604030504040204" pitchFamily="50" charset="-128"/>
                <a:ea typeface="Meiryo UI" panose="020B0604030504040204" pitchFamily="50" charset="-128"/>
              </a:rPr>
              <a:t>）</a:t>
            </a:r>
          </a:p>
          <a:p>
            <a:pPr marL="266700" indent="-266700">
              <a:spcBef>
                <a:spcPts val="600"/>
              </a:spcBef>
            </a:pPr>
            <a:r>
              <a:rPr lang="ja-JP" altLang="en-US" sz="1400" dirty="0">
                <a:latin typeface="Meiryo UI" panose="020B0604030504040204" pitchFamily="50" charset="-128"/>
                <a:ea typeface="Meiryo UI" panose="020B0604030504040204" pitchFamily="50" charset="-128"/>
              </a:rPr>
              <a:t>　・　ムーンショット目標</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2050</a:t>
            </a:r>
            <a:r>
              <a:rPr lang="ja-JP" altLang="en-US" sz="1400" dirty="0">
                <a:latin typeface="Meiryo UI" panose="020B0604030504040204" pitchFamily="50" charset="-128"/>
                <a:ea typeface="Meiryo UI" panose="020B0604030504040204" pitchFamily="50" charset="-128"/>
              </a:rPr>
              <a:t>年までに、地球環境再生に向けた持続可能な資源循環を実現」の達成を目指す研究開発プロジェクトに採択</a:t>
            </a:r>
          </a:p>
        </p:txBody>
      </p:sp>
      <p:sp>
        <p:nvSpPr>
          <p:cNvPr id="38" name="スライド番号プレースホルダー 2">
            <a:extLst>
              <a:ext uri="{FF2B5EF4-FFF2-40B4-BE49-F238E27FC236}">
                <a16:creationId xmlns:a16="http://schemas.microsoft.com/office/drawing/2014/main" id="{E84FABF6-E87A-4EB6-BCC7-63ED5197AE5A}"/>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129</a:t>
            </a:fld>
            <a:endParaRPr lang="ja-JP" altLang="en-US" sz="1100"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646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51520" y="879744"/>
          <a:ext cx="8712968" cy="3702944"/>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val="20000"/>
                    </a:ext>
                  </a:extLst>
                </a:gridCol>
                <a:gridCol w="226825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461024">
                <a:tc>
                  <a:txBody>
                    <a:bodyPr/>
                    <a:lstStyle/>
                    <a:p>
                      <a:pPr algn="ct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326896">
                <a:tc>
                  <a:txBody>
                    <a:bodyPr/>
                    <a:lstStyle/>
                    <a:p>
                      <a:pPr marL="72000" indent="-457200" algn="l"/>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○府市それぞれに消防学校を設置</a:t>
                      </a:r>
                      <a:r>
                        <a:rPr kumimoji="1" lang="ja-JP" altLang="en-US" sz="1300" b="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しており、</a:t>
                      </a:r>
                      <a:r>
                        <a:rPr kumimoji="1" lang="ja-JP" altLang="en-US" sz="1300" b="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より効率的かつ効果的に</a:t>
                      </a:r>
                      <a:r>
                        <a:rPr kumimoji="1" lang="ja-JP" altLang="en-US" sz="1300" b="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教育訓練を</a:t>
                      </a:r>
                      <a:r>
                        <a:rPr kumimoji="1" lang="ja-JP" altLang="en-US" sz="1300" b="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充実強化させることが必要。</a:t>
                      </a:r>
                      <a:endParaRPr kumimoji="1" lang="ja-JP" altLang="en-US" sz="1300" b="0" u="none" strike="sng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○府・市消防学校の一体的運用。</a:t>
                      </a:r>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○府・市消防学校を機能分化し、教育訓練を充実強化。（</a:t>
                      </a:r>
                      <a:r>
                        <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○府・市消防学校の施設特性を活かした教育訓練の実施。</a:t>
                      </a:r>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300" b="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初任</a:t>
                      </a:r>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教育を府立消防学校に一元化・充実。</a:t>
                      </a:r>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・市消防学校は「高度専門教育訓練センター」として府内の救急救命士養成課程を一元化するほか、現任消防職員の能力の高度化・専門化を促進。</a:t>
                      </a:r>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・教育訓練の統一実施による府内消防本部間の連携強化、一体感の醸成。</a:t>
                      </a:r>
                      <a:endParaRPr kumimoji="1" lang="en-US" altLang="ja-JP"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ja-JP" altLang="en-US" sz="1300" b="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251520" y="491638"/>
            <a:ext cx="2945284" cy="318924"/>
          </a:xfrm>
          <a:prstGeom prst="rect">
            <a:avLst/>
          </a:prstGeom>
        </p:spPr>
        <p:txBody>
          <a:bodyPr wrap="none" lIns="36000" tIns="36000" rIns="36000" bIns="36000">
            <a:spAutoFit/>
          </a:bodyPr>
          <a:lstStyle/>
          <a:p>
            <a:r>
              <a:rPr lang="ja-JP" altLang="en-US" sz="1600" dirty="0" smtClean="0">
                <a:latin typeface="BIZ UDゴシック" panose="020B0400000000000000" pitchFamily="49" charset="-128"/>
                <a:ea typeface="BIZ UDゴシック" panose="020B0400000000000000" pitchFamily="49" charset="-128"/>
              </a:rPr>
              <a:t>④府立消防学校／市立消防学校</a:t>
            </a:r>
            <a:endParaRPr lang="ja-JP" altLang="en-US" sz="1600" dirty="0">
              <a:latin typeface="BIZ UDゴシック" panose="020B0400000000000000" pitchFamily="49" charset="-128"/>
              <a:ea typeface="BIZ UDゴシック" panose="020B0400000000000000" pitchFamily="49" charset="-128"/>
            </a:endParaRPr>
          </a:p>
        </p:txBody>
      </p:sp>
      <p:sp>
        <p:nvSpPr>
          <p:cNvPr id="10"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130</a:t>
            </a:fld>
            <a:endParaRPr lang="ja-JP" altLang="en-US" sz="1100" b="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11</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1543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179512" y="768831"/>
          <a:ext cx="8856983" cy="5760453"/>
        </p:xfrm>
        <a:graphic>
          <a:graphicData uri="http://schemas.openxmlformats.org/drawingml/2006/table">
            <a:tbl>
              <a:tblPr firstRow="1" bandRow="1">
                <a:tableStyleId>{5940675A-B579-460E-94D1-54222C63F5DA}</a:tableStyleId>
              </a:tblPr>
              <a:tblGrid>
                <a:gridCol w="1829955">
                  <a:extLst>
                    <a:ext uri="{9D8B030D-6E8A-4147-A177-3AD203B41FA5}">
                      <a16:colId xmlns:a16="http://schemas.microsoft.com/office/drawing/2014/main" val="20000"/>
                    </a:ext>
                  </a:extLst>
                </a:gridCol>
                <a:gridCol w="1756757">
                  <a:extLst>
                    <a:ext uri="{9D8B030D-6E8A-4147-A177-3AD203B41FA5}">
                      <a16:colId xmlns:a16="http://schemas.microsoft.com/office/drawing/2014/main" val="20001"/>
                    </a:ext>
                  </a:extLst>
                </a:gridCol>
                <a:gridCol w="3056025">
                  <a:extLst>
                    <a:ext uri="{9D8B030D-6E8A-4147-A177-3AD203B41FA5}">
                      <a16:colId xmlns:a16="http://schemas.microsoft.com/office/drawing/2014/main" val="20002"/>
                    </a:ext>
                  </a:extLst>
                </a:gridCol>
                <a:gridCol w="2214246">
                  <a:extLst>
                    <a:ext uri="{9D8B030D-6E8A-4147-A177-3AD203B41FA5}">
                      <a16:colId xmlns:a16="http://schemas.microsoft.com/office/drawing/2014/main" val="20003"/>
                    </a:ext>
                  </a:extLst>
                </a:gridCol>
              </a:tblGrid>
              <a:tr h="499929">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260524">
                <a:tc>
                  <a:txBody>
                    <a:bodyPr/>
                    <a:lstStyle/>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○同一地域（市）に、同じ法制度に基づく公営住宅等が、異なった事業主体で管理・運営されている。</a:t>
                      </a:r>
                    </a:p>
                    <a:p>
                      <a:pPr marL="7200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○まちづくりへの活用やセーフティネットの役割を担うべき市が、府営住宅については政策決定に関与できていない。</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○公営住宅等に関する政策決定は住民生活を身近で支える基礎自治体が担うことが望ましいこと、まちづくりや効率性の観点から管理・運営の一元化が望ましいことから、大阪市内の府営住宅を大阪市に移管</a:t>
                      </a:r>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spc="-15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公営住宅タスクフォース</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を設置し、移管条件や府市で異なる管理制度の取扱等を検討のうえ決定（</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年９月）</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移管スキーム</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・土地建物は無償譲渡、現状有姿。起債償還は市負担</a:t>
                      </a: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・市内全ての府営住宅を移管 （なお、建替等事業中の住宅は事業完了後に移管）</a:t>
                      </a: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・移管後の管理制度は、市の制度に基づいて実施</a:t>
                      </a:r>
                    </a:p>
                    <a:p>
                      <a:pPr marL="7200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○大阪市営住宅条例の一部を改正する条例案について市会で可決（</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○大阪市内の府営住宅を</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年８月以降、順次大阪市へ移管</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年８月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10,116</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戸移管</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1,239</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戸移管</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524</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戸移管</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432</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戸移管</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○管理（募集・窓口等）の一元化による府民・市民に分かりやすいサービスの提供。</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○より身近な地域ニーズに対応したまちづくり施策の展開。</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○隣接・近接団地における一体的建替による事業の効率化・円滑化。</a:t>
                      </a:r>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正方形/長方形 11"/>
          <p:cNvSpPr/>
          <p:nvPr/>
        </p:nvSpPr>
        <p:spPr>
          <a:xfrm>
            <a:off x="179512" y="396050"/>
            <a:ext cx="2124547" cy="318924"/>
          </a:xfrm>
          <a:prstGeom prst="rect">
            <a:avLst/>
          </a:prstGeom>
        </p:spPr>
        <p:txBody>
          <a:bodyPr wrap="none" lIns="36000" tIns="36000" rIns="36000" bIns="36000">
            <a:spAutoFit/>
          </a:bodyPr>
          <a:lstStyle/>
          <a:p>
            <a:r>
              <a:rPr lang="ja-JP" altLang="en-US" sz="1600" dirty="0" smtClean="0">
                <a:latin typeface="BIZ UDゴシック" panose="020B0400000000000000" pitchFamily="49" charset="-128"/>
                <a:ea typeface="BIZ UDゴシック" panose="020B0400000000000000" pitchFamily="49" charset="-128"/>
              </a:rPr>
              <a:t>⑤府営住宅／市営住宅</a:t>
            </a:r>
            <a:endParaRPr lang="ja-JP" altLang="en-US" sz="1600" dirty="0">
              <a:latin typeface="BIZ UDゴシック" panose="020B0400000000000000" pitchFamily="49" charset="-128"/>
              <a:ea typeface="BIZ UDゴシック" panose="020B0400000000000000" pitchFamily="49" charset="-128"/>
            </a:endParaRPr>
          </a:p>
        </p:txBody>
      </p:sp>
      <p:sp>
        <p:nvSpPr>
          <p:cNvPr id="9"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131</a:t>
            </a:fld>
            <a:endParaRPr lang="ja-JP" altLang="en-US" sz="1100" b="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11</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72764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179512" y="796392"/>
          <a:ext cx="8712968" cy="2272568"/>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val="20000"/>
                    </a:ext>
                  </a:extLst>
                </a:gridCol>
                <a:gridCol w="226825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472368">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800200">
                <a:tc>
                  <a:txBody>
                    <a:bodyPr/>
                    <a:lstStyle/>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○知的</a:t>
                      </a:r>
                      <a:r>
                        <a:rPr kumimoji="1" lang="ja-JP" altLang="en-US" sz="1400" dirty="0" err="1"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障がい</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支援学校の在籍児童生徒の増加と卒業後の社会的自立に向けた就労への対応。</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・特別支援学校は府に設置義務があることから府へ移管。</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・特別支援学校（</a:t>
                      </a:r>
                      <a:r>
                        <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a:t>
                      </a:r>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校）を府へ移管。（</a:t>
                      </a:r>
                      <a:r>
                        <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・府立支援学校において、教育目標の統一や施策の一体的実施により、大阪の特別支援教育を充実。</a:t>
                      </a:r>
                      <a:endPar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179512" y="390245"/>
            <a:ext cx="3766022" cy="318924"/>
          </a:xfrm>
          <a:prstGeom prst="rect">
            <a:avLst/>
          </a:prstGeom>
        </p:spPr>
        <p:txBody>
          <a:bodyPr wrap="none" lIns="36000" tIns="36000" rIns="36000" bIns="36000">
            <a:spAutoFit/>
          </a:bodyPr>
          <a:lstStyle/>
          <a:p>
            <a:r>
              <a:rPr lang="ja-JP" altLang="en-US" sz="1600" dirty="0" smtClean="0">
                <a:latin typeface="BIZ UDゴシック" panose="020B0400000000000000" pitchFamily="49" charset="-128"/>
                <a:ea typeface="BIZ UDゴシック" panose="020B0400000000000000" pitchFamily="49" charset="-128"/>
              </a:rPr>
              <a:t>⑥府立特別支援学校／市立特別支援学校</a:t>
            </a:r>
            <a:endParaRPr lang="ja-JP" altLang="en-US" sz="1600" dirty="0">
              <a:latin typeface="BIZ UDゴシック" panose="020B0400000000000000" pitchFamily="49" charset="-128"/>
              <a:ea typeface="BIZ UDゴシック" panose="020B0400000000000000" pitchFamily="49" charset="-128"/>
            </a:endParaRPr>
          </a:p>
        </p:txBody>
      </p:sp>
      <p:sp>
        <p:nvSpPr>
          <p:cNvPr id="10"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132</a:t>
            </a:fld>
            <a:endParaRPr lang="ja-JP" altLang="en-US" sz="1100" b="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11</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80347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251520" y="764704"/>
          <a:ext cx="8712968" cy="4021648"/>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504056">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517592">
                <a:tc>
                  <a:txBody>
                    <a:bodyPr/>
                    <a:lstStyle/>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・住吉市民病院について、 老朽化や施設の構造上の制約と狭隘化などにより建替が必要。その際、市南部地域では小児・周産期医療が不足しており、同医療の維持・確保、充実強化が求められる。</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・近隣の大阪急性期・総合医療センターにおいても、小児・周産期医療を提供しており、ともに地域周産期母子医療センターに</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位置づけられて</a:t>
                      </a: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いる。</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・住吉市民病院の小児・周産期医療の機能を大阪急性期・総合医療センターに</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統合。</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・将来の府立病院機構、市民病院機構の経営統合</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をめざす。</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・大阪急性期・総合医療センター内に大阪府市共同住吉母子医療センターの</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整備。（</a:t>
                      </a:r>
                      <a:r>
                        <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年４月供用開始）</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24</a:t>
                      </a: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時間</a:t>
                      </a:r>
                      <a:r>
                        <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365</a:t>
                      </a: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日の小児救急医療のさらなる充実、最重症・合併症妊産婦等のハイリスク分娩への対応強化などの医療機能の</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強化。</a:t>
                      </a:r>
                      <a:endPar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251520" y="376721"/>
            <a:ext cx="4997128" cy="318924"/>
          </a:xfrm>
          <a:prstGeom prst="rect">
            <a:avLst/>
          </a:prstGeom>
        </p:spPr>
        <p:txBody>
          <a:bodyPr wrap="non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⑦大阪急性期・総合医療センター／市立住吉市民病院</a:t>
            </a:r>
          </a:p>
        </p:txBody>
      </p:sp>
      <p:sp>
        <p:nvSpPr>
          <p:cNvPr id="9"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133</a:t>
            </a:fld>
            <a:endParaRPr lang="ja-JP" altLang="en-US" sz="1100" b="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11</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0798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116</a:t>
            </a:fld>
            <a:endParaRPr lang="ja-JP" altLang="en-US"/>
          </a:p>
        </p:txBody>
      </p:sp>
      <p:graphicFrame>
        <p:nvGraphicFramePr>
          <p:cNvPr id="4" name="表 3"/>
          <p:cNvGraphicFramePr>
            <a:graphicFrameLocks noGrp="1"/>
          </p:cNvGraphicFramePr>
          <p:nvPr>
            <p:extLst/>
          </p:nvPr>
        </p:nvGraphicFramePr>
        <p:xfrm>
          <a:off x="457199" y="1095363"/>
          <a:ext cx="8208000" cy="1219980"/>
        </p:xfrm>
        <a:graphic>
          <a:graphicData uri="http://schemas.openxmlformats.org/drawingml/2006/table">
            <a:tbl>
              <a:tblPr firstRow="1" firstCol="1" bandRow="1"/>
              <a:tblGrid>
                <a:gridCol w="720000">
                  <a:extLst>
                    <a:ext uri="{9D8B030D-6E8A-4147-A177-3AD203B41FA5}">
                      <a16:colId xmlns:a16="http://schemas.microsoft.com/office/drawing/2014/main" val="2601335433"/>
                    </a:ext>
                  </a:extLst>
                </a:gridCol>
                <a:gridCol w="576000">
                  <a:extLst>
                    <a:ext uri="{9D8B030D-6E8A-4147-A177-3AD203B41FA5}">
                      <a16:colId xmlns:a16="http://schemas.microsoft.com/office/drawing/2014/main" val="296617149"/>
                    </a:ext>
                  </a:extLst>
                </a:gridCol>
                <a:gridCol w="1152000">
                  <a:extLst>
                    <a:ext uri="{9D8B030D-6E8A-4147-A177-3AD203B41FA5}">
                      <a16:colId xmlns:a16="http://schemas.microsoft.com/office/drawing/2014/main" val="2971663205"/>
                    </a:ext>
                  </a:extLst>
                </a:gridCol>
                <a:gridCol w="1152000">
                  <a:extLst>
                    <a:ext uri="{9D8B030D-6E8A-4147-A177-3AD203B41FA5}">
                      <a16:colId xmlns:a16="http://schemas.microsoft.com/office/drawing/2014/main" val="241153547"/>
                    </a:ext>
                  </a:extLst>
                </a:gridCol>
                <a:gridCol w="1152000">
                  <a:extLst>
                    <a:ext uri="{9D8B030D-6E8A-4147-A177-3AD203B41FA5}">
                      <a16:colId xmlns:a16="http://schemas.microsoft.com/office/drawing/2014/main" val="921446586"/>
                    </a:ext>
                  </a:extLst>
                </a:gridCol>
                <a:gridCol w="1152000">
                  <a:extLst>
                    <a:ext uri="{9D8B030D-6E8A-4147-A177-3AD203B41FA5}">
                      <a16:colId xmlns:a16="http://schemas.microsoft.com/office/drawing/2014/main" val="2752938652"/>
                    </a:ext>
                  </a:extLst>
                </a:gridCol>
                <a:gridCol w="1152000">
                  <a:extLst>
                    <a:ext uri="{9D8B030D-6E8A-4147-A177-3AD203B41FA5}">
                      <a16:colId xmlns:a16="http://schemas.microsoft.com/office/drawing/2014/main" val="3903931808"/>
                    </a:ext>
                  </a:extLst>
                </a:gridCol>
                <a:gridCol w="1152000">
                  <a:extLst>
                    <a:ext uri="{9D8B030D-6E8A-4147-A177-3AD203B41FA5}">
                      <a16:colId xmlns:a16="http://schemas.microsoft.com/office/drawing/2014/main" val="1502888253"/>
                    </a:ext>
                  </a:extLst>
                </a:gridCol>
              </a:tblGrid>
              <a:tr h="216000">
                <a:tc gridSpan="2">
                  <a:txBody>
                    <a:bodyPr/>
                    <a:lstStyle/>
                    <a:p>
                      <a:pPr algn="just">
                        <a:lnSpc>
                          <a:spcPts val="1400"/>
                        </a:lnSpc>
                        <a:spcAft>
                          <a:spcPts val="0"/>
                        </a:spcAft>
                      </a:pPr>
                      <a:r>
                        <a:rPr lang="en-US" sz="1100" kern="100">
                          <a:effectLst/>
                          <a:latin typeface="Meiryo UI" panose="020B0604030504040204" pitchFamily="50" charset="-128"/>
                          <a:ea typeface="ＭＳ 明朝" panose="02020609040205080304" pitchFamily="17" charset="-128"/>
                          <a:cs typeface="Meiryo UI" panose="020B0604030504040204" pitchFamily="50" charset="-128"/>
                        </a:rPr>
                        <a:t> </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6003" marR="66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kumimoji="1" lang="ja-JP" altLang="en-US"/>
                    </a:p>
                  </a:txBody>
                  <a:tcPr/>
                </a:tc>
                <a:tc>
                  <a:txBody>
                    <a:bodyPr/>
                    <a:lstStyle/>
                    <a:p>
                      <a:pPr algn="ctr">
                        <a:lnSpc>
                          <a:spcPts val="14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25</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年度</a:t>
                      </a:r>
                      <a:r>
                        <a:rPr lang="en-US" sz="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統合前</a:t>
                      </a:r>
                      <a:r>
                        <a:rPr lang="en-US" sz="8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4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26</a:t>
                      </a: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年度</a:t>
                      </a:r>
                      <a:r>
                        <a:rPr lang="en-US" sz="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統合後</a:t>
                      </a:r>
                      <a:r>
                        <a:rPr lang="en-US" sz="8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30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4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31</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令和２年度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ts val="14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令和３年度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884349680"/>
                  </a:ext>
                </a:extLst>
              </a:tr>
              <a:tr h="200796">
                <a:tc gridSpan="2">
                  <a:txBody>
                    <a:bodyPr/>
                    <a:lstStyle/>
                    <a:p>
                      <a:pPr algn="just">
                        <a:lnSpc>
                          <a:spcPts val="1400"/>
                        </a:lnSpc>
                        <a:spcAft>
                          <a:spcPts val="0"/>
                        </a:spcAft>
                      </a:pPr>
                      <a:r>
                        <a:rPr lang="ja-JP" sz="1100" kern="100" dirty="0">
                          <a:effectLst/>
                          <a:latin typeface="Century" panose="02040604050505020304" pitchFamily="18" charset="0"/>
                          <a:ea typeface="Meiryo UI" panose="020B0604030504040204" pitchFamily="50" charset="-128"/>
                          <a:cs typeface="Meiryo UI" panose="020B0604030504040204" pitchFamily="50" charset="-128"/>
                        </a:rPr>
                        <a:t>保証承諾額</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6,819</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6,916</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8,157</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9,091</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32,387</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8,903</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54597"/>
                  </a:ext>
                </a:extLst>
              </a:tr>
              <a:tr h="200796">
                <a:tc gridSpan="2">
                  <a:txBody>
                    <a:bodyPr/>
                    <a:lstStyle/>
                    <a:p>
                      <a:pPr algn="just">
                        <a:lnSpc>
                          <a:spcPts val="1400"/>
                        </a:lnSpc>
                        <a:spcAft>
                          <a:spcPts val="0"/>
                        </a:spcAft>
                      </a:pPr>
                      <a:r>
                        <a:rPr lang="ja-JP" sz="1100" kern="100" dirty="0">
                          <a:effectLst/>
                          <a:latin typeface="Century" panose="02040604050505020304" pitchFamily="18" charset="0"/>
                          <a:ea typeface="Meiryo UI" panose="020B0604030504040204" pitchFamily="50" charset="-128"/>
                          <a:cs typeface="Meiryo UI" panose="020B0604030504040204" pitchFamily="50" charset="-128"/>
                        </a:rPr>
                        <a:t>保証債務残高</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9,084</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2</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兆</a:t>
                      </a:r>
                      <a:r>
                        <a:rPr lang="en-US" sz="1100" kern="100">
                          <a:effectLst/>
                          <a:latin typeface="Meiryo UI" panose="020B0604030504040204" pitchFamily="50" charset="-128"/>
                          <a:ea typeface="Meiryo UI" panose="020B0604030504040204" pitchFamily="50" charset="-128"/>
                          <a:cs typeface="Meiryo UI" panose="020B0604030504040204" pitchFamily="50" charset="-128"/>
                        </a:rPr>
                        <a:t>6,768</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2,126</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2,074</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４兆</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0,611</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1,814</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705040"/>
                  </a:ext>
                </a:extLst>
              </a:tr>
              <a:tr h="200796">
                <a:tc rowSpan="2">
                  <a:txBody>
                    <a:bodyPr/>
                    <a:lstStyle/>
                    <a:p>
                      <a:pPr algn="just">
                        <a:lnSpc>
                          <a:spcPts val="1400"/>
                        </a:lnSpc>
                        <a:spcAft>
                          <a:spcPts val="0"/>
                        </a:spcAft>
                      </a:pPr>
                      <a:r>
                        <a:rPr lang="ja-JP" sz="1100" kern="100" dirty="0">
                          <a:effectLst/>
                          <a:latin typeface="Century" panose="02040604050505020304" pitchFamily="18" charset="0"/>
                          <a:ea typeface="Meiryo UI" panose="020B0604030504040204" pitchFamily="50" charset="-128"/>
                          <a:cs typeface="Meiryo UI" panose="020B0604030504040204" pitchFamily="50" charset="-128"/>
                        </a:rPr>
                        <a:t>代位弁済</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100" kern="100" dirty="0">
                          <a:effectLst/>
                          <a:latin typeface="Century" panose="02040604050505020304" pitchFamily="18" charset="0"/>
                          <a:ea typeface="Meiryo UI" panose="020B0604030504040204" pitchFamily="50" charset="-128"/>
                          <a:cs typeface="Meiryo UI" panose="020B0604030504040204" pitchFamily="50" charset="-128"/>
                        </a:rPr>
                        <a:t>金額</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757</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665</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367</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366</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250</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243</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億円 </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983092"/>
                  </a:ext>
                </a:extLst>
              </a:tr>
              <a:tr h="200796">
                <a:tc vMerge="1">
                  <a:txBody>
                    <a:bodyPr/>
                    <a:lstStyle/>
                    <a:p>
                      <a:endParaRPr kumimoji="1" lang="ja-JP" altLang="en-US"/>
                    </a:p>
                  </a:txBody>
                  <a:tcPr/>
                </a:tc>
                <a:tc>
                  <a:txBody>
                    <a:bodyPr/>
                    <a:lstStyle/>
                    <a:p>
                      <a:pPr algn="just">
                        <a:lnSpc>
                          <a:spcPts val="1400"/>
                        </a:lnSpc>
                        <a:spcAft>
                          <a:spcPts val="0"/>
                        </a:spcAft>
                      </a:pPr>
                      <a:r>
                        <a:rPr lang="ja-JP" sz="1100" kern="100">
                          <a:effectLst/>
                          <a:latin typeface="Century" panose="02040604050505020304" pitchFamily="18" charset="0"/>
                          <a:ea typeface="Meiryo UI" panose="020B0604030504040204" pitchFamily="50" charset="-128"/>
                          <a:cs typeface="Meiryo UI" panose="020B0604030504040204" pitchFamily="50" charset="-128"/>
                        </a:rPr>
                        <a:t>率</a:t>
                      </a:r>
                      <a:endParaRPr lang="ja-JP" sz="1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2.51% </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2.40% </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1.64%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1.68%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0.74%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0.58%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901379"/>
                  </a:ext>
                </a:extLst>
              </a:tr>
              <a:tr h="200796">
                <a:tc gridSpan="2">
                  <a:txBody>
                    <a:bodyPr/>
                    <a:lstStyle/>
                    <a:p>
                      <a:pPr algn="just">
                        <a:lnSpc>
                          <a:spcPts val="1400"/>
                        </a:lnSpc>
                        <a:spcAft>
                          <a:spcPts val="0"/>
                        </a:spcAft>
                      </a:pPr>
                      <a:r>
                        <a:rPr lang="ja-JP" sz="1100" kern="100" dirty="0">
                          <a:effectLst/>
                          <a:latin typeface="Century" panose="02040604050505020304" pitchFamily="18" charset="0"/>
                          <a:ea typeface="Meiryo UI" panose="020B0604030504040204" pitchFamily="50" charset="-128"/>
                          <a:cs typeface="Meiryo UI" panose="020B0604030504040204" pitchFamily="50" charset="-128"/>
                        </a:rPr>
                        <a:t>職員数</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69850"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443</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人</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437</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人</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a:effectLst/>
                          <a:latin typeface="Meiryo UI" panose="020B0604030504040204" pitchFamily="50" charset="-128"/>
                          <a:ea typeface="Meiryo UI" panose="020B0604030504040204" pitchFamily="50" charset="-128"/>
                          <a:cs typeface="Meiryo UI" panose="020B0604030504040204" pitchFamily="50" charset="-128"/>
                        </a:rPr>
                        <a:t>406</a:t>
                      </a:r>
                      <a:r>
                        <a:rPr lang="ja-JP" sz="1100" kern="100">
                          <a:effectLst/>
                          <a:latin typeface="Meiryo UI" panose="020B0604030504040204" pitchFamily="50" charset="-128"/>
                          <a:ea typeface="Meiryo UI" panose="020B0604030504040204" pitchFamily="50" charset="-128"/>
                          <a:cs typeface="Meiryo UI" panose="020B0604030504040204" pitchFamily="50" charset="-128"/>
                        </a:rPr>
                        <a:t>人</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378</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378</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400"/>
                        </a:lnSpc>
                        <a:spcAft>
                          <a:spcPts val="0"/>
                        </a:spcAft>
                      </a:pP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381</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003" marR="66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539698"/>
                  </a:ext>
                </a:extLst>
              </a:tr>
            </a:tbl>
          </a:graphicData>
        </a:graphic>
      </p:graphicFrame>
      <p:sp>
        <p:nvSpPr>
          <p:cNvPr id="5" name="正方形/長方形 4"/>
          <p:cNvSpPr/>
          <p:nvPr/>
        </p:nvSpPr>
        <p:spPr>
          <a:xfrm>
            <a:off x="282386" y="437651"/>
            <a:ext cx="3589444" cy="279307"/>
          </a:xfrm>
          <a:prstGeom prst="rect">
            <a:avLst/>
          </a:prstGeom>
        </p:spPr>
        <p:txBody>
          <a:bodyPr wrap="none">
            <a:spAutoFit/>
          </a:bodyPr>
          <a:lstStyle/>
          <a:p>
            <a:pPr algn="just">
              <a:lnSpc>
                <a:spcPts val="1600"/>
              </a:lnSpc>
              <a:spcAft>
                <a:spcPts val="0"/>
              </a:spcAft>
            </a:pPr>
            <a:r>
              <a:rPr lang="ja-JP" altLang="ja-JP" sz="1300" b="1" kern="100" dirty="0">
                <a:latin typeface="Meiryo UI" panose="020B0604030504040204" pitchFamily="50" charset="-128"/>
                <a:ea typeface="Meiryo UI" panose="020B0604030504040204" pitchFamily="50" charset="-128"/>
                <a:cs typeface="Meiryo UI" panose="020B0604030504040204" pitchFamily="50" charset="-128"/>
              </a:rPr>
              <a:t>信用保証協会の統合後の状況</a:t>
            </a:r>
            <a:r>
              <a:rPr lang="ja-JP" altLang="ja-JP" sz="10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000" kern="100" dirty="0">
                <a:latin typeface="Meiryo UI" panose="020B0604030504040204" pitchFamily="50" charset="-128"/>
                <a:ea typeface="Meiryo UI" panose="020B0604030504040204" pitchFamily="50" charset="-128"/>
                <a:cs typeface="Meiryo UI" panose="020B0604030504040204" pitchFamily="50" charset="-128"/>
              </a:rPr>
              <a:t>月統合）</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正方形/長方形 5"/>
          <p:cNvSpPr/>
          <p:nvPr/>
        </p:nvSpPr>
        <p:spPr>
          <a:xfrm>
            <a:off x="194194" y="818364"/>
            <a:ext cx="2800767" cy="276999"/>
          </a:xfrm>
          <a:prstGeom prst="rect">
            <a:avLst/>
          </a:prstGeom>
        </p:spPr>
        <p:txBody>
          <a:bodyPr wrap="none">
            <a:spAutoFit/>
          </a:bodyPr>
          <a:lstStyle/>
          <a:p>
            <a:r>
              <a:rPr lang="ja-JP" altLang="ja-JP" sz="1200" b="1" dirty="0">
                <a:solidFill>
                  <a:srgbClr val="000000"/>
                </a:solidFill>
                <a:ea typeface="Meiryo UI" panose="020B0604030504040204" pitchFamily="50" charset="-128"/>
                <a:cs typeface="Meiryo UI" panose="020B0604030504040204" pitchFamily="50" charset="-128"/>
              </a:rPr>
              <a:t>１　保証承諾額、代位弁済額・率の推移 </a:t>
            </a:r>
            <a:endParaRPr lang="ja-JP" altLang="en-US" sz="1200" dirty="0"/>
          </a:p>
        </p:txBody>
      </p:sp>
      <p:sp>
        <p:nvSpPr>
          <p:cNvPr id="7" name="正方形/長方形 6"/>
          <p:cNvSpPr/>
          <p:nvPr/>
        </p:nvSpPr>
        <p:spPr>
          <a:xfrm>
            <a:off x="242926" y="2473729"/>
            <a:ext cx="1351652" cy="297517"/>
          </a:xfrm>
          <a:prstGeom prst="rect">
            <a:avLst/>
          </a:prstGeom>
        </p:spPr>
        <p:txBody>
          <a:bodyPr wrap="none">
            <a:spAutoFit/>
          </a:bodyPr>
          <a:lstStyle/>
          <a:p>
            <a:pPr algn="just">
              <a:lnSpc>
                <a:spcPts val="1600"/>
              </a:lnSpc>
              <a:spcAft>
                <a:spcPts val="0"/>
              </a:spcAft>
            </a:pPr>
            <a:r>
              <a:rPr lang="ja-JP" altLang="ja-JP" sz="1200" b="1" kern="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２　合併後の成果</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9" name="表 8"/>
          <p:cNvGraphicFramePr>
            <a:graphicFrameLocks noGrp="1"/>
          </p:cNvGraphicFramePr>
          <p:nvPr>
            <p:extLst/>
          </p:nvPr>
        </p:nvGraphicFramePr>
        <p:xfrm>
          <a:off x="467544" y="2771246"/>
          <a:ext cx="5762625" cy="864000"/>
        </p:xfrm>
        <a:graphic>
          <a:graphicData uri="http://schemas.openxmlformats.org/drawingml/2006/table">
            <a:tbl>
              <a:tblPr firstRow="1" firstCol="1" bandRow="1"/>
              <a:tblGrid>
                <a:gridCol w="5762625">
                  <a:extLst>
                    <a:ext uri="{9D8B030D-6E8A-4147-A177-3AD203B41FA5}">
                      <a16:colId xmlns:a16="http://schemas.microsoft.com/office/drawing/2014/main" val="1192673823"/>
                    </a:ext>
                  </a:extLst>
                </a:gridCol>
              </a:tblGrid>
              <a:tr h="864000">
                <a:tc>
                  <a:txBody>
                    <a:bodyPr/>
                    <a:lstStyle/>
                    <a:p>
                      <a:pPr algn="just">
                        <a:lnSpc>
                          <a:spcPts val="1500"/>
                        </a:lnSpc>
                        <a:spcAft>
                          <a:spcPts val="0"/>
                        </a:spcAft>
                      </a:pPr>
                      <a:r>
                        <a:rPr lang="ja-JP" sz="120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【統合により目指したもの】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500"/>
                        </a:lnSpc>
                        <a:spcAft>
                          <a:spcPts val="0"/>
                        </a:spcAft>
                      </a:pPr>
                      <a:r>
                        <a:rPr lang="ja-JP" sz="120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◎間接部門の統合による合理化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500"/>
                        </a:lnSpc>
                        <a:spcAft>
                          <a:spcPts val="0"/>
                        </a:spcAft>
                      </a:pPr>
                      <a:r>
                        <a:rPr lang="ja-JP" sz="120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◎統合により生み出されるマンパワーを活用した経営支援機能の強化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1500"/>
                        </a:lnSpc>
                        <a:spcAft>
                          <a:spcPts val="0"/>
                        </a:spcAft>
                      </a:pPr>
                      <a:r>
                        <a:rPr lang="ja-JP" sz="120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◎統合により強化される財務基盤を活用した新たな保証メニューの開発・提供</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794513261"/>
                  </a:ext>
                </a:extLst>
              </a:tr>
            </a:tbl>
          </a:graphicData>
        </a:graphic>
      </p:graphicFrame>
      <p:sp>
        <p:nvSpPr>
          <p:cNvPr id="10" name="正方形/長方形 9"/>
          <p:cNvSpPr/>
          <p:nvPr/>
        </p:nvSpPr>
        <p:spPr>
          <a:xfrm>
            <a:off x="272811" y="3663022"/>
            <a:ext cx="8763685" cy="2862322"/>
          </a:xfrm>
          <a:prstGeom prst="rect">
            <a:avLst/>
          </a:prstGeom>
        </p:spPr>
        <p:txBody>
          <a:bodyPr wrap="square">
            <a:spAutoFit/>
          </a:bodyPr>
          <a:lstStyle/>
          <a:p>
            <a:pPr algn="just">
              <a:spcAft>
                <a:spcPts val="0"/>
              </a:spcAft>
            </a:pP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合理化</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職員数：目標５年間で▲</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名程度に対し、▲</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名弱の縮減（</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443</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 →</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H30</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406</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合併</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により市協会職員（約</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90</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名）を受け入れたことで、府協会単独時との比較ではマンパワーが</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コロナ融資実施中の令和２年度は、協会内で審査部門の経験がある者を応援配置することで、対応</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システム統合：府協会システム（</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ORBIT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）へ一本化完了（</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H29</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運用経費削減</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支援機能の</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旧市</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協会事務所のあった大阪産業創造館</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階を本店分室とし、「経営支援部」を拡充・移転。各種経営支援事業を</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創業フェア、ビジネスフェア（</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H27</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各種セミナー（事業承継、</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経営サポート事業（経営上課題を抱えた企業に専門家を派遣）（</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H27</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今年度は、ゼロゼロ保証を受けた事業者へプッシュ型支援を実施（</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DM</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送付・協会職員による企業訪問、収益改善策の提案等）</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な保証メニューの</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金融機関連携型創業関連保証、</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推進保証 等</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29366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79512" y="764704"/>
          <a:ext cx="8712968" cy="576064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chemeClr val="tx1"/>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89800">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・府立大学と市立大学で、それぞれ</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億円を超える運営費交付金を投じているなか、</a:t>
                      </a:r>
                      <a:r>
                        <a:rPr kumimoji="1" lang="ja-JP" altLang="en-US" sz="13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優秀な人材の育成と研究成果の還元を通じた、大阪の成長へのさらなる寄与が求められている。</a:t>
                      </a:r>
                      <a:endParaRPr kumimoji="1" lang="en-US" altLang="ja-JP" sz="13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・また、各種大学ランキングでは一定のポジションを確保しているものの、さらなる飛躍が必要。</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＜両大学の改革実績＞</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①府立大学</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2005</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年度に３大学統合と独法化を実現。</a:t>
                      </a:r>
                      <a:r>
                        <a:rPr kumimoji="1" lang="ja-JP" altLang="en-US" sz="13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ガバナンス改革も実施。</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年度から学域制に移行。</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②市立大学</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2006</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年度に独法化を実現し、ガバナンス強化や学生サービス向上の実現。</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○両大学を運営する公立大学法人の統合を行い、その後に大学統合を進める。</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p>
                    <a:p>
                      <a:pPr marL="72000" indent="-457200"/>
                      <a:endPar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年５月に外部有識者による「新大学構想会議」を府市で共同設置し、</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年１月に「新大学構想＜提言＞」を提出。</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年９月に府市で「新大学ビジョン」を策定、</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月には府市及び両大学で「新大学案（平成</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25</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月版）」を策定。</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○両大学が「</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新・公立大学</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大阪モデル（基本構想）」をとりまとめ。（</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年２月）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○副首都推進本部の下に、「新大学設計４者タスクフォース」を設置し、検討を進める。（</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○新設合併に係る協議事項等の法人統合関連議案を可決。（</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月府議会、</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年２月市会）</a:t>
                      </a: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学の「教育」・「研究」・「地域貢献」の基本３機能の一層の維持・向上を図るとともに、これらに加えて、「都市シンクタンク」・「技術インキュベーション」の２つの機能を強化・充実し、従来の“公立大学“の枠を超えたスケールで大阪に貢献する。</a:t>
                      </a:r>
                    </a:p>
                  </a:txBody>
                  <a:tcPr marL="36000" marR="36000" marT="36000" marB="36000">
                    <a:lnL w="12700" cap="flat" cmpd="sng" algn="ctr">
                      <a:solidFill>
                        <a:schemeClr val="tx1"/>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正方形/長方形 8"/>
          <p:cNvSpPr/>
          <p:nvPr/>
        </p:nvSpPr>
        <p:spPr>
          <a:xfrm>
            <a:off x="184702" y="392167"/>
            <a:ext cx="3971206" cy="318924"/>
          </a:xfrm>
          <a:prstGeom prst="rect">
            <a:avLst/>
          </a:prstGeom>
        </p:spPr>
        <p:txBody>
          <a:bodyPr wrap="non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⑧大阪府立大学／大阪市立大学（その１）</a:t>
            </a:r>
          </a:p>
        </p:txBody>
      </p:sp>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134</a:t>
            </a:fld>
            <a:endParaRPr lang="ja-JP" altLang="en-US" sz="1100" b="0">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a:t>
            </a:r>
            <a:r>
              <a:rPr lang="en-US" altLang="ja-JP" sz="1600" b="1" u="sng" dirty="0">
                <a:solidFill>
                  <a:schemeClr val="bg1"/>
                </a:solidFill>
                <a:latin typeface="BIZ UDゴシック" panose="020B0400000000000000" pitchFamily="49" charset="-128"/>
                <a:ea typeface="BIZ UDゴシック" panose="020B0400000000000000" pitchFamily="49" charset="-128"/>
              </a:rPr>
              <a:t>11</a:t>
            </a:r>
            <a:r>
              <a:rPr lang="ja-JP" altLang="en-US" sz="1600" b="1" u="sng" dirty="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3302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84702" y="802804"/>
          <a:ext cx="8712968" cy="5954640"/>
        </p:xfrm>
        <a:graphic>
          <a:graphicData uri="http://schemas.openxmlformats.org/drawingml/2006/table">
            <a:tbl>
              <a:tblPr firstRow="1" bandRow="1">
                <a:tableStyleId>{5940675A-B579-460E-94D1-54222C63F5DA}</a:tableStyleId>
              </a:tblPr>
              <a:tblGrid>
                <a:gridCol w="201103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021414">
                  <a:extLst>
                    <a:ext uri="{9D8B030D-6E8A-4147-A177-3AD203B41FA5}">
                      <a16:colId xmlns:a16="http://schemas.microsoft.com/office/drawing/2014/main" val="20003"/>
                    </a:ext>
                  </a:extLst>
                </a:gridCol>
              </a:tblGrid>
              <a:tr h="370840">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chemeClr val="tx1"/>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495716">
                <a:tc>
                  <a:txBody>
                    <a:bodyPr/>
                    <a:lstStyle/>
                    <a:p>
                      <a:pPr marL="72000" indent="-457200">
                        <a:lnSpc>
                          <a:spcPts val="1400"/>
                        </a:lnSpc>
                      </a:pP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nSpc>
                          <a:spcPts val="1400"/>
                        </a:lnSpc>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p>
                    <a:p>
                      <a:pPr marL="72000" indent="-457200">
                        <a:lnSpc>
                          <a:spcPts val="1400"/>
                        </a:lnSpc>
                      </a:pPr>
                      <a:endPar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nSpc>
                          <a:spcPts val="1400"/>
                        </a:lnSpc>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○大阪府議会・大阪市会において公立大学法人大阪第１期中期目標議案の可決。（府市：</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400"/>
                        </a:lnSpc>
                      </a:pP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400"/>
                        </a:lnSpc>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○府立大学・市立大学の法人統合により「公立大学法人大阪」が発足。（</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400"/>
                        </a:lnSpc>
                      </a:pP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400"/>
                        </a:lnSpc>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○府市及び法人の３者による「新大学基本構想」を策定。</a:t>
                      </a:r>
                      <a:r>
                        <a:rPr kumimoji="1" lang="ja-JP" altLang="en-US" sz="122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22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22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年１月）</a:t>
                      </a:r>
                    </a:p>
                    <a:p>
                      <a:pPr marL="72000" indent="-457200">
                        <a:lnSpc>
                          <a:spcPts val="1400"/>
                        </a:lnSpc>
                      </a:pP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400"/>
                        </a:lnSpc>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○大阪府議会・大阪市会において新大学を令和４年度に設置する旨を記載した公立大学法人大阪第１期中期目標変更議案の可決。（府：</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年３月、市：</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年２月）</a:t>
                      </a:r>
                    </a:p>
                    <a:p>
                      <a:pPr marL="72000" indent="-457200">
                        <a:lnSpc>
                          <a:spcPts val="1400"/>
                        </a:lnSpc>
                      </a:pP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400"/>
                        </a:lnSpc>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○法人から文部科学省に新大学設置認可申請。（</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400"/>
                        </a:lnSpc>
                      </a:pPr>
                      <a:endParaRPr kumimoji="1" lang="en-US" altLang="ja-JP" sz="1300" dirty="0">
                        <a:solidFill>
                          <a:schemeClr val="tx1"/>
                        </a:solidFill>
                        <a:latin typeface="Calibri" panose="020F0502020204030204" pitchFamily="34" charset="0"/>
                        <a:ea typeface="+mn-ea"/>
                        <a:cs typeface="Calibri" panose="020F0502020204030204" pitchFamily="34" charset="0"/>
                      </a:endParaRPr>
                    </a:p>
                    <a:p>
                      <a:pPr marL="72000" indent="-457200">
                        <a:lnSpc>
                          <a:spcPts val="1400"/>
                        </a:lnSpc>
                      </a:pPr>
                      <a:r>
                        <a:rPr kumimoji="1" lang="ja-JP" altLang="en-US" sz="1300" dirty="0">
                          <a:solidFill>
                            <a:schemeClr val="tx1"/>
                          </a:solidFill>
                          <a:latin typeface="Calibri" panose="020F0502020204030204" pitchFamily="34" charset="0"/>
                          <a:ea typeface="+mn-ea"/>
                          <a:cs typeface="Calibri" panose="020F0502020204030204" pitchFamily="34" charset="0"/>
                        </a:rPr>
                        <a:t>○文部科学省より「大阪公立大学」設置認可。（</a:t>
                      </a:r>
                      <a:r>
                        <a:rPr kumimoji="1" lang="en-US" altLang="ja-JP" sz="1300" dirty="0">
                          <a:solidFill>
                            <a:schemeClr val="tx1"/>
                          </a:solidFill>
                          <a:latin typeface="Calibri" panose="020F0502020204030204" pitchFamily="34" charset="0"/>
                          <a:ea typeface="+mn-ea"/>
                          <a:cs typeface="Calibri" panose="020F0502020204030204" pitchFamily="34" charset="0"/>
                        </a:rPr>
                        <a:t>2021</a:t>
                      </a:r>
                      <a:r>
                        <a:rPr kumimoji="1" lang="ja-JP" altLang="en-US" sz="1300" dirty="0">
                          <a:solidFill>
                            <a:schemeClr val="tx1"/>
                          </a:solidFill>
                          <a:latin typeface="Calibri" panose="020F0502020204030204" pitchFamily="34" charset="0"/>
                          <a:ea typeface="+mn-ea"/>
                          <a:cs typeface="Calibri" panose="020F0502020204030204" pitchFamily="34" charset="0"/>
                        </a:rPr>
                        <a:t>年８月）</a:t>
                      </a:r>
                    </a:p>
                    <a:p>
                      <a:pPr marL="72000" indent="-457200">
                        <a:lnSpc>
                          <a:spcPts val="1400"/>
                        </a:lnSpc>
                      </a:pPr>
                      <a:endParaRPr kumimoji="1" lang="ja-JP" altLang="en-US" sz="1300" dirty="0">
                        <a:solidFill>
                          <a:schemeClr val="tx1"/>
                        </a:solidFill>
                        <a:latin typeface="Calibri" panose="020F0502020204030204" pitchFamily="34" charset="0"/>
                        <a:ea typeface="+mn-ea"/>
                        <a:cs typeface="Calibri" panose="020F0502020204030204" pitchFamily="34" charset="0"/>
                      </a:endParaRPr>
                    </a:p>
                    <a:p>
                      <a:pPr marL="72000" indent="-457200">
                        <a:lnSpc>
                          <a:spcPts val="1400"/>
                        </a:lnSpc>
                      </a:pPr>
                      <a:r>
                        <a:rPr kumimoji="1" lang="ja-JP" altLang="en-US" sz="1300" dirty="0">
                          <a:solidFill>
                            <a:schemeClr val="tx1"/>
                          </a:solidFill>
                          <a:latin typeface="Calibri" panose="020F0502020204030204" pitchFamily="34" charset="0"/>
                          <a:ea typeface="+mn-ea"/>
                          <a:cs typeface="Calibri" panose="020F0502020204030204" pitchFamily="34" charset="0"/>
                        </a:rPr>
                        <a:t>○大阪府議会・大阪市会において大学統合関連議案（定款変更、中期目標変更及び料金上限変更）の可決。（府：</a:t>
                      </a:r>
                      <a:r>
                        <a:rPr kumimoji="1" lang="en-US" altLang="ja-JP" sz="1300" dirty="0">
                          <a:solidFill>
                            <a:schemeClr val="tx1"/>
                          </a:solidFill>
                          <a:latin typeface="Calibri" panose="020F0502020204030204" pitchFamily="34" charset="0"/>
                          <a:ea typeface="+mn-ea"/>
                          <a:cs typeface="Calibri" panose="020F0502020204030204" pitchFamily="34" charset="0"/>
                        </a:rPr>
                        <a:t>2021</a:t>
                      </a:r>
                      <a:r>
                        <a:rPr kumimoji="1" lang="ja-JP" altLang="en-US" sz="1300" dirty="0">
                          <a:solidFill>
                            <a:schemeClr val="tx1"/>
                          </a:solidFill>
                          <a:latin typeface="Calibri" panose="020F0502020204030204" pitchFamily="34" charset="0"/>
                          <a:ea typeface="+mn-ea"/>
                          <a:cs typeface="Calibri" panose="020F0502020204030204" pitchFamily="34" charset="0"/>
                        </a:rPr>
                        <a:t>年</a:t>
                      </a:r>
                      <a:r>
                        <a:rPr kumimoji="1" lang="en-US" altLang="ja-JP" sz="1300" dirty="0">
                          <a:solidFill>
                            <a:schemeClr val="tx1"/>
                          </a:solidFill>
                          <a:latin typeface="Calibri" panose="020F0502020204030204" pitchFamily="34" charset="0"/>
                          <a:ea typeface="+mn-ea"/>
                          <a:cs typeface="Calibri" panose="020F0502020204030204" pitchFamily="34" charset="0"/>
                        </a:rPr>
                        <a:t>10</a:t>
                      </a:r>
                      <a:r>
                        <a:rPr kumimoji="1" lang="ja-JP" altLang="en-US" sz="1300" dirty="0">
                          <a:solidFill>
                            <a:schemeClr val="tx1"/>
                          </a:solidFill>
                          <a:latin typeface="Calibri" panose="020F0502020204030204" pitchFamily="34" charset="0"/>
                          <a:ea typeface="+mn-ea"/>
                          <a:cs typeface="Calibri" panose="020F0502020204030204" pitchFamily="34" charset="0"/>
                        </a:rPr>
                        <a:t>月、市：</a:t>
                      </a:r>
                      <a:r>
                        <a:rPr kumimoji="1" lang="en-US" altLang="ja-JP" sz="1300" dirty="0">
                          <a:solidFill>
                            <a:schemeClr val="tx1"/>
                          </a:solidFill>
                          <a:latin typeface="Calibri" panose="020F0502020204030204" pitchFamily="34" charset="0"/>
                          <a:ea typeface="+mn-ea"/>
                          <a:cs typeface="Calibri" panose="020F0502020204030204" pitchFamily="34" charset="0"/>
                        </a:rPr>
                        <a:t>2021</a:t>
                      </a:r>
                      <a:r>
                        <a:rPr kumimoji="1" lang="ja-JP" altLang="en-US" sz="1300" dirty="0">
                          <a:solidFill>
                            <a:schemeClr val="tx1"/>
                          </a:solidFill>
                          <a:latin typeface="Calibri" panose="020F0502020204030204" pitchFamily="34" charset="0"/>
                          <a:ea typeface="+mn-ea"/>
                          <a:cs typeface="Calibri" panose="020F0502020204030204" pitchFamily="34" charset="0"/>
                        </a:rPr>
                        <a:t>年９月）</a:t>
                      </a:r>
                    </a:p>
                    <a:p>
                      <a:pPr marL="72000" indent="-457200">
                        <a:lnSpc>
                          <a:spcPts val="1400"/>
                        </a:lnSpc>
                      </a:pPr>
                      <a:endParaRPr kumimoji="1" lang="ja-JP" altLang="en-US" sz="1300" dirty="0">
                        <a:solidFill>
                          <a:schemeClr val="tx1"/>
                        </a:solidFill>
                        <a:latin typeface="Calibri" panose="020F0502020204030204" pitchFamily="34" charset="0"/>
                        <a:ea typeface="+mn-ea"/>
                        <a:cs typeface="Calibri" panose="020F0502020204030204" pitchFamily="34" charset="0"/>
                      </a:endParaRPr>
                    </a:p>
                    <a:p>
                      <a:pPr marL="72000" indent="-457200">
                        <a:lnSpc>
                          <a:spcPts val="1400"/>
                        </a:lnSpc>
                      </a:pPr>
                      <a:r>
                        <a:rPr kumimoji="1" lang="ja-JP" altLang="en-US" sz="1300" dirty="0">
                          <a:solidFill>
                            <a:schemeClr val="tx1"/>
                          </a:solidFill>
                          <a:latin typeface="Calibri" panose="020F0502020204030204" pitchFamily="34" charset="0"/>
                          <a:ea typeface="+mn-ea"/>
                          <a:cs typeface="Calibri" panose="020F0502020204030204" pitchFamily="34" charset="0"/>
                        </a:rPr>
                        <a:t>○大阪公立大学開学。</a:t>
                      </a:r>
                      <a:r>
                        <a:rPr kumimoji="1" lang="en-US" altLang="ja-JP" sz="1250" dirty="0">
                          <a:solidFill>
                            <a:schemeClr val="tx1"/>
                          </a:solidFill>
                          <a:latin typeface="Calibri" panose="020F0502020204030204" pitchFamily="34" charset="0"/>
                          <a:ea typeface="+mn-ea"/>
                          <a:cs typeface="Calibri" panose="020F0502020204030204" pitchFamily="34" charset="0"/>
                        </a:rPr>
                        <a:t>(2022</a:t>
                      </a:r>
                      <a:r>
                        <a:rPr kumimoji="1" lang="ja-JP" altLang="en-US" sz="1250" dirty="0">
                          <a:solidFill>
                            <a:schemeClr val="tx1"/>
                          </a:solidFill>
                          <a:latin typeface="Calibri" panose="020F0502020204030204" pitchFamily="34" charset="0"/>
                          <a:ea typeface="+mn-ea"/>
                          <a:cs typeface="Calibri" panose="020F0502020204030204" pitchFamily="34" charset="0"/>
                        </a:rPr>
                        <a:t>年４月</a:t>
                      </a:r>
                      <a:r>
                        <a:rPr kumimoji="1" lang="en-US" altLang="ja-JP" sz="1250" dirty="0">
                          <a:solidFill>
                            <a:schemeClr val="tx1"/>
                          </a:solidFill>
                          <a:latin typeface="Calibri" panose="020F0502020204030204" pitchFamily="34" charset="0"/>
                          <a:ea typeface="+mn-ea"/>
                          <a:cs typeface="Calibri" panose="020F0502020204030204" pitchFamily="34" charset="0"/>
                        </a:rPr>
                        <a:t>)</a:t>
                      </a:r>
                      <a:endParaRPr kumimoji="1" lang="ja-JP" altLang="en-US" sz="1250" dirty="0">
                        <a:solidFill>
                          <a:schemeClr val="tx1"/>
                        </a:solidFill>
                        <a:latin typeface="Calibri" panose="020F0502020204030204" pitchFamily="34" charset="0"/>
                        <a:ea typeface="+mn-ea"/>
                        <a:cs typeface="Calibri" panose="020F0502020204030204" pitchFamily="34" charset="0"/>
                      </a:endParaRPr>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ts val="1400"/>
                        </a:lnSpc>
                        <a:spcBef>
                          <a:spcPts val="0"/>
                        </a:spcBef>
                        <a:spcAft>
                          <a:spcPts val="0"/>
                        </a:spcAft>
                        <a:buClrTx/>
                        <a:buSzTx/>
                        <a:buFontTx/>
                        <a:buNone/>
                        <a:tabLst/>
                        <a:defRPr/>
                      </a:pPr>
                      <a:endPar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chemeClr val="tx1"/>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正方形/長方形 8"/>
          <p:cNvSpPr/>
          <p:nvPr/>
        </p:nvSpPr>
        <p:spPr>
          <a:xfrm>
            <a:off x="184702" y="392167"/>
            <a:ext cx="3971206" cy="318924"/>
          </a:xfrm>
          <a:prstGeom prst="rect">
            <a:avLst/>
          </a:prstGeom>
        </p:spPr>
        <p:txBody>
          <a:bodyPr wrap="non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⑧大阪府立大学／大阪市立大学（その２）</a:t>
            </a:r>
          </a:p>
        </p:txBody>
      </p:sp>
      <p:sp>
        <p:nvSpPr>
          <p:cNvPr id="12" name="スライド番号プレースホルダー 2"/>
          <p:cNvSpPr>
            <a:spLocks noGrp="1"/>
          </p:cNvSpPr>
          <p:nvPr>
            <p:ph type="sldNum" sz="quarter" idx="12"/>
          </p:nvPr>
        </p:nvSpPr>
        <p:spPr>
          <a:xfrm>
            <a:off x="7092280" y="6492875"/>
            <a:ext cx="2133600" cy="365125"/>
          </a:xfrm>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135</a:t>
            </a:fld>
            <a:endParaRPr lang="ja-JP" altLang="en-US" sz="1100" b="0" dirty="0">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a:t>
            </a:r>
            <a:r>
              <a:rPr lang="en-US" altLang="ja-JP" sz="1600" b="1" u="sng" dirty="0">
                <a:solidFill>
                  <a:schemeClr val="bg1"/>
                </a:solidFill>
                <a:latin typeface="BIZ UDゴシック" panose="020B0400000000000000" pitchFamily="49" charset="-128"/>
                <a:ea typeface="BIZ UDゴシック" panose="020B0400000000000000" pitchFamily="49" charset="-128"/>
              </a:rPr>
              <a:t>11</a:t>
            </a:r>
            <a:r>
              <a:rPr lang="ja-JP" altLang="en-US" sz="1600" b="1" u="sng" dirty="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5851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83FBC2-3288-4ED2-BF88-7824822523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タイトル 1">
            <a:extLst>
              <a:ext uri="{FF2B5EF4-FFF2-40B4-BE49-F238E27FC236}">
                <a16:creationId xmlns:a16="http://schemas.microsoft.com/office/drawing/2014/main" id="{88CF6837-2815-42C9-9624-7996E698D9FC}"/>
              </a:ext>
            </a:extLst>
          </p:cNvPr>
          <p:cNvSpPr txBox="1">
            <a:spLocks/>
          </p:cNvSpPr>
          <p:nvPr/>
        </p:nvSpPr>
        <p:spPr>
          <a:xfrm>
            <a:off x="0" y="1710"/>
            <a:ext cx="9144000" cy="346321"/>
          </a:xfrm>
          <a:prstGeom prst="rect">
            <a:avLst/>
          </a:prstGeom>
          <a:solidFill>
            <a:schemeClr val="accent2"/>
          </a:solidFill>
          <a:ln w="15875">
            <a:noFill/>
          </a:ln>
        </p:spPr>
        <p:txBody>
          <a:bodyPr lIns="72000" rIns="7200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大阪公立大学について</a:t>
            </a:r>
          </a:p>
        </p:txBody>
      </p:sp>
      <p:sp>
        <p:nvSpPr>
          <p:cNvPr id="7" name="正方形/長方形 6">
            <a:extLst>
              <a:ext uri="{FF2B5EF4-FFF2-40B4-BE49-F238E27FC236}">
                <a16:creationId xmlns:a16="http://schemas.microsoft.com/office/drawing/2014/main" id="{2860940E-1484-4841-B0F1-D6DC4D02B183}"/>
              </a:ext>
            </a:extLst>
          </p:cNvPr>
          <p:cNvSpPr/>
          <p:nvPr/>
        </p:nvSpPr>
        <p:spPr>
          <a:xfrm>
            <a:off x="51361" y="514349"/>
            <a:ext cx="4253939" cy="622484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タイトル 1">
            <a:extLst>
              <a:ext uri="{FF2B5EF4-FFF2-40B4-BE49-F238E27FC236}">
                <a16:creationId xmlns:a16="http://schemas.microsoft.com/office/drawing/2014/main" id="{53013CE8-A5DB-4901-9E7B-199828BA8586}"/>
              </a:ext>
            </a:extLst>
          </p:cNvPr>
          <p:cNvSpPr txBox="1">
            <a:spLocks/>
          </p:cNvSpPr>
          <p:nvPr/>
        </p:nvSpPr>
        <p:spPr>
          <a:xfrm>
            <a:off x="87135" y="405045"/>
            <a:ext cx="2323235" cy="193697"/>
          </a:xfrm>
          <a:prstGeom prst="rect">
            <a:avLst/>
          </a:prstGeom>
          <a:solidFill>
            <a:schemeClr val="accent2">
              <a:lumMod val="40000"/>
              <a:lumOff val="60000"/>
            </a:schemeClr>
          </a:solidFill>
          <a:ln w="158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１．大阪公立大学がめざすもの</a:t>
            </a:r>
          </a:p>
        </p:txBody>
      </p:sp>
      <p:sp>
        <p:nvSpPr>
          <p:cNvPr id="9" name="正方形/長方形 8">
            <a:extLst>
              <a:ext uri="{FF2B5EF4-FFF2-40B4-BE49-F238E27FC236}">
                <a16:creationId xmlns:a16="http://schemas.microsoft.com/office/drawing/2014/main" id="{B6EC3090-BDCB-47EF-9220-06FE451AA8D8}"/>
              </a:ext>
            </a:extLst>
          </p:cNvPr>
          <p:cNvSpPr/>
          <p:nvPr/>
        </p:nvSpPr>
        <p:spPr>
          <a:xfrm>
            <a:off x="31516" y="617839"/>
            <a:ext cx="3096344"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大阪の発展を牽引する「知の拠点」をめざして</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BF044C5C-7070-4CB1-A5CD-70E5E16B5632}"/>
              </a:ext>
            </a:extLst>
          </p:cNvPr>
          <p:cNvSpPr/>
          <p:nvPr/>
        </p:nvSpPr>
        <p:spPr>
          <a:xfrm>
            <a:off x="76995" y="917748"/>
            <a:ext cx="4291674" cy="1862048"/>
          </a:xfrm>
          <a:prstGeom prst="rect">
            <a:avLst/>
          </a:prstGeom>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２つの新機能と４つの戦略領域</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新たに、「都市シンクタンク」機能及び「技術インキュベーション」機能の２つを</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備え、大阪の都市課題の解決や産業力強化など、大阪の発展に貢献する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ことをめざす。</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07950" algn="l" defTabSz="914400" rtl="0" eaLnBrk="1" fontAlgn="auto" latinLnBrk="0" hangingPunct="1">
              <a:lnSpc>
                <a:spcPts val="900"/>
              </a:lnSpc>
              <a:spcBef>
                <a:spcPts val="30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シンクタンク機能・・・高度化・複雑化する様々な都市課題に対し、これまでの研究で培われた高度な知見を活かしつつ、パブリックデータの分析や産官学のネットワークなどを活用し、府市等と密接に連携しながら大阪の都市課題解決に貢献する。</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07950" algn="l" defTabSz="914400" rtl="0" eaLnBrk="1" fontAlgn="auto" latinLnBrk="0" hangingPunct="1">
              <a:lnSpc>
                <a:spcPts val="900"/>
              </a:lnSpc>
              <a:spcBef>
                <a:spcPts val="300"/>
              </a:spcBef>
              <a:spcAft>
                <a:spcPts val="60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◆技術インキュベーション機能・・・様々な分野の強みを持ち寄り、企業連携を進め、新たな研究に取り組むことにより、大阪産業の競争力強化に貢献する。</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特に、 「スマートシティ」 「パブリックヘルス／スマートエイジング」 「バイオエンジ</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ニアリング」 「データマネジメント」 といった、両大学の強みである４つの戦略領</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域について、重点的に取り組んでいく。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34F2EF9B-D895-4994-B5E5-5D1D6F389A5B}"/>
              </a:ext>
            </a:extLst>
          </p:cNvPr>
          <p:cNvSpPr/>
          <p:nvPr/>
        </p:nvSpPr>
        <p:spPr>
          <a:xfrm>
            <a:off x="85870" y="2779796"/>
            <a:ext cx="4260852" cy="695062"/>
          </a:xfrm>
          <a:prstGeom prst="rect">
            <a:avLst/>
          </a:prstGeom>
        </p:spPr>
        <p:txBody>
          <a:bodyPr wrap="square">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３つの基本機能のさらなる強化</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これまで培ってきた両大学の歴史と伝統を活かし、理系・文系・医療系の幅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広い学問体系を擁する総合大学として、国際化やダイバーシティにも積極的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3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に取り組み、本来の使命である「教育」「研究」「社会貢献」をさらに充実させる。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786C5D43-9121-4511-BE9B-7A5965E7E238}"/>
              </a:ext>
            </a:extLst>
          </p:cNvPr>
          <p:cNvSpPr/>
          <p:nvPr/>
        </p:nvSpPr>
        <p:spPr>
          <a:xfrm>
            <a:off x="94338" y="3524599"/>
            <a:ext cx="4107111" cy="412934"/>
          </a:xfrm>
          <a:prstGeom prst="rect">
            <a:avLst/>
          </a:prstGeom>
        </p:spPr>
        <p:txBody>
          <a:bodyPr wrap="square">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 </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国際力の強化</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1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高度な研究力を基盤とした国際競争力の強化をめざす取組を展開する。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3AB1793F-25FA-4FB0-B9D8-453FC4BC9655}"/>
              </a:ext>
            </a:extLst>
          </p:cNvPr>
          <p:cNvSpPr/>
          <p:nvPr/>
        </p:nvSpPr>
        <p:spPr>
          <a:xfrm>
            <a:off x="4388143" y="514830"/>
            <a:ext cx="4679825" cy="436245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5" name="図 14">
            <a:extLst>
              <a:ext uri="{FF2B5EF4-FFF2-40B4-BE49-F238E27FC236}">
                <a16:creationId xmlns:a16="http://schemas.microsoft.com/office/drawing/2014/main" id="{1CBDC9A6-B600-412C-9785-324B34786776}"/>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711" y="4067008"/>
            <a:ext cx="3874409" cy="2646762"/>
          </a:xfrm>
          <a:prstGeom prst="rect">
            <a:avLst/>
          </a:prstGeom>
        </p:spPr>
      </p:pic>
      <p:sp>
        <p:nvSpPr>
          <p:cNvPr id="16" name="タイトル 1">
            <a:extLst>
              <a:ext uri="{FF2B5EF4-FFF2-40B4-BE49-F238E27FC236}">
                <a16:creationId xmlns:a16="http://schemas.microsoft.com/office/drawing/2014/main" id="{F8E08361-1029-4F72-B356-F79A9A1D334C}"/>
              </a:ext>
            </a:extLst>
          </p:cNvPr>
          <p:cNvSpPr txBox="1">
            <a:spLocks/>
          </p:cNvSpPr>
          <p:nvPr/>
        </p:nvSpPr>
        <p:spPr>
          <a:xfrm>
            <a:off x="4474639" y="429631"/>
            <a:ext cx="2535761" cy="161602"/>
          </a:xfrm>
          <a:prstGeom prst="rect">
            <a:avLst/>
          </a:prstGeom>
          <a:solidFill>
            <a:schemeClr val="accent2">
              <a:lumMod val="40000"/>
              <a:lumOff val="60000"/>
            </a:schemeClr>
          </a:solidFill>
          <a:ln w="158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2.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教育研究組織</a:t>
            </a:r>
          </a:p>
        </p:txBody>
      </p:sp>
      <p:sp>
        <p:nvSpPr>
          <p:cNvPr id="17" name="正方形/長方形 16">
            <a:extLst>
              <a:ext uri="{FF2B5EF4-FFF2-40B4-BE49-F238E27FC236}">
                <a16:creationId xmlns:a16="http://schemas.microsoft.com/office/drawing/2014/main" id="{382A61F8-90E1-4975-AE62-B23B4677FAD5}"/>
              </a:ext>
            </a:extLst>
          </p:cNvPr>
          <p:cNvSpPr/>
          <p:nvPr/>
        </p:nvSpPr>
        <p:spPr>
          <a:xfrm>
            <a:off x="4430891" y="611661"/>
            <a:ext cx="4636114"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新大学では、両大学の同種の分野を集約することを基本とした上で、農学部・研究科、獣医学部・研究科、看護学部・研究科を独立、新たに情報学研究科を設置　</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（１学域　</a:t>
            </a:r>
            <a:r>
              <a:rPr kumimoji="1" lang="en-US" altLang="zh-CN"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zh-CN"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学部</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zh-CN"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zh-CN"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研究科</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矢印: 下 18">
            <a:extLst>
              <a:ext uri="{FF2B5EF4-FFF2-40B4-BE49-F238E27FC236}">
                <a16:creationId xmlns:a16="http://schemas.microsoft.com/office/drawing/2014/main" id="{3BB1E3BD-81EF-4403-9224-F83F1EF33DC4}"/>
              </a:ext>
            </a:extLst>
          </p:cNvPr>
          <p:cNvSpPr/>
          <p:nvPr/>
        </p:nvSpPr>
        <p:spPr>
          <a:xfrm>
            <a:off x="5769226" y="4317657"/>
            <a:ext cx="1728192" cy="21602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F48D92D6-1848-4A27-B06B-730C101740EA}"/>
              </a:ext>
            </a:extLst>
          </p:cNvPr>
          <p:cNvSpPr/>
          <p:nvPr/>
        </p:nvSpPr>
        <p:spPr>
          <a:xfrm>
            <a:off x="4525171" y="4503639"/>
            <a:ext cx="4587299" cy="400110"/>
          </a:xfrm>
          <a:prstGeom prst="rect">
            <a:avLst/>
          </a:prstGeom>
        </p:spPr>
        <p:txBody>
          <a:bodyPr wrap="square">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開学 </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年度入学者</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4,397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人（学部・学科</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2,917</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人、大学院</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1,480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学生数</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16,000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　学部</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学生入学</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定員数</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で国公立大学全国第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816275A3-33D1-4B6E-AA43-904172DEDADD}"/>
              </a:ext>
            </a:extLst>
          </p:cNvPr>
          <p:cNvSpPr/>
          <p:nvPr/>
        </p:nvSpPr>
        <p:spPr>
          <a:xfrm>
            <a:off x="4388143" y="5044504"/>
            <a:ext cx="4708231" cy="169469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タイトル 1">
            <a:extLst>
              <a:ext uri="{FF2B5EF4-FFF2-40B4-BE49-F238E27FC236}">
                <a16:creationId xmlns:a16="http://schemas.microsoft.com/office/drawing/2014/main" id="{614B45DE-7B59-4571-B234-8AB424D93B60}"/>
              </a:ext>
            </a:extLst>
          </p:cNvPr>
          <p:cNvSpPr txBox="1">
            <a:spLocks/>
          </p:cNvSpPr>
          <p:nvPr/>
        </p:nvSpPr>
        <p:spPr>
          <a:xfrm>
            <a:off x="4492247" y="4987804"/>
            <a:ext cx="2535761" cy="161602"/>
          </a:xfrm>
          <a:prstGeom prst="rect">
            <a:avLst/>
          </a:prstGeom>
          <a:solidFill>
            <a:schemeClr val="accent2">
              <a:lumMod val="40000"/>
              <a:lumOff val="60000"/>
            </a:schemeClr>
          </a:solidFill>
          <a:ln w="158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3.  </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j-cs"/>
              </a:rPr>
              <a:t>森之宮</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新キャンパスの整備</a:t>
            </a:r>
          </a:p>
        </p:txBody>
      </p:sp>
      <p:pic>
        <p:nvPicPr>
          <p:cNvPr id="25" name="図 24">
            <a:extLst>
              <a:ext uri="{FF2B5EF4-FFF2-40B4-BE49-F238E27FC236}">
                <a16:creationId xmlns:a16="http://schemas.microsoft.com/office/drawing/2014/main" id="{9F2F0B4F-EEA4-41FB-8A14-C879E7D91272}"/>
              </a:ext>
            </a:extLst>
          </p:cNvPr>
          <p:cNvPicPr>
            <a:picLocks noChangeAspect="1"/>
          </p:cNvPicPr>
          <p:nvPr/>
        </p:nvPicPr>
        <p:blipFill>
          <a:blip r:embed="rId3"/>
          <a:stretch>
            <a:fillRect/>
          </a:stretch>
        </p:blipFill>
        <p:spPr>
          <a:xfrm>
            <a:off x="4491732" y="5427079"/>
            <a:ext cx="4539689" cy="1199863"/>
          </a:xfrm>
          <a:prstGeom prst="rect">
            <a:avLst/>
          </a:prstGeom>
        </p:spPr>
      </p:pic>
      <p:sp>
        <p:nvSpPr>
          <p:cNvPr id="26" name="テキスト ボックス 25">
            <a:extLst>
              <a:ext uri="{FF2B5EF4-FFF2-40B4-BE49-F238E27FC236}">
                <a16:creationId xmlns:a16="http://schemas.microsoft.com/office/drawing/2014/main" id="{A1A379ED-2C72-4E36-8105-A16DF87FFE74}"/>
              </a:ext>
            </a:extLst>
          </p:cNvPr>
          <p:cNvSpPr txBox="1"/>
          <p:nvPr/>
        </p:nvSpPr>
        <p:spPr>
          <a:xfrm>
            <a:off x="4396248" y="5211562"/>
            <a:ext cx="4730656" cy="246221"/>
          </a:xfrm>
          <a:prstGeom prst="rect">
            <a:avLst/>
          </a:prstGeom>
          <a:noFill/>
        </p:spPr>
        <p:txBody>
          <a:bodyPr wrap="square">
            <a:spAutoFit/>
          </a:bodyPr>
          <a:lstStyle/>
          <a:p>
            <a:pPr marL="0" marR="0" lvl="0" indent="0" algn="l" defTabSz="914400" rtl="0" eaLnBrk="1" fontAlgn="auto" latinLnBrk="0" hangingPunct="1">
              <a:lnSpc>
                <a:spcPts val="1200"/>
              </a:lnSpc>
              <a:spcBef>
                <a:spcPts val="30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年度を目途に森之宮１期キャンパスを整備。キャンパスの集約化を順次、進める。</a:t>
            </a:r>
          </a:p>
        </p:txBody>
      </p:sp>
      <p:pic>
        <p:nvPicPr>
          <p:cNvPr id="5" name="図 4"/>
          <p:cNvPicPr>
            <a:picLocks noChangeAspect="1"/>
          </p:cNvPicPr>
          <p:nvPr/>
        </p:nvPicPr>
        <p:blipFill>
          <a:blip r:embed="rId4"/>
          <a:stretch>
            <a:fillRect/>
          </a:stretch>
        </p:blipFill>
        <p:spPr>
          <a:xfrm>
            <a:off x="4523017" y="1255574"/>
            <a:ext cx="4390756" cy="3034787"/>
          </a:xfrm>
          <a:prstGeom prst="rect">
            <a:avLst/>
          </a:prstGeom>
        </p:spPr>
      </p:pic>
    </p:spTree>
    <p:extLst>
      <p:ext uri="{BB962C8B-B14F-4D97-AF65-F5344CB8AC3E}">
        <p14:creationId xmlns:p14="http://schemas.microsoft.com/office/powerpoint/2010/main" val="283173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219053" y="853300"/>
          <a:ext cx="8712968" cy="5630344"/>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43204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198296">
                <a:tc>
                  <a:txBody>
                    <a:bodyPr/>
                    <a:lstStyle/>
                    <a:p>
                      <a:pPr marL="72000" indent="-457200" algn="l" defTabSz="914400" rtl="0" eaLnBrk="1" latinLnBrk="0" hangingPunct="1"/>
                      <a:r>
                        <a:rPr kumimoji="1" lang="ja-JP" altLang="en-US"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○両法人は府市それぞれと密接に連携しながら、支援領域など一定のすみ分けの下で中小企業支援事業を実施してきた。</a:t>
                      </a:r>
                      <a:endParaRPr kumimoji="1" lang="en-US" altLang="ja-JP"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endParaRPr kumimoji="1" lang="en-US" altLang="ja-JP"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r>
                        <a:rPr kumimoji="1" lang="ja-JP" altLang="en-US"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○両法人各々の特徴を活かし、強みを束ねることで、より効果的な中小企業支援サービスを提供できる可能性がある。</a:t>
                      </a:r>
                      <a:endParaRPr kumimoji="1" lang="en-US" altLang="ja-JP"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defTabSz="914400" rtl="0" eaLnBrk="1" latinLnBrk="0" hangingPunct="1"/>
                      <a:r>
                        <a:rPr kumimoji="1" lang="ja-JP" altLang="en-US"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○中小企業支援において、それぞれの強みを活かした相乗効果が発揮できるよう、両法人を統合。</a:t>
                      </a:r>
                      <a:endParaRPr kumimoji="1" lang="en-US" altLang="ja-JP"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endParaRPr kumimoji="1" lang="ja-JP" altLang="en-US"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r>
                        <a:rPr kumimoji="1" lang="ja-JP" altLang="en-US"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○施設については、新法人の役割、利用者ニーズ等を見極めたうえで中核拠点の一本化も含め最適化を図る。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defTabSz="914400" rtl="0" eaLnBrk="1" latinLnBrk="0" hangingPunct="1"/>
                      <a:r>
                        <a:rPr kumimoji="1" lang="ja-JP" altLang="en-US" sz="130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○統合に向けた協議・検討を行う</a:t>
                      </a:r>
                      <a:r>
                        <a:rPr kumimoji="1" lang="ja-JP" altLang="en-US" sz="130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中小企業経営者も含めた「連携推進会議」を設置。（</a:t>
                      </a:r>
                      <a:r>
                        <a:rPr kumimoji="1" lang="en-US" altLang="ja-JP" sz="130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年６月）</a:t>
                      </a:r>
                      <a:endParaRPr kumimoji="1" lang="en-US" altLang="ja-JP" sz="1300"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defTabSz="914400" rtl="0" eaLnBrk="1" latinLnBrk="0" hangingPunct="1"/>
                      <a:endParaRPr kumimoji="1" lang="en-US" altLang="ja-JP" sz="1300" i="1" u="none" strike="noStrike" kern="1200" cap="none" spc="0" normalizeH="0" baseline="0" noProof="0" dirty="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30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経営戦略・目標の共有による効果的な中小企業支援事業の一環として、統合に先行し、共同事業を実施。（消費者モニターイベント、商談会を共催）</a:t>
                      </a:r>
                      <a:endParaRPr kumimoji="1" lang="en-US" altLang="ja-JP" sz="130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○両法人が合併し、公益財団法人大阪産業局を設立。（</a:t>
                      </a:r>
                      <a:r>
                        <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○大阪産業創造館に、よろず支援拠点等マイドームおおさかの相談機能を集約。（</a:t>
                      </a:r>
                      <a:r>
                        <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年５月）</a:t>
                      </a:r>
                      <a:endPar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○産業局の裁量を高め企業ニーズに応じた機動的な事業実施のための府市交付金を創設。（</a:t>
                      </a:r>
                      <a:r>
                        <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a:t>
                      </a:r>
                      <a:endPar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○両法人の既存事業に加え、国際化、事業承継、創業・ベンチャー支援を</a:t>
                      </a:r>
                      <a:r>
                        <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本柱とし、府内の様々な支援機関との連携を図りながら、オール大阪で中小企業支援機能・体制を強化。</a:t>
                      </a:r>
                      <a:endParaRPr kumimoji="1" lang="en-US" altLang="ja-JP" sz="1300" b="0" i="0" u="none" kern="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251520" y="390806"/>
            <a:ext cx="4965068" cy="318924"/>
          </a:xfrm>
          <a:prstGeom prst="rect">
            <a:avLst/>
          </a:prstGeom>
        </p:spPr>
        <p:txBody>
          <a:bodyPr wrap="non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⑨大阪産業振興機構／大阪市都市型産業振興センター</a:t>
            </a:r>
          </a:p>
        </p:txBody>
      </p:sp>
      <p:sp>
        <p:nvSpPr>
          <p:cNvPr id="14"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137</a:t>
            </a:fld>
            <a:endParaRPr lang="ja-JP" altLang="en-US" sz="1100" b="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a:t>
            </a:r>
            <a:r>
              <a:rPr lang="en-US" altLang="ja-JP" sz="1600" b="1" u="sng" dirty="0">
                <a:solidFill>
                  <a:schemeClr val="bg1"/>
                </a:solidFill>
                <a:latin typeface="BIZ UDゴシック" panose="020B0400000000000000" pitchFamily="49" charset="-128"/>
                <a:ea typeface="BIZ UDゴシック" panose="020B0400000000000000" pitchFamily="49" charset="-128"/>
              </a:rPr>
              <a:t>11</a:t>
            </a:r>
            <a:r>
              <a:rPr lang="ja-JP" altLang="en-US" sz="1600" b="1" u="sng" dirty="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0519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8549A59-4C48-C343-B6D8-8A93524D6BDC}"/>
              </a:ext>
            </a:extLst>
          </p:cNvPr>
          <p:cNvSpPr txBox="1"/>
          <p:nvPr/>
        </p:nvSpPr>
        <p:spPr>
          <a:xfrm>
            <a:off x="45467" y="548680"/>
            <a:ext cx="9069141" cy="5386090"/>
          </a:xfrm>
          <a:prstGeom prst="rect">
            <a:avLst/>
          </a:prstGeom>
          <a:noFill/>
        </p:spPr>
        <p:txBody>
          <a:bodyPr wrap="square" rtlCol="0">
            <a:sp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１</a:t>
            </a: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中小企業支援機能・体制の強化に関する主な</a:t>
            </a:r>
            <a:r>
              <a:rPr lang="ja-JP" altLang="ja-JP" sz="2400" dirty="0">
                <a:latin typeface="Meiryo UI" panose="020B0604030504040204" pitchFamily="50" charset="-128"/>
                <a:ea typeface="Meiryo UI" panose="020B0604030504040204" pitchFamily="50" charset="-128"/>
              </a:rPr>
              <a:t>取組み</a:t>
            </a:r>
            <a:endParaRPr lang="en-US" altLang="ja-JP" sz="2400" dirty="0">
              <a:latin typeface="Meiryo UI" panose="020B0604030504040204" pitchFamily="50" charset="-128"/>
              <a:ea typeface="Meiryo UI" panose="020B0604030504040204" pitchFamily="50" charset="-128"/>
            </a:endParaRPr>
          </a:p>
          <a:p>
            <a:pPr>
              <a:lnSpc>
                <a:spcPct val="150000"/>
              </a:lnSpc>
              <a:spcBef>
                <a:spcPts val="1200"/>
              </a:spcBef>
            </a:pPr>
            <a:r>
              <a:rPr lang="ja-JP" altLang="en-US" sz="2200" dirty="0">
                <a:latin typeface="Meiryo UI" panose="020B0604030504040204" pitchFamily="50" charset="-128"/>
                <a:ea typeface="Meiryo UI" panose="020B0604030504040204" pitchFamily="50" charset="-128"/>
              </a:rPr>
              <a:t>　</a:t>
            </a:r>
            <a:r>
              <a:rPr lang="en-US" altLang="ja-JP" sz="2200" dirty="0">
                <a:latin typeface="Meiryo UI" panose="020B0604030504040204" pitchFamily="50" charset="-128"/>
                <a:ea typeface="Meiryo UI" panose="020B0604030504040204" pitchFamily="50" charset="-128"/>
              </a:rPr>
              <a:t>①</a:t>
            </a:r>
            <a:r>
              <a:rPr lang="ja-JP" altLang="en-US" sz="2200" dirty="0">
                <a:latin typeface="Meiryo UI" panose="020B0604030504040204" pitchFamily="50" charset="-128"/>
                <a:ea typeface="Meiryo UI" panose="020B0604030504040204" pitchFamily="50" charset="-128"/>
              </a:rPr>
              <a:t>中小企業支援機能の充実</a:t>
            </a:r>
            <a:endParaRPr lang="en-US" altLang="ja-JP" sz="2200"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itchFamily="50" charset="-128"/>
              </a:rPr>
              <a:t>　　</a:t>
            </a:r>
            <a:r>
              <a:rPr lang="ja-JP" altLang="en-US" u="sng" dirty="0">
                <a:latin typeface="Meiryo UI" panose="020B0604030504040204" pitchFamily="50" charset="-128"/>
                <a:ea typeface="Meiryo UI" panose="020B0604030504040204" pitchFamily="50" charset="-128"/>
                <a:cs typeface="Meiryo UI" pitchFamily="50" charset="-128"/>
              </a:rPr>
              <a:t>○中小企業支援サービスの一元化</a:t>
            </a:r>
            <a:endParaRPr lang="ja-JP" altLang="en-US" u="sng" strike="sngStrike" dirty="0">
              <a:solidFill>
                <a:srgbClr val="FF0000"/>
              </a:solidFill>
              <a:latin typeface="Meiryo UI" panose="020B0604030504040204" pitchFamily="50" charset="-128"/>
              <a:ea typeface="Meiryo UI" panose="020B0604030504040204" pitchFamily="50" charset="-128"/>
              <a:cs typeface="Meiryo UI" pitchFamily="50" charset="-128"/>
            </a:endParaRPr>
          </a:p>
          <a:p>
            <a:r>
              <a:rPr lang="ja-JP" altLang="en-US" dirty="0">
                <a:latin typeface="Meiryo UI" panose="020B0604030504040204" pitchFamily="50" charset="-128"/>
                <a:ea typeface="Meiryo UI" panose="020B0604030504040204" pitchFamily="50" charset="-128"/>
              </a:rPr>
              <a:t>　　　　産業創造館に相談機能（「よろず支援拠点」「経営相談室」）を集約</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　　　　⇒ ワンストップ化による利便性向上</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u="sng" dirty="0">
                <a:latin typeface="Meiryo UI" panose="020B0604030504040204" pitchFamily="50" charset="-128"/>
                <a:ea typeface="Meiryo UI" panose="020B0604030504040204" pitchFamily="50" charset="-128"/>
                <a:cs typeface="Meiryo UI" pitchFamily="50" charset="-128"/>
              </a:rPr>
              <a:t>○企業データベースの充実</a:t>
            </a:r>
            <a:endParaRPr lang="en-US" altLang="ja-JP" u="sng" dirty="0">
              <a:latin typeface="Meiryo UI" panose="020B0604030504040204" pitchFamily="50" charset="-128"/>
              <a:ea typeface="Meiryo UI" panose="020B0604030504040204" pitchFamily="50" charset="-128"/>
              <a:cs typeface="Meiryo UI"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itchFamily="50" charset="-128"/>
              </a:rPr>
              <a:t>両法人の</a:t>
            </a:r>
            <a:r>
              <a:rPr lang="ja-JP" altLang="en-US" dirty="0">
                <a:latin typeface="Meiryo UI" panose="020B0604030504040204" pitchFamily="50" charset="-128"/>
                <a:ea typeface="Meiryo UI" panose="020B0604030504040204" pitchFamily="50" charset="-128"/>
              </a:rPr>
              <a:t>サービス利用企業のデータベースを一元化</a:t>
            </a:r>
            <a:endParaRPr lang="en-US" altLang="ja-JP" dirty="0">
              <a:latin typeface="Meiryo UI" panose="020B0604030504040204" pitchFamily="50" charset="-128"/>
              <a:ea typeface="Meiryo UI" panose="020B0604030504040204" pitchFamily="50" charset="-128"/>
              <a:cs typeface="Meiryo UI"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itchFamily="50" charset="-128"/>
              </a:rPr>
              <a:t>　　　　⇒ 産業局の多様な</a:t>
            </a:r>
            <a:r>
              <a:rPr lang="ja-JP" altLang="en-US" dirty="0">
                <a:latin typeface="Meiryo UI" panose="020B0604030504040204" pitchFamily="50" charset="-128"/>
                <a:ea typeface="Meiryo UI" panose="020B0604030504040204" pitchFamily="50" charset="-128"/>
              </a:rPr>
              <a:t>支援事業につなぎ企業課題を解決、情報発信強化</a:t>
            </a:r>
            <a:endParaRPr lang="en-US" altLang="ja-JP" dirty="0">
              <a:latin typeface="Meiryo UI" panose="020B0604030504040204" pitchFamily="50" charset="-128"/>
              <a:ea typeface="Meiryo UI" panose="020B0604030504040204" pitchFamily="50" charset="-128"/>
              <a:cs typeface="Meiryo UI" pitchFamily="50" charset="-128"/>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u="sng" dirty="0">
                <a:latin typeface="Meiryo UI" panose="020B0604030504040204" pitchFamily="50" charset="-128"/>
                <a:ea typeface="Meiryo UI" panose="020B0604030504040204" pitchFamily="50" charset="-128"/>
                <a:cs typeface="Meiryo UI" pitchFamily="50" charset="-128"/>
              </a:rPr>
              <a:t>○</a:t>
            </a:r>
            <a:r>
              <a:rPr lang="ja-JP" altLang="en-US" u="sng" dirty="0">
                <a:latin typeface="Meiryo UI" panose="020B0604030504040204" pitchFamily="50" charset="-128"/>
                <a:ea typeface="Meiryo UI" panose="020B0604030504040204" pitchFamily="50" charset="-128"/>
              </a:rPr>
              <a:t>支援機関連携（</a:t>
            </a:r>
            <a:r>
              <a:rPr lang="ja-JP" altLang="en-US" u="sng" dirty="0">
                <a:latin typeface="Meiryo UI" panose="020B0604030504040204" pitchFamily="50" charset="-128"/>
                <a:ea typeface="Meiryo UI" panose="020B0604030504040204" pitchFamily="50" charset="-128"/>
                <a:cs typeface="Meiryo UI" pitchFamily="50" charset="-128"/>
              </a:rPr>
              <a:t>伴走型個社支援の強化）</a:t>
            </a:r>
            <a:endParaRPr lang="en-US" altLang="ja-JP" u="sng" strike="sngStrike"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itchFamily="50" charset="-128"/>
              </a:rPr>
              <a:t>　　　　⇒ </a:t>
            </a:r>
            <a:r>
              <a:rPr lang="ja-JP" altLang="en-US" dirty="0">
                <a:latin typeface="Meiryo UI" panose="020B0604030504040204" pitchFamily="50" charset="-128"/>
                <a:ea typeface="Meiryo UI" panose="020B0604030504040204" pitchFamily="50" charset="-128"/>
              </a:rPr>
              <a:t>商工会・商工会議所等との連携により、地域特性に応じた中小企業の課題を解決</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itchFamily="50" charset="-128"/>
              </a:rPr>
              <a:t>　　　　⇒ 府内信用金庫を「産業局アンバサダー」に任命、支援サービスを信金取引先に案内する</a:t>
            </a:r>
            <a:endParaRPr lang="en-US" altLang="ja-JP" dirty="0">
              <a:latin typeface="Meiryo UI" panose="020B0604030504040204" pitchFamily="50" charset="-128"/>
              <a:ea typeface="Meiryo UI" panose="020B0604030504040204" pitchFamily="50" charset="-128"/>
              <a:cs typeface="Meiryo UI" pitchFamily="50" charset="-128"/>
            </a:endParaRPr>
          </a:p>
          <a:p>
            <a:r>
              <a:rPr lang="ja-JP" altLang="en-US" dirty="0">
                <a:latin typeface="Meiryo UI" panose="020B0604030504040204" pitchFamily="50" charset="-128"/>
                <a:ea typeface="Meiryo UI" panose="020B0604030504040204" pitchFamily="50" charset="-128"/>
                <a:cs typeface="Meiryo UI" pitchFamily="50" charset="-128"/>
              </a:rPr>
              <a:t>　　　　　　などプロモーション強化</a:t>
            </a:r>
            <a:endParaRPr lang="en-US" altLang="ja-JP" dirty="0">
              <a:latin typeface="Meiryo UI" panose="020B0604030504040204" pitchFamily="50" charset="-128"/>
              <a:ea typeface="Meiryo UI" panose="020B0604030504040204" pitchFamily="50" charset="-128"/>
              <a:cs typeface="Meiryo UI" pitchFamily="50" charset="-128"/>
            </a:endParaRPr>
          </a:p>
        </p:txBody>
      </p:sp>
      <p:sp>
        <p:nvSpPr>
          <p:cNvPr id="4" name="正方形/長方形 3">
            <a:extLst>
              <a:ext uri="{FF2B5EF4-FFF2-40B4-BE49-F238E27FC236}">
                <a16:creationId xmlns:a16="http://schemas.microsoft.com/office/drawing/2014/main" id="{5B3BCBBF-9369-B642-95EB-558DFE285A6A}"/>
              </a:ext>
            </a:extLst>
          </p:cNvPr>
          <p:cNvSpPr/>
          <p:nvPr/>
        </p:nvSpPr>
        <p:spPr>
          <a:xfrm>
            <a:off x="6228184" y="25911"/>
            <a:ext cx="3024336" cy="338554"/>
          </a:xfrm>
          <a:prstGeom prst="rect">
            <a:avLst/>
          </a:prstGeom>
        </p:spPr>
        <p:txBody>
          <a:bodyPr wrap="square">
            <a:spAutoFit/>
          </a:bodyPr>
          <a:lstStyle/>
          <a:p>
            <a:r>
              <a:rPr lang="ja-JP" altLang="en-US" sz="1600" b="1" dirty="0">
                <a:latin typeface="+mn-ea"/>
                <a:cs typeface="HG丸ｺﾞｼｯｸM-PRO"/>
              </a:rPr>
              <a:t>　　公益財団法人　大阪産業局</a:t>
            </a:r>
            <a:endParaRPr lang="ja-JP" altLang="en-US" sz="1600" b="1" dirty="0"/>
          </a:p>
        </p:txBody>
      </p:sp>
      <p:sp>
        <p:nvSpPr>
          <p:cNvPr id="5" name="スライド番号プレースホルダー 2">
            <a:extLst>
              <a:ext uri="{FF2B5EF4-FFF2-40B4-BE49-F238E27FC236}">
                <a16:creationId xmlns:a16="http://schemas.microsoft.com/office/drawing/2014/main" id="{4761FD43-0256-4529-8408-446C16B4EA7F}"/>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138</a:t>
            </a:fld>
            <a:endParaRPr lang="ja-JP" altLang="en-US" sz="1100"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2662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63C2C141-A42D-6F4F-A8AF-F453EE5C92F5}"/>
              </a:ext>
            </a:extLst>
          </p:cNvPr>
          <p:cNvSpPr txBox="1"/>
          <p:nvPr/>
        </p:nvSpPr>
        <p:spPr>
          <a:xfrm>
            <a:off x="0" y="128436"/>
            <a:ext cx="8270543" cy="430887"/>
          </a:xfrm>
          <a:prstGeom prst="rect">
            <a:avLst/>
          </a:prstGeom>
          <a:noFill/>
        </p:spPr>
        <p:txBody>
          <a:bodyPr wrap="square">
            <a:spAutoFit/>
          </a:bodyPr>
          <a:lstStyle/>
          <a:p>
            <a:r>
              <a:rPr lang="ja-JP" altLang="en-US" sz="2200" dirty="0">
                <a:latin typeface="Meiryo UI" panose="020B0604030504040204" pitchFamily="50" charset="-128"/>
                <a:ea typeface="Meiryo UI" panose="020B0604030504040204" pitchFamily="50" charset="-128"/>
              </a:rPr>
              <a:t>　②大阪府・大阪市交付金事業による支援機能強化</a:t>
            </a:r>
            <a:r>
              <a:rPr lang="en-US" altLang="ja-JP" sz="2200" dirty="0">
                <a:latin typeface="Meiryo UI" panose="020B0604030504040204" pitchFamily="50" charset="-128"/>
                <a:ea typeface="Meiryo UI" panose="020B0604030504040204" pitchFamily="50" charset="-128"/>
              </a:rPr>
              <a:t> </a:t>
            </a:r>
            <a:endParaRPr lang="ja-JP" altLang="en-US" sz="22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68549A59-4C48-C343-B6D8-8A93524D6BDC}"/>
              </a:ext>
            </a:extLst>
          </p:cNvPr>
          <p:cNvSpPr txBox="1"/>
          <p:nvPr/>
        </p:nvSpPr>
        <p:spPr>
          <a:xfrm>
            <a:off x="0" y="560975"/>
            <a:ext cx="9069141" cy="100027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a:t>
            </a:r>
            <a:r>
              <a:rPr lang="ja-JP" altLang="en-US" u="sng" dirty="0">
                <a:latin typeface="Meiryo UI" panose="020B0604030504040204" pitchFamily="50" charset="-128"/>
                <a:ea typeface="Meiryo UI" panose="020B0604030504040204" pitchFamily="50" charset="-128"/>
              </a:rPr>
              <a:t>○産業局交付金制度の創設</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産業局の裁量を高め企業ニーズに応じた機動的な事業展開・事業間連携の促進による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支援効果向上　（令和</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年度～）</a:t>
            </a:r>
            <a:endParaRPr lang="en-US" altLang="ja-JP" dirty="0">
              <a:latin typeface="Meiryo UI" panose="020B0604030504040204" pitchFamily="50" charset="-128"/>
              <a:ea typeface="Meiryo UI" panose="020B0604030504040204" pitchFamily="50" charset="-128"/>
            </a:endParaRPr>
          </a:p>
        </p:txBody>
      </p:sp>
      <p:sp>
        <p:nvSpPr>
          <p:cNvPr id="51" name="右大かっこ 50">
            <a:extLst>
              <a:ext uri="{FF2B5EF4-FFF2-40B4-BE49-F238E27FC236}">
                <a16:creationId xmlns:a16="http://schemas.microsoft.com/office/drawing/2014/main" id="{47D05FC8-5BC1-4019-B88E-F1D59558A9E4}"/>
              </a:ext>
            </a:extLst>
          </p:cNvPr>
          <p:cNvSpPr/>
          <p:nvPr/>
        </p:nvSpPr>
        <p:spPr>
          <a:xfrm>
            <a:off x="4256651" y="1899833"/>
            <a:ext cx="211664" cy="2768840"/>
          </a:xfrm>
          <a:prstGeom prst="rightBracket">
            <a:avLst>
              <a:gd name="adj" fmla="val 3190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53" name="テキスト ボックス 52">
            <a:extLst>
              <a:ext uri="{FF2B5EF4-FFF2-40B4-BE49-F238E27FC236}">
                <a16:creationId xmlns:a16="http://schemas.microsoft.com/office/drawing/2014/main" id="{3E4E652B-8D55-4CA1-8037-12580BC803F5}"/>
              </a:ext>
            </a:extLst>
          </p:cNvPr>
          <p:cNvSpPr txBox="1"/>
          <p:nvPr/>
        </p:nvSpPr>
        <p:spPr>
          <a:xfrm>
            <a:off x="1459173" y="1542238"/>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令和</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年度</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（名称は府市予算事業名で記載）</a:t>
            </a:r>
          </a:p>
        </p:txBody>
      </p:sp>
      <p:sp>
        <p:nvSpPr>
          <p:cNvPr id="54" name="右大かっこ 53">
            <a:extLst>
              <a:ext uri="{FF2B5EF4-FFF2-40B4-BE49-F238E27FC236}">
                <a16:creationId xmlns:a16="http://schemas.microsoft.com/office/drawing/2014/main" id="{D1EAD610-1475-41A0-B36B-C7C3D1B27B5B}"/>
              </a:ext>
            </a:extLst>
          </p:cNvPr>
          <p:cNvSpPr/>
          <p:nvPr/>
        </p:nvSpPr>
        <p:spPr>
          <a:xfrm>
            <a:off x="4249820" y="4677684"/>
            <a:ext cx="218496" cy="1800000"/>
          </a:xfrm>
          <a:prstGeom prst="rightBracket">
            <a:avLst>
              <a:gd name="adj" fmla="val 3190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55" name="直線矢印コネクタ 54">
            <a:extLst>
              <a:ext uri="{FF2B5EF4-FFF2-40B4-BE49-F238E27FC236}">
                <a16:creationId xmlns:a16="http://schemas.microsoft.com/office/drawing/2014/main" id="{9D18A4F2-489F-4231-BDB0-50764B646DF0}"/>
              </a:ext>
            </a:extLst>
          </p:cNvPr>
          <p:cNvCxnSpPr>
            <a:cxnSpLocks/>
          </p:cNvCxnSpPr>
          <p:nvPr/>
        </p:nvCxnSpPr>
        <p:spPr>
          <a:xfrm>
            <a:off x="4468315" y="5730154"/>
            <a:ext cx="458415" cy="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2" name="表 7">
            <a:extLst>
              <a:ext uri="{FF2B5EF4-FFF2-40B4-BE49-F238E27FC236}">
                <a16:creationId xmlns:a16="http://schemas.microsoft.com/office/drawing/2014/main" id="{DF56B8F9-6C9B-47FD-8778-181C03604E95}"/>
              </a:ext>
            </a:extLst>
          </p:cNvPr>
          <p:cNvGraphicFramePr>
            <a:graphicFrameLocks noGrp="1"/>
          </p:cNvGraphicFramePr>
          <p:nvPr/>
        </p:nvGraphicFramePr>
        <p:xfrm>
          <a:off x="1053427" y="1900560"/>
          <a:ext cx="3196392" cy="4584705"/>
        </p:xfrm>
        <a:graphic>
          <a:graphicData uri="http://schemas.openxmlformats.org/drawingml/2006/table">
            <a:tbl>
              <a:tblPr firstRow="1" bandRow="1">
                <a:tableStyleId>{5940675A-B579-460E-94D1-54222C63F5DA}</a:tableStyleId>
              </a:tblPr>
              <a:tblGrid>
                <a:gridCol w="286441">
                  <a:extLst>
                    <a:ext uri="{9D8B030D-6E8A-4147-A177-3AD203B41FA5}">
                      <a16:colId xmlns:a16="http://schemas.microsoft.com/office/drawing/2014/main" val="2654247896"/>
                    </a:ext>
                  </a:extLst>
                </a:gridCol>
                <a:gridCol w="216024">
                  <a:extLst>
                    <a:ext uri="{9D8B030D-6E8A-4147-A177-3AD203B41FA5}">
                      <a16:colId xmlns:a16="http://schemas.microsoft.com/office/drawing/2014/main" val="2524686146"/>
                    </a:ext>
                  </a:extLst>
                </a:gridCol>
                <a:gridCol w="2693927">
                  <a:extLst>
                    <a:ext uri="{9D8B030D-6E8A-4147-A177-3AD203B41FA5}">
                      <a16:colId xmlns:a16="http://schemas.microsoft.com/office/drawing/2014/main" val="3600624589"/>
                    </a:ext>
                  </a:extLst>
                </a:gridCol>
              </a:tblGrid>
              <a:tr h="199335">
                <a:tc rowSpan="14">
                  <a:txBody>
                    <a:bodyPr/>
                    <a:lstStyle/>
                    <a:p>
                      <a:pPr algn="ctr">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大阪府</a:t>
                      </a:r>
                    </a:p>
                  </a:txBody>
                  <a:tcPr marT="36000" marB="36000" vert="wordArtVertRtl"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国際ビジネス関係</a:t>
                      </a: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国際ビジネス支援関連事業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6203496"/>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ts val="1000"/>
                        </a:lnSpc>
                      </a:pP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海外事務所等運営費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負・補</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121676"/>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有望市場販路開拓促進事業費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負</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1889777"/>
                  </a:ext>
                </a:extLst>
              </a:tr>
              <a:tr h="199335">
                <a:tc vMerge="1">
                  <a:txBody>
                    <a:bodyPr/>
                    <a:lstStyle/>
                    <a:p>
                      <a:endParaRPr kumimoji="1" lang="ja-JP" altLang="en-US"/>
                    </a:p>
                  </a:txBody>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ものづくり支援関係</a:t>
                      </a: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ものづくり支援関連事業</a:t>
                      </a:r>
                    </a:p>
                  </a:txBody>
                  <a:tcPr anchor="ctr"/>
                </a:tc>
                <a:extLst>
                  <a:ext uri="{0D108BD9-81ED-4DB2-BD59-A6C34878D82A}">
                    <a16:rowId xmlns:a16="http://schemas.microsoft.com/office/drawing/2014/main" val="3237247010"/>
                  </a:ext>
                </a:extLst>
              </a:tr>
              <a:tr h="199335">
                <a:tc vMerge="1">
                  <a:txBody>
                    <a:bodyPr/>
                    <a:lstStyle/>
                    <a:p>
                      <a:endParaRPr kumimoji="1" lang="ja-JP" altLang="en-US"/>
                    </a:p>
                  </a:txBody>
                  <a:tcPr/>
                </a:tc>
                <a:tc rowSpan="6">
                  <a:txBody>
                    <a:bodyPr/>
                    <a:lstStyle/>
                    <a:p>
                      <a:pPr algn="l">
                        <a:lnSpc>
                          <a:spcPts val="1000"/>
                        </a:lnSpc>
                      </a:pP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800"/>
                        </a:lnSpc>
                      </a:pP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MOBIO</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推進事業費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8273296"/>
                  </a:ext>
                </a:extLst>
              </a:tr>
              <a:tr h="199335">
                <a:tc vMerge="1">
                  <a:txBody>
                    <a:bodyPr/>
                    <a:lstStyle/>
                    <a:p>
                      <a:endParaRPr kumimoji="1" lang="ja-JP" altLang="en-US"/>
                    </a:p>
                  </a:txBody>
                  <a:tcPr/>
                </a:tc>
                <a:tc vMerge="1">
                  <a:txBody>
                    <a:bodyPr/>
                    <a:lstStyle/>
                    <a:p>
                      <a:endParaRPr kumimoji="1" lang="ja-JP" altLang="en-US"/>
                    </a:p>
                  </a:txBody>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金属系新素材試作センター運営事業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補</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15540"/>
                  </a:ext>
                </a:extLst>
              </a:tr>
              <a:tr h="199335">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知財活動支援事業費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167530"/>
                  </a:ext>
                </a:extLst>
              </a:tr>
              <a:tr h="199335">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ものづくりイノベーション等推進事業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72980"/>
                  </a:ext>
                </a:extLst>
              </a:tr>
              <a:tr h="199335">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ものづくり企業販路開拓支援事業費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補</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8176104"/>
                  </a:ext>
                </a:extLst>
              </a:tr>
              <a:tr h="199335">
                <a:tc vMerge="1">
                  <a:txBody>
                    <a:bodyPr/>
                    <a:lstStyle/>
                    <a:p>
                      <a:endParaRPr kumimoji="1" lang="ja-JP" altLang="en-US"/>
                    </a:p>
                  </a:txBody>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ものづくり企業自社商品開発促進事業費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9860211"/>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スタートアップ関係</a:t>
                      </a: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スタートアップ支援関連事業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981845"/>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a:lnSpc>
                          <a:spcPts val="1000"/>
                        </a:lnSpc>
                      </a:pP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大阪グローイングアップ事業費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734790"/>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成長志向創業者支援事業費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8248896"/>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l">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クリエイティブ産業振興事業費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4468452"/>
                  </a:ext>
                </a:extLst>
              </a:tr>
              <a:tr h="199335">
                <a:tc rowSpan="9">
                  <a:txBody>
                    <a:bodyPr/>
                    <a:lstStyle/>
                    <a:p>
                      <a:pPr algn="ctr">
                        <a:lnSpc>
                          <a:spcPts val="1000"/>
                        </a:lnSpc>
                      </a:pP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大阪市</a:t>
                      </a:r>
                    </a:p>
                  </a:txBody>
                  <a:tcPr marT="36000" marB="36000" vert="wordArtVertRtl"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大阪産業創造館における中小企業支援事業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交</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大阪産業創造館における中小企業支援事業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交</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9456894"/>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産業振興・中小企業支援施策の企画サポート事業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産業振興・中小企業支援施策の企画サポート事業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701858"/>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イノベーション人材の育成・流動化促進事業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イノベーション人材の育成・流動化促進事業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08274"/>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大阪トップランナー育成事業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大阪トップランナー育成事業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462986"/>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クリエイティブ産業創出・育成支援事業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クリエイティブ産業創出・育成支援事業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878129"/>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IoT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RT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関連ビジネス創出事業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en-US" altLang="ja-JP" sz="1050" dirty="0">
                          <a:latin typeface="BIZ UDPゴシック" panose="020B0400000000000000" pitchFamily="50" charset="-128"/>
                          <a:ea typeface="BIZ UDPゴシック" panose="020B0400000000000000" pitchFamily="50" charset="-128"/>
                        </a:rPr>
                        <a:t>IoT</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RT</a:t>
                      </a:r>
                      <a:r>
                        <a:rPr kumimoji="1" lang="ja-JP" altLang="en-US" sz="1050" dirty="0">
                          <a:latin typeface="BIZ UDPゴシック" panose="020B0400000000000000" pitchFamily="50" charset="-128"/>
                          <a:ea typeface="BIZ UDPゴシック" panose="020B0400000000000000" pitchFamily="50" charset="-128"/>
                        </a:rPr>
                        <a:t>関連ビジネス創出事業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746358"/>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グローバルイノベーション創出支援事業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グローバルイノベーション創出支援事業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3692708"/>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OIH</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シードアクセラレーションプログラム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en-US" altLang="ja-JP" sz="1050" dirty="0">
                          <a:latin typeface="BIZ UDPゴシック" panose="020B0400000000000000" pitchFamily="50" charset="-128"/>
                          <a:ea typeface="BIZ UDPゴシック" panose="020B0400000000000000" pitchFamily="50" charset="-128"/>
                        </a:rPr>
                        <a:t>OIH</a:t>
                      </a:r>
                      <a:r>
                        <a:rPr kumimoji="1" lang="ja-JP" altLang="en-US" sz="1050" dirty="0">
                          <a:latin typeface="BIZ UDPゴシック" panose="020B0400000000000000" pitchFamily="50" charset="-128"/>
                          <a:ea typeface="BIZ UDPゴシック" panose="020B0400000000000000" pitchFamily="50" charset="-128"/>
                        </a:rPr>
                        <a:t>シードアクセラレーションプログラム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243965"/>
                  </a:ext>
                </a:extLst>
              </a:tr>
              <a:tr h="199335">
                <a:tc vMerge="1">
                  <a:txBody>
                    <a:bodyPr/>
                    <a:lstStyle/>
                    <a:p>
                      <a:pPr>
                        <a:lnSpc>
                          <a:spcPts val="1000"/>
                        </a:lnSpc>
                      </a:pPr>
                      <a:endParaRPr kumimoji="1" lang="ja-JP" altLang="en-US" sz="1050" dirty="0">
                        <a:latin typeface="BIZ UDPゴシック" panose="020B0400000000000000" pitchFamily="50" charset="-128"/>
                        <a:ea typeface="BIZ UDPゴシック" panose="020B04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lnSpc>
                          <a:spcPts val="800"/>
                        </a:lnSpc>
                      </a:pP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ソフト産業プラザ事業 </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000" spc="-100"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1000"/>
                        </a:lnSpc>
                      </a:pPr>
                      <a:r>
                        <a:rPr kumimoji="1" lang="ja-JP" altLang="en-US" sz="1050" dirty="0">
                          <a:latin typeface="BIZ UDPゴシック" panose="020B0400000000000000" pitchFamily="50" charset="-128"/>
                          <a:ea typeface="BIZ UDPゴシック" panose="020B0400000000000000" pitchFamily="50" charset="-128"/>
                        </a:rPr>
                        <a:t>ソフト産業プラザ事業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委</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5042149"/>
                  </a:ext>
                </a:extLst>
              </a:tr>
            </a:tbl>
          </a:graphicData>
        </a:graphic>
      </p:graphicFrame>
      <p:graphicFrame>
        <p:nvGraphicFramePr>
          <p:cNvPr id="63" name="表 8">
            <a:extLst>
              <a:ext uri="{FF2B5EF4-FFF2-40B4-BE49-F238E27FC236}">
                <a16:creationId xmlns:a16="http://schemas.microsoft.com/office/drawing/2014/main" id="{958F3B04-4B89-414F-9C41-681B2ADDA1A2}"/>
              </a:ext>
            </a:extLst>
          </p:cNvPr>
          <p:cNvGraphicFramePr>
            <a:graphicFrameLocks noGrp="1"/>
          </p:cNvGraphicFramePr>
          <p:nvPr/>
        </p:nvGraphicFramePr>
        <p:xfrm>
          <a:off x="4974920" y="2710787"/>
          <a:ext cx="3024000" cy="1440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143096641"/>
                    </a:ext>
                  </a:extLst>
                </a:gridCol>
                <a:gridCol w="2628000">
                  <a:extLst>
                    <a:ext uri="{9D8B030D-6E8A-4147-A177-3AD203B41FA5}">
                      <a16:colId xmlns:a16="http://schemas.microsoft.com/office/drawing/2014/main" val="2158953246"/>
                    </a:ext>
                  </a:extLst>
                </a:gridCol>
              </a:tblGrid>
              <a:tr h="360000">
                <a:tc rowSpan="4">
                  <a:txBody>
                    <a:bodyPr/>
                    <a:lstStyle/>
                    <a:p>
                      <a:pPr algn="ct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交付金</a:t>
                      </a:r>
                    </a:p>
                  </a:txBody>
                  <a:tcPr vert="eaVert"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国際ビジネス支援事業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9763362"/>
                  </a:ext>
                </a:extLst>
              </a:tr>
              <a:tr h="360000">
                <a:tc vMerge="1">
                  <a:txBody>
                    <a:bodyPr/>
                    <a:lstStyle/>
                    <a:p>
                      <a:pPr algn="l"/>
                      <a:endParaRPr kumimoji="1" lang="ja-JP" altLang="en-US" sz="120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ものづくり支援事業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480352"/>
                  </a:ext>
                </a:extLst>
              </a:tr>
              <a:tr h="360000">
                <a:tc vMerge="1">
                  <a:txBody>
                    <a:bodyPr/>
                    <a:lstStyle/>
                    <a:p>
                      <a:pPr algn="l"/>
                      <a:endParaRPr kumimoji="1" lang="ja-JP" altLang="en-US" sz="1200" dirty="0">
                        <a:latin typeface="BIZ UDPゴシック" panose="020B0400000000000000" pitchFamily="50" charset="-128"/>
                        <a:ea typeface="BIZ UDP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スタートアップ支援事業</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0931782"/>
                  </a:ext>
                </a:extLst>
              </a:tr>
              <a:tr h="360000">
                <a:tc vMerge="1">
                  <a:txBody>
                    <a:bodyPr/>
                    <a:lstStyle/>
                    <a:p>
                      <a:pPr algn="ctr"/>
                      <a:endPar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その他（</a:t>
                      </a:r>
                      <a:r>
                        <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rPr>
                        <a:t>DX</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推進）</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3224082"/>
                  </a:ext>
                </a:extLst>
              </a:tr>
            </a:tbl>
          </a:graphicData>
        </a:graphic>
      </p:graphicFrame>
      <p:sp>
        <p:nvSpPr>
          <p:cNvPr id="64" name="テキスト ボックス 63">
            <a:extLst>
              <a:ext uri="{FF2B5EF4-FFF2-40B4-BE49-F238E27FC236}">
                <a16:creationId xmlns:a16="http://schemas.microsoft.com/office/drawing/2014/main" id="{7C900D74-63F8-48B7-83F6-F25BE3A94800}"/>
              </a:ext>
            </a:extLst>
          </p:cNvPr>
          <p:cNvSpPr txBox="1"/>
          <p:nvPr/>
        </p:nvSpPr>
        <p:spPr>
          <a:xfrm>
            <a:off x="4848890" y="2302753"/>
            <a:ext cx="2088099"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b="1" dirty="0">
                <a:latin typeface="Meiryo UI" panose="020B0604030504040204" pitchFamily="50" charset="-128"/>
                <a:ea typeface="Meiryo UI" panose="020B0604030504040204" pitchFamily="50" charset="-128"/>
              </a:rPr>
              <a:t>大阪府中小企業支援交付金</a:t>
            </a:r>
            <a:endParaRPr kumimoji="1" lang="en-US" altLang="ja-JP" sz="1200" b="1" dirty="0">
              <a:latin typeface="Meiryo UI" panose="020B0604030504040204" pitchFamily="50" charset="-128"/>
              <a:ea typeface="Meiryo UI" panose="020B0604030504040204" pitchFamily="50" charset="-128"/>
            </a:endParaRPr>
          </a:p>
          <a:p>
            <a:pPr>
              <a:lnSpc>
                <a:spcPct val="1050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総額</a:t>
            </a:r>
            <a:r>
              <a:rPr kumimoji="1" lang="en-US" altLang="ja-JP" sz="1200" b="1" dirty="0">
                <a:latin typeface="Meiryo UI" panose="020B0604030504040204" pitchFamily="50" charset="-128"/>
                <a:ea typeface="Meiryo UI" panose="020B0604030504040204" pitchFamily="50" charset="-128"/>
              </a:rPr>
              <a:t>2.3</a:t>
            </a:r>
            <a:r>
              <a:rPr kumimoji="1" lang="ja-JP" altLang="en-US" sz="1200" b="1" dirty="0">
                <a:latin typeface="Meiryo UI" panose="020B0604030504040204" pitchFamily="50" charset="-128"/>
                <a:ea typeface="Meiryo UI" panose="020B0604030504040204" pitchFamily="50" charset="-128"/>
              </a:rPr>
              <a:t>億円</a:t>
            </a:r>
            <a:r>
              <a:rPr kumimoji="1" lang="en-US" altLang="ja-JP" sz="1200" b="1" dirty="0">
                <a:latin typeface="Meiryo UI" panose="020B0604030504040204" pitchFamily="50" charset="-128"/>
                <a:ea typeface="Meiryo UI" panose="020B0604030504040204" pitchFamily="50" charset="-128"/>
              </a:rPr>
              <a:t>(R4)】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R3</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1DE0CBFD-B0B3-498D-8692-32D73549C486}"/>
              </a:ext>
            </a:extLst>
          </p:cNvPr>
          <p:cNvSpPr txBox="1"/>
          <p:nvPr/>
        </p:nvSpPr>
        <p:spPr>
          <a:xfrm>
            <a:off x="5962389" y="1564639"/>
            <a:ext cx="1232504" cy="360040"/>
          </a:xfrm>
          <a:prstGeom prst="rect">
            <a:avLst/>
          </a:prstGeom>
          <a:noFill/>
          <a:ln>
            <a:noFill/>
          </a:ln>
        </p:spPr>
        <p:txBody>
          <a:bodyPr wrap="none" lIns="72000" tIns="72000" rIns="72000" bIns="72000" rtlCol="0" anchor="ctr">
            <a:noAutofit/>
          </a:bodyPr>
          <a:lstStyle/>
          <a:p>
            <a:pPr algn="ctr">
              <a:lnSpc>
                <a:spcPct val="105000"/>
              </a:lnSpc>
              <a:spcBef>
                <a:spcPts val="0"/>
              </a:spcBef>
            </a:pP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令和</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3</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年度以降</a:t>
            </a:r>
          </a:p>
        </p:txBody>
      </p:sp>
      <p:graphicFrame>
        <p:nvGraphicFramePr>
          <p:cNvPr id="83" name="表 8">
            <a:extLst>
              <a:ext uri="{FF2B5EF4-FFF2-40B4-BE49-F238E27FC236}">
                <a16:creationId xmlns:a16="http://schemas.microsoft.com/office/drawing/2014/main" id="{A465E682-3CD1-4FD9-A284-DF3E3104C5D5}"/>
              </a:ext>
            </a:extLst>
          </p:cNvPr>
          <p:cNvGraphicFramePr>
            <a:graphicFrameLocks noGrp="1"/>
          </p:cNvGraphicFramePr>
          <p:nvPr/>
        </p:nvGraphicFramePr>
        <p:xfrm>
          <a:off x="4974920" y="5080066"/>
          <a:ext cx="3024000" cy="1440000"/>
        </p:xfrm>
        <a:graphic>
          <a:graphicData uri="http://schemas.openxmlformats.org/drawingml/2006/table">
            <a:tbl>
              <a:tblPr firstRow="1" bandRow="1">
                <a:tableStyleId>{5940675A-B579-460E-94D1-54222C63F5DA}</a:tableStyleId>
              </a:tblPr>
              <a:tblGrid>
                <a:gridCol w="378000">
                  <a:extLst>
                    <a:ext uri="{9D8B030D-6E8A-4147-A177-3AD203B41FA5}">
                      <a16:colId xmlns:a16="http://schemas.microsoft.com/office/drawing/2014/main" val="3143096641"/>
                    </a:ext>
                  </a:extLst>
                </a:gridCol>
                <a:gridCol w="2646000">
                  <a:extLst>
                    <a:ext uri="{9D8B030D-6E8A-4147-A177-3AD203B41FA5}">
                      <a16:colId xmlns:a16="http://schemas.microsoft.com/office/drawing/2014/main" val="2158953246"/>
                    </a:ext>
                  </a:extLst>
                </a:gridCol>
              </a:tblGrid>
              <a:tr h="1440000">
                <a:tc>
                  <a:txBody>
                    <a:bodyP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交付金</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400" dirty="0">
                          <a:solidFill>
                            <a:schemeClr val="tx1"/>
                          </a:solidFill>
                          <a:latin typeface="Meiryo UI" panose="020B0604030504040204" pitchFamily="50" charset="-128"/>
                          <a:ea typeface="Meiryo UI" panose="020B0604030504040204" pitchFamily="50" charset="-128"/>
                        </a:rPr>
                        <a:t>中小企業経営基盤強化・創業</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400" dirty="0">
                          <a:solidFill>
                            <a:schemeClr val="tx1"/>
                          </a:solidFill>
                          <a:latin typeface="Meiryo UI" panose="020B0604030504040204" pitchFamily="50" charset="-128"/>
                          <a:ea typeface="Meiryo UI" panose="020B0604030504040204" pitchFamily="50" charset="-128"/>
                        </a:rPr>
                        <a:t>・イノベーション創出等支援事業</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endParaRPr kumimoji="1" lang="en-US" altLang="ja-JP" sz="1400" dirty="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複数の委託事業を交付金に一元化</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763362"/>
                  </a:ext>
                </a:extLst>
              </a:tr>
            </a:tbl>
          </a:graphicData>
        </a:graphic>
      </p:graphicFrame>
      <p:sp>
        <p:nvSpPr>
          <p:cNvPr id="84" name="テキスト ボックス 83">
            <a:extLst>
              <a:ext uri="{FF2B5EF4-FFF2-40B4-BE49-F238E27FC236}">
                <a16:creationId xmlns:a16="http://schemas.microsoft.com/office/drawing/2014/main" id="{D43D8B60-8DCC-4508-880D-F3B9A030C98F}"/>
              </a:ext>
            </a:extLst>
          </p:cNvPr>
          <p:cNvSpPr txBox="1"/>
          <p:nvPr/>
        </p:nvSpPr>
        <p:spPr>
          <a:xfrm>
            <a:off x="4891789" y="4664605"/>
            <a:ext cx="2628000"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ja-JP" altLang="en-US" sz="1200" b="1" dirty="0">
                <a:latin typeface="Meiryo UI" panose="020B0604030504040204" pitchFamily="50" charset="-128"/>
                <a:ea typeface="Meiryo UI" panose="020B0604030504040204" pitchFamily="50" charset="-128"/>
              </a:rPr>
              <a:t>大阪市産業局事業交付金</a:t>
            </a:r>
            <a:endParaRPr kumimoji="1" lang="en-US" altLang="ja-JP" sz="1200" b="1" dirty="0">
              <a:latin typeface="Meiryo UI" panose="020B0604030504040204" pitchFamily="50" charset="-128"/>
              <a:ea typeface="Meiryo UI" panose="020B0604030504040204" pitchFamily="50" charset="-128"/>
            </a:endParaRPr>
          </a:p>
          <a:p>
            <a:pPr>
              <a:lnSpc>
                <a:spcPct val="105000"/>
              </a:lnSpc>
              <a:spcBef>
                <a:spcPts val="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総額</a:t>
            </a:r>
            <a:r>
              <a:rPr kumimoji="1" lang="en-US" altLang="ja-JP" sz="1200" b="1" dirty="0">
                <a:latin typeface="Meiryo UI" panose="020B0604030504040204" pitchFamily="50" charset="-128"/>
                <a:ea typeface="Meiryo UI" panose="020B0604030504040204" pitchFamily="50" charset="-128"/>
              </a:rPr>
              <a:t>8.6</a:t>
            </a:r>
            <a:r>
              <a:rPr kumimoji="1" lang="ja-JP" altLang="en-US" sz="1200" b="1" dirty="0">
                <a:latin typeface="Meiryo UI" panose="020B0604030504040204" pitchFamily="50" charset="-128"/>
                <a:ea typeface="Meiryo UI" panose="020B0604030504040204" pitchFamily="50" charset="-128"/>
              </a:rPr>
              <a:t>億円</a:t>
            </a:r>
            <a:r>
              <a:rPr kumimoji="1" lang="en-US" altLang="ja-JP" sz="1200" b="1" dirty="0">
                <a:latin typeface="Meiryo UI" panose="020B0604030504040204" pitchFamily="50" charset="-128"/>
                <a:ea typeface="Meiryo UI" panose="020B0604030504040204" pitchFamily="50" charset="-128"/>
              </a:rPr>
              <a:t>(R4)】</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R3</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8.2</a:t>
            </a:r>
            <a:r>
              <a:rPr kumimoji="1" lang="ja-JP" altLang="en-US" sz="1100" dirty="0">
                <a:latin typeface="Meiryo UI" panose="020B0604030504040204" pitchFamily="50" charset="-128"/>
                <a:ea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002C4A44-3457-4525-AFCF-FF06623F325A}"/>
              </a:ext>
            </a:extLst>
          </p:cNvPr>
          <p:cNvSpPr txBox="1"/>
          <p:nvPr/>
        </p:nvSpPr>
        <p:spPr>
          <a:xfrm>
            <a:off x="747942" y="6485265"/>
            <a:ext cx="3924436" cy="360040"/>
          </a:xfrm>
          <a:prstGeom prst="rect">
            <a:avLst/>
          </a:prstGeom>
          <a:noFill/>
          <a:ln>
            <a:noFill/>
          </a:ln>
        </p:spPr>
        <p:txBody>
          <a:bodyPr wrap="none" lIns="72000" tIns="72000" rIns="72000" bIns="72000" rtlCol="0" anchor="ctr">
            <a:noAutofit/>
          </a:bodyPr>
          <a:lstStyle/>
          <a:p>
            <a:pPr>
              <a:lnSpc>
                <a:spcPct val="105000"/>
              </a:lnSpc>
              <a:spcBef>
                <a:spcPts val="0"/>
              </a:spcBef>
            </a:pP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左表中</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委</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は委託料、</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補</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は補助金、</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負</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は負担金を指し、</a:t>
            </a:r>
            <a:endPar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05000"/>
              </a:lnSpc>
              <a:spcBef>
                <a:spcPts val="0"/>
              </a:spcBef>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直</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は直接執行事業として産業局の関与がなかった事業を指す。</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86" name="直線矢印コネクタ 85">
            <a:extLst>
              <a:ext uri="{FF2B5EF4-FFF2-40B4-BE49-F238E27FC236}">
                <a16:creationId xmlns:a16="http://schemas.microsoft.com/office/drawing/2014/main" id="{9D18A4F2-489F-4231-BDB0-50764B646DF0}"/>
              </a:ext>
            </a:extLst>
          </p:cNvPr>
          <p:cNvCxnSpPr>
            <a:cxnSpLocks/>
          </p:cNvCxnSpPr>
          <p:nvPr/>
        </p:nvCxnSpPr>
        <p:spPr>
          <a:xfrm>
            <a:off x="4456759" y="3439146"/>
            <a:ext cx="458415" cy="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2">
            <a:extLst>
              <a:ext uri="{FF2B5EF4-FFF2-40B4-BE49-F238E27FC236}">
                <a16:creationId xmlns:a16="http://schemas.microsoft.com/office/drawing/2014/main" id="{FF8CFB99-E0F9-4874-88C7-2E6B14A3CFB4}"/>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139</a:t>
            </a:fld>
            <a:endParaRPr lang="ja-JP" altLang="en-US" sz="1100" b="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4311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63C2C141-A42D-6F4F-A8AF-F453EE5C92F5}"/>
              </a:ext>
            </a:extLst>
          </p:cNvPr>
          <p:cNvSpPr txBox="1"/>
          <p:nvPr/>
        </p:nvSpPr>
        <p:spPr>
          <a:xfrm>
            <a:off x="-1" y="142291"/>
            <a:ext cx="8270543" cy="461665"/>
          </a:xfrm>
          <a:prstGeom prst="rect">
            <a:avLst/>
          </a:prstGeom>
          <a:noFill/>
        </p:spPr>
        <p:txBody>
          <a:bodyPr wrap="square">
            <a:spAutoFit/>
          </a:bodyPr>
          <a:lstStyle/>
          <a:p>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活動成果</a:t>
            </a:r>
          </a:p>
        </p:txBody>
      </p:sp>
      <p:graphicFrame>
        <p:nvGraphicFramePr>
          <p:cNvPr id="7" name="表 6"/>
          <p:cNvGraphicFramePr>
            <a:graphicFrameLocks noGrp="1"/>
          </p:cNvGraphicFramePr>
          <p:nvPr/>
        </p:nvGraphicFramePr>
        <p:xfrm>
          <a:off x="508320" y="1305479"/>
          <a:ext cx="8259206" cy="1859280"/>
        </p:xfrm>
        <a:graphic>
          <a:graphicData uri="http://schemas.openxmlformats.org/drawingml/2006/table">
            <a:tbl>
              <a:tblPr firstRow="1">
                <a:tableStyleId>{9D7B26C5-4107-4FEC-AEDC-1716B250A1EF}</a:tableStyleId>
              </a:tblPr>
              <a:tblGrid>
                <a:gridCol w="2734586">
                  <a:extLst>
                    <a:ext uri="{9D8B030D-6E8A-4147-A177-3AD203B41FA5}">
                      <a16:colId xmlns:a16="http://schemas.microsoft.com/office/drawing/2014/main" val="1259831423"/>
                    </a:ext>
                  </a:extLst>
                </a:gridCol>
                <a:gridCol w="1841540">
                  <a:extLst>
                    <a:ext uri="{9D8B030D-6E8A-4147-A177-3AD203B41FA5}">
                      <a16:colId xmlns:a16="http://schemas.microsoft.com/office/drawing/2014/main" val="1117067631"/>
                    </a:ext>
                  </a:extLst>
                </a:gridCol>
                <a:gridCol w="1841540">
                  <a:extLst>
                    <a:ext uri="{9D8B030D-6E8A-4147-A177-3AD203B41FA5}">
                      <a16:colId xmlns:a16="http://schemas.microsoft.com/office/drawing/2014/main" val="1989261718"/>
                    </a:ext>
                  </a:extLst>
                </a:gridCol>
                <a:gridCol w="1841540">
                  <a:extLst>
                    <a:ext uri="{9D8B030D-6E8A-4147-A177-3AD203B41FA5}">
                      <a16:colId xmlns:a16="http://schemas.microsoft.com/office/drawing/2014/main" val="1211853689"/>
                    </a:ext>
                  </a:extLst>
                </a:gridCol>
              </a:tblGrid>
              <a:tr h="165069">
                <a:tc>
                  <a:txBody>
                    <a:bodyPr/>
                    <a:lstStyle/>
                    <a:p>
                      <a:pPr algn="l"/>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H31</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R1</a:t>
                      </a: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R2</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R3</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738863"/>
                  </a:ext>
                </a:extLst>
              </a:tr>
              <a:tr h="165069">
                <a:tc>
                  <a:txBody>
                    <a:bodyPr/>
                    <a:lstStyle/>
                    <a:p>
                      <a:pPr algn="l"/>
                      <a:r>
                        <a:rPr kumimoji="1" lang="ja-JP" altLang="en-US" sz="1600" dirty="0">
                          <a:latin typeface="Meiryo UI" panose="020B0604030504040204" pitchFamily="50" charset="-128"/>
                          <a:ea typeface="Meiryo UI" panose="020B0604030504040204" pitchFamily="50" charset="-128"/>
                        </a:rPr>
                        <a:t>売上の改善</a:t>
                      </a:r>
                    </a:p>
                  </a:txBody>
                  <a:tcPr anchor="ct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プラス</a:t>
                      </a:r>
                      <a:r>
                        <a:rPr kumimoji="1" lang="en-US" altLang="ja-JP" sz="1400" dirty="0">
                          <a:solidFill>
                            <a:schemeClr val="tx1"/>
                          </a:solidFill>
                          <a:latin typeface="Meiryo UI" panose="020B0604030504040204" pitchFamily="50" charset="-128"/>
                          <a:ea typeface="Meiryo UI" panose="020B0604030504040204" pitchFamily="50" charset="-128"/>
                        </a:rPr>
                        <a:t>37</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府内企業調査値に</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プラス</a:t>
                      </a:r>
                      <a:r>
                        <a:rPr kumimoji="1" lang="en-US" altLang="ja-JP" sz="1400" dirty="0">
                          <a:latin typeface="Meiryo UI" panose="020B0604030504040204" pitchFamily="50" charset="-128"/>
                          <a:ea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府内企業調査値に</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プラス</a:t>
                      </a:r>
                      <a:r>
                        <a:rPr kumimoji="1" lang="en-US" altLang="ja-JP" sz="1400" dirty="0">
                          <a:latin typeface="Meiryo UI" panose="020B0604030504040204" pitchFamily="50" charset="-128"/>
                          <a:ea typeface="Meiryo UI" panose="020B0604030504040204" pitchFamily="50" charset="-128"/>
                        </a:rPr>
                        <a:t>23</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8351589"/>
                  </a:ext>
                </a:extLst>
              </a:tr>
              <a:tr h="165069">
                <a:tc>
                  <a:txBody>
                    <a:bodyPr/>
                    <a:lstStyle/>
                    <a:p>
                      <a:pPr algn="l"/>
                      <a:r>
                        <a:rPr kumimoji="1" lang="ja-JP" altLang="en-US" sz="1600" dirty="0">
                          <a:latin typeface="Meiryo UI" panose="020B0604030504040204" pitchFamily="50" charset="-128"/>
                          <a:ea typeface="Meiryo UI" panose="020B0604030504040204" pitchFamily="50" charset="-128"/>
                        </a:rPr>
                        <a:t>営業利益の改善</a:t>
                      </a:r>
                    </a:p>
                  </a:txBody>
                  <a:tcPr anchor="ct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プラス</a:t>
                      </a:r>
                      <a:r>
                        <a:rPr kumimoji="1" lang="en-US" altLang="ja-JP" sz="1400" dirty="0">
                          <a:solidFill>
                            <a:schemeClr val="tx1"/>
                          </a:solidFill>
                          <a:latin typeface="Meiryo UI" panose="020B0604030504040204" pitchFamily="50" charset="-128"/>
                          <a:ea typeface="Meiryo UI" panose="020B0604030504040204" pitchFamily="50" charset="-128"/>
                        </a:rPr>
                        <a:t>32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府内企業調査値に</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プラス</a:t>
                      </a:r>
                      <a:r>
                        <a:rPr kumimoji="1" lang="en-US" altLang="ja-JP" sz="1400" dirty="0">
                          <a:latin typeface="Meiryo UI" panose="020B0604030504040204" pitchFamily="50" charset="-128"/>
                          <a:ea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府内企業調査値に</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プラス</a:t>
                      </a:r>
                      <a:r>
                        <a:rPr kumimoji="1" lang="en-US" altLang="ja-JP" sz="1400" dirty="0">
                          <a:latin typeface="Meiryo UI" panose="020B0604030504040204" pitchFamily="50" charset="-128"/>
                          <a:ea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6304368"/>
                  </a:ext>
                </a:extLst>
              </a:tr>
              <a:tr h="165069">
                <a:tc>
                  <a:txBody>
                    <a:bodyPr/>
                    <a:lstStyle/>
                    <a:p>
                      <a:pPr algn="l"/>
                      <a:r>
                        <a:rPr kumimoji="1" lang="ja-JP" altLang="en-US" sz="1600" dirty="0">
                          <a:latin typeface="Meiryo UI" panose="020B0604030504040204" pitchFamily="50" charset="-128"/>
                          <a:ea typeface="Meiryo UI" panose="020B0604030504040204" pitchFamily="50" charset="-128"/>
                        </a:rPr>
                        <a:t>雇用者数の改善</a:t>
                      </a:r>
                    </a:p>
                  </a:txBody>
                  <a:tcPr anchor="ct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rPr>
                        <a:t>府内企業調査値に</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プラス</a:t>
                      </a:r>
                      <a:r>
                        <a:rPr kumimoji="1" lang="en-US" altLang="ja-JP" sz="1400" dirty="0">
                          <a:solidFill>
                            <a:schemeClr val="tx1"/>
                          </a:solidFill>
                          <a:latin typeface="Meiryo UI" panose="020B0604030504040204" pitchFamily="50" charset="-128"/>
                          <a:ea typeface="Meiryo UI" panose="020B0604030504040204" pitchFamily="50" charset="-128"/>
                        </a:rPr>
                        <a:t>17</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府内企業調査値に</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プラス</a:t>
                      </a:r>
                      <a:r>
                        <a:rPr kumimoji="1" lang="en-US" altLang="ja-JP" sz="1400" dirty="0">
                          <a:latin typeface="Meiryo UI" panose="020B0604030504040204" pitchFamily="50" charset="-128"/>
                          <a:ea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府内企業調査値に</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プラス</a:t>
                      </a:r>
                      <a:r>
                        <a:rPr kumimoji="1" lang="en-US" altLang="ja-JP" sz="1400" dirty="0">
                          <a:latin typeface="Meiryo UI" panose="020B0604030504040204" pitchFamily="50" charset="-128"/>
                          <a:ea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61449847"/>
                  </a:ext>
                </a:extLst>
              </a:tr>
            </a:tbl>
          </a:graphicData>
        </a:graphic>
      </p:graphicFrame>
      <p:sp>
        <p:nvSpPr>
          <p:cNvPr id="17" name="テキスト ボックス 16">
            <a:extLst>
              <a:ext uri="{FF2B5EF4-FFF2-40B4-BE49-F238E27FC236}">
                <a16:creationId xmlns:a16="http://schemas.microsoft.com/office/drawing/2014/main" id="{68549A59-4C48-C343-B6D8-8A93524D6BDC}"/>
              </a:ext>
            </a:extLst>
          </p:cNvPr>
          <p:cNvSpPr txBox="1"/>
          <p:nvPr/>
        </p:nvSpPr>
        <p:spPr>
          <a:xfrm>
            <a:off x="1" y="560975"/>
            <a:ext cx="4319752"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a:t>
            </a:r>
            <a:r>
              <a:rPr lang="ja-JP" altLang="en-US" u="sng" dirty="0">
                <a:latin typeface="Meiryo UI" panose="020B0604030504040204" pitchFamily="50" charset="-128"/>
                <a:ea typeface="Meiryo UI" panose="020B0604030504040204" pitchFamily="50" charset="-128"/>
              </a:rPr>
              <a:t>○大阪産業局を利用した企業の成果</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u="sng" dirty="0">
                <a:latin typeface="Meiryo UI" panose="020B0604030504040204" pitchFamily="50" charset="-128"/>
                <a:ea typeface="Meiryo UI" panose="020B0604030504040204" pitchFamily="50" charset="-128"/>
              </a:rPr>
              <a:t>（府内企業調査値との比較）</a:t>
            </a:r>
            <a:endParaRPr lang="en-US" altLang="ja-JP"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68549A59-4C48-C343-B6D8-8A93524D6BDC}"/>
              </a:ext>
            </a:extLst>
          </p:cNvPr>
          <p:cNvSpPr txBox="1"/>
          <p:nvPr/>
        </p:nvSpPr>
        <p:spPr>
          <a:xfrm>
            <a:off x="508320" y="3164759"/>
            <a:ext cx="8259206"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＊当該年度に大阪産業局の支援事業を利用した企業へのアンケート調査に基づく。</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＊各値は、売上・営業利益・雇用者数の改善状況を表す。</a:t>
            </a:r>
            <a:endParaRPr lang="en-US" altLang="ja-JP" sz="1200" dirty="0">
              <a:latin typeface="Meiryo UI" panose="020B0604030504040204" pitchFamily="50" charset="-128"/>
              <a:ea typeface="Meiryo UI" panose="020B0604030504040204" pitchFamily="50" charset="-128"/>
            </a:endParaRPr>
          </a:p>
        </p:txBody>
      </p:sp>
      <p:sp>
        <p:nvSpPr>
          <p:cNvPr id="13" name="スライド番号プレースホルダー 2">
            <a:extLst>
              <a:ext uri="{FF2B5EF4-FFF2-40B4-BE49-F238E27FC236}">
                <a16:creationId xmlns:a16="http://schemas.microsoft.com/office/drawing/2014/main" id="{218709CC-0C4F-4DA5-BE78-E0E80128A637}"/>
              </a:ext>
            </a:extLst>
          </p:cNvPr>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140</a:t>
            </a:fld>
            <a:endParaRPr lang="ja-JP" altLang="en-US" sz="1100" b="0" dirty="0">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2"/>
          <a:stretch>
            <a:fillRect/>
          </a:stretch>
        </p:blipFill>
        <p:spPr>
          <a:xfrm>
            <a:off x="29994" y="3649457"/>
            <a:ext cx="9071634" cy="2889754"/>
          </a:xfrm>
          <a:prstGeom prst="rect">
            <a:avLst/>
          </a:prstGeom>
        </p:spPr>
      </p:pic>
    </p:spTree>
    <p:extLst>
      <p:ext uri="{BB962C8B-B14F-4D97-AF65-F5344CB8AC3E}">
        <p14:creationId xmlns:p14="http://schemas.microsoft.com/office/powerpoint/2010/main" val="2990802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51520" y="692696"/>
          <a:ext cx="8712968" cy="5904656"/>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432048">
                <a:tc>
                  <a:txBody>
                    <a:bodyPr/>
                    <a:lstStyle/>
                    <a:p>
                      <a:pPr algn="ctr"/>
                      <a:r>
                        <a:rPr kumimoji="1" lang="ja-JP" altLang="en-US" sz="1800" dirty="0" smtClean="0">
                          <a:solidFill>
                            <a:schemeClr val="tx1"/>
                          </a:solidFill>
                          <a:latin typeface="+mn-lt"/>
                          <a:ea typeface="+mn-ea"/>
                          <a:cs typeface="Calibri" panose="020F0502020204030204" pitchFamily="34" charset="0"/>
                        </a:rPr>
                        <a:t>＜</a:t>
                      </a:r>
                      <a:r>
                        <a:rPr kumimoji="1" lang="en-US" altLang="ja-JP" sz="1800" dirty="0" smtClean="0">
                          <a:solidFill>
                            <a:schemeClr val="tx1"/>
                          </a:solidFill>
                          <a:latin typeface="+mn-lt"/>
                          <a:ea typeface="+mn-ea"/>
                          <a:cs typeface="Calibri" panose="020F0502020204030204" pitchFamily="34" charset="0"/>
                        </a:rPr>
                        <a:t>Why</a:t>
                      </a:r>
                      <a:r>
                        <a:rPr kumimoji="1" lang="ja-JP" altLang="en-US" sz="1800" dirty="0" smtClean="0">
                          <a:solidFill>
                            <a:schemeClr val="tx1"/>
                          </a:solidFill>
                          <a:latin typeface="+mn-lt"/>
                          <a:ea typeface="+mn-ea"/>
                          <a:cs typeface="Calibri" panose="020F0502020204030204" pitchFamily="34" charset="0"/>
                        </a:rPr>
                        <a:t>＞</a:t>
                      </a:r>
                      <a:endParaRPr kumimoji="1" lang="ja-JP" altLang="en-US" sz="1800" dirty="0">
                        <a:solidFill>
                          <a:schemeClr val="tx1"/>
                        </a:solidFill>
                        <a:latin typeface="+mn-lt"/>
                        <a:ea typeface="+mn-ea"/>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mn-lt"/>
                          <a:ea typeface="+mn-ea"/>
                          <a:cs typeface="Calibri" panose="020F0502020204030204" pitchFamily="34" charset="0"/>
                        </a:rPr>
                        <a:t>＜</a:t>
                      </a:r>
                      <a:r>
                        <a:rPr kumimoji="1" lang="en-US" altLang="ja-JP" sz="1800" dirty="0" smtClean="0">
                          <a:solidFill>
                            <a:schemeClr val="tx1"/>
                          </a:solidFill>
                          <a:latin typeface="+mn-lt"/>
                          <a:ea typeface="+mn-ea"/>
                          <a:cs typeface="Calibri" panose="020F0502020204030204" pitchFamily="34" charset="0"/>
                        </a:rPr>
                        <a:t>Vision</a:t>
                      </a:r>
                      <a:r>
                        <a:rPr kumimoji="1" lang="ja-JP" altLang="en-US" sz="1800" dirty="0" smtClean="0">
                          <a:solidFill>
                            <a:schemeClr val="tx1"/>
                          </a:solidFill>
                          <a:latin typeface="+mn-lt"/>
                          <a:ea typeface="+mn-ea"/>
                          <a:cs typeface="Calibri" panose="020F0502020204030204" pitchFamily="34" charset="0"/>
                        </a:rPr>
                        <a:t>＞</a:t>
                      </a:r>
                      <a:endParaRPr kumimoji="1" lang="ja-JP" altLang="en-US" sz="1800" dirty="0">
                        <a:solidFill>
                          <a:schemeClr val="tx1"/>
                        </a:solidFill>
                        <a:latin typeface="+mn-lt"/>
                        <a:ea typeface="+mn-ea"/>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mn-lt"/>
                          <a:ea typeface="+mn-ea"/>
                          <a:cs typeface="Calibri" panose="020F0502020204030204" pitchFamily="34" charset="0"/>
                        </a:rPr>
                        <a:t>＜</a:t>
                      </a:r>
                      <a:r>
                        <a:rPr kumimoji="1" lang="en-US" altLang="ja-JP" sz="1800" dirty="0" smtClean="0">
                          <a:solidFill>
                            <a:schemeClr val="tx1"/>
                          </a:solidFill>
                          <a:latin typeface="+mn-lt"/>
                          <a:ea typeface="+mn-ea"/>
                          <a:cs typeface="Calibri" panose="020F0502020204030204" pitchFamily="34" charset="0"/>
                        </a:rPr>
                        <a:t>What</a:t>
                      </a:r>
                      <a:r>
                        <a:rPr kumimoji="1" lang="ja-JP" altLang="en-US" sz="1800" dirty="0" smtClean="0">
                          <a:solidFill>
                            <a:schemeClr val="tx1"/>
                          </a:solidFill>
                          <a:latin typeface="+mn-lt"/>
                          <a:ea typeface="+mn-ea"/>
                          <a:cs typeface="Calibri" panose="020F0502020204030204" pitchFamily="34" charset="0"/>
                        </a:rPr>
                        <a:t>＞</a:t>
                      </a:r>
                      <a:endParaRPr kumimoji="1" lang="ja-JP" altLang="en-US" sz="1800" dirty="0">
                        <a:solidFill>
                          <a:schemeClr val="tx1"/>
                        </a:solidFill>
                        <a:latin typeface="+mn-lt"/>
                        <a:ea typeface="+mn-ea"/>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mn-lt"/>
                          <a:ea typeface="+mn-ea"/>
                          <a:cs typeface="Calibri" panose="020F0502020204030204" pitchFamily="34" charset="0"/>
                        </a:rPr>
                        <a:t>＜</a:t>
                      </a:r>
                      <a:r>
                        <a:rPr kumimoji="1" lang="en-US" altLang="ja-JP" sz="1800" dirty="0" smtClean="0">
                          <a:solidFill>
                            <a:schemeClr val="tx1"/>
                          </a:solidFill>
                          <a:latin typeface="+mn-lt"/>
                          <a:ea typeface="+mn-ea"/>
                          <a:cs typeface="Calibri" panose="020F0502020204030204" pitchFamily="34" charset="0"/>
                        </a:rPr>
                        <a:t>Outcome</a:t>
                      </a:r>
                      <a:r>
                        <a:rPr kumimoji="1" lang="ja-JP" altLang="en-US" sz="1800" dirty="0" smtClean="0">
                          <a:solidFill>
                            <a:schemeClr val="tx1"/>
                          </a:solidFill>
                          <a:latin typeface="+mn-lt"/>
                          <a:ea typeface="+mn-ea"/>
                          <a:cs typeface="Calibri" panose="020F0502020204030204" pitchFamily="34" charset="0"/>
                        </a:rPr>
                        <a:t>＞</a:t>
                      </a:r>
                      <a:endParaRPr kumimoji="1" lang="ja-JP" altLang="en-US" sz="1800" dirty="0">
                        <a:solidFill>
                          <a:schemeClr val="tx1"/>
                        </a:solidFill>
                        <a:latin typeface="+mn-lt"/>
                        <a:ea typeface="+mn-ea"/>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472608">
                <a:tc>
                  <a:txBody>
                    <a:bodyPr/>
                    <a:lstStyle/>
                    <a:p>
                      <a:pPr marL="72000" indent="-457200" algn="l">
                        <a:lnSpc>
                          <a:spcPts val="1340"/>
                        </a:lnSpc>
                        <a:spcBef>
                          <a:spcPts val="0"/>
                        </a:spcBef>
                        <a:spcAft>
                          <a:spcPts val="0"/>
                        </a:spcAft>
                      </a:pPr>
                      <a:r>
                        <a:rPr kumimoji="1" lang="ja-JP" altLang="en-US" sz="1300" dirty="0" smtClean="0">
                          <a:solidFill>
                            <a:schemeClr val="tx1"/>
                          </a:solidFill>
                          <a:latin typeface="+mn-lt"/>
                          <a:ea typeface="+mn-ea"/>
                        </a:rPr>
                        <a:t>○港湾の国際競争力強化、利用者ニーズに合ったより使いやすい港への改革が求められている。</a:t>
                      </a:r>
                      <a:endParaRPr kumimoji="1" lang="ja-JP" altLang="en-US" sz="1300" dirty="0">
                        <a:solidFill>
                          <a:schemeClr val="tx1"/>
                        </a:solidFill>
                        <a:latin typeface="+mn-lt"/>
                        <a:ea typeface="+mn-ea"/>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340"/>
                        </a:lnSpc>
                        <a:spcBef>
                          <a:spcPts val="0"/>
                        </a:spcBef>
                        <a:spcAft>
                          <a:spcPts val="0"/>
                        </a:spcAft>
                      </a:pPr>
                      <a:r>
                        <a:rPr kumimoji="1" lang="ja-JP" altLang="en-US" sz="1300" dirty="0" smtClean="0">
                          <a:solidFill>
                            <a:schemeClr val="tx1"/>
                          </a:solidFill>
                          <a:latin typeface="+mn-lt"/>
                          <a:ea typeface="+mn-ea"/>
                        </a:rPr>
                        <a:t>○大阪湾諸港の港湾管理の一元化。</a:t>
                      </a: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dirty="0" smtClean="0">
                          <a:solidFill>
                            <a:schemeClr val="tx1"/>
                          </a:solidFill>
                          <a:latin typeface="+mn-lt"/>
                          <a:ea typeface="+mn-ea"/>
                        </a:rPr>
                        <a:t>○第</a:t>
                      </a:r>
                      <a:r>
                        <a:rPr kumimoji="1" lang="en-US" altLang="ja-JP" sz="1300" dirty="0" smtClean="0">
                          <a:solidFill>
                            <a:schemeClr val="tx1"/>
                          </a:solidFill>
                          <a:latin typeface="+mn-lt"/>
                          <a:ea typeface="+mn-ea"/>
                        </a:rPr>
                        <a:t>1</a:t>
                      </a:r>
                      <a:r>
                        <a:rPr kumimoji="1" lang="ja-JP" altLang="en-US" sz="1300" dirty="0" smtClean="0">
                          <a:solidFill>
                            <a:schemeClr val="tx1"/>
                          </a:solidFill>
                          <a:latin typeface="+mn-lt"/>
                          <a:ea typeface="+mn-ea"/>
                        </a:rPr>
                        <a:t>ステップとして府市の港湾管理の一元化（大阪港・堺泉北港・阪南港）をめざす。</a:t>
                      </a:r>
                      <a:endParaRPr kumimoji="1" lang="en-US" altLang="ja-JP" sz="1300" dirty="0" smtClean="0">
                        <a:solidFill>
                          <a:srgbClr val="FF0000"/>
                        </a:solidFill>
                        <a:latin typeface="+mn-lt"/>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340"/>
                        </a:lnSpc>
                        <a:spcBef>
                          <a:spcPts val="0"/>
                        </a:spcBef>
                        <a:spcAft>
                          <a:spcPts val="0"/>
                        </a:spcAft>
                      </a:pPr>
                      <a:r>
                        <a:rPr kumimoji="1" lang="ja-JP" altLang="en-US" sz="1300" dirty="0" smtClean="0">
                          <a:solidFill>
                            <a:schemeClr val="tx1"/>
                          </a:solidFill>
                          <a:latin typeface="+mn-lt"/>
                          <a:ea typeface="+mn-ea"/>
                        </a:rPr>
                        <a:t>○「新港務局」制度の検討。</a:t>
                      </a:r>
                      <a:endParaRPr kumimoji="1" lang="en-US" altLang="ja-JP" sz="1300" dirty="0" smtClean="0">
                        <a:solidFill>
                          <a:schemeClr val="tx1"/>
                        </a:solidFill>
                        <a:latin typeface="+mn-lt"/>
                        <a:ea typeface="+mn-ea"/>
                      </a:endParaRPr>
                    </a:p>
                    <a:p>
                      <a:pPr marL="72000" marR="0" lvl="0" indent="-457200" algn="l" defTabSz="914400" rtl="0" eaLnBrk="1" fontAlgn="auto" latinLnBrk="0" hangingPunct="1">
                        <a:lnSpc>
                          <a:spcPts val="1340"/>
                        </a:lnSpc>
                        <a:spcBef>
                          <a:spcPts val="0"/>
                        </a:spcBef>
                        <a:spcAft>
                          <a:spcPts val="0"/>
                        </a:spcAft>
                        <a:buClrTx/>
                        <a:buSzTx/>
                        <a:buFontTx/>
                        <a:buNone/>
                        <a:tabLst/>
                        <a:defRPr/>
                      </a:pPr>
                      <a:r>
                        <a:rPr kumimoji="1" lang="ja-JP" altLang="en-US" sz="1300" dirty="0" smtClean="0">
                          <a:solidFill>
                            <a:schemeClr val="tx1"/>
                          </a:solidFill>
                          <a:latin typeface="+mn-lt"/>
                          <a:ea typeface="+mn-ea"/>
                        </a:rPr>
                        <a:t>→法改正が必要</a:t>
                      </a: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dirty="0" smtClean="0">
                          <a:solidFill>
                            <a:schemeClr val="tx1"/>
                          </a:solidFill>
                          <a:latin typeface="+mn-lt"/>
                          <a:ea typeface="+mn-ea"/>
                        </a:rPr>
                        <a:t>○現行法制度で可能な手法として、「行政委員会」の共同設置を</a:t>
                      </a:r>
                      <a:r>
                        <a:rPr kumimoji="1" lang="ja-JP" altLang="en-US" sz="1300" strike="noStrike" dirty="0" smtClean="0">
                          <a:solidFill>
                            <a:schemeClr val="tx1"/>
                          </a:solidFill>
                          <a:latin typeface="+mn-lt"/>
                          <a:ea typeface="+mn-ea"/>
                        </a:rPr>
                        <a:t>選択し、具体的な制度設計を実施。</a:t>
                      </a: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dirty="0" smtClean="0">
                          <a:solidFill>
                            <a:schemeClr val="tx1"/>
                          </a:solidFill>
                          <a:latin typeface="+mn-lt"/>
                          <a:ea typeface="+mn-ea"/>
                        </a:rPr>
                        <a:t>○「行政委員会」、「内部組織の共同設置」、「連携協約」等関連議案のうち、「連携協約」について府市両議会で可決。（</a:t>
                      </a:r>
                      <a:r>
                        <a:rPr kumimoji="1" lang="en-US" altLang="ja-JP" sz="1300" dirty="0" smtClean="0">
                          <a:solidFill>
                            <a:schemeClr val="tx1"/>
                          </a:solidFill>
                          <a:latin typeface="+mn-lt"/>
                          <a:ea typeface="+mn-ea"/>
                        </a:rPr>
                        <a:t>2016</a:t>
                      </a:r>
                      <a:r>
                        <a:rPr kumimoji="1" lang="ja-JP" altLang="en-US" sz="1300" dirty="0" smtClean="0">
                          <a:solidFill>
                            <a:schemeClr val="tx1"/>
                          </a:solidFill>
                          <a:latin typeface="+mn-lt"/>
                          <a:ea typeface="+mn-ea"/>
                        </a:rPr>
                        <a:t>年</a:t>
                      </a:r>
                      <a:r>
                        <a:rPr kumimoji="1" lang="en-US" altLang="ja-JP" sz="1300" dirty="0" smtClean="0">
                          <a:solidFill>
                            <a:schemeClr val="tx1"/>
                          </a:solidFill>
                          <a:latin typeface="+mn-lt"/>
                          <a:ea typeface="+mn-ea"/>
                        </a:rPr>
                        <a:t>10</a:t>
                      </a:r>
                      <a:r>
                        <a:rPr kumimoji="1" lang="ja-JP" altLang="en-US" sz="1300" dirty="0" smtClean="0">
                          <a:solidFill>
                            <a:schemeClr val="tx1"/>
                          </a:solidFill>
                          <a:latin typeface="+mn-lt"/>
                          <a:ea typeface="+mn-ea"/>
                        </a:rPr>
                        <a:t>月。他は</a:t>
                      </a:r>
                      <a:r>
                        <a:rPr kumimoji="1" lang="en-US" altLang="ja-JP" sz="1300" dirty="0" smtClean="0">
                          <a:solidFill>
                            <a:schemeClr val="tx1"/>
                          </a:solidFill>
                          <a:latin typeface="+mn-lt"/>
                          <a:ea typeface="+mn-ea"/>
                        </a:rPr>
                        <a:t>2017</a:t>
                      </a:r>
                      <a:r>
                        <a:rPr kumimoji="1" lang="ja-JP" altLang="en-US" sz="1300" dirty="0" smtClean="0">
                          <a:solidFill>
                            <a:schemeClr val="tx1"/>
                          </a:solidFill>
                          <a:latin typeface="+mn-lt"/>
                          <a:ea typeface="+mn-ea"/>
                        </a:rPr>
                        <a:t>年</a:t>
                      </a:r>
                      <a:r>
                        <a:rPr kumimoji="1" lang="en-US" altLang="ja-JP" sz="1300" dirty="0" smtClean="0">
                          <a:solidFill>
                            <a:schemeClr val="tx1"/>
                          </a:solidFill>
                          <a:latin typeface="+mn-lt"/>
                          <a:ea typeface="+mn-ea"/>
                        </a:rPr>
                        <a:t>3</a:t>
                      </a:r>
                      <a:r>
                        <a:rPr kumimoji="1" lang="ja-JP" altLang="en-US" sz="1300" dirty="0" smtClean="0">
                          <a:solidFill>
                            <a:schemeClr val="tx1"/>
                          </a:solidFill>
                          <a:latin typeface="+mn-lt"/>
                          <a:ea typeface="+mn-ea"/>
                        </a:rPr>
                        <a:t>月取下げ）</a:t>
                      </a: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dirty="0" smtClean="0">
                        <a:solidFill>
                          <a:srgbClr val="FF0000"/>
                        </a:solidFill>
                        <a:latin typeface="+mn-lt"/>
                        <a:ea typeface="+mn-ea"/>
                      </a:endParaRPr>
                    </a:p>
                    <a:p>
                      <a:pPr marL="72000" marR="0" lvl="0" indent="-457200" algn="l" defTabSz="914400" rtl="0" eaLnBrk="1" fontAlgn="auto" latinLnBrk="0" hangingPunct="1">
                        <a:lnSpc>
                          <a:spcPts val="1340"/>
                        </a:lnSpc>
                        <a:spcBef>
                          <a:spcPts val="0"/>
                        </a:spcBef>
                        <a:spcAft>
                          <a:spcPts val="0"/>
                        </a:spcAft>
                        <a:buClrTx/>
                        <a:buSzTx/>
                        <a:buFontTx/>
                        <a:buNone/>
                        <a:tabLst/>
                        <a:defRPr/>
                      </a:pPr>
                      <a:r>
                        <a:rPr kumimoji="1" lang="ja-JP" altLang="en-US" sz="1300" dirty="0" smtClean="0">
                          <a:solidFill>
                            <a:schemeClr val="tx1"/>
                          </a:solidFill>
                          <a:latin typeface="+mn-lt"/>
                          <a:ea typeface="+mn-ea"/>
                        </a:rPr>
                        <a:t>○</a:t>
                      </a:r>
                      <a:r>
                        <a:rPr kumimoji="1" lang="ja-JP" altLang="en-US" sz="1300" strike="noStrike" dirty="0" smtClean="0">
                          <a:solidFill>
                            <a:schemeClr val="tx1"/>
                          </a:solidFill>
                          <a:latin typeface="+mn-lt"/>
                          <a:ea typeface="+mn-ea"/>
                        </a:rPr>
                        <a:t>「大阪府及び大阪市の港湾及び海岸の管理に係る連携協約」を締結（</a:t>
                      </a:r>
                      <a:r>
                        <a:rPr kumimoji="1" lang="en-US" altLang="ja-JP" sz="1300" strike="noStrike" dirty="0" smtClean="0">
                          <a:solidFill>
                            <a:schemeClr val="tx1"/>
                          </a:solidFill>
                          <a:latin typeface="+mn-lt"/>
                          <a:ea typeface="+mn-ea"/>
                        </a:rPr>
                        <a:t>2016</a:t>
                      </a:r>
                      <a:r>
                        <a:rPr kumimoji="1" lang="ja-JP" altLang="en-US" sz="1300" strike="noStrike" dirty="0" smtClean="0">
                          <a:solidFill>
                            <a:schemeClr val="tx1"/>
                          </a:solidFill>
                          <a:latin typeface="+mn-lt"/>
                          <a:ea typeface="+mn-ea"/>
                        </a:rPr>
                        <a:t>年</a:t>
                      </a:r>
                      <a:r>
                        <a:rPr kumimoji="1" lang="en-US" altLang="ja-JP" sz="1300" strike="noStrike" dirty="0" smtClean="0">
                          <a:solidFill>
                            <a:schemeClr val="tx1"/>
                          </a:solidFill>
                          <a:latin typeface="+mn-lt"/>
                          <a:ea typeface="+mn-ea"/>
                        </a:rPr>
                        <a:t>12</a:t>
                      </a:r>
                      <a:r>
                        <a:rPr kumimoji="1" lang="ja-JP" altLang="en-US" sz="1300" strike="noStrike" dirty="0" smtClean="0">
                          <a:solidFill>
                            <a:schemeClr val="tx1"/>
                          </a:solidFill>
                          <a:latin typeface="+mn-lt"/>
                          <a:ea typeface="+mn-ea"/>
                        </a:rPr>
                        <a:t>月）、府市で「大阪港湾連携会議」を設置。（</a:t>
                      </a:r>
                      <a:r>
                        <a:rPr kumimoji="1" lang="en-US" altLang="ja-JP" sz="1300" strike="noStrike" dirty="0" smtClean="0">
                          <a:solidFill>
                            <a:schemeClr val="tx1"/>
                          </a:solidFill>
                          <a:latin typeface="+mn-lt"/>
                          <a:ea typeface="+mn-ea"/>
                        </a:rPr>
                        <a:t>2017</a:t>
                      </a:r>
                      <a:r>
                        <a:rPr kumimoji="1" lang="ja-JP" altLang="en-US" sz="1300" strike="noStrike" dirty="0" smtClean="0">
                          <a:solidFill>
                            <a:schemeClr val="tx1"/>
                          </a:solidFill>
                          <a:latin typeface="+mn-lt"/>
                          <a:ea typeface="+mn-ea"/>
                        </a:rPr>
                        <a:t>年</a:t>
                      </a:r>
                      <a:r>
                        <a:rPr kumimoji="1" lang="en-US" altLang="ja-JP" sz="1300" strike="noStrike" dirty="0" smtClean="0">
                          <a:solidFill>
                            <a:schemeClr val="tx1"/>
                          </a:solidFill>
                          <a:latin typeface="+mn-lt"/>
                          <a:ea typeface="+mn-ea"/>
                        </a:rPr>
                        <a:t>8</a:t>
                      </a:r>
                      <a:r>
                        <a:rPr kumimoji="1" lang="ja-JP" altLang="en-US" sz="1300" strike="noStrike" dirty="0" smtClean="0">
                          <a:solidFill>
                            <a:schemeClr val="tx1"/>
                          </a:solidFill>
                          <a:latin typeface="+mn-lt"/>
                          <a:ea typeface="+mn-ea"/>
                        </a:rPr>
                        <a:t>月～）（</a:t>
                      </a:r>
                      <a:r>
                        <a:rPr kumimoji="1" lang="ja-JP" altLang="en-US" sz="1300" strike="noStrike" baseline="0" dirty="0" smtClean="0">
                          <a:solidFill>
                            <a:schemeClr val="tx1"/>
                          </a:solidFill>
                          <a:latin typeface="+mn-lt"/>
                          <a:ea typeface="+mn-ea"/>
                        </a:rPr>
                        <a:t>大阪港湾局の設置を機に廃止）</a:t>
                      </a:r>
                      <a:endParaRPr kumimoji="1" lang="en-US" altLang="ja-JP" sz="1300" strike="noStrike" baseline="0"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dirty="0" smtClean="0">
                          <a:solidFill>
                            <a:schemeClr val="tx1"/>
                          </a:solidFill>
                          <a:latin typeface="+mn-lt"/>
                          <a:ea typeface="+mn-ea"/>
                        </a:rPr>
                        <a:t>○「大阪港湾局の共同設置」議案を提案し可決。（</a:t>
                      </a:r>
                      <a:r>
                        <a:rPr kumimoji="1" lang="en-US" altLang="ja-JP" sz="1300" dirty="0" smtClean="0">
                          <a:solidFill>
                            <a:schemeClr val="tx1"/>
                          </a:solidFill>
                          <a:latin typeface="+mn-lt"/>
                          <a:ea typeface="+mn-ea"/>
                        </a:rPr>
                        <a:t>2019</a:t>
                      </a:r>
                      <a:r>
                        <a:rPr kumimoji="1" lang="ja-JP" altLang="en-US" sz="1300" dirty="0" smtClean="0">
                          <a:solidFill>
                            <a:schemeClr val="tx1"/>
                          </a:solidFill>
                          <a:latin typeface="+mn-lt"/>
                          <a:ea typeface="+mn-ea"/>
                        </a:rPr>
                        <a:t>年</a:t>
                      </a:r>
                      <a:r>
                        <a:rPr kumimoji="1" lang="en-US" altLang="ja-JP" sz="1300" dirty="0" smtClean="0">
                          <a:solidFill>
                            <a:schemeClr val="tx1"/>
                          </a:solidFill>
                          <a:latin typeface="+mn-lt"/>
                          <a:ea typeface="+mn-ea"/>
                        </a:rPr>
                        <a:t>12</a:t>
                      </a:r>
                      <a:r>
                        <a:rPr kumimoji="1" lang="ja-JP" altLang="en-US" sz="1300" dirty="0" smtClean="0">
                          <a:solidFill>
                            <a:schemeClr val="tx1"/>
                          </a:solidFill>
                          <a:latin typeface="+mn-lt"/>
                          <a:ea typeface="+mn-ea"/>
                        </a:rPr>
                        <a:t>月）</a:t>
                      </a: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dirty="0" smtClean="0">
                          <a:solidFill>
                            <a:schemeClr val="tx1"/>
                          </a:solidFill>
                          <a:latin typeface="+mn-lt"/>
                          <a:ea typeface="+mn-ea"/>
                        </a:rPr>
                        <a:t>○大阪港湾局の設置。（</a:t>
                      </a:r>
                      <a:r>
                        <a:rPr kumimoji="1" lang="en-US" altLang="ja-JP" sz="1300" dirty="0" smtClean="0">
                          <a:solidFill>
                            <a:schemeClr val="tx1"/>
                          </a:solidFill>
                          <a:latin typeface="+mn-lt"/>
                          <a:ea typeface="+mn-ea"/>
                        </a:rPr>
                        <a:t>2020</a:t>
                      </a:r>
                      <a:r>
                        <a:rPr kumimoji="1" lang="ja-JP" altLang="en-US" sz="1300" dirty="0" smtClean="0">
                          <a:solidFill>
                            <a:schemeClr val="tx1"/>
                          </a:solidFill>
                          <a:latin typeface="+mn-lt"/>
                          <a:ea typeface="+mn-ea"/>
                        </a:rPr>
                        <a:t>年</a:t>
                      </a:r>
                      <a:r>
                        <a:rPr kumimoji="1" lang="en-US" altLang="ja-JP" sz="1300" dirty="0" smtClean="0">
                          <a:solidFill>
                            <a:schemeClr val="tx1"/>
                          </a:solidFill>
                          <a:latin typeface="+mn-lt"/>
                          <a:ea typeface="+mn-ea"/>
                        </a:rPr>
                        <a:t>10</a:t>
                      </a:r>
                      <a:r>
                        <a:rPr kumimoji="1" lang="ja-JP" altLang="en-US" sz="1300" dirty="0" smtClean="0">
                          <a:solidFill>
                            <a:schemeClr val="tx1"/>
                          </a:solidFill>
                          <a:latin typeface="+mn-lt"/>
                          <a:ea typeface="+mn-ea"/>
                        </a:rPr>
                        <a:t>月）</a:t>
                      </a: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dirty="0" smtClean="0">
                          <a:solidFill>
                            <a:schemeClr val="tx1"/>
                          </a:solidFill>
                          <a:latin typeface="+mn-lt"/>
                          <a:ea typeface="+mn-ea"/>
                        </a:rPr>
                        <a:t>○</a:t>
                      </a:r>
                      <a:r>
                        <a:rPr kumimoji="1" lang="ja-JP" altLang="en-US" sz="1300" strike="noStrike" baseline="0" dirty="0" smtClean="0">
                          <a:solidFill>
                            <a:schemeClr val="tx1"/>
                          </a:solidFill>
                          <a:latin typeface="+mn-lt"/>
                          <a:ea typeface="+mn-ea"/>
                        </a:rPr>
                        <a:t>大阪港湾局が取り組む業務の方向性について、利用者・府民・市民にわかりやすく示すため、「大阪“みなと”ビジョン」を策定（</a:t>
                      </a:r>
                      <a:r>
                        <a:rPr kumimoji="1" lang="en-US" altLang="ja-JP" sz="1300" strike="noStrike" baseline="0" dirty="0" smtClean="0">
                          <a:solidFill>
                            <a:schemeClr val="tx1"/>
                          </a:solidFill>
                          <a:latin typeface="+mn-lt"/>
                          <a:ea typeface="+mn-ea"/>
                        </a:rPr>
                        <a:t>2020</a:t>
                      </a:r>
                      <a:r>
                        <a:rPr kumimoji="1" lang="ja-JP" altLang="en-US" sz="1300" strike="noStrike" baseline="0" dirty="0" smtClean="0">
                          <a:solidFill>
                            <a:schemeClr val="tx1"/>
                          </a:solidFill>
                          <a:latin typeface="+mn-lt"/>
                          <a:ea typeface="+mn-ea"/>
                        </a:rPr>
                        <a:t>年</a:t>
                      </a:r>
                      <a:r>
                        <a:rPr kumimoji="1" lang="en-US" altLang="ja-JP" sz="1300" strike="noStrike" baseline="0" dirty="0" smtClean="0">
                          <a:solidFill>
                            <a:schemeClr val="tx1"/>
                          </a:solidFill>
                          <a:latin typeface="+mn-lt"/>
                          <a:ea typeface="+mn-ea"/>
                        </a:rPr>
                        <a:t>11</a:t>
                      </a:r>
                      <a:r>
                        <a:rPr kumimoji="1" lang="ja-JP" altLang="en-US" sz="1300" strike="noStrike" baseline="0" dirty="0" smtClean="0">
                          <a:solidFill>
                            <a:schemeClr val="tx1"/>
                          </a:solidFill>
                          <a:latin typeface="+mn-lt"/>
                          <a:ea typeface="+mn-ea"/>
                        </a:rPr>
                        <a:t>月）、国における「</a:t>
                      </a:r>
                      <a:r>
                        <a:rPr kumimoji="1" lang="en-US" altLang="ja-JP" sz="1300" strike="noStrike" baseline="0" dirty="0" smtClean="0">
                          <a:solidFill>
                            <a:schemeClr val="tx1"/>
                          </a:solidFill>
                          <a:latin typeface="+mn-lt"/>
                          <a:ea typeface="+mn-ea"/>
                        </a:rPr>
                        <a:t>2050</a:t>
                      </a:r>
                      <a:r>
                        <a:rPr kumimoji="1" lang="ja-JP" altLang="en-US" sz="1300" strike="noStrike" baseline="0" dirty="0" smtClean="0">
                          <a:solidFill>
                            <a:schemeClr val="tx1"/>
                          </a:solidFill>
                          <a:latin typeface="+mn-lt"/>
                          <a:ea typeface="+mn-ea"/>
                        </a:rPr>
                        <a:t>年 カーボンニュートラル」の実現に向けた動きを踏まえ、「カーボンニュートラルポート」形成（大阪港・堺泉北港・阪南港）への取組などを反映した改訂版を作成。（</a:t>
                      </a:r>
                      <a:r>
                        <a:rPr kumimoji="1" lang="en-US" altLang="ja-JP" sz="1300" strike="noStrike" baseline="0" dirty="0" smtClean="0">
                          <a:solidFill>
                            <a:schemeClr val="tx1"/>
                          </a:solidFill>
                          <a:latin typeface="+mn-lt"/>
                          <a:ea typeface="+mn-ea"/>
                        </a:rPr>
                        <a:t>2022</a:t>
                      </a:r>
                      <a:r>
                        <a:rPr kumimoji="1" lang="ja-JP" altLang="en-US" sz="1300" strike="noStrike" baseline="0" dirty="0" smtClean="0">
                          <a:solidFill>
                            <a:schemeClr val="tx1"/>
                          </a:solidFill>
                          <a:latin typeface="+mn-lt"/>
                          <a:ea typeface="+mn-ea"/>
                        </a:rPr>
                        <a:t>年</a:t>
                      </a:r>
                      <a:r>
                        <a:rPr kumimoji="1" lang="en-US" altLang="ja-JP" sz="1300" strike="noStrike" baseline="0" dirty="0" smtClean="0">
                          <a:solidFill>
                            <a:schemeClr val="tx1"/>
                          </a:solidFill>
                          <a:latin typeface="+mn-lt"/>
                          <a:ea typeface="+mn-ea"/>
                        </a:rPr>
                        <a:t>6</a:t>
                      </a:r>
                      <a:r>
                        <a:rPr kumimoji="1" lang="ja-JP" altLang="en-US" sz="1300" strike="noStrike" baseline="0" dirty="0" smtClean="0">
                          <a:solidFill>
                            <a:schemeClr val="tx1"/>
                          </a:solidFill>
                          <a:latin typeface="+mn-lt"/>
                          <a:ea typeface="+mn-ea"/>
                        </a:rPr>
                        <a:t>月）</a:t>
                      </a:r>
                      <a:endParaRPr kumimoji="1" lang="en-US" altLang="ja-JP" sz="1300" dirty="0" smtClean="0">
                        <a:solidFill>
                          <a:schemeClr val="tx1"/>
                        </a:solidFill>
                        <a:latin typeface="+mn-lt"/>
                        <a:ea typeface="+mn-ea"/>
                      </a:endParaRPr>
                    </a:p>
                    <a:p>
                      <a:pPr marL="72000" indent="-457200" algn="l">
                        <a:lnSpc>
                          <a:spcPts val="1340"/>
                        </a:lnSpc>
                        <a:spcBef>
                          <a:spcPts val="0"/>
                        </a:spcBef>
                        <a:spcAft>
                          <a:spcPts val="0"/>
                        </a:spcAft>
                      </a:pPr>
                      <a:endParaRPr kumimoji="1" lang="ja-JP" altLang="en-US" sz="1300" dirty="0" smtClean="0">
                        <a:solidFill>
                          <a:schemeClr val="tx1"/>
                        </a:solidFill>
                        <a:latin typeface="+mn-lt"/>
                        <a:ea typeface="+mn-ea"/>
                      </a:endParaRPr>
                    </a:p>
                    <a:p>
                      <a:pPr marL="72000" marR="0" indent="-457200" algn="l" defTabSz="914400" rtl="0" eaLnBrk="1" fontAlgn="auto" latinLnBrk="0" hangingPunct="1">
                        <a:lnSpc>
                          <a:spcPts val="1340"/>
                        </a:lnSpc>
                        <a:spcBef>
                          <a:spcPts val="0"/>
                        </a:spcBef>
                        <a:spcAft>
                          <a:spcPts val="0"/>
                        </a:spcAft>
                        <a:buClrTx/>
                        <a:buSzTx/>
                        <a:buFontTx/>
                        <a:buNone/>
                        <a:tabLst/>
                        <a:defRPr/>
                      </a:pPr>
                      <a:r>
                        <a:rPr kumimoji="1" lang="ja-JP" altLang="en-US" sz="1300" strike="noStrike" dirty="0" smtClean="0">
                          <a:solidFill>
                            <a:schemeClr val="tx1"/>
                          </a:solidFill>
                          <a:latin typeface="+mn-lt"/>
                          <a:ea typeface="+mn-ea"/>
                        </a:rPr>
                        <a:t>○大阪湾諸港の港湾管理一元化をめざし、神戸市・兵庫県を含む４港湾管理者での合意形成に向け、協議を継続。</a:t>
                      </a:r>
                      <a:endParaRPr kumimoji="1" lang="en-US" altLang="ja-JP" sz="1300" dirty="0" smtClean="0">
                        <a:solidFill>
                          <a:schemeClr val="tx1"/>
                        </a:solidFill>
                        <a:latin typeface="+mn-lt"/>
                        <a:ea typeface="+mn-ea"/>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340"/>
                        </a:lnSpc>
                        <a:spcBef>
                          <a:spcPts val="0"/>
                        </a:spcBef>
                        <a:spcAft>
                          <a:spcPts val="0"/>
                        </a:spcAft>
                      </a:pPr>
                      <a:r>
                        <a:rPr kumimoji="1" lang="ja-JP" altLang="en-US" sz="1300" strike="noStrike" dirty="0" smtClean="0">
                          <a:solidFill>
                            <a:schemeClr val="tx1"/>
                          </a:solidFill>
                          <a:latin typeface="+mn-lt"/>
                          <a:ea typeface="+mn-ea"/>
                        </a:rPr>
                        <a:t>  港湾管理の一元化により、一体となった港湾計画を策定し、適切な施設配置や重点投資が可能となり、一元的な管理による物流の</a:t>
                      </a:r>
                      <a:r>
                        <a:rPr kumimoji="1" lang="ja-JP" altLang="en-US" sz="1300" strike="noStrike" baseline="0" dirty="0" smtClean="0">
                          <a:solidFill>
                            <a:schemeClr val="tx1"/>
                          </a:solidFill>
                          <a:latin typeface="+mn-lt"/>
                          <a:ea typeface="+mn-ea"/>
                        </a:rPr>
                        <a:t>効率化</a:t>
                      </a:r>
                      <a:r>
                        <a:rPr kumimoji="1" lang="ja-JP" altLang="en-US" sz="1300" strike="noStrike" dirty="0" smtClean="0">
                          <a:solidFill>
                            <a:schemeClr val="tx1"/>
                          </a:solidFill>
                          <a:latin typeface="+mn-lt"/>
                          <a:ea typeface="+mn-ea"/>
                        </a:rPr>
                        <a:t>、利便性の向上が図られる。</a:t>
                      </a: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strike="noStrike" baseline="0" dirty="0" smtClean="0">
                          <a:solidFill>
                            <a:schemeClr val="tx1"/>
                          </a:solidFill>
                          <a:latin typeface="+mn-lt"/>
                          <a:ea typeface="+mn-ea"/>
                        </a:rPr>
                        <a:t>  「大阪“みなと”ビジョン」に沿った府市連携の取組みを実施。</a:t>
                      </a: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strike="noStrike" dirty="0" smtClean="0">
                          <a:solidFill>
                            <a:schemeClr val="tx1"/>
                          </a:solidFill>
                          <a:latin typeface="+mn-lt"/>
                          <a:ea typeface="+mn-ea"/>
                        </a:rPr>
                        <a:t>・大阪港・府営港湾の利用促進を目的としたポートセールスの実施。</a:t>
                      </a: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strike="noStrike" dirty="0" smtClean="0">
                          <a:solidFill>
                            <a:schemeClr val="tx1"/>
                          </a:solidFill>
                          <a:latin typeface="+mn-lt"/>
                          <a:ea typeface="+mn-ea"/>
                        </a:rPr>
                        <a:t>・大阪港・堺泉北港に就航するフェリー等の利用促進を目的とした大阪みなとフェリー振興事業（大阪湾クルーズ）等を実施。</a:t>
                      </a: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strike="noStrike" dirty="0" smtClean="0">
                          <a:solidFill>
                            <a:schemeClr val="tx1"/>
                          </a:solidFill>
                          <a:latin typeface="+mn-lt"/>
                          <a:ea typeface="+mn-ea"/>
                        </a:rPr>
                        <a:t>・大阪・関西万博を契機とした海上交通の実現に向けた社会実験等の実施。</a:t>
                      </a: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strike="noStrike" dirty="0" smtClean="0">
                          <a:solidFill>
                            <a:schemeClr val="tx1"/>
                          </a:solidFill>
                          <a:latin typeface="+mn-lt"/>
                          <a:ea typeface="+mn-ea"/>
                        </a:rPr>
                        <a:t>・</a:t>
                      </a:r>
                      <a:r>
                        <a:rPr kumimoji="1" lang="en-US" altLang="ja-JP" sz="1300" strike="noStrike" dirty="0" smtClean="0">
                          <a:solidFill>
                            <a:schemeClr val="tx1"/>
                          </a:solidFill>
                          <a:latin typeface="+mn-lt"/>
                          <a:ea typeface="+mn-ea"/>
                        </a:rPr>
                        <a:t>CNP</a:t>
                      </a:r>
                      <a:r>
                        <a:rPr kumimoji="1" lang="ja-JP" altLang="en-US" sz="1300" strike="noStrike" dirty="0" smtClean="0">
                          <a:solidFill>
                            <a:schemeClr val="tx1"/>
                          </a:solidFill>
                          <a:latin typeface="+mn-lt"/>
                          <a:ea typeface="+mn-ea"/>
                        </a:rPr>
                        <a:t>（カーボンニュートラルポート）形成計画の策定。</a:t>
                      </a:r>
                      <a:endParaRPr kumimoji="1" lang="en-US" altLang="ja-JP" sz="1300" strike="noStrike" dirty="0" smtClean="0">
                        <a:solidFill>
                          <a:schemeClr val="tx1"/>
                        </a:solidFill>
                        <a:latin typeface="+mn-lt"/>
                        <a:ea typeface="+mn-ea"/>
                      </a:endParaRPr>
                    </a:p>
                    <a:p>
                      <a:pPr marL="72000" indent="-457200" algn="l">
                        <a:lnSpc>
                          <a:spcPts val="1340"/>
                        </a:lnSpc>
                        <a:spcBef>
                          <a:spcPts val="0"/>
                        </a:spcBef>
                        <a:spcAft>
                          <a:spcPts val="0"/>
                        </a:spcAft>
                      </a:pPr>
                      <a:r>
                        <a:rPr kumimoji="1" lang="ja-JP" altLang="en-US" sz="1300" strike="noStrike" dirty="0" smtClean="0">
                          <a:solidFill>
                            <a:schemeClr val="tx1"/>
                          </a:solidFill>
                          <a:latin typeface="+mn-lt"/>
                          <a:ea typeface="+mn-ea"/>
                        </a:rPr>
                        <a:t>・府市職員合同での災害時の訓練及び研修等の実施。</a:t>
                      </a:r>
                      <a:endParaRPr kumimoji="1" lang="en-US" altLang="ja-JP" sz="1300" strike="noStrike" dirty="0" smtClean="0">
                        <a:solidFill>
                          <a:schemeClr val="tx1"/>
                        </a:solidFill>
                        <a:latin typeface="+mn-lt"/>
                        <a:ea typeface="+mn-ea"/>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261483" y="362702"/>
            <a:ext cx="2582325" cy="318924"/>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⑩府営港湾／市営港湾</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p:cNvSpPr txBox="1"/>
          <p:nvPr/>
        </p:nvSpPr>
        <p:spPr>
          <a:xfrm>
            <a:off x="-14684" y="0"/>
            <a:ext cx="5040000"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11</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）組織・事業の一元化</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111475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
            <a:ext cx="4551429" cy="1285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4602938" y="-1"/>
            <a:ext cx="4551429" cy="1285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タイトル 1"/>
          <p:cNvSpPr>
            <a:spLocks noGrp="1"/>
          </p:cNvSpPr>
          <p:nvPr>
            <p:ph type="ctrTitle"/>
          </p:nvPr>
        </p:nvSpPr>
        <p:spPr>
          <a:xfrm>
            <a:off x="-34017" y="136238"/>
            <a:ext cx="2227614" cy="252926"/>
          </a:xfrm>
        </p:spPr>
        <p:txBody>
          <a:bodyPr anchor="ctr" anchorCtr="0">
            <a:noAutofit/>
          </a:bodyPr>
          <a:lstStyle/>
          <a:p>
            <a:r>
              <a:rPr lang="ja-JP" altLang="en-US" sz="1429" b="1" spc="214" dirty="0">
                <a:latin typeface="ＭＳ Ｐゴシック" panose="020B0600070205080204" pitchFamily="50" charset="-128"/>
                <a:ea typeface="ＭＳ Ｐゴシック" panose="020B0600070205080204" pitchFamily="50" charset="-128"/>
              </a:rPr>
              <a:t>大阪“</a:t>
            </a:r>
            <a:r>
              <a:rPr lang="ja-JP" altLang="en-US" sz="1429" b="1" dirty="0">
                <a:latin typeface="ＭＳ Ｐゴシック" panose="020B0600070205080204" pitchFamily="50" charset="-128"/>
                <a:ea typeface="ＭＳ Ｐゴシック" panose="020B0600070205080204" pitchFamily="50" charset="-128"/>
              </a:rPr>
              <a:t>みなと</a:t>
            </a:r>
            <a:r>
              <a:rPr lang="ja-JP" altLang="en-US" sz="1429" b="1" spc="214" dirty="0">
                <a:latin typeface="ＭＳ Ｐゴシック" panose="020B0600070205080204" pitchFamily="50" charset="-128"/>
                <a:ea typeface="ＭＳ Ｐゴシック" panose="020B0600070205080204" pitchFamily="50" charset="-128"/>
              </a:rPr>
              <a:t>”ビジョン</a:t>
            </a:r>
            <a:endParaRPr lang="ja-JP" altLang="en-US" sz="1429"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1" y="389164"/>
            <a:ext cx="4551428" cy="1476000"/>
          </a:xfrm>
          <a:prstGeom prst="rect">
            <a:avLst/>
          </a:prstGeom>
          <a:noFill/>
          <a:ln>
            <a:solidFill>
              <a:schemeClr val="accent5"/>
            </a:solidFill>
          </a:ln>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　近年の日本の港湾は、中国や韓国の港湾をはじめ東アジア諸港の台頭により大きくその地位がゆらぎ、国際競争力が低下しています。とりわけ阪神港をはじめとする大阪湾諸港の地位の低下は、関西の経済・産業の成長に影響を及ぼすことが危惧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　大阪・関西は、世界的な地域間競争に勝ち抜くため、西日本のゲートウェイとしての機能強化を図り、国土構造の東西二極化の一極として日本の成長を牽引していく必要があり、</a:t>
            </a:r>
            <a:r>
              <a:rPr kumimoji="1" lang="ja-JP" altLang="en-US" sz="7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大阪港は神戸港とともに阪神港として、国策である国際コンテナ戦略港湾の取組みを推進してきました。加えて、いわば、車の両輪として、大阪湾の中で同じ背後圏を共有する港湾として、</a:t>
            </a:r>
            <a:r>
              <a:rPr kumimoji="1" lang="ja-JP" altLang="en-US"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大阪湾の中で縦割りにせず、広域的な視点から港湾管理の一元化をめざす必要があり、その第一ステップとして、令和２年</a:t>
            </a:r>
            <a:r>
              <a:rPr kumimoji="1" lang="en-US" altLang="ja-JP"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10</a:t>
            </a:r>
            <a:r>
              <a:rPr kumimoji="1" lang="ja-JP" altLang="en-US"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月１日に、府市において「大阪港湾局」を共同設置しました。</a:t>
            </a:r>
            <a:endParaRPr kumimoji="1" lang="en-US" altLang="ja-JP"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　大阪“みなと”として大阪港と府営港湾を一元管理する「大阪港湾局」が取組む業務の方向性について、利用者をはじめ府民・市民の方にわかりやすくお示しするため、大阪“みなと”ビジョンを令和２年</a:t>
            </a:r>
            <a:r>
              <a:rPr kumimoji="1" lang="en-US" altLang="ja-JP"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11</a:t>
            </a:r>
            <a:r>
              <a:rPr kumimoji="1" lang="ja-JP" altLang="en-US"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月に策定し、取組を進めているところです。今般、国における「</a:t>
            </a:r>
            <a:r>
              <a:rPr kumimoji="1" lang="en-US" altLang="ja-JP"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2050</a:t>
            </a:r>
            <a:r>
              <a:rPr kumimoji="1" lang="ja-JP" altLang="en-US"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年 カーボンニュートラル」の実現に向けた動きを踏まえ、「カーボンニュートラルポート」形成（大阪港・堺泉北港・阪南港）への取組などを反映した改訂版を作成します。</a:t>
            </a:r>
            <a:endParaRPr kumimoji="1" lang="en-US" altLang="ja-JP" sz="75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endParaRPr>
          </a:p>
        </p:txBody>
      </p:sp>
      <p:sp>
        <p:nvSpPr>
          <p:cNvPr id="12" name="テキスト ボックス 11"/>
          <p:cNvSpPr txBox="1"/>
          <p:nvPr/>
        </p:nvSpPr>
        <p:spPr>
          <a:xfrm>
            <a:off x="-1" y="2026497"/>
            <a:ext cx="4500001"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大阪港湾局では、大阪港と府営港湾の強みを生かし、弱みを補完のうえ、全体で機能分担や最適配置を図り、大阪港及び府営港湾をヒト・モノ・コトがより一層交流する拠点として発展させ、安全・安心で良好な港湾環境のもと、背後圏にまで賑わいを図り、関西経済の発展の一翼を担うことをめざします。</a:t>
            </a:r>
          </a:p>
        </p:txBody>
      </p:sp>
      <p:sp>
        <p:nvSpPr>
          <p:cNvPr id="13" name="テキスト ボックス 12"/>
          <p:cNvSpPr txBox="1"/>
          <p:nvPr/>
        </p:nvSpPr>
        <p:spPr>
          <a:xfrm>
            <a:off x="0" y="2439270"/>
            <a:ext cx="4500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～ヒト・モノ・コトの交流拠点　</a:t>
            </a:r>
            <a:r>
              <a:rPr kumimoji="1" lang="en-US" altLang="ja-JP" sz="10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0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大阪“みなと”</a:t>
            </a:r>
            <a:r>
              <a:rPr kumimoji="1" lang="en-US" altLang="ja-JP" sz="10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0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ja-JP" altLang="en-US" sz="857"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2" name="テキスト ボックス 31"/>
          <p:cNvSpPr txBox="1"/>
          <p:nvPr/>
        </p:nvSpPr>
        <p:spPr>
          <a:xfrm>
            <a:off x="4684401" y="3117806"/>
            <a:ext cx="2097669" cy="587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■「お断りゼロ」の実現</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■天保山岸壁の具体的取組み</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22</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万トン級対応（</a:t>
            </a:r>
            <a:r>
              <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R</a:t>
            </a:r>
            <a:r>
              <a:rPr kumimoji="1" lang="en-US" altLang="ja-JP" sz="643" b="0" i="0" u="none" strike="noStrike" kern="1200" cap="none" spc="0" normalizeH="0" baseline="0" noProof="0" dirty="0">
                <a:ln>
                  <a:noFill/>
                </a:ln>
                <a:solidFill>
                  <a:prstClr val="black"/>
                </a:solidFill>
                <a:effectLst/>
                <a:uLnTx/>
                <a:uFill>
                  <a:solidFill>
                    <a:srgbClr val="FF0000"/>
                  </a:solidFill>
                </a:uFill>
                <a:latin typeface="ＭＳ Ｐ明朝" panose="02020600040205080304" pitchFamily="18" charset="-128"/>
                <a:ea typeface="ＭＳ Ｐ明朝" panose="02020600040205080304" pitchFamily="18" charset="-128"/>
                <a:cs typeface="+mn-cs"/>
              </a:rPr>
              <a:t>4</a:t>
            </a:r>
            <a:r>
              <a:rPr kumimoji="1" lang="ja-JP" altLang="en-US" sz="643" b="0" i="0" u="none" strike="noStrike" kern="1200" cap="none" spc="0" normalizeH="0" baseline="0" noProof="0" dirty="0">
                <a:ln>
                  <a:noFill/>
                </a:ln>
                <a:solidFill>
                  <a:prstClr val="black"/>
                </a:solidFill>
                <a:effectLst/>
                <a:uLnTx/>
                <a:uFill>
                  <a:solidFill>
                    <a:srgbClr val="FF0000"/>
                  </a:solidFill>
                </a:uFill>
                <a:latin typeface="ＭＳ Ｐ明朝" panose="02020600040205080304" pitchFamily="18" charset="-128"/>
                <a:ea typeface="ＭＳ Ｐ明朝" panose="02020600040205080304" pitchFamily="18" charset="-128"/>
                <a:cs typeface="+mn-cs"/>
              </a:rPr>
              <a:t>年</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度供用開始予定）</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・客船ターミナル整備（</a:t>
            </a:r>
            <a:r>
              <a:rPr kumimoji="1" lang="en-US" altLang="ja-JP" sz="643" b="0" i="0" u="none" strike="noStrike" kern="1200" cap="none" spc="0" normalizeH="0" baseline="0" noProof="0" dirty="0">
                <a:ln>
                  <a:noFill/>
                </a:ln>
                <a:solidFill>
                  <a:prstClr val="black"/>
                </a:solidFill>
                <a:effectLst/>
                <a:uLnTx/>
                <a:uFill>
                  <a:solidFill>
                    <a:srgbClr val="FF0000"/>
                  </a:solidFill>
                </a:uFill>
                <a:latin typeface="ＭＳ Ｐ明朝" panose="02020600040205080304" pitchFamily="18" charset="-128"/>
                <a:ea typeface="ＭＳ Ｐ明朝" panose="02020600040205080304" pitchFamily="18" charset="-128"/>
                <a:cs typeface="+mn-cs"/>
              </a:rPr>
              <a:t>R6</a:t>
            </a:r>
            <a:r>
              <a:rPr kumimoji="1" lang="ja-JP" altLang="en-US" sz="643" b="0" i="0" u="none" strike="noStrike" kern="1200" cap="none" spc="0" normalizeH="0" baseline="0" noProof="0" dirty="0">
                <a:ln>
                  <a:noFill/>
                </a:ln>
                <a:solidFill>
                  <a:prstClr val="black"/>
                </a:solidFill>
                <a:effectLst/>
                <a:uLnTx/>
                <a:uFill>
                  <a:solidFill>
                    <a:srgbClr val="FF0000"/>
                  </a:solidFill>
                </a:uFill>
                <a:latin typeface="ＭＳ Ｐ明朝" panose="02020600040205080304" pitchFamily="18" charset="-128"/>
                <a:ea typeface="ＭＳ Ｐ明朝" panose="02020600040205080304" pitchFamily="18" charset="-128"/>
                <a:cs typeface="+mn-cs"/>
              </a:rPr>
              <a:t>年</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供用開始予定）</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■寄港地観光メニューの充実</a:t>
            </a:r>
          </a:p>
        </p:txBody>
      </p:sp>
      <p:sp>
        <p:nvSpPr>
          <p:cNvPr id="33" name="テキスト ボックス 32"/>
          <p:cNvSpPr txBox="1"/>
          <p:nvPr/>
        </p:nvSpPr>
        <p:spPr>
          <a:xfrm>
            <a:off x="4680527" y="2806563"/>
            <a:ext cx="4028537"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⑵　ヒトの交流により賑わう（クルーズ・まちづくり）</a:t>
            </a:r>
          </a:p>
        </p:txBody>
      </p:sp>
      <p:sp>
        <p:nvSpPr>
          <p:cNvPr id="34" name="角丸四角形 33"/>
          <p:cNvSpPr/>
          <p:nvPr/>
        </p:nvSpPr>
        <p:spPr>
          <a:xfrm>
            <a:off x="4691678" y="2993800"/>
            <a:ext cx="1676947" cy="133771"/>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オール大阪でのクルーズ客船誘致</a:t>
            </a:r>
          </a:p>
        </p:txBody>
      </p:sp>
      <p:sp>
        <p:nvSpPr>
          <p:cNvPr id="36" name="角丸四角形 35"/>
          <p:cNvSpPr/>
          <p:nvPr/>
        </p:nvSpPr>
        <p:spPr>
          <a:xfrm>
            <a:off x="6910944" y="2998146"/>
            <a:ext cx="1567106" cy="128571"/>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海上交通による交流機能の充実</a:t>
            </a:r>
          </a:p>
        </p:txBody>
      </p:sp>
      <p:sp>
        <p:nvSpPr>
          <p:cNvPr id="38" name="角丸四角形 37"/>
          <p:cNvSpPr/>
          <p:nvPr/>
        </p:nvSpPr>
        <p:spPr>
          <a:xfrm>
            <a:off x="6905893" y="3426227"/>
            <a:ext cx="1388571" cy="128571"/>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みなと・海岸のにぎわい創出</a:t>
            </a:r>
          </a:p>
        </p:txBody>
      </p:sp>
      <p:sp>
        <p:nvSpPr>
          <p:cNvPr id="39" name="テキスト ボックス 38"/>
          <p:cNvSpPr txBox="1"/>
          <p:nvPr/>
        </p:nvSpPr>
        <p:spPr>
          <a:xfrm>
            <a:off x="4682151" y="3841450"/>
            <a:ext cx="2499570" cy="207749"/>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⑶　安全で安心な大阪“みなと</a:t>
            </a:r>
            <a:r>
              <a:rPr kumimoji="1" lang="en-US" altLang="ja-JP"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（防災）</a:t>
            </a:r>
          </a:p>
        </p:txBody>
      </p:sp>
      <p:sp>
        <p:nvSpPr>
          <p:cNvPr id="40" name="テキスト ボックス 39"/>
          <p:cNvSpPr txBox="1"/>
          <p:nvPr/>
        </p:nvSpPr>
        <p:spPr>
          <a:xfrm>
            <a:off x="4691195" y="4144322"/>
            <a:ext cx="2211895" cy="587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■南海トラフ巨大地震に対する堤防等の耐震・液状化対策</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の実施</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■過去最大規模の台風を想定した埋立地における浸水</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対策の実施</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■高潮タイムラインの策定など沿岸市町での対策の推進</a:t>
            </a:r>
          </a:p>
        </p:txBody>
      </p:sp>
      <p:sp>
        <p:nvSpPr>
          <p:cNvPr id="41" name="角丸四角形 40"/>
          <p:cNvSpPr/>
          <p:nvPr/>
        </p:nvSpPr>
        <p:spPr>
          <a:xfrm>
            <a:off x="4706188" y="4034628"/>
            <a:ext cx="1002857" cy="141506"/>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総合的な防災対策</a:t>
            </a:r>
          </a:p>
        </p:txBody>
      </p:sp>
      <p:sp>
        <p:nvSpPr>
          <p:cNvPr id="45" name="角丸四角形 44"/>
          <p:cNvSpPr/>
          <p:nvPr/>
        </p:nvSpPr>
        <p:spPr>
          <a:xfrm>
            <a:off x="6905893" y="4030844"/>
            <a:ext cx="1293644" cy="125486"/>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計画的な維持管理の推進</a:t>
            </a:r>
          </a:p>
        </p:txBody>
      </p:sp>
      <p:sp>
        <p:nvSpPr>
          <p:cNvPr id="57" name="テキスト ボックス 56"/>
          <p:cNvSpPr txBox="1"/>
          <p:nvPr/>
        </p:nvSpPr>
        <p:spPr>
          <a:xfrm>
            <a:off x="4677548" y="5806737"/>
            <a:ext cx="4031034"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⑸　一元化によるコトの効率化（システム）</a:t>
            </a:r>
          </a:p>
        </p:txBody>
      </p:sp>
      <p:sp>
        <p:nvSpPr>
          <p:cNvPr id="59" name="角丸四角形 58"/>
          <p:cNvSpPr/>
          <p:nvPr/>
        </p:nvSpPr>
        <p:spPr>
          <a:xfrm>
            <a:off x="4707640" y="6007017"/>
            <a:ext cx="1144520" cy="119463"/>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利用者サービスの向上</a:t>
            </a:r>
          </a:p>
        </p:txBody>
      </p:sp>
      <p:sp>
        <p:nvSpPr>
          <p:cNvPr id="60" name="テキスト ボックス 59"/>
          <p:cNvSpPr txBox="1"/>
          <p:nvPr/>
        </p:nvSpPr>
        <p:spPr>
          <a:xfrm>
            <a:off x="6883936" y="6138505"/>
            <a:ext cx="2228576" cy="389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■府市一体となった危機管理体制の確立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■被災時における復旧に関する活動計画の策定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■早期復旧が困難な場合に岸壁等施設利用の相互補完</a:t>
            </a:r>
          </a:p>
        </p:txBody>
      </p:sp>
      <p:sp>
        <p:nvSpPr>
          <p:cNvPr id="63" name="テキスト ボックス 62"/>
          <p:cNvSpPr txBox="1"/>
          <p:nvPr/>
        </p:nvSpPr>
        <p:spPr>
          <a:xfrm>
            <a:off x="4677264" y="6596169"/>
            <a:ext cx="2059969" cy="19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■事業戦略課の新設（</a:t>
            </a:r>
            <a:r>
              <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R3.4</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p>
        </p:txBody>
      </p:sp>
      <p:sp>
        <p:nvSpPr>
          <p:cNvPr id="65" name="角丸四角形 64"/>
          <p:cNvSpPr/>
          <p:nvPr/>
        </p:nvSpPr>
        <p:spPr>
          <a:xfrm>
            <a:off x="4629098" y="2757190"/>
            <a:ext cx="4510854" cy="984126"/>
          </a:xfrm>
          <a:prstGeom prst="roundRect">
            <a:avLst>
              <a:gd name="adj" fmla="val 50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角丸四角形 65"/>
          <p:cNvSpPr/>
          <p:nvPr/>
        </p:nvSpPr>
        <p:spPr>
          <a:xfrm>
            <a:off x="4633497" y="3818854"/>
            <a:ext cx="4505973" cy="916717"/>
          </a:xfrm>
          <a:prstGeom prst="roundRect">
            <a:avLst>
              <a:gd name="adj" fmla="val 55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角丸四角形 67"/>
          <p:cNvSpPr/>
          <p:nvPr/>
        </p:nvSpPr>
        <p:spPr>
          <a:xfrm>
            <a:off x="4644451" y="5759447"/>
            <a:ext cx="4495019" cy="1073598"/>
          </a:xfrm>
          <a:prstGeom prst="roundRect">
            <a:avLst>
              <a:gd name="adj" fmla="val 5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テキスト ボックス 78"/>
          <p:cNvSpPr txBox="1"/>
          <p:nvPr/>
        </p:nvSpPr>
        <p:spPr>
          <a:xfrm>
            <a:off x="6910944" y="4156330"/>
            <a:ext cx="2194103"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■技術や情報の共有、機能や安全性の把握による「予防保全型」の維持管理の実施</a:t>
            </a:r>
          </a:p>
        </p:txBody>
      </p:sp>
      <p:sp>
        <p:nvSpPr>
          <p:cNvPr id="115" name="テキスト ボックス 114"/>
          <p:cNvSpPr txBox="1"/>
          <p:nvPr/>
        </p:nvSpPr>
        <p:spPr>
          <a:xfrm>
            <a:off x="4681122" y="366772"/>
            <a:ext cx="4452374"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⑴　モノの交流を増やす（港湾物流）</a:t>
            </a:r>
          </a:p>
        </p:txBody>
      </p:sp>
      <p:sp>
        <p:nvSpPr>
          <p:cNvPr id="116" name="角丸四角形 115"/>
          <p:cNvSpPr/>
          <p:nvPr/>
        </p:nvSpPr>
        <p:spPr>
          <a:xfrm>
            <a:off x="4688129" y="560265"/>
            <a:ext cx="1887744" cy="152348"/>
          </a:xfrm>
          <a:prstGeom prst="roundRect">
            <a:avLst>
              <a:gd name="adj" fmla="val 2567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国際コンテナ戦略港湾（阪神港）の取組み</a:t>
            </a:r>
          </a:p>
        </p:txBody>
      </p:sp>
      <p:sp>
        <p:nvSpPr>
          <p:cNvPr id="117" name="テキスト ボックス 116"/>
          <p:cNvSpPr txBox="1"/>
          <p:nvPr/>
        </p:nvSpPr>
        <p:spPr>
          <a:xfrm>
            <a:off x="4679059" y="716449"/>
            <a:ext cx="2257550" cy="389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■貨物を集める「集貨」</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■新たな貨物を産み出す「創貨」</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■港湾施設の機能強化など「競争力強化」</a:t>
            </a:r>
          </a:p>
        </p:txBody>
      </p:sp>
      <p:sp>
        <p:nvSpPr>
          <p:cNvPr id="118" name="テキスト ボックス 117"/>
          <p:cNvSpPr txBox="1"/>
          <p:nvPr/>
        </p:nvSpPr>
        <p:spPr>
          <a:xfrm>
            <a:off x="4667883" y="1259773"/>
            <a:ext cx="2216053" cy="49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大阪港のコンテナ物流機能等の機能強化</a:t>
            </a: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■大阪港主航路の増深・拡幅</a:t>
            </a:r>
            <a:endParaRPr kumimoji="1" lang="en-US" altLang="ja-JP" sz="643" b="0" i="0" u="none" strike="dbl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■高規格コンテナターミナル整備推進（夢洲）</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■道路、橋梁の拡幅、鉄道及びコンテナ車整理場等の整備</a:t>
            </a:r>
            <a:endPar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9" name="角丸四角形 118"/>
          <p:cNvSpPr/>
          <p:nvPr/>
        </p:nvSpPr>
        <p:spPr>
          <a:xfrm>
            <a:off x="4686113" y="1128344"/>
            <a:ext cx="1627601" cy="133102"/>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5714" bIns="2571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物流拠点としての更なる機能強化</a:t>
            </a:r>
          </a:p>
        </p:txBody>
      </p:sp>
      <p:sp>
        <p:nvSpPr>
          <p:cNvPr id="121" name="テキスト ボックス 120"/>
          <p:cNvSpPr txBox="1"/>
          <p:nvPr/>
        </p:nvSpPr>
        <p:spPr>
          <a:xfrm>
            <a:off x="6898726" y="1954053"/>
            <a:ext cx="22063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中古車輸出拠点の機能強化</a:t>
            </a: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7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■堺泉北港への中古自動車の集貨促進</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■夕凪</a:t>
            </a:r>
            <a:r>
              <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号岸壁の整備</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25" name="テキスト ボックス 124"/>
          <p:cNvSpPr txBox="1"/>
          <p:nvPr/>
        </p:nvSpPr>
        <p:spPr>
          <a:xfrm>
            <a:off x="4670062" y="2151424"/>
            <a:ext cx="2340337" cy="49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コンテナターミナルの効率化・生産性向上</a:t>
            </a: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CONPAS</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（新・港湾情報システム）の導入</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AI</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等を活用したターミナルの効率化・最適化</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コンテナラウンドユース（空コンテナ輸送を削減する仕組み）</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28" name="角丸四角形 127"/>
          <p:cNvSpPr/>
          <p:nvPr/>
        </p:nvSpPr>
        <p:spPr>
          <a:xfrm>
            <a:off x="4620173" y="336310"/>
            <a:ext cx="4519296" cy="2342511"/>
          </a:xfrm>
          <a:prstGeom prst="roundRect">
            <a:avLst>
              <a:gd name="adj" fmla="val 22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9" name="テキスト ボックス 128"/>
          <p:cNvSpPr txBox="1"/>
          <p:nvPr/>
        </p:nvSpPr>
        <p:spPr>
          <a:xfrm>
            <a:off x="4633498" y="100783"/>
            <a:ext cx="1500315" cy="26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　具体的な取組み</a:t>
            </a:r>
          </a:p>
        </p:txBody>
      </p:sp>
      <p:sp>
        <p:nvSpPr>
          <p:cNvPr id="130" name="テキスト ボックス 129"/>
          <p:cNvSpPr txBox="1"/>
          <p:nvPr/>
        </p:nvSpPr>
        <p:spPr>
          <a:xfrm>
            <a:off x="0" y="1839808"/>
            <a:ext cx="1307800" cy="26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43"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　コンセプト</a:t>
            </a:r>
          </a:p>
        </p:txBody>
      </p:sp>
      <p:sp>
        <p:nvSpPr>
          <p:cNvPr id="19" name="二等辺三角形 18"/>
          <p:cNvSpPr/>
          <p:nvPr/>
        </p:nvSpPr>
        <p:spPr>
          <a:xfrm rot="5400000">
            <a:off x="6519653" y="814503"/>
            <a:ext cx="314836" cy="6490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6833771" y="617776"/>
            <a:ext cx="1386663" cy="45555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43"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目標</a:t>
            </a:r>
            <a:endParaRPr kumimoji="1" lang="en-US" altLang="ja-JP" sz="643"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3"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年代後半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外貿コンテナ取扱量（大阪“みなと”）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71"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4,050</a:t>
            </a:r>
            <a:r>
              <a:rPr kumimoji="1" lang="ja-JP" altLang="en-US" sz="571"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万トン（</a:t>
            </a:r>
            <a:r>
              <a:rPr kumimoji="1" lang="en-US" altLang="ja-JP" sz="571"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277</a:t>
            </a:r>
            <a:r>
              <a:rPr kumimoji="1" lang="ja-JP" altLang="en-US" sz="571"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a:t>
            </a:r>
            <a:r>
              <a:rPr kumimoji="1" lang="en-US" altLang="ja-JP" sz="571"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TEU</a:t>
            </a:r>
            <a:r>
              <a:rPr kumimoji="1" lang="ja-JP" altLang="en-US" sz="571"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2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0" name="グループ化 9"/>
          <p:cNvGrpSpPr/>
          <p:nvPr/>
        </p:nvGrpSpPr>
        <p:grpSpPr>
          <a:xfrm>
            <a:off x="100425" y="2677776"/>
            <a:ext cx="4460153" cy="1232521"/>
            <a:chOff x="140595" y="3475836"/>
            <a:chExt cx="6244215" cy="1725530"/>
          </a:xfrm>
        </p:grpSpPr>
        <p:grpSp>
          <p:nvGrpSpPr>
            <p:cNvPr id="11" name="グループ化 10"/>
            <p:cNvGrpSpPr/>
            <p:nvPr/>
          </p:nvGrpSpPr>
          <p:grpSpPr>
            <a:xfrm>
              <a:off x="140595" y="3475836"/>
              <a:ext cx="6244215" cy="1725530"/>
              <a:chOff x="163240" y="3342708"/>
              <a:chExt cx="6244215" cy="1725530"/>
            </a:xfrm>
          </p:grpSpPr>
          <p:sp>
            <p:nvSpPr>
              <p:cNvPr id="15" name="楕円 14"/>
              <p:cNvSpPr/>
              <p:nvPr/>
            </p:nvSpPr>
            <p:spPr>
              <a:xfrm>
                <a:off x="1554005" y="3799799"/>
                <a:ext cx="1496821" cy="75369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2" name="角丸四角形 81"/>
              <p:cNvSpPr/>
              <p:nvPr/>
            </p:nvSpPr>
            <p:spPr>
              <a:xfrm>
                <a:off x="246122" y="4746293"/>
                <a:ext cx="3970016" cy="266993"/>
              </a:xfrm>
              <a:prstGeom prst="roundRect">
                <a:avLst>
                  <a:gd name="adj" fmla="val 4531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防災</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安全・安心</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・環境</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良好な港湾環境</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二等辺三角形 3"/>
              <p:cNvSpPr/>
              <p:nvPr/>
            </p:nvSpPr>
            <p:spPr>
              <a:xfrm rot="5400000">
                <a:off x="3757697" y="4002123"/>
                <a:ext cx="1466985" cy="314631"/>
              </a:xfrm>
              <a:prstGeom prst="triangle">
                <a:avLst>
                  <a:gd name="adj" fmla="val 49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4720505" y="3667143"/>
                <a:ext cx="1686950" cy="981874"/>
              </a:xfrm>
              <a:prstGeom prst="roundRect">
                <a:avLst>
                  <a:gd name="adj" fmla="val 2698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marL="0" marR="0" lvl="0" indent="0" algn="ctr" defTabSz="914400" rtl="0" eaLnBrk="1" fontAlgn="auto" latinLnBrk="0" hangingPunct="1">
                  <a:lnSpc>
                    <a:spcPts val="1286"/>
                  </a:lnSpc>
                  <a:spcBef>
                    <a:spcPts val="0"/>
                  </a:spcBef>
                  <a:spcAft>
                    <a:spcPts val="0"/>
                  </a:spcAft>
                  <a:buClrTx/>
                  <a:buSzTx/>
                  <a:buFontTx/>
                  <a:buNone/>
                  <a:tabLst/>
                  <a:defRPr/>
                </a:pPr>
                <a:r>
                  <a:rPr kumimoji="1" lang="ja-JP" altLang="en-US" sz="78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大 阪 ・ 関 西 の</a:t>
                </a:r>
                <a:endParaRPr kumimoji="1" lang="en-US" altLang="ja-JP" sz="78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86"/>
                  </a:lnSpc>
                  <a:spcBef>
                    <a:spcPts val="0"/>
                  </a:spcBef>
                  <a:spcAft>
                    <a:spcPts val="0"/>
                  </a:spcAft>
                  <a:buClrTx/>
                  <a:buSzTx/>
                  <a:buFontTx/>
                  <a:buNone/>
                  <a:tabLst/>
                  <a:defRPr/>
                </a:pPr>
                <a:r>
                  <a:rPr kumimoji="1" lang="ja-JP" altLang="en-US" sz="78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 済・産 業 活 動</a:t>
                </a:r>
                <a:endParaRPr kumimoji="1" lang="en-US" altLang="ja-JP" sz="78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86"/>
                  </a:lnSpc>
                  <a:spcBef>
                    <a:spcPts val="0"/>
                  </a:spcBef>
                  <a:spcAft>
                    <a:spcPts val="0"/>
                  </a:spcAft>
                  <a:buClrTx/>
                  <a:buSzTx/>
                  <a:buFontTx/>
                  <a:buNone/>
                  <a:tabLst/>
                  <a:defRPr/>
                </a:pPr>
                <a:r>
                  <a:rPr kumimoji="1" lang="ja-JP" altLang="en-US" sz="78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 発 展</a:t>
                </a:r>
              </a:p>
            </p:txBody>
          </p:sp>
          <p:sp>
            <p:nvSpPr>
              <p:cNvPr id="84" name="角丸四角形 83"/>
              <p:cNvSpPr/>
              <p:nvPr/>
            </p:nvSpPr>
            <p:spPr>
              <a:xfrm>
                <a:off x="246121" y="4172168"/>
                <a:ext cx="1626884" cy="468001"/>
              </a:xfrm>
              <a:prstGeom prst="roundRect">
                <a:avLst>
                  <a:gd name="adj" fmla="val 5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ヒ　ト　</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の交流</a:t>
                </a:r>
                <a:endPar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クルーズ・まちづくり</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（「お断りゼロ」など）</a:t>
                </a:r>
                <a:endPar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角丸四角形 2"/>
              <p:cNvSpPr/>
              <p:nvPr/>
            </p:nvSpPr>
            <p:spPr>
              <a:xfrm>
                <a:off x="1473681" y="3425436"/>
                <a:ext cx="1620000" cy="468000"/>
              </a:xfrm>
              <a:prstGeom prst="roundRect">
                <a:avLst>
                  <a:gd name="adj" fmla="val 5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モ　ノ　</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の交流</a:t>
                </a:r>
                <a:endPar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港湾物流</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（コンテナ・中古車など）</a:t>
                </a:r>
              </a:p>
            </p:txBody>
          </p:sp>
          <p:sp>
            <p:nvSpPr>
              <p:cNvPr id="85" name="角丸四角形 84"/>
              <p:cNvSpPr/>
              <p:nvPr/>
            </p:nvSpPr>
            <p:spPr>
              <a:xfrm>
                <a:off x="2745492" y="4171974"/>
                <a:ext cx="1432806" cy="468000"/>
              </a:xfrm>
              <a:prstGeom prst="roundRect">
                <a:avLst>
                  <a:gd name="adj" fmla="val 5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　ト　</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の交流</a:t>
                </a:r>
                <a:endParaRPr kumimoji="1" lang="en-US" altLang="ja-JP" sz="71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システム</a:t>
                </a:r>
                <a:r>
                  <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（組織統合・効率化）</a:t>
                </a:r>
                <a:endParaRPr kumimoji="1" lang="en-US" altLang="ja-JP"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9" name="角丸四角形 98"/>
              <p:cNvSpPr/>
              <p:nvPr/>
            </p:nvSpPr>
            <p:spPr>
              <a:xfrm>
                <a:off x="163240" y="3342708"/>
                <a:ext cx="4116357" cy="1725530"/>
              </a:xfrm>
              <a:prstGeom prst="roundRect">
                <a:avLst>
                  <a:gd name="adj" fmla="val 5509"/>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8" name="楕円 17"/>
            <p:cNvSpPr/>
            <p:nvPr/>
          </p:nvSpPr>
          <p:spPr>
            <a:xfrm>
              <a:off x="1767024" y="4035484"/>
              <a:ext cx="1025491" cy="496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14"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相乗効果</a:t>
              </a:r>
            </a:p>
          </p:txBody>
        </p:sp>
      </p:grpSp>
      <p:sp>
        <p:nvSpPr>
          <p:cNvPr id="20" name="角丸四角形 19"/>
          <p:cNvSpPr/>
          <p:nvPr/>
        </p:nvSpPr>
        <p:spPr>
          <a:xfrm>
            <a:off x="100425" y="3969389"/>
            <a:ext cx="2214869" cy="2863656"/>
          </a:xfrm>
          <a:prstGeom prst="roundRect">
            <a:avLst>
              <a:gd name="adj" fmla="val 4473"/>
            </a:avLst>
          </a:prstGeom>
          <a:gradFill flip="none" rotWithShape="1">
            <a:gsLst>
              <a:gs pos="30000">
                <a:schemeClr val="accent2">
                  <a:lumMod val="5000"/>
                  <a:lumOff val="95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13500000" scaled="1"/>
            <a:tileRect/>
          </a:gradFill>
          <a:ln w="63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85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≪大阪港湾局が進める主な取組み≫</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429"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22467" marR="0" lvl="0" indent="-122467"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大阪港と府営港湾での各港の特性を</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活かした集貨・創貨の推進</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22467" marR="0" lvl="0" indent="-122467"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府市共同セミナー等ポートセールス</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の充実強化</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22467" marR="0" lvl="0" indent="-122467"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大阪港と府営港湾で更なるクルーズ</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船の誘致（お断りゼロ）の実現</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22467" marR="0" lvl="0" indent="-122467"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環境にやさしい（カーボンニュートラルポートの形成など）港づくり</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22467" marR="0" lvl="0" indent="-122467"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夢洲を中心とした海上交通の更なる</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充実</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22467" marR="0" lvl="0" indent="-122467"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港湾利用者の許認可申請窓口の共通</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化など、利用者サービスの向上</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7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22467" marR="0" lvl="0" indent="-122467"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被災時におけるオール大阪での復旧</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対応など、防災機能の強化</a:t>
            </a:r>
            <a:endParaRPr kumimoji="1" lang="en-US" altLang="ja-JP"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など</a:t>
            </a:r>
            <a:endPar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3" name="テキスト ボックス 82"/>
          <p:cNvSpPr txBox="1"/>
          <p:nvPr/>
        </p:nvSpPr>
        <p:spPr>
          <a:xfrm>
            <a:off x="2757876" y="4003342"/>
            <a:ext cx="1338759" cy="2132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8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大阪港湾局の所管区域</a:t>
            </a:r>
            <a:endParaRPr kumimoji="1" lang="en-US" altLang="ja-JP" sz="786"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8" name="角丸四角形 177"/>
          <p:cNvSpPr/>
          <p:nvPr/>
        </p:nvSpPr>
        <p:spPr>
          <a:xfrm>
            <a:off x="4708226" y="6482865"/>
            <a:ext cx="951429" cy="128571"/>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物流機能の強化</a:t>
            </a:r>
          </a:p>
        </p:txBody>
      </p:sp>
      <p:sp>
        <p:nvSpPr>
          <p:cNvPr id="182" name="テキスト ボックス 181">
            <a:extLst>
              <a:ext uri="{FF2B5EF4-FFF2-40B4-BE49-F238E27FC236}">
                <a16:creationId xmlns:a16="http://schemas.microsoft.com/office/drawing/2014/main" id="{E7355260-EAAC-4E5D-9599-9A078897A506}"/>
              </a:ext>
            </a:extLst>
          </p:cNvPr>
          <p:cNvSpPr txBox="1"/>
          <p:nvPr/>
        </p:nvSpPr>
        <p:spPr>
          <a:xfrm>
            <a:off x="4668691" y="1711355"/>
            <a:ext cx="2147151" cy="49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堺泉北港の内航</a:t>
            </a: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RORO</a:t>
            </a:r>
            <a:r>
              <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等の機能強化</a:t>
            </a: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■堺泉北港の埠頭再編（ターミナル整備、ヤード拡充</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等）による外貿コンテナと内航ＲＯＲＯ等の機能強化</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（助松・汐見沖埠頭）</a:t>
            </a:r>
          </a:p>
        </p:txBody>
      </p:sp>
      <p:sp>
        <p:nvSpPr>
          <p:cNvPr id="202" name="テキスト ボックス 201"/>
          <p:cNvSpPr txBox="1"/>
          <p:nvPr/>
        </p:nvSpPr>
        <p:spPr>
          <a:xfrm>
            <a:off x="6889484" y="3531068"/>
            <a:ext cx="2260836" cy="191271"/>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沿岸市町のまちづくりと併せた、賑わい・憩いの創出に協力</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05" name="テキスト ボックス 204"/>
          <p:cNvSpPr txBox="1"/>
          <p:nvPr/>
        </p:nvSpPr>
        <p:spPr>
          <a:xfrm>
            <a:off x="6894084" y="3119662"/>
            <a:ext cx="2242629" cy="290208"/>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■国際観光拠点の形成をめざす夢洲と、関西国際空港等を</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つなぐ海上交通ネットワークの形成</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83" name="テキスト ボックス 182"/>
          <p:cNvSpPr txBox="1"/>
          <p:nvPr/>
        </p:nvSpPr>
        <p:spPr>
          <a:xfrm>
            <a:off x="4686616" y="6118050"/>
            <a:ext cx="2141585" cy="389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■継続更新申請の受付窓口の拡大</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■上屋、荷さばき地の空き状況など府市港湾全体の情報</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提供</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04" name="テキスト ボックス 203"/>
          <p:cNvSpPr txBox="1"/>
          <p:nvPr/>
        </p:nvSpPr>
        <p:spPr>
          <a:xfrm>
            <a:off x="6884145" y="2341481"/>
            <a:ext cx="2379111" cy="3011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大阪湾のエネルギー拠点としての機能維持・強化</a:t>
            </a: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■原油や</a:t>
            </a:r>
            <a:r>
              <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LNG</a:t>
            </a: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などの安定供給するための機能維持・拡大</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537" y="4162556"/>
            <a:ext cx="2281899" cy="2447217"/>
          </a:xfrm>
          <a:prstGeom prst="rect">
            <a:avLst/>
          </a:prstGeom>
        </p:spPr>
      </p:pic>
      <p:sp>
        <p:nvSpPr>
          <p:cNvPr id="124" name="角丸四角形 123"/>
          <p:cNvSpPr/>
          <p:nvPr/>
        </p:nvSpPr>
        <p:spPr>
          <a:xfrm>
            <a:off x="6910944" y="6012180"/>
            <a:ext cx="1714896" cy="123408"/>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防災機能の強化（ＢＣＰを改善・改良）</a:t>
            </a:r>
          </a:p>
        </p:txBody>
      </p:sp>
      <p:sp>
        <p:nvSpPr>
          <p:cNvPr id="70" name="テキスト ボックス 69">
            <a:extLst>
              <a:ext uri="{FF2B5EF4-FFF2-40B4-BE49-F238E27FC236}">
                <a16:creationId xmlns:a16="http://schemas.microsoft.com/office/drawing/2014/main" id="{E7355260-EAAC-4E5D-9599-9A078897A506}"/>
              </a:ext>
            </a:extLst>
          </p:cNvPr>
          <p:cNvSpPr txBox="1"/>
          <p:nvPr/>
        </p:nvSpPr>
        <p:spPr>
          <a:xfrm>
            <a:off x="6903091" y="1120067"/>
            <a:ext cx="2247229" cy="8947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戦略的なポートセールスの展開</a:t>
            </a:r>
            <a:r>
              <a:rPr kumimoji="1" lang="en-US" altLang="ja-JP"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714"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rPr>
              <a:t>奈良・三重方面等における共同集貨活動</a:t>
            </a:r>
            <a:endParaRPr kumimoji="1" lang="en-US" altLang="ja-JP"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rPr>
              <a:t>■府市の顧客情報の共有・共同集貨活動での需要把握</a:t>
            </a:r>
            <a:endParaRPr kumimoji="1" lang="en-US" altLang="ja-JP"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rPr>
              <a:t>■大阪港、府営港湾の両港利用に対する</a:t>
            </a:r>
            <a:r>
              <a:rPr kumimoji="1" lang="ja-JP" altLang="en-US" sz="643" b="0" i="0" u="none" strike="noStrike" kern="1200" cap="none" spc="0" normalizeH="0" baseline="0" noProof="0" dirty="0">
                <a:ln>
                  <a:noFill/>
                </a:ln>
                <a:solidFill>
                  <a:prstClr val="black"/>
                </a:solidFill>
                <a:effectLst/>
                <a:uLnTx/>
                <a:uFill>
                  <a:solidFill>
                    <a:srgbClr val="FF0000"/>
                  </a:solidFill>
                </a:uFill>
                <a:latin typeface="ＭＳ Ｐゴシック" panose="020B0600070205080204" pitchFamily="50" charset="-128"/>
                <a:ea typeface="ＭＳ Ｐ明朝" panose="02020600040205080304" pitchFamily="18" charset="-128"/>
                <a:cs typeface="+mn-cs"/>
              </a:rPr>
              <a:t>集貨インセンティブ</a:t>
            </a:r>
            <a:endParaRPr kumimoji="1" lang="en-US" altLang="ja-JP" sz="643" b="0" i="0" u="none" strike="noStrike" kern="1200" cap="none" spc="0" normalizeH="0" baseline="0" noProof="0" dirty="0">
              <a:ln>
                <a:noFill/>
              </a:ln>
              <a:solidFill>
                <a:prstClr val="black"/>
              </a:solidFill>
              <a:effectLst/>
              <a:uLnTx/>
              <a:uFill>
                <a:solidFill>
                  <a:srgbClr val="FF0000"/>
                </a:solidFill>
              </a:uFill>
              <a:latin typeface="ＭＳ Ｐゴシック" panose="020B0600070205080204" pitchFamily="50"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
                  <a:solidFill>
                    <a:srgbClr val="FF0000"/>
                  </a:solidFill>
                </a:uFill>
                <a:latin typeface="ＭＳ Ｐゴシック" panose="020B0600070205080204" pitchFamily="50" charset="-128"/>
                <a:ea typeface="ＭＳ Ｐ明朝" panose="02020600040205080304" pitchFamily="18" charset="-128"/>
                <a:cs typeface="+mn-cs"/>
              </a:rPr>
              <a:t>　 の実施</a:t>
            </a:r>
            <a:r>
              <a:rPr kumimoji="1" lang="ja-JP" altLang="en-US"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rPr>
              <a:t>、各港の強みを活かした戦略的な集貨・</a:t>
            </a:r>
            <a:endParaRPr kumimoji="1" lang="en-US" altLang="ja-JP"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rPr>
              <a:t>　 創貨策の推進</a:t>
            </a:r>
            <a:endParaRPr kumimoji="1" lang="en-US" altLang="ja-JP"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endParaRPr>
          </a:p>
          <a:p>
            <a:pPr marL="65769" marR="0" lvl="0" indent="-65769"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rPr>
              <a:t>■阪神国際港湾㈱や大阪港埠頭㈱、堺泉北埠頭㈱と連携</a:t>
            </a:r>
            <a:endParaRPr kumimoji="1" lang="en-US" altLang="ja-JP"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endParaRPr>
          </a:p>
          <a:p>
            <a:pPr marL="65769" marR="0" lvl="0" indent="-65769"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明朝" panose="02020600040205080304" pitchFamily="18" charset="-128"/>
                <a:cs typeface="+mn-cs"/>
              </a:rPr>
              <a:t>　 したポートセールスの実施</a:t>
            </a:r>
          </a:p>
        </p:txBody>
      </p:sp>
      <p:sp>
        <p:nvSpPr>
          <p:cNvPr id="72" name="テキスト ボックス 71"/>
          <p:cNvSpPr txBox="1"/>
          <p:nvPr/>
        </p:nvSpPr>
        <p:spPr>
          <a:xfrm>
            <a:off x="4674319" y="4802657"/>
            <a:ext cx="4240555"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⑷　クリーンでグリーンな大阪“みなと</a:t>
            </a:r>
            <a:r>
              <a:rPr kumimoji="1" lang="en-US" altLang="ja-JP"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75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（環境）</a:t>
            </a:r>
          </a:p>
        </p:txBody>
      </p:sp>
      <p:sp>
        <p:nvSpPr>
          <p:cNvPr id="73" name="テキスト ボックス 72"/>
          <p:cNvSpPr txBox="1"/>
          <p:nvPr/>
        </p:nvSpPr>
        <p:spPr>
          <a:xfrm>
            <a:off x="4678091" y="5116528"/>
            <a:ext cx="2243384" cy="19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
                  <a:solidFill>
                    <a:srgbClr val="FF0000"/>
                  </a:solidFill>
                </a:uFill>
                <a:latin typeface="ＭＳ Ｐ明朝" panose="02020600040205080304" pitchFamily="18" charset="-128"/>
                <a:ea typeface="ＭＳ Ｐ明朝" panose="02020600040205080304" pitchFamily="18" charset="-128"/>
                <a:cs typeface="+mn-cs"/>
              </a:rPr>
              <a:t>■大阪“みなと”におけるカーボンニュートラルポートの形成</a:t>
            </a:r>
            <a:endParaRPr kumimoji="1" lang="en-US" altLang="ja-JP" sz="643" b="0" i="0" u="none" strike="noStrike" kern="1200" cap="none" spc="0" normalizeH="0" baseline="0" noProof="0" dirty="0">
              <a:ln>
                <a:noFill/>
              </a:ln>
              <a:solidFill>
                <a:prstClr val="black"/>
              </a:solidFill>
              <a:effectLst/>
              <a:uLnTx/>
              <a:uFill>
                <a:solidFill>
                  <a:srgbClr val="FF0000"/>
                </a:solidFill>
              </a:uFill>
              <a:latin typeface="ＭＳ Ｐ明朝" panose="02020600040205080304" pitchFamily="18" charset="-128"/>
              <a:ea typeface="ＭＳ Ｐ明朝" panose="02020600040205080304" pitchFamily="18" charset="-128"/>
              <a:cs typeface="+mn-cs"/>
            </a:endParaRPr>
          </a:p>
        </p:txBody>
      </p:sp>
      <p:sp>
        <p:nvSpPr>
          <p:cNvPr id="74" name="角丸四角形 73"/>
          <p:cNvSpPr/>
          <p:nvPr/>
        </p:nvSpPr>
        <p:spPr>
          <a:xfrm>
            <a:off x="4706188" y="5309560"/>
            <a:ext cx="1182857" cy="128571"/>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海洋環境保護の取組み</a:t>
            </a:r>
          </a:p>
        </p:txBody>
      </p:sp>
      <p:sp>
        <p:nvSpPr>
          <p:cNvPr id="75" name="角丸四角形 74"/>
          <p:cNvSpPr/>
          <p:nvPr/>
        </p:nvSpPr>
        <p:spPr>
          <a:xfrm>
            <a:off x="6980553" y="5003300"/>
            <a:ext cx="1594286" cy="127824"/>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美しく親しみやすい大阪湾の再生</a:t>
            </a:r>
          </a:p>
        </p:txBody>
      </p:sp>
      <p:sp>
        <p:nvSpPr>
          <p:cNvPr id="76" name="角丸四角形 75"/>
          <p:cNvSpPr/>
          <p:nvPr/>
        </p:nvSpPr>
        <p:spPr>
          <a:xfrm>
            <a:off x="4639577" y="4767777"/>
            <a:ext cx="4499814" cy="941290"/>
          </a:xfrm>
          <a:prstGeom prst="roundRect">
            <a:avLst>
              <a:gd name="adj" fmla="val 51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テキスト ボックス 76"/>
          <p:cNvSpPr txBox="1"/>
          <p:nvPr/>
        </p:nvSpPr>
        <p:spPr>
          <a:xfrm>
            <a:off x="6939622" y="5135169"/>
            <a:ext cx="2101900" cy="3891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■親水空間や水辺空間の整備・保全の推進</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■地域住民などが参画した美しい港湾・海岸づくり</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の推進</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78" name="角丸四角形 77"/>
          <p:cNvSpPr/>
          <p:nvPr/>
        </p:nvSpPr>
        <p:spPr>
          <a:xfrm>
            <a:off x="4701168" y="4993047"/>
            <a:ext cx="1011549" cy="138061"/>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脱炭素化の取組み</a:t>
            </a:r>
          </a:p>
        </p:txBody>
      </p:sp>
      <p:sp>
        <p:nvSpPr>
          <p:cNvPr id="86" name="テキスト ボックス 85"/>
          <p:cNvSpPr txBox="1"/>
          <p:nvPr/>
        </p:nvSpPr>
        <p:spPr>
          <a:xfrm>
            <a:off x="4684402" y="5430875"/>
            <a:ext cx="2243384"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■海洋・港湾環境プログラム（グリーンアウォード）に基づく</a:t>
            </a:r>
            <a:endParaRPr kumimoji="1" lang="en-US" altLang="ja-JP"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43"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認証船舶の利用促進</a:t>
            </a:r>
          </a:p>
        </p:txBody>
      </p:sp>
      <p:sp>
        <p:nvSpPr>
          <p:cNvPr id="2" name="テキスト ボックス 1"/>
          <p:cNvSpPr txBox="1"/>
          <p:nvPr/>
        </p:nvSpPr>
        <p:spPr>
          <a:xfrm>
            <a:off x="1958712" y="106531"/>
            <a:ext cx="2904668" cy="312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1" lang="ja-JP" altLang="en-US"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1" lang="en-US" altLang="ja-JP"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改訂版</a:t>
            </a:r>
            <a:r>
              <a:rPr kumimoji="1" lang="en-US" altLang="ja-JP" sz="114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42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2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概要版</a:t>
            </a:r>
            <a:r>
              <a:rPr kumimoji="1" lang="en-US" altLang="ja-JP" sz="142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429"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スライド番号プレースホルダー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1" lang="ja-JP" altLang="en-US" sz="12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3521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51520" y="785503"/>
          <a:ext cx="8712968" cy="516749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504056">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592288">
                <a:tc>
                  <a:txBody>
                    <a:bodyPr/>
                    <a:lstStyle/>
                    <a:p>
                      <a:pPr algn="l"/>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年度以降の府内公立中学校卒業者数の減少（見込）や公私立高校を取り巻く状況、通学区域設定の見直し等を</a:t>
                      </a:r>
                      <a:r>
                        <a:rPr kumimoji="1" lang="ja-JP" altLang="en-US" sz="1400" u="none"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踏ま</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えた府立・市立を含めた公立高校全体のあり方の検討</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Calibri" panose="020F0502020204030204" pitchFamily="34" charset="0"/>
                          <a:ea typeface="+mn-ea"/>
                          <a:cs typeface="Calibri" panose="020F0502020204030204" pitchFamily="34" charset="0"/>
                        </a:rPr>
                        <a:t>○基礎自治体である大阪市は小・中学校に特化し、人材や予算を集中させるとともに、市立高校を大阪府に移管し、府が一体的に運営することで、それぞれが培ってきた特色やノウハウを合わせて、より時代に応じた多様で魅力ある高校教育をめざす</a:t>
                      </a:r>
                    </a:p>
                    <a:p>
                      <a:pPr algn="l"/>
                      <a:endParaRPr kumimoji="1" lang="en-US" altLang="ja-JP" sz="1400" b="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Calibri" panose="020F0502020204030204" pitchFamily="34" charset="0"/>
                          <a:ea typeface="+mn-ea"/>
                          <a:cs typeface="Calibri" panose="020F0502020204030204" pitchFamily="34" charset="0"/>
                        </a:rPr>
                        <a:t>○新たな大都市制度実施時期に合わせて、市立高校を府へ移管することを決定（</a:t>
                      </a:r>
                      <a:r>
                        <a:rPr kumimoji="1" lang="en-US" altLang="ja-JP" sz="1200" b="0" u="none" dirty="0">
                          <a:solidFill>
                            <a:schemeClr val="tx1"/>
                          </a:solidFill>
                          <a:latin typeface="Calibri" panose="020F0502020204030204" pitchFamily="34" charset="0"/>
                          <a:ea typeface="+mn-ea"/>
                          <a:cs typeface="Calibri" panose="020F0502020204030204" pitchFamily="34" charset="0"/>
                        </a:rPr>
                        <a:t>2014</a:t>
                      </a:r>
                      <a:r>
                        <a:rPr kumimoji="1" lang="ja-JP" altLang="en-US" sz="1200" b="0" u="none" dirty="0">
                          <a:solidFill>
                            <a:schemeClr val="tx1"/>
                          </a:solidFill>
                          <a:latin typeface="Calibri" panose="020F0502020204030204" pitchFamily="34" charset="0"/>
                          <a:ea typeface="+mn-ea"/>
                          <a:cs typeface="Calibri" panose="020F0502020204030204" pitchFamily="34" charset="0"/>
                        </a:rPr>
                        <a:t>年府市統合本部会議）</a:t>
                      </a: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Calibri" panose="020F0502020204030204" pitchFamily="34" charset="0"/>
                          <a:ea typeface="+mn-ea"/>
                          <a:cs typeface="Calibri" panose="020F0502020204030204" pitchFamily="34" charset="0"/>
                        </a:rPr>
                        <a:t>○大都市制度にはかかわらず、市立高校を府に移管することに府市が合意。（</a:t>
                      </a:r>
                      <a:r>
                        <a:rPr kumimoji="1" lang="en-US" altLang="ja-JP" sz="1200" b="0" u="none" dirty="0">
                          <a:solidFill>
                            <a:schemeClr val="tx1"/>
                          </a:solidFill>
                          <a:latin typeface="Calibri" panose="020F0502020204030204" pitchFamily="34" charset="0"/>
                          <a:ea typeface="+mn-ea"/>
                          <a:cs typeface="Calibri" panose="020F0502020204030204" pitchFamily="34" charset="0"/>
                        </a:rPr>
                        <a:t>2019</a:t>
                      </a:r>
                      <a:r>
                        <a:rPr kumimoji="1" lang="ja-JP" altLang="en-US" sz="1200" b="0" u="none" dirty="0">
                          <a:solidFill>
                            <a:schemeClr val="tx1"/>
                          </a:solidFill>
                          <a:latin typeface="Calibri" panose="020F0502020204030204" pitchFamily="34" charset="0"/>
                          <a:ea typeface="+mn-ea"/>
                          <a:cs typeface="Calibri" panose="020F0502020204030204" pitchFamily="34" charset="0"/>
                        </a:rPr>
                        <a:t>年</a:t>
                      </a:r>
                      <a:r>
                        <a:rPr kumimoji="1" lang="en-US" altLang="ja-JP" sz="1200" b="0" u="none" dirty="0">
                          <a:solidFill>
                            <a:schemeClr val="tx1"/>
                          </a:solidFill>
                          <a:latin typeface="Calibri" panose="020F0502020204030204" pitchFamily="34" charset="0"/>
                          <a:ea typeface="+mn-ea"/>
                          <a:cs typeface="Calibri" panose="020F0502020204030204" pitchFamily="34" charset="0"/>
                        </a:rPr>
                        <a:t>7</a:t>
                      </a:r>
                      <a:r>
                        <a:rPr kumimoji="1" lang="ja-JP" altLang="en-US" sz="1200" b="0" u="none" dirty="0">
                          <a:solidFill>
                            <a:schemeClr val="tx1"/>
                          </a:solidFill>
                          <a:latin typeface="Calibri" panose="020F0502020204030204" pitchFamily="34" charset="0"/>
                          <a:ea typeface="+mn-ea"/>
                          <a:cs typeface="Calibri" panose="020F0502020204030204" pitchFamily="34" charset="0"/>
                        </a:rPr>
                        <a:t>月）</a:t>
                      </a: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Calibri" panose="020F0502020204030204" pitchFamily="34" charset="0"/>
                          <a:ea typeface="+mn-ea"/>
                          <a:cs typeface="Calibri" panose="020F0502020204030204" pitchFamily="34" charset="0"/>
                        </a:rPr>
                        <a:t>○大阪市立の高等学校等の府への移管時期等を盛り込んだ「大阪市立の高等学校等移管計画（案）」（以下、「移管計画」）を策定（</a:t>
                      </a:r>
                      <a:r>
                        <a:rPr kumimoji="1" lang="en-US" altLang="ja-JP" sz="1200" b="0" u="none" dirty="0">
                          <a:solidFill>
                            <a:schemeClr val="tx1"/>
                          </a:solidFill>
                          <a:latin typeface="Calibri" panose="020F0502020204030204" pitchFamily="34" charset="0"/>
                          <a:ea typeface="+mn-ea"/>
                          <a:cs typeface="Calibri" panose="020F0502020204030204" pitchFamily="34" charset="0"/>
                        </a:rPr>
                        <a:t>2020</a:t>
                      </a:r>
                      <a:r>
                        <a:rPr kumimoji="1" lang="ja-JP" altLang="en-US" sz="1200" b="0" u="none" dirty="0">
                          <a:solidFill>
                            <a:schemeClr val="tx1"/>
                          </a:solidFill>
                          <a:latin typeface="Calibri" panose="020F0502020204030204" pitchFamily="34" charset="0"/>
                          <a:ea typeface="+mn-ea"/>
                          <a:cs typeface="Calibri" panose="020F0502020204030204" pitchFamily="34" charset="0"/>
                        </a:rPr>
                        <a:t>年府・市教育委員会会議、大阪府・市戦略本部会議）</a:t>
                      </a: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Calibri" panose="020F0502020204030204" pitchFamily="34" charset="0"/>
                          <a:ea typeface="+mn-ea"/>
                          <a:cs typeface="Calibri" panose="020F0502020204030204" pitchFamily="34" charset="0"/>
                        </a:rPr>
                        <a:t>○大阪市立学校設置条例改正案が大阪市議会、大阪府立学校条例改正案が大阪府議会で議決（</a:t>
                      </a:r>
                      <a:r>
                        <a:rPr kumimoji="1" lang="en-US" altLang="ja-JP" sz="1200" b="0" u="none" dirty="0">
                          <a:solidFill>
                            <a:schemeClr val="tx1"/>
                          </a:solidFill>
                          <a:latin typeface="Calibri" panose="020F0502020204030204" pitchFamily="34" charset="0"/>
                          <a:ea typeface="+mn-ea"/>
                          <a:cs typeface="Calibri" panose="020F0502020204030204" pitchFamily="34" charset="0"/>
                        </a:rPr>
                        <a:t>2020</a:t>
                      </a:r>
                      <a:r>
                        <a:rPr kumimoji="1" lang="ja-JP" altLang="en-US" sz="1200" b="0" u="none" dirty="0">
                          <a:solidFill>
                            <a:schemeClr val="tx1"/>
                          </a:solidFill>
                          <a:latin typeface="Calibri" panose="020F0502020204030204" pitchFamily="34" charset="0"/>
                          <a:ea typeface="+mn-ea"/>
                          <a:cs typeface="Calibri" panose="020F0502020204030204" pitchFamily="34" charset="0"/>
                        </a:rPr>
                        <a:t>年</a:t>
                      </a:r>
                      <a:r>
                        <a:rPr kumimoji="1" lang="en-US" altLang="ja-JP" sz="1200" b="0" u="none" dirty="0">
                          <a:solidFill>
                            <a:schemeClr val="tx1"/>
                          </a:solidFill>
                          <a:latin typeface="Calibri" panose="020F0502020204030204" pitchFamily="34" charset="0"/>
                          <a:ea typeface="+mn-ea"/>
                          <a:cs typeface="Calibri" panose="020F0502020204030204" pitchFamily="34" charset="0"/>
                        </a:rPr>
                        <a:t>12</a:t>
                      </a:r>
                      <a:r>
                        <a:rPr kumimoji="1" lang="ja-JP" altLang="en-US" sz="1200" b="0" u="none" dirty="0">
                          <a:solidFill>
                            <a:schemeClr val="tx1"/>
                          </a:solidFill>
                          <a:latin typeface="Calibri" panose="020F0502020204030204" pitchFamily="34" charset="0"/>
                          <a:ea typeface="+mn-ea"/>
                          <a:cs typeface="Calibri" panose="020F0502020204030204" pitchFamily="34" charset="0"/>
                        </a:rPr>
                        <a:t>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Calibri" panose="020F0502020204030204" pitchFamily="34" charset="0"/>
                          <a:ea typeface="+mn-ea"/>
                          <a:cs typeface="Calibri" panose="020F0502020204030204" pitchFamily="34" charset="0"/>
                        </a:rPr>
                        <a:t>○移管計画を決定（</a:t>
                      </a:r>
                      <a:r>
                        <a:rPr kumimoji="1" lang="en-US" altLang="ja-JP" sz="1200" b="0" u="none" dirty="0">
                          <a:solidFill>
                            <a:schemeClr val="tx1"/>
                          </a:solidFill>
                          <a:latin typeface="Calibri" panose="020F0502020204030204" pitchFamily="34" charset="0"/>
                          <a:ea typeface="+mn-ea"/>
                          <a:cs typeface="Calibri" panose="020F0502020204030204" pitchFamily="34" charset="0"/>
                        </a:rPr>
                        <a:t>2021</a:t>
                      </a:r>
                      <a:r>
                        <a:rPr kumimoji="1" lang="ja-JP" altLang="en-US" sz="1200" b="0" u="none" dirty="0">
                          <a:solidFill>
                            <a:schemeClr val="tx1"/>
                          </a:solidFill>
                          <a:latin typeface="Calibri" panose="020F0502020204030204" pitchFamily="34" charset="0"/>
                          <a:ea typeface="+mn-ea"/>
                          <a:cs typeface="Calibri" panose="020F0502020204030204" pitchFamily="34" charset="0"/>
                        </a:rPr>
                        <a:t>年府・市の教育委員会会議で議決）</a:t>
                      </a: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latin typeface="Calibri" panose="020F0502020204030204" pitchFamily="34" charset="0"/>
                        <a:ea typeface="+mn-ea"/>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r>
                        <a:rPr kumimoji="1" lang="ja-JP" altLang="en-US" sz="14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4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年４月に大阪市立高校</a:t>
                      </a:r>
                      <a:r>
                        <a:rPr kumimoji="1" lang="en-US" altLang="ja-JP" sz="14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22</a:t>
                      </a:r>
                      <a:r>
                        <a:rPr kumimoji="1" lang="ja-JP" altLang="en-US" sz="14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校・中学校２校を大阪府へ移管</a:t>
                      </a:r>
                      <a:endParaRPr kumimoji="1" lang="en-US" altLang="ja-JP" sz="1400" b="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251520" y="373772"/>
            <a:ext cx="2124547" cy="318924"/>
          </a:xfrm>
          <a:prstGeom prst="rect">
            <a:avLst/>
          </a:prstGeom>
        </p:spPr>
        <p:txBody>
          <a:bodyPr wrap="non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⑪府立高校／市立高校</a:t>
            </a:r>
          </a:p>
        </p:txBody>
      </p:sp>
      <p:sp>
        <p:nvSpPr>
          <p:cNvPr id="10"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143</a:t>
            </a:fld>
            <a:endParaRPr lang="ja-JP" altLang="en-US" sz="1100" b="0">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a:t>
            </a:r>
            <a:r>
              <a:rPr lang="en-US" altLang="ja-JP" sz="1600" b="1" u="sng" dirty="0">
                <a:solidFill>
                  <a:schemeClr val="bg1"/>
                </a:solidFill>
                <a:latin typeface="BIZ UDゴシック" panose="020B0400000000000000" pitchFamily="49" charset="-128"/>
                <a:ea typeface="BIZ UDゴシック" panose="020B0400000000000000" pitchFamily="49" charset="-128"/>
              </a:rPr>
              <a:t>11</a:t>
            </a:r>
            <a:r>
              <a:rPr lang="ja-JP" altLang="en-US" sz="1600" b="1" u="sng" dirty="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5788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80314" y="788674"/>
          <a:ext cx="8712968" cy="5736670"/>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40807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28592">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１．公衆衛生上の状況変化</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グローバル化の進展とインバウンド急増による新興・再興感染症発生のリスクの増大、超高齢化社会・世帯人口の小規模化による食の変化など、パブリックヘルスの重要性が増し、地方衛生研究所のあり方が</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問われる。</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２．経営形態の見直し</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・全国の地方衛生研究所が、事業費や職員数などの緊縮傾向にあるなか、単なる検査機関</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にとどまらない</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、自律的・発展的な運営が可能な経営形態の見直しが</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求められる。</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３．施設のあり方</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・特に府立公衆衛生研究所の老朽化が著しく、未耐震であることから、市立環境科学研究所も含めて施設のあり方が</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課題。</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１．府市研究所の統合</a:t>
                      </a: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・両研究所が持つ高いポテンシャルを活かし、選択と集中による新しい研究所を実現するため、府市の研究所を統合</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する。</a:t>
                      </a:r>
                      <a:endPar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２．地方独立行政法人化</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・戦略的かつ自立的な運営が可能な、地方独立行政法人化を実現し、この分野の新しい社会ニーズに応える研究所を</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めざす。</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３．一元化施設の整備</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・研究所が果たすべき役割や機能を発揮するために担保すべき指揮命令系統や将来的な費用対効果を考慮し、一元化施設として整備</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する。</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・両研究所、所管部局によるタスクフォースを設置し、外部有識者の助言を得ながら、新研究所のあり方を</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検討。</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・統合・地方独立行政法人化の</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手続き。</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３</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定款、評価委員会共同設置規約可決（府・市議会）</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３</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環境科学研究所廃止条例案等可決（市会）</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2016.10</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中期目標等可決（府・市議会）</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４</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両研究所を統合・独法化し、地方独立行政法人大阪健康安全基盤研究所を</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設立。</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strike="noStrike" baseline="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４　第２期中期目標期間開始</a:t>
                      </a:r>
                      <a:endParaRPr kumimoji="1" lang="en-US" altLang="ja-JP"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2023.</a:t>
                      </a:r>
                      <a:r>
                        <a:rPr kumimoji="1" lang="ja-JP" altLang="en-US" sz="1300"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　一元化施設供用開始</a:t>
                      </a:r>
                      <a:endParaRPr kumimoji="1" lang="en-US" altLang="ja-JP" sz="1300" strike="sngStrike"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「西日本の中核的な地方衛生研究所」として、健康危機事象への対応力強化等、住民の健康と生活の安全を守る体制を</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確保。</a:t>
                      </a:r>
                      <a:endPar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正方形/長方形 8"/>
          <p:cNvSpPr/>
          <p:nvPr/>
        </p:nvSpPr>
        <p:spPr>
          <a:xfrm>
            <a:off x="215516" y="394720"/>
            <a:ext cx="4997128" cy="318924"/>
          </a:xfrm>
          <a:prstGeom prst="rect">
            <a:avLst/>
          </a:prstGeom>
        </p:spPr>
        <p:txBody>
          <a:bodyPr wrap="non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②大阪府立公衆衛生研究所／大阪市立環境科学研究所</a:t>
            </a:r>
          </a:p>
        </p:txBody>
      </p:sp>
      <p:sp>
        <p:nvSpPr>
          <p:cNvPr id="3"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p:cNvSpPr txBox="1"/>
          <p:nvPr/>
        </p:nvSpPr>
        <p:spPr>
          <a:xfrm>
            <a:off x="-14684" y="0"/>
            <a:ext cx="5040000"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11</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）組織・事業の一元化</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558176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175171" y="788465"/>
          <a:ext cx="8856984" cy="5794213"/>
        </p:xfrm>
        <a:graphic>
          <a:graphicData uri="http://schemas.openxmlformats.org/drawingml/2006/table">
            <a:tbl>
              <a:tblPr firstRow="1" bandRow="1">
                <a:tableStyleId>{5940675A-B579-460E-94D1-54222C63F5DA}</a:tableStyleId>
              </a:tblPr>
              <a:tblGrid>
                <a:gridCol w="2122748">
                  <a:extLst>
                    <a:ext uri="{9D8B030D-6E8A-4147-A177-3AD203B41FA5}">
                      <a16:colId xmlns:a16="http://schemas.microsoft.com/office/drawing/2014/main" val="20000"/>
                    </a:ext>
                  </a:extLst>
                </a:gridCol>
                <a:gridCol w="2305744">
                  <a:extLst>
                    <a:ext uri="{9D8B030D-6E8A-4147-A177-3AD203B41FA5}">
                      <a16:colId xmlns:a16="http://schemas.microsoft.com/office/drawing/2014/main" val="20001"/>
                    </a:ext>
                  </a:extLst>
                </a:gridCol>
                <a:gridCol w="2214246">
                  <a:extLst>
                    <a:ext uri="{9D8B030D-6E8A-4147-A177-3AD203B41FA5}">
                      <a16:colId xmlns:a16="http://schemas.microsoft.com/office/drawing/2014/main" val="20002"/>
                    </a:ext>
                  </a:extLst>
                </a:gridCol>
                <a:gridCol w="2214246">
                  <a:extLst>
                    <a:ext uri="{9D8B030D-6E8A-4147-A177-3AD203B41FA5}">
                      <a16:colId xmlns:a16="http://schemas.microsoft.com/office/drawing/2014/main" val="20003"/>
                    </a:ext>
                  </a:extLst>
                </a:gridCol>
              </a:tblGrid>
              <a:tr h="328037">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447893">
                <a:tc>
                  <a:txBody>
                    <a:bodyPr/>
                    <a:lstStyle/>
                    <a:p>
                      <a:pPr marL="72000" lvl="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○観光振興策は主に行政主導の企画立案。</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lvl="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○府内の観光拠点は大阪市内が多いが、府・市それぞれが類似の観光施策を展開していた。</a:t>
                      </a:r>
                    </a:p>
                    <a:p>
                      <a:pPr marL="72000" lvl="0" indent="-457200" algn="l"/>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○大阪府市の観光に関する戦略の一本化。</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○オール大阪（大阪府・市・経済界）で観光プロモーション推進体制を構築。民間の経験・ノウハウを活かした施策実施体制を整備。</a:t>
                      </a:r>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spcBef>
                          <a:spcPts val="0"/>
                        </a:spcBef>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○府市共通の戦略として「大阪の観光戦略」を策定。（</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都市魅力創造戦略に統合（</a:t>
                      </a:r>
                      <a:r>
                        <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○「大阪観光局」を府・市・経済界で設置。（</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年４月）（府市分担金　府</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2.5</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億円、市</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2.5</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endPar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年４月、日本版</a:t>
                      </a:r>
                      <a:r>
                        <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DMO</a:t>
                      </a:r>
                      <a:r>
                        <a:rPr kumimoji="1" lang="ja-JP" altLang="en-US"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候補法人として登録。</a:t>
                      </a:r>
                      <a:endPar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en-US" altLang="ja-JP"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月、日本版</a:t>
                      </a:r>
                      <a:r>
                        <a:rPr kumimoji="1" lang="en-US" altLang="ja-JP"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DMO</a:t>
                      </a:r>
                      <a:r>
                        <a:rPr kumimoji="1" lang="ja-JP" altLang="en-US"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法人として登録</a:t>
                      </a:r>
                      <a:endParaRPr kumimoji="1" lang="en-US" altLang="ja-JP" sz="1100" u="none" strike="noStrike" kern="12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en-US" altLang="ja-JP" sz="12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日本版</a:t>
                      </a:r>
                      <a:r>
                        <a:rPr kumimoji="1" lang="en-US" altLang="ja-JP" sz="12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DMO</a:t>
                      </a:r>
                      <a:r>
                        <a:rPr kumimoji="1" lang="ja-JP" altLang="en-US" sz="12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：観光地域づくりのかじ取り役。登録により、国交付金をはじめとする支援の対象となる。</a:t>
                      </a:r>
                      <a:endParaRPr kumimoji="1" lang="en-US" altLang="ja-JP" sz="12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endParaRPr kumimoji="1" lang="en-US" altLang="ja-JP" sz="1400" u="none" strike="dbl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○観光局の主な取組み。</a:t>
                      </a:r>
                      <a:endPar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・戦略的マーケティング</a:t>
                      </a:r>
                      <a:endPar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・プロモーション活動の推進</a:t>
                      </a:r>
                      <a:endPar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MICE</a:t>
                      </a:r>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誘致の強化</a:t>
                      </a:r>
                      <a:endPar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・ブランディングの推進</a:t>
                      </a:r>
                      <a:endParaRPr kumimoji="1" lang="en-US" altLang="ja-JP" sz="1400" u="none"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○来阪外国人旅行者は順調に伸びていたが、コロナ禍により大幅に減少した。</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➣実績</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①来阪外国人旅行者数：</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1,231</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年実績、以降調査無し）</a:t>
                      </a:r>
                      <a:endParaRPr kumimoji="1" lang="en-US" altLang="ja-JP" sz="1400" u="none" strike="dbl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②外国人延べ宿泊者数：</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32</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年実績）</a:t>
                      </a:r>
                      <a:endParaRPr kumimoji="1" lang="en-US" altLang="ja-JP" sz="1400" u="none" strike="dbl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③延べ宿泊者数：</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1,786</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年実績）</a:t>
                      </a:r>
                      <a:endParaRPr kumimoji="1" lang="en-US" altLang="ja-JP" sz="1400" u="none" strike="dbl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④国際会議開催件数：</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23</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件（</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年実績）</a:t>
                      </a:r>
                      <a:endParaRPr kumimoji="1" lang="en-US" altLang="ja-JP" sz="1400" u="none" strike="dbl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⑤</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MICE</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外国人参加者数：</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632</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人（</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年実績）</a:t>
                      </a:r>
                      <a:endParaRPr kumimoji="1" lang="en-US" altLang="ja-JP" sz="1400" u="none" strike="dbl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179929" y="401506"/>
            <a:ext cx="1919363" cy="318924"/>
          </a:xfrm>
          <a:prstGeom prst="rect">
            <a:avLst/>
          </a:prstGeom>
        </p:spPr>
        <p:txBody>
          <a:bodyPr wrap="none" lIns="36000" tIns="36000" rIns="36000" bIns="36000">
            <a:spAutoFit/>
          </a:bodyPr>
          <a:lstStyle/>
          <a:p>
            <a:r>
              <a:rPr lang="ja-JP" altLang="en-US" sz="1600" dirty="0" smtClean="0">
                <a:latin typeface="BIZ UDゴシック" panose="020B0400000000000000" pitchFamily="49" charset="-128"/>
                <a:ea typeface="BIZ UDゴシック" panose="020B0400000000000000" pitchFamily="49" charset="-128"/>
              </a:rPr>
              <a:t>⑫大阪観光局の設置</a:t>
            </a:r>
            <a:endParaRPr lang="ja-JP" altLang="en-US" sz="1600" dirty="0">
              <a:latin typeface="BIZ UDゴシック" panose="020B0400000000000000" pitchFamily="49" charset="-128"/>
              <a:ea typeface="BIZ UDゴシック" panose="020B0400000000000000" pitchFamily="49" charset="-128"/>
            </a:endParaRPr>
          </a:p>
        </p:txBody>
      </p:sp>
      <p:sp>
        <p:nvSpPr>
          <p:cNvPr id="13" name="スライド番号プレースホルダー 2"/>
          <p:cNvSpPr>
            <a:spLocks noGrp="1"/>
          </p:cNvSpPr>
          <p:nvPr>
            <p:ph type="sldNum" sz="quarter" idx="12"/>
          </p:nvPr>
        </p:nvSpPr>
        <p:spPr>
          <a:xfrm>
            <a:off x="8138492" y="6563444"/>
            <a:ext cx="1049640" cy="332656"/>
          </a:xfrm>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144</a:t>
            </a:fld>
            <a:endParaRPr lang="ja-JP" altLang="en-US" sz="1100" b="0">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11</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）組織・事業の一元化</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40446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534C01AA-AAAD-4C40-866B-94EEA936FF10}"/>
              </a:ext>
            </a:extLst>
          </p:cNvPr>
          <p:cNvSpPr/>
          <p:nvPr/>
        </p:nvSpPr>
        <p:spPr>
          <a:xfrm>
            <a:off x="552015" y="1906641"/>
            <a:ext cx="7925542" cy="200746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1006395" y="4425037"/>
            <a:ext cx="2232000" cy="584775"/>
          </a:xfrm>
          <a:prstGeom prst="rect">
            <a:avLst/>
          </a:prstGeom>
          <a:solidFill>
            <a:srgbClr val="FF99FF"/>
          </a:solidFill>
        </p:spPr>
        <p:txBody>
          <a:bodyPr wrap="square" rtlCol="0" anchor="ctr">
            <a:spAutoFit/>
          </a:bodyPr>
          <a:lstStyle/>
          <a:p>
            <a:pPr algn="ctr"/>
            <a:r>
              <a:rPr lang="en-US" altLang="ja-JP" sz="1600" b="1">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時間観光都市</a:t>
            </a:r>
            <a:endParaRPr lang="en-US" altLang="ja-JP" sz="1600" b="1">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b="1">
                <a:latin typeface="メイリオ" panose="020B0604030504040204" pitchFamily="50" charset="-128"/>
                <a:ea typeface="メイリオ" panose="020B0604030504040204" pitchFamily="50" charset="-128"/>
                <a:cs typeface="メイリオ" panose="020B0604030504040204" pitchFamily="50" charset="-128"/>
              </a:rPr>
              <a:t>Anytime</a:t>
            </a:r>
          </a:p>
        </p:txBody>
      </p:sp>
      <p:sp>
        <p:nvSpPr>
          <p:cNvPr id="70" name="テキスト ボックス 69"/>
          <p:cNvSpPr txBox="1"/>
          <p:nvPr/>
        </p:nvSpPr>
        <p:spPr>
          <a:xfrm>
            <a:off x="3425850" y="4424542"/>
            <a:ext cx="2232000" cy="584775"/>
          </a:xfrm>
          <a:prstGeom prst="rect">
            <a:avLst/>
          </a:prstGeom>
          <a:solidFill>
            <a:srgbClr val="FFFF00"/>
          </a:solidFill>
        </p:spPr>
        <p:txBody>
          <a:bodyPr wrap="square" rtlCol="0" anchor="ctr">
            <a:spAutoFit/>
          </a:bodyPr>
          <a:lstStyle/>
          <a:p>
            <a:pPr algn="ct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関西・日本観光のハブ</a:t>
            </a:r>
            <a:r>
              <a:rPr lang="en-US" altLang="ja-JP" sz="1600" b="1">
                <a:latin typeface="メイリオ" panose="020B0604030504040204" pitchFamily="50" charset="-128"/>
                <a:ea typeface="メイリオ" panose="020B0604030504040204" pitchFamily="50" charset="-128"/>
                <a:cs typeface="メイリオ" panose="020B0604030504040204" pitchFamily="50" charset="-128"/>
              </a:rPr>
              <a:t>Anywhere</a:t>
            </a:r>
            <a:endParaRPr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5845305" y="4412268"/>
            <a:ext cx="2232000" cy="584775"/>
          </a:xfrm>
          <a:prstGeom prst="rect">
            <a:avLst/>
          </a:prstGeom>
          <a:solidFill>
            <a:srgbClr val="92D050"/>
          </a:solidFill>
        </p:spPr>
        <p:txBody>
          <a:bodyPr wrap="square" rtlCol="0" anchor="ctr">
            <a:spAutoFit/>
          </a:bodyPr>
          <a:lstStyle/>
          <a:p>
            <a:pPr algn="ctr">
              <a:lnSpc>
                <a:spcPts val="1920"/>
              </a:lnSpc>
            </a:pPr>
            <a:r>
              <a:rPr lang="ja-JP" altLang="en-US" sz="1600" b="1">
                <a:latin typeface="メイリオ" panose="020B0604030504040204" pitchFamily="50" charset="-128"/>
                <a:ea typeface="メイリオ" panose="020B0604030504040204" pitchFamily="50" charset="-128"/>
                <a:cs typeface="メイリオ" panose="020B0604030504040204" pitchFamily="50" charset="-128"/>
              </a:rPr>
              <a:t>多様性あふれる街</a:t>
            </a:r>
            <a:endParaRPr lang="en-US" altLang="ja-JP" sz="1600" b="1">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b="1">
                <a:latin typeface="メイリオ" panose="020B0604030504040204" pitchFamily="50" charset="-128"/>
                <a:ea typeface="メイリオ" panose="020B0604030504040204" pitchFamily="50" charset="-128"/>
                <a:cs typeface="メイリオ" panose="020B0604030504040204" pitchFamily="50" charset="-128"/>
              </a:rPr>
              <a:t>Anybody</a:t>
            </a:r>
          </a:p>
        </p:txBody>
      </p:sp>
      <p:sp>
        <p:nvSpPr>
          <p:cNvPr id="58" name="テキスト ボックス 57"/>
          <p:cNvSpPr txBox="1"/>
          <p:nvPr/>
        </p:nvSpPr>
        <p:spPr>
          <a:xfrm>
            <a:off x="425191" y="5514972"/>
            <a:ext cx="3154429" cy="338554"/>
          </a:xfrm>
          <a:prstGeom prst="rect">
            <a:avLst/>
          </a:prstGeom>
          <a:noFill/>
          <a:ln>
            <a:noFill/>
          </a:ln>
        </p:spPr>
        <p:txBody>
          <a:bodyPr wrap="square" rtlCol="0" anchor="ctr">
            <a:spAutoFit/>
          </a:bodyPr>
          <a:lstStyle/>
          <a:p>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日本観光の「ショーケース」</a:t>
            </a:r>
            <a:endPar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425191" y="5840660"/>
            <a:ext cx="3311628" cy="338554"/>
          </a:xfrm>
          <a:prstGeom prst="rect">
            <a:avLst/>
          </a:prstGeom>
          <a:noFill/>
          <a:ln>
            <a:noFill/>
          </a:ln>
        </p:spPr>
        <p:txBody>
          <a:bodyPr wrap="square" rtlCol="0" anchor="ctr">
            <a:spAutoFit/>
          </a:bodyPr>
          <a:lstStyle/>
          <a:p>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日本観光の「トップランナー」</a:t>
            </a:r>
            <a:endPar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425191" y="6166348"/>
            <a:ext cx="2532310" cy="338554"/>
          </a:xfrm>
          <a:prstGeom prst="rect">
            <a:avLst/>
          </a:prstGeom>
          <a:noFill/>
          <a:ln>
            <a:noFill/>
          </a:ln>
        </p:spPr>
        <p:txBody>
          <a:bodyPr wrap="square" rtlCol="0" anchor="ctr">
            <a:spAutoFit/>
          </a:bodyPr>
          <a:lstStyle/>
          <a:p>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③</a:t>
            </a:r>
            <a:r>
              <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成長戦略の「起爆剤」</a:t>
            </a:r>
            <a:endPar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4AF243D7-0837-4EE9-A42D-7F123FBC8135}"/>
              </a:ext>
            </a:extLst>
          </p:cNvPr>
          <p:cNvSpPr txBox="1"/>
          <p:nvPr/>
        </p:nvSpPr>
        <p:spPr>
          <a:xfrm>
            <a:off x="425191" y="6504902"/>
            <a:ext cx="2440443" cy="338554"/>
          </a:xfrm>
          <a:prstGeom prst="rect">
            <a:avLst/>
          </a:prstGeom>
          <a:noFill/>
          <a:ln>
            <a:noFill/>
          </a:ln>
        </p:spPr>
        <p:txBody>
          <a:bodyPr wrap="square" rtlCol="0">
            <a:spAutoFit/>
          </a:bodyPr>
          <a:lstStyle/>
          <a:p>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④</a:t>
            </a:r>
            <a:r>
              <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高付加価値</a:t>
            </a:r>
            <a:r>
              <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都市</a:t>
            </a:r>
            <a:endParaRPr lang="en-US" altLang="ja-JP" sz="16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DA882398-305C-41AB-A37E-989E36544238}"/>
              </a:ext>
            </a:extLst>
          </p:cNvPr>
          <p:cNvSpPr>
            <a:spLocks noGrp="1"/>
          </p:cNvSpPr>
          <p:nvPr>
            <p:ph type="sldNum" sz="quarter" idx="12"/>
          </p:nvPr>
        </p:nvSpPr>
        <p:spPr>
          <a:xfrm>
            <a:off x="8681631" y="6565418"/>
            <a:ext cx="475032" cy="175950"/>
          </a:xfrm>
        </p:spPr>
        <p:txBody>
          <a:bodyPr/>
          <a:lstStyle/>
          <a:p>
            <a:r>
              <a:rPr lang="ja-JP" altLang="en-US" dirty="0"/>
              <a:t>　</a:t>
            </a:r>
            <a:fld id="{BF6E3308-2CAC-4E30-9365-197D0B1E8E30}" type="slidenum">
              <a:rPr lang="ja-JP" altLang="en-US" smtClean="0"/>
              <a:pPr/>
              <a:t>145</a:t>
            </a:fld>
            <a:endParaRPr lang="ja-JP" altLang="en-US" dirty="0"/>
          </a:p>
        </p:txBody>
      </p:sp>
      <p:sp>
        <p:nvSpPr>
          <p:cNvPr id="65" name="テキスト ボックス 64">
            <a:extLst>
              <a:ext uri="{FF2B5EF4-FFF2-40B4-BE49-F238E27FC236}">
                <a16:creationId xmlns:a16="http://schemas.microsoft.com/office/drawing/2014/main" id="{DD48412C-B409-2247-BA0D-4BDDA8D1B96A}"/>
              </a:ext>
            </a:extLst>
          </p:cNvPr>
          <p:cNvSpPr txBox="1"/>
          <p:nvPr/>
        </p:nvSpPr>
        <p:spPr>
          <a:xfrm>
            <a:off x="159574" y="4020173"/>
            <a:ext cx="5225143" cy="400110"/>
          </a:xfrm>
          <a:prstGeom prst="rect">
            <a:avLst/>
          </a:prstGeom>
          <a:noFill/>
        </p:spPr>
        <p:txBody>
          <a:bodyPr wrap="square" rtlCol="0">
            <a:spAutoFit/>
          </a:bodyPr>
          <a:lstStyle/>
          <a:p>
            <a:pPr marL="342900" indent="-342900">
              <a:buFont typeface="+mj-lt"/>
              <a:buAutoNum type="arabicPeriod" startAt="2"/>
            </a:pPr>
            <a:r>
              <a:rPr kumimoji="1" lang="ja-JP" altLang="en-US" sz="2000" b="1">
                <a:solidFill>
                  <a:srgbClr val="C00000"/>
                </a:solidFill>
                <a:latin typeface="Meiryo" panose="020B0604030504040204" pitchFamily="34" charset="-128"/>
                <a:ea typeface="Meiryo" panose="020B0604030504040204" pitchFamily="34" charset="-128"/>
              </a:rPr>
              <a:t>事業展開における３つのコンセプト</a:t>
            </a:r>
          </a:p>
        </p:txBody>
      </p:sp>
      <p:sp>
        <p:nvSpPr>
          <p:cNvPr id="72" name="テキスト ボックス 71">
            <a:extLst>
              <a:ext uri="{FF2B5EF4-FFF2-40B4-BE49-F238E27FC236}">
                <a16:creationId xmlns:a16="http://schemas.microsoft.com/office/drawing/2014/main" id="{B83FD12B-6C96-B140-8060-4E7A0A2777F2}"/>
              </a:ext>
            </a:extLst>
          </p:cNvPr>
          <p:cNvSpPr txBox="1"/>
          <p:nvPr/>
        </p:nvSpPr>
        <p:spPr>
          <a:xfrm>
            <a:off x="173053" y="5114862"/>
            <a:ext cx="5225143" cy="400110"/>
          </a:xfrm>
          <a:prstGeom prst="rect">
            <a:avLst/>
          </a:prstGeom>
          <a:noFill/>
        </p:spPr>
        <p:txBody>
          <a:bodyPr wrap="square" rtlCol="0">
            <a:spAutoFit/>
          </a:bodyPr>
          <a:lstStyle/>
          <a:p>
            <a:pPr marL="342900" indent="-342900">
              <a:buFont typeface="+mj-lt"/>
              <a:buAutoNum type="arabicPeriod" startAt="3"/>
            </a:pPr>
            <a:r>
              <a:rPr kumimoji="1" lang="ja-JP" altLang="en-US" sz="2000" b="1">
                <a:solidFill>
                  <a:srgbClr val="C00000"/>
                </a:solidFill>
                <a:latin typeface="Meiryo" panose="020B0604030504040204" pitchFamily="34" charset="-128"/>
                <a:ea typeface="Meiryo" panose="020B0604030504040204" pitchFamily="34" charset="-128"/>
              </a:rPr>
              <a:t>万博・</a:t>
            </a:r>
            <a:r>
              <a:rPr kumimoji="1" lang="en-US" altLang="ja-JP" sz="2000" b="1">
                <a:solidFill>
                  <a:srgbClr val="C00000"/>
                </a:solidFill>
                <a:latin typeface="Meiryo" panose="020B0604030504040204" pitchFamily="34" charset="-128"/>
                <a:ea typeface="Meiryo" panose="020B0604030504040204" pitchFamily="34" charset="-128"/>
              </a:rPr>
              <a:t>IR</a:t>
            </a:r>
            <a:r>
              <a:rPr kumimoji="1" lang="ja-JP" altLang="en-US" sz="2000" b="1">
                <a:solidFill>
                  <a:srgbClr val="C00000"/>
                </a:solidFill>
                <a:latin typeface="Meiryo" panose="020B0604030504040204" pitchFamily="34" charset="-128"/>
                <a:ea typeface="Meiryo" panose="020B0604030504040204" pitchFamily="34" charset="-128"/>
              </a:rPr>
              <a:t>を見据えた活動目標</a:t>
            </a:r>
          </a:p>
        </p:txBody>
      </p:sp>
      <p:sp>
        <p:nvSpPr>
          <p:cNvPr id="18" name="テキスト ボックス 17">
            <a:extLst>
              <a:ext uri="{FF2B5EF4-FFF2-40B4-BE49-F238E27FC236}">
                <a16:creationId xmlns:a16="http://schemas.microsoft.com/office/drawing/2014/main" id="{E60EF0F1-D789-F74E-8CD5-0391E75ADCCA}"/>
              </a:ext>
            </a:extLst>
          </p:cNvPr>
          <p:cNvSpPr txBox="1"/>
          <p:nvPr/>
        </p:nvSpPr>
        <p:spPr>
          <a:xfrm>
            <a:off x="3480695" y="5513274"/>
            <a:ext cx="5351800" cy="307777"/>
          </a:xfrm>
          <a:prstGeom prst="rect">
            <a:avLst/>
          </a:prstGeom>
          <a:noFill/>
        </p:spPr>
        <p:txBody>
          <a:bodyPr wrap="square" rtlCol="0">
            <a:spAutoFit/>
          </a:bodyPr>
          <a:lstStyle/>
          <a:p>
            <a:r>
              <a:rPr lang="ja-JP" altLang="en-US" sz="1400">
                <a:latin typeface="Meiryo" panose="020B0604030504040204" pitchFamily="34" charset="-128"/>
                <a:ea typeface="Meiryo" panose="020B0604030504040204" pitchFamily="34" charset="-128"/>
              </a:rPr>
              <a:t>日本の「玄関」大阪から</a:t>
            </a:r>
            <a:r>
              <a:rPr kumimoji="1" lang="ja-JP" altLang="en-US" sz="1400">
                <a:latin typeface="Meiryo" panose="020B0604030504040204" pitchFamily="34" charset="-128"/>
                <a:ea typeface="Meiryo" panose="020B0604030504040204" pitchFamily="34" charset="-128"/>
              </a:rPr>
              <a:t>日本各地の魅力を発信し、ハブとなる</a:t>
            </a:r>
          </a:p>
        </p:txBody>
      </p:sp>
      <p:sp>
        <p:nvSpPr>
          <p:cNvPr id="75" name="テキスト ボックス 74">
            <a:extLst>
              <a:ext uri="{FF2B5EF4-FFF2-40B4-BE49-F238E27FC236}">
                <a16:creationId xmlns:a16="http://schemas.microsoft.com/office/drawing/2014/main" id="{6DE35AFE-8578-5E4A-A848-CB88326500BF}"/>
              </a:ext>
            </a:extLst>
          </p:cNvPr>
          <p:cNvSpPr txBox="1"/>
          <p:nvPr/>
        </p:nvSpPr>
        <p:spPr>
          <a:xfrm>
            <a:off x="3695617" y="5848352"/>
            <a:ext cx="4395168" cy="307777"/>
          </a:xfrm>
          <a:prstGeom prst="rect">
            <a:avLst/>
          </a:prstGeom>
          <a:noFill/>
        </p:spPr>
        <p:txBody>
          <a:bodyPr wrap="square" rtlCol="0">
            <a:spAutoFit/>
          </a:bodyPr>
          <a:lstStyle/>
          <a:p>
            <a:r>
              <a:rPr lang="ja-JP" altLang="en-US" sz="1400">
                <a:latin typeface="Meiryo" panose="020B0604030504040204" pitchFamily="34" charset="-128"/>
                <a:ea typeface="Meiryo" panose="020B0604030504040204" pitchFamily="34" charset="-128"/>
              </a:rPr>
              <a:t>各分野の</a:t>
            </a:r>
            <a:r>
              <a:rPr kumimoji="1" lang="ja-JP" altLang="en-US" sz="1400">
                <a:latin typeface="Meiryo" panose="020B0604030504040204" pitchFamily="34" charset="-128"/>
                <a:ea typeface="Meiryo" panose="020B0604030504040204" pitchFamily="34" charset="-128"/>
              </a:rPr>
              <a:t>プロ集団となり、全国の関係者の</a:t>
            </a:r>
            <a:r>
              <a:rPr lang="ja-JP" altLang="en-US" sz="1400">
                <a:latin typeface="Meiryo" panose="020B0604030504040204" pitchFamily="34" charset="-128"/>
                <a:ea typeface="Meiryo" panose="020B0604030504040204" pitchFamily="34" charset="-128"/>
              </a:rPr>
              <a:t>モデルに</a:t>
            </a:r>
            <a:endParaRPr kumimoji="1" lang="ja-JP" altLang="en-US" sz="1400">
              <a:latin typeface="Meiryo" panose="020B0604030504040204" pitchFamily="34" charset="-128"/>
              <a:ea typeface="Meiryo" panose="020B0604030504040204" pitchFamily="34" charset="-128"/>
            </a:endParaRPr>
          </a:p>
        </p:txBody>
      </p:sp>
      <p:sp>
        <p:nvSpPr>
          <p:cNvPr id="76" name="テキスト ボックス 75">
            <a:extLst>
              <a:ext uri="{FF2B5EF4-FFF2-40B4-BE49-F238E27FC236}">
                <a16:creationId xmlns:a16="http://schemas.microsoft.com/office/drawing/2014/main" id="{0EDB04E7-1B63-964F-A9A0-927780D59FDB}"/>
              </a:ext>
            </a:extLst>
          </p:cNvPr>
          <p:cNvSpPr txBox="1"/>
          <p:nvPr/>
        </p:nvSpPr>
        <p:spPr>
          <a:xfrm>
            <a:off x="2861024" y="6188109"/>
            <a:ext cx="5991118" cy="307777"/>
          </a:xfrm>
          <a:prstGeom prst="rect">
            <a:avLst/>
          </a:prstGeom>
          <a:noFill/>
        </p:spPr>
        <p:txBody>
          <a:bodyPr wrap="square" rtlCol="0">
            <a:spAutoFit/>
          </a:bodyPr>
          <a:lstStyle/>
          <a:p>
            <a:r>
              <a:rPr lang="ja-JP" altLang="en-US" sz="1400">
                <a:latin typeface="Meiryo" panose="020B0604030504040204" pitchFamily="34" charset="-128"/>
                <a:ea typeface="Meiryo" panose="020B0604030504040204" pitchFamily="34" charset="-128"/>
              </a:rPr>
              <a:t>新しいビジネスや価値を生み出し、持続的な経済発展に貢献</a:t>
            </a:r>
            <a:endParaRPr kumimoji="1" lang="ja-JP" altLang="en-US" sz="1400">
              <a:latin typeface="Meiryo" panose="020B0604030504040204" pitchFamily="34" charset="-128"/>
              <a:ea typeface="Meiryo" panose="020B0604030504040204" pitchFamily="34" charset="-128"/>
            </a:endParaRPr>
          </a:p>
        </p:txBody>
      </p:sp>
      <p:sp>
        <p:nvSpPr>
          <p:cNvPr id="77" name="テキスト ボックス 76">
            <a:extLst>
              <a:ext uri="{FF2B5EF4-FFF2-40B4-BE49-F238E27FC236}">
                <a16:creationId xmlns:a16="http://schemas.microsoft.com/office/drawing/2014/main" id="{0DD53AD2-24C7-D34B-851D-822480CF010F}"/>
              </a:ext>
            </a:extLst>
          </p:cNvPr>
          <p:cNvSpPr txBox="1"/>
          <p:nvPr/>
        </p:nvSpPr>
        <p:spPr>
          <a:xfrm>
            <a:off x="2840583" y="6528161"/>
            <a:ext cx="6031999" cy="307777"/>
          </a:xfrm>
          <a:prstGeom prst="rect">
            <a:avLst/>
          </a:prstGeom>
          <a:noFill/>
        </p:spPr>
        <p:txBody>
          <a:bodyPr wrap="square" rtlCol="0">
            <a:spAutoFit/>
          </a:bodyPr>
          <a:lstStyle/>
          <a:p>
            <a:r>
              <a:rPr lang="ja-JP" altLang="en-US" sz="1400">
                <a:latin typeface="Meiryo" panose="020B0604030504040204" pitchFamily="34" charset="-128"/>
                <a:ea typeface="Meiryo" panose="020B0604030504040204" pitchFamily="34" charset="-128"/>
              </a:rPr>
              <a:t>参加者に高い満足度、経済効果を広く長く波及させる</a:t>
            </a:r>
            <a:r>
              <a:rPr lang="en-US" altLang="ja-JP" sz="1400">
                <a:latin typeface="Meiryo" panose="020B0604030504040204" pitchFamily="34" charset="-128"/>
                <a:ea typeface="Meiryo" panose="020B0604030504040204" pitchFamily="34" charset="-128"/>
              </a:rPr>
              <a:t>MICE</a:t>
            </a:r>
            <a:r>
              <a:rPr lang="ja-JP" altLang="en-US" sz="1400">
                <a:latin typeface="Meiryo" panose="020B0604030504040204" pitchFamily="34" charset="-128"/>
                <a:ea typeface="Meiryo" panose="020B0604030504040204" pitchFamily="34" charset="-128"/>
              </a:rPr>
              <a:t>都市となる</a:t>
            </a:r>
            <a:endParaRPr kumimoji="1" lang="ja-JP" altLang="en-US" sz="140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652DA6CC-90FF-7641-BF2C-FAB590471036}"/>
              </a:ext>
            </a:extLst>
          </p:cNvPr>
          <p:cNvSpPr txBox="1"/>
          <p:nvPr/>
        </p:nvSpPr>
        <p:spPr>
          <a:xfrm>
            <a:off x="-2" y="1022035"/>
            <a:ext cx="8752114" cy="877163"/>
          </a:xfrm>
          <a:prstGeom prst="rect">
            <a:avLst/>
          </a:prstGeom>
          <a:noFill/>
        </p:spPr>
        <p:txBody>
          <a:bodyPr wrap="square" rtlCol="0">
            <a:spAutoFit/>
          </a:bodyPr>
          <a:lstStyle/>
          <a:p>
            <a:pPr algn="ctr"/>
            <a:r>
              <a:rPr lang="ja-JP" altLang="en-US" b="1">
                <a:latin typeface="メイリオ" panose="020B0604030504040204" pitchFamily="50" charset="-128"/>
                <a:ea typeface="メイリオ" panose="020B0604030504040204" pitchFamily="50" charset="-128"/>
                <a:cs typeface="メイリオ" panose="020B0604030504040204" pitchFamily="50" charset="-128"/>
              </a:rPr>
              <a:t>世界が憧れる</a:t>
            </a:r>
            <a:r>
              <a:rPr kumimoji="1" lang="ja-JP" altLang="en-US">
                <a:latin typeface="メイリオ" panose="020B0604030504040204" pitchFamily="50" charset="-128"/>
                <a:ea typeface="メイリオ" panose="020B0604030504040204" pitchFamily="50" charset="-128"/>
                <a:cs typeface="メイリオ" panose="020B0604030504040204" pitchFamily="50" charset="-128"/>
              </a:rPr>
              <a:t>「住んで良し</a:t>
            </a:r>
            <a:r>
              <a:rPr lang="ja-JP" altLang="en-US">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cs typeface="メイリオ" panose="020B0604030504040204" pitchFamily="50" charset="-128"/>
              </a:rPr>
              <a:t>働いて良し</a:t>
            </a:r>
            <a:r>
              <a:rPr lang="ja-JP" altLang="en-US">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cs typeface="メイリオ" panose="020B0604030504040204" pitchFamily="50" charset="-128"/>
              </a:rPr>
              <a:t>学んで良し</a:t>
            </a:r>
            <a:r>
              <a:rPr lang="ja-JP" altLang="en-US">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cs typeface="メイリオ" panose="020B0604030504040204" pitchFamily="50" charset="-128"/>
              </a:rPr>
              <a:t>訪れて良し」</a:t>
            </a:r>
            <a:r>
              <a:rPr lang="ja-JP" altLang="en-US" sz="1600">
                <a:latin typeface="メイリオ" panose="020B0604030504040204" pitchFamily="50" charset="-128"/>
                <a:ea typeface="メイリオ" panose="020B0604030504040204" pitchFamily="50" charset="-128"/>
                <a:cs typeface="メイリオ" panose="020B0604030504040204" pitchFamily="50" charset="-128"/>
              </a:rPr>
              <a:t>の</a:t>
            </a:r>
            <a:endParaRPr kumimoji="1" lang="en-US" altLang="ja-JP" sz="160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lang="en-US" altLang="ja-JP" sz="2800" b="1">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世界最高水準、アジア</a:t>
            </a:r>
            <a:r>
              <a:rPr lang="en-US" altLang="ja-JP" sz="2800" b="1">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No.1</a:t>
            </a:r>
            <a:r>
              <a:rPr lang="ja-JP" altLang="en-US" sz="2400" b="1">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b="1">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国際観光文化都市</a:t>
            </a:r>
            <a:r>
              <a:rPr lang="ja-JP" altLang="en-US" sz="2400" b="1">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へ</a:t>
            </a:r>
            <a:endParaRPr kumimoji="1" lang="en-US" altLang="ja-JP" sz="2400" b="1">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5EEF8EFD-B478-F045-BE99-64A0C448C047}"/>
              </a:ext>
            </a:extLst>
          </p:cNvPr>
          <p:cNvSpPr txBox="1"/>
          <p:nvPr/>
        </p:nvSpPr>
        <p:spPr>
          <a:xfrm>
            <a:off x="172995" y="668972"/>
            <a:ext cx="5225143" cy="400110"/>
          </a:xfrm>
          <a:prstGeom prst="rect">
            <a:avLst/>
          </a:prstGeom>
          <a:noFill/>
        </p:spPr>
        <p:txBody>
          <a:bodyPr wrap="square" rtlCol="0">
            <a:spAutoFit/>
          </a:bodyPr>
          <a:lstStyle/>
          <a:p>
            <a:pPr marL="360363" indent="-360363">
              <a:buFont typeface="+mj-lt"/>
              <a:buAutoNum type="arabicPeriod"/>
            </a:pPr>
            <a:r>
              <a:rPr kumimoji="1" lang="en-US" altLang="ja-JP" sz="2000" b="1">
                <a:solidFill>
                  <a:srgbClr val="C00000"/>
                </a:solidFill>
                <a:latin typeface="Meiryo" panose="020B0604030504040204" pitchFamily="34" charset="-128"/>
                <a:ea typeface="Meiryo" panose="020B0604030504040204" pitchFamily="34" charset="-128"/>
              </a:rPr>
              <a:t>2030</a:t>
            </a:r>
            <a:r>
              <a:rPr kumimoji="1" lang="ja-JP" altLang="en-US" sz="2000" b="1">
                <a:solidFill>
                  <a:srgbClr val="C00000"/>
                </a:solidFill>
                <a:latin typeface="Meiryo" panose="020B0604030504040204" pitchFamily="34" charset="-128"/>
                <a:ea typeface="Meiryo" panose="020B0604030504040204" pitchFamily="34" charset="-128"/>
              </a:rPr>
              <a:t>年までの到達目標</a:t>
            </a:r>
          </a:p>
        </p:txBody>
      </p:sp>
      <p:sp>
        <p:nvSpPr>
          <p:cNvPr id="21" name="テキスト ボックス 20">
            <a:extLst>
              <a:ext uri="{FF2B5EF4-FFF2-40B4-BE49-F238E27FC236}">
                <a16:creationId xmlns:a16="http://schemas.microsoft.com/office/drawing/2014/main" id="{E88C4919-030F-834D-A05F-28B551EB4AC9}"/>
              </a:ext>
            </a:extLst>
          </p:cNvPr>
          <p:cNvSpPr txBox="1"/>
          <p:nvPr/>
        </p:nvSpPr>
        <p:spPr>
          <a:xfrm>
            <a:off x="655924" y="2290842"/>
            <a:ext cx="3943843" cy="523220"/>
          </a:xfrm>
          <a:prstGeom prst="rect">
            <a:avLst/>
          </a:prstGeom>
          <a:noFill/>
        </p:spPr>
        <p:txBody>
          <a:bodyPr wrap="square" rtlCol="0">
            <a:spAutoFit/>
          </a:bodyPr>
          <a:lstStyle/>
          <a:p>
            <a:pPr marL="171450" indent="-171450">
              <a:buFont typeface="Wingdings" pitchFamily="2" charset="2"/>
              <a:buChar char="l"/>
            </a:pPr>
            <a:r>
              <a:rPr kumimoji="1" lang="ja-JP" altLang="en-US" sz="1400">
                <a:latin typeface="メイリオ" panose="020B0604030504040204" pitchFamily="50" charset="-128"/>
                <a:ea typeface="メイリオ" panose="020B0604030504040204" pitchFamily="50" charset="-128"/>
              </a:rPr>
              <a:t>多様で洗練された食事、文化芸術、スポーツ、レジャー、イベント等が楽しめる都市</a:t>
            </a:r>
            <a:endParaRPr kumimoji="1" lang="en-US" altLang="ja-JP" sz="140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24519CE-EA38-CC4C-A220-115344361F14}"/>
              </a:ext>
            </a:extLst>
          </p:cNvPr>
          <p:cNvSpPr txBox="1"/>
          <p:nvPr/>
        </p:nvSpPr>
        <p:spPr>
          <a:xfrm>
            <a:off x="651637" y="3470491"/>
            <a:ext cx="3635260" cy="307777"/>
          </a:xfrm>
          <a:prstGeom prst="rect">
            <a:avLst/>
          </a:prstGeom>
          <a:noFill/>
        </p:spPr>
        <p:txBody>
          <a:bodyPr wrap="square" rtlCol="0">
            <a:spAutoFit/>
          </a:bodyPr>
          <a:lstStyle/>
          <a:p>
            <a:pPr marL="171450" indent="-171450">
              <a:buFont typeface="Wingdings" pitchFamily="2" charset="2"/>
              <a:buChar char="l"/>
            </a:pPr>
            <a:r>
              <a:rPr kumimoji="1" lang="ja-JP" altLang="en-US" sz="1400">
                <a:latin typeface="メイリオ" panose="020B0604030504040204" pitchFamily="50" charset="-128"/>
                <a:ea typeface="メイリオ" panose="020B0604030504040204" pitchFamily="50" charset="-128"/>
              </a:rPr>
              <a:t>どんな人も受け入れ、共存共栄する都市</a:t>
            </a:r>
            <a:endParaRPr lang="en-US" altLang="ja-JP" sz="140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C715BA5F-3199-8C42-825E-B64ADF334765}"/>
              </a:ext>
            </a:extLst>
          </p:cNvPr>
          <p:cNvSpPr txBox="1"/>
          <p:nvPr/>
        </p:nvSpPr>
        <p:spPr>
          <a:xfrm>
            <a:off x="4634190" y="2605748"/>
            <a:ext cx="3703904" cy="523220"/>
          </a:xfrm>
          <a:prstGeom prst="rect">
            <a:avLst/>
          </a:prstGeom>
          <a:noFill/>
        </p:spPr>
        <p:txBody>
          <a:bodyPr wrap="square" rtlCol="0">
            <a:spAutoFit/>
          </a:bodyPr>
          <a:lstStyle/>
          <a:p>
            <a:pPr marL="171450" indent="-171450">
              <a:buFont typeface="Wingdings" pitchFamily="2" charset="2"/>
              <a:buChar char="l"/>
            </a:pPr>
            <a:r>
              <a:rPr lang="ja-JP" altLang="en-US" sz="1400">
                <a:latin typeface="Meiryo" panose="020B0604030504040204" pitchFamily="34" charset="-128"/>
                <a:ea typeface="Meiryo" panose="020B0604030504040204" pitchFamily="34" charset="-128"/>
              </a:rPr>
              <a:t>身の危険や感染症リスクが低く、安心・安全な都市</a:t>
            </a:r>
            <a:endParaRPr kumimoji="1" lang="ja-JP" altLang="en-US" sz="1400">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47E5A6C8-0190-E244-92D4-F7C46E0A1122}"/>
              </a:ext>
            </a:extLst>
          </p:cNvPr>
          <p:cNvSpPr txBox="1"/>
          <p:nvPr/>
        </p:nvSpPr>
        <p:spPr>
          <a:xfrm>
            <a:off x="4634189" y="2299630"/>
            <a:ext cx="3669482" cy="307777"/>
          </a:xfrm>
          <a:prstGeom prst="rect">
            <a:avLst/>
          </a:prstGeom>
          <a:noFill/>
        </p:spPr>
        <p:txBody>
          <a:bodyPr wrap="square" rtlCol="0">
            <a:spAutoFit/>
          </a:bodyPr>
          <a:lstStyle/>
          <a:p>
            <a:pPr marL="171450" indent="-171450">
              <a:buFont typeface="Wingdings" pitchFamily="2" charset="2"/>
              <a:buChar char="l"/>
            </a:pPr>
            <a:r>
              <a:rPr lang="ja-JP" altLang="en-US" sz="1400">
                <a:latin typeface="Meiryo" panose="020B0604030504040204" pitchFamily="34" charset="-128"/>
                <a:ea typeface="Meiryo" panose="020B0604030504040204" pitchFamily="34" charset="-128"/>
              </a:rPr>
              <a:t>災害に強く、復活力と対応力のある都市</a:t>
            </a:r>
            <a:endParaRPr kumimoji="1" lang="ja-JP" altLang="en-US" sz="1400">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05863EFD-CC7A-8545-9D2D-2419145CD3E4}"/>
              </a:ext>
            </a:extLst>
          </p:cNvPr>
          <p:cNvSpPr txBox="1"/>
          <p:nvPr/>
        </p:nvSpPr>
        <p:spPr>
          <a:xfrm>
            <a:off x="655924" y="2846317"/>
            <a:ext cx="4091336" cy="523220"/>
          </a:xfrm>
          <a:prstGeom prst="rect">
            <a:avLst/>
          </a:prstGeom>
          <a:noFill/>
        </p:spPr>
        <p:txBody>
          <a:bodyPr wrap="square" rtlCol="0">
            <a:spAutoFit/>
          </a:bodyPr>
          <a:lstStyle/>
          <a:p>
            <a:pPr marL="171450" indent="-171450">
              <a:spcAft>
                <a:spcPts val="600"/>
              </a:spcAft>
              <a:buFont typeface="Wingdings" pitchFamily="2" charset="2"/>
              <a:buChar char="l"/>
            </a:pPr>
            <a:r>
              <a:rPr kumimoji="1" lang="en-US" altLang="ja-JP" sz="1400">
                <a:latin typeface="メイリオ" panose="020B0604030504040204" pitchFamily="50" charset="-128"/>
                <a:ea typeface="メイリオ" panose="020B0604030504040204" pitchFamily="50" charset="-128"/>
              </a:rPr>
              <a:t>MICE</a:t>
            </a:r>
            <a:r>
              <a:rPr kumimoji="1" lang="ja-JP" altLang="en-US" sz="1400">
                <a:latin typeface="メイリオ" panose="020B0604030504040204" pitchFamily="50" charset="-128"/>
                <a:ea typeface="メイリオ" panose="020B0604030504040204" pitchFamily="50" charset="-128"/>
              </a:rPr>
              <a:t>が多数開催され、人・</a:t>
            </a:r>
            <a:r>
              <a:rPr lang="ja-JP" altLang="en-US" sz="1400">
                <a:latin typeface="メイリオ" panose="020B0604030504040204" pitchFamily="50" charset="-128"/>
                <a:ea typeface="メイリオ" panose="020B0604030504040204" pitchFamily="50" charset="-128"/>
              </a:rPr>
              <a:t>物</a:t>
            </a:r>
            <a:r>
              <a:rPr kumimoji="1" lang="ja-JP" altLang="en-US" sz="1400">
                <a:latin typeface="メイリオ" panose="020B0604030504040204" pitchFamily="50" charset="-128"/>
                <a:ea typeface="メイリオ" panose="020B0604030504040204" pitchFamily="50" charset="-128"/>
              </a:rPr>
              <a:t>・情報が集まり、</a:t>
            </a:r>
            <a:r>
              <a:rPr lang="ja-JP" altLang="en-US" sz="1400">
                <a:latin typeface="メイリオ" panose="020B0604030504040204" pitchFamily="50" charset="-128"/>
                <a:ea typeface="メイリオ" panose="020B0604030504040204" pitchFamily="50" charset="-128"/>
              </a:rPr>
              <a:t>イノベーションとビジネスが生まれる都市</a:t>
            </a:r>
            <a:endParaRPr lang="en-US" altLang="ja-JP" sz="140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4C2C00A-5039-3644-8622-FB498F7DC859}"/>
              </a:ext>
            </a:extLst>
          </p:cNvPr>
          <p:cNvSpPr txBox="1"/>
          <p:nvPr/>
        </p:nvSpPr>
        <p:spPr>
          <a:xfrm>
            <a:off x="2404707" y="1895166"/>
            <a:ext cx="3863048" cy="369332"/>
          </a:xfrm>
          <a:prstGeom prst="rect">
            <a:avLst/>
          </a:prstGeom>
          <a:noFill/>
        </p:spPr>
        <p:txBody>
          <a:bodyPr wrap="square" rtlCol="0">
            <a:spAutoFit/>
          </a:bodyPr>
          <a:lstStyle/>
          <a:p>
            <a:pPr algn="ctr"/>
            <a:r>
              <a:rPr lang="ja-JP" altLang="en-US">
                <a:latin typeface="Meiryo" panose="020B0604030504040204" pitchFamily="34" charset="-128"/>
                <a:ea typeface="Meiryo" panose="020B0604030504040204" pitchFamily="34" charset="-128"/>
              </a:rPr>
              <a:t>「国際観光文化都市」のイメージ</a:t>
            </a:r>
            <a:endParaRPr kumimoji="1" lang="ja-JP" altLang="en-US">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1B4317F6-6901-C943-BC47-F777C8AE60CE}"/>
              </a:ext>
            </a:extLst>
          </p:cNvPr>
          <p:cNvSpPr txBox="1"/>
          <p:nvPr/>
        </p:nvSpPr>
        <p:spPr>
          <a:xfrm>
            <a:off x="4634190" y="3073135"/>
            <a:ext cx="3669482" cy="777136"/>
          </a:xfrm>
          <a:prstGeom prst="rect">
            <a:avLst/>
          </a:prstGeom>
          <a:noFill/>
        </p:spPr>
        <p:txBody>
          <a:bodyPr wrap="square" rtlCol="0">
            <a:spAutoFit/>
          </a:bodyPr>
          <a:lstStyle/>
          <a:p>
            <a:pPr marL="171450" indent="-171450">
              <a:spcAft>
                <a:spcPts val="300"/>
              </a:spcAft>
              <a:buFont typeface="Wingdings" pitchFamily="2" charset="2"/>
              <a:buChar char="l"/>
            </a:pPr>
            <a:r>
              <a:rPr lang="ja-JP" altLang="en-US" sz="1400">
                <a:latin typeface="メイリオ" panose="020B0604030504040204" pitchFamily="50" charset="-128"/>
                <a:ea typeface="メイリオ" panose="020B0604030504040204" pitchFamily="50" charset="-128"/>
              </a:rPr>
              <a:t>緑・花・水辺など美しい景観に囲まれ、快適で癒しのある都市</a:t>
            </a:r>
            <a:endParaRPr lang="en-US" altLang="ja-JP" sz="1400">
              <a:latin typeface="メイリオ" panose="020B0604030504040204" pitchFamily="50" charset="-128"/>
              <a:ea typeface="メイリオ" panose="020B0604030504040204" pitchFamily="50" charset="-128"/>
            </a:endParaRPr>
          </a:p>
          <a:p>
            <a:pPr marL="171450" indent="-171450">
              <a:spcAft>
                <a:spcPts val="300"/>
              </a:spcAft>
              <a:buFont typeface="Wingdings" pitchFamily="2" charset="2"/>
              <a:buChar char="l"/>
            </a:pPr>
            <a:r>
              <a:rPr lang="ja-JP" altLang="en-US" sz="1400">
                <a:latin typeface="Meiryo" panose="020B0604030504040204" pitchFamily="34" charset="-128"/>
                <a:ea typeface="Meiryo" panose="020B0604030504040204" pitchFamily="34" charset="-128"/>
              </a:rPr>
              <a:t>ゼロカーボンなど、環境意識の高い都市</a:t>
            </a:r>
            <a:endParaRPr kumimoji="1" lang="en-US" altLang="ja-JP" sz="1400">
              <a:latin typeface="Meiryo" panose="020B0604030504040204" pitchFamily="34" charset="-128"/>
              <a:ea typeface="Meiryo" panose="020B0604030504040204" pitchFamily="34" charset="-128"/>
            </a:endParaRPr>
          </a:p>
        </p:txBody>
      </p:sp>
      <p:grpSp>
        <p:nvGrpSpPr>
          <p:cNvPr id="31" name="グループ化 30">
            <a:extLst>
              <a:ext uri="{FF2B5EF4-FFF2-40B4-BE49-F238E27FC236}">
                <a16:creationId xmlns:a16="http://schemas.microsoft.com/office/drawing/2014/main" id="{AD42471B-D417-4AB8-B2F9-4E620B906716}"/>
              </a:ext>
            </a:extLst>
          </p:cNvPr>
          <p:cNvGrpSpPr/>
          <p:nvPr/>
        </p:nvGrpSpPr>
        <p:grpSpPr>
          <a:xfrm>
            <a:off x="-2" y="0"/>
            <a:ext cx="9143999" cy="580144"/>
            <a:chOff x="-2" y="9304"/>
            <a:chExt cx="9143999" cy="570839"/>
          </a:xfrm>
        </p:grpSpPr>
        <p:sp>
          <p:nvSpPr>
            <p:cNvPr id="32" name="正方形/長方形 31">
              <a:extLst>
                <a:ext uri="{FF2B5EF4-FFF2-40B4-BE49-F238E27FC236}">
                  <a16:creationId xmlns:a16="http://schemas.microsoft.com/office/drawing/2014/main" id="{F3D827A8-5A74-4B83-BB2C-9CAA3CFA29C0}"/>
                </a:ext>
              </a:extLst>
            </p:cNvPr>
            <p:cNvSpPr/>
            <p:nvPr/>
          </p:nvSpPr>
          <p:spPr>
            <a:xfrm>
              <a:off x="-2" y="9304"/>
              <a:ext cx="9143999" cy="570839"/>
            </a:xfrm>
            <a:prstGeom prst="rect">
              <a:avLst/>
            </a:prstGeom>
            <a:solidFill>
              <a:srgbClr val="2F5597"/>
            </a:solidFill>
            <a:ln>
              <a:solidFill>
                <a:srgbClr val="2F5597"/>
              </a:solidFill>
            </a:ln>
          </p:spPr>
          <p:txBody>
            <a:bodyPr wrap="square" rtlCol="0" anchor="ctr" anchorCtr="0">
              <a:noAutofit/>
            </a:bodyPr>
            <a:lstStyle/>
            <a:p>
              <a:r>
                <a:rPr lang="ja-JP" altLang="en-US" sz="20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大阪観光局・取組みの方向性</a:t>
              </a:r>
            </a:p>
          </p:txBody>
        </p:sp>
        <p:pic>
          <p:nvPicPr>
            <p:cNvPr id="33" name="図 32">
              <a:extLst>
                <a:ext uri="{FF2B5EF4-FFF2-40B4-BE49-F238E27FC236}">
                  <a16:creationId xmlns:a16="http://schemas.microsoft.com/office/drawing/2014/main" id="{43D4BDAA-DAA4-48CE-8C9D-0C3202E66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8215" y="32615"/>
              <a:ext cx="549110" cy="538923"/>
            </a:xfrm>
            <a:prstGeom prst="rect">
              <a:avLst/>
            </a:prstGeom>
          </p:spPr>
        </p:pic>
      </p:grpSp>
    </p:spTree>
    <p:extLst>
      <p:ext uri="{BB962C8B-B14F-4D97-AF65-F5344CB8AC3E}">
        <p14:creationId xmlns:p14="http://schemas.microsoft.com/office/powerpoint/2010/main" val="2335008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2">
            <a:extLst>
              <a:ext uri="{FF2B5EF4-FFF2-40B4-BE49-F238E27FC236}">
                <a16:creationId xmlns:a16="http://schemas.microsoft.com/office/drawing/2014/main" id="{D264BDEC-7B6F-4551-B012-67C14AD457AA}"/>
              </a:ext>
            </a:extLst>
          </p:cNvPr>
          <p:cNvSpPr>
            <a:spLocks noGrp="1"/>
          </p:cNvSpPr>
          <p:nvPr>
            <p:ph type="sldNum" sz="quarter" idx="12"/>
          </p:nvPr>
        </p:nvSpPr>
        <p:spPr>
          <a:xfrm>
            <a:off x="7092280" y="6597352"/>
            <a:ext cx="2057400" cy="263327"/>
          </a:xfrm>
        </p:spPr>
        <p:txBody>
          <a:bodyPr/>
          <a:lstStyle/>
          <a:p>
            <a:fld id="{BF6E3308-2CAC-4E30-9365-197D0B1E8E30}" type="slidenum">
              <a:rPr kumimoji="1" lang="ja-JP" altLang="en-US" sz="1100" smtClean="0">
                <a:latin typeface="BIZ UDゴシック" panose="020B0400000000000000" pitchFamily="49" charset="-128"/>
                <a:ea typeface="BIZ UDゴシック" panose="020B0400000000000000" pitchFamily="49" charset="-128"/>
              </a:rPr>
              <a:t>146</a:t>
            </a:fld>
            <a:endParaRPr kumimoji="1" lang="ja-JP" altLang="en-US" dirty="0">
              <a:latin typeface="BIZ UDゴシック" panose="020B0400000000000000" pitchFamily="49" charset="-128"/>
              <a:ea typeface="BIZ UDゴシック" panose="020B0400000000000000" pitchFamily="49" charset="-128"/>
            </a:endParaRPr>
          </a:p>
        </p:txBody>
      </p:sp>
      <p:sp>
        <p:nvSpPr>
          <p:cNvPr id="18" name="矢印: 下 17">
            <a:extLst>
              <a:ext uri="{FF2B5EF4-FFF2-40B4-BE49-F238E27FC236}">
                <a16:creationId xmlns:a16="http://schemas.microsoft.com/office/drawing/2014/main" id="{ABE4C266-3522-4E02-93A8-C15CEB42980C}"/>
              </a:ext>
            </a:extLst>
          </p:cNvPr>
          <p:cNvSpPr/>
          <p:nvPr/>
        </p:nvSpPr>
        <p:spPr>
          <a:xfrm>
            <a:off x="4132443" y="2059767"/>
            <a:ext cx="953006" cy="389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lang="ja-JP" altLang="en-US" b="1"/>
              <a:t>例</a:t>
            </a:r>
          </a:p>
        </p:txBody>
      </p:sp>
      <p:sp>
        <p:nvSpPr>
          <p:cNvPr id="4" name="正方形/長方形 3">
            <a:extLst>
              <a:ext uri="{FF2B5EF4-FFF2-40B4-BE49-F238E27FC236}">
                <a16:creationId xmlns:a16="http://schemas.microsoft.com/office/drawing/2014/main" id="{2F8ADD8E-6C00-4DC2-8D07-0B6FD45DE70F}"/>
              </a:ext>
            </a:extLst>
          </p:cNvPr>
          <p:cNvSpPr/>
          <p:nvPr/>
        </p:nvSpPr>
        <p:spPr>
          <a:xfrm>
            <a:off x="427033" y="1018906"/>
            <a:ext cx="8363826" cy="538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00"/>
              </a:lnSpc>
            </a:pPr>
            <a:r>
              <a:rPr lang="en-US" altLang="ja-JP" sz="2500" b="1">
                <a:solidFill>
                  <a:srgbClr val="0000FF"/>
                </a:solidFill>
                <a:latin typeface="メイリオ" panose="020B0604030504040204" pitchFamily="50" charset="-128"/>
                <a:ea typeface="メイリオ" panose="020B0604030504040204" pitchFamily="50" charset="-128"/>
              </a:rPr>
              <a:t>SDGs</a:t>
            </a:r>
            <a:r>
              <a:rPr lang="ja-JP" altLang="en-US" sz="2000" b="1">
                <a:solidFill>
                  <a:srgbClr val="0000FF"/>
                </a:solidFill>
                <a:latin typeface="メイリオ" panose="020B0604030504040204" pitchFamily="50" charset="-128"/>
                <a:ea typeface="メイリオ" panose="020B0604030504040204" pitchFamily="50" charset="-128"/>
              </a:rPr>
              <a:t>（次世代につなぐ、持続可能な観光の追求）</a:t>
            </a:r>
            <a:r>
              <a:rPr lang="ja-JP" altLang="en-US" sz="2500" b="1">
                <a:solidFill>
                  <a:srgbClr val="0000FF"/>
                </a:solidFill>
                <a:latin typeface="メイリオ" panose="020B0604030504040204" pitchFamily="50" charset="-128"/>
                <a:ea typeface="メイリオ" panose="020B0604030504040204" pitchFamily="50" charset="-128"/>
              </a:rPr>
              <a:t>　</a:t>
            </a:r>
            <a:endParaRPr lang="en-US" altLang="ja-JP" sz="2500" b="1">
              <a:solidFill>
                <a:srgbClr val="0000FF"/>
              </a:solidFill>
              <a:latin typeface="メイリオ" panose="020B0604030504040204" pitchFamily="50" charset="-128"/>
              <a:ea typeface="メイリオ" panose="020B0604030504040204" pitchFamily="50" charset="-128"/>
            </a:endParaRPr>
          </a:p>
        </p:txBody>
      </p:sp>
      <p:sp>
        <p:nvSpPr>
          <p:cNvPr id="16" name="コンテンツ プレースホルダー 3">
            <a:extLst>
              <a:ext uri="{FF2B5EF4-FFF2-40B4-BE49-F238E27FC236}">
                <a16:creationId xmlns:a16="http://schemas.microsoft.com/office/drawing/2014/main" id="{2E84C1BB-CF21-924E-ACD5-EB52CB711456}"/>
              </a:ext>
            </a:extLst>
          </p:cNvPr>
          <p:cNvSpPr txBox="1">
            <a:spLocks/>
          </p:cNvSpPr>
          <p:nvPr/>
        </p:nvSpPr>
        <p:spPr>
          <a:xfrm>
            <a:off x="435654" y="2887462"/>
            <a:ext cx="3984772" cy="1691706"/>
          </a:xfrm>
          <a:prstGeom prst="rect">
            <a:avLst/>
          </a:prstGeom>
          <a:solidFill>
            <a:sysClr val="window" lastClr="FFFFFF"/>
          </a:solidFill>
          <a:ln w="19050" cap="rnd" cmpd="sng" algn="ctr">
            <a:solidFill>
              <a:sysClr val="windowText" lastClr="000000"/>
            </a:solidFill>
            <a:prstDash val="solid"/>
          </a:ln>
          <a:effectLst/>
        </p:spPr>
        <p:txBody>
          <a:bodyPr anchor="t"/>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lnSpc>
                <a:spcPts val="1400"/>
              </a:lnSpc>
              <a:spcAft>
                <a:spcPts val="800"/>
              </a:spcAft>
              <a:buClr>
                <a:prstClr val="white"/>
              </a:buClr>
              <a:buNone/>
              <a:defRPr/>
            </a:pPr>
            <a:r>
              <a:rPr kumimoji="1" lang="ja-JP" altLang="en-US" sz="110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a:t>
            </a:r>
            <a:r>
              <a:rPr kumimoji="1" lang="ja-JP" altLang="en-US" sz="1100" b="0" i="0" u="sng"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日本人の国内旅行消費額は外国人旅行者消費額の約</a:t>
            </a:r>
            <a:r>
              <a:rPr kumimoji="1" lang="en-US" altLang="ja-JP" sz="1100" b="0" i="0" u="sng"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4.5</a:t>
            </a:r>
            <a:r>
              <a:rPr kumimoji="1" lang="ja-JP" altLang="en-US" sz="1100" b="0" i="0" u="sng"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倍</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　　</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
            </a:r>
            <a:b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b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　　日本人消費額　：</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21</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兆</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9,312</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億円 </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※2019</a:t>
            </a: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観光庁統計</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a:t>
            </a:r>
            <a:endParaRPr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　　訪日外国人消費額：</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4</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兆</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8,135</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億円</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 </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※2019</a:t>
            </a: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観光庁統計</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a:t>
            </a:r>
          </a:p>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kumimoji="1" lang="ja-JP" altLang="en-US" sz="110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●マイクロツーリズム（</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府域内に眠る観光資源の磨き上げ）</a:t>
            </a:r>
            <a:endParaRPr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●大阪楽遊パス（大阪観光新商品）の販売</a:t>
            </a:r>
            <a:endParaRPr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●民間事業者と連携した施策の強化（観光施設・飲食店等）</a:t>
            </a:r>
            <a:endParaRPr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●他都道府県・観光団体との連携強化</a:t>
            </a:r>
            <a:endParaRPr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038EB44E-697B-2044-BA27-130EA39CC706}"/>
              </a:ext>
            </a:extLst>
          </p:cNvPr>
          <p:cNvSpPr/>
          <p:nvPr/>
        </p:nvSpPr>
        <p:spPr>
          <a:xfrm>
            <a:off x="435654" y="2492699"/>
            <a:ext cx="3984772" cy="389171"/>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b="1">
                <a:latin typeface="メイリオ" panose="020B0604030504040204" pitchFamily="50" charset="-128"/>
                <a:ea typeface="メイリオ" panose="020B0604030504040204" pitchFamily="50" charset="-128"/>
              </a:rPr>
              <a:t>国内旅行客の誘致強化</a:t>
            </a:r>
          </a:p>
        </p:txBody>
      </p:sp>
      <p:sp>
        <p:nvSpPr>
          <p:cNvPr id="20" name="正方形/長方形 19">
            <a:extLst>
              <a:ext uri="{FF2B5EF4-FFF2-40B4-BE49-F238E27FC236}">
                <a16:creationId xmlns:a16="http://schemas.microsoft.com/office/drawing/2014/main" id="{52BD23D6-8BDF-774E-9252-D3D4C36F69B4}"/>
              </a:ext>
            </a:extLst>
          </p:cNvPr>
          <p:cNvSpPr/>
          <p:nvPr/>
        </p:nvSpPr>
        <p:spPr>
          <a:xfrm>
            <a:off x="4740255" y="4681234"/>
            <a:ext cx="3984772" cy="389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b="1">
                <a:latin typeface="メイリオ" panose="020B0604030504040204" pitchFamily="50" charset="-128"/>
                <a:ea typeface="メイリオ" panose="020B0604030504040204" pitchFamily="50" charset="-128"/>
              </a:rPr>
              <a:t>受入環境整備の強化</a:t>
            </a:r>
          </a:p>
        </p:txBody>
      </p:sp>
      <p:sp>
        <p:nvSpPr>
          <p:cNvPr id="21" name="正方形/長方形 20">
            <a:extLst>
              <a:ext uri="{FF2B5EF4-FFF2-40B4-BE49-F238E27FC236}">
                <a16:creationId xmlns:a16="http://schemas.microsoft.com/office/drawing/2014/main" id="{00591C63-5856-984B-81AC-5AFE72FDAA8E}"/>
              </a:ext>
            </a:extLst>
          </p:cNvPr>
          <p:cNvSpPr/>
          <p:nvPr/>
        </p:nvSpPr>
        <p:spPr>
          <a:xfrm>
            <a:off x="431459" y="4681234"/>
            <a:ext cx="3984772" cy="389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b="1">
                <a:latin typeface="メイリオ" panose="020B0604030504040204" pitchFamily="50" charset="-128"/>
                <a:ea typeface="メイリオ" panose="020B0604030504040204" pitchFamily="50" charset="-128"/>
              </a:rPr>
              <a:t>インバウンド回復に向けた準備</a:t>
            </a:r>
          </a:p>
        </p:txBody>
      </p:sp>
      <p:sp>
        <p:nvSpPr>
          <p:cNvPr id="22" name="正方形/長方形 21">
            <a:extLst>
              <a:ext uri="{FF2B5EF4-FFF2-40B4-BE49-F238E27FC236}">
                <a16:creationId xmlns:a16="http://schemas.microsoft.com/office/drawing/2014/main" id="{E52484C7-6037-B74A-8761-F155A5BB2911}"/>
              </a:ext>
            </a:extLst>
          </p:cNvPr>
          <p:cNvSpPr/>
          <p:nvPr/>
        </p:nvSpPr>
        <p:spPr>
          <a:xfrm>
            <a:off x="4740255" y="2492699"/>
            <a:ext cx="3984772" cy="389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b="1">
                <a:latin typeface="メイリオ" panose="020B0604030504040204" pitchFamily="50" charset="-128"/>
                <a:ea typeface="メイリオ" panose="020B0604030504040204" pitchFamily="50" charset="-128"/>
              </a:rPr>
              <a:t>密を回避した観光スタイルの構築</a:t>
            </a:r>
          </a:p>
        </p:txBody>
      </p:sp>
      <p:sp>
        <p:nvSpPr>
          <p:cNvPr id="23" name="コンテンツ プレースホルダー 3">
            <a:extLst>
              <a:ext uri="{FF2B5EF4-FFF2-40B4-BE49-F238E27FC236}">
                <a16:creationId xmlns:a16="http://schemas.microsoft.com/office/drawing/2014/main" id="{6C9F16C1-61A9-FD4D-A2EE-06CC4BD05ACE}"/>
              </a:ext>
            </a:extLst>
          </p:cNvPr>
          <p:cNvSpPr txBox="1">
            <a:spLocks/>
          </p:cNvSpPr>
          <p:nvPr/>
        </p:nvSpPr>
        <p:spPr>
          <a:xfrm>
            <a:off x="4740255" y="2887459"/>
            <a:ext cx="3984772" cy="1691707"/>
          </a:xfrm>
          <a:prstGeom prst="rect">
            <a:avLst/>
          </a:prstGeom>
          <a:solidFill>
            <a:sysClr val="window" lastClr="FFFFFF"/>
          </a:solidFill>
          <a:ln w="19050" cap="rnd" cmpd="sng" algn="ctr">
            <a:solidFill>
              <a:sysClr val="windowText" lastClr="000000"/>
            </a:solidFill>
            <a:prstDash val="solid"/>
          </a:ln>
          <a:effectLst/>
        </p:spPr>
        <p:txBody>
          <a:bodyPr anchor="t"/>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●旅行需要の平準化、休暇取得分散化の推進</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br>
            <a:r>
              <a:rPr lang="ja-JP" altLang="en-US" sz="1100">
                <a:solidFill>
                  <a:prstClr val="black"/>
                </a:solidFill>
                <a:latin typeface="メイリオ" panose="020B0604030504040204" pitchFamily="50" charset="-128"/>
                <a:ea typeface="メイリオ" panose="020B0604030504040204" pitchFamily="50" charset="-128"/>
              </a:rPr>
              <a:t>（平日旅行の需要喚起）</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lang="ja-JP" altLang="en-US" sz="1100">
                <a:solidFill>
                  <a:prstClr val="black"/>
                </a:solidFill>
                <a:latin typeface="メイリオ" panose="020B0604030504040204" pitchFamily="50" charset="-128"/>
                <a:ea typeface="メイリオ" panose="020B0604030504040204" pitchFamily="50" charset="-128"/>
              </a:rPr>
              <a:t>●ワーケーションの推進（自然施設、温泉等）</a:t>
            </a:r>
            <a:endParaRPr lang="en-US" altLang="ja-JP" sz="1100">
              <a:solidFill>
                <a:prstClr val="black"/>
              </a:solidFill>
              <a:latin typeface="メイリオ" panose="020B0604030504040204" pitchFamily="50" charset="-128"/>
              <a:ea typeface="メイリオ" panose="020B0604030504040204" pitchFamily="50" charset="-128"/>
            </a:endParaRPr>
          </a:p>
          <a:p>
            <a:pPr marL="0" indent="0">
              <a:lnSpc>
                <a:spcPts val="1200"/>
              </a:lnSpc>
              <a:spcAft>
                <a:spcPts val="800"/>
              </a:spcAft>
              <a:buClr>
                <a:prstClr val="white"/>
              </a:buClr>
              <a:buNone/>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●密にならない観光の促進</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10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（サイクリング、グランピング、キャンプ、ゴルフなど）</a:t>
            </a:r>
            <a:endParaRPr kumimoji="1" lang="en-US" altLang="ja-JP" sz="110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1200"/>
              </a:lnSpc>
              <a:spcBef>
                <a:spcPts val="0"/>
              </a:spcBef>
              <a:spcAft>
                <a:spcPts val="800"/>
              </a:spcAft>
              <a:buClr>
                <a:prstClr val="white"/>
              </a:buClr>
              <a:buSzPct val="100000"/>
              <a:buFont typeface="Arial"/>
              <a:buNone/>
              <a:tabLst/>
              <a:defRPr/>
            </a:pPr>
            <a:r>
              <a:rPr lang="ja-JP" altLang="en-US" sz="1100">
                <a:solidFill>
                  <a:prstClr val="black"/>
                </a:solidFill>
                <a:latin typeface="メイリオ" panose="020B0604030504040204" pitchFamily="50" charset="-128"/>
                <a:ea typeface="メイリオ" panose="020B0604030504040204" pitchFamily="50" charset="-128"/>
              </a:rPr>
              <a:t>●緑や花・自然保護を目的とした観光の推進</a:t>
            </a:r>
            <a:endParaRPr lang="en-US" altLang="ja-JP" sz="1100">
              <a:solidFill>
                <a:prstClr val="black"/>
              </a:solidFill>
              <a:latin typeface="メイリオ" panose="020B0604030504040204" pitchFamily="50" charset="-128"/>
              <a:ea typeface="メイリオ" panose="020B0604030504040204" pitchFamily="50" charset="-128"/>
            </a:endParaRPr>
          </a:p>
          <a:p>
            <a:pPr marL="0" indent="0">
              <a:lnSpc>
                <a:spcPts val="1200"/>
              </a:lnSpc>
              <a:spcAft>
                <a:spcPts val="800"/>
              </a:spcAft>
              <a:buClr>
                <a:prstClr val="white"/>
              </a:buClr>
              <a:buNone/>
              <a:defRPr/>
            </a:pPr>
            <a:r>
              <a:rPr lang="ja-JP" altLang="en-US" sz="1100">
                <a:solidFill>
                  <a:prstClr val="black"/>
                </a:solidFill>
                <a:latin typeface="メイリオ" panose="020B0604030504040204" pitchFamily="50" charset="-128"/>
                <a:ea typeface="メイリオ" panose="020B0604030504040204" pitchFamily="50" charset="-128"/>
              </a:rPr>
              <a:t>●</a:t>
            </a:r>
            <a:r>
              <a:rPr lang="en-US" altLang="ja-JP" sz="1100" err="1">
                <a:solidFill>
                  <a:prstClr val="black"/>
                </a:solidFill>
                <a:latin typeface="メイリオ" panose="020B0604030504040204" pitchFamily="50" charset="-128"/>
                <a:ea typeface="メイリオ" panose="020B0604030504040204" pitchFamily="50" charset="-128"/>
              </a:rPr>
              <a:t>MaaS</a:t>
            </a:r>
            <a:r>
              <a:rPr lang="en-US" altLang="ja-JP" sz="1100">
                <a:solidFill>
                  <a:prstClr val="black"/>
                </a:solidFill>
                <a:latin typeface="メイリオ" panose="020B0604030504040204" pitchFamily="50" charset="-128"/>
                <a:ea typeface="メイリオ" panose="020B0604030504040204" pitchFamily="50" charset="-128"/>
              </a:rPr>
              <a:t>(Mobility As A Service)</a:t>
            </a:r>
            <a:r>
              <a:rPr lang="ja-JP" altLang="en-US" sz="1100">
                <a:solidFill>
                  <a:prstClr val="black"/>
                </a:solidFill>
                <a:latin typeface="メイリオ" panose="020B0604030504040204" pitchFamily="50" charset="-128"/>
                <a:ea typeface="メイリオ" panose="020B0604030504040204" pitchFamily="50" charset="-128"/>
              </a:rPr>
              <a:t>の推進</a:t>
            </a:r>
            <a:endParaRPr lang="en-US" altLang="ja-JP" sz="1100">
              <a:solidFill>
                <a:prstClr val="black"/>
              </a:solidFill>
              <a:latin typeface="メイリオ" panose="020B0604030504040204" pitchFamily="50" charset="-128"/>
              <a:ea typeface="メイリオ" panose="020B0604030504040204" pitchFamily="50" charset="-128"/>
            </a:endParaRPr>
          </a:p>
        </p:txBody>
      </p:sp>
      <p:sp>
        <p:nvSpPr>
          <p:cNvPr id="24" name="コンテンツ プレースホルダー 3">
            <a:extLst>
              <a:ext uri="{FF2B5EF4-FFF2-40B4-BE49-F238E27FC236}">
                <a16:creationId xmlns:a16="http://schemas.microsoft.com/office/drawing/2014/main" id="{682D8DC9-3EF0-374C-A58F-0A7E218E3F23}"/>
              </a:ext>
            </a:extLst>
          </p:cNvPr>
          <p:cNvSpPr txBox="1">
            <a:spLocks/>
          </p:cNvSpPr>
          <p:nvPr/>
        </p:nvSpPr>
        <p:spPr>
          <a:xfrm>
            <a:off x="431459" y="5075879"/>
            <a:ext cx="3984772" cy="1691706"/>
          </a:xfrm>
          <a:prstGeom prst="rect">
            <a:avLst/>
          </a:prstGeom>
          <a:solidFill>
            <a:sysClr val="window" lastClr="FFFFFF"/>
          </a:solidFill>
          <a:ln w="19050" cap="rnd" cmpd="sng" algn="ctr">
            <a:solidFill>
              <a:sysClr val="windowText" lastClr="000000"/>
            </a:solidFill>
            <a:prstDash val="solid"/>
          </a:ln>
          <a:effectLst/>
        </p:spPr>
        <p:txBody>
          <a:bodyPr anchor="t"/>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■コロナ収束後に旅行したい国のランキングで日本は、</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
            </a:r>
            <a:b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b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1100" u="sng">
                <a:solidFill>
                  <a:schemeClr val="tx1">
                    <a:lumMod val="95000"/>
                    <a:lumOff val="5000"/>
                  </a:schemeClr>
                </a:solidFill>
                <a:latin typeface="メイリオ" panose="020B0604030504040204" pitchFamily="50" charset="-128"/>
                <a:ea typeface="メイリオ" panose="020B0604030504040204" pitchFamily="50" charset="-128"/>
              </a:rPr>
              <a:t>アジア、欧米豪ともに</a:t>
            </a:r>
            <a:r>
              <a:rPr lang="en-US" altLang="ja-JP" sz="1100" u="sng">
                <a:solidFill>
                  <a:schemeClr val="tx1">
                    <a:lumMod val="95000"/>
                    <a:lumOff val="5000"/>
                  </a:schemeClr>
                </a:solidFill>
                <a:latin typeface="メイリオ" panose="020B0604030504040204" pitchFamily="50" charset="-128"/>
                <a:ea typeface="メイリオ" panose="020B0604030504040204" pitchFamily="50" charset="-128"/>
              </a:rPr>
              <a:t>1</a:t>
            </a:r>
            <a:r>
              <a:rPr lang="ja-JP" altLang="en-US" sz="1100" u="sng">
                <a:solidFill>
                  <a:schemeClr val="tx1">
                    <a:lumMod val="95000"/>
                    <a:lumOff val="5000"/>
                  </a:schemeClr>
                </a:solidFill>
                <a:latin typeface="メイリオ" panose="020B0604030504040204" pitchFamily="50" charset="-128"/>
                <a:ea typeface="メイリオ" panose="020B0604030504040204" pitchFamily="50" charset="-128"/>
              </a:rPr>
              <a:t>位</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と高い人気を誇る</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
            </a:r>
            <a:b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b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　</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日本政策投資銀行「アジア・欧米豪 訪日外国人旅行者の意向調査」　　　　</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
            </a:r>
            <a:b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b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　　　　　　　　　　　　　　　　　　　　　　　　　　（</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2022</a:t>
            </a: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年</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2</a:t>
            </a:r>
            <a:r>
              <a:rPr lang="ja-JP" altLang="en-US" sz="900">
                <a:solidFill>
                  <a:schemeClr val="tx1">
                    <a:lumMod val="95000"/>
                    <a:lumOff val="5000"/>
                  </a:schemeClr>
                </a:solidFill>
                <a:latin typeface="メイリオ" panose="020B0604030504040204" pitchFamily="50" charset="-128"/>
                <a:ea typeface="メイリオ" panose="020B0604030504040204" pitchFamily="50" charset="-128"/>
              </a:rPr>
              <a:t>月）</a:t>
            </a:r>
            <a: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t/>
            </a:r>
            <a:br>
              <a:rPr lang="en-US" altLang="ja-JP" sz="900">
                <a:solidFill>
                  <a:schemeClr val="tx1">
                    <a:lumMod val="95000"/>
                    <a:lumOff val="5000"/>
                  </a:schemeClr>
                </a:solidFill>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●量から質への転換</a:t>
            </a:r>
            <a:r>
              <a:rPr kumimoji="1" lang="ja-JP" altLang="en-US" sz="105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（富裕層強化</a:t>
            </a:r>
            <a:r>
              <a:rPr lang="ja-JP" altLang="en-US" sz="1050">
                <a:solidFill>
                  <a:schemeClr val="tx1">
                    <a:lumMod val="95000"/>
                    <a:lumOff val="5000"/>
                  </a:schemeClr>
                </a:solidFill>
                <a:latin typeface="メイリオ" panose="020B0604030504040204" pitchFamily="50" charset="-128"/>
                <a:ea typeface="メイリオ" panose="020B0604030504040204" pitchFamily="50" charset="-128"/>
              </a:rPr>
              <a:t>と</a:t>
            </a:r>
            <a:r>
              <a:rPr kumimoji="1" lang="en-US" altLang="ja-JP" sz="105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MICE</a:t>
            </a:r>
            <a:r>
              <a:rPr kumimoji="1" lang="ja-JP" altLang="en-US" sz="105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推進による消費増）</a:t>
            </a:r>
            <a:endParaRPr kumimoji="1" lang="en-US" altLang="ja-JP" sz="105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●テーマ型回遊ルート、広域周遊ルートの構築</a:t>
            </a:r>
            <a:endParaRPr kumimoji="1" lang="en-US" altLang="ja-JP" sz="110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●多言語対応、無料</a:t>
            </a:r>
            <a:r>
              <a:rPr lang="en-US" altLang="ja-JP" sz="1100">
                <a:solidFill>
                  <a:schemeClr val="tx1">
                    <a:lumMod val="95000"/>
                    <a:lumOff val="5000"/>
                  </a:schemeClr>
                </a:solidFill>
                <a:latin typeface="メイリオ" panose="020B0604030504040204" pitchFamily="50" charset="-128"/>
                <a:ea typeface="メイリオ" panose="020B0604030504040204" pitchFamily="50" charset="-128"/>
              </a:rPr>
              <a:t>Wi-Fi</a:t>
            </a:r>
            <a:r>
              <a:rPr lang="ja-JP" altLang="en-US" sz="1100">
                <a:solidFill>
                  <a:schemeClr val="tx1">
                    <a:lumMod val="95000"/>
                    <a:lumOff val="5000"/>
                  </a:schemeClr>
                </a:solidFill>
                <a:latin typeface="メイリオ" panose="020B0604030504040204" pitchFamily="50" charset="-128"/>
                <a:ea typeface="メイリオ" panose="020B0604030504040204" pitchFamily="50" charset="-128"/>
              </a:rPr>
              <a:t>等のさらなる整備</a:t>
            </a:r>
            <a:endParaRPr lang="en-US" altLang="ja-JP" sz="1100">
              <a:solidFill>
                <a:schemeClr val="tx1">
                  <a:lumMod val="95000"/>
                  <a:lumOff val="5000"/>
                </a:schemeClr>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r>
              <a:rPr kumimoji="1" lang="ja-JP" altLang="en-US" sz="110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rPr>
              <a:t>●安心・安全への取組の情報発信強化</a:t>
            </a:r>
            <a:endParaRPr kumimoji="1" lang="en-US" altLang="ja-JP" sz="1100" b="0" i="0" u="none" strike="noStrike" kern="1200" cap="none" spc="0" normalizeH="0" baseline="0" noProof="0">
              <a:ln>
                <a:noFill/>
              </a:ln>
              <a:solidFill>
                <a:schemeClr val="tx1">
                  <a:lumMod val="95000"/>
                  <a:lumOff val="5000"/>
                </a:schemeClr>
              </a:solidFill>
              <a:effectLst/>
              <a:uLnTx/>
              <a:uFillTx/>
              <a:latin typeface="メイリオ" panose="020B0604030504040204" pitchFamily="50" charset="-128"/>
              <a:ea typeface="メイリオ" panose="020B0604030504040204" pitchFamily="50" charset="-128"/>
            </a:endParaRPr>
          </a:p>
        </p:txBody>
      </p:sp>
      <p:sp>
        <p:nvSpPr>
          <p:cNvPr id="25" name="コンテンツ プレースホルダー 3">
            <a:extLst>
              <a:ext uri="{FF2B5EF4-FFF2-40B4-BE49-F238E27FC236}">
                <a16:creationId xmlns:a16="http://schemas.microsoft.com/office/drawing/2014/main" id="{901A6362-1881-D94C-8C51-24D33F65DBA6}"/>
              </a:ext>
            </a:extLst>
          </p:cNvPr>
          <p:cNvSpPr txBox="1">
            <a:spLocks/>
          </p:cNvSpPr>
          <p:nvPr/>
        </p:nvSpPr>
        <p:spPr>
          <a:xfrm>
            <a:off x="4740255" y="5075879"/>
            <a:ext cx="3984772" cy="1691706"/>
          </a:xfrm>
          <a:prstGeom prst="rect">
            <a:avLst/>
          </a:prstGeom>
          <a:solidFill>
            <a:sysClr val="window" lastClr="FFFFFF"/>
          </a:solidFill>
          <a:ln w="19050" cap="rnd" cmpd="sng" algn="ctr">
            <a:solidFill>
              <a:sysClr val="windowText" lastClr="000000"/>
            </a:solidFill>
            <a:prstDash val="solid"/>
          </a:ln>
          <a:effectLst/>
        </p:spPr>
        <p:txBody>
          <a:bodyPr anchor="t"/>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●事業者と旅行者双方の感染拡大防止策の徹底</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（業種別ガイドライン、新たな旅のエチケット等の遵守）</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indent="0">
              <a:spcAft>
                <a:spcPts val="800"/>
              </a:spcAft>
              <a:buClr>
                <a:prstClr val="white"/>
              </a:buClr>
              <a:buNone/>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●バリアフリー、</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LGBTQ</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、留学生などがストレスなく過ご</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a:r>
            <a:b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せる環境整備と啓発活動</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indent="0">
              <a:spcAft>
                <a:spcPts val="800"/>
              </a:spcAft>
              <a:buClr>
                <a:prstClr val="white"/>
              </a:buClr>
              <a:buNone/>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●デジタル化推進（アプリや</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QR</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コード）追跡システムなど</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r>
              <a:rPr lang="ja-JP" altLang="en-US" sz="1100">
                <a:solidFill>
                  <a:prstClr val="black"/>
                </a:solidFill>
                <a:latin typeface="メイリオ" panose="020B0604030504040204" pitchFamily="50" charset="-128"/>
                <a:ea typeface="メイリオ" panose="020B0604030504040204" pitchFamily="50" charset="-128"/>
              </a:rPr>
              <a:t>●非接触での観光案内推進（</a:t>
            </a:r>
            <a:r>
              <a:rPr lang="en-US" altLang="ja-JP" sz="1100">
                <a:solidFill>
                  <a:prstClr val="black"/>
                </a:solidFill>
                <a:latin typeface="メイリオ" panose="020B0604030504040204" pitchFamily="50" charset="-128"/>
                <a:ea typeface="メイリオ" panose="020B0604030504040204" pitchFamily="50" charset="-128"/>
              </a:rPr>
              <a:t>AI</a:t>
            </a:r>
            <a:r>
              <a:rPr lang="ja-JP" altLang="en-US" sz="1100">
                <a:solidFill>
                  <a:prstClr val="black"/>
                </a:solidFill>
                <a:latin typeface="メイリオ" panose="020B0604030504040204" pitchFamily="50" charset="-128"/>
                <a:ea typeface="メイリオ" panose="020B0604030504040204" pitchFamily="50" charset="-128"/>
              </a:rPr>
              <a:t>チャットボットの精度向上）</a:t>
            </a:r>
            <a:endParaRPr lang="en-US" altLang="ja-JP" sz="110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r>
              <a:rPr lang="ja-JP" altLang="en-US" sz="1100">
                <a:solidFill>
                  <a:prstClr val="black"/>
                </a:solidFill>
                <a:latin typeface="メイリオ" panose="020B0604030504040204" pitchFamily="50" charset="-128"/>
                <a:ea typeface="メイリオ" panose="020B0604030504040204" pitchFamily="50" charset="-128"/>
              </a:rPr>
              <a:t>●キャッシュレス決済の普及促進</a:t>
            </a:r>
            <a:endParaRPr lang="en-US" altLang="ja-JP" sz="110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800"/>
              </a:spcAft>
              <a:buClr>
                <a:prstClr val="white"/>
              </a:buClr>
              <a:buSzPct val="100000"/>
              <a:buFont typeface="Arial"/>
              <a:buNone/>
              <a:tabLst/>
              <a:defRPr/>
            </a:pP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567D3F35-6F80-B345-99E6-FB32EF004C9C}"/>
              </a:ext>
            </a:extLst>
          </p:cNvPr>
          <p:cNvSpPr txBox="1"/>
          <p:nvPr/>
        </p:nvSpPr>
        <p:spPr>
          <a:xfrm>
            <a:off x="170505" y="694427"/>
            <a:ext cx="5225143" cy="400110"/>
          </a:xfrm>
          <a:prstGeom prst="rect">
            <a:avLst/>
          </a:prstGeom>
          <a:noFill/>
        </p:spPr>
        <p:txBody>
          <a:bodyPr wrap="square" rtlCol="0">
            <a:spAutoFit/>
          </a:bodyPr>
          <a:lstStyle/>
          <a:p>
            <a:r>
              <a:rPr lang="ja-JP" altLang="en-US" sz="2000" b="1">
                <a:solidFill>
                  <a:srgbClr val="C00000"/>
                </a:solidFill>
                <a:latin typeface="Meiryo" panose="020B0604030504040204" pitchFamily="34" charset="-128"/>
                <a:ea typeface="Meiryo" panose="020B0604030504040204" pitchFamily="34" charset="-128"/>
              </a:rPr>
              <a:t>４．</a:t>
            </a:r>
            <a:r>
              <a:rPr lang="en-US" altLang="ja-JP" sz="2000" b="1">
                <a:solidFill>
                  <a:srgbClr val="C00000"/>
                </a:solidFill>
                <a:latin typeface="Meiryo" panose="020B0604030504040204" pitchFamily="34" charset="-128"/>
                <a:ea typeface="Meiryo" panose="020B0604030504040204" pitchFamily="34" charset="-128"/>
              </a:rPr>
              <a:t>With / After </a:t>
            </a:r>
            <a:r>
              <a:rPr lang="ja-JP" altLang="en-US" sz="2000" b="1">
                <a:solidFill>
                  <a:srgbClr val="C00000"/>
                </a:solidFill>
                <a:latin typeface="Meiryo" panose="020B0604030504040204" pitchFamily="34" charset="-128"/>
                <a:ea typeface="Meiryo" panose="020B0604030504040204" pitchFamily="34" charset="-128"/>
              </a:rPr>
              <a:t>コロナにおける重点</a:t>
            </a:r>
            <a:r>
              <a:rPr kumimoji="1" lang="ja-JP" altLang="en-US" sz="2000" b="1">
                <a:solidFill>
                  <a:srgbClr val="C00000"/>
                </a:solidFill>
                <a:latin typeface="Meiryo" panose="020B0604030504040204" pitchFamily="34" charset="-128"/>
                <a:ea typeface="Meiryo" panose="020B0604030504040204" pitchFamily="34" charset="-128"/>
              </a:rPr>
              <a:t>活動</a:t>
            </a:r>
          </a:p>
        </p:txBody>
      </p:sp>
      <p:sp>
        <p:nvSpPr>
          <p:cNvPr id="26" name="正方形/長方形 25">
            <a:extLst>
              <a:ext uri="{FF2B5EF4-FFF2-40B4-BE49-F238E27FC236}">
                <a16:creationId xmlns:a16="http://schemas.microsoft.com/office/drawing/2014/main" id="{FF49CA41-9B59-F04B-BF16-9467627769FB}"/>
              </a:ext>
            </a:extLst>
          </p:cNvPr>
          <p:cNvSpPr/>
          <p:nvPr/>
        </p:nvSpPr>
        <p:spPr>
          <a:xfrm>
            <a:off x="997963" y="1584308"/>
            <a:ext cx="1406368" cy="4058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ja-JP" altLang="en-US" sz="2000" b="1">
                <a:solidFill>
                  <a:srgbClr val="00B050"/>
                </a:solidFill>
                <a:latin typeface="メイリオ" panose="020B0604030504040204" pitchFamily="50" charset="-128"/>
                <a:ea typeface="メイリオ" panose="020B0604030504040204" pitchFamily="50" charset="-128"/>
              </a:rPr>
              <a:t>緑化･環境</a:t>
            </a:r>
            <a:endParaRPr kumimoji="1" lang="ja-JP" altLang="en-US" sz="2000">
              <a:solidFill>
                <a:srgbClr val="00B050"/>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204ECCA2-5008-794A-B539-DE7C54AB48EE}"/>
              </a:ext>
            </a:extLst>
          </p:cNvPr>
          <p:cNvSpPr/>
          <p:nvPr/>
        </p:nvSpPr>
        <p:spPr>
          <a:xfrm>
            <a:off x="2462409" y="1584923"/>
            <a:ext cx="1406368" cy="4058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ja-JP" altLang="en-US" sz="2000" b="1">
                <a:solidFill>
                  <a:srgbClr val="00B050"/>
                </a:solidFill>
                <a:latin typeface="メイリオ" panose="020B0604030504040204" pitchFamily="50" charset="-128"/>
                <a:ea typeface="メイリオ" panose="020B0604030504040204" pitchFamily="50" charset="-128"/>
              </a:rPr>
              <a:t>留学生</a:t>
            </a:r>
            <a:endParaRPr kumimoji="1" lang="ja-JP" altLang="en-US" sz="2000">
              <a:solidFill>
                <a:srgbClr val="00B050"/>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4E141073-0AE5-B346-B2CC-6E9D0071D5A9}"/>
              </a:ext>
            </a:extLst>
          </p:cNvPr>
          <p:cNvSpPr/>
          <p:nvPr/>
        </p:nvSpPr>
        <p:spPr>
          <a:xfrm>
            <a:off x="3910149" y="1584185"/>
            <a:ext cx="1406368" cy="4058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altLang="ja-JP" sz="2000" b="1">
                <a:solidFill>
                  <a:srgbClr val="00B050"/>
                </a:solidFill>
                <a:latin typeface="メイリオ" panose="020B0604030504040204" pitchFamily="50" charset="-128"/>
                <a:ea typeface="メイリオ" panose="020B0604030504040204" pitchFamily="50" charset="-128"/>
              </a:rPr>
              <a:t>LGBTQ</a:t>
            </a:r>
            <a:endParaRPr kumimoji="1" lang="ja-JP" altLang="en-US" sz="2000">
              <a:solidFill>
                <a:srgbClr val="00B050"/>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D64C6204-7AD4-774C-84CE-75EAA2D34910}"/>
              </a:ext>
            </a:extLst>
          </p:cNvPr>
          <p:cNvSpPr/>
          <p:nvPr/>
        </p:nvSpPr>
        <p:spPr>
          <a:xfrm>
            <a:off x="5360423" y="1580831"/>
            <a:ext cx="1406368" cy="4058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ja-JP" altLang="en-US" sz="2000" b="1">
                <a:solidFill>
                  <a:srgbClr val="00B050"/>
                </a:solidFill>
                <a:latin typeface="メイリオ" panose="020B0604030504040204" pitchFamily="50" charset="-128"/>
                <a:ea typeface="メイリオ" panose="020B0604030504040204" pitchFamily="50" charset="-128"/>
              </a:rPr>
              <a:t>富裕層</a:t>
            </a:r>
            <a:endParaRPr kumimoji="1" lang="ja-JP" altLang="en-US" sz="2000">
              <a:solidFill>
                <a:srgbClr val="00B050"/>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3C5B9748-0306-C24F-A0FB-25CCA36EA034}"/>
              </a:ext>
            </a:extLst>
          </p:cNvPr>
          <p:cNvSpPr/>
          <p:nvPr/>
        </p:nvSpPr>
        <p:spPr>
          <a:xfrm>
            <a:off x="6813561" y="1577477"/>
            <a:ext cx="1406368" cy="4058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altLang="ja-JP" sz="2000" b="1">
                <a:solidFill>
                  <a:srgbClr val="00B050"/>
                </a:solidFill>
                <a:latin typeface="メイリオ" panose="020B0604030504040204" pitchFamily="50" charset="-128"/>
                <a:ea typeface="メイリオ" panose="020B0604030504040204" pitchFamily="50" charset="-128"/>
              </a:rPr>
              <a:t>MICE</a:t>
            </a:r>
            <a:endParaRPr kumimoji="1" lang="ja-JP" altLang="en-US" sz="2000">
              <a:solidFill>
                <a:srgbClr val="00B05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548DC5D-D147-A041-B7F4-DD8F39E64721}"/>
              </a:ext>
            </a:extLst>
          </p:cNvPr>
          <p:cNvSpPr txBox="1"/>
          <p:nvPr/>
        </p:nvSpPr>
        <p:spPr>
          <a:xfrm>
            <a:off x="8238346" y="1561283"/>
            <a:ext cx="550718" cy="523220"/>
          </a:xfrm>
          <a:prstGeom prst="rect">
            <a:avLst/>
          </a:prstGeom>
          <a:noFill/>
        </p:spPr>
        <p:txBody>
          <a:bodyPr wrap="square" rtlCol="0">
            <a:spAutoFit/>
          </a:bodyPr>
          <a:lstStyle/>
          <a:p>
            <a:r>
              <a:rPr lang="en-US" altLang="ja-JP" sz="2800" b="1">
                <a:solidFill>
                  <a:srgbClr val="00B050"/>
                </a:solidFill>
                <a:latin typeface="Meiryo" panose="020B0604030504040204" pitchFamily="34" charset="-128"/>
                <a:ea typeface="Meiryo" panose="020B0604030504040204" pitchFamily="34" charset="-128"/>
              </a:rPr>
              <a:t>…</a:t>
            </a:r>
            <a:endParaRPr kumimoji="1" lang="ja-JP" altLang="en-US" sz="2800" b="1">
              <a:solidFill>
                <a:srgbClr val="00B050"/>
              </a:solidFill>
              <a:latin typeface="Meiryo" panose="020B0604030504040204" pitchFamily="34" charset="-128"/>
              <a:ea typeface="Meiryo" panose="020B0604030504040204" pitchFamily="34" charset="-128"/>
            </a:endParaRPr>
          </a:p>
        </p:txBody>
      </p:sp>
      <p:pic>
        <p:nvPicPr>
          <p:cNvPr id="1026" name="Picture 2">
            <a:extLst>
              <a:ext uri="{FF2B5EF4-FFF2-40B4-BE49-F238E27FC236}">
                <a16:creationId xmlns:a16="http://schemas.microsoft.com/office/drawing/2014/main" id="{AD989F2D-B5DB-46AB-B298-81C755F4DA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0624" y="359733"/>
            <a:ext cx="1370364" cy="1370364"/>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グループ化 30">
            <a:extLst>
              <a:ext uri="{FF2B5EF4-FFF2-40B4-BE49-F238E27FC236}">
                <a16:creationId xmlns:a16="http://schemas.microsoft.com/office/drawing/2014/main" id="{FE47ADDD-67DF-48CF-9449-6233E4B384FC}"/>
              </a:ext>
            </a:extLst>
          </p:cNvPr>
          <p:cNvGrpSpPr/>
          <p:nvPr/>
        </p:nvGrpSpPr>
        <p:grpSpPr>
          <a:xfrm>
            <a:off x="-2" y="0"/>
            <a:ext cx="9143999" cy="580144"/>
            <a:chOff x="-2" y="9304"/>
            <a:chExt cx="9143999" cy="570839"/>
          </a:xfrm>
        </p:grpSpPr>
        <p:sp>
          <p:nvSpPr>
            <p:cNvPr id="32" name="正方形/長方形 31">
              <a:extLst>
                <a:ext uri="{FF2B5EF4-FFF2-40B4-BE49-F238E27FC236}">
                  <a16:creationId xmlns:a16="http://schemas.microsoft.com/office/drawing/2014/main" id="{DD5131FE-DBCB-4EAD-ACBB-28C664454955}"/>
                </a:ext>
              </a:extLst>
            </p:cNvPr>
            <p:cNvSpPr/>
            <p:nvPr/>
          </p:nvSpPr>
          <p:spPr>
            <a:xfrm>
              <a:off x="-2" y="9304"/>
              <a:ext cx="9143999" cy="570839"/>
            </a:xfrm>
            <a:prstGeom prst="rect">
              <a:avLst/>
            </a:prstGeom>
            <a:solidFill>
              <a:srgbClr val="2F5597"/>
            </a:solidFill>
            <a:ln>
              <a:solidFill>
                <a:srgbClr val="2F5597"/>
              </a:solidFill>
            </a:ln>
          </p:spPr>
          <p:txBody>
            <a:bodyPr wrap="square" rtlCol="0" anchor="ctr" anchorCtr="0">
              <a:noAutofit/>
            </a:bodyPr>
            <a:lstStyle/>
            <a:p>
              <a:r>
                <a:rPr lang="ja-JP" altLang="en-US" sz="20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大阪観光局・</a:t>
              </a:r>
              <a:r>
                <a:rPr lang="ja-JP" altLang="en-US" sz="200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取組みの</a:t>
              </a:r>
              <a:r>
                <a:rPr lang="ja-JP" altLang="en-US" sz="20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方向性</a:t>
              </a:r>
            </a:p>
          </p:txBody>
        </p:sp>
        <p:pic>
          <p:nvPicPr>
            <p:cNvPr id="33" name="図 32">
              <a:extLst>
                <a:ext uri="{FF2B5EF4-FFF2-40B4-BE49-F238E27FC236}">
                  <a16:creationId xmlns:a16="http://schemas.microsoft.com/office/drawing/2014/main" id="{C8CAA2C0-C625-40C4-8F8F-C8D36D68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8215" y="32615"/>
              <a:ext cx="549110" cy="538923"/>
            </a:xfrm>
            <a:prstGeom prst="rect">
              <a:avLst/>
            </a:prstGeom>
          </p:spPr>
        </p:pic>
      </p:grpSp>
    </p:spTree>
    <p:extLst>
      <p:ext uri="{BB962C8B-B14F-4D97-AF65-F5344CB8AC3E}">
        <p14:creationId xmlns:p14="http://schemas.microsoft.com/office/powerpoint/2010/main" val="447452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162068" y="2587199"/>
          <a:ext cx="8781937" cy="4206240"/>
        </p:xfrm>
        <a:graphic>
          <a:graphicData uri="http://schemas.openxmlformats.org/drawingml/2006/table">
            <a:tbl>
              <a:tblPr firstRow="1" bandRow="1">
                <a:tableStyleId>{5940675A-B579-460E-94D1-54222C63F5DA}</a:tableStyleId>
              </a:tblPr>
              <a:tblGrid>
                <a:gridCol w="2677831">
                  <a:extLst>
                    <a:ext uri="{9D8B030D-6E8A-4147-A177-3AD203B41FA5}">
                      <a16:colId xmlns:a16="http://schemas.microsoft.com/office/drawing/2014/main" val="20000"/>
                    </a:ext>
                  </a:extLst>
                </a:gridCol>
                <a:gridCol w="706545">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gridCol w="2085193">
                  <a:extLst>
                    <a:ext uri="{9D8B030D-6E8A-4147-A177-3AD203B41FA5}">
                      <a16:colId xmlns:a16="http://schemas.microsoft.com/office/drawing/2014/main" val="20003"/>
                    </a:ext>
                  </a:extLst>
                </a:gridCol>
              </a:tblGrid>
              <a:tr h="436310">
                <a:tc>
                  <a:txBody>
                    <a:bodyPr/>
                    <a:lstStyle/>
                    <a:p>
                      <a:pPr algn="ctr"/>
                      <a:r>
                        <a:rPr kumimoji="1" lang="ja-JP" altLang="en-US" sz="1300" b="1" dirty="0" smtClean="0">
                          <a:solidFill>
                            <a:schemeClr val="tx1"/>
                          </a:solidFill>
                          <a:latin typeface="+mn-lt"/>
                          <a:ea typeface="+mn-ea"/>
                          <a:cs typeface="メイリオ" panose="020B0604030504040204" pitchFamily="50" charset="-128"/>
                        </a:rPr>
                        <a:t>会議名</a:t>
                      </a:r>
                      <a:endParaRPr kumimoji="1" lang="ja-JP" altLang="en-US" sz="1300" b="1" dirty="0">
                        <a:solidFill>
                          <a:schemeClr val="tx1"/>
                        </a:solidFill>
                        <a:latin typeface="+mn-lt"/>
                        <a:ea typeface="+mn-ea"/>
                        <a:cs typeface="メイリオ" panose="020B0604030504040204" pitchFamily="50" charset="-128"/>
                      </a:endParaRPr>
                    </a:p>
                  </a:txBody>
                  <a:tcPr anchor="ctr">
                    <a:noFill/>
                  </a:tcPr>
                </a:tc>
                <a:tc>
                  <a:txBody>
                    <a:bodyPr/>
                    <a:lstStyle/>
                    <a:p>
                      <a:pPr algn="ctr"/>
                      <a:r>
                        <a:rPr kumimoji="1" lang="ja-JP" altLang="en-US" sz="1300" b="1" dirty="0" smtClean="0">
                          <a:solidFill>
                            <a:schemeClr val="tx1"/>
                          </a:solidFill>
                          <a:latin typeface="+mn-lt"/>
                          <a:ea typeface="+mn-ea"/>
                          <a:cs typeface="メイリオ" panose="020B0604030504040204" pitchFamily="50" charset="-128"/>
                        </a:rPr>
                        <a:t>委員数</a:t>
                      </a:r>
                      <a:endParaRPr kumimoji="1" lang="ja-JP" altLang="en-US" sz="1300" b="1" dirty="0">
                        <a:solidFill>
                          <a:schemeClr val="tx1"/>
                        </a:solidFill>
                        <a:latin typeface="+mn-lt"/>
                        <a:ea typeface="+mn-ea"/>
                        <a:cs typeface="メイリオ" panose="020B0604030504040204" pitchFamily="50" charset="-128"/>
                      </a:endParaRPr>
                    </a:p>
                  </a:txBody>
                  <a:tcPr anchor="ctr">
                    <a:noFill/>
                  </a:tcPr>
                </a:tc>
                <a:tc>
                  <a:txBody>
                    <a:bodyPr/>
                    <a:lstStyle/>
                    <a:p>
                      <a:pPr algn="ctr"/>
                      <a:r>
                        <a:rPr kumimoji="1" lang="ja-JP" altLang="en-US" sz="1300" b="1" dirty="0" smtClean="0">
                          <a:solidFill>
                            <a:schemeClr val="tx1"/>
                          </a:solidFill>
                          <a:latin typeface="+mn-lt"/>
                          <a:ea typeface="+mn-ea"/>
                          <a:cs typeface="メイリオ" panose="020B0604030504040204" pitchFamily="50" charset="-128"/>
                        </a:rPr>
                        <a:t>議論・検討の内容</a:t>
                      </a:r>
                      <a:endParaRPr kumimoji="1" lang="ja-JP" altLang="en-US" sz="1300" b="1" dirty="0">
                        <a:solidFill>
                          <a:schemeClr val="tx1"/>
                        </a:solidFill>
                        <a:latin typeface="+mn-lt"/>
                        <a:ea typeface="+mn-ea"/>
                        <a:cs typeface="メイリオ" panose="020B0604030504040204" pitchFamily="50" charset="-128"/>
                      </a:endParaRPr>
                    </a:p>
                  </a:txBody>
                  <a:tcPr anchor="ctr">
                    <a:noFill/>
                  </a:tcPr>
                </a:tc>
                <a:tc>
                  <a:txBody>
                    <a:bodyPr/>
                    <a:lstStyle/>
                    <a:p>
                      <a:pPr algn="ctr"/>
                      <a:r>
                        <a:rPr kumimoji="1" lang="ja-JP" altLang="en-US" sz="1300" b="1" dirty="0" smtClean="0">
                          <a:solidFill>
                            <a:schemeClr val="tx1"/>
                          </a:solidFill>
                          <a:latin typeface="+mn-lt"/>
                          <a:ea typeface="+mn-ea"/>
                          <a:cs typeface="メイリオ" panose="020B0604030504040204" pitchFamily="50" charset="-128"/>
                        </a:rPr>
                        <a:t>設置期間　</a:t>
                      </a:r>
                      <a:endParaRPr kumimoji="1" lang="en-US" altLang="ja-JP" sz="1300" b="1" dirty="0" smtClean="0">
                        <a:solidFill>
                          <a:schemeClr val="tx1"/>
                        </a:solidFill>
                        <a:latin typeface="+mn-lt"/>
                        <a:ea typeface="+mn-ea"/>
                        <a:cs typeface="メイリオ" panose="020B0604030504040204" pitchFamily="50" charset="-128"/>
                      </a:endParaRPr>
                    </a:p>
                    <a:p>
                      <a:pPr algn="ctr"/>
                      <a:r>
                        <a:rPr kumimoji="1" lang="ja-JP" altLang="en-US" sz="1300" b="1" dirty="0" smtClean="0">
                          <a:solidFill>
                            <a:schemeClr val="tx1"/>
                          </a:solidFill>
                          <a:latin typeface="+mn-lt"/>
                          <a:ea typeface="+mn-ea"/>
                          <a:cs typeface="メイリオ" panose="020B0604030504040204" pitchFamily="50" charset="-128"/>
                        </a:rPr>
                        <a:t>（会議開催回数）</a:t>
                      </a:r>
                      <a:endParaRPr kumimoji="1" lang="ja-JP" altLang="en-US" sz="1300" b="1" dirty="0">
                        <a:solidFill>
                          <a:schemeClr val="tx1"/>
                        </a:solidFill>
                        <a:latin typeface="+mn-lt"/>
                        <a:ea typeface="+mn-ea"/>
                        <a:cs typeface="メイリオ" panose="020B0604030504040204" pitchFamily="50" charset="-128"/>
                      </a:endParaRPr>
                    </a:p>
                  </a:txBody>
                  <a:tcPr anchor="ctr">
                    <a:noFill/>
                  </a:tcPr>
                </a:tc>
                <a:extLst>
                  <a:ext uri="{0D108BD9-81ED-4DB2-BD59-A6C34878D82A}">
                    <a16:rowId xmlns:a16="http://schemas.microsoft.com/office/drawing/2014/main" val="10000"/>
                  </a:ext>
                </a:extLst>
              </a:tr>
              <a:tr h="436310">
                <a:tc>
                  <a:txBody>
                    <a:bodyPr/>
                    <a:lstStyle/>
                    <a:p>
                      <a:r>
                        <a:rPr kumimoji="1" lang="ja-JP" altLang="en-US" sz="1300" b="1" dirty="0" smtClean="0">
                          <a:solidFill>
                            <a:schemeClr val="tx1"/>
                          </a:solidFill>
                          <a:latin typeface="+mn-lt"/>
                          <a:ea typeface="+mn-ea"/>
                          <a:cs typeface="メイリオ" panose="020B0604030504040204" pitchFamily="50" charset="-128"/>
                        </a:rPr>
                        <a:t>①大阪府市都市魅力戦略推進会議</a:t>
                      </a:r>
                      <a:endParaRPr kumimoji="1" lang="ja-JP" altLang="en-US" sz="1300" b="1" dirty="0">
                        <a:solidFill>
                          <a:schemeClr val="tx1"/>
                        </a:solidFill>
                        <a:latin typeface="+mn-lt"/>
                        <a:ea typeface="+mn-ea"/>
                        <a:cs typeface="メイリオ" panose="020B0604030504040204" pitchFamily="50" charset="-128"/>
                      </a:endParaRPr>
                    </a:p>
                  </a:txBody>
                  <a:tcPr anchor="ctr">
                    <a:lnB w="9525"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300" dirty="0" smtClean="0">
                          <a:solidFill>
                            <a:schemeClr val="tx1"/>
                          </a:solidFill>
                          <a:latin typeface="+mn-lt"/>
                          <a:ea typeface="+mn-ea"/>
                          <a:cs typeface="メイリオ" panose="020B0604030504040204" pitchFamily="50" charset="-128"/>
                        </a:rPr>
                        <a:t>７名</a:t>
                      </a:r>
                    </a:p>
                  </a:txBody>
                  <a:tcPr anchor="ctr">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300" dirty="0" smtClean="0">
                          <a:solidFill>
                            <a:schemeClr val="tx1"/>
                          </a:solidFill>
                          <a:latin typeface="+mn-lt"/>
                          <a:ea typeface="+mn-ea"/>
                          <a:cs typeface="メイリオ" panose="020B0604030504040204" pitchFamily="50" charset="-128"/>
                        </a:rPr>
                        <a:t>大阪府市の都市魅力の推進に関する施策についての調査審議に関すること</a:t>
                      </a:r>
                      <a:endParaRPr kumimoji="1" lang="ja-JP" altLang="en-US" sz="1300" dirty="0">
                        <a:solidFill>
                          <a:schemeClr val="tx1"/>
                        </a:solidFill>
                        <a:latin typeface="+mn-lt"/>
                        <a:ea typeface="+mn-ea"/>
                        <a:cs typeface="メイリオ" panose="020B0604030504040204" pitchFamily="50" charset="-128"/>
                      </a:endParaRPr>
                    </a:p>
                  </a:txBody>
                  <a:tcPr anchor="ctr">
                    <a:lnB w="9525" cap="flat" cmpd="sng" algn="ctr">
                      <a:solidFill>
                        <a:schemeClr val="tx1"/>
                      </a:solidFill>
                      <a:prstDash val="solid"/>
                      <a:round/>
                      <a:headEnd type="none" w="med" len="med"/>
                      <a:tailEnd type="none" w="med" len="med"/>
                    </a:lnB>
                  </a:tcPr>
                </a:tc>
                <a:tc>
                  <a:txBody>
                    <a:bodyPr/>
                    <a:lstStyle/>
                    <a:p>
                      <a:pPr algn="l"/>
                      <a:r>
                        <a:rPr kumimoji="1" lang="ja-JP" altLang="en-US" sz="1300" dirty="0" smtClean="0">
                          <a:solidFill>
                            <a:schemeClr val="tx1"/>
                          </a:solidFill>
                          <a:latin typeface="+mn-lt"/>
                          <a:ea typeface="+mn-ea"/>
                          <a:cs typeface="メイリオ" panose="020B0604030504040204" pitchFamily="50" charset="-128"/>
                        </a:rPr>
                        <a:t>　</a:t>
                      </a:r>
                      <a:r>
                        <a:rPr kumimoji="1" lang="en-US" altLang="ja-JP" sz="1300" dirty="0" smtClean="0">
                          <a:solidFill>
                            <a:schemeClr val="tx1"/>
                          </a:solidFill>
                          <a:latin typeface="+mn-lt"/>
                          <a:ea typeface="+mn-ea"/>
                          <a:cs typeface="メイリオ" panose="020B0604030504040204" pitchFamily="50" charset="-128"/>
                        </a:rPr>
                        <a:t>2012</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2</a:t>
                      </a:r>
                      <a:r>
                        <a:rPr kumimoji="1" lang="ja-JP" altLang="en-US" sz="1300" dirty="0" smtClean="0">
                          <a:solidFill>
                            <a:schemeClr val="tx1"/>
                          </a:solidFill>
                          <a:latin typeface="+mn-lt"/>
                          <a:ea typeface="+mn-ea"/>
                          <a:cs typeface="メイリオ" panose="020B0604030504040204" pitchFamily="50" charset="-128"/>
                        </a:rPr>
                        <a:t>月～</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ja-JP" altLang="en-US" sz="1300" dirty="0" smtClean="0">
                          <a:solidFill>
                            <a:schemeClr val="tx1"/>
                          </a:solidFill>
                          <a:latin typeface="+mn-lt"/>
                          <a:ea typeface="+mn-ea"/>
                          <a:cs typeface="メイリオ" panose="020B0604030504040204" pitchFamily="50" charset="-128"/>
                        </a:rPr>
                        <a:t>（</a:t>
                      </a:r>
                      <a:r>
                        <a:rPr kumimoji="1" lang="en-US" altLang="ja-JP" sz="1300" dirty="0" smtClean="0">
                          <a:solidFill>
                            <a:schemeClr val="tx1"/>
                          </a:solidFill>
                          <a:latin typeface="+mn-lt"/>
                          <a:ea typeface="+mn-ea"/>
                          <a:cs typeface="メイリオ" panose="020B0604030504040204" pitchFamily="50" charset="-128"/>
                        </a:rPr>
                        <a:t>27</a:t>
                      </a:r>
                      <a:r>
                        <a:rPr kumimoji="1" lang="ja-JP" altLang="en-US" sz="1300" dirty="0" smtClean="0">
                          <a:solidFill>
                            <a:schemeClr val="tx1"/>
                          </a:solidFill>
                          <a:latin typeface="+mn-lt"/>
                          <a:ea typeface="+mn-ea"/>
                          <a:cs typeface="メイリオ" panose="020B0604030504040204" pitchFamily="50" charset="-128"/>
                        </a:rPr>
                        <a:t>回）</a:t>
                      </a:r>
                      <a:endParaRPr kumimoji="1" lang="en-US" altLang="ja-JP" sz="1300" dirty="0" smtClean="0">
                        <a:solidFill>
                          <a:schemeClr val="tx1"/>
                        </a:solidFill>
                        <a:latin typeface="+mn-lt"/>
                        <a:ea typeface="+mn-ea"/>
                        <a:cs typeface="メイリオ" panose="020B0604030504040204" pitchFamily="50" charset="-128"/>
                      </a:endParaRPr>
                    </a:p>
                  </a:txBody>
                  <a:tcPr anchor="ct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3561">
                <a:tc>
                  <a:txBody>
                    <a:bodyPr/>
                    <a:lstStyle/>
                    <a:p>
                      <a:r>
                        <a:rPr kumimoji="1" lang="ja-JP" altLang="en-US" sz="1300" b="1" dirty="0" smtClean="0">
                          <a:solidFill>
                            <a:schemeClr val="tx1"/>
                          </a:solidFill>
                          <a:latin typeface="+mn-lt"/>
                          <a:ea typeface="+mn-ea"/>
                          <a:cs typeface="メイリオ" panose="020B0604030504040204" pitchFamily="50" charset="-128"/>
                        </a:rPr>
                        <a:t>②新大学構想会議</a:t>
                      </a:r>
                      <a:endParaRPr kumimoji="1" lang="ja-JP" altLang="en-US" sz="1300" b="1" dirty="0">
                        <a:solidFill>
                          <a:schemeClr val="tx1"/>
                        </a:solidFill>
                        <a:latin typeface="+mn-lt"/>
                        <a:ea typeface="+mn-ea"/>
                        <a:cs typeface="メイリオ" panose="020B0604030504040204" pitchFamily="50" charset="-128"/>
                      </a:endParaRPr>
                    </a:p>
                  </a:txBody>
                  <a:tcPr anchor="ctr">
                    <a:lnT w="9525" cap="flat" cmpd="sng" algn="ctr">
                      <a:solidFill>
                        <a:schemeClr val="tx1"/>
                      </a:solidFill>
                      <a:prstDash val="solid"/>
                      <a:round/>
                      <a:headEnd type="none" w="med" len="med"/>
                      <a:tailEnd type="none" w="med" len="med"/>
                    </a:lnT>
                  </a:tcPr>
                </a:tc>
                <a:tc>
                  <a:txBody>
                    <a:bodyPr/>
                    <a:lstStyle/>
                    <a:p>
                      <a:pPr marL="0" indent="0" algn="r">
                        <a:buFont typeface="Arial" panose="020B0604020202020204" pitchFamily="34" charset="0"/>
                        <a:buNone/>
                      </a:pPr>
                      <a:r>
                        <a:rPr kumimoji="1" lang="ja-JP" altLang="en-US" sz="1300" dirty="0" smtClean="0">
                          <a:solidFill>
                            <a:schemeClr val="tx1"/>
                          </a:solidFill>
                          <a:latin typeface="+mn-lt"/>
                          <a:ea typeface="+mn-ea"/>
                          <a:cs typeface="メイリオ" panose="020B0604030504040204" pitchFamily="50" charset="-128"/>
                        </a:rPr>
                        <a:t>６名</a:t>
                      </a:r>
                    </a:p>
                  </a:txBody>
                  <a:tcPr anchor="ctr">
                    <a:lnT w="9525" cap="flat" cmpd="sng" algn="ctr">
                      <a:solidFill>
                        <a:schemeClr val="tx1"/>
                      </a:solidFill>
                      <a:prstDash val="solid"/>
                      <a:round/>
                      <a:headEnd type="none" w="med" len="med"/>
                      <a:tailEnd type="none" w="med" len="med"/>
                    </a:lnT>
                  </a:tcPr>
                </a:tc>
                <a:tc>
                  <a:txBody>
                    <a:bodyPr/>
                    <a:lstStyle/>
                    <a:p>
                      <a:pPr marL="285750" indent="-285750">
                        <a:buFont typeface="Arial" panose="020B0604020202020204" pitchFamily="34" charset="0"/>
                        <a:buChar char="•"/>
                      </a:pPr>
                      <a:r>
                        <a:rPr kumimoji="1" lang="ja-JP" altLang="en-US" sz="1300" dirty="0" smtClean="0">
                          <a:solidFill>
                            <a:schemeClr val="tx1"/>
                          </a:solidFill>
                          <a:latin typeface="+mn-lt"/>
                          <a:ea typeface="+mn-ea"/>
                          <a:cs typeface="メイリオ" panose="020B0604030504040204" pitchFamily="50" charset="-128"/>
                        </a:rPr>
                        <a:t>大阪における公立大学の将来ビジョンの取りまとめに関すること</a:t>
                      </a:r>
                    </a:p>
                  </a:txBody>
                  <a:tcPr anchor="ctr">
                    <a:lnT w="9525" cap="flat" cmpd="sng" algn="ctr">
                      <a:solidFill>
                        <a:schemeClr val="tx1"/>
                      </a:solidFill>
                      <a:prstDash val="solid"/>
                      <a:round/>
                      <a:headEnd type="none" w="med" len="med"/>
                      <a:tailEnd type="none" w="med" len="med"/>
                    </a:lnT>
                  </a:tcPr>
                </a:tc>
                <a:tc>
                  <a:txBody>
                    <a:bodyPr/>
                    <a:lstStyle/>
                    <a:p>
                      <a:pPr algn="l"/>
                      <a:r>
                        <a:rPr kumimoji="1" lang="ja-JP" altLang="en-US" sz="1300" dirty="0" smtClean="0">
                          <a:solidFill>
                            <a:schemeClr val="tx1"/>
                          </a:solidFill>
                          <a:latin typeface="+mn-lt"/>
                          <a:ea typeface="+mn-ea"/>
                          <a:cs typeface="メイリオ" panose="020B0604030504040204" pitchFamily="50" charset="-128"/>
                        </a:rPr>
                        <a:t>　</a:t>
                      </a:r>
                      <a:r>
                        <a:rPr kumimoji="1" lang="en-US" altLang="ja-JP" sz="1300" dirty="0" smtClean="0">
                          <a:solidFill>
                            <a:schemeClr val="tx1"/>
                          </a:solidFill>
                          <a:latin typeface="+mn-lt"/>
                          <a:ea typeface="+mn-ea"/>
                          <a:cs typeface="メイリオ" panose="020B0604030504040204" pitchFamily="50" charset="-128"/>
                        </a:rPr>
                        <a:t>2012</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6</a:t>
                      </a:r>
                      <a:r>
                        <a:rPr kumimoji="1" lang="ja-JP" altLang="en-US" sz="1300" dirty="0" smtClean="0">
                          <a:solidFill>
                            <a:schemeClr val="tx1"/>
                          </a:solidFill>
                          <a:latin typeface="+mn-lt"/>
                          <a:ea typeface="+mn-ea"/>
                          <a:cs typeface="メイリオ" panose="020B0604030504040204" pitchFamily="50" charset="-128"/>
                        </a:rPr>
                        <a:t>月～</a:t>
                      </a:r>
                      <a:r>
                        <a:rPr kumimoji="1" lang="en-US" altLang="ja-JP" sz="1300" dirty="0" smtClean="0">
                          <a:solidFill>
                            <a:schemeClr val="tx1"/>
                          </a:solidFill>
                          <a:latin typeface="+mn-lt"/>
                          <a:ea typeface="+mn-ea"/>
                          <a:cs typeface="メイリオ" panose="020B0604030504040204" pitchFamily="50" charset="-128"/>
                        </a:rPr>
                        <a:t>2013</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8</a:t>
                      </a:r>
                      <a:r>
                        <a:rPr kumimoji="1" lang="ja-JP" altLang="en-US" sz="1300" dirty="0" smtClean="0">
                          <a:solidFill>
                            <a:schemeClr val="tx1"/>
                          </a:solidFill>
                          <a:latin typeface="+mn-lt"/>
                          <a:ea typeface="+mn-ea"/>
                          <a:cs typeface="メイリオ" panose="020B0604030504040204" pitchFamily="50" charset="-128"/>
                        </a:rPr>
                        <a:t>月</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ja-JP" altLang="en-US" sz="1300" dirty="0" smtClean="0">
                          <a:solidFill>
                            <a:schemeClr val="tx1"/>
                          </a:solidFill>
                          <a:latin typeface="+mn-lt"/>
                          <a:ea typeface="+mn-ea"/>
                          <a:cs typeface="メイリオ" panose="020B0604030504040204" pitchFamily="50" charset="-128"/>
                        </a:rPr>
                        <a:t>（</a:t>
                      </a:r>
                      <a:r>
                        <a:rPr kumimoji="1" lang="en-US" altLang="ja-JP" sz="1300" dirty="0" smtClean="0">
                          <a:solidFill>
                            <a:schemeClr val="tx1"/>
                          </a:solidFill>
                          <a:latin typeface="+mn-lt"/>
                          <a:ea typeface="+mn-ea"/>
                          <a:cs typeface="メイリオ" panose="020B0604030504040204" pitchFamily="50" charset="-128"/>
                        </a:rPr>
                        <a:t>10</a:t>
                      </a:r>
                      <a:r>
                        <a:rPr kumimoji="1" lang="ja-JP" altLang="en-US" sz="1300" dirty="0" smtClean="0">
                          <a:solidFill>
                            <a:schemeClr val="tx1"/>
                          </a:solidFill>
                          <a:latin typeface="+mn-lt"/>
                          <a:ea typeface="+mn-ea"/>
                          <a:cs typeface="メイリオ" panose="020B0604030504040204" pitchFamily="50" charset="-128"/>
                        </a:rPr>
                        <a:t>回）</a:t>
                      </a:r>
                      <a:endParaRPr kumimoji="1" lang="en-US" altLang="ja-JP" sz="1300" dirty="0" smtClean="0">
                        <a:solidFill>
                          <a:schemeClr val="tx1"/>
                        </a:solidFill>
                        <a:latin typeface="+mn-lt"/>
                        <a:ea typeface="+mn-ea"/>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chemeClr val="tx1"/>
                          </a:solidFill>
                          <a:latin typeface="+mn-lt"/>
                          <a:ea typeface="+mn-ea"/>
                          <a:cs typeface="メイリオ" panose="020B0604030504040204" pitchFamily="50" charset="-128"/>
                        </a:rPr>
                        <a:t>2021</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10</a:t>
                      </a:r>
                      <a:r>
                        <a:rPr kumimoji="1" lang="ja-JP" altLang="en-US" sz="1300" dirty="0" smtClean="0">
                          <a:solidFill>
                            <a:schemeClr val="tx1"/>
                          </a:solidFill>
                          <a:latin typeface="+mn-lt"/>
                          <a:ea typeface="+mn-ea"/>
                          <a:cs typeface="メイリオ" panose="020B0604030504040204" pitchFamily="50" charset="-128"/>
                        </a:rPr>
                        <a:t>月廃止</a:t>
                      </a:r>
                      <a:endParaRPr kumimoji="1" lang="en-US" altLang="ja-JP" sz="1300" dirty="0" smtClean="0">
                        <a:solidFill>
                          <a:schemeClr val="tx1"/>
                        </a:solidFill>
                        <a:latin typeface="+mn-lt"/>
                        <a:ea typeface="+mn-ea"/>
                        <a:cs typeface="メイリオ" panose="020B0604030504040204" pitchFamily="50" charset="-128"/>
                      </a:endParaRPr>
                    </a:p>
                  </a:txBody>
                  <a:tcPr anchor="ct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790812">
                <a:tc>
                  <a:txBody>
                    <a:bodyPr/>
                    <a:lstStyle/>
                    <a:p>
                      <a:r>
                        <a:rPr kumimoji="1" lang="ja-JP" altLang="en-US" sz="1300" b="1" dirty="0" smtClean="0">
                          <a:solidFill>
                            <a:schemeClr val="tx1"/>
                          </a:solidFill>
                          <a:latin typeface="+mn-lt"/>
                          <a:ea typeface="+mn-ea"/>
                          <a:cs typeface="メイリオ" panose="020B0604030504040204" pitchFamily="50" charset="-128"/>
                        </a:rPr>
                        <a:t>③エネルギー戦略会議</a:t>
                      </a:r>
                      <a:endParaRPr kumimoji="1" lang="ja-JP" altLang="en-US" sz="1300" b="1" dirty="0">
                        <a:solidFill>
                          <a:schemeClr val="tx1"/>
                        </a:solidFill>
                        <a:latin typeface="+mn-lt"/>
                        <a:ea typeface="+mn-ea"/>
                        <a:cs typeface="メイリオ" panose="020B0604030504040204" pitchFamily="50" charset="-128"/>
                      </a:endParaRPr>
                    </a:p>
                  </a:txBody>
                  <a:tcPr anchor="ctr"/>
                </a:tc>
                <a:tc>
                  <a:txBody>
                    <a:bodyPr/>
                    <a:lstStyle/>
                    <a:p>
                      <a:pPr marL="0" indent="0" algn="r">
                        <a:buFont typeface="Arial" panose="020B0604020202020204" pitchFamily="34" charset="0"/>
                        <a:buNone/>
                      </a:pPr>
                      <a:r>
                        <a:rPr kumimoji="1" lang="en-US" altLang="ja-JP" sz="1300" dirty="0" smtClean="0">
                          <a:solidFill>
                            <a:schemeClr val="tx1"/>
                          </a:solidFill>
                          <a:latin typeface="+mn-lt"/>
                          <a:ea typeface="+mn-ea"/>
                          <a:cs typeface="メイリオ" panose="020B0604030504040204" pitchFamily="50" charset="-128"/>
                        </a:rPr>
                        <a:t>10</a:t>
                      </a:r>
                      <a:r>
                        <a:rPr kumimoji="1" lang="ja-JP" altLang="en-US" sz="1300" dirty="0" smtClean="0">
                          <a:solidFill>
                            <a:schemeClr val="tx1"/>
                          </a:solidFill>
                          <a:latin typeface="+mn-lt"/>
                          <a:ea typeface="+mn-ea"/>
                          <a:cs typeface="メイリオ" panose="020B0604030504040204" pitchFamily="50" charset="-128"/>
                        </a:rPr>
                        <a:t>名</a:t>
                      </a:r>
                    </a:p>
                  </a:txBody>
                  <a:tcPr anchor="ctr"/>
                </a:tc>
                <a:tc>
                  <a:txBody>
                    <a:bodyPr/>
                    <a:lstStyle/>
                    <a:p>
                      <a:pPr marL="285750" indent="-285750">
                        <a:buFont typeface="Arial" panose="020B0604020202020204" pitchFamily="34" charset="0"/>
                        <a:buChar char="•"/>
                      </a:pPr>
                      <a:r>
                        <a:rPr kumimoji="1" lang="ja-JP" altLang="en-US" sz="1300" dirty="0" smtClean="0">
                          <a:solidFill>
                            <a:schemeClr val="tx1"/>
                          </a:solidFill>
                          <a:latin typeface="+mn-lt"/>
                          <a:ea typeface="+mn-ea"/>
                          <a:cs typeface="メイリオ" panose="020B0604030504040204" pitchFamily="50" charset="-128"/>
                        </a:rPr>
                        <a:t>エネルギー需給構造の転換にかかる研究及び提案に関すること。</a:t>
                      </a:r>
                      <a:endParaRPr kumimoji="1" lang="en-US" altLang="ja-JP" sz="1300" dirty="0" smtClean="0">
                        <a:solidFill>
                          <a:schemeClr val="tx1"/>
                        </a:solidFill>
                        <a:latin typeface="+mn-lt"/>
                        <a:ea typeface="+mn-ea"/>
                        <a:cs typeface="メイリオ" panose="020B0604030504040204" pitchFamily="50" charset="-128"/>
                      </a:endParaRPr>
                    </a:p>
                    <a:p>
                      <a:pPr marL="285750" indent="-285750">
                        <a:buFont typeface="Arial" panose="020B0604020202020204" pitchFamily="34" charset="0"/>
                        <a:buChar char="•"/>
                      </a:pPr>
                      <a:r>
                        <a:rPr kumimoji="1" lang="ja-JP" altLang="en-US" sz="1300" dirty="0" smtClean="0">
                          <a:solidFill>
                            <a:schemeClr val="tx1"/>
                          </a:solidFill>
                          <a:latin typeface="+mn-lt"/>
                          <a:ea typeface="+mn-ea"/>
                          <a:cs typeface="メイリオ" panose="020B0604030504040204" pitchFamily="50" charset="-128"/>
                        </a:rPr>
                        <a:t>府市エネルギー戦略の取りまとめに関すること。</a:t>
                      </a:r>
                    </a:p>
                  </a:txBody>
                  <a:tcPr anchor="ctr"/>
                </a:tc>
                <a:tc>
                  <a:txBody>
                    <a:bodyPr/>
                    <a:lstStyle/>
                    <a:p>
                      <a:pPr algn="ctr"/>
                      <a:r>
                        <a:rPr kumimoji="1" lang="en-US" altLang="ja-JP" sz="1300" dirty="0" smtClean="0">
                          <a:solidFill>
                            <a:schemeClr val="tx1"/>
                          </a:solidFill>
                          <a:latin typeface="+mn-lt"/>
                          <a:ea typeface="+mn-ea"/>
                          <a:cs typeface="メイリオ" panose="020B0604030504040204" pitchFamily="50" charset="-128"/>
                        </a:rPr>
                        <a:t>2012</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2</a:t>
                      </a:r>
                      <a:r>
                        <a:rPr kumimoji="1" lang="ja-JP" altLang="en-US" sz="1300" dirty="0" smtClean="0">
                          <a:solidFill>
                            <a:schemeClr val="tx1"/>
                          </a:solidFill>
                          <a:latin typeface="+mn-lt"/>
                          <a:ea typeface="+mn-ea"/>
                          <a:cs typeface="メイリオ" panose="020B0604030504040204" pitchFamily="50" charset="-128"/>
                        </a:rPr>
                        <a:t>月～</a:t>
                      </a:r>
                      <a:r>
                        <a:rPr kumimoji="1" lang="en-US" altLang="ja-JP" sz="1300" dirty="0" smtClean="0">
                          <a:solidFill>
                            <a:schemeClr val="tx1"/>
                          </a:solidFill>
                          <a:latin typeface="+mn-lt"/>
                          <a:ea typeface="+mn-ea"/>
                          <a:cs typeface="メイリオ" panose="020B0604030504040204" pitchFamily="50" charset="-128"/>
                        </a:rPr>
                        <a:t>2013</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5</a:t>
                      </a:r>
                      <a:r>
                        <a:rPr kumimoji="1" lang="ja-JP" altLang="en-US" sz="1300" dirty="0" smtClean="0">
                          <a:solidFill>
                            <a:schemeClr val="tx1"/>
                          </a:solidFill>
                          <a:latin typeface="+mn-lt"/>
                          <a:ea typeface="+mn-ea"/>
                          <a:cs typeface="メイリオ" panose="020B0604030504040204" pitchFamily="50" charset="-128"/>
                        </a:rPr>
                        <a:t>月</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ja-JP" altLang="en-US" sz="1300" dirty="0" smtClean="0">
                          <a:solidFill>
                            <a:schemeClr val="tx1"/>
                          </a:solidFill>
                          <a:latin typeface="+mn-lt"/>
                          <a:ea typeface="+mn-ea"/>
                          <a:cs typeface="メイリオ" panose="020B0604030504040204" pitchFamily="50" charset="-128"/>
                        </a:rPr>
                        <a:t>（</a:t>
                      </a:r>
                      <a:r>
                        <a:rPr kumimoji="1" lang="en-US" altLang="ja-JP" sz="1300" dirty="0" smtClean="0">
                          <a:solidFill>
                            <a:schemeClr val="tx1"/>
                          </a:solidFill>
                          <a:latin typeface="+mn-lt"/>
                          <a:ea typeface="+mn-ea"/>
                          <a:cs typeface="メイリオ" panose="020B0604030504040204" pitchFamily="50" charset="-128"/>
                        </a:rPr>
                        <a:t>28</a:t>
                      </a:r>
                      <a:r>
                        <a:rPr kumimoji="1" lang="ja-JP" altLang="en-US" sz="1300" dirty="0" smtClean="0">
                          <a:solidFill>
                            <a:schemeClr val="tx1"/>
                          </a:solidFill>
                          <a:latin typeface="+mn-lt"/>
                          <a:ea typeface="+mn-ea"/>
                          <a:cs typeface="メイリオ" panose="020B0604030504040204" pitchFamily="50" charset="-128"/>
                        </a:rPr>
                        <a:t>回）</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en-US" altLang="ja-JP" sz="1300" dirty="0" smtClean="0">
                          <a:solidFill>
                            <a:schemeClr val="tx1"/>
                          </a:solidFill>
                          <a:latin typeface="+mn-lt"/>
                          <a:ea typeface="+mn-ea"/>
                          <a:cs typeface="メイリオ" panose="020B0604030504040204" pitchFamily="50" charset="-128"/>
                        </a:rPr>
                        <a:t>2013</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10</a:t>
                      </a:r>
                      <a:r>
                        <a:rPr kumimoji="1" lang="ja-JP" altLang="en-US" sz="1300" dirty="0" smtClean="0">
                          <a:solidFill>
                            <a:schemeClr val="tx1"/>
                          </a:solidFill>
                          <a:latin typeface="+mn-lt"/>
                          <a:ea typeface="+mn-ea"/>
                          <a:cs typeface="メイリオ" panose="020B0604030504040204" pitchFamily="50" charset="-128"/>
                        </a:rPr>
                        <a:t>月廃止</a:t>
                      </a:r>
                      <a:endParaRPr kumimoji="1" lang="ja-JP" altLang="en-US" sz="1300" dirty="0">
                        <a:solidFill>
                          <a:schemeClr val="tx1"/>
                        </a:solidFill>
                        <a:latin typeface="+mn-lt"/>
                        <a:ea typeface="+mn-ea"/>
                        <a:cs typeface="メイリオ" panose="020B0604030504040204" pitchFamily="50" charset="-128"/>
                      </a:endParaRPr>
                    </a:p>
                  </a:txBody>
                  <a:tcPr anchor="ctr"/>
                </a:tc>
                <a:extLst>
                  <a:ext uri="{0D108BD9-81ED-4DB2-BD59-A6C34878D82A}">
                    <a16:rowId xmlns:a16="http://schemas.microsoft.com/office/drawing/2014/main" val="10004"/>
                  </a:ext>
                </a:extLst>
              </a:tr>
              <a:tr h="613561">
                <a:tc>
                  <a:txBody>
                    <a:bodyPr/>
                    <a:lstStyle/>
                    <a:p>
                      <a:r>
                        <a:rPr kumimoji="1" lang="ja-JP" altLang="en-US" sz="1300" b="1" dirty="0" smtClean="0">
                          <a:solidFill>
                            <a:schemeClr val="tx1"/>
                          </a:solidFill>
                          <a:latin typeface="+mn-lt"/>
                          <a:ea typeface="+mn-ea"/>
                          <a:cs typeface="メイリオ" panose="020B0604030504040204" pitchFamily="50" charset="-128"/>
                        </a:rPr>
                        <a:t>④医療戦略会議</a:t>
                      </a:r>
                      <a:endParaRPr kumimoji="1" lang="ja-JP" altLang="en-US" sz="1300" b="1" dirty="0">
                        <a:solidFill>
                          <a:schemeClr val="tx1"/>
                        </a:solidFill>
                        <a:latin typeface="+mn-lt"/>
                        <a:ea typeface="+mn-ea"/>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300" dirty="0" smtClean="0">
                          <a:solidFill>
                            <a:schemeClr val="tx1"/>
                          </a:solidFill>
                          <a:latin typeface="+mn-lt"/>
                          <a:ea typeface="+mn-ea"/>
                          <a:cs typeface="メイリオ" panose="020B0604030504040204" pitchFamily="50" charset="-128"/>
                        </a:rPr>
                        <a:t>５名</a:t>
                      </a:r>
                      <a:endParaRPr kumimoji="1" lang="ja-JP" altLang="en-US" sz="1300" dirty="0">
                        <a:solidFill>
                          <a:schemeClr val="tx1"/>
                        </a:solidFill>
                        <a:latin typeface="+mn-lt"/>
                        <a:ea typeface="+mn-ea"/>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300" dirty="0" smtClean="0">
                          <a:solidFill>
                            <a:schemeClr val="tx1"/>
                          </a:solidFill>
                          <a:latin typeface="+mn-lt"/>
                          <a:ea typeface="+mn-ea"/>
                          <a:cs typeface="メイリオ" panose="020B0604030504040204" pitchFamily="50" charset="-128"/>
                        </a:rPr>
                        <a:t>医療及び保健に関する施策の在り方並びにこれらに関連する産業の振興の方向性等についての調査審議に関すること。</a:t>
                      </a:r>
                      <a:endParaRPr kumimoji="1" lang="ja-JP" altLang="en-US" sz="1300" dirty="0">
                        <a:solidFill>
                          <a:schemeClr val="tx1"/>
                        </a:solidFill>
                        <a:latin typeface="+mn-lt"/>
                        <a:ea typeface="+mn-ea"/>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300" dirty="0" smtClean="0">
                          <a:solidFill>
                            <a:schemeClr val="tx1"/>
                          </a:solidFill>
                          <a:latin typeface="+mn-lt"/>
                          <a:ea typeface="+mn-ea"/>
                          <a:cs typeface="メイリオ" panose="020B0604030504040204" pitchFamily="50" charset="-128"/>
                        </a:rPr>
                        <a:t>2013</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4</a:t>
                      </a:r>
                      <a:r>
                        <a:rPr kumimoji="1" lang="ja-JP" altLang="en-US" sz="1300" dirty="0" smtClean="0">
                          <a:solidFill>
                            <a:schemeClr val="tx1"/>
                          </a:solidFill>
                          <a:latin typeface="+mn-lt"/>
                          <a:ea typeface="+mn-ea"/>
                          <a:cs typeface="メイリオ" panose="020B0604030504040204" pitchFamily="50" charset="-128"/>
                        </a:rPr>
                        <a:t>月～</a:t>
                      </a:r>
                      <a:r>
                        <a:rPr kumimoji="1" lang="en-US" altLang="ja-JP" sz="1300" dirty="0" smtClean="0">
                          <a:solidFill>
                            <a:schemeClr val="tx1"/>
                          </a:solidFill>
                          <a:latin typeface="+mn-lt"/>
                          <a:ea typeface="+mn-ea"/>
                          <a:cs typeface="メイリオ" panose="020B0604030504040204" pitchFamily="50" charset="-128"/>
                        </a:rPr>
                        <a:t>2014</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1</a:t>
                      </a:r>
                      <a:r>
                        <a:rPr kumimoji="1" lang="ja-JP" altLang="en-US" sz="1300" dirty="0" smtClean="0">
                          <a:solidFill>
                            <a:schemeClr val="tx1"/>
                          </a:solidFill>
                          <a:latin typeface="+mn-lt"/>
                          <a:ea typeface="+mn-ea"/>
                          <a:cs typeface="メイリオ" panose="020B0604030504040204" pitchFamily="50" charset="-128"/>
                        </a:rPr>
                        <a:t>月</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ja-JP" altLang="en-US" sz="1300" dirty="0" smtClean="0">
                          <a:solidFill>
                            <a:schemeClr val="tx1"/>
                          </a:solidFill>
                          <a:latin typeface="+mn-lt"/>
                          <a:ea typeface="+mn-ea"/>
                          <a:cs typeface="メイリオ" panose="020B0604030504040204" pitchFamily="50" charset="-128"/>
                        </a:rPr>
                        <a:t>（９回）</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en-US" altLang="ja-JP" sz="1300" dirty="0" smtClean="0">
                          <a:solidFill>
                            <a:schemeClr val="tx1"/>
                          </a:solidFill>
                          <a:latin typeface="+mn-lt"/>
                          <a:ea typeface="+mn-ea"/>
                          <a:cs typeface="メイリオ" panose="020B0604030504040204" pitchFamily="50" charset="-128"/>
                        </a:rPr>
                        <a:t>2014</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4</a:t>
                      </a:r>
                      <a:r>
                        <a:rPr kumimoji="1" lang="ja-JP" altLang="en-US" sz="1300" dirty="0" smtClean="0">
                          <a:solidFill>
                            <a:schemeClr val="tx1"/>
                          </a:solidFill>
                          <a:latin typeface="+mn-lt"/>
                          <a:ea typeface="+mn-ea"/>
                          <a:cs typeface="メイリオ" panose="020B0604030504040204" pitchFamily="50" charset="-128"/>
                        </a:rPr>
                        <a:t>月廃止</a:t>
                      </a:r>
                      <a:endParaRPr kumimoji="1" lang="ja-JP" altLang="en-US" sz="1300" dirty="0">
                        <a:solidFill>
                          <a:schemeClr val="tx1"/>
                        </a:solidFill>
                        <a:latin typeface="+mn-lt"/>
                        <a:ea typeface="+mn-ea"/>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13561">
                <a:tc>
                  <a:txBody>
                    <a:bodyPr/>
                    <a:lstStyle/>
                    <a:p>
                      <a:r>
                        <a:rPr kumimoji="1" lang="ja-JP" altLang="en-US" sz="1300" b="1" dirty="0" smtClean="0">
                          <a:solidFill>
                            <a:schemeClr val="tx1"/>
                          </a:solidFill>
                          <a:latin typeface="+mn-lt"/>
                          <a:ea typeface="+mn-ea"/>
                          <a:cs typeface="メイリオ" panose="020B0604030504040204" pitchFamily="50" charset="-128"/>
                        </a:rPr>
                        <a:t>⑤規制改革会議</a:t>
                      </a:r>
                      <a:endParaRPr kumimoji="1" lang="ja-JP" altLang="en-US" sz="1300" b="1" dirty="0">
                        <a:solidFill>
                          <a:schemeClr val="tx1"/>
                        </a:solidFill>
                        <a:latin typeface="+mn-lt"/>
                        <a:ea typeface="+mn-ea"/>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buFont typeface="Arial" panose="020B0604020202020204" pitchFamily="34" charset="0"/>
                        <a:buNone/>
                      </a:pPr>
                      <a:r>
                        <a:rPr kumimoji="1" lang="ja-JP" altLang="en-US" sz="1300" dirty="0" smtClean="0">
                          <a:solidFill>
                            <a:schemeClr val="tx1"/>
                          </a:solidFill>
                          <a:latin typeface="+mn-lt"/>
                          <a:ea typeface="+mn-ea"/>
                          <a:cs typeface="メイリオ" panose="020B0604030504040204" pitchFamily="50" charset="-128"/>
                        </a:rPr>
                        <a:t>８名</a:t>
                      </a:r>
                      <a:endParaRPr kumimoji="1" lang="ja-JP" altLang="en-US" sz="1300" dirty="0">
                        <a:solidFill>
                          <a:schemeClr val="tx1"/>
                        </a:solidFill>
                        <a:latin typeface="+mn-lt"/>
                        <a:ea typeface="+mn-ea"/>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ja-JP" altLang="en-US" sz="1300" dirty="0" smtClean="0">
                          <a:solidFill>
                            <a:schemeClr val="tx1"/>
                          </a:solidFill>
                          <a:latin typeface="+mn-lt"/>
                          <a:ea typeface="+mn-ea"/>
                          <a:cs typeface="メイリオ" panose="020B0604030504040204" pitchFamily="50" charset="-128"/>
                        </a:rPr>
                        <a:t>成長戦略の推進及び大阪の産業の活性化等に資するための規制緩和及び制度の改善についての調査審議に関すること。</a:t>
                      </a:r>
                      <a:endParaRPr kumimoji="1" lang="ja-JP" altLang="en-US" sz="1300" dirty="0">
                        <a:solidFill>
                          <a:schemeClr val="tx1"/>
                        </a:solidFill>
                        <a:latin typeface="+mn-lt"/>
                        <a:ea typeface="+mn-ea"/>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300" dirty="0" smtClean="0">
                          <a:solidFill>
                            <a:schemeClr val="tx1"/>
                          </a:solidFill>
                          <a:latin typeface="+mn-lt"/>
                          <a:ea typeface="+mn-ea"/>
                          <a:cs typeface="メイリオ" panose="020B0604030504040204" pitchFamily="50" charset="-128"/>
                        </a:rPr>
                        <a:t>2013</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7</a:t>
                      </a:r>
                      <a:r>
                        <a:rPr kumimoji="1" lang="ja-JP" altLang="en-US" sz="1300" dirty="0" smtClean="0">
                          <a:solidFill>
                            <a:schemeClr val="tx1"/>
                          </a:solidFill>
                          <a:latin typeface="+mn-lt"/>
                          <a:ea typeface="+mn-ea"/>
                          <a:cs typeface="メイリオ" panose="020B0604030504040204" pitchFamily="50" charset="-128"/>
                        </a:rPr>
                        <a:t>月～</a:t>
                      </a:r>
                      <a:r>
                        <a:rPr kumimoji="1" lang="en-US" altLang="ja-JP" sz="1300" dirty="0" smtClean="0">
                          <a:solidFill>
                            <a:schemeClr val="tx1"/>
                          </a:solidFill>
                          <a:latin typeface="+mn-lt"/>
                          <a:ea typeface="+mn-ea"/>
                          <a:cs typeface="メイリオ" panose="020B0604030504040204" pitchFamily="50" charset="-128"/>
                        </a:rPr>
                        <a:t>2014</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3</a:t>
                      </a:r>
                      <a:r>
                        <a:rPr kumimoji="1" lang="ja-JP" altLang="en-US" sz="1300" dirty="0" smtClean="0">
                          <a:solidFill>
                            <a:schemeClr val="tx1"/>
                          </a:solidFill>
                          <a:latin typeface="+mn-lt"/>
                          <a:ea typeface="+mn-ea"/>
                          <a:cs typeface="メイリオ" panose="020B0604030504040204" pitchFamily="50" charset="-128"/>
                        </a:rPr>
                        <a:t>月</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ja-JP" altLang="en-US" sz="1300" dirty="0" smtClean="0">
                          <a:solidFill>
                            <a:schemeClr val="tx1"/>
                          </a:solidFill>
                          <a:latin typeface="+mn-lt"/>
                          <a:ea typeface="+mn-ea"/>
                          <a:cs typeface="メイリオ" panose="020B0604030504040204" pitchFamily="50" charset="-128"/>
                        </a:rPr>
                        <a:t>（７回）</a:t>
                      </a:r>
                      <a:endParaRPr kumimoji="1" lang="en-US" altLang="ja-JP" sz="1300" dirty="0" smtClean="0">
                        <a:solidFill>
                          <a:schemeClr val="tx1"/>
                        </a:solidFill>
                        <a:latin typeface="+mn-lt"/>
                        <a:ea typeface="+mn-ea"/>
                        <a:cs typeface="メイリオ" panose="020B0604030504040204" pitchFamily="50" charset="-128"/>
                      </a:endParaRPr>
                    </a:p>
                    <a:p>
                      <a:pPr algn="ctr"/>
                      <a:r>
                        <a:rPr kumimoji="1" lang="en-US" altLang="ja-JP" sz="1300" dirty="0" smtClean="0">
                          <a:solidFill>
                            <a:schemeClr val="tx1"/>
                          </a:solidFill>
                          <a:latin typeface="+mn-lt"/>
                          <a:ea typeface="+mn-ea"/>
                          <a:cs typeface="メイリオ" panose="020B0604030504040204" pitchFamily="50" charset="-128"/>
                        </a:rPr>
                        <a:t>2014</a:t>
                      </a:r>
                      <a:r>
                        <a:rPr kumimoji="1" lang="ja-JP" altLang="en-US" sz="1300" dirty="0" smtClean="0">
                          <a:solidFill>
                            <a:schemeClr val="tx1"/>
                          </a:solidFill>
                          <a:latin typeface="+mn-lt"/>
                          <a:ea typeface="+mn-ea"/>
                          <a:cs typeface="メイリオ" panose="020B0604030504040204" pitchFamily="50" charset="-128"/>
                        </a:rPr>
                        <a:t>年</a:t>
                      </a:r>
                      <a:r>
                        <a:rPr kumimoji="1" lang="en-US" altLang="ja-JP" sz="1300" dirty="0" smtClean="0">
                          <a:solidFill>
                            <a:schemeClr val="tx1"/>
                          </a:solidFill>
                          <a:latin typeface="+mn-lt"/>
                          <a:ea typeface="+mn-ea"/>
                          <a:cs typeface="メイリオ" panose="020B0604030504040204" pitchFamily="50" charset="-128"/>
                        </a:rPr>
                        <a:t>3</a:t>
                      </a:r>
                      <a:r>
                        <a:rPr kumimoji="1" lang="ja-JP" altLang="en-US" sz="1300" dirty="0" smtClean="0">
                          <a:solidFill>
                            <a:schemeClr val="tx1"/>
                          </a:solidFill>
                          <a:latin typeface="+mn-lt"/>
                          <a:ea typeface="+mn-ea"/>
                          <a:cs typeface="メイリオ" panose="020B0604030504040204" pitchFamily="50" charset="-128"/>
                        </a:rPr>
                        <a:t>月廃止</a:t>
                      </a:r>
                      <a:endParaRPr kumimoji="1" lang="ja-JP" altLang="en-US" sz="1300" dirty="0">
                        <a:solidFill>
                          <a:schemeClr val="tx1"/>
                        </a:solidFill>
                        <a:latin typeface="+mn-lt"/>
                        <a:ea typeface="+mn-ea"/>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9059">
                <a:tc>
                  <a:txBody>
                    <a:bodyPr/>
                    <a:lstStyle/>
                    <a:p>
                      <a:endParaRPr kumimoji="1" lang="ja-JP" altLang="en-US" sz="1300" dirty="0">
                        <a:solidFill>
                          <a:schemeClr val="tx1"/>
                        </a:solidFill>
                        <a:latin typeface="+mn-lt"/>
                        <a:ea typeface="+mn-ea"/>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a:buFont typeface="Arial" panose="020B0604020202020204" pitchFamily="34" charset="0"/>
                        <a:buNone/>
                      </a:pPr>
                      <a:endParaRPr kumimoji="1" lang="ja-JP" altLang="en-US" sz="1300" dirty="0">
                        <a:solidFill>
                          <a:schemeClr val="tx1"/>
                        </a:solidFill>
                        <a:latin typeface="+mn-lt"/>
                        <a:ea typeface="+mn-ea"/>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1" lang="ja-JP" altLang="en-US" sz="1300" dirty="0">
                        <a:solidFill>
                          <a:schemeClr val="tx1"/>
                        </a:solidFill>
                        <a:latin typeface="+mn-lt"/>
                        <a:ea typeface="+mn-ea"/>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300" dirty="0">
                        <a:solidFill>
                          <a:schemeClr val="tx1"/>
                        </a:solidFill>
                        <a:latin typeface="+mn-lt"/>
                        <a:ea typeface="+mn-ea"/>
                        <a:cs typeface="メイリオ"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1" name="正方形/長方形 20"/>
          <p:cNvSpPr/>
          <p:nvPr/>
        </p:nvSpPr>
        <p:spPr>
          <a:xfrm>
            <a:off x="382408" y="6549124"/>
            <a:ext cx="8496944" cy="261610"/>
          </a:xfrm>
          <a:prstGeom prst="rect">
            <a:avLst/>
          </a:prstGeom>
        </p:spPr>
        <p:txBody>
          <a:bodyPr wrap="square">
            <a:spAutoFit/>
          </a:bodyPr>
          <a:lstStyle/>
          <a:p>
            <a:r>
              <a:rPr lang="ja-JP" altLang="en-US" sz="1100" dirty="0" smtClean="0">
                <a:latin typeface="BIZ UDゴシック" panose="020B0400000000000000" pitchFamily="49" charset="-128"/>
                <a:ea typeface="BIZ UDゴシック" panose="020B0400000000000000" pitchFamily="49" charset="-128"/>
                <a:cs typeface="メイリオ" panose="020B0604030504040204" pitchFamily="50" charset="-128"/>
              </a:rPr>
              <a:t>注）都市魅力戦略推進会議は、</a:t>
            </a:r>
            <a:r>
              <a:rPr lang="en-US" altLang="ja-JP" sz="1100" dirty="0" smtClean="0">
                <a:latin typeface="BIZ UDゴシック" panose="020B0400000000000000" pitchFamily="49" charset="-128"/>
                <a:ea typeface="BIZ UDゴシック" panose="020B0400000000000000" pitchFamily="49" charset="-128"/>
                <a:cs typeface="メイリオ" panose="020B0604030504040204" pitchFamily="50" charset="-128"/>
              </a:rPr>
              <a:t>2012.</a:t>
            </a:r>
            <a:r>
              <a:rPr lang="ja-JP" altLang="en-US" sz="1100" dirty="0" smtClean="0">
                <a:latin typeface="BIZ UDゴシック" panose="020B0400000000000000" pitchFamily="49" charset="-128"/>
                <a:ea typeface="BIZ UDゴシック" panose="020B0400000000000000" pitchFamily="49" charset="-128"/>
                <a:cs typeface="メイリオ" panose="020B0604030504040204" pitchFamily="50" charset="-128"/>
              </a:rPr>
              <a:t>６</a:t>
            </a:r>
            <a:r>
              <a:rPr lang="en-US" altLang="ja-JP" sz="1100" dirty="0" smtClean="0">
                <a:latin typeface="BIZ UDゴシック" panose="020B0400000000000000" pitchFamily="49" charset="-128"/>
                <a:ea typeface="BIZ UDゴシック" panose="020B0400000000000000" pitchFamily="49" charset="-128"/>
                <a:cs typeface="メイリオ" panose="020B0604030504040204" pitchFamily="50" charset="-128"/>
              </a:rPr>
              <a:t>.13</a:t>
            </a:r>
            <a:r>
              <a:rPr lang="ja-JP" altLang="en-US" sz="1100" dirty="0">
                <a:latin typeface="BIZ UDゴシック" panose="020B0400000000000000" pitchFamily="49" charset="-128"/>
                <a:ea typeface="BIZ UDゴシック" panose="020B0400000000000000" pitchFamily="49" charset="-128"/>
                <a:cs typeface="メイリオ" panose="020B0604030504040204" pitchFamily="50" charset="-128"/>
              </a:rPr>
              <a:t>ま</a:t>
            </a:r>
            <a:r>
              <a:rPr lang="ja-JP" altLang="en-US" sz="1100" dirty="0" smtClean="0">
                <a:latin typeface="BIZ UDゴシック" panose="020B0400000000000000" pitchFamily="49" charset="-128"/>
                <a:ea typeface="BIZ UDゴシック" panose="020B0400000000000000" pitchFamily="49" charset="-128"/>
                <a:cs typeface="メイリオ" panose="020B0604030504040204" pitchFamily="50" charset="-128"/>
              </a:rPr>
              <a:t>では都市魅力戦略会議として開催</a:t>
            </a:r>
            <a:endParaRPr lang="en-US" altLang="ja-JP" sz="1100" strike="sngStrike" dirty="0" smtClean="0">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22" name="正方形/長方形 21"/>
          <p:cNvSpPr/>
          <p:nvPr/>
        </p:nvSpPr>
        <p:spPr>
          <a:xfrm>
            <a:off x="382408" y="2218305"/>
            <a:ext cx="8460000" cy="30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smtClean="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有識者による府市合同の戦略会議</a:t>
            </a:r>
            <a:endParaRPr kumimoji="1" lang="ja-JP" altLang="en-US" sz="1400" b="1" u="sng"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23" name="テキスト ボックス 22"/>
          <p:cNvSpPr txBox="1"/>
          <p:nvPr/>
        </p:nvSpPr>
        <p:spPr>
          <a:xfrm>
            <a:off x="77559" y="535227"/>
            <a:ext cx="8950953" cy="1477328"/>
          </a:xfrm>
          <a:prstGeom prst="rect">
            <a:avLst/>
          </a:prstGeom>
          <a:noFill/>
        </p:spPr>
        <p:txBody>
          <a:bodyPr wrap="square" rtlCol="0">
            <a:spAutoFit/>
          </a:bodyPr>
          <a:lstStyle/>
          <a:p>
            <a:r>
              <a:rPr lang="ja-JP" altLang="en-US" sz="1500" dirty="0" smtClean="0">
                <a:latin typeface="BIZ UDゴシック" panose="020B0400000000000000" pitchFamily="49" charset="-128"/>
                <a:ea typeface="BIZ UDゴシック" panose="020B0400000000000000" pitchFamily="49" charset="-128"/>
              </a:rPr>
              <a:t>　現行の法制度に捉われない、例えば国を動かさないと実現できないような重要かつ困難な案件について議論するため、府市統合本部の下、府と市が共同で戦略会議を設置。</a:t>
            </a:r>
            <a:endParaRPr lang="en-US" altLang="ja-JP" sz="1500" dirty="0" smtClean="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a:t>
            </a:r>
            <a:r>
              <a:rPr lang="ja-JP" altLang="en-US" sz="1500" dirty="0" smtClean="0">
                <a:latin typeface="BIZ UDゴシック" panose="020B0400000000000000" pitchFamily="49" charset="-128"/>
                <a:ea typeface="BIZ UDゴシック" panose="020B0400000000000000" pitchFamily="49" charset="-128"/>
              </a:rPr>
              <a:t>会議委員は外部有識者で構成</a:t>
            </a:r>
            <a:r>
              <a:rPr lang="ja-JP" altLang="en-US" sz="1500" dirty="0">
                <a:latin typeface="BIZ UDゴシック" panose="020B0400000000000000" pitchFamily="49" charset="-128"/>
                <a:ea typeface="BIZ UDゴシック" panose="020B0400000000000000" pitchFamily="49" charset="-128"/>
              </a:rPr>
              <a:t>し、府・市という自治体の枠を超え、</a:t>
            </a:r>
            <a:r>
              <a:rPr lang="ja-JP" altLang="en-US" sz="1500" dirty="0" smtClean="0">
                <a:latin typeface="BIZ UDゴシック" panose="020B0400000000000000" pitchFamily="49" charset="-128"/>
                <a:ea typeface="BIZ UDゴシック" panose="020B0400000000000000" pitchFamily="49" charset="-128"/>
              </a:rPr>
              <a:t>また、行政分野の枠組みを超えた視点から、短期的・集中的に議論と検討を行い、提言をとりまとめた。</a:t>
            </a:r>
            <a:endParaRPr lang="en-US" altLang="ja-JP" sz="1500" dirty="0" smtClean="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a:t>
            </a:r>
            <a:r>
              <a:rPr kumimoji="1" lang="ja-JP" altLang="en-US" sz="1500" dirty="0" smtClean="0">
                <a:latin typeface="BIZ UDゴシック" panose="020B0400000000000000" pitchFamily="49" charset="-128"/>
                <a:ea typeface="BIZ UDゴシック" panose="020B0400000000000000" pitchFamily="49" charset="-128"/>
              </a:rPr>
              <a:t>各会議における議論や提言を契機として、府・市から国等に対し、制度改革の提案を働きかけたり、民間の手法を取り入れた新規事業を企画・実施するなどの新たな取組みを実施している。</a:t>
            </a:r>
            <a:endParaRPr kumimoji="1" lang="en-US" altLang="ja-JP" sz="1500" dirty="0" smtClean="0">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14684" y="-9077"/>
            <a:ext cx="5040000" cy="338554"/>
          </a:xfrm>
          <a:prstGeom prst="rect">
            <a:avLst/>
          </a:prstGeom>
          <a:solidFill>
            <a:srgbClr val="002060"/>
          </a:solidFill>
        </p:spPr>
        <p:txBody>
          <a:bodyPr wrap="square" rtlCol="0" anchor="ctr">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12</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有識者を交えた府市合同の戦略</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会議</a:t>
            </a:r>
            <a:endParaRPr kumimoji="1" lang="en-US" altLang="ja-JP" sz="1600" b="1" u="sng" dirty="0" smtClean="0">
              <a:solidFill>
                <a:schemeClr val="bg1"/>
              </a:solidFill>
              <a:latin typeface="BIZ UDゴシック" panose="020B0400000000000000" pitchFamily="49" charset="-128"/>
              <a:ea typeface="BIZ UDゴシック" panose="020B0400000000000000" pitchFamily="49"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147</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75983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4016" y="210126"/>
            <a:ext cx="6156176" cy="584775"/>
          </a:xfrm>
          <a:prstGeom prst="rect">
            <a:avLst/>
          </a:prstGeom>
          <a:noFill/>
        </p:spPr>
        <p:txBody>
          <a:bodyPr wrap="square" rtlCol="0">
            <a:spAutoFit/>
          </a:bodyPr>
          <a:lstStyle/>
          <a:p>
            <a:r>
              <a:rPr lang="ja-JP" altLang="en-US" sz="1600" b="1" dirty="0" smtClean="0"/>
              <a:t>①大阪府市都市魅力戦略推進会議</a:t>
            </a:r>
            <a:endParaRPr lang="en-US" altLang="ja-JP" sz="1600" b="1" dirty="0" smtClean="0"/>
          </a:p>
          <a:p>
            <a:r>
              <a:rPr lang="ja-JP" altLang="en-US" sz="1600" b="1" dirty="0"/>
              <a:t>　</a:t>
            </a:r>
            <a:r>
              <a:rPr lang="ja-JP" altLang="en-US" sz="1600" b="1" dirty="0" smtClean="0"/>
              <a:t>　「大阪都市魅力創造戦略２０２５」（</a:t>
            </a:r>
            <a:r>
              <a:rPr lang="en-US" altLang="ja-JP" sz="1600" b="1" dirty="0" smtClean="0"/>
              <a:t>2021</a:t>
            </a:r>
            <a:r>
              <a:rPr lang="ja-JP" altLang="en-US" sz="1600" b="1" dirty="0" smtClean="0"/>
              <a:t>年</a:t>
            </a:r>
            <a:r>
              <a:rPr lang="en-US" altLang="ja-JP" sz="1600" b="1" dirty="0" smtClean="0"/>
              <a:t>3</a:t>
            </a:r>
            <a:r>
              <a:rPr lang="ja-JP" altLang="en-US" sz="1600" b="1" dirty="0" smtClean="0"/>
              <a:t>月策定）</a:t>
            </a:r>
            <a:endParaRPr lang="en-US" altLang="ja-JP" sz="1600" b="1" dirty="0" smtClean="0"/>
          </a:p>
        </p:txBody>
      </p:sp>
      <p:graphicFrame>
        <p:nvGraphicFramePr>
          <p:cNvPr id="2" name="表 1"/>
          <p:cNvGraphicFramePr>
            <a:graphicFrameLocks noGrp="1"/>
          </p:cNvGraphicFramePr>
          <p:nvPr>
            <p:extLst/>
          </p:nvPr>
        </p:nvGraphicFramePr>
        <p:xfrm>
          <a:off x="179512" y="889134"/>
          <a:ext cx="8784975" cy="5698346"/>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val="20000"/>
                    </a:ext>
                  </a:extLst>
                </a:gridCol>
                <a:gridCol w="6336703">
                  <a:extLst>
                    <a:ext uri="{9D8B030D-6E8A-4147-A177-3AD203B41FA5}">
                      <a16:colId xmlns:a16="http://schemas.microsoft.com/office/drawing/2014/main" val="20001"/>
                    </a:ext>
                  </a:extLst>
                </a:gridCol>
              </a:tblGrid>
              <a:tr h="2035810">
                <a:tc>
                  <a:txBody>
                    <a:bodyPr/>
                    <a:lstStyle/>
                    <a:p>
                      <a:r>
                        <a:rPr kumimoji="1" lang="ja-JP" altLang="en-US" sz="1400" b="1" dirty="0" smtClean="0">
                          <a:solidFill>
                            <a:schemeClr val="tx1"/>
                          </a:solidFill>
                          <a:latin typeface="+mn-ea"/>
                          <a:ea typeface="+mn-ea"/>
                        </a:rPr>
                        <a:t>戦略策定の背景にあった</a:t>
                      </a:r>
                      <a:r>
                        <a:rPr kumimoji="1" lang="en-US" altLang="ja-JP" sz="1400" b="1" dirty="0" smtClean="0">
                          <a:solidFill>
                            <a:schemeClr val="tx1"/>
                          </a:solidFill>
                          <a:latin typeface="+mn-ea"/>
                          <a:ea typeface="+mn-ea"/>
                        </a:rPr>
                        <a:t/>
                      </a:r>
                      <a:br>
                        <a:rPr kumimoji="1" lang="en-US" altLang="ja-JP" sz="1400" b="1" dirty="0" smtClean="0">
                          <a:solidFill>
                            <a:schemeClr val="tx1"/>
                          </a:solidFill>
                          <a:latin typeface="+mn-ea"/>
                          <a:ea typeface="+mn-ea"/>
                        </a:rPr>
                      </a:br>
                      <a:r>
                        <a:rPr kumimoji="1" lang="ja-JP" altLang="en-US" sz="1400" b="1" dirty="0" smtClean="0">
                          <a:solidFill>
                            <a:schemeClr val="tx1"/>
                          </a:solidFill>
                          <a:latin typeface="+mn-ea"/>
                          <a:ea typeface="+mn-ea"/>
                        </a:rPr>
                        <a:t>問題意識・課題</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285750" indent="-285750">
                        <a:buFont typeface="Arial" panose="020B0604020202020204" pitchFamily="34" charset="0"/>
                        <a:buChar char="•"/>
                      </a:pPr>
                      <a:r>
                        <a:rPr kumimoji="1" lang="ja-JP" altLang="en-US" sz="1400" b="0" strike="noStrike" dirty="0" smtClean="0">
                          <a:solidFill>
                            <a:schemeClr val="tx1"/>
                          </a:solidFill>
                          <a:latin typeface="+mn-ea"/>
                          <a:ea typeface="+mn-ea"/>
                        </a:rPr>
                        <a:t>大阪府・市では、</a:t>
                      </a:r>
                      <a:r>
                        <a:rPr kumimoji="1" lang="en-US" altLang="ja-JP" sz="1400" b="0" strike="noStrike" dirty="0" smtClean="0">
                          <a:solidFill>
                            <a:schemeClr val="tx1"/>
                          </a:solidFill>
                          <a:latin typeface="+mn-ea"/>
                          <a:ea typeface="+mn-ea"/>
                        </a:rPr>
                        <a:t>2012</a:t>
                      </a:r>
                      <a:r>
                        <a:rPr kumimoji="1" lang="ja-JP" altLang="en-US" sz="1400" b="0" strike="noStrike" dirty="0" smtClean="0">
                          <a:solidFill>
                            <a:schemeClr val="tx1"/>
                          </a:solidFill>
                          <a:latin typeface="+mn-ea"/>
                          <a:ea typeface="+mn-ea"/>
                        </a:rPr>
                        <a:t>年より、世界的な創造都市の実現に向けた観光・国際交流・文化・スポーツ分野の共通の戦略として「大阪都市魅力創造戦略」を策定し、一体となって各種プロジェクトを着実に推進することにより、好調なインバウンド需要を取り込み、大阪の賑わいを創出してきた。</a:t>
                      </a:r>
                      <a:endParaRPr kumimoji="1" lang="en-US" altLang="ja-JP" sz="1400" b="0" strike="noStrike" dirty="0" smtClean="0">
                        <a:solidFill>
                          <a:schemeClr val="tx1"/>
                        </a:solidFill>
                        <a:latin typeface="+mn-ea"/>
                        <a:ea typeface="+mn-ea"/>
                      </a:endParaRPr>
                    </a:p>
                    <a:p>
                      <a:pPr marL="285750" indent="-285750">
                        <a:buFont typeface="Arial" panose="020B0604020202020204" pitchFamily="34" charset="0"/>
                        <a:buChar char="•"/>
                      </a:pPr>
                      <a:r>
                        <a:rPr kumimoji="1" lang="en-US" altLang="ja-JP" sz="1400" b="0" strike="noStrike" dirty="0" smtClean="0">
                          <a:solidFill>
                            <a:schemeClr val="tx1"/>
                          </a:solidFill>
                          <a:latin typeface="+mn-ea"/>
                          <a:ea typeface="+mn-ea"/>
                        </a:rPr>
                        <a:t>2025</a:t>
                      </a:r>
                      <a:r>
                        <a:rPr kumimoji="1" lang="ja-JP" altLang="en-US" sz="1400" b="0" strike="noStrike" dirty="0" smtClean="0">
                          <a:solidFill>
                            <a:schemeClr val="tx1"/>
                          </a:solidFill>
                          <a:latin typeface="+mn-ea"/>
                          <a:ea typeface="+mn-ea"/>
                        </a:rPr>
                        <a:t>年の大阪・関西万博に向けて高まる発信力やインパクトを生かして、都市魅力のさらなる向上や世界への発信をオール大阪で進めていく必要がある。</a:t>
                      </a:r>
                      <a:endParaRPr kumimoji="1" lang="en-US" altLang="ja-JP" sz="1400" b="0" strike="noStrike" dirty="0" smtClean="0">
                        <a:solidFill>
                          <a:schemeClr val="tx1"/>
                        </a:solidFill>
                        <a:latin typeface="+mn-ea"/>
                        <a:ea typeface="+mn-ea"/>
                      </a:endParaRPr>
                    </a:p>
                    <a:p>
                      <a:pPr marL="285750" indent="-285750">
                        <a:buFont typeface="Arial" panose="020B0604020202020204" pitchFamily="34" charset="0"/>
                        <a:buChar char="•"/>
                      </a:pPr>
                      <a:r>
                        <a:rPr kumimoji="1" lang="ja-JP" altLang="en-US" sz="1400" b="0" strike="noStrike" dirty="0" smtClean="0">
                          <a:solidFill>
                            <a:schemeClr val="tx1"/>
                          </a:solidFill>
                          <a:latin typeface="+mn-ea"/>
                          <a:ea typeface="+mn-ea"/>
                        </a:rPr>
                        <a:t>新型コロナウイルス感染症の拡大に伴い、新たな生活様式の浸透や消費行動、働き方が変化している中、観光分野においても旅行者のニーズが変容しており、こうした潮流をとらえた施策が求められている。</a:t>
                      </a:r>
                      <a:endParaRPr kumimoji="1" lang="ja-JP" altLang="en-US" sz="1400" b="0" strike="noStrike"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1224136">
                <a:tc>
                  <a:txBody>
                    <a:bodyPr/>
                    <a:lstStyle/>
                    <a:p>
                      <a:r>
                        <a:rPr kumimoji="1" lang="ja-JP" altLang="en-US" sz="1400" b="1" dirty="0" smtClean="0">
                          <a:solidFill>
                            <a:schemeClr val="tx1"/>
                          </a:solidFill>
                          <a:latin typeface="+mn-ea"/>
                          <a:ea typeface="+mn-ea"/>
                        </a:rPr>
                        <a:t>提言内容</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r>
                        <a:rPr kumimoji="1" lang="zh-TW" altLang="en-US" sz="1400" b="0" dirty="0" smtClean="0">
                          <a:solidFill>
                            <a:schemeClr val="tx1"/>
                          </a:solidFill>
                          <a:latin typeface="ＭＳ Ｐゴシック" panose="020B0600070205080204" pitchFamily="50" charset="-128"/>
                          <a:ea typeface="ＭＳ Ｐゴシック" panose="020B0600070205080204" pitchFamily="50" charset="-128"/>
                        </a:rPr>
                        <a:t>大阪都市魅力創造戦略</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２０２５</a:t>
                      </a:r>
                      <a:r>
                        <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rPr>
                        <a:t>』</a:t>
                      </a:r>
                      <a:endParaRPr kumimoji="1" lang="zh-TW" altLang="en-US"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・基本的な考え方を提示</a:t>
                      </a:r>
                      <a:endParaRPr kumimoji="1" lang="en-US" altLang="ja-JP" sz="1400" b="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b="0" strike="noStrike" dirty="0" smtClean="0">
                          <a:solidFill>
                            <a:schemeClr val="tx1"/>
                          </a:solidFill>
                          <a:latin typeface="ＭＳ Ｐゴシック" panose="020B0600070205080204" pitchFamily="50" charset="-128"/>
                          <a:ea typeface="+mn-ea"/>
                        </a:rPr>
                        <a:t>-</a:t>
                      </a:r>
                      <a:r>
                        <a:rPr kumimoji="1" lang="ja-JP" altLang="en-US" sz="1400" b="0" strike="noStrike" dirty="0" smtClean="0">
                          <a:solidFill>
                            <a:schemeClr val="tx1"/>
                          </a:solidFill>
                          <a:latin typeface="ＭＳ Ｐゴシック" panose="020B0600070205080204" pitchFamily="50" charset="-128"/>
                          <a:ea typeface="+mn-ea"/>
                        </a:rPr>
                        <a:t>大阪・関西万博のインパクトを生かした都市魅力の創造・発信</a:t>
                      </a:r>
                      <a:endParaRPr kumimoji="1" lang="en-US" altLang="ja-JP" sz="1400" b="0" strike="noStrike" dirty="0" smtClean="0">
                        <a:solidFill>
                          <a:schemeClr val="tx1"/>
                        </a:solidFill>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trike="noStrike" dirty="0" smtClean="0">
                          <a:solidFill>
                            <a:schemeClr val="tx1"/>
                          </a:solidFill>
                          <a:latin typeface="ＭＳ Ｐゴシック" panose="020B0600070205080204" pitchFamily="50" charset="-128"/>
                          <a:ea typeface="+mn-ea"/>
                        </a:rPr>
                        <a:t>　</a:t>
                      </a:r>
                      <a:r>
                        <a:rPr kumimoji="1" lang="en-US" altLang="ja-JP" sz="1400" b="0" strike="noStrike" dirty="0" smtClean="0">
                          <a:solidFill>
                            <a:schemeClr val="tx1"/>
                          </a:solidFill>
                          <a:latin typeface="ＭＳ Ｐゴシック" panose="020B0600070205080204" pitchFamily="50" charset="-128"/>
                          <a:ea typeface="+mn-ea"/>
                        </a:rPr>
                        <a:t>-</a:t>
                      </a:r>
                      <a:r>
                        <a:rPr kumimoji="1" lang="ja-JP" altLang="en-US" sz="1400" b="0" strike="noStrike" dirty="0" smtClean="0">
                          <a:solidFill>
                            <a:schemeClr val="tx1"/>
                          </a:solidFill>
                          <a:latin typeface="ＭＳ Ｐゴシック" panose="020B0600070205080204" pitchFamily="50" charset="-128"/>
                          <a:ea typeface="+mn-ea"/>
                        </a:rPr>
                        <a:t>安全・安心で持続可能な魅力のある都市の実現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trike="noStrike" dirty="0" smtClean="0">
                          <a:solidFill>
                            <a:schemeClr val="tx1"/>
                          </a:solidFill>
                          <a:latin typeface="ＭＳ Ｐゴシック" panose="020B0600070205080204" pitchFamily="50" charset="-128"/>
                          <a:ea typeface="+mn-ea"/>
                        </a:rPr>
                        <a:t>　</a:t>
                      </a:r>
                      <a:r>
                        <a:rPr kumimoji="1" lang="en-US" altLang="ja-JP" sz="1400" b="0" strike="noStrike" dirty="0" smtClean="0">
                          <a:solidFill>
                            <a:schemeClr val="tx1"/>
                          </a:solidFill>
                          <a:latin typeface="ＭＳ Ｐゴシック" panose="020B0600070205080204" pitchFamily="50" charset="-128"/>
                          <a:ea typeface="+mn-ea"/>
                        </a:rPr>
                        <a:t>-</a:t>
                      </a:r>
                      <a:r>
                        <a:rPr kumimoji="1" lang="ja-JP" altLang="en-US" sz="1400" b="0" strike="noStrike" dirty="0" smtClean="0">
                          <a:solidFill>
                            <a:schemeClr val="tx1"/>
                          </a:solidFill>
                          <a:latin typeface="ＭＳ Ｐゴシック" panose="020B0600070205080204" pitchFamily="50" charset="-128"/>
                          <a:ea typeface="+mn-ea"/>
                        </a:rPr>
                        <a:t>多様な主体が連携し、大阪全体を活性化</a:t>
                      </a:r>
                      <a:endPar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979874">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都市の賑わいや活力を創出し、高めていくため１０のめざすべき都市像を設定。また、大阪・関西万博を見据えた魅力づくり、新型コロナウイルス感染症による影響、都市魅力創造に向けたこれまでの取組みにより明らかになった課題への対応などの観点から、重点取組７項目を設定。</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世界第一級の文化・観光拠点の進化・発信</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大阪の強みを生かした魅力創出・発信</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さらなる観光誘客に向けた取組み</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戦略的な</a:t>
                      </a:r>
                      <a:r>
                        <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rPr>
                        <a:t>М</a:t>
                      </a: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ＩＣＥ誘致の推進</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文化・芸術を通じた都市ブランドの形成</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スポーツツーリズムの推進</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1400" b="0" strike="noStrike" dirty="0" smtClean="0">
                          <a:solidFill>
                            <a:schemeClr val="tx1"/>
                          </a:solidFill>
                          <a:latin typeface="ＭＳ Ｐゴシック" panose="020B0600070205080204" pitchFamily="50" charset="-128"/>
                          <a:ea typeface="ＭＳ Ｐゴシック" panose="020B0600070205080204" pitchFamily="50" charset="-128"/>
                        </a:rPr>
                        <a:t>大阪の成長・発展につながる国内外の高度人材の活躍推進</a:t>
                      </a:r>
                      <a:endParaRPr kumimoji="1" lang="en-US" altLang="ja-JP" sz="1400" b="0" strike="noStrike"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148</a:t>
            </a:fld>
            <a:endParaRPr lang="ja-JP" altLang="en-US"/>
          </a:p>
        </p:txBody>
      </p:sp>
    </p:spTree>
    <p:extLst>
      <p:ext uri="{BB962C8B-B14F-4D97-AF65-F5344CB8AC3E}">
        <p14:creationId xmlns:p14="http://schemas.microsoft.com/office/powerpoint/2010/main" val="1321858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610561806"/>
              </p:ext>
            </p:extLst>
          </p:nvPr>
        </p:nvGraphicFramePr>
        <p:xfrm>
          <a:off x="179512" y="574192"/>
          <a:ext cx="8784975" cy="539496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val="20000"/>
                    </a:ext>
                  </a:extLst>
                </a:gridCol>
                <a:gridCol w="6336703">
                  <a:extLst>
                    <a:ext uri="{9D8B030D-6E8A-4147-A177-3AD203B41FA5}">
                      <a16:colId xmlns:a16="http://schemas.microsoft.com/office/drawing/2014/main" val="20001"/>
                    </a:ext>
                  </a:extLst>
                </a:gridCol>
              </a:tblGrid>
              <a:tr h="1342640">
                <a:tc>
                  <a:txBody>
                    <a:bodyPr/>
                    <a:lstStyle/>
                    <a:p>
                      <a:r>
                        <a:rPr kumimoji="1" lang="ja-JP" altLang="en-US" sz="1400" b="1" dirty="0" smtClean="0">
                          <a:solidFill>
                            <a:schemeClr val="tx1"/>
                          </a:solidFill>
                          <a:latin typeface="+mn-ea"/>
                          <a:ea typeface="+mn-ea"/>
                        </a:rPr>
                        <a:t>戦略策定の背景にあった</a:t>
                      </a:r>
                      <a:r>
                        <a:rPr kumimoji="1" lang="en-US" altLang="ja-JP" sz="1400" b="1" dirty="0" smtClean="0">
                          <a:solidFill>
                            <a:schemeClr val="tx1"/>
                          </a:solidFill>
                          <a:latin typeface="+mn-ea"/>
                          <a:ea typeface="+mn-ea"/>
                        </a:rPr>
                        <a:t/>
                      </a:r>
                      <a:br>
                        <a:rPr kumimoji="1" lang="en-US" altLang="ja-JP" sz="1400" b="1" dirty="0" smtClean="0">
                          <a:solidFill>
                            <a:schemeClr val="tx1"/>
                          </a:solidFill>
                          <a:latin typeface="+mn-ea"/>
                          <a:ea typeface="+mn-ea"/>
                        </a:rPr>
                      </a:br>
                      <a:r>
                        <a:rPr kumimoji="1" lang="ja-JP" altLang="en-US" sz="1400" b="1" dirty="0" smtClean="0">
                          <a:solidFill>
                            <a:schemeClr val="tx1"/>
                          </a:solidFill>
                          <a:latin typeface="+mn-ea"/>
                          <a:ea typeface="+mn-ea"/>
                        </a:rPr>
                        <a:t>問題意識・課題</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・社会のグローバル化、少子化が進み、大学淘汰、大学評価時代を迎えるという厳しい環境の中、世界的な大学間競争を勝ち抜くためには、ブランド力等の更なる向上が必要</a:t>
                      </a:r>
                    </a:p>
                    <a:p>
                      <a:pPr marL="92075" indent="-92075"/>
                      <a:r>
                        <a:rPr kumimoji="1" lang="ja-JP" altLang="en-US" sz="1400" dirty="0" smtClean="0">
                          <a:solidFill>
                            <a:schemeClr val="tx1"/>
                          </a:solidFill>
                          <a:latin typeface="+mn-ea"/>
                          <a:ea typeface="+mn-ea"/>
                        </a:rPr>
                        <a:t>・ また、国も国立大学の機能の再構築を進め、有力国公私立大学間の競争も激化。</a:t>
                      </a:r>
                    </a:p>
                    <a:p>
                      <a:pPr marL="92075" indent="-92075"/>
                      <a:r>
                        <a:rPr kumimoji="1" lang="ja-JP" altLang="en-US" sz="1400" dirty="0" smtClean="0">
                          <a:solidFill>
                            <a:schemeClr val="tx1"/>
                          </a:solidFill>
                          <a:latin typeface="+mn-ea"/>
                          <a:ea typeface="+mn-ea"/>
                        </a:rPr>
                        <a:t>・ 強い大阪を実現する</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知的インフラ</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拠点としての役割を十分果たすため、両大学それぞれの強み・特徴をトータルで活用することが必要</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160240">
                <a:tc>
                  <a:txBody>
                    <a:bodyPr/>
                    <a:lstStyle/>
                    <a:p>
                      <a:r>
                        <a:rPr kumimoji="1" lang="ja-JP" altLang="en-US" sz="1400" b="1" dirty="0" smtClean="0">
                          <a:solidFill>
                            <a:schemeClr val="tx1"/>
                          </a:solidFill>
                          <a:latin typeface="+mn-ea"/>
                          <a:ea typeface="+mn-ea"/>
                        </a:rPr>
                        <a:t>提言内容</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大阪府市新大学構想</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１．新たな教学体制の導入</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・研究組織と教育組織を分離し、効率的な組織運営と教育ニーズへの柔軟な対応を図る</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２．選択と集中による教育組織の再編</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・両大学の重複分野を統合・再編し、そこから生み出された資源を戦略分野等に集中投入</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３．大学運営システムの抜本的改革</a:t>
                      </a:r>
                    </a:p>
                    <a:p>
                      <a:pPr marL="182563" indent="-182563"/>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・理事長・学長のガバナンス強化などにより「柔軟で持続的に改革できる大学」をめざす</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728192">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・府市で「新大学ビジョン」を取りまとめた（</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年９月）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・府市及び両大学で「新大学案」、府市で「新法人基本方針」を作成（</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・「ガバナンス改革」に関する提言を先取りした大学改革を実施</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戦略的研究費公募選考（</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人事委員会制度創設（</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理事長・学長、研究科長選考方法見直し（</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（いずれも市立大。府立大は</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2005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年以降独法化に伴いｶﾞﾊﾞﾅﾝｽ改革を実施済）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・両大学が「</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新・公立大学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大阪モデル（基本構想）」を公表（</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年２月）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72008" y="215240"/>
            <a:ext cx="6156176" cy="338554"/>
          </a:xfrm>
          <a:prstGeom prst="rect">
            <a:avLst/>
          </a:prstGeom>
          <a:noFill/>
        </p:spPr>
        <p:txBody>
          <a:bodyPr wrap="square" rtlCol="0">
            <a:spAutoFit/>
          </a:bodyPr>
          <a:lstStyle/>
          <a:p>
            <a:r>
              <a:rPr lang="ja-JP" altLang="en-US" sz="1600" b="1" dirty="0">
                <a:solidFill>
                  <a:prstClr val="black"/>
                </a:solidFill>
              </a:rPr>
              <a:t>②</a:t>
            </a:r>
            <a:r>
              <a:rPr lang="ja-JP" altLang="en-US" sz="1600" b="1" dirty="0" smtClean="0">
                <a:solidFill>
                  <a:prstClr val="black"/>
                </a:solidFill>
              </a:rPr>
              <a:t>大阪府市新大学構想会議（その１）</a:t>
            </a:r>
            <a:endParaRPr lang="en-US" altLang="ja-JP" sz="1600" b="1" dirty="0" smtClean="0">
              <a:solidFill>
                <a:prstClr val="black"/>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149</a:t>
            </a:fld>
            <a:endParaRPr lang="ja-JP" altLang="en-US"/>
          </a:p>
        </p:txBody>
      </p:sp>
    </p:spTree>
    <p:extLst>
      <p:ext uri="{BB962C8B-B14F-4D97-AF65-F5344CB8AC3E}">
        <p14:creationId xmlns:p14="http://schemas.microsoft.com/office/powerpoint/2010/main" val="1845383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179512" y="574192"/>
          <a:ext cx="8784975" cy="5852160"/>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val="20000"/>
                    </a:ext>
                  </a:extLst>
                </a:gridCol>
                <a:gridCol w="6336703">
                  <a:extLst>
                    <a:ext uri="{9D8B030D-6E8A-4147-A177-3AD203B41FA5}">
                      <a16:colId xmlns:a16="http://schemas.microsoft.com/office/drawing/2014/main" val="20001"/>
                    </a:ext>
                  </a:extLst>
                </a:gridCol>
              </a:tblGrid>
              <a:tr h="5735128">
                <a:tc>
                  <a:txBody>
                    <a:bodyPr/>
                    <a:lstStyle/>
                    <a:p>
                      <a:r>
                        <a:rPr kumimoji="1" lang="ja-JP" altLang="en-US" sz="1400" b="1" dirty="0" smtClean="0">
                          <a:solidFill>
                            <a:schemeClr val="tx1"/>
                          </a:solidFill>
                          <a:latin typeface="+mn-ea"/>
                          <a:ea typeface="+mn-ea"/>
                        </a:rPr>
                        <a:t>会議・提言を契機とする</a:t>
                      </a:r>
                      <a:endParaRPr kumimoji="1" lang="en-US" altLang="ja-JP" sz="1400" b="1" dirty="0" smtClean="0">
                        <a:solidFill>
                          <a:schemeClr val="tx1"/>
                        </a:solidFill>
                        <a:latin typeface="+mn-ea"/>
                        <a:ea typeface="+mn-ea"/>
                      </a:endParaRPr>
                    </a:p>
                    <a:p>
                      <a:r>
                        <a:rPr kumimoji="1" lang="ja-JP" altLang="en-US" sz="1400" b="1" dirty="0" smtClean="0">
                          <a:solidFill>
                            <a:schemeClr val="tx1"/>
                          </a:solidFill>
                          <a:latin typeface="+mn-ea"/>
                          <a:ea typeface="+mn-ea"/>
                        </a:rPr>
                        <a:t>新たな取組み</a:t>
                      </a:r>
                      <a:endParaRPr kumimoji="1" lang="ja-JP" altLang="en-US" sz="1400" b="1"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・新大学に求められる機能について検討を進めるため、副首都推進本部のもと、「新大学設計４者タスクフォース」を設置（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・「新大学設計４者タスクフォース」において、「新大学について　－検討経過の報告－」をとりまとめ（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・新大学の戦略領域について議論を深めるため、「新大学設計４者タスクフォース」のもと、「戦略領域別ワークショップ」を設置（</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2016</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10</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・「新大学設計４者タスクフォース」において、「新たな公立大学としての２つの機能・戦略領域」をとりまとめ。府市において、「新法人について</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公立大学法人大阪府立大学と公立大学法人大阪市立大学の統合に関する計画</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（案）」をとりまとめ（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・新設合併に係る協議事項等の法人統合関連議案が可決（府議会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月、市会</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2018</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r>
                        <a:rPr kumimoji="1" lang="ja-JP" altLang="en-US" sz="1400" dirty="0" smtClean="0">
                          <a:solidFill>
                            <a:schemeClr val="tx1"/>
                          </a:solidFill>
                          <a:latin typeface="ＭＳ Ｐゴシック" panose="020B0600070205080204" pitchFamily="50" charset="-128"/>
                          <a:ea typeface="+mn-ea"/>
                        </a:rPr>
                        <a:t>・大阪府議会・大阪市会において公立大学法人大阪第１期中期目標議案の可決（府市：</a:t>
                      </a:r>
                      <a:r>
                        <a:rPr kumimoji="1" lang="en-US" altLang="ja-JP" sz="1400" dirty="0" smtClean="0">
                          <a:solidFill>
                            <a:schemeClr val="tx1"/>
                          </a:solidFill>
                          <a:latin typeface="ＭＳ Ｐゴシック" panose="020B0600070205080204" pitchFamily="50" charset="-128"/>
                          <a:ea typeface="+mn-ea"/>
                        </a:rPr>
                        <a:t>2018</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12</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・府立大学・市立大学の法人統合により「公立大学法人大阪」が発足（</a:t>
                      </a:r>
                      <a:r>
                        <a:rPr kumimoji="1" lang="en-US" altLang="ja-JP" sz="1400" dirty="0" smtClean="0">
                          <a:solidFill>
                            <a:schemeClr val="tx1"/>
                          </a:solidFill>
                          <a:latin typeface="ＭＳ Ｐゴシック" panose="020B0600070205080204" pitchFamily="50" charset="-128"/>
                          <a:ea typeface="+mn-ea"/>
                        </a:rPr>
                        <a:t>2019</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　令和</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月の大学統合に向けた準備を開始（</a:t>
                      </a:r>
                      <a:r>
                        <a:rPr kumimoji="1" lang="en-US" altLang="ja-JP" sz="1400" dirty="0" smtClean="0">
                          <a:solidFill>
                            <a:schemeClr val="tx1"/>
                          </a:solidFill>
                          <a:latin typeface="ＭＳ Ｐゴシック" panose="020B0600070205080204" pitchFamily="50" charset="-128"/>
                          <a:ea typeface="+mn-ea"/>
                        </a:rPr>
                        <a:t>2019</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・府市及び法人の３者による「新大学基本構想」を策定（</a:t>
                      </a:r>
                      <a:r>
                        <a:rPr kumimoji="1" lang="en-US" altLang="ja-JP" sz="1400" dirty="0" smtClean="0">
                          <a:solidFill>
                            <a:schemeClr val="tx1"/>
                          </a:solidFill>
                          <a:latin typeface="ＭＳ Ｐゴシック" panose="020B0600070205080204" pitchFamily="50" charset="-128"/>
                          <a:ea typeface="+mn-ea"/>
                        </a:rPr>
                        <a:t>2020</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1</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・大阪府議会・大阪市会において新大学を令和</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年度に設置する旨を記載した公立大学法人大阪第１期中期目標変更議案の可決（府：</a:t>
                      </a:r>
                      <a:r>
                        <a:rPr kumimoji="1" lang="en-US" altLang="ja-JP" sz="1400" dirty="0" smtClean="0">
                          <a:solidFill>
                            <a:schemeClr val="tx1"/>
                          </a:solidFill>
                          <a:latin typeface="ＭＳ Ｐゴシック" panose="020B0600070205080204" pitchFamily="50" charset="-128"/>
                          <a:ea typeface="+mn-ea"/>
                        </a:rPr>
                        <a:t>2020</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3</a:t>
                      </a:r>
                      <a:r>
                        <a:rPr kumimoji="1" lang="ja-JP" altLang="en-US" sz="1400" dirty="0" smtClean="0">
                          <a:solidFill>
                            <a:schemeClr val="tx1"/>
                          </a:solidFill>
                          <a:latin typeface="ＭＳ Ｐゴシック" panose="020B0600070205080204" pitchFamily="50" charset="-128"/>
                          <a:ea typeface="+mn-ea"/>
                        </a:rPr>
                        <a:t>月、市：</a:t>
                      </a:r>
                      <a:r>
                        <a:rPr kumimoji="1" lang="en-US" altLang="ja-JP" sz="1400" dirty="0" smtClean="0">
                          <a:solidFill>
                            <a:schemeClr val="tx1"/>
                          </a:solidFill>
                          <a:latin typeface="ＭＳ Ｐゴシック" panose="020B0600070205080204" pitchFamily="50" charset="-128"/>
                          <a:ea typeface="+mn-ea"/>
                        </a:rPr>
                        <a:t>2020</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2</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・新大学の名称を「大阪公立大学」に決定（</a:t>
                      </a:r>
                      <a:r>
                        <a:rPr kumimoji="1" lang="en-US" altLang="ja-JP" sz="1400" dirty="0" smtClean="0">
                          <a:solidFill>
                            <a:schemeClr val="tx1"/>
                          </a:solidFill>
                          <a:latin typeface="ＭＳ Ｐゴシック" panose="020B0600070205080204" pitchFamily="50" charset="-128"/>
                          <a:ea typeface="+mn-ea"/>
                        </a:rPr>
                        <a:t>2020</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6</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・府市及び法人の３者による「新大学基本構想」の一部変更を決定（</a:t>
                      </a:r>
                      <a:r>
                        <a:rPr kumimoji="1" lang="en-US" altLang="ja-JP" sz="1400" dirty="0" smtClean="0">
                          <a:solidFill>
                            <a:schemeClr val="tx1"/>
                          </a:solidFill>
                          <a:latin typeface="ＭＳ Ｐゴシック" panose="020B0600070205080204" pitchFamily="50" charset="-128"/>
                          <a:ea typeface="+mn-ea"/>
                        </a:rPr>
                        <a:t>2020</a:t>
                      </a:r>
                      <a:r>
                        <a:rPr kumimoji="1" lang="ja-JP" altLang="en-US" sz="1400" dirty="0" smtClean="0">
                          <a:solidFill>
                            <a:schemeClr val="tx1"/>
                          </a:solidFill>
                          <a:latin typeface="ＭＳ Ｐゴシック" panose="020B0600070205080204" pitchFamily="50" charset="-128"/>
                          <a:ea typeface="+mn-ea"/>
                        </a:rPr>
                        <a:t>年７月）</a:t>
                      </a:r>
                    </a:p>
                    <a:p>
                      <a:pPr marL="85725" indent="-85725"/>
                      <a:r>
                        <a:rPr kumimoji="1" lang="ja-JP" altLang="en-US" sz="1400" dirty="0" smtClean="0">
                          <a:solidFill>
                            <a:schemeClr val="tx1"/>
                          </a:solidFill>
                          <a:latin typeface="ＭＳ Ｐゴシック" panose="020B0600070205080204" pitchFamily="50" charset="-128"/>
                          <a:ea typeface="+mn-ea"/>
                        </a:rPr>
                        <a:t>・法人から文部科学省に新大学設置認可申請（</a:t>
                      </a:r>
                      <a:r>
                        <a:rPr kumimoji="1" lang="en-US" altLang="ja-JP" sz="1400" dirty="0" smtClean="0">
                          <a:solidFill>
                            <a:schemeClr val="tx1"/>
                          </a:solidFill>
                          <a:latin typeface="ＭＳ Ｐゴシック" panose="020B0600070205080204" pitchFamily="50" charset="-128"/>
                          <a:ea typeface="+mn-ea"/>
                        </a:rPr>
                        <a:t>2020</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10</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・文部科学省より「大阪公立大学」設置認可（</a:t>
                      </a:r>
                      <a:r>
                        <a:rPr kumimoji="1" lang="en-US" altLang="ja-JP" sz="1400" dirty="0" smtClean="0">
                          <a:solidFill>
                            <a:schemeClr val="tx1"/>
                          </a:solidFill>
                          <a:latin typeface="ＭＳ Ｐゴシック" panose="020B0600070205080204" pitchFamily="50" charset="-128"/>
                          <a:ea typeface="+mn-ea"/>
                        </a:rPr>
                        <a:t>2021</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8</a:t>
                      </a:r>
                      <a:r>
                        <a:rPr kumimoji="1" lang="ja-JP" altLang="en-US" sz="1400" dirty="0" smtClean="0">
                          <a:solidFill>
                            <a:schemeClr val="tx1"/>
                          </a:solidFill>
                          <a:latin typeface="ＭＳ Ｐゴシック" panose="020B0600070205080204" pitchFamily="50" charset="-128"/>
                          <a:ea typeface="+mn-ea"/>
                        </a:rPr>
                        <a:t>月）</a:t>
                      </a:r>
                      <a:endParaRPr kumimoji="1" lang="en-US" altLang="ja-JP" sz="1400" dirty="0" smtClean="0">
                        <a:solidFill>
                          <a:schemeClr val="tx1"/>
                        </a:solidFill>
                        <a:latin typeface="ＭＳ Ｐゴシック" panose="020B0600070205080204" pitchFamily="50" charset="-128"/>
                        <a:ea typeface="+mn-ea"/>
                      </a:endParaRPr>
                    </a:p>
                    <a:p>
                      <a:pPr marL="85725" indent="-85725"/>
                      <a:r>
                        <a:rPr kumimoji="1" lang="ja-JP" altLang="en-US" sz="1400" dirty="0" smtClean="0">
                          <a:solidFill>
                            <a:schemeClr val="tx1"/>
                          </a:solidFill>
                          <a:latin typeface="ＭＳ Ｐゴシック" panose="020B0600070205080204" pitchFamily="50" charset="-128"/>
                          <a:ea typeface="+mn-ea"/>
                        </a:rPr>
                        <a:t>・大阪府議会・大阪市会において大学統合関連議案（定款変更、中期目標変更及び料金上限変更）の可決（府：</a:t>
                      </a:r>
                      <a:r>
                        <a:rPr kumimoji="1" lang="en-US" altLang="ja-JP" sz="1400" dirty="0" smtClean="0">
                          <a:solidFill>
                            <a:schemeClr val="tx1"/>
                          </a:solidFill>
                          <a:latin typeface="ＭＳ Ｐゴシック" panose="020B0600070205080204" pitchFamily="50" charset="-128"/>
                          <a:ea typeface="+mn-ea"/>
                        </a:rPr>
                        <a:t>2021</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10</a:t>
                      </a:r>
                      <a:r>
                        <a:rPr kumimoji="1" lang="ja-JP" altLang="en-US" sz="1400" dirty="0" smtClean="0">
                          <a:solidFill>
                            <a:schemeClr val="tx1"/>
                          </a:solidFill>
                          <a:latin typeface="ＭＳ Ｐゴシック" panose="020B0600070205080204" pitchFamily="50" charset="-128"/>
                          <a:ea typeface="+mn-ea"/>
                        </a:rPr>
                        <a:t>月、市：</a:t>
                      </a:r>
                      <a:r>
                        <a:rPr kumimoji="1" lang="en-US" altLang="ja-JP" sz="1400" dirty="0" smtClean="0">
                          <a:solidFill>
                            <a:schemeClr val="tx1"/>
                          </a:solidFill>
                          <a:latin typeface="ＭＳ Ｐゴシック" panose="020B0600070205080204" pitchFamily="50" charset="-128"/>
                          <a:ea typeface="+mn-ea"/>
                        </a:rPr>
                        <a:t>2021</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9</a:t>
                      </a:r>
                      <a:r>
                        <a:rPr kumimoji="1" lang="ja-JP" altLang="en-US" sz="1400" dirty="0" smtClean="0">
                          <a:solidFill>
                            <a:schemeClr val="tx1"/>
                          </a:solidFill>
                          <a:latin typeface="ＭＳ Ｐゴシック" panose="020B0600070205080204" pitchFamily="50" charset="-128"/>
                          <a:ea typeface="+mn-ea"/>
                        </a:rPr>
                        <a:t>月）</a:t>
                      </a:r>
                    </a:p>
                    <a:p>
                      <a:pPr marL="85725" indent="-85725"/>
                      <a:r>
                        <a:rPr kumimoji="1" lang="ja-JP" altLang="en-US" sz="1400" dirty="0" smtClean="0">
                          <a:solidFill>
                            <a:schemeClr val="tx1"/>
                          </a:solidFill>
                          <a:latin typeface="ＭＳ Ｐゴシック" panose="020B0600070205080204" pitchFamily="50" charset="-128"/>
                          <a:ea typeface="+mn-ea"/>
                        </a:rPr>
                        <a:t>・大阪公立大学開学（</a:t>
                      </a:r>
                      <a:r>
                        <a:rPr kumimoji="1" lang="en-US" altLang="ja-JP" sz="1400" dirty="0" smtClean="0">
                          <a:solidFill>
                            <a:schemeClr val="tx1"/>
                          </a:solidFill>
                          <a:latin typeface="ＭＳ Ｐゴシック" panose="020B0600070205080204" pitchFamily="50" charset="-128"/>
                          <a:ea typeface="+mn-ea"/>
                        </a:rPr>
                        <a:t>2022</a:t>
                      </a:r>
                      <a:r>
                        <a:rPr kumimoji="1" lang="ja-JP" altLang="en-US" sz="1400" dirty="0" smtClean="0">
                          <a:solidFill>
                            <a:schemeClr val="tx1"/>
                          </a:solidFill>
                          <a:latin typeface="ＭＳ Ｐゴシック" panose="020B0600070205080204" pitchFamily="50" charset="-128"/>
                          <a:ea typeface="+mn-ea"/>
                        </a:rPr>
                        <a:t>年</a:t>
                      </a:r>
                      <a:r>
                        <a:rPr kumimoji="1" lang="en-US" altLang="ja-JP" sz="1400" dirty="0" smtClean="0">
                          <a:solidFill>
                            <a:schemeClr val="tx1"/>
                          </a:solidFill>
                          <a:latin typeface="ＭＳ Ｐゴシック" panose="020B0600070205080204" pitchFamily="50" charset="-128"/>
                          <a:ea typeface="+mn-ea"/>
                        </a:rPr>
                        <a:t>4</a:t>
                      </a:r>
                      <a:r>
                        <a:rPr kumimoji="1" lang="ja-JP" altLang="en-US" sz="1400" dirty="0" smtClean="0">
                          <a:solidFill>
                            <a:schemeClr val="tx1"/>
                          </a:solidFill>
                          <a:latin typeface="ＭＳ Ｐゴシック" panose="020B0600070205080204" pitchFamily="50" charset="-128"/>
                          <a:ea typeface="+mn-ea"/>
                        </a:rPr>
                        <a:t>月）</a:t>
                      </a:r>
                    </a:p>
                    <a:p>
                      <a:pPr marL="85725" indent="-85725"/>
                      <a:endParaRPr kumimoji="1" lang="ja-JP" altLang="en-US" sz="1400" dirty="0">
                        <a:solidFill>
                          <a:srgbClr val="FF0000"/>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3" name="テキスト ボックス 12"/>
          <p:cNvSpPr txBox="1"/>
          <p:nvPr/>
        </p:nvSpPr>
        <p:spPr>
          <a:xfrm>
            <a:off x="72008" y="215240"/>
            <a:ext cx="6156176" cy="338554"/>
          </a:xfrm>
          <a:prstGeom prst="rect">
            <a:avLst/>
          </a:prstGeom>
          <a:noFill/>
        </p:spPr>
        <p:txBody>
          <a:bodyPr wrap="square" rtlCol="0">
            <a:spAutoFit/>
          </a:bodyPr>
          <a:lstStyle/>
          <a:p>
            <a:r>
              <a:rPr lang="ja-JP" altLang="en-US" sz="1600" b="1" dirty="0"/>
              <a:t>②</a:t>
            </a:r>
            <a:r>
              <a:rPr lang="ja-JP" altLang="en-US" sz="1600" b="1" dirty="0" smtClean="0"/>
              <a:t>大阪府市新大学構想会議</a:t>
            </a:r>
            <a:r>
              <a:rPr lang="ja-JP" altLang="en-US" sz="1600" b="1" dirty="0">
                <a:solidFill>
                  <a:prstClr val="black"/>
                </a:solidFill>
              </a:rPr>
              <a:t>（</a:t>
            </a:r>
            <a:r>
              <a:rPr lang="ja-JP" altLang="en-US" sz="1600" b="1" dirty="0" smtClean="0">
                <a:solidFill>
                  <a:prstClr val="black"/>
                </a:solidFill>
              </a:rPr>
              <a:t>その２）</a:t>
            </a:r>
            <a:endParaRPr lang="en-US" altLang="ja-JP" sz="1600" b="1" dirty="0" smtClean="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150</a:t>
            </a:fld>
            <a:endParaRPr lang="ja-JP" altLang="en-US"/>
          </a:p>
        </p:txBody>
      </p:sp>
    </p:spTree>
    <p:extLst>
      <p:ext uri="{BB962C8B-B14F-4D97-AF65-F5344CB8AC3E}">
        <p14:creationId xmlns:p14="http://schemas.microsoft.com/office/powerpoint/2010/main" val="2388863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179512" y="305411"/>
          <a:ext cx="8784975" cy="6544949"/>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val="20000"/>
                    </a:ext>
                  </a:extLst>
                </a:gridCol>
                <a:gridCol w="6336703">
                  <a:extLst>
                    <a:ext uri="{9D8B030D-6E8A-4147-A177-3AD203B41FA5}">
                      <a16:colId xmlns:a16="http://schemas.microsoft.com/office/drawing/2014/main" val="20001"/>
                    </a:ext>
                  </a:extLst>
                </a:gridCol>
              </a:tblGrid>
              <a:tr h="1395397">
                <a:tc>
                  <a:txBody>
                    <a:bodyPr/>
                    <a:lstStyle/>
                    <a:p>
                      <a:r>
                        <a:rPr kumimoji="1" lang="ja-JP" altLang="en-US" sz="1400" dirty="0">
                          <a:solidFill>
                            <a:schemeClr val="tx1"/>
                          </a:solidFill>
                          <a:latin typeface="+mn-ea"/>
                          <a:ea typeface="+mn-ea"/>
                        </a:rPr>
                        <a:t>戦略策定の背景にあった</a:t>
                      </a:r>
                      <a:r>
                        <a:rPr kumimoji="1" lang="en-US" altLang="ja-JP" sz="1400" dirty="0">
                          <a:solidFill>
                            <a:schemeClr val="tx1"/>
                          </a:solidFill>
                          <a:latin typeface="+mn-ea"/>
                          <a:ea typeface="+mn-ea"/>
                        </a:rPr>
                        <a:t/>
                      </a:r>
                      <a:br>
                        <a:rPr kumimoji="1" lang="en-US" altLang="ja-JP" sz="1400" dirty="0">
                          <a:solidFill>
                            <a:schemeClr val="tx1"/>
                          </a:solidFill>
                          <a:latin typeface="+mn-ea"/>
                          <a:ea typeface="+mn-ea"/>
                        </a:rPr>
                      </a:br>
                      <a:r>
                        <a:rPr kumimoji="1" lang="ja-JP" altLang="en-US" sz="1400" dirty="0">
                          <a:solidFill>
                            <a:schemeClr val="tx1"/>
                          </a:solidFill>
                          <a:latin typeface="+mn-ea"/>
                          <a:ea typeface="+mn-ea"/>
                        </a:rPr>
                        <a:t>問題意識・課題</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tabLst/>
                      </a:pPr>
                      <a:r>
                        <a:rPr kumimoji="1" lang="ja-JP" altLang="en-US" sz="1400" dirty="0">
                          <a:solidFill>
                            <a:schemeClr val="tx1"/>
                          </a:solidFill>
                          <a:latin typeface="+mn-ea"/>
                          <a:ea typeface="+mn-ea"/>
                        </a:rPr>
                        <a:t>・大阪・関西は、原発依存度が高く、東日本大震災以降、全国で最も電力需給がひっ迫。</a:t>
                      </a:r>
                    </a:p>
                    <a:p>
                      <a:pPr marL="92075" indent="260350">
                        <a:tabLst>
                          <a:tab pos="182563" algn="l"/>
                        </a:tabLst>
                      </a:pP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関西の原発依存　　</a:t>
                      </a:r>
                      <a:r>
                        <a:rPr kumimoji="1" lang="en-US" altLang="ja-JP" sz="1400" dirty="0">
                          <a:solidFill>
                            <a:schemeClr val="tx1"/>
                          </a:solidFill>
                          <a:latin typeface="+mn-ea"/>
                          <a:ea typeface="+mn-ea"/>
                        </a:rPr>
                        <a:t>2010</a:t>
                      </a:r>
                      <a:r>
                        <a:rPr kumimoji="1" lang="ja-JP" altLang="en-US" sz="1400" dirty="0">
                          <a:solidFill>
                            <a:schemeClr val="tx1"/>
                          </a:solidFill>
                          <a:latin typeface="+mn-ea"/>
                          <a:ea typeface="+mn-ea"/>
                        </a:rPr>
                        <a:t>年度（震災前）　</a:t>
                      </a:r>
                      <a:r>
                        <a:rPr kumimoji="1" lang="en-US" altLang="ja-JP" sz="1400" dirty="0">
                          <a:solidFill>
                            <a:schemeClr val="tx1"/>
                          </a:solidFill>
                          <a:latin typeface="+mn-ea"/>
                          <a:ea typeface="+mn-ea"/>
                        </a:rPr>
                        <a:t>44</a:t>
                      </a:r>
                      <a:r>
                        <a:rPr kumimoji="1" lang="ja-JP" altLang="en-US" sz="1400" dirty="0">
                          <a:solidFill>
                            <a:schemeClr val="tx1"/>
                          </a:solidFill>
                          <a:latin typeface="+mn-ea"/>
                          <a:ea typeface="+mn-ea"/>
                        </a:rPr>
                        <a:t>％、　</a:t>
                      </a:r>
                      <a:r>
                        <a:rPr kumimoji="1" lang="en-US" altLang="ja-JP" sz="1400" dirty="0">
                          <a:solidFill>
                            <a:schemeClr val="tx1"/>
                          </a:solidFill>
                          <a:latin typeface="+mn-ea"/>
                          <a:ea typeface="+mn-ea"/>
                        </a:rPr>
                        <a:t>2012</a:t>
                      </a:r>
                      <a:r>
                        <a:rPr kumimoji="1" lang="ja-JP" altLang="en-US" sz="1400" dirty="0">
                          <a:solidFill>
                            <a:schemeClr val="tx1"/>
                          </a:solidFill>
                          <a:latin typeface="+mn-ea"/>
                          <a:ea typeface="+mn-ea"/>
                        </a:rPr>
                        <a:t>年度（震災後）　</a:t>
                      </a:r>
                      <a:r>
                        <a:rPr kumimoji="1" lang="en-US" altLang="ja-JP" sz="1400" dirty="0">
                          <a:solidFill>
                            <a:schemeClr val="tx1"/>
                          </a:solidFill>
                          <a:latin typeface="+mn-ea"/>
                          <a:ea typeface="+mn-ea"/>
                        </a:rPr>
                        <a:t>10</a:t>
                      </a:r>
                      <a:r>
                        <a:rPr kumimoji="1" lang="ja-JP" altLang="en-US" sz="1400" dirty="0">
                          <a:solidFill>
                            <a:schemeClr val="tx1"/>
                          </a:solidFill>
                          <a:latin typeface="+mn-ea"/>
                          <a:ea typeface="+mn-ea"/>
                        </a:rPr>
                        <a:t>％</a:t>
                      </a:r>
                    </a:p>
                    <a:p>
                      <a:pPr marL="92075" indent="-92075"/>
                      <a:r>
                        <a:rPr kumimoji="1" lang="ja-JP" altLang="en-US" sz="1400" dirty="0">
                          <a:solidFill>
                            <a:schemeClr val="tx1"/>
                          </a:solidFill>
                          <a:latin typeface="+mn-ea"/>
                          <a:ea typeface="+mn-ea"/>
                        </a:rPr>
                        <a:t>・関西では、継続的な節電対策を余儀なくされ、今後、持続的な経済成長を図るためには、大規模集中型から地域分散型の電力供給システムへの転換が必要。</a:t>
                      </a:r>
                    </a:p>
                    <a:p>
                      <a:pPr marL="92075" indent="-92075"/>
                      <a:r>
                        <a:rPr kumimoji="1" lang="ja-JP" altLang="en-US" sz="1400" dirty="0">
                          <a:solidFill>
                            <a:schemeClr val="tx1"/>
                          </a:solidFill>
                          <a:latin typeface="+mn-ea"/>
                          <a:ea typeface="+mn-ea"/>
                        </a:rPr>
                        <a:t>・エネルギー政策は、国や電力会社任せで推進。</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168352">
                <a:tc>
                  <a:txBody>
                    <a:bodyPr/>
                    <a:lstStyle/>
                    <a:p>
                      <a:r>
                        <a:rPr kumimoji="1" lang="ja-JP" altLang="en-US" sz="1400" dirty="0">
                          <a:solidFill>
                            <a:schemeClr val="tx1"/>
                          </a:solidFill>
                          <a:latin typeface="+mn-ea"/>
                          <a:ea typeface="+mn-ea"/>
                        </a:rPr>
                        <a:t>提言内容</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・大阪府市がなぜエネルギー戦略を掲げるのか</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・大阪府市エネルギー戦略策定の前提</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関西における電力需給問題と原発再稼働問題　等</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・日本のエネルギー政策と大阪府市エネルギー戦略</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原発依存からの脱却</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再生可能エネルギー普及の方策</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省エネルギーの推進</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電力システムの改革　　　　　　　　　等</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・新しいエネルギー社会の実現に向けて</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エネルギー戦略の実行に当たっての課題</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経済・社会への影響</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大阪府市の役割</a:t>
                      </a: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・エネルギー戦略の工程表　</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224136">
                <a:tc>
                  <a:txBody>
                    <a:bodyPr/>
                    <a:lstStyle/>
                    <a:p>
                      <a:r>
                        <a:rPr kumimoji="1" lang="ja-JP" altLang="en-US" sz="1400" dirty="0">
                          <a:solidFill>
                            <a:schemeClr val="tx1"/>
                          </a:solidFill>
                          <a:latin typeface="+mn-ea"/>
                          <a:ea typeface="+mn-ea"/>
                        </a:rPr>
                        <a:t>会議・提言を契機とする</a:t>
                      </a:r>
                      <a:endParaRPr kumimoji="1" lang="en-US" altLang="ja-JP" sz="1400" dirty="0">
                        <a:solidFill>
                          <a:schemeClr val="tx1"/>
                        </a:solidFill>
                        <a:latin typeface="+mn-ea"/>
                        <a:ea typeface="+mn-ea"/>
                      </a:endParaRPr>
                    </a:p>
                    <a:p>
                      <a:r>
                        <a:rPr kumimoji="1" lang="ja-JP" altLang="en-US" sz="1400" dirty="0">
                          <a:solidFill>
                            <a:schemeClr val="tx1"/>
                          </a:solidFill>
                          <a:latin typeface="+mn-ea"/>
                          <a:ea typeface="+mn-ea"/>
                        </a:rPr>
                        <a:t>新たな取組み</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8900" indent="-88900"/>
                      <a:r>
                        <a:rPr kumimoji="1" lang="ja-JP" altLang="en-US" sz="1400" dirty="0">
                          <a:solidFill>
                            <a:schemeClr val="tx1"/>
                          </a:solidFill>
                          <a:latin typeface="ＭＳ Ｐゴシック" panose="020B0600070205080204" pitchFamily="50" charset="-128"/>
                          <a:ea typeface="ＭＳ Ｐゴシック" panose="020B0600070205080204" pitchFamily="50" charset="-128"/>
                        </a:rPr>
                        <a:t>・政府に対し、知事・市長から原子力発電所の安全性に関する８つの項目を提案（</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月）</a:t>
                      </a:r>
                    </a:p>
                    <a:p>
                      <a:pPr marL="88900" indent="-88900"/>
                      <a:r>
                        <a:rPr kumimoji="1" lang="ja-JP" altLang="en-US" sz="1400" dirty="0">
                          <a:solidFill>
                            <a:schemeClr val="tx1"/>
                          </a:solidFill>
                          <a:latin typeface="ＭＳ Ｐゴシック" panose="020B0600070205080204" pitchFamily="50" charset="-128"/>
                          <a:ea typeface="ＭＳ Ｐゴシック" panose="020B0600070205080204" pitchFamily="50" charset="-128"/>
                        </a:rPr>
                        <a:t>・大阪市から関西電力㈱に株主提案（脱原発と安全性の確保、事業形態の革新、経営体質の強化、経営の透明性の確保）（</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2012</a:t>
                      </a:r>
                      <a:r>
                        <a:rPr kumimoji="1" lang="ja-JP" altLang="en-US" sz="14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a:solidFill>
                            <a:schemeClr val="tx1"/>
                          </a:solidFill>
                          <a:latin typeface="ＭＳ Ｐゴシック" panose="020B0600070205080204" pitchFamily="50" charset="-128"/>
                          <a:ea typeface="ＭＳ Ｐゴシック" panose="020B0600070205080204" pitchFamily="50" charset="-128"/>
                        </a:rPr>
                        <a:t>6</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・「おおさかスマートエネルギーセンター」を設立・運営（</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strike="noStrike" dirty="0">
                          <a:solidFill>
                            <a:schemeClr val="tx1"/>
                          </a:solidFill>
                          <a:latin typeface="ＭＳ Ｐゴシック" panose="020B0600070205080204" pitchFamily="50" charset="-128"/>
                          <a:ea typeface="+mn-ea"/>
                        </a:rPr>
                        <a:t>-</a:t>
                      </a:r>
                      <a:r>
                        <a:rPr kumimoji="1" lang="ja-JP" altLang="en-US" sz="1200" strike="noStrike" dirty="0">
                          <a:solidFill>
                            <a:schemeClr val="tx1"/>
                          </a:solidFill>
                          <a:latin typeface="ＭＳ Ｐゴシック" panose="020B0600070205080204" pitchFamily="50" charset="-128"/>
                          <a:ea typeface="+mn-ea"/>
                        </a:rPr>
                        <a:t>ワンストップ相談窓口・マッチング事業などを展開－</a:t>
                      </a:r>
                      <a:endParaRPr kumimoji="1" lang="en-US" altLang="ja-JP" sz="1200" strike="noStrike" dirty="0">
                        <a:solidFill>
                          <a:schemeClr val="tx1"/>
                        </a:solidFill>
                        <a:latin typeface="ＭＳ Ｐゴシック" panose="020B0600070205080204" pitchFamily="50" charset="-128"/>
                        <a:ea typeface="+mn-ea"/>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b="0" strike="noStrike" baseline="0" dirty="0">
                          <a:solidFill>
                            <a:schemeClr val="tx1"/>
                          </a:solidFill>
                          <a:latin typeface="ＭＳ Ｐゴシック" panose="020B0600070205080204" pitchFamily="50" charset="-128"/>
                          <a:ea typeface="ＭＳ Ｐゴシック" panose="020B0600070205080204" pitchFamily="50" charset="-128"/>
                        </a:rPr>
                        <a:t>おおさか</a:t>
                      </a:r>
                      <a:r>
                        <a:rPr kumimoji="1" lang="ja-JP" altLang="en-US" sz="1400" b="0" dirty="0">
                          <a:solidFill>
                            <a:schemeClr val="tx1"/>
                          </a:solidFill>
                          <a:latin typeface="ＭＳ Ｐゴシック" panose="020B0600070205080204" pitchFamily="50" charset="-128"/>
                          <a:ea typeface="ＭＳ Ｐゴシック" panose="020B0600070205080204" pitchFamily="50" charset="-128"/>
                        </a:rPr>
                        <a:t>スマートエネルギー協議会の開催（</a:t>
                      </a:r>
                      <a:r>
                        <a:rPr kumimoji="1" lang="en-US" altLang="ja-JP" sz="1400" b="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14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1400" b="0" dirty="0">
                        <a:solidFill>
                          <a:schemeClr val="tx1"/>
                        </a:solidFill>
                        <a:latin typeface="ＭＳ Ｐゴシック" panose="020B0600070205080204" pitchFamily="50" charset="-128"/>
                        <a:ea typeface="ＭＳ Ｐゴシック" panose="020B0600070205080204" pitchFamily="50" charset="-128"/>
                      </a:endParaRPr>
                    </a:p>
                    <a:p>
                      <a:pPr marL="88900" indent="-88900"/>
                      <a:r>
                        <a:rPr kumimoji="1" lang="ja-JP" altLang="en-US" sz="1400" b="0" dirty="0">
                          <a:solidFill>
                            <a:schemeClr val="tx1"/>
                          </a:solidFill>
                          <a:latin typeface="ＭＳ Ｐゴシック" panose="020B0600070205080204" pitchFamily="50" charset="-128"/>
                          <a:ea typeface="ＭＳ Ｐゴシック" panose="020B0600070205080204" pitchFamily="50" charset="-128"/>
                        </a:rPr>
                        <a:t>・府環境審議会答申や本会議の提言を踏まえ、「おおさかエネルギー地産地消推進プラン」の策定（</a:t>
                      </a:r>
                      <a:r>
                        <a:rPr kumimoji="1" lang="en-US" altLang="ja-JP" sz="1400" b="0" dirty="0">
                          <a:solidFill>
                            <a:schemeClr val="tx1"/>
                          </a:solidFill>
                          <a:latin typeface="ＭＳ Ｐゴシック" panose="020B0600070205080204" pitchFamily="50" charset="-128"/>
                          <a:ea typeface="ＭＳ Ｐゴシック" panose="020B0600070205080204" pitchFamily="50" charset="-128"/>
                        </a:rPr>
                        <a:t>2014</a:t>
                      </a:r>
                      <a:r>
                        <a:rPr kumimoji="1" lang="ja-JP" altLang="en-US" sz="1400" b="0" dirty="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b="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400" b="0"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b="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0" y="0"/>
            <a:ext cx="84604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③大阪府市エネルギー戦略会議</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1" lang="ja-JP" altLang="en-US"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64200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5656" y="-26335"/>
            <a:ext cx="6156176" cy="338554"/>
          </a:xfrm>
          <a:prstGeom prst="rect">
            <a:avLst/>
          </a:prstGeom>
          <a:noFill/>
        </p:spPr>
        <p:txBody>
          <a:bodyPr wrap="square" rtlCol="0">
            <a:spAutoFit/>
          </a:bodyPr>
          <a:lstStyle/>
          <a:p>
            <a:r>
              <a:rPr lang="ja-JP" altLang="en-US" sz="1600" b="1" dirty="0" smtClean="0"/>
              <a:t>④大阪府</a:t>
            </a:r>
            <a:r>
              <a:rPr kumimoji="1" lang="ja-JP" altLang="en-US" sz="1600" b="1" dirty="0" smtClean="0"/>
              <a:t>市医療戦略会議</a:t>
            </a:r>
            <a:endParaRPr kumimoji="1" lang="en-US" altLang="ja-JP" sz="1600" b="1" dirty="0" smtClean="0"/>
          </a:p>
        </p:txBody>
      </p:sp>
      <p:graphicFrame>
        <p:nvGraphicFramePr>
          <p:cNvPr id="9" name="表 8"/>
          <p:cNvGraphicFramePr>
            <a:graphicFrameLocks noGrp="1"/>
          </p:cNvGraphicFramePr>
          <p:nvPr>
            <p:extLst/>
          </p:nvPr>
        </p:nvGraphicFramePr>
        <p:xfrm>
          <a:off x="85688" y="256301"/>
          <a:ext cx="8820000" cy="6413060"/>
        </p:xfrm>
        <a:graphic>
          <a:graphicData uri="http://schemas.openxmlformats.org/drawingml/2006/table">
            <a:tbl>
              <a:tblPr firstCol="1">
                <a:tableStyleId>{793D81CF-94F2-401A-BA57-92F5A7B2D0C5}</a:tableStyleId>
              </a:tblPr>
              <a:tblGrid>
                <a:gridCol w="2160000">
                  <a:extLst>
                    <a:ext uri="{9D8B030D-6E8A-4147-A177-3AD203B41FA5}">
                      <a16:colId xmlns:a16="http://schemas.microsoft.com/office/drawing/2014/main" val="20000"/>
                    </a:ext>
                  </a:extLst>
                </a:gridCol>
                <a:gridCol w="6660000">
                  <a:extLst>
                    <a:ext uri="{9D8B030D-6E8A-4147-A177-3AD203B41FA5}">
                      <a16:colId xmlns:a16="http://schemas.microsoft.com/office/drawing/2014/main" val="20001"/>
                    </a:ext>
                  </a:extLst>
                </a:gridCol>
              </a:tblGrid>
              <a:tr h="2788359">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・府民の健康指標は、他府県に比べて悪い</a:t>
                      </a:r>
                    </a:p>
                    <a:p>
                      <a:pPr marL="534988" indent="-92075"/>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平均寿命　　　男性</a:t>
                      </a:r>
                      <a:r>
                        <a:rPr kumimoji="1" lang="en-US" altLang="ja-JP" sz="1400" dirty="0" smtClean="0">
                          <a:solidFill>
                            <a:schemeClr val="tx1"/>
                          </a:solidFill>
                          <a:latin typeface="+mn-ea"/>
                          <a:ea typeface="+mn-ea"/>
                        </a:rPr>
                        <a:t>78.99</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41</a:t>
                      </a:r>
                      <a:r>
                        <a:rPr kumimoji="1" lang="ja-JP" altLang="en-US" sz="1400" dirty="0" smtClean="0">
                          <a:solidFill>
                            <a:schemeClr val="tx1"/>
                          </a:solidFill>
                          <a:latin typeface="+mn-ea"/>
                          <a:ea typeface="+mn-ea"/>
                        </a:rPr>
                        <a:t>位）、　女性</a:t>
                      </a:r>
                      <a:r>
                        <a:rPr kumimoji="1" lang="en-US" altLang="ja-JP" sz="1400" dirty="0" smtClean="0">
                          <a:solidFill>
                            <a:schemeClr val="tx1"/>
                          </a:solidFill>
                          <a:latin typeface="+mn-ea"/>
                          <a:ea typeface="+mn-ea"/>
                        </a:rPr>
                        <a:t>85.93</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40</a:t>
                      </a:r>
                      <a:r>
                        <a:rPr kumimoji="1" lang="ja-JP" altLang="en-US" sz="1400" dirty="0" smtClean="0">
                          <a:solidFill>
                            <a:schemeClr val="tx1"/>
                          </a:solidFill>
                          <a:latin typeface="+mn-ea"/>
                          <a:ea typeface="+mn-ea"/>
                        </a:rPr>
                        <a:t>位）</a:t>
                      </a:r>
                    </a:p>
                    <a:p>
                      <a:pPr marL="534988" indent="-92075"/>
                      <a:r>
                        <a:rPr kumimoji="1" lang="ja-JP" altLang="en-US" sz="1400" dirty="0" smtClean="0">
                          <a:solidFill>
                            <a:schemeClr val="tx1"/>
                          </a:solidFill>
                          <a:latin typeface="+mn-ea"/>
                          <a:ea typeface="+mn-ea"/>
                        </a:rPr>
                        <a:t>　</a:t>
                      </a:r>
                      <a:r>
                        <a:rPr kumimoji="1" lang="en-US" altLang="ja-JP" sz="1400" dirty="0" smtClean="0">
                          <a:solidFill>
                            <a:schemeClr val="tx1"/>
                          </a:solidFill>
                          <a:latin typeface="+mn-ea"/>
                          <a:ea typeface="+mn-ea"/>
                        </a:rPr>
                        <a:t>-</a:t>
                      </a:r>
                      <a:r>
                        <a:rPr kumimoji="1" lang="ja-JP" altLang="en-US" sz="1400" dirty="0" smtClean="0">
                          <a:solidFill>
                            <a:schemeClr val="tx1"/>
                          </a:solidFill>
                          <a:latin typeface="+mn-ea"/>
                          <a:ea typeface="+mn-ea"/>
                        </a:rPr>
                        <a:t>健康寿命　　　男性</a:t>
                      </a:r>
                      <a:r>
                        <a:rPr kumimoji="1" lang="en-US" altLang="ja-JP" sz="1400" dirty="0" smtClean="0">
                          <a:solidFill>
                            <a:schemeClr val="tx1"/>
                          </a:solidFill>
                          <a:latin typeface="+mn-ea"/>
                          <a:ea typeface="+mn-ea"/>
                        </a:rPr>
                        <a:t>69.39</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44</a:t>
                      </a:r>
                      <a:r>
                        <a:rPr kumimoji="1" lang="ja-JP" altLang="en-US" sz="1400" dirty="0" smtClean="0">
                          <a:solidFill>
                            <a:schemeClr val="tx1"/>
                          </a:solidFill>
                          <a:latin typeface="+mn-ea"/>
                          <a:ea typeface="+mn-ea"/>
                        </a:rPr>
                        <a:t>位）、　女性</a:t>
                      </a:r>
                      <a:r>
                        <a:rPr kumimoji="1" lang="en-US" altLang="ja-JP" sz="1400" dirty="0" smtClean="0">
                          <a:solidFill>
                            <a:schemeClr val="tx1"/>
                          </a:solidFill>
                          <a:latin typeface="+mn-ea"/>
                          <a:ea typeface="+mn-ea"/>
                        </a:rPr>
                        <a:t>72.55</a:t>
                      </a:r>
                      <a:r>
                        <a:rPr kumimoji="1" lang="ja-JP" altLang="en-US" sz="1400" dirty="0" smtClean="0">
                          <a:solidFill>
                            <a:schemeClr val="tx1"/>
                          </a:solidFill>
                          <a:latin typeface="+mn-ea"/>
                          <a:ea typeface="+mn-ea"/>
                        </a:rPr>
                        <a:t>歳（</a:t>
                      </a:r>
                      <a:r>
                        <a:rPr kumimoji="1" lang="en-US" altLang="ja-JP" sz="1400" dirty="0" smtClean="0">
                          <a:solidFill>
                            <a:schemeClr val="tx1"/>
                          </a:solidFill>
                          <a:latin typeface="+mn-ea"/>
                          <a:ea typeface="+mn-ea"/>
                        </a:rPr>
                        <a:t>45</a:t>
                      </a:r>
                      <a:r>
                        <a:rPr kumimoji="1" lang="ja-JP" altLang="en-US" sz="1400" dirty="0" smtClean="0">
                          <a:solidFill>
                            <a:schemeClr val="tx1"/>
                          </a:solidFill>
                          <a:latin typeface="+mn-ea"/>
                          <a:ea typeface="+mn-ea"/>
                        </a:rPr>
                        <a:t>位）</a:t>
                      </a:r>
                      <a:endPar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endParaRPr>
                    </a:p>
                    <a:p>
                      <a:pPr marL="92075" indent="-92075"/>
                      <a:r>
                        <a:rPr kumimoji="1" lang="en-US" altLang="ja-JP" sz="800" dirty="0" smtClean="0">
                          <a:solidFill>
                            <a:schemeClr val="tx1"/>
                          </a:solidFill>
                          <a:latin typeface="+mn-ea"/>
                          <a:ea typeface="+mn-ea"/>
                        </a:rPr>
                        <a:t>※</a:t>
                      </a:r>
                      <a:r>
                        <a:rPr kumimoji="1" lang="ja-JP" altLang="en-US" sz="800" dirty="0" smtClean="0">
                          <a:solidFill>
                            <a:schemeClr val="tx1"/>
                          </a:solidFill>
                          <a:latin typeface="+mn-ea"/>
                          <a:ea typeface="+mn-ea"/>
                        </a:rPr>
                        <a:t>平均寿命：「平成</a:t>
                      </a:r>
                      <a:r>
                        <a:rPr kumimoji="1" lang="en-US" altLang="ja-JP" sz="800" dirty="0" smtClean="0">
                          <a:solidFill>
                            <a:schemeClr val="tx1"/>
                          </a:solidFill>
                          <a:latin typeface="+mn-ea"/>
                          <a:ea typeface="+mn-ea"/>
                        </a:rPr>
                        <a:t>22</a:t>
                      </a:r>
                      <a:r>
                        <a:rPr kumimoji="1" lang="ja-JP" altLang="en-US" sz="800" dirty="0" smtClean="0">
                          <a:solidFill>
                            <a:schemeClr val="tx1"/>
                          </a:solidFill>
                          <a:latin typeface="+mn-ea"/>
                          <a:ea typeface="+mn-ea"/>
                        </a:rPr>
                        <a:t>年度都道府県別生命表」より作成</a:t>
                      </a:r>
                      <a:endParaRPr kumimoji="1" lang="en-US" altLang="ja-JP" sz="800" dirty="0" smtClean="0">
                        <a:solidFill>
                          <a:schemeClr val="tx1"/>
                        </a:solidFill>
                        <a:latin typeface="+mn-ea"/>
                        <a:ea typeface="+mn-ea"/>
                      </a:endParaRPr>
                    </a:p>
                    <a:p>
                      <a:pPr marL="92075" indent="-92075"/>
                      <a:r>
                        <a:rPr kumimoji="1" lang="en-US" altLang="ja-JP" sz="800" baseline="0" dirty="0" smtClean="0">
                          <a:solidFill>
                            <a:schemeClr val="tx1"/>
                          </a:solidFill>
                          <a:latin typeface="+mn-ea"/>
                          <a:ea typeface="+mn-ea"/>
                        </a:rPr>
                        <a:t>   </a:t>
                      </a:r>
                      <a:r>
                        <a:rPr kumimoji="1" lang="ja-JP" altLang="en-US" sz="800" baseline="0" dirty="0" smtClean="0">
                          <a:solidFill>
                            <a:schemeClr val="tx1"/>
                          </a:solidFill>
                          <a:latin typeface="+mn-ea"/>
                          <a:ea typeface="+mn-ea"/>
                        </a:rPr>
                        <a:t>健康寿命：平成</a:t>
                      </a:r>
                      <a:r>
                        <a:rPr kumimoji="1" lang="en-US" altLang="ja-JP" sz="800" baseline="0" dirty="0" smtClean="0">
                          <a:solidFill>
                            <a:schemeClr val="tx1"/>
                          </a:solidFill>
                          <a:latin typeface="+mn-ea"/>
                          <a:ea typeface="+mn-ea"/>
                        </a:rPr>
                        <a:t>24</a:t>
                      </a:r>
                      <a:r>
                        <a:rPr kumimoji="1" lang="ja-JP" altLang="en-US" sz="800" baseline="0" dirty="0" smtClean="0">
                          <a:solidFill>
                            <a:schemeClr val="tx1"/>
                          </a:solidFill>
                          <a:latin typeface="+mn-ea"/>
                          <a:ea typeface="+mn-ea"/>
                        </a:rPr>
                        <a:t>年度厚生労働科学研究費補助金「健康寿命における将来予測と生活習慣病対策の費用対効果に関する研究班」より作成</a:t>
                      </a:r>
                      <a:endParaRPr kumimoji="1" lang="en-US" altLang="ja-JP" sz="8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・大阪は、三大都市（東京・愛知・大阪）で最も早く超高齢社会に突入</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ea"/>
                          <a:ea typeface="+mn-ea"/>
                        </a:rPr>
                        <a:t>・医療、介護ニーズの増大や財政負担の増嵩など、様々な課題に直面する。</a:t>
                      </a:r>
                      <a:endParaRPr kumimoji="1" lang="en-US" altLang="ja-JP" sz="1400" dirty="0" smtClean="0">
                        <a:solidFill>
                          <a:schemeClr val="tx1"/>
                        </a:solidFill>
                        <a:latin typeface="+mn-ea"/>
                        <a:ea typeface="+mn-ea"/>
                      </a:endParaRPr>
                    </a:p>
                    <a:p>
                      <a:pPr marL="92075" indent="-92075"/>
                      <a:r>
                        <a:rPr kumimoji="1" lang="ja-JP" altLang="en-US" sz="1400" dirty="0" smtClean="0">
                          <a:solidFill>
                            <a:schemeClr val="tx1"/>
                          </a:solidFill>
                          <a:latin typeface="+mn-ea"/>
                          <a:ea typeface="+mn-ea"/>
                        </a:rPr>
                        <a:t>・一方、病院数・病床数などは全国に比べ遜色ないかそれ以上。高度医療機関も多数あり、医療へのアクセスは比較的恵まれている</a:t>
                      </a:r>
                      <a:endParaRPr kumimoji="1" lang="en-US" altLang="ja-JP" sz="1400" dirty="0" smtClean="0">
                        <a:solidFill>
                          <a:schemeClr val="tx1"/>
                        </a:solidFill>
                        <a:latin typeface="+mn-ea"/>
                        <a:ea typeface="+mn-ea"/>
                      </a:endParaRPr>
                    </a:p>
                    <a:p>
                      <a:pPr marL="92075" indent="-92075"/>
                      <a:r>
                        <a:rPr kumimoji="1" lang="en-US" altLang="ja-JP" sz="800" dirty="0" smtClean="0">
                          <a:solidFill>
                            <a:schemeClr val="tx1"/>
                          </a:solidFill>
                          <a:latin typeface="+mn-ea"/>
                          <a:ea typeface="+mn-ea"/>
                        </a:rPr>
                        <a:t>※</a:t>
                      </a:r>
                      <a:r>
                        <a:rPr kumimoji="1" lang="ja-JP" altLang="en-US" sz="800" dirty="0" smtClean="0">
                          <a:solidFill>
                            <a:schemeClr val="tx1"/>
                          </a:solidFill>
                          <a:latin typeface="+mn-ea"/>
                          <a:ea typeface="+mn-ea"/>
                        </a:rPr>
                        <a:t>高度医療機関：高度な急性期医療を提供する医療機関</a:t>
                      </a:r>
                    </a:p>
                    <a:p>
                      <a:pPr marL="92075" indent="-92075"/>
                      <a:r>
                        <a:rPr kumimoji="1" lang="ja-JP" altLang="en-US" sz="1400" dirty="0" smtClean="0">
                          <a:solidFill>
                            <a:schemeClr val="tx1"/>
                          </a:solidFill>
                          <a:latin typeface="+mn-ea"/>
                          <a:ea typeface="+mn-ea"/>
                        </a:rPr>
                        <a:t>・医薬品・医療機器などの関連産業の集積、大学・研究機関の集積など、産業につながるポテンシャルはある</a:t>
                      </a:r>
                    </a:p>
                    <a:p>
                      <a:pPr marL="92075" indent="-92075"/>
                      <a:r>
                        <a:rPr kumimoji="1" lang="ja-JP" altLang="en-US" sz="1400" dirty="0" smtClean="0">
                          <a:solidFill>
                            <a:schemeClr val="tx1"/>
                          </a:solidFill>
                          <a:latin typeface="+mn-ea"/>
                          <a:ea typeface="+mn-ea"/>
                        </a:rPr>
                        <a:t>・医療、介護、産業部門それぞれでの施策は行っているが、既存の行政分野の枠の中に留まり、抜本的な解決策の検討には着手できていなかった</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2023940">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（７つの具体的戦略）</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①予防・疾病管理、府民行動変革</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②レセプトデータの戦略的活用</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③医療情報の電子化とビッグデータの戦略的活用</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④地域密着型医療・介護連携最適モデル実現</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⑤増益モデル型民間病院の高度化・経営基盤強化</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⑥スマートエイジング・シティ</a:t>
                      </a:r>
                    </a:p>
                    <a:p>
                      <a:pPr marL="266700" indent="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⑦スマートエイジング・バレー構想</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1544842">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Ｐゴシック" panose="020B0600070205080204" pitchFamily="50" charset="-128"/>
                          <a:ea typeface="+mn-ea"/>
                        </a:rPr>
                        <a:t>・健康寿命延伸プロジェクト（市町村健康づくり推進事業（マイレージ事業）、中小企業の健康づくり推進事業等）の実施</a:t>
                      </a:r>
                      <a:endParaRPr kumimoji="1" lang="en-US" altLang="ja-JP" sz="1400" dirty="0" smtClean="0">
                        <a:solidFill>
                          <a:schemeClr val="tx1"/>
                        </a:solidFill>
                        <a:latin typeface="ＭＳ Ｐゴシック" panose="020B0600070205080204" pitchFamily="50" charset="-128"/>
                        <a:ea typeface="+mn-ea"/>
                      </a:endParaRPr>
                    </a:p>
                    <a:p>
                      <a:pPr marL="88900" indent="-889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・大阪市において、レセプト点検の効率化やレセプトデータのさらなる活用に向けた分析を実施</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endParaRPr>
                    </a:p>
                    <a:p>
                      <a:pPr marL="88900" indent="-88900"/>
                      <a:r>
                        <a:rPr kumimoji="1" lang="ja-JP" altLang="en-US" sz="1400" dirty="0" smtClean="0">
                          <a:solidFill>
                            <a:schemeClr val="tx1"/>
                          </a:solidFill>
                          <a:latin typeface="ＭＳ Ｐゴシック" panose="020B0600070205080204" pitchFamily="50" charset="-128"/>
                          <a:ea typeface="+mn-ea"/>
                        </a:rPr>
                        <a:t>・スマートエイジング・シティ先行モデル３地域における自立化に向けた取組みに対する支援を実施</a:t>
                      </a:r>
                      <a:endParaRPr kumimoji="1" lang="en-US" altLang="ja-JP" sz="1400" dirty="0" smtClean="0">
                        <a:solidFill>
                          <a:schemeClr val="tx1"/>
                        </a:solidFill>
                        <a:latin typeface="ＭＳ Ｐゴシック" panose="020B0600070205080204" pitchFamily="50" charset="-128"/>
                        <a:ea typeface="+mn-ea"/>
                      </a:endParaRPr>
                    </a:p>
                    <a:p>
                      <a:pPr marL="88900" indent="-88900"/>
                      <a:r>
                        <a:rPr kumimoji="1" lang="ja-JP" altLang="en-US" sz="1400" dirty="0" smtClean="0">
                          <a:solidFill>
                            <a:schemeClr val="tx1"/>
                          </a:solidFill>
                          <a:latin typeface="ＭＳ Ｐゴシック" panose="020B0600070205080204" pitchFamily="50" charset="-128"/>
                          <a:ea typeface="+mn-ea"/>
                        </a:rPr>
                        <a:t>・大阪健康寿命延伸産業創出プラットフォームによる健康寿命延伸産業の創出・振興</a:t>
                      </a:r>
                      <a:endParaRPr kumimoji="1" lang="en-US" altLang="ja-JP" sz="1400" dirty="0" smtClean="0">
                        <a:solidFill>
                          <a:schemeClr val="tx1"/>
                        </a:solidFill>
                        <a:latin typeface="ＭＳ Ｐゴシック" panose="020B0600070205080204" pitchFamily="50" charset="-128"/>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152</a:t>
            </a:fld>
            <a:endParaRPr lang="ja-JP" altLang="en-US"/>
          </a:p>
        </p:txBody>
      </p:sp>
    </p:spTree>
    <p:extLst>
      <p:ext uri="{BB962C8B-B14F-4D97-AF65-F5344CB8AC3E}">
        <p14:creationId xmlns:p14="http://schemas.microsoft.com/office/powerpoint/2010/main" val="1698141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2008" y="-5898"/>
            <a:ext cx="6156176" cy="338554"/>
          </a:xfrm>
          <a:prstGeom prst="rect">
            <a:avLst/>
          </a:prstGeom>
          <a:noFill/>
        </p:spPr>
        <p:txBody>
          <a:bodyPr wrap="square" rtlCol="0">
            <a:spAutoFit/>
          </a:bodyPr>
          <a:lstStyle/>
          <a:p>
            <a:r>
              <a:rPr lang="ja-JP" altLang="en-US" sz="1600" b="1" dirty="0" smtClean="0"/>
              <a:t>⑤大阪府</a:t>
            </a:r>
            <a:r>
              <a:rPr kumimoji="1" lang="ja-JP" altLang="en-US" sz="1600" b="1" dirty="0" smtClean="0"/>
              <a:t>市規制改革会議</a:t>
            </a:r>
            <a:endParaRPr kumimoji="1" lang="en-US" altLang="ja-JP" sz="1600" b="1" dirty="0" smtClean="0"/>
          </a:p>
        </p:txBody>
      </p:sp>
      <p:graphicFrame>
        <p:nvGraphicFramePr>
          <p:cNvPr id="10" name="表 9"/>
          <p:cNvGraphicFramePr>
            <a:graphicFrameLocks noGrp="1"/>
          </p:cNvGraphicFramePr>
          <p:nvPr>
            <p:extLst>
              <p:ext uri="{D42A27DB-BD31-4B8C-83A1-F6EECF244321}">
                <p14:modId xmlns:p14="http://schemas.microsoft.com/office/powerpoint/2010/main" val="2588706382"/>
              </p:ext>
            </p:extLst>
          </p:nvPr>
        </p:nvGraphicFramePr>
        <p:xfrm>
          <a:off x="179512" y="404664"/>
          <a:ext cx="8784975" cy="5616624"/>
        </p:xfrm>
        <a:graphic>
          <a:graphicData uri="http://schemas.openxmlformats.org/drawingml/2006/table">
            <a:tbl>
              <a:tblPr firstCol="1">
                <a:tableStyleId>{793D81CF-94F2-401A-BA57-92F5A7B2D0C5}</a:tableStyleId>
              </a:tblPr>
              <a:tblGrid>
                <a:gridCol w="2448272">
                  <a:extLst>
                    <a:ext uri="{9D8B030D-6E8A-4147-A177-3AD203B41FA5}">
                      <a16:colId xmlns:a16="http://schemas.microsoft.com/office/drawing/2014/main" val="20000"/>
                    </a:ext>
                  </a:extLst>
                </a:gridCol>
                <a:gridCol w="6336703">
                  <a:extLst>
                    <a:ext uri="{9D8B030D-6E8A-4147-A177-3AD203B41FA5}">
                      <a16:colId xmlns:a16="http://schemas.microsoft.com/office/drawing/2014/main" val="20001"/>
                    </a:ext>
                  </a:extLst>
                </a:gridCol>
              </a:tblGrid>
              <a:tr h="1296144">
                <a:tc>
                  <a:txBody>
                    <a:bodyPr/>
                    <a:lstStyle/>
                    <a:p>
                      <a:r>
                        <a:rPr kumimoji="1" lang="ja-JP" altLang="en-US" sz="1400" dirty="0" smtClean="0">
                          <a:solidFill>
                            <a:schemeClr val="tx1"/>
                          </a:solidFill>
                          <a:latin typeface="+mn-ea"/>
                          <a:ea typeface="+mn-ea"/>
                        </a:rPr>
                        <a:t>戦略策定の背景にあった</a:t>
                      </a:r>
                      <a:r>
                        <a:rPr kumimoji="1" lang="en-US" altLang="ja-JP" sz="1400" dirty="0" smtClean="0">
                          <a:solidFill>
                            <a:schemeClr val="tx1"/>
                          </a:solidFill>
                          <a:latin typeface="+mn-ea"/>
                          <a:ea typeface="+mn-ea"/>
                        </a:rPr>
                        <a:t/>
                      </a:r>
                      <a:br>
                        <a:rPr kumimoji="1" lang="en-US" altLang="ja-JP" sz="1400" dirty="0" smtClean="0">
                          <a:solidFill>
                            <a:schemeClr val="tx1"/>
                          </a:solidFill>
                          <a:latin typeface="+mn-ea"/>
                          <a:ea typeface="+mn-ea"/>
                        </a:rPr>
                      </a:br>
                      <a:r>
                        <a:rPr kumimoji="1" lang="ja-JP" altLang="en-US" sz="1400" dirty="0" smtClean="0">
                          <a:solidFill>
                            <a:schemeClr val="tx1"/>
                          </a:solidFill>
                          <a:latin typeface="+mn-ea"/>
                          <a:ea typeface="+mn-ea"/>
                        </a:rPr>
                        <a:t>問題意識・課題</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marL="92075" indent="-92075"/>
                      <a:r>
                        <a:rPr kumimoji="1" lang="ja-JP" altLang="en-US" sz="1400" dirty="0" smtClean="0">
                          <a:solidFill>
                            <a:schemeClr val="tx1"/>
                          </a:solidFill>
                          <a:latin typeface="+mn-ea"/>
                          <a:ea typeface="+mn-ea"/>
                        </a:rPr>
                        <a:t>・日本は、規制が最も厳しい国であり、日本の創業率の低さ、経済の長期低迷、生活における楽しさの欠如の原因となっている。</a:t>
                      </a:r>
                    </a:p>
                    <a:p>
                      <a:pPr marL="92075" indent="-92075"/>
                      <a:r>
                        <a:rPr kumimoji="1" lang="ja-JP" altLang="en-US" sz="1400" dirty="0" smtClean="0">
                          <a:solidFill>
                            <a:schemeClr val="tx1"/>
                          </a:solidFill>
                          <a:latin typeface="+mn-ea"/>
                          <a:ea typeface="+mn-ea"/>
                        </a:rPr>
                        <a:t>・大阪が再び力強く成長するためには、これまでの仕組みを大きく転換し、不必要な規制等があれば緩和・撤廃するなど、民間の活動を促進する環境整備が必要。</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3528392">
                <a:tc>
                  <a:txBody>
                    <a:bodyPr/>
                    <a:lstStyle/>
                    <a:p>
                      <a:r>
                        <a:rPr kumimoji="1" lang="ja-JP" altLang="en-US" sz="1400" dirty="0" smtClean="0">
                          <a:solidFill>
                            <a:schemeClr val="tx1"/>
                          </a:solidFill>
                          <a:latin typeface="+mn-ea"/>
                          <a:ea typeface="+mn-ea"/>
                        </a:rPr>
                        <a:t>提言内容</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提言の概要</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（１）規制改革の新たな戦略（手法）</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戦略１：プロジェクト方式による規制改革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戦略２：東京と大阪の規制の差を常に意識した規制改革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戦略３：官官規制改革　（国の自治体に対する規制の緩和）</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戦略４：特区制度を活用した規制改革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戦略５：府市連携して継続的に取り組む規制改革</a:t>
                      </a:r>
                    </a:p>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（２）分野別の個別提言</a:t>
                      </a:r>
                    </a:p>
                    <a:p>
                      <a:pPr marL="444500" indent="-444500"/>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　　　　４つの分野</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毎に、法／条例改正、国・府市の運用改善などの規制緩和策を提言</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①楽しいまちづくり（道路・河川使用等のイベント規制の緩和など）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②環境エネルギー・経済産業（河川法等の規制緩和による再生可能エネルギー普及促進など）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③官官規制（地方自治法改正、公の施設、民営化手法など）</a:t>
                      </a:r>
                    </a:p>
                    <a:p>
                      <a:pPr marL="534988" indent="-90488"/>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④建築土地利用・雇用等（建築物の用途規制緩和、労働基準等に関する規制緩和など）</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792088">
                <a:tc>
                  <a:txBody>
                    <a:bodyPr/>
                    <a:lstStyle/>
                    <a:p>
                      <a:r>
                        <a:rPr kumimoji="1" lang="ja-JP" altLang="en-US" sz="1400" dirty="0" smtClean="0">
                          <a:solidFill>
                            <a:schemeClr val="tx1"/>
                          </a:solidFill>
                          <a:latin typeface="+mn-ea"/>
                          <a:ea typeface="+mn-ea"/>
                        </a:rPr>
                        <a:t>会議・提言を契機とする</a:t>
                      </a:r>
                      <a:endParaRPr kumimoji="1" lang="en-US" altLang="ja-JP" sz="1400" dirty="0" smtClean="0">
                        <a:solidFill>
                          <a:schemeClr val="tx1"/>
                        </a:solidFill>
                        <a:latin typeface="+mn-ea"/>
                        <a:ea typeface="+mn-ea"/>
                      </a:endParaRPr>
                    </a:p>
                    <a:p>
                      <a:r>
                        <a:rPr kumimoji="1" lang="ja-JP" altLang="en-US" sz="1400" dirty="0" smtClean="0">
                          <a:solidFill>
                            <a:schemeClr val="tx1"/>
                          </a:solidFill>
                          <a:latin typeface="+mn-ea"/>
                          <a:ea typeface="+mn-ea"/>
                        </a:rPr>
                        <a:t>新たな取組み</a:t>
                      </a:r>
                      <a:endParaRPr kumimoji="1" lang="ja-JP" altLang="en-US" sz="1400" dirty="0">
                        <a:solidFill>
                          <a:schemeClr val="tx1"/>
                        </a:solidFill>
                        <a:latin typeface="+mn-ea"/>
                        <a:ea typeface="+mn-ea"/>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37</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の提案が実現　（</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2022</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年</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rPr>
                        <a:t>3</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rPr>
                        <a:t>月）</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153</a:t>
            </a:fld>
            <a:endParaRPr lang="ja-JP" altLang="en-US"/>
          </a:p>
        </p:txBody>
      </p:sp>
    </p:spTree>
    <p:extLst>
      <p:ext uri="{BB962C8B-B14F-4D97-AF65-F5344CB8AC3E}">
        <p14:creationId xmlns:p14="http://schemas.microsoft.com/office/powerpoint/2010/main" val="141442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8549A59-4C48-C343-B6D8-8A93524D6BDC}"/>
              </a:ext>
            </a:extLst>
          </p:cNvPr>
          <p:cNvSpPr txBox="1"/>
          <p:nvPr/>
        </p:nvSpPr>
        <p:spPr>
          <a:xfrm>
            <a:off x="99170" y="275787"/>
            <a:ext cx="9069141" cy="44165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a:t>
            </a:r>
            <a:r>
              <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中期</a:t>
            </a:r>
            <a:r>
              <a:rPr kumimoji="1" lang="ja-JP"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目標に</a:t>
            </a:r>
            <a:r>
              <a:rPr kumimoji="1" lang="ja-JP"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基づく</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主な</a:t>
            </a:r>
            <a:r>
              <a:rPr kumimoji="1" lang="ja-JP"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取組み</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en-US" altLang="ja-JP" sz="2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a:t>
            </a:r>
            <a:r>
              <a:rPr kumimoji="1" lang="ja-JP" altLang="ja-JP" sz="2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試験検査機能の</a:t>
            </a:r>
            <a:r>
              <a:rPr kumimoji="1" lang="ja-JP" altLang="ja-JP" sz="2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充実</a:t>
            </a:r>
            <a:endParaRPr kumimoji="1" lang="en-US" altLang="ja-JP" sz="2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○検査対応</a:t>
            </a:r>
            <a:endParaRPr kumimoji="1" lang="en-US" altLang="ja-JP" sz="2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全所的</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な協力</a:t>
            </a:r>
            <a:r>
              <a:rPr kumimoji="1" lang="ja-JP"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体制</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や検査機器</a:t>
            </a:r>
            <a:r>
              <a:rPr kumimoji="1" lang="ja-JP"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整備により</a:t>
            </a:r>
            <a:r>
              <a:rPr kumimoji="1" lang="ja-JP"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大量の</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新型コロナウイルス検査に</a:t>
            </a:r>
            <a:r>
              <a:rPr kumimoji="1" lang="ja-JP"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対応</a:t>
            </a:r>
            <a:endParaRPr kumimoji="1" lang="en-US" altLang="ja-JP" sz="2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2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○信頼性確保の体制整備</a:t>
            </a:r>
            <a:endParaRPr kumimoji="1" lang="en-US" altLang="ja-JP" sz="2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精度管理室の設置</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検査</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部門から独立した組織により試験検査の信頼性確保業務に</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あたる</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ja-JP" altLang="ja-JP" sz="22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調査研究機能の充実</a:t>
            </a:r>
            <a:r>
              <a:rPr kumimoji="1" lang="ja-JP"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〈優秀な人材のリクルート、人材育成</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も視野に</a:t>
            </a:r>
            <a:r>
              <a:rPr kumimoji="1" lang="ja-JP"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外部</a:t>
            </a:r>
            <a:r>
              <a:rPr kumimoji="1" lang="ja-JP"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研究資金を積極的に獲得</a:t>
            </a:r>
          </a:p>
        </p:txBody>
      </p:sp>
      <p:sp>
        <p:nvSpPr>
          <p:cNvPr id="29" name="正方形/長方形 28">
            <a:extLst>
              <a:ext uri="{FF2B5EF4-FFF2-40B4-BE49-F238E27FC236}">
                <a16:creationId xmlns:a16="http://schemas.microsoft.com/office/drawing/2014/main" id="{5B3BCBBF-9369-B642-95EB-558DFE285A6A}"/>
              </a:ext>
            </a:extLst>
          </p:cNvPr>
          <p:cNvSpPr/>
          <p:nvPr/>
        </p:nvSpPr>
        <p:spPr>
          <a:xfrm>
            <a:off x="345387" y="4671188"/>
            <a:ext cx="428835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＜競争的外部研究資金への応募・採択件数＞</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a:extLst>
              <a:ext uri="{FF2B5EF4-FFF2-40B4-BE49-F238E27FC236}">
                <a16:creationId xmlns:a16="http://schemas.microsoft.com/office/drawing/2014/main" id="{892E0A0A-0B30-D843-B843-6E896E3E7450}"/>
              </a:ext>
            </a:extLst>
          </p:cNvPr>
          <p:cNvSpPr/>
          <p:nvPr/>
        </p:nvSpPr>
        <p:spPr>
          <a:xfrm>
            <a:off x="4788024" y="4686292"/>
            <a:ext cx="367280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＜論文、著書等による成果発表件数＞</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5B3BCBBF-9369-B642-95EB-558DFE285A6A}"/>
              </a:ext>
            </a:extLst>
          </p:cNvPr>
          <p:cNvSpPr/>
          <p:nvPr/>
        </p:nvSpPr>
        <p:spPr>
          <a:xfrm>
            <a:off x="4788024" y="44624"/>
            <a:ext cx="453165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地方独立行政法人大阪健康安全基盤研究所</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6991028" y="6523682"/>
            <a:ext cx="2133600" cy="365125"/>
          </a:xfrm>
        </p:spPr>
        <p:txBody>
          <a:bodyPr/>
          <a:lstStyle/>
          <a:p>
            <a:fld id="{63BC356D-1576-478B-8647-1361C6E9DFF7}" type="slidenum">
              <a:rPr lang="ja-JP" altLang="en-US" smtClean="0"/>
              <a:pPr/>
              <a:t>118</a:t>
            </a:fld>
            <a:endParaRPr lang="ja-JP" altLang="en-US" dirty="0"/>
          </a:p>
        </p:txBody>
      </p:sp>
      <p:pic>
        <p:nvPicPr>
          <p:cNvPr id="7" name="図 6"/>
          <p:cNvPicPr>
            <a:picLocks noChangeAspect="1"/>
          </p:cNvPicPr>
          <p:nvPr/>
        </p:nvPicPr>
        <p:blipFill>
          <a:blip r:embed="rId3"/>
          <a:stretch>
            <a:fillRect/>
          </a:stretch>
        </p:blipFill>
        <p:spPr>
          <a:xfrm>
            <a:off x="825950" y="4992854"/>
            <a:ext cx="3920068" cy="1822862"/>
          </a:xfrm>
          <a:prstGeom prst="rect">
            <a:avLst/>
          </a:prstGeom>
        </p:spPr>
      </p:pic>
      <p:pic>
        <p:nvPicPr>
          <p:cNvPr id="8" name="図 7"/>
          <p:cNvPicPr>
            <a:picLocks noChangeAspect="1"/>
          </p:cNvPicPr>
          <p:nvPr/>
        </p:nvPicPr>
        <p:blipFill>
          <a:blip r:embed="rId4"/>
          <a:stretch>
            <a:fillRect/>
          </a:stretch>
        </p:blipFill>
        <p:spPr>
          <a:xfrm>
            <a:off x="4857920" y="5005388"/>
            <a:ext cx="3956647" cy="1847248"/>
          </a:xfrm>
          <a:prstGeom prst="rect">
            <a:avLst/>
          </a:prstGeom>
        </p:spPr>
      </p:pic>
    </p:spTree>
    <p:extLst>
      <p:ext uri="{BB962C8B-B14F-4D97-AF65-F5344CB8AC3E}">
        <p14:creationId xmlns:p14="http://schemas.microsoft.com/office/powerpoint/2010/main" val="102419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280796603"/>
              </p:ext>
            </p:extLst>
          </p:nvPr>
        </p:nvGraphicFramePr>
        <p:xfrm>
          <a:off x="235663" y="655884"/>
          <a:ext cx="8676000" cy="6013476"/>
        </p:xfrm>
        <a:graphic>
          <a:graphicData uri="http://schemas.openxmlformats.org/drawingml/2006/table">
            <a:tbl>
              <a:tblPr firstRow="1" bandRow="1">
                <a:tableStyleId>{5940675A-B579-460E-94D1-54222C63F5DA}</a:tableStyleId>
              </a:tblPr>
              <a:tblGrid>
                <a:gridCol w="162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2700000">
                  <a:extLst>
                    <a:ext uri="{9D8B030D-6E8A-4147-A177-3AD203B41FA5}">
                      <a16:colId xmlns:a16="http://schemas.microsoft.com/office/drawing/2014/main" val="20003"/>
                    </a:ext>
                  </a:extLst>
                </a:gridCol>
              </a:tblGrid>
              <a:tr h="343064">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667156">
                <a:tc>
                  <a:txBody>
                    <a:bodyPr/>
                    <a:lstStyle/>
                    <a:p>
                      <a:pPr marL="72000" lvl="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・世界都市ランキングで主要</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40</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都市中大阪は下位（</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28</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位）。</a:t>
                      </a:r>
                    </a:p>
                    <a:p>
                      <a:pPr marL="72000" lvl="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都市としての魅力の創出、発信力の強化が急務。</a:t>
                      </a:r>
                    </a:p>
                    <a:p>
                      <a:pPr marL="72000" lvl="0" indent="-457200" algn="l">
                        <a:lnSpc>
                          <a:spcPts val="1500"/>
                        </a:lnSpc>
                      </a:pPr>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lvl="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・府市それぞれが類似のイベントを企画・運営することで、集客力・発信力が分散。コスト面でも非効率。</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・大阪府市での戦略一本化、都市魅力創造のための基盤・体制づくり。</a:t>
                      </a:r>
                    </a:p>
                    <a:p>
                      <a:pPr marL="72000" indent="-457200" algn="l">
                        <a:lnSpc>
                          <a:spcPts val="1500"/>
                        </a:lnSpc>
                      </a:pPr>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・大阪市内で実施するイベントの府市連携・共催。</a:t>
                      </a:r>
                    </a:p>
                    <a:p>
                      <a:pPr marL="72000" indent="-457200" algn="l">
                        <a:lnSpc>
                          <a:spcPts val="1500"/>
                        </a:lnSpc>
                      </a:pPr>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・イベント実施手法の抜本的な改革。</a:t>
                      </a:r>
                    </a:p>
                    <a:p>
                      <a:pPr marL="7200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（民間の資金・運営ノウハウ、府民参加の情報発信など、民間活力を有効活用）</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500"/>
                        </a:lnSpc>
                        <a:spcBef>
                          <a:spcPts val="0"/>
                        </a:spcBef>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・「大阪都市魅力創造戦略」を策定。（</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2012</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・重点事業を効果的に進めるための推進体制を整備。</a:t>
                      </a: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－水と光のまちづくり＝水都大阪パートナーズ・オーソリティ</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－文化振興＝大阪アーツカウンシル</a:t>
                      </a: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－戦略的な観光集客＝大阪観光局</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endPar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・府市連携イベント</a:t>
                      </a: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－大阪マラソン</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共催</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－御堂筋</a:t>
                      </a:r>
                      <a:r>
                        <a:rPr kumimoji="1" lang="en-US" altLang="ja-JP" sz="1200" dirty="0" err="1"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Kappo</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（府）・御堂筋フェスタ（市）</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同時日程開催。</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年は御堂筋ジョイ　　</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ふるとして一体化</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－大阪・光の饗宴（御堂筋イルミネー</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ション</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OSAKA</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光のルネサンス（市）・民間　</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主催のｲﾙﾐ）</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ｴﾘｱ・日程等で府市・民</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間連携</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lgn="l">
                        <a:lnSpc>
                          <a:spcPts val="1500"/>
                        </a:lnSpc>
                        <a:spcBef>
                          <a:spcPts val="0"/>
                        </a:spcBef>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これまでの取組等を踏まえ、「大阪都市魅力創造戦略</a:t>
                      </a:r>
                      <a:r>
                        <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」を策定。（</a:t>
                      </a:r>
                      <a:r>
                        <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5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集客力・発信力の高いインパクトあるイベントを民間のﾉｳﾊｳ・資金を投入しながら実施する手法が定着しつつある。</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endParaRPr kumimoji="1" lang="en-US" altLang="ja-JP" sz="105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大阪マラソン</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集客数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136.6</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大阪マラソン</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集客数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142.5</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大阪マラソン</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集客数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138.0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500"/>
                        </a:lnSpc>
                        <a:spcBef>
                          <a:spcPts val="0"/>
                        </a:spcBef>
                        <a:spcAft>
                          <a:spcPts val="0"/>
                        </a:spcAft>
                        <a:buClrTx/>
                        <a:buSzTx/>
                        <a:buFontTx/>
                        <a:buNone/>
                        <a:tabLst/>
                        <a:defRPr/>
                      </a:pPr>
                      <a:r>
                        <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は新型コロナウイルス感染症の状況等を踏まえ開催中止</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500"/>
                        </a:lnSpc>
                        <a:spcBef>
                          <a:spcPts val="0"/>
                        </a:spcBef>
                        <a:spcAft>
                          <a:spcPts val="0"/>
                        </a:spcAft>
                        <a:buClrTx/>
                        <a:buSzTx/>
                        <a:buFontTx/>
                        <a:buNone/>
                        <a:tabLst/>
                        <a:defRPr/>
                      </a:pPr>
                      <a:r>
                        <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は新型コロナウイルス感染症の拡大に伴う医療のひっ迫状況を踏まえ、一般部門の開催を中止し、エリート部門のみ開催（沿道等での応援・観戦は控えるよう要請）</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endParaRPr kumimoji="1" lang="en-US" altLang="ja-JP" sz="105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大阪・光の饗宴</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集客数　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517</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大阪・光の饗宴</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集客数　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1,367</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大阪・光の饗宴</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p>
                    <a:p>
                      <a:pPr marL="72000" indent="-457200" algn="l">
                        <a:lnSpc>
                          <a:spcPts val="1500"/>
                        </a:lnSpc>
                      </a:pP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集客数　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2,060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14684" y="0"/>
            <a:ext cx="5040000" cy="32040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その他事業連携等 </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正方形/長方形 10"/>
          <p:cNvSpPr/>
          <p:nvPr/>
        </p:nvSpPr>
        <p:spPr>
          <a:xfrm>
            <a:off x="192088" y="315619"/>
            <a:ext cx="4381575" cy="318924"/>
          </a:xfrm>
          <a:prstGeom prst="rect">
            <a:avLst/>
          </a:prstGeom>
        </p:spPr>
        <p:txBody>
          <a:bodyPr wrap="non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①都市魅力に関するイベントの</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開催（その１）</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266643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163886866"/>
              </p:ext>
            </p:extLst>
          </p:nvPr>
        </p:nvGraphicFramePr>
        <p:xfrm>
          <a:off x="223087" y="836712"/>
          <a:ext cx="8676000" cy="5901647"/>
        </p:xfrm>
        <a:graphic>
          <a:graphicData uri="http://schemas.openxmlformats.org/drawingml/2006/table">
            <a:tbl>
              <a:tblPr firstRow="1" bandRow="1">
                <a:tableStyleId>{5940675A-B579-460E-94D1-54222C63F5DA}</a:tableStyleId>
              </a:tblPr>
              <a:tblGrid>
                <a:gridCol w="162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2700000">
                  <a:extLst>
                    <a:ext uri="{9D8B030D-6E8A-4147-A177-3AD203B41FA5}">
                      <a16:colId xmlns:a16="http://schemas.microsoft.com/office/drawing/2014/main" val="20003"/>
                    </a:ext>
                  </a:extLst>
                </a:gridCol>
              </a:tblGrid>
              <a:tr h="427067">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757509">
                <a:tc>
                  <a:txBody>
                    <a:bodyPr/>
                    <a:lstStyle/>
                    <a:p>
                      <a:pPr marL="72000" lvl="0" indent="-457200" algn="l"/>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・観光、文化、スポーツなど施策分野ごとに、「</a:t>
                      </a:r>
                      <a:r>
                        <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10</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のめざす都市像」と「施策の方向性」を設定し、特に３つ視点から重点取組を設定。</a:t>
                      </a: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－大阪全体の都市魅力の発展・進化・ 発　</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信</a:t>
                      </a: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anose="020B0600070205080204" pitchFamily="50" charset="-128"/>
                          <a:cs typeface="Calibri" panose="020F0502020204030204" pitchFamily="34" charset="0"/>
                        </a:rPr>
                        <a:t>水と光のまちづくりの推進、国内外の人々を惹きつけるキラーコンテンツの創出など</a:t>
                      </a: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－文化・スポーツを活かした都市魅力の</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創出</a:t>
                      </a: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（ラグビーワールドカップ</a:t>
                      </a:r>
                      <a:r>
                        <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の大阪開催、世界に発信する「大阪文化の祭典」など）</a:t>
                      </a: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－世界有数の国際都市を目指した受入　</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環境の整備</a:t>
                      </a:r>
                    </a:p>
                    <a:p>
                      <a:pPr marL="72000" indent="-457200" algn="l"/>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（トラベルセンター大阪の運営、観光案内板等の整備促進、多言語対応の強化など）</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500"/>
                        </a:lnSpc>
                        <a:spcBef>
                          <a:spcPts val="0"/>
                        </a:spcBef>
                        <a:spcAft>
                          <a:spcPts val="0"/>
                        </a:spcAft>
                        <a:buClrTx/>
                        <a:buSzTx/>
                        <a:buFontTx/>
                        <a:buNone/>
                        <a:tabLst/>
                        <a:defRPr/>
                      </a:pPr>
                      <a:r>
                        <a:rPr kumimoji="1" lang="ja-JP" altLang="en-US" sz="1100" strike="noStrike" dirty="0" smtClean="0">
                          <a:solidFill>
                            <a:schemeClr val="tx1"/>
                          </a:solidFill>
                          <a:latin typeface="Calibri" panose="020F0502020204030204" pitchFamily="34" charset="0"/>
                          <a:ea typeface="+mn-ea"/>
                          <a:cs typeface="Calibri" panose="020F0502020204030204" pitchFamily="34" charset="0"/>
                        </a:rPr>
                        <a:t>－水都大阪コンソーシアム（</a:t>
                      </a:r>
                      <a:r>
                        <a:rPr kumimoji="1" lang="en-US" altLang="ja-JP" sz="1100" strike="noStrike" dirty="0" smtClean="0">
                          <a:solidFill>
                            <a:schemeClr val="tx1"/>
                          </a:solidFill>
                          <a:latin typeface="Calibri" panose="020F0502020204030204" pitchFamily="34" charset="0"/>
                          <a:ea typeface="+mn-ea"/>
                          <a:cs typeface="Calibri" panose="020F0502020204030204" pitchFamily="34" charset="0"/>
                        </a:rPr>
                        <a:t>2017</a:t>
                      </a:r>
                      <a:r>
                        <a:rPr kumimoji="1" lang="ja-JP" altLang="en-US" sz="1100" strike="noStrike" dirty="0" smtClean="0">
                          <a:solidFill>
                            <a:schemeClr val="tx1"/>
                          </a:solidFill>
                          <a:latin typeface="Calibri" panose="020F0502020204030204" pitchFamily="34" charset="0"/>
                          <a:ea typeface="+mn-ea"/>
                          <a:cs typeface="Calibri" panose="020F0502020204030204" pitchFamily="34" charset="0"/>
                        </a:rPr>
                        <a:t>～）</a:t>
                      </a:r>
                      <a:endParaRPr kumimoji="1" lang="en-US" altLang="ja-JP" sz="1100" b="0" dirty="0" smtClean="0">
                        <a:solidFill>
                          <a:schemeClr val="tx1"/>
                        </a:solidFill>
                        <a:latin typeface="Calibri" panose="020F0502020204030204" pitchFamily="34" charset="0"/>
                        <a:ea typeface="+mn-ea"/>
                        <a:cs typeface="Calibri" panose="020F0502020204030204" pitchFamily="34" charset="0"/>
                      </a:endParaRPr>
                    </a:p>
                    <a:p>
                      <a:pPr marL="72000" indent="-457200" algn="l">
                        <a:lnSpc>
                          <a:spcPts val="1500"/>
                        </a:lnSpc>
                        <a:spcBef>
                          <a:spcPts val="0"/>
                        </a:spcBef>
                      </a:pPr>
                      <a:endParaRPr kumimoji="1" lang="ja-JP" altLang="en-US" sz="1100" dirty="0" smtClean="0">
                        <a:solidFill>
                          <a:schemeClr val="tx1"/>
                        </a:solidFill>
                        <a:latin typeface="Calibri" panose="020F0502020204030204" pitchFamily="34" charset="0"/>
                        <a:ea typeface="+mn-ea"/>
                        <a:cs typeface="Calibri" panose="020F0502020204030204" pitchFamily="34" charset="0"/>
                      </a:endParaRPr>
                    </a:p>
                    <a:p>
                      <a:pPr marL="72000" indent="-457200" algn="l">
                        <a:lnSpc>
                          <a:spcPts val="1500"/>
                        </a:lnSpc>
                        <a:spcBef>
                          <a:spcPts val="0"/>
                        </a:spcBef>
                      </a:pPr>
                      <a:r>
                        <a:rPr kumimoji="1" lang="ja-JP" altLang="en-US" sz="1400" dirty="0" smtClean="0">
                          <a:solidFill>
                            <a:schemeClr val="tx1"/>
                          </a:solidFill>
                          <a:latin typeface="Calibri" panose="020F0502020204030204" pitchFamily="34" charset="0"/>
                          <a:ea typeface="+mn-ea"/>
                          <a:cs typeface="Calibri" panose="020F0502020204030204" pitchFamily="34" charset="0"/>
                        </a:rPr>
                        <a:t>・府市連携イベント</a:t>
                      </a:r>
                    </a:p>
                    <a:p>
                      <a:pPr marL="72000" indent="-457200" algn="l">
                        <a:lnSpc>
                          <a:spcPts val="1500"/>
                        </a:lnSpc>
                        <a:spcBef>
                          <a:spcPts val="0"/>
                        </a:spcBef>
                      </a:pPr>
                      <a:r>
                        <a:rPr kumimoji="1" lang="ja-JP" altLang="en-US" sz="1200" strike="noStrike" dirty="0" smtClean="0">
                          <a:solidFill>
                            <a:schemeClr val="tx1"/>
                          </a:solidFill>
                          <a:latin typeface="Calibri" panose="020F0502020204030204" pitchFamily="34" charset="0"/>
                          <a:ea typeface="+mn-ea"/>
                          <a:cs typeface="Calibri" panose="020F0502020204030204" pitchFamily="34" charset="0"/>
                        </a:rPr>
                        <a:t>－水都大阪フェス</a:t>
                      </a:r>
                      <a:endParaRPr kumimoji="1" lang="en-US" altLang="ja-JP" sz="1200" strike="noStrike" dirty="0" smtClean="0">
                        <a:solidFill>
                          <a:schemeClr val="tx1"/>
                        </a:solidFill>
                        <a:latin typeface="Calibri" panose="020F0502020204030204" pitchFamily="34" charset="0"/>
                        <a:ea typeface="+mn-ea"/>
                        <a:cs typeface="Calibri" panose="020F0502020204030204" pitchFamily="34" charset="0"/>
                      </a:endParaRPr>
                    </a:p>
                    <a:p>
                      <a:pPr marL="72000" indent="-457200" algn="l">
                        <a:lnSpc>
                          <a:spcPts val="1500"/>
                        </a:lnSpc>
                        <a:spcBef>
                          <a:spcPts val="0"/>
                        </a:spcBef>
                      </a:pPr>
                      <a:r>
                        <a:rPr kumimoji="1" lang="en-US" altLang="ja-JP" sz="1200" strike="noStrike" dirty="0" smtClean="0">
                          <a:solidFill>
                            <a:schemeClr val="tx1"/>
                          </a:solidFill>
                          <a:latin typeface="Calibri" panose="020F0502020204030204" pitchFamily="34" charset="0"/>
                          <a:ea typeface="+mn-ea"/>
                          <a:cs typeface="Calibri" panose="020F0502020204030204" pitchFamily="34" charset="0"/>
                        </a:rPr>
                        <a:t>  【</a:t>
                      </a:r>
                      <a:r>
                        <a:rPr kumimoji="1" lang="ja-JP" altLang="en-US" sz="1200" strike="noStrike" dirty="0" smtClean="0">
                          <a:solidFill>
                            <a:schemeClr val="tx1"/>
                          </a:solidFill>
                          <a:latin typeface="Calibri" panose="020F0502020204030204" pitchFamily="34" charset="0"/>
                          <a:ea typeface="+mn-ea"/>
                          <a:cs typeface="Calibri" panose="020F0502020204030204" pitchFamily="34" charset="0"/>
                        </a:rPr>
                        <a:t>民間とも連携での開催</a:t>
                      </a:r>
                      <a:r>
                        <a:rPr kumimoji="1" lang="en-US" altLang="ja-JP" sz="1200" strike="noStrike" dirty="0" smtClean="0">
                          <a:solidFill>
                            <a:schemeClr val="tx1"/>
                          </a:solidFill>
                          <a:latin typeface="Calibri" panose="020F0502020204030204" pitchFamily="34" charset="0"/>
                          <a:ea typeface="+mn-ea"/>
                          <a:cs typeface="Calibri" panose="020F0502020204030204" pitchFamily="34" charset="0"/>
                        </a:rPr>
                        <a:t>】</a:t>
                      </a:r>
                    </a:p>
                    <a:p>
                      <a:pPr marL="72000" indent="-457200" algn="l">
                        <a:spcBef>
                          <a:spcPts val="0"/>
                        </a:spcBef>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spcBef>
                          <a:spcPts val="0"/>
                        </a:spcBef>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これまでの取組等を踏まえ、「大阪都市魅力創造戦略</a:t>
                      </a:r>
                      <a:r>
                        <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2025</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」を策定。（</a:t>
                      </a:r>
                      <a:r>
                        <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年３月）</a:t>
                      </a:r>
                      <a:endPar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・大阪の観光資源を活かした民間大規模イベントの開催</a:t>
                      </a:r>
                      <a:endPar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観光・都市魅力、文化、スポーツなど、様々な過度から都市としての魅力向上</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舟運利用者数</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86</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2017  </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120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2021  </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9</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御堂筋オータムパーティｰ</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25</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約</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万人</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正方形/長方形 6"/>
          <p:cNvSpPr/>
          <p:nvPr/>
        </p:nvSpPr>
        <p:spPr>
          <a:xfrm>
            <a:off x="179512" y="367826"/>
            <a:ext cx="4381575" cy="318924"/>
          </a:xfrm>
          <a:prstGeom prst="rect">
            <a:avLst/>
          </a:prstGeom>
        </p:spPr>
        <p:txBody>
          <a:bodyPr wrap="non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①都市魅力に関するイベントの</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開催（その２）</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8"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p:cNvSpPr txBox="1"/>
          <p:nvPr/>
        </p:nvSpPr>
        <p:spPr>
          <a:xfrm>
            <a:off x="-14684" y="0"/>
            <a:ext cx="5040000" cy="32040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その他事業連携等 </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840232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965103741"/>
              </p:ext>
            </p:extLst>
          </p:nvPr>
        </p:nvGraphicFramePr>
        <p:xfrm>
          <a:off x="202285" y="836712"/>
          <a:ext cx="8676000" cy="5020460"/>
        </p:xfrm>
        <a:graphic>
          <a:graphicData uri="http://schemas.openxmlformats.org/drawingml/2006/table">
            <a:tbl>
              <a:tblPr firstRow="1" bandRow="1">
                <a:tableStyleId>{5940675A-B579-460E-94D1-54222C63F5DA}</a:tableStyleId>
              </a:tblPr>
              <a:tblGrid>
                <a:gridCol w="1620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2700000">
                  <a:extLst>
                    <a:ext uri="{9D8B030D-6E8A-4147-A177-3AD203B41FA5}">
                      <a16:colId xmlns:a16="http://schemas.microsoft.com/office/drawing/2014/main" val="20003"/>
                    </a:ext>
                  </a:extLst>
                </a:gridCol>
              </a:tblGrid>
              <a:tr h="414560">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289028">
                <a:tc>
                  <a:txBody>
                    <a:bodyPr/>
                    <a:lstStyle/>
                    <a:p>
                      <a:pPr marL="72000" lvl="0" indent="-457200" algn="l"/>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r>
                        <a:rPr kumimoji="1" lang="ja-JP" altLang="en-US"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の賑わいや活力を創出し、高めていくため１０のめざすべき都市像を設定。また、大阪・関西万博を見据えた魅力づくり、新型コロナウイルス感染症による影響、都市魅力創造に向けたこれまでの取組みにより明らかになった課題への対応などの観点から、重点取組７項目を設定。</a:t>
                      </a: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－世界第一級の文化・観光拠点の進化・発信</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－大阪の強みを生かした魅力創出・発信</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－さらなる観光誘客に向けた取組み</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－戦略的な</a:t>
                      </a:r>
                      <a:r>
                        <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МICE</a:t>
                      </a: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誘致の推進</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－文化・芸術を通じた都市ブランドの形成</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－スポーツツーリズムの推進</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－大阪の成長・発展につながる国内外の高度人材の活躍推進</a:t>
                      </a: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pPr>
                      <a:r>
                        <a:rPr kumimoji="1" lang="ja-JP" altLang="en-US" sz="1400" dirty="0" smtClean="0">
                          <a:solidFill>
                            <a:schemeClr val="tx1"/>
                          </a:solidFill>
                          <a:latin typeface="Calibri" panose="020F0502020204030204" pitchFamily="34" charset="0"/>
                          <a:ea typeface="+mn-ea"/>
                          <a:cs typeface="Calibri" panose="020F0502020204030204" pitchFamily="34" charset="0"/>
                        </a:rPr>
                        <a:t>・府市連携イベント</a:t>
                      </a:r>
                    </a:p>
                    <a:p>
                      <a:pPr marL="72000" indent="-457200" algn="l">
                        <a:lnSpc>
                          <a:spcPts val="1500"/>
                        </a:lnSpc>
                        <a:spcBef>
                          <a:spcPts val="0"/>
                        </a:spcBef>
                      </a:pPr>
                      <a:r>
                        <a:rPr kumimoji="1" lang="ja-JP" altLang="en-US" sz="1200" dirty="0" smtClean="0">
                          <a:solidFill>
                            <a:schemeClr val="tx1"/>
                          </a:solidFill>
                          <a:latin typeface="Calibri" panose="020F0502020204030204" pitchFamily="34" charset="0"/>
                          <a:ea typeface="+mn-ea"/>
                          <a:cs typeface="Calibri" panose="020F0502020204030204" pitchFamily="34" charset="0"/>
                        </a:rPr>
                        <a:t>　－大阪来てな！キャンペーンの各種イベント</a:t>
                      </a:r>
                      <a:endParaRPr kumimoji="1" lang="en-US" altLang="ja-JP" sz="1200" dirty="0" smtClean="0">
                        <a:solidFill>
                          <a:schemeClr val="tx1"/>
                        </a:solidFill>
                        <a:latin typeface="Calibri" panose="020F0502020204030204" pitchFamily="34" charset="0"/>
                        <a:ea typeface="+mn-ea"/>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正方形/長方形 6"/>
          <p:cNvSpPr/>
          <p:nvPr/>
        </p:nvSpPr>
        <p:spPr>
          <a:xfrm>
            <a:off x="179512" y="367826"/>
            <a:ext cx="4381575" cy="318924"/>
          </a:xfrm>
          <a:prstGeom prst="rect">
            <a:avLst/>
          </a:prstGeom>
        </p:spPr>
        <p:txBody>
          <a:bodyPr wrap="non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①都市魅力に関するイベントの</a:t>
            </a:r>
            <a:r>
              <a:rPr kumimoji="1" lang="ja-JP" altLang="en-US" sz="16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開催（その３）</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スライド番号プレースホルダー 2"/>
          <p:cNvSpPr>
            <a:spLocks noGrp="1"/>
          </p:cNvSpPr>
          <p:nvPr>
            <p:ph type="sldNum" sz="quarter" idx="12"/>
          </p:nvPr>
        </p:nvSpPr>
        <p:spPr>
          <a:xfrm>
            <a:off x="8138492" y="6563444"/>
            <a:ext cx="1049640" cy="332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1" lang="ja-JP" altLang="en-US" sz="1100" b="0" i="0" u="none" strike="noStrike" kern="1200" cap="none" spc="0" normalizeH="0" baseline="0" noProof="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p:cNvSpPr txBox="1"/>
          <p:nvPr/>
        </p:nvSpPr>
        <p:spPr>
          <a:xfrm>
            <a:off x="-14684" y="0"/>
            <a:ext cx="5040000" cy="32040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その他事業連携等 </a:t>
            </a:r>
            <a:endPar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051889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51520" y="706551"/>
          <a:ext cx="8712968" cy="5720960"/>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143992">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600181">
                <a:tc>
                  <a:txBody>
                    <a:bodyPr/>
                    <a:lstStyle/>
                    <a:p>
                      <a:pPr marL="72000" indent="-457200" algn="l">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○府市の</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文化戦略の一本化と事業執行体制の一元化。</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600"/>
                        </a:lnSpc>
                      </a:pPr>
                      <a:r>
                        <a:rPr kumimoji="1" lang="ja-JP" altLang="en-US"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１．府市文化振興会議</a:t>
                      </a:r>
                      <a:endParaRPr kumimoji="1" lang="en-US" altLang="ja-JP"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・府市の文化振興計画の策定等、府市の文化振興に関する重要施策について、調査審議する、「大阪府市文化振興会議」を共同で設置する。</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２．アーツカウンシル部会</a:t>
                      </a:r>
                      <a:endParaRPr kumimoji="1" lang="en-US" altLang="ja-JP"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b="1"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府市が実施する文化事業の検証、評価、改善提案、新たな事業の企画・立案などを行うアーツカウンシル部会を府市共同で設置。</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＜対象事業予算＞</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大阪府：</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16</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事業</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4.4</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大阪市：</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27</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事業</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9.9</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億円</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年度予算</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600"/>
                        </a:lnSpc>
                      </a:pPr>
                      <a:r>
                        <a:rPr kumimoji="1" lang="ja-JP" altLang="en-US"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１．府市文化振興会議</a:t>
                      </a:r>
                      <a:endParaRPr kumimoji="1" lang="en-US" altLang="ja-JP"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年４月１日、府市の附属機関として、共同設置規約に基づく「大阪府市文化振興会議」を設置。</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２．アーツカウンシル部会</a:t>
                      </a:r>
                      <a:endParaRPr kumimoji="1" lang="en-US" altLang="ja-JP"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・上記府市文化振興会議の常設部会として、「アーツカウンシル部会」を府市共同で設置。</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年７月より、文化事業の評価・審査等に取り組む。</a:t>
                      </a:r>
                      <a:endParaRPr kumimoji="1" lang="ja-JP" altLang="en-US" sz="14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gn="l">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年度実績＞</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2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１．府市文化振興会議</a:t>
                      </a:r>
                      <a:endParaRPr kumimoji="1" lang="en-US" altLang="ja-JP" sz="12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・全</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41</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回の会議を開催し、文化振興計画や、アーツカウンシル部会の体制づくり、同部会からの報告等について調査審議。</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2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２．アーツカウンシル部会</a:t>
                      </a:r>
                      <a:endParaRPr kumimoji="1" lang="en-US" altLang="ja-JP" sz="12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・府市文化事業の検証・評価や、府市の補助金、助成金事業の採択審査・現地調査等を実施。</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endParaRPr kumimoji="1" lang="en-US" altLang="ja-JP" sz="12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（評価・審査）</a:t>
                      </a:r>
                      <a:endParaRPr kumimoji="1" lang="en-US" altLang="ja-JP"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lang="ja-JP" altLang="en-US" sz="1100" b="0" i="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・府市文化事業の評価、補助金、助成金事業の採択審査・現地調査</a:t>
                      </a:r>
                      <a:endParaRPr lang="en-US" altLang="ja-JP" sz="1100" b="0" i="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r>
                        <a:rPr lang="ja-JP" altLang="en-US" sz="1100" b="0" i="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審査実績：府</a:t>
                      </a:r>
                      <a:r>
                        <a:rPr lang="en-US" altLang="ja-JP" sz="1100" b="0" i="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613</a:t>
                      </a:r>
                      <a:r>
                        <a:rPr lang="ja-JP" altLang="en-US" sz="1100" b="0" i="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件、市</a:t>
                      </a:r>
                      <a:r>
                        <a:rPr lang="en-US" altLang="ja-JP" sz="1100" b="0" i="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1,807</a:t>
                      </a:r>
                      <a:r>
                        <a:rPr lang="ja-JP" altLang="en-US" sz="1100" b="0" i="0" u="none" strike="noStrike"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件</a:t>
                      </a:r>
                      <a:endParaRPr kumimoji="1" lang="en-US" altLang="ja-JP"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endParaRPr kumimoji="1" lang="en-US" altLang="ja-JP"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（調査）</a:t>
                      </a:r>
                      <a:endParaRPr kumimoji="1" lang="en-US" altLang="ja-JP"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・大阪府内における公共文化施設等の調査、大阪の文化芸術に関する調査　等</a:t>
                      </a:r>
                      <a:endParaRPr kumimoji="1" lang="en-US" altLang="ja-JP"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endParaRPr kumimoji="1" lang="en-US" altLang="ja-JP"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（企画）</a:t>
                      </a:r>
                      <a:endParaRPr kumimoji="1" lang="en-US" altLang="ja-JP"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600"/>
                        </a:lnSpc>
                      </a:pPr>
                      <a:r>
                        <a:rPr kumimoji="1" lang="ja-JP" altLang="en-US" sz="11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・他機関との連携によるシンポジウム開催や伝統芸能コーディネーター育成プログラムのサポート　等</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251520" y="373772"/>
            <a:ext cx="5202313" cy="318924"/>
          </a:xfrm>
          <a:prstGeom prst="rect">
            <a:avLst/>
          </a:prstGeom>
        </p:spPr>
        <p:txBody>
          <a:bodyPr wrap="none" lIns="36000" tIns="36000" rIns="36000" bIns="36000">
            <a:spAutoFit/>
          </a:bodyPr>
          <a:lstStyle/>
          <a:p>
            <a:r>
              <a:rPr lang="ja-JP" altLang="en-US" sz="1600" dirty="0" smtClean="0">
                <a:latin typeface="BIZ UDゴシック" panose="020B0400000000000000" pitchFamily="49" charset="-128"/>
                <a:ea typeface="BIZ UDゴシック" panose="020B0400000000000000" pitchFamily="49" charset="-128"/>
              </a:rPr>
              <a:t>②大阪府</a:t>
            </a:r>
            <a:r>
              <a:rPr lang="ja-JP" altLang="en-US" sz="1600" dirty="0">
                <a:latin typeface="BIZ UDゴシック" panose="020B0400000000000000" pitchFamily="49" charset="-128"/>
                <a:ea typeface="BIZ UDゴシック" panose="020B0400000000000000" pitchFamily="49" charset="-128"/>
              </a:rPr>
              <a:t>市文化振興会議・アーツカウンシル部会の設置</a:t>
            </a:r>
          </a:p>
        </p:txBody>
      </p:sp>
      <p:sp>
        <p:nvSpPr>
          <p:cNvPr id="1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157</a:t>
            </a:fld>
            <a:endParaRPr lang="ja-JP" altLang="en-US" sz="1100" b="0">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14684" y="0"/>
            <a:ext cx="5040000" cy="320400"/>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13</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その他事業連携等 </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05142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285346" y="775289"/>
          <a:ext cx="8712968" cy="5804535"/>
        </p:xfrm>
        <a:graphic>
          <a:graphicData uri="http://schemas.openxmlformats.org/drawingml/2006/table">
            <a:tbl>
              <a:tblPr firstRow="1" bandRow="1">
                <a:tableStyleId>{5940675A-B579-460E-94D1-54222C63F5DA}</a:tableStyleId>
              </a:tblPr>
              <a:tblGrid>
                <a:gridCol w="198022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2916324">
                  <a:extLst>
                    <a:ext uri="{9D8B030D-6E8A-4147-A177-3AD203B41FA5}">
                      <a16:colId xmlns:a16="http://schemas.microsoft.com/office/drawing/2014/main" val="20003"/>
                    </a:ext>
                  </a:extLst>
                </a:gridCol>
              </a:tblGrid>
              <a:tr h="280973">
                <a:tc>
                  <a:txBody>
                    <a:bodyPr/>
                    <a:lstStyle/>
                    <a:p>
                      <a:pPr algn="ct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438775">
                <a:tc>
                  <a:txBody>
                    <a:bodyPr/>
                    <a:lstStyle/>
                    <a:p>
                      <a:pPr marL="72000" indent="-457200">
                        <a:lnSpc>
                          <a:spcPts val="1600"/>
                        </a:lnSpc>
                      </a:pPr>
                      <a:r>
                        <a:rPr kumimoji="1" lang="ja-JP" altLang="en-US" sz="1400" b="1" dirty="0" smtClean="0">
                          <a:latin typeface="Calibri" panose="020F0502020204030204" pitchFamily="34" charset="0"/>
                          <a:ea typeface="ＭＳ Ｐゴシック" panose="020B0600070205080204" pitchFamily="50" charset="-128"/>
                          <a:cs typeface="Calibri" panose="020F0502020204030204" pitchFamily="34" charset="0"/>
                        </a:rPr>
                        <a:t>１．府立中之島図書館</a:t>
                      </a:r>
                      <a:endParaRPr kumimoji="1" lang="en-US" altLang="ja-JP" sz="1400" b="1"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ts val="1600"/>
                        </a:lnSpc>
                        <a:spcBef>
                          <a:spcPts val="0"/>
                        </a:spcBef>
                        <a:spcAft>
                          <a:spcPts val="0"/>
                        </a:spcAft>
                        <a:buClrTx/>
                        <a:buSzTx/>
                        <a:buFontTx/>
                        <a:buNone/>
                        <a:tabLst/>
                        <a:defRPr/>
                      </a:pPr>
                      <a:r>
                        <a:rPr kumimoji="1" lang="ja-JP" altLang="en-US" sz="1400" dirty="0" smtClean="0">
                          <a:latin typeface="Calibri" panose="020F0502020204030204" pitchFamily="34" charset="0"/>
                          <a:ea typeface="ＭＳ Ｐゴシック" panose="020B0600070205080204" pitchFamily="50" charset="-128"/>
                          <a:cs typeface="Calibri" panose="020F0502020204030204" pitchFamily="34" charset="0"/>
                        </a:rPr>
                        <a:t>・正面玄関からの出入りが利用できない、旧態依然とした入退館システムなど、施設の老朽化などから、サービス面に課題</a:t>
                      </a:r>
                      <a:endParaRPr kumimoji="1" lang="en-US" altLang="ja-JP" sz="1400"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latin typeface="Calibri" panose="020F0502020204030204" pitchFamily="34" charset="0"/>
                          <a:ea typeface="ＭＳ Ｐゴシック" panose="020B0600070205080204" pitchFamily="50" charset="-128"/>
                          <a:cs typeface="Calibri" panose="020F0502020204030204" pitchFamily="34" charset="0"/>
                        </a:rPr>
                        <a:t>・全蔵書の</a:t>
                      </a:r>
                      <a:r>
                        <a:rPr kumimoji="1" lang="en-US" altLang="ja-JP" sz="1400" dirty="0" smtClean="0">
                          <a:latin typeface="Calibri" panose="020F0502020204030204" pitchFamily="34" charset="0"/>
                          <a:ea typeface="ＭＳ Ｐゴシック" panose="020B0600070205080204" pitchFamily="50" charset="-128"/>
                          <a:cs typeface="Calibri" panose="020F0502020204030204" pitchFamily="34" charset="0"/>
                        </a:rPr>
                        <a:t>36</a:t>
                      </a:r>
                      <a:r>
                        <a:rPr kumimoji="1" lang="ja-JP" altLang="en-US" sz="14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smtClean="0">
                          <a:latin typeface="Calibri" panose="020F0502020204030204" pitchFamily="34" charset="0"/>
                          <a:ea typeface="ＭＳ Ｐゴシック" panose="020B0600070205080204" pitchFamily="50" charset="-128"/>
                          <a:cs typeface="Calibri" panose="020F0502020204030204" pitchFamily="34" charset="0"/>
                        </a:rPr>
                        <a:t>万冊の圧倒的な古典籍を所蔵しているが、デジタル化が遅れているなど十分活かされていない</a:t>
                      </a:r>
                      <a:endParaRPr kumimoji="1" lang="en-US" altLang="ja-JP" sz="1400"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endParaRPr kumimoji="1" lang="en-US" altLang="ja-JP" sz="1400"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b="1" dirty="0" smtClean="0">
                          <a:latin typeface="Calibri" panose="020F0502020204030204" pitchFamily="34" charset="0"/>
                          <a:ea typeface="ＭＳ Ｐゴシック" panose="020B0600070205080204" pitchFamily="50" charset="-128"/>
                          <a:cs typeface="Calibri" panose="020F0502020204030204" pitchFamily="34" charset="0"/>
                        </a:rPr>
                        <a:t>２．大阪市中央公会堂</a:t>
                      </a:r>
                      <a:endParaRPr kumimoji="1" lang="en-US" altLang="ja-JP" sz="1400" b="1"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latin typeface="Calibri" panose="020F0502020204030204" pitchFamily="34" charset="0"/>
                          <a:ea typeface="ＭＳ Ｐゴシック" panose="020B0600070205080204" pitchFamily="50" charset="-128"/>
                          <a:cs typeface="Calibri" panose="020F0502020204030204" pitchFamily="34" charset="0"/>
                        </a:rPr>
                        <a:t>・保存・再生工事を行い、優れた近代建築として重要文化財に指定されているにもかかわらず、十分な活用ができていない</a:t>
                      </a:r>
                      <a:endParaRPr kumimoji="1" lang="en-US" altLang="ja-JP" sz="1400"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latin typeface="Calibri" panose="020F0502020204030204" pitchFamily="34" charset="0"/>
                          <a:ea typeface="ＭＳ Ｐゴシック" panose="020B0600070205080204" pitchFamily="50" charset="-128"/>
                          <a:cs typeface="Calibri" panose="020F0502020204030204" pitchFamily="34" charset="0"/>
                        </a:rPr>
                        <a:t>・レストラン営業時間が比較的短いなど、集客部門の活用が十分でない</a:t>
                      </a: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nSpc>
                          <a:spcPts val="1600"/>
                        </a:lnSpc>
                      </a:pPr>
                      <a:r>
                        <a:rPr kumimoji="1" lang="ja-JP" altLang="en-US" sz="1400" dirty="0" smtClean="0">
                          <a:latin typeface="Calibri" panose="020F0502020204030204" pitchFamily="34" charset="0"/>
                          <a:ea typeface="ＭＳ Ｐゴシック" panose="020B0600070205080204" pitchFamily="50" charset="-128"/>
                          <a:cs typeface="Calibri" panose="020F0502020204030204" pitchFamily="34" charset="0"/>
                        </a:rPr>
                        <a:t>○　中之島を代表する府と市の歴史的な２施設の魅力を高めるとともに、共通したコンセプト（「大阪の知と文化と歴史のシンボル」）のもとで、連携した施策を展開し、中之島エリアの活性化を図る</a:t>
                      </a: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府市合同検討チームをつくり、外部有識者の助言を得ながら、同一コンセプトのもと、両施設の活性策・連携事業を具体的に策定、公表</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＜共同事業＞</a:t>
                      </a:r>
                      <a:endParaRPr kumimoji="1" lang="en-US" altLang="ja-JP"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①共同イベントの実施</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・両館を巡る合同ツアー</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・合同講演会の開催</a:t>
                      </a:r>
                    </a:p>
                    <a:p>
                      <a:pPr marL="72000" indent="-457200">
                        <a:lnSpc>
                          <a:spcPts val="1600"/>
                        </a:lnSpc>
                      </a:pPr>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②日常業務の連携強化</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・合同ミーティングの実施</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・共同イベントの開発</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講座、展示等のチラシの相互配架（</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年６月から随時）</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府市共通コンセプトのもと、各施設の次の活性化策等が相乗効果を及ぼすよう連携を図って行く。</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１．府立中之島図書館</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・リニューアル工事の実施</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年４月より正面玄関を改装し開放。</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・指定管理制度の導入。</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第１期</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４～</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３</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第２期</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４～</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2026.</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３</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・文化事業の充実</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2014</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年１月より、「おおさかｅコレクション」として、デジタル化資料をホームページ上で公開。</a:t>
                      </a:r>
                    </a:p>
                    <a:p>
                      <a:pPr marL="72000" indent="-457200">
                        <a:lnSpc>
                          <a:spcPts val="1600"/>
                        </a:lnSpc>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大阪ポータルの提供開始。（</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年１月～）</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ts val="16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年４月より月１回両館のコラボガイドツアーを実施。</a:t>
                      </a:r>
                    </a:p>
                    <a:p>
                      <a:pPr marL="72000" indent="-457200">
                        <a:lnSpc>
                          <a:spcPts val="1600"/>
                        </a:lnSpc>
                      </a:pPr>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lnSpc>
                          <a:spcPts val="1600"/>
                        </a:lnSpc>
                      </a:pPr>
                      <a:r>
                        <a:rPr kumimoji="1" lang="ja-JP" altLang="en-US" sz="1400" b="1"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２．大阪市中央公会堂</a:t>
                      </a:r>
                    </a:p>
                    <a:p>
                      <a:pPr marL="72000" marR="0" lvl="0" indent="-457200" algn="l" defTabSz="914400" rtl="0" eaLnBrk="1" fontAlgn="auto" latinLnBrk="0" hangingPunct="1">
                        <a:lnSpc>
                          <a:spcPts val="16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・レストランの営業時間拡充やショップの設置等サービス面の充実を行った。</a:t>
                      </a:r>
                    </a:p>
                    <a:p>
                      <a:pPr marL="72000" marR="0" lvl="0" indent="-457200" algn="l" defTabSz="914400" rtl="0" eaLnBrk="1" fontAlgn="auto" latinLnBrk="0" hangingPunct="1">
                        <a:lnSpc>
                          <a:spcPts val="16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・料金改定の検討及び優先予約システムの見直し</a:t>
                      </a:r>
                      <a:r>
                        <a:rPr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を行った。</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正方形/長方形 8"/>
          <p:cNvSpPr/>
          <p:nvPr/>
        </p:nvSpPr>
        <p:spPr>
          <a:xfrm>
            <a:off x="285346" y="423711"/>
            <a:ext cx="4791944" cy="318924"/>
          </a:xfrm>
          <a:prstGeom prst="rect">
            <a:avLst/>
          </a:prstGeom>
        </p:spPr>
        <p:txBody>
          <a:bodyPr wrap="none" lIns="36000" tIns="36000" rIns="36000" bIns="36000">
            <a:spAutoFit/>
          </a:bodyPr>
          <a:lstStyle/>
          <a:p>
            <a:r>
              <a:rPr lang="ja-JP" altLang="en-US" sz="1600" dirty="0" smtClean="0">
                <a:latin typeface="BIZ UDゴシック" panose="020B0400000000000000" pitchFamily="49" charset="-128"/>
                <a:ea typeface="BIZ UDゴシック" panose="020B0400000000000000" pitchFamily="49" charset="-128"/>
              </a:rPr>
              <a:t>③</a:t>
            </a:r>
            <a:r>
              <a:rPr lang="ja-JP" altLang="en-US" sz="1600" dirty="0">
                <a:latin typeface="BIZ UDゴシック" panose="020B0400000000000000" pitchFamily="49" charset="-128"/>
                <a:ea typeface="BIZ UDゴシック" panose="020B0400000000000000" pitchFamily="49" charset="-128"/>
              </a:rPr>
              <a:t>大阪府立中之島図書館・大阪市中央公会堂の連携</a:t>
            </a:r>
          </a:p>
        </p:txBody>
      </p:sp>
      <p:sp>
        <p:nvSpPr>
          <p:cNvPr id="13"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158</a:t>
            </a:fld>
            <a:endParaRPr lang="ja-JP" altLang="en-US" sz="1100" b="0">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14684" y="0"/>
            <a:ext cx="5040000" cy="320400"/>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13</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その他事業連携等 </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8164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7"/>
          <p:cNvSpPr txBox="1">
            <a:spLocks noChangeArrowheads="1"/>
          </p:cNvSpPr>
          <p:nvPr/>
        </p:nvSpPr>
        <p:spPr bwMode="auto">
          <a:xfrm>
            <a:off x="172020" y="205214"/>
            <a:ext cx="911876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③</a:t>
            </a:r>
            <a:r>
              <a:rPr kumimoji="1" lang="ja-JP" altLang="ja-JP" sz="220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機能</a:t>
            </a:r>
            <a:r>
              <a:rPr kumimoji="1" lang="ja-JP" altLang="ja-JP" sz="2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強化の</a:t>
            </a:r>
            <a:r>
              <a:rPr kumimoji="1" lang="ja-JP" altLang="ja-JP" sz="220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取組み</a:t>
            </a:r>
            <a:endParaRPr kumimoji="1" lang="en-US" altLang="ja-JP" sz="220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2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○健康危機管理課・</a:t>
            </a:r>
            <a:r>
              <a:rPr kumimoji="1" lang="ja-JP" altLang="en-US" sz="2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疫学</a:t>
            </a:r>
            <a:r>
              <a:rPr kumimoji="1" lang="ja-JP" altLang="en-US" sz="2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調査チーム（</a:t>
            </a:r>
            <a:r>
              <a:rPr kumimoji="1" lang="en-US" altLang="ja-JP" sz="2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O-FEIT</a:t>
            </a:r>
            <a:r>
              <a:rPr kumimoji="1" lang="ja-JP" altLang="en-US" sz="2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）の設置</a:t>
            </a:r>
            <a:endParaRPr kumimoji="1" lang="en-US" altLang="ja-JP" sz="2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※O-FEIT: </a:t>
            </a:r>
            <a:r>
              <a:rPr kumimoji="1" lang="en-US" altLang="ja-JP"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O</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saka-</a:t>
            </a:r>
            <a:r>
              <a:rPr kumimoji="1" lang="en-US" altLang="ja-JP"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F</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ield </a:t>
            </a:r>
            <a:r>
              <a:rPr kumimoji="1" lang="en-US" altLang="ja-JP"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E</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pidemiologic </a:t>
            </a:r>
            <a:r>
              <a:rPr kumimoji="1" lang="en-US" altLang="ja-JP" sz="1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I</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nvestigation </a:t>
            </a:r>
            <a:r>
              <a:rPr kumimoji="1" lang="en-US" altLang="ja-JP" sz="16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T</a:t>
            </a:r>
            <a:r>
              <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eam</a:t>
            </a:r>
          </a:p>
          <a:p>
            <a:pPr marL="468000" marR="0" lvl="2" indent="0" algn="l" defTabSz="914400" rtl="0" eaLnBrk="1" fontAlgn="auto" latinLnBrk="0" hangingPunct="1">
              <a:lnSpc>
                <a:spcPct val="2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・健康危機管理課にて、健康危機管理に関わる情報収集、</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468000" marR="0" lvl="2"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関係機関との連絡、報道対応の一元化</a:t>
            </a:r>
            <a:r>
              <a:rPr kumimoji="0"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HG丸ｺﾞｼｯｸM-PRO"/>
              </a:rPr>
              <a:t> </a:t>
            </a:r>
            <a:endParaRPr kumimoji="0"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HG丸ｺﾞｼｯｸM-PRO"/>
            </a:endParaRPr>
          </a:p>
          <a:p>
            <a:pPr marL="468000" marR="0" lvl="2" indent="0" algn="l" defTabSz="914400" rtl="0" eaLnBrk="1" fontAlgn="auto" latinLnBrk="0" hangingPunct="1">
              <a:lnSpc>
                <a:spcPct val="150000"/>
              </a:lnSpc>
              <a:spcBef>
                <a:spcPts val="0"/>
              </a:spcBef>
              <a:spcAft>
                <a:spcPts val="0"/>
              </a:spcAft>
              <a:buClrTx/>
              <a:buSzTx/>
              <a:buFontTx/>
              <a:buNone/>
              <a:tabLst/>
              <a:defRPr/>
            </a:pP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実地疫学研修（国立感染症研究所）に研究員を派遣（</a:t>
            </a: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2</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年間）</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37931725" marR="0" lvl="1" indent="-37474525"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・対応実績：</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府内で発生する健康危機管理事例に先乗りして調査を実施</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①薬剤耐性菌アウトブレイク</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②新興・再興感染症危機事例（新型コロナ・麻しん）</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③</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国際的大規模イベントによる感染症サーベイランスの強化</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行政・保健所・医療機関等と協力して強化サーベイランスの実施</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G20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大阪サミット（令和元年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6〜7</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月）</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・東京オリンピック・パラリンピック（令和</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3</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7〜9</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月）</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2025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年大阪・関西万博に向けて</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の準備</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360000" marR="0" lvl="3"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6091" y="3020288"/>
            <a:ext cx="1209031" cy="1209031"/>
          </a:xfrm>
          <a:prstGeom prst="rect">
            <a:avLst/>
          </a:prstGeom>
        </p:spPr>
      </p:pic>
      <p:sp>
        <p:nvSpPr>
          <p:cNvPr id="6" name="テキスト ボックス 5">
            <a:extLst>
              <a:ext uri="{FF2B5EF4-FFF2-40B4-BE49-F238E27FC236}">
                <a16:creationId xmlns:a16="http://schemas.microsoft.com/office/drawing/2014/main" id="{9ACC1EC0-C61E-8347-A20D-664B31C07A53}"/>
              </a:ext>
            </a:extLst>
          </p:cNvPr>
          <p:cNvSpPr txBox="1"/>
          <p:nvPr/>
        </p:nvSpPr>
        <p:spPr>
          <a:xfrm>
            <a:off x="277819" y="4912893"/>
            <a:ext cx="829237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④</a:t>
            </a:r>
            <a:r>
              <a:rPr kumimoji="1" lang="ja-JP" altLang="en-US" sz="2200" b="1"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情報</a:t>
            </a:r>
            <a:r>
              <a:rPr kumimoji="1" lang="ja-JP" altLang="en-US" sz="2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発信</a:t>
            </a:r>
            <a:endParaRPr kumimoji="1" lang="ja-JP" altLang="ja-JP" sz="2200" b="1"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広報活動の強化</a:t>
            </a:r>
            <a:endParaRPr kumimoji="1" lang="en-US" altLang="ja-JP" sz="2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テレビ、新聞での情報発信強化のため、</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報道</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機関連絡会を開催し、感染症の解説等を</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実施</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30</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年度</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14" name="テキスト ボックス 13">
            <a:extLst>
              <a:ext uri="{FF2B5EF4-FFF2-40B4-BE49-F238E27FC236}">
                <a16:creationId xmlns:a16="http://schemas.microsoft.com/office/drawing/2014/main" id="{7616E6DC-C43E-C242-906B-249FF75761DB}"/>
              </a:ext>
            </a:extLst>
          </p:cNvPr>
          <p:cNvSpPr txBox="1"/>
          <p:nvPr/>
        </p:nvSpPr>
        <p:spPr>
          <a:xfrm>
            <a:off x="6282827" y="5028994"/>
            <a:ext cx="20922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＜報道された件数＞</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119</a:t>
            </a:fld>
            <a:endParaRPr lang="ja-JP" altLang="en-US"/>
          </a:p>
        </p:txBody>
      </p:sp>
      <p:pic>
        <p:nvPicPr>
          <p:cNvPr id="3" name="図 2"/>
          <p:cNvPicPr>
            <a:picLocks noChangeAspect="1"/>
          </p:cNvPicPr>
          <p:nvPr/>
        </p:nvPicPr>
        <p:blipFill>
          <a:blip r:embed="rId3"/>
          <a:stretch>
            <a:fillRect/>
          </a:stretch>
        </p:blipFill>
        <p:spPr>
          <a:xfrm>
            <a:off x="5949283" y="5297101"/>
            <a:ext cx="2981202" cy="1347333"/>
          </a:xfrm>
          <a:prstGeom prst="rect">
            <a:avLst/>
          </a:prstGeom>
        </p:spPr>
      </p:pic>
    </p:spTree>
    <p:extLst>
      <p:ext uri="{BB962C8B-B14F-4D97-AF65-F5344CB8AC3E}">
        <p14:creationId xmlns:p14="http://schemas.microsoft.com/office/powerpoint/2010/main" val="4004271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D0C407C5-1454-6C45-AB39-FB7202A33CE2}"/>
              </a:ext>
            </a:extLst>
          </p:cNvPr>
          <p:cNvSpPr/>
          <p:nvPr/>
        </p:nvSpPr>
        <p:spPr>
          <a:xfrm>
            <a:off x="7773993" y="2744025"/>
            <a:ext cx="1330203" cy="846177"/>
          </a:xfrm>
          <a:prstGeom prst="roundRect">
            <a:avLst/>
          </a:prstGeom>
          <a:solidFill>
            <a:srgbClr val="F9B6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テキスト ボックス 49">
            <a:extLst>
              <a:ext uri="{FF2B5EF4-FFF2-40B4-BE49-F238E27FC236}">
                <a16:creationId xmlns:a16="http://schemas.microsoft.com/office/drawing/2014/main" id="{4A8B0538-32CC-9A48-92A7-C181569A1150}"/>
              </a:ext>
            </a:extLst>
          </p:cNvPr>
          <p:cNvSpPr txBox="1"/>
          <p:nvPr/>
        </p:nvSpPr>
        <p:spPr>
          <a:xfrm>
            <a:off x="7881650" y="2855368"/>
            <a:ext cx="111488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サミット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推進本部</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5" name="テキスト ボックス 74">
            <a:extLst>
              <a:ext uri="{FF2B5EF4-FFF2-40B4-BE49-F238E27FC236}">
                <a16:creationId xmlns:a16="http://schemas.microsoft.com/office/drawing/2014/main" id="{C60C462F-79CF-499E-88F4-B85E565451F3}"/>
              </a:ext>
            </a:extLst>
          </p:cNvPr>
          <p:cNvSpPr txBox="1"/>
          <p:nvPr/>
        </p:nvSpPr>
        <p:spPr>
          <a:xfrm>
            <a:off x="4092663" y="950163"/>
            <a:ext cx="608323" cy="338554"/>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p>
        </p:txBody>
      </p:sp>
      <p:sp>
        <p:nvSpPr>
          <p:cNvPr id="76" name="テキスト ボックス 75">
            <a:extLst>
              <a:ext uri="{FF2B5EF4-FFF2-40B4-BE49-F238E27FC236}">
                <a16:creationId xmlns:a16="http://schemas.microsoft.com/office/drawing/2014/main" id="{C60C462F-79CF-499E-88F4-B85E565451F3}"/>
              </a:ext>
            </a:extLst>
          </p:cNvPr>
          <p:cNvSpPr txBox="1"/>
          <p:nvPr/>
        </p:nvSpPr>
        <p:spPr>
          <a:xfrm>
            <a:off x="8113953" y="3861771"/>
            <a:ext cx="608323" cy="338554"/>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p>
        </p:txBody>
      </p:sp>
      <p:sp>
        <p:nvSpPr>
          <p:cNvPr id="77" name="テキスト ボックス 76">
            <a:extLst>
              <a:ext uri="{FF2B5EF4-FFF2-40B4-BE49-F238E27FC236}">
                <a16:creationId xmlns:a16="http://schemas.microsoft.com/office/drawing/2014/main" id="{C60C462F-79CF-499E-88F4-B85E565451F3}"/>
              </a:ext>
            </a:extLst>
          </p:cNvPr>
          <p:cNvSpPr txBox="1"/>
          <p:nvPr/>
        </p:nvSpPr>
        <p:spPr>
          <a:xfrm>
            <a:off x="6084622" y="3854526"/>
            <a:ext cx="608323" cy="338554"/>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p>
        </p:txBody>
      </p:sp>
      <p:sp>
        <p:nvSpPr>
          <p:cNvPr id="78" name="テキスト ボックス 77">
            <a:extLst>
              <a:ext uri="{FF2B5EF4-FFF2-40B4-BE49-F238E27FC236}">
                <a16:creationId xmlns:a16="http://schemas.microsoft.com/office/drawing/2014/main" id="{C60C462F-79CF-499E-88F4-B85E565451F3}"/>
              </a:ext>
            </a:extLst>
          </p:cNvPr>
          <p:cNvSpPr txBox="1"/>
          <p:nvPr/>
        </p:nvSpPr>
        <p:spPr>
          <a:xfrm>
            <a:off x="4085612" y="3866616"/>
            <a:ext cx="608323" cy="338554"/>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p>
        </p:txBody>
      </p:sp>
      <p:sp>
        <p:nvSpPr>
          <p:cNvPr id="79" name="テキスト ボックス 78">
            <a:extLst>
              <a:ext uri="{FF2B5EF4-FFF2-40B4-BE49-F238E27FC236}">
                <a16:creationId xmlns:a16="http://schemas.microsoft.com/office/drawing/2014/main" id="{C60C462F-79CF-499E-88F4-B85E565451F3}"/>
              </a:ext>
            </a:extLst>
          </p:cNvPr>
          <p:cNvSpPr txBox="1"/>
          <p:nvPr/>
        </p:nvSpPr>
        <p:spPr>
          <a:xfrm>
            <a:off x="2219542" y="3904455"/>
            <a:ext cx="608323" cy="338554"/>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p>
        </p:txBody>
      </p:sp>
      <p:sp>
        <p:nvSpPr>
          <p:cNvPr id="80" name="テキスト ボックス 79">
            <a:extLst>
              <a:ext uri="{FF2B5EF4-FFF2-40B4-BE49-F238E27FC236}">
                <a16:creationId xmlns:a16="http://schemas.microsoft.com/office/drawing/2014/main" id="{C60C462F-79CF-499E-88F4-B85E565451F3}"/>
              </a:ext>
            </a:extLst>
          </p:cNvPr>
          <p:cNvSpPr txBox="1"/>
          <p:nvPr/>
        </p:nvSpPr>
        <p:spPr>
          <a:xfrm>
            <a:off x="8065917" y="901158"/>
            <a:ext cx="608323" cy="338554"/>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p>
        </p:txBody>
      </p:sp>
      <p:sp>
        <p:nvSpPr>
          <p:cNvPr id="81" name="テキスト ボックス 80">
            <a:extLst>
              <a:ext uri="{FF2B5EF4-FFF2-40B4-BE49-F238E27FC236}">
                <a16:creationId xmlns:a16="http://schemas.microsoft.com/office/drawing/2014/main" id="{C60C462F-79CF-499E-88F4-B85E565451F3}"/>
              </a:ext>
            </a:extLst>
          </p:cNvPr>
          <p:cNvSpPr txBox="1"/>
          <p:nvPr/>
        </p:nvSpPr>
        <p:spPr>
          <a:xfrm>
            <a:off x="6066449" y="908979"/>
            <a:ext cx="608323" cy="338554"/>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強化</a:t>
            </a:r>
          </a:p>
        </p:txBody>
      </p:sp>
      <p:sp>
        <p:nvSpPr>
          <p:cNvPr id="73" name="楕円 72"/>
          <p:cNvSpPr/>
          <p:nvPr/>
        </p:nvSpPr>
        <p:spPr>
          <a:xfrm>
            <a:off x="2230965" y="2804435"/>
            <a:ext cx="5650685" cy="78827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5" name="角丸四角形 64"/>
          <p:cNvSpPr/>
          <p:nvPr/>
        </p:nvSpPr>
        <p:spPr>
          <a:xfrm>
            <a:off x="781046" y="4229142"/>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6" name="角丸四角形 65"/>
          <p:cNvSpPr/>
          <p:nvPr/>
        </p:nvSpPr>
        <p:spPr>
          <a:xfrm>
            <a:off x="4776448" y="4211909"/>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7" name="角丸四角形 66"/>
          <p:cNvSpPr/>
          <p:nvPr/>
        </p:nvSpPr>
        <p:spPr>
          <a:xfrm>
            <a:off x="2776903" y="4220601"/>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8" name="角丸四角形 67"/>
          <p:cNvSpPr/>
          <p:nvPr/>
        </p:nvSpPr>
        <p:spPr>
          <a:xfrm>
            <a:off x="742756" y="1298666"/>
            <a:ext cx="1946818" cy="905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9" name="角丸四角形 68"/>
          <p:cNvSpPr/>
          <p:nvPr/>
        </p:nvSpPr>
        <p:spPr>
          <a:xfrm>
            <a:off x="6744301" y="1272972"/>
            <a:ext cx="1946818" cy="9054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0" name="角丸四角形 69"/>
          <p:cNvSpPr/>
          <p:nvPr/>
        </p:nvSpPr>
        <p:spPr>
          <a:xfrm>
            <a:off x="4727954" y="1281719"/>
            <a:ext cx="1946818" cy="9054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1" name="角丸四角形 70"/>
          <p:cNvSpPr/>
          <p:nvPr/>
        </p:nvSpPr>
        <p:spPr>
          <a:xfrm>
            <a:off x="2727200" y="1298666"/>
            <a:ext cx="1946818" cy="9054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2" name="角丸四角形 71"/>
          <p:cNvSpPr/>
          <p:nvPr/>
        </p:nvSpPr>
        <p:spPr>
          <a:xfrm>
            <a:off x="6780157" y="4202834"/>
            <a:ext cx="1946818" cy="734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7"/>
          <p:cNvSpPr txBox="1">
            <a:spLocks noChangeArrowheads="1"/>
          </p:cNvSpPr>
          <p:nvPr/>
        </p:nvSpPr>
        <p:spPr bwMode="auto">
          <a:xfrm>
            <a:off x="209624" y="591383"/>
            <a:ext cx="8360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①</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感染症</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強化サーベイランスの実施</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5" name="正方形/長方形 4">
            <a:extLst>
              <a:ext uri="{FF2B5EF4-FFF2-40B4-BE49-F238E27FC236}">
                <a16:creationId xmlns:a16="http://schemas.microsoft.com/office/drawing/2014/main" id="{E18E7B0C-EA10-4AAD-9025-787680658CB5}"/>
              </a:ext>
            </a:extLst>
          </p:cNvPr>
          <p:cNvSpPr/>
          <p:nvPr/>
        </p:nvSpPr>
        <p:spPr>
          <a:xfrm>
            <a:off x="2720012" y="3049394"/>
            <a:ext cx="471117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G20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大阪サミット感染症情報解析センター</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18" name="正方形/長方形 17">
            <a:extLst>
              <a:ext uri="{FF2B5EF4-FFF2-40B4-BE49-F238E27FC236}">
                <a16:creationId xmlns:a16="http://schemas.microsoft.com/office/drawing/2014/main" id="{85ECFDF6-C419-4765-900D-301F24B0EDFB}"/>
              </a:ext>
            </a:extLst>
          </p:cNvPr>
          <p:cNvSpPr/>
          <p:nvPr/>
        </p:nvSpPr>
        <p:spPr>
          <a:xfrm>
            <a:off x="4818384" y="1420106"/>
            <a:ext cx="18004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医療機関</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サーベイランス</a:t>
            </a:r>
          </a:p>
        </p:txBody>
      </p:sp>
      <p:sp>
        <p:nvSpPr>
          <p:cNvPr id="16" name="正方形/長方形 15">
            <a:extLst>
              <a:ext uri="{FF2B5EF4-FFF2-40B4-BE49-F238E27FC236}">
                <a16:creationId xmlns:a16="http://schemas.microsoft.com/office/drawing/2014/main" id="{3D0D9546-CAB1-45C2-9D03-EF976DC6EABD}"/>
              </a:ext>
            </a:extLst>
          </p:cNvPr>
          <p:cNvSpPr/>
          <p:nvPr/>
        </p:nvSpPr>
        <p:spPr>
          <a:xfrm>
            <a:off x="2821959" y="1295898"/>
            <a:ext cx="180049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早期対応が</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必要な疾患の</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サーベイランス</a:t>
            </a:r>
          </a:p>
        </p:txBody>
      </p:sp>
      <p:sp>
        <p:nvSpPr>
          <p:cNvPr id="14" name="正方形/長方形 13">
            <a:extLst>
              <a:ext uri="{FF2B5EF4-FFF2-40B4-BE49-F238E27FC236}">
                <a16:creationId xmlns:a16="http://schemas.microsoft.com/office/drawing/2014/main" id="{E4205391-94AC-46A9-9008-965DDF77CF2F}"/>
              </a:ext>
            </a:extLst>
          </p:cNvPr>
          <p:cNvSpPr/>
          <p:nvPr/>
        </p:nvSpPr>
        <p:spPr>
          <a:xfrm>
            <a:off x="824453" y="1295898"/>
            <a:ext cx="1800494" cy="923330"/>
          </a:xfrm>
          <a:prstGeom prst="rect">
            <a:avLst/>
          </a:prstGeom>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感染症</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発生動向調査</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（全数・定点）</a:t>
            </a:r>
          </a:p>
        </p:txBody>
      </p:sp>
      <p:sp>
        <p:nvSpPr>
          <p:cNvPr id="12" name="正方形/長方形 11">
            <a:extLst>
              <a:ext uri="{FF2B5EF4-FFF2-40B4-BE49-F238E27FC236}">
                <a16:creationId xmlns:a16="http://schemas.microsoft.com/office/drawing/2014/main" id="{CE29DC0A-4EE2-4B17-9398-05A29785CCA7}"/>
              </a:ext>
            </a:extLst>
          </p:cNvPr>
          <p:cNvSpPr/>
          <p:nvPr/>
        </p:nvSpPr>
        <p:spPr>
          <a:xfrm>
            <a:off x="6861699" y="1407220"/>
            <a:ext cx="18004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救急搬送</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サーベイランス</a:t>
            </a:r>
          </a:p>
        </p:txBody>
      </p:sp>
      <p:sp>
        <p:nvSpPr>
          <p:cNvPr id="31" name="正方形/長方形 30">
            <a:extLst>
              <a:ext uri="{FF2B5EF4-FFF2-40B4-BE49-F238E27FC236}">
                <a16:creationId xmlns:a16="http://schemas.microsoft.com/office/drawing/2014/main" id="{895BCA05-5EF7-4556-96FF-A1CD475436A4}"/>
              </a:ext>
            </a:extLst>
          </p:cNvPr>
          <p:cNvSpPr/>
          <p:nvPr/>
        </p:nvSpPr>
        <p:spPr>
          <a:xfrm>
            <a:off x="4863870" y="4266096"/>
            <a:ext cx="18004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薬局</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サーベイランス</a:t>
            </a:r>
          </a:p>
        </p:txBody>
      </p:sp>
      <p:sp>
        <p:nvSpPr>
          <p:cNvPr id="29" name="正方形/長方形 28">
            <a:extLst>
              <a:ext uri="{FF2B5EF4-FFF2-40B4-BE49-F238E27FC236}">
                <a16:creationId xmlns:a16="http://schemas.microsoft.com/office/drawing/2014/main" id="{843F78F7-0FA0-43FF-ADA1-24A8DB24DE8A}"/>
              </a:ext>
            </a:extLst>
          </p:cNvPr>
          <p:cNvSpPr/>
          <p:nvPr/>
        </p:nvSpPr>
        <p:spPr>
          <a:xfrm>
            <a:off x="2801439" y="4266096"/>
            <a:ext cx="18004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学校</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サーベイランス</a:t>
            </a:r>
          </a:p>
        </p:txBody>
      </p:sp>
      <p:sp>
        <p:nvSpPr>
          <p:cNvPr id="27" name="正方形/長方形 26">
            <a:extLst>
              <a:ext uri="{FF2B5EF4-FFF2-40B4-BE49-F238E27FC236}">
                <a16:creationId xmlns:a16="http://schemas.microsoft.com/office/drawing/2014/main" id="{1510470F-C967-418E-89DE-5601DCE308DE}"/>
              </a:ext>
            </a:extLst>
          </p:cNvPr>
          <p:cNvSpPr/>
          <p:nvPr/>
        </p:nvSpPr>
        <p:spPr>
          <a:xfrm>
            <a:off x="854619" y="4266096"/>
            <a:ext cx="1800494" cy="646331"/>
          </a:xfrm>
          <a:prstGeom prst="rect">
            <a:avLst/>
          </a:prstGeom>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警察官</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サーベイランス</a:t>
            </a:r>
          </a:p>
        </p:txBody>
      </p:sp>
      <p:sp>
        <p:nvSpPr>
          <p:cNvPr id="25" name="正方形/長方形 24">
            <a:extLst>
              <a:ext uri="{FF2B5EF4-FFF2-40B4-BE49-F238E27FC236}">
                <a16:creationId xmlns:a16="http://schemas.microsoft.com/office/drawing/2014/main" id="{FF301F4B-950D-47AB-916E-F04A3D162F49}"/>
              </a:ext>
            </a:extLst>
          </p:cNvPr>
          <p:cNvSpPr/>
          <p:nvPr/>
        </p:nvSpPr>
        <p:spPr>
          <a:xfrm>
            <a:off x="6873747" y="4266096"/>
            <a:ext cx="180049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メディア</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サーベイランス</a:t>
            </a:r>
          </a:p>
        </p:txBody>
      </p:sp>
      <p:cxnSp>
        <p:nvCxnSpPr>
          <p:cNvPr id="32" name="直線矢印コネクタ 31">
            <a:extLst>
              <a:ext uri="{FF2B5EF4-FFF2-40B4-BE49-F238E27FC236}">
                <a16:creationId xmlns:a16="http://schemas.microsoft.com/office/drawing/2014/main" id="{9ACCF740-93ED-404B-85B9-09D776420ADA}"/>
              </a:ext>
            </a:extLst>
          </p:cNvPr>
          <p:cNvCxnSpPr/>
          <p:nvPr/>
        </p:nvCxnSpPr>
        <p:spPr>
          <a:xfrm>
            <a:off x="1853580" y="2313761"/>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a:extLst>
              <a:ext uri="{FF2B5EF4-FFF2-40B4-BE49-F238E27FC236}">
                <a16:creationId xmlns:a16="http://schemas.microsoft.com/office/drawing/2014/main" id="{50D58380-7E50-4FDA-BA61-F15BB6800B80}"/>
              </a:ext>
            </a:extLst>
          </p:cNvPr>
          <p:cNvCxnSpPr>
            <a:cxnSpLocks/>
          </p:cNvCxnSpPr>
          <p:nvPr/>
        </p:nvCxnSpPr>
        <p:spPr>
          <a:xfrm flipH="1">
            <a:off x="6560569" y="2300041"/>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C2C658AE-1220-46EE-830F-5288D11E670A}"/>
              </a:ext>
            </a:extLst>
          </p:cNvPr>
          <p:cNvCxnSpPr>
            <a:cxnSpLocks/>
          </p:cNvCxnSpPr>
          <p:nvPr/>
        </p:nvCxnSpPr>
        <p:spPr>
          <a:xfrm flipV="1">
            <a:off x="1933755" y="3605591"/>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B9E1B56D-4C46-4F71-8285-E52AE71A64B4}"/>
              </a:ext>
            </a:extLst>
          </p:cNvPr>
          <p:cNvCxnSpPr>
            <a:cxnSpLocks/>
          </p:cNvCxnSpPr>
          <p:nvPr/>
        </p:nvCxnSpPr>
        <p:spPr>
          <a:xfrm flipH="1" flipV="1">
            <a:off x="6593541" y="3623211"/>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7EA84D2B-EEE5-4FA2-AE98-E05938BB33C3}"/>
              </a:ext>
            </a:extLst>
          </p:cNvPr>
          <p:cNvCxnSpPr>
            <a:cxnSpLocks/>
          </p:cNvCxnSpPr>
          <p:nvPr/>
        </p:nvCxnSpPr>
        <p:spPr>
          <a:xfrm>
            <a:off x="3693941" y="2306294"/>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DF934BFC-AFC2-4EAE-8D56-6DADCDD4DE46}"/>
              </a:ext>
            </a:extLst>
          </p:cNvPr>
          <p:cNvCxnSpPr>
            <a:cxnSpLocks/>
          </p:cNvCxnSpPr>
          <p:nvPr/>
        </p:nvCxnSpPr>
        <p:spPr>
          <a:xfrm flipH="1">
            <a:off x="5370055" y="2273226"/>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F827DDFA-586E-4866-9AB1-36E4D2D54B59}"/>
              </a:ext>
            </a:extLst>
          </p:cNvPr>
          <p:cNvCxnSpPr>
            <a:cxnSpLocks/>
          </p:cNvCxnSpPr>
          <p:nvPr/>
        </p:nvCxnSpPr>
        <p:spPr>
          <a:xfrm flipV="1">
            <a:off x="3750312" y="3608235"/>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81D1FCD9-5C49-433C-9491-A1D4B866E1C8}"/>
              </a:ext>
            </a:extLst>
          </p:cNvPr>
          <p:cNvCxnSpPr>
            <a:cxnSpLocks/>
          </p:cNvCxnSpPr>
          <p:nvPr/>
        </p:nvCxnSpPr>
        <p:spPr>
          <a:xfrm flipH="1" flipV="1">
            <a:off x="5214137" y="3604177"/>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43" name="正方形/長方形 42">
            <a:extLst>
              <a:ext uri="{FF2B5EF4-FFF2-40B4-BE49-F238E27FC236}">
                <a16:creationId xmlns:a16="http://schemas.microsoft.com/office/drawing/2014/main" id="{57B8D0C4-16C7-4D14-93FA-F303E78DD48D}"/>
              </a:ext>
            </a:extLst>
          </p:cNvPr>
          <p:cNvSpPr/>
          <p:nvPr/>
        </p:nvSpPr>
        <p:spPr>
          <a:xfrm>
            <a:off x="1566614" y="5059159"/>
            <a:ext cx="705507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＜大阪の基幹感染症情報センターとして感染症予防対策に貢献＞</a:t>
            </a:r>
          </a:p>
        </p:txBody>
      </p:sp>
      <p:sp>
        <p:nvSpPr>
          <p:cNvPr id="42" name="テキスト ボックス 41">
            <a:extLst>
              <a:ext uri="{FF2B5EF4-FFF2-40B4-BE49-F238E27FC236}">
                <a16:creationId xmlns:a16="http://schemas.microsoft.com/office/drawing/2014/main" id="{63C2C141-A42D-6F4F-A8AF-F453EE5C92F5}"/>
              </a:ext>
            </a:extLst>
          </p:cNvPr>
          <p:cNvSpPr txBox="1"/>
          <p:nvPr/>
        </p:nvSpPr>
        <p:spPr>
          <a:xfrm>
            <a:off x="0" y="142291"/>
            <a:ext cx="623348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a:t>
            </a:r>
            <a:r>
              <a:rPr kumimoji="1" lang="ja-JP" altLang="en-US" sz="2400" b="0" i="0" u="none" strike="noStrike" kern="1200" cap="none" spc="0" normalizeH="0" baseline="0" noProof="0" dirty="0">
                <a:ln>
                  <a:noFill/>
                </a:ln>
                <a:solidFill>
                  <a:prstClr val="black"/>
                </a:solidFill>
                <a:effectLst/>
                <a:uLnTx/>
                <a:uFillTx/>
                <a:latin typeface="HGPSoeiKakugothicUB" panose="020B0900000000000000" pitchFamily="34" charset="-128"/>
                <a:ea typeface="HGPSoeiKakugothicUB" panose="020B0900000000000000" pitchFamily="34" charset="-128"/>
                <a:cs typeface="+mn-cs"/>
              </a:rPr>
              <a:t>取組み事例～</a:t>
            </a:r>
            <a:r>
              <a:rPr kumimoji="1" lang="en-US" altLang="ja-JP" sz="2400" b="0" i="0" u="none" strike="noStrike" kern="1200" cap="none" spc="0" normalizeH="0" baseline="0" noProof="0" dirty="0" smtClean="0">
                <a:ln>
                  <a:noFill/>
                </a:ln>
                <a:solidFill>
                  <a:prstClr val="black"/>
                </a:solidFill>
                <a:effectLst/>
                <a:uLnTx/>
                <a:uFillTx/>
                <a:latin typeface="HGPSoeiKakugothicUB" panose="020B0900000000000000" pitchFamily="34" charset="-128"/>
                <a:ea typeface="HGPSoeiKakugothicUB" panose="020B0900000000000000" pitchFamily="34" charset="-128"/>
                <a:cs typeface="+mn-cs"/>
              </a:rPr>
              <a:t>G20</a:t>
            </a:r>
            <a:r>
              <a:rPr kumimoji="1" lang="ja-JP" altLang="en-US" sz="2400" b="0" i="0" u="none" strike="noStrike" kern="1200" cap="none" spc="0" normalizeH="0" baseline="0" noProof="0" dirty="0" smtClean="0">
                <a:ln>
                  <a:noFill/>
                </a:ln>
                <a:solidFill>
                  <a:prstClr val="black"/>
                </a:solidFill>
                <a:effectLst/>
                <a:uLnTx/>
                <a:uFillTx/>
                <a:latin typeface="HGPSoeiKakugothicUB" panose="020B0900000000000000" pitchFamily="34" charset="-128"/>
                <a:ea typeface="HGPSoeiKakugothicUB" panose="020B0900000000000000" pitchFamily="34" charset="-128"/>
                <a:cs typeface="+mn-cs"/>
              </a:rPr>
              <a:t>大阪サミット対応</a:t>
            </a:r>
            <a:r>
              <a:rPr kumimoji="1" lang="en-US" altLang="ja-JP" sz="2400" b="0" i="0" u="none" strike="noStrike" kern="1200" cap="none" spc="0" normalizeH="0" baseline="0" noProof="0" dirty="0" smtClean="0">
                <a:ln>
                  <a:noFill/>
                </a:ln>
                <a:solidFill>
                  <a:prstClr val="black"/>
                </a:solidFill>
                <a:effectLst/>
                <a:uLnTx/>
                <a:uFillTx/>
                <a:latin typeface="HGPSoeiKakugothicUB" panose="020B0900000000000000" pitchFamily="34" charset="-128"/>
                <a:ea typeface="HGPSoeiKakugothicUB" panose="020B0900000000000000" pitchFamily="34" charset="-128"/>
                <a:cs typeface="+mn-cs"/>
              </a:rPr>
              <a:t> </a:t>
            </a:r>
            <a:endParaRPr kumimoji="1" lang="ja-JP" altLang="en-US" sz="2400" b="0" i="0" u="none" strike="noStrike" kern="1200" cap="none" spc="0" normalizeH="0" baseline="0" noProof="0" dirty="0">
              <a:ln>
                <a:noFill/>
              </a:ln>
              <a:solidFill>
                <a:prstClr val="black"/>
              </a:solidFill>
              <a:effectLst/>
              <a:uLnTx/>
              <a:uFillTx/>
              <a:latin typeface="HGPSoeiKakugothicUB" panose="020B0900000000000000" pitchFamily="34" charset="-128"/>
              <a:ea typeface="HGPSoeiKakugothicUB" panose="020B0900000000000000" pitchFamily="34" charset="-128"/>
              <a:cs typeface="+mn-cs"/>
            </a:endParaRPr>
          </a:p>
        </p:txBody>
      </p:sp>
      <p:grpSp>
        <p:nvGrpSpPr>
          <p:cNvPr id="7" name="グループ化 6">
            <a:extLst>
              <a:ext uri="{FF2B5EF4-FFF2-40B4-BE49-F238E27FC236}">
                <a16:creationId xmlns:a16="http://schemas.microsoft.com/office/drawing/2014/main" id="{2D16C90A-4F21-5145-8FFA-50F94BE077E6}"/>
              </a:ext>
            </a:extLst>
          </p:cNvPr>
          <p:cNvGrpSpPr/>
          <p:nvPr/>
        </p:nvGrpSpPr>
        <p:grpSpPr>
          <a:xfrm>
            <a:off x="339159" y="2714974"/>
            <a:ext cx="2282283" cy="1066956"/>
            <a:chOff x="502003" y="3199949"/>
            <a:chExt cx="2282283" cy="1066956"/>
          </a:xfrm>
        </p:grpSpPr>
        <p:sp>
          <p:nvSpPr>
            <p:cNvPr id="6" name="角丸四角形 5">
              <a:extLst>
                <a:ext uri="{FF2B5EF4-FFF2-40B4-BE49-F238E27FC236}">
                  <a16:creationId xmlns:a16="http://schemas.microsoft.com/office/drawing/2014/main" id="{19DE4B1E-BAEF-2F44-AE69-28682AABF46E}"/>
                </a:ext>
              </a:extLst>
            </p:cNvPr>
            <p:cNvSpPr/>
            <p:nvPr/>
          </p:nvSpPr>
          <p:spPr>
            <a:xfrm>
              <a:off x="502003" y="3199949"/>
              <a:ext cx="2183713" cy="10669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3FE79098-168A-2D47-8CC3-6EBD55DD1544}"/>
                </a:ext>
              </a:extLst>
            </p:cNvPr>
            <p:cNvSpPr txBox="1"/>
            <p:nvPr/>
          </p:nvSpPr>
          <p:spPr>
            <a:xfrm>
              <a:off x="562986" y="3239650"/>
              <a:ext cx="22213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国立感染症研究所</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大阪府医療対策課</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大阪市感染症対策課</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大阪健康安全基盤研究所</a:t>
              </a:r>
              <a:endParaRPr kumimoji="1" lang="en-US" altLang="ja-JP"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8" name="右矢印 7">
            <a:extLst>
              <a:ext uri="{FF2B5EF4-FFF2-40B4-BE49-F238E27FC236}">
                <a16:creationId xmlns:a16="http://schemas.microsoft.com/office/drawing/2014/main" id="{036EBD8F-552F-804A-A378-7726F9E4598A}"/>
              </a:ext>
            </a:extLst>
          </p:cNvPr>
          <p:cNvSpPr/>
          <p:nvPr/>
        </p:nvSpPr>
        <p:spPr>
          <a:xfrm>
            <a:off x="7182450" y="3009317"/>
            <a:ext cx="753029" cy="369332"/>
          </a:xfrm>
          <a:prstGeom prst="rightArrow">
            <a:avLst>
              <a:gd name="adj1" fmla="val 50000"/>
              <a:gd name="adj2" fmla="val 61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テキスト ボックス 17"/>
          <p:cNvSpPr txBox="1">
            <a:spLocks noChangeArrowheads="1"/>
          </p:cNvSpPr>
          <p:nvPr/>
        </p:nvSpPr>
        <p:spPr bwMode="auto">
          <a:xfrm>
            <a:off x="234211" y="5655556"/>
            <a:ext cx="8360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②</a:t>
            </a:r>
            <a:r>
              <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G20</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大阪サミット関連</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施設食中毒対策事業の実施</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48" name="テキスト ボックス 17">
            <a:extLst>
              <a:ext uri="{FF2B5EF4-FFF2-40B4-BE49-F238E27FC236}">
                <a16:creationId xmlns:a16="http://schemas.microsoft.com/office/drawing/2014/main" id="{8B937B08-E699-4F8D-B923-02EAECDF0FBE}"/>
              </a:ext>
            </a:extLst>
          </p:cNvPr>
          <p:cNvSpPr txBox="1">
            <a:spLocks noChangeArrowheads="1"/>
          </p:cNvSpPr>
          <p:nvPr/>
        </p:nvSpPr>
        <p:spPr bwMode="auto">
          <a:xfrm>
            <a:off x="-138232" y="6024518"/>
            <a:ext cx="8755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微生物課</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天王寺</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センタ</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ー</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と細菌課</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森ノ宮</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センタ</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ー</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が一体となり検査を実施</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遺伝子検査を用いることにより、従来法より迅速に細菌検査を実施</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120</a:t>
            </a:fld>
            <a:endParaRPr lang="ja-JP" altLang="en-US"/>
          </a:p>
        </p:txBody>
      </p:sp>
    </p:spTree>
    <p:extLst>
      <p:ext uri="{BB962C8B-B14F-4D97-AF65-F5344CB8AC3E}">
        <p14:creationId xmlns:p14="http://schemas.microsoft.com/office/powerpoint/2010/main" val="291623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a:extLst>
              <a:ext uri="{FF2B5EF4-FFF2-40B4-BE49-F238E27FC236}">
                <a16:creationId xmlns:a16="http://schemas.microsoft.com/office/drawing/2014/main" id="{AB4BAE67-F63A-7748-A644-4D3125AA0888}"/>
              </a:ext>
            </a:extLst>
          </p:cNvPr>
          <p:cNvSpPr/>
          <p:nvPr/>
        </p:nvSpPr>
        <p:spPr>
          <a:xfrm>
            <a:off x="1001195" y="2095647"/>
            <a:ext cx="7478081" cy="2423387"/>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a:extLst>
              <a:ext uri="{FF2B5EF4-FFF2-40B4-BE49-F238E27FC236}">
                <a16:creationId xmlns:a16="http://schemas.microsoft.com/office/drawing/2014/main" id="{2EA3070F-3CF6-1846-8AB0-81E73FE0C295}"/>
              </a:ext>
            </a:extLst>
          </p:cNvPr>
          <p:cNvSpPr/>
          <p:nvPr/>
        </p:nvSpPr>
        <p:spPr>
          <a:xfrm>
            <a:off x="1240363" y="3038401"/>
            <a:ext cx="6949551" cy="1326035"/>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308106" y="2346164"/>
            <a:ext cx="6332206" cy="2031325"/>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①情報収集（保健所、自治体保健センター等）</a:t>
            </a:r>
            <a:endParaRPr kumimoji="1" lang="en-US" altLang="ja-JP"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氏名、年齢、性別、住所、職業、基礎疾患、行動歴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等</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②データ整理と解析（保健所 </a:t>
            </a:r>
            <a:r>
              <a:rPr kumimoji="1" lang="en-US" altLang="ja-JP"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en-US" altLang="ja-JP" sz="1800" b="1" i="0" u="sng"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HG丸ｺﾞｼｯｸM-PRO"/>
              </a:rPr>
              <a:t>O-FEIT</a:t>
            </a: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a:t>
            </a:r>
            <a:endParaRPr kumimoji="1" lang="en-US" altLang="ja-JP"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③リスク評価（保健所 </a:t>
            </a:r>
            <a:r>
              <a:rPr kumimoji="1" lang="en-US" altLang="ja-JP"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en-US" altLang="ja-JP" sz="1800" b="1" i="0" u="sng"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HG丸ｺﾞｼｯｸM-PRO"/>
              </a:rPr>
              <a:t>O-FEIT</a:t>
            </a: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a:t>
            </a:r>
            <a:endParaRPr kumimoji="1" lang="en-US" altLang="ja-JP"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感染症事象に対し、抑制・予防を目的とする活動</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21" name="テキスト ボックス 17"/>
          <p:cNvSpPr txBox="1">
            <a:spLocks noChangeArrowheads="1"/>
          </p:cNvSpPr>
          <p:nvPr/>
        </p:nvSpPr>
        <p:spPr bwMode="auto">
          <a:xfrm>
            <a:off x="594297" y="1084634"/>
            <a:ext cx="5868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①</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保健所支援</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2103245" y="1404304"/>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派遣要請</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正方形/長方形 22"/>
          <p:cNvSpPr/>
          <p:nvPr/>
        </p:nvSpPr>
        <p:spPr>
          <a:xfrm>
            <a:off x="1044234" y="1946054"/>
            <a:ext cx="1980029" cy="40011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ＭＳ Ｐゴシック" panose="020B0600070205080204" pitchFamily="50" charset="-128"/>
                <a:ea typeface="ＭＳ Ｐゴシック" panose="020B0600070205080204" pitchFamily="50" charset="-128"/>
                <a:cs typeface="HG丸ｺﾞｼｯｸM-PRO"/>
              </a:rPr>
              <a:t>積極的疫学調査</a:t>
            </a:r>
            <a:endParaRPr kumimoji="1" lang="ja-JP" altLang="en-US" sz="2000" b="1" i="0" u="none" strike="noStrike" kern="1200" cap="none" spc="0" normalizeH="0" baseline="0" noProof="0" dirty="0">
              <a:ln>
                <a:noFill/>
              </a:ln>
              <a:solidFill>
                <a:srgbClr val="C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94" name="直線矢印コネクタ 93"/>
          <p:cNvCxnSpPr/>
          <p:nvPr/>
        </p:nvCxnSpPr>
        <p:spPr>
          <a:xfrm>
            <a:off x="4809080" y="1764629"/>
            <a:ext cx="802609" cy="0"/>
          </a:xfrm>
          <a:prstGeom prst="straightConnector1">
            <a:avLst/>
          </a:prstGeom>
          <a:ln w="635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直線矢印コネクタ 105"/>
          <p:cNvCxnSpPr/>
          <p:nvPr/>
        </p:nvCxnSpPr>
        <p:spPr>
          <a:xfrm>
            <a:off x="2255939" y="1795325"/>
            <a:ext cx="802609" cy="0"/>
          </a:xfrm>
          <a:prstGeom prst="straightConnector1">
            <a:avLst/>
          </a:prstGeom>
          <a:ln w="635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4493396" y="1404127"/>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保健所支援</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9" name="図 8">
            <a:extLst>
              <a:ext uri="{FF2B5EF4-FFF2-40B4-BE49-F238E27FC236}">
                <a16:creationId xmlns:a16="http://schemas.microsoft.com/office/drawing/2014/main" id="{A369F27F-047A-4E4B-9057-0BE8C8788016}"/>
              </a:ext>
            </a:extLst>
          </p:cNvPr>
          <p:cNvPicPr>
            <a:picLocks noChangeAspect="1"/>
          </p:cNvPicPr>
          <p:nvPr/>
        </p:nvPicPr>
        <p:blipFill>
          <a:blip r:embed="rId3"/>
          <a:stretch>
            <a:fillRect/>
          </a:stretch>
        </p:blipFill>
        <p:spPr>
          <a:xfrm>
            <a:off x="7554194" y="2204619"/>
            <a:ext cx="685800" cy="850900"/>
          </a:xfrm>
          <a:prstGeom prst="rect">
            <a:avLst/>
          </a:prstGeom>
        </p:spPr>
      </p:pic>
      <p:pic>
        <p:nvPicPr>
          <p:cNvPr id="11" name="図 10">
            <a:extLst>
              <a:ext uri="{FF2B5EF4-FFF2-40B4-BE49-F238E27FC236}">
                <a16:creationId xmlns:a16="http://schemas.microsoft.com/office/drawing/2014/main" id="{8F0EA507-8C41-7A41-B955-4ED939AD0E70}"/>
              </a:ext>
            </a:extLst>
          </p:cNvPr>
          <p:cNvPicPr>
            <a:picLocks noChangeAspect="1"/>
          </p:cNvPicPr>
          <p:nvPr/>
        </p:nvPicPr>
        <p:blipFill>
          <a:blip r:embed="rId4"/>
          <a:stretch>
            <a:fillRect/>
          </a:stretch>
        </p:blipFill>
        <p:spPr>
          <a:xfrm>
            <a:off x="7058894" y="3214755"/>
            <a:ext cx="990600" cy="990600"/>
          </a:xfrm>
          <a:prstGeom prst="rect">
            <a:avLst/>
          </a:prstGeom>
        </p:spPr>
      </p:pic>
      <p:sp>
        <p:nvSpPr>
          <p:cNvPr id="25" name="正方形/長方形 24">
            <a:extLst>
              <a:ext uri="{FF2B5EF4-FFF2-40B4-BE49-F238E27FC236}">
                <a16:creationId xmlns:a16="http://schemas.microsoft.com/office/drawing/2014/main" id="{A97CF76E-DD8B-EE41-AA1A-FBD8AE940320}"/>
              </a:ext>
            </a:extLst>
          </p:cNvPr>
          <p:cNvSpPr/>
          <p:nvPr/>
        </p:nvSpPr>
        <p:spPr>
          <a:xfrm>
            <a:off x="594297" y="1615141"/>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＜大阪府＞</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20E3B90F-164A-4A43-97BB-E7035DEAE869}"/>
              </a:ext>
            </a:extLst>
          </p:cNvPr>
          <p:cNvSpPr txBox="1"/>
          <p:nvPr/>
        </p:nvSpPr>
        <p:spPr>
          <a:xfrm>
            <a:off x="109264" y="193982"/>
            <a:ext cx="878321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２</a:t>
            </a:r>
            <a:r>
              <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SoeiKakugothicUB" panose="020B0900000000000000" pitchFamily="34" charset="-128"/>
                <a:ea typeface="HGPSoeiKakugothicUB" panose="020B0900000000000000" pitchFamily="34" charset="-128"/>
                <a:cs typeface="+mn-cs"/>
              </a:rPr>
              <a:t>取組み事例～新型コロナウイルス感染症</a:t>
            </a:r>
            <a:r>
              <a:rPr kumimoji="1" lang="ja-JP" altLang="en-US" sz="2400" b="0" i="0" u="none" strike="noStrike" kern="1200" cap="none" spc="0" normalizeH="0" baseline="0" noProof="0" dirty="0" smtClean="0">
                <a:ln>
                  <a:noFill/>
                </a:ln>
                <a:solidFill>
                  <a:prstClr val="black"/>
                </a:solidFill>
                <a:effectLst/>
                <a:uLnTx/>
                <a:uFillTx/>
                <a:latin typeface="HGPSoeiKakugothicUB" panose="020B0900000000000000" pitchFamily="34" charset="-128"/>
                <a:ea typeface="HGPSoeiKakugothicUB" panose="020B0900000000000000" pitchFamily="34" charset="-128"/>
                <a:cs typeface="+mn-cs"/>
              </a:rPr>
              <a:t>対応　</a:t>
            </a:r>
            <a:endParaRPr kumimoji="1" lang="ja-JP" altLang="en-US" sz="2400" b="0" i="0" u="none" strike="noStrike" kern="1200" cap="none" spc="0" normalizeH="0" baseline="0" noProof="0" dirty="0">
              <a:ln>
                <a:noFill/>
              </a:ln>
              <a:solidFill>
                <a:prstClr val="black"/>
              </a:solidFill>
              <a:effectLst/>
              <a:uLnTx/>
              <a:uFillTx/>
              <a:latin typeface="HGPSoeiKakugothicUB" panose="020B0900000000000000" pitchFamily="34" charset="-128"/>
              <a:ea typeface="HGPSoeiKakugothicUB" panose="020B0900000000000000" pitchFamily="34" charset="-128"/>
              <a:cs typeface="+mn-cs"/>
            </a:endParaRPr>
          </a:p>
        </p:txBody>
      </p:sp>
      <p:sp>
        <p:nvSpPr>
          <p:cNvPr id="27" name="正方形/長方形 26">
            <a:extLst>
              <a:ext uri="{FF2B5EF4-FFF2-40B4-BE49-F238E27FC236}">
                <a16:creationId xmlns:a16="http://schemas.microsoft.com/office/drawing/2014/main" id="{A97CF76E-DD8B-EE41-AA1A-FBD8AE940320}"/>
              </a:ext>
            </a:extLst>
          </p:cNvPr>
          <p:cNvSpPr/>
          <p:nvPr/>
        </p:nvSpPr>
        <p:spPr>
          <a:xfrm>
            <a:off x="3271769" y="1617431"/>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＜大安</a:t>
            </a: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研</a:t>
            </a:r>
            <a:r>
              <a:rPr kumimoji="1" lang="ja-JP" altLang="en-US" sz="18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テキスト ボックス 17"/>
          <p:cNvSpPr txBox="1">
            <a:spLocks noChangeArrowheads="1"/>
          </p:cNvSpPr>
          <p:nvPr/>
        </p:nvSpPr>
        <p:spPr bwMode="auto">
          <a:xfrm>
            <a:off x="292901" y="4818238"/>
            <a:ext cx="5749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②</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行政への助言</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a:extLst>
              <a:ext uri="{FF2B5EF4-FFF2-40B4-BE49-F238E27FC236}">
                <a16:creationId xmlns:a16="http://schemas.microsoft.com/office/drawing/2014/main" id="{66DB93F1-5AB0-8D46-9322-86DAFA543505}"/>
              </a:ext>
            </a:extLst>
          </p:cNvPr>
          <p:cNvSpPr/>
          <p:nvPr/>
        </p:nvSpPr>
        <p:spPr>
          <a:xfrm>
            <a:off x="1373105" y="5218348"/>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＜大阪府＞</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正方形/長方形 35"/>
          <p:cNvSpPr/>
          <p:nvPr/>
        </p:nvSpPr>
        <p:spPr>
          <a:xfrm>
            <a:off x="2394522" y="5388266"/>
            <a:ext cx="144142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（中間</a:t>
            </a:r>
            <a:r>
              <a:rPr kumimoji="1" lang="ja-JP" altLang="en-US"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報告書）</a:t>
            </a:r>
            <a:endParaRPr kumimoji="1" lang="en-US" altLang="ja-JP"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37" name="正方形/長方形 36"/>
          <p:cNvSpPr/>
          <p:nvPr/>
        </p:nvSpPr>
        <p:spPr>
          <a:xfrm>
            <a:off x="1867555" y="5666976"/>
            <a:ext cx="195027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mn-cs"/>
              </a:rPr>
              <a:t>健康危機事象収束に</a:t>
            </a:r>
            <a:endParaRPr kumimoji="1" lang="en-US" altLang="ja-JP"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mn-cs"/>
              </a:rPr>
              <a:t>向けた対策に関する助言</a:t>
            </a:r>
            <a:endParaRPr kumimoji="1" lang="en-US" altLang="ja-JP"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A97CF76E-DD8B-EE41-AA1A-FBD8AE940320}"/>
              </a:ext>
            </a:extLst>
          </p:cNvPr>
          <p:cNvSpPr/>
          <p:nvPr/>
        </p:nvSpPr>
        <p:spPr>
          <a:xfrm>
            <a:off x="5727680" y="1609629"/>
            <a:ext cx="34163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＜保健所（保健センター等）＞</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0" name="直線矢印コネクタ 39"/>
          <p:cNvCxnSpPr/>
          <p:nvPr/>
        </p:nvCxnSpPr>
        <p:spPr>
          <a:xfrm flipH="1">
            <a:off x="2871320" y="5314643"/>
            <a:ext cx="1041093" cy="8105"/>
          </a:xfrm>
          <a:prstGeom prst="straightConnector1">
            <a:avLst/>
          </a:prstGeom>
          <a:ln w="381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正方形/長方形 40">
            <a:extLst>
              <a:ext uri="{FF2B5EF4-FFF2-40B4-BE49-F238E27FC236}">
                <a16:creationId xmlns:a16="http://schemas.microsoft.com/office/drawing/2014/main" id="{A97CF76E-DD8B-EE41-AA1A-FBD8AE940320}"/>
              </a:ext>
            </a:extLst>
          </p:cNvPr>
          <p:cNvSpPr/>
          <p:nvPr/>
        </p:nvSpPr>
        <p:spPr>
          <a:xfrm>
            <a:off x="4252544" y="5185860"/>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＜大安</a:t>
            </a: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研</a:t>
            </a:r>
            <a:r>
              <a:rPr kumimoji="1" lang="ja-JP" altLang="en-US" sz="18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正方形/長方形 41"/>
          <p:cNvSpPr/>
          <p:nvPr/>
        </p:nvSpPr>
        <p:spPr>
          <a:xfrm>
            <a:off x="7024166" y="5182468"/>
            <a:ext cx="197967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＜府内保健所＞</a:t>
            </a:r>
            <a:endParaRPr kumimoji="1" lang="en-US" altLang="ja-JP"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45" name="直線矢印コネクタ 44"/>
          <p:cNvCxnSpPr/>
          <p:nvPr/>
        </p:nvCxnSpPr>
        <p:spPr>
          <a:xfrm flipV="1">
            <a:off x="5790090" y="5301720"/>
            <a:ext cx="1035358" cy="9716"/>
          </a:xfrm>
          <a:prstGeom prst="straightConnector1">
            <a:avLst/>
          </a:prstGeom>
          <a:ln w="381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正方形/長方形 57"/>
          <p:cNvSpPr/>
          <p:nvPr/>
        </p:nvSpPr>
        <p:spPr>
          <a:xfrm>
            <a:off x="6356601" y="5403014"/>
            <a:ext cx="80021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HG丸ｺﾞｼｯｸM-PRO"/>
              </a:rPr>
              <a:t>発生状況</a:t>
            </a:r>
            <a:endParaRPr kumimoji="1" lang="en-US" altLang="ja-JP"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HG丸ｺﾞｼｯｸM-PRO"/>
              </a:rPr>
              <a:t>（毎週）</a:t>
            </a:r>
            <a:endParaRPr kumimoji="1" lang="en-US" altLang="ja-JP" sz="1200" b="0" i="0" u="none" strike="noStrike" kern="1200" cap="none" spc="0" normalizeH="0" baseline="0" noProof="0" dirty="0">
              <a:ln>
                <a:noFill/>
              </a:ln>
              <a:solidFill>
                <a:srgbClr val="7030A0"/>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cxnSp>
        <p:nvCxnSpPr>
          <p:cNvPr id="59" name="直線矢印コネクタ 58"/>
          <p:cNvCxnSpPr/>
          <p:nvPr/>
        </p:nvCxnSpPr>
        <p:spPr>
          <a:xfrm flipH="1">
            <a:off x="3586051" y="5538788"/>
            <a:ext cx="748643" cy="724379"/>
          </a:xfrm>
          <a:prstGeom prst="straightConnector1">
            <a:avLst/>
          </a:prstGeom>
          <a:ln w="38100">
            <a:solidFill>
              <a:srgbClr val="7030A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60" name="正方形/長方形 59"/>
          <p:cNvSpPr/>
          <p:nvPr/>
        </p:nvSpPr>
        <p:spPr>
          <a:xfrm>
            <a:off x="567693" y="6288395"/>
            <a:ext cx="381656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＜大阪府新型コロナウイルス対策本部会議＞</a:t>
            </a:r>
            <a:endParaRPr kumimoji="1" lang="en-US" altLang="ja-JP"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＜専門家会議＞ </a:t>
            </a:r>
            <a:endParaRPr kumimoji="1" lang="en-US" altLang="ja-JP"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61" name="テキスト ボックス 60">
            <a:extLst>
              <a:ext uri="{FF2B5EF4-FFF2-40B4-BE49-F238E27FC236}">
                <a16:creationId xmlns:a16="http://schemas.microsoft.com/office/drawing/2014/main" id="{88AE0013-F31B-B747-B104-8B0FDE9F06D3}"/>
              </a:ext>
            </a:extLst>
          </p:cNvPr>
          <p:cNvSpPr txBox="1"/>
          <p:nvPr/>
        </p:nvSpPr>
        <p:spPr>
          <a:xfrm>
            <a:off x="6208260" y="6039436"/>
            <a:ext cx="23391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クラスターの事例レポート等</a:t>
            </a:r>
            <a:endParaRPr kumimoji="1" lang="en-US" altLang="ja-JP"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（発生原因・感染経路・対策）</a:t>
            </a:r>
          </a:p>
        </p:txBody>
      </p:sp>
      <p:sp>
        <p:nvSpPr>
          <p:cNvPr id="62" name="円形吹き出し 61"/>
          <p:cNvSpPr/>
          <p:nvPr/>
        </p:nvSpPr>
        <p:spPr>
          <a:xfrm flipV="1">
            <a:off x="4257695" y="5593363"/>
            <a:ext cx="1966415" cy="606180"/>
          </a:xfrm>
          <a:prstGeom prst="wedgeEllipseCallout">
            <a:avLst>
              <a:gd name="adj1" fmla="val -22156"/>
              <a:gd name="adj2" fmla="val 64140"/>
            </a:avLst>
          </a:prstGeom>
          <a:solidFill>
            <a:schemeClr val="accent5">
              <a:lumMod val="20000"/>
              <a:lumOff val="80000"/>
            </a:schemeClr>
          </a:solid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正方形/長方形 62"/>
          <p:cNvSpPr/>
          <p:nvPr/>
        </p:nvSpPr>
        <p:spPr>
          <a:xfrm>
            <a:off x="4537685" y="5699440"/>
            <a:ext cx="16601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積極的疫学調査から</a:t>
            </a:r>
            <a:endParaRPr kumimoji="1" lang="en-US" altLang="ja-JP" sz="12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得られた情報</a:t>
            </a:r>
            <a:endParaRPr kumimoji="1" lang="en-US" altLang="ja-JP" sz="12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6" name="テキスト ボックス 17">
            <a:extLst>
              <a:ext uri="{FF2B5EF4-FFF2-40B4-BE49-F238E27FC236}">
                <a16:creationId xmlns:a16="http://schemas.microsoft.com/office/drawing/2014/main" id="{55A30F31-59B2-5244-B845-103E30438185}"/>
              </a:ext>
            </a:extLst>
          </p:cNvPr>
          <p:cNvSpPr txBox="1">
            <a:spLocks noChangeArrowheads="1"/>
          </p:cNvSpPr>
          <p:nvPr/>
        </p:nvSpPr>
        <p:spPr bwMode="auto">
          <a:xfrm>
            <a:off x="292901" y="577746"/>
            <a:ext cx="22279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itchFamily="4" charset="-128"/>
                <a:cs typeface="HG丸ｺﾞｼｯｸM-PRO"/>
              </a:rPr>
              <a:t>O-FEIT</a:t>
            </a: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itchFamily="4" charset="-128"/>
                <a:cs typeface="HG丸ｺﾞｼｯｸM-PRO"/>
              </a:rPr>
              <a:t>活動</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121</a:t>
            </a:fld>
            <a:endParaRPr lang="ja-JP" altLang="en-US"/>
          </a:p>
        </p:txBody>
      </p:sp>
    </p:spTree>
    <p:extLst>
      <p:ext uri="{BB962C8B-B14F-4D97-AF65-F5344CB8AC3E}">
        <p14:creationId xmlns:p14="http://schemas.microsoft.com/office/powerpoint/2010/main" val="65096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7">
            <a:extLst>
              <a:ext uri="{FF2B5EF4-FFF2-40B4-BE49-F238E27FC236}">
                <a16:creationId xmlns:a16="http://schemas.microsoft.com/office/drawing/2014/main" id="{55A30F31-59B2-5244-B845-103E30438185}"/>
              </a:ext>
            </a:extLst>
          </p:cNvPr>
          <p:cNvSpPr txBox="1">
            <a:spLocks noChangeArrowheads="1"/>
          </p:cNvSpPr>
          <p:nvPr/>
        </p:nvSpPr>
        <p:spPr bwMode="auto">
          <a:xfrm>
            <a:off x="164507" y="110254"/>
            <a:ext cx="8742707"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○検査・解析</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①新型コロナウイルス検査（</a:t>
            </a:r>
            <a:r>
              <a:rPr kumimoji="1" lang="en-US"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PCR</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検査）</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・部・課を越えた応援体制を整備して検査を実施</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全所的な協力体制（検査、受付等）</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各種検査機器を追加</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整備</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（リアルタイム</a:t>
            </a:r>
            <a:r>
              <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PCR</a:t>
            </a:r>
            <a:r>
              <a:rPr kumimoji="1" lang="ja-JP" altLang="en-US" sz="18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核酸抽出装置）</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0"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rPr>
              <a:t> ⇨</a:t>
            </a:r>
            <a:r>
              <a:rPr kumimoji="0"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令和２年度行政検査急増に対応</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itchFamily="4" charset="-128"/>
                <a:cs typeface="HG丸ｺﾞｼｯｸM-PRO"/>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itchFamily="4"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令和２年度のウイルス</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検査数：約</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6</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万件（平成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29〜30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年度の約</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14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倍）</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62" name="テキスト ボックス 17">
            <a:extLst>
              <a:ext uri="{FF2B5EF4-FFF2-40B4-BE49-F238E27FC236}">
                <a16:creationId xmlns:a16="http://schemas.microsoft.com/office/drawing/2014/main" id="{55A30F31-59B2-5244-B845-103E30438185}"/>
              </a:ext>
            </a:extLst>
          </p:cNvPr>
          <p:cNvSpPr txBox="1">
            <a:spLocks noChangeArrowheads="1"/>
          </p:cNvSpPr>
          <p:nvPr/>
        </p:nvSpPr>
        <p:spPr bwMode="auto">
          <a:xfrm>
            <a:off x="127727" y="3168334"/>
            <a:ext cx="8640381"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②</a:t>
            </a:r>
            <a:r>
              <a:rPr kumimoji="1" lang="ja-JP"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変異</a:t>
            </a:r>
            <a:r>
              <a:rPr kumimoji="1" lang="ja-JP" altLang="ja-JP"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株</a:t>
            </a:r>
            <a:r>
              <a:rPr kumimoji="1" lang="ja-JP"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スクリーニング</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森ノ宮</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センタ</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ーにて</a:t>
            </a:r>
            <a:r>
              <a:rPr kumimoji="1" lang="ja-JP"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一元的に対応</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大安研で検査した全て</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陽性検体について</a:t>
            </a:r>
            <a:r>
              <a:rPr kumimoji="1" lang="ja-JP"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③</a:t>
            </a:r>
            <a:r>
              <a:rPr kumimoji="1" lang="ja-JP" altLang="ja-JP"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ゲノム</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（遺伝子情報）の</a:t>
            </a: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解析</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全所</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体制で解析を</a:t>
            </a:r>
            <a:r>
              <a:rPr kumimoji="1" lang="ja-JP"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itchFamily="50" charset="-128"/>
              </a:rPr>
              <a:t> ⇨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他</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機関の解析結果と合わせ、府内全域の流行動態を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行政</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機関（大阪府・大阪市・中核市）に還元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A97CF76E-DD8B-EE41-AA1A-FBD8AE940320}"/>
              </a:ext>
            </a:extLst>
          </p:cNvPr>
          <p:cNvSpPr/>
          <p:nvPr/>
        </p:nvSpPr>
        <p:spPr>
          <a:xfrm>
            <a:off x="3722211" y="5357701"/>
            <a:ext cx="249299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＜ゲノム解析チーム＞</a:t>
            </a:r>
            <a:endParaRPr kumimoji="1" lang="ja-JP" altLang="en-US" sz="18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楕円 1"/>
          <p:cNvSpPr/>
          <p:nvPr/>
        </p:nvSpPr>
        <p:spPr>
          <a:xfrm>
            <a:off x="859975" y="5252255"/>
            <a:ext cx="2794365" cy="835610"/>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979010" y="5448320"/>
            <a:ext cx="2799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コロナ</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全ゲノム配列の確定</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抗原性、病原性、感染力の変化について解析</a:t>
            </a:r>
          </a:p>
        </p:txBody>
      </p:sp>
      <p:sp>
        <p:nvSpPr>
          <p:cNvPr id="24" name="正方形/長方形 23"/>
          <p:cNvSpPr/>
          <p:nvPr/>
        </p:nvSpPr>
        <p:spPr>
          <a:xfrm>
            <a:off x="1823552" y="5287074"/>
            <a:ext cx="166018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ゲノム調査</a:t>
            </a:r>
            <a:endParaRPr kumimoji="1" lang="en-US" altLang="ja-JP"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26" name="楕円 25"/>
          <p:cNvSpPr/>
          <p:nvPr/>
        </p:nvSpPr>
        <p:spPr>
          <a:xfrm>
            <a:off x="5672940" y="5727033"/>
            <a:ext cx="2097932" cy="670069"/>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6192732" y="5819876"/>
            <a:ext cx="166018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国内外情報</a:t>
            </a:r>
            <a:endParaRPr kumimoji="1" lang="en-US" altLang="ja-JP"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29" name="正方形/長方形 28"/>
          <p:cNvSpPr/>
          <p:nvPr/>
        </p:nvSpPr>
        <p:spPr>
          <a:xfrm>
            <a:off x="5880363" y="6017166"/>
            <a:ext cx="279974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国内外の変異株の情報収集</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楕円 29"/>
          <p:cNvSpPr/>
          <p:nvPr/>
        </p:nvSpPr>
        <p:spPr>
          <a:xfrm>
            <a:off x="3294076" y="5811335"/>
            <a:ext cx="2323475" cy="727062"/>
          </a:xfrm>
          <a:prstGeom prst="ellipse">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正方形/長方形 30"/>
          <p:cNvSpPr/>
          <p:nvPr/>
        </p:nvSpPr>
        <p:spPr>
          <a:xfrm>
            <a:off x="4058172" y="5844116"/>
            <a:ext cx="166018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府内情報</a:t>
            </a:r>
            <a:endParaRPr kumimoji="1" lang="en-US" altLang="ja-JP" sz="12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sp>
        <p:nvSpPr>
          <p:cNvPr id="32" name="正方形/長方形 31"/>
          <p:cNvSpPr/>
          <p:nvPr/>
        </p:nvSpPr>
        <p:spPr>
          <a:xfrm>
            <a:off x="3521323" y="6034796"/>
            <a:ext cx="2799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感染拡大に寄与する共通性</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（集団性、重症例、渡航状況等）</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33" name="直線矢印コネクタ 32"/>
          <p:cNvCxnSpPr/>
          <p:nvPr/>
        </p:nvCxnSpPr>
        <p:spPr>
          <a:xfrm flipH="1" flipV="1">
            <a:off x="7512755" y="6328700"/>
            <a:ext cx="544787" cy="194089"/>
          </a:xfrm>
          <a:prstGeom prst="straightConnector1">
            <a:avLst/>
          </a:prstGeom>
          <a:ln w="50800">
            <a:solidFill>
              <a:srgbClr val="7030A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5" name="正方形/長方形 34">
            <a:extLst>
              <a:ext uri="{FF2B5EF4-FFF2-40B4-BE49-F238E27FC236}">
                <a16:creationId xmlns:a16="http://schemas.microsoft.com/office/drawing/2014/main" id="{A97CF76E-DD8B-EE41-AA1A-FBD8AE940320}"/>
              </a:ext>
            </a:extLst>
          </p:cNvPr>
          <p:cNvSpPr/>
          <p:nvPr/>
        </p:nvSpPr>
        <p:spPr>
          <a:xfrm>
            <a:off x="7565448" y="6536129"/>
            <a:ext cx="108234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rPr>
              <a:t>＜感染研＞</a:t>
            </a:r>
            <a:endParaRPr kumimoji="1" lang="ja-JP" altLang="en-US"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36" name="直線矢印コネクタ 35"/>
          <p:cNvCxnSpPr/>
          <p:nvPr/>
        </p:nvCxnSpPr>
        <p:spPr>
          <a:xfrm flipV="1">
            <a:off x="2343260" y="6184214"/>
            <a:ext cx="908630" cy="262490"/>
          </a:xfrm>
          <a:prstGeom prst="straightConnector1">
            <a:avLst/>
          </a:prstGeom>
          <a:ln w="50800">
            <a:solidFill>
              <a:srgbClr val="7030A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640246" y="6175221"/>
            <a:ext cx="178775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保健所</a:t>
            </a:r>
            <a:r>
              <a:rPr kumimoji="1" lang="ja-JP" altLang="en-US" sz="14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＜大阪府・大阪市＞ </a:t>
            </a:r>
            <a:endParaRPr kumimoji="1" lang="en-US" altLang="ja-JP" sz="1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grpSp>
        <p:nvGrpSpPr>
          <p:cNvPr id="44" name="図形グループ 47"/>
          <p:cNvGrpSpPr/>
          <p:nvPr/>
        </p:nvGrpSpPr>
        <p:grpSpPr>
          <a:xfrm>
            <a:off x="6274774" y="4761772"/>
            <a:ext cx="2769220" cy="846576"/>
            <a:chOff x="7642988" y="4349249"/>
            <a:chExt cx="2769220" cy="846576"/>
          </a:xfrm>
        </p:grpSpPr>
        <p:sp>
          <p:nvSpPr>
            <p:cNvPr id="45" name="正方形/長方形 44"/>
            <p:cNvSpPr/>
            <p:nvPr/>
          </p:nvSpPr>
          <p:spPr>
            <a:xfrm>
              <a:off x="7662737" y="4364828"/>
              <a:ext cx="2749471" cy="830997"/>
            </a:xfrm>
            <a:prstGeom prst="rect">
              <a:avLst/>
            </a:prstGeom>
            <a:noFill/>
            <a:ln w="25400">
              <a:solidFill>
                <a:schemeClr val="accent1">
                  <a:lumMod val="7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ワクチン効果を左右するウイルス株の検出</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・感染リンクの追跡、クラスター対策</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・感染拡大対策の評価</a:t>
              </a: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正方形/長方形 45"/>
            <p:cNvSpPr/>
            <p:nvPr/>
          </p:nvSpPr>
          <p:spPr>
            <a:xfrm>
              <a:off x="7662737" y="4378876"/>
              <a:ext cx="2749471" cy="2177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正方形/長方形 46"/>
            <p:cNvSpPr/>
            <p:nvPr/>
          </p:nvSpPr>
          <p:spPr>
            <a:xfrm>
              <a:off x="7642988" y="4349249"/>
              <a:ext cx="95410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HG丸ｺﾞｼｯｸM-PRO"/>
                </a:rPr>
                <a:t>解析の目的</a:t>
              </a:r>
              <a:endParaRPr kumimoji="1" lang="en-US" altLang="ja-JP"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HG丸ｺﾞｼｯｸM-PRO"/>
              </a:endParaRPr>
            </a:p>
          </p:txBody>
        </p:sp>
      </p:gr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122</a:t>
            </a:fld>
            <a:endParaRPr lang="ja-JP" altLang="en-US"/>
          </a:p>
        </p:txBody>
      </p:sp>
      <p:pic>
        <p:nvPicPr>
          <p:cNvPr id="5" name="図 4"/>
          <p:cNvPicPr>
            <a:picLocks noChangeAspect="1"/>
          </p:cNvPicPr>
          <p:nvPr/>
        </p:nvPicPr>
        <p:blipFill>
          <a:blip r:embed="rId2"/>
          <a:stretch>
            <a:fillRect/>
          </a:stretch>
        </p:blipFill>
        <p:spPr>
          <a:xfrm>
            <a:off x="5880363" y="260648"/>
            <a:ext cx="2664183" cy="2347163"/>
          </a:xfrm>
          <a:prstGeom prst="rect">
            <a:avLst/>
          </a:prstGeom>
        </p:spPr>
      </p:pic>
    </p:spTree>
    <p:extLst>
      <p:ext uri="{BB962C8B-B14F-4D97-AF65-F5344CB8AC3E}">
        <p14:creationId xmlns:p14="http://schemas.microsoft.com/office/powerpoint/2010/main" val="42458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725FB96-00EA-394B-B5C9-3D6C8F0C66E4}"/>
              </a:ext>
            </a:extLst>
          </p:cNvPr>
          <p:cNvSpPr txBox="1"/>
          <p:nvPr/>
        </p:nvSpPr>
        <p:spPr>
          <a:xfrm>
            <a:off x="276951" y="415710"/>
            <a:ext cx="8755204" cy="523220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３</a:t>
            </a:r>
            <a:r>
              <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施設の一元化に向けた取組み</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２つの拠点（森ノ宮センター、天王寺センター）に分散する施設を</a:t>
            </a:r>
            <a:endParaRPr kumimoji="1" lang="en-US" altLang="ja-JP"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一元化するため、一元化施設を整備 ＜令和５年１月～フルオープン＞</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ja-JP"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ＭＳ Ｐゴシック" panose="020B0600070205080204" pitchFamily="50" charset="-128"/>
                <a:cs typeface="Meiryo UI"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ＭＳ Ｐゴシック" panose="020B0600070205080204" pitchFamily="50" charset="-128"/>
                <a:cs typeface="Meiryo UI"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森ノ宮センター</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北側の旧健康科学センタービルを改修（北館）するとともに</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隣</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接地に新棟を建築（南館）し</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、整備</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延床面積</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20,000</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構</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造</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：既存棟：鉄骨鉄筋コンクリート（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SRC</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造</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増</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棟</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：プレキャスト・プレストレストコンクリート（</a:t>
            </a:r>
            <a:r>
              <a:rPr kumimoji="1" lang="en-US" altLang="ja-JP" sz="1400"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PCa</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PC</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造</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工</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費</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110</a:t>
            </a:r>
            <a:r>
              <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（概算</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検査業務の</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統一化</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        </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・検査手数料の改定（統一化・令和</a:t>
            </a:r>
            <a:r>
              <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4</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年</a:t>
            </a:r>
            <a:r>
              <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4</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月</a:t>
            </a:r>
            <a:r>
              <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1</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rPr>
              <a:t>日より改定）</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HG丸ｺﾞｼｯｸM-PR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18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1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法人予算の共通化</a:t>
            </a:r>
            <a:r>
              <a:rPr kumimoji="1" lang="ja-JP" altLang="en-US" sz="1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（令和</a:t>
            </a:r>
            <a:r>
              <a:rPr kumimoji="1" lang="en-US" altLang="ja-JP" sz="1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5</a:t>
            </a:r>
            <a:r>
              <a:rPr kumimoji="1" lang="ja-JP" altLang="en-US" sz="1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年度より実施予定）</a:t>
            </a:r>
            <a:endParaRPr kumimoji="1" lang="en-US" altLang="ja-JP" sz="1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37" name="図 36"/>
          <p:cNvPicPr>
            <a:picLocks noChangeAspect="1"/>
          </p:cNvPicPr>
          <p:nvPr/>
        </p:nvPicPr>
        <p:blipFill>
          <a:blip r:embed="rId3"/>
          <a:stretch>
            <a:fillRect/>
          </a:stretch>
        </p:blipFill>
        <p:spPr>
          <a:xfrm>
            <a:off x="6377414" y="5109373"/>
            <a:ext cx="2375614" cy="1533048"/>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123</a:t>
            </a:fld>
            <a:endParaRPr lang="ja-JP" altLang="en-US"/>
          </a:p>
        </p:txBody>
      </p:sp>
    </p:spTree>
    <p:extLst>
      <p:ext uri="{BB962C8B-B14F-4D97-AF65-F5344CB8AC3E}">
        <p14:creationId xmlns:p14="http://schemas.microsoft.com/office/powerpoint/2010/main" val="938297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14887</Words>
  <Application>Microsoft Office PowerPoint</Application>
  <PresentationFormat>画面に合わせる (4:3)</PresentationFormat>
  <Paragraphs>1422</Paragraphs>
  <Slides>44</Slides>
  <Notes>13</Notes>
  <HiddenSlides>0</HiddenSlides>
  <MMClips>0</MMClips>
  <ScaleCrop>false</ScaleCrop>
  <HeadingPairs>
    <vt:vector size="8" baseType="variant">
      <vt:variant>
        <vt:lpstr>使用されているフォント</vt:lpstr>
      </vt:variant>
      <vt:variant>
        <vt:i4>17</vt:i4>
      </vt:variant>
      <vt:variant>
        <vt:lpstr>テーマ</vt:lpstr>
      </vt:variant>
      <vt:variant>
        <vt:i4>2</vt:i4>
      </vt:variant>
      <vt:variant>
        <vt:lpstr>埋め込まれた OLE サーバー</vt:lpstr>
      </vt:variant>
      <vt:variant>
        <vt:i4>1</vt:i4>
      </vt:variant>
      <vt:variant>
        <vt:lpstr>スライド タイトル</vt:lpstr>
      </vt:variant>
      <vt:variant>
        <vt:i4>44</vt:i4>
      </vt:variant>
    </vt:vector>
  </HeadingPairs>
  <TitlesOfParts>
    <vt:vector size="64" baseType="lpstr">
      <vt:lpstr>BIZ UDPゴシック</vt:lpstr>
      <vt:lpstr>BIZ UDゴシック</vt:lpstr>
      <vt:lpstr>HGP創英角ｺﾞｼｯｸUB</vt:lpstr>
      <vt:lpstr>HGP創英角ｺﾞｼｯｸUB</vt:lpstr>
      <vt:lpstr>HG丸ｺﾞｼｯｸM-PRO</vt:lpstr>
      <vt:lpstr>Meiryo UI</vt:lpstr>
      <vt:lpstr>ＭＳ Ｐゴシック</vt:lpstr>
      <vt:lpstr>ＭＳ Ｐ明朝</vt:lpstr>
      <vt:lpstr>ＭＳ 明朝</vt:lpstr>
      <vt:lpstr>メイリオ</vt:lpstr>
      <vt:lpstr>メイリオ</vt:lpstr>
      <vt:lpstr>游ゴシック</vt:lpstr>
      <vt:lpstr>Arial</vt:lpstr>
      <vt:lpstr>Calibri</vt:lpstr>
      <vt:lpstr>Century</vt:lpstr>
      <vt:lpstr>Times New Roman</vt:lpstr>
      <vt:lpstr>Wingdings</vt:lpstr>
      <vt:lpstr>Office ​​テーマ</vt:lpstr>
      <vt:lpstr>2_Office ​​テーマ</vt:lpstr>
      <vt:lpstr>CS ChemDraw Drawing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大阪“みなと”ビジョン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2023-06-16T06:45:49Z</dcterms:created>
  <dcterms:modified xsi:type="dcterms:W3CDTF">2023-06-16T06:45:53Z</dcterms:modified>
</cp:coreProperties>
</file>